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6" r:id="rId3"/>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4E1C2A-5338-46C0-B396-B283BCF5F59B}" v="22" dt="2020-04-29T17:08:50.00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600"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rgbClr val="7F7F7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rgbClr val="7F7F7F"/>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900" b="1" i="0">
                <a:solidFill>
                  <a:srgbClr val="7F7F7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2400" y="228600"/>
            <a:ext cx="9753600" cy="731519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152401" y="7072272"/>
            <a:ext cx="9753600" cy="471805"/>
          </a:xfrm>
          <a:custGeom>
            <a:avLst/>
            <a:gdLst/>
            <a:ahLst/>
            <a:cxnLst/>
            <a:rect l="l" t="t" r="r" b="b"/>
            <a:pathLst>
              <a:path w="9753600" h="471804">
                <a:moveTo>
                  <a:pt x="0" y="0"/>
                </a:moveTo>
                <a:lnTo>
                  <a:pt x="9753598" y="0"/>
                </a:lnTo>
                <a:lnTo>
                  <a:pt x="9753598" y="471527"/>
                </a:lnTo>
                <a:lnTo>
                  <a:pt x="0" y="471527"/>
                </a:lnTo>
                <a:lnTo>
                  <a:pt x="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19530" y="611631"/>
            <a:ext cx="8219339" cy="314959"/>
          </a:xfrm>
          <a:prstGeom prst="rect">
            <a:avLst/>
          </a:prstGeom>
        </p:spPr>
        <p:txBody>
          <a:bodyPr wrap="square" lIns="0" tIns="0" rIns="0" bIns="0">
            <a:spAutoFit/>
          </a:bodyPr>
          <a:lstStyle>
            <a:lvl1pPr>
              <a:defRPr sz="1900" b="1" i="0">
                <a:solidFill>
                  <a:srgbClr val="7F7F7F"/>
                </a:solidFill>
                <a:latin typeface="Arial"/>
                <a:cs typeface="Arial"/>
              </a:defRPr>
            </a:lvl1pPr>
          </a:lstStyle>
          <a:p>
            <a:endParaRPr/>
          </a:p>
        </p:txBody>
      </p:sp>
      <p:sp>
        <p:nvSpPr>
          <p:cNvPr id="3" name="Holder 3"/>
          <p:cNvSpPr>
            <a:spLocks noGrp="1"/>
          </p:cNvSpPr>
          <p:nvPr>
            <p:ph type="body" idx="1"/>
          </p:nvPr>
        </p:nvSpPr>
        <p:spPr>
          <a:xfrm>
            <a:off x="337158" y="1464055"/>
            <a:ext cx="9384083" cy="157988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5/26/2020</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www.toprightpartners.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hyperlink" Target="http://www.toprightpartners.com/" TargetMode="Externa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94877" y="7212583"/>
            <a:ext cx="2731135" cy="162560"/>
          </a:xfrm>
          <a:prstGeom prst="rect">
            <a:avLst/>
          </a:prstGeom>
        </p:spPr>
        <p:txBody>
          <a:bodyPr vert="horz" wrap="square" lIns="0" tIns="12700" rIns="0" bIns="0" rtlCol="0">
            <a:spAutoFit/>
          </a:bodyPr>
          <a:lstStyle/>
          <a:p>
            <a:pPr marL="38100">
              <a:lnSpc>
                <a:spcPct val="100000"/>
              </a:lnSpc>
              <a:spcBef>
                <a:spcPts val="100"/>
              </a:spcBef>
            </a:pPr>
            <a:r>
              <a:rPr sz="900" dirty="0">
                <a:solidFill>
                  <a:srgbClr val="B3A08B"/>
                </a:solidFill>
                <a:latin typeface="Arial"/>
                <a:cs typeface="Arial"/>
              </a:rPr>
              <a:t>© </a:t>
            </a:r>
            <a:r>
              <a:rPr sz="900" spc="-25" dirty="0">
                <a:solidFill>
                  <a:srgbClr val="B3A08B"/>
                </a:solidFill>
                <a:latin typeface="Arial"/>
                <a:cs typeface="Arial"/>
              </a:rPr>
              <a:t>Copyright </a:t>
            </a:r>
            <a:r>
              <a:rPr sz="900" spc="-20" dirty="0">
                <a:solidFill>
                  <a:srgbClr val="B3A08B"/>
                </a:solidFill>
                <a:latin typeface="Arial"/>
                <a:cs typeface="Arial"/>
              </a:rPr>
              <a:t>2018 </a:t>
            </a:r>
            <a:r>
              <a:rPr sz="900" spc="-25" dirty="0">
                <a:solidFill>
                  <a:srgbClr val="B3A08B"/>
                </a:solidFill>
                <a:latin typeface="Arial"/>
                <a:cs typeface="Arial"/>
              </a:rPr>
              <a:t>TopRight</a:t>
            </a:r>
            <a:r>
              <a:rPr sz="900" spc="-37" baseline="27777" dirty="0">
                <a:solidFill>
                  <a:srgbClr val="B3A08B"/>
                </a:solidFill>
                <a:latin typeface="Arial"/>
                <a:cs typeface="Arial"/>
              </a:rPr>
              <a:t>®</a:t>
            </a:r>
            <a:r>
              <a:rPr sz="900" spc="-25" dirty="0">
                <a:solidFill>
                  <a:srgbClr val="B3A08B"/>
                </a:solidFill>
                <a:latin typeface="Arial"/>
                <a:cs typeface="Arial"/>
              </a:rPr>
              <a:t>, LLC. </a:t>
            </a:r>
            <a:r>
              <a:rPr sz="900" spc="-15" dirty="0">
                <a:solidFill>
                  <a:srgbClr val="B3A08B"/>
                </a:solidFill>
                <a:latin typeface="Arial"/>
                <a:cs typeface="Arial"/>
              </a:rPr>
              <a:t>All </a:t>
            </a:r>
            <a:r>
              <a:rPr sz="900" spc="-20" dirty="0">
                <a:solidFill>
                  <a:srgbClr val="B3A08B"/>
                </a:solidFill>
                <a:latin typeface="Arial"/>
                <a:cs typeface="Arial"/>
              </a:rPr>
              <a:t>Rights</a:t>
            </a:r>
            <a:r>
              <a:rPr sz="900" spc="-120" dirty="0">
                <a:solidFill>
                  <a:srgbClr val="B3A08B"/>
                </a:solidFill>
                <a:latin typeface="Arial"/>
                <a:cs typeface="Arial"/>
              </a:rPr>
              <a:t> </a:t>
            </a:r>
            <a:r>
              <a:rPr sz="900" spc="-25" dirty="0">
                <a:solidFill>
                  <a:srgbClr val="B3A08B"/>
                </a:solidFill>
                <a:latin typeface="Arial"/>
                <a:cs typeface="Arial"/>
              </a:rPr>
              <a:t>Reserved</a:t>
            </a:r>
            <a:endParaRPr sz="900">
              <a:latin typeface="Arial"/>
              <a:cs typeface="Arial"/>
            </a:endParaRPr>
          </a:p>
        </p:txBody>
      </p:sp>
      <p:sp>
        <p:nvSpPr>
          <p:cNvPr id="3" name="object 3"/>
          <p:cNvSpPr txBox="1"/>
          <p:nvPr/>
        </p:nvSpPr>
        <p:spPr>
          <a:xfrm>
            <a:off x="659390" y="7187183"/>
            <a:ext cx="1596390" cy="193040"/>
          </a:xfrm>
          <a:prstGeom prst="rect">
            <a:avLst/>
          </a:prstGeom>
        </p:spPr>
        <p:txBody>
          <a:bodyPr vert="horz" wrap="square" lIns="0" tIns="12700" rIns="0" bIns="0" rtlCol="0">
            <a:spAutoFit/>
          </a:bodyPr>
          <a:lstStyle/>
          <a:p>
            <a:pPr marL="12700">
              <a:lnSpc>
                <a:spcPct val="100000"/>
              </a:lnSpc>
              <a:spcBef>
                <a:spcPts val="100"/>
              </a:spcBef>
            </a:pPr>
            <a:r>
              <a:rPr sz="1100" u="sng" spc="-25" dirty="0">
                <a:solidFill>
                  <a:srgbClr val="AB0A1E"/>
                </a:solidFill>
                <a:uFill>
                  <a:solidFill>
                    <a:srgbClr val="AB0A1E"/>
                  </a:solidFill>
                </a:uFill>
                <a:latin typeface="Arial"/>
                <a:cs typeface="Arial"/>
                <a:hlinkClick r:id="rId2"/>
              </a:rPr>
              <a:t>www.toprightpartners.com</a:t>
            </a:r>
            <a:endParaRPr sz="1100">
              <a:latin typeface="Arial"/>
              <a:cs typeface="Arial"/>
            </a:endParaRPr>
          </a:p>
        </p:txBody>
      </p:sp>
      <p:sp>
        <p:nvSpPr>
          <p:cNvPr id="4" name="object 4"/>
          <p:cNvSpPr txBox="1"/>
          <p:nvPr/>
        </p:nvSpPr>
        <p:spPr>
          <a:xfrm>
            <a:off x="8027169" y="7212076"/>
            <a:ext cx="1376680"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B3A08B"/>
                </a:solidFill>
                <a:latin typeface="Arial"/>
                <a:cs typeface="Arial"/>
              </a:rPr>
              <a:t>CORNER </a:t>
            </a:r>
            <a:r>
              <a:rPr sz="1000" spc="-20" dirty="0">
                <a:solidFill>
                  <a:srgbClr val="B3A08B"/>
                </a:solidFill>
                <a:latin typeface="Arial"/>
                <a:cs typeface="Arial"/>
              </a:rPr>
              <a:t>THE</a:t>
            </a:r>
            <a:r>
              <a:rPr sz="1000" spc="-90" dirty="0">
                <a:solidFill>
                  <a:srgbClr val="B3A08B"/>
                </a:solidFill>
                <a:latin typeface="Arial"/>
                <a:cs typeface="Arial"/>
              </a:rPr>
              <a:t> </a:t>
            </a:r>
            <a:r>
              <a:rPr sz="1000" spc="-30" dirty="0">
                <a:solidFill>
                  <a:srgbClr val="B3A08B"/>
                </a:solidFill>
                <a:latin typeface="Arial"/>
                <a:cs typeface="Arial"/>
              </a:rPr>
              <a:t>MARKET</a:t>
            </a:r>
            <a:endParaRPr sz="1000">
              <a:latin typeface="Arial"/>
              <a:cs typeface="Arial"/>
            </a:endParaRPr>
          </a:p>
        </p:txBody>
      </p:sp>
      <p:sp>
        <p:nvSpPr>
          <p:cNvPr id="5" name="object 5"/>
          <p:cNvSpPr/>
          <p:nvPr/>
        </p:nvSpPr>
        <p:spPr>
          <a:xfrm>
            <a:off x="9210030" y="378381"/>
            <a:ext cx="519892" cy="48615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52400" y="1326592"/>
            <a:ext cx="5903595" cy="5741035"/>
          </a:xfrm>
          <a:custGeom>
            <a:avLst/>
            <a:gdLst/>
            <a:ahLst/>
            <a:cxnLst/>
            <a:rect l="l" t="t" r="r" b="b"/>
            <a:pathLst>
              <a:path w="5903595" h="5741034">
                <a:moveTo>
                  <a:pt x="0" y="0"/>
                </a:moveTo>
                <a:lnTo>
                  <a:pt x="5903493" y="0"/>
                </a:lnTo>
                <a:lnTo>
                  <a:pt x="5903493" y="5740994"/>
                </a:lnTo>
                <a:lnTo>
                  <a:pt x="0" y="5740994"/>
                </a:lnTo>
                <a:lnTo>
                  <a:pt x="0" y="0"/>
                </a:lnTo>
                <a:close/>
              </a:path>
            </a:pathLst>
          </a:custGeom>
          <a:solidFill>
            <a:srgbClr val="B7AEAC"/>
          </a:solidFill>
        </p:spPr>
        <p:txBody>
          <a:bodyPr wrap="square" lIns="0" tIns="0" rIns="0" bIns="0" rtlCol="0"/>
          <a:lstStyle/>
          <a:p>
            <a:endParaRPr dirty="0"/>
          </a:p>
        </p:txBody>
      </p:sp>
      <p:sp>
        <p:nvSpPr>
          <p:cNvPr id="7" name="object 7"/>
          <p:cNvSpPr/>
          <p:nvPr/>
        </p:nvSpPr>
        <p:spPr>
          <a:xfrm>
            <a:off x="6041633" y="2809596"/>
            <a:ext cx="3864610" cy="4257675"/>
          </a:xfrm>
          <a:custGeom>
            <a:avLst/>
            <a:gdLst/>
            <a:ahLst/>
            <a:cxnLst/>
            <a:rect l="l" t="t" r="r" b="b"/>
            <a:pathLst>
              <a:path w="3864609" h="4257675">
                <a:moveTo>
                  <a:pt x="0" y="0"/>
                </a:moveTo>
                <a:lnTo>
                  <a:pt x="3864366" y="0"/>
                </a:lnTo>
                <a:lnTo>
                  <a:pt x="3864366" y="4257099"/>
                </a:lnTo>
                <a:lnTo>
                  <a:pt x="0" y="4257099"/>
                </a:lnTo>
                <a:lnTo>
                  <a:pt x="0" y="0"/>
                </a:lnTo>
                <a:close/>
              </a:path>
            </a:pathLst>
          </a:custGeom>
          <a:solidFill>
            <a:srgbClr val="AB0B1E"/>
          </a:solidFill>
        </p:spPr>
        <p:txBody>
          <a:bodyPr wrap="square" lIns="0" tIns="0" rIns="0" bIns="0" rtlCol="0"/>
          <a:lstStyle/>
          <a:p>
            <a:endParaRPr/>
          </a:p>
        </p:txBody>
      </p:sp>
      <p:sp>
        <p:nvSpPr>
          <p:cNvPr id="8" name="object 8"/>
          <p:cNvSpPr/>
          <p:nvPr/>
        </p:nvSpPr>
        <p:spPr>
          <a:xfrm>
            <a:off x="6041633" y="1324975"/>
            <a:ext cx="3858260" cy="1470660"/>
          </a:xfrm>
          <a:custGeom>
            <a:avLst/>
            <a:gdLst/>
            <a:ahLst/>
            <a:cxnLst/>
            <a:rect l="l" t="t" r="r" b="b"/>
            <a:pathLst>
              <a:path w="3858259" h="1470660">
                <a:moveTo>
                  <a:pt x="0" y="0"/>
                </a:moveTo>
                <a:lnTo>
                  <a:pt x="3857641" y="0"/>
                </a:lnTo>
                <a:lnTo>
                  <a:pt x="3857641" y="1470361"/>
                </a:lnTo>
                <a:lnTo>
                  <a:pt x="0" y="1470361"/>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919530" y="611631"/>
            <a:ext cx="8198490" cy="597599"/>
          </a:xfrm>
          <a:prstGeom prst="rect">
            <a:avLst/>
          </a:prstGeom>
        </p:spPr>
        <p:txBody>
          <a:bodyPr vert="horz" wrap="square" lIns="0" tIns="12700" rIns="0" bIns="0" rtlCol="0">
            <a:spAutoFit/>
          </a:bodyPr>
          <a:lstStyle/>
          <a:p>
            <a:pPr marL="12700">
              <a:lnSpc>
                <a:spcPct val="100000"/>
              </a:lnSpc>
              <a:spcBef>
                <a:spcPts val="100"/>
              </a:spcBef>
            </a:pPr>
            <a:r>
              <a:rPr spc="5" dirty="0">
                <a:solidFill>
                  <a:srgbClr val="AB0B1E"/>
                </a:solidFill>
              </a:rPr>
              <a:t>CASE </a:t>
            </a:r>
            <a:r>
              <a:rPr spc="-15" dirty="0">
                <a:solidFill>
                  <a:srgbClr val="AB0B1E"/>
                </a:solidFill>
              </a:rPr>
              <a:t>STUDY: </a:t>
            </a:r>
            <a:r>
              <a:rPr lang="en-US" spc="5" dirty="0"/>
              <a:t>Real Estate – Community Engagement, Public Affairs, and Place-Based Economic Development</a:t>
            </a:r>
            <a:endParaRPr spc="5" dirty="0"/>
          </a:p>
        </p:txBody>
      </p:sp>
      <p:sp>
        <p:nvSpPr>
          <p:cNvPr id="10" name="object 10"/>
          <p:cNvSpPr txBox="1"/>
          <p:nvPr/>
        </p:nvSpPr>
        <p:spPr>
          <a:xfrm>
            <a:off x="337158" y="4947920"/>
            <a:ext cx="908685" cy="254000"/>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AC1734"/>
                </a:solidFill>
                <a:latin typeface="Arial"/>
                <a:cs typeface="Arial"/>
              </a:rPr>
              <a:t>A</a:t>
            </a:r>
            <a:r>
              <a:rPr sz="1500" b="1" spc="-15" dirty="0">
                <a:solidFill>
                  <a:srgbClr val="AC1734"/>
                </a:solidFill>
                <a:latin typeface="Arial"/>
                <a:cs typeface="Arial"/>
              </a:rPr>
              <a:t>pp</a:t>
            </a:r>
            <a:r>
              <a:rPr sz="1500" b="1" dirty="0">
                <a:solidFill>
                  <a:srgbClr val="AC1734"/>
                </a:solidFill>
                <a:latin typeface="Arial"/>
                <a:cs typeface="Arial"/>
              </a:rPr>
              <a:t>r</a:t>
            </a:r>
            <a:r>
              <a:rPr sz="1500" b="1" spc="-15" dirty="0">
                <a:solidFill>
                  <a:srgbClr val="AC1734"/>
                </a:solidFill>
                <a:latin typeface="Arial"/>
                <a:cs typeface="Arial"/>
              </a:rPr>
              <a:t>o</a:t>
            </a:r>
            <a:r>
              <a:rPr sz="1500" b="1" spc="-10" dirty="0">
                <a:solidFill>
                  <a:srgbClr val="AC1734"/>
                </a:solidFill>
                <a:latin typeface="Arial"/>
                <a:cs typeface="Arial"/>
              </a:rPr>
              <a:t>ac</a:t>
            </a:r>
            <a:r>
              <a:rPr sz="1500" b="1" dirty="0">
                <a:solidFill>
                  <a:srgbClr val="AC1734"/>
                </a:solidFill>
                <a:latin typeface="Arial"/>
                <a:cs typeface="Arial"/>
              </a:rPr>
              <a:t>h</a:t>
            </a:r>
            <a:endParaRPr sz="1500">
              <a:latin typeface="Arial"/>
              <a:cs typeface="Arial"/>
            </a:endParaRPr>
          </a:p>
        </p:txBody>
      </p:sp>
      <p:sp>
        <p:nvSpPr>
          <p:cNvPr id="11" name="object 11"/>
          <p:cNvSpPr/>
          <p:nvPr/>
        </p:nvSpPr>
        <p:spPr>
          <a:xfrm>
            <a:off x="1604801" y="1600996"/>
            <a:ext cx="4166235" cy="0"/>
          </a:xfrm>
          <a:custGeom>
            <a:avLst/>
            <a:gdLst/>
            <a:ahLst/>
            <a:cxnLst/>
            <a:rect l="l" t="t" r="r" b="b"/>
            <a:pathLst>
              <a:path w="4166235">
                <a:moveTo>
                  <a:pt x="0" y="0"/>
                </a:moveTo>
                <a:lnTo>
                  <a:pt x="4165900" y="1"/>
                </a:lnTo>
              </a:path>
            </a:pathLst>
          </a:custGeom>
          <a:ln w="27093">
            <a:solidFill>
              <a:srgbClr val="FFFFFF"/>
            </a:solidFill>
          </a:ln>
        </p:spPr>
        <p:txBody>
          <a:bodyPr wrap="square" lIns="0" tIns="0" rIns="0" bIns="0" rtlCol="0"/>
          <a:lstStyle/>
          <a:p>
            <a:endParaRPr/>
          </a:p>
        </p:txBody>
      </p:sp>
      <p:sp>
        <p:nvSpPr>
          <p:cNvPr id="12" name="object 12"/>
          <p:cNvSpPr txBox="1"/>
          <p:nvPr/>
        </p:nvSpPr>
        <p:spPr>
          <a:xfrm>
            <a:off x="6249934" y="3085591"/>
            <a:ext cx="603250" cy="254000"/>
          </a:xfrm>
          <a:prstGeom prst="rect">
            <a:avLst/>
          </a:prstGeom>
        </p:spPr>
        <p:txBody>
          <a:bodyPr vert="horz" wrap="square" lIns="0" tIns="12700" rIns="0" bIns="0" rtlCol="0">
            <a:spAutoFit/>
          </a:bodyPr>
          <a:lstStyle/>
          <a:p>
            <a:pPr marL="12700">
              <a:lnSpc>
                <a:spcPct val="100000"/>
              </a:lnSpc>
              <a:spcBef>
                <a:spcPts val="100"/>
              </a:spcBef>
            </a:pPr>
            <a:r>
              <a:rPr sz="1500" b="1" spc="-5" dirty="0">
                <a:solidFill>
                  <a:srgbClr val="FFFFFF"/>
                </a:solidFill>
                <a:latin typeface="Arial"/>
                <a:cs typeface="Arial"/>
              </a:rPr>
              <a:t>R</a:t>
            </a:r>
            <a:r>
              <a:rPr sz="1500" b="1" spc="-10" dirty="0">
                <a:solidFill>
                  <a:srgbClr val="FFFFFF"/>
                </a:solidFill>
                <a:latin typeface="Arial"/>
                <a:cs typeface="Arial"/>
              </a:rPr>
              <a:t>es</a:t>
            </a:r>
            <a:r>
              <a:rPr sz="1500" b="1" spc="-15" dirty="0">
                <a:solidFill>
                  <a:srgbClr val="FFFFFF"/>
                </a:solidFill>
                <a:latin typeface="Arial"/>
                <a:cs typeface="Arial"/>
              </a:rPr>
              <a:t>u</a:t>
            </a:r>
            <a:r>
              <a:rPr sz="1500" b="1" spc="-5" dirty="0">
                <a:solidFill>
                  <a:srgbClr val="FFFFFF"/>
                </a:solidFill>
                <a:latin typeface="Arial"/>
                <a:cs typeface="Arial"/>
              </a:rPr>
              <a:t>lt</a:t>
            </a:r>
            <a:endParaRPr sz="1500">
              <a:latin typeface="Arial"/>
              <a:cs typeface="Arial"/>
            </a:endParaRPr>
          </a:p>
        </p:txBody>
      </p:sp>
      <p:sp>
        <p:nvSpPr>
          <p:cNvPr id="13" name="object 13"/>
          <p:cNvSpPr/>
          <p:nvPr/>
        </p:nvSpPr>
        <p:spPr>
          <a:xfrm>
            <a:off x="6950270" y="3208866"/>
            <a:ext cx="2741930" cy="6985"/>
          </a:xfrm>
          <a:custGeom>
            <a:avLst/>
            <a:gdLst/>
            <a:ahLst/>
            <a:cxnLst/>
            <a:rect l="l" t="t" r="r" b="b"/>
            <a:pathLst>
              <a:path w="2741929" h="6985">
                <a:moveTo>
                  <a:pt x="0" y="6685"/>
                </a:moveTo>
                <a:lnTo>
                  <a:pt x="2741834" y="0"/>
                </a:lnTo>
              </a:path>
            </a:pathLst>
          </a:custGeom>
          <a:ln w="27093">
            <a:solidFill>
              <a:srgbClr val="FFFFFF"/>
            </a:solidFill>
          </a:ln>
        </p:spPr>
        <p:txBody>
          <a:bodyPr wrap="square" lIns="0" tIns="0" rIns="0" bIns="0" rtlCol="0"/>
          <a:lstStyle/>
          <a:p>
            <a:endParaRPr/>
          </a:p>
        </p:txBody>
      </p:sp>
      <p:sp>
        <p:nvSpPr>
          <p:cNvPr id="14" name="object 14"/>
          <p:cNvSpPr/>
          <p:nvPr/>
        </p:nvSpPr>
        <p:spPr>
          <a:xfrm>
            <a:off x="1464288" y="2941393"/>
            <a:ext cx="4306570" cy="0"/>
          </a:xfrm>
          <a:custGeom>
            <a:avLst/>
            <a:gdLst/>
            <a:ahLst/>
            <a:cxnLst/>
            <a:rect l="l" t="t" r="r" b="b"/>
            <a:pathLst>
              <a:path w="4306570">
                <a:moveTo>
                  <a:pt x="0" y="0"/>
                </a:moveTo>
                <a:lnTo>
                  <a:pt x="4306413" y="1"/>
                </a:lnTo>
              </a:path>
            </a:pathLst>
          </a:custGeom>
          <a:ln w="27093">
            <a:solidFill>
              <a:srgbClr val="FFFFFF"/>
            </a:solidFill>
          </a:ln>
        </p:spPr>
        <p:txBody>
          <a:bodyPr wrap="square" lIns="0" tIns="0" rIns="0" bIns="0" rtlCol="0"/>
          <a:lstStyle/>
          <a:p>
            <a:endParaRPr/>
          </a:p>
        </p:txBody>
      </p:sp>
      <p:sp>
        <p:nvSpPr>
          <p:cNvPr id="15" name="object 15"/>
          <p:cNvSpPr/>
          <p:nvPr/>
        </p:nvSpPr>
        <p:spPr>
          <a:xfrm>
            <a:off x="1364470" y="5088906"/>
            <a:ext cx="4406265" cy="0"/>
          </a:xfrm>
          <a:custGeom>
            <a:avLst/>
            <a:gdLst/>
            <a:ahLst/>
            <a:cxnLst/>
            <a:rect l="l" t="t" r="r" b="b"/>
            <a:pathLst>
              <a:path w="4406265">
                <a:moveTo>
                  <a:pt x="0" y="0"/>
                </a:moveTo>
                <a:lnTo>
                  <a:pt x="4406231" y="1"/>
                </a:lnTo>
              </a:path>
            </a:pathLst>
          </a:custGeom>
          <a:ln w="27093">
            <a:solidFill>
              <a:srgbClr val="FFFFFF"/>
            </a:solidFill>
          </a:ln>
        </p:spPr>
        <p:txBody>
          <a:bodyPr wrap="square" lIns="0" tIns="0" rIns="0" bIns="0" rtlCol="0"/>
          <a:lstStyle/>
          <a:p>
            <a:endParaRPr/>
          </a:p>
        </p:txBody>
      </p:sp>
      <p:sp>
        <p:nvSpPr>
          <p:cNvPr id="16" name="object 16"/>
          <p:cNvSpPr txBox="1"/>
          <p:nvPr/>
        </p:nvSpPr>
        <p:spPr>
          <a:xfrm>
            <a:off x="337158" y="1464055"/>
            <a:ext cx="5393055" cy="1513235"/>
          </a:xfrm>
          <a:prstGeom prst="rect">
            <a:avLst/>
          </a:prstGeom>
        </p:spPr>
        <p:txBody>
          <a:bodyPr vert="horz" wrap="square" lIns="0" tIns="12700" rIns="0" bIns="0" rtlCol="0">
            <a:spAutoFit/>
          </a:bodyPr>
          <a:lstStyle/>
          <a:p>
            <a:pPr marL="12700">
              <a:lnSpc>
                <a:spcPts val="1725"/>
              </a:lnSpc>
              <a:spcBef>
                <a:spcPts val="100"/>
              </a:spcBef>
            </a:pPr>
            <a:r>
              <a:rPr sz="1500" b="1" spc="-10" dirty="0">
                <a:solidFill>
                  <a:srgbClr val="AC1734"/>
                </a:solidFill>
                <a:latin typeface="Arial"/>
                <a:cs typeface="Arial"/>
              </a:rPr>
              <a:t>Background</a:t>
            </a:r>
            <a:endParaRPr sz="1500" dirty="0">
              <a:latin typeface="Arial"/>
              <a:cs typeface="Arial"/>
            </a:endParaRPr>
          </a:p>
          <a:p>
            <a:pPr marL="108585">
              <a:lnSpc>
                <a:spcPts val="1230"/>
              </a:lnSpc>
            </a:pPr>
            <a:r>
              <a:rPr lang="en-US" sz="1100" spc="-20" dirty="0">
                <a:solidFill>
                  <a:srgbClr val="FFFFFF"/>
                </a:solidFill>
                <a:latin typeface="Arial"/>
                <a:cs typeface="Arial"/>
              </a:rPr>
              <a:t>The City of New Rochelle sought a Master Developer through an RFQ/P process to revitalize and redevelop its struggling downtown.  Brandon Palanker, as a Principal of Renaissance Downtowns, led the response efforts, positioning Renaissance and its JV Partner, RXR Realty, to be designated as Master Developer by the City.  Subsequent to being designated, Brandon led community outreach and public affairs, and market research, acting as the interface between the developer, the City’s elected officials and staff, and the community at large. </a:t>
            </a:r>
            <a:endParaRPr sz="1100" dirty="0">
              <a:latin typeface="Arial"/>
              <a:cs typeface="Arial"/>
            </a:endParaRPr>
          </a:p>
          <a:p>
            <a:pPr marL="12700">
              <a:lnSpc>
                <a:spcPts val="1570"/>
              </a:lnSpc>
            </a:pPr>
            <a:r>
              <a:rPr sz="1500" b="1" spc="-10" dirty="0">
                <a:solidFill>
                  <a:srgbClr val="AC1734"/>
                </a:solidFill>
                <a:latin typeface="Arial"/>
                <a:cs typeface="Arial"/>
              </a:rPr>
              <a:t>Challenges</a:t>
            </a:r>
            <a:endParaRPr sz="1500" dirty="0">
              <a:latin typeface="Arial"/>
              <a:cs typeface="Arial"/>
            </a:endParaRPr>
          </a:p>
        </p:txBody>
      </p:sp>
      <p:sp>
        <p:nvSpPr>
          <p:cNvPr id="17" name="object 17"/>
          <p:cNvSpPr txBox="1"/>
          <p:nvPr/>
        </p:nvSpPr>
        <p:spPr>
          <a:xfrm>
            <a:off x="447342" y="3084576"/>
            <a:ext cx="5349546" cy="1764586"/>
          </a:xfrm>
          <a:prstGeom prst="rect">
            <a:avLst/>
          </a:prstGeom>
        </p:spPr>
        <p:txBody>
          <a:bodyPr vert="horz" wrap="square" lIns="0" tIns="20320" rIns="0" bIns="0" rtlCol="0">
            <a:spAutoFit/>
          </a:bodyPr>
          <a:lstStyle/>
          <a:p>
            <a:pPr marL="133985" marR="203835" indent="-121920">
              <a:lnSpc>
                <a:spcPts val="1300"/>
              </a:lnSpc>
              <a:spcBef>
                <a:spcPts val="160"/>
              </a:spcBef>
              <a:buChar char="•"/>
              <a:tabLst>
                <a:tab pos="134620" algn="l"/>
              </a:tabLst>
            </a:pPr>
            <a:r>
              <a:rPr lang="en-US" sz="1100" spc="-25" dirty="0">
                <a:solidFill>
                  <a:srgbClr val="FFFFFF"/>
                </a:solidFill>
                <a:latin typeface="Arial"/>
                <a:cs typeface="Arial"/>
              </a:rPr>
              <a:t>Coming on the heels of multiple false starts and failed redevelopment efforts, the City was eager to find a development partner that could build strong public support and undertake a comprehensive redevelopment effort, rather than a piecemeal approach</a:t>
            </a:r>
          </a:p>
          <a:p>
            <a:pPr marL="133985" marR="203835" indent="-121920">
              <a:lnSpc>
                <a:spcPts val="1300"/>
              </a:lnSpc>
              <a:spcBef>
                <a:spcPts val="160"/>
              </a:spcBef>
              <a:buFontTx/>
              <a:buChar char="•"/>
              <a:tabLst>
                <a:tab pos="134620" algn="l"/>
              </a:tabLst>
            </a:pPr>
            <a:r>
              <a:rPr lang="en-US" sz="1100" spc="-25" dirty="0">
                <a:solidFill>
                  <a:srgbClr val="FFFFFF"/>
                </a:solidFill>
                <a:latin typeface="Arial"/>
                <a:cs typeface="Arial"/>
              </a:rPr>
              <a:t>Prior to Renaissance’s involvement, a similar project, albeit one of smaller size and scope, was voted down in bi-partisan fashion, 6-1</a:t>
            </a:r>
          </a:p>
          <a:p>
            <a:pPr marL="133985" marR="203835" indent="-121920">
              <a:lnSpc>
                <a:spcPts val="1300"/>
              </a:lnSpc>
              <a:spcBef>
                <a:spcPts val="160"/>
              </a:spcBef>
              <a:buChar char="•"/>
              <a:tabLst>
                <a:tab pos="134620" algn="l"/>
              </a:tabLst>
            </a:pPr>
            <a:r>
              <a:rPr lang="en-US" sz="1100" spc="-25" dirty="0">
                <a:solidFill>
                  <a:srgbClr val="FFFFFF"/>
                </a:solidFill>
                <a:latin typeface="Arial"/>
                <a:cs typeface="Arial"/>
              </a:rPr>
              <a:t>Significant public opposition to largescale development existed, further fractured by various factions within the community that had competing interests</a:t>
            </a:r>
          </a:p>
          <a:p>
            <a:pPr marL="133985" marR="203835" indent="-121920">
              <a:lnSpc>
                <a:spcPts val="1300"/>
              </a:lnSpc>
              <a:spcBef>
                <a:spcPts val="160"/>
              </a:spcBef>
              <a:buChar char="•"/>
              <a:tabLst>
                <a:tab pos="134620" algn="l"/>
              </a:tabLst>
            </a:pPr>
            <a:r>
              <a:rPr lang="en-US" sz="1100" spc="-25" dirty="0">
                <a:solidFill>
                  <a:srgbClr val="FFFFFF"/>
                </a:solidFill>
                <a:latin typeface="Arial"/>
                <a:cs typeface="Arial"/>
              </a:rPr>
              <a:t>The market for downtown redevelopment was unproven at the time, providing challenges in terms of garnering interest from vertical developers, retailers, and receiving project financing</a:t>
            </a:r>
          </a:p>
        </p:txBody>
      </p:sp>
      <p:sp>
        <p:nvSpPr>
          <p:cNvPr id="18" name="object 18"/>
          <p:cNvSpPr txBox="1"/>
          <p:nvPr/>
        </p:nvSpPr>
        <p:spPr>
          <a:xfrm>
            <a:off x="430502" y="5212079"/>
            <a:ext cx="5366385" cy="1738938"/>
          </a:xfrm>
          <a:prstGeom prst="rect">
            <a:avLst/>
          </a:prstGeom>
        </p:spPr>
        <p:txBody>
          <a:bodyPr vert="horz" wrap="square" lIns="0" tIns="20320" rIns="0" bIns="0" rtlCol="0">
            <a:spAutoFit/>
          </a:bodyPr>
          <a:lstStyle/>
          <a:p>
            <a:pPr marL="136525" marR="23495" indent="-124460">
              <a:lnSpc>
                <a:spcPts val="1300"/>
              </a:lnSpc>
              <a:spcBef>
                <a:spcPts val="160"/>
              </a:spcBef>
              <a:buChar char="•"/>
              <a:tabLst>
                <a:tab pos="137160" algn="l"/>
              </a:tabLst>
            </a:pPr>
            <a:r>
              <a:rPr lang="en-US" sz="1100" spc="-25" dirty="0">
                <a:solidFill>
                  <a:srgbClr val="FFFFFF"/>
                </a:solidFill>
                <a:latin typeface="Arial"/>
                <a:cs typeface="Arial"/>
              </a:rPr>
              <a:t>Utilizing the Crowdsourced Placemaking public engagement platform, in which Brandon was a co-creator, the team was able to build strong public support from the community</a:t>
            </a:r>
          </a:p>
          <a:p>
            <a:pPr marL="136525" marR="23495" indent="-124460">
              <a:lnSpc>
                <a:spcPts val="1300"/>
              </a:lnSpc>
              <a:spcBef>
                <a:spcPts val="160"/>
              </a:spcBef>
              <a:buChar char="•"/>
              <a:tabLst>
                <a:tab pos="137160" algn="l"/>
              </a:tabLst>
            </a:pPr>
            <a:r>
              <a:rPr lang="en-US" sz="1100" spc="-25" dirty="0">
                <a:solidFill>
                  <a:srgbClr val="FFFFFF"/>
                </a:solidFill>
                <a:latin typeface="Arial"/>
                <a:cs typeface="Arial"/>
              </a:rPr>
              <a:t>By taking an outcome-oriented approach, local constituencies that had once been at odds with development, and often with each other, banded together in support of the effort which would provide them with “wins” that included funding of programs and amenities, job creation, tax relief, and economic development</a:t>
            </a:r>
          </a:p>
          <a:p>
            <a:pPr marL="136525" marR="23495" indent="-124460">
              <a:lnSpc>
                <a:spcPts val="1300"/>
              </a:lnSpc>
              <a:spcBef>
                <a:spcPts val="160"/>
              </a:spcBef>
              <a:buChar char="•"/>
              <a:tabLst>
                <a:tab pos="137160" algn="l"/>
              </a:tabLst>
            </a:pPr>
            <a:r>
              <a:rPr lang="en-US" sz="1100" spc="-25" dirty="0">
                <a:solidFill>
                  <a:srgbClr val="FFFFFF"/>
                </a:solidFill>
                <a:latin typeface="Arial"/>
                <a:cs typeface="Arial"/>
              </a:rPr>
              <a:t>By undertaking a comprehensive redevelopment that considered the potential of over 12 million square feet of new entitlements, Brandon was able to work with market analysts and his internal urban design team, to create a compelling development vision rooted in economic realities that promoted social, environmental, and economic benefits</a:t>
            </a:r>
            <a:endParaRPr sz="1100" dirty="0">
              <a:latin typeface="Arial"/>
              <a:cs typeface="Arial"/>
            </a:endParaRPr>
          </a:p>
        </p:txBody>
      </p:sp>
      <p:sp>
        <p:nvSpPr>
          <p:cNvPr id="19" name="object 19"/>
          <p:cNvSpPr txBox="1"/>
          <p:nvPr/>
        </p:nvSpPr>
        <p:spPr>
          <a:xfrm>
            <a:off x="6336235" y="3543255"/>
            <a:ext cx="3342640" cy="687368"/>
          </a:xfrm>
          <a:prstGeom prst="rect">
            <a:avLst/>
          </a:prstGeom>
        </p:spPr>
        <p:txBody>
          <a:bodyPr vert="horz" wrap="square" lIns="0" tIns="20320" rIns="0" bIns="0" rtlCol="0">
            <a:spAutoFit/>
          </a:bodyPr>
          <a:lstStyle/>
          <a:p>
            <a:pPr marL="200660" marR="5080" indent="-188595">
              <a:lnSpc>
                <a:spcPts val="1300"/>
              </a:lnSpc>
              <a:spcBef>
                <a:spcPts val="160"/>
              </a:spcBef>
              <a:buSzPct val="118181"/>
              <a:buChar char="•"/>
              <a:tabLst>
                <a:tab pos="200660" algn="l"/>
                <a:tab pos="201295" algn="l"/>
              </a:tabLst>
            </a:pPr>
            <a:r>
              <a:rPr lang="en-US" sz="1100" spc="-20" dirty="0">
                <a:solidFill>
                  <a:srgbClr val="FFFFFF"/>
                </a:solidFill>
                <a:latin typeface="Arial"/>
                <a:cs typeface="Arial"/>
              </a:rPr>
              <a:t>Brandon successful led new business development efforts, including the RFP/Q response, subsequent interviews, and negotiations with the City to garner Master Developer status</a:t>
            </a:r>
          </a:p>
        </p:txBody>
      </p:sp>
      <p:sp>
        <p:nvSpPr>
          <p:cNvPr id="20" name="object 20"/>
          <p:cNvSpPr txBox="1"/>
          <p:nvPr/>
        </p:nvSpPr>
        <p:spPr>
          <a:xfrm>
            <a:off x="6336235" y="4366216"/>
            <a:ext cx="3075940" cy="685444"/>
          </a:xfrm>
          <a:prstGeom prst="rect">
            <a:avLst/>
          </a:prstGeom>
        </p:spPr>
        <p:txBody>
          <a:bodyPr vert="horz" wrap="square" lIns="0" tIns="18415" rIns="0" bIns="0" rtlCol="0">
            <a:spAutoFit/>
          </a:bodyPr>
          <a:lstStyle/>
          <a:p>
            <a:pPr marL="200660" marR="5080" indent="-188595">
              <a:lnSpc>
                <a:spcPts val="1300"/>
              </a:lnSpc>
              <a:spcBef>
                <a:spcPts val="160"/>
              </a:spcBef>
              <a:buSzPct val="118181"/>
              <a:buChar char="•"/>
              <a:tabLst>
                <a:tab pos="200660" algn="l"/>
                <a:tab pos="201295" algn="l"/>
              </a:tabLst>
            </a:pPr>
            <a:r>
              <a:rPr lang="en-US" sz="1100" spc="-20" dirty="0">
                <a:solidFill>
                  <a:srgbClr val="FFFFFF"/>
                </a:solidFill>
                <a:latin typeface="Arial"/>
                <a:cs typeface="Arial"/>
              </a:rPr>
              <a:t>In less than one-year’s time, Brandon’s team was able to garner unanimous, bi-partisan approval for 12+ million sf of mixed-use, transit-oriented development</a:t>
            </a:r>
          </a:p>
        </p:txBody>
      </p:sp>
      <p:sp>
        <p:nvSpPr>
          <p:cNvPr id="21" name="object 21"/>
          <p:cNvSpPr txBox="1"/>
          <p:nvPr/>
        </p:nvSpPr>
        <p:spPr>
          <a:xfrm>
            <a:off x="6336235" y="5180032"/>
            <a:ext cx="3183890" cy="687368"/>
          </a:xfrm>
          <a:prstGeom prst="rect">
            <a:avLst/>
          </a:prstGeom>
        </p:spPr>
        <p:txBody>
          <a:bodyPr vert="horz" wrap="square" lIns="0" tIns="20320" rIns="0" bIns="0" rtlCol="0">
            <a:spAutoFit/>
          </a:bodyPr>
          <a:lstStyle/>
          <a:p>
            <a:pPr marL="200660" marR="5080" indent="-188595">
              <a:lnSpc>
                <a:spcPts val="1300"/>
              </a:lnSpc>
              <a:spcBef>
                <a:spcPts val="160"/>
              </a:spcBef>
              <a:buSzPct val="118181"/>
              <a:buChar char="•"/>
              <a:tabLst>
                <a:tab pos="200660" algn="l"/>
                <a:tab pos="201295" algn="l"/>
              </a:tabLst>
            </a:pPr>
            <a:r>
              <a:rPr lang="en-US" sz="1100" spc="-20" dirty="0">
                <a:solidFill>
                  <a:srgbClr val="FFFFFF"/>
                </a:solidFill>
                <a:latin typeface="Arial"/>
                <a:cs typeface="Arial"/>
              </a:rPr>
              <a:t>The vision created by Brandon and his team was recognized for creativity and ingenuity in planning, being awarded the William H. Whyte Award from the American Planning Association</a:t>
            </a:r>
            <a:endParaRPr sz="1100" dirty="0">
              <a:latin typeface="Arial"/>
              <a:cs typeface="Arial"/>
            </a:endParaRPr>
          </a:p>
        </p:txBody>
      </p:sp>
      <p:sp>
        <p:nvSpPr>
          <p:cNvPr id="22" name="object 22"/>
          <p:cNvSpPr/>
          <p:nvPr/>
        </p:nvSpPr>
        <p:spPr>
          <a:xfrm>
            <a:off x="299720" y="440267"/>
            <a:ext cx="345285" cy="328531"/>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87866" y="784012"/>
            <a:ext cx="368478" cy="341283"/>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67179" y="871007"/>
            <a:ext cx="197155" cy="162412"/>
          </a:xfrm>
          <a:prstGeom prst="rect">
            <a:avLst/>
          </a:prstGeom>
          <a:blipFill>
            <a:blip r:embed="rId6" cstate="print"/>
            <a:stretch>
              <a:fillRect/>
            </a:stretch>
          </a:blipFill>
        </p:spPr>
        <p:txBody>
          <a:bodyPr wrap="square" lIns="0" tIns="0" rIns="0" bIns="0" rtlCol="0"/>
          <a:lstStyle/>
          <a:p>
            <a:endParaRPr/>
          </a:p>
        </p:txBody>
      </p:sp>
      <p:sp>
        <p:nvSpPr>
          <p:cNvPr id="26" name="object 21">
            <a:extLst>
              <a:ext uri="{FF2B5EF4-FFF2-40B4-BE49-F238E27FC236}">
                <a16:creationId xmlns:a16="http://schemas.microsoft.com/office/drawing/2014/main" id="{42B42616-4EE8-42E1-A59C-526130547488}"/>
              </a:ext>
            </a:extLst>
          </p:cNvPr>
          <p:cNvSpPr txBox="1"/>
          <p:nvPr/>
        </p:nvSpPr>
        <p:spPr>
          <a:xfrm>
            <a:off x="6336235" y="5995772"/>
            <a:ext cx="3183890" cy="520655"/>
          </a:xfrm>
          <a:prstGeom prst="rect">
            <a:avLst/>
          </a:prstGeom>
        </p:spPr>
        <p:txBody>
          <a:bodyPr vert="horz" wrap="square" lIns="0" tIns="20320" rIns="0" bIns="0" rtlCol="0">
            <a:spAutoFit/>
          </a:bodyPr>
          <a:lstStyle/>
          <a:p>
            <a:pPr marL="200660" marR="5080" indent="-188595">
              <a:lnSpc>
                <a:spcPts val="1300"/>
              </a:lnSpc>
              <a:spcBef>
                <a:spcPts val="160"/>
              </a:spcBef>
              <a:buSzPct val="118181"/>
              <a:buChar char="•"/>
              <a:tabLst>
                <a:tab pos="200660" algn="l"/>
                <a:tab pos="201295" algn="l"/>
              </a:tabLst>
            </a:pPr>
            <a:r>
              <a:rPr lang="en-US" sz="1100" spc="-20" dirty="0">
                <a:solidFill>
                  <a:srgbClr val="FFFFFF"/>
                </a:solidFill>
                <a:latin typeface="Arial"/>
                <a:cs typeface="Arial"/>
              </a:rPr>
              <a:t>Construction on multiple stages has commenced, with early phases now under </a:t>
            </a:r>
            <a:r>
              <a:rPr lang="en-US" sz="1100" spc="-20" dirty="0" err="1">
                <a:solidFill>
                  <a:srgbClr val="FFFFFF"/>
                </a:solidFill>
                <a:latin typeface="Arial"/>
                <a:cs typeface="Arial"/>
              </a:rPr>
              <a:t>leaseup</a:t>
            </a:r>
            <a:r>
              <a:rPr lang="en-US" sz="1100" spc="-20" dirty="0">
                <a:solidFill>
                  <a:srgbClr val="FFFFFF"/>
                </a:solidFill>
                <a:latin typeface="Arial"/>
                <a:cs typeface="Arial"/>
              </a:rPr>
              <a:t> under the direction of RXR Realty</a:t>
            </a:r>
            <a:endParaRPr sz="1100" dirty="0">
              <a:latin typeface="Arial"/>
              <a:cs typeface="Arial"/>
            </a:endParaRPr>
          </a:p>
        </p:txBody>
      </p:sp>
      <p:pic>
        <p:nvPicPr>
          <p:cNvPr id="27" name="Picture 42" descr="Image result for new rochelle seal">
            <a:extLst>
              <a:ext uri="{FF2B5EF4-FFF2-40B4-BE49-F238E27FC236}">
                <a16:creationId xmlns:a16="http://schemas.microsoft.com/office/drawing/2014/main" id="{8DD77D88-A6C6-47AC-99FF-D1F29DB30AD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8447" y="1354035"/>
            <a:ext cx="1417444" cy="137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032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94877" y="7212583"/>
            <a:ext cx="2731135" cy="162560"/>
          </a:xfrm>
          <a:prstGeom prst="rect">
            <a:avLst/>
          </a:prstGeom>
        </p:spPr>
        <p:txBody>
          <a:bodyPr vert="horz" wrap="square" lIns="0" tIns="12700" rIns="0" bIns="0" rtlCol="0">
            <a:spAutoFit/>
          </a:bodyPr>
          <a:lstStyle/>
          <a:p>
            <a:pPr marL="38100">
              <a:lnSpc>
                <a:spcPct val="100000"/>
              </a:lnSpc>
              <a:spcBef>
                <a:spcPts val="100"/>
              </a:spcBef>
            </a:pPr>
            <a:r>
              <a:rPr sz="900" dirty="0">
                <a:solidFill>
                  <a:srgbClr val="B3A08B"/>
                </a:solidFill>
                <a:latin typeface="Arial"/>
                <a:cs typeface="Arial"/>
              </a:rPr>
              <a:t>© </a:t>
            </a:r>
            <a:r>
              <a:rPr sz="900" spc="-25" dirty="0">
                <a:solidFill>
                  <a:srgbClr val="B3A08B"/>
                </a:solidFill>
                <a:latin typeface="Arial"/>
                <a:cs typeface="Arial"/>
              </a:rPr>
              <a:t>Copyright </a:t>
            </a:r>
            <a:r>
              <a:rPr sz="900" spc="-20" dirty="0">
                <a:solidFill>
                  <a:srgbClr val="B3A08B"/>
                </a:solidFill>
                <a:latin typeface="Arial"/>
                <a:cs typeface="Arial"/>
              </a:rPr>
              <a:t>2018 </a:t>
            </a:r>
            <a:r>
              <a:rPr sz="900" spc="-25" dirty="0">
                <a:solidFill>
                  <a:srgbClr val="B3A08B"/>
                </a:solidFill>
                <a:latin typeface="Arial"/>
                <a:cs typeface="Arial"/>
              </a:rPr>
              <a:t>TopRight</a:t>
            </a:r>
            <a:r>
              <a:rPr sz="900" spc="-37" baseline="27777" dirty="0">
                <a:solidFill>
                  <a:srgbClr val="B3A08B"/>
                </a:solidFill>
                <a:latin typeface="Arial"/>
                <a:cs typeface="Arial"/>
              </a:rPr>
              <a:t>®</a:t>
            </a:r>
            <a:r>
              <a:rPr sz="900" spc="-25" dirty="0">
                <a:solidFill>
                  <a:srgbClr val="B3A08B"/>
                </a:solidFill>
                <a:latin typeface="Arial"/>
                <a:cs typeface="Arial"/>
              </a:rPr>
              <a:t>, LLC. </a:t>
            </a:r>
            <a:r>
              <a:rPr sz="900" spc="-15" dirty="0">
                <a:solidFill>
                  <a:srgbClr val="B3A08B"/>
                </a:solidFill>
                <a:latin typeface="Arial"/>
                <a:cs typeface="Arial"/>
              </a:rPr>
              <a:t>All </a:t>
            </a:r>
            <a:r>
              <a:rPr sz="900" spc="-20" dirty="0">
                <a:solidFill>
                  <a:srgbClr val="B3A08B"/>
                </a:solidFill>
                <a:latin typeface="Arial"/>
                <a:cs typeface="Arial"/>
              </a:rPr>
              <a:t>Rights</a:t>
            </a:r>
            <a:r>
              <a:rPr sz="900" spc="-120" dirty="0">
                <a:solidFill>
                  <a:srgbClr val="B3A08B"/>
                </a:solidFill>
                <a:latin typeface="Arial"/>
                <a:cs typeface="Arial"/>
              </a:rPr>
              <a:t> </a:t>
            </a:r>
            <a:r>
              <a:rPr sz="900" spc="-25" dirty="0">
                <a:solidFill>
                  <a:srgbClr val="B3A08B"/>
                </a:solidFill>
                <a:latin typeface="Arial"/>
                <a:cs typeface="Arial"/>
              </a:rPr>
              <a:t>Reserved</a:t>
            </a:r>
            <a:endParaRPr sz="900">
              <a:latin typeface="Arial"/>
              <a:cs typeface="Arial"/>
            </a:endParaRPr>
          </a:p>
        </p:txBody>
      </p:sp>
      <p:sp>
        <p:nvSpPr>
          <p:cNvPr id="3" name="object 3"/>
          <p:cNvSpPr txBox="1"/>
          <p:nvPr/>
        </p:nvSpPr>
        <p:spPr>
          <a:xfrm>
            <a:off x="659390" y="7187183"/>
            <a:ext cx="1596390" cy="193040"/>
          </a:xfrm>
          <a:prstGeom prst="rect">
            <a:avLst/>
          </a:prstGeom>
        </p:spPr>
        <p:txBody>
          <a:bodyPr vert="horz" wrap="square" lIns="0" tIns="12700" rIns="0" bIns="0" rtlCol="0">
            <a:spAutoFit/>
          </a:bodyPr>
          <a:lstStyle/>
          <a:p>
            <a:pPr marL="12700">
              <a:lnSpc>
                <a:spcPct val="100000"/>
              </a:lnSpc>
              <a:spcBef>
                <a:spcPts val="100"/>
              </a:spcBef>
            </a:pPr>
            <a:r>
              <a:rPr sz="1100" u="sng" spc="-25" dirty="0">
                <a:solidFill>
                  <a:srgbClr val="AB0A1E"/>
                </a:solidFill>
                <a:uFill>
                  <a:solidFill>
                    <a:srgbClr val="AB0A1E"/>
                  </a:solidFill>
                </a:uFill>
                <a:latin typeface="Arial"/>
                <a:cs typeface="Arial"/>
                <a:hlinkClick r:id="rId2"/>
              </a:rPr>
              <a:t>www.toprightpartners.com</a:t>
            </a:r>
            <a:endParaRPr sz="1100">
              <a:latin typeface="Arial"/>
              <a:cs typeface="Arial"/>
            </a:endParaRPr>
          </a:p>
        </p:txBody>
      </p:sp>
      <p:sp>
        <p:nvSpPr>
          <p:cNvPr id="4" name="object 4"/>
          <p:cNvSpPr txBox="1"/>
          <p:nvPr/>
        </p:nvSpPr>
        <p:spPr>
          <a:xfrm>
            <a:off x="8027169" y="7212076"/>
            <a:ext cx="1376680"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B3A08B"/>
                </a:solidFill>
                <a:latin typeface="Arial"/>
                <a:cs typeface="Arial"/>
              </a:rPr>
              <a:t>CORNER </a:t>
            </a:r>
            <a:r>
              <a:rPr sz="1000" spc="-20" dirty="0">
                <a:solidFill>
                  <a:srgbClr val="B3A08B"/>
                </a:solidFill>
                <a:latin typeface="Arial"/>
                <a:cs typeface="Arial"/>
              </a:rPr>
              <a:t>THE</a:t>
            </a:r>
            <a:r>
              <a:rPr sz="1000" spc="-90" dirty="0">
                <a:solidFill>
                  <a:srgbClr val="B3A08B"/>
                </a:solidFill>
                <a:latin typeface="Arial"/>
                <a:cs typeface="Arial"/>
              </a:rPr>
              <a:t> </a:t>
            </a:r>
            <a:r>
              <a:rPr sz="1000" spc="-30" dirty="0">
                <a:solidFill>
                  <a:srgbClr val="B3A08B"/>
                </a:solidFill>
                <a:latin typeface="Arial"/>
                <a:cs typeface="Arial"/>
              </a:rPr>
              <a:t>MARKET</a:t>
            </a:r>
            <a:endParaRPr sz="1000">
              <a:latin typeface="Arial"/>
              <a:cs typeface="Arial"/>
            </a:endParaRPr>
          </a:p>
        </p:txBody>
      </p:sp>
      <p:sp>
        <p:nvSpPr>
          <p:cNvPr id="5" name="object 5"/>
          <p:cNvSpPr/>
          <p:nvPr/>
        </p:nvSpPr>
        <p:spPr>
          <a:xfrm>
            <a:off x="9210030" y="378381"/>
            <a:ext cx="519892" cy="4861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041633" y="2809596"/>
            <a:ext cx="3864610" cy="4257675"/>
          </a:xfrm>
          <a:custGeom>
            <a:avLst/>
            <a:gdLst/>
            <a:ahLst/>
            <a:cxnLst/>
            <a:rect l="l" t="t" r="r" b="b"/>
            <a:pathLst>
              <a:path w="3864609" h="4257675">
                <a:moveTo>
                  <a:pt x="0" y="0"/>
                </a:moveTo>
                <a:lnTo>
                  <a:pt x="3864366" y="0"/>
                </a:lnTo>
                <a:lnTo>
                  <a:pt x="3864366" y="4257099"/>
                </a:lnTo>
                <a:lnTo>
                  <a:pt x="0" y="4257099"/>
                </a:lnTo>
                <a:lnTo>
                  <a:pt x="0" y="0"/>
                </a:lnTo>
                <a:close/>
              </a:path>
            </a:pathLst>
          </a:custGeom>
          <a:solidFill>
            <a:srgbClr val="AB0B1E"/>
          </a:solidFill>
        </p:spPr>
        <p:txBody>
          <a:bodyPr wrap="square" lIns="0" tIns="0" rIns="0" bIns="0" rtlCol="0"/>
          <a:lstStyle/>
          <a:p>
            <a:endParaRPr/>
          </a:p>
        </p:txBody>
      </p:sp>
      <p:sp>
        <p:nvSpPr>
          <p:cNvPr id="8" name="object 8"/>
          <p:cNvSpPr/>
          <p:nvPr/>
        </p:nvSpPr>
        <p:spPr>
          <a:xfrm>
            <a:off x="6041633" y="1324975"/>
            <a:ext cx="3858260" cy="1470660"/>
          </a:xfrm>
          <a:custGeom>
            <a:avLst/>
            <a:gdLst/>
            <a:ahLst/>
            <a:cxnLst/>
            <a:rect l="l" t="t" r="r" b="b"/>
            <a:pathLst>
              <a:path w="3858259" h="1470660">
                <a:moveTo>
                  <a:pt x="0" y="0"/>
                </a:moveTo>
                <a:lnTo>
                  <a:pt x="3857641" y="0"/>
                </a:lnTo>
                <a:lnTo>
                  <a:pt x="3857641" y="1470361"/>
                </a:lnTo>
                <a:lnTo>
                  <a:pt x="0" y="1470361"/>
                </a:lnTo>
                <a:lnTo>
                  <a:pt x="0" y="0"/>
                </a:lnTo>
                <a:close/>
              </a:path>
            </a:pathLst>
          </a:custGeom>
          <a:solidFill>
            <a:srgbClr val="FFFFFF"/>
          </a:solidFill>
        </p:spPr>
        <p:txBody>
          <a:bodyPr wrap="square" lIns="0" tIns="0" rIns="0" bIns="0" rtlCol="0"/>
          <a:lstStyle/>
          <a:p>
            <a:endParaRPr/>
          </a:p>
        </p:txBody>
      </p:sp>
      <p:sp>
        <p:nvSpPr>
          <p:cNvPr id="9" name="object 9"/>
          <p:cNvSpPr txBox="1">
            <a:spLocks noGrp="1"/>
          </p:cNvSpPr>
          <p:nvPr>
            <p:ph type="title"/>
          </p:nvPr>
        </p:nvSpPr>
        <p:spPr>
          <a:xfrm>
            <a:off x="919530" y="611631"/>
            <a:ext cx="8198490" cy="597599"/>
          </a:xfrm>
          <a:prstGeom prst="rect">
            <a:avLst/>
          </a:prstGeom>
        </p:spPr>
        <p:txBody>
          <a:bodyPr vert="horz" wrap="square" lIns="0" tIns="12700" rIns="0" bIns="0" rtlCol="0">
            <a:spAutoFit/>
          </a:bodyPr>
          <a:lstStyle/>
          <a:p>
            <a:pPr marL="12700">
              <a:lnSpc>
                <a:spcPct val="100000"/>
              </a:lnSpc>
              <a:spcBef>
                <a:spcPts val="100"/>
              </a:spcBef>
            </a:pPr>
            <a:r>
              <a:rPr spc="5" dirty="0">
                <a:solidFill>
                  <a:srgbClr val="AB0B1E"/>
                </a:solidFill>
              </a:rPr>
              <a:t>CASE </a:t>
            </a:r>
            <a:r>
              <a:rPr spc="-15" dirty="0">
                <a:solidFill>
                  <a:srgbClr val="AB0B1E"/>
                </a:solidFill>
              </a:rPr>
              <a:t>STUDY: </a:t>
            </a:r>
            <a:r>
              <a:rPr lang="en-US" spc="5" dirty="0"/>
              <a:t>Real Estate – Community Engagement, Public Affairs, and Place-Based Economic Development</a:t>
            </a:r>
            <a:endParaRPr spc="5" dirty="0"/>
          </a:p>
        </p:txBody>
      </p:sp>
      <p:sp>
        <p:nvSpPr>
          <p:cNvPr id="13" name="object 13"/>
          <p:cNvSpPr/>
          <p:nvPr/>
        </p:nvSpPr>
        <p:spPr>
          <a:xfrm>
            <a:off x="6950270" y="3208866"/>
            <a:ext cx="2741930" cy="6985"/>
          </a:xfrm>
          <a:custGeom>
            <a:avLst/>
            <a:gdLst/>
            <a:ahLst/>
            <a:cxnLst/>
            <a:rect l="l" t="t" r="r" b="b"/>
            <a:pathLst>
              <a:path w="2741929" h="6985">
                <a:moveTo>
                  <a:pt x="0" y="6685"/>
                </a:moveTo>
                <a:lnTo>
                  <a:pt x="2741834" y="0"/>
                </a:lnTo>
              </a:path>
            </a:pathLst>
          </a:custGeom>
          <a:ln w="27093">
            <a:solidFill>
              <a:srgbClr val="FFFFFF"/>
            </a:solidFill>
          </a:ln>
        </p:spPr>
        <p:txBody>
          <a:bodyPr wrap="square" lIns="0" tIns="0" rIns="0" bIns="0" rtlCol="0"/>
          <a:lstStyle/>
          <a:p>
            <a:endParaRPr/>
          </a:p>
        </p:txBody>
      </p:sp>
      <p:sp>
        <p:nvSpPr>
          <p:cNvPr id="22" name="object 22"/>
          <p:cNvSpPr/>
          <p:nvPr/>
        </p:nvSpPr>
        <p:spPr>
          <a:xfrm>
            <a:off x="299720" y="440267"/>
            <a:ext cx="345285" cy="328531"/>
          </a:xfrm>
          <a:prstGeom prst="rect">
            <a:avLst/>
          </a:prstGeom>
          <a:blipFill>
            <a:blip r:embed="rId4" cstate="print"/>
            <a:stretch>
              <a:fillRect/>
            </a:stretch>
          </a:blipFill>
        </p:spPr>
        <p:txBody>
          <a:bodyPr wrap="square" lIns="0" tIns="0" rIns="0" bIns="0" rtlCol="0"/>
          <a:lstStyle/>
          <a:p>
            <a:endParaRPr/>
          </a:p>
        </p:txBody>
      </p:sp>
      <p:sp>
        <p:nvSpPr>
          <p:cNvPr id="23" name="object 23"/>
          <p:cNvSpPr/>
          <p:nvPr/>
        </p:nvSpPr>
        <p:spPr>
          <a:xfrm>
            <a:off x="287866" y="784012"/>
            <a:ext cx="368478" cy="341283"/>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367179" y="871007"/>
            <a:ext cx="197155" cy="162412"/>
          </a:xfrm>
          <a:prstGeom prst="rect">
            <a:avLst/>
          </a:prstGeom>
          <a:blipFill>
            <a:blip r:embed="rId6" cstate="print"/>
            <a:stretch>
              <a:fillRect/>
            </a:stretch>
          </a:blipFill>
        </p:spPr>
        <p:txBody>
          <a:bodyPr wrap="square" lIns="0" tIns="0" rIns="0" bIns="0" rtlCol="0"/>
          <a:lstStyle/>
          <a:p>
            <a:endParaRPr/>
          </a:p>
        </p:txBody>
      </p:sp>
      <p:pic>
        <p:nvPicPr>
          <p:cNvPr id="27" name="Picture 42" descr="Image result for new rochelle seal">
            <a:extLst>
              <a:ext uri="{FF2B5EF4-FFF2-40B4-BE49-F238E27FC236}">
                <a16:creationId xmlns:a16="http://schemas.microsoft.com/office/drawing/2014/main" id="{8076C119-0964-49FB-8007-BBC533E2863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8447" y="1354035"/>
            <a:ext cx="1417444" cy="1372138"/>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3386E2F1-F90F-4236-A1C7-D3E5D9D2186D}"/>
              </a:ext>
            </a:extLst>
          </p:cNvPr>
          <p:cNvSpPr/>
          <p:nvPr/>
        </p:nvSpPr>
        <p:spPr>
          <a:xfrm>
            <a:off x="6186885" y="3327691"/>
            <a:ext cx="3414315" cy="3539430"/>
          </a:xfrm>
          <a:prstGeom prst="rect">
            <a:avLst/>
          </a:prstGeom>
        </p:spPr>
        <p:txBody>
          <a:bodyPr wrap="square">
            <a:spAutoFit/>
          </a:bodyPr>
          <a:lstStyle/>
          <a:p>
            <a:r>
              <a:rPr lang="en-US" sz="1400" dirty="0">
                <a:solidFill>
                  <a:schemeClr val="bg1"/>
                </a:solidFill>
                <a:latin typeface="Arial" panose="020B0604020202020204" pitchFamily="34" charset="0"/>
                <a:cs typeface="Arial" panose="020B0604020202020204" pitchFamily="34" charset="0"/>
              </a:rPr>
              <a:t>Program:</a:t>
            </a:r>
          </a:p>
          <a:p>
            <a:endParaRPr lang="en-US" sz="1400" dirty="0">
              <a:solidFill>
                <a:schemeClr val="bg1"/>
              </a:solidFill>
              <a:latin typeface="Arial" panose="020B0604020202020204" pitchFamily="34" charset="0"/>
              <a:cs typeface="Arial" panose="020B0604020202020204" pitchFamily="34" charset="0"/>
            </a:endParaRP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6,500+ Residential Units</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2+ Million SF Commercial</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1+ Million SF Retail</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300k SF Hospitality</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2+ Million SF Institutional,  Student &amp; Adult Housing</a:t>
            </a:r>
          </a:p>
          <a:p>
            <a:endParaRPr lang="en-US" sz="1400" dirty="0">
              <a:solidFill>
                <a:schemeClr val="bg1"/>
              </a:solidFill>
              <a:latin typeface="Arial" panose="020B0604020202020204" pitchFamily="34" charset="0"/>
              <a:cs typeface="Arial" panose="020B0604020202020204" pitchFamily="34" charset="0"/>
            </a:endParaRPr>
          </a:p>
          <a:p>
            <a:r>
              <a:rPr lang="en-US" sz="1400" dirty="0">
                <a:solidFill>
                  <a:schemeClr val="bg1"/>
                </a:solidFill>
                <a:latin typeface="Arial" panose="020B0604020202020204" pitchFamily="34" charset="0"/>
                <a:cs typeface="Arial" panose="020B0604020202020204" pitchFamily="34" charset="0"/>
              </a:rPr>
              <a:t>Key Roles:</a:t>
            </a:r>
          </a:p>
          <a:p>
            <a:endParaRPr lang="en-US" sz="1400" dirty="0">
              <a:solidFill>
                <a:schemeClr val="bg1"/>
              </a:solidFill>
              <a:latin typeface="Arial" panose="020B0604020202020204" pitchFamily="34" charset="0"/>
              <a:cs typeface="Arial" panose="020B0604020202020204" pitchFamily="34" charset="0"/>
            </a:endParaRP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Business Development</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Municipal Affairs</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PR / Spokesperson</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Public Engagement CSPM</a:t>
            </a:r>
          </a:p>
          <a:p>
            <a:pPr marL="188595" indent="-188595">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Planning/Urban Design (Support Role)</a:t>
            </a:r>
          </a:p>
        </p:txBody>
      </p:sp>
      <p:pic>
        <p:nvPicPr>
          <p:cNvPr id="29" name="Picture 28">
            <a:extLst>
              <a:ext uri="{FF2B5EF4-FFF2-40B4-BE49-F238E27FC236}">
                <a16:creationId xmlns:a16="http://schemas.microsoft.com/office/drawing/2014/main" id="{D709756C-C58D-4C5D-B68C-5C2384318592}"/>
              </a:ext>
            </a:extLst>
          </p:cNvPr>
          <p:cNvPicPr>
            <a:picLocks noChangeAspect="1"/>
          </p:cNvPicPr>
          <p:nvPr/>
        </p:nvPicPr>
        <p:blipFill>
          <a:blip r:embed="rId8"/>
          <a:stretch>
            <a:fillRect/>
          </a:stretch>
        </p:blipFill>
        <p:spPr>
          <a:xfrm>
            <a:off x="158507" y="1312698"/>
            <a:ext cx="5883126" cy="1687180"/>
          </a:xfrm>
          <a:prstGeom prst="rect">
            <a:avLst/>
          </a:prstGeom>
        </p:spPr>
      </p:pic>
      <p:pic>
        <p:nvPicPr>
          <p:cNvPr id="30" name="image11.jpeg">
            <a:extLst>
              <a:ext uri="{FF2B5EF4-FFF2-40B4-BE49-F238E27FC236}">
                <a16:creationId xmlns:a16="http://schemas.microsoft.com/office/drawing/2014/main" id="{FDEBE03C-7BFB-40C8-82AD-9F72E46D4510}"/>
              </a:ext>
            </a:extLst>
          </p:cNvPr>
          <p:cNvPicPr>
            <a:picLocks noChangeAspect="1"/>
          </p:cNvPicPr>
          <p:nvPr/>
        </p:nvPicPr>
        <p:blipFill rotWithShape="1">
          <a:blip r:embed="rId9" cstate="print"/>
          <a:srcRect t="16156" b="1842"/>
          <a:stretch/>
        </p:blipFill>
        <p:spPr>
          <a:xfrm>
            <a:off x="170051" y="5239387"/>
            <a:ext cx="5883125" cy="1769783"/>
          </a:xfrm>
          <a:prstGeom prst="rect">
            <a:avLst/>
          </a:prstGeom>
        </p:spPr>
      </p:pic>
      <p:pic>
        <p:nvPicPr>
          <p:cNvPr id="32" name="image10.jpeg">
            <a:extLst>
              <a:ext uri="{FF2B5EF4-FFF2-40B4-BE49-F238E27FC236}">
                <a16:creationId xmlns:a16="http://schemas.microsoft.com/office/drawing/2014/main" id="{DA70BF81-FF91-443B-8298-9FB976488DED}"/>
              </a:ext>
            </a:extLst>
          </p:cNvPr>
          <p:cNvPicPr>
            <a:picLocks noChangeAspect="1"/>
          </p:cNvPicPr>
          <p:nvPr/>
        </p:nvPicPr>
        <p:blipFill>
          <a:blip r:embed="rId10" cstate="print"/>
          <a:stretch>
            <a:fillRect/>
          </a:stretch>
        </p:blipFill>
        <p:spPr>
          <a:xfrm>
            <a:off x="260449" y="3124581"/>
            <a:ext cx="2835807" cy="1956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2" descr="http://www.newrochelletalk.com/files/City%20of%20New%20Rochelle%20and%20Master%20Developer%20RXR%20Realty%20Break%20Ground%20on%20New%20Project%2C%20Top%20Out%20Another.jpg">
            <a:extLst>
              <a:ext uri="{FF2B5EF4-FFF2-40B4-BE49-F238E27FC236}">
                <a16:creationId xmlns:a16="http://schemas.microsoft.com/office/drawing/2014/main" id="{FC5A55B3-9FDF-43DC-8F0B-0F1E81DD67D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41507" y="3108350"/>
            <a:ext cx="2731335" cy="1976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AB0A1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TotalTime>
  <Words>569</Words>
  <Application>Microsoft Office PowerPoint</Application>
  <PresentationFormat>Custom</PresentationFormat>
  <Paragraphs>39</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CASE STUDY: Real Estate – Community Engagement, Public Affairs, and Place-Based Economic Development</vt:lpstr>
      <vt:lpstr>CASE STUDY: Real Estate – Community Engagement, Public Affairs, and Place-Based Economic Development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CaseStudy_FocusVision_Playbook - FINAL</dc:title>
  <dc:creator>Dave Sutton</dc:creator>
  <cp:lastModifiedBy>Brandon Palanker</cp:lastModifiedBy>
  <cp:revision>3</cp:revision>
  <dcterms:created xsi:type="dcterms:W3CDTF">2020-04-29T16:18:23Z</dcterms:created>
  <dcterms:modified xsi:type="dcterms:W3CDTF">2020-05-26T18:06:40Z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2019-10-17T00:00:00Z</vt:filetime>
  </property>
  <property fmtid="{D5CDD505-2E9C-101B-9397-08002B2CF9AE}" pid="3" name="Creator">
    <vt:lpwstr>PowerPoint</vt:lpwstr>
  </property>
  <property fmtid="{D5CDD505-2E9C-101B-9397-08002B2CF9AE}" pid="4" name="LastSaved">
    <vt:filetime>2020-04-29T00:00:00Z</vt:filetime>
  </property>
</Properties>
</file>