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304" r:id="rId6"/>
    <p:sldId id="305" r:id="rId7"/>
    <p:sldId id="306" r:id="rId8"/>
    <p:sldId id="307" r:id="rId9"/>
    <p:sldId id="308" r:id="rId10"/>
  </p:sldIdLst>
  <p:sldSz cx="12192000" cy="6858000"/>
  <p:notesSz cx="6858000" cy="9144000"/>
  <p:embeddedFontLst>
    <p:embeddedFont>
      <p:font typeface="Avenir Next LT Pro" panose="020B06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peak Pro" panose="020B0504020101020102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CC"/>
    <a:srgbClr val="DB2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438" y="60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2-06T18:07:26.73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FF9F7-92B3-42BD-829D-E6EAA74EA57D}" type="doc">
      <dgm:prSet loTypeId="urn:microsoft.com/office/officeart/2008/layout/PictureStrips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4D78C7-0053-4DEE-92A2-94FBDBEFC2F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Advocacy</a:t>
          </a:r>
        </a:p>
        <a:p>
          <a:r>
            <a:rPr lang="en-US" dirty="0">
              <a:solidFill>
                <a:schemeClr val="bg1"/>
              </a:solidFill>
            </a:rPr>
            <a:t>Activism</a:t>
          </a:r>
        </a:p>
      </dgm:t>
    </dgm:pt>
    <dgm:pt modelId="{1B493862-D83A-4A79-8D3E-6FA9D26BF906}" type="parTrans" cxnId="{79AB9A5F-E974-479A-B9DE-CF44605AE3D4}">
      <dgm:prSet/>
      <dgm:spPr/>
      <dgm:t>
        <a:bodyPr/>
        <a:lstStyle/>
        <a:p>
          <a:endParaRPr lang="en-US"/>
        </a:p>
      </dgm:t>
    </dgm:pt>
    <dgm:pt modelId="{B2AF2F0F-4D0C-436F-A988-6BCB74248597}" type="sibTrans" cxnId="{79AB9A5F-E974-479A-B9DE-CF44605AE3D4}">
      <dgm:prSet/>
      <dgm:spPr/>
      <dgm:t>
        <a:bodyPr/>
        <a:lstStyle/>
        <a:p>
          <a:endParaRPr lang="en-US"/>
        </a:p>
      </dgm:t>
    </dgm:pt>
    <dgm:pt modelId="{C62ED942-9E00-4AD5-88BD-B17E35A65B8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Crisis Intervention</a:t>
          </a:r>
        </a:p>
        <a:p>
          <a:r>
            <a:rPr lang="en-US" dirty="0">
              <a:solidFill>
                <a:schemeClr val="bg1"/>
              </a:solidFill>
            </a:rPr>
            <a:t>Resource mobilization</a:t>
          </a:r>
        </a:p>
      </dgm:t>
    </dgm:pt>
    <dgm:pt modelId="{EF8BCD52-2D72-4EB7-8AE5-5B0AB9D916F9}" type="parTrans" cxnId="{78EF8C88-533D-45FB-A66F-BCDC0039C829}">
      <dgm:prSet/>
      <dgm:spPr/>
      <dgm:t>
        <a:bodyPr/>
        <a:lstStyle/>
        <a:p>
          <a:endParaRPr lang="en-US"/>
        </a:p>
      </dgm:t>
    </dgm:pt>
    <dgm:pt modelId="{779E0B73-8E59-402C-86B0-78811C3E7F1D}" type="sibTrans" cxnId="{78EF8C88-533D-45FB-A66F-BCDC0039C829}">
      <dgm:prSet/>
      <dgm:spPr/>
      <dgm:t>
        <a:bodyPr/>
        <a:lstStyle/>
        <a:p>
          <a:endParaRPr lang="en-US"/>
        </a:p>
      </dgm:t>
    </dgm:pt>
    <dgm:pt modelId="{500B69BE-4947-4DD6-9CFA-014F826F362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Education</a:t>
          </a:r>
        </a:p>
        <a:p>
          <a:r>
            <a:rPr lang="en-US" dirty="0">
              <a:solidFill>
                <a:schemeClr val="bg1"/>
              </a:solidFill>
            </a:rPr>
            <a:t>Sensitization</a:t>
          </a:r>
        </a:p>
      </dgm:t>
    </dgm:pt>
    <dgm:pt modelId="{52B96808-748E-4E2D-BE63-7CCE7178CDEE}" type="parTrans" cxnId="{FF371078-263A-4A5E-BE41-40A99AE705C6}">
      <dgm:prSet/>
      <dgm:spPr/>
      <dgm:t>
        <a:bodyPr/>
        <a:lstStyle/>
        <a:p>
          <a:endParaRPr lang="en-US"/>
        </a:p>
      </dgm:t>
    </dgm:pt>
    <dgm:pt modelId="{9EE99D71-0663-41E6-B372-179EBB2B19A6}" type="sibTrans" cxnId="{FF371078-263A-4A5E-BE41-40A99AE705C6}">
      <dgm:prSet/>
      <dgm:spPr/>
      <dgm:t>
        <a:bodyPr/>
        <a:lstStyle/>
        <a:p>
          <a:endParaRPr lang="en-US"/>
        </a:p>
      </dgm:t>
    </dgm:pt>
    <dgm:pt modelId="{A0C7D597-4DBB-4B23-A349-A43CDC29D8E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Dialogue</a:t>
          </a:r>
        </a:p>
        <a:p>
          <a:r>
            <a:rPr lang="en-US" dirty="0">
              <a:solidFill>
                <a:schemeClr val="bg1"/>
              </a:solidFill>
            </a:rPr>
            <a:t>arbitration</a:t>
          </a:r>
        </a:p>
      </dgm:t>
    </dgm:pt>
    <dgm:pt modelId="{1D1BFDFC-A9AC-40D9-91BF-72C8F1EC1AF7}" type="parTrans" cxnId="{7A5E4EA4-DF76-4DA3-807E-9DC7A24E0683}">
      <dgm:prSet/>
      <dgm:spPr/>
      <dgm:t>
        <a:bodyPr/>
        <a:lstStyle/>
        <a:p>
          <a:endParaRPr lang="en-US"/>
        </a:p>
      </dgm:t>
    </dgm:pt>
    <dgm:pt modelId="{490D8B54-A513-4218-805D-04EBB6FD1810}" type="sibTrans" cxnId="{7A5E4EA4-DF76-4DA3-807E-9DC7A24E0683}">
      <dgm:prSet/>
      <dgm:spPr/>
      <dgm:t>
        <a:bodyPr/>
        <a:lstStyle/>
        <a:p>
          <a:endParaRPr lang="en-US"/>
        </a:p>
      </dgm:t>
    </dgm:pt>
    <dgm:pt modelId="{64B12BF5-51EC-4946-9BEC-3731FEF2C53C}" type="pres">
      <dgm:prSet presAssocID="{53BFF9F7-92B3-42BD-829D-E6EAA74EA57D}" presName="Name0" presStyleCnt="0">
        <dgm:presLayoutVars>
          <dgm:dir/>
          <dgm:resizeHandles val="exact"/>
        </dgm:presLayoutVars>
      </dgm:prSet>
      <dgm:spPr/>
    </dgm:pt>
    <dgm:pt modelId="{FDB7A604-950B-4E19-935E-6A785F61268F}" type="pres">
      <dgm:prSet presAssocID="{734D78C7-0053-4DEE-92A2-94FBDBEFC2F3}" presName="composite" presStyleCnt="0"/>
      <dgm:spPr/>
    </dgm:pt>
    <dgm:pt modelId="{3BDC8FA3-F9F4-4753-B5E7-8EA74BDA97E2}" type="pres">
      <dgm:prSet presAssocID="{734D78C7-0053-4DEE-92A2-94FBDBEFC2F3}" presName="rect1" presStyleLbl="trAlignAcc1" presStyleIdx="0" presStyleCnt="4">
        <dgm:presLayoutVars>
          <dgm:bulletEnabled val="1"/>
        </dgm:presLayoutVars>
      </dgm:prSet>
      <dgm:spPr/>
    </dgm:pt>
    <dgm:pt modelId="{71D1229B-FA92-4EAF-9245-251D85A37564}" type="pres">
      <dgm:prSet presAssocID="{734D78C7-0053-4DEE-92A2-94FBDBEFC2F3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</dgm:pt>
    <dgm:pt modelId="{AE7F2C83-84EB-4684-890E-19FB1612ACF4}" type="pres">
      <dgm:prSet presAssocID="{B2AF2F0F-4D0C-436F-A988-6BCB74248597}" presName="sibTrans" presStyleCnt="0"/>
      <dgm:spPr/>
    </dgm:pt>
    <dgm:pt modelId="{DDD3E97A-DB1F-44C8-94AE-AA72F559D16B}" type="pres">
      <dgm:prSet presAssocID="{C62ED942-9E00-4AD5-88BD-B17E35A65B88}" presName="composite" presStyleCnt="0"/>
      <dgm:spPr/>
    </dgm:pt>
    <dgm:pt modelId="{2058F35F-D600-43DF-89B4-54BD0F5D38C7}" type="pres">
      <dgm:prSet presAssocID="{C62ED942-9E00-4AD5-88BD-B17E35A65B88}" presName="rect1" presStyleLbl="trAlignAcc1" presStyleIdx="1" presStyleCnt="4">
        <dgm:presLayoutVars>
          <dgm:bulletEnabled val="1"/>
        </dgm:presLayoutVars>
      </dgm:prSet>
      <dgm:spPr/>
    </dgm:pt>
    <dgm:pt modelId="{649F4330-BE1D-4F46-9415-A4A7A3C839C6}" type="pres">
      <dgm:prSet presAssocID="{C62ED942-9E00-4AD5-88BD-B17E35A65B88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0FB9CCA3-492D-465B-88DE-35B66821ED8D}" type="pres">
      <dgm:prSet presAssocID="{779E0B73-8E59-402C-86B0-78811C3E7F1D}" presName="sibTrans" presStyleCnt="0"/>
      <dgm:spPr/>
    </dgm:pt>
    <dgm:pt modelId="{84079162-62EB-4036-ADE6-6E8AEEDAF5CC}" type="pres">
      <dgm:prSet presAssocID="{500B69BE-4947-4DD6-9CFA-014F826F362A}" presName="composite" presStyleCnt="0"/>
      <dgm:spPr/>
    </dgm:pt>
    <dgm:pt modelId="{D8C0682A-5DBC-4AFC-9CAB-150CF5C5A03E}" type="pres">
      <dgm:prSet presAssocID="{500B69BE-4947-4DD6-9CFA-014F826F362A}" presName="rect1" presStyleLbl="trAlignAcc1" presStyleIdx="2" presStyleCnt="4">
        <dgm:presLayoutVars>
          <dgm:bulletEnabled val="1"/>
        </dgm:presLayoutVars>
      </dgm:prSet>
      <dgm:spPr/>
    </dgm:pt>
    <dgm:pt modelId="{3323D3C4-43E9-4C49-B8D8-A7AD3B9C9F11}" type="pres">
      <dgm:prSet presAssocID="{500B69BE-4947-4DD6-9CFA-014F826F362A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C2BACF24-4702-4F5B-84A4-72A6FB770207}" type="pres">
      <dgm:prSet presAssocID="{9EE99D71-0663-41E6-B372-179EBB2B19A6}" presName="sibTrans" presStyleCnt="0"/>
      <dgm:spPr/>
    </dgm:pt>
    <dgm:pt modelId="{56CF0235-4CD1-4440-87C0-73448AAC74F0}" type="pres">
      <dgm:prSet presAssocID="{A0C7D597-4DBB-4B23-A349-A43CDC29D8EF}" presName="composite" presStyleCnt="0"/>
      <dgm:spPr/>
    </dgm:pt>
    <dgm:pt modelId="{E04C0BDB-DA0F-4231-82A4-906679E16184}" type="pres">
      <dgm:prSet presAssocID="{A0C7D597-4DBB-4B23-A349-A43CDC29D8EF}" presName="rect1" presStyleLbl="trAlignAcc1" presStyleIdx="3" presStyleCnt="4">
        <dgm:presLayoutVars>
          <dgm:bulletEnabled val="1"/>
        </dgm:presLayoutVars>
      </dgm:prSet>
      <dgm:spPr/>
    </dgm:pt>
    <dgm:pt modelId="{04E8337F-4514-49A3-8B9E-B1D9E617CA40}" type="pres">
      <dgm:prSet presAssocID="{A0C7D597-4DBB-4B23-A349-A43CDC29D8EF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</dgm:ptLst>
  <dgm:cxnLst>
    <dgm:cxn modelId="{27BCFE23-616B-44F8-B7A4-D9A05C968948}" type="presOf" srcId="{500B69BE-4947-4DD6-9CFA-014F826F362A}" destId="{D8C0682A-5DBC-4AFC-9CAB-150CF5C5A03E}" srcOrd="0" destOrd="0" presId="urn:microsoft.com/office/officeart/2008/layout/PictureStrips"/>
    <dgm:cxn modelId="{F55EA72E-5C94-45D5-AA1D-765FC035AFDB}" type="presOf" srcId="{C62ED942-9E00-4AD5-88BD-B17E35A65B88}" destId="{2058F35F-D600-43DF-89B4-54BD0F5D38C7}" srcOrd="0" destOrd="0" presId="urn:microsoft.com/office/officeart/2008/layout/PictureStrips"/>
    <dgm:cxn modelId="{A52BA62F-C47D-40B4-9634-615CB3572FC6}" type="presOf" srcId="{734D78C7-0053-4DEE-92A2-94FBDBEFC2F3}" destId="{3BDC8FA3-F9F4-4753-B5E7-8EA74BDA97E2}" srcOrd="0" destOrd="0" presId="urn:microsoft.com/office/officeart/2008/layout/PictureStrips"/>
    <dgm:cxn modelId="{79AB9A5F-E974-479A-B9DE-CF44605AE3D4}" srcId="{53BFF9F7-92B3-42BD-829D-E6EAA74EA57D}" destId="{734D78C7-0053-4DEE-92A2-94FBDBEFC2F3}" srcOrd="0" destOrd="0" parTransId="{1B493862-D83A-4A79-8D3E-6FA9D26BF906}" sibTransId="{B2AF2F0F-4D0C-436F-A988-6BCB74248597}"/>
    <dgm:cxn modelId="{FF371078-263A-4A5E-BE41-40A99AE705C6}" srcId="{53BFF9F7-92B3-42BD-829D-E6EAA74EA57D}" destId="{500B69BE-4947-4DD6-9CFA-014F826F362A}" srcOrd="2" destOrd="0" parTransId="{52B96808-748E-4E2D-BE63-7CCE7178CDEE}" sibTransId="{9EE99D71-0663-41E6-B372-179EBB2B19A6}"/>
    <dgm:cxn modelId="{78EF8C88-533D-45FB-A66F-BCDC0039C829}" srcId="{53BFF9F7-92B3-42BD-829D-E6EAA74EA57D}" destId="{C62ED942-9E00-4AD5-88BD-B17E35A65B88}" srcOrd="1" destOrd="0" parTransId="{EF8BCD52-2D72-4EB7-8AE5-5B0AB9D916F9}" sibTransId="{779E0B73-8E59-402C-86B0-78811C3E7F1D}"/>
    <dgm:cxn modelId="{7A5E4EA4-DF76-4DA3-807E-9DC7A24E0683}" srcId="{53BFF9F7-92B3-42BD-829D-E6EAA74EA57D}" destId="{A0C7D597-4DBB-4B23-A349-A43CDC29D8EF}" srcOrd="3" destOrd="0" parTransId="{1D1BFDFC-A9AC-40D9-91BF-72C8F1EC1AF7}" sibTransId="{490D8B54-A513-4218-805D-04EBB6FD1810}"/>
    <dgm:cxn modelId="{B35737AA-533B-406A-B0D7-926A6F7AA69D}" type="presOf" srcId="{53BFF9F7-92B3-42BD-829D-E6EAA74EA57D}" destId="{64B12BF5-51EC-4946-9BEC-3731FEF2C53C}" srcOrd="0" destOrd="0" presId="urn:microsoft.com/office/officeart/2008/layout/PictureStrips"/>
    <dgm:cxn modelId="{EEB920E0-A290-49FB-A633-56733A2F7770}" type="presOf" srcId="{A0C7D597-4DBB-4B23-A349-A43CDC29D8EF}" destId="{E04C0BDB-DA0F-4231-82A4-906679E16184}" srcOrd="0" destOrd="0" presId="urn:microsoft.com/office/officeart/2008/layout/PictureStrips"/>
    <dgm:cxn modelId="{FA4CEAC3-459C-46F7-B61C-8E4BF19C14C1}" type="presParOf" srcId="{64B12BF5-51EC-4946-9BEC-3731FEF2C53C}" destId="{FDB7A604-950B-4E19-935E-6A785F61268F}" srcOrd="0" destOrd="0" presId="urn:microsoft.com/office/officeart/2008/layout/PictureStrips"/>
    <dgm:cxn modelId="{9C412640-4759-42F8-A7E5-D423680CED2F}" type="presParOf" srcId="{FDB7A604-950B-4E19-935E-6A785F61268F}" destId="{3BDC8FA3-F9F4-4753-B5E7-8EA74BDA97E2}" srcOrd="0" destOrd="0" presId="urn:microsoft.com/office/officeart/2008/layout/PictureStrips"/>
    <dgm:cxn modelId="{35B0691A-D21F-49AC-AE27-9040B563CF4D}" type="presParOf" srcId="{FDB7A604-950B-4E19-935E-6A785F61268F}" destId="{71D1229B-FA92-4EAF-9245-251D85A37564}" srcOrd="1" destOrd="0" presId="urn:microsoft.com/office/officeart/2008/layout/PictureStrips"/>
    <dgm:cxn modelId="{8231C986-7E1F-4D1D-AD75-AB066DA1D8D9}" type="presParOf" srcId="{64B12BF5-51EC-4946-9BEC-3731FEF2C53C}" destId="{AE7F2C83-84EB-4684-890E-19FB1612ACF4}" srcOrd="1" destOrd="0" presId="urn:microsoft.com/office/officeart/2008/layout/PictureStrips"/>
    <dgm:cxn modelId="{6E8471BD-D152-4F72-BE8E-C690D1D48D69}" type="presParOf" srcId="{64B12BF5-51EC-4946-9BEC-3731FEF2C53C}" destId="{DDD3E97A-DB1F-44C8-94AE-AA72F559D16B}" srcOrd="2" destOrd="0" presId="urn:microsoft.com/office/officeart/2008/layout/PictureStrips"/>
    <dgm:cxn modelId="{6F55EE09-55B5-437C-8AC1-1202D83DF0E0}" type="presParOf" srcId="{DDD3E97A-DB1F-44C8-94AE-AA72F559D16B}" destId="{2058F35F-D600-43DF-89B4-54BD0F5D38C7}" srcOrd="0" destOrd="0" presId="urn:microsoft.com/office/officeart/2008/layout/PictureStrips"/>
    <dgm:cxn modelId="{0D371A59-D74E-4771-9F10-FF42ECD8E543}" type="presParOf" srcId="{DDD3E97A-DB1F-44C8-94AE-AA72F559D16B}" destId="{649F4330-BE1D-4F46-9415-A4A7A3C839C6}" srcOrd="1" destOrd="0" presId="urn:microsoft.com/office/officeart/2008/layout/PictureStrips"/>
    <dgm:cxn modelId="{5D7E2F6A-4AAA-4854-B06C-8801CEFCAC07}" type="presParOf" srcId="{64B12BF5-51EC-4946-9BEC-3731FEF2C53C}" destId="{0FB9CCA3-492D-465B-88DE-35B66821ED8D}" srcOrd="3" destOrd="0" presId="urn:microsoft.com/office/officeart/2008/layout/PictureStrips"/>
    <dgm:cxn modelId="{215E174C-1182-448C-BC11-01DB3E1E4FDC}" type="presParOf" srcId="{64B12BF5-51EC-4946-9BEC-3731FEF2C53C}" destId="{84079162-62EB-4036-ADE6-6E8AEEDAF5CC}" srcOrd="4" destOrd="0" presId="urn:microsoft.com/office/officeart/2008/layout/PictureStrips"/>
    <dgm:cxn modelId="{7E0F5DD4-B83E-48D2-9C77-B18CCFA6FBAF}" type="presParOf" srcId="{84079162-62EB-4036-ADE6-6E8AEEDAF5CC}" destId="{D8C0682A-5DBC-4AFC-9CAB-150CF5C5A03E}" srcOrd="0" destOrd="0" presId="urn:microsoft.com/office/officeart/2008/layout/PictureStrips"/>
    <dgm:cxn modelId="{2DE39221-2620-412B-9FD8-3B415E12AB23}" type="presParOf" srcId="{84079162-62EB-4036-ADE6-6E8AEEDAF5CC}" destId="{3323D3C4-43E9-4C49-B8D8-A7AD3B9C9F11}" srcOrd="1" destOrd="0" presId="urn:microsoft.com/office/officeart/2008/layout/PictureStrips"/>
    <dgm:cxn modelId="{74C873C7-A271-485C-A405-C4D15479EB19}" type="presParOf" srcId="{64B12BF5-51EC-4946-9BEC-3731FEF2C53C}" destId="{C2BACF24-4702-4F5B-84A4-72A6FB770207}" srcOrd="5" destOrd="0" presId="urn:microsoft.com/office/officeart/2008/layout/PictureStrips"/>
    <dgm:cxn modelId="{5CDCB886-2F8B-4D82-B41C-C36786DD4878}" type="presParOf" srcId="{64B12BF5-51EC-4946-9BEC-3731FEF2C53C}" destId="{56CF0235-4CD1-4440-87C0-73448AAC74F0}" srcOrd="6" destOrd="0" presId="urn:microsoft.com/office/officeart/2008/layout/PictureStrips"/>
    <dgm:cxn modelId="{D0DCFEC1-2F8B-4B50-B8D0-C9F815D7A7DE}" type="presParOf" srcId="{56CF0235-4CD1-4440-87C0-73448AAC74F0}" destId="{E04C0BDB-DA0F-4231-82A4-906679E16184}" srcOrd="0" destOrd="0" presId="urn:microsoft.com/office/officeart/2008/layout/PictureStrips"/>
    <dgm:cxn modelId="{78E06C2B-ED18-480D-8EE9-804B6ACFCD9F}" type="presParOf" srcId="{56CF0235-4CD1-4440-87C0-73448AAC74F0}" destId="{04E8337F-4514-49A3-8B9E-B1D9E617CA4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C8FA3-F9F4-4753-B5E7-8EA74BDA97E2}">
      <dsp:nvSpPr>
        <dsp:cNvPr id="0" name=""/>
        <dsp:cNvSpPr/>
      </dsp:nvSpPr>
      <dsp:spPr>
        <a:xfrm>
          <a:off x="206374" y="497958"/>
          <a:ext cx="4879109" cy="1524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2745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</a:rPr>
            <a:t>Advocacy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</a:rPr>
            <a:t>Activism</a:t>
          </a:r>
        </a:p>
      </dsp:txBody>
      <dsp:txXfrm>
        <a:off x="206374" y="497958"/>
        <a:ext cx="4879109" cy="1524721"/>
      </dsp:txXfrm>
    </dsp:sp>
    <dsp:sp modelId="{71D1229B-FA92-4EAF-9245-251D85A37564}">
      <dsp:nvSpPr>
        <dsp:cNvPr id="0" name=""/>
        <dsp:cNvSpPr/>
      </dsp:nvSpPr>
      <dsp:spPr>
        <a:xfrm>
          <a:off x="3078" y="277721"/>
          <a:ext cx="1067305" cy="1600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8F35F-D600-43DF-89B4-54BD0F5D38C7}">
      <dsp:nvSpPr>
        <dsp:cNvPr id="0" name=""/>
        <dsp:cNvSpPr/>
      </dsp:nvSpPr>
      <dsp:spPr>
        <a:xfrm>
          <a:off x="5495445" y="497958"/>
          <a:ext cx="4879109" cy="1524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2745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</a:rPr>
            <a:t>Crisis Intervention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</a:rPr>
            <a:t>Resource mobilization</a:t>
          </a:r>
        </a:p>
      </dsp:txBody>
      <dsp:txXfrm>
        <a:off x="5495445" y="497958"/>
        <a:ext cx="4879109" cy="1524721"/>
      </dsp:txXfrm>
    </dsp:sp>
    <dsp:sp modelId="{649F4330-BE1D-4F46-9415-A4A7A3C839C6}">
      <dsp:nvSpPr>
        <dsp:cNvPr id="0" name=""/>
        <dsp:cNvSpPr/>
      </dsp:nvSpPr>
      <dsp:spPr>
        <a:xfrm>
          <a:off x="5292149" y="277721"/>
          <a:ext cx="1067305" cy="160095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0682A-5DBC-4AFC-9CAB-150CF5C5A03E}">
      <dsp:nvSpPr>
        <dsp:cNvPr id="0" name=""/>
        <dsp:cNvSpPr/>
      </dsp:nvSpPr>
      <dsp:spPr>
        <a:xfrm>
          <a:off x="206374" y="2417414"/>
          <a:ext cx="4879109" cy="1524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2745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</a:rPr>
            <a:t>Education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</a:rPr>
            <a:t>Sensitization</a:t>
          </a:r>
        </a:p>
      </dsp:txBody>
      <dsp:txXfrm>
        <a:off x="206374" y="2417414"/>
        <a:ext cx="4879109" cy="1524721"/>
      </dsp:txXfrm>
    </dsp:sp>
    <dsp:sp modelId="{3323D3C4-43E9-4C49-B8D8-A7AD3B9C9F11}">
      <dsp:nvSpPr>
        <dsp:cNvPr id="0" name=""/>
        <dsp:cNvSpPr/>
      </dsp:nvSpPr>
      <dsp:spPr>
        <a:xfrm>
          <a:off x="3078" y="2197176"/>
          <a:ext cx="1067305" cy="1600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C0BDB-DA0F-4231-82A4-906679E16184}">
      <dsp:nvSpPr>
        <dsp:cNvPr id="0" name=""/>
        <dsp:cNvSpPr/>
      </dsp:nvSpPr>
      <dsp:spPr>
        <a:xfrm>
          <a:off x="5495445" y="2417414"/>
          <a:ext cx="4879109" cy="1524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2745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</a:rPr>
            <a:t>Dialogue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</a:rPr>
            <a:t>arbitration</a:t>
          </a:r>
        </a:p>
      </dsp:txBody>
      <dsp:txXfrm>
        <a:off x="5495445" y="2417414"/>
        <a:ext cx="4879109" cy="1524721"/>
      </dsp:txXfrm>
    </dsp:sp>
    <dsp:sp modelId="{04E8337F-4514-49A3-8B9E-B1D9E617CA40}">
      <dsp:nvSpPr>
        <dsp:cNvPr id="0" name=""/>
        <dsp:cNvSpPr/>
      </dsp:nvSpPr>
      <dsp:spPr>
        <a:xfrm>
          <a:off x="5292149" y="2197176"/>
          <a:ext cx="1067305" cy="160095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3/24/2021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3/24/2021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3/24/2021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3/24/2021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3/24/2021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3/24/2021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870" y="3541690"/>
            <a:ext cx="9604829" cy="355456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CLIMATE AND WHAT NGO CAN CONTRIBUTE TO CLIMATE CHANGE</a:t>
            </a:r>
            <a:br>
              <a:rPr lang="en-US" sz="4000" dirty="0"/>
            </a:br>
            <a:r>
              <a:rPr lang="en-US" sz="4000" dirty="0"/>
              <a:t>Presented </a:t>
            </a:r>
            <a:br>
              <a:rPr lang="en-US" sz="4000" dirty="0"/>
            </a:br>
            <a:r>
              <a:rPr lang="en-US" sz="4000" dirty="0"/>
              <a:t>by</a:t>
            </a:r>
            <a:br>
              <a:rPr lang="en-US" sz="4000" dirty="0"/>
            </a:br>
            <a:r>
              <a:rPr lang="en-US" sz="3100" dirty="0"/>
              <a:t>AFRICAN REFUGEES AND </a:t>
            </a:r>
            <a:r>
              <a:rPr lang="en-US" sz="3100"/>
              <a:t>MIGRANTS AID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95172-7954-4F63-AB13-D3D3AAB24FAA}"/>
              </a:ext>
            </a:extLst>
          </p:cNvPr>
          <p:cNvSpPr txBox="1"/>
          <p:nvPr/>
        </p:nvSpPr>
        <p:spPr>
          <a:xfrm>
            <a:off x="612689" y="1516240"/>
            <a:ext cx="682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  <a:r>
              <a:rPr lang="en-US" dirty="0"/>
              <a:t>: </a:t>
            </a:r>
            <a:r>
              <a:rPr lang="en-US" dirty="0">
                <a:solidFill>
                  <a:schemeClr val="bg1"/>
                </a:solidFill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C55F-6FE8-4638-91FD-E1762698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37" y="368017"/>
            <a:ext cx="4974161" cy="107415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500" dirty="0"/>
              <a:t>INTRODUCTION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A4DBF9F2-537C-4F1F-8D27-7BE647502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752" r="2752"/>
          <a:stretch/>
        </p:blipFill>
        <p:spPr>
          <a:xfrm>
            <a:off x="272610" y="1673386"/>
            <a:ext cx="5805414" cy="409573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ACC46-B6B9-497B-AEC4-4A1BF5B6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B77D2-BFBE-49E3-AF84-D549B2B437FE}"/>
              </a:ext>
            </a:extLst>
          </p:cNvPr>
          <p:cNvSpPr txBox="1"/>
          <p:nvPr/>
        </p:nvSpPr>
        <p:spPr>
          <a:xfrm>
            <a:off x="6078024" y="905095"/>
            <a:ext cx="60192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The Sustainable Development Goals enacted by United Nations in 2015 ushered a new wave of responsibilities for Non-Governmental </a:t>
            </a:r>
            <a:r>
              <a:rPr lang="en-US" b="1" dirty="0" err="1">
                <a:solidFill>
                  <a:schemeClr val="bg1"/>
                </a:solidFill>
              </a:rPr>
              <a:t>Organisations</a:t>
            </a:r>
            <a:r>
              <a:rPr lang="en-US" b="1" dirty="0">
                <a:solidFill>
                  <a:schemeClr val="bg1"/>
                </a:solidFill>
              </a:rPr>
              <a:t> across the globe.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 Precisely, the 13th goal of SDGs; Climate action reveals that there is an urgent need to protect existence of Earth.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In previous epochs, less attention was given to global matters and climate change.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Consequently, there has been more focus and keen attention towards policies and </a:t>
            </a:r>
            <a:r>
              <a:rPr lang="en-US" b="1" dirty="0" err="1">
                <a:solidFill>
                  <a:schemeClr val="bg1"/>
                </a:solidFill>
              </a:rPr>
              <a:t>programme</a:t>
            </a:r>
            <a:r>
              <a:rPr lang="en-US" b="1" dirty="0">
                <a:solidFill>
                  <a:schemeClr val="bg1"/>
                </a:solidFill>
              </a:rPr>
              <a:t> relating to climate change.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In simple terms, climate change can be captured as series of sporadic changes in the totality of nature.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The atmosphere is divided into various </a:t>
            </a:r>
            <a:r>
              <a:rPr lang="en-US" b="1" dirty="0" err="1">
                <a:solidFill>
                  <a:schemeClr val="bg1"/>
                </a:solidFill>
              </a:rPr>
              <a:t>stratas</a:t>
            </a:r>
            <a:r>
              <a:rPr lang="en-US" b="1" dirty="0">
                <a:solidFill>
                  <a:schemeClr val="bg1"/>
                </a:solidFill>
              </a:rPr>
              <a:t>; troposphere, stratosphere, mesosphere and thermosphere.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Sadly, each layer is getting more weakened with time.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Therefore, intellectuals in Geoinformatics realm strongly believe that Earth is depreciating various ways.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In fact, one of the frontier factor of Earth depreciation can be traced to industrial waste and biochemical substances</a:t>
            </a:r>
          </a:p>
        </p:txBody>
      </p:sp>
    </p:spTree>
    <p:extLst>
      <p:ext uri="{BB962C8B-B14F-4D97-AF65-F5344CB8AC3E}">
        <p14:creationId xmlns:p14="http://schemas.microsoft.com/office/powerpoint/2010/main" val="160883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46C295-8D50-45A8-9578-4EE1205C22A8}"/>
              </a:ext>
            </a:extLst>
          </p:cNvPr>
          <p:cNvSpPr/>
          <p:nvPr/>
        </p:nvSpPr>
        <p:spPr>
          <a:xfrm rot="10800000">
            <a:off x="-1" y="6141818"/>
            <a:ext cx="2008376" cy="45719"/>
          </a:xfrm>
          <a:prstGeom prst="rect">
            <a:avLst/>
          </a:prstGeom>
          <a:gradFill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F34B3-2282-4127-92E5-C5F3F7F3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140" y="115733"/>
            <a:ext cx="6378146" cy="538074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300" dirty="0"/>
              <a:t>WHY CLIMATE CHANGE VITAL?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2015D-E42B-494B-B864-BA3AADB7F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17" y="3429000"/>
            <a:ext cx="11599945" cy="283846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Empathetically, it is very possible to establish that Globalization and </a:t>
            </a:r>
            <a:r>
              <a:rPr lang="en-US" b="1" dirty="0" err="1"/>
              <a:t>Industralization</a:t>
            </a:r>
            <a:r>
              <a:rPr lang="en-US" b="1" dirty="0"/>
              <a:t> are major contributory agents of climate change.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Climate change is reportedly responsible for crisis, chaos and </a:t>
            </a:r>
            <a:r>
              <a:rPr lang="en-US" b="1" dirty="0" err="1"/>
              <a:t>physicological</a:t>
            </a:r>
            <a:r>
              <a:rPr lang="en-US" b="1" dirty="0"/>
              <a:t> defects in many societies and regions.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For instance, in Australia last year, massive forest fire by natural factors rendered many animals dead and many people homeless  as a result of climate change thereby making them refugees in their country.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Many NGOs had to intervene and volunteer to helped those affected by this predicament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 Thus, the SDG Goal 13 is geared towards controlling the negative impacts of these two agents. NGOs come into play in, by serving as agent of change.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As climate changes, NGOs believed that our approach to climate must change as well.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This translates to the notion that everyone has a role to play in the protection Earth.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In achieving this, the United Nations partners with NGOs across continents to establish a front channel in relaying information on how to improve Earth’s rejuvenation.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8D14-2415-4669-8B09-7607A1A7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1B741A-6EB2-457F-ADE3-10A8E24D9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661" t="21162" r="9870" b="20284"/>
          <a:stretch/>
        </p:blipFill>
        <p:spPr>
          <a:xfrm>
            <a:off x="3926232" y="761580"/>
            <a:ext cx="4339535" cy="25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8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BFE84-0D76-47FE-8994-E840FA1F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0A0D116-353D-4E43-B586-1A9B41AAEBE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401604" y="1842654"/>
            <a:ext cx="2507673" cy="964969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PICTORIAL VIEW OF CLIMATE CHANGE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2A244B-F4F8-43D4-AF3B-559EDB11B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50" r="1050" b="8930"/>
          <a:stretch/>
        </p:blipFill>
        <p:spPr>
          <a:xfrm>
            <a:off x="3895423" y="327912"/>
            <a:ext cx="8058754" cy="6245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1B4578-8464-479D-BA97-4FAE3661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964" y="327912"/>
            <a:ext cx="3879272" cy="1071397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E5D398-7A95-4B5E-8432-5A82D5CE1F09}"/>
              </a:ext>
            </a:extLst>
          </p:cNvPr>
          <p:cNvSpPr/>
          <p:nvPr/>
        </p:nvSpPr>
        <p:spPr>
          <a:xfrm rot="10800000">
            <a:off x="-1" y="6141818"/>
            <a:ext cx="2008376" cy="45719"/>
          </a:xfrm>
          <a:prstGeom prst="rect">
            <a:avLst/>
          </a:prstGeom>
          <a:gradFill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6F2C3F-9C14-4112-9AA5-AC881B8FC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44780"/>
            <a:ext cx="3895423" cy="3913220"/>
          </a:xfrm>
        </p:spPr>
        <p:txBody>
          <a:bodyPr>
            <a:normAutofit fontScale="625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100" b="1" dirty="0"/>
              <a:t>Researchers in Geoinformatics strongly believe that Earth is depreciating various ways.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100" b="1" dirty="0"/>
              <a:t>On of the frontier factor of Earth depreciation can be traced to industrial waste and biochemical substances.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100" b="1" dirty="0"/>
              <a:t>Industrialization, urban congestion and globalization all have their costs.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100" b="1" dirty="0"/>
              <a:t>Thus, climate change is considered as one of the costs of scientific advancements.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100" b="1" dirty="0"/>
              <a:t>Interestingly, during the last two years, it has been discovered that the ozone layer is gradually </a:t>
            </a:r>
            <a:r>
              <a:rPr lang="en-US" sz="2100" b="1" dirty="0" err="1"/>
              <a:t>heaking</a:t>
            </a:r>
            <a:r>
              <a:rPr lang="en-US" sz="21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100" b="1" dirty="0"/>
              <a:t>This is a reflection of the awareness and educational support provided across the globe through NGOs and other notable governmental </a:t>
            </a:r>
            <a:r>
              <a:rPr lang="en-US" sz="2100" b="1" dirty="0" err="1"/>
              <a:t>organisations</a:t>
            </a:r>
            <a:r>
              <a:rPr lang="en-US" sz="2100" b="1" i="1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100" b="1" i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668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A18A-0E99-4B0C-B0A2-ABF4C1677E8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THINKING OUTSIDE THE BOX</a:t>
            </a:r>
            <a:br>
              <a:rPr lang="en-US" dirty="0"/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ROLES OF NGOs </a:t>
            </a:r>
            <a:r>
              <a:rPr lang="en-US" sz="2500" dirty="0">
                <a:solidFill>
                  <a:srgbClr val="FFCD6B"/>
                </a:solidFill>
                <a:latin typeface="Speak Pro"/>
                <a:ea typeface="+mn-ea"/>
                <a:cs typeface="+mn-cs"/>
              </a:rPr>
              <a:t>IN CLIMATE 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2673B-5CA1-4FF2-9589-92C3E910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6C0F4D-5EA5-4974-83B6-B3CAC6E9A106}"/>
              </a:ext>
            </a:extLst>
          </p:cNvPr>
          <p:cNvSpPr txBox="1"/>
          <p:nvPr/>
        </p:nvSpPr>
        <p:spPr>
          <a:xfrm>
            <a:off x="2149535" y="6276773"/>
            <a:ext cx="11176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NGOs also help in policy formulation and Implementation process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886160-E3B2-4F92-9BD8-B58FCDDEAFC7}"/>
              </a:ext>
            </a:extLst>
          </p:cNvPr>
          <p:cNvCxnSpPr>
            <a:cxnSpLocks/>
          </p:cNvCxnSpPr>
          <p:nvPr/>
        </p:nvCxnSpPr>
        <p:spPr>
          <a:xfrm>
            <a:off x="1814367" y="6159399"/>
            <a:ext cx="103776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32B34CDE-F1A3-4226-80C6-55B92DD25E7F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465370404"/>
              </p:ext>
            </p:extLst>
          </p:nvPr>
        </p:nvGraphicFramePr>
        <p:xfrm>
          <a:off x="1090468" y="1939643"/>
          <a:ext cx="10377633" cy="421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92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7439231-2152-4DAF-836F-2C0C56E04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THANK YOU!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7C7FC-D10E-440B-A9CB-EAE10878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3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2AFFF-C96F-4C05-9045-3240A5329ECA}">
  <ds:schemaRefs>
    <ds:schemaRef ds:uri="http://purl.org/dc/terms/"/>
    <ds:schemaRef ds:uri="16c05727-aa75-4e4a-9b5f-8a80a1165891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0</TotalTime>
  <Words>518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Speak Pro</vt:lpstr>
      <vt:lpstr>Avenir Next LT Pro</vt:lpstr>
      <vt:lpstr>Wingdings</vt:lpstr>
      <vt:lpstr>Calibri</vt:lpstr>
      <vt:lpstr>Arial</vt:lpstr>
      <vt:lpstr>Office Theme</vt:lpstr>
      <vt:lpstr>   CLIMATE AND WHAT NGO CAN CONTRIBUTE TO CLIMATE CHANGE Presented  by AFRICAN REFUGEES AND MIGRANTS AID  </vt:lpstr>
      <vt:lpstr>INTRODUCTION</vt:lpstr>
      <vt:lpstr>WHY CLIMATE CHANGE VITAL?</vt:lpstr>
      <vt:lpstr>.</vt:lpstr>
      <vt:lpstr>THINKING OUTSIDE THE BOX ROLES OF NGOs IN CLIMATE ACTION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2020-05-09T12:02:21Z</dcterms:created>
  <dcterms:modified xsi:type="dcterms:W3CDTF">2021-03-24T17:29:15Z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