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Lst>
  <p:sldSz cx="13004800" cy="9753600"/>
  <p:notesSz cx="9296400" cy="7010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F2ED43-B2F9-4DCA-A37F-06B5EA9E41A3}" v="2" dt="2022-01-08T19:04:56.31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noFill/>
        </a:fill>
      </a:tcStyle>
    </a:wholeTbl>
    <a:band2H>
      <a:tcTxStyle/>
      <a:tcStyle>
        <a:tcBdr/>
        <a:fill>
          <a:solidFill>
            <a:srgbClr val="FFEBD2">
              <a:alpha val="48000"/>
            </a:srgbClr>
          </a:solidFill>
        </a:fill>
      </a:tcStyle>
    </a:band2H>
    <a:firstCo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Col>
    <a:la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254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lastRow>
    <a:fir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254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Row>
  </a:tblStyle>
  <a:tblStyle styleId="{C7B018BB-80A7-4F77-B60F-C8B233D01FF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noFill/>
        </a:fill>
      </a:tcStyle>
    </a:wholeTbl>
    <a:band2H>
      <a:tcTxStyle/>
      <a:tcStyle>
        <a:tcBdr/>
        <a:fill>
          <a:solidFill>
            <a:srgbClr val="76654F">
              <a:alpha val="20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3E231A"/>
              </a:solidFill>
              <a:prstDash val="solid"/>
              <a:miter lim="400000"/>
            </a:ln>
          </a:insideV>
        </a:tcBdr>
        <a:fill>
          <a:solidFill>
            <a:srgbClr val="9BA7B4">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firstRow>
  </a:tblStyle>
  <a:tblStyle styleId="{EEE7283C-3CF3-47DC-8721-378D4A62B22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wholeTbl>
    <a:band2H>
      <a:tcTxStyle/>
      <a:tcStyle>
        <a:tcBdr/>
        <a:fill>
          <a:solidFill>
            <a:srgbClr val="B1A596">
              <a:alpha val="20000"/>
            </a:srgbClr>
          </a:solidFill>
        </a:fill>
      </a:tcStyle>
    </a:band2H>
    <a:firstCol>
      <a:tcTxStyle b="off" i="off">
        <a:fontRef idx="minor">
          <a:srgbClr val="3E231A"/>
        </a:fontRef>
        <a:srgbClr val="3E231A"/>
      </a:tcTxStyle>
      <a:tcStyle>
        <a:tcBdr>
          <a:left>
            <a:ln w="12700" cap="flat">
              <a:solidFill>
                <a:srgbClr val="3D231A"/>
              </a:solidFill>
              <a:prstDash val="solid"/>
              <a:miter lim="400000"/>
            </a:ln>
          </a:left>
          <a:right>
            <a:ln w="12700" cap="flat">
              <a:solidFill>
                <a:srgbClr val="3D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CA581">
              <a:alpha val="50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254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solidFill>
            <a:srgbClr val="A56333">
              <a:alpha val="75000"/>
            </a:srgbClr>
          </a:solidFill>
        </a:fill>
      </a:tcStyle>
    </a:firstRow>
  </a:tblStyle>
  <a:tblStyle styleId="{CF821DB8-F4EB-4A41-A1BA-3FCAFE7338EE}"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C19B68">
              <a:alpha val="50000"/>
            </a:srgbClr>
          </a:solidFill>
        </a:fill>
      </a:tcStyle>
    </a:wholeTbl>
    <a:band2H>
      <a:tcTxStyle/>
      <a:tcStyle>
        <a:tcBdr/>
        <a:fill>
          <a:solidFill>
            <a:srgbClr val="C09B6C">
              <a:alpha val="26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45C39">
              <a:alpha val="8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A77A48">
              <a:alpha val="8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633E29">
              <a:alpha val="85000"/>
            </a:srgbClr>
          </a:solidFill>
        </a:fill>
      </a:tcStyle>
    </a:firstRow>
  </a:tblStyle>
  <a:tblStyle styleId="{33BA23B1-9221-436E-865A-0063620EA4FD}"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noFill/>
        </a:fill>
      </a:tcStyle>
    </a:wholeTbl>
    <a:band2H>
      <a:tcTxStyle/>
      <a:tcStyle>
        <a:tcBdr/>
        <a:fill>
          <a:solidFill>
            <a:srgbClr val="76654F">
              <a:alpha val="20000"/>
            </a:srgbClr>
          </a:solidFill>
        </a:fill>
      </a:tcStyle>
    </a:band2H>
    <a:firstCol>
      <a:tcTxStyle b="off" i="off">
        <a:fontRef idx="minor">
          <a:srgbClr val="3E231A"/>
        </a:fontRef>
        <a:srgbClr val="3E231A"/>
      </a:tcTxStyle>
      <a:tcStyle>
        <a:tcBdr>
          <a:left>
            <a:ln w="12700" cap="flat">
              <a:solidFill>
                <a:srgbClr val="828D8E"/>
              </a:solidFill>
              <a:prstDash val="solid"/>
              <a:miter lim="400000"/>
            </a:ln>
          </a:left>
          <a:right>
            <a:ln w="12700" cap="flat">
              <a:solidFill>
                <a:srgbClr val="828D8E"/>
              </a:solidFill>
              <a:prstDash val="solid"/>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solidFill>
            <a:srgbClr val="E6DFD8">
              <a:alpha val="61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E6DFD8">
              <a:alpha val="6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5D5E5F"/>
          </a:solidFill>
        </a:fill>
      </a:tcStyle>
    </a:firstRow>
  </a:tblStyle>
  <a:tblStyle styleId="{2708684C-4D16-4618-839F-0558EEFCDFE6}" styleName="">
    <a:tblBg/>
    <a:wholeTbl>
      <a:tcTxStyle b="off" i="off">
        <a:fontRef idx="minor">
          <a:srgbClr val="232323"/>
        </a:fontRef>
        <a:srgbClr val="232323"/>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a:tcStyle>
        <a:tcBdr/>
        <a:fill>
          <a:solidFill>
            <a:srgbClr val="76654F">
              <a:alpha val="20000"/>
            </a:srgbClr>
          </a:solidFill>
        </a:fill>
      </a:tcStyle>
    </a:band2H>
    <a:firstCol>
      <a:tcTxStyle b="off" i="off">
        <a:fontRef idx="minor">
          <a:srgbClr val="232323"/>
        </a:fontRef>
        <a:srgbClr val="232323"/>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232323"/>
        </a:fontRef>
        <a:srgbClr val="232323"/>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32323"/>
        </a:fontRef>
        <a:srgbClr val="232323"/>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172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95"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acham, Tony A" userId="53cc543c-1595-4884-9594-5c29e0a10dc6" providerId="ADAL" clId="{13F2ED43-B2F9-4DCA-A37F-06B5EA9E41A3}"/>
    <pc:docChg chg="custSel modSld modNotesMaster">
      <pc:chgData name="Meacham, Tony A" userId="53cc543c-1595-4884-9594-5c29e0a10dc6" providerId="ADAL" clId="{13F2ED43-B2F9-4DCA-A37F-06B5EA9E41A3}" dt="2022-01-08T19:04:57.595" v="5" actId="27636"/>
      <pc:docMkLst>
        <pc:docMk/>
      </pc:docMkLst>
      <pc:sldChg chg="modSp mod">
        <pc:chgData name="Meacham, Tony A" userId="53cc543c-1595-4884-9594-5c29e0a10dc6" providerId="ADAL" clId="{13F2ED43-B2F9-4DCA-A37F-06B5EA9E41A3}" dt="2022-01-08T19:04:57.225" v="3" actId="27636"/>
        <pc:sldMkLst>
          <pc:docMk/>
          <pc:sldMk cId="0" sldId="260"/>
        </pc:sldMkLst>
        <pc:spChg chg="mod">
          <ac:chgData name="Meacham, Tony A" userId="53cc543c-1595-4884-9594-5c29e0a10dc6" providerId="ADAL" clId="{13F2ED43-B2F9-4DCA-A37F-06B5EA9E41A3}" dt="2022-01-08T19:04:57.225" v="3" actId="27636"/>
          <ac:spMkLst>
            <pc:docMk/>
            <pc:sldMk cId="0" sldId="260"/>
            <ac:spMk id="134" creationId="{00000000-0000-0000-0000-000000000000}"/>
          </ac:spMkLst>
        </pc:spChg>
      </pc:sldChg>
      <pc:sldChg chg="modSp mod">
        <pc:chgData name="Meacham, Tony A" userId="53cc543c-1595-4884-9594-5c29e0a10dc6" providerId="ADAL" clId="{13F2ED43-B2F9-4DCA-A37F-06B5EA9E41A3}" dt="2022-01-08T19:04:57.225" v="4" actId="27636"/>
        <pc:sldMkLst>
          <pc:docMk/>
          <pc:sldMk cId="0" sldId="261"/>
        </pc:sldMkLst>
        <pc:spChg chg="mod">
          <ac:chgData name="Meacham, Tony A" userId="53cc543c-1595-4884-9594-5c29e0a10dc6" providerId="ADAL" clId="{13F2ED43-B2F9-4DCA-A37F-06B5EA9E41A3}" dt="2022-01-08T19:04:57.225" v="4" actId="27636"/>
          <ac:spMkLst>
            <pc:docMk/>
            <pc:sldMk cId="0" sldId="261"/>
            <ac:spMk id="138" creationId="{00000000-0000-0000-0000-000000000000}"/>
          </ac:spMkLst>
        </pc:spChg>
      </pc:sldChg>
      <pc:sldChg chg="modSp mod">
        <pc:chgData name="Meacham, Tony A" userId="53cc543c-1595-4884-9594-5c29e0a10dc6" providerId="ADAL" clId="{13F2ED43-B2F9-4DCA-A37F-06B5EA9E41A3}" dt="2022-01-08T19:04:57.595" v="5" actId="27636"/>
        <pc:sldMkLst>
          <pc:docMk/>
          <pc:sldMk cId="0" sldId="272"/>
        </pc:sldMkLst>
        <pc:spChg chg="mod">
          <ac:chgData name="Meacham, Tony A" userId="53cc543c-1595-4884-9594-5c29e0a10dc6" providerId="ADAL" clId="{13F2ED43-B2F9-4DCA-A37F-06B5EA9E41A3}" dt="2022-01-08T19:04:57.595" v="5" actId="27636"/>
          <ac:spMkLst>
            <pc:docMk/>
            <pc:sldMk cId="0" sldId="272"/>
            <ac:spMk id="183" creationId="{00000000-0000-0000-0000-000000000000}"/>
          </ac:spMkLst>
        </pc:spChg>
      </pc:sldChg>
      <pc:sldChg chg="modSp mod">
        <pc:chgData name="Meacham, Tony A" userId="53cc543c-1595-4884-9594-5c29e0a10dc6" providerId="ADAL" clId="{13F2ED43-B2F9-4DCA-A37F-06B5EA9E41A3}" dt="2022-01-08T19:04:56.825" v="2" actId="27636"/>
        <pc:sldMkLst>
          <pc:docMk/>
          <pc:sldMk cId="0" sldId="310"/>
        </pc:sldMkLst>
        <pc:spChg chg="mod">
          <ac:chgData name="Meacham, Tony A" userId="53cc543c-1595-4884-9594-5c29e0a10dc6" providerId="ADAL" clId="{13F2ED43-B2F9-4DCA-A37F-06B5EA9E41A3}" dt="2022-01-08T19:04:56.825" v="2" actId="27636"/>
          <ac:spMkLst>
            <pc:docMk/>
            <pc:sldMk cId="0" sldId="310"/>
            <ac:spMk id="33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2895600" y="525463"/>
            <a:ext cx="3505200" cy="2628900"/>
          </a:xfrm>
          <a:prstGeom prst="rect">
            <a:avLst/>
          </a:prstGeom>
        </p:spPr>
        <p:txBody>
          <a:bodyPr lIns="93177" tIns="46589" rIns="93177" bIns="46589"/>
          <a:lstStyle/>
          <a:p>
            <a:endParaRPr/>
          </a:p>
        </p:txBody>
      </p:sp>
      <p:sp>
        <p:nvSpPr>
          <p:cNvPr id="117" name="Shape 117"/>
          <p:cNvSpPr>
            <a:spLocks noGrp="1"/>
          </p:cNvSpPr>
          <p:nvPr>
            <p:ph type="body" sz="quarter" idx="1"/>
          </p:nvPr>
        </p:nvSpPr>
        <p:spPr>
          <a:xfrm>
            <a:off x="1239520" y="3329940"/>
            <a:ext cx="6817360" cy="3154680"/>
          </a:xfrm>
          <a:prstGeom prst="rect">
            <a:avLst/>
          </a:prstGeom>
        </p:spPr>
        <p:txBody>
          <a:bodyPr lIns="93177" tIns="46589" rIns="93177" bIns="46589"/>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89100"/>
            <a:ext cx="10464800" cy="3467100"/>
          </a:xfrm>
          <a:prstGeom prst="rect">
            <a:avLst/>
          </a:prstGeom>
        </p:spPr>
        <p:txBody>
          <a:bodyPr anchor="b"/>
          <a:lstStyle>
            <a:lvl1pPr algn="ctr"/>
          </a:lstStyle>
          <a:p>
            <a:r>
              <a:t>Title Text</a:t>
            </a:r>
          </a:p>
        </p:txBody>
      </p:sp>
      <p:sp>
        <p:nvSpPr>
          <p:cNvPr id="12" name="Body Level One…"/>
          <p:cNvSpPr txBox="1">
            <a:spLocks noGrp="1"/>
          </p:cNvSpPr>
          <p:nvPr>
            <p:ph type="body" sz="quarter" idx="1"/>
          </p:nvPr>
        </p:nvSpPr>
        <p:spPr>
          <a:xfrm>
            <a:off x="1270000" y="5181600"/>
            <a:ext cx="10464800" cy="1460500"/>
          </a:xfrm>
          <a:prstGeom prst="rect">
            <a:avLst/>
          </a:prstGeom>
        </p:spPr>
        <p:txBody>
          <a:bodyPr anchor="t"/>
          <a:lstStyle>
            <a:lvl1pPr marL="0" indent="0" algn="ctr">
              <a:spcBef>
                <a:spcPts val="0"/>
              </a:spcBef>
              <a:buSzTx/>
              <a:buNone/>
              <a:defRPr sz="3600"/>
            </a:lvl1pPr>
            <a:lvl2pPr marL="0" indent="228600" algn="ctr">
              <a:spcBef>
                <a:spcPts val="0"/>
              </a:spcBef>
              <a:buSzTx/>
              <a:buNone/>
              <a:defRPr sz="3600"/>
            </a:lvl2pPr>
            <a:lvl3pPr marL="0" indent="457200" algn="ctr">
              <a:spcBef>
                <a:spcPts val="0"/>
              </a:spcBef>
              <a:buSzTx/>
              <a:buNone/>
              <a:defRPr sz="3600"/>
            </a:lvl3pPr>
            <a:lvl4pPr marL="0" indent="685800" algn="ctr">
              <a:spcBef>
                <a:spcPts val="0"/>
              </a:spcBef>
              <a:buSzTx/>
              <a:buNone/>
              <a:defRPr sz="3600"/>
            </a:lvl4pPr>
            <a:lvl5pPr marL="0" indent="914400" algn="ctr">
              <a:spcBef>
                <a:spcPts val="0"/>
              </a:spcBef>
              <a:buSzTx/>
              <a:buNone/>
              <a:defRPr sz="36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Type a quote here.”"/>
          <p:cNvSpPr txBox="1">
            <a:spLocks noGrp="1"/>
          </p:cNvSpPr>
          <p:nvPr>
            <p:ph type="body" sz="quarter" idx="21"/>
          </p:nvPr>
        </p:nvSpPr>
        <p:spPr>
          <a:xfrm>
            <a:off x="1270000" y="4267200"/>
            <a:ext cx="10464800" cy="850900"/>
          </a:xfrm>
          <a:prstGeom prst="rect">
            <a:avLst/>
          </a:prstGeom>
        </p:spPr>
        <p:txBody>
          <a:bodyPr>
            <a:spAutoFit/>
          </a:bodyPr>
          <a:lstStyle>
            <a:lvl1pPr marL="0" indent="0" algn="ctr">
              <a:spcBef>
                <a:spcPts val="0"/>
              </a:spcBef>
              <a:buSzTx/>
              <a:buNone/>
            </a:lvl1pPr>
          </a:lstStyle>
          <a:p>
            <a:r>
              <a:t>“Type a quote here.”</a:t>
            </a:r>
          </a:p>
        </p:txBody>
      </p:sp>
      <p:sp>
        <p:nvSpPr>
          <p:cNvPr id="94" name="–Johnny Appleseed"/>
          <p:cNvSpPr txBox="1">
            <a:spLocks noGrp="1"/>
          </p:cNvSpPr>
          <p:nvPr>
            <p:ph type="body" sz="quarter" idx="22"/>
          </p:nvPr>
        </p:nvSpPr>
        <p:spPr>
          <a:xfrm>
            <a:off x="1270000" y="6362700"/>
            <a:ext cx="10464800" cy="647700"/>
          </a:xfrm>
          <a:prstGeom prst="rect">
            <a:avLst/>
          </a:prstGeom>
        </p:spPr>
        <p:txBody>
          <a:bodyPr anchor="t">
            <a:spAutoFit/>
          </a:bodyPr>
          <a:lstStyle>
            <a:lvl1pPr marL="0" indent="0" algn="ctr">
              <a:spcBef>
                <a:spcPts val="0"/>
              </a:spcBef>
              <a:buSzTx/>
              <a:buNone/>
              <a:defRPr sz="2800"/>
            </a:lvl1pPr>
          </a:lstStyle>
          <a:p>
            <a:r>
              <a:t>–Johnny Appleseed</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355600" y="0"/>
            <a:ext cx="14782326" cy="103759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574800" y="114300"/>
            <a:ext cx="9855200" cy="6502609"/>
          </a:xfrm>
          <a:prstGeom prst="rect">
            <a:avLst/>
          </a:prstGeom>
          <a:ln w="9525">
            <a:round/>
          </a:ln>
        </p:spPr>
        <p:txBody>
          <a:bodyPr lIns="91439" tIns="45719" rIns="91439" bIns="45719" anchor="t">
            <a:noAutofit/>
          </a:bodyPr>
          <a:lstStyle/>
          <a:p>
            <a:endParaRPr/>
          </a:p>
        </p:txBody>
      </p:sp>
      <p:sp>
        <p:nvSpPr>
          <p:cNvPr id="21" name="Title Text"/>
          <p:cNvSpPr txBox="1">
            <a:spLocks noGrp="1"/>
          </p:cNvSpPr>
          <p:nvPr>
            <p:ph type="title"/>
          </p:nvPr>
        </p:nvSpPr>
        <p:spPr>
          <a:xfrm>
            <a:off x="1270000" y="6680200"/>
            <a:ext cx="10464800" cy="1270000"/>
          </a:xfrm>
          <a:prstGeom prst="rect">
            <a:avLst/>
          </a:prstGeom>
        </p:spPr>
        <p:txBody>
          <a:bodyPr anchor="b"/>
          <a:lstStyle>
            <a:lvl1pPr algn="ctr"/>
          </a:lstStyle>
          <a:p>
            <a:r>
              <a:t>Title Text</a:t>
            </a:r>
          </a:p>
        </p:txBody>
      </p:sp>
      <p:sp>
        <p:nvSpPr>
          <p:cNvPr id="22" name="Body Level One…"/>
          <p:cNvSpPr txBox="1">
            <a:spLocks noGrp="1"/>
          </p:cNvSpPr>
          <p:nvPr>
            <p:ph type="body" sz="quarter" idx="1"/>
          </p:nvPr>
        </p:nvSpPr>
        <p:spPr>
          <a:xfrm>
            <a:off x="1270000" y="7835900"/>
            <a:ext cx="10464800" cy="1460500"/>
          </a:xfrm>
          <a:prstGeom prst="rect">
            <a:avLst/>
          </a:prstGeom>
        </p:spPr>
        <p:txBody>
          <a:bodyPr anchor="t"/>
          <a:lstStyle>
            <a:lvl1pPr marL="0" indent="0" algn="ctr">
              <a:spcBef>
                <a:spcPts val="0"/>
              </a:spcBef>
              <a:buSzTx/>
              <a:buNone/>
              <a:defRPr sz="3600"/>
            </a:lvl1pPr>
            <a:lvl2pPr marL="0" indent="228600" algn="ctr">
              <a:spcBef>
                <a:spcPts val="0"/>
              </a:spcBef>
              <a:buSzTx/>
              <a:buNone/>
              <a:defRPr sz="3600"/>
            </a:lvl2pPr>
            <a:lvl3pPr marL="0" indent="457200" algn="ctr">
              <a:spcBef>
                <a:spcPts val="0"/>
              </a:spcBef>
              <a:buSzTx/>
              <a:buNone/>
              <a:defRPr sz="3600"/>
            </a:lvl3pPr>
            <a:lvl4pPr marL="0" indent="685800" algn="ctr">
              <a:spcBef>
                <a:spcPts val="0"/>
              </a:spcBef>
              <a:buSzTx/>
              <a:buNone/>
              <a:defRPr sz="3600"/>
            </a:lvl4pPr>
            <a:lvl5pPr marL="0" indent="914400" algn="ctr">
              <a:spcBef>
                <a:spcPts val="0"/>
              </a:spcBef>
              <a:buSzTx/>
              <a:buNone/>
              <a:defRPr sz="36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89300"/>
            <a:ext cx="10464800" cy="3175000"/>
          </a:xfrm>
          <a:prstGeom prst="rect">
            <a:avLst/>
          </a:prstGeom>
        </p:spPr>
        <p:txBody>
          <a:bodyPr/>
          <a:lstStyle>
            <a:lvl1pPr algn="ct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3759200" y="825500"/>
            <a:ext cx="11548692" cy="7620000"/>
          </a:xfrm>
          <a:prstGeom prst="rect">
            <a:avLst/>
          </a:prstGeom>
          <a:ln w="9525">
            <a:round/>
          </a:ln>
        </p:spPr>
        <p:txBody>
          <a:bodyPr lIns="91439" tIns="45719" rIns="91439" bIns="45719" anchor="t">
            <a:noAutofit/>
          </a:bodyPr>
          <a:lstStyle/>
          <a:p>
            <a:endParaRPr/>
          </a:p>
        </p:txBody>
      </p:sp>
      <p:sp>
        <p:nvSpPr>
          <p:cNvPr id="39" name="Title Text"/>
          <p:cNvSpPr txBox="1">
            <a:spLocks noGrp="1"/>
          </p:cNvSpPr>
          <p:nvPr>
            <p:ph type="title"/>
          </p:nvPr>
        </p:nvSpPr>
        <p:spPr>
          <a:xfrm>
            <a:off x="965200" y="1397000"/>
            <a:ext cx="5600700" cy="4038600"/>
          </a:xfrm>
          <a:prstGeom prst="rect">
            <a:avLst/>
          </a:prstGeom>
        </p:spPr>
        <p:txBody>
          <a:bodyPr anchor="b"/>
          <a:lstStyle>
            <a:lvl1pPr algn="ctr">
              <a:defRPr sz="6800"/>
            </a:lvl1pPr>
          </a:lstStyle>
          <a:p>
            <a:r>
              <a:t>Title Text</a:t>
            </a:r>
          </a:p>
        </p:txBody>
      </p:sp>
      <p:sp>
        <p:nvSpPr>
          <p:cNvPr id="40" name="Body Level One…"/>
          <p:cNvSpPr txBox="1">
            <a:spLocks noGrp="1"/>
          </p:cNvSpPr>
          <p:nvPr>
            <p:ph type="body" sz="quarter" idx="1"/>
          </p:nvPr>
        </p:nvSpPr>
        <p:spPr>
          <a:xfrm>
            <a:off x="965200" y="5448300"/>
            <a:ext cx="5600700" cy="2933700"/>
          </a:xfrm>
          <a:prstGeom prst="rect">
            <a:avLst/>
          </a:prstGeom>
        </p:spPr>
        <p:txBody>
          <a:bodyPr anchor="t"/>
          <a:lstStyle>
            <a:lvl1pPr marL="0" indent="0" algn="ctr">
              <a:spcBef>
                <a:spcPts val="0"/>
              </a:spcBef>
              <a:buSzTx/>
              <a:buNone/>
              <a:defRPr sz="3600"/>
            </a:lvl1pPr>
            <a:lvl2pPr marL="0" indent="228600" algn="ctr">
              <a:spcBef>
                <a:spcPts val="0"/>
              </a:spcBef>
              <a:buSzTx/>
              <a:buNone/>
              <a:defRPr sz="3600"/>
            </a:lvl2pPr>
            <a:lvl3pPr marL="0" indent="457200" algn="ctr">
              <a:spcBef>
                <a:spcPts val="0"/>
              </a:spcBef>
              <a:buSzTx/>
              <a:buNone/>
              <a:defRPr sz="3600"/>
            </a:lvl3pPr>
            <a:lvl4pPr marL="0" indent="685800" algn="ctr">
              <a:spcBef>
                <a:spcPts val="0"/>
              </a:spcBef>
              <a:buSzTx/>
              <a:buNone/>
              <a:defRPr sz="3600"/>
            </a:lvl4pPr>
            <a:lvl5pPr marL="0" indent="914400" algn="ctr">
              <a:spcBef>
                <a:spcPts val="0"/>
              </a:spcBef>
              <a:buSzTx/>
              <a:buNone/>
              <a:defRPr sz="36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lvl1pPr algn="ct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lvl1pPr algn="ctr"/>
          </a:lstStyle>
          <a:p>
            <a:r>
              <a:t>Title Text</a:t>
            </a:r>
          </a:p>
        </p:txBody>
      </p:sp>
      <p:sp>
        <p:nvSpPr>
          <p:cNvPr id="57" name="Body Level One…"/>
          <p:cNvSpPr txBox="1">
            <a:spLocks noGrp="1"/>
          </p:cNvSpPr>
          <p:nvPr>
            <p:ph type="body" idx="1"/>
          </p:nvPr>
        </p:nvSpPr>
        <p:spPr>
          <a:xfrm>
            <a:off x="1270000" y="2819400"/>
            <a:ext cx="10464800" cy="5842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5283200" y="2819400"/>
            <a:ext cx="8565280" cy="5651500"/>
          </a:xfrm>
          <a:prstGeom prst="rect">
            <a:avLst/>
          </a:prstGeom>
          <a:ln w="9525">
            <a:round/>
          </a:ln>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lvl1pPr algn="ctr"/>
          </a:lstStyle>
          <a:p>
            <a:r>
              <a:t>Title Text</a:t>
            </a:r>
          </a:p>
        </p:txBody>
      </p:sp>
      <p:sp>
        <p:nvSpPr>
          <p:cNvPr id="67" name="Body Level One…"/>
          <p:cNvSpPr txBox="1">
            <a:spLocks noGrp="1"/>
          </p:cNvSpPr>
          <p:nvPr>
            <p:ph type="body" sz="half" idx="1"/>
          </p:nvPr>
        </p:nvSpPr>
        <p:spPr>
          <a:xfrm>
            <a:off x="1270000" y="2819400"/>
            <a:ext cx="5016500" cy="5651500"/>
          </a:xfrm>
          <a:prstGeom prst="rect">
            <a:avLst/>
          </a:prstGeom>
        </p:spPr>
        <p:txBody>
          <a:bodyPr/>
          <a:lstStyle>
            <a:lvl1pPr marL="368300" indent="-368300">
              <a:spcBef>
                <a:spcPts val="2800"/>
              </a:spcBef>
              <a:buBlip>
                <a:blip r:embed="rId2"/>
              </a:buBlip>
              <a:defRPr sz="3000"/>
            </a:lvl1pPr>
            <a:lvl2pPr marL="736600" indent="-368300">
              <a:spcBef>
                <a:spcPts val="2800"/>
              </a:spcBef>
              <a:buBlip>
                <a:blip r:embed="rId2"/>
              </a:buBlip>
              <a:defRPr sz="3000"/>
            </a:lvl2pPr>
            <a:lvl3pPr marL="1104900" indent="-368300">
              <a:spcBef>
                <a:spcPts val="2800"/>
              </a:spcBef>
              <a:buBlip>
                <a:blip r:embed="rId2"/>
              </a:buBlip>
              <a:defRPr sz="3000"/>
            </a:lvl3pPr>
            <a:lvl4pPr marL="1473200" indent="-368300">
              <a:spcBef>
                <a:spcPts val="2800"/>
              </a:spcBef>
              <a:buBlip>
                <a:blip r:embed="rId2"/>
              </a:buBlip>
              <a:defRPr sz="3000"/>
            </a:lvl4pPr>
            <a:lvl5pPr marL="1841500" indent="-368300">
              <a:spcBef>
                <a:spcPts val="2800"/>
              </a:spcBef>
              <a:buBlip>
                <a:blip r:embed="rId2"/>
              </a:buBlip>
              <a:defRPr sz="30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7391400" y="762000"/>
            <a:ext cx="4660900" cy="3075332"/>
          </a:xfrm>
          <a:prstGeom prst="rect">
            <a:avLst/>
          </a:prstGeom>
          <a:ln w="9525">
            <a:round/>
          </a:ln>
        </p:spPr>
        <p:txBody>
          <a:bodyPr lIns="91439" tIns="45719" rIns="91439" bIns="45719" anchor="t">
            <a:noAutofit/>
          </a:bodyPr>
          <a:lstStyle/>
          <a:p>
            <a:endParaRPr/>
          </a:p>
        </p:txBody>
      </p:sp>
      <p:sp>
        <p:nvSpPr>
          <p:cNvPr id="84" name="Image"/>
          <p:cNvSpPr>
            <a:spLocks noGrp="1"/>
          </p:cNvSpPr>
          <p:nvPr>
            <p:ph type="pic" sz="half" idx="22"/>
          </p:nvPr>
        </p:nvSpPr>
        <p:spPr>
          <a:xfrm>
            <a:off x="6901631" y="3197028"/>
            <a:ext cx="5380144" cy="8115301"/>
          </a:xfrm>
          <a:prstGeom prst="rect">
            <a:avLst/>
          </a:prstGeom>
          <a:ln w="9525">
            <a:round/>
          </a:ln>
        </p:spPr>
        <p:txBody>
          <a:bodyPr lIns="91439" tIns="45719" rIns="91439" bIns="45719" anchor="t">
            <a:noAutofit/>
          </a:bodyPr>
          <a:lstStyle/>
          <a:p>
            <a:endParaRPr/>
          </a:p>
        </p:txBody>
      </p:sp>
      <p:sp>
        <p:nvSpPr>
          <p:cNvPr id="85" name="Image"/>
          <p:cNvSpPr>
            <a:spLocks noGrp="1"/>
          </p:cNvSpPr>
          <p:nvPr>
            <p:ph type="pic" idx="23"/>
          </p:nvPr>
        </p:nvSpPr>
        <p:spPr>
          <a:xfrm>
            <a:off x="-2291141" y="-26019"/>
            <a:ext cx="12309676" cy="9233763"/>
          </a:xfrm>
          <a:prstGeom prst="rect">
            <a:avLst/>
          </a:prstGeom>
          <a:ln w="9525">
            <a:round/>
          </a:ln>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270000" y="1168400"/>
            <a:ext cx="10464800" cy="7416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3" name="Slide Number"/>
          <p:cNvSpPr txBox="1">
            <a:spLocks noGrp="1"/>
          </p:cNvSpPr>
          <p:nvPr>
            <p:ph type="sldNum" sz="quarter" idx="2"/>
          </p:nvPr>
        </p:nvSpPr>
        <p:spPr>
          <a:xfrm>
            <a:off x="6337299" y="9296399"/>
            <a:ext cx="323479" cy="457201"/>
          </a:xfrm>
          <a:prstGeom prst="rect">
            <a:avLst/>
          </a:prstGeom>
          <a:ln w="12700">
            <a:miter lim="400000"/>
          </a:ln>
        </p:spPr>
        <p:txBody>
          <a:bodyPr wrap="none" lIns="50800" tIns="50800" rIns="50800" bIns="50800" anchor="b">
            <a:spAutoFit/>
          </a:bodyPr>
          <a:lstStyle>
            <a:lvl1pPr>
              <a:defRPr sz="1800"/>
            </a:lvl1pPr>
          </a:lstStyle>
          <a:p>
            <a:fld id="{86CB4B4D-7CA3-9044-876B-883B54F8677D}" type="slidenum">
              <a:t>‹#›</a:t>
            </a:fld>
            <a:endParaRPr/>
          </a:p>
        </p:txBody>
      </p:sp>
      <p:sp>
        <p:nvSpPr>
          <p:cNvPr id="4" name="Title Text"/>
          <p:cNvSpPr txBox="1">
            <a:spLocks noGrp="1"/>
          </p:cNvSpPr>
          <p:nvPr>
            <p:ph type="title"/>
          </p:nvPr>
        </p:nvSpPr>
        <p:spPr>
          <a:xfrm>
            <a:off x="1270000" y="635000"/>
            <a:ext cx="10464800" cy="2108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584200" latinLnBrk="0">
        <a:lnSpc>
          <a:spcPct val="100000"/>
        </a:lnSpc>
        <a:spcBef>
          <a:spcPts val="0"/>
        </a:spcBef>
        <a:spcAft>
          <a:spcPts val="0"/>
        </a:spcAft>
        <a:buClrTx/>
        <a:buSzTx/>
        <a:buFontTx/>
        <a:buNone/>
        <a:tabLst/>
        <a:defRPr sz="7200" b="0" i="0" u="none" strike="noStrike" cap="none" spc="0" baseline="0">
          <a:solidFill>
            <a:srgbClr val="3E231A"/>
          </a:solidFill>
          <a:uFillTx/>
          <a:latin typeface="+mn-lt"/>
          <a:ea typeface="+mn-ea"/>
          <a:cs typeface="+mn-cs"/>
          <a:sym typeface="Papyrus"/>
        </a:defRPr>
      </a:lvl1pPr>
      <a:lvl2pPr marL="0" marR="0" indent="228600" algn="l" defTabSz="584200" latinLnBrk="0">
        <a:lnSpc>
          <a:spcPct val="100000"/>
        </a:lnSpc>
        <a:spcBef>
          <a:spcPts val="0"/>
        </a:spcBef>
        <a:spcAft>
          <a:spcPts val="0"/>
        </a:spcAft>
        <a:buClrTx/>
        <a:buSzTx/>
        <a:buFontTx/>
        <a:buNone/>
        <a:tabLst/>
        <a:defRPr sz="7200" b="0" i="0" u="none" strike="noStrike" cap="none" spc="0" baseline="0">
          <a:solidFill>
            <a:srgbClr val="3E231A"/>
          </a:solidFill>
          <a:uFillTx/>
          <a:latin typeface="+mn-lt"/>
          <a:ea typeface="+mn-ea"/>
          <a:cs typeface="+mn-cs"/>
          <a:sym typeface="Papyrus"/>
        </a:defRPr>
      </a:lvl2pPr>
      <a:lvl3pPr marL="0" marR="0" indent="457200" algn="l" defTabSz="584200" latinLnBrk="0">
        <a:lnSpc>
          <a:spcPct val="100000"/>
        </a:lnSpc>
        <a:spcBef>
          <a:spcPts val="0"/>
        </a:spcBef>
        <a:spcAft>
          <a:spcPts val="0"/>
        </a:spcAft>
        <a:buClrTx/>
        <a:buSzTx/>
        <a:buFontTx/>
        <a:buNone/>
        <a:tabLst/>
        <a:defRPr sz="7200" b="0" i="0" u="none" strike="noStrike" cap="none" spc="0" baseline="0">
          <a:solidFill>
            <a:srgbClr val="3E231A"/>
          </a:solidFill>
          <a:uFillTx/>
          <a:latin typeface="+mn-lt"/>
          <a:ea typeface="+mn-ea"/>
          <a:cs typeface="+mn-cs"/>
          <a:sym typeface="Papyrus"/>
        </a:defRPr>
      </a:lvl3pPr>
      <a:lvl4pPr marL="0" marR="0" indent="685800" algn="l" defTabSz="584200" latinLnBrk="0">
        <a:lnSpc>
          <a:spcPct val="100000"/>
        </a:lnSpc>
        <a:spcBef>
          <a:spcPts val="0"/>
        </a:spcBef>
        <a:spcAft>
          <a:spcPts val="0"/>
        </a:spcAft>
        <a:buClrTx/>
        <a:buSzTx/>
        <a:buFontTx/>
        <a:buNone/>
        <a:tabLst/>
        <a:defRPr sz="7200" b="0" i="0" u="none" strike="noStrike" cap="none" spc="0" baseline="0">
          <a:solidFill>
            <a:srgbClr val="3E231A"/>
          </a:solidFill>
          <a:uFillTx/>
          <a:latin typeface="+mn-lt"/>
          <a:ea typeface="+mn-ea"/>
          <a:cs typeface="+mn-cs"/>
          <a:sym typeface="Papyrus"/>
        </a:defRPr>
      </a:lvl4pPr>
      <a:lvl5pPr marL="0" marR="0" indent="914400" algn="l" defTabSz="584200" latinLnBrk="0">
        <a:lnSpc>
          <a:spcPct val="100000"/>
        </a:lnSpc>
        <a:spcBef>
          <a:spcPts val="0"/>
        </a:spcBef>
        <a:spcAft>
          <a:spcPts val="0"/>
        </a:spcAft>
        <a:buClrTx/>
        <a:buSzTx/>
        <a:buFontTx/>
        <a:buNone/>
        <a:tabLst/>
        <a:defRPr sz="7200" b="0" i="0" u="none" strike="noStrike" cap="none" spc="0" baseline="0">
          <a:solidFill>
            <a:srgbClr val="3E231A"/>
          </a:solidFill>
          <a:uFillTx/>
          <a:latin typeface="+mn-lt"/>
          <a:ea typeface="+mn-ea"/>
          <a:cs typeface="+mn-cs"/>
          <a:sym typeface="Papyrus"/>
        </a:defRPr>
      </a:lvl5pPr>
      <a:lvl6pPr marL="0" marR="0" indent="1143000" algn="l" defTabSz="584200" latinLnBrk="0">
        <a:lnSpc>
          <a:spcPct val="100000"/>
        </a:lnSpc>
        <a:spcBef>
          <a:spcPts val="0"/>
        </a:spcBef>
        <a:spcAft>
          <a:spcPts val="0"/>
        </a:spcAft>
        <a:buClrTx/>
        <a:buSzTx/>
        <a:buFontTx/>
        <a:buNone/>
        <a:tabLst/>
        <a:defRPr sz="7200" b="0" i="0" u="none" strike="noStrike" cap="none" spc="0" baseline="0">
          <a:solidFill>
            <a:srgbClr val="3E231A"/>
          </a:solidFill>
          <a:uFillTx/>
          <a:latin typeface="+mn-lt"/>
          <a:ea typeface="+mn-ea"/>
          <a:cs typeface="+mn-cs"/>
          <a:sym typeface="Papyrus"/>
        </a:defRPr>
      </a:lvl6pPr>
      <a:lvl7pPr marL="0" marR="0" indent="1371600" algn="l" defTabSz="584200" latinLnBrk="0">
        <a:lnSpc>
          <a:spcPct val="100000"/>
        </a:lnSpc>
        <a:spcBef>
          <a:spcPts val="0"/>
        </a:spcBef>
        <a:spcAft>
          <a:spcPts val="0"/>
        </a:spcAft>
        <a:buClrTx/>
        <a:buSzTx/>
        <a:buFontTx/>
        <a:buNone/>
        <a:tabLst/>
        <a:defRPr sz="7200" b="0" i="0" u="none" strike="noStrike" cap="none" spc="0" baseline="0">
          <a:solidFill>
            <a:srgbClr val="3E231A"/>
          </a:solidFill>
          <a:uFillTx/>
          <a:latin typeface="+mn-lt"/>
          <a:ea typeface="+mn-ea"/>
          <a:cs typeface="+mn-cs"/>
          <a:sym typeface="Papyrus"/>
        </a:defRPr>
      </a:lvl7pPr>
      <a:lvl8pPr marL="0" marR="0" indent="1600200" algn="l" defTabSz="584200" latinLnBrk="0">
        <a:lnSpc>
          <a:spcPct val="100000"/>
        </a:lnSpc>
        <a:spcBef>
          <a:spcPts val="0"/>
        </a:spcBef>
        <a:spcAft>
          <a:spcPts val="0"/>
        </a:spcAft>
        <a:buClrTx/>
        <a:buSzTx/>
        <a:buFontTx/>
        <a:buNone/>
        <a:tabLst/>
        <a:defRPr sz="7200" b="0" i="0" u="none" strike="noStrike" cap="none" spc="0" baseline="0">
          <a:solidFill>
            <a:srgbClr val="3E231A"/>
          </a:solidFill>
          <a:uFillTx/>
          <a:latin typeface="+mn-lt"/>
          <a:ea typeface="+mn-ea"/>
          <a:cs typeface="+mn-cs"/>
          <a:sym typeface="Papyrus"/>
        </a:defRPr>
      </a:lvl8pPr>
      <a:lvl9pPr marL="0" marR="0" indent="1828800" algn="l" defTabSz="584200" latinLnBrk="0">
        <a:lnSpc>
          <a:spcPct val="100000"/>
        </a:lnSpc>
        <a:spcBef>
          <a:spcPts val="0"/>
        </a:spcBef>
        <a:spcAft>
          <a:spcPts val="0"/>
        </a:spcAft>
        <a:buClrTx/>
        <a:buSzTx/>
        <a:buFontTx/>
        <a:buNone/>
        <a:tabLst/>
        <a:defRPr sz="7200" b="0" i="0" u="none" strike="noStrike" cap="none" spc="0" baseline="0">
          <a:solidFill>
            <a:srgbClr val="3E231A"/>
          </a:solidFill>
          <a:uFillTx/>
          <a:latin typeface="+mn-lt"/>
          <a:ea typeface="+mn-ea"/>
          <a:cs typeface="+mn-cs"/>
          <a:sym typeface="Papyrus"/>
        </a:defRPr>
      </a:lvl9pPr>
    </p:titleStyle>
    <p:bodyStyle>
      <a:lvl1pPr marL="4699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solidFill>
            <a:srgbClr val="3E231A"/>
          </a:solidFill>
          <a:uFillTx/>
          <a:latin typeface="+mn-lt"/>
          <a:ea typeface="+mn-ea"/>
          <a:cs typeface="+mn-cs"/>
          <a:sym typeface="Papyrus"/>
        </a:defRPr>
      </a:lvl1pPr>
      <a:lvl2pPr marL="9398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solidFill>
            <a:srgbClr val="3E231A"/>
          </a:solidFill>
          <a:uFillTx/>
          <a:latin typeface="+mn-lt"/>
          <a:ea typeface="+mn-ea"/>
          <a:cs typeface="+mn-cs"/>
          <a:sym typeface="Papyrus"/>
        </a:defRPr>
      </a:lvl2pPr>
      <a:lvl3pPr marL="14097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solidFill>
            <a:srgbClr val="3E231A"/>
          </a:solidFill>
          <a:uFillTx/>
          <a:latin typeface="+mn-lt"/>
          <a:ea typeface="+mn-ea"/>
          <a:cs typeface="+mn-cs"/>
          <a:sym typeface="Papyrus"/>
        </a:defRPr>
      </a:lvl3pPr>
      <a:lvl4pPr marL="18796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solidFill>
            <a:srgbClr val="3E231A"/>
          </a:solidFill>
          <a:uFillTx/>
          <a:latin typeface="+mn-lt"/>
          <a:ea typeface="+mn-ea"/>
          <a:cs typeface="+mn-cs"/>
          <a:sym typeface="Papyrus"/>
        </a:defRPr>
      </a:lvl4pPr>
      <a:lvl5pPr marL="23495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solidFill>
            <a:srgbClr val="3E231A"/>
          </a:solidFill>
          <a:uFillTx/>
          <a:latin typeface="+mn-lt"/>
          <a:ea typeface="+mn-ea"/>
          <a:cs typeface="+mn-cs"/>
          <a:sym typeface="Papyrus"/>
        </a:defRPr>
      </a:lvl5pPr>
      <a:lvl6pPr marL="28194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solidFill>
            <a:srgbClr val="3E231A"/>
          </a:solidFill>
          <a:uFillTx/>
          <a:latin typeface="+mn-lt"/>
          <a:ea typeface="+mn-ea"/>
          <a:cs typeface="+mn-cs"/>
          <a:sym typeface="Papyrus"/>
        </a:defRPr>
      </a:lvl6pPr>
      <a:lvl7pPr marL="32893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solidFill>
            <a:srgbClr val="3E231A"/>
          </a:solidFill>
          <a:uFillTx/>
          <a:latin typeface="+mn-lt"/>
          <a:ea typeface="+mn-ea"/>
          <a:cs typeface="+mn-cs"/>
          <a:sym typeface="Papyrus"/>
        </a:defRPr>
      </a:lvl7pPr>
      <a:lvl8pPr marL="37592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solidFill>
            <a:srgbClr val="3E231A"/>
          </a:solidFill>
          <a:uFillTx/>
          <a:latin typeface="+mn-lt"/>
          <a:ea typeface="+mn-ea"/>
          <a:cs typeface="+mn-cs"/>
          <a:sym typeface="Papyrus"/>
        </a:defRPr>
      </a:lvl8pPr>
      <a:lvl9pPr marL="42291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solidFill>
            <a:srgbClr val="3E231A"/>
          </a:solidFill>
          <a:uFillTx/>
          <a:latin typeface="+mn-lt"/>
          <a:ea typeface="+mn-ea"/>
          <a:cs typeface="+mn-cs"/>
          <a:sym typeface="Papyrus"/>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pyrus"/>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pyrus"/>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pyrus"/>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pyrus"/>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pyrus"/>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pyrus"/>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pyrus"/>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pyrus"/>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pyru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cafr1.com/Wisconsin.html" TargetMode="Externa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hyperlink" Target="https://en.wikipedia.org/wiki/United_Nations_Security_Council_Resolution_82" TargetMode="Externa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3" Type="http://schemas.openxmlformats.org/officeDocument/2006/relationships/hyperlink" Target="http://www.fidelity.com" TargetMode="External"/><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hyperlink" Target="https://www.GMEIUtility.org/search"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11030830_1189334851092115_3038531420387661099_n.jpg" descr="11030830_1189334851092115_3038531420387661099_n.jpg"/>
          <p:cNvPicPr>
            <a:picLocks/>
          </p:cNvPicPr>
          <p:nvPr/>
        </p:nvPicPr>
        <p:blipFill>
          <a:blip r:embed="rId2"/>
          <a:stretch>
            <a:fillRect/>
          </a:stretch>
        </p:blipFill>
        <p:spPr>
          <a:xfrm>
            <a:off x="3196819" y="2163996"/>
            <a:ext cx="6611161" cy="7027578"/>
          </a:xfrm>
          <a:prstGeom prst="rect">
            <a:avLst/>
          </a:prstGeom>
          <a:ln w="12700">
            <a:miter lim="400000"/>
          </a:ln>
        </p:spPr>
      </p:pic>
      <p:sp>
        <p:nvSpPr>
          <p:cNvPr id="120" name="Slide Number"/>
          <p:cNvSpPr txBox="1">
            <a:spLocks noGrp="1"/>
          </p:cNvSpPr>
          <p:nvPr>
            <p:ph type="sldNum" sz="quarter" idx="2"/>
          </p:nvPr>
        </p:nvSpPr>
        <p:spPr>
          <a:xfrm>
            <a:off x="6413090" y="9296399"/>
            <a:ext cx="171898"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a:t>
            </a:fld>
            <a:endParaRPr/>
          </a:p>
        </p:txBody>
      </p:sp>
      <p:sp>
        <p:nvSpPr>
          <p:cNvPr id="121" name="Part 1 - The People Finally have the Power -…"/>
          <p:cNvSpPr txBox="1">
            <a:spLocks noGrp="1"/>
          </p:cNvSpPr>
          <p:nvPr>
            <p:ph type="title" idx="4294967295"/>
          </p:nvPr>
        </p:nvSpPr>
        <p:spPr>
          <a:xfrm>
            <a:off x="643681" y="517177"/>
            <a:ext cx="11717438" cy="1654705"/>
          </a:xfrm>
          <a:prstGeom prst="rect">
            <a:avLst/>
          </a:prstGeom>
        </p:spPr>
        <p:txBody>
          <a:bodyPr/>
          <a:lstStyle/>
          <a:p>
            <a:pPr algn="ctr" defTabSz="251206">
              <a:defRPr sz="3096"/>
            </a:pPr>
            <a:r>
              <a:t>Part 1 - The People Finally have the Power - </a:t>
            </a:r>
          </a:p>
          <a:p>
            <a:pPr algn="ctr" defTabSz="251206">
              <a:defRPr sz="3096"/>
            </a:pPr>
            <a:r>
              <a:t>The Historical Timeline of the Great fraud and How to Deal with it.</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America, Upon These Shores, I Shall Live.…"/>
          <p:cNvSpPr txBox="1">
            <a:spLocks noGrp="1"/>
          </p:cNvSpPr>
          <p:nvPr>
            <p:ph type="title"/>
          </p:nvPr>
        </p:nvSpPr>
        <p:spPr>
          <a:xfrm>
            <a:off x="1270000" y="711200"/>
            <a:ext cx="10464800" cy="2581970"/>
          </a:xfrm>
          <a:prstGeom prst="rect">
            <a:avLst/>
          </a:prstGeom>
        </p:spPr>
        <p:txBody>
          <a:bodyPr/>
          <a:lstStyle/>
          <a:p>
            <a:pPr defTabSz="338835">
              <a:defRPr sz="4176"/>
            </a:pPr>
            <a:r>
              <a:t>America, Upon These Shores, I Shall Live. </a:t>
            </a:r>
          </a:p>
          <a:p>
            <a:pPr defTabSz="338835">
              <a:defRPr sz="4176"/>
            </a:pPr>
            <a:r>
              <a:t>or here shall I, Die ashore Free;    </a:t>
            </a:r>
          </a:p>
          <a:p>
            <a:pPr defTabSz="338835">
              <a:defRPr sz="4176"/>
            </a:pPr>
            <a:r>
              <a:t>-Stephen Hopkins- </a:t>
            </a:r>
          </a:p>
        </p:txBody>
      </p:sp>
      <p:sp>
        <p:nvSpPr>
          <p:cNvPr id="155" name="Stephen Hopkins; A Bermuda Castaway in 1606,           A Jamestown survivor in 1607, and A Mayflower Pilgrim in 1620.…"/>
          <p:cNvSpPr txBox="1">
            <a:spLocks noGrp="1"/>
          </p:cNvSpPr>
          <p:nvPr>
            <p:ph type="body" idx="1"/>
          </p:nvPr>
        </p:nvSpPr>
        <p:spPr>
          <a:xfrm>
            <a:off x="743247" y="3287712"/>
            <a:ext cx="11738770" cy="6014146"/>
          </a:xfrm>
          <a:prstGeom prst="rect">
            <a:avLst/>
          </a:prstGeom>
        </p:spPr>
        <p:txBody>
          <a:bodyPr/>
          <a:lstStyle/>
          <a:p>
            <a:pPr marL="465201" indent="-465201" defTabSz="578358">
              <a:spcBef>
                <a:spcPts val="2900"/>
              </a:spcBef>
              <a:buBlip>
                <a:blip r:embed="rId2"/>
              </a:buBlip>
              <a:defRPr sz="3762"/>
            </a:pPr>
            <a:r>
              <a:t>Stephen Hopkins; A Bermuda Castaway in 1606,           A Jamestown survivor in 1607, and A Mayflower Pilgrim in 1620.  </a:t>
            </a:r>
          </a:p>
          <a:p>
            <a:pPr marL="465201" indent="-465201" defTabSz="578358">
              <a:spcBef>
                <a:spcPts val="2900"/>
              </a:spcBef>
              <a:buBlip>
                <a:blip r:embed="rId2"/>
              </a:buBlip>
              <a:defRPr sz="3762"/>
            </a:pPr>
            <a:r>
              <a:t>1607 Jamestown, Virginia; The Common Law is set upon these shores… The law of the Land.</a:t>
            </a:r>
          </a:p>
          <a:p>
            <a:pPr marL="465201" indent="-465201" defTabSz="578358">
              <a:spcBef>
                <a:spcPts val="2900"/>
              </a:spcBef>
              <a:buBlip>
                <a:blip r:embed="rId2"/>
              </a:buBlip>
              <a:defRPr sz="3762"/>
            </a:pPr>
            <a:r>
              <a:t>1620 Mayflower Compact, Plymouth Rock; The First Government is instituted upon these shores. </a:t>
            </a:r>
          </a:p>
        </p:txBody>
      </p:sp>
      <p:sp>
        <p:nvSpPr>
          <p:cNvPr id="156"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10</a:t>
            </a:fld>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he Historical Timeline - Pieces of the Puzzle"/>
          <p:cNvSpPr txBox="1">
            <a:spLocks noGrp="1"/>
          </p:cNvSpPr>
          <p:nvPr>
            <p:ph type="title"/>
          </p:nvPr>
        </p:nvSpPr>
        <p:spPr>
          <a:xfrm>
            <a:off x="1270000" y="554483"/>
            <a:ext cx="10464800" cy="1221702"/>
          </a:xfrm>
          <a:prstGeom prst="rect">
            <a:avLst/>
          </a:prstGeom>
        </p:spPr>
        <p:txBody>
          <a:bodyPr/>
          <a:lstStyle>
            <a:lvl1pPr defTabSz="332993">
              <a:defRPr sz="4104"/>
            </a:lvl1pPr>
          </a:lstStyle>
          <a:p>
            <a:r>
              <a:t>The Historical Timeline - Pieces of the Puzzle</a:t>
            </a:r>
          </a:p>
        </p:txBody>
      </p:sp>
      <p:sp>
        <p:nvSpPr>
          <p:cNvPr id="159" name="1666; The Cestui Que Vie Act of 1666. The Great Fire of London creates the occasion for the creation of individual public trusts as a Government means of seizing private property.…"/>
          <p:cNvSpPr txBox="1">
            <a:spLocks noGrp="1"/>
          </p:cNvSpPr>
          <p:nvPr>
            <p:ph type="body" idx="1"/>
          </p:nvPr>
        </p:nvSpPr>
        <p:spPr>
          <a:xfrm>
            <a:off x="897780" y="1696909"/>
            <a:ext cx="11463240" cy="7700661"/>
          </a:xfrm>
          <a:prstGeom prst="rect">
            <a:avLst/>
          </a:prstGeom>
        </p:spPr>
        <p:txBody>
          <a:bodyPr/>
          <a:lstStyle/>
          <a:p>
            <a:pPr marL="570145" indent="-570145" defTabSz="531622">
              <a:spcBef>
                <a:spcPts val="2700"/>
              </a:spcBef>
              <a:buBlip>
                <a:blip r:embed="rId2"/>
              </a:buBlip>
              <a:defRPr sz="2912"/>
            </a:pPr>
            <a:r>
              <a:t>1666; The Cestui Que Vie Act of 1666. The Great Fire of London creates the occasion for the creation of individual public trusts as a Government means of seizing private property.</a:t>
            </a:r>
          </a:p>
          <a:p>
            <a:pPr marL="570145" indent="-570145" defTabSz="531622">
              <a:spcBef>
                <a:spcPts val="2700"/>
              </a:spcBef>
              <a:buBlip>
                <a:blip r:embed="rId2"/>
              </a:buBlip>
              <a:defRPr sz="2912"/>
            </a:pPr>
            <a:r>
              <a:t>1702; The British Crown and Dutch East India Company collude under the Maritime Wagering Act.   Living men are deemed to be “Vessels” and Insured.  Their death/loss becomes a means of enrichment for the commercial corporations and the British Government.</a:t>
            </a:r>
          </a:p>
          <a:p>
            <a:pPr marL="570145" indent="-570145" defTabSz="531622">
              <a:spcBef>
                <a:spcPts val="2700"/>
              </a:spcBef>
              <a:buBlip>
                <a:blip r:embed="rId2"/>
              </a:buBlip>
              <a:defRPr sz="2912"/>
            </a:pPr>
            <a:r>
              <a:t>1765;  The pollution of English Common Law with Admiralty Law to create “Equity Law” granting absolute power to the judiciary to seize upon and distribute private property comes to fruition in England under Lord Mansfield.</a:t>
            </a:r>
          </a:p>
        </p:txBody>
      </p:sp>
      <p:sp>
        <p:nvSpPr>
          <p:cNvPr id="160" name="Slide Number"/>
          <p:cNvSpPr txBox="1">
            <a:spLocks noGrp="1"/>
          </p:cNvSpPr>
          <p:nvPr>
            <p:ph type="sldNum" sz="quarter" idx="2"/>
          </p:nvPr>
        </p:nvSpPr>
        <p:spPr>
          <a:xfrm>
            <a:off x="6384292" y="9296399"/>
            <a:ext cx="229494"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11</a:t>
            </a:fld>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he Historical Timeline - Pieces of the Puzzle"/>
          <p:cNvSpPr txBox="1">
            <a:spLocks noGrp="1"/>
          </p:cNvSpPr>
          <p:nvPr>
            <p:ph type="title"/>
          </p:nvPr>
        </p:nvSpPr>
        <p:spPr>
          <a:xfrm>
            <a:off x="924044" y="635000"/>
            <a:ext cx="11014671" cy="1094979"/>
          </a:xfrm>
          <a:prstGeom prst="rect">
            <a:avLst/>
          </a:prstGeom>
        </p:spPr>
        <p:txBody>
          <a:bodyPr/>
          <a:lstStyle>
            <a:lvl1pPr defTabSz="350520">
              <a:defRPr sz="4320"/>
            </a:lvl1pPr>
          </a:lstStyle>
          <a:p>
            <a:r>
              <a:t>The Historical Timeline - Pieces of the Puzzle</a:t>
            </a:r>
          </a:p>
        </p:txBody>
      </p:sp>
      <p:sp>
        <p:nvSpPr>
          <p:cNvPr id="163" name="July 4, 1776: the declaration of Independence. Standing up to Authority and against tyranny, and declaring our liberty.…"/>
          <p:cNvSpPr txBox="1">
            <a:spLocks noGrp="1"/>
          </p:cNvSpPr>
          <p:nvPr>
            <p:ph type="body" idx="1"/>
          </p:nvPr>
        </p:nvSpPr>
        <p:spPr>
          <a:xfrm>
            <a:off x="889000" y="1376838"/>
            <a:ext cx="11084760" cy="7562507"/>
          </a:xfrm>
          <a:prstGeom prst="rect">
            <a:avLst/>
          </a:prstGeom>
        </p:spPr>
        <p:txBody>
          <a:bodyPr/>
          <a:lstStyle/>
          <a:p>
            <a:pPr marL="532553" indent="-532553" defTabSz="496570">
              <a:spcBef>
                <a:spcPts val="2500"/>
              </a:spcBef>
              <a:buBlip>
                <a:blip r:embed="rId2"/>
              </a:buBlip>
              <a:defRPr sz="2720"/>
            </a:pPr>
            <a:r>
              <a:t>July 4, 1776: the declaration of Independence. Standing up to Authority and against tyranny, and declaring our liberty. </a:t>
            </a:r>
          </a:p>
          <a:p>
            <a:pPr marL="532553" indent="-532553" defTabSz="496570">
              <a:spcBef>
                <a:spcPts val="2500"/>
              </a:spcBef>
              <a:buBlip>
                <a:blip r:embed="rId2"/>
              </a:buBlip>
              <a:defRPr sz="2720"/>
            </a:pPr>
            <a:r>
              <a:t>Every single American at this moment in time, has more Authority on the land than the entire government. Life’s good!</a:t>
            </a:r>
          </a:p>
          <a:p>
            <a:pPr marL="532553" indent="-532553" defTabSz="496570">
              <a:spcBef>
                <a:spcPts val="2500"/>
              </a:spcBef>
              <a:buBlip>
                <a:blip r:embed="rId2"/>
              </a:buBlip>
              <a:defRPr sz="2720"/>
            </a:pPr>
            <a:r>
              <a:t>1783: The Treaty of Peace, Promising friendship and                       “amity in perpetuity.” One of the most important documents.</a:t>
            </a:r>
          </a:p>
          <a:p>
            <a:pPr marL="532553" indent="-532553" defTabSz="496570">
              <a:spcBef>
                <a:spcPts val="2500"/>
              </a:spcBef>
              <a:buBlip>
                <a:blip r:embed="rId2"/>
              </a:buBlip>
              <a:defRPr sz="2720"/>
            </a:pPr>
            <a:r>
              <a:t>1789: The Organic, Original Constitution for the united “States of America”… Bill of Rights… No Titles of Nobility shall hold office.   We are Americans, We are Free, We are civil, and We are at peace.           A Compact Between Sovereign Nation States Forming A Union for the provision of 19 essential Governmental Services, and </a:t>
            </a:r>
            <a:r>
              <a:rPr u="sng"/>
              <a:t>NO MORE</a:t>
            </a:r>
            <a:r>
              <a:t>. </a:t>
            </a:r>
          </a:p>
        </p:txBody>
      </p:sp>
      <p:sp>
        <p:nvSpPr>
          <p:cNvPr id="164" name="Slide Number"/>
          <p:cNvSpPr txBox="1">
            <a:spLocks noGrp="1"/>
          </p:cNvSpPr>
          <p:nvPr>
            <p:ph type="sldNum" sz="quarter" idx="2"/>
          </p:nvPr>
        </p:nvSpPr>
        <p:spPr>
          <a:xfrm>
            <a:off x="6355159" y="9296399"/>
            <a:ext cx="287760"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12</a:t>
            </a:fld>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11181727_702674499834159_551649635814795354_n.jpg" descr="11181727_702674499834159_551649635814795354_n.jpg"/>
          <p:cNvPicPr>
            <a:picLocks noChangeAspect="1"/>
          </p:cNvPicPr>
          <p:nvPr/>
        </p:nvPicPr>
        <p:blipFill>
          <a:blip r:embed="rId2"/>
          <a:stretch>
            <a:fillRect/>
          </a:stretch>
        </p:blipFill>
        <p:spPr>
          <a:xfrm>
            <a:off x="2334567" y="632717"/>
            <a:ext cx="8515112" cy="8488166"/>
          </a:xfrm>
          <a:prstGeom prst="rect">
            <a:avLst/>
          </a:prstGeom>
          <a:ln w="12700">
            <a:miter lim="400000"/>
          </a:ln>
        </p:spPr>
      </p:pic>
      <p:sp>
        <p:nvSpPr>
          <p:cNvPr id="167" name="Slide Number"/>
          <p:cNvSpPr txBox="1">
            <a:spLocks noGrp="1"/>
          </p:cNvSpPr>
          <p:nvPr>
            <p:ph type="sldNum" sz="quarter" idx="2"/>
          </p:nvPr>
        </p:nvSpPr>
        <p:spPr>
          <a:xfrm>
            <a:off x="6358675" y="9296399"/>
            <a:ext cx="280728"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13</a:t>
            </a:fld>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he Historical Timeline - Pieces of the Puzzle"/>
          <p:cNvSpPr txBox="1">
            <a:spLocks noGrp="1"/>
          </p:cNvSpPr>
          <p:nvPr>
            <p:ph type="title"/>
          </p:nvPr>
        </p:nvSpPr>
        <p:spPr>
          <a:xfrm>
            <a:off x="1270000" y="635000"/>
            <a:ext cx="10464800" cy="896740"/>
          </a:xfrm>
          <a:prstGeom prst="rect">
            <a:avLst/>
          </a:prstGeom>
        </p:spPr>
        <p:txBody>
          <a:bodyPr/>
          <a:lstStyle>
            <a:lvl1pPr defTabSz="327152">
              <a:defRPr sz="4032"/>
            </a:lvl1pPr>
          </a:lstStyle>
          <a:p>
            <a:r>
              <a:t>The Historical Timeline - Pieces of the Puzzle</a:t>
            </a:r>
          </a:p>
        </p:txBody>
      </p:sp>
      <p:sp>
        <p:nvSpPr>
          <p:cNvPr id="170" name="War of 1812: America Standing up to Authority again… against both England and France.…"/>
          <p:cNvSpPr txBox="1">
            <a:spLocks noGrp="1"/>
          </p:cNvSpPr>
          <p:nvPr>
            <p:ph type="body" idx="1"/>
          </p:nvPr>
        </p:nvSpPr>
        <p:spPr>
          <a:xfrm>
            <a:off x="797586" y="1482080"/>
            <a:ext cx="11503092" cy="7841024"/>
          </a:xfrm>
          <a:prstGeom prst="rect">
            <a:avLst/>
          </a:prstGeom>
        </p:spPr>
        <p:txBody>
          <a:bodyPr/>
          <a:lstStyle/>
          <a:p>
            <a:pPr marL="563879" indent="-563879" defTabSz="525779">
              <a:spcBef>
                <a:spcPts val="2700"/>
              </a:spcBef>
              <a:buBlip>
                <a:blip r:embed="rId2"/>
              </a:buBlip>
              <a:defRPr sz="2880"/>
            </a:pPr>
            <a:r>
              <a:t>War of 1812: America Standing up to Authority again… against both England and France.</a:t>
            </a:r>
          </a:p>
          <a:p>
            <a:pPr marL="563879" indent="-563879" defTabSz="525779">
              <a:spcBef>
                <a:spcPts val="2700"/>
              </a:spcBef>
              <a:buBlip>
                <a:blip r:embed="rId2"/>
              </a:buBlip>
              <a:defRPr sz="2880"/>
            </a:pPr>
            <a:r>
              <a:t>1815: to protect our trading ships from Muslim Pirates and other Privateers we sign, the Treaty of Ghent, with England giving up control of our seas and inland navigable waterways.</a:t>
            </a:r>
          </a:p>
          <a:p>
            <a:pPr marL="563879" indent="-563879" defTabSz="525779">
              <a:spcBef>
                <a:spcPts val="2700"/>
              </a:spcBef>
              <a:buBlip>
                <a:blip r:embed="rId2"/>
              </a:buBlip>
              <a:defRPr sz="2880"/>
            </a:pPr>
            <a:r>
              <a:t>1819: The American states pass the Titles of Nobility Amendment to the original Constitution, putting teeth and penalties into earlier provisions effectively prohibiting members of the Bar Associations from holding any public offices.</a:t>
            </a:r>
          </a:p>
          <a:p>
            <a:pPr marL="563879" indent="-563879" defTabSz="525779">
              <a:spcBef>
                <a:spcPts val="2700"/>
              </a:spcBef>
              <a:buBlip>
                <a:blip r:embed="rId2"/>
              </a:buBlip>
              <a:defRPr sz="2880"/>
            </a:pPr>
            <a:r>
              <a:t>November 22, 1822: The Secret Treaty of Verona is the basis of the Monroe doctrine. It throws a powerful white light upon the conflict between monarchial government and a government by the people. </a:t>
            </a:r>
          </a:p>
        </p:txBody>
      </p:sp>
      <p:sp>
        <p:nvSpPr>
          <p:cNvPr id="171" name="Slide Number"/>
          <p:cNvSpPr txBox="1">
            <a:spLocks noGrp="1"/>
          </p:cNvSpPr>
          <p:nvPr>
            <p:ph type="sldNum" sz="quarter" idx="2"/>
          </p:nvPr>
        </p:nvSpPr>
        <p:spPr>
          <a:xfrm>
            <a:off x="6337858" y="9296399"/>
            <a:ext cx="322362"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14</a:t>
            </a:fld>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he Historical Timeline - Pieces of the Puzzle"/>
          <p:cNvSpPr txBox="1">
            <a:spLocks noGrp="1"/>
          </p:cNvSpPr>
          <p:nvPr>
            <p:ph type="title"/>
          </p:nvPr>
        </p:nvSpPr>
        <p:spPr>
          <a:xfrm>
            <a:off x="1270000" y="635000"/>
            <a:ext cx="10464800" cy="987664"/>
          </a:xfrm>
          <a:prstGeom prst="rect">
            <a:avLst/>
          </a:prstGeom>
        </p:spPr>
        <p:txBody>
          <a:bodyPr/>
          <a:lstStyle>
            <a:lvl1pPr defTabSz="332993">
              <a:defRPr sz="4104"/>
            </a:lvl1pPr>
          </a:lstStyle>
          <a:p>
            <a:r>
              <a:t>The Historical Timeline - Pieces of the Puzzle</a:t>
            </a:r>
          </a:p>
        </p:txBody>
      </p:sp>
      <p:sp>
        <p:nvSpPr>
          <p:cNvPr id="174" name="1837: The British Settlement Act sets aside public wastelands as “common wealth” and paupers are said to be settled upon this land, thus becoming wards of the state.  This effectively prevents the lower classes from ever being landlords and provides a ba"/>
          <p:cNvSpPr txBox="1">
            <a:spLocks noGrp="1"/>
          </p:cNvSpPr>
          <p:nvPr>
            <p:ph type="body" idx="1"/>
          </p:nvPr>
        </p:nvSpPr>
        <p:spPr>
          <a:xfrm>
            <a:off x="749828" y="1647097"/>
            <a:ext cx="11505144" cy="7680788"/>
          </a:xfrm>
          <a:prstGeom prst="rect">
            <a:avLst/>
          </a:prstGeom>
        </p:spPr>
        <p:txBody>
          <a:bodyPr/>
          <a:lstStyle/>
          <a:p>
            <a:pPr marL="526287" indent="-526287" defTabSz="490727">
              <a:spcBef>
                <a:spcPts val="2500"/>
              </a:spcBef>
              <a:buBlip>
                <a:blip r:embed="rId2"/>
              </a:buBlip>
              <a:defRPr sz="2688"/>
            </a:pPr>
            <a:r>
              <a:t>1837: The British Settlement Act sets aside public wastelands as “common wealth” and paupers are said to be settled upon this land, thus becoming wards of the state.  This effectively prevents the lower classes from ever being landlords and provides a basis for claiming them as chattel property.</a:t>
            </a:r>
          </a:p>
          <a:p>
            <a:pPr marL="526287" indent="-526287" defTabSz="490727">
              <a:spcBef>
                <a:spcPts val="2500"/>
              </a:spcBef>
              <a:buBlip>
                <a:blip r:embed="rId2"/>
              </a:buBlip>
              <a:defRPr sz="2688"/>
            </a:pPr>
            <a:r>
              <a:t>1848: Karl Marx: The “Communist Manifesto”  Changing the minds of the </a:t>
            </a:r>
            <a:r>
              <a:rPr u="sng"/>
              <a:t>Elite Bankers and those who want to rule others rather than live free. </a:t>
            </a:r>
          </a:p>
          <a:p>
            <a:pPr marL="526287" indent="-526287" defTabSz="490727">
              <a:spcBef>
                <a:spcPts val="2500"/>
              </a:spcBef>
              <a:buBlip>
                <a:blip r:embed="rId2"/>
              </a:buBlip>
              <a:defRPr sz="2688"/>
            </a:pPr>
            <a:r>
              <a:t>1858: Benjamin Disraeli begins the push to enfranchise British laborers as properties belonging to the British Crown. They and their assets are seized upon in the process as collateral backing government debt.  Their “voluntary” enslavement is used to fund the British Raj in India---though they are never told any of this.</a:t>
            </a:r>
          </a:p>
        </p:txBody>
      </p:sp>
      <p:sp>
        <p:nvSpPr>
          <p:cNvPr id="175" name="Slide Number"/>
          <p:cNvSpPr txBox="1">
            <a:spLocks noGrp="1"/>
          </p:cNvSpPr>
          <p:nvPr>
            <p:ph type="sldNum" sz="quarter" idx="2"/>
          </p:nvPr>
        </p:nvSpPr>
        <p:spPr>
          <a:xfrm>
            <a:off x="6357056" y="9296399"/>
            <a:ext cx="283965"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15</a:t>
            </a:fld>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Abraham Lincoln; the beginning of the end of the republic"/>
          <p:cNvSpPr txBox="1">
            <a:spLocks noGrp="1"/>
          </p:cNvSpPr>
          <p:nvPr>
            <p:ph type="title"/>
          </p:nvPr>
        </p:nvSpPr>
        <p:spPr>
          <a:xfrm>
            <a:off x="1270000" y="548927"/>
            <a:ext cx="10464800" cy="1009155"/>
          </a:xfrm>
          <a:prstGeom prst="rect">
            <a:avLst/>
          </a:prstGeom>
        </p:spPr>
        <p:txBody>
          <a:bodyPr/>
          <a:lstStyle>
            <a:lvl1pPr defTabSz="257047">
              <a:defRPr sz="3168"/>
            </a:lvl1pPr>
          </a:lstStyle>
          <a:p>
            <a:r>
              <a:t>Abraham Lincoln; the beginning of the end of the republic</a:t>
            </a:r>
          </a:p>
        </p:txBody>
      </p:sp>
      <p:sp>
        <p:nvSpPr>
          <p:cNvPr id="178" name="1860: After Failing six times, Abe Lincoln, a BAR attorney with the backing of the Wealthy Big Businesses and Bankers of Chicago, Boston, New York, and Philadelphia, finally is elected President. He can serve only in the private office of President of th"/>
          <p:cNvSpPr txBox="1">
            <a:spLocks noGrp="1"/>
          </p:cNvSpPr>
          <p:nvPr>
            <p:ph type="body" idx="1"/>
          </p:nvPr>
        </p:nvSpPr>
        <p:spPr>
          <a:xfrm>
            <a:off x="766984" y="1573783"/>
            <a:ext cx="11470832" cy="7706916"/>
          </a:xfrm>
          <a:prstGeom prst="rect">
            <a:avLst/>
          </a:prstGeom>
        </p:spPr>
        <p:txBody>
          <a:bodyPr/>
          <a:lstStyle/>
          <a:p>
            <a:pPr marL="272541" indent="-272541" defTabSz="338835">
              <a:spcBef>
                <a:spcPts val="1700"/>
              </a:spcBef>
              <a:buBlip>
                <a:blip r:embed="rId2"/>
              </a:buBlip>
              <a:defRPr sz="2088"/>
            </a:pPr>
            <a:r>
              <a:t>1860: After Failing six times, Abe Lincoln, a BAR attorney with the backing of the Wealthy Big Businesses and Bankers of Chicago, Boston, New York, and Philadelphia, finally is elected President. He can serve only in the private office of President of the United States (Trading Company), not as President of the United States of America, as a result of the Titles of Nobility Amendment.  He contrives to start the Civil War, which is never declared by Congress.</a:t>
            </a:r>
          </a:p>
          <a:p>
            <a:pPr marL="272541" indent="-272541" defTabSz="338835">
              <a:spcBef>
                <a:spcPts val="1700"/>
              </a:spcBef>
              <a:buBlip>
                <a:blip r:embed="rId2"/>
              </a:buBlip>
              <a:defRPr sz="2088"/>
            </a:pPr>
            <a:r>
              <a:t>May of 1860: The U. S. Congress passed the Morrill Tariff Bill (named for Republican Congressman and steel manufacturer, Justin S. Morrill of Vermont) raising the average tariff from about 15% to 37% with increases to 47% within three years. This was to be the true cause of the Civil War.</a:t>
            </a:r>
          </a:p>
          <a:p>
            <a:pPr marL="272541" indent="-272541" defTabSz="338835">
              <a:spcBef>
                <a:spcPts val="1700"/>
              </a:spcBef>
              <a:buBlip>
                <a:blip r:embed="rId2"/>
              </a:buBlip>
              <a:defRPr sz="2204"/>
            </a:pPr>
            <a:r>
              <a:t>March 27, 1861: Seven Southern States Pull from the Union fighting over the huge tax increases of the Morrill Tariff Act.  </a:t>
            </a:r>
            <a:r>
              <a:rPr sz="2784" u="sng"/>
              <a:t>11</a:t>
            </a:r>
            <a:r>
              <a:t> Delegates, from the</a:t>
            </a:r>
            <a:r>
              <a:rPr sz="2088" baseline="19157"/>
              <a:t> 7</a:t>
            </a:r>
            <a:r>
              <a:t> southern States walk out,   this leaves Congress Sin Die, without a quorum, and No Functioning Government existed. With no Government to run, Abe started using for the first time in History executive powers. </a:t>
            </a:r>
          </a:p>
          <a:p>
            <a:pPr marL="272541" indent="-272541" defTabSz="338835">
              <a:spcBef>
                <a:spcPts val="1700"/>
              </a:spcBef>
              <a:buBlip>
                <a:blip r:embed="rId2"/>
              </a:buBlip>
              <a:defRPr sz="2204"/>
            </a:pPr>
            <a:r>
              <a:t>1862: Abe’s Congress a De Facto (Board of Directors) Changes the meaning of the word “PERSON” to mean “corporation”. </a:t>
            </a:r>
          </a:p>
        </p:txBody>
      </p:sp>
      <p:sp>
        <p:nvSpPr>
          <p:cNvPr id="179" name="Slide Number"/>
          <p:cNvSpPr txBox="1">
            <a:spLocks noGrp="1"/>
          </p:cNvSpPr>
          <p:nvPr>
            <p:ph type="sldNum" sz="quarter" idx="2"/>
          </p:nvPr>
        </p:nvSpPr>
        <p:spPr>
          <a:xfrm>
            <a:off x="6352759" y="9296399"/>
            <a:ext cx="292560"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16</a:t>
            </a:fld>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lide Number"/>
          <p:cNvSpPr txBox="1">
            <a:spLocks noGrp="1"/>
          </p:cNvSpPr>
          <p:nvPr>
            <p:ph type="sldNum" sz="quarter" idx="2"/>
          </p:nvPr>
        </p:nvSpPr>
        <p:spPr>
          <a:xfrm>
            <a:off x="6360628" y="9296399"/>
            <a:ext cx="276822"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17</a:t>
            </a:fld>
            <a:endParaRPr/>
          </a:p>
        </p:txBody>
      </p:sp>
      <p:pic>
        <p:nvPicPr>
          <p:cNvPr id="182" name="2CEC900E-2423-42FA-B47E-DBECFF21F7B4-L0-001.jpeg" descr="2CEC900E-2423-42FA-B47E-DBECFF21F7B4-L0-001.jpeg"/>
          <p:cNvPicPr>
            <a:picLocks noChangeAspect="1"/>
          </p:cNvPicPr>
          <p:nvPr/>
        </p:nvPicPr>
        <p:blipFill>
          <a:blip r:embed="rId2"/>
          <a:stretch>
            <a:fillRect/>
          </a:stretch>
        </p:blipFill>
        <p:spPr>
          <a:xfrm>
            <a:off x="935248" y="1440942"/>
            <a:ext cx="11134304" cy="7786116"/>
          </a:xfrm>
          <a:prstGeom prst="rect">
            <a:avLst/>
          </a:prstGeom>
          <a:ln w="12700">
            <a:miter lim="400000"/>
          </a:ln>
        </p:spPr>
      </p:pic>
      <p:sp>
        <p:nvSpPr>
          <p:cNvPr id="183" name="Abraham Lincoln; Civil War was not about Slavery"/>
          <p:cNvSpPr txBox="1">
            <a:spLocks noGrp="1"/>
          </p:cNvSpPr>
          <p:nvPr>
            <p:ph type="title" idx="4294967295"/>
          </p:nvPr>
        </p:nvSpPr>
        <p:spPr>
          <a:xfrm>
            <a:off x="1270000" y="548927"/>
            <a:ext cx="10464800" cy="1009155"/>
          </a:xfrm>
          <a:prstGeom prst="rect">
            <a:avLst/>
          </a:prstGeom>
        </p:spPr>
        <p:txBody>
          <a:bodyPr>
            <a:normAutofit fontScale="90000"/>
          </a:bodyPr>
          <a:lstStyle>
            <a:lvl1pPr algn="ctr" defTabSz="303783">
              <a:defRPr sz="3743"/>
            </a:lvl1pPr>
          </a:lstStyle>
          <a:p>
            <a:r>
              <a:t>Abraham Lincoln; Civil War was not about Slavery</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Abraham Lincoln; the beginning of the end of the republic"/>
          <p:cNvSpPr txBox="1">
            <a:spLocks noGrp="1"/>
          </p:cNvSpPr>
          <p:nvPr>
            <p:ph type="title"/>
          </p:nvPr>
        </p:nvSpPr>
        <p:spPr>
          <a:xfrm>
            <a:off x="770466" y="567134"/>
            <a:ext cx="11463868" cy="982729"/>
          </a:xfrm>
          <a:prstGeom prst="rect">
            <a:avLst/>
          </a:prstGeom>
        </p:spPr>
        <p:txBody>
          <a:bodyPr/>
          <a:lstStyle>
            <a:lvl1pPr defTabSz="280415">
              <a:defRPr sz="3455"/>
            </a:lvl1pPr>
          </a:lstStyle>
          <a:p>
            <a:r>
              <a:t>Abraham Lincoln; the beginning of the end of the republic</a:t>
            </a:r>
          </a:p>
        </p:txBody>
      </p:sp>
      <p:sp>
        <p:nvSpPr>
          <p:cNvPr id="186" name="1863: With his first few executive orders he bankrupted the Original and organic, The united “States of America”, and its trading companies. And then he, incorporated the “United States of America,” as a Delaware Corporation. A look a like, sound a like "/>
          <p:cNvSpPr txBox="1">
            <a:spLocks noGrp="1"/>
          </p:cNvSpPr>
          <p:nvPr>
            <p:ph type="body" idx="1"/>
          </p:nvPr>
        </p:nvSpPr>
        <p:spPr>
          <a:xfrm>
            <a:off x="832643" y="1668164"/>
            <a:ext cx="11339514" cy="7509935"/>
          </a:xfrm>
          <a:prstGeom prst="rect">
            <a:avLst/>
          </a:prstGeom>
        </p:spPr>
        <p:txBody>
          <a:bodyPr/>
          <a:lstStyle/>
          <a:p>
            <a:pPr marL="305434" indent="-305434" defTabSz="379729">
              <a:spcBef>
                <a:spcPts val="1900"/>
              </a:spcBef>
              <a:buBlip>
                <a:blip r:embed="rId2"/>
              </a:buBlip>
              <a:defRPr sz="2470"/>
            </a:pPr>
            <a:r>
              <a:t>1863: With his first few executive orders he bankrupted the Original and organic, The united “States of America”, and its trading companies. And then he, incorporated the “United States of America,” as a Delaware Corporation. A look a like, sound a like fraud. </a:t>
            </a:r>
          </a:p>
          <a:p>
            <a:pPr marL="305434" indent="-305434" defTabSz="379729">
              <a:spcBef>
                <a:spcPts val="1900"/>
              </a:spcBef>
              <a:buBlip>
                <a:blip r:embed="rId2"/>
              </a:buBlip>
              <a:defRPr sz="2470"/>
            </a:pPr>
            <a:r>
              <a:t>April 24, 1863: With Executive Order #100 (The Leiber Code) places the Grand Army of the Republic in charge of the government. He contrives to start the Civil War, which is never declared by Congress. He put the Nation under Marshall Rule (which was never rescinded). Making himself the Commander in Chief and placing the government of “we the people” under military occupation, officially ending the “REPUBLIC” thus through the communistic acts of a new President, Civil War was Declared. And, the Republic DIED!</a:t>
            </a:r>
          </a:p>
          <a:p>
            <a:pPr marL="305434" indent="-305434" defTabSz="379729">
              <a:spcBef>
                <a:spcPts val="1900"/>
              </a:spcBef>
              <a:buBlip>
                <a:blip r:embed="rId2"/>
              </a:buBlip>
              <a:defRPr sz="2470"/>
            </a:pPr>
            <a:r>
              <a:t>1863: UNITED POSTAL NETWORK (U.P.N.) Berne, Switzerland  This is the Architects and Surveyors hired to set up the addressing system of the NWO. Now owns and controls the UNITED STATES POSTAL SERVICE (U.S.P.S.)</a:t>
            </a:r>
          </a:p>
        </p:txBody>
      </p:sp>
      <p:sp>
        <p:nvSpPr>
          <p:cNvPr id="187" name="Slide Number"/>
          <p:cNvSpPr txBox="1">
            <a:spLocks noGrp="1"/>
          </p:cNvSpPr>
          <p:nvPr>
            <p:ph type="sldNum" sz="quarter" idx="2"/>
          </p:nvPr>
        </p:nvSpPr>
        <p:spPr>
          <a:xfrm>
            <a:off x="6356387" y="9296399"/>
            <a:ext cx="285304"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18</a:t>
            </a:fld>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he destruction of the republic continues"/>
          <p:cNvSpPr txBox="1">
            <a:spLocks noGrp="1"/>
          </p:cNvSpPr>
          <p:nvPr>
            <p:ph type="title"/>
          </p:nvPr>
        </p:nvSpPr>
        <p:spPr>
          <a:xfrm>
            <a:off x="1270000" y="529580"/>
            <a:ext cx="10464800" cy="1068388"/>
          </a:xfrm>
          <a:prstGeom prst="rect">
            <a:avLst/>
          </a:prstGeom>
        </p:spPr>
        <p:txBody>
          <a:bodyPr/>
          <a:lstStyle>
            <a:lvl1pPr defTabSz="356362">
              <a:defRPr sz="4392"/>
            </a:lvl1pPr>
          </a:lstStyle>
          <a:p>
            <a:r>
              <a:t>The destruction of the republic continues</a:t>
            </a:r>
          </a:p>
        </p:txBody>
      </p:sp>
      <p:sp>
        <p:nvSpPr>
          <p:cNvPr id="190" name="1865; Lee surrenders his army to Grant at Appomattox, but no official peace treaty is ever signed. The Southern States are carved up into ten military districts and all the original states are improperly subsumed into the bankruptcy of the United States "/>
          <p:cNvSpPr txBox="1">
            <a:spLocks noGrp="1"/>
          </p:cNvSpPr>
          <p:nvPr>
            <p:ph type="body" idx="1"/>
          </p:nvPr>
        </p:nvSpPr>
        <p:spPr>
          <a:xfrm>
            <a:off x="763008" y="1621015"/>
            <a:ext cx="11589215" cy="7618748"/>
          </a:xfrm>
          <a:prstGeom prst="rect">
            <a:avLst/>
          </a:prstGeom>
        </p:spPr>
        <p:txBody>
          <a:bodyPr/>
          <a:lstStyle/>
          <a:p>
            <a:pPr marL="333628" indent="-333628" defTabSz="414781">
              <a:spcBef>
                <a:spcPts val="2100"/>
              </a:spcBef>
              <a:buBlip>
                <a:blip r:embed="rId2"/>
              </a:buBlip>
              <a:defRPr sz="2698"/>
            </a:pPr>
            <a:r>
              <a:t>1865; Lee surrenders his army to Grant at Appomattox, but no official peace treaty is ever signed. The Southern States are carved up into ten military districts and all the original states are improperly subsumed into the bankruptcy of the United States (Trading Company) by a process of assumpsit.</a:t>
            </a:r>
          </a:p>
          <a:p>
            <a:pPr marL="333628" indent="-333628" defTabSz="414781">
              <a:spcBef>
                <a:spcPts val="2100"/>
              </a:spcBef>
              <a:buBlip>
                <a:blip r:embed="rId2"/>
              </a:buBlip>
              <a:defRPr sz="2698"/>
            </a:pPr>
            <a:r>
              <a:t>1865; Lincoln is murdered by John Wilkes Booth; Andrew Jackson Becomes President of the new Democracy.</a:t>
            </a:r>
          </a:p>
          <a:p>
            <a:pPr marL="333628" indent="-333628" defTabSz="414781">
              <a:spcBef>
                <a:spcPts val="2100"/>
              </a:spcBef>
              <a:buBlip>
                <a:blip r:embed="rId2"/>
              </a:buBlip>
              <a:defRPr sz="2698"/>
            </a:pPr>
            <a:r>
              <a:t>The Southern States are in Ruins and under military occupation. The Northern States are Bankrupt.</a:t>
            </a:r>
          </a:p>
          <a:p>
            <a:pPr marL="333628" indent="-333628" defTabSz="414781">
              <a:spcBef>
                <a:spcPts val="2100"/>
              </a:spcBef>
              <a:buBlip>
                <a:blip r:embed="rId2"/>
              </a:buBlip>
              <a:defRPr sz="2698"/>
            </a:pPr>
            <a:r>
              <a:t>Andrew Jackson declares Peace upon the Land (May 10th 1865) again April 2, 1866, and again August 20, 1866, urging congress to do so. </a:t>
            </a:r>
          </a:p>
          <a:p>
            <a:pPr marL="333628" indent="-333628" defTabSz="414781">
              <a:spcBef>
                <a:spcPts val="2100"/>
              </a:spcBef>
              <a:buBlip>
                <a:blip r:embed="rId2"/>
              </a:buBlip>
              <a:defRPr sz="2698"/>
            </a:pPr>
            <a:r>
              <a:t>But Congress refuses and has never Declared Peace on the Land or Sea.</a:t>
            </a:r>
          </a:p>
        </p:txBody>
      </p:sp>
      <p:sp>
        <p:nvSpPr>
          <p:cNvPr id="191" name="Slide Number"/>
          <p:cNvSpPr txBox="1">
            <a:spLocks noGrp="1"/>
          </p:cNvSpPr>
          <p:nvPr>
            <p:ph type="sldNum" sz="quarter" idx="2"/>
          </p:nvPr>
        </p:nvSpPr>
        <p:spPr>
          <a:xfrm>
            <a:off x="6352759" y="9296399"/>
            <a:ext cx="292560"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19</a:t>
            </a:fl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An Affidavit of Truth"/>
          <p:cNvSpPr txBox="1">
            <a:spLocks noGrp="1"/>
          </p:cNvSpPr>
          <p:nvPr>
            <p:ph type="ctrTitle"/>
          </p:nvPr>
        </p:nvSpPr>
        <p:spPr>
          <a:xfrm>
            <a:off x="1270000" y="639663"/>
            <a:ext cx="10464800" cy="1504322"/>
          </a:xfrm>
          <a:prstGeom prst="rect">
            <a:avLst/>
          </a:prstGeom>
        </p:spPr>
        <p:txBody>
          <a:bodyPr/>
          <a:lstStyle>
            <a:lvl1pPr defTabSz="578358">
              <a:defRPr sz="7128"/>
            </a:lvl1pPr>
          </a:lstStyle>
          <a:p>
            <a:r>
              <a:t>An Affidavit of Truth</a:t>
            </a:r>
          </a:p>
        </p:txBody>
      </p:sp>
      <p:sp>
        <p:nvSpPr>
          <p:cNvPr id="124" name="Historical Proof of The corruption of                         crimes for commerce against you including…"/>
          <p:cNvSpPr txBox="1">
            <a:spLocks noGrp="1"/>
          </p:cNvSpPr>
          <p:nvPr>
            <p:ph type="subTitle" idx="1"/>
          </p:nvPr>
        </p:nvSpPr>
        <p:spPr>
          <a:xfrm>
            <a:off x="792625" y="2135733"/>
            <a:ext cx="11419550" cy="7393666"/>
          </a:xfrm>
          <a:prstGeom prst="rect">
            <a:avLst/>
          </a:prstGeom>
        </p:spPr>
        <p:txBody>
          <a:bodyPr/>
          <a:lstStyle/>
          <a:p>
            <a:r>
              <a:t> Historical Proof of The corruption of                         crimes for commerce against </a:t>
            </a:r>
            <a:r>
              <a:rPr sz="4800" u="sng"/>
              <a:t>you</a:t>
            </a:r>
            <a:r>
              <a:t> including</a:t>
            </a:r>
          </a:p>
          <a:p>
            <a:pPr>
              <a:defRPr sz="4800"/>
            </a:pPr>
            <a:r>
              <a:t>Personage, Peonage, Barratry, Fraud, Slavery, Involuntary Servitude, Unlawful Conversion, and even False Charges and   False Imprisonment,     </a:t>
            </a:r>
          </a:p>
          <a:p>
            <a:pPr>
              <a:defRPr sz="4800"/>
            </a:pPr>
            <a:r>
              <a:t>Profits beyond your wildest dreams.</a:t>
            </a:r>
          </a:p>
        </p:txBody>
      </p:sp>
      <p:sp>
        <p:nvSpPr>
          <p:cNvPr id="125" name="Slide Number"/>
          <p:cNvSpPr txBox="1">
            <a:spLocks noGrp="1"/>
          </p:cNvSpPr>
          <p:nvPr>
            <p:ph type="sldNum" sz="quarter" idx="2"/>
          </p:nvPr>
        </p:nvSpPr>
        <p:spPr>
          <a:xfrm>
            <a:off x="6383957" y="9296399"/>
            <a:ext cx="230164"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he destruction of the republic continues"/>
          <p:cNvSpPr txBox="1">
            <a:spLocks noGrp="1"/>
          </p:cNvSpPr>
          <p:nvPr>
            <p:ph type="title"/>
          </p:nvPr>
        </p:nvSpPr>
        <p:spPr>
          <a:xfrm>
            <a:off x="1270000" y="581025"/>
            <a:ext cx="10464800" cy="970707"/>
          </a:xfrm>
          <a:prstGeom prst="rect">
            <a:avLst/>
          </a:prstGeom>
        </p:spPr>
        <p:txBody>
          <a:bodyPr/>
          <a:lstStyle>
            <a:lvl1pPr defTabSz="356362">
              <a:defRPr sz="4392"/>
            </a:lvl1pPr>
          </a:lstStyle>
          <a:p>
            <a:r>
              <a:t>The destruction of the republic continues</a:t>
            </a:r>
          </a:p>
        </p:txBody>
      </p:sp>
      <p:sp>
        <p:nvSpPr>
          <p:cNvPr id="194" name="Together both the 39th and 40th Congress violated the constitution of America in six different but very dramatically important ways!…"/>
          <p:cNvSpPr txBox="1">
            <a:spLocks noGrp="1"/>
          </p:cNvSpPr>
          <p:nvPr>
            <p:ph type="body" idx="1"/>
          </p:nvPr>
        </p:nvSpPr>
        <p:spPr>
          <a:xfrm>
            <a:off x="724693" y="1526000"/>
            <a:ext cx="11555414" cy="7856820"/>
          </a:xfrm>
          <a:prstGeom prst="rect">
            <a:avLst/>
          </a:prstGeom>
        </p:spPr>
        <p:txBody>
          <a:bodyPr/>
          <a:lstStyle/>
          <a:p>
            <a:pPr marL="291832" indent="-291832" defTabSz="344677">
              <a:spcBef>
                <a:spcPts val="1700"/>
              </a:spcBef>
              <a:buBlip>
                <a:blip r:embed="rId2"/>
              </a:buBlip>
              <a:defRPr sz="2359"/>
            </a:pPr>
            <a:r>
              <a:t>Together both the 39th and 40th Congress violated the constitution of America in six different but very dramatically important ways!</a:t>
            </a:r>
          </a:p>
          <a:p>
            <a:pPr marL="291832" indent="-291832" defTabSz="344677">
              <a:spcBef>
                <a:spcPts val="1700"/>
              </a:spcBef>
              <a:buBlip>
                <a:blip r:embed="rId2"/>
              </a:buBlip>
              <a:defRPr sz="2359"/>
            </a:pPr>
            <a:r>
              <a:t>1)Article V, Section 5 was violated as shown by The House Journal, March 3, 1866, page 353.</a:t>
            </a:r>
          </a:p>
          <a:p>
            <a:pPr marL="291832" indent="-291832" defTabSz="344677">
              <a:spcBef>
                <a:spcPts val="1700"/>
              </a:spcBef>
              <a:buBlip>
                <a:blip r:embed="rId2"/>
              </a:buBlip>
              <a:defRPr sz="2359"/>
            </a:pPr>
            <a:r>
              <a:t>2)Article III, Section 3, was Violated by The Reconstruction Acts of 1867</a:t>
            </a:r>
          </a:p>
          <a:p>
            <a:pPr marL="291832" indent="-291832" defTabSz="344677">
              <a:spcBef>
                <a:spcPts val="1700"/>
              </a:spcBef>
              <a:buBlip>
                <a:blip r:embed="rId2"/>
              </a:buBlip>
              <a:defRPr sz="2359"/>
            </a:pPr>
            <a:r>
              <a:t>3)Article 1, Section 9, Clause 3 was violated by the reconstruction Acts of 1867</a:t>
            </a:r>
          </a:p>
          <a:p>
            <a:pPr marL="291832" indent="-291832" defTabSz="344677">
              <a:spcBef>
                <a:spcPts val="1700"/>
              </a:spcBef>
              <a:buBlip>
                <a:blip r:embed="rId2"/>
              </a:buBlip>
              <a:defRPr sz="2359"/>
            </a:pPr>
            <a:r>
              <a:t>4)Article IV, Section 4, was violated by The Reconstruction Acts denial of a republican form of Government to the Southern States AFTER the Armistice.</a:t>
            </a:r>
          </a:p>
          <a:p>
            <a:pPr marL="291832" indent="-291832" defTabSz="344677">
              <a:spcBef>
                <a:spcPts val="1700"/>
              </a:spcBef>
              <a:buBlip>
                <a:blip r:embed="rId2"/>
              </a:buBlip>
              <a:defRPr sz="2359"/>
            </a:pPr>
            <a:r>
              <a:t>5)Article 1, Section 8, Clause 17, was violated by the 39th Congress unlawfully exercising exclusive legislation outside their district and allowed </a:t>
            </a:r>
            <a:r>
              <a:rPr u="sng"/>
              <a:t>federal enclaves.</a:t>
            </a:r>
          </a:p>
          <a:p>
            <a:pPr marL="291832" indent="-291832" defTabSz="344677">
              <a:spcBef>
                <a:spcPts val="1700"/>
              </a:spcBef>
              <a:buBlip>
                <a:blip r:embed="rId2"/>
              </a:buBlip>
              <a:defRPr sz="2359"/>
            </a:pPr>
            <a:r>
              <a:t>6)Article IV, Section 3, was violated when the 39th Congress formed unlawful de-facto “FEDERAL STATES” within the organic States of the union to operate as Franchises of “The United States of America, Inc.” So, “Oregon” State became the “State of Oregon” Etc…</a:t>
            </a:r>
          </a:p>
        </p:txBody>
      </p:sp>
      <p:sp>
        <p:nvSpPr>
          <p:cNvPr id="195" name="Slide Number"/>
          <p:cNvSpPr txBox="1">
            <a:spLocks noGrp="1"/>
          </p:cNvSpPr>
          <p:nvPr>
            <p:ph type="sldNum" sz="quarter" idx="2"/>
          </p:nvPr>
        </p:nvSpPr>
        <p:spPr>
          <a:xfrm>
            <a:off x="6308166" y="9296399"/>
            <a:ext cx="381746"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20</a:t>
            </a:fld>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The destruction of the republic continues"/>
          <p:cNvSpPr txBox="1">
            <a:spLocks noGrp="1"/>
          </p:cNvSpPr>
          <p:nvPr>
            <p:ph type="title"/>
          </p:nvPr>
        </p:nvSpPr>
        <p:spPr>
          <a:xfrm>
            <a:off x="1270000" y="504328"/>
            <a:ext cx="10464800" cy="950815"/>
          </a:xfrm>
          <a:prstGeom prst="rect">
            <a:avLst/>
          </a:prstGeom>
        </p:spPr>
        <p:txBody>
          <a:bodyPr/>
          <a:lstStyle>
            <a:lvl1pPr defTabSz="356362">
              <a:defRPr sz="4392"/>
            </a:lvl1pPr>
          </a:lstStyle>
          <a:p>
            <a:r>
              <a:t>The destruction of the republic continues</a:t>
            </a:r>
          </a:p>
        </p:txBody>
      </p:sp>
      <p:sp>
        <p:nvSpPr>
          <p:cNvPr id="198" name="The Corporate Congress acting as officers of a De Facto, Private for profit governmental services corporation and not the De Jure government of the people.…"/>
          <p:cNvSpPr txBox="1">
            <a:spLocks noGrp="1"/>
          </p:cNvSpPr>
          <p:nvPr>
            <p:ph type="body" idx="1"/>
          </p:nvPr>
        </p:nvSpPr>
        <p:spPr>
          <a:xfrm>
            <a:off x="803919" y="1466661"/>
            <a:ext cx="11396962" cy="7851746"/>
          </a:xfrm>
          <a:prstGeom prst="rect">
            <a:avLst/>
          </a:prstGeom>
        </p:spPr>
        <p:txBody>
          <a:bodyPr/>
          <a:lstStyle/>
          <a:p>
            <a:pPr marL="255229" indent="-255229" defTabSz="251206">
              <a:spcBef>
                <a:spcPts val="1200"/>
              </a:spcBef>
              <a:buBlip>
                <a:blip r:embed="rId2"/>
              </a:buBlip>
              <a:defRPr sz="2064"/>
            </a:pPr>
            <a:r>
              <a:t>The Corporate Congress acting as officers of a De Facto, Private </a:t>
            </a:r>
            <a:r>
              <a:rPr u="sng"/>
              <a:t>for profit</a:t>
            </a:r>
            <a:r>
              <a:t> governmental services corporation and not the De Jure government of the people.</a:t>
            </a:r>
          </a:p>
          <a:p>
            <a:pPr marL="255229" indent="-255229" defTabSz="251206">
              <a:spcBef>
                <a:spcPts val="1200"/>
              </a:spcBef>
              <a:buBlip>
                <a:blip r:embed="rId2"/>
              </a:buBlip>
              <a:defRPr sz="2064"/>
            </a:pPr>
            <a:r>
              <a:t>With the reconstruction Acts of 1867, Congress created Military Districts and “Special Admiralty” Courts, (Gold Fringed Captured War Flag) to deal with the remaining “Rebels” Still at-large. This is not addressed or allowed under any “constitution.”</a:t>
            </a:r>
          </a:p>
          <a:p>
            <a:pPr marL="255229" indent="-255229" defTabSz="251206">
              <a:spcBef>
                <a:spcPts val="1200"/>
              </a:spcBef>
              <a:buBlip>
                <a:blip r:embed="rId2"/>
              </a:buBlip>
              <a:defRPr sz="2064"/>
            </a:pPr>
            <a:r>
              <a:t>1868: The corporate Congress Published its new look a like sound a like, The Constitution for “the United States of America” replacing the original organic The Constitution for the united “States of America”. This new and entirely different document is used as Articles and By-laws of a De Facto commercial corporation. There was no need for any “ratification” of Amendments by any “STATES” created as franchises of the parent company so Secretary of State William Seward simply declared the new 13th and 14th Amendments “ratified.” Mere lip service was given to the process by the States. Except for Oregon, who wrote a letter.</a:t>
            </a:r>
          </a:p>
          <a:p>
            <a:pPr marL="255229" indent="-255229" defTabSz="251206">
              <a:spcBef>
                <a:spcPts val="1200"/>
              </a:spcBef>
              <a:buBlip>
                <a:blip r:embed="rId2"/>
              </a:buBlip>
              <a:defRPr sz="2064"/>
            </a:pPr>
            <a:r>
              <a:t>1868-1875: This new “government” entity then forces the original unincorporated state governments to write new state constitutions and to assume new Doing-Business-As names in the form of: Wisconsin State, Connecticut State, and so on, while seizing upon the name of the original states and operating “Territorial franchises” for itself under their names: State of Wisconsin,  State of Connecticut, and so on.  All these semantic deceits are pulled off on the trusting public via look a like, sound a like, fraud.</a:t>
            </a:r>
          </a:p>
        </p:txBody>
      </p:sp>
      <p:sp>
        <p:nvSpPr>
          <p:cNvPr id="199" name="Slide Number"/>
          <p:cNvSpPr txBox="1">
            <a:spLocks noGrp="1"/>
          </p:cNvSpPr>
          <p:nvPr>
            <p:ph type="sldNum" sz="quarter" idx="2"/>
          </p:nvPr>
        </p:nvSpPr>
        <p:spPr>
          <a:xfrm>
            <a:off x="6355159" y="9296399"/>
            <a:ext cx="287760"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21</a:t>
            </a:fld>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The destruction of the republic continues…"/>
          <p:cNvSpPr txBox="1">
            <a:spLocks noGrp="1"/>
          </p:cNvSpPr>
          <p:nvPr>
            <p:ph type="title"/>
          </p:nvPr>
        </p:nvSpPr>
        <p:spPr>
          <a:xfrm>
            <a:off x="1270000" y="558551"/>
            <a:ext cx="10464800" cy="1583672"/>
          </a:xfrm>
          <a:prstGeom prst="rect">
            <a:avLst/>
          </a:prstGeom>
        </p:spPr>
        <p:txBody>
          <a:bodyPr/>
          <a:lstStyle/>
          <a:p>
            <a:pPr defTabSz="303783">
              <a:defRPr sz="3743"/>
            </a:pPr>
            <a:r>
              <a:t>The destruction of the republic continues</a:t>
            </a:r>
          </a:p>
          <a:p>
            <a:pPr defTabSz="303783">
              <a:defRPr sz="3743"/>
            </a:pPr>
            <a:r>
              <a:t>“The District”</a:t>
            </a:r>
          </a:p>
        </p:txBody>
      </p:sp>
      <p:sp>
        <p:nvSpPr>
          <p:cNvPr id="202" name="1871: The District of Columbia Organic Act of 1871 created a “municipal corporation” to govern the District of Columbia. Considering the fact that the first municipal government itself was incorporated in 1808 in London, an “Organic Act” which means a (f"/>
          <p:cNvSpPr txBox="1">
            <a:spLocks noGrp="1"/>
          </p:cNvSpPr>
          <p:nvPr>
            <p:ph type="body" idx="1"/>
          </p:nvPr>
        </p:nvSpPr>
        <p:spPr>
          <a:xfrm>
            <a:off x="774975" y="2041012"/>
            <a:ext cx="11563462" cy="7237976"/>
          </a:xfrm>
          <a:prstGeom prst="rect">
            <a:avLst/>
          </a:prstGeom>
        </p:spPr>
        <p:txBody>
          <a:bodyPr/>
          <a:lstStyle/>
          <a:p>
            <a:pPr marL="291338" indent="-291338" defTabSz="362204">
              <a:spcBef>
                <a:spcPts val="1800"/>
              </a:spcBef>
              <a:buBlip>
                <a:blip r:embed="rId2"/>
              </a:buBlip>
              <a:defRPr sz="2356"/>
            </a:pPr>
            <a:r>
              <a:t>1871: The District of Columbia Organic Act of 1871 created a “municipal corporation” to govern the District of Columbia. Considering the fact that the first municipal government itself was incorporated in 1808 in London, an “Organic Act” which means a (first Act) using the term “municipal corporation” in 1871 can only mean a private corporation owned by the municipality or the “District of Columbia”. Hereinafter we will call that private corporation, “Corp. U.S.” By consistent usage, Corp. U.S. trademarked the name, “United States Government” referring to themselves.</a:t>
            </a:r>
          </a:p>
          <a:p>
            <a:pPr marL="291338" indent="-291338" defTabSz="362204">
              <a:spcBef>
                <a:spcPts val="1800"/>
              </a:spcBef>
              <a:buBlip>
                <a:blip r:embed="rId2"/>
              </a:buBlip>
              <a:defRPr sz="2356"/>
            </a:pPr>
            <a:r>
              <a:t>The District of Columbia Organic Act of 1871 places Congress in control (like a corporate board) and gives the purpose of the act to form a governing body over the municipality. This allowed Congress to direct the business needs of the government under the existent martial rule and provided them with corporate abilities they would not otherwise have. This was done under the constitutional authority for Congress to pass any law within the ten mile square of the District of Columbia. Known as the District of Columbia Corporation.</a:t>
            </a:r>
          </a:p>
        </p:txBody>
      </p:sp>
      <p:sp>
        <p:nvSpPr>
          <p:cNvPr id="203" name="Slide Number"/>
          <p:cNvSpPr txBox="1">
            <a:spLocks noGrp="1"/>
          </p:cNvSpPr>
          <p:nvPr>
            <p:ph type="sldNum" sz="quarter" idx="2"/>
          </p:nvPr>
        </p:nvSpPr>
        <p:spPr>
          <a:xfrm>
            <a:off x="6326026" y="9296399"/>
            <a:ext cx="346026"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22</a:t>
            </a:fld>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The destruction of the republic continues"/>
          <p:cNvSpPr txBox="1">
            <a:spLocks noGrp="1"/>
          </p:cNvSpPr>
          <p:nvPr>
            <p:ph type="title"/>
          </p:nvPr>
        </p:nvSpPr>
        <p:spPr>
          <a:xfrm>
            <a:off x="1270000" y="560685"/>
            <a:ext cx="10464800" cy="1095475"/>
          </a:xfrm>
          <a:prstGeom prst="rect">
            <a:avLst/>
          </a:prstGeom>
        </p:spPr>
        <p:txBody>
          <a:bodyPr/>
          <a:lstStyle>
            <a:lvl1pPr defTabSz="356362">
              <a:defRPr sz="4392"/>
            </a:lvl1pPr>
          </a:lstStyle>
          <a:p>
            <a:r>
              <a:t>The destruction of the republic continues</a:t>
            </a:r>
          </a:p>
        </p:txBody>
      </p:sp>
      <p:sp>
        <p:nvSpPr>
          <p:cNvPr id="206" name="1871: The Corporation is Ratified   28 USC 3002 (15) (A):  United States = Federal Corporation = Commercial Corporation doing business as “UNITED STATES.”…"/>
          <p:cNvSpPr txBox="1">
            <a:spLocks noGrp="1"/>
          </p:cNvSpPr>
          <p:nvPr>
            <p:ph type="body" idx="1"/>
          </p:nvPr>
        </p:nvSpPr>
        <p:spPr>
          <a:xfrm>
            <a:off x="829567" y="1664559"/>
            <a:ext cx="11345666" cy="7587425"/>
          </a:xfrm>
          <a:prstGeom prst="rect">
            <a:avLst/>
          </a:prstGeom>
        </p:spPr>
        <p:txBody>
          <a:bodyPr/>
          <a:lstStyle/>
          <a:p>
            <a:pPr marL="319531" indent="-319531" defTabSz="397256">
              <a:spcBef>
                <a:spcPts val="2000"/>
              </a:spcBef>
              <a:buBlip>
                <a:blip r:embed="rId2"/>
              </a:buBlip>
              <a:defRPr sz="2584"/>
            </a:pPr>
            <a:r>
              <a:t>1871: The Corporation is Ratified   28 USC 3002 (15) (A):  United States = Federal Corporation = Commercial Corporation doing business as “UNITED STATES.”</a:t>
            </a:r>
          </a:p>
          <a:p>
            <a:pPr marL="319531" indent="-319531" defTabSz="397256">
              <a:spcBef>
                <a:spcPts val="2000"/>
              </a:spcBef>
              <a:buBlip>
                <a:blip r:embed="rId2"/>
              </a:buBlip>
              <a:defRPr sz="2584"/>
            </a:pPr>
            <a:r>
              <a:t>The Corporate 13th Amendment Free’s the Black Slaves and then 14th Amendment creates All “</a:t>
            </a:r>
            <a:r>
              <a:rPr u="sng"/>
              <a:t>Persons</a:t>
            </a:r>
            <a:r>
              <a:t>” (see 1862) as </a:t>
            </a:r>
            <a:r>
              <a:rPr u="sng"/>
              <a:t>US Citizens</a:t>
            </a:r>
            <a:r>
              <a:t> and specifically disenfranchises American State Citizens and extends federal “Territorial Jurisdiction” or admiralty to the “States.”</a:t>
            </a:r>
          </a:p>
          <a:p>
            <a:pPr marL="319531" indent="-319531" defTabSz="397256">
              <a:spcBef>
                <a:spcPts val="2000"/>
              </a:spcBef>
              <a:buBlip>
                <a:blip r:embed="rId2"/>
              </a:buBlip>
              <a:defRPr sz="2584"/>
            </a:pPr>
            <a:r>
              <a:t>2nd of February, 1871: 41st Congress, Third session, Chapters 62, 63, 64, 65- The Congress declares itself to be the “Successor” of ALL “United States Corporations” and the property of all said “Corporations.” They Claim to own every corporation in America that was formed under the “U.S.” Auspices. </a:t>
            </a:r>
          </a:p>
          <a:p>
            <a:pPr marL="319531" indent="-319531" defTabSz="397256">
              <a:spcBef>
                <a:spcPts val="2000"/>
              </a:spcBef>
              <a:buBlip>
                <a:blip r:embed="rId2"/>
              </a:buBlip>
              <a:defRPr sz="2584"/>
            </a:pPr>
            <a:r>
              <a:t>And that is why they incorporate “</a:t>
            </a:r>
            <a:r>
              <a:rPr u="sng"/>
              <a:t>YOU</a:t>
            </a:r>
            <a:r>
              <a:t>.”</a:t>
            </a:r>
          </a:p>
        </p:txBody>
      </p:sp>
      <p:sp>
        <p:nvSpPr>
          <p:cNvPr id="207" name="Slide Number"/>
          <p:cNvSpPr txBox="1">
            <a:spLocks noGrp="1"/>
          </p:cNvSpPr>
          <p:nvPr>
            <p:ph type="sldNum" sz="quarter" idx="2"/>
          </p:nvPr>
        </p:nvSpPr>
        <p:spPr>
          <a:xfrm>
            <a:off x="6329542" y="9296399"/>
            <a:ext cx="338994"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23</a:t>
            </a:fld>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DUNS Numbers of the U.S. Corporate Government and…"/>
          <p:cNvSpPr txBox="1">
            <a:spLocks noGrp="1"/>
          </p:cNvSpPr>
          <p:nvPr>
            <p:ph type="title"/>
          </p:nvPr>
        </p:nvSpPr>
        <p:spPr>
          <a:xfrm>
            <a:off x="750937" y="466278"/>
            <a:ext cx="11502926" cy="1243609"/>
          </a:xfrm>
          <a:prstGeom prst="rect">
            <a:avLst/>
          </a:prstGeom>
        </p:spPr>
        <p:txBody>
          <a:bodyPr/>
          <a:lstStyle/>
          <a:p>
            <a:pPr defTabSz="233679">
              <a:defRPr sz="2720"/>
            </a:pPr>
            <a:r>
              <a:t>DUNS Numbers of the U.S. Corporate Government and </a:t>
            </a:r>
          </a:p>
          <a:p>
            <a:pPr defTabSz="233679">
              <a:defRPr sz="2720"/>
            </a:pPr>
            <a:r>
              <a:t>Most of Its Major Agencies </a:t>
            </a:r>
            <a:endParaRPr>
              <a:solidFill>
                <a:srgbClr val="000000"/>
              </a:solidFill>
              <a:latin typeface="Times Roman"/>
              <a:ea typeface="Times Roman"/>
              <a:cs typeface="Times Roman"/>
              <a:sym typeface="Times Roman"/>
            </a:endParaRPr>
          </a:p>
        </p:txBody>
      </p:sp>
      <p:sp>
        <p:nvSpPr>
          <p:cNvPr id="210" name="United States Government-052714196 US Department of Defense (DOD)-030421397 US Department of the Treasury-026661067 US Department of Justice (DOJ)-011669674 US Department of State-026276622 US Department of Health &amp; Human Services (HHS)-Office of the Sec"/>
          <p:cNvSpPr txBox="1">
            <a:spLocks noGrp="1"/>
          </p:cNvSpPr>
          <p:nvPr>
            <p:ph type="body" idx="1"/>
          </p:nvPr>
        </p:nvSpPr>
        <p:spPr>
          <a:xfrm>
            <a:off x="750937" y="1796851"/>
            <a:ext cx="11502926" cy="7887098"/>
          </a:xfrm>
          <a:prstGeom prst="rect">
            <a:avLst/>
          </a:prstGeom>
        </p:spPr>
        <p:txBody>
          <a:bodyPr/>
          <a:lstStyle/>
          <a:p>
            <a:pPr marL="253746" indent="-253746" defTabSz="315468">
              <a:spcBef>
                <a:spcPts val="1600"/>
              </a:spcBef>
              <a:buBlip>
                <a:blip r:embed="rId2"/>
              </a:buBlip>
              <a:defRPr sz="2052"/>
            </a:pPr>
            <a:r>
              <a:t>United States Government-052714196</a:t>
            </a:r>
            <a:br/>
            <a:r>
              <a:t>US Department of Defense (DOD)-030421397</a:t>
            </a:r>
            <a:br/>
            <a:r>
              <a:t>US Department of the Treasury-026661067</a:t>
            </a:r>
            <a:br/>
            <a:r>
              <a:t>US Department of Justice (DOJ)-011669674</a:t>
            </a:r>
            <a:br/>
            <a:r>
              <a:t>US Department of State-026276622</a:t>
            </a:r>
            <a:br/>
            <a:r>
              <a:t>US Department of Health &amp; Human Services (HHS)-Office of the Secretary-112463521</a:t>
            </a:r>
            <a:br/>
            <a:r>
              <a:t>US Department of Education-944419592                                                                                                                                                                          US Department of Energy-932010320                                                                                                                                                                                US Department of Homeland Security-932394187</a:t>
            </a:r>
            <a:br/>
            <a:r>
              <a:t>US Department of the Interior-020949010</a:t>
            </a:r>
            <a:br/>
            <a:r>
              <a:t>US Department of Labor-029536183</a:t>
            </a:r>
            <a:br/>
            <a:r>
              <a:t>US Department of Housing &amp; Urban Development (HUD)-Office of the Secretary-030945779                                                               US Department of Veterans Affairs (VA)-931691211</a:t>
            </a:r>
            <a:br/>
            <a:r>
              <a:t>US Transportation Security Administration (TSA)-050297655</a:t>
            </a:r>
            <a:br/>
            <a:r>
              <a:t>US Federal Aviation Administration (FAA)-056622429</a:t>
            </a:r>
            <a:br/>
            <a:r>
              <a:t>Bureau of Customs &amp; Border Protection (CBP)-796730922</a:t>
            </a:r>
            <a:br/>
            <a:r>
              <a:t>Federal Bureau of Immigration &amp; Customs Enforcement (ICE)-130221646                                                                                                              US Environmental Protection Agency (EPA)-057944910</a:t>
            </a:r>
            <a:br/>
            <a:endParaRPr/>
          </a:p>
        </p:txBody>
      </p:sp>
      <p:sp>
        <p:nvSpPr>
          <p:cNvPr id="211" name="Slide Number"/>
          <p:cNvSpPr txBox="1">
            <a:spLocks noGrp="1"/>
          </p:cNvSpPr>
          <p:nvPr>
            <p:ph type="sldNum" sz="quarter" idx="2"/>
          </p:nvPr>
        </p:nvSpPr>
        <p:spPr>
          <a:xfrm>
            <a:off x="6308725" y="9296399"/>
            <a:ext cx="380628"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24</a:t>
            </a:fld>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DUNS Numbers of the U.S. Corporate Government and…"/>
          <p:cNvSpPr txBox="1">
            <a:spLocks noGrp="1"/>
          </p:cNvSpPr>
          <p:nvPr>
            <p:ph type="title"/>
          </p:nvPr>
        </p:nvSpPr>
        <p:spPr>
          <a:xfrm>
            <a:off x="1270000" y="565745"/>
            <a:ext cx="10464800" cy="1173659"/>
          </a:xfrm>
          <a:prstGeom prst="rect">
            <a:avLst/>
          </a:prstGeom>
        </p:spPr>
        <p:txBody>
          <a:bodyPr/>
          <a:lstStyle/>
          <a:p>
            <a:pPr defTabSz="233679">
              <a:defRPr sz="2720"/>
            </a:pPr>
            <a:r>
              <a:t>DUNS Numbers of the U.S. Corporate Government and </a:t>
            </a:r>
          </a:p>
          <a:p>
            <a:pPr defTabSz="233679">
              <a:defRPr sz="2720"/>
            </a:pPr>
            <a:r>
              <a:t>Most of Its Major Agencies </a:t>
            </a:r>
          </a:p>
        </p:txBody>
      </p:sp>
      <p:sp>
        <p:nvSpPr>
          <p:cNvPr id="214" name="National Aeronautics &amp; Space Administration (NASA)-003259074                                                                                                                National Oceanic &amp; Atmospheric Administration (NOAA)-079933920 US Nuclear Regulato"/>
          <p:cNvSpPr txBox="1">
            <a:spLocks noGrp="1"/>
          </p:cNvSpPr>
          <p:nvPr>
            <p:ph type="body" idx="1"/>
          </p:nvPr>
        </p:nvSpPr>
        <p:spPr>
          <a:xfrm>
            <a:off x="848221" y="1796107"/>
            <a:ext cx="11421121" cy="7888586"/>
          </a:xfrm>
          <a:prstGeom prst="rect">
            <a:avLst/>
          </a:prstGeom>
        </p:spPr>
        <p:txBody>
          <a:bodyPr/>
          <a:lstStyle/>
          <a:p>
            <a:pPr marL="253746" indent="-253746" defTabSz="315468">
              <a:spcBef>
                <a:spcPts val="1600"/>
              </a:spcBef>
              <a:buBlip>
                <a:blip r:embed="rId2"/>
              </a:buBlip>
              <a:defRPr sz="2052"/>
            </a:pPr>
            <a:r>
              <a:t>National Aeronautics &amp; Space Administration (NASA)-003259074                                                                                                                National Oceanic &amp; Atmospheric Administration (NOAA)-079933920</a:t>
            </a:r>
            <a:br/>
            <a:r>
              <a:t>US Nuclear Regulatory Commission (NRC)-364281923</a:t>
            </a:r>
            <a:br/>
            <a:r>
              <a:t>Federal Emergency Management Agency (FEMA)-037751583</a:t>
            </a:r>
            <a:br/>
            <a:r>
              <a:t>Federal Communications Commission (FCC)-020309969</a:t>
            </a:r>
            <a:br/>
            <a:r>
              <a:t>US Securities &amp; Exchange Commission (SEC)-003475175</a:t>
            </a:r>
            <a:br/>
            <a:r>
              <a:t>US Public Health Service (USPHS)-039294216</a:t>
            </a:r>
            <a:br/>
            <a:r>
              <a:t>National Institutes of Health (NIH)-061232000</a:t>
            </a:r>
            <a:br/>
            <a:r>
              <a:t>US Centers for Disease Control &amp; Prevention (CDC)-927645465</a:t>
            </a:r>
            <a:br/>
            <a:r>
              <a:t>US Food &amp; Drug Administration (FDA)-138182175</a:t>
            </a:r>
            <a:br/>
            <a:r>
              <a:t>US Internal Revenue Service (IRS)-040539587</a:t>
            </a:r>
            <a:br/>
            <a:r>
              <a:t>Federal Reserve Board of Governors (Fed)-001959410</a:t>
            </a:r>
            <a:br/>
            <a:r>
              <a:t>Federal Bureau of Investigation (FBI)-878865674</a:t>
            </a:r>
            <a:br/>
            <a:r>
              <a:t>National Security Agency (NSA)-617395215</a:t>
            </a:r>
            <a:br/>
            <a:r>
              <a:t>US Drug Enforcement Administration (DEA)-167247027</a:t>
            </a:r>
            <a:br/>
            <a:r>
              <a:t>Federal Bureau of Alcohol, Firearms &amp; Tobacco (BAFT)-132282310                                                                                Federal Bureau of Land Management (BLM)-926038563                                                                                                                   Federal Bureau of Indian Affairs (BIA)-926038407</a:t>
            </a:r>
            <a:br/>
            <a:endParaRPr/>
          </a:p>
        </p:txBody>
      </p:sp>
      <p:sp>
        <p:nvSpPr>
          <p:cNvPr id="215" name="Slide Number"/>
          <p:cNvSpPr txBox="1">
            <a:spLocks noGrp="1"/>
          </p:cNvSpPr>
          <p:nvPr>
            <p:ph type="sldNum" sz="quarter" idx="2"/>
          </p:nvPr>
        </p:nvSpPr>
        <p:spPr>
          <a:xfrm>
            <a:off x="6327923" y="9296399"/>
            <a:ext cx="342232"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25</a:t>
            </a:fld>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DUNS Numbers of Each US Corporate State and Its Largest City"/>
          <p:cNvSpPr txBox="1">
            <a:spLocks noGrp="1"/>
          </p:cNvSpPr>
          <p:nvPr>
            <p:ph type="title"/>
          </p:nvPr>
        </p:nvSpPr>
        <p:spPr>
          <a:xfrm>
            <a:off x="760114" y="635000"/>
            <a:ext cx="11484572" cy="673646"/>
          </a:xfrm>
          <a:prstGeom prst="rect">
            <a:avLst/>
          </a:prstGeom>
        </p:spPr>
        <p:txBody>
          <a:bodyPr/>
          <a:lstStyle>
            <a:lvl1pPr defTabSz="233679">
              <a:defRPr sz="2880"/>
            </a:lvl1pPr>
          </a:lstStyle>
          <a:p>
            <a:r>
              <a:t>DUNS Numbers of Each US Corporate State and Its Largest City </a:t>
            </a:r>
          </a:p>
        </p:txBody>
      </p:sp>
      <p:sp>
        <p:nvSpPr>
          <p:cNvPr id="218" name="State of Alabama-004027553        City of Birmingham-074239450                                                                  State of Alaska-078198983               City of Fairbanks-079261830 State of Arizona-068300170           City of Phoenix-03000"/>
          <p:cNvSpPr txBox="1">
            <a:spLocks noGrp="1"/>
          </p:cNvSpPr>
          <p:nvPr>
            <p:ph type="body" idx="1"/>
          </p:nvPr>
        </p:nvSpPr>
        <p:spPr>
          <a:xfrm>
            <a:off x="807442" y="1484461"/>
            <a:ext cx="11389916" cy="7947720"/>
          </a:xfrm>
          <a:prstGeom prst="rect">
            <a:avLst/>
          </a:prstGeom>
        </p:spPr>
        <p:txBody>
          <a:bodyPr/>
          <a:lstStyle/>
          <a:p>
            <a:pPr marL="267843" indent="-267843" defTabSz="332993">
              <a:spcBef>
                <a:spcPts val="1700"/>
              </a:spcBef>
              <a:buBlip>
                <a:blip r:embed="rId2"/>
              </a:buBlip>
              <a:defRPr sz="2166"/>
            </a:pPr>
            <a:r>
              <a:t>State of Alabama-004027553        City of Birmingham-074239450                                                                  State of Alaska-078198983               City of Fairbanks-079261830</a:t>
            </a:r>
            <a:br/>
            <a:r>
              <a:t>State of Arizona-068300170           City of Phoenix-030002236</a:t>
            </a:r>
            <a:br/>
            <a:r>
              <a:t>State of Arkansas-619312569           City of Little Rock-065303794                                                            State of California-071549000      City of Los Angeles-159166271                                                         State of Colorado-076438621         City of Denver-066985480</a:t>
            </a:r>
            <a:br/>
            <a:r>
              <a:t>State of Connecticut-016167285      City of Bridgeport-156280596                                                        State of Delaware-037802962         City of Wilmington-067393900                                                       District of Columbia-949056860    City of Washington-073010550                                                   State of Florida-004078374            City of Miami-965299576</a:t>
            </a:r>
            <a:br/>
            <a:r>
              <a:t>State of Georgia-069230183             City of Atlanta-065372500</a:t>
            </a:r>
            <a:br/>
            <a:r>
              <a:t>State of Hawaii-077676997                City of Honolulu-828979612</a:t>
            </a:r>
            <a:br/>
            <a:r>
              <a:t>State of Idaho-071875734                  City of Boise-070017017</a:t>
            </a:r>
            <a:br/>
            <a:r>
              <a:t>State of Illinois-065232498               City of Chicago-556057206</a:t>
            </a:r>
            <a:br/>
            <a:r>
              <a:t>State of Indiana-071789435               City of Indianapolis-964647155                                                               State of Iowa-828089701                    City of Davenport-963855494</a:t>
            </a:r>
            <a:br/>
            <a:r>
              <a:t>State of Kansas-827975009             City of Wichita-069862755</a:t>
            </a:r>
            <a:br/>
            <a:r>
              <a:t>State of Kentucky-828008883         City of Louisville-943445093 </a:t>
            </a:r>
          </a:p>
        </p:txBody>
      </p:sp>
      <p:sp>
        <p:nvSpPr>
          <p:cNvPr id="219" name="Slide Number"/>
          <p:cNvSpPr txBox="1">
            <a:spLocks noGrp="1"/>
          </p:cNvSpPr>
          <p:nvPr>
            <p:ph type="sldNum" sz="quarter" idx="2"/>
          </p:nvPr>
        </p:nvSpPr>
        <p:spPr>
          <a:xfrm>
            <a:off x="6323626" y="9296399"/>
            <a:ext cx="350826"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26</a:t>
            </a:fld>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DUNS Numbers of Each US Corporate State and Its Largest City"/>
          <p:cNvSpPr txBox="1">
            <a:spLocks noGrp="1"/>
          </p:cNvSpPr>
          <p:nvPr>
            <p:ph type="title"/>
          </p:nvPr>
        </p:nvSpPr>
        <p:spPr>
          <a:xfrm>
            <a:off x="727471" y="635000"/>
            <a:ext cx="11549858" cy="659408"/>
          </a:xfrm>
          <a:prstGeom prst="rect">
            <a:avLst/>
          </a:prstGeom>
        </p:spPr>
        <p:txBody>
          <a:bodyPr/>
          <a:lstStyle>
            <a:lvl1pPr defTabSz="233679">
              <a:defRPr sz="2880"/>
            </a:lvl1pPr>
          </a:lstStyle>
          <a:p>
            <a:r>
              <a:t>DUNS Numbers of Each US Corporate State and Its Largest City </a:t>
            </a:r>
          </a:p>
        </p:txBody>
      </p:sp>
      <p:sp>
        <p:nvSpPr>
          <p:cNvPr id="222" name="State of Louisiana-0612389911                   City of New Orleans-033692404                                                                                                                            State of Maine-061207536                          Cit"/>
          <p:cNvSpPr txBox="1">
            <a:spLocks noGrp="1"/>
          </p:cNvSpPr>
          <p:nvPr>
            <p:ph type="body" idx="1"/>
          </p:nvPr>
        </p:nvSpPr>
        <p:spPr>
          <a:xfrm>
            <a:off x="304908" y="1444600"/>
            <a:ext cx="11446272" cy="7701608"/>
          </a:xfrm>
          <a:prstGeom prst="rect">
            <a:avLst/>
          </a:prstGeom>
        </p:spPr>
        <p:txBody>
          <a:bodyPr/>
          <a:lstStyle/>
          <a:p>
            <a:pPr marL="281940" indent="-281940" defTabSz="350520">
              <a:spcBef>
                <a:spcPts val="1800"/>
              </a:spcBef>
              <a:buBlip>
                <a:blip r:embed="rId2"/>
              </a:buBlip>
              <a:defRPr sz="2280"/>
            </a:pPr>
            <a:r>
              <a:t>State of Louisiana-0612389911                   City of New Orleans-033692404                                                                                                                            State of Maine-061207536                          City of Portland, Maine-071747802                                                                                                                              State of Maryland-847612442                  City of Baltimore-052340973                                                                                                                                State of Massachusetts-138090548       City of Boston-007277284                                                                                                                           State of Michigan-054698428                  City of Detroit-021733631</a:t>
            </a:r>
            <a:br/>
            <a:r>
              <a:t>State of Minnesota-050375465               City of Minneapolis-009901959                                                                                                                           State of Mississippi-008210692               City of Jackson-020864955</a:t>
            </a:r>
            <a:br/>
            <a:r>
              <a:t>State of Missouri-616963596                      City of Kansas (City)-832496868</a:t>
            </a:r>
            <a:br/>
            <a:r>
              <a:t>State of Montana-945782027                   City of Billings-068925759</a:t>
            </a:r>
            <a:br/>
            <a:r>
              <a:t>State of Nebraska-041472307                  City of Omaha-926604690</a:t>
            </a:r>
            <a:br/>
            <a:r>
              <a:t>State of Nevada-123259447                        City of Las Vegas-019342317</a:t>
            </a:r>
            <a:br/>
            <a:r>
              <a:t>State of New Hampshire-066760232       City of Manchester-045009073</a:t>
            </a:r>
            <a:br/>
            <a:r>
              <a:t>State of New Jersey-067373258                City of Newark-019092531</a:t>
            </a:r>
            <a:br/>
            <a:r>
              <a:t>State of New Mexico-007111818                  City of Albuquerque-129962346</a:t>
            </a:r>
            <a:br/>
            <a:r>
              <a:t>State of New York-041002973                   City of New York-021741036</a:t>
            </a:r>
            <a:br/>
            <a:r>
              <a:t>State of North Carolina-830979667         City of Charlotte-809275006</a:t>
            </a:r>
            <a:br/>
            <a:r>
              <a:t>State of North Dakota-098564300        City of Bismarck-080245640</a:t>
            </a:r>
          </a:p>
        </p:txBody>
      </p:sp>
      <p:sp>
        <p:nvSpPr>
          <p:cNvPr id="223" name="Slide Number"/>
          <p:cNvSpPr txBox="1">
            <a:spLocks noGrp="1"/>
          </p:cNvSpPr>
          <p:nvPr>
            <p:ph type="sldNum" sz="quarter" idx="2"/>
          </p:nvPr>
        </p:nvSpPr>
        <p:spPr>
          <a:xfrm>
            <a:off x="6331495" y="9296399"/>
            <a:ext cx="335088"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27</a:t>
            </a:fld>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DUNS Numbers of Each US Corporate State and Its Largest City"/>
          <p:cNvSpPr txBox="1">
            <a:spLocks noGrp="1"/>
          </p:cNvSpPr>
          <p:nvPr>
            <p:ph type="title"/>
          </p:nvPr>
        </p:nvSpPr>
        <p:spPr>
          <a:xfrm>
            <a:off x="761950" y="635000"/>
            <a:ext cx="11480900" cy="654447"/>
          </a:xfrm>
          <a:prstGeom prst="rect">
            <a:avLst/>
          </a:prstGeom>
        </p:spPr>
        <p:txBody>
          <a:bodyPr/>
          <a:lstStyle>
            <a:lvl1pPr defTabSz="233679">
              <a:defRPr sz="2880"/>
            </a:lvl1pPr>
          </a:lstStyle>
          <a:p>
            <a:r>
              <a:t>DUNS Numbers of Each US Corporate State and Its Largest City </a:t>
            </a:r>
          </a:p>
        </p:txBody>
      </p:sp>
      <p:sp>
        <p:nvSpPr>
          <p:cNvPr id="226" name="State of Ohio-034309166                      City of Columbus-010611869 State of Oklahoma-050411726             City of Oklahoma (City)-073131542 State of Oregon-932534998                 City of Portland (Oregon)-054971197 State of Pennsylvania-93388278"/>
          <p:cNvSpPr txBox="1">
            <a:spLocks noGrp="1"/>
          </p:cNvSpPr>
          <p:nvPr>
            <p:ph type="body" idx="1"/>
          </p:nvPr>
        </p:nvSpPr>
        <p:spPr>
          <a:xfrm>
            <a:off x="818901" y="1402109"/>
            <a:ext cx="11366998" cy="8249048"/>
          </a:xfrm>
          <a:prstGeom prst="rect">
            <a:avLst/>
          </a:prstGeom>
        </p:spPr>
        <p:txBody>
          <a:bodyPr/>
          <a:lstStyle/>
          <a:p>
            <a:pPr marL="314833" indent="-314833" defTabSz="391414">
              <a:spcBef>
                <a:spcPts val="2000"/>
              </a:spcBef>
              <a:buBlip>
                <a:blip r:embed="rId2"/>
              </a:buBlip>
              <a:defRPr sz="2546"/>
            </a:pPr>
            <a:r>
              <a:t>State of Ohio-034309166                      City of Columbus-010611869</a:t>
            </a:r>
            <a:br/>
            <a:r>
              <a:t>State of Oklahoma-050411726             City of Oklahoma (City)-073131542</a:t>
            </a:r>
            <a:br/>
            <a:r>
              <a:t>State of Oregon-932534998                 City of Portland (Oregon)-054971197</a:t>
            </a:r>
            <a:br/>
            <a:r>
              <a:t>State of Pennsylvania-933882784        City of Philadelphia-929068737</a:t>
            </a:r>
            <a:br/>
            <a:r>
              <a:t>State of Rhode Island-008421763       City of Providence-069853752</a:t>
            </a:r>
            <a:br/>
            <a:r>
              <a:t>State of South Carolina-067006072 City of Columbia-878281562</a:t>
            </a:r>
            <a:br/>
            <a:r>
              <a:t>State of Tennessee-04143882              City of Memphis-051386258</a:t>
            </a:r>
            <a:br/>
            <a:r>
              <a:t>State of Texas-002537595                    City of Houston-967421590</a:t>
            </a:r>
            <a:br/>
            <a:r>
              <a:t>State of Utah-009094301                  City of Salt Lake City-017096780                        State of Vermont-066760240          City of Burlington-037442977</a:t>
            </a:r>
            <a:br/>
            <a:r>
              <a:t>State of Virginia-047850373             City of Virginia Beach-074736299</a:t>
            </a:r>
            <a:br/>
            <a:r>
              <a:t>State of Washington-079248936    City of Seattle-009483561</a:t>
            </a:r>
            <a:br/>
            <a:r>
              <a:t>State of West Virginia-828092515 City of Charleston (West Virginia)-197931681 State of Wisconsin-001778349       City of Milwaukee-004779133</a:t>
            </a:r>
            <a:br/>
            <a:r>
              <a:t>State of Wyoming-832826015           City of Cheyenne-021917273 </a:t>
            </a:r>
            <a:br/>
            <a:endParaRPr/>
          </a:p>
        </p:txBody>
      </p:sp>
      <p:sp>
        <p:nvSpPr>
          <p:cNvPr id="227" name="Slide Number"/>
          <p:cNvSpPr txBox="1">
            <a:spLocks noGrp="1"/>
          </p:cNvSpPr>
          <p:nvPr>
            <p:ph type="sldNum" sz="quarter" idx="2"/>
          </p:nvPr>
        </p:nvSpPr>
        <p:spPr>
          <a:xfrm>
            <a:off x="6327254" y="9296399"/>
            <a:ext cx="343570"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28</a:t>
            </a:fld>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DUNS Numbers of the United Nations Corporation and Some of Its Major Corporate Agencies"/>
          <p:cNvSpPr txBox="1">
            <a:spLocks noGrp="1"/>
          </p:cNvSpPr>
          <p:nvPr>
            <p:ph type="title"/>
          </p:nvPr>
        </p:nvSpPr>
        <p:spPr>
          <a:xfrm>
            <a:off x="785911" y="635000"/>
            <a:ext cx="11432978" cy="1348582"/>
          </a:xfrm>
          <a:prstGeom prst="rect">
            <a:avLst/>
          </a:prstGeom>
        </p:spPr>
        <p:txBody>
          <a:bodyPr/>
          <a:lstStyle>
            <a:lvl1pPr defTabSz="257047">
              <a:defRPr sz="3168"/>
            </a:lvl1pPr>
          </a:lstStyle>
          <a:p>
            <a:r>
              <a:t>DUNS Numbers of the United Nations Corporation and Some of Its Major Corporate Agencies</a:t>
            </a:r>
          </a:p>
        </p:txBody>
      </p:sp>
      <p:sp>
        <p:nvSpPr>
          <p:cNvPr id="230" name="Double-click to edit"/>
          <p:cNvSpPr txBox="1">
            <a:spLocks noGrp="1"/>
          </p:cNvSpPr>
          <p:nvPr>
            <p:ph type="body" idx="1"/>
          </p:nvPr>
        </p:nvSpPr>
        <p:spPr>
          <a:xfrm>
            <a:off x="779264" y="2107505"/>
            <a:ext cx="11446272" cy="7109421"/>
          </a:xfrm>
          <a:prstGeom prst="rect">
            <a:avLst/>
          </a:prstGeom>
        </p:spPr>
        <p:txBody>
          <a:bodyPr/>
          <a:lstStyle/>
          <a:p>
            <a:pPr marL="0" indent="0" defTabSz="457200">
              <a:spcBef>
                <a:spcPts val="1200"/>
              </a:spcBef>
              <a:buSzTx/>
              <a:buNone/>
              <a:defRPr sz="1400">
                <a:solidFill>
                  <a:srgbClr val="004D80"/>
                </a:solidFill>
                <a:latin typeface="Times New Roman"/>
                <a:ea typeface="Times New Roman"/>
                <a:cs typeface="Times New Roman"/>
                <a:sym typeface="Times New Roman"/>
              </a:defRPr>
            </a:pPr>
            <a:endParaRPr/>
          </a:p>
          <a:p>
            <a:pPr marL="0" indent="0" defTabSz="457200">
              <a:spcBef>
                <a:spcPts val="1200"/>
              </a:spcBef>
              <a:buSzTx/>
              <a:buNone/>
              <a:defRPr sz="1400">
                <a:solidFill>
                  <a:srgbClr val="004D80"/>
                </a:solidFill>
                <a:latin typeface="Times New Roman"/>
                <a:ea typeface="Times New Roman"/>
                <a:cs typeface="Times New Roman"/>
                <a:sym typeface="Times New Roman"/>
              </a:defRPr>
            </a:pPr>
            <a:endParaRPr/>
          </a:p>
        </p:txBody>
      </p:sp>
      <p:sp>
        <p:nvSpPr>
          <p:cNvPr id="231" name="United Nations (UN)-824777304 UN Development Program (UNDP)-793511262UN Educational, Scientific, &amp; Cultural Organization (UNESCO)-053317819                                                                    UN World Food Program (UNWFP)-054023952 UN Inte"/>
          <p:cNvSpPr txBox="1"/>
          <p:nvPr/>
        </p:nvSpPr>
        <p:spPr>
          <a:xfrm>
            <a:off x="818901" y="1836985"/>
            <a:ext cx="11366998" cy="71932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pPr marL="422909" indent="-422909" algn="l" defTabSz="525779">
              <a:spcBef>
                <a:spcPts val="2700"/>
              </a:spcBef>
              <a:buSzPct val="25000"/>
              <a:buBlip>
                <a:blip r:embed="rId2"/>
              </a:buBlip>
              <a:defRPr sz="3420"/>
            </a:pPr>
            <a:r>
              <a:t>United Nations (UN)-824777304</a:t>
            </a:r>
            <a:br/>
            <a:r>
              <a:t>UN Development Program (UNDP)-793511262UN Educational, Scientific, &amp; Cultural Organization (UNESCO)-053317819                                                                    UN World Food Program (UNWFP)-054023952</a:t>
            </a:r>
            <a:br/>
            <a:r>
              <a:t>UN International Children's Education Fund (UNICEF)-017698452</a:t>
            </a:r>
            <a:br/>
            <a:r>
              <a:t>UN World Health Organization (WHO)-618736326 </a:t>
            </a:r>
            <a:endParaRPr>
              <a:solidFill>
                <a:srgbClr val="000000"/>
              </a:solidFill>
              <a:latin typeface="Times Roman"/>
              <a:ea typeface="Times Roman"/>
              <a:cs typeface="Times Roman"/>
              <a:sym typeface="Times Roman"/>
            </a:endParaRPr>
          </a:p>
          <a:p>
            <a:pPr marL="422909" indent="-422909" algn="l" defTabSz="525779">
              <a:spcBef>
                <a:spcPts val="2700"/>
              </a:spcBef>
              <a:buSzPct val="25000"/>
              <a:buBlip>
                <a:blip r:embed="rId2"/>
              </a:buBlip>
              <a:defRPr sz="3420"/>
            </a:pPr>
            <a:r>
              <a:t> dun &amp; bradstreet - D-U-N-S Number Lookup     </a:t>
            </a:r>
            <a:r>
              <a:rPr>
                <a:solidFill>
                  <a:srgbClr val="00A2FF"/>
                </a:solidFill>
              </a:rPr>
              <a:t>https://www.dandb.com/dunsnumberlookup/ </a:t>
            </a:r>
          </a:p>
        </p:txBody>
      </p:sp>
      <p:sp>
        <p:nvSpPr>
          <p:cNvPr id="232" name="Slide Number"/>
          <p:cNvSpPr txBox="1">
            <a:spLocks noGrp="1"/>
          </p:cNvSpPr>
          <p:nvPr>
            <p:ph type="sldNum" sz="quarter" idx="2"/>
          </p:nvPr>
        </p:nvSpPr>
        <p:spPr>
          <a:xfrm>
            <a:off x="6323626" y="9296399"/>
            <a:ext cx="350826"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29</a:t>
            </a:fl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12002048_1651027375167212_1675566253942111527_n.jpg" descr="12002048_1651027375167212_1675566253942111527_n.jpg"/>
          <p:cNvPicPr>
            <a:picLocks noChangeAspect="1"/>
          </p:cNvPicPr>
          <p:nvPr/>
        </p:nvPicPr>
        <p:blipFill>
          <a:blip r:embed="rId2"/>
          <a:stretch>
            <a:fillRect/>
          </a:stretch>
        </p:blipFill>
        <p:spPr>
          <a:xfrm>
            <a:off x="2416323" y="651978"/>
            <a:ext cx="8449644" cy="8449644"/>
          </a:xfrm>
          <a:prstGeom prst="rect">
            <a:avLst/>
          </a:prstGeom>
          <a:ln w="12700">
            <a:miter lim="400000"/>
          </a:ln>
        </p:spPr>
      </p:pic>
      <p:sp>
        <p:nvSpPr>
          <p:cNvPr id="128" name="Slide Number"/>
          <p:cNvSpPr txBox="1">
            <a:spLocks noGrp="1"/>
          </p:cNvSpPr>
          <p:nvPr>
            <p:ph type="sldNum" sz="quarter" idx="2"/>
          </p:nvPr>
        </p:nvSpPr>
        <p:spPr>
          <a:xfrm>
            <a:off x="6387473" y="9296399"/>
            <a:ext cx="223132"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The United Nations Corporation and…"/>
          <p:cNvSpPr txBox="1">
            <a:spLocks noGrp="1"/>
          </p:cNvSpPr>
          <p:nvPr>
            <p:ph type="title"/>
          </p:nvPr>
        </p:nvSpPr>
        <p:spPr>
          <a:xfrm>
            <a:off x="825599" y="495647"/>
            <a:ext cx="11353602" cy="1221036"/>
          </a:xfrm>
          <a:prstGeom prst="rect">
            <a:avLst/>
          </a:prstGeom>
        </p:spPr>
        <p:txBody>
          <a:bodyPr/>
          <a:lstStyle/>
          <a:p>
            <a:pPr defTabSz="233679">
              <a:defRPr sz="2880"/>
            </a:pPr>
            <a:r>
              <a:t>The United Nations Corporation and </a:t>
            </a:r>
          </a:p>
          <a:p>
            <a:pPr defTabSz="233679">
              <a:defRPr sz="2880"/>
            </a:pPr>
            <a:r>
              <a:t>Some of Its Major Corporate Agencies</a:t>
            </a:r>
          </a:p>
        </p:txBody>
      </p:sp>
      <p:sp>
        <p:nvSpPr>
          <p:cNvPr id="235" name="Manta.com is a website for obtaining data on corporations. If the names of any of these government entities are entered then you will find that virtually all of them are listed as private, for–profit corporations. You will also see in the aggregate valua"/>
          <p:cNvSpPr txBox="1">
            <a:spLocks noGrp="1"/>
          </p:cNvSpPr>
          <p:nvPr>
            <p:ph type="body" idx="1"/>
          </p:nvPr>
        </p:nvSpPr>
        <p:spPr>
          <a:xfrm>
            <a:off x="666998" y="1698972"/>
            <a:ext cx="11670804" cy="7886453"/>
          </a:xfrm>
          <a:prstGeom prst="rect">
            <a:avLst/>
          </a:prstGeom>
        </p:spPr>
        <p:txBody>
          <a:bodyPr/>
          <a:lstStyle/>
          <a:p>
            <a:pPr marL="249046" indent="-249046" defTabSz="309625">
              <a:spcBef>
                <a:spcPts val="1500"/>
              </a:spcBef>
              <a:buBlip>
                <a:blip r:embed="rId2"/>
              </a:buBlip>
              <a:defRPr sz="2014"/>
            </a:pPr>
            <a:r>
              <a:t>Manta.com is a website for obtaining data on corporations. If the names of any of these government entities are entered then you will find that virtually all of them are listed as private, for–profit corporations. You will also see in the aggregate valuations of their assets that Manta.com provides is vastly greater than what is listed in these private government corporations’ fraudulent but well-publicized budget documents that seek to justify fraudulent budget cuts and their related tax-based extortion rackets.</a:t>
            </a:r>
          </a:p>
          <a:p>
            <a:pPr marL="249046" indent="-249046" defTabSz="309625">
              <a:spcBef>
                <a:spcPts val="1500"/>
              </a:spcBef>
              <a:buBlip>
                <a:blip r:embed="rId2"/>
              </a:buBlip>
              <a:defRPr sz="2014"/>
            </a:pPr>
            <a:r>
              <a:t>This confirms that many hundred Billions/trillions of dollars of the people’s money listed in the semi-secret government Comprehensive Annual Financial Reports - CAFRs as government institutional investments are being siphoned off by the global banking cartel and those sinister forces behind it. This is real fact. Here’s an example, in real time, how a STATE OF WISCONSIN Corporation subsidiary UNIVERSITY OF WISCONSIN hid a $1,000,000,000.00 in the FEDERAL RESERVE: </a:t>
            </a:r>
          </a:p>
          <a:p>
            <a:pPr marL="249046" indent="-249046" defTabSz="309625">
              <a:spcBef>
                <a:spcPts val="1500"/>
              </a:spcBef>
              <a:buBlip>
                <a:blip r:embed="rId2"/>
              </a:buBlip>
              <a:defRPr sz="2014"/>
            </a:pPr>
            <a:r>
              <a:rPr u="sng">
                <a:hlinkClick r:id="rId3"/>
              </a:rPr>
              <a:t>http://cafr1.com/Wisconsin.html</a:t>
            </a:r>
          </a:p>
          <a:p>
            <a:pPr marL="249046" indent="-249046" defTabSz="309625">
              <a:spcBef>
                <a:spcPts val="1500"/>
              </a:spcBef>
              <a:buBlip>
                <a:blip r:embed="rId2"/>
              </a:buBlip>
              <a:defRPr sz="2014"/>
            </a:pPr>
            <a:r>
              <a:t>CAFR1 Note: Wisconsin State University is but a pebble on the beach. All of the State Universities do the same and have been doing so for decades. In many a case those other much larger State Universities if the stashes were identified, they are much larger rocks or boulders on the beach. Wisconsin CAFR looked at $1,000,000,000.00 (BILLION) pebble on the beach identified. Now in other states start identifying those rocks and boulders! </a:t>
            </a:r>
            <a:endParaRPr sz="635">
              <a:solidFill>
                <a:srgbClr val="000000"/>
              </a:solidFill>
              <a:latin typeface="Times Roman"/>
              <a:ea typeface="Times Roman"/>
              <a:cs typeface="Times Roman"/>
              <a:sym typeface="Times Roman"/>
            </a:endParaRPr>
          </a:p>
        </p:txBody>
      </p:sp>
      <p:sp>
        <p:nvSpPr>
          <p:cNvPr id="236" name="Slide Number"/>
          <p:cNvSpPr txBox="1">
            <a:spLocks noGrp="1"/>
          </p:cNvSpPr>
          <p:nvPr>
            <p:ph type="sldNum" sz="quarter" idx="2"/>
          </p:nvPr>
        </p:nvSpPr>
        <p:spPr>
          <a:xfrm>
            <a:off x="6311682" y="9296399"/>
            <a:ext cx="374713"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30</a:t>
            </a:fld>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The destruction of the republic continues"/>
          <p:cNvSpPr txBox="1">
            <a:spLocks noGrp="1"/>
          </p:cNvSpPr>
          <p:nvPr>
            <p:ph type="title"/>
          </p:nvPr>
        </p:nvSpPr>
        <p:spPr>
          <a:xfrm>
            <a:off x="1270000" y="520203"/>
            <a:ext cx="10464800" cy="1105033"/>
          </a:xfrm>
          <a:prstGeom prst="rect">
            <a:avLst/>
          </a:prstGeom>
        </p:spPr>
        <p:txBody>
          <a:bodyPr/>
          <a:lstStyle>
            <a:lvl1pPr defTabSz="356362">
              <a:defRPr sz="4392"/>
            </a:lvl1pPr>
          </a:lstStyle>
          <a:p>
            <a:r>
              <a:t>The destruction of the republic continues</a:t>
            </a:r>
          </a:p>
        </p:txBody>
      </p:sp>
      <p:sp>
        <p:nvSpPr>
          <p:cNvPr id="239" name="Constitutional lawful Bloodline American Republic Vs British Democratic Citizen…"/>
          <p:cNvSpPr txBox="1">
            <a:spLocks noGrp="1"/>
          </p:cNvSpPr>
          <p:nvPr>
            <p:ph type="body" idx="1"/>
          </p:nvPr>
        </p:nvSpPr>
        <p:spPr>
          <a:xfrm>
            <a:off x="969656" y="1680500"/>
            <a:ext cx="11065488" cy="7602655"/>
          </a:xfrm>
          <a:prstGeom prst="rect">
            <a:avLst/>
          </a:prstGeom>
        </p:spPr>
        <p:txBody>
          <a:bodyPr/>
          <a:lstStyle/>
          <a:p>
            <a:pPr marL="0" indent="0" defTabSz="355600">
              <a:spcBef>
                <a:spcPts val="0"/>
              </a:spcBef>
              <a:buSzTx/>
              <a:buNone/>
              <a:defRPr sz="2200">
                <a:solidFill>
                  <a:srgbClr val="454545"/>
                </a:solidFill>
                <a:latin typeface="Helvetica"/>
                <a:ea typeface="Helvetica"/>
                <a:cs typeface="Helvetica"/>
                <a:sym typeface="Helvetica"/>
              </a:defRPr>
            </a:pPr>
            <a:r>
              <a:t>Constitutional lawful Bloodline American Republic Vs British Democratic Citizen </a:t>
            </a:r>
          </a:p>
          <a:p>
            <a:pPr marL="0" indent="0" defTabSz="355600">
              <a:spcBef>
                <a:spcPts val="0"/>
              </a:spcBef>
              <a:buSzTx/>
              <a:buNone/>
              <a:defRPr sz="2200">
                <a:solidFill>
                  <a:srgbClr val="454545"/>
                </a:solidFill>
                <a:latin typeface="Helvetica"/>
                <a:ea typeface="Helvetica"/>
                <a:cs typeface="Helvetica"/>
                <a:sym typeface="Helvetica"/>
              </a:defRPr>
            </a:pPr>
            <a:endParaRPr/>
          </a:p>
          <a:p>
            <a:pPr marL="0" indent="0" defTabSz="355600">
              <a:spcBef>
                <a:spcPts val="0"/>
              </a:spcBef>
              <a:buSzTx/>
              <a:buNone/>
              <a:defRPr sz="2200">
                <a:solidFill>
                  <a:srgbClr val="454545"/>
                </a:solidFill>
                <a:latin typeface="Helvetica"/>
                <a:ea typeface="Helvetica"/>
                <a:cs typeface="Helvetica"/>
                <a:sym typeface="Helvetica"/>
              </a:defRPr>
            </a:pPr>
            <a:r>
              <a:t>The federal Constitution makes a careful distinction between Natural born Citizens and Citizens of the United States* </a:t>
            </a:r>
          </a:p>
          <a:p>
            <a:pPr marL="0" indent="0" defTabSz="355600">
              <a:spcBef>
                <a:spcPts val="0"/>
              </a:spcBef>
              <a:buSzTx/>
              <a:buNone/>
              <a:defRPr sz="2200">
                <a:solidFill>
                  <a:srgbClr val="454545"/>
                </a:solidFill>
                <a:latin typeface="Helvetica"/>
                <a:ea typeface="Helvetica"/>
                <a:cs typeface="Helvetica"/>
                <a:sym typeface="Helvetica"/>
              </a:defRPr>
            </a:pPr>
            <a:endParaRPr/>
          </a:p>
          <a:p>
            <a:pPr marL="0" indent="0" defTabSz="355600">
              <a:spcBef>
                <a:spcPts val="0"/>
              </a:spcBef>
              <a:buSzTx/>
              <a:buNone/>
              <a:defRPr sz="2200">
                <a:solidFill>
                  <a:srgbClr val="454545"/>
                </a:solidFill>
                <a:latin typeface="Helvetica"/>
                <a:ea typeface="Helvetica"/>
                <a:cs typeface="Helvetica"/>
                <a:sym typeface="Helvetica"/>
              </a:defRPr>
            </a:pPr>
            <a:r>
              <a:t>Compare in the constitution: 2:1:5 with the so-called 14th Amendment section 1-2. </a:t>
            </a:r>
          </a:p>
          <a:p>
            <a:pPr marL="0" indent="0" defTabSz="355600">
              <a:spcBef>
                <a:spcPts val="0"/>
              </a:spcBef>
              <a:buSzTx/>
              <a:buNone/>
              <a:defRPr sz="2200">
                <a:solidFill>
                  <a:srgbClr val="454545"/>
                </a:solidFill>
                <a:latin typeface="Helvetica"/>
                <a:ea typeface="Helvetica"/>
                <a:cs typeface="Helvetica"/>
                <a:sym typeface="Helvetica"/>
              </a:defRPr>
            </a:pPr>
            <a:endParaRPr/>
          </a:p>
          <a:p>
            <a:pPr marL="0" indent="0" defTabSz="355600">
              <a:spcBef>
                <a:spcPts val="0"/>
              </a:spcBef>
              <a:buSzTx/>
              <a:buNone/>
              <a:defRPr sz="2200">
                <a:solidFill>
                  <a:srgbClr val="454545"/>
                </a:solidFill>
                <a:latin typeface="Helvetica"/>
                <a:ea typeface="Helvetica"/>
                <a:cs typeface="Helvetica"/>
                <a:sym typeface="Helvetica"/>
              </a:defRPr>
            </a:pPr>
            <a:r>
              <a:t>One is an unconditional Sovereign by natural birth, who is endowed by the Creator with certain unalienable rights; the other has been granted the revocable privileges of U.S. citizenship, endowed by the Congress of the United States*. </a:t>
            </a:r>
          </a:p>
          <a:p>
            <a:pPr marL="0" indent="0" defTabSz="355600">
              <a:spcBef>
                <a:spcPts val="0"/>
              </a:spcBef>
              <a:buSzTx/>
              <a:buNone/>
              <a:defRPr sz="2200">
                <a:solidFill>
                  <a:srgbClr val="454545"/>
                </a:solidFill>
                <a:latin typeface="Helvetica"/>
                <a:ea typeface="Helvetica"/>
                <a:cs typeface="Helvetica"/>
                <a:sym typeface="Helvetica"/>
              </a:defRPr>
            </a:pPr>
            <a:endParaRPr/>
          </a:p>
          <a:p>
            <a:pPr marL="0" indent="0" defTabSz="355600">
              <a:spcBef>
                <a:spcPts val="0"/>
              </a:spcBef>
              <a:buSzTx/>
              <a:buNone/>
              <a:defRPr sz="2200">
                <a:solidFill>
                  <a:srgbClr val="454545"/>
                </a:solidFill>
                <a:latin typeface="Helvetica"/>
                <a:ea typeface="Helvetica"/>
                <a:cs typeface="Helvetica"/>
                <a:sym typeface="Helvetica"/>
              </a:defRPr>
            </a:pPr>
            <a:r>
              <a:t>*One is a Citizen, the other is a subject. One is a Sovereign, the other is a subordinate. One is a Citizen of our constitutional Republic; the other is a citizen of a legislative democracy (the federal zone). </a:t>
            </a:r>
          </a:p>
          <a:p>
            <a:pPr marL="0" indent="0" defTabSz="355600">
              <a:spcBef>
                <a:spcPts val="0"/>
              </a:spcBef>
              <a:buSzTx/>
              <a:buNone/>
              <a:defRPr sz="2200">
                <a:solidFill>
                  <a:srgbClr val="454545"/>
                </a:solidFill>
                <a:latin typeface="Helvetica"/>
                <a:ea typeface="Helvetica"/>
                <a:cs typeface="Helvetica"/>
                <a:sym typeface="Helvetica"/>
              </a:defRPr>
            </a:pPr>
            <a:endParaRPr/>
          </a:p>
          <a:p>
            <a:pPr marL="0" indent="0" defTabSz="355600">
              <a:spcBef>
                <a:spcPts val="0"/>
              </a:spcBef>
              <a:buSzTx/>
              <a:buNone/>
              <a:defRPr sz="2200">
                <a:solidFill>
                  <a:srgbClr val="454545"/>
                </a:solidFill>
                <a:latin typeface="Helvetica"/>
                <a:ea typeface="Helvetica"/>
                <a:cs typeface="Helvetica"/>
                <a:sym typeface="Helvetica"/>
              </a:defRPr>
            </a:pPr>
            <a:r>
              <a:t>Notice the superior/subordinate relationship between these two statuses. I don't know how many can hear or comprehend this.... </a:t>
            </a:r>
          </a:p>
          <a:p>
            <a:pPr marL="0" indent="0" defTabSz="355600">
              <a:spcBef>
                <a:spcPts val="0"/>
              </a:spcBef>
              <a:buSzTx/>
              <a:buNone/>
              <a:defRPr sz="2200">
                <a:solidFill>
                  <a:srgbClr val="454545"/>
                </a:solidFill>
                <a:latin typeface="Helvetica"/>
                <a:ea typeface="Helvetica"/>
                <a:cs typeface="Helvetica"/>
                <a:sym typeface="Helvetica"/>
              </a:defRPr>
            </a:pPr>
            <a:endParaRPr/>
          </a:p>
          <a:p>
            <a:pPr marL="0" indent="0" defTabSz="355600">
              <a:spcBef>
                <a:spcPts val="0"/>
              </a:spcBef>
              <a:buSzTx/>
              <a:buNone/>
              <a:defRPr sz="2200">
                <a:solidFill>
                  <a:srgbClr val="454545"/>
                </a:solidFill>
                <a:latin typeface="Helvetica"/>
                <a:ea typeface="Helvetica"/>
                <a:cs typeface="Helvetica"/>
                <a:sym typeface="Helvetica"/>
              </a:defRPr>
            </a:pPr>
            <a:r>
              <a:t>But we lawful bloodline Americans STAND strong, we STAND our ground, we STAND for our rights. Standing is strength, standing is a sign of a Breathing living man and woman, a living souls.</a:t>
            </a:r>
          </a:p>
        </p:txBody>
      </p:sp>
      <p:sp>
        <p:nvSpPr>
          <p:cNvPr id="240" name="Slide Number"/>
          <p:cNvSpPr txBox="1">
            <a:spLocks noGrp="1"/>
          </p:cNvSpPr>
          <p:nvPr>
            <p:ph type="sldNum" sz="quarter" idx="2"/>
          </p:nvPr>
        </p:nvSpPr>
        <p:spPr>
          <a:xfrm>
            <a:off x="6358675" y="9296399"/>
            <a:ext cx="280728"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31</a:t>
            </a:fld>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A legal person = a legal fiction = US Citizen:  Acts of Congress…"/>
          <p:cNvSpPr txBox="1">
            <a:spLocks noGrp="1"/>
          </p:cNvSpPr>
          <p:nvPr>
            <p:ph type="body" idx="1"/>
          </p:nvPr>
        </p:nvSpPr>
        <p:spPr>
          <a:xfrm>
            <a:off x="883576" y="577733"/>
            <a:ext cx="11237648" cy="8598134"/>
          </a:xfrm>
          <a:prstGeom prst="rect">
            <a:avLst/>
          </a:prstGeom>
        </p:spPr>
        <p:txBody>
          <a:bodyPr/>
          <a:lstStyle/>
          <a:p>
            <a:pPr marL="0" indent="0" defTabSz="397763">
              <a:spcBef>
                <a:spcPts val="0"/>
              </a:spcBef>
              <a:buSzTx/>
              <a:buNone/>
              <a:defRPr sz="2088">
                <a:solidFill>
                  <a:srgbClr val="000000"/>
                </a:solidFill>
                <a:latin typeface="Helvetica"/>
                <a:ea typeface="Helvetica"/>
                <a:cs typeface="Helvetica"/>
                <a:sym typeface="Helvetica"/>
              </a:defRPr>
            </a:pPr>
            <a:r>
              <a:t>A legal person = a legal fiction = US Citizen:  Acts of Congress</a:t>
            </a:r>
          </a:p>
          <a:p>
            <a:pPr marL="0" indent="0" defTabSz="397763">
              <a:spcBef>
                <a:spcPts val="0"/>
              </a:spcBef>
              <a:buSzTx/>
              <a:buNone/>
              <a:defRPr sz="2088">
                <a:solidFill>
                  <a:srgbClr val="000000"/>
                </a:solidFill>
                <a:latin typeface="Helvetica"/>
                <a:ea typeface="Helvetica"/>
                <a:cs typeface="Helvetica"/>
                <a:sym typeface="Helvetica"/>
              </a:defRPr>
            </a:pPr>
            <a:endParaRPr/>
          </a:p>
          <a:p>
            <a:pPr marL="0" indent="0" defTabSz="397763">
              <a:spcBef>
                <a:spcPts val="0"/>
              </a:spcBef>
              <a:buSzTx/>
              <a:buNone/>
              <a:defRPr sz="2088">
                <a:solidFill>
                  <a:srgbClr val="000000"/>
                </a:solidFill>
                <a:latin typeface="Helvetica"/>
                <a:ea typeface="Helvetica"/>
                <a:cs typeface="Helvetica"/>
                <a:sym typeface="Helvetica"/>
              </a:defRPr>
            </a:pPr>
            <a:r>
              <a:t>            One of the terms used predominantly by the present civil governments and courts in America is “legal person.”  Just what is a legal person?  Some definitions are:</a:t>
            </a:r>
          </a:p>
          <a:p>
            <a:pPr marL="0" indent="0" defTabSz="397763">
              <a:spcBef>
                <a:spcPts val="0"/>
              </a:spcBef>
              <a:buSzTx/>
              <a:buNone/>
              <a:defRPr sz="2088">
                <a:solidFill>
                  <a:srgbClr val="000000"/>
                </a:solidFill>
                <a:latin typeface="Helvetica"/>
                <a:ea typeface="Helvetica"/>
                <a:cs typeface="Helvetica"/>
                <a:sym typeface="Helvetica"/>
              </a:defRPr>
            </a:pPr>
            <a:endParaRPr/>
          </a:p>
          <a:p>
            <a:pPr marL="0" indent="0" defTabSz="397763">
              <a:spcBef>
                <a:spcPts val="0"/>
              </a:spcBef>
              <a:buSzTx/>
              <a:buNone/>
              <a:defRPr sz="2088">
                <a:solidFill>
                  <a:srgbClr val="000000"/>
                </a:solidFill>
                <a:latin typeface="Helvetica"/>
                <a:ea typeface="Helvetica"/>
                <a:cs typeface="Helvetica"/>
                <a:sym typeface="Helvetica"/>
              </a:defRPr>
            </a:pPr>
            <a:r>
              <a:t>[A] legal person: a body of persons or an entity (as a corporation) considered as having many of the rights and responsibilities of a natural person and especially the capacity to sue and be sued.  Merriam-Webster's Dictionary of Law (1996).</a:t>
            </a:r>
          </a:p>
          <a:p>
            <a:pPr marL="0" indent="0" defTabSz="397763">
              <a:spcBef>
                <a:spcPts val="0"/>
              </a:spcBef>
              <a:buSzTx/>
              <a:buNone/>
              <a:defRPr sz="2088">
                <a:solidFill>
                  <a:srgbClr val="000000"/>
                </a:solidFill>
                <a:latin typeface="Helvetica"/>
                <a:ea typeface="Helvetica"/>
                <a:cs typeface="Helvetica"/>
                <a:sym typeface="Helvetica"/>
              </a:defRPr>
            </a:pPr>
            <a:endParaRPr/>
          </a:p>
          <a:p>
            <a:pPr marL="0" indent="0" defTabSz="397763">
              <a:spcBef>
                <a:spcPts val="0"/>
              </a:spcBef>
              <a:buSzTx/>
              <a:buNone/>
              <a:defRPr sz="2088">
                <a:solidFill>
                  <a:srgbClr val="000000"/>
                </a:solidFill>
                <a:latin typeface="Helvetica"/>
                <a:ea typeface="Helvetica"/>
                <a:cs typeface="Helvetica"/>
                <a:sym typeface="Helvetica"/>
              </a:defRPr>
            </a:pPr>
            <a:r>
              <a:t>Person.  I.  A human being (a "natural" person).  2.  A corporation (an  "artificial"  person).  Corporations are treated as persons in many legal situations.  Also, the word "person" includes corporations in most definitions in this dictionary.  3.  Any other "being" entitled to sue as a legal entity (a government, an association, a group of Trustees, etc.).  4.  The plural of person is persons, not people (see that word).  — Oran's "Dictionary of the Law," West Group (1999).</a:t>
            </a:r>
          </a:p>
          <a:p>
            <a:pPr marL="0" indent="0" defTabSz="397763">
              <a:spcBef>
                <a:spcPts val="0"/>
              </a:spcBef>
              <a:buSzTx/>
              <a:buNone/>
              <a:defRPr sz="2088">
                <a:solidFill>
                  <a:srgbClr val="000000"/>
                </a:solidFill>
                <a:latin typeface="Helvetica"/>
                <a:ea typeface="Helvetica"/>
                <a:cs typeface="Helvetica"/>
                <a:sym typeface="Helvetica"/>
              </a:defRPr>
            </a:pPr>
            <a:endParaRPr/>
          </a:p>
          <a:p>
            <a:pPr marL="0" indent="0" defTabSz="397763">
              <a:spcBef>
                <a:spcPts val="0"/>
              </a:spcBef>
              <a:buSzTx/>
              <a:buNone/>
              <a:defRPr sz="2088">
                <a:solidFill>
                  <a:srgbClr val="000000"/>
                </a:solidFill>
                <a:latin typeface="Helvetica"/>
                <a:ea typeface="Helvetica"/>
                <a:cs typeface="Helvetica"/>
                <a:sym typeface="Helvetica"/>
              </a:defRPr>
            </a:pPr>
            <a:r>
              <a:t>Person.  An entity with legal rights and existence including the ability to sue and be sued, to sign contracts, to receive gifts, to appear in court either by themselves or by lawyer and, generally, other powers incidental to the full expression of the entity in law.  Individuals are "persons" in law unless they are minors or under some kind of other incapacity such as a court finding of mental incapacity.  Many laws give certain powers to "persons" which, in almost all instances, includes business organizations that have been formally registered such as partnerships, corporations or associations.  -- Duhaime's Law Dictionary.</a:t>
            </a:r>
          </a:p>
          <a:p>
            <a:pPr marL="0" indent="0" defTabSz="397763">
              <a:spcBef>
                <a:spcPts val="0"/>
              </a:spcBef>
              <a:buSzTx/>
              <a:buNone/>
              <a:defRPr sz="2088">
                <a:solidFill>
                  <a:srgbClr val="000000"/>
                </a:solidFill>
                <a:latin typeface="Helvetica"/>
                <a:ea typeface="Helvetica"/>
                <a:cs typeface="Helvetica"/>
                <a:sym typeface="Helvetica"/>
              </a:defRPr>
            </a:pPr>
            <a:endParaRPr/>
          </a:p>
          <a:p>
            <a:pPr marL="0" indent="0" defTabSz="397763">
              <a:spcBef>
                <a:spcPts val="0"/>
              </a:spcBef>
              <a:buSzTx/>
              <a:buNone/>
              <a:defRPr sz="2088">
                <a:solidFill>
                  <a:srgbClr val="000000"/>
                </a:solidFill>
                <a:latin typeface="Helvetica"/>
                <a:ea typeface="Helvetica"/>
                <a:cs typeface="Helvetica"/>
                <a:sym typeface="Helvetica"/>
              </a:defRPr>
            </a:pPr>
            <a:r>
              <a:t>PERSON, noun.  per'sn.  [Latin persona; said to be compounded of per, through or by, and sonus, sound; a Latin word signifying primarily a mask used by actors on the stage.] -- Webster's 1828 Dictionary.</a:t>
            </a:r>
          </a:p>
        </p:txBody>
      </p:sp>
      <p:sp>
        <p:nvSpPr>
          <p:cNvPr id="243" name="Slide Number"/>
          <p:cNvSpPr txBox="1">
            <a:spLocks noGrp="1"/>
          </p:cNvSpPr>
          <p:nvPr>
            <p:ph type="sldNum" sz="quarter" idx="2"/>
          </p:nvPr>
        </p:nvSpPr>
        <p:spPr>
          <a:xfrm>
            <a:off x="6329542" y="9296399"/>
            <a:ext cx="338994"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32</a:t>
            </a:fld>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The destruction of the republic continues"/>
          <p:cNvSpPr txBox="1">
            <a:spLocks noGrp="1"/>
          </p:cNvSpPr>
          <p:nvPr>
            <p:ph type="title"/>
          </p:nvPr>
        </p:nvSpPr>
        <p:spPr>
          <a:xfrm>
            <a:off x="1270000" y="543173"/>
            <a:ext cx="10464800" cy="900361"/>
          </a:xfrm>
          <a:prstGeom prst="rect">
            <a:avLst/>
          </a:prstGeom>
        </p:spPr>
        <p:txBody>
          <a:bodyPr/>
          <a:lstStyle>
            <a:lvl1pPr defTabSz="327152">
              <a:defRPr sz="4032"/>
            </a:lvl1pPr>
          </a:lstStyle>
          <a:p>
            <a:r>
              <a:t>The destruction of the republic continues</a:t>
            </a:r>
          </a:p>
        </p:txBody>
      </p:sp>
      <p:sp>
        <p:nvSpPr>
          <p:cNvPr id="246" name="1900 - 1904: The Insular Tariff Cases; A series of supreme court cases giving Congress permission to create a separate nation using the federal territories and Possessions as “States,” Guam, Puerto Rico, American Samoa and others became a union of states"/>
          <p:cNvSpPr txBox="1">
            <a:spLocks noGrp="1"/>
          </p:cNvSpPr>
          <p:nvPr>
            <p:ph type="body" idx="1"/>
          </p:nvPr>
        </p:nvSpPr>
        <p:spPr>
          <a:xfrm>
            <a:off x="927100" y="1507157"/>
            <a:ext cx="11150600" cy="7800579"/>
          </a:xfrm>
          <a:prstGeom prst="rect">
            <a:avLst/>
          </a:prstGeom>
        </p:spPr>
        <p:txBody>
          <a:bodyPr/>
          <a:lstStyle/>
          <a:p>
            <a:pPr marL="244347" indent="-244347" defTabSz="303783">
              <a:spcBef>
                <a:spcPts val="1500"/>
              </a:spcBef>
              <a:buBlip>
                <a:blip r:embed="rId2"/>
              </a:buBlip>
              <a:defRPr sz="1975"/>
            </a:pPr>
            <a:r>
              <a:t>1900 - 1904: The Insular Tariff Cases; A series of supreme court cases giving Congress permission to create a separate nation using the federal territories and Possessions as “States,” Guam, Puerto Rico, American Samoa and others became a union of states known as ‘the United States of America’ (minor) from then on Congress began referring to this entity as if it were referring to the continental United States. </a:t>
            </a:r>
          </a:p>
          <a:p>
            <a:pPr marL="244347" indent="-244347" defTabSz="303783">
              <a:spcBef>
                <a:spcPts val="1500"/>
              </a:spcBef>
              <a:buBlip>
                <a:blip r:embed="rId2"/>
              </a:buBlip>
              <a:defRPr sz="1975"/>
            </a:pPr>
            <a:r>
              <a:t>Jan 4,5,6, 1906: Hale vs Henkel, 201 US 43, supra 74, 75, (1905) </a:t>
            </a:r>
            <a:r>
              <a:rPr sz="1871" u="sng"/>
              <a:t>Tells All</a:t>
            </a:r>
            <a:r>
              <a:t>, An Individual State Citizen Has Unalienable Constitutional Rights, while A US Citizen, a creature of the “State” has privileges and civil rights and is held </a:t>
            </a:r>
            <a:r>
              <a:rPr u="sng"/>
              <a:t>subject</a:t>
            </a:r>
            <a:r>
              <a:t> to all policies, rules, codes, and statutes, the same as any other public servant. </a:t>
            </a:r>
            <a:r>
              <a:rPr u="sng"/>
              <a:t>Up held</a:t>
            </a:r>
            <a:r>
              <a:t> over 1600 Times by both the District and the Supreme courts.</a:t>
            </a:r>
          </a:p>
          <a:p>
            <a:pPr marL="244347" indent="-244347" defTabSz="303783">
              <a:spcBef>
                <a:spcPts val="1500"/>
              </a:spcBef>
              <a:buBlip>
                <a:blip r:embed="rId2"/>
              </a:buBlip>
              <a:defRPr sz="1975"/>
            </a:pPr>
            <a:r>
              <a:t>1907: The 1868 version of The United States of America, Inc. is bankrupted.  The land of the actual states and people is unlawfully seized upon by the creditors of The United States of America, Inc., as collateral backing its debts in bankruptcy.  “Title” is taken to the land and the actual patents seized upon, with the Creditors receiving the </a:t>
            </a:r>
            <a:r>
              <a:rPr u="sng"/>
              <a:t>equitable title and benefit</a:t>
            </a:r>
            <a:r>
              <a:t>.</a:t>
            </a:r>
          </a:p>
          <a:p>
            <a:pPr marL="244347" indent="-244347" defTabSz="303783">
              <a:spcBef>
                <a:spcPts val="1500"/>
              </a:spcBef>
              <a:buBlip>
                <a:blip r:embed="rId2"/>
              </a:buBlip>
              <a:defRPr sz="1975"/>
            </a:pPr>
            <a:r>
              <a:t>1912: A group of mostly European Banking Interests, the League of Nations (precursor to the United Nations), and a few American Traitors Like J.P Morgan, and Woodrow Wilson’s -Edward Mandell House meets on Jekyll Island and forms the Federal Reserve, called that so people would believe it was part of their government. When in reality its about as “Federal” as Fed Ex. Yet, Just another look a like sound a like Fraud.</a:t>
            </a:r>
          </a:p>
        </p:txBody>
      </p:sp>
      <p:sp>
        <p:nvSpPr>
          <p:cNvPr id="247" name="Slide Number"/>
          <p:cNvSpPr txBox="1">
            <a:spLocks noGrp="1"/>
          </p:cNvSpPr>
          <p:nvPr>
            <p:ph type="sldNum" sz="quarter" idx="2"/>
          </p:nvPr>
        </p:nvSpPr>
        <p:spPr>
          <a:xfrm>
            <a:off x="6333058" y="9296399"/>
            <a:ext cx="331962"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33</a:t>
            </a:fld>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 name="IMG_0482.JPG" descr="IMG_0482.JPG"/>
          <p:cNvPicPr>
            <a:picLocks/>
          </p:cNvPicPr>
          <p:nvPr/>
        </p:nvPicPr>
        <p:blipFill>
          <a:blip r:embed="rId2"/>
          <a:stretch>
            <a:fillRect/>
          </a:stretch>
        </p:blipFill>
        <p:spPr>
          <a:xfrm>
            <a:off x="2966509" y="637886"/>
            <a:ext cx="7071782" cy="8477828"/>
          </a:xfrm>
          <a:prstGeom prst="rect">
            <a:avLst/>
          </a:prstGeom>
          <a:ln w="12700">
            <a:miter lim="400000"/>
          </a:ln>
        </p:spPr>
      </p:pic>
      <p:sp>
        <p:nvSpPr>
          <p:cNvPr id="250" name="Slide Number"/>
          <p:cNvSpPr txBox="1">
            <a:spLocks noGrp="1"/>
          </p:cNvSpPr>
          <p:nvPr>
            <p:ph type="sldNum" sz="quarter" idx="2"/>
          </p:nvPr>
        </p:nvSpPr>
        <p:spPr>
          <a:xfrm>
            <a:off x="6312241" y="9296399"/>
            <a:ext cx="373596"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34</a:t>
            </a:fld>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 name="IMG_0469.jpg" descr="IMG_0469.jpg"/>
          <p:cNvPicPr>
            <a:picLocks noChangeAspect="1"/>
          </p:cNvPicPr>
          <p:nvPr/>
        </p:nvPicPr>
        <p:blipFill>
          <a:blip r:embed="rId2"/>
          <a:stretch>
            <a:fillRect/>
          </a:stretch>
        </p:blipFill>
        <p:spPr>
          <a:xfrm>
            <a:off x="2242125" y="1759386"/>
            <a:ext cx="9118601" cy="5588001"/>
          </a:xfrm>
          <a:prstGeom prst="rect">
            <a:avLst/>
          </a:prstGeom>
          <a:ln w="12700">
            <a:miter lim="400000"/>
          </a:ln>
        </p:spPr>
      </p:pic>
      <p:sp>
        <p:nvSpPr>
          <p:cNvPr id="253" name="Slide Number"/>
          <p:cNvSpPr txBox="1">
            <a:spLocks noGrp="1"/>
          </p:cNvSpPr>
          <p:nvPr>
            <p:ph type="sldNum" sz="quarter" idx="2"/>
          </p:nvPr>
        </p:nvSpPr>
        <p:spPr>
          <a:xfrm>
            <a:off x="6331439" y="9296399"/>
            <a:ext cx="335200"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35</a:t>
            </a:fld>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The destruction of the republic continues…"/>
          <p:cNvSpPr txBox="1">
            <a:spLocks noGrp="1"/>
          </p:cNvSpPr>
          <p:nvPr>
            <p:ph type="title"/>
          </p:nvPr>
        </p:nvSpPr>
        <p:spPr>
          <a:xfrm>
            <a:off x="1270000" y="552698"/>
            <a:ext cx="10464800" cy="1387128"/>
          </a:xfrm>
          <a:prstGeom prst="rect">
            <a:avLst/>
          </a:prstGeom>
        </p:spPr>
        <p:txBody>
          <a:bodyPr/>
          <a:lstStyle/>
          <a:p>
            <a:pPr defTabSz="262889">
              <a:defRPr sz="3239"/>
            </a:pPr>
            <a:r>
              <a:t>The destruction of the republic continues </a:t>
            </a:r>
          </a:p>
          <a:p>
            <a:pPr defTabSz="262889">
              <a:defRPr sz="3239"/>
            </a:pPr>
            <a:r>
              <a:t>The great fraud</a:t>
            </a:r>
          </a:p>
        </p:txBody>
      </p:sp>
      <p:sp>
        <p:nvSpPr>
          <p:cNvPr id="256" name="1913: All Hospitals are declared “Foundling” Hospitals! A, Pregnant mother goes in to have a child, She is “declared” indigent, the child is “declared” Abandoned and Birthed as a vessel and Adopted by the “STATE,” The Child is Registered as “Human Resour"/>
          <p:cNvSpPr txBox="1">
            <a:spLocks noGrp="1"/>
          </p:cNvSpPr>
          <p:nvPr>
            <p:ph type="body" idx="1"/>
          </p:nvPr>
        </p:nvSpPr>
        <p:spPr>
          <a:xfrm>
            <a:off x="988863" y="1979364"/>
            <a:ext cx="11027074" cy="7300169"/>
          </a:xfrm>
          <a:prstGeom prst="rect">
            <a:avLst/>
          </a:prstGeom>
        </p:spPr>
        <p:txBody>
          <a:bodyPr/>
          <a:lstStyle/>
          <a:p>
            <a:pPr marL="234950" indent="-234950" defTabSz="292100">
              <a:spcBef>
                <a:spcPts val="1500"/>
              </a:spcBef>
              <a:buBlip>
                <a:blip r:embed="rId2"/>
              </a:buBlip>
              <a:defRPr sz="1900"/>
            </a:pPr>
            <a:r>
              <a:t>1913: All Hospitals are declared “</a:t>
            </a:r>
            <a:r>
              <a:rPr u="sng"/>
              <a:t>Foundling</a:t>
            </a:r>
            <a:r>
              <a:t>” Hospitals! A, Pregnant mother goes in to have a child, She is “declared” indigent, the child is “declared” Abandoned and Birthed as a vessel and Adopted by the “STATE,” The Child is Registered as “Human Resources” a “Certificate of Bond” is issued and </a:t>
            </a:r>
            <a:r>
              <a:rPr u="sng"/>
              <a:t>EVERYONE</a:t>
            </a:r>
            <a:r>
              <a:t> gets a number.     </a:t>
            </a:r>
          </a:p>
          <a:p>
            <a:pPr marL="234950" indent="-234950" defTabSz="292100">
              <a:spcBef>
                <a:spcPts val="1500"/>
              </a:spcBef>
              <a:buBlip>
                <a:blip r:embed="rId2"/>
              </a:buBlip>
              <a:defRPr sz="1900"/>
            </a:pPr>
            <a:r>
              <a:t>Definition: foundling  1)An </a:t>
            </a:r>
            <a:r>
              <a:rPr>
                <a:solidFill>
                  <a:srgbClr val="0645AD"/>
                </a:solidFill>
              </a:rPr>
              <a:t>abandoned</a:t>
            </a:r>
            <a:r>
              <a:t> child, left by its parent(s), often a </a:t>
            </a:r>
            <a:r>
              <a:rPr>
                <a:solidFill>
                  <a:srgbClr val="0645AD"/>
                </a:solidFill>
              </a:rPr>
              <a:t>baby</a:t>
            </a:r>
            <a:r>
              <a:t> left at a </a:t>
            </a:r>
            <a:r>
              <a:rPr>
                <a:solidFill>
                  <a:srgbClr val="005493"/>
                </a:solidFill>
              </a:rPr>
              <a:t>church</a:t>
            </a:r>
            <a:r>
              <a:t>, </a:t>
            </a:r>
            <a:r>
              <a:rPr>
                <a:solidFill>
                  <a:srgbClr val="0645AD"/>
                </a:solidFill>
              </a:rPr>
              <a:t>convent, hospital,</a:t>
            </a:r>
            <a:r>
              <a:t> or similar </a:t>
            </a:r>
            <a:r>
              <a:rPr>
                <a:solidFill>
                  <a:srgbClr val="0645AD"/>
                </a:solidFill>
              </a:rPr>
              <a:t>safe</a:t>
            </a:r>
            <a:r>
              <a:t> place. </a:t>
            </a:r>
          </a:p>
          <a:p>
            <a:pPr marL="234950" indent="-234950" defTabSz="292100">
              <a:spcBef>
                <a:spcPts val="1500"/>
              </a:spcBef>
              <a:buBlip>
                <a:blip r:embed="rId2"/>
              </a:buBlip>
              <a:defRPr sz="1900"/>
            </a:pPr>
            <a:r>
              <a:t>"The primary control and custody of infant is with the government.” Tillman Vs Roberts. 108 So. 62  </a:t>
            </a:r>
          </a:p>
          <a:p>
            <a:pPr marL="0" indent="0" defTabSz="177800">
              <a:spcBef>
                <a:spcPts val="0"/>
              </a:spcBef>
              <a:buSzTx/>
              <a:buNone/>
              <a:defRPr sz="600">
                <a:solidFill>
                  <a:srgbClr val="454545"/>
                </a:solidFill>
                <a:latin typeface="Helvetica Neue"/>
                <a:ea typeface="Helvetica Neue"/>
                <a:cs typeface="Helvetica Neue"/>
                <a:sym typeface="Helvetica Neue"/>
              </a:defRPr>
            </a:pPr>
            <a:endParaRPr/>
          </a:p>
          <a:p>
            <a:pPr marL="234950" indent="-234950" defTabSz="292100">
              <a:spcBef>
                <a:spcPts val="1500"/>
              </a:spcBef>
              <a:buBlip>
                <a:blip r:embed="rId2"/>
              </a:buBlip>
              <a:defRPr sz="1900"/>
            </a:pPr>
            <a:r>
              <a:t>Prior to 1913: most Americans owned clear, allodial title to their property, free and clear of any liens of mortgages until the Federal Reserve Act (1913) “Hypothecated” all property within the Federal United States to the Board of Governors of the Federal Reserve, in which the Trustees (stockholders) held legal title. The U.S. Citizen (tenant, franchisee) was registered as a “beneficiary” of the trust via his/her birth certificate. And, then later his SS#.</a:t>
            </a:r>
          </a:p>
          <a:p>
            <a:pPr marL="234950" indent="-234950" defTabSz="292100">
              <a:spcBef>
                <a:spcPts val="1500"/>
              </a:spcBef>
              <a:buBlip>
                <a:blip r:embed="rId2"/>
              </a:buBlip>
              <a:defRPr sz="1900"/>
            </a:pPr>
            <a:r>
              <a:t>Prior to 1913: There was no income tax. So, How did we run government? The income tax is installed, The IRS is created out of Puerto Rico and a division or as a subsidiary of the Department of Alcohol, Tobacco, and Firearms. It is set up as the Private “Collection Agency” for the newly created Privately owned, mostly foreign owned, </a:t>
            </a:r>
            <a:r>
              <a:rPr u="sng"/>
              <a:t>Federal Reserve corporation</a:t>
            </a:r>
            <a:r>
              <a:t>. The income tax was designed to pay the interest on funds borrowed from the Federal Reserve Corporation.</a:t>
            </a:r>
          </a:p>
        </p:txBody>
      </p:sp>
      <p:sp>
        <p:nvSpPr>
          <p:cNvPr id="257" name="Slide Number"/>
          <p:cNvSpPr txBox="1">
            <a:spLocks noGrp="1"/>
          </p:cNvSpPr>
          <p:nvPr>
            <p:ph type="sldNum" sz="quarter" idx="2"/>
          </p:nvPr>
        </p:nvSpPr>
        <p:spPr>
          <a:xfrm>
            <a:off x="6327142" y="9296399"/>
            <a:ext cx="343794"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36</a:t>
            </a:fld>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The destruction of the republic continues…"/>
          <p:cNvSpPr txBox="1">
            <a:spLocks noGrp="1"/>
          </p:cNvSpPr>
          <p:nvPr>
            <p:ph type="title"/>
          </p:nvPr>
        </p:nvSpPr>
        <p:spPr>
          <a:xfrm>
            <a:off x="1270000" y="535979"/>
            <a:ext cx="10464800" cy="1363267"/>
          </a:xfrm>
          <a:prstGeom prst="rect">
            <a:avLst/>
          </a:prstGeom>
        </p:spPr>
        <p:txBody>
          <a:bodyPr/>
          <a:lstStyle/>
          <a:p>
            <a:pPr defTabSz="257047">
              <a:defRPr sz="3168"/>
            </a:pPr>
            <a:r>
              <a:t>The destruction of the republic continues</a:t>
            </a:r>
          </a:p>
          <a:p>
            <a:pPr defTabSz="257047">
              <a:defRPr sz="3168"/>
            </a:pPr>
            <a:r>
              <a:t>The Federal Reserve</a:t>
            </a:r>
          </a:p>
        </p:txBody>
      </p:sp>
      <p:sp>
        <p:nvSpPr>
          <p:cNvPr id="260" name="On December 23, 1913: Taking advantage of the absence of congressmen opposed to the creation of a fiat monetary system during the Christmas break, the Federal Reserve Act was passed. President Woodrow Wilson, and Congress Pass the Federal Reserve Act and"/>
          <p:cNvSpPr txBox="1">
            <a:spLocks noGrp="1"/>
          </p:cNvSpPr>
          <p:nvPr>
            <p:ph type="body" idx="1"/>
          </p:nvPr>
        </p:nvSpPr>
        <p:spPr>
          <a:xfrm>
            <a:off x="1011386" y="1907331"/>
            <a:ext cx="11071623" cy="7417396"/>
          </a:xfrm>
          <a:prstGeom prst="rect">
            <a:avLst/>
          </a:prstGeom>
        </p:spPr>
        <p:txBody>
          <a:bodyPr/>
          <a:lstStyle/>
          <a:p>
            <a:pPr marL="267843" indent="-267843" defTabSz="332993">
              <a:spcBef>
                <a:spcPts val="1700"/>
              </a:spcBef>
              <a:buBlip>
                <a:blip r:embed="rId2"/>
              </a:buBlip>
              <a:defRPr sz="2166"/>
            </a:pPr>
            <a:r>
              <a:t>On December 23, 1913: Taking advantage of the absence of congressmen opposed to the creation of a fiat monetary system during the Christmas break, the Federal Reserve Act was passed. President Woodrow Wilson, and Congress Pass the Federal Reserve Act and establish their fiat currency. To be used by the U.S. and its franchised corporations as legal tender and designed to trap Americans into eternal indebtedness. In a practice politely called "deficit spending". Other terms which would aptly describe the practice include "counterfeiting" and "check kiting", but it all comes down to the same thing; spending money one does not actually have.</a:t>
            </a:r>
          </a:p>
          <a:p>
            <a:pPr marL="267843" indent="-267843" defTabSz="332993">
              <a:spcBef>
                <a:spcPts val="1700"/>
              </a:spcBef>
              <a:buBlip>
                <a:blip r:embed="rId2"/>
              </a:buBlip>
              <a:defRPr sz="2166"/>
            </a:pPr>
            <a:r>
              <a:t>Legal Tender = Federal Reserve Note = Not Money = does not pay off debt but instead </a:t>
            </a:r>
            <a:r>
              <a:rPr u="sng"/>
              <a:t>Tenders</a:t>
            </a:r>
            <a:r>
              <a:t> it to a later date. Each FRN costs .04 to print and distribute and is traded </a:t>
            </a:r>
            <a:r>
              <a:rPr sz="2736"/>
              <a:t>1:1</a:t>
            </a:r>
            <a:r>
              <a:t> for all real money (Gold-Silver) in circulation. Profit to Bank Face Value of Bill - .04 plus interest. And the bankers profited… again</a:t>
            </a:r>
          </a:p>
          <a:p>
            <a:pPr marL="267843" indent="-267843" defTabSz="332993">
              <a:spcBef>
                <a:spcPts val="1700"/>
              </a:spcBef>
              <a:buBlip>
                <a:blip r:embed="rId2"/>
              </a:buBlip>
              <a:defRPr sz="2166"/>
            </a:pPr>
            <a:r>
              <a:t>(side note) In 2009 The Federal Reserve transferred the bulk of its Assets to a new entity under the U.N. doing business as The FEDERAL RESERVE INC. doing business as The UNITED STATES INC. Bankrupting the old entity and leaving hapless US Citizens to pay their…           “NATIONAL DEBT.” </a:t>
            </a:r>
          </a:p>
        </p:txBody>
      </p:sp>
      <p:sp>
        <p:nvSpPr>
          <p:cNvPr id="261" name="Slide Number"/>
          <p:cNvSpPr txBox="1">
            <a:spLocks noGrp="1"/>
          </p:cNvSpPr>
          <p:nvPr>
            <p:ph type="sldNum" sz="quarter" idx="2"/>
          </p:nvPr>
        </p:nvSpPr>
        <p:spPr>
          <a:xfrm>
            <a:off x="6335011" y="9296399"/>
            <a:ext cx="328056"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37</a:t>
            </a:fld>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he destruction of the republic continues…"/>
          <p:cNvSpPr txBox="1">
            <a:spLocks noGrp="1"/>
          </p:cNvSpPr>
          <p:nvPr>
            <p:ph type="title"/>
          </p:nvPr>
        </p:nvSpPr>
        <p:spPr>
          <a:xfrm>
            <a:off x="1270000" y="520303"/>
            <a:ext cx="10464800" cy="1306364"/>
          </a:xfrm>
          <a:prstGeom prst="rect">
            <a:avLst/>
          </a:prstGeom>
        </p:spPr>
        <p:txBody>
          <a:bodyPr/>
          <a:lstStyle/>
          <a:p>
            <a:pPr defTabSz="245363">
              <a:defRPr sz="3024"/>
            </a:pPr>
            <a:r>
              <a:t>The destruction of the republic continues</a:t>
            </a:r>
          </a:p>
          <a:p>
            <a:pPr defTabSz="245363">
              <a:defRPr sz="3024"/>
            </a:pPr>
            <a:r>
              <a:t>The Federal Reserve cont…</a:t>
            </a:r>
          </a:p>
        </p:txBody>
      </p:sp>
      <p:sp>
        <p:nvSpPr>
          <p:cNvPr id="264" name="In describing the FED, Congressman Louis T. McFadden (who served twelve years as Chairman of the Committee on Banking and Currency) remarked in the Congressional Record, House pages 1295 and 1296 on June 10, 1932: Said……"/>
          <p:cNvSpPr txBox="1">
            <a:spLocks noGrp="1"/>
          </p:cNvSpPr>
          <p:nvPr>
            <p:ph type="body" idx="1"/>
          </p:nvPr>
        </p:nvSpPr>
        <p:spPr>
          <a:xfrm>
            <a:off x="927903" y="1851788"/>
            <a:ext cx="11245732" cy="7386192"/>
          </a:xfrm>
          <a:prstGeom prst="rect">
            <a:avLst/>
          </a:prstGeom>
        </p:spPr>
        <p:txBody>
          <a:bodyPr/>
          <a:lstStyle/>
          <a:p>
            <a:pPr marL="291338" indent="-291338" defTabSz="362204">
              <a:spcBef>
                <a:spcPts val="1800"/>
              </a:spcBef>
              <a:buBlip>
                <a:blip r:embed="rId2"/>
              </a:buBlip>
              <a:defRPr sz="2356"/>
            </a:pPr>
            <a:r>
              <a:t>In describing the FED, Congressman Louis T. McFadden (who served twelve years as Chairman of the Committee on Banking and Currency) remarked in the Congressional Record, House pages 1295 and 1296 on June 10, 1932: Said…</a:t>
            </a:r>
          </a:p>
          <a:p>
            <a:pPr marL="0" indent="0" defTabSz="283463">
              <a:spcBef>
                <a:spcPts val="0"/>
              </a:spcBef>
              <a:buSzTx/>
              <a:buNone/>
              <a:defRPr sz="682">
                <a:solidFill>
                  <a:srgbClr val="000000"/>
                </a:solidFill>
                <a:latin typeface="Helvetica"/>
                <a:ea typeface="Helvetica"/>
                <a:cs typeface="Helvetica"/>
                <a:sym typeface="Helvetica"/>
              </a:defRPr>
            </a:pPr>
            <a:endParaRPr/>
          </a:p>
          <a:p>
            <a:pPr marL="291338" indent="-291338" defTabSz="362204">
              <a:spcBef>
                <a:spcPts val="1800"/>
              </a:spcBef>
              <a:buBlip>
                <a:blip r:embed="rId2"/>
              </a:buBlip>
              <a:defRPr sz="2356"/>
            </a:pPr>
            <a:r>
              <a:t>"Mr. Chairman, we have in this country one of the most corrupt institutions the world has ever known. I refer to the Federal Reserve Board and the Federal reserve banks. The Federal Reserve Board, a Government Board, has cheated the Government of the United States and the people of the United States out of enough money to pay the national debt. The depredations and the iniquities of the Federal Reserve Board and the Federal reserve banks acting together have cost this country enough money to pay the national debt several times over. This evil institution has impoverished and ruined the people of the United States; has bankrupted itself, and has practically bankrupted our Government. It has done this through the misadministration of that law by which the Federal Reserve Board, and through the corrupt practices of the moneyed vultures who control it”.</a:t>
            </a:r>
          </a:p>
        </p:txBody>
      </p:sp>
      <p:sp>
        <p:nvSpPr>
          <p:cNvPr id="265" name="Slide Number"/>
          <p:cNvSpPr txBox="1">
            <a:spLocks noGrp="1"/>
          </p:cNvSpPr>
          <p:nvPr>
            <p:ph type="sldNum" sz="quarter" idx="2"/>
          </p:nvPr>
        </p:nvSpPr>
        <p:spPr>
          <a:xfrm>
            <a:off x="6330770" y="9296399"/>
            <a:ext cx="336538"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38</a:t>
            </a:fld>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 name="19732168_471318689876767_8692491652007599086_n.jpg" descr="19732168_471318689876767_8692491652007599086_n.jpg"/>
          <p:cNvPicPr>
            <a:picLocks noGrp="1"/>
          </p:cNvPicPr>
          <p:nvPr>
            <p:ph type="pic" idx="21"/>
          </p:nvPr>
        </p:nvPicPr>
        <p:blipFill>
          <a:blip r:embed="rId2"/>
          <a:srcRect/>
          <a:stretch>
            <a:fillRect/>
          </a:stretch>
        </p:blipFill>
        <p:spPr>
          <a:xfrm>
            <a:off x="1153517" y="2564703"/>
            <a:ext cx="10697845" cy="5442427"/>
          </a:xfrm>
          <a:prstGeom prst="rect">
            <a:avLst/>
          </a:prstGeom>
        </p:spPr>
      </p:pic>
      <p:sp>
        <p:nvSpPr>
          <p:cNvPr id="268" name="The destruction of the republic continues…"/>
          <p:cNvSpPr txBox="1">
            <a:spLocks noGrp="1"/>
          </p:cNvSpPr>
          <p:nvPr>
            <p:ph type="title" idx="4294967295"/>
          </p:nvPr>
        </p:nvSpPr>
        <p:spPr>
          <a:xfrm>
            <a:off x="1270000" y="861581"/>
            <a:ext cx="10464800" cy="1704659"/>
          </a:xfrm>
          <a:prstGeom prst="rect">
            <a:avLst/>
          </a:prstGeom>
        </p:spPr>
        <p:txBody>
          <a:bodyPr/>
          <a:lstStyle/>
          <a:p>
            <a:pPr algn="ctr" defTabSz="327152">
              <a:defRPr sz="4032"/>
            </a:pPr>
            <a:r>
              <a:t>The destruction of the republic continues</a:t>
            </a:r>
          </a:p>
          <a:p>
            <a:pPr algn="ctr" defTabSz="327152">
              <a:defRPr sz="4032"/>
            </a:pPr>
            <a:r>
              <a:t>FIAT Currency = Monopoly Money ?</a:t>
            </a:r>
          </a:p>
        </p:txBody>
      </p:sp>
      <p:sp>
        <p:nvSpPr>
          <p:cNvPr id="269" name="At least they have a sense of humor"/>
          <p:cNvSpPr txBox="1"/>
          <p:nvPr/>
        </p:nvSpPr>
        <p:spPr>
          <a:xfrm>
            <a:off x="2696867" y="8326119"/>
            <a:ext cx="7326586"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At least they have a sense of humor</a:t>
            </a:r>
          </a:p>
        </p:txBody>
      </p:sp>
      <p:sp>
        <p:nvSpPr>
          <p:cNvPr id="270" name="Slide Number"/>
          <p:cNvSpPr txBox="1">
            <a:spLocks noGrp="1"/>
          </p:cNvSpPr>
          <p:nvPr>
            <p:ph type="sldNum" sz="quarter" idx="2"/>
          </p:nvPr>
        </p:nvSpPr>
        <p:spPr>
          <a:xfrm>
            <a:off x="6327142" y="9296399"/>
            <a:ext cx="343794"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39</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he People Finally have the Power"/>
          <p:cNvSpPr txBox="1">
            <a:spLocks noGrp="1"/>
          </p:cNvSpPr>
          <p:nvPr>
            <p:ph type="title"/>
          </p:nvPr>
        </p:nvSpPr>
        <p:spPr>
          <a:xfrm>
            <a:off x="1270000" y="635000"/>
            <a:ext cx="10464800" cy="1471051"/>
          </a:xfrm>
          <a:prstGeom prst="rect">
            <a:avLst/>
          </a:prstGeom>
        </p:spPr>
        <p:txBody>
          <a:bodyPr/>
          <a:lstStyle>
            <a:lvl1pPr defTabSz="438150">
              <a:defRPr sz="5400"/>
            </a:lvl1pPr>
          </a:lstStyle>
          <a:p>
            <a:r>
              <a:t>The People Finally have the Power</a:t>
            </a:r>
          </a:p>
        </p:txBody>
      </p:sp>
      <p:sp>
        <p:nvSpPr>
          <p:cNvPr id="131" name="Britain is owned by the Vatican.              (Treaty of 1213)…"/>
          <p:cNvSpPr txBox="1">
            <a:spLocks noGrp="1"/>
          </p:cNvSpPr>
          <p:nvPr>
            <p:ph type="body" idx="1"/>
          </p:nvPr>
        </p:nvSpPr>
        <p:spPr>
          <a:xfrm>
            <a:off x="1024466" y="2009567"/>
            <a:ext cx="10955868" cy="6948621"/>
          </a:xfrm>
          <a:prstGeom prst="rect">
            <a:avLst/>
          </a:prstGeom>
        </p:spPr>
        <p:txBody>
          <a:bodyPr/>
          <a:lstStyle/>
          <a:p>
            <a:pPr>
              <a:buBlip>
                <a:blip r:embed="rId2"/>
              </a:buBlip>
              <a:defRPr sz="4800"/>
            </a:pPr>
            <a:r>
              <a:t>Britain is owned by the Vatican.              (Treaty of 1213)</a:t>
            </a:r>
            <a:r>
              <a:rPr>
                <a:latin typeface="Lucida Grande"/>
                <a:ea typeface="Lucida Grande"/>
                <a:cs typeface="Lucida Grande"/>
                <a:sym typeface="Lucida Grande"/>
              </a:rPr>
              <a:t> </a:t>
            </a:r>
          </a:p>
          <a:p>
            <a:pPr>
              <a:buBlip>
                <a:blip r:embed="rId2"/>
              </a:buBlip>
              <a:defRPr sz="4800"/>
            </a:pPr>
            <a:r>
              <a:t>1215 The Magna Charta, </a:t>
            </a:r>
          </a:p>
          <a:p>
            <a:pPr>
              <a:buBlip>
                <a:blip r:embed="rId2"/>
              </a:buBlip>
              <a:defRPr sz="4800"/>
            </a:pPr>
            <a:r>
              <a:t>Promise of the King     </a:t>
            </a:r>
          </a:p>
          <a:p>
            <a:pPr>
              <a:buBlip>
                <a:blip r:embed="rId2"/>
              </a:buBlip>
              <a:defRPr sz="4800"/>
            </a:pPr>
            <a:r>
              <a:t>Giving Power and Rights to the People</a:t>
            </a:r>
          </a:p>
        </p:txBody>
      </p:sp>
      <p:sp>
        <p:nvSpPr>
          <p:cNvPr id="132" name="Slide Number"/>
          <p:cNvSpPr txBox="1">
            <a:spLocks noGrp="1"/>
          </p:cNvSpPr>
          <p:nvPr>
            <p:ph type="sldNum" sz="quarter" idx="2"/>
          </p:nvPr>
        </p:nvSpPr>
        <p:spPr>
          <a:xfrm>
            <a:off x="6366656" y="9296399"/>
            <a:ext cx="264766"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a:t>
            </a:fld>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The destruction of the republic continues…"/>
          <p:cNvSpPr txBox="1">
            <a:spLocks noGrp="1"/>
          </p:cNvSpPr>
          <p:nvPr>
            <p:ph type="title"/>
          </p:nvPr>
        </p:nvSpPr>
        <p:spPr>
          <a:xfrm>
            <a:off x="1270000" y="544066"/>
            <a:ext cx="10464800" cy="1303404"/>
          </a:xfrm>
          <a:prstGeom prst="rect">
            <a:avLst/>
          </a:prstGeom>
        </p:spPr>
        <p:txBody>
          <a:bodyPr/>
          <a:lstStyle/>
          <a:p>
            <a:pPr defTabSz="245363">
              <a:defRPr sz="3024"/>
            </a:pPr>
            <a:r>
              <a:t>The destruction of the republic continues </a:t>
            </a:r>
          </a:p>
          <a:p>
            <a:pPr defTabSz="245363">
              <a:defRPr sz="3024"/>
            </a:pPr>
            <a:r>
              <a:t>The War Powers of Lincoln continue</a:t>
            </a:r>
          </a:p>
        </p:txBody>
      </p:sp>
      <p:sp>
        <p:nvSpPr>
          <p:cNvPr id="273" name="1917: The War Powers Act, and The Emergency Act. Congress grants themselves power they never had and they gratuitously “conscripted” all the private property in America for the war effort. Meaning they borrowed everyone (MEN AND WOMAN) and everything (Al"/>
          <p:cNvSpPr txBox="1">
            <a:spLocks noGrp="1"/>
          </p:cNvSpPr>
          <p:nvPr>
            <p:ph type="body" idx="1"/>
          </p:nvPr>
        </p:nvSpPr>
        <p:spPr>
          <a:xfrm>
            <a:off x="839622" y="1850677"/>
            <a:ext cx="11325556" cy="7569102"/>
          </a:xfrm>
          <a:prstGeom prst="rect">
            <a:avLst/>
          </a:prstGeom>
        </p:spPr>
        <p:txBody>
          <a:bodyPr/>
          <a:lstStyle/>
          <a:p>
            <a:pPr marL="253746" indent="-253746" defTabSz="315468">
              <a:spcBef>
                <a:spcPts val="1600"/>
              </a:spcBef>
              <a:buBlip>
                <a:blip r:embed="rId2"/>
              </a:buBlip>
              <a:defRPr sz="2160"/>
            </a:pPr>
            <a:r>
              <a:t>1917: The War Powers Act, and The Emergency Act. Congress grants themselves power they never had and they gratuitously “conscripted” all the private property in America for the war effort. Meaning they borrowed everyone (MEN AND WOMAN) and everything (All Goods and Services) in America they needed for military use.</a:t>
            </a:r>
          </a:p>
          <a:p>
            <a:pPr marL="253746" indent="-253746" defTabSz="315468">
              <a:spcBef>
                <a:spcPts val="1600"/>
              </a:spcBef>
              <a:buBlip>
                <a:blip r:embed="rId2"/>
              </a:buBlip>
              <a:defRPr sz="2160"/>
            </a:pPr>
            <a:r>
              <a:t>1917: The Trading with the Enemy Act. This makes U.S. Citizens enemies of the Federal Government. However, in Section 21 it specifically excluded American State Citizens from being classified as enemies.</a:t>
            </a:r>
          </a:p>
          <a:p>
            <a:pPr marL="253746" indent="-253746" defTabSz="315468">
              <a:spcBef>
                <a:spcPts val="1600"/>
              </a:spcBef>
              <a:buBlip>
                <a:blip r:embed="rId2"/>
              </a:buBlip>
              <a:defRPr sz="2160"/>
            </a:pPr>
            <a:r>
              <a:t>1921: The “roaring Twenties” The Federal Reserve prints up a whole bunch of FRN’s and unleashes them into the public allowing Hypothecation of Debt and people spent, spent, spent, and enjoyed a life style they never before in history had. </a:t>
            </a:r>
          </a:p>
          <a:p>
            <a:pPr marL="253746" indent="-253746" defTabSz="315468">
              <a:spcBef>
                <a:spcPts val="1600"/>
              </a:spcBef>
              <a:buBlip>
                <a:blip r:embed="rId2"/>
              </a:buBlip>
              <a:defRPr sz="2160"/>
            </a:pPr>
            <a:r>
              <a:t>October of 1929: The deliberate Crash, The Bankers abruptly stopped the money supply, shut down the banks, people could not pay their debts. As a result the Federal Reserve member banks put their competitors out of business, bought up massive amounts of Real Estate for pennies and hired laborers to do their bidding for nearly nothing, And the bankers profited…yet again   Hence, The “GREAT DEPRESSION” And, many thousands committed suicide.</a:t>
            </a:r>
          </a:p>
        </p:txBody>
      </p:sp>
      <p:sp>
        <p:nvSpPr>
          <p:cNvPr id="274" name="Slide Number"/>
          <p:cNvSpPr txBox="1">
            <a:spLocks noGrp="1"/>
          </p:cNvSpPr>
          <p:nvPr>
            <p:ph type="sldNum" sz="quarter" idx="2"/>
          </p:nvPr>
        </p:nvSpPr>
        <p:spPr>
          <a:xfrm>
            <a:off x="6290865" y="9296399"/>
            <a:ext cx="416348"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40</a:t>
            </a:fld>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The destruction of the republic continues…"/>
          <p:cNvSpPr txBox="1">
            <a:spLocks noGrp="1"/>
          </p:cNvSpPr>
          <p:nvPr>
            <p:ph type="title"/>
          </p:nvPr>
        </p:nvSpPr>
        <p:spPr>
          <a:xfrm>
            <a:off x="1270000" y="561776"/>
            <a:ext cx="10464800" cy="1309937"/>
          </a:xfrm>
          <a:prstGeom prst="rect">
            <a:avLst/>
          </a:prstGeom>
        </p:spPr>
        <p:txBody>
          <a:bodyPr/>
          <a:lstStyle/>
          <a:p>
            <a:pPr defTabSz="245363">
              <a:defRPr sz="3024"/>
            </a:pPr>
            <a:r>
              <a:t>The destruction of the republic continues</a:t>
            </a:r>
          </a:p>
          <a:p>
            <a:pPr defTabSz="245363">
              <a:defRPr sz="3024"/>
            </a:pPr>
            <a:r>
              <a:t>Quotes of Woodrow Wilson</a:t>
            </a:r>
          </a:p>
        </p:txBody>
      </p:sp>
      <p:sp>
        <p:nvSpPr>
          <p:cNvPr id="277" name="Prior to 1912: “Since I entered politics, I have chiefly had men's views confided to me privately. Some of the biggest men in the U. S., in the field of commerce and manufacturing, are afraid of somebody, are afraid of something. They know that there is "/>
          <p:cNvSpPr txBox="1">
            <a:spLocks noGrp="1"/>
          </p:cNvSpPr>
          <p:nvPr>
            <p:ph type="body" idx="1"/>
          </p:nvPr>
        </p:nvSpPr>
        <p:spPr>
          <a:xfrm>
            <a:off x="974129" y="1900584"/>
            <a:ext cx="11056542" cy="7379793"/>
          </a:xfrm>
          <a:prstGeom prst="rect">
            <a:avLst/>
          </a:prstGeom>
        </p:spPr>
        <p:txBody>
          <a:bodyPr/>
          <a:lstStyle/>
          <a:p>
            <a:pPr marL="314833" indent="-314833" defTabSz="391414">
              <a:spcBef>
                <a:spcPts val="2000"/>
              </a:spcBef>
              <a:buBlip>
                <a:blip r:embed="rId2"/>
              </a:buBlip>
              <a:defRPr sz="2546"/>
            </a:pPr>
            <a:r>
              <a:t>Prior to 1912: “Since I entered politics, I have chiefly had men's views confided to me privately. Some of the biggest men in the U. S., in the field of commerce and manufacturing, are afraid of somebody, are afraid of something. They know that there is a power somewhere so organized, so subtle, so watchful, so interlocked, so complete, so pervasive, that they had better not speak above their breath when they speak in condemnation of it. Or fear for their lives.”</a:t>
            </a:r>
          </a:p>
          <a:p>
            <a:pPr marL="314833" indent="-314833" defTabSz="391414">
              <a:spcBef>
                <a:spcPts val="2000"/>
              </a:spcBef>
              <a:buBlip>
                <a:blip r:embed="rId2"/>
              </a:buBlip>
              <a:defRPr sz="2546"/>
            </a:pPr>
            <a:r>
              <a:t>1921: In his final speech as President. - “I, am a most unhappy man. I, have unwittingly ruined my country. A great industrial nation is now controlled by its system of credit. We are no longer a government by free opinion, no longer a government by conviction and the vote of the majority, but a government by the opinion and duress of a small group of dominant men.” </a:t>
            </a:r>
            <a:r>
              <a:rPr sz="2412"/>
              <a:t>~ Woodrow Wilson, 28th President of the United States President (1913–1921)</a:t>
            </a:r>
          </a:p>
        </p:txBody>
      </p:sp>
      <p:sp>
        <p:nvSpPr>
          <p:cNvPr id="278" name="Slide Number"/>
          <p:cNvSpPr txBox="1">
            <a:spLocks noGrp="1"/>
          </p:cNvSpPr>
          <p:nvPr>
            <p:ph type="sldNum" sz="quarter" idx="2"/>
          </p:nvPr>
        </p:nvSpPr>
        <p:spPr>
          <a:xfrm>
            <a:off x="6337858" y="9296399"/>
            <a:ext cx="322362"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41</a:t>
            </a:fld>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he destruction of the republic continues Edward Mandell House     Woodrow Wilson’s Chief Advisor who set up Federal Reserve said"/>
          <p:cNvSpPr txBox="1">
            <a:spLocks noGrp="1"/>
          </p:cNvSpPr>
          <p:nvPr>
            <p:ph type="title"/>
          </p:nvPr>
        </p:nvSpPr>
        <p:spPr>
          <a:xfrm>
            <a:off x="845674" y="487511"/>
            <a:ext cx="11313452" cy="1506026"/>
          </a:xfrm>
          <a:prstGeom prst="rect">
            <a:avLst/>
          </a:prstGeom>
        </p:spPr>
        <p:txBody>
          <a:bodyPr/>
          <a:lstStyle>
            <a:lvl1pPr defTabSz="245363">
              <a:defRPr sz="3024"/>
            </a:lvl1pPr>
          </a:lstStyle>
          <a:p>
            <a:r>
              <a:t>The destruction of the republic continues Edward Mandell House     Woodrow Wilson’s Chief Advisor who set up Federal Reserve said</a:t>
            </a:r>
          </a:p>
        </p:txBody>
      </p:sp>
      <p:sp>
        <p:nvSpPr>
          <p:cNvPr id="281" name="“[Very] soon, every American will be required to register their biological property in a national system designed to keep track of the people and that will operate under the ancient system of pledging.  By such methodology, we can compel people to submit"/>
          <p:cNvSpPr txBox="1">
            <a:spLocks noGrp="1"/>
          </p:cNvSpPr>
          <p:nvPr>
            <p:ph type="body" idx="1"/>
          </p:nvPr>
        </p:nvSpPr>
        <p:spPr>
          <a:xfrm>
            <a:off x="821828" y="1832570"/>
            <a:ext cx="11361144" cy="7563083"/>
          </a:xfrm>
          <a:prstGeom prst="rect">
            <a:avLst/>
          </a:prstGeom>
        </p:spPr>
        <p:txBody>
          <a:bodyPr/>
          <a:lstStyle/>
          <a:p>
            <a:pPr marL="244347" indent="-244347" defTabSz="303783">
              <a:spcBef>
                <a:spcPts val="1500"/>
              </a:spcBef>
              <a:buBlip>
                <a:blip r:embed="rId2"/>
              </a:buBlip>
              <a:defRPr sz="1975"/>
            </a:pPr>
            <a:r>
              <a:t>“[Very] soon, every American will be required to register their </a:t>
            </a:r>
            <a:r>
              <a:rPr u="sng"/>
              <a:t>biological property</a:t>
            </a:r>
            <a:r>
              <a:t> in a national system designed to keep track of the people and that will operate under the ancient system of </a:t>
            </a:r>
            <a:r>
              <a:rPr u="sng"/>
              <a:t>pledging</a:t>
            </a:r>
            <a:r>
              <a:t>.  By such methodology, we can compel people to submit to our agenda, which will effect our security as a chargeback for our fiat paper currency. Every American will be forced to register or suffer being unable to work and earn a living. They will be our </a:t>
            </a:r>
            <a:r>
              <a:rPr u="sng"/>
              <a:t>chattel,</a:t>
            </a:r>
            <a:r>
              <a:t> and we will hold the security interest over them forever, by operation of the law merchant under the scheme of secured transactions. Americans, by unknowingly or unwittingly delivering the </a:t>
            </a:r>
            <a:r>
              <a:rPr u="sng"/>
              <a:t>bills of lading</a:t>
            </a:r>
            <a:r>
              <a:t> to us will be rendered bankrupt and insolvent, forever to remain economic slaves through taxation, secured by their </a:t>
            </a:r>
            <a:r>
              <a:rPr u="sng"/>
              <a:t>pledges</a:t>
            </a:r>
            <a:r>
              <a:t>. They will be stripped of their rights and given a </a:t>
            </a:r>
            <a:r>
              <a:rPr u="sng"/>
              <a:t>commercial value</a:t>
            </a:r>
            <a:r>
              <a:t> designed to make us a profit and they will be none the wiser, for not one man in a million could ever figure our plans and, if by accident one or two should figure it out, we have in our arsenal plausible deniability. After all, this is the only logical way to fund government, by floating </a:t>
            </a:r>
            <a:r>
              <a:rPr u="sng"/>
              <a:t>liens and debt</a:t>
            </a:r>
            <a:r>
              <a:t> to the registrants in the form of </a:t>
            </a:r>
            <a:r>
              <a:rPr u="sng"/>
              <a:t>benefits and privileges</a:t>
            </a:r>
            <a:r>
              <a:t>. This will inevitably reap to us huge profits beyond our wildest expectations and leave every American a contributor to this fraud which we will call  “</a:t>
            </a:r>
            <a:r>
              <a:rPr u="sng"/>
              <a:t>Social Insurance</a:t>
            </a:r>
            <a:r>
              <a:t>.” Without realizing it, every American will insure us for any loss we may incur and in this manner, every American will unknowingly be our servant, however begrudgingly. The people will become helpless and without any hope for their redemption and, we will employ the high office of the President of our dummy corporation to foment this plot against America.”</a:t>
            </a:r>
          </a:p>
        </p:txBody>
      </p:sp>
      <p:sp>
        <p:nvSpPr>
          <p:cNvPr id="282" name="Slide Number"/>
          <p:cNvSpPr txBox="1">
            <a:spLocks noGrp="1"/>
          </p:cNvSpPr>
          <p:nvPr>
            <p:ph type="sldNum" sz="quarter" idx="2"/>
          </p:nvPr>
        </p:nvSpPr>
        <p:spPr>
          <a:xfrm>
            <a:off x="6308725" y="9296399"/>
            <a:ext cx="380628"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42</a:t>
            </a:fld>
            <a:endParaRP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The destruction of the republic continues…"/>
          <p:cNvSpPr txBox="1">
            <a:spLocks noGrp="1"/>
          </p:cNvSpPr>
          <p:nvPr>
            <p:ph type="title"/>
          </p:nvPr>
        </p:nvSpPr>
        <p:spPr>
          <a:xfrm>
            <a:off x="1270000" y="609103"/>
            <a:ext cx="10464800" cy="1390701"/>
          </a:xfrm>
          <a:prstGeom prst="rect">
            <a:avLst/>
          </a:prstGeom>
        </p:spPr>
        <p:txBody>
          <a:bodyPr/>
          <a:lstStyle/>
          <a:p>
            <a:pPr defTabSz="268731">
              <a:defRPr sz="3312"/>
            </a:pPr>
            <a:r>
              <a:t>The destruction of the republic continues</a:t>
            </a:r>
          </a:p>
          <a:p>
            <a:pPr defTabSz="268731">
              <a:defRPr sz="3312"/>
            </a:pPr>
            <a:r>
              <a:t>Some History of The Pledge of Allegiance </a:t>
            </a:r>
          </a:p>
        </p:txBody>
      </p:sp>
      <p:sp>
        <p:nvSpPr>
          <p:cNvPr id="285" name="1887: George Belch wrote the first Pledge; his version read… “We give our heads and hearts to God and then our country; one country, one language, one flag!  God was First and foremost!…"/>
          <p:cNvSpPr txBox="1">
            <a:spLocks noGrp="1"/>
          </p:cNvSpPr>
          <p:nvPr>
            <p:ph type="body" idx="1"/>
          </p:nvPr>
        </p:nvSpPr>
        <p:spPr>
          <a:xfrm>
            <a:off x="913755" y="2050553"/>
            <a:ext cx="11062197" cy="7195097"/>
          </a:xfrm>
          <a:prstGeom prst="rect">
            <a:avLst/>
          </a:prstGeom>
        </p:spPr>
        <p:txBody>
          <a:bodyPr/>
          <a:lstStyle/>
          <a:p>
            <a:pPr marL="333628" indent="-333628" defTabSz="414781">
              <a:spcBef>
                <a:spcPts val="2100"/>
              </a:spcBef>
              <a:buBlip>
                <a:blip r:embed="rId2"/>
              </a:buBlip>
              <a:defRPr sz="2698"/>
            </a:pPr>
            <a:r>
              <a:t>1887: George Belch wrote the first Pledge; his version read… “We give our heads and hearts to God and then our country; one country, one language, one flag!  God was First and foremost!</a:t>
            </a:r>
          </a:p>
          <a:p>
            <a:pPr marL="333628" indent="-333628" defTabSz="414781">
              <a:spcBef>
                <a:spcPts val="2100"/>
              </a:spcBef>
              <a:buBlip>
                <a:blip r:embed="rId2"/>
              </a:buBlip>
              <a:defRPr sz="2698"/>
            </a:pPr>
            <a:r>
              <a:t>1892: Francis Bellamy, a </a:t>
            </a:r>
            <a:r>
              <a:rPr u="sng"/>
              <a:t>registered communist</a:t>
            </a:r>
            <a:r>
              <a:t>, and School Teacher was hired to re-write the Official “pledge of Allegiance” using the word “my” to make it personally ingrained so as to give “A Personal Legal Consent”…      “I pledge allegiance to my Flag and the Republic for which it stands, one nation, indivisible, with liberty and justice for all.</a:t>
            </a:r>
          </a:p>
          <a:p>
            <a:pPr marL="333628" indent="-333628" defTabSz="414781">
              <a:spcBef>
                <a:spcPts val="2100"/>
              </a:spcBef>
              <a:buBlip>
                <a:blip r:embed="rId2"/>
              </a:buBlip>
              <a:defRPr sz="2698"/>
            </a:pPr>
            <a:r>
              <a:t>F. Bellamy updated it in 1906 to read; I, pledge allegiance to my flag, and the republic for which it stands. I, pledge my head and my heart to God and my country. One country, one language and one flag.</a:t>
            </a:r>
          </a:p>
          <a:p>
            <a:pPr marL="333628" indent="-333628" defTabSz="414781">
              <a:spcBef>
                <a:spcPts val="2100"/>
              </a:spcBef>
              <a:buBlip>
                <a:blip r:embed="rId2"/>
              </a:buBlip>
              <a:defRPr sz="2698"/>
            </a:pPr>
            <a:r>
              <a:t>It’s Current Form was adopted June 14, 1954:</a:t>
            </a:r>
          </a:p>
        </p:txBody>
      </p:sp>
      <p:sp>
        <p:nvSpPr>
          <p:cNvPr id="286" name="Slide Number"/>
          <p:cNvSpPr txBox="1">
            <a:spLocks noGrp="1"/>
          </p:cNvSpPr>
          <p:nvPr>
            <p:ph type="sldNum" sz="quarter" idx="2"/>
          </p:nvPr>
        </p:nvSpPr>
        <p:spPr>
          <a:xfrm>
            <a:off x="6312241" y="9296399"/>
            <a:ext cx="373596"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43</a:t>
            </a:fld>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 name="53EC2C58-11E9-4DBA-8B0F-EE2002B43039-1-192x347.png" descr="53EC2C58-11E9-4DBA-8B0F-EE2002B43039-1-192x347.png"/>
          <p:cNvPicPr>
            <a:picLocks noGrp="1"/>
          </p:cNvPicPr>
          <p:nvPr>
            <p:ph type="pic" idx="21"/>
          </p:nvPr>
        </p:nvPicPr>
        <p:blipFill>
          <a:blip r:embed="rId2"/>
          <a:stretch>
            <a:fillRect/>
          </a:stretch>
        </p:blipFill>
        <p:spPr>
          <a:xfrm>
            <a:off x="785718" y="1772974"/>
            <a:ext cx="3812243" cy="4616749"/>
          </a:xfrm>
          <a:prstGeom prst="rect">
            <a:avLst/>
          </a:prstGeom>
        </p:spPr>
      </p:pic>
      <p:sp>
        <p:nvSpPr>
          <p:cNvPr id="289" name="The destruction of the republic continues…"/>
          <p:cNvSpPr txBox="1">
            <a:spLocks noGrp="1"/>
          </p:cNvSpPr>
          <p:nvPr>
            <p:ph type="title"/>
          </p:nvPr>
        </p:nvSpPr>
        <p:spPr>
          <a:xfrm>
            <a:off x="1270000" y="635000"/>
            <a:ext cx="10464800" cy="1214835"/>
          </a:xfrm>
          <a:prstGeom prst="rect">
            <a:avLst/>
          </a:prstGeom>
        </p:spPr>
        <p:txBody>
          <a:bodyPr/>
          <a:lstStyle/>
          <a:p>
            <a:pPr defTabSz="233679">
              <a:defRPr sz="2880"/>
            </a:pPr>
            <a:r>
              <a:t>The destruction of the republic continues</a:t>
            </a:r>
          </a:p>
          <a:p>
            <a:pPr defTabSz="233679">
              <a:defRPr sz="2880"/>
            </a:pPr>
            <a:r>
              <a:t>The Nations Flags - Know your Flag</a:t>
            </a:r>
          </a:p>
        </p:txBody>
      </p:sp>
      <p:sp>
        <p:nvSpPr>
          <p:cNvPr id="290" name="U.S. Civil Flag of Peace;…"/>
          <p:cNvSpPr txBox="1">
            <a:spLocks noGrp="1"/>
          </p:cNvSpPr>
          <p:nvPr>
            <p:ph type="body" sz="quarter" idx="1"/>
          </p:nvPr>
        </p:nvSpPr>
        <p:spPr>
          <a:xfrm>
            <a:off x="887318" y="6473496"/>
            <a:ext cx="3609043" cy="2770437"/>
          </a:xfrm>
          <a:prstGeom prst="rect">
            <a:avLst/>
          </a:prstGeom>
        </p:spPr>
        <p:txBody>
          <a:bodyPr/>
          <a:lstStyle/>
          <a:p>
            <a:pPr marL="232029" indent="-232029" defTabSz="368045">
              <a:spcBef>
                <a:spcPts val="1700"/>
              </a:spcBef>
              <a:buBlip>
                <a:blip r:embed="rId3"/>
              </a:buBlip>
              <a:defRPr sz="1890"/>
            </a:pPr>
            <a:r>
              <a:t>U.S. Civil Flag of Peace; </a:t>
            </a:r>
          </a:p>
          <a:p>
            <a:pPr marL="232029" indent="-232029" defTabSz="368045">
              <a:spcBef>
                <a:spcPts val="1700"/>
              </a:spcBef>
              <a:buBlip>
                <a:blip r:embed="rId3"/>
              </a:buBlip>
              <a:defRPr sz="1890"/>
            </a:pPr>
            <a:r>
              <a:t>Flown only in peace time on both the land and sea.</a:t>
            </a:r>
          </a:p>
          <a:p>
            <a:pPr marL="232029" indent="-232029" defTabSz="368045">
              <a:spcBef>
                <a:spcPts val="1700"/>
              </a:spcBef>
              <a:buBlip>
                <a:blip r:embed="rId3"/>
              </a:buBlip>
              <a:defRPr sz="1890"/>
            </a:pPr>
            <a:r>
              <a:t>Used as our US Coast Guard Flag,  a Civil defense Organization</a:t>
            </a:r>
          </a:p>
        </p:txBody>
      </p:sp>
      <p:pic>
        <p:nvPicPr>
          <p:cNvPr id="291" name="Image" descr="Image"/>
          <p:cNvPicPr>
            <a:picLocks/>
          </p:cNvPicPr>
          <p:nvPr/>
        </p:nvPicPr>
        <p:blipFill>
          <a:blip r:embed="rId4"/>
          <a:stretch>
            <a:fillRect/>
          </a:stretch>
        </p:blipFill>
        <p:spPr>
          <a:xfrm>
            <a:off x="4839719" y="1772974"/>
            <a:ext cx="3425281" cy="4616749"/>
          </a:xfrm>
          <a:prstGeom prst="rect">
            <a:avLst/>
          </a:prstGeom>
        </p:spPr>
      </p:pic>
      <p:pic>
        <p:nvPicPr>
          <p:cNvPr id="292" name="militaryflag.jpg" descr="militaryflag.jpg"/>
          <p:cNvPicPr>
            <a:picLocks/>
          </p:cNvPicPr>
          <p:nvPr/>
        </p:nvPicPr>
        <p:blipFill>
          <a:blip r:embed="rId5"/>
          <a:stretch>
            <a:fillRect/>
          </a:stretch>
        </p:blipFill>
        <p:spPr>
          <a:xfrm>
            <a:off x="8506758" y="1772974"/>
            <a:ext cx="3609043" cy="4616749"/>
          </a:xfrm>
          <a:prstGeom prst="rect">
            <a:avLst/>
          </a:prstGeom>
        </p:spPr>
      </p:pic>
      <p:sp>
        <p:nvSpPr>
          <p:cNvPr id="293" name="U.S. War Flag;…"/>
          <p:cNvSpPr txBox="1"/>
          <p:nvPr/>
        </p:nvSpPr>
        <p:spPr>
          <a:xfrm>
            <a:off x="4697878" y="6473496"/>
            <a:ext cx="3609043" cy="2673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pPr marL="228345" indent="-228345" algn="l" defTabSz="362204">
              <a:spcBef>
                <a:spcPts val="1700"/>
              </a:spcBef>
              <a:buSzPct val="25000"/>
              <a:buBlip>
                <a:blip r:embed="rId3"/>
              </a:buBlip>
              <a:defRPr sz="1860"/>
            </a:pPr>
            <a:r>
              <a:t>U.S. War Flag; </a:t>
            </a:r>
          </a:p>
          <a:p>
            <a:pPr marL="228345" indent="-228345" algn="l" defTabSz="362204">
              <a:spcBef>
                <a:spcPts val="1700"/>
              </a:spcBef>
              <a:buSzPct val="25000"/>
              <a:buBlip>
                <a:blip r:embed="rId3"/>
              </a:buBlip>
              <a:defRPr sz="1860"/>
            </a:pPr>
            <a:r>
              <a:t>Flown only in time of war on both the land and sea. </a:t>
            </a:r>
          </a:p>
          <a:p>
            <a:pPr marL="228345" indent="-228345" algn="l" defTabSz="362204">
              <a:spcBef>
                <a:spcPts val="1700"/>
              </a:spcBef>
              <a:buSzPct val="25000"/>
              <a:buBlip>
                <a:blip r:embed="rId3"/>
              </a:buBlip>
              <a:defRPr sz="1860"/>
            </a:pPr>
            <a:r>
              <a:t>designating  Military property, a ship, base, outpost, fort, or M. force.</a:t>
            </a:r>
          </a:p>
        </p:txBody>
      </p:sp>
      <p:sp>
        <p:nvSpPr>
          <p:cNvPr id="294" name="U.S. Flag of Admiralty;…"/>
          <p:cNvSpPr txBox="1"/>
          <p:nvPr/>
        </p:nvSpPr>
        <p:spPr>
          <a:xfrm>
            <a:off x="8506758" y="6380330"/>
            <a:ext cx="3609043" cy="2673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pPr marL="228345" indent="-228345" algn="l" defTabSz="362204">
              <a:spcBef>
                <a:spcPts val="1700"/>
              </a:spcBef>
              <a:buSzPct val="25000"/>
              <a:buBlip>
                <a:blip r:embed="rId3"/>
              </a:buBlip>
              <a:defRPr sz="1860"/>
            </a:pPr>
            <a:r>
              <a:t>U.S. Flag of Admiralty; </a:t>
            </a:r>
          </a:p>
          <a:p>
            <a:pPr marL="228345" indent="-228345" algn="l" defTabSz="362204">
              <a:spcBef>
                <a:spcPts val="1700"/>
              </a:spcBef>
              <a:buSzPct val="25000"/>
              <a:buBlip>
                <a:blip r:embed="rId3"/>
              </a:buBlip>
              <a:defRPr sz="1860"/>
            </a:pPr>
            <a:r>
              <a:t>Flown only when Captured by foreign Pirates, Nations, States, or Organizations.</a:t>
            </a:r>
          </a:p>
          <a:p>
            <a:pPr marL="228345" indent="-228345" algn="l" defTabSz="362204">
              <a:spcBef>
                <a:spcPts val="1700"/>
              </a:spcBef>
              <a:buSzPct val="25000"/>
              <a:buBlip>
                <a:blip r:embed="rId3"/>
              </a:buBlip>
              <a:defRPr sz="1860"/>
            </a:pPr>
            <a:r>
              <a:t>Yet it is in Every Courtroom in UNITED STATES</a:t>
            </a:r>
          </a:p>
        </p:txBody>
      </p:sp>
      <p:sp>
        <p:nvSpPr>
          <p:cNvPr id="295" name="Slide Number"/>
          <p:cNvSpPr txBox="1">
            <a:spLocks noGrp="1"/>
          </p:cNvSpPr>
          <p:nvPr>
            <p:ph type="sldNum" sz="quarter" idx="2"/>
          </p:nvPr>
        </p:nvSpPr>
        <p:spPr>
          <a:xfrm>
            <a:off x="6291423" y="9296399"/>
            <a:ext cx="415232"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44</a:t>
            </a:fld>
            <a:endParaRP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he destruction of the republic continues…"/>
          <p:cNvSpPr txBox="1">
            <a:spLocks noGrp="1"/>
          </p:cNvSpPr>
          <p:nvPr>
            <p:ph type="title"/>
          </p:nvPr>
        </p:nvSpPr>
        <p:spPr>
          <a:xfrm>
            <a:off x="1270000" y="534987"/>
            <a:ext cx="10464800" cy="1435257"/>
          </a:xfrm>
          <a:prstGeom prst="rect">
            <a:avLst/>
          </a:prstGeom>
        </p:spPr>
        <p:txBody>
          <a:bodyPr/>
          <a:lstStyle/>
          <a:p>
            <a:pPr defTabSz="274574">
              <a:defRPr sz="3384"/>
            </a:pPr>
            <a:r>
              <a:t>The destruction of the republic continues</a:t>
            </a:r>
          </a:p>
          <a:p>
            <a:pPr defTabSz="274574">
              <a:defRPr sz="3384"/>
            </a:pPr>
            <a:r>
              <a:t>The Great Fraud goes into full swing</a:t>
            </a:r>
          </a:p>
        </p:txBody>
      </p:sp>
      <p:sp>
        <p:nvSpPr>
          <p:cNvPr id="298" name="1916: The Supreme Court in Brushaber vs Union Pacific R.R. Co., 240 U.S. 1 (1916) ruled the 16th amendment (The Income Tax) did nothing that was not already done other than to make plain and clear the right of the United States (Corp. U.S.) to tax corpor"/>
          <p:cNvSpPr txBox="1">
            <a:spLocks noGrp="1"/>
          </p:cNvSpPr>
          <p:nvPr>
            <p:ph type="body" idx="1"/>
          </p:nvPr>
        </p:nvSpPr>
        <p:spPr>
          <a:xfrm>
            <a:off x="791120" y="1874241"/>
            <a:ext cx="11422560" cy="7359784"/>
          </a:xfrm>
          <a:prstGeom prst="rect">
            <a:avLst/>
          </a:prstGeom>
        </p:spPr>
        <p:txBody>
          <a:bodyPr/>
          <a:lstStyle/>
          <a:p>
            <a:pPr marL="319531" indent="-319531" defTabSz="397256">
              <a:spcBef>
                <a:spcPts val="2000"/>
              </a:spcBef>
              <a:buBlip>
                <a:blip r:embed="rId2"/>
              </a:buBlip>
              <a:defRPr sz="2584"/>
            </a:pPr>
            <a:r>
              <a:t>1916: The Supreme Court in Brushaber vs </a:t>
            </a:r>
            <a:r>
              <a:rPr>
                <a:solidFill>
                  <a:srgbClr val="060303"/>
                </a:solidFill>
              </a:rPr>
              <a:t>Union</a:t>
            </a:r>
            <a:r>
              <a:t> Pacific R.R. Co., 240 U.S. 1 (1916) ruled the 16th amendment (The Income Tax) did nothing that was not already done other than to make plain and clear the right of the United States (Corp. U.S.) to tax corporations and government employees only.</a:t>
            </a:r>
          </a:p>
          <a:p>
            <a:pPr marL="319531" indent="-319531" defTabSz="397256">
              <a:spcBef>
                <a:spcPts val="2000"/>
              </a:spcBef>
              <a:buBlip>
                <a:blip r:embed="rId2"/>
              </a:buBlip>
              <a:defRPr sz="2584"/>
            </a:pPr>
            <a:r>
              <a:t>1921: the Sheppard-Towner Maternity Act created the birth "registration" or what we now know as the "Birth Certificate". It was known as the "Maternity Act" and was sold to the American people as a law that would reduce maternal and infant mortality, protect the health of mothers and infants, and for "other purposes". One of those other purposes provided for state agencies in overseeing of it's operations and expenditures. What it really did was create a federal "birth registry' which exists today, creating "FEDERAL CHILDREN" . This government of "Parents Patriae, now legislates for American children as if they are owned by the federal government.</a:t>
            </a:r>
          </a:p>
        </p:txBody>
      </p:sp>
      <p:sp>
        <p:nvSpPr>
          <p:cNvPr id="299" name="Slide Number"/>
          <p:cNvSpPr txBox="1">
            <a:spLocks noGrp="1"/>
          </p:cNvSpPr>
          <p:nvPr>
            <p:ph type="sldNum" sz="quarter" idx="2"/>
          </p:nvPr>
        </p:nvSpPr>
        <p:spPr>
          <a:xfrm>
            <a:off x="6310622" y="9296399"/>
            <a:ext cx="376834"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45</a:t>
            </a:fld>
            <a:endParaRP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lide Number"/>
          <p:cNvSpPr txBox="1">
            <a:spLocks noGrp="1"/>
          </p:cNvSpPr>
          <p:nvPr>
            <p:ph type="sldNum" sz="quarter" idx="2"/>
          </p:nvPr>
        </p:nvSpPr>
        <p:spPr>
          <a:xfrm>
            <a:off x="6306325" y="9296399"/>
            <a:ext cx="385428"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46</a:t>
            </a:fld>
            <a:endParaRPr/>
          </a:p>
        </p:txBody>
      </p:sp>
      <p:sp>
        <p:nvSpPr>
          <p:cNvPr id="302" name="The destruction of the republic continues…"/>
          <p:cNvSpPr txBox="1">
            <a:spLocks noGrp="1"/>
          </p:cNvSpPr>
          <p:nvPr>
            <p:ph type="title" idx="4294967295"/>
          </p:nvPr>
        </p:nvSpPr>
        <p:spPr>
          <a:xfrm>
            <a:off x="799637" y="547687"/>
            <a:ext cx="11470383" cy="1247220"/>
          </a:xfrm>
          <a:prstGeom prst="rect">
            <a:avLst/>
          </a:prstGeom>
        </p:spPr>
        <p:txBody>
          <a:bodyPr/>
          <a:lstStyle/>
          <a:p>
            <a:pPr algn="ctr" defTabSz="233679">
              <a:defRPr sz="2880"/>
            </a:pPr>
            <a:r>
              <a:t>The destruction of the republic continues</a:t>
            </a:r>
          </a:p>
          <a:p>
            <a:pPr algn="ctr" defTabSz="233679">
              <a:defRPr sz="2880"/>
            </a:pPr>
            <a:r>
              <a:t>Franklin Delano Roosevelt - The New Deal</a:t>
            </a:r>
          </a:p>
        </p:txBody>
      </p:sp>
      <p:sp>
        <p:nvSpPr>
          <p:cNvPr id="303" name="1930-1934: A second corporation calling itself “the United States of America” is bankrupted. This time, FDR unlawfully converts the entire population of this country, re-interpreting our Trade Names on the land to be Foreign Situs Trusts operating in the"/>
          <p:cNvSpPr txBox="1">
            <a:spLocks noGrp="1"/>
          </p:cNvSpPr>
          <p:nvPr>
            <p:ph type="body" idx="4294967295"/>
          </p:nvPr>
        </p:nvSpPr>
        <p:spPr>
          <a:xfrm>
            <a:off x="765787" y="1844625"/>
            <a:ext cx="11538083" cy="7485559"/>
          </a:xfrm>
          <a:prstGeom prst="rect">
            <a:avLst/>
          </a:prstGeom>
        </p:spPr>
        <p:txBody>
          <a:bodyPr/>
          <a:lstStyle/>
          <a:p>
            <a:pPr marL="258445" indent="-258445" defTabSz="321310">
              <a:spcBef>
                <a:spcPts val="1600"/>
              </a:spcBef>
              <a:buBlip>
                <a:blip r:embed="rId2"/>
              </a:buBlip>
              <a:defRPr sz="2200"/>
            </a:pPr>
            <a:r>
              <a:t>1930-1934: A second corporation calling itself “the United States of America” is bankrupted. This time, FDR unlawfully converts the entire population of this country, re-interpreting our Trade Names on the land to be Foreign Situs Trusts operating in the international jurisdiction of the sea.  This allows the Creditors of the bankrupt private, mostly foreign-owned “United States of America, Inc.” to seize upon the labor and other private property of Americans in gross Breach of Trust owed to us by the Popes and by the British Monarch.   By this deliberate fraud, we are “presumed” to be commercial vessels belonging to the bankrupt United States of America, Inc., and by process of extortion and assumpsit, are forced to pay its debts.  </a:t>
            </a:r>
          </a:p>
          <a:p>
            <a:pPr marL="258445" indent="-258445" defTabSz="321310">
              <a:spcBef>
                <a:spcPts val="1600"/>
              </a:spcBef>
              <a:buBlip>
                <a:blip r:embed="rId2"/>
              </a:buBlip>
              <a:defRPr sz="2200"/>
            </a:pPr>
            <a:r>
              <a:t>1933: Social Security Act, along with The Sheppard-Towner Act, through your Birth Certificates </a:t>
            </a:r>
            <a:r>
              <a:rPr u="sng"/>
              <a:t>you</a:t>
            </a:r>
            <a:r>
              <a:t> are now “issued” as a “Certificate of Bond” and every ONE gets a number. “Bonded and Insured.”</a:t>
            </a:r>
          </a:p>
          <a:p>
            <a:pPr marL="258445" indent="-258445" defTabSz="321310">
              <a:spcBef>
                <a:spcPts val="1600"/>
              </a:spcBef>
              <a:buBlip>
                <a:blip r:embed="rId2"/>
              </a:buBlip>
              <a:defRPr sz="2200"/>
            </a:pPr>
            <a:r>
              <a:t>We are also considered “missing, presumed lost at sea” and Cestui Que Vie Trusts are established by the Municipal United States in our names.  These things are operated under deceptive account designations that appear to be our names: JOHN QUINCY PUBLIC, JANE ANN PUBLIC, and so on.</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he destruction of the republic continues…"/>
          <p:cNvSpPr txBox="1">
            <a:spLocks noGrp="1"/>
          </p:cNvSpPr>
          <p:nvPr>
            <p:ph type="title"/>
          </p:nvPr>
        </p:nvSpPr>
        <p:spPr>
          <a:xfrm>
            <a:off x="799637" y="547687"/>
            <a:ext cx="11470383" cy="1247220"/>
          </a:xfrm>
          <a:prstGeom prst="rect">
            <a:avLst/>
          </a:prstGeom>
        </p:spPr>
        <p:txBody>
          <a:bodyPr/>
          <a:lstStyle/>
          <a:p>
            <a:pPr defTabSz="233679">
              <a:defRPr sz="2880"/>
            </a:pPr>
            <a:r>
              <a:t>The destruction of the republic continues</a:t>
            </a:r>
          </a:p>
          <a:p>
            <a:pPr defTabSz="233679">
              <a:defRPr sz="2880"/>
            </a:pPr>
            <a:r>
              <a:t>Franklin Delano Roosevelt - The New Deal</a:t>
            </a:r>
          </a:p>
        </p:txBody>
      </p:sp>
      <p:sp>
        <p:nvSpPr>
          <p:cNvPr id="306" name="Your SS# is issued, Your “LABOR” is monetized as property of the Federal Government.…"/>
          <p:cNvSpPr txBox="1">
            <a:spLocks noGrp="1"/>
          </p:cNvSpPr>
          <p:nvPr>
            <p:ph type="body" idx="1"/>
          </p:nvPr>
        </p:nvSpPr>
        <p:spPr>
          <a:xfrm>
            <a:off x="765787" y="1844625"/>
            <a:ext cx="11538083" cy="7485559"/>
          </a:xfrm>
          <a:prstGeom prst="rect">
            <a:avLst/>
          </a:prstGeom>
        </p:spPr>
        <p:txBody>
          <a:bodyPr/>
          <a:lstStyle/>
          <a:p>
            <a:pPr marL="253746" indent="-253746" defTabSz="315468">
              <a:spcBef>
                <a:spcPts val="1600"/>
              </a:spcBef>
              <a:buBlip>
                <a:blip r:embed="rId2"/>
              </a:buBlip>
              <a:defRPr sz="2160"/>
            </a:pPr>
            <a:r>
              <a:t>Your SS# is issued, Your “LABOR” is monetized as property of the Federal Government.</a:t>
            </a:r>
          </a:p>
          <a:p>
            <a:pPr marL="253746" indent="-253746" defTabSz="315468">
              <a:spcBef>
                <a:spcPts val="1600"/>
              </a:spcBef>
              <a:buBlip>
                <a:blip r:embed="rId2"/>
              </a:buBlip>
              <a:defRPr sz="2160"/>
            </a:pPr>
            <a:r>
              <a:t>Social Security Numbers are issued by the UN through the IMF. The Application for a Social Security Number is the SS5 form. The Department of the Treasury (IMF) issues the SS5 not the Social Security Administration. The new SS5 forms do not state who or what publishes them, the earlier SS5 forms state that they are Department of the Treasury forms. You can get a copy of the SS5 you filled out by sending form SSA-L996 to the SS Administration. (20 CFR chapter 111, subpart B 422.103 (b) (2) (2) Read the cites above) </a:t>
            </a:r>
          </a:p>
          <a:p>
            <a:pPr marL="253746" indent="-253746" defTabSz="315468">
              <a:spcBef>
                <a:spcPts val="1600"/>
              </a:spcBef>
              <a:buBlip>
                <a:blip r:embed="rId2"/>
              </a:buBlip>
              <a:defRPr sz="2160"/>
            </a:pPr>
            <a:r>
              <a:t>You are “Domiciled” as a “US citizen” and as a permanent resident of  "the District of Columbia" and as the property of THE UNITED STATES OF AMERICA Inc. A corporation. and its subsidiary STATE OF ______, Franchises.  Under “Districts” extensions of District of Columbia, such as “97702”  = the 9th District of Columbia.</a:t>
            </a:r>
          </a:p>
          <a:p>
            <a:pPr marL="253746" indent="-253746" defTabSz="315468">
              <a:spcBef>
                <a:spcPts val="1600"/>
              </a:spcBef>
              <a:buBlip>
                <a:blip r:embed="rId2"/>
              </a:buBlip>
              <a:defRPr sz="2160"/>
            </a:pPr>
            <a:r>
              <a:t>We were made slaves with all our future labor and earnings as its assets and as its security collateral bonded to the international bankers. They registered your birth as a corporation put your name in all capital letters, a corporate fiction, a US Citizen, an entity for them to levy tax, license, fine, sue, and charge, and getting you to pay for it by making you believe it's </a:t>
            </a:r>
            <a:r>
              <a:rPr u="sng"/>
              <a:t>YOU</a:t>
            </a:r>
            <a:r>
              <a:t>.    (U.S. 243) U.S citizens are Human capital. (Executive Order 13037) </a:t>
            </a:r>
          </a:p>
        </p:txBody>
      </p:sp>
      <p:sp>
        <p:nvSpPr>
          <p:cNvPr id="307" name="Slide Number"/>
          <p:cNvSpPr txBox="1">
            <a:spLocks noGrp="1"/>
          </p:cNvSpPr>
          <p:nvPr>
            <p:ph type="sldNum" sz="quarter" idx="2"/>
          </p:nvPr>
        </p:nvSpPr>
        <p:spPr>
          <a:xfrm>
            <a:off x="6314194" y="9296399"/>
            <a:ext cx="369690"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47</a:t>
            </a:fld>
            <a:endParaRP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 name="IMG_0483.JPG" descr="IMG_0483.JPG"/>
          <p:cNvPicPr>
            <a:picLocks noGrp="1" noChangeAspect="1"/>
          </p:cNvPicPr>
          <p:nvPr>
            <p:ph type="pic" idx="21"/>
          </p:nvPr>
        </p:nvPicPr>
        <p:blipFill>
          <a:blip r:embed="rId2"/>
          <a:srcRect l="4094" b="25702"/>
          <a:stretch>
            <a:fillRect/>
          </a:stretch>
        </p:blipFill>
        <p:spPr>
          <a:xfrm>
            <a:off x="742553" y="1522353"/>
            <a:ext cx="11458857" cy="6657803"/>
          </a:xfrm>
          <a:prstGeom prst="rect">
            <a:avLst/>
          </a:prstGeom>
        </p:spPr>
      </p:pic>
      <p:sp>
        <p:nvSpPr>
          <p:cNvPr id="310" name="Slide Number"/>
          <p:cNvSpPr txBox="1">
            <a:spLocks noGrp="1"/>
          </p:cNvSpPr>
          <p:nvPr>
            <p:ph type="sldNum" sz="quarter" idx="2"/>
          </p:nvPr>
        </p:nvSpPr>
        <p:spPr>
          <a:xfrm>
            <a:off x="6309952" y="9296399"/>
            <a:ext cx="378174"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48</a:t>
            </a:fld>
            <a:endParaRP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The destruction of the republic continues…"/>
          <p:cNvSpPr txBox="1">
            <a:spLocks noGrp="1"/>
          </p:cNvSpPr>
          <p:nvPr>
            <p:ph type="title"/>
          </p:nvPr>
        </p:nvSpPr>
        <p:spPr>
          <a:xfrm>
            <a:off x="1270000" y="537319"/>
            <a:ext cx="10464800" cy="1256021"/>
          </a:xfrm>
          <a:prstGeom prst="rect">
            <a:avLst/>
          </a:prstGeom>
        </p:spPr>
        <p:txBody>
          <a:bodyPr/>
          <a:lstStyle/>
          <a:p>
            <a:pPr defTabSz="233679">
              <a:defRPr sz="2880"/>
            </a:pPr>
            <a:r>
              <a:t>The destruction of the republic continues</a:t>
            </a:r>
          </a:p>
          <a:p>
            <a:pPr defTabSz="233679">
              <a:defRPr sz="2880"/>
            </a:pPr>
            <a:r>
              <a:t>The New War Powers Act of 1933 cont…</a:t>
            </a:r>
          </a:p>
        </p:txBody>
      </p:sp>
      <p:sp>
        <p:nvSpPr>
          <p:cNvPr id="313" name="It suited Roosevelt’s plans to seize control of the nation for his socialist agenda, by and maintain it by Executive Order, so he accepted the Federal Reserve Board’s request, which amended the 1917 Wars Powers Act, thus giving the President license over"/>
          <p:cNvSpPr txBox="1">
            <a:spLocks noGrp="1"/>
          </p:cNvSpPr>
          <p:nvPr>
            <p:ph type="body" idx="1"/>
          </p:nvPr>
        </p:nvSpPr>
        <p:spPr>
          <a:xfrm>
            <a:off x="826641" y="1710948"/>
            <a:ext cx="11460411" cy="7777699"/>
          </a:xfrm>
          <a:prstGeom prst="rect">
            <a:avLst/>
          </a:prstGeom>
        </p:spPr>
        <p:txBody>
          <a:bodyPr/>
          <a:lstStyle/>
          <a:p>
            <a:pPr marL="277240" indent="-277240" defTabSz="344677">
              <a:spcBef>
                <a:spcPts val="1700"/>
              </a:spcBef>
              <a:buBlip>
                <a:blip r:embed="rId2"/>
              </a:buBlip>
              <a:defRPr sz="2241"/>
            </a:pPr>
            <a:r>
              <a:t>It suited Roosevelt’s plans to seize control of the nation for his socialist agenda, by and maintain it by Executive Order, so he accepted the Federal Reserve Board’s request, which amended the 1917 Wars Powers Act, thus giving the President license over all the citizens of this country… rather than just an enemy. We became the enemy of our country, and remain so to this day. See Black’s Law Dictionary 6th Edition under Bank Holiday P. 146. </a:t>
            </a:r>
          </a:p>
          <a:p>
            <a:pPr marL="277240" indent="-277240" defTabSz="344677">
              <a:spcBef>
                <a:spcPts val="1700"/>
              </a:spcBef>
              <a:buBlip>
                <a:blip r:embed="rId2"/>
              </a:buBlip>
              <a:defRPr sz="2241"/>
            </a:pPr>
            <a:r>
              <a:t>Congress returned from its annual recess and rubber-stamped Roosevelt’s Executive Orders and the Federal power grab began. From that day to the present, the United States of America has been under emergency powers. Presidents, and the Congress, to maintain and justify the enormous growth in the power of the Federal government, have systematically exploited its people. </a:t>
            </a:r>
            <a:r>
              <a:rPr u="sng"/>
              <a:t>The States cooperated with the Federal government because they benefited, right down to the County level from a massive increase in their revenues and powers.</a:t>
            </a:r>
          </a:p>
          <a:p>
            <a:pPr marL="277240" indent="-277240" defTabSz="344677">
              <a:spcBef>
                <a:spcPts val="1700"/>
              </a:spcBef>
              <a:buBlip>
                <a:blip r:embed="rId2"/>
              </a:buBlip>
              <a:defRPr sz="2241"/>
            </a:pPr>
            <a:r>
              <a:rPr u="sng"/>
              <a:t>The</a:t>
            </a:r>
            <a:r>
              <a:t> area over which Emergency powers may be declared can cover part of a state (city or county), an entire State, several states, or an entire nation… as is the case, today.</a:t>
            </a:r>
          </a:p>
          <a:p>
            <a:pPr marL="87549" indent="-87549" defTabSz="269747">
              <a:spcBef>
                <a:spcPts val="0"/>
              </a:spcBef>
              <a:buBlip>
                <a:blip r:embed="rId2"/>
              </a:buBlip>
              <a:defRPr sz="708">
                <a:solidFill>
                  <a:srgbClr val="333333"/>
                </a:solidFill>
                <a:uFill>
                  <a:solidFill>
                    <a:srgbClr val="333333"/>
                  </a:solidFill>
                </a:uFill>
                <a:latin typeface="Helvetica"/>
                <a:ea typeface="Helvetica"/>
                <a:cs typeface="Helvetica"/>
                <a:sym typeface="Helvetica"/>
              </a:defRPr>
            </a:pPr>
            <a:endParaRPr/>
          </a:p>
        </p:txBody>
      </p:sp>
      <p:sp>
        <p:nvSpPr>
          <p:cNvPr id="314" name="Slide Number"/>
          <p:cNvSpPr txBox="1">
            <a:spLocks noGrp="1"/>
          </p:cNvSpPr>
          <p:nvPr>
            <p:ph type="sldNum" sz="quarter" idx="2"/>
          </p:nvPr>
        </p:nvSpPr>
        <p:spPr>
          <a:xfrm>
            <a:off x="6306325" y="9296399"/>
            <a:ext cx="385428"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49</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he Global ESTATE Trusts"/>
          <p:cNvSpPr txBox="1">
            <a:spLocks noGrp="1"/>
          </p:cNvSpPr>
          <p:nvPr>
            <p:ph type="title"/>
          </p:nvPr>
        </p:nvSpPr>
        <p:spPr>
          <a:xfrm>
            <a:off x="1270000" y="622300"/>
            <a:ext cx="10464800" cy="1236018"/>
          </a:xfrm>
          <a:prstGeom prst="rect">
            <a:avLst/>
          </a:prstGeom>
        </p:spPr>
        <p:txBody>
          <a:bodyPr>
            <a:normAutofit fontScale="90000"/>
          </a:bodyPr>
          <a:lstStyle>
            <a:lvl1pPr defTabSz="467359">
              <a:defRPr sz="5760"/>
            </a:lvl1pPr>
          </a:lstStyle>
          <a:p>
            <a:r>
              <a:t>The Global ESTATE Trusts </a:t>
            </a:r>
          </a:p>
        </p:txBody>
      </p:sp>
      <p:sp>
        <p:nvSpPr>
          <p:cNvPr id="135" name="1302 The Unam Sanctum, Pope Boniface VIII creates the worlds first and largest Trust.…"/>
          <p:cNvSpPr txBox="1">
            <a:spLocks noGrp="1"/>
          </p:cNvSpPr>
          <p:nvPr>
            <p:ph type="body" idx="1"/>
          </p:nvPr>
        </p:nvSpPr>
        <p:spPr>
          <a:xfrm>
            <a:off x="1007484" y="1668265"/>
            <a:ext cx="11150601" cy="7295059"/>
          </a:xfrm>
          <a:prstGeom prst="rect">
            <a:avLst/>
          </a:prstGeom>
        </p:spPr>
        <p:txBody>
          <a:bodyPr/>
          <a:lstStyle/>
          <a:p>
            <a:pPr marL="385318" indent="-385318" defTabSz="479044">
              <a:spcBef>
                <a:spcPts val="2400"/>
              </a:spcBef>
              <a:buBlip>
                <a:blip r:embed="rId2"/>
              </a:buBlip>
              <a:defRPr sz="3116"/>
            </a:pPr>
            <a:r>
              <a:t>1302 The Unam Sanctum, Pope Boniface VIII creates the worlds first and largest Trust.</a:t>
            </a:r>
          </a:p>
          <a:p>
            <a:pPr marL="385318" indent="-385318" defTabSz="479044">
              <a:spcBef>
                <a:spcPts val="2400"/>
              </a:spcBef>
              <a:buBlip>
                <a:blip r:embed="rId2"/>
              </a:buBlip>
              <a:defRPr sz="3116"/>
            </a:pPr>
            <a:r>
              <a:t>1455 The Romanus Pontifex, Pope Nicholas V publishes the first Testamentary Trust.</a:t>
            </a:r>
          </a:p>
          <a:p>
            <a:pPr marL="385318" indent="-385318" defTabSz="479044">
              <a:spcBef>
                <a:spcPts val="2400"/>
              </a:spcBef>
              <a:buBlip>
                <a:blip r:embed="rId2"/>
              </a:buBlip>
              <a:defRPr sz="3116"/>
            </a:pPr>
            <a:r>
              <a:t>1481 The Aeterni Regis, Pope Sixtus IV publishes the second Testamentary Trust.</a:t>
            </a:r>
          </a:p>
          <a:p>
            <a:pPr marL="385318" indent="-385318" defTabSz="479044">
              <a:spcBef>
                <a:spcPts val="2400"/>
              </a:spcBef>
              <a:buBlip>
                <a:blip r:embed="rId2"/>
              </a:buBlip>
              <a:defRPr sz="3116"/>
            </a:pPr>
            <a:r>
              <a:t>1537 The Convocation, Pope Paul III publishes the third Testamentary Trust.</a:t>
            </a:r>
          </a:p>
          <a:p>
            <a:pPr marL="385318" indent="-385318" defTabSz="479044">
              <a:spcBef>
                <a:spcPts val="2400"/>
              </a:spcBef>
              <a:buBlip>
                <a:blip r:embed="rId2"/>
              </a:buBlip>
              <a:defRPr sz="3116"/>
            </a:pPr>
            <a:r>
              <a:t>What did these trusts do? Everything! That effects us today.</a:t>
            </a:r>
          </a:p>
        </p:txBody>
      </p:sp>
      <p:sp>
        <p:nvSpPr>
          <p:cNvPr id="136" name="Slide Number"/>
          <p:cNvSpPr txBox="1">
            <a:spLocks noGrp="1"/>
          </p:cNvSpPr>
          <p:nvPr>
            <p:ph type="sldNum" sz="quarter" idx="2"/>
          </p:nvPr>
        </p:nvSpPr>
        <p:spPr>
          <a:xfrm>
            <a:off x="6385855" y="9296399"/>
            <a:ext cx="226368"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a:t>
            </a:fld>
            <a:endParaRP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The destruction of the republic continues…"/>
          <p:cNvSpPr txBox="1">
            <a:spLocks noGrp="1"/>
          </p:cNvSpPr>
          <p:nvPr>
            <p:ph type="title"/>
          </p:nvPr>
        </p:nvSpPr>
        <p:spPr>
          <a:xfrm>
            <a:off x="1270000" y="489991"/>
            <a:ext cx="10464800" cy="1401565"/>
          </a:xfrm>
          <a:prstGeom prst="rect">
            <a:avLst/>
          </a:prstGeom>
        </p:spPr>
        <p:txBody>
          <a:bodyPr/>
          <a:lstStyle/>
          <a:p>
            <a:pPr defTabSz="268731">
              <a:defRPr sz="3312"/>
            </a:pPr>
            <a:r>
              <a:t>The destruction of the republic continues</a:t>
            </a:r>
          </a:p>
          <a:p>
            <a:pPr defTabSz="268731">
              <a:defRPr sz="3312"/>
            </a:pPr>
            <a:r>
              <a:t>The New War Powers Act of 1933</a:t>
            </a:r>
          </a:p>
        </p:txBody>
      </p:sp>
      <p:sp>
        <p:nvSpPr>
          <p:cNvPr id="317" name="More Additional Power:  Characteristics of Emergency Powers- Means any form of military style government, martial law, or martial rule. Martial law and martial rule are not the same. NOTE: The term emergency powers’ is generic, as used herein. Nations de"/>
          <p:cNvSpPr txBox="1">
            <a:spLocks noGrp="1"/>
          </p:cNvSpPr>
          <p:nvPr>
            <p:ph type="body" idx="1"/>
          </p:nvPr>
        </p:nvSpPr>
        <p:spPr>
          <a:xfrm>
            <a:off x="813296" y="1880691"/>
            <a:ext cx="11493600" cy="7601546"/>
          </a:xfrm>
          <a:prstGeom prst="rect">
            <a:avLst/>
          </a:prstGeom>
        </p:spPr>
        <p:txBody>
          <a:bodyPr/>
          <a:lstStyle/>
          <a:p>
            <a:pPr marL="305434" indent="-305434" defTabSz="379729">
              <a:spcBef>
                <a:spcPts val="1900"/>
              </a:spcBef>
              <a:buBlip>
                <a:blip r:embed="rId2"/>
              </a:buBlip>
              <a:defRPr sz="2470"/>
            </a:pPr>
            <a:r>
              <a:t>More Additional Power:  Characteristics of Emergency Powers- Means any form of military style government, martial law, or martial rule. Martial law and martial rule are not the same. NOTE: The term emergency powers’ is generic, as used herein. Nations declare emergency powers under the Doctrine of Necessity, when a crisis (war, riots, rebellion, national collapse, etc.) occurs that cannot be dealt with in a normal peaceful manner. This has been the normal manner of dealing with these emergency situations from time in memorial. </a:t>
            </a:r>
          </a:p>
          <a:p>
            <a:pPr marL="305434" indent="-305434" defTabSz="379729">
              <a:spcBef>
                <a:spcPts val="1900"/>
              </a:spcBef>
              <a:buBlip>
                <a:blip r:embed="rId2"/>
              </a:buBlip>
              <a:defRPr sz="2470"/>
            </a:pPr>
            <a:r>
              <a:t>Emergency powers are supposed to be only a temporary measure to deal with a specific crisis. When the crisis ends, the emergency powers are supposed to end. In the United States, Franklin Delano Roosevelt declared emergency powers in 1933 that was supposedly to deal with a bank crisis that was in progress when he assumed the Presidency. (created by the banks intentionally) In fact, the crisis as sold to the President is a figment of the Federal Reserve bankers’ imagination. </a:t>
            </a:r>
          </a:p>
        </p:txBody>
      </p:sp>
      <p:sp>
        <p:nvSpPr>
          <p:cNvPr id="318" name="Slide Number"/>
          <p:cNvSpPr txBox="1">
            <a:spLocks noGrp="1"/>
          </p:cNvSpPr>
          <p:nvPr>
            <p:ph type="sldNum" sz="quarter" idx="2"/>
          </p:nvPr>
        </p:nvSpPr>
        <p:spPr>
          <a:xfrm>
            <a:off x="6310064" y="9296399"/>
            <a:ext cx="377950"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50</a:t>
            </a:fld>
            <a:endParaRP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The destruction of the republic continues…"/>
          <p:cNvSpPr txBox="1">
            <a:spLocks noGrp="1"/>
          </p:cNvSpPr>
          <p:nvPr>
            <p:ph type="title"/>
          </p:nvPr>
        </p:nvSpPr>
        <p:spPr>
          <a:xfrm>
            <a:off x="761867" y="437653"/>
            <a:ext cx="11481066" cy="1222608"/>
          </a:xfrm>
          <a:prstGeom prst="rect">
            <a:avLst/>
          </a:prstGeom>
        </p:spPr>
        <p:txBody>
          <a:bodyPr/>
          <a:lstStyle/>
          <a:p>
            <a:pPr defTabSz="233679">
              <a:defRPr sz="2880"/>
            </a:pPr>
            <a:r>
              <a:t>The destruction of the republic continues</a:t>
            </a:r>
          </a:p>
          <a:p>
            <a:pPr defTabSz="233679">
              <a:defRPr sz="2880"/>
            </a:pPr>
            <a:r>
              <a:t>The New War Powers Act of 1933 Cont…</a:t>
            </a:r>
          </a:p>
        </p:txBody>
      </p:sp>
      <p:sp>
        <p:nvSpPr>
          <p:cNvPr id="321" name="The single most dominant feature of all emergency powers of Government(s) is unlawful civil authority. Civil courts cease to exist, being replaced by courts with an appearance of ‘legitimacy’, but without the substance. Court Process and procedures are a"/>
          <p:cNvSpPr txBox="1">
            <a:spLocks noGrp="1"/>
          </p:cNvSpPr>
          <p:nvPr>
            <p:ph type="body" idx="1"/>
          </p:nvPr>
        </p:nvSpPr>
        <p:spPr>
          <a:xfrm>
            <a:off x="669544" y="1449585"/>
            <a:ext cx="11665712" cy="7956651"/>
          </a:xfrm>
          <a:prstGeom prst="rect">
            <a:avLst/>
          </a:prstGeom>
        </p:spPr>
        <p:txBody>
          <a:bodyPr/>
          <a:lstStyle/>
          <a:p>
            <a:pPr marL="206755" indent="-206755" defTabSz="257047">
              <a:spcBef>
                <a:spcPts val="1300"/>
              </a:spcBef>
              <a:buBlip>
                <a:blip r:embed="rId2"/>
              </a:buBlip>
              <a:defRPr sz="2112"/>
            </a:pPr>
            <a:r>
              <a:t>The single most dominant feature of all emergency powers of Government(s) is unlawful civil authority. Civil courts cease to exist, being replaced by courts with an appearance of ‘legitimacy’, but without the substance. Court Process and procedures are a mix of rules from previous lawful courts and military courts. Traffic courts, for example are courts of summary court martial using military rules as applied to civilians. An example of this is seen when defining so-called “traffic infractions”. Infraction is not defined in most state codes, but is defined in “The Manual of Courts Martial (1994), (4)” along with the terms “contempt,” “appeal”, etc., and in other military sources.</a:t>
            </a:r>
          </a:p>
          <a:p>
            <a:pPr marL="206755" indent="-206755" defTabSz="257047">
              <a:spcBef>
                <a:spcPts val="1300"/>
              </a:spcBef>
              <a:buBlip>
                <a:blip r:embed="rId2"/>
              </a:buBlip>
              <a:defRPr sz="2112"/>
            </a:pPr>
            <a:r>
              <a:t>Emergency powers: Government(s) varies in the degree of the emergency declared. The most extreme form is called Martial Law. The benign, less restrictive form is Martial Rule. Currently the U.S. is under the less restrictive form called Martial Rule. Martial law puts all major resources in an emergency powers’ area; transportation, food, minerals, metals, communications, etc., under the direct control of the nations’ armed forces and its Commander-in-Chief, the President. </a:t>
            </a:r>
          </a:p>
          <a:p>
            <a:pPr marL="206755" indent="-206755" defTabSz="257047">
              <a:spcBef>
                <a:spcPts val="1300"/>
              </a:spcBef>
              <a:buBlip>
                <a:blip r:embed="rId2"/>
              </a:buBlip>
              <a:defRPr sz="2112"/>
            </a:pPr>
            <a:r>
              <a:t>A snow storm of Executive Orders, have been issued already so that in the event the President declares a National Emergency, all resources and citizen’s come under direct control of (FEMA) Federal Emergency Management Agency and the severe Martial Law form of governance.</a:t>
            </a:r>
          </a:p>
        </p:txBody>
      </p:sp>
      <p:sp>
        <p:nvSpPr>
          <p:cNvPr id="322" name="Slide Number"/>
          <p:cNvSpPr txBox="1">
            <a:spLocks noGrp="1"/>
          </p:cNvSpPr>
          <p:nvPr>
            <p:ph type="sldNum" sz="quarter" idx="2"/>
          </p:nvPr>
        </p:nvSpPr>
        <p:spPr>
          <a:xfrm>
            <a:off x="6357056" y="9296399"/>
            <a:ext cx="283965"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51</a:t>
            </a:fld>
            <a:endParaRP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The destruction of the republic continues…"/>
          <p:cNvSpPr txBox="1">
            <a:spLocks noGrp="1"/>
          </p:cNvSpPr>
          <p:nvPr>
            <p:ph type="title"/>
          </p:nvPr>
        </p:nvSpPr>
        <p:spPr>
          <a:xfrm>
            <a:off x="824954" y="551656"/>
            <a:ext cx="11354892" cy="1514575"/>
          </a:xfrm>
          <a:prstGeom prst="rect">
            <a:avLst/>
          </a:prstGeom>
        </p:spPr>
        <p:txBody>
          <a:bodyPr/>
          <a:lstStyle/>
          <a:p>
            <a:pPr defTabSz="286258">
              <a:defRPr sz="3528"/>
            </a:pPr>
            <a:r>
              <a:t>The destruction of the republic continues</a:t>
            </a:r>
          </a:p>
          <a:p>
            <a:pPr defTabSz="286258">
              <a:defRPr sz="3528"/>
            </a:pPr>
            <a:r>
              <a:t>Franklin Delano Roosevelt - The New Deal</a:t>
            </a:r>
          </a:p>
        </p:txBody>
      </p:sp>
      <p:sp>
        <p:nvSpPr>
          <p:cNvPr id="325" name="U.S. citizens are slaves and own absolutely nothing, not even what we think are our children. (Tillman v. Roberts108 So. 62, Van Koten v. Van Koten 154 N.E. 146, Senate Document 43 &amp; 73rd Congress 1st Session, Wynehammer v. People 13 N.Y. REP 378, 481)…"/>
          <p:cNvSpPr txBox="1">
            <a:spLocks noGrp="1"/>
          </p:cNvSpPr>
          <p:nvPr>
            <p:ph type="body" idx="1"/>
          </p:nvPr>
        </p:nvSpPr>
        <p:spPr>
          <a:xfrm>
            <a:off x="768151" y="2083097"/>
            <a:ext cx="11468498" cy="7314606"/>
          </a:xfrm>
          <a:prstGeom prst="rect">
            <a:avLst/>
          </a:prstGeom>
        </p:spPr>
        <p:txBody>
          <a:bodyPr/>
          <a:lstStyle/>
          <a:p>
            <a:pPr marL="310134" indent="-310134" defTabSz="385572">
              <a:spcBef>
                <a:spcPts val="1900"/>
              </a:spcBef>
              <a:buBlip>
                <a:blip r:embed="rId2"/>
              </a:buBlip>
              <a:defRPr sz="2508"/>
            </a:pPr>
            <a:r>
              <a:t>U.S. citizens are slaves and own absolutely nothing, not even what we think are our children. (Tillman v. Roberts108 So. 62, Van Koten v. Van Koten 154 N.E. 146, Senate Document 43 &amp; 73rd Congress 1st Session, Wynehammer v. People 13 N.Y. REP 378, 481) </a:t>
            </a:r>
          </a:p>
          <a:p>
            <a:pPr marL="310134" indent="-310134" defTabSz="385572">
              <a:spcBef>
                <a:spcPts val="1900"/>
              </a:spcBef>
              <a:buBlip>
                <a:blip r:embed="rId2"/>
              </a:buBlip>
              <a:defRPr sz="2508"/>
            </a:pPr>
            <a:r>
              <a:t>1933: All Peoples GOLD and SILVER confiscated under threat of fines and imprisonment.   $ = FRN or Fiat    </a:t>
            </a:r>
            <a:r>
              <a:rPr>
                <a:latin typeface="Bradley Hand ITC TT-Bold"/>
                <a:ea typeface="Bradley Hand ITC TT-Bold"/>
                <a:cs typeface="Bradley Hand ITC TT-Bold"/>
                <a:sym typeface="Bradley Hand ITC TT-Bold"/>
              </a:rPr>
              <a:t>$ = Real Money</a:t>
            </a:r>
          </a:p>
          <a:p>
            <a:pPr marL="310134" indent="-310134" defTabSz="385572">
              <a:spcBef>
                <a:spcPts val="1900"/>
              </a:spcBef>
              <a:buBlip>
                <a:blip r:embed="rId2"/>
              </a:buBlip>
              <a:defRPr sz="2508"/>
            </a:pPr>
            <a:r>
              <a:t>They embezzled all of the Gold on deposit in their banks and were running scared when they thought that by claiming that the American people were hoarding gold, precipitating a banking crisis they would be off the hook…</a:t>
            </a:r>
          </a:p>
          <a:p>
            <a:pPr marL="97937" indent="-97937" defTabSz="301752">
              <a:spcBef>
                <a:spcPts val="0"/>
              </a:spcBef>
              <a:buBlip>
                <a:blip r:embed="rId2"/>
              </a:buBlip>
              <a:defRPr sz="792" i="1" u="sng">
                <a:solidFill>
                  <a:srgbClr val="333333"/>
                </a:solidFill>
                <a:uFill>
                  <a:solidFill>
                    <a:srgbClr val="333333"/>
                  </a:solidFill>
                </a:uFill>
                <a:latin typeface="Helvetica"/>
                <a:ea typeface="Helvetica"/>
                <a:cs typeface="Helvetica"/>
                <a:sym typeface="Helvetica"/>
              </a:defRPr>
            </a:pPr>
            <a:endParaRPr/>
          </a:p>
          <a:p>
            <a:pPr marL="310134" indent="-310134" defTabSz="385572">
              <a:spcBef>
                <a:spcPts val="1900"/>
              </a:spcBef>
              <a:buBlip>
                <a:blip r:embed="rId2"/>
              </a:buBlip>
              <a:defRPr sz="2508"/>
            </a:pPr>
            <a:r>
              <a:t>“The Pan American treaty of December 26, 1933 (49 STAT 3097) Treaty Series 881 – (Convention on Rights and Duties of States) stated Congress replaced Statutes with international law, placing all states under international law. </a:t>
            </a:r>
          </a:p>
        </p:txBody>
      </p:sp>
      <p:sp>
        <p:nvSpPr>
          <p:cNvPr id="326" name="Slide Number"/>
          <p:cNvSpPr txBox="1">
            <a:spLocks noGrp="1"/>
          </p:cNvSpPr>
          <p:nvPr>
            <p:ph type="sldNum" sz="quarter" idx="2"/>
          </p:nvPr>
        </p:nvSpPr>
        <p:spPr>
          <a:xfrm>
            <a:off x="6327923" y="9296399"/>
            <a:ext cx="342232"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52</a:t>
            </a:fld>
            <a:endParaRP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 name="19756463_150328918856899_3885655569488057105_n.jpg" descr="19756463_150328918856899_3885655569488057105_n.jpg"/>
          <p:cNvPicPr>
            <a:picLocks noGrp="1" noChangeAspect="1"/>
          </p:cNvPicPr>
          <p:nvPr>
            <p:ph type="pic" idx="21"/>
          </p:nvPr>
        </p:nvPicPr>
        <p:blipFill>
          <a:blip r:embed="rId2"/>
          <a:srcRect/>
          <a:stretch>
            <a:fillRect/>
          </a:stretch>
        </p:blipFill>
        <p:spPr>
          <a:xfrm>
            <a:off x="3606696" y="621083"/>
            <a:ext cx="5379652" cy="8511378"/>
          </a:xfrm>
          <a:prstGeom prst="rect">
            <a:avLst/>
          </a:prstGeom>
        </p:spPr>
      </p:pic>
      <p:sp>
        <p:nvSpPr>
          <p:cNvPr id="329" name="Slide Number"/>
          <p:cNvSpPr txBox="1">
            <a:spLocks noGrp="1"/>
          </p:cNvSpPr>
          <p:nvPr>
            <p:ph type="sldNum" sz="quarter" idx="2"/>
          </p:nvPr>
        </p:nvSpPr>
        <p:spPr>
          <a:xfrm>
            <a:off x="6331439" y="9296399"/>
            <a:ext cx="335200"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53</a:t>
            </a:fld>
            <a:endParaRP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The destruction of the republic continues…"/>
          <p:cNvSpPr txBox="1">
            <a:spLocks noGrp="1"/>
          </p:cNvSpPr>
          <p:nvPr>
            <p:ph type="title"/>
          </p:nvPr>
        </p:nvSpPr>
        <p:spPr>
          <a:xfrm>
            <a:off x="1270000" y="635000"/>
            <a:ext cx="10464800" cy="1418432"/>
          </a:xfrm>
          <a:prstGeom prst="rect">
            <a:avLst/>
          </a:prstGeom>
        </p:spPr>
        <p:txBody>
          <a:bodyPr/>
          <a:lstStyle/>
          <a:p>
            <a:pPr defTabSz="274574">
              <a:defRPr sz="3384"/>
            </a:pPr>
            <a:r>
              <a:t>The destruction of the republic continues</a:t>
            </a:r>
          </a:p>
          <a:p>
            <a:pPr defTabSz="274574">
              <a:defRPr sz="3384"/>
            </a:pPr>
            <a:r>
              <a:t>The Name Game - Who am I?</a:t>
            </a:r>
          </a:p>
        </p:txBody>
      </p:sp>
      <p:sp>
        <p:nvSpPr>
          <p:cNvPr id="332" name="“:john-quincy: Public” is your private property and the living soul, living in the de jere “oregon state&quot;.…"/>
          <p:cNvSpPr txBox="1">
            <a:spLocks noGrp="1"/>
          </p:cNvSpPr>
          <p:nvPr>
            <p:ph type="body" idx="1"/>
          </p:nvPr>
        </p:nvSpPr>
        <p:spPr>
          <a:xfrm>
            <a:off x="870396" y="2155676"/>
            <a:ext cx="11264008" cy="7169448"/>
          </a:xfrm>
          <a:prstGeom prst="rect">
            <a:avLst/>
          </a:prstGeom>
        </p:spPr>
        <p:txBody>
          <a:bodyPr/>
          <a:lstStyle/>
          <a:p>
            <a:pPr marL="296036" indent="-296036" defTabSz="368045">
              <a:spcBef>
                <a:spcPts val="1800"/>
              </a:spcBef>
              <a:buBlip>
                <a:blip r:embed="rId2"/>
              </a:buBlip>
              <a:defRPr sz="2394"/>
            </a:pPr>
            <a:r>
              <a:t>“:john-quincy: Public” is your private property and the living soul, living in the de jere “oregon state".</a:t>
            </a:r>
          </a:p>
          <a:p>
            <a:pPr marL="296036" indent="-296036" defTabSz="368045">
              <a:spcBef>
                <a:spcPts val="1800"/>
              </a:spcBef>
              <a:buBlip>
                <a:blip r:embed="rId2"/>
              </a:buBlip>
              <a:defRPr sz="2394"/>
            </a:pPr>
            <a:r>
              <a:t>“John Quincy Public” is a defunct foreign situs trust “residing” in the defunct “state of Oregon”. </a:t>
            </a:r>
          </a:p>
          <a:p>
            <a:pPr marL="296036" indent="-296036" defTabSz="368045">
              <a:spcBef>
                <a:spcPts val="1800"/>
              </a:spcBef>
              <a:buBlip>
                <a:blip r:embed="rId2"/>
              </a:buBlip>
              <a:defRPr sz="2394"/>
            </a:pPr>
            <a:r>
              <a:t>“JOHN QUINCY PUBLIC” is a Testamentary Trust (Cestui Que Vie) formed by the “District of Columbia” Municiple Government “Born” in the “STATE OF OREGON” but removed to “Puerto Rico”, where it falls under the laws of “the United States of America,” Minor.</a:t>
            </a:r>
          </a:p>
          <a:p>
            <a:pPr marL="296036" indent="-296036" defTabSz="368045">
              <a:spcBef>
                <a:spcPts val="1800"/>
              </a:spcBef>
              <a:buBlip>
                <a:blip r:embed="rId2"/>
              </a:buBlip>
              <a:defRPr sz="2394"/>
            </a:pPr>
            <a:r>
              <a:t>“JOHN Q. PUBLIC” is a new transmitting utility owned and operated by the new “FEDERAL RESERVE,” organized under the auspices of the “UNITED NATIONS INC.”</a:t>
            </a:r>
          </a:p>
          <a:p>
            <a:pPr marL="296036" indent="-296036" defTabSz="368045">
              <a:spcBef>
                <a:spcPts val="1800"/>
              </a:spcBef>
              <a:buBlip>
                <a:blip r:embed="rId2"/>
              </a:buBlip>
              <a:defRPr sz="2394"/>
            </a:pPr>
            <a:r>
              <a:t>“John Q. Public” is a state level transmitting utility operated by the “FEDERAL RESERVE” doing business as “THE UNITED STATES OF AMERICA, INC.”</a:t>
            </a:r>
          </a:p>
        </p:txBody>
      </p:sp>
      <p:sp>
        <p:nvSpPr>
          <p:cNvPr id="333" name="Slide Number"/>
          <p:cNvSpPr txBox="1">
            <a:spLocks noGrp="1"/>
          </p:cNvSpPr>
          <p:nvPr>
            <p:ph type="sldNum" sz="quarter" idx="2"/>
          </p:nvPr>
        </p:nvSpPr>
        <p:spPr>
          <a:xfrm>
            <a:off x="6310622" y="9296399"/>
            <a:ext cx="376834"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54</a:t>
            </a:fld>
            <a:endParaRP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In Senate Document No. 43, Under Contracts Payable in Gold, 1933, we read: (Chattel)…"/>
          <p:cNvSpPr txBox="1">
            <a:spLocks noGrp="1"/>
          </p:cNvSpPr>
          <p:nvPr>
            <p:ph type="body" idx="1"/>
          </p:nvPr>
        </p:nvSpPr>
        <p:spPr>
          <a:xfrm>
            <a:off x="940527" y="500310"/>
            <a:ext cx="11123746" cy="8752980"/>
          </a:xfrm>
          <a:prstGeom prst="rect">
            <a:avLst/>
          </a:prstGeom>
        </p:spPr>
        <p:txBody>
          <a:bodyPr>
            <a:normAutofit fontScale="62500" lnSpcReduction="20000"/>
          </a:bodyPr>
          <a:lstStyle/>
          <a:p>
            <a:pPr marL="0" indent="0" defTabSz="393192">
              <a:lnSpc>
                <a:spcPts val="4000"/>
              </a:lnSpc>
              <a:spcBef>
                <a:spcPts val="1000"/>
              </a:spcBef>
              <a:buSzTx/>
              <a:buNone/>
              <a:defRPr sz="2064">
                <a:solidFill>
                  <a:srgbClr val="000000"/>
                </a:solidFill>
                <a:latin typeface="Times New Roman"/>
                <a:ea typeface="Times New Roman"/>
                <a:cs typeface="Times New Roman"/>
                <a:sym typeface="Times New Roman"/>
              </a:defRPr>
            </a:pPr>
            <a:r>
              <a:t>In Senate Document No. 43, Under Contracts Payable in Gold, 1933, we read: (Chattel)</a:t>
            </a:r>
            <a:endParaRPr>
              <a:latin typeface="Times Roman"/>
              <a:ea typeface="Times Roman"/>
              <a:cs typeface="Times Roman"/>
              <a:sym typeface="Times Roman"/>
            </a:endParaRPr>
          </a:p>
          <a:p>
            <a:pPr marL="0" indent="0" defTabSz="393192">
              <a:lnSpc>
                <a:spcPts val="3600"/>
              </a:lnSpc>
              <a:spcBef>
                <a:spcPts val="0"/>
              </a:spcBef>
              <a:buSzTx/>
              <a:buNone/>
              <a:defRPr sz="2064">
                <a:solidFill>
                  <a:srgbClr val="000000"/>
                </a:solidFill>
                <a:latin typeface="Times Roman"/>
                <a:ea typeface="Times Roman"/>
                <a:cs typeface="Times Roman"/>
                <a:sym typeface="Times Roman"/>
              </a:defRPr>
            </a:pPr>
            <a:r>
              <a:t>  </a:t>
            </a:r>
          </a:p>
          <a:p>
            <a:pPr marL="0" indent="0" defTabSz="393192">
              <a:lnSpc>
                <a:spcPts val="4000"/>
              </a:lnSpc>
              <a:spcBef>
                <a:spcPts val="1000"/>
              </a:spcBef>
              <a:buSzTx/>
              <a:buNone/>
              <a:defRPr sz="2064">
                <a:solidFill>
                  <a:srgbClr val="000000"/>
                </a:solidFill>
                <a:latin typeface="Times New Roman"/>
                <a:ea typeface="Times New Roman"/>
                <a:cs typeface="Times New Roman"/>
                <a:sym typeface="Times New Roman"/>
              </a:defRPr>
            </a:pPr>
            <a:r>
              <a:t>"The ULTIMATE OWNERSHIP OF ALL PROPERTY IS IN THE STATE, individual </a:t>
            </a:r>
            <a:r>
              <a:rPr i="1">
                <a:latin typeface="Times Roman"/>
                <a:ea typeface="Times Roman"/>
                <a:cs typeface="Times Roman"/>
                <a:sym typeface="Times Roman"/>
              </a:rPr>
              <a:t>so called </a:t>
            </a:r>
            <a:r>
              <a:t>ownership is only by virtue of Government. i.e. Law, amounting to mere user. And use must be in accordance with law and subordinate to the necessities of the State. </a:t>
            </a:r>
            <a:endParaRPr>
              <a:latin typeface="Times Roman"/>
              <a:ea typeface="Times Roman"/>
              <a:cs typeface="Times Roman"/>
              <a:sym typeface="Times Roman"/>
            </a:endParaRPr>
          </a:p>
          <a:p>
            <a:pPr marL="0" indent="0" defTabSz="393192">
              <a:lnSpc>
                <a:spcPts val="4000"/>
              </a:lnSpc>
              <a:spcBef>
                <a:spcPts val="1000"/>
              </a:spcBef>
              <a:buSzTx/>
              <a:buNone/>
              <a:defRPr sz="2064">
                <a:solidFill>
                  <a:srgbClr val="000000"/>
                </a:solidFill>
                <a:latin typeface="Times New Roman"/>
                <a:ea typeface="Times New Roman"/>
                <a:cs typeface="Times New Roman"/>
                <a:sym typeface="Times New Roman"/>
              </a:defRPr>
            </a:pPr>
            <a:r>
              <a:t>“</a:t>
            </a:r>
            <a:r>
              <a:rPr i="1">
                <a:latin typeface="Times Roman"/>
                <a:ea typeface="Times Roman"/>
                <a:cs typeface="Times Roman"/>
                <a:sym typeface="Times Roman"/>
              </a:rPr>
              <a:t>The State</a:t>
            </a:r>
            <a:r>
              <a:t>”, in this case, refers to </a:t>
            </a:r>
            <a:r>
              <a:rPr b="1" i="1">
                <a:latin typeface="Times Roman"/>
                <a:ea typeface="Times Roman"/>
                <a:cs typeface="Times Roman"/>
                <a:sym typeface="Times Roman"/>
              </a:rPr>
              <a:t>the District </a:t>
            </a:r>
            <a:r>
              <a:rPr i="1">
                <a:latin typeface="Times Roman"/>
                <a:ea typeface="Times Roman"/>
                <a:cs typeface="Times Roman"/>
                <a:sym typeface="Times Roman"/>
              </a:rPr>
              <a:t>of Columbia</a:t>
            </a:r>
            <a:r>
              <a:t>. The District of Columbia is not a </a:t>
            </a:r>
            <a:r>
              <a:rPr i="1">
                <a:latin typeface="Times Roman"/>
                <a:ea typeface="Times Roman"/>
                <a:cs typeface="Times Roman"/>
                <a:sym typeface="Times Roman"/>
              </a:rPr>
              <a:t>State of the Union</a:t>
            </a:r>
            <a:r>
              <a:t>, but it is a STATE just as Israel is a STATE. The District of Columbia is a sovereign jurisdiction unto itself. And so, by the above language we see that Government decrees that everything you own is by virtue of government, amounting to </a:t>
            </a:r>
            <a:r>
              <a:rPr i="1">
                <a:latin typeface="Times Roman"/>
                <a:ea typeface="Times Roman"/>
                <a:cs typeface="Times Roman"/>
                <a:sym typeface="Times Roman"/>
              </a:rPr>
              <a:t>mere user</a:t>
            </a:r>
            <a:r>
              <a:t>. Sounds criminal to me, does it sound criminal to you? </a:t>
            </a:r>
            <a:endParaRPr>
              <a:latin typeface="Times Roman"/>
              <a:ea typeface="Times Roman"/>
              <a:cs typeface="Times Roman"/>
              <a:sym typeface="Times Roman"/>
            </a:endParaRPr>
          </a:p>
          <a:p>
            <a:pPr marL="0" indent="0" defTabSz="393192">
              <a:lnSpc>
                <a:spcPts val="4000"/>
              </a:lnSpc>
              <a:spcBef>
                <a:spcPts val="1000"/>
              </a:spcBef>
              <a:buSzTx/>
              <a:buNone/>
              <a:defRPr sz="2064">
                <a:solidFill>
                  <a:srgbClr val="000000"/>
                </a:solidFill>
                <a:latin typeface="Times New Roman"/>
                <a:ea typeface="Times New Roman"/>
                <a:cs typeface="Times New Roman"/>
                <a:sym typeface="Times New Roman"/>
              </a:defRPr>
            </a:pPr>
            <a:r>
              <a:t>What this means to we Americans is simply this. There are two forms of Title. There is </a:t>
            </a:r>
            <a:r>
              <a:rPr b="1" i="1">
                <a:latin typeface="Times Roman"/>
                <a:ea typeface="Times Roman"/>
                <a:cs typeface="Times Roman"/>
                <a:sym typeface="Times Roman"/>
              </a:rPr>
              <a:t>legal title </a:t>
            </a:r>
            <a:r>
              <a:t>and their is </a:t>
            </a:r>
            <a:r>
              <a:rPr b="1" i="1">
                <a:latin typeface="Times Roman"/>
                <a:ea typeface="Times Roman"/>
                <a:cs typeface="Times Roman"/>
                <a:sym typeface="Times Roman"/>
              </a:rPr>
              <a:t>equitable title</a:t>
            </a:r>
            <a:r>
              <a:t>. The government holds legal title to all property and People hold equitable title, allowing us the use of the item and making us liable for all fees and taxes associated with the use of said item. </a:t>
            </a:r>
            <a:endParaRPr>
              <a:latin typeface="Times Roman"/>
              <a:ea typeface="Times Roman"/>
              <a:cs typeface="Times Roman"/>
              <a:sym typeface="Times Roman"/>
            </a:endParaRPr>
          </a:p>
          <a:p>
            <a:pPr marL="0" indent="0" defTabSz="393192">
              <a:lnSpc>
                <a:spcPts val="4000"/>
              </a:lnSpc>
              <a:spcBef>
                <a:spcPts val="1000"/>
              </a:spcBef>
              <a:buSzTx/>
              <a:buNone/>
              <a:defRPr sz="2064">
                <a:solidFill>
                  <a:srgbClr val="000000"/>
                </a:solidFill>
                <a:latin typeface="Times New Roman"/>
                <a:ea typeface="Times New Roman"/>
                <a:cs typeface="Times New Roman"/>
                <a:sym typeface="Times New Roman"/>
              </a:defRPr>
            </a:pPr>
            <a:r>
              <a:t>To make the point. New vehicles come with a manufacturers </a:t>
            </a:r>
            <a:r>
              <a:rPr i="1">
                <a:latin typeface="Times Roman"/>
                <a:ea typeface="Times Roman"/>
                <a:cs typeface="Times Roman"/>
                <a:sym typeface="Times Roman"/>
              </a:rPr>
              <a:t>Statement of Origin</a:t>
            </a:r>
            <a:r>
              <a:t>. You never see it. Dealers register this document with the government, providing the government with </a:t>
            </a:r>
            <a:r>
              <a:rPr b="1" i="1">
                <a:latin typeface="Times Roman"/>
                <a:ea typeface="Times Roman"/>
                <a:cs typeface="Times Roman"/>
                <a:sym typeface="Times Roman"/>
              </a:rPr>
              <a:t>legal title </a:t>
            </a:r>
            <a:r>
              <a:t>to the vehicle. With government holding the </a:t>
            </a:r>
            <a:r>
              <a:rPr b="1" i="1">
                <a:latin typeface="Times Roman"/>
                <a:ea typeface="Times Roman"/>
                <a:cs typeface="Times Roman"/>
                <a:sym typeface="Times Roman"/>
              </a:rPr>
              <a:t>legal title </a:t>
            </a:r>
            <a:r>
              <a:t>to the vehicle, then when you purchase the vehicle you are given only </a:t>
            </a:r>
            <a:r>
              <a:rPr b="1" i="1">
                <a:latin typeface="Times Roman"/>
                <a:ea typeface="Times Roman"/>
                <a:cs typeface="Times Roman"/>
                <a:sym typeface="Times Roman"/>
              </a:rPr>
              <a:t>Equitable title </a:t>
            </a:r>
            <a:r>
              <a:t>which allows you use of the vehicle and makes you responsible to pay all taxes and other fees due, but you are not the legal owner. Ever wonder why your title or registration says “for official use only?” Now you know. Remember, you do not own anything in which someone else can make a claim and then confiscate it through court proceedings. </a:t>
            </a:r>
            <a:endParaRPr>
              <a:latin typeface="Times Roman"/>
              <a:ea typeface="Times Roman"/>
              <a:cs typeface="Times Roman"/>
              <a:sym typeface="Times Roman"/>
            </a:endParaRPr>
          </a:p>
          <a:p>
            <a:pPr marL="0" indent="0" defTabSz="393192">
              <a:lnSpc>
                <a:spcPts val="4000"/>
              </a:lnSpc>
              <a:spcBef>
                <a:spcPts val="1000"/>
              </a:spcBef>
              <a:buSzTx/>
              <a:buNone/>
              <a:defRPr sz="2064">
                <a:solidFill>
                  <a:srgbClr val="000000"/>
                </a:solidFill>
                <a:latin typeface="Times New Roman"/>
                <a:ea typeface="Times New Roman"/>
                <a:cs typeface="Times New Roman"/>
                <a:sym typeface="Times New Roman"/>
              </a:defRPr>
            </a:pPr>
            <a:r>
              <a:t>The question here is, “Are American juries going to continue to allow this criminal behavior?” If they do, then they condemn their children and grand children. I suspect that once they know and understand the criminality of this action, the property seizures and loss of property rights will evaporate like morning dew. </a:t>
            </a:r>
          </a:p>
        </p:txBody>
      </p:sp>
      <p:sp>
        <p:nvSpPr>
          <p:cNvPr id="336" name="Slide Number"/>
          <p:cNvSpPr txBox="1">
            <a:spLocks noGrp="1"/>
          </p:cNvSpPr>
          <p:nvPr>
            <p:ph type="sldNum" sz="quarter" idx="2"/>
          </p:nvPr>
        </p:nvSpPr>
        <p:spPr>
          <a:xfrm>
            <a:off x="6329821" y="9296399"/>
            <a:ext cx="338436"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55</a:t>
            </a:fld>
            <a:endParaRP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 name="IMG_0493.JPG" descr="IMG_0493.JPG"/>
          <p:cNvPicPr>
            <a:picLocks noChangeAspect="1"/>
          </p:cNvPicPr>
          <p:nvPr/>
        </p:nvPicPr>
        <p:blipFill>
          <a:blip r:embed="rId2"/>
          <a:stretch>
            <a:fillRect/>
          </a:stretch>
        </p:blipFill>
        <p:spPr>
          <a:xfrm>
            <a:off x="3257179" y="912693"/>
            <a:ext cx="5902114" cy="7928214"/>
          </a:xfrm>
          <a:prstGeom prst="rect">
            <a:avLst/>
          </a:prstGeom>
          <a:ln w="12700">
            <a:miter lim="400000"/>
          </a:ln>
        </p:spPr>
      </p:pic>
      <p:sp>
        <p:nvSpPr>
          <p:cNvPr id="339" name="Slide Number"/>
          <p:cNvSpPr txBox="1">
            <a:spLocks noGrp="1"/>
          </p:cNvSpPr>
          <p:nvPr>
            <p:ph type="sldNum" sz="quarter" idx="2"/>
          </p:nvPr>
        </p:nvSpPr>
        <p:spPr>
          <a:xfrm>
            <a:off x="6325523" y="9296399"/>
            <a:ext cx="347031"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56</a:t>
            </a:fld>
            <a:endParaRP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The destruction of the republic continues…"/>
          <p:cNvSpPr txBox="1">
            <a:spLocks noGrp="1"/>
          </p:cNvSpPr>
          <p:nvPr>
            <p:ph type="title"/>
          </p:nvPr>
        </p:nvSpPr>
        <p:spPr>
          <a:xfrm>
            <a:off x="716240" y="635000"/>
            <a:ext cx="11572320" cy="1549400"/>
          </a:xfrm>
          <a:prstGeom prst="rect">
            <a:avLst/>
          </a:prstGeom>
        </p:spPr>
        <p:txBody>
          <a:bodyPr/>
          <a:lstStyle/>
          <a:p>
            <a:pPr defTabSz="297941">
              <a:defRPr sz="3672"/>
            </a:pPr>
            <a:r>
              <a:t>The destruction of the republic continues</a:t>
            </a:r>
          </a:p>
          <a:p>
            <a:pPr defTabSz="297941">
              <a:defRPr sz="3672"/>
            </a:pPr>
            <a:r>
              <a:t>Franklin Delano Roosevelt - The New Deal</a:t>
            </a:r>
          </a:p>
        </p:txBody>
      </p:sp>
      <p:sp>
        <p:nvSpPr>
          <p:cNvPr id="342" name="1935: FDR created, The Federal Register Act.  It was codified as Title 3, Section 301, et seq. by Executive Order.  He gave himself the power to create federal agencies, to appoint the heads of those agencies, and to give those agencies the power to tax "/>
          <p:cNvSpPr txBox="1">
            <a:spLocks noGrp="1"/>
          </p:cNvSpPr>
          <p:nvPr>
            <p:ph type="body" idx="1"/>
          </p:nvPr>
        </p:nvSpPr>
        <p:spPr>
          <a:xfrm>
            <a:off x="739497" y="2197814"/>
            <a:ext cx="11525806" cy="7085172"/>
          </a:xfrm>
          <a:prstGeom prst="rect">
            <a:avLst/>
          </a:prstGeom>
        </p:spPr>
        <p:txBody>
          <a:bodyPr/>
          <a:lstStyle/>
          <a:p>
            <a:pPr marL="324231" indent="-324231" defTabSz="403097">
              <a:spcBef>
                <a:spcPts val="2000"/>
              </a:spcBef>
              <a:buBlip>
                <a:blip r:embed="rId2"/>
              </a:buBlip>
              <a:defRPr sz="2622"/>
            </a:pPr>
            <a:r>
              <a:t>1935: FDR created, The Federal Register Act.  It was codified as Title 3, Section 301, et seq. by Executive Order.  He gave himself the power to create federal agencies, to appoint the heads of those agencies, and to give those agencies the power to tax and regulate all federal citizens.   i.e. US Citizens</a:t>
            </a:r>
          </a:p>
          <a:p>
            <a:pPr marL="324231" indent="-324231" defTabSz="403097">
              <a:spcBef>
                <a:spcPts val="2000"/>
              </a:spcBef>
              <a:buBlip>
                <a:blip r:embed="rId2"/>
              </a:buBlip>
              <a:defRPr sz="2622"/>
            </a:pPr>
            <a:r>
              <a:t>"Because of what appear to be Lawful commands on the surface, many citizens, because of their respect for what appears to be law, are cunningly coerced into waiving their rights, due to ignorance." (U.S. v. Minker, 350 U.S. 179, 187)</a:t>
            </a:r>
          </a:p>
          <a:p>
            <a:pPr marL="324231" indent="-324231" defTabSz="403097">
              <a:spcBef>
                <a:spcPts val="2000"/>
              </a:spcBef>
              <a:buBlip>
                <a:blip r:embed="rId2"/>
              </a:buBlip>
              <a:defRPr sz="2622"/>
            </a:pPr>
            <a:r>
              <a:t>“Tell the powers that be" that you are alive and Not lost at sea and claim the Cestui Que Vie BIRTH CERTIFICATE TRUST account, (Title 31 U.S. Code 1321/1322), is what we are supposed to do too. - Nationality Act, 1940.</a:t>
            </a:r>
          </a:p>
        </p:txBody>
      </p:sp>
      <p:sp>
        <p:nvSpPr>
          <p:cNvPr id="343" name="Slide Number"/>
          <p:cNvSpPr txBox="1">
            <a:spLocks noGrp="1"/>
          </p:cNvSpPr>
          <p:nvPr>
            <p:ph type="sldNum" sz="quarter" idx="2"/>
          </p:nvPr>
        </p:nvSpPr>
        <p:spPr>
          <a:xfrm>
            <a:off x="6333393" y="9296399"/>
            <a:ext cx="331292"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57</a:t>
            </a:fld>
            <a:endParaRP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The destruction of the republic continues…"/>
          <p:cNvSpPr txBox="1">
            <a:spLocks noGrp="1"/>
          </p:cNvSpPr>
          <p:nvPr>
            <p:ph type="title"/>
          </p:nvPr>
        </p:nvSpPr>
        <p:spPr>
          <a:xfrm>
            <a:off x="952946" y="505271"/>
            <a:ext cx="11098908" cy="1926928"/>
          </a:xfrm>
          <a:prstGeom prst="rect">
            <a:avLst/>
          </a:prstGeom>
        </p:spPr>
        <p:txBody>
          <a:bodyPr/>
          <a:lstStyle/>
          <a:p>
            <a:pPr defTabSz="251206">
              <a:defRPr sz="3096"/>
            </a:pPr>
            <a:r>
              <a:t>The destruction of the republic continues</a:t>
            </a:r>
          </a:p>
          <a:p>
            <a:pPr defTabSz="251206">
              <a:defRPr sz="3096"/>
            </a:pPr>
            <a:r>
              <a:t>the usurpation of the law of the land</a:t>
            </a:r>
          </a:p>
        </p:txBody>
      </p:sp>
      <p:sp>
        <p:nvSpPr>
          <p:cNvPr id="346" name="1938: Thompkins vs Erie Railroad, The case that changed justice. The U.S. Supreme Court admitted that the Federal Government acting (as a Corporation) has no such thing as General Common Law and is therefore incompetent to fulfill Article VII. Not a Gove"/>
          <p:cNvSpPr txBox="1">
            <a:spLocks noGrp="1"/>
          </p:cNvSpPr>
          <p:nvPr>
            <p:ph type="body" idx="1"/>
          </p:nvPr>
        </p:nvSpPr>
        <p:spPr>
          <a:xfrm>
            <a:off x="944116" y="1925538"/>
            <a:ext cx="11116568" cy="7368332"/>
          </a:xfrm>
          <a:prstGeom prst="rect">
            <a:avLst/>
          </a:prstGeom>
        </p:spPr>
        <p:txBody>
          <a:bodyPr/>
          <a:lstStyle/>
          <a:p>
            <a:pPr marL="272541" indent="-272541" defTabSz="338835">
              <a:spcBef>
                <a:spcPts val="1700"/>
              </a:spcBef>
              <a:buBlip>
                <a:blip r:embed="rId2"/>
              </a:buBlip>
              <a:defRPr sz="2204"/>
            </a:pPr>
            <a:r>
              <a:t>1938: Thompkins vs Erie Railroad, </a:t>
            </a:r>
            <a:r>
              <a:rPr u="sng"/>
              <a:t>The case that changed justice.</a:t>
            </a:r>
            <a:r>
              <a:t> The U.S. Supreme Court admitted that the Federal Government acting (as a Corporation) has no such thing as General Common Law and is therefore incompetent to fulfill Article VII. Not a Government of the People, NOT De Jure. </a:t>
            </a:r>
          </a:p>
          <a:p>
            <a:pPr marL="272541" indent="-272541" defTabSz="338835">
              <a:spcBef>
                <a:spcPts val="1700"/>
              </a:spcBef>
              <a:buBlip>
                <a:blip r:embed="rId2"/>
              </a:buBlip>
              <a:defRPr sz="2204"/>
            </a:pPr>
            <a:r>
              <a:t>The Four Acts of 1939: All are </a:t>
            </a:r>
            <a:r>
              <a:rPr u="sng"/>
              <a:t>Tell Tales</a:t>
            </a:r>
            <a:r>
              <a:t> of how an “American” born and living on the Land of the “States” have been systematically reduced to living as a “US Citizen,” redefined as corporations and subjects (CHATTEL), made to follow the policies, rules, codes, and statutes, designed for employee’s of government. Defrauded of their property, and Press Ganged (Kidnapped) into the foreign jurisdiction of the SEA.  </a:t>
            </a:r>
          </a:p>
          <a:p>
            <a:pPr marL="272541" indent="-272541" defTabSz="338835">
              <a:spcBef>
                <a:spcPts val="1700"/>
              </a:spcBef>
              <a:buBlip>
                <a:blip r:embed="rId2"/>
              </a:buBlip>
              <a:defRPr sz="2204"/>
            </a:pPr>
            <a:r>
              <a:t>1)The Old Age Pension Act</a:t>
            </a:r>
          </a:p>
          <a:p>
            <a:pPr marL="272541" indent="-272541" defTabSz="338835">
              <a:spcBef>
                <a:spcPts val="1700"/>
              </a:spcBef>
              <a:buBlip>
                <a:blip r:embed="rId2"/>
              </a:buBlip>
              <a:defRPr sz="2204"/>
            </a:pPr>
            <a:r>
              <a:t>2)The Buck Act</a:t>
            </a:r>
          </a:p>
          <a:p>
            <a:pPr marL="272541" indent="-272541" defTabSz="338835">
              <a:spcBef>
                <a:spcPts val="1700"/>
              </a:spcBef>
              <a:buBlip>
                <a:blip r:embed="rId2"/>
              </a:buBlip>
              <a:defRPr sz="2204"/>
            </a:pPr>
            <a:r>
              <a:t>3)The Alien Registration Act</a:t>
            </a:r>
          </a:p>
          <a:p>
            <a:pPr marL="272541" indent="-272541" defTabSz="338835">
              <a:spcBef>
                <a:spcPts val="1700"/>
              </a:spcBef>
              <a:buBlip>
                <a:blip r:embed="rId2"/>
              </a:buBlip>
              <a:defRPr sz="2204"/>
            </a:pPr>
            <a:r>
              <a:t>4)The BAR Act</a:t>
            </a:r>
          </a:p>
        </p:txBody>
      </p:sp>
      <p:sp>
        <p:nvSpPr>
          <p:cNvPr id="347" name="Slide Number"/>
          <p:cNvSpPr txBox="1">
            <a:spLocks noGrp="1"/>
          </p:cNvSpPr>
          <p:nvPr>
            <p:ph type="sldNum" sz="quarter" idx="2"/>
          </p:nvPr>
        </p:nvSpPr>
        <p:spPr>
          <a:xfrm>
            <a:off x="6329151" y="9296399"/>
            <a:ext cx="339776"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58</a:t>
            </a:fld>
            <a:endParaRP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The destruction of the republic continues…"/>
          <p:cNvSpPr txBox="1">
            <a:spLocks noGrp="1"/>
          </p:cNvSpPr>
          <p:nvPr>
            <p:ph type="title"/>
          </p:nvPr>
        </p:nvSpPr>
        <p:spPr>
          <a:xfrm>
            <a:off x="783927" y="515987"/>
            <a:ext cx="11436946" cy="1243559"/>
          </a:xfrm>
          <a:prstGeom prst="rect">
            <a:avLst/>
          </a:prstGeom>
        </p:spPr>
        <p:txBody>
          <a:bodyPr/>
          <a:lstStyle/>
          <a:p>
            <a:pPr defTabSz="233679">
              <a:defRPr sz="2880"/>
            </a:pPr>
            <a:r>
              <a:t>The destruction of the republic continues</a:t>
            </a:r>
          </a:p>
          <a:p>
            <a:pPr defTabSz="233679">
              <a:defRPr sz="2880"/>
            </a:pPr>
            <a:r>
              <a:t>The United Nations - One World Government</a:t>
            </a:r>
          </a:p>
        </p:txBody>
      </p:sp>
      <p:sp>
        <p:nvSpPr>
          <p:cNvPr id="350" name="1944: The French create the International Monetary Fund (IMF) and purchased “the League of Nations.”…"/>
          <p:cNvSpPr txBox="1">
            <a:spLocks noGrp="1"/>
          </p:cNvSpPr>
          <p:nvPr>
            <p:ph type="body" idx="1"/>
          </p:nvPr>
        </p:nvSpPr>
        <p:spPr>
          <a:xfrm>
            <a:off x="698921" y="1769640"/>
            <a:ext cx="11606958" cy="7546629"/>
          </a:xfrm>
          <a:prstGeom prst="rect">
            <a:avLst/>
          </a:prstGeom>
        </p:spPr>
        <p:txBody>
          <a:bodyPr/>
          <a:lstStyle/>
          <a:p>
            <a:pPr marL="239648" indent="-239648" defTabSz="297941">
              <a:spcBef>
                <a:spcPts val="1500"/>
              </a:spcBef>
              <a:buBlip>
                <a:blip r:embed="rId2"/>
              </a:buBlip>
              <a:defRPr sz="1937"/>
            </a:pPr>
            <a:r>
              <a:t>1944: The French create the International Monetary Fund (IMF) and purchased “the League of Nations.”</a:t>
            </a:r>
          </a:p>
          <a:p>
            <a:pPr marL="239648" indent="-239648" defTabSz="297941">
              <a:spcBef>
                <a:spcPts val="1500"/>
              </a:spcBef>
              <a:buBlip>
                <a:blip r:embed="rId2"/>
              </a:buBlip>
              <a:defRPr sz="1937"/>
            </a:pPr>
            <a:r>
              <a:t>1945: The U.N Treaty. A replacement for the </a:t>
            </a:r>
            <a:r>
              <a:rPr>
                <a:solidFill>
                  <a:srgbClr val="0645AD"/>
                </a:solidFill>
              </a:rPr>
              <a:t>League of Nations</a:t>
            </a:r>
            <a:r>
              <a:t>, the organization was established on 24 October 1945 after </a:t>
            </a:r>
            <a:r>
              <a:rPr>
                <a:solidFill>
                  <a:srgbClr val="0645AD"/>
                </a:solidFill>
              </a:rPr>
              <a:t>World War II</a:t>
            </a:r>
            <a:r>
              <a:t> in order to prevent another such conflict… Or So was Their excuse. At it’s founding, the United Nations had 51 </a:t>
            </a:r>
            <a:r>
              <a:rPr>
                <a:solidFill>
                  <a:srgbClr val="00060F"/>
                </a:solidFill>
              </a:rPr>
              <a:t>member states</a:t>
            </a:r>
            <a:r>
              <a:t>; there are now 193. The </a:t>
            </a:r>
            <a:r>
              <a:rPr>
                <a:solidFill>
                  <a:srgbClr val="0645AD"/>
                </a:solidFill>
              </a:rPr>
              <a:t>headquarters of the UN</a:t>
            </a:r>
            <a:r>
              <a:t> is in </a:t>
            </a:r>
            <a:r>
              <a:rPr>
                <a:solidFill>
                  <a:srgbClr val="0645AD"/>
                </a:solidFill>
              </a:rPr>
              <a:t>Manhattan</a:t>
            </a:r>
            <a:r>
              <a:t>, </a:t>
            </a:r>
            <a:r>
              <a:rPr>
                <a:solidFill>
                  <a:srgbClr val="0645AD"/>
                </a:solidFill>
              </a:rPr>
              <a:t>New York City</a:t>
            </a:r>
            <a:r>
              <a:t>, and experiences </a:t>
            </a:r>
            <a:r>
              <a:rPr>
                <a:solidFill>
                  <a:srgbClr val="0645AD"/>
                </a:solidFill>
              </a:rPr>
              <a:t>extraterritoriality</a:t>
            </a:r>
            <a:r>
              <a:t>. “Member States” are “Owned by their treaty, giving them a testamentary title” of ownership.</a:t>
            </a:r>
          </a:p>
          <a:p>
            <a:pPr marL="239648" indent="-239648" defTabSz="297941">
              <a:spcBef>
                <a:spcPts val="1500"/>
              </a:spcBef>
              <a:buBlip>
                <a:blip r:embed="rId2"/>
              </a:buBlip>
              <a:defRPr sz="1937"/>
            </a:pPr>
            <a:r>
              <a:t>December 9, 1945: the International Organization Immunities Act relinquished every public office of United States to the United Nations as Congress relinquished every public office over to the U.N. Local governments, up to the president, fall under U.N. jurisdiction. Congress gave the U.N. the right to dictate what laws will be international &amp; gave them the right to tax the States. </a:t>
            </a:r>
          </a:p>
          <a:p>
            <a:pPr marL="239648" indent="-239648" defTabSz="297941">
              <a:spcBef>
                <a:spcPts val="1500"/>
              </a:spcBef>
              <a:buBlip>
                <a:blip r:embed="rId2"/>
              </a:buBlip>
              <a:defRPr sz="1937"/>
            </a:pPr>
            <a:r>
              <a:t>1946: THE ADMINISTRATIVE PROCEDURES ACT. The ACT changed forever the structure and the method for dealing with "We The People". All Towns, Cities, Counties, States, School Districts, Policemen, Sheriffs, etc became CORPORATIONS and fell under THE ADMINISTRATIVE PROCEDURES ACT. The FEDERAL GOVERNMENT would now (through the towns, cities, counties, states) rule "We The People" through Rules, Regulations, Codes, Procedures, and Statutes (Color of Law)-if the "Sovereign" cedes their rights. THE TOWN OF _, THE CITY OF _, THE COUNTY OF_, THE STATE OF _,  are the vehicles used for accomplishing their deeds.</a:t>
            </a:r>
          </a:p>
        </p:txBody>
      </p:sp>
      <p:sp>
        <p:nvSpPr>
          <p:cNvPr id="351" name="Slide Number"/>
          <p:cNvSpPr txBox="1">
            <a:spLocks noGrp="1"/>
          </p:cNvSpPr>
          <p:nvPr>
            <p:ph type="sldNum" sz="quarter" idx="2"/>
          </p:nvPr>
        </p:nvSpPr>
        <p:spPr>
          <a:xfrm>
            <a:off x="6325523" y="9296399"/>
            <a:ext cx="347031"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59</a:t>
            </a:fld>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he Global Estate Trusts each set a different Jurisdiction"/>
          <p:cNvSpPr txBox="1">
            <a:spLocks noGrp="1"/>
          </p:cNvSpPr>
          <p:nvPr>
            <p:ph type="title"/>
          </p:nvPr>
        </p:nvSpPr>
        <p:spPr>
          <a:xfrm>
            <a:off x="752475" y="635000"/>
            <a:ext cx="11499850" cy="870325"/>
          </a:xfrm>
          <a:prstGeom prst="rect">
            <a:avLst/>
          </a:prstGeom>
        </p:spPr>
        <p:txBody>
          <a:bodyPr>
            <a:normAutofit fontScale="90000"/>
          </a:bodyPr>
          <a:lstStyle>
            <a:lvl1pPr defTabSz="286258">
              <a:defRPr sz="3528"/>
            </a:lvl1pPr>
          </a:lstStyle>
          <a:p>
            <a:r>
              <a:t>The Global Estate Trusts each set a different Jurisdiction</a:t>
            </a:r>
          </a:p>
        </p:txBody>
      </p:sp>
      <p:sp>
        <p:nvSpPr>
          <p:cNvPr id="139" name="The Jurisdiction of the LAND: All resources of the land people, animals, plants, minerals, are National in Nature, control was given to the Spanish King and later it was given to the people of the world.…"/>
          <p:cNvSpPr txBox="1">
            <a:spLocks noGrp="1"/>
          </p:cNvSpPr>
          <p:nvPr>
            <p:ph type="body" idx="1"/>
          </p:nvPr>
        </p:nvSpPr>
        <p:spPr>
          <a:xfrm>
            <a:off x="933301" y="1566802"/>
            <a:ext cx="11138198" cy="7668120"/>
          </a:xfrm>
          <a:prstGeom prst="rect">
            <a:avLst/>
          </a:prstGeom>
        </p:spPr>
        <p:txBody>
          <a:bodyPr/>
          <a:lstStyle/>
          <a:p>
            <a:pPr marL="399415" indent="-399415" defTabSz="496570">
              <a:spcBef>
                <a:spcPts val="2500"/>
              </a:spcBef>
              <a:buBlip>
                <a:blip r:embed="rId2"/>
              </a:buBlip>
              <a:defRPr sz="3230"/>
            </a:pPr>
            <a:r>
              <a:t>The Jurisdiction of the LAND: All resources of the land people, animals, plants, minerals, are National in Nature, control was given to the Spanish King and later it was given to the people of the world.</a:t>
            </a:r>
          </a:p>
          <a:p>
            <a:pPr marL="399415" indent="-399415" defTabSz="496570">
              <a:spcBef>
                <a:spcPts val="2500"/>
              </a:spcBef>
              <a:buBlip>
                <a:blip r:embed="rId2"/>
              </a:buBlip>
              <a:defRPr sz="3230"/>
            </a:pPr>
            <a:r>
              <a:t>The Jurisdiction of the AIR: living and dead souls, spirits, angels, demons, idea’s global in nature including dead entities known as (Corporations) these are controlled by the pope and his appointee’s. </a:t>
            </a:r>
          </a:p>
          <a:p>
            <a:pPr marL="399415" indent="-399415" defTabSz="496570">
              <a:spcBef>
                <a:spcPts val="2500"/>
              </a:spcBef>
              <a:buBlip>
                <a:blip r:embed="rId2"/>
              </a:buBlip>
              <a:defRPr sz="3230"/>
            </a:pPr>
            <a:r>
              <a:t>The Jurisdiction of the WATER: Sea, Vessels, Mariners, Merchants, Ports, Shipping, International and Commerce in Nature Controlled by British Monarchs.</a:t>
            </a:r>
          </a:p>
        </p:txBody>
      </p:sp>
      <p:sp>
        <p:nvSpPr>
          <p:cNvPr id="140" name="Slide Number"/>
          <p:cNvSpPr txBox="1">
            <a:spLocks noGrp="1"/>
          </p:cNvSpPr>
          <p:nvPr>
            <p:ph type="sldNum" sz="quarter" idx="2"/>
          </p:nvPr>
        </p:nvSpPr>
        <p:spPr>
          <a:xfrm>
            <a:off x="6381557" y="9296399"/>
            <a:ext cx="234964"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a:t>
            </a:fld>
            <a:endParaRP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The destruction of the republic Ends…"/>
          <p:cNvSpPr txBox="1">
            <a:spLocks noGrp="1"/>
          </p:cNvSpPr>
          <p:nvPr>
            <p:ph type="title"/>
          </p:nvPr>
        </p:nvSpPr>
        <p:spPr>
          <a:xfrm>
            <a:off x="1270000" y="548084"/>
            <a:ext cx="10464800" cy="1430090"/>
          </a:xfrm>
          <a:prstGeom prst="rect">
            <a:avLst/>
          </a:prstGeom>
        </p:spPr>
        <p:txBody>
          <a:bodyPr/>
          <a:lstStyle/>
          <a:p>
            <a:pPr defTabSz="274574">
              <a:defRPr sz="3384"/>
            </a:pPr>
            <a:r>
              <a:t>The destruction of the republic Ends</a:t>
            </a:r>
          </a:p>
          <a:p>
            <a:pPr defTabSz="274574">
              <a:defRPr sz="3384"/>
            </a:pPr>
            <a:r>
              <a:t>The Bar Association, Crown Inc.,</a:t>
            </a:r>
          </a:p>
        </p:txBody>
      </p:sp>
      <p:sp>
        <p:nvSpPr>
          <p:cNvPr id="354" name="What is a treaty? A treaty is an agreement under international law entered into by actors in international law, namely sovereign states and international organizations these forms of agreements are, all under international law.…"/>
          <p:cNvSpPr txBox="1">
            <a:spLocks noGrp="1"/>
          </p:cNvSpPr>
          <p:nvPr>
            <p:ph type="body" idx="1"/>
          </p:nvPr>
        </p:nvSpPr>
        <p:spPr>
          <a:xfrm>
            <a:off x="831238" y="1911614"/>
            <a:ext cx="11342324" cy="7325900"/>
          </a:xfrm>
          <a:prstGeom prst="rect">
            <a:avLst/>
          </a:prstGeom>
        </p:spPr>
        <p:txBody>
          <a:bodyPr/>
          <a:lstStyle/>
          <a:p>
            <a:pPr marL="296036" indent="-296036" defTabSz="368045">
              <a:spcBef>
                <a:spcPts val="1800"/>
              </a:spcBef>
              <a:buBlip>
                <a:blip r:embed="rId2"/>
              </a:buBlip>
              <a:defRPr sz="2394"/>
            </a:pPr>
            <a:r>
              <a:t>What is a treaty? A treaty is an agreement under </a:t>
            </a:r>
            <a:r>
              <a:rPr>
                <a:solidFill>
                  <a:srgbClr val="0645AD"/>
                </a:solidFill>
              </a:rPr>
              <a:t>international law</a:t>
            </a:r>
            <a:r>
              <a:t> entered into by actors in international law, namely </a:t>
            </a:r>
            <a:r>
              <a:rPr>
                <a:solidFill>
                  <a:srgbClr val="0645AD"/>
                </a:solidFill>
              </a:rPr>
              <a:t>sovereign states</a:t>
            </a:r>
            <a:r>
              <a:t> and </a:t>
            </a:r>
            <a:r>
              <a:rPr>
                <a:solidFill>
                  <a:srgbClr val="0645AD"/>
                </a:solidFill>
              </a:rPr>
              <a:t>international organizations</a:t>
            </a:r>
            <a:r>
              <a:t> these forms of agreements are, </a:t>
            </a:r>
            <a:r>
              <a:rPr u="sng"/>
              <a:t>all</a:t>
            </a:r>
            <a:r>
              <a:t> under international law.</a:t>
            </a:r>
          </a:p>
          <a:p>
            <a:pPr marL="296036" indent="-296036" defTabSz="368045">
              <a:spcBef>
                <a:spcPts val="1800"/>
              </a:spcBef>
              <a:buBlip>
                <a:blip r:embed="rId2"/>
              </a:buBlip>
              <a:defRPr sz="2394"/>
            </a:pPr>
            <a:r>
              <a:t>1947 BAR Association Treaty:   So, </a:t>
            </a:r>
            <a:r>
              <a:rPr u="sng"/>
              <a:t>Why</a:t>
            </a:r>
            <a:r>
              <a:t> does The United States Corporation need a treaty with the BAR Association?</a:t>
            </a:r>
          </a:p>
          <a:p>
            <a:pPr marL="296036" indent="-296036" defTabSz="368045">
              <a:spcBef>
                <a:spcPts val="1800"/>
              </a:spcBef>
              <a:buBlip>
                <a:blip r:embed="rId2"/>
              </a:buBlip>
              <a:defRPr sz="2394"/>
            </a:pPr>
            <a:r>
              <a:t>Answer: Because The BAR Association or British Accreditation Registry is a foreign owned and controlled entity, a subsidiary of the Crown Inc., a subsidiary of Westminster Inc. Ownership of which is held jointly by the Queens of  England and Holland, and the Vatican. They are installed by treaty here on our shores to enforce Admiralty Law and to Protect the interests of The Crown Inc. (see; Treaty of Ghent, Treaty of Veronia, and nearly any “STATE” attorney Generals web site under History of The Attorney General)  On the State of Illinois web site it is an easy one to find. “They are there to protect the interests  of the crown!”</a:t>
            </a:r>
          </a:p>
        </p:txBody>
      </p:sp>
      <p:sp>
        <p:nvSpPr>
          <p:cNvPr id="355" name="Slide Number"/>
          <p:cNvSpPr txBox="1">
            <a:spLocks noGrp="1"/>
          </p:cNvSpPr>
          <p:nvPr>
            <p:ph type="sldNum" sz="quarter" idx="2"/>
          </p:nvPr>
        </p:nvSpPr>
        <p:spPr>
          <a:xfrm>
            <a:off x="6305767" y="9296399"/>
            <a:ext cx="386544"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60</a:t>
            </a:fld>
            <a:endParaRP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The destruction of the republic Ends…"/>
          <p:cNvSpPr txBox="1">
            <a:spLocks noGrp="1"/>
          </p:cNvSpPr>
          <p:nvPr>
            <p:ph type="title"/>
          </p:nvPr>
        </p:nvSpPr>
        <p:spPr>
          <a:xfrm>
            <a:off x="796875" y="579834"/>
            <a:ext cx="11411050" cy="1396108"/>
          </a:xfrm>
          <a:prstGeom prst="rect">
            <a:avLst/>
          </a:prstGeom>
        </p:spPr>
        <p:txBody>
          <a:bodyPr/>
          <a:lstStyle/>
          <a:p>
            <a:pPr defTabSz="268731">
              <a:defRPr sz="3312"/>
            </a:pPr>
            <a:r>
              <a:t>The destruction of the republic Ends</a:t>
            </a:r>
          </a:p>
          <a:p>
            <a:pPr defTabSz="268731">
              <a:defRPr sz="3312"/>
            </a:pPr>
            <a:r>
              <a:t>The Bar Association, Crown Inc.,</a:t>
            </a:r>
          </a:p>
        </p:txBody>
      </p:sp>
      <p:sp>
        <p:nvSpPr>
          <p:cNvPr id="358" name="Under the Federal Rules of Civil Procedure 12b 6: the prosecution has failed to provide adequate proof that the parties (individuals) involved in this situation are actually corporate entities. There is however, ample proof that the prosecution and other"/>
          <p:cNvSpPr txBox="1">
            <a:spLocks noGrp="1"/>
          </p:cNvSpPr>
          <p:nvPr>
            <p:ph type="body" idx="1"/>
          </p:nvPr>
        </p:nvSpPr>
        <p:spPr>
          <a:xfrm>
            <a:off x="795883" y="2000001"/>
            <a:ext cx="11413034" cy="7373443"/>
          </a:xfrm>
          <a:prstGeom prst="rect">
            <a:avLst/>
          </a:prstGeom>
        </p:spPr>
        <p:txBody>
          <a:bodyPr/>
          <a:lstStyle/>
          <a:p>
            <a:pPr marL="234950" indent="-234950" defTabSz="292100">
              <a:spcBef>
                <a:spcPts val="1500"/>
              </a:spcBef>
              <a:buBlip>
                <a:blip r:embed="rId2"/>
              </a:buBlip>
              <a:defRPr sz="1900"/>
            </a:pPr>
            <a:r>
              <a:t>Under the Federal Rules of Civil Procedure 12b 6: the prosecution has failed to provide adequate proof that the parties (individuals) involved in this situation are actually corporate entities. There is however, ample proof that the prosecution and other agents </a:t>
            </a:r>
            <a:r>
              <a:rPr u="sng"/>
              <a:t>are</a:t>
            </a:r>
            <a:r>
              <a:t> actually corporations.</a:t>
            </a:r>
          </a:p>
          <a:p>
            <a:pPr marL="234950" indent="-234950" defTabSz="292100">
              <a:spcBef>
                <a:spcPts val="1500"/>
              </a:spcBef>
              <a:buBlip>
                <a:blip r:embed="rId2"/>
              </a:buBlip>
              <a:defRPr sz="1900"/>
            </a:pPr>
            <a:r>
              <a:t>The International Reorganization Rescind Act: Congress put this into form but they never took action to rescind the act. Fairly recently an Ohio judge filed suit claiming that Congress did not have the right to relinquish government authority over to the U.N. (a corporation or foreign country) and that the Congressional act was a constitutional violation because they didn’t put it to the States or the people to agree on it. In 2005 the US Supreme court declined to hear the case therefore all public offices are under U.N. jurisdiction and they are not American’s or US Citizens, but Foreign Agents. </a:t>
            </a:r>
            <a:endParaRPr sz="600">
              <a:solidFill>
                <a:srgbClr val="000000"/>
              </a:solidFill>
              <a:latin typeface="Times Roman"/>
              <a:ea typeface="Times Roman"/>
              <a:cs typeface="Times Roman"/>
              <a:sym typeface="Times Roman"/>
            </a:endParaRPr>
          </a:p>
          <a:p>
            <a:pPr marL="234950" indent="-234950" defTabSz="292100">
              <a:spcBef>
                <a:spcPts val="1500"/>
              </a:spcBef>
              <a:buBlip>
                <a:blip r:embed="rId2"/>
              </a:buBlip>
              <a:defRPr sz="1900"/>
            </a:pPr>
            <a:r>
              <a:t>The Oath of Office: Title 5 USC 331, 332, 333 backed up by Title 22 CFR Foreign Relations 92.12 – 92.31 and Title 8 USC, section 1481 – the public official relinquishes his national citizenship and are thus foreign agents as stipulated under Title 22 USC, chapter 11, section 611, loss of national citizenship – Public officials are no longer US Citizens, but rather are foreign agents and must register as such.</a:t>
            </a:r>
          </a:p>
          <a:p>
            <a:pPr marL="234950" indent="-234950" defTabSz="292100">
              <a:spcBef>
                <a:spcPts val="1500"/>
              </a:spcBef>
              <a:buBlip>
                <a:blip r:embed="rId2"/>
              </a:buBlip>
              <a:defRPr sz="1900"/>
            </a:pPr>
            <a:r>
              <a:t>1950: The 81st Congress investigated the Lawyers Guild and determined that the B.A.R. Association is founded and run by communists under definition. Thus any elected official that is a member of the B.A.R. will only be loyal to the B.A.R. and not the people. Attorneys/Attornors/Brokers are considered Foreign Agents under the Foreign Agents Registration Act (FARA) and are SUBJECTS of the Crown Temple B.A.R. </a:t>
            </a:r>
          </a:p>
        </p:txBody>
      </p:sp>
      <p:sp>
        <p:nvSpPr>
          <p:cNvPr id="359" name="Slide Number"/>
          <p:cNvSpPr txBox="1">
            <a:spLocks noGrp="1"/>
          </p:cNvSpPr>
          <p:nvPr>
            <p:ph type="sldNum" sz="quarter" idx="2"/>
          </p:nvPr>
        </p:nvSpPr>
        <p:spPr>
          <a:xfrm>
            <a:off x="6352759" y="9296399"/>
            <a:ext cx="292560"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61</a:t>
            </a:fld>
            <a:endParaRP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The Battle Against the People - Television"/>
          <p:cNvSpPr txBox="1">
            <a:spLocks noGrp="1"/>
          </p:cNvSpPr>
          <p:nvPr>
            <p:ph type="title"/>
          </p:nvPr>
        </p:nvSpPr>
        <p:spPr>
          <a:xfrm>
            <a:off x="729059" y="535665"/>
            <a:ext cx="11546682" cy="950136"/>
          </a:xfrm>
          <a:prstGeom prst="rect">
            <a:avLst/>
          </a:prstGeom>
        </p:spPr>
        <p:txBody>
          <a:bodyPr/>
          <a:lstStyle>
            <a:lvl1pPr defTabSz="356362">
              <a:defRPr sz="4392"/>
            </a:lvl1pPr>
          </a:lstStyle>
          <a:p>
            <a:r>
              <a:t>The Battle Against the People - Television</a:t>
            </a:r>
          </a:p>
        </p:txBody>
      </p:sp>
      <p:sp>
        <p:nvSpPr>
          <p:cNvPr id="362" name="1953: We finally pay off the 1907 bankruptcy of The United States of America, Inc., but instead of returning the land patents owed to the actual states and people, those responsible pretended not to know who the land belonged to, and rolled it all up in "/>
          <p:cNvSpPr txBox="1">
            <a:spLocks noGrp="1"/>
          </p:cNvSpPr>
          <p:nvPr>
            <p:ph type="body" idx="1"/>
          </p:nvPr>
        </p:nvSpPr>
        <p:spPr>
          <a:xfrm>
            <a:off x="797238" y="1558503"/>
            <a:ext cx="11410324" cy="7665195"/>
          </a:xfrm>
          <a:prstGeom prst="rect">
            <a:avLst/>
          </a:prstGeom>
        </p:spPr>
        <p:txBody>
          <a:bodyPr/>
          <a:lstStyle/>
          <a:p>
            <a:pPr marL="296036" indent="-296036" defTabSz="368045">
              <a:spcBef>
                <a:spcPts val="1800"/>
              </a:spcBef>
              <a:buBlip>
                <a:blip r:embed="rId2"/>
              </a:buBlip>
              <a:defRPr sz="2646"/>
            </a:pPr>
            <a:r>
              <a:t>1953: We finally pay off the 1907 bankruptcy of The United States of America, Inc., but instead of returning the land patents owed to the actual states and people, those responsible pretended not to know who the land belonged to, and rolled it all up in giant land trusts, which they continued to tax, lease, rent, and otherwise benefit from in our purported “absence”.</a:t>
            </a:r>
          </a:p>
          <a:p>
            <a:pPr marL="296036" indent="-296036" defTabSz="368045">
              <a:spcBef>
                <a:spcPts val="1800"/>
              </a:spcBef>
              <a:buBlip>
                <a:blip r:embed="rId2"/>
              </a:buBlip>
              <a:defRPr sz="2646"/>
            </a:pPr>
            <a:r>
              <a:t>A race for fast knowledge, 1940’s-50’s: Television grew popular, and the Government was afraid that if private industry had control,  then the pieces of the puzzle would be discovered, The FCC was formed by the Communications Act of 1934, which now sought to regulate and subvert it. While the CIA, performed many studies of subversion, distraction, subliminal messaging, and mind control, using the good ole T.V. They heavily investing in Hollywood.    </a:t>
            </a:r>
          </a:p>
          <a:p>
            <a:pPr marL="296036" indent="-296036" defTabSz="368045">
              <a:spcBef>
                <a:spcPts val="1800"/>
              </a:spcBef>
              <a:buBlip>
                <a:blip r:embed="rId2"/>
              </a:buBlip>
              <a:defRPr sz="2646"/>
            </a:pPr>
            <a:r>
              <a:t>Some fun reads researching this stuff, lol.</a:t>
            </a:r>
          </a:p>
        </p:txBody>
      </p:sp>
      <p:sp>
        <p:nvSpPr>
          <p:cNvPr id="363" name="Slide Number"/>
          <p:cNvSpPr txBox="1">
            <a:spLocks noGrp="1"/>
          </p:cNvSpPr>
          <p:nvPr>
            <p:ph type="sldNum" sz="quarter" idx="2"/>
          </p:nvPr>
        </p:nvSpPr>
        <p:spPr>
          <a:xfrm>
            <a:off x="6323626" y="9296399"/>
            <a:ext cx="350826"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62</a:t>
            </a:fld>
            <a:endParaRP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The Battle Against the People -…"/>
          <p:cNvSpPr txBox="1">
            <a:spLocks noGrp="1"/>
          </p:cNvSpPr>
          <p:nvPr>
            <p:ph type="title"/>
          </p:nvPr>
        </p:nvSpPr>
        <p:spPr>
          <a:xfrm>
            <a:off x="791236" y="571301"/>
            <a:ext cx="11422328" cy="1619053"/>
          </a:xfrm>
          <a:prstGeom prst="rect">
            <a:avLst/>
          </a:prstGeom>
        </p:spPr>
        <p:txBody>
          <a:bodyPr/>
          <a:lstStyle/>
          <a:p>
            <a:pPr defTabSz="309625">
              <a:defRPr sz="3815"/>
            </a:pPr>
            <a:r>
              <a:t>The Battle Against the People -</a:t>
            </a:r>
          </a:p>
          <a:p>
            <a:pPr defTabSz="309625">
              <a:defRPr sz="3815"/>
            </a:pPr>
            <a:r>
              <a:t>The Department of Education</a:t>
            </a:r>
          </a:p>
        </p:txBody>
      </p:sp>
      <p:sp>
        <p:nvSpPr>
          <p:cNvPr id="366" name="April 11th 1953: Government takes control, taking the reins of the educational system away from the States. by promising federal $$$, Under the Auspice to improve and standardize (Propagandize) The education(minds) of our youth.  Under the threat of forc"/>
          <p:cNvSpPr txBox="1">
            <a:spLocks noGrp="1"/>
          </p:cNvSpPr>
          <p:nvPr>
            <p:ph type="body" idx="1"/>
          </p:nvPr>
        </p:nvSpPr>
        <p:spPr>
          <a:xfrm>
            <a:off x="785084" y="2106943"/>
            <a:ext cx="11543376" cy="7152350"/>
          </a:xfrm>
          <a:prstGeom prst="rect">
            <a:avLst/>
          </a:prstGeom>
        </p:spPr>
        <p:txBody>
          <a:bodyPr/>
          <a:lstStyle/>
          <a:p>
            <a:pPr marL="277240" indent="-277240" defTabSz="344677">
              <a:spcBef>
                <a:spcPts val="1700"/>
              </a:spcBef>
              <a:buBlip>
                <a:blip r:embed="rId2"/>
              </a:buBlip>
              <a:defRPr sz="2478"/>
            </a:pPr>
            <a:r>
              <a:t>April 11th 1953: Government takes control, taking the reins of the educational system away from the States. by promising federal $$$, Under the Auspice to improve and standardize (Propagandize) The education(minds) of our youth.  Under the threat of force. (Truancy)</a:t>
            </a:r>
          </a:p>
          <a:p>
            <a:pPr marL="277240" indent="-277240" defTabSz="344677">
              <a:spcBef>
                <a:spcPts val="1700"/>
              </a:spcBef>
              <a:buBlip>
                <a:blip r:embed="rId2"/>
              </a:buBlip>
              <a:defRPr sz="2478"/>
            </a:pPr>
            <a:r>
              <a:t>April 11th 1953: After selling the “States” for nearly two years on the idea of a standardized educational system, using </a:t>
            </a:r>
            <a:r>
              <a:rPr u="sng"/>
              <a:t>Jane Morrow Spaulding</a:t>
            </a:r>
            <a:r>
              <a:t>, a former teacher as the face of the Idea. She lasted less than 2 months, just 49 Days, Appointed by then President Dwight D. Eisenhower, came </a:t>
            </a:r>
            <a:r>
              <a:rPr u="sng"/>
              <a:t>Nelson Aldrich Rockefelle</a:t>
            </a:r>
            <a:r>
              <a:t>r Taking Office of Secretary of education in June 1, 1953.  </a:t>
            </a:r>
          </a:p>
          <a:p>
            <a:pPr marL="277240" indent="-277240" defTabSz="344677">
              <a:spcBef>
                <a:spcPts val="1700"/>
              </a:spcBef>
              <a:buBlip>
                <a:blip r:embed="rId2"/>
              </a:buBlip>
              <a:defRPr sz="2478"/>
            </a:pPr>
            <a:r>
              <a:t>Funny how a family member of one of the worlds prominent leading Banking Families finds it “a most important position in Government.”</a:t>
            </a:r>
          </a:p>
          <a:p>
            <a:pPr marL="277240" indent="-277240" defTabSz="344677">
              <a:spcBef>
                <a:spcPts val="1700"/>
              </a:spcBef>
              <a:buBlip>
                <a:blip r:embed="rId2"/>
              </a:buBlip>
              <a:defRPr sz="2478"/>
            </a:pPr>
            <a:r>
              <a:t>Nelson Aldrich Rockefeller Commented:   “Give me just ONE Generation and I’ll change the minds and therefore the direction of the world.”</a:t>
            </a:r>
          </a:p>
        </p:txBody>
      </p:sp>
      <p:sp>
        <p:nvSpPr>
          <p:cNvPr id="367" name="Slide Number"/>
          <p:cNvSpPr txBox="1">
            <a:spLocks noGrp="1"/>
          </p:cNvSpPr>
          <p:nvPr>
            <p:ph type="sldNum" sz="quarter" idx="2"/>
          </p:nvPr>
        </p:nvSpPr>
        <p:spPr>
          <a:xfrm>
            <a:off x="6327142" y="9296399"/>
            <a:ext cx="343794"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63</a:t>
            </a:fld>
            <a:endParaRP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Some Great, Some Bad…"/>
          <p:cNvSpPr txBox="1">
            <a:spLocks noGrp="1"/>
          </p:cNvSpPr>
          <p:nvPr>
            <p:ph type="title"/>
          </p:nvPr>
        </p:nvSpPr>
        <p:spPr>
          <a:xfrm>
            <a:off x="694266" y="506958"/>
            <a:ext cx="11616268" cy="1399977"/>
          </a:xfrm>
          <a:prstGeom prst="rect">
            <a:avLst/>
          </a:prstGeom>
        </p:spPr>
        <p:txBody>
          <a:bodyPr/>
          <a:lstStyle/>
          <a:p>
            <a:pPr defTabSz="268731">
              <a:defRPr sz="3312"/>
            </a:pPr>
            <a:r>
              <a:t>Some Great, Some Bad</a:t>
            </a:r>
          </a:p>
          <a:p>
            <a:pPr defTabSz="268731">
              <a:defRPr sz="3312"/>
            </a:pPr>
            <a:r>
              <a:t>John FitzGerald Kennedy</a:t>
            </a:r>
          </a:p>
        </p:txBody>
      </p:sp>
      <p:sp>
        <p:nvSpPr>
          <p:cNvPr id="370" name="January 20, 1961: JFK becomes the 35th President of The United States of America Inc.,        a private for profit Governmental Services Corporation.…"/>
          <p:cNvSpPr txBox="1">
            <a:spLocks noGrp="1"/>
          </p:cNvSpPr>
          <p:nvPr>
            <p:ph type="body" idx="1"/>
          </p:nvPr>
        </p:nvSpPr>
        <p:spPr>
          <a:xfrm>
            <a:off x="743793" y="1914980"/>
            <a:ext cx="11517214" cy="7434825"/>
          </a:xfrm>
          <a:prstGeom prst="rect">
            <a:avLst/>
          </a:prstGeom>
        </p:spPr>
        <p:txBody>
          <a:bodyPr/>
          <a:lstStyle/>
          <a:p>
            <a:pPr marL="211454" indent="-211454" defTabSz="262889">
              <a:spcBef>
                <a:spcPts val="1300"/>
              </a:spcBef>
              <a:buBlip>
                <a:blip r:embed="rId2"/>
              </a:buBlip>
              <a:defRPr sz="2159"/>
            </a:pPr>
            <a:r>
              <a:t>January 20, 1961: JFK becomes the 35th President of The United States of America Inc.,        a private for profit Governmental Services Corporation.</a:t>
            </a:r>
          </a:p>
          <a:p>
            <a:pPr marL="211454" indent="-211454" defTabSz="262889">
              <a:spcBef>
                <a:spcPts val="1300"/>
              </a:spcBef>
              <a:buBlip>
                <a:blip r:embed="rId2"/>
              </a:buBlip>
              <a:defRPr sz="2159"/>
            </a:pPr>
            <a:r>
              <a:t>Averted Thermo-Nuclear war with Russia and the Cuban Missile Crises.</a:t>
            </a:r>
          </a:p>
          <a:p>
            <a:pPr marL="211454" indent="-211454" defTabSz="262889">
              <a:spcBef>
                <a:spcPts val="1300"/>
              </a:spcBef>
              <a:buBlip>
                <a:blip r:embed="rId2"/>
              </a:buBlip>
              <a:defRPr sz="2159"/>
            </a:pPr>
            <a:r>
              <a:t>He subsequently rejected plans by the Joint Chiefs of Staff to </a:t>
            </a:r>
            <a:r>
              <a:rPr>
                <a:solidFill>
                  <a:srgbClr val="0645AD"/>
                </a:solidFill>
              </a:rPr>
              <a:t>orchestrate false-flag attacks</a:t>
            </a:r>
            <a:r>
              <a:t> on American soil in order to gain public approval for a war.</a:t>
            </a:r>
          </a:p>
          <a:p>
            <a:pPr marL="211454" indent="-211454" defTabSz="262889">
              <a:spcBef>
                <a:spcPts val="1300"/>
              </a:spcBef>
              <a:buBlip>
                <a:blip r:embed="rId2"/>
              </a:buBlip>
              <a:defRPr sz="2159"/>
            </a:pPr>
            <a:r>
              <a:t>Approved Across-the-board, top-to-bottom cuts in personal and corporate income taxes to be enacted and become effective in 1963.</a:t>
            </a:r>
          </a:p>
          <a:p>
            <a:pPr marL="211454" indent="-211454" defTabSz="262889">
              <a:spcBef>
                <a:spcPts val="1300"/>
              </a:spcBef>
              <a:buBlip>
                <a:blip r:embed="rId2"/>
              </a:buBlip>
              <a:defRPr sz="2159"/>
            </a:pPr>
            <a:r>
              <a:t>Executive order #11110- issued on June 4, 1963:   “In 1961, at my direction, sales of silver were suspended by the Secretary of the Treasury.  As further steps, I repeal those Acts that oblige the Treasury to support the price of silver; and repeal of the special 50-percent tax on transfers of interest in silver and give authorization for the Federal Reserve System to issue notes in denominations of $1, so as to make possible the gradual withdrawal of silver certificates from circulation and the use of the silver thus released for coinage purposes.”</a:t>
            </a:r>
          </a:p>
          <a:p>
            <a:pPr marL="211454" indent="-211454" defTabSz="262889">
              <a:spcBef>
                <a:spcPts val="1300"/>
              </a:spcBef>
              <a:buBlip>
                <a:blip r:embed="rId2"/>
              </a:buBlip>
              <a:defRPr sz="2159"/>
            </a:pPr>
            <a:r>
              <a:t>Then he gave his Exposing “Secret Societies” Speech and was Assassinated on 22, November 1963. </a:t>
            </a:r>
          </a:p>
        </p:txBody>
      </p:sp>
      <p:sp>
        <p:nvSpPr>
          <p:cNvPr id="371" name="Slide Number"/>
          <p:cNvSpPr txBox="1">
            <a:spLocks noGrp="1"/>
          </p:cNvSpPr>
          <p:nvPr>
            <p:ph type="sldNum" sz="quarter" idx="2"/>
          </p:nvPr>
        </p:nvSpPr>
        <p:spPr>
          <a:xfrm>
            <a:off x="6306325" y="9296399"/>
            <a:ext cx="385428"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64</a:t>
            </a:fld>
            <a:endParaRP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 name="IMG_0940.JPG" descr="IMG_0940.JPG"/>
          <p:cNvPicPr>
            <a:picLocks noGrp="1" noChangeAspect="1"/>
          </p:cNvPicPr>
          <p:nvPr>
            <p:ph type="pic" idx="21"/>
          </p:nvPr>
        </p:nvPicPr>
        <p:blipFill>
          <a:blip r:embed="rId2"/>
          <a:srcRect/>
          <a:stretch>
            <a:fillRect/>
          </a:stretch>
        </p:blipFill>
        <p:spPr>
          <a:xfrm>
            <a:off x="902277" y="1404756"/>
            <a:ext cx="11200151" cy="6944095"/>
          </a:xfrm>
          <a:prstGeom prst="rect">
            <a:avLst/>
          </a:prstGeom>
        </p:spPr>
      </p:pic>
      <p:sp>
        <p:nvSpPr>
          <p:cNvPr id="374" name="Slide Number"/>
          <p:cNvSpPr txBox="1">
            <a:spLocks noGrp="1"/>
          </p:cNvSpPr>
          <p:nvPr>
            <p:ph type="sldNum" sz="quarter" idx="2"/>
          </p:nvPr>
        </p:nvSpPr>
        <p:spPr>
          <a:xfrm>
            <a:off x="6325523" y="9296399"/>
            <a:ext cx="347031"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65</a:t>
            </a:fld>
            <a:endParaRP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6" name="IMG_0466.JPG" descr="IMG_0466.JPG"/>
          <p:cNvPicPr>
            <a:picLocks noChangeAspect="1"/>
          </p:cNvPicPr>
          <p:nvPr/>
        </p:nvPicPr>
        <p:blipFill>
          <a:blip r:embed="rId2"/>
          <a:stretch>
            <a:fillRect/>
          </a:stretch>
        </p:blipFill>
        <p:spPr>
          <a:xfrm>
            <a:off x="2792397" y="652429"/>
            <a:ext cx="7884337" cy="7884336"/>
          </a:xfrm>
          <a:prstGeom prst="rect">
            <a:avLst/>
          </a:prstGeom>
          <a:ln w="12700">
            <a:miter lim="400000"/>
          </a:ln>
        </p:spPr>
      </p:pic>
      <p:sp>
        <p:nvSpPr>
          <p:cNvPr id="377" name="Slide Number"/>
          <p:cNvSpPr txBox="1">
            <a:spLocks noGrp="1"/>
          </p:cNvSpPr>
          <p:nvPr>
            <p:ph type="sldNum" sz="quarter" idx="2"/>
          </p:nvPr>
        </p:nvSpPr>
        <p:spPr>
          <a:xfrm>
            <a:off x="6321226" y="9296399"/>
            <a:ext cx="355626"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66</a:t>
            </a:fld>
            <a:endParaRPr/>
          </a:p>
        </p:txBody>
      </p:sp>
      <p:sp>
        <p:nvSpPr>
          <p:cNvPr id="378" name="But did George Bush?"/>
          <p:cNvSpPr txBox="1"/>
          <p:nvPr/>
        </p:nvSpPr>
        <p:spPr>
          <a:xfrm>
            <a:off x="4197759" y="8534400"/>
            <a:ext cx="4609282"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But did George Bush?</a:t>
            </a: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U.N. Wars and The U.N. STATE of Being"/>
          <p:cNvSpPr txBox="1">
            <a:spLocks noGrp="1"/>
          </p:cNvSpPr>
          <p:nvPr>
            <p:ph type="title"/>
          </p:nvPr>
        </p:nvSpPr>
        <p:spPr>
          <a:xfrm>
            <a:off x="867519" y="469900"/>
            <a:ext cx="11269762" cy="1446312"/>
          </a:xfrm>
          <a:prstGeom prst="rect">
            <a:avLst/>
          </a:prstGeom>
        </p:spPr>
        <p:txBody>
          <a:bodyPr/>
          <a:lstStyle>
            <a:lvl1pPr defTabSz="332993">
              <a:defRPr sz="4104"/>
            </a:lvl1pPr>
          </a:lstStyle>
          <a:p>
            <a:r>
              <a:t>U.N. Wars and The U.N. STATE of Being</a:t>
            </a:r>
          </a:p>
        </p:txBody>
      </p:sp>
      <p:sp>
        <p:nvSpPr>
          <p:cNvPr id="381" name="27 June, 1950: The United Nations Security Council authorized the formation and dispatch of UN forces to Korea to repel what was recognized as a North Korean invasion. Twenty-one countries of the United Nations eventually contributed to the UN force, wit"/>
          <p:cNvSpPr txBox="1">
            <a:spLocks noGrp="1"/>
          </p:cNvSpPr>
          <p:nvPr>
            <p:ph type="body" idx="1"/>
          </p:nvPr>
        </p:nvSpPr>
        <p:spPr>
          <a:xfrm>
            <a:off x="694233" y="1380248"/>
            <a:ext cx="11506052" cy="7892985"/>
          </a:xfrm>
          <a:prstGeom prst="rect">
            <a:avLst/>
          </a:prstGeom>
        </p:spPr>
        <p:txBody>
          <a:bodyPr/>
          <a:lstStyle/>
          <a:p>
            <a:pPr marL="296036" indent="-296036" defTabSz="368045">
              <a:spcBef>
                <a:spcPts val="1800"/>
              </a:spcBef>
              <a:buBlip>
                <a:blip r:embed="rId2"/>
              </a:buBlip>
              <a:defRPr sz="2394"/>
            </a:pPr>
            <a:r>
              <a:t>27 June, 1950: The </a:t>
            </a:r>
            <a:r>
              <a:rPr>
                <a:solidFill>
                  <a:srgbClr val="0645AD"/>
                </a:solidFill>
              </a:rPr>
              <a:t>United Nations Security Council</a:t>
            </a:r>
            <a:r>
              <a:t> authorized </a:t>
            </a:r>
            <a:r>
              <a:rPr>
                <a:solidFill>
                  <a:srgbClr val="0E0E0E"/>
                </a:solidFill>
              </a:rPr>
              <a:t>the formation and dispatch of UN forces to Korea to repel what </a:t>
            </a:r>
            <a:r>
              <a:rPr>
                <a:solidFill>
                  <a:srgbClr val="0E0E0E"/>
                </a:solidFill>
                <a:hlinkClick r:id="rId3"/>
              </a:rPr>
              <a:t>was recognized</a:t>
            </a:r>
            <a:r>
              <a:rPr>
                <a:solidFill>
                  <a:srgbClr val="0E0E0E"/>
                </a:solidFill>
              </a:rPr>
              <a:t> as </a:t>
            </a:r>
            <a:r>
              <a:t>a North Korean invasion. Twenty-one countries of the United Nations eventually contributed to the UN force, with the United States providing  </a:t>
            </a:r>
            <a:r>
              <a:rPr u="sng"/>
              <a:t>88%</a:t>
            </a:r>
            <a:r>
              <a:t> of the UN's military personnel.</a:t>
            </a:r>
          </a:p>
          <a:p>
            <a:pPr marL="296036" indent="-296036" defTabSz="368045">
              <a:spcBef>
                <a:spcPts val="1800"/>
              </a:spcBef>
              <a:buBlip>
                <a:blip r:embed="rId2"/>
              </a:buBlip>
              <a:defRPr sz="2394"/>
            </a:pPr>
            <a:r>
              <a:t>1 November, 1955 The </a:t>
            </a:r>
            <a:r>
              <a:rPr>
                <a:solidFill>
                  <a:srgbClr val="0645AD"/>
                </a:solidFill>
              </a:rPr>
              <a:t>United Nations Security Council</a:t>
            </a:r>
            <a:r>
              <a:t> authorized </a:t>
            </a:r>
            <a:r>
              <a:rPr>
                <a:solidFill>
                  <a:srgbClr val="000000"/>
                </a:solidFill>
              </a:rPr>
              <a:t>the formation and dispatch of UN forces to Vietnam which didn’t end until 30 April, 1975.</a:t>
            </a:r>
          </a:p>
          <a:p>
            <a:pPr marL="296036" indent="-296036" defTabSz="368045">
              <a:spcBef>
                <a:spcPts val="1800"/>
              </a:spcBef>
              <a:buBlip>
                <a:blip r:embed="rId2"/>
              </a:buBlip>
              <a:defRPr sz="2394"/>
            </a:pPr>
            <a:r>
              <a:rPr>
                <a:solidFill>
                  <a:srgbClr val="000000"/>
                </a:solidFill>
              </a:rPr>
              <a:t>Korea, Vietnam,Thailand, Zaire, Lebanon, Granada, Libya, Persian Gulf, Panama, Iraq, Somalia, Haiti, Bosnia, Serbia, Afghanistan, Pakistan, and..Libya..again,     How about the War with ISIL(Operation inherent resolve)</a:t>
            </a:r>
          </a:p>
          <a:p>
            <a:pPr marL="296036" indent="-296036" defTabSz="368045">
              <a:spcBef>
                <a:spcPts val="1800"/>
              </a:spcBef>
              <a:buBlip>
                <a:blip r:embed="rId2"/>
              </a:buBlip>
              <a:defRPr sz="2394"/>
            </a:pPr>
            <a:r>
              <a:rPr>
                <a:solidFill>
                  <a:srgbClr val="000000"/>
                </a:solidFill>
              </a:rPr>
              <a:t>All wars listed above since 1950 have been…  “</a:t>
            </a:r>
            <a:r>
              <a:rPr>
                <a:solidFill>
                  <a:srgbClr val="0645AD"/>
                </a:solidFill>
              </a:rPr>
              <a:t>United Nations Security Council”</a:t>
            </a:r>
            <a:r>
              <a:t> </a:t>
            </a:r>
            <a:r>
              <a:rPr u="sng"/>
              <a:t>authorized</a:t>
            </a:r>
            <a:r>
              <a:rPr>
                <a:solidFill>
                  <a:srgbClr val="000000"/>
                </a:solidFill>
              </a:rPr>
              <a:t> wars and </a:t>
            </a:r>
            <a:r>
              <a:rPr u="sng">
                <a:solidFill>
                  <a:srgbClr val="000000"/>
                </a:solidFill>
              </a:rPr>
              <a:t>only against,</a:t>
            </a:r>
            <a:r>
              <a:rPr>
                <a:solidFill>
                  <a:srgbClr val="000000"/>
                </a:solidFill>
              </a:rPr>
              <a:t>   Non-UNITED NATIONS Countries !  </a:t>
            </a:r>
          </a:p>
          <a:p>
            <a:pPr marL="296036" indent="-296036" defTabSz="368045">
              <a:spcBef>
                <a:spcPts val="1800"/>
              </a:spcBef>
              <a:buBlip>
                <a:blip r:embed="rId2"/>
              </a:buBlip>
              <a:defRPr sz="2394"/>
            </a:pPr>
            <a:r>
              <a:rPr>
                <a:solidFill>
                  <a:srgbClr val="000000"/>
                </a:solidFill>
              </a:rPr>
              <a:t>So, you tell me…Who runs this Nation? Is it “we the People”?</a:t>
            </a:r>
          </a:p>
          <a:p>
            <a:pPr marL="296036" indent="-296036" defTabSz="368045">
              <a:spcBef>
                <a:spcPts val="1800"/>
              </a:spcBef>
              <a:buBlip>
                <a:blip r:embed="rId2"/>
              </a:buBlip>
              <a:defRPr sz="2394"/>
            </a:pPr>
            <a:r>
              <a:rPr>
                <a:solidFill>
                  <a:srgbClr val="000000"/>
                </a:solidFill>
              </a:rPr>
              <a:t>Tell me..is the US Military, Ours? or is it the </a:t>
            </a:r>
            <a:r>
              <a:rPr u="sng">
                <a:solidFill>
                  <a:srgbClr val="000000"/>
                </a:solidFill>
              </a:rPr>
              <a:t>United Nation’s</a:t>
            </a:r>
            <a:r>
              <a:rPr>
                <a:solidFill>
                  <a:srgbClr val="000000"/>
                </a:solidFill>
              </a:rPr>
              <a:t>?</a:t>
            </a:r>
          </a:p>
        </p:txBody>
      </p:sp>
      <p:sp>
        <p:nvSpPr>
          <p:cNvPr id="382" name="Slide Number"/>
          <p:cNvSpPr txBox="1">
            <a:spLocks noGrp="1"/>
          </p:cNvSpPr>
          <p:nvPr>
            <p:ph type="sldNum" sz="quarter" idx="2"/>
          </p:nvPr>
        </p:nvSpPr>
        <p:spPr>
          <a:xfrm>
            <a:off x="6329095" y="9296399"/>
            <a:ext cx="339888"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67</a:t>
            </a:fld>
            <a:endParaRP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The U.N. STATE of Being"/>
          <p:cNvSpPr txBox="1">
            <a:spLocks noGrp="1"/>
          </p:cNvSpPr>
          <p:nvPr>
            <p:ph type="title"/>
          </p:nvPr>
        </p:nvSpPr>
        <p:spPr>
          <a:xfrm>
            <a:off x="1270000" y="600124"/>
            <a:ext cx="10464800" cy="1164879"/>
          </a:xfrm>
          <a:prstGeom prst="rect">
            <a:avLst/>
          </a:prstGeom>
        </p:spPr>
        <p:txBody>
          <a:bodyPr/>
          <a:lstStyle>
            <a:lvl1pPr defTabSz="443991">
              <a:defRPr sz="5472"/>
            </a:lvl1pPr>
          </a:lstStyle>
          <a:p>
            <a:r>
              <a:t>The U.N. STATE of Being</a:t>
            </a:r>
          </a:p>
        </p:txBody>
      </p:sp>
      <p:sp>
        <p:nvSpPr>
          <p:cNvPr id="385" name="What about our police forces?…"/>
          <p:cNvSpPr txBox="1">
            <a:spLocks noGrp="1"/>
          </p:cNvSpPr>
          <p:nvPr>
            <p:ph type="body" idx="1"/>
          </p:nvPr>
        </p:nvSpPr>
        <p:spPr>
          <a:xfrm>
            <a:off x="1270000" y="1811982"/>
            <a:ext cx="10464800" cy="7437438"/>
          </a:xfrm>
          <a:prstGeom prst="rect">
            <a:avLst/>
          </a:prstGeom>
        </p:spPr>
        <p:txBody>
          <a:bodyPr/>
          <a:lstStyle/>
          <a:p>
            <a:pPr marL="338328" indent="-338328" defTabSz="420624">
              <a:spcBef>
                <a:spcPts val="2100"/>
              </a:spcBef>
              <a:buBlip>
                <a:blip r:embed="rId2"/>
              </a:buBlip>
              <a:defRPr sz="2736"/>
            </a:pPr>
            <a:r>
              <a:rPr>
                <a:solidFill>
                  <a:srgbClr val="000000"/>
                </a:solidFill>
              </a:rPr>
              <a:t>What about our police forces?</a:t>
            </a:r>
          </a:p>
          <a:p>
            <a:pPr marL="338328" indent="-338328" defTabSz="420624">
              <a:spcBef>
                <a:spcPts val="2100"/>
              </a:spcBef>
              <a:buBlip>
                <a:blip r:embed="rId2"/>
              </a:buBlip>
              <a:defRPr sz="2736"/>
            </a:pPr>
            <a:r>
              <a:rPr>
                <a:solidFill>
                  <a:srgbClr val="000000"/>
                </a:solidFill>
              </a:rPr>
              <a:t>In all </a:t>
            </a:r>
            <a:r>
              <a:rPr u="sng">
                <a:solidFill>
                  <a:srgbClr val="000000"/>
                </a:solidFill>
              </a:rPr>
              <a:t>Incorporated</a:t>
            </a:r>
            <a:r>
              <a:rPr>
                <a:solidFill>
                  <a:srgbClr val="000000"/>
                </a:solidFill>
              </a:rPr>
              <a:t> Cities, Counties, States, and all federal agencies. All Police forces are under the policies and direction of the United Nations.</a:t>
            </a:r>
          </a:p>
          <a:p>
            <a:pPr marL="338328" indent="-338328" defTabSz="420624">
              <a:spcBef>
                <a:spcPts val="2100"/>
              </a:spcBef>
              <a:buBlip>
                <a:blip r:embed="rId2"/>
              </a:buBlip>
              <a:defRPr sz="2736"/>
            </a:pPr>
            <a:r>
              <a:rPr>
                <a:solidFill>
                  <a:srgbClr val="000000"/>
                </a:solidFill>
              </a:rPr>
              <a:t>All Officers have two lockers, One with their official uniform and one with the uniform of the UNITED NATIONS and when under “State of Emergency” can be tasked to represent the U.N. Global interests.</a:t>
            </a:r>
          </a:p>
          <a:p>
            <a:pPr marL="338328" indent="-338328" defTabSz="420624">
              <a:spcBef>
                <a:spcPts val="2100"/>
              </a:spcBef>
              <a:buBlip>
                <a:blip r:embed="rId2"/>
              </a:buBlip>
              <a:defRPr sz="2736"/>
            </a:pPr>
            <a:r>
              <a:rPr>
                <a:solidFill>
                  <a:srgbClr val="000000"/>
                </a:solidFill>
              </a:rPr>
              <a:t>Only in the few remaining Unincorporated Counties is a duly elected county Sheriff a De Jurely elected Officer, But is he? When he is </a:t>
            </a:r>
            <a:r>
              <a:rPr u="sng">
                <a:solidFill>
                  <a:srgbClr val="000000"/>
                </a:solidFill>
              </a:rPr>
              <a:t>Voted</a:t>
            </a:r>
            <a:r>
              <a:rPr>
                <a:solidFill>
                  <a:srgbClr val="000000"/>
                </a:solidFill>
              </a:rPr>
              <a:t> in by US Citizens and not </a:t>
            </a:r>
            <a:r>
              <a:rPr u="sng">
                <a:solidFill>
                  <a:srgbClr val="000000"/>
                </a:solidFill>
              </a:rPr>
              <a:t>elected</a:t>
            </a:r>
            <a:r>
              <a:rPr>
                <a:solidFill>
                  <a:srgbClr val="000000"/>
                </a:solidFill>
              </a:rPr>
              <a:t> American State Nationals. One can not serve two masters!</a:t>
            </a:r>
          </a:p>
        </p:txBody>
      </p:sp>
      <p:sp>
        <p:nvSpPr>
          <p:cNvPr id="386" name="Slide Number"/>
          <p:cNvSpPr txBox="1">
            <a:spLocks noGrp="1"/>
          </p:cNvSpPr>
          <p:nvPr>
            <p:ph type="sldNum" sz="quarter" idx="2"/>
          </p:nvPr>
        </p:nvSpPr>
        <p:spPr>
          <a:xfrm>
            <a:off x="6324854" y="9296399"/>
            <a:ext cx="348370"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68</a:t>
            </a:fld>
            <a:endParaRPr/>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FREEDOM FROM WAR…"/>
          <p:cNvSpPr txBox="1">
            <a:spLocks noGrp="1"/>
          </p:cNvSpPr>
          <p:nvPr>
            <p:ph type="body" idx="21"/>
          </p:nvPr>
        </p:nvSpPr>
        <p:spPr>
          <a:xfrm>
            <a:off x="706649" y="692149"/>
            <a:ext cx="11591502" cy="8369301"/>
          </a:xfrm>
          <a:prstGeom prst="rect">
            <a:avLst/>
          </a:prstGeom>
        </p:spPr>
        <p:txBody>
          <a:bodyPr/>
          <a:lstStyle/>
          <a:p>
            <a:pPr defTabSz="457200">
              <a:defRPr sz="3200" b="1">
                <a:solidFill>
                  <a:srgbClr val="000000"/>
                </a:solidFill>
                <a:latin typeface="Times Roman"/>
                <a:ea typeface="Times Roman"/>
                <a:cs typeface="Times Roman"/>
                <a:sym typeface="Times Roman"/>
              </a:defRPr>
            </a:pPr>
            <a:r>
              <a:t>FREEDOM FROM WAR</a:t>
            </a:r>
          </a:p>
          <a:p>
            <a:pPr defTabSz="457200">
              <a:defRPr sz="1400">
                <a:solidFill>
                  <a:srgbClr val="000000"/>
                </a:solidFill>
                <a:latin typeface="Times Roman"/>
                <a:ea typeface="Times Roman"/>
                <a:cs typeface="Times Roman"/>
                <a:sym typeface="Times Roman"/>
              </a:defRPr>
            </a:pPr>
            <a:r>
              <a:t>THE UNITED STATES PROGRAM FOR</a:t>
            </a:r>
          </a:p>
          <a:p>
            <a:pPr defTabSz="457200">
              <a:defRPr sz="1400">
                <a:solidFill>
                  <a:srgbClr val="000000"/>
                </a:solidFill>
                <a:latin typeface="Times Roman"/>
                <a:ea typeface="Times Roman"/>
                <a:cs typeface="Times Roman"/>
                <a:sym typeface="Times Roman"/>
              </a:defRPr>
            </a:pPr>
            <a:r>
              <a:t>GENERAL AND COMPLETE DISARMAMENT IN A PEACEFUL WORLD</a:t>
            </a:r>
          </a:p>
          <a:p>
            <a:pPr defTabSz="457200">
              <a:defRPr sz="1400">
                <a:solidFill>
                  <a:srgbClr val="000000"/>
                </a:solidFill>
                <a:latin typeface="Times Roman"/>
                <a:ea typeface="Times Roman"/>
                <a:cs typeface="Times Roman"/>
                <a:sym typeface="Times Roman"/>
              </a:defRPr>
            </a:pPr>
            <a:r>
              <a:t>DEPARTMENT OF STATE PUBLICATION 7277</a:t>
            </a:r>
          </a:p>
          <a:p>
            <a:pPr defTabSz="457200">
              <a:defRPr sz="1400">
                <a:solidFill>
                  <a:srgbClr val="000000"/>
                </a:solidFill>
                <a:latin typeface="Times Roman"/>
                <a:ea typeface="Times Roman"/>
                <a:cs typeface="Times Roman"/>
                <a:sym typeface="Times Roman"/>
              </a:defRPr>
            </a:pPr>
            <a:r>
              <a:t>Disarmament Series 5</a:t>
            </a:r>
          </a:p>
          <a:p>
            <a:pPr defTabSz="457200">
              <a:defRPr sz="1400">
                <a:solidFill>
                  <a:srgbClr val="000000"/>
                </a:solidFill>
                <a:latin typeface="Times Roman"/>
                <a:ea typeface="Times Roman"/>
                <a:cs typeface="Times Roman"/>
                <a:sym typeface="Times Roman"/>
              </a:defRPr>
            </a:pPr>
            <a:r>
              <a:t>Released September 1961</a:t>
            </a:r>
          </a:p>
          <a:p>
            <a:pPr defTabSz="457200">
              <a:defRPr sz="1400">
                <a:solidFill>
                  <a:srgbClr val="000000"/>
                </a:solidFill>
                <a:latin typeface="Times Roman"/>
                <a:ea typeface="Times Roman"/>
                <a:cs typeface="Times Roman"/>
                <a:sym typeface="Times Roman"/>
              </a:defRPr>
            </a:pPr>
            <a:r>
              <a:t>Office of Public Services</a:t>
            </a:r>
          </a:p>
          <a:p>
            <a:pPr defTabSz="457200">
              <a:defRPr sz="1400">
                <a:solidFill>
                  <a:srgbClr val="000000"/>
                </a:solidFill>
                <a:latin typeface="Times Roman"/>
                <a:ea typeface="Times Roman"/>
                <a:cs typeface="Times Roman"/>
                <a:sym typeface="Times Roman"/>
              </a:defRPr>
            </a:pPr>
            <a:r>
              <a:t>BUREAU OF PUBLIC AFFAIRS</a:t>
            </a:r>
          </a:p>
          <a:p>
            <a:pPr algn="l" defTabSz="457200">
              <a:defRPr sz="1400" b="1">
                <a:solidFill>
                  <a:srgbClr val="000000"/>
                </a:solidFill>
                <a:latin typeface="Times Roman"/>
                <a:ea typeface="Times Roman"/>
                <a:cs typeface="Times Roman"/>
                <a:sym typeface="Times Roman"/>
              </a:defRPr>
            </a:pPr>
            <a:r>
              <a:t>Summary</a:t>
            </a:r>
            <a:endParaRPr b="0"/>
          </a:p>
          <a:p>
            <a:pPr algn="l" defTabSz="457200">
              <a:defRPr sz="1400">
                <a:solidFill>
                  <a:srgbClr val="000000"/>
                </a:solidFill>
                <a:latin typeface="Times Roman"/>
                <a:ea typeface="Times Roman"/>
                <a:cs typeface="Times Roman"/>
                <a:sym typeface="Times Roman"/>
              </a:defRPr>
            </a:pPr>
            <a:r>
              <a:t>DISARMAMENT GOAL AND OBJECTIVES</a:t>
            </a:r>
          </a:p>
          <a:p>
            <a:pPr algn="l" defTabSz="457200">
              <a:defRPr sz="1600">
                <a:solidFill>
                  <a:srgbClr val="000000"/>
                </a:solidFill>
                <a:latin typeface="Times Roman"/>
                <a:ea typeface="Times Roman"/>
                <a:cs typeface="Times Roman"/>
                <a:sym typeface="Times Roman"/>
              </a:defRPr>
            </a:pPr>
            <a:endParaRPr/>
          </a:p>
          <a:p>
            <a:pPr algn="l" defTabSz="457200">
              <a:defRPr sz="1400">
                <a:solidFill>
                  <a:srgbClr val="000000"/>
                </a:solidFill>
                <a:latin typeface="Times Roman"/>
                <a:ea typeface="Times Roman"/>
                <a:cs typeface="Times Roman"/>
                <a:sym typeface="Times Roman"/>
              </a:defRPr>
            </a:pPr>
            <a:r>
              <a:t>   The over-all goal of the United States is a free, secure, and peaceful world of independent states adhering to common standards of justice and international conduct and subjecting the use of force to the rule of law; a world which has achieved general and complete disarmament under effective international control; and a world in which adjustment to change takes place in accordance with the principles of the United Nations.</a:t>
            </a:r>
          </a:p>
          <a:p>
            <a:pPr algn="l" defTabSz="457200">
              <a:defRPr sz="1400">
                <a:solidFill>
                  <a:srgbClr val="000000"/>
                </a:solidFill>
                <a:latin typeface="Times Roman"/>
                <a:ea typeface="Times Roman"/>
                <a:cs typeface="Times Roman"/>
                <a:sym typeface="Times Roman"/>
              </a:defRPr>
            </a:pPr>
            <a:r>
              <a:t>   In order to make possible the achievement of that goal, the program sets forth the following specific objectives toward which nations should direct their efforts:</a:t>
            </a:r>
          </a:p>
          <a:p>
            <a:pPr marL="457200" indent="-457200" algn="l" defTabSz="457200">
              <a:tabLst>
                <a:tab pos="139700" algn="l"/>
                <a:tab pos="457200" algn="l"/>
              </a:tabLst>
              <a:defRPr sz="1400">
                <a:solidFill>
                  <a:srgbClr val="000000"/>
                </a:solidFill>
                <a:latin typeface="Times Roman"/>
                <a:ea typeface="Times Roman"/>
                <a:cs typeface="Times Roman"/>
                <a:sym typeface="Times Roman"/>
              </a:defRPr>
            </a:pPr>
            <a:r>
              <a:t>	•	The disbanding of all national armed forces and the prohibition of their reestablishment in any form whatsoever other than those required to preserve internal order and for contributions to a United Nations Peace Force;</a:t>
            </a:r>
          </a:p>
          <a:p>
            <a:pPr marL="457200" indent="-457200" algn="l" defTabSz="457200">
              <a:tabLst>
                <a:tab pos="139700" algn="l"/>
                <a:tab pos="457200" algn="l"/>
              </a:tabLst>
              <a:defRPr sz="1400">
                <a:solidFill>
                  <a:srgbClr val="000000"/>
                </a:solidFill>
                <a:latin typeface="Times Roman"/>
                <a:ea typeface="Times Roman"/>
                <a:cs typeface="Times Roman"/>
                <a:sym typeface="Times Roman"/>
              </a:defRPr>
            </a:pPr>
            <a:r>
              <a:t>	•	</a:t>
            </a:r>
          </a:p>
          <a:p>
            <a:pPr marL="457200" indent="-457200" algn="l" defTabSz="457200">
              <a:tabLst>
                <a:tab pos="139700" algn="l"/>
                <a:tab pos="457200" algn="l"/>
              </a:tabLst>
              <a:defRPr sz="1400">
                <a:solidFill>
                  <a:srgbClr val="000000"/>
                </a:solidFill>
                <a:latin typeface="Times Roman"/>
                <a:ea typeface="Times Roman"/>
                <a:cs typeface="Times Roman"/>
                <a:sym typeface="Times Roman"/>
              </a:defRPr>
            </a:pPr>
            <a:r>
              <a:t>	•	The elimination from national arsenals of all armaments, including all weapons of mass destruction and</a:t>
            </a:r>
          </a:p>
          <a:p>
            <a:pPr marL="457200" indent="-457200" algn="l" defTabSz="457200">
              <a:tabLst>
                <a:tab pos="139700" algn="l"/>
                <a:tab pos="457200" algn="l"/>
              </a:tabLst>
              <a:defRPr sz="1400">
                <a:solidFill>
                  <a:srgbClr val="000000"/>
                </a:solidFill>
                <a:latin typeface="Times Roman"/>
                <a:ea typeface="Times Roman"/>
                <a:cs typeface="Times Roman"/>
                <a:sym typeface="Times Roman"/>
              </a:defRPr>
            </a:pPr>
            <a:r>
              <a:t>	•	</a:t>
            </a:r>
          </a:p>
          <a:p>
            <a:pPr marL="457200" indent="-457200" defTabSz="457200">
              <a:tabLst>
                <a:tab pos="139700" algn="l"/>
                <a:tab pos="457200" algn="l"/>
              </a:tabLst>
              <a:defRPr sz="1400" b="1">
                <a:solidFill>
                  <a:srgbClr val="000000"/>
                </a:solidFill>
                <a:latin typeface="Times Roman"/>
                <a:ea typeface="Times Roman"/>
                <a:cs typeface="Times Roman"/>
                <a:sym typeface="Times Roman"/>
              </a:defRPr>
            </a:pPr>
            <a:r>
              <a:t>	•	3</a:t>
            </a:r>
          </a:p>
          <a:p>
            <a:pPr marL="457200" indent="-457200" algn="l" defTabSz="457200">
              <a:tabLst>
                <a:tab pos="139700" algn="l"/>
                <a:tab pos="457200" algn="l"/>
              </a:tabLst>
              <a:defRPr sz="1400">
                <a:solidFill>
                  <a:srgbClr val="000000"/>
                </a:solidFill>
                <a:latin typeface="Times Roman"/>
                <a:ea typeface="Times Roman"/>
                <a:cs typeface="Times Roman"/>
                <a:sym typeface="Times Roman"/>
              </a:defRPr>
            </a:pPr>
            <a:r>
              <a:t>	•	the means for their delivery, other than those required for a United Nations Peace Force and for maintaining internal order;</a:t>
            </a:r>
          </a:p>
          <a:p>
            <a:pPr marL="457200" indent="-457200" algn="l" defTabSz="457200">
              <a:tabLst>
                <a:tab pos="139700" algn="l"/>
                <a:tab pos="457200" algn="l"/>
              </a:tabLst>
              <a:defRPr sz="1400">
                <a:solidFill>
                  <a:srgbClr val="000000"/>
                </a:solidFill>
                <a:latin typeface="Times Roman"/>
                <a:ea typeface="Times Roman"/>
                <a:cs typeface="Times Roman"/>
                <a:sym typeface="Times Roman"/>
              </a:defRPr>
            </a:pPr>
            <a:r>
              <a:t>	•	</a:t>
            </a:r>
          </a:p>
          <a:p>
            <a:pPr marL="457200" indent="-457200" algn="l" defTabSz="457200">
              <a:tabLst>
                <a:tab pos="139700" algn="l"/>
                <a:tab pos="457200" algn="l"/>
              </a:tabLst>
              <a:defRPr sz="1400">
                <a:solidFill>
                  <a:srgbClr val="000000"/>
                </a:solidFill>
                <a:latin typeface="Times Roman"/>
                <a:ea typeface="Times Roman"/>
                <a:cs typeface="Times Roman"/>
                <a:sym typeface="Times Roman"/>
              </a:defRPr>
            </a:pPr>
            <a:r>
              <a:t>	•	The institution of effective means for the enforcement of international agreements, for the settlement of disputes, and for the maintenance of peace in accordance with the principles of the United Nations;</a:t>
            </a:r>
          </a:p>
          <a:p>
            <a:pPr marL="457200" indent="-457200" algn="l" defTabSz="457200">
              <a:tabLst>
                <a:tab pos="139700" algn="l"/>
                <a:tab pos="457200" algn="l"/>
              </a:tabLst>
              <a:defRPr sz="1400">
                <a:solidFill>
                  <a:srgbClr val="000000"/>
                </a:solidFill>
                <a:latin typeface="Times Roman"/>
                <a:ea typeface="Times Roman"/>
                <a:cs typeface="Times Roman"/>
                <a:sym typeface="Times Roman"/>
              </a:defRPr>
            </a:pPr>
            <a:r>
              <a:t>	•	</a:t>
            </a:r>
          </a:p>
          <a:p>
            <a:pPr marL="457200" indent="-457200" algn="l" defTabSz="457200">
              <a:tabLst>
                <a:tab pos="139700" algn="l"/>
                <a:tab pos="457200" algn="l"/>
              </a:tabLst>
              <a:defRPr sz="1400">
                <a:solidFill>
                  <a:srgbClr val="000000"/>
                </a:solidFill>
                <a:latin typeface="Times Roman"/>
                <a:ea typeface="Times Roman"/>
                <a:cs typeface="Times Roman"/>
                <a:sym typeface="Times Roman"/>
              </a:defRPr>
            </a:pPr>
            <a:r>
              <a:t>	•	The establishment and effective operation of an International Disarmament Organization within the framework of the United Nations to insure compliance at all times with all disarmament obligations.</a:t>
            </a:r>
          </a:p>
          <a:p>
            <a:pPr algn="l" defTabSz="457200">
              <a:defRPr sz="1400">
                <a:solidFill>
                  <a:srgbClr val="000000"/>
                </a:solidFill>
                <a:latin typeface="Times Roman"/>
                <a:ea typeface="Times Roman"/>
                <a:cs typeface="Times Roman"/>
                <a:sym typeface="Times Roman"/>
              </a:defRPr>
            </a:pPr>
            <a:endParaRPr/>
          </a:p>
          <a:p>
            <a:pPr algn="l" defTabSz="457200">
              <a:defRPr sz="1400">
                <a:solidFill>
                  <a:srgbClr val="000000"/>
                </a:solidFill>
                <a:latin typeface="Times Roman"/>
                <a:ea typeface="Times Roman"/>
                <a:cs typeface="Times Roman"/>
                <a:sym typeface="Times Roman"/>
              </a:defRPr>
            </a:pPr>
            <a:r>
              <a:t>TASK OF NEGOTIATING STATES</a:t>
            </a:r>
          </a:p>
          <a:p>
            <a:pPr algn="l" defTabSz="457200">
              <a:defRPr sz="1400">
                <a:solidFill>
                  <a:srgbClr val="000000"/>
                </a:solidFill>
                <a:latin typeface="Times Roman"/>
                <a:ea typeface="Times Roman"/>
                <a:cs typeface="Times Roman"/>
                <a:sym typeface="Times Roman"/>
              </a:defRPr>
            </a:pPr>
            <a:endParaRPr/>
          </a:p>
          <a:p>
            <a:pPr algn="l" defTabSz="457200">
              <a:defRPr sz="1400">
                <a:solidFill>
                  <a:srgbClr val="000000"/>
                </a:solidFill>
                <a:latin typeface="Times Roman"/>
                <a:ea typeface="Times Roman"/>
                <a:cs typeface="Times Roman"/>
                <a:sym typeface="Times Roman"/>
              </a:defRPr>
            </a:pPr>
            <a:r>
              <a:t>The negotiating states are called upon to develop the program into a detailed plan for general and complete disarmament and to continue their efforts without interruption until the whole program has been achieved. To this end, they are to seek the widest possible area of agreement at the earliest possible date. At the same time, and without prejudice to progress on the disarmament program, they are to seek agreement on those immediate measures that would contribute to the common security of nations and that could facilitate and form part of the total program.</a:t>
            </a:r>
          </a:p>
        </p:txBody>
      </p:sp>
      <p:sp>
        <p:nvSpPr>
          <p:cNvPr id="389" name="Slide Number"/>
          <p:cNvSpPr txBox="1">
            <a:spLocks noGrp="1"/>
          </p:cNvSpPr>
          <p:nvPr>
            <p:ph type="sldNum" sz="quarter" idx="2"/>
          </p:nvPr>
        </p:nvSpPr>
        <p:spPr>
          <a:xfrm>
            <a:off x="6321226" y="9296399"/>
            <a:ext cx="355626"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69</a:t>
            </a:fld>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he Global Estate Trusts each set a different Jurisdiction"/>
          <p:cNvSpPr txBox="1">
            <a:spLocks noGrp="1"/>
          </p:cNvSpPr>
          <p:nvPr>
            <p:ph type="title"/>
          </p:nvPr>
        </p:nvSpPr>
        <p:spPr>
          <a:xfrm>
            <a:off x="863070" y="635000"/>
            <a:ext cx="11278660" cy="1257499"/>
          </a:xfrm>
          <a:prstGeom prst="rect">
            <a:avLst/>
          </a:prstGeom>
        </p:spPr>
        <p:txBody>
          <a:bodyPr/>
          <a:lstStyle>
            <a:lvl1pPr defTabSz="280415">
              <a:defRPr sz="3455"/>
            </a:lvl1pPr>
          </a:lstStyle>
          <a:p>
            <a:r>
              <a:t>The Global Estate Trusts each set a different Jurisdiction</a:t>
            </a:r>
          </a:p>
        </p:txBody>
      </p:sp>
      <p:sp>
        <p:nvSpPr>
          <p:cNvPr id="143" name="Each Jurisdiction has its own law form and Language.    Juris = Law - Diction = words…"/>
          <p:cNvSpPr txBox="1">
            <a:spLocks noGrp="1"/>
          </p:cNvSpPr>
          <p:nvPr>
            <p:ph type="body" idx="1"/>
          </p:nvPr>
        </p:nvSpPr>
        <p:spPr>
          <a:xfrm>
            <a:off x="889065" y="2020159"/>
            <a:ext cx="11226670" cy="7237745"/>
          </a:xfrm>
          <a:prstGeom prst="rect">
            <a:avLst/>
          </a:prstGeom>
        </p:spPr>
        <p:txBody>
          <a:bodyPr/>
          <a:lstStyle/>
          <a:p>
            <a:pPr marL="399415" indent="-399415" defTabSz="496570">
              <a:spcBef>
                <a:spcPts val="2500"/>
              </a:spcBef>
              <a:buBlip>
                <a:blip r:embed="rId2"/>
              </a:buBlip>
              <a:defRPr sz="3230"/>
            </a:pPr>
            <a:r>
              <a:t>Each </a:t>
            </a:r>
            <a:r>
              <a:rPr sz="3400" u="sng"/>
              <a:t>Jurisdiction</a:t>
            </a:r>
            <a:r>
              <a:t> has its own law form and Language.    </a:t>
            </a:r>
            <a:r>
              <a:rPr u="sng"/>
              <a:t>Juris</a:t>
            </a:r>
            <a:r>
              <a:t> = Law - </a:t>
            </a:r>
            <a:r>
              <a:rPr u="sng"/>
              <a:t>Diction</a:t>
            </a:r>
            <a:r>
              <a:t> = words</a:t>
            </a:r>
          </a:p>
          <a:p>
            <a:pPr marL="399415" indent="-399415" defTabSz="496570">
              <a:spcBef>
                <a:spcPts val="2500"/>
              </a:spcBef>
              <a:buBlip>
                <a:blip r:embed="rId2"/>
              </a:buBlip>
              <a:defRPr sz="3230"/>
            </a:pPr>
            <a:r>
              <a:t>Law Words= the words you choose determines the type of law and jurisdiction your under.   </a:t>
            </a:r>
          </a:p>
          <a:p>
            <a:pPr marL="399415" indent="-399415" defTabSz="496570">
              <a:spcBef>
                <a:spcPts val="2500"/>
              </a:spcBef>
              <a:buBlip>
                <a:blip r:embed="rId2"/>
              </a:buBlip>
              <a:defRPr sz="3230"/>
            </a:pPr>
            <a:r>
              <a:t>LAW =  </a:t>
            </a:r>
            <a:r>
              <a:rPr u="sng"/>
              <a:t>L</a:t>
            </a:r>
            <a:r>
              <a:t>and,  </a:t>
            </a:r>
            <a:r>
              <a:rPr u="sng"/>
              <a:t>A</a:t>
            </a:r>
            <a:r>
              <a:t>ir,  </a:t>
            </a:r>
            <a:r>
              <a:rPr u="sng"/>
              <a:t>W</a:t>
            </a:r>
            <a:r>
              <a:t>ater.                            </a:t>
            </a:r>
          </a:p>
          <a:p>
            <a:pPr marL="399415" indent="-399415" defTabSz="496570">
              <a:spcBef>
                <a:spcPts val="2500"/>
              </a:spcBef>
              <a:buBlip>
                <a:blip r:embed="rId2"/>
              </a:buBlip>
              <a:defRPr sz="3230"/>
            </a:pPr>
            <a:r>
              <a:t>Legalese = language game or type of law "words" which determine jurisdiction or type of law that "you’re" ruled by. </a:t>
            </a:r>
          </a:p>
          <a:p>
            <a:pPr marL="399415" indent="-399415" defTabSz="496570">
              <a:spcBef>
                <a:spcPts val="2500"/>
              </a:spcBef>
              <a:buBlip>
                <a:blip r:embed="rId2"/>
              </a:buBlip>
              <a:defRPr sz="3230"/>
            </a:pPr>
            <a:r>
              <a:t>Land = Self Governed, Common, Equity    Air = Ecclesiastical, Trust.     Water = Admiralty, Contract.  </a:t>
            </a:r>
          </a:p>
        </p:txBody>
      </p:sp>
      <p:sp>
        <p:nvSpPr>
          <p:cNvPr id="144" name="Slide Number"/>
          <p:cNvSpPr txBox="1">
            <a:spLocks noGrp="1"/>
          </p:cNvSpPr>
          <p:nvPr>
            <p:ph type="sldNum" sz="quarter" idx="2"/>
          </p:nvPr>
        </p:nvSpPr>
        <p:spPr>
          <a:xfrm>
            <a:off x="6389427" y="9296399"/>
            <a:ext cx="219224"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a:t>
            </a:fld>
            <a:endParaRPr/>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Our government has kept us in a perpetual state of fear -- kept us in a continuous stampede of patriotic fervor -- with the cry of grave national emergency’s... Always there has been some terrible evil to gobble us up if we did not blindly rally behind "/>
          <p:cNvSpPr txBox="1">
            <a:spLocks noGrp="1"/>
          </p:cNvSpPr>
          <p:nvPr>
            <p:ph type="body" idx="1"/>
          </p:nvPr>
        </p:nvSpPr>
        <p:spPr>
          <a:xfrm>
            <a:off x="803763" y="482599"/>
            <a:ext cx="11490407" cy="8788402"/>
          </a:xfrm>
          <a:prstGeom prst="rect">
            <a:avLst/>
          </a:prstGeom>
        </p:spPr>
        <p:txBody>
          <a:bodyPr/>
          <a:lstStyle>
            <a:lvl1pPr marL="494631" indent="-494631">
              <a:buBlip>
                <a:blip r:embed="rId2"/>
              </a:buBlip>
              <a:defRPr sz="4000"/>
            </a:lvl1pPr>
          </a:lstStyle>
          <a:p>
            <a:r>
              <a:t>“Our government has kept us in a perpetual state of fear -- kept us in a continuous stampede of patriotic fervor -- with the cry of grave national emergency’s... Always there has been some terrible evil to gobble us up if we did not blindly rally behind it by furnishing the exorbitant sums demanded. Yet, in retrospect, these disasters seem never to have happened, seem never to have been quite real.”                       ~ General Douglas MacArthur</a:t>
            </a:r>
          </a:p>
        </p:txBody>
      </p:sp>
      <p:sp>
        <p:nvSpPr>
          <p:cNvPr id="392" name="Slide Number"/>
          <p:cNvSpPr txBox="1">
            <a:spLocks noGrp="1"/>
          </p:cNvSpPr>
          <p:nvPr>
            <p:ph type="sldNum" sz="quarter" idx="2"/>
          </p:nvPr>
        </p:nvSpPr>
        <p:spPr>
          <a:xfrm>
            <a:off x="6313636" y="9296399"/>
            <a:ext cx="370806"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70</a:t>
            </a:fld>
            <a:endParaRP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There has never been a just WAR, never an honorable one--on the part of the instigator of the war. I can see a million years ahead, and this rule will never change in so many as half a dozen instances. The loud little handful--as usual--will shout for t"/>
          <p:cNvSpPr txBox="1">
            <a:spLocks noGrp="1"/>
          </p:cNvSpPr>
          <p:nvPr>
            <p:ph type="body" idx="1"/>
          </p:nvPr>
        </p:nvSpPr>
        <p:spPr>
          <a:xfrm>
            <a:off x="746571" y="500211"/>
            <a:ext cx="11511658" cy="8967044"/>
          </a:xfrm>
          <a:prstGeom prst="rect">
            <a:avLst/>
          </a:prstGeom>
        </p:spPr>
        <p:txBody>
          <a:bodyPr/>
          <a:lstStyle/>
          <a:p>
            <a:pPr marL="272541" indent="-272541" defTabSz="338835">
              <a:spcBef>
                <a:spcPts val="1700"/>
              </a:spcBef>
              <a:buBlip>
                <a:blip r:embed="rId2"/>
              </a:buBlip>
              <a:defRPr sz="2204"/>
            </a:pPr>
            <a:r>
              <a:t>“There has never been a just </a:t>
            </a:r>
            <a:r>
              <a:rPr u="sng"/>
              <a:t>WAR</a:t>
            </a:r>
            <a:r>
              <a:t>, never an honorable one--on the part of the instigator of the war. I can see a million years ahead, and this rule will never change in so many as half a dozen instances. The loud little handful--as usual--will shout for the war. The pulpit will--warily and cautiously--object--at first; the great, big, dull bulk of the nation will rub its sleepy eyes and try to make out why there should be a war, and will say, earnestly and indignantly, 'It is unjust and dishonorable, and there is no necessity for it.' Then the handful will shout louder. A few fair men on the other side will argue and reason against the war with speech and pen, and at first will have a hearing and be applauded; but it will not last long; those others will outshout them, and presently the anti-war audiences will thin out and lose popularity. Before long you will see this curious thing: the speakers stoned from the platform, and free speech strangled by hordes of furious men who in their secret hearts are still at one with those stoned speakers--as earlier--but do not dare say so. And now the whole nation--pulpit and all--will take up the war-cry, and shout itself hoarse, and mob any honest man who ventures to open his mouth; and presently such mouths will cease to open. Next the statesmen will invent cheap lies, putting the blame upon the nation that is attacked, and every man will be glad of those conscience-soothing falsities, and will diligently study them, and refuse to examine any refutations of them; and thus he will by and by convince himself the war is just, and will thank God for the better sleep he enjoys after this process of grotesque self-deception.”  ~ Mark Twain</a:t>
            </a:r>
          </a:p>
        </p:txBody>
      </p:sp>
      <p:sp>
        <p:nvSpPr>
          <p:cNvPr id="395" name="Slide Number"/>
          <p:cNvSpPr txBox="1">
            <a:spLocks noGrp="1"/>
          </p:cNvSpPr>
          <p:nvPr>
            <p:ph type="sldNum" sz="quarter" idx="2"/>
          </p:nvPr>
        </p:nvSpPr>
        <p:spPr>
          <a:xfrm>
            <a:off x="6360628" y="9296399"/>
            <a:ext cx="276822"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71</a:t>
            </a:fld>
            <a:endParaRP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The U.N. &amp; U.S.Government Battle Against                                       “The People” Population Control"/>
          <p:cNvSpPr txBox="1">
            <a:spLocks noGrp="1"/>
          </p:cNvSpPr>
          <p:nvPr>
            <p:ph type="title"/>
          </p:nvPr>
        </p:nvSpPr>
        <p:spPr>
          <a:xfrm>
            <a:off x="1010195" y="537418"/>
            <a:ext cx="10984410" cy="1327081"/>
          </a:xfrm>
          <a:prstGeom prst="rect">
            <a:avLst/>
          </a:prstGeom>
        </p:spPr>
        <p:txBody>
          <a:bodyPr/>
          <a:lstStyle>
            <a:lvl1pPr defTabSz="251206">
              <a:defRPr sz="3096"/>
            </a:lvl1pPr>
          </a:lstStyle>
          <a:p>
            <a:r>
              <a:t>The U.N. &amp; U.S.Government Battle Against                                       “The People” Population Control</a:t>
            </a:r>
          </a:p>
        </p:txBody>
      </p:sp>
      <p:sp>
        <p:nvSpPr>
          <p:cNvPr id="398" name="Roe vs Wade, The Abortion Act, The killing of the unborn.…"/>
          <p:cNvSpPr txBox="1">
            <a:spLocks noGrp="1"/>
          </p:cNvSpPr>
          <p:nvPr>
            <p:ph type="body" idx="1"/>
          </p:nvPr>
        </p:nvSpPr>
        <p:spPr>
          <a:xfrm>
            <a:off x="828271" y="1872501"/>
            <a:ext cx="11459912" cy="7397379"/>
          </a:xfrm>
          <a:prstGeom prst="rect">
            <a:avLst/>
          </a:prstGeom>
        </p:spPr>
        <p:txBody>
          <a:bodyPr/>
          <a:lstStyle/>
          <a:p>
            <a:pPr marL="319531" indent="-319531" defTabSz="397256">
              <a:spcBef>
                <a:spcPts val="2000"/>
              </a:spcBef>
              <a:buBlip>
                <a:blip r:embed="rId2"/>
              </a:buBlip>
              <a:defRPr sz="2584"/>
            </a:pPr>
            <a:r>
              <a:t>Roe vs Wade, The Abortion Act, The killing of the unborn. </a:t>
            </a:r>
          </a:p>
          <a:p>
            <a:pPr marL="319531" indent="-319531" defTabSz="397256">
              <a:spcBef>
                <a:spcPts val="2000"/>
              </a:spcBef>
              <a:buBlip>
                <a:blip r:embed="rId2"/>
              </a:buBlip>
              <a:defRPr sz="2584"/>
            </a:pPr>
            <a:r>
              <a:t>The Immunization Act, The Killing of our children.</a:t>
            </a:r>
          </a:p>
          <a:p>
            <a:pPr marL="319531" indent="-319531" defTabSz="397256">
              <a:spcBef>
                <a:spcPts val="2000"/>
              </a:spcBef>
              <a:buBlip>
                <a:blip r:embed="rId2"/>
              </a:buBlip>
              <a:defRPr sz="2584"/>
            </a:pPr>
            <a:r>
              <a:t>The Environmental Protection Act, The Killing of the weakest.</a:t>
            </a:r>
          </a:p>
          <a:p>
            <a:pPr marL="319531" indent="-319531" defTabSz="397256">
              <a:spcBef>
                <a:spcPts val="2000"/>
              </a:spcBef>
              <a:buBlip>
                <a:blip r:embed="rId2"/>
              </a:buBlip>
              <a:defRPr sz="2584"/>
            </a:pPr>
            <a:r>
              <a:t>The Weather Control and Manipulation Act,  Seriously folks! Seriously!</a:t>
            </a:r>
          </a:p>
          <a:p>
            <a:pPr marL="319531" indent="-319531" defTabSz="397256">
              <a:spcBef>
                <a:spcPts val="2000"/>
              </a:spcBef>
              <a:buBlip>
                <a:blip r:embed="rId2"/>
              </a:buBlip>
              <a:defRPr sz="2584"/>
            </a:pPr>
            <a:r>
              <a:t>The child protective services Act, Kidnapping of our children for profit and sex trade. </a:t>
            </a:r>
          </a:p>
          <a:p>
            <a:pPr marL="319531" indent="-319531" defTabSz="397256">
              <a:spcBef>
                <a:spcPts val="2000"/>
              </a:spcBef>
              <a:buBlip>
                <a:blip r:embed="rId2"/>
              </a:buBlip>
              <a:defRPr sz="2584"/>
            </a:pPr>
            <a:r>
              <a:t>The National childhood Vaccine Injury Act of 1986  - Protecting the companies from lawsuits derived from adverse side effects of vaccines.</a:t>
            </a:r>
          </a:p>
          <a:p>
            <a:pPr marL="319531" indent="-319531" defTabSz="397256">
              <a:spcBef>
                <a:spcPts val="2000"/>
              </a:spcBef>
              <a:buBlip>
                <a:blip r:embed="rId2"/>
              </a:buBlip>
              <a:defRPr sz="2584"/>
            </a:pPr>
            <a:r>
              <a:t>The Farm Act, The FDA Act, The Monsanto Act, The Chemical Act, All to regulate Poison, Not to eliminate poisons, but to regulate and to </a:t>
            </a:r>
            <a:r>
              <a:rPr u="sng"/>
              <a:t>demand</a:t>
            </a:r>
            <a:r>
              <a:t> there USE.</a:t>
            </a:r>
          </a:p>
        </p:txBody>
      </p:sp>
      <p:sp>
        <p:nvSpPr>
          <p:cNvPr id="399" name="Slide Number"/>
          <p:cNvSpPr txBox="1">
            <a:spLocks noGrp="1"/>
          </p:cNvSpPr>
          <p:nvPr>
            <p:ph type="sldNum" sz="quarter" idx="2"/>
          </p:nvPr>
        </p:nvSpPr>
        <p:spPr>
          <a:xfrm>
            <a:off x="6331495" y="9296399"/>
            <a:ext cx="335088"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72</a:t>
            </a:fld>
            <a:endParaRPr/>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The Prescription Drug Act,  Chemical Poisons to reduce the elderly and in-firmed. Have you seen the side effect warnings, last year more than 250,000 people, dead from Prescription Drugs.…"/>
          <p:cNvSpPr txBox="1">
            <a:spLocks noGrp="1"/>
          </p:cNvSpPr>
          <p:nvPr>
            <p:ph type="body" idx="1"/>
          </p:nvPr>
        </p:nvSpPr>
        <p:spPr>
          <a:xfrm>
            <a:off x="762909" y="1879755"/>
            <a:ext cx="11478982" cy="7394371"/>
          </a:xfrm>
          <a:prstGeom prst="rect">
            <a:avLst/>
          </a:prstGeom>
        </p:spPr>
        <p:txBody>
          <a:bodyPr/>
          <a:lstStyle/>
          <a:p>
            <a:pPr marL="291338" indent="-291338" defTabSz="362204">
              <a:spcBef>
                <a:spcPts val="1800"/>
              </a:spcBef>
              <a:buBlip>
                <a:blip r:embed="rId2"/>
              </a:buBlip>
              <a:defRPr sz="2356"/>
            </a:pPr>
            <a:r>
              <a:t>The Prescription Drug Act,  Chemical Poisons to reduce the elderly and in-firmed. Have you seen the side effect warnings, last year more than 250,000 people, dead from Prescription Drugs.</a:t>
            </a:r>
          </a:p>
          <a:p>
            <a:pPr marL="291338" indent="-291338" defTabSz="362204">
              <a:spcBef>
                <a:spcPts val="1800"/>
              </a:spcBef>
              <a:buBlip>
                <a:blip r:embed="rId2"/>
              </a:buBlip>
              <a:defRPr sz="2356"/>
            </a:pPr>
            <a:r>
              <a:t>The Affordable Care Act, to regulate and to protect the profits of the health care system. To make sure we keep getting sick.</a:t>
            </a:r>
          </a:p>
          <a:p>
            <a:pPr marL="291338" indent="-291338" defTabSz="362204">
              <a:spcBef>
                <a:spcPts val="1800"/>
              </a:spcBef>
              <a:buBlip>
                <a:blip r:embed="rId2"/>
              </a:buBlip>
              <a:defRPr sz="2356"/>
            </a:pPr>
            <a:r>
              <a:t>The Prison Act, Getting the dangerous, the mentally ill, the annoying ones, and the ones who think for themselves and take a stand out of the way, For big Profits!                         The Largest prison population in the world per capita …by far..!</a:t>
            </a:r>
          </a:p>
          <a:p>
            <a:pPr marL="291338" indent="-291338" defTabSz="362204">
              <a:spcBef>
                <a:spcPts val="1800"/>
              </a:spcBef>
              <a:buBlip>
                <a:blip r:embed="rId2"/>
              </a:buBlip>
              <a:defRPr sz="2356"/>
            </a:pPr>
            <a:r>
              <a:t>The Patriot Act, What’s left?   The theft of our rights is about over!                                     We are enemies of the “State”</a:t>
            </a:r>
          </a:p>
          <a:p>
            <a:pPr marL="291338" indent="-291338" defTabSz="362204">
              <a:spcBef>
                <a:spcPts val="1800"/>
              </a:spcBef>
              <a:buBlip>
                <a:blip r:embed="rId2"/>
              </a:buBlip>
              <a:defRPr sz="2356"/>
            </a:pPr>
            <a:r>
              <a:t>The NDAAct, US Citizens are now not just enemies, but ARE Domestic Terrorists!</a:t>
            </a:r>
          </a:p>
          <a:p>
            <a:pPr marL="291338" indent="-291338" defTabSz="362204">
              <a:spcBef>
                <a:spcPts val="1800"/>
              </a:spcBef>
              <a:buBlip>
                <a:blip r:embed="rId2"/>
              </a:buBlip>
              <a:defRPr sz="2356"/>
            </a:pPr>
            <a:r>
              <a:t>The Miller Act, The great extraction of capital, Theft of our Cesti Que Vie Trust Estates. </a:t>
            </a:r>
            <a:r>
              <a:rPr u="sng"/>
              <a:t>This is truly how Governments are funded</a:t>
            </a:r>
            <a:r>
              <a:t>.</a:t>
            </a:r>
          </a:p>
        </p:txBody>
      </p:sp>
      <p:sp>
        <p:nvSpPr>
          <p:cNvPr id="402" name="The U.N. &amp; U.S.Government Battle Against                                        The People Population Control"/>
          <p:cNvSpPr txBox="1">
            <a:spLocks noGrp="1"/>
          </p:cNvSpPr>
          <p:nvPr>
            <p:ph type="title" idx="4294967295"/>
          </p:nvPr>
        </p:nvSpPr>
        <p:spPr>
          <a:xfrm>
            <a:off x="1010195" y="537418"/>
            <a:ext cx="10984410" cy="1327081"/>
          </a:xfrm>
          <a:prstGeom prst="rect">
            <a:avLst/>
          </a:prstGeom>
        </p:spPr>
        <p:txBody>
          <a:bodyPr/>
          <a:lstStyle>
            <a:lvl1pPr algn="ctr" defTabSz="251206">
              <a:defRPr sz="3096"/>
            </a:lvl1pPr>
          </a:lstStyle>
          <a:p>
            <a:r>
              <a:t>The U.N. &amp; U.S.Government Battle Against                                        The People Population Control</a:t>
            </a:r>
          </a:p>
        </p:txBody>
      </p:sp>
      <p:sp>
        <p:nvSpPr>
          <p:cNvPr id="403" name="Slide Number"/>
          <p:cNvSpPr txBox="1">
            <a:spLocks noGrp="1"/>
          </p:cNvSpPr>
          <p:nvPr>
            <p:ph type="sldNum" sz="quarter" idx="2"/>
          </p:nvPr>
        </p:nvSpPr>
        <p:spPr>
          <a:xfrm>
            <a:off x="6335011" y="9296399"/>
            <a:ext cx="328056"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73</a:t>
            </a:fld>
            <a:endParaRPr/>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5" name="IMG_0015.JPG" descr="IMG_0015.JPG"/>
          <p:cNvPicPr>
            <a:picLocks noChangeAspect="1"/>
          </p:cNvPicPr>
          <p:nvPr/>
        </p:nvPicPr>
        <p:blipFill>
          <a:blip r:embed="rId2"/>
          <a:srcRect t="7060" b="7060"/>
          <a:stretch>
            <a:fillRect/>
          </a:stretch>
        </p:blipFill>
        <p:spPr>
          <a:xfrm>
            <a:off x="1003349" y="768250"/>
            <a:ext cx="10998102" cy="3925593"/>
          </a:xfrm>
          <a:prstGeom prst="rect">
            <a:avLst/>
          </a:prstGeom>
          <a:ln w="12700">
            <a:miter lim="400000"/>
          </a:ln>
        </p:spPr>
      </p:pic>
      <p:sp>
        <p:nvSpPr>
          <p:cNvPr id="406" name="Remain mindful and ever vigilant, and guard with jealous attention,…"/>
          <p:cNvSpPr txBox="1"/>
          <p:nvPr/>
        </p:nvSpPr>
        <p:spPr>
          <a:xfrm>
            <a:off x="760610" y="5568950"/>
            <a:ext cx="11483580" cy="2908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3000"/>
            </a:pPr>
            <a:r>
              <a:t>Remain mindful and ever vigilant, and guard with jealous attention, </a:t>
            </a:r>
          </a:p>
          <a:p>
            <a:pPr>
              <a:defRPr sz="3000"/>
            </a:pPr>
            <a:r>
              <a:t>your rights, and the rights of your loved ones, and all people. </a:t>
            </a:r>
          </a:p>
          <a:p>
            <a:pPr>
              <a:defRPr sz="3000"/>
            </a:pPr>
            <a:r>
              <a:t>We must protect ourselves from people whose sole purpose </a:t>
            </a:r>
          </a:p>
          <a:p>
            <a:pPr>
              <a:defRPr sz="3000"/>
            </a:pPr>
            <a:r>
              <a:t>is to take over the world and to enslave the population. </a:t>
            </a:r>
            <a:endParaRPr>
              <a:solidFill>
                <a:srgbClr val="000000"/>
              </a:solidFill>
              <a:latin typeface="Times Roman"/>
              <a:ea typeface="Times Roman"/>
              <a:cs typeface="Times Roman"/>
              <a:sym typeface="Times Roman"/>
            </a:endParaRPr>
          </a:p>
        </p:txBody>
      </p:sp>
      <p:sp>
        <p:nvSpPr>
          <p:cNvPr id="407" name="Slide Number"/>
          <p:cNvSpPr txBox="1">
            <a:spLocks noGrp="1"/>
          </p:cNvSpPr>
          <p:nvPr>
            <p:ph type="sldNum" sz="quarter" idx="2"/>
          </p:nvPr>
        </p:nvSpPr>
        <p:spPr>
          <a:xfrm>
            <a:off x="6314194" y="9296399"/>
            <a:ext cx="369690"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74</a:t>
            </a:fld>
            <a:endParaRPr/>
          </a:p>
        </p:txBody>
      </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 name="10178148_993564473989139_792177405082785079_n.jpg" descr="10178148_993564473989139_792177405082785079_n.jpg"/>
          <p:cNvPicPr>
            <a:picLocks noChangeAspect="1"/>
          </p:cNvPicPr>
          <p:nvPr/>
        </p:nvPicPr>
        <p:blipFill>
          <a:blip r:embed="rId2"/>
          <a:stretch>
            <a:fillRect/>
          </a:stretch>
        </p:blipFill>
        <p:spPr>
          <a:xfrm>
            <a:off x="2417762" y="738038"/>
            <a:ext cx="8169276" cy="8169276"/>
          </a:xfrm>
          <a:prstGeom prst="rect">
            <a:avLst/>
          </a:prstGeom>
          <a:ln w="12700">
            <a:miter lim="400000"/>
          </a:ln>
        </p:spPr>
      </p:pic>
      <p:sp>
        <p:nvSpPr>
          <p:cNvPr id="410" name="Slide Number"/>
          <p:cNvSpPr txBox="1">
            <a:spLocks noGrp="1"/>
          </p:cNvSpPr>
          <p:nvPr>
            <p:ph type="sldNum" sz="quarter" idx="2"/>
          </p:nvPr>
        </p:nvSpPr>
        <p:spPr>
          <a:xfrm>
            <a:off x="6333393" y="9296399"/>
            <a:ext cx="331292"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75</a:t>
            </a:fld>
            <a:endParaRPr/>
          </a:p>
        </p:txBody>
      </p:sp>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The final Pieces"/>
          <p:cNvSpPr txBox="1">
            <a:spLocks noGrp="1"/>
          </p:cNvSpPr>
          <p:nvPr>
            <p:ph type="title"/>
          </p:nvPr>
        </p:nvSpPr>
        <p:spPr>
          <a:xfrm>
            <a:off x="1270000" y="482864"/>
            <a:ext cx="10464800" cy="1141228"/>
          </a:xfrm>
          <a:prstGeom prst="rect">
            <a:avLst/>
          </a:prstGeom>
        </p:spPr>
        <p:txBody>
          <a:bodyPr/>
          <a:lstStyle>
            <a:lvl1pPr defTabSz="432308">
              <a:defRPr sz="5328"/>
            </a:lvl1pPr>
          </a:lstStyle>
          <a:p>
            <a:r>
              <a:t>The final Pieces</a:t>
            </a:r>
          </a:p>
        </p:txBody>
      </p:sp>
      <p:sp>
        <p:nvSpPr>
          <p:cNvPr id="413" name="1999: We finally pay off the 1933 bankruptcy of the United States of America, Inc., but instead of returning all the Cestui Que Vie ESTATE trust assets owed to the living people, Bill Clinton signs Executive Order #13037. This steps up the conscription p"/>
          <p:cNvSpPr txBox="1">
            <a:spLocks noGrp="1"/>
          </p:cNvSpPr>
          <p:nvPr>
            <p:ph type="body" idx="1"/>
          </p:nvPr>
        </p:nvSpPr>
        <p:spPr>
          <a:xfrm>
            <a:off x="780619" y="1524750"/>
            <a:ext cx="11443562" cy="7775659"/>
          </a:xfrm>
          <a:prstGeom prst="rect">
            <a:avLst/>
          </a:prstGeom>
        </p:spPr>
        <p:txBody>
          <a:bodyPr/>
          <a:lstStyle/>
          <a:p>
            <a:pPr marL="286638" indent="-286638" defTabSz="356362">
              <a:spcBef>
                <a:spcPts val="1800"/>
              </a:spcBef>
              <a:buBlip>
                <a:blip r:embed="rId2"/>
              </a:buBlip>
              <a:defRPr sz="2318"/>
            </a:pPr>
            <a:r>
              <a:t>1999: We finally pay off the 1933 bankruptcy of the United States of America, Inc., but instead of returning all the Cestui Que Vie ESTATE trust assets owed to the living people, Bill Clinton signs Executive Order #13037. This steps up the conscription process, and pretending that nobody knows who these accounts belong to, hoped to seize upon all our property including our names via a “ </a:t>
            </a:r>
            <a:r>
              <a:rPr u="sng"/>
              <a:t>claim on abandonment</a:t>
            </a:r>
            <a:r>
              <a:t>.”</a:t>
            </a:r>
          </a:p>
          <a:p>
            <a:pPr marL="286638" indent="-286638" defTabSz="356362">
              <a:spcBef>
                <a:spcPts val="1800"/>
              </a:spcBef>
              <a:buBlip>
                <a:blip r:embed="rId2"/>
              </a:buBlip>
              <a:defRPr sz="2318"/>
            </a:pPr>
            <a:r>
              <a:t>2015: President Obama puts the UNITED STATES, INC. and all its “Municipal Franchises” including the Cestui Que Vie ESTATES belonging to Americans into Chapter 7 Bankruptcy Liquidation.  Almost as an afterthought, he puts the USA, Inc. into Chapter 11 Reorganization.  --- all the Municipal Government franchises dba OREGON, FLORIDA, and JOHN QUINCY PUBLIC,  all the Territorial Government franchises dba John Quincy Public. </a:t>
            </a:r>
          </a:p>
          <a:p>
            <a:pPr marL="286638" indent="-286638" defTabSz="356362">
              <a:spcBef>
                <a:spcPts val="1800"/>
              </a:spcBef>
              <a:buBlip>
                <a:blip r:embed="rId2"/>
              </a:buBlip>
              <a:defRPr sz="2318"/>
            </a:pPr>
            <a:r>
              <a:t>2015: Americans who have become aware of the fraud return to the land jurisdiction of their birth. The new government issues new “Sovereign Letters Patent” for the states (November 4) and for the “Indian Nations” (November 6) and also issues an Express Trust --- “The Declaration of Joint Sovereignty.”</a:t>
            </a:r>
          </a:p>
        </p:txBody>
      </p:sp>
      <p:sp>
        <p:nvSpPr>
          <p:cNvPr id="414" name="Slide Number"/>
          <p:cNvSpPr txBox="1">
            <a:spLocks noGrp="1"/>
          </p:cNvSpPr>
          <p:nvPr>
            <p:ph type="sldNum" sz="quarter" idx="2"/>
          </p:nvPr>
        </p:nvSpPr>
        <p:spPr>
          <a:xfrm>
            <a:off x="6329095" y="9296399"/>
            <a:ext cx="339888"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76</a:t>
            </a:fld>
            <a:endParaRPr/>
          </a:p>
        </p:txBody>
      </p:sp>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The final Pieces"/>
          <p:cNvSpPr txBox="1">
            <a:spLocks noGrp="1"/>
          </p:cNvSpPr>
          <p:nvPr>
            <p:ph type="title"/>
          </p:nvPr>
        </p:nvSpPr>
        <p:spPr>
          <a:xfrm>
            <a:off x="1270000" y="481740"/>
            <a:ext cx="10464800" cy="1165596"/>
          </a:xfrm>
          <a:prstGeom prst="rect">
            <a:avLst/>
          </a:prstGeom>
        </p:spPr>
        <p:txBody>
          <a:bodyPr/>
          <a:lstStyle>
            <a:lvl1pPr defTabSz="443991">
              <a:defRPr sz="5472"/>
            </a:lvl1pPr>
          </a:lstStyle>
          <a:p>
            <a:r>
              <a:t>The final Pieces</a:t>
            </a:r>
          </a:p>
        </p:txBody>
      </p:sp>
      <p:sp>
        <p:nvSpPr>
          <p:cNvPr id="417" name="2017: After extensive Due Process given to all the Principal Parties responsible, the liens against all the Municipal and Territorial government corporations and their franchises are completed and cured, including Agricultural Liens.…"/>
          <p:cNvSpPr txBox="1">
            <a:spLocks noGrp="1"/>
          </p:cNvSpPr>
          <p:nvPr>
            <p:ph type="body" idx="1"/>
          </p:nvPr>
        </p:nvSpPr>
        <p:spPr>
          <a:xfrm>
            <a:off x="784807" y="1689020"/>
            <a:ext cx="11435186" cy="7522688"/>
          </a:xfrm>
          <a:prstGeom prst="rect">
            <a:avLst/>
          </a:prstGeom>
        </p:spPr>
        <p:txBody>
          <a:bodyPr/>
          <a:lstStyle/>
          <a:p>
            <a:pPr marL="281940" indent="-281940" defTabSz="350520">
              <a:spcBef>
                <a:spcPts val="1800"/>
              </a:spcBef>
              <a:buBlip>
                <a:blip r:embed="rId2"/>
              </a:buBlip>
              <a:defRPr sz="2280"/>
            </a:pPr>
            <a:r>
              <a:t>2017: After extensive Due Process given to all the Principal Parties responsible, the liens against all the Municipal and Territorial government corporations and their franchises are completed and cured, including Agricultural Liens.  </a:t>
            </a:r>
          </a:p>
          <a:p>
            <a:pPr marL="281940" indent="-281940" defTabSz="350520">
              <a:spcBef>
                <a:spcPts val="1800"/>
              </a:spcBef>
              <a:buBlip>
                <a:blip r:embed="rId2"/>
              </a:buBlip>
              <a:defRPr sz="2280"/>
            </a:pPr>
            <a:r>
              <a:t>January 6, 2017: a Private Registered Indemnity Bond covering all the actual states and people is lodged with the United States Treasury, and a Payment Bond is lodged with the Vatican Chancery Court.</a:t>
            </a:r>
          </a:p>
          <a:p>
            <a:pPr marL="281940" indent="-281940" defTabSz="350520">
              <a:spcBef>
                <a:spcPts val="1800"/>
              </a:spcBef>
              <a:buBlip>
                <a:blip r:embed="rId2"/>
              </a:buBlip>
              <a:defRPr sz="2280"/>
            </a:pPr>
            <a:r>
              <a:t>June 29, 2017: The American states and people represented by the unincorporated United States of America visit The United States District Court for the District of Columbia and claim back their property and assets as the Paramount Security Interest Holders and Priority Creditors of the bankrupt Territorial and Municipal Government corporations and their franchises worldwide.</a:t>
            </a:r>
          </a:p>
          <a:p>
            <a:pPr marL="281940" indent="-281940" defTabSz="350520">
              <a:spcBef>
                <a:spcPts val="1800"/>
              </a:spcBef>
              <a:buBlip>
                <a:blip r:embed="rId2"/>
              </a:buBlip>
              <a:defRPr sz="2280"/>
            </a:pPr>
            <a:r>
              <a:t>That all brings us forward to the present moment.   Problem, We Americans: “The One People’s Public Trust”  foreclosed on the Territorial and Municipal corporations, intending to create a gigantic global version of the Public Charitable Trust that they would then control.   However, they were not the Creditors.  </a:t>
            </a:r>
            <a:r>
              <a:rPr u="sng"/>
              <a:t>We are</a:t>
            </a:r>
            <a:r>
              <a:t>, the few Americans</a:t>
            </a:r>
          </a:p>
        </p:txBody>
      </p:sp>
      <p:sp>
        <p:nvSpPr>
          <p:cNvPr id="418" name="Slide Number"/>
          <p:cNvSpPr txBox="1">
            <a:spLocks noGrp="1"/>
          </p:cNvSpPr>
          <p:nvPr>
            <p:ph type="sldNum" sz="quarter" idx="2"/>
          </p:nvPr>
        </p:nvSpPr>
        <p:spPr>
          <a:xfrm>
            <a:off x="6336965" y="9296399"/>
            <a:ext cx="324148"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77</a:t>
            </a:fld>
            <a:endParaRPr/>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The final Pieces…cont."/>
          <p:cNvSpPr txBox="1">
            <a:spLocks noGrp="1"/>
          </p:cNvSpPr>
          <p:nvPr>
            <p:ph type="title"/>
          </p:nvPr>
        </p:nvSpPr>
        <p:spPr>
          <a:xfrm>
            <a:off x="1270000" y="503039"/>
            <a:ext cx="10464800" cy="1139971"/>
          </a:xfrm>
          <a:prstGeom prst="rect">
            <a:avLst/>
          </a:prstGeom>
        </p:spPr>
        <p:txBody>
          <a:bodyPr/>
          <a:lstStyle>
            <a:lvl1pPr defTabSz="432308">
              <a:defRPr sz="5328"/>
            </a:lvl1pPr>
          </a:lstStyle>
          <a:p>
            <a:r>
              <a:t>The final Pieces…cont.</a:t>
            </a:r>
          </a:p>
        </p:txBody>
      </p:sp>
      <p:sp>
        <p:nvSpPr>
          <p:cNvPr id="421" name="We are the lawful owners of all that several generations of dishonest employees and middlemen have amassed- and which they have hoped to claim as abandoned property. The success of this scheme would have ended private property rights worldwide.…"/>
          <p:cNvSpPr txBox="1">
            <a:spLocks noGrp="1"/>
          </p:cNvSpPr>
          <p:nvPr>
            <p:ph type="body" idx="1"/>
          </p:nvPr>
        </p:nvSpPr>
        <p:spPr>
          <a:xfrm>
            <a:off x="760577" y="1608673"/>
            <a:ext cx="11483646" cy="7695169"/>
          </a:xfrm>
          <a:prstGeom prst="rect">
            <a:avLst/>
          </a:prstGeom>
        </p:spPr>
        <p:txBody>
          <a:bodyPr/>
          <a:lstStyle/>
          <a:p>
            <a:pPr marL="267843" indent="-267843" defTabSz="332993">
              <a:spcBef>
                <a:spcPts val="1700"/>
              </a:spcBef>
              <a:buBlip>
                <a:blip r:embed="rId2"/>
              </a:buBlip>
              <a:defRPr sz="2166"/>
            </a:pPr>
            <a:r>
              <a:t>We are the lawful owners of all that several generations of dishonest employees and middlemen have amassed- and which they have hoped to claim as abandoned property. The success of this scheme would have ended private property rights worldwide.</a:t>
            </a:r>
          </a:p>
          <a:p>
            <a:pPr marL="267843" indent="-267843" defTabSz="332993">
              <a:spcBef>
                <a:spcPts val="1700"/>
              </a:spcBef>
              <a:buBlip>
                <a:blip r:embed="rId2"/>
              </a:buBlip>
              <a:defRPr sz="2166"/>
            </a:pPr>
            <a:r>
              <a:t>The Secondary Creditors had already set up a plan to discharge the debts of the Municipal franchises in bankruptcy via Treasury Direct Accounts. This process avoids the fact that these debts are all odious hypothecated debts that the living people never owed in the first place.  It also avoids the fact that the living people are the actual Paramount Security Interest Holders who have been defrauded in Breach of Trust, and instead mischaracterizes them as bankrupt “US citizens”</a:t>
            </a:r>
          </a:p>
          <a:p>
            <a:pPr marL="267843" indent="-267843" defTabSz="332993">
              <a:spcBef>
                <a:spcPts val="1700"/>
              </a:spcBef>
              <a:buBlip>
                <a:blip r:embed="rId2"/>
              </a:buBlip>
              <a:defRPr sz="2166"/>
            </a:pPr>
            <a:r>
              <a:t>As our included Public and Judicial Notice- Number 4 discloses, “citizenship” is a form of indentured servitude to the government of a country, and in the modern world, it must be voluntary, proven, and equitable, or it becomes a form of peonage and enslavement outlawed worldwide since 1926.</a:t>
            </a:r>
          </a:p>
          <a:p>
            <a:pPr marL="267843" indent="-267843" defTabSz="332993">
              <a:spcBef>
                <a:spcPts val="1700"/>
              </a:spcBef>
              <a:buBlip>
                <a:blip r:embed="rId2"/>
              </a:buBlip>
              <a:defRPr sz="2166"/>
            </a:pPr>
            <a:r>
              <a:t>We maintain that the incorporated foreign governmental service corporations operating under color of law and purposeful deceit on our shores since 1868 have effectively enslaved our population and brought insupportable claims against our land and our assets.</a:t>
            </a:r>
          </a:p>
        </p:txBody>
      </p:sp>
      <p:sp>
        <p:nvSpPr>
          <p:cNvPr id="422" name="Slide Number"/>
          <p:cNvSpPr txBox="1">
            <a:spLocks noGrp="1"/>
          </p:cNvSpPr>
          <p:nvPr>
            <p:ph type="sldNum" sz="quarter" idx="2"/>
          </p:nvPr>
        </p:nvSpPr>
        <p:spPr>
          <a:xfrm>
            <a:off x="6332723" y="9296399"/>
            <a:ext cx="332632"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78</a:t>
            </a:fld>
            <a:endParaRPr/>
          </a:p>
        </p:txBody>
      </p:sp>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4" name="IMG_0521.jpg" descr="IMG_0521.jpg"/>
          <p:cNvPicPr>
            <a:picLocks noGrp="1"/>
          </p:cNvPicPr>
          <p:nvPr>
            <p:ph type="pic" idx="21"/>
          </p:nvPr>
        </p:nvPicPr>
        <p:blipFill>
          <a:blip r:embed="rId2"/>
          <a:stretch>
            <a:fillRect/>
          </a:stretch>
        </p:blipFill>
        <p:spPr>
          <a:xfrm>
            <a:off x="3643198" y="2452455"/>
            <a:ext cx="5718404" cy="6372690"/>
          </a:xfrm>
          <a:prstGeom prst="rect">
            <a:avLst/>
          </a:prstGeom>
        </p:spPr>
      </p:pic>
      <p:sp>
        <p:nvSpPr>
          <p:cNvPr id="425" name="The Proof - The Puzzle Completion           The beginning and to the End of the “Republic"/>
          <p:cNvSpPr txBox="1">
            <a:spLocks noGrp="1"/>
          </p:cNvSpPr>
          <p:nvPr>
            <p:ph type="title"/>
          </p:nvPr>
        </p:nvSpPr>
        <p:spPr>
          <a:xfrm>
            <a:off x="1270000" y="635000"/>
            <a:ext cx="10464800" cy="1704876"/>
          </a:xfrm>
          <a:prstGeom prst="rect">
            <a:avLst/>
          </a:prstGeom>
        </p:spPr>
        <p:txBody>
          <a:bodyPr/>
          <a:lstStyle/>
          <a:p>
            <a:pPr defTabSz="420624">
              <a:defRPr sz="5184"/>
            </a:pPr>
            <a:r>
              <a:t>The Proof - The Puzzle Completion           </a:t>
            </a:r>
            <a:r>
              <a:rPr sz="2592"/>
              <a:t>The beginning and to the End of the “Republic</a:t>
            </a:r>
          </a:p>
        </p:txBody>
      </p:sp>
      <p:sp>
        <p:nvSpPr>
          <p:cNvPr id="426" name="Slide Number"/>
          <p:cNvSpPr txBox="1">
            <a:spLocks noGrp="1"/>
          </p:cNvSpPr>
          <p:nvPr>
            <p:ph type="sldNum" sz="quarter" idx="2"/>
          </p:nvPr>
        </p:nvSpPr>
        <p:spPr>
          <a:xfrm>
            <a:off x="6329095" y="9296399"/>
            <a:ext cx="339888"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79</a:t>
            </a:fld>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he Global EstateTrust…"/>
          <p:cNvSpPr txBox="1">
            <a:spLocks noGrp="1"/>
          </p:cNvSpPr>
          <p:nvPr>
            <p:ph type="title"/>
          </p:nvPr>
        </p:nvSpPr>
        <p:spPr>
          <a:xfrm>
            <a:off x="1270000" y="477192"/>
            <a:ext cx="10464800" cy="1354416"/>
          </a:xfrm>
          <a:prstGeom prst="rect">
            <a:avLst/>
          </a:prstGeom>
        </p:spPr>
        <p:txBody>
          <a:bodyPr/>
          <a:lstStyle/>
          <a:p>
            <a:pPr defTabSz="257047">
              <a:defRPr sz="3168"/>
            </a:pPr>
            <a:r>
              <a:t>The Global EstateTrust </a:t>
            </a:r>
          </a:p>
          <a:p>
            <a:pPr defTabSz="257047">
              <a:defRPr sz="3168"/>
            </a:pPr>
            <a:r>
              <a:t>operates by providing services</a:t>
            </a:r>
          </a:p>
        </p:txBody>
      </p:sp>
      <p:sp>
        <p:nvSpPr>
          <p:cNvPr id="147" name="The Empire of the Global EstateTrusts has four administrative Heads or      independent City Nation States.…"/>
          <p:cNvSpPr txBox="1">
            <a:spLocks noGrp="1"/>
          </p:cNvSpPr>
          <p:nvPr>
            <p:ph type="body" idx="1"/>
          </p:nvPr>
        </p:nvSpPr>
        <p:spPr>
          <a:xfrm>
            <a:off x="761503" y="1776987"/>
            <a:ext cx="11575952" cy="7443610"/>
          </a:xfrm>
          <a:prstGeom prst="rect">
            <a:avLst/>
          </a:prstGeom>
        </p:spPr>
        <p:txBody>
          <a:bodyPr/>
          <a:lstStyle/>
          <a:p>
            <a:pPr marL="286638" indent="-286638" defTabSz="356362">
              <a:spcBef>
                <a:spcPts val="1800"/>
              </a:spcBef>
              <a:buBlip>
                <a:blip r:embed="rId2"/>
              </a:buBlip>
              <a:defRPr sz="2318"/>
            </a:pPr>
            <a:r>
              <a:t>The Empire of the Global EstateTrusts has four administrative Heads or      </a:t>
            </a:r>
            <a:r>
              <a:rPr u="sng"/>
              <a:t>independent City Nation States.</a:t>
            </a:r>
          </a:p>
          <a:p>
            <a:pPr marL="286638" indent="-286638" defTabSz="356362">
              <a:spcBef>
                <a:spcPts val="1800"/>
              </a:spcBef>
              <a:buBlip>
                <a:blip r:embed="rId2"/>
              </a:buBlip>
              <a:defRPr sz="2318"/>
            </a:pPr>
            <a:r>
              <a:t>1) Rome (Vatican Inc.) is the Corporate Headquarters and the “Owner of Souls”.   Roman Curia.</a:t>
            </a:r>
          </a:p>
          <a:p>
            <a:pPr marL="286638" indent="-286638" defTabSz="356362">
              <a:spcBef>
                <a:spcPts val="1800"/>
              </a:spcBef>
              <a:buBlip>
                <a:blip r:embed="rId2"/>
              </a:buBlip>
              <a:defRPr sz="2318"/>
            </a:pPr>
            <a:r>
              <a:t>2) Westminster Inc.(London)  is the Legal and Banking or comptroller of …                               the Law and Finance Headquarters.</a:t>
            </a:r>
          </a:p>
          <a:p>
            <a:pPr marL="286638" indent="-286638" defTabSz="356362">
              <a:spcBef>
                <a:spcPts val="1800"/>
              </a:spcBef>
              <a:buBlip>
                <a:blip r:embed="rId2"/>
              </a:buBlip>
              <a:defRPr sz="2318"/>
            </a:pPr>
            <a:r>
              <a:t>3) UNITED STATES Inc. (District of Columbia) is the Headquarters of                               Police and Military Defense Services Corp.</a:t>
            </a:r>
          </a:p>
          <a:p>
            <a:pPr marL="286638" indent="-286638" defTabSz="356362">
              <a:spcBef>
                <a:spcPts val="1800"/>
              </a:spcBef>
              <a:buBlip>
                <a:blip r:embed="rId2"/>
              </a:buBlip>
              <a:defRPr sz="2318"/>
            </a:pPr>
            <a:r>
              <a:t>4) UNITED NATIONS Inc. (New York &amp; Hague) is Trade, Treaty, Negotiation, and human resources including labor/welfare Services.</a:t>
            </a:r>
          </a:p>
          <a:p>
            <a:pPr marL="286638" indent="-286638" defTabSz="356362">
              <a:spcBef>
                <a:spcPts val="1800"/>
              </a:spcBef>
              <a:buBlip>
                <a:blip r:embed="rId2"/>
              </a:buBlip>
              <a:defRPr sz="2318"/>
            </a:pPr>
            <a:r>
              <a:t>Their Goal:  they say “Private Investment for Public Advancement”. </a:t>
            </a:r>
          </a:p>
          <a:p>
            <a:pPr marL="286638" indent="-286638" defTabSz="356362">
              <a:spcBef>
                <a:spcPts val="1800"/>
              </a:spcBef>
              <a:buBlip>
                <a:blip r:embed="rId2"/>
              </a:buBlip>
              <a:defRPr sz="2318"/>
            </a:pPr>
            <a:r>
              <a:t>Government pays the military that protects commercial interests that in-turn          funds the government</a:t>
            </a:r>
          </a:p>
        </p:txBody>
      </p:sp>
      <p:sp>
        <p:nvSpPr>
          <p:cNvPr id="148" name="Slide Number"/>
          <p:cNvSpPr txBox="1">
            <a:spLocks noGrp="1"/>
          </p:cNvSpPr>
          <p:nvPr>
            <p:ph type="sldNum" sz="quarter" idx="2"/>
          </p:nvPr>
        </p:nvSpPr>
        <p:spPr>
          <a:xfrm>
            <a:off x="6385185" y="9296399"/>
            <a:ext cx="227708"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a:t>
            </a:fld>
            <a:endParaRPr/>
          </a:p>
        </p:txBody>
      </p:sp>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8" name="IMG_0939.jpg" descr="IMG_0939.jpg"/>
          <p:cNvPicPr>
            <a:picLocks/>
          </p:cNvPicPr>
          <p:nvPr/>
        </p:nvPicPr>
        <p:blipFill>
          <a:blip r:embed="rId2"/>
          <a:srcRect t="5713"/>
          <a:stretch>
            <a:fillRect/>
          </a:stretch>
        </p:blipFill>
        <p:spPr>
          <a:xfrm>
            <a:off x="2680756" y="615243"/>
            <a:ext cx="7643288" cy="8618910"/>
          </a:xfrm>
          <a:prstGeom prst="rect">
            <a:avLst/>
          </a:prstGeom>
          <a:ln w="12700">
            <a:miter lim="400000"/>
          </a:ln>
        </p:spPr>
      </p:pic>
      <p:sp>
        <p:nvSpPr>
          <p:cNvPr id="429" name="Slide Number"/>
          <p:cNvSpPr txBox="1">
            <a:spLocks noGrp="1"/>
          </p:cNvSpPr>
          <p:nvPr>
            <p:ph type="sldNum" sz="quarter" idx="2"/>
          </p:nvPr>
        </p:nvSpPr>
        <p:spPr>
          <a:xfrm>
            <a:off x="6309394" y="9296399"/>
            <a:ext cx="379290"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80</a:t>
            </a:fld>
            <a:endParaRPr/>
          </a:p>
        </p:txBody>
      </p:sp>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1" name="11902337_1009720845735284_6937146861702285713_n.jpg" descr="11902337_1009720845735284_6937146861702285713_n.jpg"/>
          <p:cNvPicPr>
            <a:picLocks noChangeAspect="1"/>
          </p:cNvPicPr>
          <p:nvPr/>
        </p:nvPicPr>
        <p:blipFill>
          <a:blip r:embed="rId2"/>
          <a:stretch>
            <a:fillRect/>
          </a:stretch>
        </p:blipFill>
        <p:spPr>
          <a:xfrm>
            <a:off x="945505" y="1102742"/>
            <a:ext cx="11113790" cy="7548116"/>
          </a:xfrm>
          <a:prstGeom prst="rect">
            <a:avLst/>
          </a:prstGeom>
          <a:ln w="12700">
            <a:miter lim="400000"/>
          </a:ln>
        </p:spPr>
      </p:pic>
      <p:sp>
        <p:nvSpPr>
          <p:cNvPr id="432" name="Slide Number"/>
          <p:cNvSpPr txBox="1">
            <a:spLocks noGrp="1"/>
          </p:cNvSpPr>
          <p:nvPr>
            <p:ph type="sldNum" sz="quarter" idx="2"/>
          </p:nvPr>
        </p:nvSpPr>
        <p:spPr>
          <a:xfrm>
            <a:off x="6356387" y="9296399"/>
            <a:ext cx="285304"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81</a:t>
            </a:fld>
            <a:endParaRPr/>
          </a:p>
        </p:txBody>
      </p:sp>
    </p:spTree>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4" name="IMG_0913.jpg" descr="IMG_0913.jpg"/>
          <p:cNvPicPr>
            <a:picLocks/>
          </p:cNvPicPr>
          <p:nvPr/>
        </p:nvPicPr>
        <p:blipFill>
          <a:blip r:embed="rId2"/>
          <a:srcRect b="1450"/>
          <a:stretch>
            <a:fillRect/>
          </a:stretch>
        </p:blipFill>
        <p:spPr>
          <a:xfrm>
            <a:off x="3093045" y="613767"/>
            <a:ext cx="7034503" cy="8526017"/>
          </a:xfrm>
          <a:prstGeom prst="rect">
            <a:avLst/>
          </a:prstGeom>
          <a:ln w="12700">
            <a:miter lim="400000"/>
          </a:ln>
        </p:spPr>
      </p:pic>
      <p:sp>
        <p:nvSpPr>
          <p:cNvPr id="435" name="Slide Number"/>
          <p:cNvSpPr txBox="1">
            <a:spLocks noGrp="1"/>
          </p:cNvSpPr>
          <p:nvPr>
            <p:ph type="sldNum" sz="quarter" idx="2"/>
          </p:nvPr>
        </p:nvSpPr>
        <p:spPr>
          <a:xfrm>
            <a:off x="6327254" y="9296399"/>
            <a:ext cx="343570"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82</a:t>
            </a:fld>
            <a:endParaRPr/>
          </a:p>
        </p:txBody>
      </p:sp>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See Just who owns “YOU”! and insures your life.…"/>
          <p:cNvSpPr txBox="1">
            <a:spLocks noGrp="1"/>
          </p:cNvSpPr>
          <p:nvPr>
            <p:ph type="body" idx="1"/>
          </p:nvPr>
        </p:nvSpPr>
        <p:spPr>
          <a:xfrm>
            <a:off x="944612" y="623192"/>
            <a:ext cx="11115576" cy="8640814"/>
          </a:xfrm>
          <a:prstGeom prst="rect">
            <a:avLst/>
          </a:prstGeom>
        </p:spPr>
        <p:txBody>
          <a:bodyPr/>
          <a:lstStyle/>
          <a:p>
            <a:pPr marL="399415" indent="-399415" defTabSz="496570">
              <a:spcBef>
                <a:spcPts val="2500"/>
              </a:spcBef>
              <a:buBlip>
                <a:blip r:embed="rId2"/>
              </a:buBlip>
              <a:defRPr sz="3230"/>
            </a:pPr>
            <a:r>
              <a:t>…See Just who owns “YOU”! and insures your life.</a:t>
            </a:r>
          </a:p>
          <a:p>
            <a:pPr marL="399415" indent="-399415" defTabSz="496570">
              <a:spcBef>
                <a:spcPts val="2500"/>
              </a:spcBef>
              <a:buBlip>
                <a:blip r:embed="rId2"/>
              </a:buBlip>
              <a:defRPr sz="3230"/>
            </a:pPr>
            <a:r>
              <a:t>You can now view the entities worldwide that trade on your Birth Certificate Bonds at…</a:t>
            </a:r>
            <a:r>
              <a:rPr u="sng">
                <a:hlinkClick r:id="rId3"/>
              </a:rPr>
              <a:t>www.fidelity.com</a:t>
            </a:r>
            <a:r>
              <a:t> or </a:t>
            </a:r>
            <a:r>
              <a:rPr u="sng">
                <a:hlinkClick r:id="rId4"/>
              </a:rPr>
              <a:t>https://www.GMEIUtility.org/search</a:t>
            </a:r>
          </a:p>
          <a:p>
            <a:pPr marL="399415" indent="-399415" defTabSz="496570">
              <a:spcBef>
                <a:spcPts val="2500"/>
              </a:spcBef>
              <a:buBlip>
                <a:blip r:embed="rId2"/>
              </a:buBlip>
              <a:defRPr sz="3230"/>
            </a:pPr>
            <a:r>
              <a:t>In the later; Simply type in your SS# w/dashes or # off your birth Certificate in the search bar, (magnifying glass) when the list appears go to bottom of page and in the box that says # 15 items per page use the arrow and change it to 100 per page.</a:t>
            </a:r>
          </a:p>
          <a:p>
            <a:pPr marL="399415" indent="-399415" defTabSz="496570">
              <a:spcBef>
                <a:spcPts val="2500"/>
              </a:spcBef>
              <a:buBlip>
                <a:blip r:embed="rId2"/>
              </a:buBlip>
              <a:defRPr sz="3230"/>
            </a:pPr>
            <a:r>
              <a:t>They have monetized you, you are a numbered slave. A, 14th Amendment US Citizen with your own subservient slave identity number or better known as an SSI#.</a:t>
            </a:r>
          </a:p>
        </p:txBody>
      </p:sp>
      <p:sp>
        <p:nvSpPr>
          <p:cNvPr id="438" name="Slide Number"/>
          <p:cNvSpPr txBox="1">
            <a:spLocks noGrp="1"/>
          </p:cNvSpPr>
          <p:nvPr>
            <p:ph type="sldNum" sz="quarter" idx="2"/>
          </p:nvPr>
        </p:nvSpPr>
        <p:spPr>
          <a:xfrm>
            <a:off x="6330770" y="9296399"/>
            <a:ext cx="336538"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83</a:t>
            </a:fld>
            <a:endParaRPr/>
          </a:p>
        </p:txBody>
      </p:sp>
    </p:spTree>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The Puzzle Pieces"/>
          <p:cNvSpPr txBox="1">
            <a:spLocks noGrp="1"/>
          </p:cNvSpPr>
          <p:nvPr>
            <p:ph type="title"/>
          </p:nvPr>
        </p:nvSpPr>
        <p:spPr>
          <a:prstGeom prst="rect">
            <a:avLst/>
          </a:prstGeom>
        </p:spPr>
        <p:txBody>
          <a:bodyPr/>
          <a:lstStyle/>
          <a:p>
            <a:r>
              <a:t>The Puzzle Pieces</a:t>
            </a:r>
          </a:p>
        </p:txBody>
      </p:sp>
      <p:sp>
        <p:nvSpPr>
          <p:cNvPr id="441" name="- Could we even in our wildest dreams make all this stuff up?"/>
          <p:cNvSpPr txBox="1">
            <a:spLocks noGrp="1"/>
          </p:cNvSpPr>
          <p:nvPr>
            <p:ph type="body" idx="1"/>
          </p:nvPr>
        </p:nvSpPr>
        <p:spPr>
          <a:prstGeom prst="rect">
            <a:avLst/>
          </a:prstGeom>
        </p:spPr>
        <p:txBody>
          <a:bodyPr/>
          <a:lstStyle>
            <a:lvl1pPr marL="0" indent="0" algn="ctr">
              <a:spcBef>
                <a:spcPts val="0"/>
              </a:spcBef>
              <a:buSzTx/>
              <a:buNone/>
              <a:defRPr sz="7200"/>
            </a:lvl1pPr>
          </a:lstStyle>
          <a:p>
            <a:r>
              <a:t>- Could we even in our wildest dreams make all this stuff up?</a:t>
            </a:r>
          </a:p>
        </p:txBody>
      </p:sp>
      <p:sp>
        <p:nvSpPr>
          <p:cNvPr id="442" name="Slide Number"/>
          <p:cNvSpPr txBox="1">
            <a:spLocks noGrp="1"/>
          </p:cNvSpPr>
          <p:nvPr>
            <p:ph type="sldNum" sz="quarter" idx="2"/>
          </p:nvPr>
        </p:nvSpPr>
        <p:spPr>
          <a:xfrm>
            <a:off x="6309952" y="9296399"/>
            <a:ext cx="378174"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84</a:t>
            </a:fld>
            <a:endParaRPr/>
          </a:p>
        </p:txBody>
      </p:sp>
    </p:spTree>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4" name="C32F591C-8C4C-4C7E-87E2-0866CFF1804A-L0-001.jpeg" descr="C32F591C-8C4C-4C7E-87E2-0866CFF1804A-L0-001.jpeg"/>
          <p:cNvPicPr>
            <a:picLocks noGrp="1"/>
          </p:cNvPicPr>
          <p:nvPr>
            <p:ph type="pic" idx="21"/>
          </p:nvPr>
        </p:nvPicPr>
        <p:blipFill>
          <a:blip r:embed="rId2"/>
          <a:stretch>
            <a:fillRect/>
          </a:stretch>
        </p:blipFill>
        <p:spPr>
          <a:xfrm>
            <a:off x="642988" y="1270057"/>
            <a:ext cx="11718824" cy="6313774"/>
          </a:xfrm>
          <a:prstGeom prst="rect">
            <a:avLst/>
          </a:prstGeom>
        </p:spPr>
      </p:pic>
      <p:sp>
        <p:nvSpPr>
          <p:cNvPr id="445" name="Government"/>
          <p:cNvSpPr txBox="1">
            <a:spLocks noGrp="1"/>
          </p:cNvSpPr>
          <p:nvPr>
            <p:ph type="body" sz="quarter" idx="1"/>
          </p:nvPr>
        </p:nvSpPr>
        <p:spPr>
          <a:xfrm>
            <a:off x="1270000" y="8222689"/>
            <a:ext cx="10464800" cy="838286"/>
          </a:xfrm>
          <a:prstGeom prst="rect">
            <a:avLst/>
          </a:prstGeom>
        </p:spPr>
        <p:txBody>
          <a:bodyPr/>
          <a:lstStyle/>
          <a:p>
            <a:r>
              <a:t>Government</a:t>
            </a:r>
          </a:p>
        </p:txBody>
      </p:sp>
      <p:sp>
        <p:nvSpPr>
          <p:cNvPr id="446" name="Slide Number"/>
          <p:cNvSpPr txBox="1">
            <a:spLocks noGrp="1"/>
          </p:cNvSpPr>
          <p:nvPr>
            <p:ph type="sldNum" sz="quarter" idx="2"/>
          </p:nvPr>
        </p:nvSpPr>
        <p:spPr>
          <a:xfrm>
            <a:off x="6329151" y="9296399"/>
            <a:ext cx="339776"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85</a:t>
            </a:fld>
            <a:endParaRPr/>
          </a:p>
        </p:txBody>
      </p:sp>
    </p:spTree>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8" name="IMG_0484.PNG" descr="IMG_0484.PNG"/>
          <p:cNvPicPr>
            <a:picLocks noChangeAspect="1"/>
          </p:cNvPicPr>
          <p:nvPr/>
        </p:nvPicPr>
        <p:blipFill>
          <a:blip r:embed="rId2"/>
          <a:srcRect l="94" t="1333" r="94"/>
          <a:stretch>
            <a:fillRect/>
          </a:stretch>
        </p:blipFill>
        <p:spPr>
          <a:xfrm>
            <a:off x="16790608" y="712390"/>
            <a:ext cx="4746828" cy="8328976"/>
          </a:xfrm>
          <a:prstGeom prst="rect">
            <a:avLst/>
          </a:prstGeom>
          <a:ln w="12700">
            <a:miter lim="400000"/>
          </a:ln>
        </p:spPr>
      </p:pic>
      <p:pic>
        <p:nvPicPr>
          <p:cNvPr id="449" name="IMG_0499.JPG" descr="IMG_0499.JPG"/>
          <p:cNvPicPr>
            <a:picLocks noChangeAspect="1"/>
          </p:cNvPicPr>
          <p:nvPr/>
        </p:nvPicPr>
        <p:blipFill>
          <a:blip r:embed="rId3"/>
          <a:stretch>
            <a:fillRect/>
          </a:stretch>
        </p:blipFill>
        <p:spPr>
          <a:xfrm>
            <a:off x="2692400" y="932299"/>
            <a:ext cx="7620000" cy="7620001"/>
          </a:xfrm>
          <a:prstGeom prst="rect">
            <a:avLst/>
          </a:prstGeom>
          <a:ln w="12700">
            <a:miter lim="400000"/>
          </a:ln>
        </p:spPr>
      </p:pic>
      <p:sp>
        <p:nvSpPr>
          <p:cNvPr id="450" name="Slide Number"/>
          <p:cNvSpPr txBox="1">
            <a:spLocks noGrp="1"/>
          </p:cNvSpPr>
          <p:nvPr>
            <p:ph type="sldNum" sz="quarter" idx="2"/>
          </p:nvPr>
        </p:nvSpPr>
        <p:spPr>
          <a:xfrm>
            <a:off x="6324854" y="9296399"/>
            <a:ext cx="348370"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86</a:t>
            </a:fld>
            <a:endParaRPr/>
          </a:p>
        </p:txBody>
      </p:sp>
    </p:spTree>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  Part 2  -…"/>
          <p:cNvSpPr txBox="1">
            <a:spLocks noGrp="1"/>
          </p:cNvSpPr>
          <p:nvPr>
            <p:ph type="title"/>
          </p:nvPr>
        </p:nvSpPr>
        <p:spPr>
          <a:prstGeom prst="rect">
            <a:avLst/>
          </a:prstGeom>
        </p:spPr>
        <p:txBody>
          <a:bodyPr/>
          <a:lstStyle/>
          <a:p>
            <a:pPr defTabSz="508254">
              <a:defRPr sz="6264"/>
            </a:pPr>
            <a:r>
              <a:t>-  Part 2  - </a:t>
            </a:r>
          </a:p>
          <a:p>
            <a:pPr defTabSz="508254">
              <a:defRPr sz="6264"/>
            </a:pPr>
            <a:r>
              <a:t>The corruption of the Courts</a:t>
            </a:r>
          </a:p>
        </p:txBody>
      </p:sp>
      <p:sp>
        <p:nvSpPr>
          <p:cNvPr id="453" name="Slide Number"/>
          <p:cNvSpPr txBox="1">
            <a:spLocks noGrp="1"/>
          </p:cNvSpPr>
          <p:nvPr>
            <p:ph type="sldNum" sz="quarter" idx="2"/>
          </p:nvPr>
        </p:nvSpPr>
        <p:spPr>
          <a:xfrm>
            <a:off x="6332723" y="9296399"/>
            <a:ext cx="332632"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87</a:t>
            </a:fld>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IMG_0472.JPG" descr="IMG_0472.JPG"/>
          <p:cNvPicPr>
            <a:picLocks noChangeAspect="1"/>
          </p:cNvPicPr>
          <p:nvPr/>
        </p:nvPicPr>
        <p:blipFill>
          <a:blip r:embed="rId2"/>
          <a:stretch>
            <a:fillRect/>
          </a:stretch>
        </p:blipFill>
        <p:spPr>
          <a:xfrm>
            <a:off x="1312036" y="2893814"/>
            <a:ext cx="10558528" cy="5943661"/>
          </a:xfrm>
          <a:prstGeom prst="rect">
            <a:avLst/>
          </a:prstGeom>
          <a:ln w="12700">
            <a:miter lim="400000"/>
          </a:ln>
        </p:spPr>
      </p:pic>
      <p:sp>
        <p:nvSpPr>
          <p:cNvPr id="151" name="New York City is defined in the Federal Regulations as the United Nations.…"/>
          <p:cNvSpPr txBox="1"/>
          <p:nvPr/>
        </p:nvSpPr>
        <p:spPr>
          <a:xfrm>
            <a:off x="1295400" y="800100"/>
            <a:ext cx="10591800" cy="1955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457200">
              <a:lnSpc>
                <a:spcPts val="5000"/>
              </a:lnSpc>
              <a:spcBef>
                <a:spcPts val="1200"/>
              </a:spcBef>
              <a:defRPr sz="2400">
                <a:solidFill>
                  <a:srgbClr val="004D80"/>
                </a:solidFill>
                <a:latin typeface="Times New Roman"/>
                <a:ea typeface="Times New Roman"/>
                <a:cs typeface="Times New Roman"/>
                <a:sym typeface="Times New Roman"/>
              </a:defRPr>
            </a:pPr>
            <a:r>
              <a:t>New York City is defined in the Federal Regulations as the United Nations. </a:t>
            </a:r>
          </a:p>
          <a:p>
            <a:pPr defTabSz="457200">
              <a:lnSpc>
                <a:spcPts val="5000"/>
              </a:lnSpc>
              <a:spcBef>
                <a:spcPts val="1200"/>
              </a:spcBef>
              <a:defRPr sz="2400">
                <a:solidFill>
                  <a:srgbClr val="004D80"/>
                </a:solidFill>
                <a:latin typeface="Times New Roman"/>
                <a:ea typeface="Times New Roman"/>
                <a:cs typeface="Times New Roman"/>
                <a:sym typeface="Times New Roman"/>
              </a:defRPr>
            </a:pPr>
            <a:r>
              <a:t>Rudolph Gulliani stated on C-Span that "New York City was the capital of the World" </a:t>
            </a:r>
          </a:p>
          <a:p>
            <a:pPr defTabSz="457200">
              <a:lnSpc>
                <a:spcPts val="5000"/>
              </a:lnSpc>
              <a:spcBef>
                <a:spcPts val="1200"/>
              </a:spcBef>
              <a:defRPr sz="2400">
                <a:solidFill>
                  <a:srgbClr val="004D80"/>
                </a:solidFill>
                <a:latin typeface="Times New Roman"/>
                <a:ea typeface="Times New Roman"/>
                <a:cs typeface="Times New Roman"/>
                <a:sym typeface="Times New Roman"/>
              </a:defRPr>
            </a:pPr>
            <a:r>
              <a:t>and he was correct. (20 CFR chapter 111, subpart B 422.103 (b) (2) (2) </a:t>
            </a:r>
            <a:endParaRPr>
              <a:solidFill>
                <a:srgbClr val="000000"/>
              </a:solidFill>
              <a:latin typeface="Times Roman"/>
              <a:ea typeface="Times Roman"/>
              <a:cs typeface="Times Roman"/>
              <a:sym typeface="Times Roman"/>
            </a:endParaRPr>
          </a:p>
        </p:txBody>
      </p:sp>
      <p:sp>
        <p:nvSpPr>
          <p:cNvPr id="152" name="Slide Number"/>
          <p:cNvSpPr txBox="1">
            <a:spLocks noGrp="1"/>
          </p:cNvSpPr>
          <p:nvPr>
            <p:ph type="sldNum" sz="quarter" idx="2"/>
          </p:nvPr>
        </p:nvSpPr>
        <p:spPr>
          <a:xfrm>
            <a:off x="6381557" y="9296399"/>
            <a:ext cx="234964" cy="457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a:t>
            </a:fld>
            <a:endParaRP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Parchment">
  <a:themeElements>
    <a:clrScheme name="Parchment">
      <a:dk1>
        <a:srgbClr val="3E231A"/>
      </a:dk1>
      <a:lt1>
        <a:srgbClr val="24383E"/>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2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76200" dist="12700" dir="5400000" rotWithShape="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archment">
  <a:themeElements>
    <a:clrScheme name="Parchment">
      <a:dk1>
        <a:srgbClr val="000000"/>
      </a:dk1>
      <a:lt1>
        <a:srgbClr val="FFFFFF"/>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2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76200" dist="12700" dir="5400000" rotWithShape="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TotalTime>
  <Words>13195</Words>
  <Application>Microsoft Office PowerPoint</Application>
  <PresentationFormat>Custom</PresentationFormat>
  <Paragraphs>472</Paragraphs>
  <Slides>87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87</vt:i4>
      </vt:variant>
    </vt:vector>
  </HeadingPairs>
  <TitlesOfParts>
    <vt:vector size="95" baseType="lpstr">
      <vt:lpstr>Bradley Hand ITC TT-Bold</vt:lpstr>
      <vt:lpstr>Helvetica</vt:lpstr>
      <vt:lpstr>Helvetica Neue</vt:lpstr>
      <vt:lpstr>Lucida Grande</vt:lpstr>
      <vt:lpstr>Papyrus</vt:lpstr>
      <vt:lpstr>Times New Roman</vt:lpstr>
      <vt:lpstr>Times Roman</vt:lpstr>
      <vt:lpstr>Parchment</vt:lpstr>
      <vt:lpstr>Part 1 - The People Finally have the Power -  The Historical Timeline of the Great fraud and How to Deal with it.</vt:lpstr>
      <vt:lpstr>An Affidavit of Truth</vt:lpstr>
      <vt:lpstr>PowerPoint Presentation</vt:lpstr>
      <vt:lpstr>The People Finally have the Power</vt:lpstr>
      <vt:lpstr>The Global ESTATE Trusts </vt:lpstr>
      <vt:lpstr>The Global Estate Trusts each set a different Jurisdiction</vt:lpstr>
      <vt:lpstr>The Global Estate Trusts each set a different Jurisdiction</vt:lpstr>
      <vt:lpstr>The Global EstateTrust  operates by providing services</vt:lpstr>
      <vt:lpstr>PowerPoint Presentation</vt:lpstr>
      <vt:lpstr>America, Upon These Shores, I Shall Live.  or here shall I, Die ashore Free;     -Stephen Hopkins- </vt:lpstr>
      <vt:lpstr>The Historical Timeline - Pieces of the Puzzle</vt:lpstr>
      <vt:lpstr>The Historical Timeline - Pieces of the Puzzle</vt:lpstr>
      <vt:lpstr>PowerPoint Presentation</vt:lpstr>
      <vt:lpstr>The Historical Timeline - Pieces of the Puzzle</vt:lpstr>
      <vt:lpstr>The Historical Timeline - Pieces of the Puzzle</vt:lpstr>
      <vt:lpstr>Abraham Lincoln; the beginning of the end of the republic</vt:lpstr>
      <vt:lpstr>Abraham Lincoln; Civil War was not about Slavery</vt:lpstr>
      <vt:lpstr>Abraham Lincoln; the beginning of the end of the republic</vt:lpstr>
      <vt:lpstr>The destruction of the republic continues</vt:lpstr>
      <vt:lpstr>The destruction of the republic continues</vt:lpstr>
      <vt:lpstr>The destruction of the republic continues</vt:lpstr>
      <vt:lpstr>The destruction of the republic continues “The District”</vt:lpstr>
      <vt:lpstr>The destruction of the republic continues</vt:lpstr>
      <vt:lpstr>DUNS Numbers of the U.S. Corporate Government and  Most of Its Major Agencies </vt:lpstr>
      <vt:lpstr>DUNS Numbers of the U.S. Corporate Government and  Most of Its Major Agencies </vt:lpstr>
      <vt:lpstr>DUNS Numbers of Each US Corporate State and Its Largest City </vt:lpstr>
      <vt:lpstr>DUNS Numbers of Each US Corporate State and Its Largest City </vt:lpstr>
      <vt:lpstr>DUNS Numbers of Each US Corporate State and Its Largest City </vt:lpstr>
      <vt:lpstr>DUNS Numbers of the United Nations Corporation and Some of Its Major Corporate Agencies</vt:lpstr>
      <vt:lpstr>The United Nations Corporation and  Some of Its Major Corporate Agencies</vt:lpstr>
      <vt:lpstr>The destruction of the republic continues</vt:lpstr>
      <vt:lpstr>PowerPoint Presentation</vt:lpstr>
      <vt:lpstr>The destruction of the republic continues</vt:lpstr>
      <vt:lpstr>PowerPoint Presentation</vt:lpstr>
      <vt:lpstr>PowerPoint Presentation</vt:lpstr>
      <vt:lpstr>The destruction of the republic continues  The great fraud</vt:lpstr>
      <vt:lpstr>The destruction of the republic continues The Federal Reserve</vt:lpstr>
      <vt:lpstr>The destruction of the republic continues The Federal Reserve cont…</vt:lpstr>
      <vt:lpstr>The destruction of the republic continues FIAT Currency = Monopoly Money ?</vt:lpstr>
      <vt:lpstr>The destruction of the republic continues  The War Powers of Lincoln continue</vt:lpstr>
      <vt:lpstr>The destruction of the republic continues Quotes of Woodrow Wilson</vt:lpstr>
      <vt:lpstr>The destruction of the republic continues Edward Mandell House     Woodrow Wilson’s Chief Advisor who set up Federal Reserve said</vt:lpstr>
      <vt:lpstr>The destruction of the republic continues Some History of The Pledge of Allegiance </vt:lpstr>
      <vt:lpstr>The destruction of the republic continues The Nations Flags - Know your Flag</vt:lpstr>
      <vt:lpstr>The destruction of the republic continues The Great Fraud goes into full swing</vt:lpstr>
      <vt:lpstr>The destruction of the republic continues Franklin Delano Roosevelt - The New Deal</vt:lpstr>
      <vt:lpstr>The destruction of the republic continues Franklin Delano Roosevelt - The New Deal</vt:lpstr>
      <vt:lpstr>PowerPoint Presentation</vt:lpstr>
      <vt:lpstr>The destruction of the republic continues The New War Powers Act of 1933 cont…</vt:lpstr>
      <vt:lpstr>The destruction of the republic continues The New War Powers Act of 1933</vt:lpstr>
      <vt:lpstr>The destruction of the republic continues The New War Powers Act of 1933 Cont…</vt:lpstr>
      <vt:lpstr>The destruction of the republic continues Franklin Delano Roosevelt - The New Deal</vt:lpstr>
      <vt:lpstr>PowerPoint Presentation</vt:lpstr>
      <vt:lpstr>The destruction of the republic continues The Name Game - Who am I?</vt:lpstr>
      <vt:lpstr>PowerPoint Presentation</vt:lpstr>
      <vt:lpstr>PowerPoint Presentation</vt:lpstr>
      <vt:lpstr>The destruction of the republic continues Franklin Delano Roosevelt - The New Deal</vt:lpstr>
      <vt:lpstr>The destruction of the republic continues the usurpation of the law of the land</vt:lpstr>
      <vt:lpstr>The destruction of the republic continues The United Nations - One World Government</vt:lpstr>
      <vt:lpstr>The destruction of the republic Ends The Bar Association, Crown Inc.,</vt:lpstr>
      <vt:lpstr>The destruction of the republic Ends The Bar Association, Crown Inc.,</vt:lpstr>
      <vt:lpstr>The Battle Against the People - Television</vt:lpstr>
      <vt:lpstr>The Battle Against the People - The Department of Education</vt:lpstr>
      <vt:lpstr>Some Great, Some Bad John FitzGerald Kennedy</vt:lpstr>
      <vt:lpstr>PowerPoint Presentation</vt:lpstr>
      <vt:lpstr>PowerPoint Presentation</vt:lpstr>
      <vt:lpstr>U.N. Wars and The U.N. STATE of Being</vt:lpstr>
      <vt:lpstr>The U.N. STATE of Being</vt:lpstr>
      <vt:lpstr>PowerPoint Presentation</vt:lpstr>
      <vt:lpstr>PowerPoint Presentation</vt:lpstr>
      <vt:lpstr>PowerPoint Presentation</vt:lpstr>
      <vt:lpstr>The U.N. &amp; U.S.Government Battle Against                                       “The People” Population Control</vt:lpstr>
      <vt:lpstr>The U.N. &amp; U.S.Government Battle Against                                        The People Population Control</vt:lpstr>
      <vt:lpstr>PowerPoint Presentation</vt:lpstr>
      <vt:lpstr>PowerPoint Presentation</vt:lpstr>
      <vt:lpstr>The final Pieces</vt:lpstr>
      <vt:lpstr>The final Pieces</vt:lpstr>
      <vt:lpstr>The final Pieces…cont.</vt:lpstr>
      <vt:lpstr>The Proof - The Puzzle Completion           The beginning and to the End of the “Republic</vt:lpstr>
      <vt:lpstr>PowerPoint Presentation</vt:lpstr>
      <vt:lpstr>PowerPoint Presentation</vt:lpstr>
      <vt:lpstr>PowerPoint Presentation</vt:lpstr>
      <vt:lpstr>PowerPoint Presentation</vt:lpstr>
      <vt:lpstr>The Puzzle Pieces</vt:lpstr>
      <vt:lpstr>PowerPoint Presentation</vt:lpstr>
      <vt:lpstr>PowerPoint Presentation</vt:lpstr>
      <vt:lpstr>-  Part 2  -  The corruption of the Courts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1 - The People Finally have the Power -  The Historical Timeline of the Great fraud and How to Deal with it.</dc:title>
  <cp:lastModifiedBy>Meacham, Tony A</cp:lastModifiedBy>
  <cp:revision>1</cp:revision>
  <dcterms:modified xsi:type="dcterms:W3CDTF">2022-01-08T19:05:07Z</dcterms:modified>
</cp:coreProperties>
</file>