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59" r:id="rId4"/>
    <p:sldId id="260" r:id="rId5"/>
    <p:sldId id="261" r:id="rId6"/>
    <p:sldId id="265" r:id="rId7"/>
    <p:sldId id="264" r:id="rId8"/>
    <p:sldId id="267" r:id="rId9"/>
    <p:sldId id="270" r:id="rId10"/>
    <p:sldId id="266" r:id="rId11"/>
    <p:sldId id="273" r:id="rId12"/>
    <p:sldId id="269" r:id="rId13"/>
    <p:sldId id="272" r:id="rId14"/>
    <p:sldId id="271" r:id="rId15"/>
    <p:sldId id="268" r:id="rId16"/>
    <p:sldId id="263" r:id="rId17"/>
    <p:sldId id="276" r:id="rId18"/>
    <p:sldId id="275" r:id="rId19"/>
    <p:sldId id="274"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nobaidi@outlook.com" userId="c34a693c3da7f3c8" providerId="LiveId" clId="{DC502983-4DD7-45F8-8A98-B1098F813C50}"/>
    <pc:docChg chg="undo custSel addSld modSld sldOrd">
      <pc:chgData name="ynobaidi@outlook.com" userId="c34a693c3da7f3c8" providerId="LiveId" clId="{DC502983-4DD7-45F8-8A98-B1098F813C50}" dt="2022-06-21T17:18:29.064" v="5028"/>
      <pc:docMkLst>
        <pc:docMk/>
      </pc:docMkLst>
      <pc:sldChg chg="modSp mod">
        <pc:chgData name="ynobaidi@outlook.com" userId="c34a693c3da7f3c8" providerId="LiveId" clId="{DC502983-4DD7-45F8-8A98-B1098F813C50}" dt="2022-06-20T16:05:32.376" v="3586" actId="313"/>
        <pc:sldMkLst>
          <pc:docMk/>
          <pc:sldMk cId="3989581968" sldId="260"/>
        </pc:sldMkLst>
        <pc:spChg chg="mod">
          <ac:chgData name="ynobaidi@outlook.com" userId="c34a693c3da7f3c8" providerId="LiveId" clId="{DC502983-4DD7-45F8-8A98-B1098F813C50}" dt="2022-06-20T16:05:32.376" v="3586" actId="313"/>
          <ac:spMkLst>
            <pc:docMk/>
            <pc:sldMk cId="3989581968" sldId="260"/>
            <ac:spMk id="2" creationId="{2071ADED-3C07-ACF4-F1FD-C17EB462A771}"/>
          </ac:spMkLst>
        </pc:spChg>
      </pc:sldChg>
      <pc:sldChg chg="addSp modSp mod">
        <pc:chgData name="ynobaidi@outlook.com" userId="c34a693c3da7f3c8" providerId="LiveId" clId="{DC502983-4DD7-45F8-8A98-B1098F813C50}" dt="2022-06-21T03:49:01.779" v="3764" actId="207"/>
        <pc:sldMkLst>
          <pc:docMk/>
          <pc:sldMk cId="2960885196" sldId="263"/>
        </pc:sldMkLst>
        <pc:spChg chg="add">
          <ac:chgData name="ynobaidi@outlook.com" userId="c34a693c3da7f3c8" providerId="LiveId" clId="{DC502983-4DD7-45F8-8A98-B1098F813C50}" dt="2022-06-19T12:03:55.694" v="3489" actId="22"/>
          <ac:spMkLst>
            <pc:docMk/>
            <pc:sldMk cId="2960885196" sldId="263"/>
            <ac:spMk id="4" creationId="{110D9B4B-ABA7-FAB7-1F8D-762A421504C7}"/>
          </ac:spMkLst>
        </pc:spChg>
        <pc:spChg chg="add">
          <ac:chgData name="ynobaidi@outlook.com" userId="c34a693c3da7f3c8" providerId="LiveId" clId="{DC502983-4DD7-45F8-8A98-B1098F813C50}" dt="2022-06-19T12:04:04.032" v="3490" actId="22"/>
          <ac:spMkLst>
            <pc:docMk/>
            <pc:sldMk cId="2960885196" sldId="263"/>
            <ac:spMk id="6" creationId="{F7864D65-86D6-A71C-CF90-071773EC37CF}"/>
          </ac:spMkLst>
        </pc:spChg>
        <pc:spChg chg="add mod">
          <ac:chgData name="ynobaidi@outlook.com" userId="c34a693c3da7f3c8" providerId="LiveId" clId="{DC502983-4DD7-45F8-8A98-B1098F813C50}" dt="2022-06-21T03:49:01.779" v="3764" actId="207"/>
          <ac:spMkLst>
            <pc:docMk/>
            <pc:sldMk cId="2960885196" sldId="263"/>
            <ac:spMk id="8" creationId="{6DE26B6F-781E-C0E7-BCC5-13B2F167112C}"/>
          </ac:spMkLst>
        </pc:spChg>
      </pc:sldChg>
      <pc:sldChg chg="addSp delSp modSp mod modAnim">
        <pc:chgData name="ynobaidi@outlook.com" userId="c34a693c3da7f3c8" providerId="LiveId" clId="{DC502983-4DD7-45F8-8A98-B1098F813C50}" dt="2022-06-20T16:34:05.567" v="3603" actId="115"/>
        <pc:sldMkLst>
          <pc:docMk/>
          <pc:sldMk cId="3863033994" sldId="264"/>
        </pc:sldMkLst>
        <pc:spChg chg="mod">
          <ac:chgData name="ynobaidi@outlook.com" userId="c34a693c3da7f3c8" providerId="LiveId" clId="{DC502983-4DD7-45F8-8A98-B1098F813C50}" dt="2022-06-20T16:34:05.567" v="3603" actId="115"/>
          <ac:spMkLst>
            <pc:docMk/>
            <pc:sldMk cId="3863033994" sldId="264"/>
            <ac:spMk id="4" creationId="{4D80F041-7E4C-A3D2-BA94-47DE2492C48E}"/>
          </ac:spMkLst>
        </pc:spChg>
        <pc:spChg chg="add del mod">
          <ac:chgData name="ynobaidi@outlook.com" userId="c34a693c3da7f3c8" providerId="LiveId" clId="{DC502983-4DD7-45F8-8A98-B1098F813C50}" dt="2022-06-20T16:32:45.942" v="3595" actId="21"/>
          <ac:spMkLst>
            <pc:docMk/>
            <pc:sldMk cId="3863033994" sldId="264"/>
            <ac:spMk id="5" creationId="{A50620F3-B826-59D3-B1E2-DA15EDB1C8DA}"/>
          </ac:spMkLst>
        </pc:spChg>
        <pc:spChg chg="add del mod">
          <ac:chgData name="ynobaidi@outlook.com" userId="c34a693c3da7f3c8" providerId="LiveId" clId="{DC502983-4DD7-45F8-8A98-B1098F813C50}" dt="2022-06-20T16:32:43.677" v="3594" actId="767"/>
          <ac:spMkLst>
            <pc:docMk/>
            <pc:sldMk cId="3863033994" sldId="264"/>
            <ac:spMk id="6" creationId="{22D055A9-39BA-5FA1-9ADB-E18F06B10EB4}"/>
          </ac:spMkLst>
        </pc:spChg>
        <pc:spChg chg="add mod">
          <ac:chgData name="ynobaidi@outlook.com" userId="c34a693c3da7f3c8" providerId="LiveId" clId="{DC502983-4DD7-45F8-8A98-B1098F813C50}" dt="2022-06-20T16:33:39.414" v="3600" actId="207"/>
          <ac:spMkLst>
            <pc:docMk/>
            <pc:sldMk cId="3863033994" sldId="264"/>
            <ac:spMk id="7" creationId="{6B3E11E1-A494-29DC-1386-99B1B0DA1193}"/>
          </ac:spMkLst>
        </pc:spChg>
        <pc:picChg chg="mod">
          <ac:chgData name="ynobaidi@outlook.com" userId="c34a693c3da7f3c8" providerId="LiveId" clId="{DC502983-4DD7-45F8-8A98-B1098F813C50}" dt="2022-06-20T16:32:57.020" v="3596" actId="14100"/>
          <ac:picMkLst>
            <pc:docMk/>
            <pc:sldMk cId="3863033994" sldId="264"/>
            <ac:picMk id="2" creationId="{61B4DC1F-5687-897A-C336-2D2DD967299C}"/>
          </ac:picMkLst>
        </pc:picChg>
      </pc:sldChg>
      <pc:sldChg chg="addSp modSp mod">
        <pc:chgData name="ynobaidi@outlook.com" userId="c34a693c3da7f3c8" providerId="LiveId" clId="{DC502983-4DD7-45F8-8A98-B1098F813C50}" dt="2022-06-21T03:31:11.321" v="3718" actId="113"/>
        <pc:sldMkLst>
          <pc:docMk/>
          <pc:sldMk cId="2884321011" sldId="266"/>
        </pc:sldMkLst>
        <pc:spChg chg="add mod">
          <ac:chgData name="ynobaidi@outlook.com" userId="c34a693c3da7f3c8" providerId="LiveId" clId="{DC502983-4DD7-45F8-8A98-B1098F813C50}" dt="2022-06-21T03:31:11.321" v="3718" actId="113"/>
          <ac:spMkLst>
            <pc:docMk/>
            <pc:sldMk cId="2884321011" sldId="266"/>
            <ac:spMk id="2" creationId="{CDC9A9F1-3BB1-ABE4-A63E-BD4A676B5E50}"/>
          </ac:spMkLst>
        </pc:spChg>
      </pc:sldChg>
      <pc:sldChg chg="addSp delSp modSp mod">
        <pc:chgData name="ynobaidi@outlook.com" userId="c34a693c3da7f3c8" providerId="LiveId" clId="{DC502983-4DD7-45F8-8A98-B1098F813C50}" dt="2022-06-20T16:58:23.162" v="3701" actId="208"/>
        <pc:sldMkLst>
          <pc:docMk/>
          <pc:sldMk cId="1605805278" sldId="267"/>
        </pc:sldMkLst>
        <pc:spChg chg="add mod">
          <ac:chgData name="ynobaidi@outlook.com" userId="c34a693c3da7f3c8" providerId="LiveId" clId="{DC502983-4DD7-45F8-8A98-B1098F813C50}" dt="2022-06-20T16:51:49.433" v="3687" actId="1582"/>
          <ac:spMkLst>
            <pc:docMk/>
            <pc:sldMk cId="1605805278" sldId="267"/>
            <ac:spMk id="8" creationId="{B2CB5BFD-994E-A73D-FB73-EA836B91D729}"/>
          </ac:spMkLst>
        </pc:spChg>
        <pc:spChg chg="add mod">
          <ac:chgData name="ynobaidi@outlook.com" userId="c34a693c3da7f3c8" providerId="LiveId" clId="{DC502983-4DD7-45F8-8A98-B1098F813C50}" dt="2022-06-20T16:52:39.267" v="3691" actId="1076"/>
          <ac:spMkLst>
            <pc:docMk/>
            <pc:sldMk cId="1605805278" sldId="267"/>
            <ac:spMk id="9" creationId="{B5E1A6A2-2BB8-5CEB-7A1B-09DD34B2DED9}"/>
          </ac:spMkLst>
        </pc:spChg>
        <pc:spChg chg="add mod">
          <ac:chgData name="ynobaidi@outlook.com" userId="c34a693c3da7f3c8" providerId="LiveId" clId="{DC502983-4DD7-45F8-8A98-B1098F813C50}" dt="2022-06-20T16:55:07.255" v="3695" actId="1582"/>
          <ac:spMkLst>
            <pc:docMk/>
            <pc:sldMk cId="1605805278" sldId="267"/>
            <ac:spMk id="10" creationId="{E93362DF-382C-B3E2-C2A5-F5774C1A2ED0}"/>
          </ac:spMkLst>
        </pc:spChg>
        <pc:spChg chg="add mod">
          <ac:chgData name="ynobaidi@outlook.com" userId="c34a693c3da7f3c8" providerId="LiveId" clId="{DC502983-4DD7-45F8-8A98-B1098F813C50}" dt="2022-06-20T16:58:23.162" v="3701" actId="208"/>
          <ac:spMkLst>
            <pc:docMk/>
            <pc:sldMk cId="1605805278" sldId="267"/>
            <ac:spMk id="11" creationId="{4E43F84B-847E-EA50-2852-F6002F55E988}"/>
          </ac:spMkLst>
        </pc:spChg>
        <pc:picChg chg="add del mod modCrop">
          <ac:chgData name="ynobaidi@outlook.com" userId="c34a693c3da7f3c8" providerId="LiveId" clId="{DC502983-4DD7-45F8-8A98-B1098F813C50}" dt="2022-06-20T16:47:10.128" v="3677" actId="732"/>
          <ac:picMkLst>
            <pc:docMk/>
            <pc:sldMk cId="1605805278" sldId="267"/>
            <ac:picMk id="2" creationId="{7A57D56D-545A-476E-D525-5C4E00C276A8}"/>
          </ac:picMkLst>
        </pc:picChg>
        <pc:cxnChg chg="add mod">
          <ac:chgData name="ynobaidi@outlook.com" userId="c34a693c3da7f3c8" providerId="LiveId" clId="{DC502983-4DD7-45F8-8A98-B1098F813C50}" dt="2022-06-20T16:48:51.257" v="3681" actId="1076"/>
          <ac:cxnSpMkLst>
            <pc:docMk/>
            <pc:sldMk cId="1605805278" sldId="267"/>
            <ac:cxnSpMk id="5" creationId="{B7729B2A-7CAC-2291-1E97-9EBE7E866DF4}"/>
          </ac:cxnSpMkLst>
        </pc:cxnChg>
        <pc:cxnChg chg="add mod">
          <ac:chgData name="ynobaidi@outlook.com" userId="c34a693c3da7f3c8" providerId="LiveId" clId="{DC502983-4DD7-45F8-8A98-B1098F813C50}" dt="2022-06-20T16:49:32.710" v="3684" actId="1582"/>
          <ac:cxnSpMkLst>
            <pc:docMk/>
            <pc:sldMk cId="1605805278" sldId="267"/>
            <ac:cxnSpMk id="7" creationId="{DAC1F7C5-FE59-9999-01E3-80B0D2A2A376}"/>
          </ac:cxnSpMkLst>
        </pc:cxnChg>
      </pc:sldChg>
      <pc:sldChg chg="addSp modSp mod">
        <pc:chgData name="ynobaidi@outlook.com" userId="c34a693c3da7f3c8" providerId="LiveId" clId="{DC502983-4DD7-45F8-8A98-B1098F813C50}" dt="2022-06-21T03:41:49.182" v="3740" actId="207"/>
        <pc:sldMkLst>
          <pc:docMk/>
          <pc:sldMk cId="1062570973" sldId="268"/>
        </pc:sldMkLst>
        <pc:spChg chg="add mod">
          <ac:chgData name="ynobaidi@outlook.com" userId="c34a693c3da7f3c8" providerId="LiveId" clId="{DC502983-4DD7-45F8-8A98-B1098F813C50}" dt="2022-06-21T03:41:49.182" v="3740" actId="207"/>
          <ac:spMkLst>
            <pc:docMk/>
            <pc:sldMk cId="1062570973" sldId="268"/>
            <ac:spMk id="4" creationId="{99166A9F-A458-C4E7-9255-02410204FADC}"/>
          </ac:spMkLst>
        </pc:spChg>
      </pc:sldChg>
      <pc:sldChg chg="addSp modSp mod">
        <pc:chgData name="ynobaidi@outlook.com" userId="c34a693c3da7f3c8" providerId="LiveId" clId="{DC502983-4DD7-45F8-8A98-B1098F813C50}" dt="2022-06-21T16:25:29.205" v="3799"/>
        <pc:sldMkLst>
          <pc:docMk/>
          <pc:sldMk cId="347241703" sldId="269"/>
        </pc:sldMkLst>
        <pc:spChg chg="add mod">
          <ac:chgData name="ynobaidi@outlook.com" userId="c34a693c3da7f3c8" providerId="LiveId" clId="{DC502983-4DD7-45F8-8A98-B1098F813C50}" dt="2022-06-21T16:14:47.094" v="3788" actId="20577"/>
          <ac:spMkLst>
            <pc:docMk/>
            <pc:sldMk cId="347241703" sldId="269"/>
            <ac:spMk id="2" creationId="{379AD44E-3222-E85E-BCA3-1A05002C6D35}"/>
          </ac:spMkLst>
        </pc:spChg>
        <pc:picChg chg="add mod">
          <ac:chgData name="ynobaidi@outlook.com" userId="c34a693c3da7f3c8" providerId="LiveId" clId="{DC502983-4DD7-45F8-8A98-B1098F813C50}" dt="2022-06-21T16:25:29.205" v="3799"/>
          <ac:picMkLst>
            <pc:docMk/>
            <pc:sldMk cId="347241703" sldId="269"/>
            <ac:picMk id="4" creationId="{AAEDD30A-440F-6142-3AE9-450C16BE9721}"/>
          </ac:picMkLst>
        </pc:picChg>
      </pc:sldChg>
      <pc:sldChg chg="addSp modSp add mod">
        <pc:chgData name="ynobaidi@outlook.com" userId="c34a693c3da7f3c8" providerId="LiveId" clId="{DC502983-4DD7-45F8-8A98-B1098F813C50}" dt="2022-06-21T03:40:19.139" v="3739" actId="113"/>
        <pc:sldMkLst>
          <pc:docMk/>
          <pc:sldMk cId="2116950356" sldId="271"/>
        </pc:sldMkLst>
        <pc:spChg chg="add mod">
          <ac:chgData name="ynobaidi@outlook.com" userId="c34a693c3da7f3c8" providerId="LiveId" clId="{DC502983-4DD7-45F8-8A98-B1098F813C50}" dt="2022-06-21T03:40:19.139" v="3739" actId="113"/>
          <ac:spMkLst>
            <pc:docMk/>
            <pc:sldMk cId="2116950356" sldId="271"/>
            <ac:spMk id="2" creationId="{FAC30E54-7FB2-1BE6-0259-A328F7032DF9}"/>
          </ac:spMkLst>
        </pc:spChg>
        <pc:picChg chg="add mod">
          <ac:chgData name="ynobaidi@outlook.com" userId="c34a693c3da7f3c8" providerId="LiveId" clId="{DC502983-4DD7-45F8-8A98-B1098F813C50}" dt="2022-06-18T00:10:37.609" v="3299" actId="14100"/>
          <ac:picMkLst>
            <pc:docMk/>
            <pc:sldMk cId="2116950356" sldId="271"/>
            <ac:picMk id="3" creationId="{24A0A07F-B828-8F47-CF50-4A041DC553D2}"/>
          </ac:picMkLst>
        </pc:picChg>
        <pc:picChg chg="add mod">
          <ac:chgData name="ynobaidi@outlook.com" userId="c34a693c3da7f3c8" providerId="LiveId" clId="{DC502983-4DD7-45F8-8A98-B1098F813C50}" dt="2022-06-18T00:10:23.280" v="3297" actId="1076"/>
          <ac:picMkLst>
            <pc:docMk/>
            <pc:sldMk cId="2116950356" sldId="271"/>
            <ac:picMk id="4" creationId="{8D77AC3F-EE5E-08B3-EF01-093DA5C674C3}"/>
          </ac:picMkLst>
        </pc:picChg>
      </pc:sldChg>
      <pc:sldChg chg="addSp delSp modSp add mod">
        <pc:chgData name="ynobaidi@outlook.com" userId="c34a693c3da7f3c8" providerId="LiveId" clId="{DC502983-4DD7-45F8-8A98-B1098F813C50}" dt="2022-06-21T03:37:48.646" v="3736" actId="207"/>
        <pc:sldMkLst>
          <pc:docMk/>
          <pc:sldMk cId="1062899121" sldId="272"/>
        </pc:sldMkLst>
        <pc:spChg chg="add mod">
          <ac:chgData name="ynobaidi@outlook.com" userId="c34a693c3da7f3c8" providerId="LiveId" clId="{DC502983-4DD7-45F8-8A98-B1098F813C50}" dt="2022-06-21T03:36:20.683" v="3732" actId="115"/>
          <ac:spMkLst>
            <pc:docMk/>
            <pc:sldMk cId="1062899121" sldId="272"/>
            <ac:spMk id="2" creationId="{664B717C-A235-01BF-3A73-32D236AC10AB}"/>
          </ac:spMkLst>
        </pc:spChg>
        <pc:spChg chg="add del mod">
          <ac:chgData name="ynobaidi@outlook.com" userId="c34a693c3da7f3c8" providerId="LiveId" clId="{DC502983-4DD7-45F8-8A98-B1098F813C50}" dt="2022-06-16T15:21:16.745" v="3083" actId="21"/>
          <ac:spMkLst>
            <pc:docMk/>
            <pc:sldMk cId="1062899121" sldId="272"/>
            <ac:spMk id="4" creationId="{B98EDBB8-01D0-F90A-EDFF-32153116001F}"/>
          </ac:spMkLst>
        </pc:spChg>
        <pc:spChg chg="add del mod">
          <ac:chgData name="ynobaidi@outlook.com" userId="c34a693c3da7f3c8" providerId="LiveId" clId="{DC502983-4DD7-45F8-8A98-B1098F813C50}" dt="2022-06-16T15:25:19.784" v="3112"/>
          <ac:spMkLst>
            <pc:docMk/>
            <pc:sldMk cId="1062899121" sldId="272"/>
            <ac:spMk id="8" creationId="{8AEB3821-01A2-BE5B-4347-612F46C9CCDF}"/>
          </ac:spMkLst>
        </pc:spChg>
        <pc:spChg chg="add del mod">
          <ac:chgData name="ynobaidi@outlook.com" userId="c34a693c3da7f3c8" providerId="LiveId" clId="{DC502983-4DD7-45F8-8A98-B1098F813C50}" dt="2022-06-16T15:28:57.886" v="3127"/>
          <ac:spMkLst>
            <pc:docMk/>
            <pc:sldMk cId="1062899121" sldId="272"/>
            <ac:spMk id="10" creationId="{F416BE9F-5452-4920-FC4B-2862277DD8BF}"/>
          </ac:spMkLst>
        </pc:spChg>
        <pc:spChg chg="add mod">
          <ac:chgData name="ynobaidi@outlook.com" userId="c34a693c3da7f3c8" providerId="LiveId" clId="{DC502983-4DD7-45F8-8A98-B1098F813C50}" dt="2022-06-21T03:37:48.646" v="3736" actId="207"/>
          <ac:spMkLst>
            <pc:docMk/>
            <pc:sldMk cId="1062899121" sldId="272"/>
            <ac:spMk id="12" creationId="{211DFE53-EAF4-A13F-34EA-24083E3B37CA}"/>
          </ac:spMkLst>
        </pc:spChg>
        <pc:picChg chg="add mod modCrop">
          <ac:chgData name="ynobaidi@outlook.com" userId="c34a693c3da7f3c8" providerId="LiveId" clId="{DC502983-4DD7-45F8-8A98-B1098F813C50}" dt="2022-06-16T15:30:20.050" v="3134" actId="14100"/>
          <ac:picMkLst>
            <pc:docMk/>
            <pc:sldMk cId="1062899121" sldId="272"/>
            <ac:picMk id="3" creationId="{5C718A7E-1F1C-9697-3953-42D4072C9AF2}"/>
          </ac:picMkLst>
        </pc:picChg>
        <pc:picChg chg="add del mod">
          <ac:chgData name="ynobaidi@outlook.com" userId="c34a693c3da7f3c8" providerId="LiveId" clId="{DC502983-4DD7-45F8-8A98-B1098F813C50}" dt="2022-06-16T15:22:05.952" v="3086" actId="21"/>
          <ac:picMkLst>
            <pc:docMk/>
            <pc:sldMk cId="1062899121" sldId="272"/>
            <ac:picMk id="5" creationId="{B12BE948-7DD7-7610-0C19-CDF5864CCDDE}"/>
          </ac:picMkLst>
        </pc:picChg>
        <pc:picChg chg="add del mod">
          <ac:chgData name="ynobaidi@outlook.com" userId="c34a693c3da7f3c8" providerId="LiveId" clId="{DC502983-4DD7-45F8-8A98-B1098F813C50}" dt="2022-06-16T15:24:49.701" v="3107" actId="21"/>
          <ac:picMkLst>
            <pc:docMk/>
            <pc:sldMk cId="1062899121" sldId="272"/>
            <ac:picMk id="6" creationId="{D50C0218-D30E-2572-2E4B-6702693326D6}"/>
          </ac:picMkLst>
        </pc:picChg>
        <pc:picChg chg="add del mod">
          <ac:chgData name="ynobaidi@outlook.com" userId="c34a693c3da7f3c8" providerId="LiveId" clId="{DC502983-4DD7-45F8-8A98-B1098F813C50}" dt="2022-06-16T15:24:43.949" v="3106" actId="21"/>
          <ac:picMkLst>
            <pc:docMk/>
            <pc:sldMk cId="1062899121" sldId="272"/>
            <ac:picMk id="7" creationId="{09C0D01B-86C4-3F42-2CFA-D97BE1636222}"/>
          </ac:picMkLst>
        </pc:picChg>
        <pc:picChg chg="add del mod">
          <ac:chgData name="ynobaidi@outlook.com" userId="c34a693c3da7f3c8" providerId="LiveId" clId="{DC502983-4DD7-45F8-8A98-B1098F813C50}" dt="2022-06-16T15:25:19.766" v="3110" actId="21"/>
          <ac:picMkLst>
            <pc:docMk/>
            <pc:sldMk cId="1062899121" sldId="272"/>
            <ac:picMk id="9" creationId="{DB017C17-0DC9-CADC-9072-6BE49D45E7A1}"/>
          </ac:picMkLst>
        </pc:picChg>
      </pc:sldChg>
      <pc:sldChg chg="addSp modSp add mod">
        <pc:chgData name="ynobaidi@outlook.com" userId="c34a693c3da7f3c8" providerId="LiveId" clId="{DC502983-4DD7-45F8-8A98-B1098F813C50}" dt="2022-06-21T03:34:21.246" v="3726" actId="113"/>
        <pc:sldMkLst>
          <pc:docMk/>
          <pc:sldMk cId="3815970686" sldId="273"/>
        </pc:sldMkLst>
        <pc:spChg chg="add mod">
          <ac:chgData name="ynobaidi@outlook.com" userId="c34a693c3da7f3c8" providerId="LiveId" clId="{DC502983-4DD7-45F8-8A98-B1098F813C50}" dt="2022-06-21T03:34:21.246" v="3726" actId="113"/>
          <ac:spMkLst>
            <pc:docMk/>
            <pc:sldMk cId="3815970686" sldId="273"/>
            <ac:spMk id="2" creationId="{7C41BEBD-C77E-D74E-7BF1-06B33B89ACE7}"/>
          </ac:spMkLst>
        </pc:spChg>
      </pc:sldChg>
      <pc:sldChg chg="addSp modSp add mod">
        <pc:chgData name="ynobaidi@outlook.com" userId="c34a693c3da7f3c8" providerId="LiveId" clId="{DC502983-4DD7-45F8-8A98-B1098F813C50}" dt="2022-06-21T03:59:32.700" v="3784" actId="14100"/>
        <pc:sldMkLst>
          <pc:docMk/>
          <pc:sldMk cId="4196655543" sldId="274"/>
        </pc:sldMkLst>
        <pc:spChg chg="add mod">
          <ac:chgData name="ynobaidi@outlook.com" userId="c34a693c3da7f3c8" providerId="LiveId" clId="{DC502983-4DD7-45F8-8A98-B1098F813C50}" dt="2022-06-21T03:53:44.685" v="3778" actId="113"/>
          <ac:spMkLst>
            <pc:docMk/>
            <pc:sldMk cId="4196655543" sldId="274"/>
            <ac:spMk id="4" creationId="{3E9B8D01-E20C-DB43-883C-CCD58A261BEB}"/>
          </ac:spMkLst>
        </pc:spChg>
        <pc:picChg chg="add mod">
          <ac:chgData name="ynobaidi@outlook.com" userId="c34a693c3da7f3c8" providerId="LiveId" clId="{DC502983-4DD7-45F8-8A98-B1098F813C50}" dt="2022-06-21T03:59:32.700" v="3784" actId="14100"/>
          <ac:picMkLst>
            <pc:docMk/>
            <pc:sldMk cId="4196655543" sldId="274"/>
            <ac:picMk id="3" creationId="{76347D15-63E2-A1DC-A443-445FDD13E04D}"/>
          </ac:picMkLst>
        </pc:picChg>
      </pc:sldChg>
      <pc:sldChg chg="addSp modSp add mod">
        <pc:chgData name="ynobaidi@outlook.com" userId="c34a693c3da7f3c8" providerId="LiveId" clId="{DC502983-4DD7-45F8-8A98-B1098F813C50}" dt="2022-06-19T12:22:42.628" v="3538" actId="20577"/>
        <pc:sldMkLst>
          <pc:docMk/>
          <pc:sldMk cId="4288433440" sldId="275"/>
        </pc:sldMkLst>
        <pc:spChg chg="add mod">
          <ac:chgData name="ynobaidi@outlook.com" userId="c34a693c3da7f3c8" providerId="LiveId" clId="{DC502983-4DD7-45F8-8A98-B1098F813C50}" dt="2022-06-19T12:22:42.628" v="3538" actId="20577"/>
          <ac:spMkLst>
            <pc:docMk/>
            <pc:sldMk cId="4288433440" sldId="275"/>
            <ac:spMk id="4" creationId="{BD8042F6-D83D-F4AF-61C9-305B32277397}"/>
          </ac:spMkLst>
        </pc:spChg>
      </pc:sldChg>
      <pc:sldChg chg="addSp modSp add mod ord">
        <pc:chgData name="ynobaidi@outlook.com" userId="c34a693c3da7f3c8" providerId="LiveId" clId="{DC502983-4DD7-45F8-8A98-B1098F813C50}" dt="2022-06-21T17:06:17.350" v="4691" actId="20577"/>
        <pc:sldMkLst>
          <pc:docMk/>
          <pc:sldMk cId="2463316726" sldId="276"/>
        </pc:sldMkLst>
        <pc:spChg chg="add mod">
          <ac:chgData name="ynobaidi@outlook.com" userId="c34a693c3da7f3c8" providerId="LiveId" clId="{DC502983-4DD7-45F8-8A98-B1098F813C50}" dt="2022-06-21T17:06:17.350" v="4691" actId="20577"/>
          <ac:spMkLst>
            <pc:docMk/>
            <pc:sldMk cId="2463316726" sldId="276"/>
            <ac:spMk id="3" creationId="{F87A6F2E-7954-B5A8-C132-30143D60F70F}"/>
          </ac:spMkLst>
        </pc:spChg>
      </pc:sldChg>
      <pc:sldChg chg="addSp modSp add mod modAnim">
        <pc:chgData name="ynobaidi@outlook.com" userId="c34a693c3da7f3c8" providerId="LiveId" clId="{DC502983-4DD7-45F8-8A98-B1098F813C50}" dt="2022-06-21T17:18:29.064" v="5028"/>
        <pc:sldMkLst>
          <pc:docMk/>
          <pc:sldMk cId="2402472452" sldId="277"/>
        </pc:sldMkLst>
        <pc:spChg chg="add mod">
          <ac:chgData name="ynobaidi@outlook.com" userId="c34a693c3da7f3c8" providerId="LiveId" clId="{DC502983-4DD7-45F8-8A98-B1098F813C50}" dt="2022-06-21T17:18:03.666" v="5026" actId="20577"/>
          <ac:spMkLst>
            <pc:docMk/>
            <pc:sldMk cId="2402472452" sldId="277"/>
            <ac:spMk id="4" creationId="{650B2CF5-1740-5CBA-A747-048CF2C4AD59}"/>
          </ac:spMkLst>
        </pc:spChg>
        <pc:picChg chg="add mod">
          <ac:chgData name="ynobaidi@outlook.com" userId="c34a693c3da7f3c8" providerId="LiveId" clId="{DC502983-4DD7-45F8-8A98-B1098F813C50}" dt="2022-06-21T17:18:14.146" v="5027" actId="14100"/>
          <ac:picMkLst>
            <pc:docMk/>
            <pc:sldMk cId="2402472452" sldId="277"/>
            <ac:picMk id="3" creationId="{735E8EFB-38DB-F99E-4C66-9A79EEEBE4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DE9DE-BB93-4AE6-A592-456AD6CAA6D2}"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1E0E1-69C2-4E10-B5F5-B531E47F8A8C}" type="slidenum">
              <a:rPr lang="en-US" smtClean="0"/>
              <a:t>‹#›</a:t>
            </a:fld>
            <a:endParaRPr lang="en-US"/>
          </a:p>
        </p:txBody>
      </p:sp>
    </p:spTree>
    <p:extLst>
      <p:ext uri="{BB962C8B-B14F-4D97-AF65-F5344CB8AC3E}">
        <p14:creationId xmlns:p14="http://schemas.microsoft.com/office/powerpoint/2010/main" val="324276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FA0E-C9E5-48D2-B562-9B8D55A319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02859-34AD-4184-9A98-723AB7CC64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47CA1-9F8B-454F-9FDE-6697F656BE0A}"/>
              </a:ext>
            </a:extLst>
          </p:cNvPr>
          <p:cNvSpPr>
            <a:spLocks noGrp="1"/>
          </p:cNvSpPr>
          <p:nvPr>
            <p:ph type="dt" sz="half" idx="10"/>
          </p:nvPr>
        </p:nvSpPr>
        <p:spPr/>
        <p:txBody>
          <a:bodyPr/>
          <a:lstStyle/>
          <a:p>
            <a:fld id="{6EF91146-96F2-413E-B034-E42AE69B8180}" type="datetime1">
              <a:rPr lang="en-US" smtClean="0"/>
              <a:t>6/21/2022</a:t>
            </a:fld>
            <a:endParaRPr lang="en-US"/>
          </a:p>
        </p:txBody>
      </p:sp>
      <p:sp>
        <p:nvSpPr>
          <p:cNvPr id="5" name="Footer Placeholder 4">
            <a:extLst>
              <a:ext uri="{FF2B5EF4-FFF2-40B4-BE49-F238E27FC236}">
                <a16:creationId xmlns:a16="http://schemas.microsoft.com/office/drawing/2014/main" id="{59DB0275-D35C-4E2A-B217-AD489A0CCB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30F4E-51EA-4F30-9026-C5244F75A809}"/>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381740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981F-7A5F-4C29-AD8C-DAE3B33B9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4CB82D-6681-4C44-B524-62324ADD74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DCE30-B098-4A7F-A24F-7D5A327A015C}"/>
              </a:ext>
            </a:extLst>
          </p:cNvPr>
          <p:cNvSpPr>
            <a:spLocks noGrp="1"/>
          </p:cNvSpPr>
          <p:nvPr>
            <p:ph type="dt" sz="half" idx="10"/>
          </p:nvPr>
        </p:nvSpPr>
        <p:spPr/>
        <p:txBody>
          <a:bodyPr/>
          <a:lstStyle/>
          <a:p>
            <a:fld id="{7A5822CD-0F97-4F19-A8F7-8809351AAD33}" type="datetime1">
              <a:rPr lang="en-US" smtClean="0"/>
              <a:t>6/21/2022</a:t>
            </a:fld>
            <a:endParaRPr lang="en-US"/>
          </a:p>
        </p:txBody>
      </p:sp>
      <p:sp>
        <p:nvSpPr>
          <p:cNvPr id="5" name="Footer Placeholder 4">
            <a:extLst>
              <a:ext uri="{FF2B5EF4-FFF2-40B4-BE49-F238E27FC236}">
                <a16:creationId xmlns:a16="http://schemas.microsoft.com/office/drawing/2014/main" id="{8928327E-A80C-4B35-998E-BE52AF321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36958-CA81-4CE2-B04B-9376CEACA41B}"/>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301743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24C1BD-8960-4E01-9F41-FC1E69D6DE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FE4C6C-6BFD-4526-A1F6-0AF0150BB5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40B11-F1DD-49FA-8D65-B840DE4FC7F8}"/>
              </a:ext>
            </a:extLst>
          </p:cNvPr>
          <p:cNvSpPr>
            <a:spLocks noGrp="1"/>
          </p:cNvSpPr>
          <p:nvPr>
            <p:ph type="dt" sz="half" idx="10"/>
          </p:nvPr>
        </p:nvSpPr>
        <p:spPr/>
        <p:txBody>
          <a:bodyPr/>
          <a:lstStyle/>
          <a:p>
            <a:fld id="{C61F11ED-AE03-4DDC-B900-3FF4175FFE4E}" type="datetime1">
              <a:rPr lang="en-US" smtClean="0"/>
              <a:t>6/21/2022</a:t>
            </a:fld>
            <a:endParaRPr lang="en-US"/>
          </a:p>
        </p:txBody>
      </p:sp>
      <p:sp>
        <p:nvSpPr>
          <p:cNvPr id="5" name="Footer Placeholder 4">
            <a:extLst>
              <a:ext uri="{FF2B5EF4-FFF2-40B4-BE49-F238E27FC236}">
                <a16:creationId xmlns:a16="http://schemas.microsoft.com/office/drawing/2014/main" id="{7FDF0283-A599-4888-8E36-EB21D46387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9505B-814A-4AE1-8CE7-5377662847CF}"/>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12375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39769-DD8A-4B20-80E3-7C3211F4AB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EA67E8-186C-4DC2-A727-824EB3E46A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7A142-51B9-4C2E-93C4-044ED0166842}"/>
              </a:ext>
            </a:extLst>
          </p:cNvPr>
          <p:cNvSpPr>
            <a:spLocks noGrp="1"/>
          </p:cNvSpPr>
          <p:nvPr>
            <p:ph type="dt" sz="half" idx="10"/>
          </p:nvPr>
        </p:nvSpPr>
        <p:spPr/>
        <p:txBody>
          <a:bodyPr/>
          <a:lstStyle/>
          <a:p>
            <a:fld id="{6FE08B7A-91D9-4A85-90CC-2AAACAB6DB1E}" type="datetime1">
              <a:rPr lang="en-US" smtClean="0"/>
              <a:t>6/21/2022</a:t>
            </a:fld>
            <a:endParaRPr lang="en-US"/>
          </a:p>
        </p:txBody>
      </p:sp>
      <p:sp>
        <p:nvSpPr>
          <p:cNvPr id="5" name="Footer Placeholder 4">
            <a:extLst>
              <a:ext uri="{FF2B5EF4-FFF2-40B4-BE49-F238E27FC236}">
                <a16:creationId xmlns:a16="http://schemas.microsoft.com/office/drawing/2014/main" id="{54166962-00AA-4206-A2B8-1732C880A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E6675-D239-48D0-97EB-3E881D1628DA}"/>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203378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44D7-8A8B-4879-BB34-BFE70FA432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2EB8F7-3076-4EB4-8320-40FC5CD9D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5F2D5A-6DE7-45C2-BFEB-D39147F5755D}"/>
              </a:ext>
            </a:extLst>
          </p:cNvPr>
          <p:cNvSpPr>
            <a:spLocks noGrp="1"/>
          </p:cNvSpPr>
          <p:nvPr>
            <p:ph type="dt" sz="half" idx="10"/>
          </p:nvPr>
        </p:nvSpPr>
        <p:spPr/>
        <p:txBody>
          <a:bodyPr/>
          <a:lstStyle/>
          <a:p>
            <a:fld id="{63241938-7C50-4E09-B358-CED040E3B414}" type="datetime1">
              <a:rPr lang="en-US" smtClean="0"/>
              <a:t>6/21/2022</a:t>
            </a:fld>
            <a:endParaRPr lang="en-US"/>
          </a:p>
        </p:txBody>
      </p:sp>
      <p:sp>
        <p:nvSpPr>
          <p:cNvPr id="5" name="Footer Placeholder 4">
            <a:extLst>
              <a:ext uri="{FF2B5EF4-FFF2-40B4-BE49-F238E27FC236}">
                <a16:creationId xmlns:a16="http://schemas.microsoft.com/office/drawing/2014/main" id="{A0581834-4C5A-4902-99F8-6AC8228B9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1CCB48-002A-4D07-AD14-798F57538D7F}"/>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122270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F6BE-140B-45AC-8D0B-E568959F8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F4B26A-0546-47BB-A229-CB6FA0C2D5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FE9B2-1F99-48EE-A244-9E44EA6FE0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3E26EB-36F8-4546-AFD7-9ECB3C20D2F7}"/>
              </a:ext>
            </a:extLst>
          </p:cNvPr>
          <p:cNvSpPr>
            <a:spLocks noGrp="1"/>
          </p:cNvSpPr>
          <p:nvPr>
            <p:ph type="dt" sz="half" idx="10"/>
          </p:nvPr>
        </p:nvSpPr>
        <p:spPr/>
        <p:txBody>
          <a:bodyPr/>
          <a:lstStyle/>
          <a:p>
            <a:fld id="{344FAE25-BA5F-408C-A10E-60AFBD0A12E1}" type="datetime1">
              <a:rPr lang="en-US" smtClean="0"/>
              <a:t>6/21/2022</a:t>
            </a:fld>
            <a:endParaRPr lang="en-US"/>
          </a:p>
        </p:txBody>
      </p:sp>
      <p:sp>
        <p:nvSpPr>
          <p:cNvPr id="6" name="Footer Placeholder 5">
            <a:extLst>
              <a:ext uri="{FF2B5EF4-FFF2-40B4-BE49-F238E27FC236}">
                <a16:creationId xmlns:a16="http://schemas.microsoft.com/office/drawing/2014/main" id="{7491D4BC-0ADF-4356-A245-7DEC93336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00B78-07B4-4AA0-9AE9-65BAB3246722}"/>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165944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33FD4-8C26-45A3-90B1-BA875B318D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52F666-0963-4FC2-89E9-4156E22D9E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E340ED-8570-4F60-9F14-78C613DD9B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A22D64-BD40-40F0-9702-1C4078922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BAD74-EC54-4500-8D92-E1F8343267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0CCFD4-B3CD-4F71-A52D-889B6DF3669D}"/>
              </a:ext>
            </a:extLst>
          </p:cNvPr>
          <p:cNvSpPr>
            <a:spLocks noGrp="1"/>
          </p:cNvSpPr>
          <p:nvPr>
            <p:ph type="dt" sz="half" idx="10"/>
          </p:nvPr>
        </p:nvSpPr>
        <p:spPr/>
        <p:txBody>
          <a:bodyPr/>
          <a:lstStyle/>
          <a:p>
            <a:fld id="{7E14CF3B-9D75-414B-930B-387697236E9E}" type="datetime1">
              <a:rPr lang="en-US" smtClean="0"/>
              <a:t>6/21/2022</a:t>
            </a:fld>
            <a:endParaRPr lang="en-US"/>
          </a:p>
        </p:txBody>
      </p:sp>
      <p:sp>
        <p:nvSpPr>
          <p:cNvPr id="8" name="Footer Placeholder 7">
            <a:extLst>
              <a:ext uri="{FF2B5EF4-FFF2-40B4-BE49-F238E27FC236}">
                <a16:creationId xmlns:a16="http://schemas.microsoft.com/office/drawing/2014/main" id="{6A211C46-703D-449B-9F61-184EFAE356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84CF37-86C8-4D46-9191-F545C9BA5B44}"/>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2261685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D1128-C2B3-46F1-B2AB-A5AEB5436A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DF4630-1ADC-4E76-8C2E-01AEE6E94E26}"/>
              </a:ext>
            </a:extLst>
          </p:cNvPr>
          <p:cNvSpPr>
            <a:spLocks noGrp="1"/>
          </p:cNvSpPr>
          <p:nvPr>
            <p:ph type="dt" sz="half" idx="10"/>
          </p:nvPr>
        </p:nvSpPr>
        <p:spPr/>
        <p:txBody>
          <a:bodyPr/>
          <a:lstStyle/>
          <a:p>
            <a:fld id="{241AD3F5-8CD4-4B81-AF5C-D3DA431F2E9E}" type="datetime1">
              <a:rPr lang="en-US" smtClean="0"/>
              <a:t>6/21/2022</a:t>
            </a:fld>
            <a:endParaRPr lang="en-US"/>
          </a:p>
        </p:txBody>
      </p:sp>
      <p:sp>
        <p:nvSpPr>
          <p:cNvPr id="4" name="Footer Placeholder 3">
            <a:extLst>
              <a:ext uri="{FF2B5EF4-FFF2-40B4-BE49-F238E27FC236}">
                <a16:creationId xmlns:a16="http://schemas.microsoft.com/office/drawing/2014/main" id="{53493216-69D0-4617-A096-CA71E4F656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E17616-C533-4938-95C1-ABA0B847254A}"/>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784696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A5A5A-0205-41F0-9282-AD63776D31D3}"/>
              </a:ext>
            </a:extLst>
          </p:cNvPr>
          <p:cNvSpPr>
            <a:spLocks noGrp="1"/>
          </p:cNvSpPr>
          <p:nvPr>
            <p:ph type="dt" sz="half" idx="10"/>
          </p:nvPr>
        </p:nvSpPr>
        <p:spPr/>
        <p:txBody>
          <a:bodyPr/>
          <a:lstStyle/>
          <a:p>
            <a:fld id="{0D30AF2C-896F-46F2-B181-43CD4C1CCBAA}" type="datetime1">
              <a:rPr lang="en-US" smtClean="0"/>
              <a:t>6/21/2022</a:t>
            </a:fld>
            <a:endParaRPr lang="en-US"/>
          </a:p>
        </p:txBody>
      </p:sp>
      <p:sp>
        <p:nvSpPr>
          <p:cNvPr id="3" name="Footer Placeholder 2">
            <a:extLst>
              <a:ext uri="{FF2B5EF4-FFF2-40B4-BE49-F238E27FC236}">
                <a16:creationId xmlns:a16="http://schemas.microsoft.com/office/drawing/2014/main" id="{3C46A90A-B693-429B-959C-3F60F59EEE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4DBFBE-2AB0-4F09-B607-A9196ECC25CA}"/>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226584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E2C8-4CF8-4138-8996-CAA057D9B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E2A26E-A400-4771-A400-0184DAC523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86A20-FE8A-45FA-A92A-CF35A8C4E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9472B-29A6-4642-86AA-ED325F0F7363}"/>
              </a:ext>
            </a:extLst>
          </p:cNvPr>
          <p:cNvSpPr>
            <a:spLocks noGrp="1"/>
          </p:cNvSpPr>
          <p:nvPr>
            <p:ph type="dt" sz="half" idx="10"/>
          </p:nvPr>
        </p:nvSpPr>
        <p:spPr/>
        <p:txBody>
          <a:bodyPr/>
          <a:lstStyle/>
          <a:p>
            <a:fld id="{1D453E13-5462-439B-90D3-D49D44A61D11}" type="datetime1">
              <a:rPr lang="en-US" smtClean="0"/>
              <a:t>6/21/2022</a:t>
            </a:fld>
            <a:endParaRPr lang="en-US"/>
          </a:p>
        </p:txBody>
      </p:sp>
      <p:sp>
        <p:nvSpPr>
          <p:cNvPr id="6" name="Footer Placeholder 5">
            <a:extLst>
              <a:ext uri="{FF2B5EF4-FFF2-40B4-BE49-F238E27FC236}">
                <a16:creationId xmlns:a16="http://schemas.microsoft.com/office/drawing/2014/main" id="{3AB41CA6-643A-40B9-BBCD-487078A17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1B19E-28CA-493E-BE4F-A4B67B1FBBDF}"/>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3760363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0B27-A370-4986-9927-5D7D278877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468E0B-51D5-4E96-A96E-A6BDD1E539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F896DD-F0B3-4B9A-B78C-33D96DBE4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8331F-241F-4659-8C3D-4F9A19716549}"/>
              </a:ext>
            </a:extLst>
          </p:cNvPr>
          <p:cNvSpPr>
            <a:spLocks noGrp="1"/>
          </p:cNvSpPr>
          <p:nvPr>
            <p:ph type="dt" sz="half" idx="10"/>
          </p:nvPr>
        </p:nvSpPr>
        <p:spPr/>
        <p:txBody>
          <a:bodyPr/>
          <a:lstStyle/>
          <a:p>
            <a:fld id="{01823B15-1B66-455E-8ADE-3601F6588F08}" type="datetime1">
              <a:rPr lang="en-US" smtClean="0"/>
              <a:t>6/21/2022</a:t>
            </a:fld>
            <a:endParaRPr lang="en-US"/>
          </a:p>
        </p:txBody>
      </p:sp>
      <p:sp>
        <p:nvSpPr>
          <p:cNvPr id="6" name="Footer Placeholder 5">
            <a:extLst>
              <a:ext uri="{FF2B5EF4-FFF2-40B4-BE49-F238E27FC236}">
                <a16:creationId xmlns:a16="http://schemas.microsoft.com/office/drawing/2014/main" id="{95230731-1425-4E33-9840-D0C38655D9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BBF73-6747-41A6-A66C-CB84A018F9B2}"/>
              </a:ext>
            </a:extLst>
          </p:cNvPr>
          <p:cNvSpPr>
            <a:spLocks noGrp="1"/>
          </p:cNvSpPr>
          <p:nvPr>
            <p:ph type="sldNum" sz="quarter" idx="12"/>
          </p:nvPr>
        </p:nvSpPr>
        <p:spPr/>
        <p:txBody>
          <a:bodyPr/>
          <a:lstStyle/>
          <a:p>
            <a:fld id="{72AAA8E4-3E9E-4984-9609-BCD3AD32E7F9}" type="slidenum">
              <a:rPr lang="en-US" smtClean="0"/>
              <a:t>‹#›</a:t>
            </a:fld>
            <a:endParaRPr lang="en-US"/>
          </a:p>
        </p:txBody>
      </p:sp>
    </p:spTree>
    <p:extLst>
      <p:ext uri="{BB962C8B-B14F-4D97-AF65-F5344CB8AC3E}">
        <p14:creationId xmlns:p14="http://schemas.microsoft.com/office/powerpoint/2010/main" val="1477949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86B352-7763-4527-9444-CC566C78D5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0C610D-1B30-4E1E-9403-69F9A15E7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46BC8-5D45-4753-ABBF-4B5AF96950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3FFA7C-1AC9-4B3B-A7DF-5515D6152046}" type="datetime1">
              <a:rPr lang="en-US" smtClean="0"/>
              <a:t>6/21/2022</a:t>
            </a:fld>
            <a:endParaRPr lang="en-US"/>
          </a:p>
        </p:txBody>
      </p:sp>
      <p:sp>
        <p:nvSpPr>
          <p:cNvPr id="5" name="Footer Placeholder 4">
            <a:extLst>
              <a:ext uri="{FF2B5EF4-FFF2-40B4-BE49-F238E27FC236}">
                <a16:creationId xmlns:a16="http://schemas.microsoft.com/office/drawing/2014/main" id="{2BBA3930-455A-4E54-9911-32D09168B0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AB369A-6DBA-407D-86DC-917C44F98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AA8E4-3E9E-4984-9609-BCD3AD32E7F9}" type="slidenum">
              <a:rPr lang="en-US" smtClean="0"/>
              <a:t>‹#›</a:t>
            </a:fld>
            <a:endParaRPr lang="en-US"/>
          </a:p>
        </p:txBody>
      </p:sp>
    </p:spTree>
    <p:extLst>
      <p:ext uri="{BB962C8B-B14F-4D97-AF65-F5344CB8AC3E}">
        <p14:creationId xmlns:p14="http://schemas.microsoft.com/office/powerpoint/2010/main" val="459803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6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438365-BDDD-4494-A6E2-F6B13D348CAB}"/>
              </a:ext>
            </a:extLst>
          </p:cNvPr>
          <p:cNvPicPr>
            <a:picLocks noChangeAspect="1"/>
          </p:cNvPicPr>
          <p:nvPr/>
        </p:nvPicPr>
        <p:blipFill rotWithShape="1">
          <a:blip r:embed="rId2"/>
          <a:srcRect l="17628" r="18097"/>
          <a:stretch/>
        </p:blipFill>
        <p:spPr>
          <a:xfrm>
            <a:off x="-1" y="0"/>
            <a:ext cx="4752975" cy="6858000"/>
          </a:xfrm>
          <a:prstGeom prst="rect">
            <a:avLst/>
          </a:prstGeom>
        </p:spPr>
      </p:pic>
      <p:pic>
        <p:nvPicPr>
          <p:cNvPr id="9" name="Picture 8">
            <a:extLst>
              <a:ext uri="{FF2B5EF4-FFF2-40B4-BE49-F238E27FC236}">
                <a16:creationId xmlns:a16="http://schemas.microsoft.com/office/drawing/2014/main" id="{5606A626-F1A9-4E68-B76B-96BD13D88869}"/>
              </a:ext>
            </a:extLst>
          </p:cNvPr>
          <p:cNvPicPr>
            <a:picLocks noChangeAspect="1"/>
          </p:cNvPicPr>
          <p:nvPr/>
        </p:nvPicPr>
        <p:blipFill>
          <a:blip r:embed="rId3"/>
          <a:stretch>
            <a:fillRect/>
          </a:stretch>
        </p:blipFill>
        <p:spPr>
          <a:xfrm>
            <a:off x="4766922" y="19050"/>
            <a:ext cx="7425078" cy="6838950"/>
          </a:xfrm>
          <a:prstGeom prst="rect">
            <a:avLst/>
          </a:prstGeom>
        </p:spPr>
      </p:pic>
      <p:sp>
        <p:nvSpPr>
          <p:cNvPr id="2" name="Slide Number Placeholder 1">
            <a:extLst>
              <a:ext uri="{FF2B5EF4-FFF2-40B4-BE49-F238E27FC236}">
                <a16:creationId xmlns:a16="http://schemas.microsoft.com/office/drawing/2014/main" id="{3678EB7A-FDC1-BD7B-B343-1ACBFA44E323}"/>
              </a:ext>
            </a:extLst>
          </p:cNvPr>
          <p:cNvSpPr>
            <a:spLocks noGrp="1"/>
          </p:cNvSpPr>
          <p:nvPr>
            <p:ph type="sldNum" sz="quarter" idx="12"/>
          </p:nvPr>
        </p:nvSpPr>
        <p:spPr/>
        <p:txBody>
          <a:bodyPr/>
          <a:lstStyle/>
          <a:p>
            <a:fld id="{72AAA8E4-3E9E-4984-9609-BCD3AD32E7F9}" type="slidenum">
              <a:rPr lang="en-US" smtClean="0"/>
              <a:t>1</a:t>
            </a:fld>
            <a:endParaRPr lang="en-US"/>
          </a:p>
        </p:txBody>
      </p:sp>
    </p:spTree>
    <p:extLst>
      <p:ext uri="{BB962C8B-B14F-4D97-AF65-F5344CB8AC3E}">
        <p14:creationId xmlns:p14="http://schemas.microsoft.com/office/powerpoint/2010/main" val="2543888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9A9F1-3BB1-ABE4-A63E-BD4A676B5E50}"/>
              </a:ext>
            </a:extLst>
          </p:cNvPr>
          <p:cNvSpPr txBox="1"/>
          <p:nvPr/>
        </p:nvSpPr>
        <p:spPr>
          <a:xfrm>
            <a:off x="65314" y="214604"/>
            <a:ext cx="12126685" cy="6370975"/>
          </a:xfrm>
          <a:prstGeom prst="rect">
            <a:avLst/>
          </a:prstGeom>
          <a:noFill/>
        </p:spPr>
        <p:txBody>
          <a:bodyPr wrap="square" rtlCol="0">
            <a:spAutoFit/>
          </a:bodyPr>
          <a:lstStyle/>
          <a:p>
            <a:r>
              <a:rPr lang="en-US" sz="2400" dirty="0">
                <a:solidFill>
                  <a:schemeClr val="bg1"/>
                </a:solidFill>
              </a:rPr>
              <a:t>We produce thirty years of social security deficit and oil prices without realizing  that we can’t  </a:t>
            </a:r>
            <a:r>
              <a:rPr lang="en-US" sz="2400" b="1" i="1" u="sng" dirty="0">
                <a:solidFill>
                  <a:schemeClr val="bg1"/>
                </a:solidFill>
              </a:rPr>
              <a:t>predict these for next summer.</a:t>
            </a:r>
          </a:p>
          <a:p>
            <a:r>
              <a:rPr lang="en-US" sz="2400" dirty="0">
                <a:solidFill>
                  <a:srgbClr val="FFFF00"/>
                </a:solidFill>
              </a:rPr>
              <a:t>Our cumulative prediction errors for political and economic events are so monstrous.</a:t>
            </a:r>
          </a:p>
          <a:p>
            <a:r>
              <a:rPr lang="en-US" sz="2400" dirty="0">
                <a:solidFill>
                  <a:srgbClr val="FFFF00"/>
                </a:solidFill>
              </a:rPr>
              <a:t>What is surprising is not the magnitude of our forecasting errors, but our absence of awareness of it.  </a:t>
            </a:r>
          </a:p>
          <a:p>
            <a:r>
              <a:rPr lang="en-US" sz="2400" dirty="0">
                <a:solidFill>
                  <a:srgbClr val="00B0F0"/>
                </a:solidFill>
              </a:rPr>
              <a:t>Our inability to predict in environments. Experts, better in narrating, smoking you with mathematical models, more likely wear a tie.</a:t>
            </a:r>
          </a:p>
          <a:p>
            <a:r>
              <a:rPr lang="en-US" sz="2400" dirty="0">
                <a:solidFill>
                  <a:schemeClr val="bg1"/>
                </a:solidFill>
              </a:rPr>
              <a:t>Almost, no discovery, no technologies came from design and planning, they were just black swans.</a:t>
            </a:r>
          </a:p>
          <a:p>
            <a:r>
              <a:rPr lang="en-US" sz="2400" dirty="0">
                <a:solidFill>
                  <a:schemeClr val="bg1"/>
                </a:solidFill>
              </a:rPr>
              <a:t>Rare events equals uncertainty. We need to study the rare and extreme events in order to figure out the common-ones. There are two types of studying phenomenon, </a:t>
            </a:r>
            <a:r>
              <a:rPr lang="en-US" sz="2400" b="1" i="1" u="sng" dirty="0">
                <a:solidFill>
                  <a:schemeClr val="bg1"/>
                </a:solidFill>
              </a:rPr>
              <a:t>first concentrate on the norm and ignore the outlier while the second to consider the extreme to understand the norm</a:t>
            </a:r>
            <a:r>
              <a:rPr lang="en-US" sz="2400" dirty="0">
                <a:solidFill>
                  <a:schemeClr val="bg1"/>
                </a:solidFill>
              </a:rPr>
              <a:t>. </a:t>
            </a:r>
          </a:p>
          <a:p>
            <a:r>
              <a:rPr lang="en-US" sz="2400" dirty="0">
                <a:solidFill>
                  <a:srgbClr val="FF0000"/>
                </a:solidFill>
              </a:rPr>
              <a:t>Can you test a </a:t>
            </a:r>
            <a:r>
              <a:rPr lang="en-US" sz="2400" b="1" dirty="0">
                <a:solidFill>
                  <a:srgbClr val="FF0000"/>
                </a:solidFill>
              </a:rPr>
              <a:t>friend temperament </a:t>
            </a:r>
            <a:r>
              <a:rPr lang="en-US" sz="2400" dirty="0">
                <a:solidFill>
                  <a:srgbClr val="FF0000"/>
                </a:solidFill>
              </a:rPr>
              <a:t>in a Rosey conditions</a:t>
            </a:r>
            <a:r>
              <a:rPr lang="en-US" sz="2400" dirty="0">
                <a:solidFill>
                  <a:schemeClr val="bg1"/>
                </a:solidFill>
              </a:rPr>
              <a:t>? </a:t>
            </a:r>
            <a:r>
              <a:rPr lang="en-US" sz="2400" dirty="0">
                <a:solidFill>
                  <a:schemeClr val="accent4">
                    <a:lumMod val="75000"/>
                  </a:schemeClr>
                </a:solidFill>
              </a:rPr>
              <a:t>Can you </a:t>
            </a:r>
            <a:r>
              <a:rPr lang="en-US" sz="2400" b="1" dirty="0">
                <a:solidFill>
                  <a:schemeClr val="accent4">
                    <a:lumMod val="75000"/>
                  </a:schemeClr>
                </a:solidFill>
              </a:rPr>
              <a:t>asses a criminal </a:t>
            </a:r>
            <a:r>
              <a:rPr lang="en-US" sz="2400" dirty="0">
                <a:solidFill>
                  <a:schemeClr val="accent4">
                    <a:lumMod val="75000"/>
                  </a:schemeClr>
                </a:solidFill>
              </a:rPr>
              <a:t>just by looking what he was doing in the regular days</a:t>
            </a:r>
            <a:r>
              <a:rPr lang="en-US" sz="2400" dirty="0">
                <a:solidFill>
                  <a:schemeClr val="bg1"/>
                </a:solidFill>
              </a:rPr>
              <a:t>? Can we understand health without considering wild diseases and epidemics?</a:t>
            </a:r>
          </a:p>
          <a:p>
            <a:endParaRPr lang="en-US" sz="2400" dirty="0">
              <a:solidFill>
                <a:schemeClr val="bg1"/>
              </a:solidFill>
            </a:endParaRPr>
          </a:p>
          <a:p>
            <a:r>
              <a:rPr lang="en-US" sz="2400" dirty="0">
                <a:solidFill>
                  <a:schemeClr val="bg1"/>
                </a:solidFill>
              </a:rPr>
              <a:t>Black Swan logic makes </a:t>
            </a:r>
            <a:r>
              <a:rPr lang="en-US" sz="2400" b="1" i="1" u="sng" dirty="0">
                <a:highlight>
                  <a:srgbClr val="00FF00"/>
                </a:highlight>
              </a:rPr>
              <a:t>What you don’t know far more relevant than what you do know</a:t>
            </a:r>
            <a:r>
              <a:rPr lang="en-US" sz="2400" b="1" i="1" u="sng" dirty="0">
                <a:solidFill>
                  <a:schemeClr val="bg1"/>
                </a:solidFill>
              </a:rPr>
              <a:t>.</a:t>
            </a:r>
          </a:p>
        </p:txBody>
      </p:sp>
      <p:sp>
        <p:nvSpPr>
          <p:cNvPr id="3" name="Slide Number Placeholder 2">
            <a:extLst>
              <a:ext uri="{FF2B5EF4-FFF2-40B4-BE49-F238E27FC236}">
                <a16:creationId xmlns:a16="http://schemas.microsoft.com/office/drawing/2014/main" id="{7448830D-26B7-7C4F-8F9E-8CB2DA614383}"/>
              </a:ext>
            </a:extLst>
          </p:cNvPr>
          <p:cNvSpPr>
            <a:spLocks noGrp="1"/>
          </p:cNvSpPr>
          <p:nvPr>
            <p:ph type="sldNum" sz="quarter" idx="12"/>
          </p:nvPr>
        </p:nvSpPr>
        <p:spPr/>
        <p:txBody>
          <a:bodyPr/>
          <a:lstStyle/>
          <a:p>
            <a:fld id="{72AAA8E4-3E9E-4984-9609-BCD3AD32E7F9}" type="slidenum">
              <a:rPr lang="en-US" smtClean="0"/>
              <a:t>10</a:t>
            </a:fld>
            <a:endParaRPr lang="en-US"/>
          </a:p>
        </p:txBody>
      </p:sp>
    </p:spTree>
    <p:extLst>
      <p:ext uri="{BB962C8B-B14F-4D97-AF65-F5344CB8AC3E}">
        <p14:creationId xmlns:p14="http://schemas.microsoft.com/office/powerpoint/2010/main" val="2884321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41BEBD-C77E-D74E-7BF1-06B33B89ACE7}"/>
              </a:ext>
            </a:extLst>
          </p:cNvPr>
          <p:cNvSpPr txBox="1"/>
          <p:nvPr/>
        </p:nvSpPr>
        <p:spPr>
          <a:xfrm>
            <a:off x="0" y="102637"/>
            <a:ext cx="12191999" cy="7478970"/>
          </a:xfrm>
          <a:prstGeom prst="rect">
            <a:avLst/>
          </a:prstGeom>
          <a:noFill/>
        </p:spPr>
        <p:txBody>
          <a:bodyPr wrap="square" rtlCol="0">
            <a:spAutoFit/>
          </a:bodyPr>
          <a:lstStyle/>
          <a:p>
            <a:r>
              <a:rPr lang="en-US" sz="2400" dirty="0">
                <a:solidFill>
                  <a:schemeClr val="bg1"/>
                </a:solidFill>
              </a:rPr>
              <a:t>The Lebanese paradise suddenly evaporated after few bullets and mortar shells, the ethnic coexistence shattered after a black swan coming out of nowhere.</a:t>
            </a:r>
          </a:p>
          <a:p>
            <a:r>
              <a:rPr lang="en-US" sz="2400" dirty="0">
                <a:solidFill>
                  <a:srgbClr val="FFFF00"/>
                </a:solidFill>
              </a:rPr>
              <a:t>The human mind suffers from THREE ailment as it comes into contact with HISTORY.</a:t>
            </a:r>
          </a:p>
          <a:p>
            <a:r>
              <a:rPr lang="en-US" sz="2400" dirty="0">
                <a:solidFill>
                  <a:srgbClr val="FFFF00"/>
                </a:solidFill>
              </a:rPr>
              <a:t>1- The </a:t>
            </a:r>
            <a:r>
              <a:rPr lang="en-US" sz="2400" b="1" dirty="0">
                <a:solidFill>
                  <a:srgbClr val="FFFF00"/>
                </a:solidFill>
              </a:rPr>
              <a:t>illusion of understanding</a:t>
            </a:r>
            <a:r>
              <a:rPr lang="en-US" sz="2400" dirty="0">
                <a:solidFill>
                  <a:srgbClr val="FFFF00"/>
                </a:solidFill>
              </a:rPr>
              <a:t>. Complicated or RANDOM. Cuba, Iran, Russia, and I  add Iraq</a:t>
            </a:r>
          </a:p>
          <a:p>
            <a:r>
              <a:rPr lang="en-US" sz="2400" dirty="0">
                <a:solidFill>
                  <a:srgbClr val="FFFF00"/>
                </a:solidFill>
              </a:rPr>
              <a:t>2- Retrospective distortion.</a:t>
            </a:r>
          </a:p>
          <a:p>
            <a:r>
              <a:rPr lang="en-US" sz="2400" dirty="0">
                <a:solidFill>
                  <a:srgbClr val="FFFF00"/>
                </a:solidFill>
              </a:rPr>
              <a:t>3- The overevaluation of factual information. “The Triple of Opacity”</a:t>
            </a:r>
          </a:p>
          <a:p>
            <a:endParaRPr lang="en-US" sz="2400" dirty="0">
              <a:solidFill>
                <a:srgbClr val="FFFF00"/>
              </a:solidFill>
            </a:endParaRPr>
          </a:p>
          <a:p>
            <a:r>
              <a:rPr lang="en-US" sz="2400" dirty="0">
                <a:solidFill>
                  <a:schemeClr val="bg1"/>
                </a:solidFill>
              </a:rPr>
              <a:t>The Diary, book and editing. Led him practice of uncertainty and scientific mathematical instead.</a:t>
            </a:r>
          </a:p>
          <a:p>
            <a:r>
              <a:rPr lang="en-US" sz="2400" dirty="0">
                <a:solidFill>
                  <a:schemeClr val="bg1"/>
                </a:solidFill>
              </a:rPr>
              <a:t>Knowledge of his grandfather is no difference from his driver. Good knows. </a:t>
            </a:r>
          </a:p>
          <a:p>
            <a:r>
              <a:rPr lang="en-US" sz="2400" b="1" dirty="0">
                <a:solidFill>
                  <a:srgbClr val="FFFF00"/>
                </a:solidFill>
              </a:rPr>
              <a:t>Some</a:t>
            </a:r>
            <a:r>
              <a:rPr lang="en-US" sz="2400" dirty="0">
                <a:solidFill>
                  <a:srgbClr val="FFFF00"/>
                </a:solidFill>
              </a:rPr>
              <a:t> </a:t>
            </a:r>
            <a:r>
              <a:rPr lang="en-US" sz="2400" b="1" dirty="0">
                <a:solidFill>
                  <a:srgbClr val="FFFF00"/>
                </a:solidFill>
              </a:rPr>
              <a:t>Scientific results </a:t>
            </a:r>
            <a:r>
              <a:rPr lang="en-US" sz="2400" dirty="0">
                <a:solidFill>
                  <a:srgbClr val="FFFF00"/>
                </a:solidFill>
              </a:rPr>
              <a:t>are not only useless in real life, because they </a:t>
            </a:r>
            <a:r>
              <a:rPr lang="en-US" sz="2400" b="1" dirty="0">
                <a:solidFill>
                  <a:srgbClr val="FFFF00"/>
                </a:solidFill>
              </a:rPr>
              <a:t>underestimate the impact of highly improbable, but many of them be a Black Swan</a:t>
            </a:r>
          </a:p>
          <a:p>
            <a:endParaRPr lang="en-US" sz="2400" dirty="0">
              <a:solidFill>
                <a:srgbClr val="FFFF00"/>
              </a:solidFill>
            </a:endParaRPr>
          </a:p>
          <a:p>
            <a:r>
              <a:rPr lang="en-US" sz="2400" dirty="0">
                <a:solidFill>
                  <a:srgbClr val="FFFF00"/>
                </a:solidFill>
              </a:rPr>
              <a:t>October 19, 1987, I saw the </a:t>
            </a:r>
            <a:r>
              <a:rPr lang="en-US" sz="2400" i="1" u="sng" dirty="0">
                <a:solidFill>
                  <a:srgbClr val="FFFF00"/>
                </a:solidFill>
              </a:rPr>
              <a:t>largest market drop </a:t>
            </a:r>
            <a:r>
              <a:rPr lang="en-US" sz="2400" dirty="0">
                <a:solidFill>
                  <a:srgbClr val="FFFF00"/>
                </a:solidFill>
              </a:rPr>
              <a:t>in modern history. We thought we had become </a:t>
            </a:r>
            <a:r>
              <a:rPr lang="en-US" sz="2400" b="1" dirty="0">
                <a:solidFill>
                  <a:srgbClr val="FFFF00"/>
                </a:solidFill>
              </a:rPr>
              <a:t>sufficiently sophisticated </a:t>
            </a:r>
            <a:r>
              <a:rPr lang="en-US" sz="2400" dirty="0">
                <a:solidFill>
                  <a:srgbClr val="FFFF00"/>
                </a:solidFill>
              </a:rPr>
              <a:t>with all these intelligent-talking intelligent economist. </a:t>
            </a:r>
            <a:r>
              <a:rPr lang="en-US" sz="2400" dirty="0">
                <a:solidFill>
                  <a:srgbClr val="00B0F0"/>
                </a:solidFill>
              </a:rPr>
              <a:t>The event lay outside anything one could have imagined on the previous day.</a:t>
            </a:r>
          </a:p>
          <a:p>
            <a:r>
              <a:rPr lang="en-US" sz="2400" b="1" i="1" dirty="0">
                <a:solidFill>
                  <a:srgbClr val="FF0000"/>
                </a:solidFill>
              </a:rPr>
              <a:t>It was a sensation of joy, pride, and terror, and I felt vindicated.</a:t>
            </a:r>
          </a:p>
          <a:p>
            <a:r>
              <a:rPr lang="en-US" sz="2400" b="1" i="1" dirty="0">
                <a:solidFill>
                  <a:srgbClr val="FF0000"/>
                </a:solidFill>
              </a:rPr>
              <a:t>I became industrial scientist who applies mathematical models of UNCERTAINITY to financial data. I studied the </a:t>
            </a:r>
            <a:r>
              <a:rPr lang="en-US" sz="2400" b="1" i="1" dirty="0">
                <a:solidFill>
                  <a:srgbClr val="00B0F0"/>
                </a:solidFill>
              </a:rPr>
              <a:t>flaws</a:t>
            </a:r>
            <a:r>
              <a:rPr lang="en-US" sz="2400" b="1" i="1" dirty="0">
                <a:solidFill>
                  <a:srgbClr val="FF0000"/>
                </a:solidFill>
              </a:rPr>
              <a:t> and the </a:t>
            </a:r>
            <a:r>
              <a:rPr lang="en-US" sz="2400" b="1" i="1" dirty="0">
                <a:solidFill>
                  <a:srgbClr val="00B0F0"/>
                </a:solidFill>
              </a:rPr>
              <a:t>limit</a:t>
            </a:r>
            <a:r>
              <a:rPr lang="en-US" sz="2400" b="1" i="1" dirty="0">
                <a:solidFill>
                  <a:srgbClr val="FF0000"/>
                </a:solidFill>
              </a:rPr>
              <a:t> of these models.  Anti Speculative market price.</a:t>
            </a:r>
          </a:p>
          <a:p>
            <a:endParaRPr lang="en-US" sz="2400" b="1" i="1" dirty="0">
              <a:solidFill>
                <a:srgbClr val="FF0000"/>
              </a:solidFill>
            </a:endParaRPr>
          </a:p>
          <a:p>
            <a:endParaRPr lang="en-US" sz="2400" dirty="0">
              <a:solidFill>
                <a:srgbClr val="FFFF00"/>
              </a:solidFill>
            </a:endParaRPr>
          </a:p>
        </p:txBody>
      </p:sp>
      <p:sp>
        <p:nvSpPr>
          <p:cNvPr id="3" name="Slide Number Placeholder 2">
            <a:extLst>
              <a:ext uri="{FF2B5EF4-FFF2-40B4-BE49-F238E27FC236}">
                <a16:creationId xmlns:a16="http://schemas.microsoft.com/office/drawing/2014/main" id="{659ABC6B-0A51-6A94-5BC3-4CADCD2BCB19}"/>
              </a:ext>
            </a:extLst>
          </p:cNvPr>
          <p:cNvSpPr>
            <a:spLocks noGrp="1"/>
          </p:cNvSpPr>
          <p:nvPr>
            <p:ph type="sldNum" sz="quarter" idx="12"/>
          </p:nvPr>
        </p:nvSpPr>
        <p:spPr/>
        <p:txBody>
          <a:bodyPr/>
          <a:lstStyle/>
          <a:p>
            <a:fld id="{72AAA8E4-3E9E-4984-9609-BCD3AD32E7F9}" type="slidenum">
              <a:rPr lang="en-US" smtClean="0"/>
              <a:t>11</a:t>
            </a:fld>
            <a:endParaRPr lang="en-US"/>
          </a:p>
        </p:txBody>
      </p:sp>
    </p:spTree>
    <p:extLst>
      <p:ext uri="{BB962C8B-B14F-4D97-AF65-F5344CB8AC3E}">
        <p14:creationId xmlns:p14="http://schemas.microsoft.com/office/powerpoint/2010/main" val="3815970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9AD44E-3222-E85E-BCA3-1A05002C6D35}"/>
              </a:ext>
            </a:extLst>
          </p:cNvPr>
          <p:cNvSpPr txBox="1"/>
          <p:nvPr/>
        </p:nvSpPr>
        <p:spPr>
          <a:xfrm>
            <a:off x="65314" y="149290"/>
            <a:ext cx="12126686" cy="6617196"/>
          </a:xfrm>
          <a:prstGeom prst="rect">
            <a:avLst/>
          </a:prstGeom>
          <a:noFill/>
        </p:spPr>
        <p:txBody>
          <a:bodyPr wrap="square" rtlCol="0">
            <a:spAutoFit/>
          </a:bodyPr>
          <a:lstStyle/>
          <a:p>
            <a:pPr algn="l"/>
            <a:r>
              <a:rPr lang="en-US" sz="2800" b="0" i="0" dirty="0">
                <a:solidFill>
                  <a:srgbClr val="00B0F0"/>
                </a:solidFill>
                <a:effectLst/>
                <a:latin typeface="Times New Roman" panose="02020603050405020304" pitchFamily="18" charset="0"/>
              </a:rPr>
              <a:t>Scalability | </a:t>
            </a:r>
          </a:p>
          <a:p>
            <a:pPr algn="l"/>
            <a:r>
              <a:rPr lang="en-US" sz="2800" b="0" i="0" dirty="0" err="1">
                <a:solidFill>
                  <a:srgbClr val="00B0F0"/>
                </a:solidFill>
                <a:effectLst/>
                <a:latin typeface="Times New Roman" panose="02020603050405020304" pitchFamily="18" charset="0"/>
              </a:rPr>
              <a:t>Mediocristan</a:t>
            </a:r>
            <a:r>
              <a:rPr lang="en-US" sz="2800" b="0" i="0" dirty="0">
                <a:solidFill>
                  <a:srgbClr val="00B0F0"/>
                </a:solidFill>
                <a:effectLst/>
                <a:latin typeface="Times New Roman" panose="02020603050405020304" pitchFamily="18" charset="0"/>
              </a:rPr>
              <a:t>. </a:t>
            </a:r>
            <a:r>
              <a:rPr lang="en-US" sz="2400" b="0" i="0" dirty="0">
                <a:solidFill>
                  <a:srgbClr val="00B0F0"/>
                </a:solidFill>
                <a:effectLst/>
                <a:latin typeface="Times New Roman" panose="02020603050405020304" pitchFamily="18" charset="0"/>
              </a:rPr>
              <a:t>Where normal things happen, expected and easy to compute probability.</a:t>
            </a:r>
          </a:p>
          <a:p>
            <a:pPr algn="l"/>
            <a:r>
              <a:rPr lang="en-US" sz="2800" b="0" i="0" dirty="0" err="1">
                <a:solidFill>
                  <a:srgbClr val="00B0F0"/>
                </a:solidFill>
                <a:effectLst/>
                <a:latin typeface="Times New Roman" panose="02020603050405020304" pitchFamily="18" charset="0"/>
              </a:rPr>
              <a:t>Extremistan</a:t>
            </a:r>
            <a:r>
              <a:rPr lang="en-US" sz="2800" b="0" i="0" dirty="0">
                <a:solidFill>
                  <a:srgbClr val="00B0F0"/>
                </a:solidFill>
                <a:effectLst/>
                <a:latin typeface="Times New Roman" panose="02020603050405020304" pitchFamily="18" charset="0"/>
              </a:rPr>
              <a:t>. The randomness and deviation from the mean.</a:t>
            </a:r>
          </a:p>
          <a:p>
            <a:pPr algn="l"/>
            <a:endParaRPr lang="en-US" sz="2800" b="0" i="0" dirty="0">
              <a:solidFill>
                <a:srgbClr val="00B0F0"/>
              </a:solidFill>
              <a:effectLst/>
              <a:latin typeface="Times New Roman" panose="02020603050405020304" pitchFamily="18" charset="0"/>
            </a:endParaRPr>
          </a:p>
          <a:p>
            <a:pPr algn="l"/>
            <a:r>
              <a:rPr lang="en-US" sz="2400" b="1" i="1" u="sng" dirty="0">
                <a:solidFill>
                  <a:schemeClr val="bg1"/>
                </a:solidFill>
                <a:effectLst/>
                <a:latin typeface="Times New Roman" panose="02020603050405020304" pitchFamily="18" charset="0"/>
              </a:rPr>
              <a:t>Massage therapist</a:t>
            </a:r>
            <a:r>
              <a:rPr lang="en-US" sz="2400" b="0" i="0" dirty="0">
                <a:solidFill>
                  <a:schemeClr val="bg1"/>
                </a:solidFill>
                <a:effectLst/>
                <a:latin typeface="Times New Roman" panose="02020603050405020304" pitchFamily="18" charset="0"/>
              </a:rPr>
              <a:t>,” for example, is a “</a:t>
            </a:r>
            <a:r>
              <a:rPr lang="en-US" sz="2400" b="0" i="0" dirty="0" err="1">
                <a:solidFill>
                  <a:schemeClr val="bg1"/>
                </a:solidFill>
                <a:effectLst/>
                <a:latin typeface="Times New Roman" panose="02020603050405020304" pitchFamily="18" charset="0"/>
              </a:rPr>
              <a:t>nonscalable</a:t>
            </a:r>
            <a:r>
              <a:rPr lang="en-US" sz="2400" b="0" i="0" dirty="0">
                <a:solidFill>
                  <a:schemeClr val="bg1"/>
                </a:solidFill>
                <a:effectLst/>
                <a:latin typeface="Times New Roman" panose="02020603050405020304" pitchFamily="18" charset="0"/>
              </a:rPr>
              <a:t>” profession. There is an upper limit on how many clients you can see—there’s only so much time in a day, and therapists’ bodies fatigue—and thus there’s </a:t>
            </a:r>
            <a:r>
              <a:rPr lang="en-US" sz="2400" b="1" i="0" dirty="0">
                <a:solidFill>
                  <a:schemeClr val="bg1"/>
                </a:solidFill>
                <a:effectLst/>
                <a:latin typeface="Times New Roman" panose="02020603050405020304" pitchFamily="18" charset="0"/>
              </a:rPr>
              <a:t>only so much income you can expect from that profession.</a:t>
            </a:r>
          </a:p>
          <a:p>
            <a:pPr algn="l"/>
            <a:endParaRPr lang="en-US" sz="2400" b="0" i="0" dirty="0">
              <a:solidFill>
                <a:schemeClr val="bg1"/>
              </a:solidFill>
              <a:effectLst/>
              <a:latin typeface="Times New Roman" panose="02020603050405020304" pitchFamily="18" charset="0"/>
            </a:endParaRPr>
          </a:p>
          <a:p>
            <a:pPr algn="l"/>
            <a:r>
              <a:rPr lang="en-US" sz="2400" b="0" i="0" dirty="0">
                <a:solidFill>
                  <a:srgbClr val="FFFF00"/>
                </a:solidFill>
                <a:effectLst/>
                <a:latin typeface="Times New Roman" panose="02020603050405020304" pitchFamily="18" charset="0"/>
              </a:rPr>
              <a:t>“</a:t>
            </a:r>
            <a:r>
              <a:rPr lang="en-US" sz="2400" b="1" i="1" u="sng" dirty="0">
                <a:solidFill>
                  <a:srgbClr val="FFFF00"/>
                </a:solidFill>
                <a:effectLst/>
                <a:latin typeface="Times New Roman" panose="02020603050405020304" pitchFamily="18" charset="0"/>
              </a:rPr>
              <a:t>Quantitative trader</a:t>
            </a:r>
            <a:r>
              <a:rPr lang="en-US" sz="2400" b="0" i="0" dirty="0">
                <a:solidFill>
                  <a:srgbClr val="FFFF00"/>
                </a:solidFill>
                <a:effectLst/>
                <a:latin typeface="Times New Roman" panose="02020603050405020304" pitchFamily="18" charset="0"/>
              </a:rPr>
              <a:t>,” however, is a “scalable”</a:t>
            </a:r>
            <a:r>
              <a:rPr lang="en-US" sz="2400" b="0" i="1" dirty="0">
                <a:solidFill>
                  <a:srgbClr val="FFFF00"/>
                </a:solidFill>
                <a:effectLst/>
                <a:latin typeface="Times New Roman" panose="02020603050405020304" pitchFamily="18" charset="0"/>
              </a:rPr>
              <a:t> </a:t>
            </a:r>
            <a:r>
              <a:rPr lang="en-US" sz="2400" b="0" i="0" dirty="0">
                <a:solidFill>
                  <a:srgbClr val="FFFF00"/>
                </a:solidFill>
                <a:effectLst/>
                <a:latin typeface="Times New Roman" panose="02020603050405020304" pitchFamily="18" charset="0"/>
              </a:rPr>
              <a:t>profession. It takes no additional energy or time to purchase 5,000 shares of a stock than 50, and your income isn’t limited by physical constraints.</a:t>
            </a:r>
          </a:p>
          <a:p>
            <a:pPr algn="l"/>
            <a:endParaRPr lang="en-US" sz="2400" b="1" i="1" u="sng" dirty="0">
              <a:solidFill>
                <a:srgbClr val="FFFF00"/>
              </a:solidFill>
              <a:latin typeface="Times New Roman" panose="02020603050405020304" pitchFamily="18" charset="0"/>
            </a:endParaRPr>
          </a:p>
          <a:p>
            <a:pPr algn="l"/>
            <a:r>
              <a:rPr lang="en-US" sz="2400" b="1" i="1" u="sng" dirty="0">
                <a:solidFill>
                  <a:srgbClr val="FFFF00"/>
                </a:solidFill>
                <a:latin typeface="Times New Roman" panose="02020603050405020304" pitchFamily="18" charset="0"/>
              </a:rPr>
              <a:t>Artist Singers</a:t>
            </a:r>
          </a:p>
          <a:p>
            <a:pPr algn="l"/>
            <a:endParaRPr lang="en-US" sz="2400" b="1" i="1" u="sng" dirty="0">
              <a:solidFill>
                <a:srgbClr val="FFFF00"/>
              </a:solidFill>
              <a:latin typeface="Times New Roman" panose="02020603050405020304" pitchFamily="18" charset="0"/>
            </a:endParaRPr>
          </a:p>
          <a:p>
            <a:pPr algn="l"/>
            <a:endParaRPr lang="en-US" sz="2400" b="1" i="1" u="sng" dirty="0">
              <a:solidFill>
                <a:srgbClr val="FFFF00"/>
              </a:solidFill>
              <a:latin typeface="Times New Roman" panose="02020603050405020304" pitchFamily="18" charset="0"/>
            </a:endParaRPr>
          </a:p>
          <a:p>
            <a:pPr algn="l"/>
            <a:endParaRPr lang="en-US" sz="2400" b="1" i="1" u="sng" dirty="0">
              <a:solidFill>
                <a:srgbClr val="FFFF00"/>
              </a:solidFill>
              <a:effectLst/>
              <a:latin typeface="Times New Roman" panose="02020603050405020304" pitchFamily="18" charset="0"/>
            </a:endParaRPr>
          </a:p>
          <a:p>
            <a:pPr algn="l"/>
            <a:endParaRPr lang="en-US" sz="2400" b="1" i="1" u="sng" dirty="0">
              <a:solidFill>
                <a:srgbClr val="FFFF00"/>
              </a:solidFill>
              <a:latin typeface="Times New Roman" panose="02020603050405020304" pitchFamily="18" charset="0"/>
            </a:endParaRPr>
          </a:p>
          <a:p>
            <a:pPr algn="l"/>
            <a:endParaRPr lang="en-US" sz="2400" b="1" i="1" u="sng" dirty="0">
              <a:solidFill>
                <a:srgbClr val="FFFF00"/>
              </a:solidFill>
              <a:effectLst/>
              <a:latin typeface="Times New Roman" panose="02020603050405020304" pitchFamily="18" charset="0"/>
            </a:endParaRPr>
          </a:p>
        </p:txBody>
      </p:sp>
      <p:sp>
        <p:nvSpPr>
          <p:cNvPr id="3" name="Slide Number Placeholder 2">
            <a:extLst>
              <a:ext uri="{FF2B5EF4-FFF2-40B4-BE49-F238E27FC236}">
                <a16:creationId xmlns:a16="http://schemas.microsoft.com/office/drawing/2014/main" id="{1206CD37-0A76-F3CA-9109-517903C41D53}"/>
              </a:ext>
            </a:extLst>
          </p:cNvPr>
          <p:cNvSpPr>
            <a:spLocks noGrp="1"/>
          </p:cNvSpPr>
          <p:nvPr>
            <p:ph type="sldNum" sz="quarter" idx="12"/>
          </p:nvPr>
        </p:nvSpPr>
        <p:spPr/>
        <p:txBody>
          <a:bodyPr/>
          <a:lstStyle/>
          <a:p>
            <a:fld id="{72AAA8E4-3E9E-4984-9609-BCD3AD32E7F9}" type="slidenum">
              <a:rPr lang="en-US" smtClean="0"/>
              <a:t>12</a:t>
            </a:fld>
            <a:endParaRPr lang="en-US"/>
          </a:p>
        </p:txBody>
      </p:sp>
      <p:pic>
        <p:nvPicPr>
          <p:cNvPr id="4" name="Picture 3">
            <a:extLst>
              <a:ext uri="{FF2B5EF4-FFF2-40B4-BE49-F238E27FC236}">
                <a16:creationId xmlns:a16="http://schemas.microsoft.com/office/drawing/2014/main" id="{AAEDD30A-440F-6142-3AE9-450C16BE9721}"/>
              </a:ext>
            </a:extLst>
          </p:cNvPr>
          <p:cNvPicPr>
            <a:picLocks noChangeAspect="1"/>
          </p:cNvPicPr>
          <p:nvPr/>
        </p:nvPicPr>
        <p:blipFill>
          <a:blip r:embed="rId2">
            <a:grayscl/>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4215678" y="4245356"/>
            <a:ext cx="3335496" cy="2529070"/>
          </a:xfrm>
          <a:prstGeom prst="rect">
            <a:avLst/>
          </a:prstGeom>
        </p:spPr>
      </p:pic>
    </p:spTree>
    <p:extLst>
      <p:ext uri="{BB962C8B-B14F-4D97-AF65-F5344CB8AC3E}">
        <p14:creationId xmlns:p14="http://schemas.microsoft.com/office/powerpoint/2010/main" val="347241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4B717C-A235-01BF-3A73-32D236AC10AB}"/>
              </a:ext>
            </a:extLst>
          </p:cNvPr>
          <p:cNvSpPr txBox="1"/>
          <p:nvPr/>
        </p:nvSpPr>
        <p:spPr>
          <a:xfrm>
            <a:off x="102637" y="177282"/>
            <a:ext cx="12089363" cy="2923877"/>
          </a:xfrm>
          <a:prstGeom prst="rect">
            <a:avLst/>
          </a:prstGeom>
          <a:noFill/>
        </p:spPr>
        <p:txBody>
          <a:bodyPr wrap="square" rtlCol="0">
            <a:spAutoFit/>
          </a:bodyPr>
          <a:lstStyle/>
          <a:p>
            <a:r>
              <a:rPr lang="en-US" sz="2400" dirty="0">
                <a:solidFill>
                  <a:schemeClr val="bg1"/>
                </a:solidFill>
              </a:rPr>
              <a:t>Don’t Be a Turkey | </a:t>
            </a:r>
            <a:r>
              <a:rPr lang="en-US" sz="2400" b="1" u="sng" dirty="0">
                <a:solidFill>
                  <a:schemeClr val="bg1"/>
                </a:solidFill>
              </a:rPr>
              <a:t>It Pays to Be a Skeptic</a:t>
            </a:r>
          </a:p>
          <a:p>
            <a:endParaRPr lang="en-US" sz="2400" dirty="0">
              <a:solidFill>
                <a:schemeClr val="bg1"/>
              </a:solidFill>
            </a:endParaRPr>
          </a:p>
          <a:p>
            <a:r>
              <a:rPr lang="en-US" sz="2400" dirty="0">
                <a:solidFill>
                  <a:schemeClr val="bg1"/>
                </a:solidFill>
              </a:rPr>
              <a:t>Made famous by British philosopher </a:t>
            </a:r>
            <a:r>
              <a:rPr lang="en-US" sz="2400" b="1" dirty="0">
                <a:solidFill>
                  <a:schemeClr val="bg1"/>
                </a:solidFill>
              </a:rPr>
              <a:t>Bertrand Russell </a:t>
            </a:r>
            <a:r>
              <a:rPr lang="en-US" sz="2400" dirty="0">
                <a:solidFill>
                  <a:schemeClr val="bg1"/>
                </a:solidFill>
              </a:rPr>
              <a:t>(though, in his telling, the unlucky bird was a chicken), this story illustrates the problem with </a:t>
            </a:r>
            <a:r>
              <a:rPr lang="en-US" sz="2400" b="1" i="1" u="sng" dirty="0">
                <a:solidFill>
                  <a:schemeClr val="bg1"/>
                </a:solidFill>
              </a:rPr>
              <a:t>inductive reasoning </a:t>
            </a:r>
            <a:r>
              <a:rPr lang="en-US" sz="2400" dirty="0">
                <a:solidFill>
                  <a:schemeClr val="bg1"/>
                </a:solidFill>
              </a:rPr>
              <a:t>(the derivation of general rules from specific instances). </a:t>
            </a:r>
          </a:p>
          <a:p>
            <a:r>
              <a:rPr lang="en-US" sz="2400" dirty="0">
                <a:solidFill>
                  <a:srgbClr val="FFFF00"/>
                </a:solidFill>
              </a:rPr>
              <a:t>With certain phenomena—marketing strategy, stock prices, record sales—</a:t>
            </a:r>
            <a:r>
              <a:rPr lang="en-US" sz="3200" b="1" i="1" u="sng" dirty="0">
                <a:solidFill>
                  <a:srgbClr val="FFFF00"/>
                </a:solidFill>
              </a:rPr>
              <a:t>a pattern in the past is no guarantee of a pattern in the future.</a:t>
            </a:r>
          </a:p>
        </p:txBody>
      </p:sp>
      <p:pic>
        <p:nvPicPr>
          <p:cNvPr id="3" name="Picture 2">
            <a:extLst>
              <a:ext uri="{FF2B5EF4-FFF2-40B4-BE49-F238E27FC236}">
                <a16:creationId xmlns:a16="http://schemas.microsoft.com/office/drawing/2014/main" id="{5C718A7E-1F1C-9697-3953-42D4072C9AF2}"/>
              </a:ext>
            </a:extLst>
          </p:cNvPr>
          <p:cNvPicPr>
            <a:picLocks noChangeAspect="1"/>
          </p:cNvPicPr>
          <p:nvPr/>
        </p:nvPicPr>
        <p:blipFill rotWithShape="1">
          <a:blip r:embed="rId2"/>
          <a:srcRect t="11489" b="15228"/>
          <a:stretch/>
        </p:blipFill>
        <p:spPr>
          <a:xfrm>
            <a:off x="68827" y="3215149"/>
            <a:ext cx="6784258" cy="3415004"/>
          </a:xfrm>
          <a:prstGeom prst="rect">
            <a:avLst/>
          </a:prstGeom>
        </p:spPr>
      </p:pic>
      <p:sp>
        <p:nvSpPr>
          <p:cNvPr id="12" name="TextBox 11">
            <a:extLst>
              <a:ext uri="{FF2B5EF4-FFF2-40B4-BE49-F238E27FC236}">
                <a16:creationId xmlns:a16="http://schemas.microsoft.com/office/drawing/2014/main" id="{211DFE53-EAF4-A13F-34EA-24083E3B37CA}"/>
              </a:ext>
            </a:extLst>
          </p:cNvPr>
          <p:cNvSpPr txBox="1"/>
          <p:nvPr/>
        </p:nvSpPr>
        <p:spPr>
          <a:xfrm>
            <a:off x="6941574" y="3072348"/>
            <a:ext cx="5250426" cy="3785652"/>
          </a:xfrm>
          <a:prstGeom prst="rect">
            <a:avLst/>
          </a:prstGeom>
          <a:noFill/>
        </p:spPr>
        <p:txBody>
          <a:bodyPr wrap="square">
            <a:spAutoFit/>
          </a:bodyPr>
          <a:lstStyle/>
          <a:p>
            <a:r>
              <a:rPr lang="en-US" sz="2400" b="1" dirty="0">
                <a:solidFill>
                  <a:srgbClr val="FFFF00"/>
                </a:solidFill>
              </a:rPr>
              <a:t>In </a:t>
            </a:r>
            <a:r>
              <a:rPr lang="en-US" sz="2400" b="1" dirty="0" err="1">
                <a:solidFill>
                  <a:srgbClr val="FFFF00"/>
                </a:solidFill>
              </a:rPr>
              <a:t>Taleb’s</a:t>
            </a:r>
            <a:r>
              <a:rPr lang="en-US" sz="2400" b="1" dirty="0">
                <a:solidFill>
                  <a:srgbClr val="FFFF00"/>
                </a:solidFill>
              </a:rPr>
              <a:t> words</a:t>
            </a:r>
            <a:r>
              <a:rPr lang="en-US" sz="2400" dirty="0">
                <a:solidFill>
                  <a:schemeClr val="bg1"/>
                </a:solidFill>
              </a:rPr>
              <a:t>, the turkey was a sucker—it had </a:t>
            </a:r>
            <a:r>
              <a:rPr lang="en-US" sz="2400" dirty="0">
                <a:highlight>
                  <a:srgbClr val="00FF00"/>
                </a:highlight>
              </a:rPr>
              <a:t>full faith that the events of the past accurately indicated the future</a:t>
            </a:r>
            <a:r>
              <a:rPr lang="en-US" sz="2400" dirty="0">
                <a:solidFill>
                  <a:schemeClr val="bg1"/>
                </a:solidFill>
              </a:rPr>
              <a:t>. </a:t>
            </a:r>
            <a:r>
              <a:rPr lang="en-US" sz="2400" dirty="0">
                <a:highlight>
                  <a:srgbClr val="00FFFF"/>
                </a:highlight>
              </a:rPr>
              <a:t>Instead, </a:t>
            </a:r>
            <a:r>
              <a:rPr lang="en-US" sz="2400" b="1" dirty="0">
                <a:highlight>
                  <a:srgbClr val="00FFFF"/>
                </a:highlight>
              </a:rPr>
              <a:t>it was hit with a Black Swan</a:t>
            </a:r>
            <a:r>
              <a:rPr lang="en-US" sz="2400" dirty="0">
                <a:solidFill>
                  <a:schemeClr val="bg1"/>
                </a:solidFill>
                <a:highlight>
                  <a:srgbClr val="00FFFF"/>
                </a:highlight>
              </a:rPr>
              <a:t>,</a:t>
            </a:r>
            <a:r>
              <a:rPr lang="en-US" sz="2400" dirty="0">
                <a:solidFill>
                  <a:schemeClr val="bg1"/>
                </a:solidFill>
              </a:rPr>
              <a:t> an event that completely upends the pattern of the past. (It’s worth noting that the problem of inductive reasoning is the problem of Black Swans: Black Swans are possible because we lend too much weight </a:t>
            </a:r>
            <a:r>
              <a:rPr lang="en-US" sz="2000" dirty="0"/>
              <a:t>to </a:t>
            </a:r>
            <a:r>
              <a:rPr lang="en-US" dirty="0"/>
              <a:t>past experience.</a:t>
            </a:r>
          </a:p>
        </p:txBody>
      </p:sp>
      <p:sp>
        <p:nvSpPr>
          <p:cNvPr id="4" name="Slide Number Placeholder 3">
            <a:extLst>
              <a:ext uri="{FF2B5EF4-FFF2-40B4-BE49-F238E27FC236}">
                <a16:creationId xmlns:a16="http://schemas.microsoft.com/office/drawing/2014/main" id="{74BAC952-AB52-5B90-90CE-4087C568BEE5}"/>
              </a:ext>
            </a:extLst>
          </p:cNvPr>
          <p:cNvSpPr>
            <a:spLocks noGrp="1"/>
          </p:cNvSpPr>
          <p:nvPr>
            <p:ph type="sldNum" sz="quarter" idx="12"/>
          </p:nvPr>
        </p:nvSpPr>
        <p:spPr/>
        <p:txBody>
          <a:bodyPr/>
          <a:lstStyle/>
          <a:p>
            <a:fld id="{72AAA8E4-3E9E-4984-9609-BCD3AD32E7F9}" type="slidenum">
              <a:rPr lang="en-US" smtClean="0"/>
              <a:t>13</a:t>
            </a:fld>
            <a:endParaRPr lang="en-US"/>
          </a:p>
        </p:txBody>
      </p:sp>
    </p:spTree>
    <p:extLst>
      <p:ext uri="{BB962C8B-B14F-4D97-AF65-F5344CB8AC3E}">
        <p14:creationId xmlns:p14="http://schemas.microsoft.com/office/powerpoint/2010/main" val="1062899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C30E54-7FB2-1BE6-0259-A328F7032DF9}"/>
              </a:ext>
            </a:extLst>
          </p:cNvPr>
          <p:cNvSpPr txBox="1"/>
          <p:nvPr/>
        </p:nvSpPr>
        <p:spPr>
          <a:xfrm>
            <a:off x="0" y="88490"/>
            <a:ext cx="12192000" cy="5324535"/>
          </a:xfrm>
          <a:prstGeom prst="rect">
            <a:avLst/>
          </a:prstGeom>
          <a:noFill/>
        </p:spPr>
        <p:txBody>
          <a:bodyPr wrap="square" rtlCol="0">
            <a:spAutoFit/>
          </a:bodyPr>
          <a:lstStyle/>
          <a:p>
            <a:r>
              <a:rPr lang="en-US" sz="2800" dirty="0">
                <a:solidFill>
                  <a:schemeClr val="bg1"/>
                </a:solidFill>
              </a:rPr>
              <a:t>The Scandal of Prediction</a:t>
            </a:r>
          </a:p>
          <a:p>
            <a:r>
              <a:rPr lang="en-US" sz="2400" dirty="0">
                <a:solidFill>
                  <a:schemeClr val="bg1"/>
                </a:solidFill>
              </a:rPr>
              <a:t>Computer chips, cellular networks, the Internet—it stands to reason that our predictive capabilities too are advancing. But consider how few of these groundbreaking advances in technology were themselves predicted. For example, no one predicted the Internet, and it was more or less ignored when it was created.</a:t>
            </a:r>
          </a:p>
          <a:p>
            <a:r>
              <a:rPr lang="en-US" sz="2400" dirty="0">
                <a:solidFill>
                  <a:srgbClr val="FFFF00"/>
                </a:solidFill>
              </a:rPr>
              <a:t>It is an inconvenient truth that </a:t>
            </a:r>
            <a:r>
              <a:rPr lang="en-US" sz="2400" b="1" i="1" u="sng" dirty="0">
                <a:solidFill>
                  <a:srgbClr val="FFFF00"/>
                </a:solidFill>
              </a:rPr>
              <a:t>humans’ predictive capabilities are extremely limited</a:t>
            </a:r>
            <a:r>
              <a:rPr lang="en-US" sz="2400" dirty="0">
                <a:solidFill>
                  <a:srgbClr val="FFFF00"/>
                </a:solidFill>
              </a:rPr>
              <a:t>; we are continuously faced with catastrophic or revolutionary events that arrive completely unexpectedly and for which we have no plan. Yet, nevertheless, </a:t>
            </a:r>
            <a:r>
              <a:rPr lang="en-US" sz="2400" b="1" dirty="0">
                <a:solidFill>
                  <a:srgbClr val="FFFF00"/>
                </a:solidFill>
              </a:rPr>
              <a:t>we maintain that the future is knowable </a:t>
            </a:r>
            <a:r>
              <a:rPr lang="en-US" sz="2400" dirty="0">
                <a:solidFill>
                  <a:srgbClr val="FFFF00"/>
                </a:solidFill>
              </a:rPr>
              <a:t>and that we can adequately prepare for it. </a:t>
            </a:r>
            <a:r>
              <a:rPr lang="en-US" sz="2400" dirty="0" err="1">
                <a:solidFill>
                  <a:srgbClr val="00B0F0"/>
                </a:solidFill>
              </a:rPr>
              <a:t>Taleb</a:t>
            </a:r>
            <a:r>
              <a:rPr lang="en-US" sz="2400" dirty="0">
                <a:solidFill>
                  <a:srgbClr val="00B0F0"/>
                </a:solidFill>
              </a:rPr>
              <a:t> calls this tendency the </a:t>
            </a:r>
            <a:r>
              <a:rPr lang="en-US" sz="2400" b="1" dirty="0">
                <a:solidFill>
                  <a:srgbClr val="00B0F0"/>
                </a:solidFill>
              </a:rPr>
              <a:t>scandal of prediction</a:t>
            </a:r>
            <a:r>
              <a:rPr lang="en-US" sz="2400" dirty="0">
                <a:solidFill>
                  <a:srgbClr val="00B0F0"/>
                </a:solidFill>
              </a:rPr>
              <a:t>.</a:t>
            </a:r>
          </a:p>
          <a:p>
            <a:endParaRPr lang="en-US" sz="2400" dirty="0">
              <a:solidFill>
                <a:srgbClr val="00B0F0"/>
              </a:solidFill>
            </a:endParaRPr>
          </a:p>
          <a:p>
            <a:r>
              <a:rPr lang="en-US" sz="2400" b="1" dirty="0">
                <a:solidFill>
                  <a:schemeClr val="bg1"/>
                </a:solidFill>
              </a:rPr>
              <a:t>Epistemic Arrogance</a:t>
            </a:r>
          </a:p>
          <a:p>
            <a:r>
              <a:rPr lang="en-US" sz="2400" dirty="0">
                <a:solidFill>
                  <a:schemeClr val="bg1"/>
                </a:solidFill>
              </a:rPr>
              <a:t>The reason we overestimate our ability to predict is that we’re </a:t>
            </a:r>
            <a:r>
              <a:rPr lang="en-US" sz="2400" b="1" dirty="0">
                <a:solidFill>
                  <a:schemeClr val="bg1"/>
                </a:solidFill>
              </a:rPr>
              <a:t>overconfident</a:t>
            </a:r>
            <a:r>
              <a:rPr lang="en-US" sz="2400" dirty="0">
                <a:solidFill>
                  <a:schemeClr val="bg1"/>
                </a:solidFill>
              </a:rPr>
              <a:t> in our knowledge.</a:t>
            </a:r>
          </a:p>
          <a:p>
            <a:r>
              <a:rPr lang="en-US" sz="2400" dirty="0">
                <a:solidFill>
                  <a:srgbClr val="FFFF00"/>
                </a:solidFill>
              </a:rPr>
              <a:t>In the absence of a feedback mechanism [not making decisions on the basis of data] you look at models and think they confirm reality.</a:t>
            </a:r>
          </a:p>
        </p:txBody>
      </p:sp>
      <p:pic>
        <p:nvPicPr>
          <p:cNvPr id="3" name="Picture 2">
            <a:extLst>
              <a:ext uri="{FF2B5EF4-FFF2-40B4-BE49-F238E27FC236}">
                <a16:creationId xmlns:a16="http://schemas.microsoft.com/office/drawing/2014/main" id="{24A0A07F-B828-8F47-CF50-4A041DC553D2}"/>
              </a:ext>
            </a:extLst>
          </p:cNvPr>
          <p:cNvPicPr>
            <a:picLocks noChangeAspect="1"/>
          </p:cNvPicPr>
          <p:nvPr/>
        </p:nvPicPr>
        <p:blipFill>
          <a:blip r:embed="rId2"/>
          <a:stretch>
            <a:fillRect/>
          </a:stretch>
        </p:blipFill>
        <p:spPr>
          <a:xfrm>
            <a:off x="9344026" y="5132439"/>
            <a:ext cx="2582504" cy="1725561"/>
          </a:xfrm>
          <a:prstGeom prst="rect">
            <a:avLst/>
          </a:prstGeom>
        </p:spPr>
      </p:pic>
      <p:pic>
        <p:nvPicPr>
          <p:cNvPr id="4" name="Picture 3">
            <a:extLst>
              <a:ext uri="{FF2B5EF4-FFF2-40B4-BE49-F238E27FC236}">
                <a16:creationId xmlns:a16="http://schemas.microsoft.com/office/drawing/2014/main" id="{8D77AC3F-EE5E-08B3-EF01-093DA5C674C3}"/>
              </a:ext>
            </a:extLst>
          </p:cNvPr>
          <p:cNvPicPr>
            <a:picLocks noChangeAspect="1"/>
          </p:cNvPicPr>
          <p:nvPr/>
        </p:nvPicPr>
        <p:blipFill>
          <a:blip r:embed="rId3"/>
          <a:stretch>
            <a:fillRect/>
          </a:stretch>
        </p:blipFill>
        <p:spPr>
          <a:xfrm flipV="1">
            <a:off x="6275325" y="5177971"/>
            <a:ext cx="2259075" cy="1680029"/>
          </a:xfrm>
          <a:prstGeom prst="rect">
            <a:avLst/>
          </a:prstGeom>
        </p:spPr>
      </p:pic>
      <p:sp>
        <p:nvSpPr>
          <p:cNvPr id="5" name="Slide Number Placeholder 4">
            <a:extLst>
              <a:ext uri="{FF2B5EF4-FFF2-40B4-BE49-F238E27FC236}">
                <a16:creationId xmlns:a16="http://schemas.microsoft.com/office/drawing/2014/main" id="{1191FCEB-BF84-A8D1-F838-9AC2338CC43D}"/>
              </a:ext>
            </a:extLst>
          </p:cNvPr>
          <p:cNvSpPr>
            <a:spLocks noGrp="1"/>
          </p:cNvSpPr>
          <p:nvPr>
            <p:ph type="sldNum" sz="quarter" idx="12"/>
          </p:nvPr>
        </p:nvSpPr>
        <p:spPr/>
        <p:txBody>
          <a:bodyPr/>
          <a:lstStyle/>
          <a:p>
            <a:fld id="{72AAA8E4-3E9E-4984-9609-BCD3AD32E7F9}" type="slidenum">
              <a:rPr lang="en-US" smtClean="0"/>
              <a:t>14</a:t>
            </a:fld>
            <a:endParaRPr lang="en-US"/>
          </a:p>
        </p:txBody>
      </p:sp>
    </p:spTree>
    <p:extLst>
      <p:ext uri="{BB962C8B-B14F-4D97-AF65-F5344CB8AC3E}">
        <p14:creationId xmlns:p14="http://schemas.microsoft.com/office/powerpoint/2010/main" val="2116950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100A72-8B9E-A304-31AC-090522C4B6A0}"/>
              </a:ext>
            </a:extLst>
          </p:cNvPr>
          <p:cNvSpPr>
            <a:spLocks noGrp="1"/>
          </p:cNvSpPr>
          <p:nvPr>
            <p:ph type="sldNum" sz="quarter" idx="12"/>
          </p:nvPr>
        </p:nvSpPr>
        <p:spPr/>
        <p:txBody>
          <a:bodyPr/>
          <a:lstStyle/>
          <a:p>
            <a:fld id="{72AAA8E4-3E9E-4984-9609-BCD3AD32E7F9}" type="slidenum">
              <a:rPr lang="en-US" smtClean="0"/>
              <a:t>15</a:t>
            </a:fld>
            <a:endParaRPr lang="en-US"/>
          </a:p>
        </p:txBody>
      </p:sp>
      <p:sp>
        <p:nvSpPr>
          <p:cNvPr id="4" name="TextBox 3">
            <a:extLst>
              <a:ext uri="{FF2B5EF4-FFF2-40B4-BE49-F238E27FC236}">
                <a16:creationId xmlns:a16="http://schemas.microsoft.com/office/drawing/2014/main" id="{99166A9F-A458-C4E7-9255-02410204FADC}"/>
              </a:ext>
            </a:extLst>
          </p:cNvPr>
          <p:cNvSpPr txBox="1"/>
          <p:nvPr/>
        </p:nvSpPr>
        <p:spPr>
          <a:xfrm>
            <a:off x="0" y="117693"/>
            <a:ext cx="12192000" cy="6740307"/>
          </a:xfrm>
          <a:prstGeom prst="rect">
            <a:avLst/>
          </a:prstGeom>
          <a:noFill/>
        </p:spPr>
        <p:txBody>
          <a:bodyPr wrap="square">
            <a:spAutoFit/>
          </a:bodyPr>
          <a:lstStyle/>
          <a:p>
            <a:r>
              <a:rPr lang="en-US" sz="2400" b="1" dirty="0">
                <a:solidFill>
                  <a:schemeClr val="bg1"/>
                </a:solidFill>
              </a:rPr>
              <a:t>Why We Can’t Know What We’ll Know</a:t>
            </a:r>
          </a:p>
          <a:p>
            <a:endParaRPr lang="en-US" sz="2400" b="1" dirty="0">
              <a:solidFill>
                <a:schemeClr val="bg1"/>
              </a:solidFill>
            </a:endParaRPr>
          </a:p>
          <a:p>
            <a:r>
              <a:rPr lang="en-US" sz="2400" u="sng" dirty="0">
                <a:solidFill>
                  <a:schemeClr val="bg1"/>
                </a:solidFill>
              </a:rPr>
              <a:t>Epistemic</a:t>
            </a:r>
            <a:r>
              <a:rPr lang="en-US" sz="2400" dirty="0">
                <a:solidFill>
                  <a:schemeClr val="bg1"/>
                </a:solidFill>
              </a:rPr>
              <a:t> </a:t>
            </a:r>
            <a:r>
              <a:rPr lang="en-US" sz="2400" u="sng" dirty="0">
                <a:solidFill>
                  <a:schemeClr val="bg1"/>
                </a:solidFill>
              </a:rPr>
              <a:t>arrogance</a:t>
            </a:r>
            <a:r>
              <a:rPr lang="en-US" sz="2400" dirty="0">
                <a:solidFill>
                  <a:schemeClr val="bg1"/>
                </a:solidFill>
              </a:rPr>
              <a:t>, the pretensions of </a:t>
            </a:r>
            <a:r>
              <a:rPr lang="en-US" sz="2400" u="sng" dirty="0">
                <a:solidFill>
                  <a:schemeClr val="bg1"/>
                </a:solidFill>
              </a:rPr>
              <a:t>“experts,” </a:t>
            </a:r>
            <a:r>
              <a:rPr lang="en-US" sz="2400" dirty="0">
                <a:solidFill>
                  <a:schemeClr val="bg1"/>
                </a:solidFill>
              </a:rPr>
              <a:t>our ever-increasing </a:t>
            </a:r>
            <a:r>
              <a:rPr lang="en-US" sz="2400" u="sng" dirty="0">
                <a:solidFill>
                  <a:schemeClr val="bg1"/>
                </a:solidFill>
              </a:rPr>
              <a:t>access to information</a:t>
            </a:r>
            <a:r>
              <a:rPr lang="en-US" sz="2400" dirty="0">
                <a:solidFill>
                  <a:schemeClr val="bg1"/>
                </a:solidFill>
              </a:rPr>
              <a:t>—all belie an incontrovertible, perhaps even most, areas of our lives, </a:t>
            </a:r>
            <a:r>
              <a:rPr lang="en-US" sz="2400" b="1" i="1" dirty="0">
                <a:solidFill>
                  <a:srgbClr val="FF0000"/>
                </a:solidFill>
              </a:rPr>
              <a:t>prediction is simply impossible</a:t>
            </a:r>
            <a:r>
              <a:rPr lang="en-US" sz="2400" b="1" i="1" dirty="0">
                <a:solidFill>
                  <a:schemeClr val="bg1"/>
                </a:solidFill>
              </a:rPr>
              <a:t>.</a:t>
            </a:r>
          </a:p>
          <a:p>
            <a:r>
              <a:rPr lang="en-US" sz="2400" dirty="0">
                <a:solidFill>
                  <a:srgbClr val="FFFF00"/>
                </a:solidFill>
              </a:rPr>
              <a:t>Take discoveries, for example. At any given moment, there are scores of scientists, scholars, researchers, and inventors around the world working diligently to better our lives and increase our knowledge. But what often goes unremarked is that </a:t>
            </a:r>
            <a:r>
              <a:rPr lang="en-US" sz="2400" b="1" i="1" u="sng" dirty="0">
                <a:solidFill>
                  <a:srgbClr val="FFFF00"/>
                </a:solidFill>
              </a:rPr>
              <a:t>the discoveries with the profoundest impact on our lives are inadvertent—random—rather than the reward for careful and painstaking work.</a:t>
            </a:r>
          </a:p>
          <a:p>
            <a:endParaRPr lang="en-US" sz="2400" b="1" i="1" u="sng" dirty="0">
              <a:solidFill>
                <a:srgbClr val="FFFF00"/>
              </a:solidFill>
            </a:endParaRPr>
          </a:p>
          <a:p>
            <a:r>
              <a:rPr lang="en-US" sz="2400" dirty="0">
                <a:solidFill>
                  <a:schemeClr val="bg1"/>
                </a:solidFill>
              </a:rPr>
              <a:t>Biologist Alexander Fleming left a stack of cultures sitting out in his laboratory while he went on vacation, and when he returned, a bacteria-killing mold had formed on one of the cultures. Voila!—the world’s first antibiotic.</a:t>
            </a:r>
          </a:p>
          <a:p>
            <a:endParaRPr lang="en-US" sz="2400" b="1" i="1" u="sng" dirty="0">
              <a:solidFill>
                <a:srgbClr val="FFFF00"/>
              </a:solidFill>
            </a:endParaRPr>
          </a:p>
          <a:p>
            <a:r>
              <a:rPr lang="en-US" sz="2400" dirty="0">
                <a:solidFill>
                  <a:srgbClr val="FFFF00"/>
                </a:solidFill>
              </a:rPr>
              <a:t>The same goes for the discovery of the cosmic microwave background, the omnipresent radiation in space that provides a key piece of evidence for the Big Bang. No researcher had any idea it existed until two radio astronomers noticed a hiss in their listening devices.</a:t>
            </a:r>
          </a:p>
          <a:p>
            <a:r>
              <a:rPr lang="en-US" sz="2400" dirty="0">
                <a:solidFill>
                  <a:srgbClr val="00B0F0"/>
                </a:solidFill>
              </a:rPr>
              <a:t>Microwave</a:t>
            </a:r>
            <a:r>
              <a:rPr lang="en-US" sz="2400" dirty="0">
                <a:solidFill>
                  <a:srgbClr val="FFFF00"/>
                </a:solidFill>
              </a:rPr>
              <a:t>, </a:t>
            </a:r>
            <a:r>
              <a:rPr lang="en-US" sz="2400" dirty="0">
                <a:solidFill>
                  <a:schemeClr val="bg1"/>
                </a:solidFill>
              </a:rPr>
              <a:t>Teflon</a:t>
            </a:r>
            <a:r>
              <a:rPr lang="en-US" sz="2400" dirty="0">
                <a:solidFill>
                  <a:srgbClr val="FFFF00"/>
                </a:solidFill>
              </a:rPr>
              <a:t>, Volcanized Rubber, </a:t>
            </a:r>
            <a:r>
              <a:rPr lang="en-US" sz="2400" dirty="0">
                <a:solidFill>
                  <a:schemeClr val="bg1"/>
                </a:solidFill>
              </a:rPr>
              <a:t>Radioactivity</a:t>
            </a:r>
            <a:r>
              <a:rPr lang="en-US" sz="2400" dirty="0">
                <a:solidFill>
                  <a:srgbClr val="FFFF00"/>
                </a:solidFill>
              </a:rPr>
              <a:t>, Coca Cola, and </a:t>
            </a:r>
            <a:r>
              <a:rPr lang="en-US" sz="2400" dirty="0">
                <a:solidFill>
                  <a:srgbClr val="00B0F0"/>
                </a:solidFill>
              </a:rPr>
              <a:t>Viagra</a:t>
            </a:r>
          </a:p>
        </p:txBody>
      </p:sp>
    </p:spTree>
    <p:extLst>
      <p:ext uri="{BB962C8B-B14F-4D97-AF65-F5344CB8AC3E}">
        <p14:creationId xmlns:p14="http://schemas.microsoft.com/office/powerpoint/2010/main" val="1062570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79E768-F457-6B65-BAEB-83E72B586A35}"/>
              </a:ext>
            </a:extLst>
          </p:cNvPr>
          <p:cNvSpPr>
            <a:spLocks noGrp="1"/>
          </p:cNvSpPr>
          <p:nvPr>
            <p:ph type="sldNum" sz="quarter" idx="12"/>
          </p:nvPr>
        </p:nvSpPr>
        <p:spPr/>
        <p:txBody>
          <a:bodyPr/>
          <a:lstStyle/>
          <a:p>
            <a:fld id="{72AAA8E4-3E9E-4984-9609-BCD3AD32E7F9}" type="slidenum">
              <a:rPr lang="en-US" smtClean="0"/>
              <a:t>16</a:t>
            </a:fld>
            <a:endParaRPr lang="en-US"/>
          </a:p>
        </p:txBody>
      </p:sp>
      <p:sp>
        <p:nvSpPr>
          <p:cNvPr id="4" name="TextBox 3">
            <a:extLst>
              <a:ext uri="{FF2B5EF4-FFF2-40B4-BE49-F238E27FC236}">
                <a16:creationId xmlns:a16="http://schemas.microsoft.com/office/drawing/2014/main" id="{110D9B4B-ABA7-FAB7-1F8D-762A421504C7}"/>
              </a:ext>
            </a:extLst>
          </p:cNvPr>
          <p:cNvSpPr txBox="1"/>
          <p:nvPr/>
        </p:nvSpPr>
        <p:spPr>
          <a:xfrm>
            <a:off x="3048000" y="3246792"/>
            <a:ext cx="6096000" cy="369332"/>
          </a:xfrm>
          <a:prstGeom prst="rect">
            <a:avLst/>
          </a:prstGeom>
          <a:noFill/>
        </p:spPr>
        <p:txBody>
          <a:bodyPr wrap="square">
            <a:spAutoFit/>
          </a:bodyPr>
          <a:lstStyle/>
          <a:p>
            <a:r>
              <a:rPr lang="en-US" dirty="0"/>
              <a:t>Predicting the Past</a:t>
            </a:r>
          </a:p>
        </p:txBody>
      </p:sp>
      <p:sp>
        <p:nvSpPr>
          <p:cNvPr id="6" name="TextBox 5">
            <a:extLst>
              <a:ext uri="{FF2B5EF4-FFF2-40B4-BE49-F238E27FC236}">
                <a16:creationId xmlns:a16="http://schemas.microsoft.com/office/drawing/2014/main" id="{F7864D65-86D6-A71C-CF90-071773EC37CF}"/>
              </a:ext>
            </a:extLst>
          </p:cNvPr>
          <p:cNvSpPr txBox="1"/>
          <p:nvPr/>
        </p:nvSpPr>
        <p:spPr>
          <a:xfrm>
            <a:off x="3048000" y="3246792"/>
            <a:ext cx="6096000" cy="369332"/>
          </a:xfrm>
          <a:prstGeom prst="rect">
            <a:avLst/>
          </a:prstGeom>
          <a:noFill/>
        </p:spPr>
        <p:txBody>
          <a:bodyPr wrap="square">
            <a:spAutoFit/>
          </a:bodyPr>
          <a:lstStyle/>
          <a:p>
            <a:r>
              <a:rPr lang="en-US" dirty="0"/>
              <a:t>Predicting the Past</a:t>
            </a:r>
          </a:p>
        </p:txBody>
      </p:sp>
      <p:sp>
        <p:nvSpPr>
          <p:cNvPr id="8" name="TextBox 7">
            <a:extLst>
              <a:ext uri="{FF2B5EF4-FFF2-40B4-BE49-F238E27FC236}">
                <a16:creationId xmlns:a16="http://schemas.microsoft.com/office/drawing/2014/main" id="{6DE26B6F-781E-C0E7-BCC5-13B2F167112C}"/>
              </a:ext>
            </a:extLst>
          </p:cNvPr>
          <p:cNvSpPr txBox="1"/>
          <p:nvPr/>
        </p:nvSpPr>
        <p:spPr>
          <a:xfrm>
            <a:off x="108154" y="169296"/>
            <a:ext cx="11995355" cy="6432530"/>
          </a:xfrm>
          <a:prstGeom prst="rect">
            <a:avLst/>
          </a:prstGeom>
          <a:noFill/>
        </p:spPr>
        <p:txBody>
          <a:bodyPr wrap="square">
            <a:spAutoFit/>
          </a:bodyPr>
          <a:lstStyle/>
          <a:p>
            <a:r>
              <a:rPr lang="en-US" sz="2800" b="1" dirty="0">
                <a:solidFill>
                  <a:schemeClr val="bg1"/>
                </a:solidFill>
              </a:rPr>
              <a:t>Predicting the Past</a:t>
            </a:r>
          </a:p>
          <a:p>
            <a:r>
              <a:rPr lang="en-US" sz="2400" dirty="0">
                <a:solidFill>
                  <a:schemeClr val="bg1"/>
                </a:solidFill>
              </a:rPr>
              <a:t>Through the limitations of </a:t>
            </a:r>
            <a:r>
              <a:rPr lang="en-US" sz="2400" b="1" dirty="0">
                <a:solidFill>
                  <a:schemeClr val="bg1"/>
                </a:solidFill>
              </a:rPr>
              <a:t>inductive reasoning </a:t>
            </a:r>
            <a:r>
              <a:rPr lang="en-US" sz="2400" dirty="0">
                <a:solidFill>
                  <a:schemeClr val="bg1"/>
                </a:solidFill>
              </a:rPr>
              <a:t>as illustrated by the turkey tale, as well as the distortions of the narrative fallacy and silent evidence, we’ve seen </a:t>
            </a:r>
            <a:r>
              <a:rPr lang="en-US" sz="2400" b="1" dirty="0">
                <a:solidFill>
                  <a:schemeClr val="bg1"/>
                </a:solidFill>
              </a:rPr>
              <a:t>how problematic the past is </a:t>
            </a:r>
            <a:r>
              <a:rPr lang="en-US" sz="2400" dirty="0">
                <a:solidFill>
                  <a:schemeClr val="bg1"/>
                </a:solidFill>
              </a:rPr>
              <a:t>vis-à-vis prediction. But because of these phenomena and others, </a:t>
            </a:r>
            <a:r>
              <a:rPr lang="en-US" sz="2400" u="sng" dirty="0">
                <a:solidFill>
                  <a:schemeClr val="bg1"/>
                </a:solidFill>
              </a:rPr>
              <a:t>the past itself is as unknowable as the future</a:t>
            </a:r>
            <a:r>
              <a:rPr lang="en-US" sz="2400" dirty="0">
                <a:solidFill>
                  <a:schemeClr val="bg1"/>
                </a:solidFill>
              </a:rPr>
              <a:t>.</a:t>
            </a:r>
          </a:p>
          <a:p>
            <a:endParaRPr lang="en-US" sz="2400" dirty="0">
              <a:solidFill>
                <a:schemeClr val="bg1"/>
              </a:solidFill>
            </a:endParaRPr>
          </a:p>
          <a:p>
            <a:r>
              <a:rPr lang="en-US" sz="2400" dirty="0">
                <a:solidFill>
                  <a:srgbClr val="FFFF00"/>
                </a:solidFill>
              </a:rPr>
              <a:t>One of the major obstacles that prevents us from knowing the past with certainty is the impossibility of </a:t>
            </a:r>
            <a:r>
              <a:rPr lang="en-US" sz="2400" b="1" dirty="0">
                <a:solidFill>
                  <a:srgbClr val="FFFF00"/>
                </a:solidFill>
              </a:rPr>
              <a:t>reverse engineering causes for events</a:t>
            </a:r>
            <a:r>
              <a:rPr lang="en-US" sz="2400" dirty="0">
                <a:solidFill>
                  <a:srgbClr val="FFFF00"/>
                </a:solidFill>
              </a:rPr>
              <a:t>. That is, there’s no way to determine the precise cause of an event when we work backward in time from the event itself.</a:t>
            </a:r>
          </a:p>
          <a:p>
            <a:endParaRPr lang="en-US" sz="2400" dirty="0">
              <a:solidFill>
                <a:schemeClr val="bg1"/>
              </a:solidFill>
            </a:endParaRPr>
          </a:p>
          <a:p>
            <a:r>
              <a:rPr lang="en-US" sz="2400" dirty="0">
                <a:solidFill>
                  <a:srgbClr val="00B0F0"/>
                </a:solidFill>
              </a:rPr>
              <a:t>Think of an ice cube sitting on a table. Imagine the shape of the puddle that ice cube will make as it melts. Now think of a puddle on the table and try to imagine how that puddle got there.</a:t>
            </a:r>
          </a:p>
          <a:p>
            <a:endParaRPr lang="en-US" sz="2400" dirty="0">
              <a:solidFill>
                <a:schemeClr val="bg1"/>
              </a:solidFill>
            </a:endParaRPr>
          </a:p>
          <a:p>
            <a:r>
              <a:rPr lang="en-US" sz="2400" dirty="0">
                <a:solidFill>
                  <a:schemeClr val="bg1"/>
                </a:solidFill>
              </a:rPr>
              <a:t>The second thought experiment is much harder than the first. With the right physics know-how and ample time, one could model exactly what kind of puddle will result from the melting ice cube (based on the cube’s shape, the environmental conditions, etc.). In contrast, it’s nearly impossible to reverse engineer the past. </a:t>
            </a:r>
          </a:p>
        </p:txBody>
      </p:sp>
    </p:spTree>
    <p:extLst>
      <p:ext uri="{BB962C8B-B14F-4D97-AF65-F5344CB8AC3E}">
        <p14:creationId xmlns:p14="http://schemas.microsoft.com/office/powerpoint/2010/main" val="2960885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79E768-F457-6B65-BAEB-83E72B586A35}"/>
              </a:ext>
            </a:extLst>
          </p:cNvPr>
          <p:cNvSpPr>
            <a:spLocks noGrp="1"/>
          </p:cNvSpPr>
          <p:nvPr>
            <p:ph type="sldNum" sz="quarter" idx="12"/>
          </p:nvPr>
        </p:nvSpPr>
        <p:spPr/>
        <p:txBody>
          <a:bodyPr/>
          <a:lstStyle/>
          <a:p>
            <a:fld id="{72AAA8E4-3E9E-4984-9609-BCD3AD32E7F9}" type="slidenum">
              <a:rPr lang="en-US" smtClean="0"/>
              <a:t>17</a:t>
            </a:fld>
            <a:endParaRPr lang="en-US"/>
          </a:p>
        </p:txBody>
      </p:sp>
      <p:sp>
        <p:nvSpPr>
          <p:cNvPr id="3" name="TextBox 2">
            <a:extLst>
              <a:ext uri="{FF2B5EF4-FFF2-40B4-BE49-F238E27FC236}">
                <a16:creationId xmlns:a16="http://schemas.microsoft.com/office/drawing/2014/main" id="{F87A6F2E-7954-B5A8-C132-30143D60F70F}"/>
              </a:ext>
            </a:extLst>
          </p:cNvPr>
          <p:cNvSpPr txBox="1"/>
          <p:nvPr/>
        </p:nvSpPr>
        <p:spPr>
          <a:xfrm>
            <a:off x="0" y="93305"/>
            <a:ext cx="12192000" cy="6863417"/>
          </a:xfrm>
          <a:prstGeom prst="rect">
            <a:avLst/>
          </a:prstGeom>
          <a:noFill/>
        </p:spPr>
        <p:txBody>
          <a:bodyPr wrap="square" rtlCol="0">
            <a:spAutoFit/>
          </a:bodyPr>
          <a:lstStyle/>
          <a:p>
            <a:r>
              <a:rPr lang="en-US" sz="2800" b="1" dirty="0">
                <a:solidFill>
                  <a:schemeClr val="bg1"/>
                </a:solidFill>
              </a:rPr>
              <a:t>Get another Job</a:t>
            </a:r>
          </a:p>
          <a:p>
            <a:endParaRPr lang="en-US" sz="2800" b="1" dirty="0">
              <a:solidFill>
                <a:schemeClr val="bg1"/>
              </a:solidFill>
            </a:endParaRPr>
          </a:p>
          <a:p>
            <a:r>
              <a:rPr lang="en-US" sz="2400" dirty="0">
                <a:solidFill>
                  <a:schemeClr val="bg1"/>
                </a:solidFill>
              </a:rPr>
              <a:t>The two typical replies I face when I question forecasters’ business are: </a:t>
            </a:r>
          </a:p>
          <a:p>
            <a:pPr marL="342900" indent="-342900">
              <a:buFont typeface="Arial" panose="020B0604020202020204" pitchFamily="34" charset="0"/>
              <a:buChar char="•"/>
            </a:pPr>
            <a:r>
              <a:rPr lang="en-US" sz="2400" dirty="0">
                <a:solidFill>
                  <a:srgbClr val="FFFF00"/>
                </a:solidFill>
              </a:rPr>
              <a:t>What should he do? Do you have better way for us to predict? And</a:t>
            </a:r>
          </a:p>
          <a:p>
            <a:pPr marL="342900" indent="-342900">
              <a:buFont typeface="Arial" panose="020B0604020202020204" pitchFamily="34" charset="0"/>
              <a:buChar char="•"/>
            </a:pPr>
            <a:r>
              <a:rPr lang="en-US" sz="2400" dirty="0">
                <a:solidFill>
                  <a:srgbClr val="FFFF00"/>
                </a:solidFill>
              </a:rPr>
              <a:t>If you are so smart show me your own prediction?</a:t>
            </a:r>
          </a:p>
          <a:p>
            <a:endParaRPr lang="en-US" sz="2400" dirty="0">
              <a:solidFill>
                <a:srgbClr val="FFFF00"/>
              </a:solidFill>
            </a:endParaRPr>
          </a:p>
          <a:p>
            <a:r>
              <a:rPr lang="en-US" sz="2400" dirty="0">
                <a:solidFill>
                  <a:srgbClr val="FFFF00"/>
                </a:solidFill>
              </a:rPr>
              <a:t>In fact, the second question  aims to show the superiority of the practitioner and doer over the philosopher, and mostly comes from people who don’t know that I was a trader.</a:t>
            </a:r>
          </a:p>
          <a:p>
            <a:endParaRPr lang="en-US" sz="2400" dirty="0">
              <a:solidFill>
                <a:srgbClr val="FFFF00"/>
              </a:solidFill>
            </a:endParaRPr>
          </a:p>
          <a:p>
            <a:r>
              <a:rPr lang="en-US" sz="2400" dirty="0">
                <a:solidFill>
                  <a:srgbClr val="00B0F0"/>
                </a:solidFill>
              </a:rPr>
              <a:t>If there is one advantage of having been in the daily practice of  UNCERTAINITY, it is that one does not have to take any crap from BUREUCRATES.  </a:t>
            </a:r>
          </a:p>
          <a:p>
            <a:endParaRPr lang="en-US" sz="2400" dirty="0">
              <a:solidFill>
                <a:srgbClr val="00B0F0"/>
              </a:solidFill>
            </a:endParaRPr>
          </a:p>
          <a:p>
            <a:r>
              <a:rPr lang="en-US" sz="2400" dirty="0">
                <a:solidFill>
                  <a:srgbClr val="FFFF00"/>
                </a:solidFill>
              </a:rPr>
              <a:t>When asked why they forecast? They answer “ Well, that what we’re paid to do here.</a:t>
            </a:r>
          </a:p>
          <a:p>
            <a:r>
              <a:rPr lang="en-US" sz="2400" dirty="0">
                <a:solidFill>
                  <a:srgbClr val="FFFF00"/>
                </a:solidFill>
              </a:rPr>
              <a:t>Talib suggestion : Get another job.</a:t>
            </a:r>
          </a:p>
          <a:p>
            <a:endParaRPr lang="en-US" sz="2400" dirty="0">
              <a:solidFill>
                <a:srgbClr val="FFFF00"/>
              </a:solidFill>
            </a:endParaRPr>
          </a:p>
          <a:p>
            <a:r>
              <a:rPr lang="en-US" sz="2400" dirty="0">
                <a:solidFill>
                  <a:srgbClr val="FF0000"/>
                </a:solidFill>
              </a:rPr>
              <a:t>[{ Any one who causes harm by forecasting should be treated as either fool or a liar}]</a:t>
            </a:r>
          </a:p>
          <a:p>
            <a:r>
              <a:rPr lang="en-US" sz="2400" b="1" i="1" u="sng" dirty="0">
                <a:solidFill>
                  <a:srgbClr val="FF0000"/>
                </a:solidFill>
              </a:rPr>
              <a:t>Some forecasters cause more damage to society than criminals</a:t>
            </a:r>
          </a:p>
          <a:p>
            <a:endParaRPr lang="en-US" sz="2400" dirty="0">
              <a:solidFill>
                <a:srgbClr val="FFFF00"/>
              </a:solidFill>
            </a:endParaRPr>
          </a:p>
        </p:txBody>
      </p:sp>
    </p:spTree>
    <p:extLst>
      <p:ext uri="{BB962C8B-B14F-4D97-AF65-F5344CB8AC3E}">
        <p14:creationId xmlns:p14="http://schemas.microsoft.com/office/powerpoint/2010/main" val="2463316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79E768-F457-6B65-BAEB-83E72B586A35}"/>
              </a:ext>
            </a:extLst>
          </p:cNvPr>
          <p:cNvSpPr>
            <a:spLocks noGrp="1"/>
          </p:cNvSpPr>
          <p:nvPr>
            <p:ph type="sldNum" sz="quarter" idx="12"/>
          </p:nvPr>
        </p:nvSpPr>
        <p:spPr/>
        <p:txBody>
          <a:bodyPr/>
          <a:lstStyle/>
          <a:p>
            <a:fld id="{72AAA8E4-3E9E-4984-9609-BCD3AD32E7F9}" type="slidenum">
              <a:rPr lang="en-US" smtClean="0"/>
              <a:t>18</a:t>
            </a:fld>
            <a:endParaRPr lang="en-US"/>
          </a:p>
        </p:txBody>
      </p:sp>
      <p:sp>
        <p:nvSpPr>
          <p:cNvPr id="4" name="TextBox 3">
            <a:extLst>
              <a:ext uri="{FF2B5EF4-FFF2-40B4-BE49-F238E27FC236}">
                <a16:creationId xmlns:a16="http://schemas.microsoft.com/office/drawing/2014/main" id="{BD8042F6-D83D-F4AF-61C9-305B32277397}"/>
              </a:ext>
            </a:extLst>
          </p:cNvPr>
          <p:cNvSpPr txBox="1"/>
          <p:nvPr/>
        </p:nvSpPr>
        <p:spPr>
          <a:xfrm>
            <a:off x="98321" y="120134"/>
            <a:ext cx="11975691" cy="6801862"/>
          </a:xfrm>
          <a:prstGeom prst="rect">
            <a:avLst/>
          </a:prstGeom>
          <a:noFill/>
        </p:spPr>
        <p:txBody>
          <a:bodyPr wrap="square">
            <a:spAutoFit/>
          </a:bodyPr>
          <a:lstStyle/>
          <a:p>
            <a:r>
              <a:rPr lang="en-US" sz="2800" b="1" dirty="0">
                <a:solidFill>
                  <a:schemeClr val="bg1"/>
                </a:solidFill>
              </a:rPr>
              <a:t>What to Do When You Can’t Predict</a:t>
            </a:r>
          </a:p>
          <a:p>
            <a:r>
              <a:rPr lang="en-US" sz="2400" dirty="0">
                <a:solidFill>
                  <a:srgbClr val="FFFF00"/>
                </a:solidFill>
              </a:rPr>
              <a:t>If we are surrounded by randomness and unpredictability, if our well-being is radically uncertain, what—besides despair—are our options?</a:t>
            </a:r>
          </a:p>
          <a:p>
            <a:endParaRPr lang="en-US" sz="2400" dirty="0">
              <a:solidFill>
                <a:schemeClr val="bg1"/>
              </a:solidFill>
            </a:endParaRPr>
          </a:p>
          <a:p>
            <a:r>
              <a:rPr lang="en-US" sz="2400" b="1" i="1" u="sng" dirty="0">
                <a:solidFill>
                  <a:srgbClr val="00B0F0"/>
                </a:solidFill>
              </a:rPr>
              <a:t>1) Don’t Sweat the Small Predictions</a:t>
            </a:r>
          </a:p>
          <a:p>
            <a:r>
              <a:rPr lang="en-US" sz="2400" dirty="0">
                <a:solidFill>
                  <a:schemeClr val="bg1"/>
                </a:solidFill>
              </a:rPr>
              <a:t>It bears repeating that humans’ ability to predict in the short-term is unique among animal species and quite possibly the reason we’ve survived and thrived as long as we have. </a:t>
            </a:r>
            <a:r>
              <a:rPr lang="en-US" sz="2400" b="1" dirty="0">
                <a:solidFill>
                  <a:srgbClr val="FFFF00"/>
                </a:solidFill>
              </a:rPr>
              <a:t>To predict is human.</a:t>
            </a:r>
          </a:p>
          <a:p>
            <a:r>
              <a:rPr lang="en-US" sz="2400" dirty="0">
                <a:solidFill>
                  <a:schemeClr val="bg1"/>
                </a:solidFill>
              </a:rPr>
              <a:t>So, when it comes to low-stakes, everyday predictions—about the weather, say, or the outcome of a baseball game—there’s no harm in indulging our natural penchant for prediction: If we’re wrong, the repercussions are minimal. </a:t>
            </a:r>
            <a:r>
              <a:rPr lang="en-US" sz="2400" b="1" dirty="0">
                <a:solidFill>
                  <a:srgbClr val="FFFF00"/>
                </a:solidFill>
              </a:rPr>
              <a:t>It’s when we make large-scale predictions and incur real risk on their basis that we get into trouble.</a:t>
            </a:r>
          </a:p>
          <a:p>
            <a:r>
              <a:rPr lang="en-US" sz="2400" b="1" i="1" u="sng" dirty="0">
                <a:solidFill>
                  <a:srgbClr val="00B0F0"/>
                </a:solidFill>
              </a:rPr>
              <a:t>2) Maximize Possibilities for Positive Black Swans</a:t>
            </a:r>
          </a:p>
          <a:p>
            <a:r>
              <a:rPr lang="en-US" sz="2400" dirty="0">
                <a:solidFill>
                  <a:schemeClr val="bg1"/>
                </a:solidFill>
              </a:rPr>
              <a:t>Although the most memorable Black Swans are typically the negatively disruptive ones, Black Swans can also be serendipitous. (Shortform note: Love at first sight is undoubtedly a Black Swan.)</a:t>
            </a:r>
          </a:p>
          <a:p>
            <a:r>
              <a:rPr lang="en-US" sz="2400" dirty="0" err="1">
                <a:solidFill>
                  <a:schemeClr val="bg1"/>
                </a:solidFill>
              </a:rPr>
              <a:t>Taleb</a:t>
            </a:r>
            <a:r>
              <a:rPr lang="en-US" sz="2400" dirty="0">
                <a:solidFill>
                  <a:schemeClr val="bg1"/>
                </a:solidFill>
              </a:rPr>
              <a:t> advocates (1) sociability and (2) proactiveness when presented with an opportunity as strategies for opening ourselves up to positive Black Swans. </a:t>
            </a:r>
          </a:p>
        </p:txBody>
      </p:sp>
    </p:spTree>
    <p:extLst>
      <p:ext uri="{BB962C8B-B14F-4D97-AF65-F5344CB8AC3E}">
        <p14:creationId xmlns:p14="http://schemas.microsoft.com/office/powerpoint/2010/main" val="4288433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79E768-F457-6B65-BAEB-83E72B586A35}"/>
              </a:ext>
            </a:extLst>
          </p:cNvPr>
          <p:cNvSpPr>
            <a:spLocks noGrp="1"/>
          </p:cNvSpPr>
          <p:nvPr>
            <p:ph type="sldNum" sz="quarter" idx="12"/>
          </p:nvPr>
        </p:nvSpPr>
        <p:spPr/>
        <p:txBody>
          <a:bodyPr/>
          <a:lstStyle/>
          <a:p>
            <a:fld id="{72AAA8E4-3E9E-4984-9609-BCD3AD32E7F9}" type="slidenum">
              <a:rPr lang="en-US" smtClean="0"/>
              <a:t>19</a:t>
            </a:fld>
            <a:endParaRPr lang="en-US"/>
          </a:p>
        </p:txBody>
      </p:sp>
      <p:sp>
        <p:nvSpPr>
          <p:cNvPr id="4" name="TextBox 3">
            <a:extLst>
              <a:ext uri="{FF2B5EF4-FFF2-40B4-BE49-F238E27FC236}">
                <a16:creationId xmlns:a16="http://schemas.microsoft.com/office/drawing/2014/main" id="{3E9B8D01-E20C-DB43-883C-CCD58A261BEB}"/>
              </a:ext>
            </a:extLst>
          </p:cNvPr>
          <p:cNvSpPr txBox="1"/>
          <p:nvPr/>
        </p:nvSpPr>
        <p:spPr>
          <a:xfrm>
            <a:off x="88489" y="70972"/>
            <a:ext cx="12103511" cy="6863417"/>
          </a:xfrm>
          <a:prstGeom prst="rect">
            <a:avLst/>
          </a:prstGeom>
          <a:noFill/>
        </p:spPr>
        <p:txBody>
          <a:bodyPr wrap="square">
            <a:spAutoFit/>
          </a:bodyPr>
          <a:lstStyle/>
          <a:p>
            <a:r>
              <a:rPr lang="en-US" sz="2800" b="1" dirty="0">
                <a:solidFill>
                  <a:schemeClr val="bg1"/>
                </a:solidFill>
              </a:rPr>
              <a:t>The Barbell Strategy</a:t>
            </a:r>
          </a:p>
          <a:p>
            <a:r>
              <a:rPr lang="en-US" sz="2400" dirty="0">
                <a:solidFill>
                  <a:schemeClr val="bg1"/>
                </a:solidFill>
              </a:rPr>
              <a:t>A barbell strategy devotes the </a:t>
            </a:r>
            <a:r>
              <a:rPr lang="en-US" sz="2400" b="1" u="sng" dirty="0">
                <a:solidFill>
                  <a:schemeClr val="bg1"/>
                </a:solidFill>
              </a:rPr>
              <a:t>majority</a:t>
            </a:r>
            <a:r>
              <a:rPr lang="en-US" sz="2400" dirty="0">
                <a:solidFill>
                  <a:schemeClr val="bg1"/>
                </a:solidFill>
              </a:rPr>
              <a:t> of resources to </a:t>
            </a:r>
            <a:r>
              <a:rPr lang="en-US" sz="2400" b="1" dirty="0">
                <a:solidFill>
                  <a:schemeClr val="bg1"/>
                </a:solidFill>
              </a:rPr>
              <a:t>safe options</a:t>
            </a:r>
            <a:r>
              <a:rPr lang="en-US" sz="2400" dirty="0">
                <a:solidFill>
                  <a:schemeClr val="bg1"/>
                </a:solidFill>
              </a:rPr>
              <a:t>, and a </a:t>
            </a:r>
            <a:r>
              <a:rPr lang="en-US" sz="2400" b="1" u="sng" dirty="0">
                <a:solidFill>
                  <a:schemeClr val="bg1"/>
                </a:solidFill>
              </a:rPr>
              <a:t>minority</a:t>
            </a:r>
            <a:r>
              <a:rPr lang="en-US" sz="2400" dirty="0">
                <a:solidFill>
                  <a:schemeClr val="bg1"/>
                </a:solidFill>
              </a:rPr>
              <a:t> to </a:t>
            </a:r>
            <a:r>
              <a:rPr lang="en-US" sz="2400" b="1" dirty="0">
                <a:solidFill>
                  <a:schemeClr val="bg1"/>
                </a:solidFill>
              </a:rPr>
              <a:t>highly</a:t>
            </a:r>
            <a:r>
              <a:rPr lang="en-US" sz="2400" dirty="0">
                <a:solidFill>
                  <a:schemeClr val="bg1"/>
                </a:solidFill>
              </a:rPr>
              <a:t> </a:t>
            </a:r>
            <a:r>
              <a:rPr lang="en-US" sz="2400" b="1" dirty="0">
                <a:solidFill>
                  <a:schemeClr val="bg1"/>
                </a:solidFill>
              </a:rPr>
              <a:t>risky options </a:t>
            </a:r>
            <a:r>
              <a:rPr lang="en-US" sz="2400" dirty="0">
                <a:solidFill>
                  <a:schemeClr val="bg1"/>
                </a:solidFill>
              </a:rPr>
              <a:t>that can pay off big. How can you integrate this into your life?</a:t>
            </a:r>
          </a:p>
          <a:p>
            <a:endParaRPr lang="en-US" sz="2400" dirty="0">
              <a:solidFill>
                <a:schemeClr val="bg1"/>
              </a:solidFill>
            </a:endParaRPr>
          </a:p>
          <a:p>
            <a:r>
              <a:rPr lang="en-US" sz="2400" dirty="0">
                <a:solidFill>
                  <a:srgbClr val="FFFF00"/>
                </a:solidFill>
              </a:rPr>
              <a:t>Write down a goal you’ve recently set for yourself, whether in your personal or professional life.</a:t>
            </a:r>
          </a:p>
          <a:p>
            <a:r>
              <a:rPr lang="en-US" sz="2400" dirty="0">
                <a:solidFill>
                  <a:srgbClr val="00B0F0"/>
                </a:solidFill>
              </a:rPr>
              <a:t>Think about how you can use </a:t>
            </a:r>
            <a:r>
              <a:rPr lang="en-US" sz="2400" b="1" dirty="0">
                <a:solidFill>
                  <a:srgbClr val="00B0F0"/>
                </a:solidFill>
              </a:rPr>
              <a:t>randomness to your advantage.</a:t>
            </a:r>
          </a:p>
          <a:p>
            <a:r>
              <a:rPr lang="en-US" sz="2800" b="1" dirty="0">
                <a:solidFill>
                  <a:schemeClr val="bg1"/>
                </a:solidFill>
              </a:rPr>
              <a:t>The Contours of </a:t>
            </a:r>
            <a:r>
              <a:rPr lang="en-US" sz="2800" b="1" dirty="0" err="1">
                <a:solidFill>
                  <a:schemeClr val="bg1"/>
                </a:solidFill>
              </a:rPr>
              <a:t>Extremistan</a:t>
            </a:r>
            <a:endParaRPr lang="en-US" sz="2800" b="1" dirty="0">
              <a:solidFill>
                <a:schemeClr val="bg1"/>
              </a:solidFill>
            </a:endParaRPr>
          </a:p>
          <a:p>
            <a:r>
              <a:rPr lang="en-US" sz="2400" dirty="0">
                <a:solidFill>
                  <a:schemeClr val="bg1"/>
                </a:solidFill>
              </a:rPr>
              <a:t>Unfairness in </a:t>
            </a:r>
            <a:r>
              <a:rPr lang="en-US" sz="2400" dirty="0" err="1">
                <a:solidFill>
                  <a:schemeClr val="bg1"/>
                </a:solidFill>
              </a:rPr>
              <a:t>Extremistan</a:t>
            </a:r>
            <a:endParaRPr lang="en-US" sz="2400" dirty="0">
              <a:solidFill>
                <a:schemeClr val="bg1"/>
              </a:solidFill>
            </a:endParaRPr>
          </a:p>
          <a:p>
            <a:r>
              <a:rPr lang="en-US" sz="2400" dirty="0">
                <a:solidFill>
                  <a:srgbClr val="FFFF00"/>
                </a:solidFill>
              </a:rPr>
              <a:t>As exemplified by figures like </a:t>
            </a:r>
            <a:r>
              <a:rPr lang="en-US" sz="2400" dirty="0">
                <a:solidFill>
                  <a:srgbClr val="00B0F0"/>
                </a:solidFill>
              </a:rPr>
              <a:t>Beyoncé</a:t>
            </a:r>
            <a:r>
              <a:rPr lang="en-US" sz="2400" dirty="0">
                <a:solidFill>
                  <a:srgbClr val="FFFF00"/>
                </a:solidFill>
              </a:rPr>
              <a:t> and </a:t>
            </a:r>
            <a:r>
              <a:rPr lang="en-US" sz="2400" dirty="0">
                <a:solidFill>
                  <a:srgbClr val="00B0F0"/>
                </a:solidFill>
              </a:rPr>
              <a:t>Jeff Bezos</a:t>
            </a:r>
            <a:r>
              <a:rPr lang="en-US" sz="2400" dirty="0">
                <a:solidFill>
                  <a:srgbClr val="FFFF00"/>
                </a:solidFill>
              </a:rPr>
              <a:t>, social and economic advantages accrue </a:t>
            </a:r>
            <a:r>
              <a:rPr lang="en-US" sz="2400" b="1" dirty="0">
                <a:solidFill>
                  <a:srgbClr val="FFFF00"/>
                </a:solidFill>
              </a:rPr>
              <a:t>highly unequally </a:t>
            </a:r>
            <a:r>
              <a:rPr lang="en-US" sz="2400" dirty="0">
                <a:solidFill>
                  <a:srgbClr val="FFFF00"/>
                </a:solidFill>
              </a:rPr>
              <a:t>in </a:t>
            </a:r>
            <a:r>
              <a:rPr lang="en-US" sz="2400" dirty="0" err="1">
                <a:solidFill>
                  <a:srgbClr val="FFFF00"/>
                </a:solidFill>
              </a:rPr>
              <a:t>Extremistan</a:t>
            </a:r>
            <a:r>
              <a:rPr lang="en-US" sz="2400" dirty="0">
                <a:solidFill>
                  <a:srgbClr val="FFFF00"/>
                </a:solidFill>
              </a:rPr>
              <a:t>.</a:t>
            </a:r>
          </a:p>
          <a:p>
            <a:endParaRPr lang="en-US" sz="2400" dirty="0">
              <a:solidFill>
                <a:srgbClr val="FFFF00"/>
              </a:solidFill>
            </a:endParaRPr>
          </a:p>
          <a:p>
            <a:r>
              <a:rPr lang="en-US" sz="2400" dirty="0">
                <a:solidFill>
                  <a:srgbClr val="FFFF00"/>
                </a:solidFill>
              </a:rPr>
              <a:t>One reason for this disparity is the “superstar effect.” Coined by economist Sherwin Rosen to describe the unequal distributions of income and prestige in </a:t>
            </a:r>
            <a:r>
              <a:rPr lang="en-US" sz="2400" dirty="0" err="1">
                <a:solidFill>
                  <a:srgbClr val="FFFF00"/>
                </a:solidFill>
              </a:rPr>
              <a:t>Extremistan</a:t>
            </a:r>
            <a:r>
              <a:rPr lang="en-US" sz="2400" dirty="0">
                <a:solidFill>
                  <a:srgbClr val="FFFF00"/>
                </a:solidFill>
              </a:rPr>
              <a:t> sectors like stand-up comedy, classical music, and research scholarship, the “superstar effect” operates when marginal differences in talent yield massive rewards.</a:t>
            </a:r>
          </a:p>
          <a:p>
            <a:endParaRPr lang="en-US" sz="2400" dirty="0">
              <a:solidFill>
                <a:srgbClr val="FFFF00"/>
              </a:solidFill>
            </a:endParaRPr>
          </a:p>
          <a:p>
            <a:r>
              <a:rPr lang="en-US" sz="2400" dirty="0">
                <a:solidFill>
                  <a:srgbClr val="FFFF00"/>
                </a:solidFill>
              </a:rPr>
              <a:t>The superstar effect, it’s vital to note, is meritocratic—that is, those with the most talent, even if they’re only slightly more talented than their competitors, </a:t>
            </a:r>
          </a:p>
        </p:txBody>
      </p:sp>
      <p:pic>
        <p:nvPicPr>
          <p:cNvPr id="3" name="Picture 2">
            <a:extLst>
              <a:ext uri="{FF2B5EF4-FFF2-40B4-BE49-F238E27FC236}">
                <a16:creationId xmlns:a16="http://schemas.microsoft.com/office/drawing/2014/main" id="{76347D15-63E2-A1DC-A443-445FDD13E04D}"/>
              </a:ext>
            </a:extLst>
          </p:cNvPr>
          <p:cNvPicPr>
            <a:picLocks noChangeAspect="1"/>
          </p:cNvPicPr>
          <p:nvPr/>
        </p:nvPicPr>
        <p:blipFill>
          <a:blip r:embed="rId2"/>
          <a:stretch>
            <a:fillRect/>
          </a:stretch>
        </p:blipFill>
        <p:spPr>
          <a:xfrm>
            <a:off x="8367251" y="2173236"/>
            <a:ext cx="2890683" cy="992751"/>
          </a:xfrm>
          <a:prstGeom prst="rect">
            <a:avLst/>
          </a:prstGeom>
        </p:spPr>
      </p:pic>
    </p:spTree>
    <p:extLst>
      <p:ext uri="{BB962C8B-B14F-4D97-AF65-F5344CB8AC3E}">
        <p14:creationId xmlns:p14="http://schemas.microsoft.com/office/powerpoint/2010/main" val="4196655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67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A7E4E-414F-44DD-9D2C-A777D91A7988}"/>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D49FC6B-D65E-4E6F-AD08-D4DE3176BC0E}"/>
              </a:ext>
            </a:extLst>
          </p:cNvPr>
          <p:cNvSpPr txBox="1"/>
          <p:nvPr/>
        </p:nvSpPr>
        <p:spPr>
          <a:xfrm>
            <a:off x="495300" y="552450"/>
            <a:ext cx="4300635" cy="4247317"/>
          </a:xfrm>
          <a:prstGeom prst="rect">
            <a:avLst/>
          </a:prstGeom>
          <a:noFill/>
        </p:spPr>
        <p:txBody>
          <a:bodyPr wrap="square" rtlCol="0">
            <a:spAutoFit/>
          </a:bodyPr>
          <a:lstStyle/>
          <a:p>
            <a:pPr algn="ctr"/>
            <a:r>
              <a:rPr lang="en-US" sz="3600" dirty="0"/>
              <a:t>THE SUMMARY </a:t>
            </a:r>
          </a:p>
          <a:p>
            <a:pPr algn="ctr"/>
            <a:r>
              <a:rPr lang="en-US" sz="3600" dirty="0"/>
              <a:t>of</a:t>
            </a:r>
            <a:br>
              <a:rPr lang="en-US" sz="3600" dirty="0"/>
            </a:br>
            <a:r>
              <a:rPr lang="en-US" sz="3600" dirty="0"/>
              <a:t>BLACK SWAN</a:t>
            </a:r>
          </a:p>
          <a:p>
            <a:pPr algn="ctr"/>
            <a:endParaRPr lang="en-US" sz="3600" dirty="0"/>
          </a:p>
          <a:p>
            <a:pPr algn="ctr"/>
            <a:r>
              <a:rPr lang="en-US" sz="3600" dirty="0">
                <a:solidFill>
                  <a:schemeClr val="bg1"/>
                </a:solidFill>
              </a:rPr>
              <a:t>The Impact of the </a:t>
            </a:r>
          </a:p>
          <a:p>
            <a:pPr algn="ctr"/>
            <a:r>
              <a:rPr lang="en-US" sz="3600" dirty="0">
                <a:solidFill>
                  <a:schemeClr val="bg1"/>
                </a:solidFill>
              </a:rPr>
              <a:t>HIGHLY IMPROBABLE</a:t>
            </a:r>
          </a:p>
          <a:p>
            <a:pPr algn="ctr"/>
            <a:endParaRPr lang="en-US" sz="5400" dirty="0"/>
          </a:p>
        </p:txBody>
      </p:sp>
      <p:sp>
        <p:nvSpPr>
          <p:cNvPr id="4" name="TextBox 3">
            <a:extLst>
              <a:ext uri="{FF2B5EF4-FFF2-40B4-BE49-F238E27FC236}">
                <a16:creationId xmlns:a16="http://schemas.microsoft.com/office/drawing/2014/main" id="{F03102B0-26C9-4DA8-BC0E-E8294D9AE863}"/>
              </a:ext>
            </a:extLst>
          </p:cNvPr>
          <p:cNvSpPr txBox="1"/>
          <p:nvPr/>
        </p:nvSpPr>
        <p:spPr>
          <a:xfrm>
            <a:off x="4762" y="5951607"/>
            <a:ext cx="4933950" cy="707886"/>
          </a:xfrm>
          <a:prstGeom prst="rect">
            <a:avLst/>
          </a:prstGeom>
          <a:noFill/>
        </p:spPr>
        <p:txBody>
          <a:bodyPr wrap="square" rtlCol="0">
            <a:spAutoFit/>
          </a:bodyPr>
          <a:lstStyle/>
          <a:p>
            <a:r>
              <a:rPr lang="en-US" sz="4000" b="1" i="1" dirty="0"/>
              <a:t>Nassim Nicholas </a:t>
            </a:r>
            <a:r>
              <a:rPr lang="en-US" sz="4000" b="1" i="1" dirty="0" err="1"/>
              <a:t>Taleb</a:t>
            </a:r>
            <a:endParaRPr lang="en-US" sz="4000" b="1" i="1" dirty="0"/>
          </a:p>
        </p:txBody>
      </p:sp>
      <p:sp>
        <p:nvSpPr>
          <p:cNvPr id="5" name="TextBox 4">
            <a:extLst>
              <a:ext uri="{FF2B5EF4-FFF2-40B4-BE49-F238E27FC236}">
                <a16:creationId xmlns:a16="http://schemas.microsoft.com/office/drawing/2014/main" id="{B9F21BC0-6767-F045-DC2C-23ABCA6A89BA}"/>
              </a:ext>
            </a:extLst>
          </p:cNvPr>
          <p:cNvSpPr txBox="1"/>
          <p:nvPr/>
        </p:nvSpPr>
        <p:spPr>
          <a:xfrm>
            <a:off x="8621486" y="6186196"/>
            <a:ext cx="2705877" cy="461665"/>
          </a:xfrm>
          <a:prstGeom prst="rect">
            <a:avLst/>
          </a:prstGeom>
          <a:noFill/>
        </p:spPr>
        <p:txBody>
          <a:bodyPr wrap="square" rtlCol="0">
            <a:spAutoFit/>
          </a:bodyPr>
          <a:lstStyle/>
          <a:p>
            <a:r>
              <a:rPr lang="en-US" sz="2400" b="1" dirty="0"/>
              <a:t>2007, 2010</a:t>
            </a:r>
          </a:p>
        </p:txBody>
      </p:sp>
      <p:sp>
        <p:nvSpPr>
          <p:cNvPr id="6" name="Slide Number Placeholder 5">
            <a:extLst>
              <a:ext uri="{FF2B5EF4-FFF2-40B4-BE49-F238E27FC236}">
                <a16:creationId xmlns:a16="http://schemas.microsoft.com/office/drawing/2014/main" id="{8003262C-E5B6-D2F0-A5EA-84B88A35DFF4}"/>
              </a:ext>
            </a:extLst>
          </p:cNvPr>
          <p:cNvSpPr>
            <a:spLocks noGrp="1"/>
          </p:cNvSpPr>
          <p:nvPr>
            <p:ph type="sldNum" sz="quarter" idx="12"/>
          </p:nvPr>
        </p:nvSpPr>
        <p:spPr/>
        <p:txBody>
          <a:bodyPr/>
          <a:lstStyle/>
          <a:p>
            <a:fld id="{72AAA8E4-3E9E-4984-9609-BCD3AD32E7F9}" type="slidenum">
              <a:rPr lang="en-US" smtClean="0"/>
              <a:t>2</a:t>
            </a:fld>
            <a:endParaRPr lang="en-US"/>
          </a:p>
        </p:txBody>
      </p:sp>
    </p:spTree>
    <p:extLst>
      <p:ext uri="{BB962C8B-B14F-4D97-AF65-F5344CB8AC3E}">
        <p14:creationId xmlns:p14="http://schemas.microsoft.com/office/powerpoint/2010/main" val="4097475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79E768-F457-6B65-BAEB-83E72B586A35}"/>
              </a:ext>
            </a:extLst>
          </p:cNvPr>
          <p:cNvSpPr>
            <a:spLocks noGrp="1"/>
          </p:cNvSpPr>
          <p:nvPr>
            <p:ph type="sldNum" sz="quarter" idx="12"/>
          </p:nvPr>
        </p:nvSpPr>
        <p:spPr/>
        <p:txBody>
          <a:bodyPr/>
          <a:lstStyle/>
          <a:p>
            <a:fld id="{72AAA8E4-3E9E-4984-9609-BCD3AD32E7F9}" type="slidenum">
              <a:rPr lang="en-US" smtClean="0"/>
              <a:t>20</a:t>
            </a:fld>
            <a:endParaRPr lang="en-US"/>
          </a:p>
        </p:txBody>
      </p:sp>
      <p:pic>
        <p:nvPicPr>
          <p:cNvPr id="3" name="Picture 2">
            <a:extLst>
              <a:ext uri="{FF2B5EF4-FFF2-40B4-BE49-F238E27FC236}">
                <a16:creationId xmlns:a16="http://schemas.microsoft.com/office/drawing/2014/main" id="{735E8EFB-38DB-F99E-4C66-9A79EEEBE424}"/>
              </a:ext>
            </a:extLst>
          </p:cNvPr>
          <p:cNvPicPr>
            <a:picLocks noChangeAspect="1"/>
          </p:cNvPicPr>
          <p:nvPr/>
        </p:nvPicPr>
        <p:blipFill>
          <a:blip r:embed="rId2"/>
          <a:stretch>
            <a:fillRect/>
          </a:stretch>
        </p:blipFill>
        <p:spPr>
          <a:xfrm>
            <a:off x="3200400" y="3722914"/>
            <a:ext cx="5318449" cy="2900798"/>
          </a:xfrm>
          <a:prstGeom prst="rect">
            <a:avLst/>
          </a:prstGeom>
        </p:spPr>
      </p:pic>
      <p:sp>
        <p:nvSpPr>
          <p:cNvPr id="4" name="TextBox 3">
            <a:extLst>
              <a:ext uri="{FF2B5EF4-FFF2-40B4-BE49-F238E27FC236}">
                <a16:creationId xmlns:a16="http://schemas.microsoft.com/office/drawing/2014/main" id="{650B2CF5-1740-5CBA-A747-048CF2C4AD59}"/>
              </a:ext>
            </a:extLst>
          </p:cNvPr>
          <p:cNvSpPr txBox="1"/>
          <p:nvPr/>
        </p:nvSpPr>
        <p:spPr>
          <a:xfrm>
            <a:off x="74646" y="317241"/>
            <a:ext cx="12117354" cy="3416320"/>
          </a:xfrm>
          <a:prstGeom prst="rect">
            <a:avLst/>
          </a:prstGeom>
          <a:noFill/>
        </p:spPr>
        <p:txBody>
          <a:bodyPr wrap="square" rtlCol="0">
            <a:spAutoFit/>
          </a:bodyPr>
          <a:lstStyle/>
          <a:p>
            <a:r>
              <a:rPr lang="en-US" sz="2400" dirty="0">
                <a:solidFill>
                  <a:schemeClr val="bg1"/>
                </a:solidFill>
              </a:rPr>
              <a:t>Sorry it is not a brain storming information and I couldn’t digest well the book and the mathematical principles behind </a:t>
            </a:r>
          </a:p>
          <a:p>
            <a:r>
              <a:rPr lang="en-US" sz="2400" dirty="0">
                <a:solidFill>
                  <a:schemeClr val="bg1"/>
                </a:solidFill>
              </a:rPr>
              <a:t>Randomness,</a:t>
            </a:r>
          </a:p>
          <a:p>
            <a:r>
              <a:rPr lang="en-US" sz="2400" dirty="0">
                <a:solidFill>
                  <a:schemeClr val="bg1"/>
                </a:solidFill>
              </a:rPr>
              <a:t>Uncertainty,</a:t>
            </a:r>
          </a:p>
          <a:p>
            <a:r>
              <a:rPr lang="en-US" sz="2400" dirty="0">
                <a:solidFill>
                  <a:schemeClr val="bg1"/>
                </a:solidFill>
              </a:rPr>
              <a:t>Probability </a:t>
            </a:r>
          </a:p>
          <a:p>
            <a:r>
              <a:rPr lang="en-US" sz="2400" dirty="0">
                <a:solidFill>
                  <a:schemeClr val="bg1"/>
                </a:solidFill>
              </a:rPr>
              <a:t>Fragility,</a:t>
            </a:r>
          </a:p>
          <a:p>
            <a:endParaRPr lang="en-US" sz="2400" dirty="0">
              <a:solidFill>
                <a:schemeClr val="bg1"/>
              </a:solidFill>
            </a:endParaRPr>
          </a:p>
          <a:p>
            <a:r>
              <a:rPr lang="en-US" sz="2400" dirty="0">
                <a:solidFill>
                  <a:schemeClr val="bg1"/>
                </a:solidFill>
              </a:rPr>
              <a:t>Black swan in realty could happen to use in our daily personal life, careers, and investments. </a:t>
            </a:r>
          </a:p>
          <a:p>
            <a:pPr algn="ctr"/>
            <a:r>
              <a:rPr lang="en-US" sz="2400" dirty="0">
                <a:solidFill>
                  <a:schemeClr val="bg1"/>
                </a:solidFill>
              </a:rPr>
              <a:t>BUT</a:t>
            </a:r>
          </a:p>
        </p:txBody>
      </p:sp>
    </p:spTree>
    <p:extLst>
      <p:ext uri="{BB962C8B-B14F-4D97-AF65-F5344CB8AC3E}">
        <p14:creationId xmlns:p14="http://schemas.microsoft.com/office/powerpoint/2010/main" val="24024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58CAA6-DB0F-8C42-5317-6E32B9856FD7}"/>
              </a:ext>
            </a:extLst>
          </p:cNvPr>
          <p:cNvPicPr>
            <a:picLocks noChangeAspect="1"/>
          </p:cNvPicPr>
          <p:nvPr/>
        </p:nvPicPr>
        <p:blipFill rotWithShape="1">
          <a:blip r:embed="rId2"/>
          <a:srcRect b="13469"/>
          <a:stretch/>
        </p:blipFill>
        <p:spPr>
          <a:xfrm>
            <a:off x="8098971" y="0"/>
            <a:ext cx="4093029" cy="6858000"/>
          </a:xfrm>
          <a:prstGeom prst="rect">
            <a:avLst/>
          </a:prstGeom>
        </p:spPr>
      </p:pic>
      <p:sp>
        <p:nvSpPr>
          <p:cNvPr id="4" name="TextBox 3">
            <a:extLst>
              <a:ext uri="{FF2B5EF4-FFF2-40B4-BE49-F238E27FC236}">
                <a16:creationId xmlns:a16="http://schemas.microsoft.com/office/drawing/2014/main" id="{143AD9A0-FC6F-C218-3B8A-45F881326F04}"/>
              </a:ext>
            </a:extLst>
          </p:cNvPr>
          <p:cNvSpPr txBox="1"/>
          <p:nvPr/>
        </p:nvSpPr>
        <p:spPr>
          <a:xfrm>
            <a:off x="0" y="0"/>
            <a:ext cx="8098971" cy="6740307"/>
          </a:xfrm>
          <a:prstGeom prst="rect">
            <a:avLst/>
          </a:prstGeom>
          <a:noFill/>
        </p:spPr>
        <p:txBody>
          <a:bodyPr wrap="square">
            <a:spAutoFit/>
          </a:bodyPr>
          <a:lstStyle/>
          <a:p>
            <a:r>
              <a:rPr lang="en-US" sz="2400" b="1" dirty="0">
                <a:solidFill>
                  <a:schemeClr val="bg1"/>
                </a:solidFill>
              </a:rPr>
              <a:t>Nassim Nicholas </a:t>
            </a:r>
            <a:r>
              <a:rPr lang="en-US" sz="2400" b="1" dirty="0" err="1">
                <a:solidFill>
                  <a:schemeClr val="bg1"/>
                </a:solidFill>
              </a:rPr>
              <a:t>Taleb</a:t>
            </a:r>
            <a:r>
              <a:rPr lang="en-US" sz="2400" b="1" dirty="0">
                <a:solidFill>
                  <a:schemeClr val="bg1"/>
                </a:solidFill>
              </a:rPr>
              <a:t> </a:t>
            </a:r>
          </a:p>
          <a:p>
            <a:r>
              <a:rPr lang="en-US" sz="2400" dirty="0">
                <a:solidFill>
                  <a:schemeClr val="bg1"/>
                </a:solidFill>
              </a:rPr>
              <a:t>is a Lebanese-American essayist, mathematical statistician, former option trader, risk analyst, and aphorist whose work concerns problems of randomness, probability, and uncertainty. </a:t>
            </a:r>
          </a:p>
          <a:p>
            <a:endParaRPr lang="en-US" sz="2400" dirty="0">
              <a:solidFill>
                <a:schemeClr val="bg1"/>
              </a:solidFill>
            </a:endParaRPr>
          </a:p>
          <a:p>
            <a:r>
              <a:rPr lang="en-US" sz="2400" dirty="0">
                <a:solidFill>
                  <a:schemeClr val="bg1"/>
                </a:solidFill>
              </a:rPr>
              <a:t>Born: September 12, 1960 (age 61), </a:t>
            </a:r>
            <a:r>
              <a:rPr lang="en-US" sz="2400" dirty="0" err="1">
                <a:solidFill>
                  <a:schemeClr val="bg1"/>
                </a:solidFill>
              </a:rPr>
              <a:t>Amioun</a:t>
            </a:r>
            <a:r>
              <a:rPr lang="en-US" sz="2400" dirty="0">
                <a:solidFill>
                  <a:schemeClr val="bg1"/>
                </a:solidFill>
              </a:rPr>
              <a:t>, Lebanon</a:t>
            </a:r>
          </a:p>
          <a:p>
            <a:r>
              <a:rPr lang="en-US" sz="2400" dirty="0">
                <a:solidFill>
                  <a:schemeClr val="bg1"/>
                </a:solidFill>
              </a:rPr>
              <a:t>Parents: Najib </a:t>
            </a:r>
            <a:r>
              <a:rPr lang="en-US" sz="2400" dirty="0" err="1">
                <a:solidFill>
                  <a:schemeClr val="bg1"/>
                </a:solidFill>
              </a:rPr>
              <a:t>Taleb</a:t>
            </a:r>
            <a:r>
              <a:rPr lang="en-US" sz="2400" dirty="0">
                <a:solidFill>
                  <a:schemeClr val="bg1"/>
                </a:solidFill>
              </a:rPr>
              <a:t>, Minerva Ghosn</a:t>
            </a:r>
          </a:p>
          <a:p>
            <a:endParaRPr lang="en-US" sz="2400" dirty="0">
              <a:solidFill>
                <a:schemeClr val="bg1"/>
              </a:solidFill>
            </a:endParaRPr>
          </a:p>
          <a:p>
            <a:r>
              <a:rPr lang="en-US" sz="2400" dirty="0">
                <a:solidFill>
                  <a:schemeClr val="bg1"/>
                </a:solidFill>
              </a:rPr>
              <a:t>Education: Ph.D. Paris Dauphine University, University of Paris, MBA Wharton School of the University of Pennsylvania</a:t>
            </a:r>
          </a:p>
          <a:p>
            <a:endParaRPr lang="en-US" sz="2400" dirty="0">
              <a:solidFill>
                <a:schemeClr val="bg1"/>
              </a:solidFill>
            </a:endParaRPr>
          </a:p>
          <a:p>
            <a:r>
              <a:rPr lang="en-US" sz="2400" dirty="0">
                <a:solidFill>
                  <a:schemeClr val="bg1"/>
                </a:solidFill>
              </a:rPr>
              <a:t>Written: </a:t>
            </a:r>
          </a:p>
          <a:p>
            <a:r>
              <a:rPr lang="en-US" sz="2400" dirty="0">
                <a:solidFill>
                  <a:srgbClr val="FFFF00"/>
                </a:solidFill>
              </a:rPr>
              <a:t>The Black Swan: The Impact of the Highly Improbable</a:t>
            </a:r>
            <a:r>
              <a:rPr lang="en-US" sz="2400" dirty="0">
                <a:solidFill>
                  <a:schemeClr val="bg1"/>
                </a:solidFill>
              </a:rPr>
              <a:t>. </a:t>
            </a:r>
          </a:p>
          <a:p>
            <a:r>
              <a:rPr lang="en-US" sz="2400" dirty="0">
                <a:solidFill>
                  <a:srgbClr val="00B0F0"/>
                </a:solidFill>
              </a:rPr>
              <a:t>Skin in the Game.</a:t>
            </a:r>
            <a:endParaRPr lang="en-US" sz="2400" dirty="0">
              <a:solidFill>
                <a:schemeClr val="bg1"/>
              </a:solidFill>
            </a:endParaRPr>
          </a:p>
          <a:p>
            <a:r>
              <a:rPr lang="en-US" sz="2400" dirty="0">
                <a:solidFill>
                  <a:srgbClr val="FFFF00"/>
                </a:solidFill>
              </a:rPr>
              <a:t>Antifragile: Things That Gain from Disorder.</a:t>
            </a:r>
          </a:p>
          <a:p>
            <a:r>
              <a:rPr lang="en-US" sz="2400" dirty="0">
                <a:solidFill>
                  <a:srgbClr val="00B0F0"/>
                </a:solidFill>
              </a:rPr>
              <a:t>Fooled by Randomness: The Hidden Role of Chance in Life and in the Markets.</a:t>
            </a:r>
            <a:r>
              <a:rPr lang="en-US" sz="2400" dirty="0">
                <a:solidFill>
                  <a:schemeClr val="bg1"/>
                </a:solidFill>
              </a:rPr>
              <a:t> </a:t>
            </a:r>
          </a:p>
          <a:p>
            <a:r>
              <a:rPr lang="en-US" sz="2400" dirty="0">
                <a:solidFill>
                  <a:srgbClr val="FFFF00"/>
                </a:solidFill>
              </a:rPr>
              <a:t>The Bed of Procrustes.</a:t>
            </a:r>
          </a:p>
        </p:txBody>
      </p:sp>
      <p:sp>
        <p:nvSpPr>
          <p:cNvPr id="3" name="Slide Number Placeholder 2">
            <a:extLst>
              <a:ext uri="{FF2B5EF4-FFF2-40B4-BE49-F238E27FC236}">
                <a16:creationId xmlns:a16="http://schemas.microsoft.com/office/drawing/2014/main" id="{5E500D4E-6E56-878C-C763-7EC7A6B2D064}"/>
              </a:ext>
            </a:extLst>
          </p:cNvPr>
          <p:cNvSpPr>
            <a:spLocks noGrp="1"/>
          </p:cNvSpPr>
          <p:nvPr>
            <p:ph type="sldNum" sz="quarter" idx="12"/>
          </p:nvPr>
        </p:nvSpPr>
        <p:spPr/>
        <p:txBody>
          <a:bodyPr/>
          <a:lstStyle/>
          <a:p>
            <a:fld id="{72AAA8E4-3E9E-4984-9609-BCD3AD32E7F9}" type="slidenum">
              <a:rPr lang="en-US" smtClean="0"/>
              <a:t>3</a:t>
            </a:fld>
            <a:endParaRPr lang="en-US"/>
          </a:p>
        </p:txBody>
      </p:sp>
    </p:spTree>
    <p:extLst>
      <p:ext uri="{BB962C8B-B14F-4D97-AF65-F5344CB8AC3E}">
        <p14:creationId xmlns:p14="http://schemas.microsoft.com/office/powerpoint/2010/main" val="1326426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71ADED-3C07-ACF4-F1FD-C17EB462A771}"/>
              </a:ext>
            </a:extLst>
          </p:cNvPr>
          <p:cNvSpPr txBox="1"/>
          <p:nvPr/>
        </p:nvSpPr>
        <p:spPr>
          <a:xfrm>
            <a:off x="0" y="73558"/>
            <a:ext cx="12192000" cy="6740307"/>
          </a:xfrm>
          <a:prstGeom prst="rect">
            <a:avLst/>
          </a:prstGeom>
          <a:noFill/>
        </p:spPr>
        <p:txBody>
          <a:bodyPr wrap="square" rtlCol="0">
            <a:spAutoFit/>
          </a:bodyPr>
          <a:lstStyle/>
          <a:p>
            <a:r>
              <a:rPr lang="en-US" sz="2400" dirty="0" err="1">
                <a:solidFill>
                  <a:schemeClr val="bg1"/>
                </a:solidFill>
              </a:rPr>
              <a:t>Taleb</a:t>
            </a:r>
            <a:r>
              <a:rPr lang="en-US" sz="2400" dirty="0">
                <a:solidFill>
                  <a:schemeClr val="bg1"/>
                </a:solidFill>
              </a:rPr>
              <a:t> not only has the explanation for the current financial crisis, he saw it coming, </a:t>
            </a:r>
            <a:r>
              <a:rPr lang="en-US" sz="2400" dirty="0">
                <a:solidFill>
                  <a:srgbClr val="FFFF00"/>
                </a:solidFill>
              </a:rPr>
              <a:t>The new York Times</a:t>
            </a:r>
          </a:p>
          <a:p>
            <a:endParaRPr lang="en-US" sz="2400" dirty="0">
              <a:solidFill>
                <a:srgbClr val="FFFF00"/>
              </a:solidFill>
            </a:endParaRPr>
          </a:p>
          <a:p>
            <a:r>
              <a:rPr lang="en-US" sz="2400" dirty="0">
                <a:solidFill>
                  <a:schemeClr val="bg1"/>
                </a:solidFill>
              </a:rPr>
              <a:t>The Hottest thinker in the world, </a:t>
            </a:r>
            <a:r>
              <a:rPr lang="en-US" sz="2400" dirty="0">
                <a:solidFill>
                  <a:srgbClr val="FFFF00"/>
                </a:solidFill>
              </a:rPr>
              <a:t>Bryan Appleyard, The Sunday Times (London)</a:t>
            </a:r>
          </a:p>
          <a:p>
            <a:r>
              <a:rPr lang="en-US" sz="2400" dirty="0">
                <a:solidFill>
                  <a:schemeClr val="bg1"/>
                </a:solidFill>
              </a:rPr>
              <a:t>The Black Swan is one of the </a:t>
            </a:r>
            <a:r>
              <a:rPr lang="en-US" sz="2400" dirty="0">
                <a:solidFill>
                  <a:srgbClr val="FF0000"/>
                </a:solidFill>
                <a:highlight>
                  <a:srgbClr val="FFFF00"/>
                </a:highlight>
              </a:rPr>
              <a:t>12 most </a:t>
            </a:r>
            <a:r>
              <a:rPr lang="en-US" sz="2400" dirty="0">
                <a:solidFill>
                  <a:schemeClr val="bg1"/>
                </a:solidFill>
              </a:rPr>
              <a:t>influential book since WWII</a:t>
            </a:r>
            <a:r>
              <a:rPr lang="en-US" sz="2400" dirty="0">
                <a:solidFill>
                  <a:srgbClr val="FFFF00"/>
                </a:solidFill>
              </a:rPr>
              <a:t>. Sunday Times.</a:t>
            </a:r>
          </a:p>
          <a:p>
            <a:endParaRPr lang="en-US" sz="2400" dirty="0">
              <a:solidFill>
                <a:srgbClr val="FFFF00"/>
              </a:solidFill>
            </a:endParaRPr>
          </a:p>
          <a:p>
            <a:r>
              <a:rPr lang="en-US" sz="2400" dirty="0" err="1">
                <a:solidFill>
                  <a:schemeClr val="bg1"/>
                </a:solidFill>
              </a:rPr>
              <a:t>Taleb</a:t>
            </a:r>
            <a:r>
              <a:rPr lang="en-US" sz="2400" dirty="0">
                <a:solidFill>
                  <a:schemeClr val="bg1"/>
                </a:solidFill>
              </a:rPr>
              <a:t> is the real thing. He rightly understands that what’s brought the global banking system to its knee it’s simply greed or wickedness but intellectual </a:t>
            </a:r>
            <a:r>
              <a:rPr lang="en-US" sz="2400" dirty="0">
                <a:solidFill>
                  <a:srgbClr val="FF0000"/>
                </a:solidFill>
                <a:highlight>
                  <a:srgbClr val="FFFF00"/>
                </a:highlight>
              </a:rPr>
              <a:t>hubris</a:t>
            </a:r>
            <a:r>
              <a:rPr lang="en-US" sz="2400" dirty="0">
                <a:solidFill>
                  <a:schemeClr val="bg1"/>
                </a:solidFill>
              </a:rPr>
              <a:t>. </a:t>
            </a:r>
            <a:r>
              <a:rPr lang="en-US" sz="2400" dirty="0">
                <a:solidFill>
                  <a:srgbClr val="FFFF00"/>
                </a:solidFill>
              </a:rPr>
              <a:t>John Straw, author of straw dogs</a:t>
            </a:r>
          </a:p>
          <a:p>
            <a:endParaRPr lang="en-US" sz="2400" dirty="0">
              <a:solidFill>
                <a:srgbClr val="FFFF00"/>
              </a:solidFill>
            </a:endParaRPr>
          </a:p>
          <a:p>
            <a:r>
              <a:rPr lang="en-US" sz="2400" dirty="0" err="1">
                <a:solidFill>
                  <a:schemeClr val="bg1"/>
                </a:solidFill>
              </a:rPr>
              <a:t>Taleb</a:t>
            </a:r>
            <a:r>
              <a:rPr lang="en-US" sz="2400" dirty="0">
                <a:solidFill>
                  <a:schemeClr val="bg1"/>
                </a:solidFill>
              </a:rPr>
              <a:t> is a genuinely significant philosopher, …. Some one who is able to change the way we view the structure of the world through the strength, originality, veracity of his idea alone. </a:t>
            </a:r>
            <a:r>
              <a:rPr lang="en-US" sz="2400" dirty="0">
                <a:solidFill>
                  <a:srgbClr val="FFFF00"/>
                </a:solidFill>
              </a:rPr>
              <a:t>GQ </a:t>
            </a:r>
            <a:r>
              <a:rPr lang="en-US" sz="1400" dirty="0">
                <a:solidFill>
                  <a:srgbClr val="FFFF00"/>
                </a:solidFill>
              </a:rPr>
              <a:t>magazine</a:t>
            </a:r>
          </a:p>
          <a:p>
            <a:endParaRPr lang="en-US" sz="2400" dirty="0">
              <a:solidFill>
                <a:schemeClr val="bg1"/>
              </a:solidFill>
            </a:endParaRPr>
          </a:p>
          <a:p>
            <a:r>
              <a:rPr lang="en-US" sz="2400" dirty="0">
                <a:solidFill>
                  <a:schemeClr val="bg1"/>
                </a:solidFill>
              </a:rPr>
              <a:t>Long-standing critics of risk modeling , such as </a:t>
            </a:r>
            <a:r>
              <a:rPr lang="en-US" sz="2400" dirty="0" err="1">
                <a:solidFill>
                  <a:schemeClr val="bg1"/>
                </a:solidFill>
              </a:rPr>
              <a:t>Taleb</a:t>
            </a:r>
            <a:r>
              <a:rPr lang="en-US" sz="2400" dirty="0">
                <a:solidFill>
                  <a:schemeClr val="bg1"/>
                </a:solidFill>
              </a:rPr>
              <a:t> are now hailed as seers. </a:t>
            </a:r>
            <a:r>
              <a:rPr lang="en-US" sz="2400" dirty="0">
                <a:solidFill>
                  <a:srgbClr val="FFFF00"/>
                </a:solidFill>
              </a:rPr>
              <a:t>The Economist</a:t>
            </a:r>
          </a:p>
          <a:p>
            <a:endParaRPr lang="en-US" sz="2400" dirty="0">
              <a:solidFill>
                <a:srgbClr val="FFFF00"/>
              </a:solidFill>
            </a:endParaRPr>
          </a:p>
          <a:p>
            <a:r>
              <a:rPr lang="en-US" sz="2400" dirty="0">
                <a:solidFill>
                  <a:schemeClr val="bg1"/>
                </a:solidFill>
              </a:rPr>
              <a:t>An eye-opening book, one that teases our intelligence. </a:t>
            </a:r>
            <a:r>
              <a:rPr lang="en-US" sz="2400" dirty="0" err="1">
                <a:solidFill>
                  <a:schemeClr val="bg1"/>
                </a:solidFill>
              </a:rPr>
              <a:t>Taleb</a:t>
            </a:r>
            <a:r>
              <a:rPr lang="en-US" sz="2400" dirty="0">
                <a:solidFill>
                  <a:schemeClr val="bg1"/>
                </a:solidFill>
              </a:rPr>
              <a:t> is after big gamesman he bags it, </a:t>
            </a:r>
          </a:p>
          <a:p>
            <a:r>
              <a:rPr lang="en-US" sz="2400" dirty="0">
                <a:solidFill>
                  <a:srgbClr val="FFFF00"/>
                </a:solidFill>
              </a:rPr>
              <a:t>Roger Lowenstein, Portfolio</a:t>
            </a:r>
          </a:p>
          <a:p>
            <a:endParaRPr lang="en-US" sz="2400" dirty="0">
              <a:solidFill>
                <a:srgbClr val="FFFF00"/>
              </a:solidFill>
            </a:endParaRPr>
          </a:p>
          <a:p>
            <a:r>
              <a:rPr lang="en-US" sz="2400" dirty="0">
                <a:solidFill>
                  <a:schemeClr val="bg1"/>
                </a:solidFill>
              </a:rPr>
              <a:t>The Black Swan changed my view of how the world works. </a:t>
            </a:r>
            <a:r>
              <a:rPr lang="en-US" sz="2400" dirty="0">
                <a:solidFill>
                  <a:srgbClr val="FFFF00"/>
                </a:solidFill>
              </a:rPr>
              <a:t>Daniel Kahneman, Nobel laureate </a:t>
            </a:r>
          </a:p>
        </p:txBody>
      </p:sp>
      <p:sp>
        <p:nvSpPr>
          <p:cNvPr id="3" name="Slide Number Placeholder 2">
            <a:extLst>
              <a:ext uri="{FF2B5EF4-FFF2-40B4-BE49-F238E27FC236}">
                <a16:creationId xmlns:a16="http://schemas.microsoft.com/office/drawing/2014/main" id="{6C2CC8D9-73CE-DC5B-BFA5-10E2527A0B93}"/>
              </a:ext>
            </a:extLst>
          </p:cNvPr>
          <p:cNvSpPr>
            <a:spLocks noGrp="1"/>
          </p:cNvSpPr>
          <p:nvPr>
            <p:ph type="sldNum" sz="quarter" idx="12"/>
          </p:nvPr>
        </p:nvSpPr>
        <p:spPr/>
        <p:txBody>
          <a:bodyPr/>
          <a:lstStyle/>
          <a:p>
            <a:fld id="{72AAA8E4-3E9E-4984-9609-BCD3AD32E7F9}" type="slidenum">
              <a:rPr lang="en-US" smtClean="0"/>
              <a:t>4</a:t>
            </a:fld>
            <a:endParaRPr lang="en-US"/>
          </a:p>
        </p:txBody>
      </p:sp>
    </p:spTree>
    <p:extLst>
      <p:ext uri="{BB962C8B-B14F-4D97-AF65-F5344CB8AC3E}">
        <p14:creationId xmlns:p14="http://schemas.microsoft.com/office/powerpoint/2010/main" val="3989581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7DB8C7-FD66-E4A8-3BE1-A64064B8289A}"/>
              </a:ext>
            </a:extLst>
          </p:cNvPr>
          <p:cNvSpPr txBox="1"/>
          <p:nvPr/>
        </p:nvSpPr>
        <p:spPr>
          <a:xfrm>
            <a:off x="158621" y="93306"/>
            <a:ext cx="11896530" cy="6740307"/>
          </a:xfrm>
          <a:prstGeom prst="rect">
            <a:avLst/>
          </a:prstGeom>
          <a:noFill/>
        </p:spPr>
        <p:txBody>
          <a:bodyPr wrap="square">
            <a:spAutoFit/>
          </a:bodyPr>
          <a:lstStyle/>
          <a:p>
            <a:r>
              <a:rPr lang="en-US" sz="2400" dirty="0">
                <a:solidFill>
                  <a:schemeClr val="bg1"/>
                </a:solidFill>
              </a:rPr>
              <a:t>Before the discovery of Australia, people in the old world were convinced that all swans were white, an unassailable belief as it seemed completely confirmed by empirical evidence. The sighting of the first black swan might have been an interesting surprise for a few ornithologists (and others extremely concerned with the coloring of birds), but that is not where the significance of the story lies. </a:t>
            </a:r>
            <a:r>
              <a:rPr lang="en-US" sz="2400" dirty="0">
                <a:solidFill>
                  <a:srgbClr val="FFFF00"/>
                </a:solidFill>
              </a:rPr>
              <a:t>It illustrates a severe limitation to our learning from observations or experience </a:t>
            </a:r>
            <a:r>
              <a:rPr lang="en-US" sz="2400" dirty="0">
                <a:solidFill>
                  <a:schemeClr val="bg1"/>
                </a:solidFill>
              </a:rPr>
              <a:t>and the </a:t>
            </a:r>
            <a:r>
              <a:rPr lang="en-US" sz="2400" dirty="0">
                <a:solidFill>
                  <a:srgbClr val="00B0F0"/>
                </a:solidFill>
              </a:rPr>
              <a:t>fragility of our knowledge</a:t>
            </a:r>
            <a:r>
              <a:rPr lang="en-US" sz="2400" dirty="0">
                <a:solidFill>
                  <a:schemeClr val="bg1"/>
                </a:solidFill>
              </a:rPr>
              <a:t>. </a:t>
            </a:r>
            <a:r>
              <a:rPr lang="en-US" sz="2400" dirty="0">
                <a:solidFill>
                  <a:srgbClr val="C00000"/>
                </a:solidFill>
              </a:rPr>
              <a:t>One single observation can invalidate a general statement derived from millennia of confirmatory sightings of millions of white swans</a:t>
            </a:r>
            <a:r>
              <a:rPr lang="en-US" sz="2400" dirty="0">
                <a:solidFill>
                  <a:schemeClr val="bg1"/>
                </a:solidFill>
              </a:rPr>
              <a:t>. All you need is one single (and, I am told, quite ugly) black bird.</a:t>
            </a:r>
          </a:p>
          <a:p>
            <a:endParaRPr lang="en-US" sz="2400" dirty="0">
              <a:solidFill>
                <a:schemeClr val="bg1"/>
              </a:solidFill>
            </a:endParaRPr>
          </a:p>
          <a:p>
            <a:r>
              <a:rPr lang="en-US" sz="2400" dirty="0">
                <a:solidFill>
                  <a:schemeClr val="bg1"/>
                </a:solidFill>
              </a:rPr>
              <a:t>I push one step beyond this </a:t>
            </a:r>
            <a:r>
              <a:rPr lang="en-US" sz="2400" dirty="0">
                <a:solidFill>
                  <a:srgbClr val="00B0F0"/>
                </a:solidFill>
              </a:rPr>
              <a:t>philosophical-logical</a:t>
            </a:r>
            <a:r>
              <a:rPr lang="en-US" sz="2400" dirty="0">
                <a:solidFill>
                  <a:schemeClr val="bg1"/>
                </a:solidFill>
              </a:rPr>
              <a:t> question into an empirical reality, and one that has obsessed me since childhood. </a:t>
            </a:r>
            <a:r>
              <a:rPr lang="en-US" sz="2400" dirty="0">
                <a:solidFill>
                  <a:srgbClr val="FFFF00"/>
                </a:solidFill>
              </a:rPr>
              <a:t>What we call here a Black Swan (and capitalize it) is an event with the following </a:t>
            </a:r>
            <a:r>
              <a:rPr lang="en-US" sz="2400" b="1" dirty="0">
                <a:solidFill>
                  <a:srgbClr val="FFFF00"/>
                </a:solidFill>
              </a:rPr>
              <a:t>three attributes.</a:t>
            </a:r>
          </a:p>
          <a:p>
            <a:endParaRPr lang="en-US" sz="2400" dirty="0">
              <a:solidFill>
                <a:srgbClr val="FFFF00"/>
              </a:solidFill>
            </a:endParaRPr>
          </a:p>
          <a:p>
            <a:r>
              <a:rPr lang="en-US" sz="2400" dirty="0">
                <a:solidFill>
                  <a:srgbClr val="FFFF00"/>
                </a:solidFill>
              </a:rPr>
              <a:t>   It is an </a:t>
            </a:r>
            <a:r>
              <a:rPr lang="en-US" sz="2400" b="1" i="1" dirty="0">
                <a:solidFill>
                  <a:srgbClr val="FFFF00"/>
                </a:solidFill>
              </a:rPr>
              <a:t>outlier</a:t>
            </a:r>
          </a:p>
          <a:p>
            <a:r>
              <a:rPr lang="en-US" sz="2400" b="1" i="1" dirty="0">
                <a:solidFill>
                  <a:srgbClr val="FFFF00"/>
                </a:solidFill>
              </a:rPr>
              <a:t>   </a:t>
            </a:r>
            <a:r>
              <a:rPr lang="en-US" sz="2400" dirty="0">
                <a:solidFill>
                  <a:srgbClr val="FFFF00"/>
                </a:solidFill>
              </a:rPr>
              <a:t>It carries an extreme impact</a:t>
            </a:r>
          </a:p>
          <a:p>
            <a:r>
              <a:rPr lang="en-US" sz="2400" b="1" i="1" dirty="0">
                <a:solidFill>
                  <a:srgbClr val="FFFF00"/>
                </a:solidFill>
              </a:rPr>
              <a:t>   </a:t>
            </a:r>
            <a:r>
              <a:rPr lang="en-US" sz="2400" dirty="0">
                <a:solidFill>
                  <a:srgbClr val="FFFF00"/>
                </a:solidFill>
              </a:rPr>
              <a:t>In spite of its outlier status, human nature makes us concoct explanation for its occurrence.</a:t>
            </a:r>
          </a:p>
          <a:p>
            <a:endParaRPr lang="en-US" sz="2400" dirty="0">
              <a:solidFill>
                <a:srgbClr val="FFFF00"/>
              </a:solidFill>
            </a:endParaRPr>
          </a:p>
          <a:p>
            <a:r>
              <a:rPr lang="en-US" sz="2400" dirty="0">
                <a:solidFill>
                  <a:srgbClr val="FFFF00"/>
                </a:solidFill>
              </a:rPr>
              <a:t>The Triplet: </a:t>
            </a:r>
            <a:r>
              <a:rPr lang="en-US" sz="2400" dirty="0">
                <a:solidFill>
                  <a:srgbClr val="00B0F0"/>
                </a:solidFill>
              </a:rPr>
              <a:t>Rarity</a:t>
            </a:r>
            <a:r>
              <a:rPr lang="en-US" sz="2400" dirty="0">
                <a:solidFill>
                  <a:srgbClr val="FFFF00"/>
                </a:solidFill>
              </a:rPr>
              <a:t>, </a:t>
            </a:r>
            <a:r>
              <a:rPr lang="en-US" sz="2400" dirty="0">
                <a:solidFill>
                  <a:srgbClr val="FF0000"/>
                </a:solidFill>
              </a:rPr>
              <a:t>Extreme impact</a:t>
            </a:r>
            <a:r>
              <a:rPr lang="en-US" sz="2400" dirty="0">
                <a:solidFill>
                  <a:srgbClr val="FFFF00"/>
                </a:solidFill>
              </a:rPr>
              <a:t>, and </a:t>
            </a:r>
            <a:r>
              <a:rPr lang="en-US" sz="2400" dirty="0">
                <a:solidFill>
                  <a:schemeClr val="accent6"/>
                </a:solidFill>
              </a:rPr>
              <a:t>Retrospective predictability</a:t>
            </a:r>
          </a:p>
        </p:txBody>
      </p:sp>
      <p:sp>
        <p:nvSpPr>
          <p:cNvPr id="6" name="Star: 5 Points 5">
            <a:extLst>
              <a:ext uri="{FF2B5EF4-FFF2-40B4-BE49-F238E27FC236}">
                <a16:creationId xmlns:a16="http://schemas.microsoft.com/office/drawing/2014/main" id="{30804448-545F-E004-C931-B7EE2D3EBFC2}"/>
              </a:ext>
            </a:extLst>
          </p:cNvPr>
          <p:cNvSpPr/>
          <p:nvPr/>
        </p:nvSpPr>
        <p:spPr>
          <a:xfrm>
            <a:off x="167952" y="5001208"/>
            <a:ext cx="195942" cy="2239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1BD7AA-09B6-A551-3017-4D55938991B9}"/>
              </a:ext>
            </a:extLst>
          </p:cNvPr>
          <p:cNvPicPr>
            <a:picLocks noChangeAspect="1"/>
          </p:cNvPicPr>
          <p:nvPr/>
        </p:nvPicPr>
        <p:blipFill>
          <a:blip r:embed="rId2"/>
          <a:stretch>
            <a:fillRect/>
          </a:stretch>
        </p:blipFill>
        <p:spPr>
          <a:xfrm>
            <a:off x="148534" y="5347610"/>
            <a:ext cx="231668" cy="268247"/>
          </a:xfrm>
          <a:prstGeom prst="rect">
            <a:avLst/>
          </a:prstGeom>
        </p:spPr>
      </p:pic>
      <p:pic>
        <p:nvPicPr>
          <p:cNvPr id="8" name="Picture 7">
            <a:extLst>
              <a:ext uri="{FF2B5EF4-FFF2-40B4-BE49-F238E27FC236}">
                <a16:creationId xmlns:a16="http://schemas.microsoft.com/office/drawing/2014/main" id="{7173199F-A3AC-EA4A-6CE2-E31A83FBC13A}"/>
              </a:ext>
            </a:extLst>
          </p:cNvPr>
          <p:cNvPicPr>
            <a:picLocks noChangeAspect="1"/>
          </p:cNvPicPr>
          <p:nvPr/>
        </p:nvPicPr>
        <p:blipFill>
          <a:blip r:embed="rId2"/>
          <a:stretch>
            <a:fillRect/>
          </a:stretch>
        </p:blipFill>
        <p:spPr>
          <a:xfrm>
            <a:off x="176524" y="5702174"/>
            <a:ext cx="231668" cy="268247"/>
          </a:xfrm>
          <a:prstGeom prst="rect">
            <a:avLst/>
          </a:prstGeom>
        </p:spPr>
      </p:pic>
      <p:sp>
        <p:nvSpPr>
          <p:cNvPr id="2" name="Slide Number Placeholder 1">
            <a:extLst>
              <a:ext uri="{FF2B5EF4-FFF2-40B4-BE49-F238E27FC236}">
                <a16:creationId xmlns:a16="http://schemas.microsoft.com/office/drawing/2014/main" id="{6869D719-2C9D-2569-1D7F-8272378CD250}"/>
              </a:ext>
            </a:extLst>
          </p:cNvPr>
          <p:cNvSpPr>
            <a:spLocks noGrp="1"/>
          </p:cNvSpPr>
          <p:nvPr>
            <p:ph type="sldNum" sz="quarter" idx="12"/>
          </p:nvPr>
        </p:nvSpPr>
        <p:spPr/>
        <p:txBody>
          <a:bodyPr/>
          <a:lstStyle/>
          <a:p>
            <a:fld id="{72AAA8E4-3E9E-4984-9609-BCD3AD32E7F9}" type="slidenum">
              <a:rPr lang="en-US" smtClean="0"/>
              <a:t>5</a:t>
            </a:fld>
            <a:endParaRPr lang="en-US"/>
          </a:p>
        </p:txBody>
      </p:sp>
    </p:spTree>
    <p:extLst>
      <p:ext uri="{BB962C8B-B14F-4D97-AF65-F5344CB8AC3E}">
        <p14:creationId xmlns:p14="http://schemas.microsoft.com/office/powerpoint/2010/main" val="2673678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784BA4-7F43-5E48-830F-3256946328DE}"/>
              </a:ext>
            </a:extLst>
          </p:cNvPr>
          <p:cNvPicPr>
            <a:picLocks noChangeAspect="1"/>
          </p:cNvPicPr>
          <p:nvPr/>
        </p:nvPicPr>
        <p:blipFill rotWithShape="1">
          <a:blip r:embed="rId2"/>
          <a:srcRect b="10873"/>
          <a:stretch/>
        </p:blipFill>
        <p:spPr>
          <a:xfrm>
            <a:off x="0" y="300901"/>
            <a:ext cx="12192000" cy="6118562"/>
          </a:xfrm>
          <a:prstGeom prst="rect">
            <a:avLst/>
          </a:prstGeom>
        </p:spPr>
      </p:pic>
      <p:sp>
        <p:nvSpPr>
          <p:cNvPr id="3" name="Slide Number Placeholder 2">
            <a:extLst>
              <a:ext uri="{FF2B5EF4-FFF2-40B4-BE49-F238E27FC236}">
                <a16:creationId xmlns:a16="http://schemas.microsoft.com/office/drawing/2014/main" id="{734653FF-B1B5-DC81-DC0D-1FE282CBDD76}"/>
              </a:ext>
            </a:extLst>
          </p:cNvPr>
          <p:cNvSpPr>
            <a:spLocks noGrp="1"/>
          </p:cNvSpPr>
          <p:nvPr>
            <p:ph type="sldNum" sz="quarter" idx="12"/>
          </p:nvPr>
        </p:nvSpPr>
        <p:spPr/>
        <p:txBody>
          <a:bodyPr/>
          <a:lstStyle/>
          <a:p>
            <a:fld id="{72AAA8E4-3E9E-4984-9609-BCD3AD32E7F9}" type="slidenum">
              <a:rPr lang="en-US" smtClean="0"/>
              <a:t>6</a:t>
            </a:fld>
            <a:endParaRPr lang="en-US"/>
          </a:p>
        </p:txBody>
      </p:sp>
    </p:spTree>
    <p:extLst>
      <p:ext uri="{BB962C8B-B14F-4D97-AF65-F5344CB8AC3E}">
        <p14:creationId xmlns:p14="http://schemas.microsoft.com/office/powerpoint/2010/main" val="187882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B4DC1F-5687-897A-C336-2D2DD967299C}"/>
              </a:ext>
            </a:extLst>
          </p:cNvPr>
          <p:cNvPicPr>
            <a:picLocks noChangeAspect="1"/>
          </p:cNvPicPr>
          <p:nvPr/>
        </p:nvPicPr>
        <p:blipFill rotWithShape="1">
          <a:blip r:embed="rId2"/>
          <a:srcRect l="3137" t="6214" r="3496" b="12717"/>
          <a:stretch/>
        </p:blipFill>
        <p:spPr>
          <a:xfrm>
            <a:off x="139959" y="149290"/>
            <a:ext cx="11648917" cy="6503437"/>
          </a:xfrm>
          <a:prstGeom prst="rect">
            <a:avLst/>
          </a:prstGeom>
        </p:spPr>
      </p:pic>
      <p:sp>
        <p:nvSpPr>
          <p:cNvPr id="4" name="TextBox 3">
            <a:extLst>
              <a:ext uri="{FF2B5EF4-FFF2-40B4-BE49-F238E27FC236}">
                <a16:creationId xmlns:a16="http://schemas.microsoft.com/office/drawing/2014/main" id="{4D80F041-7E4C-A3D2-BA94-47DE2492C48E}"/>
              </a:ext>
            </a:extLst>
          </p:cNvPr>
          <p:cNvSpPr txBox="1"/>
          <p:nvPr/>
        </p:nvSpPr>
        <p:spPr>
          <a:xfrm>
            <a:off x="6223519" y="1091682"/>
            <a:ext cx="5545694" cy="2923877"/>
          </a:xfrm>
          <a:prstGeom prst="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a:t>Look </a:t>
            </a:r>
            <a:r>
              <a:rPr lang="en-US" sz="2400" b="1" i="1" u="sng" dirty="0"/>
              <a:t>into your own personal life</a:t>
            </a:r>
            <a:r>
              <a:rPr lang="en-US" sz="2400" dirty="0"/>
              <a:t>, to your choice of profession, say, or meeting your mate, your exile from your country of origin, the betrayals you faced, your sudden enrichment or impoverishment.</a:t>
            </a:r>
          </a:p>
          <a:p>
            <a:r>
              <a:rPr lang="en-US" sz="3200" dirty="0"/>
              <a:t>How often did these things occur according to plan?</a:t>
            </a:r>
          </a:p>
        </p:txBody>
      </p:sp>
      <p:sp>
        <p:nvSpPr>
          <p:cNvPr id="3" name="Slide Number Placeholder 2">
            <a:extLst>
              <a:ext uri="{FF2B5EF4-FFF2-40B4-BE49-F238E27FC236}">
                <a16:creationId xmlns:a16="http://schemas.microsoft.com/office/drawing/2014/main" id="{DC82C305-07D6-561B-C591-2A68A276170E}"/>
              </a:ext>
            </a:extLst>
          </p:cNvPr>
          <p:cNvSpPr>
            <a:spLocks noGrp="1"/>
          </p:cNvSpPr>
          <p:nvPr>
            <p:ph type="sldNum" sz="quarter" idx="12"/>
          </p:nvPr>
        </p:nvSpPr>
        <p:spPr/>
        <p:txBody>
          <a:bodyPr/>
          <a:lstStyle/>
          <a:p>
            <a:fld id="{72AAA8E4-3E9E-4984-9609-BCD3AD32E7F9}" type="slidenum">
              <a:rPr lang="en-US" smtClean="0"/>
              <a:t>7</a:t>
            </a:fld>
            <a:endParaRPr lang="en-US"/>
          </a:p>
        </p:txBody>
      </p:sp>
      <p:sp>
        <p:nvSpPr>
          <p:cNvPr id="5" name="TextBox 4">
            <a:extLst>
              <a:ext uri="{FF2B5EF4-FFF2-40B4-BE49-F238E27FC236}">
                <a16:creationId xmlns:a16="http://schemas.microsoft.com/office/drawing/2014/main" id="{A50620F3-B826-59D3-B1E2-DA15EDB1C8DA}"/>
              </a:ext>
            </a:extLst>
          </p:cNvPr>
          <p:cNvSpPr txBox="1"/>
          <p:nvPr/>
        </p:nvSpPr>
        <p:spPr>
          <a:xfrm>
            <a:off x="6223820" y="6204154"/>
            <a:ext cx="2556387"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6B3E11E1-A494-29DC-1386-99B1B0DA1193}"/>
              </a:ext>
            </a:extLst>
          </p:cNvPr>
          <p:cNvSpPr txBox="1"/>
          <p:nvPr/>
        </p:nvSpPr>
        <p:spPr>
          <a:xfrm>
            <a:off x="6194322" y="6194322"/>
            <a:ext cx="264487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63033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7D56D-545A-476E-D525-5C4E00C276A8}"/>
              </a:ext>
            </a:extLst>
          </p:cNvPr>
          <p:cNvPicPr>
            <a:picLocks noChangeAspect="1"/>
          </p:cNvPicPr>
          <p:nvPr/>
        </p:nvPicPr>
        <p:blipFill rotWithShape="1">
          <a:blip r:embed="rId2"/>
          <a:srcRect l="-363" t="10138" r="-1452" b="13309"/>
          <a:stretch/>
        </p:blipFill>
        <p:spPr>
          <a:xfrm>
            <a:off x="462117" y="196647"/>
            <a:ext cx="11031793" cy="6400798"/>
          </a:xfrm>
          <a:prstGeom prst="rect">
            <a:avLst/>
          </a:prstGeom>
        </p:spPr>
      </p:pic>
      <p:sp>
        <p:nvSpPr>
          <p:cNvPr id="3" name="Slide Number Placeholder 2">
            <a:extLst>
              <a:ext uri="{FF2B5EF4-FFF2-40B4-BE49-F238E27FC236}">
                <a16:creationId xmlns:a16="http://schemas.microsoft.com/office/drawing/2014/main" id="{0E4B08D3-21A6-28AF-6C7F-03597F844D60}"/>
              </a:ext>
            </a:extLst>
          </p:cNvPr>
          <p:cNvSpPr>
            <a:spLocks noGrp="1"/>
          </p:cNvSpPr>
          <p:nvPr>
            <p:ph type="sldNum" sz="quarter" idx="12"/>
          </p:nvPr>
        </p:nvSpPr>
        <p:spPr/>
        <p:txBody>
          <a:bodyPr/>
          <a:lstStyle/>
          <a:p>
            <a:fld id="{72AAA8E4-3E9E-4984-9609-BCD3AD32E7F9}" type="slidenum">
              <a:rPr lang="en-US" smtClean="0"/>
              <a:t>8</a:t>
            </a:fld>
            <a:endParaRPr lang="en-US"/>
          </a:p>
        </p:txBody>
      </p:sp>
      <p:cxnSp>
        <p:nvCxnSpPr>
          <p:cNvPr id="5" name="Straight Connector 4">
            <a:extLst>
              <a:ext uri="{FF2B5EF4-FFF2-40B4-BE49-F238E27FC236}">
                <a16:creationId xmlns:a16="http://schemas.microsoft.com/office/drawing/2014/main" id="{B7729B2A-7CAC-2291-1E97-9EBE7E866DF4}"/>
              </a:ext>
            </a:extLst>
          </p:cNvPr>
          <p:cNvCxnSpPr/>
          <p:nvPr/>
        </p:nvCxnSpPr>
        <p:spPr>
          <a:xfrm>
            <a:off x="4994787" y="1868130"/>
            <a:ext cx="3411793" cy="0"/>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DAC1F7C5-FE59-9999-01E3-80B0D2A2A376}"/>
              </a:ext>
            </a:extLst>
          </p:cNvPr>
          <p:cNvCxnSpPr/>
          <p:nvPr/>
        </p:nvCxnSpPr>
        <p:spPr>
          <a:xfrm>
            <a:off x="1543665" y="2143432"/>
            <a:ext cx="3028335"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8" name="Right Brace 7">
            <a:extLst>
              <a:ext uri="{FF2B5EF4-FFF2-40B4-BE49-F238E27FC236}">
                <a16:creationId xmlns:a16="http://schemas.microsoft.com/office/drawing/2014/main" id="{B2CB5BFD-994E-A73D-FB73-EA836B91D729}"/>
              </a:ext>
            </a:extLst>
          </p:cNvPr>
          <p:cNvSpPr/>
          <p:nvPr/>
        </p:nvSpPr>
        <p:spPr>
          <a:xfrm>
            <a:off x="9350477" y="1897626"/>
            <a:ext cx="108155" cy="255639"/>
          </a:xfrm>
          <a:prstGeom prst="righ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B5E1A6A2-2BB8-5CEB-7A1B-09DD34B2DED9}"/>
              </a:ext>
            </a:extLst>
          </p:cNvPr>
          <p:cNvSpPr/>
          <p:nvPr/>
        </p:nvSpPr>
        <p:spPr>
          <a:xfrm>
            <a:off x="8219768" y="1907459"/>
            <a:ext cx="45719" cy="226142"/>
          </a:xfrm>
          <a:prstGeom prst="lef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0" name="Freeform: Shape 9">
            <a:extLst>
              <a:ext uri="{FF2B5EF4-FFF2-40B4-BE49-F238E27FC236}">
                <a16:creationId xmlns:a16="http://schemas.microsoft.com/office/drawing/2014/main" id="{E93362DF-382C-B3E2-C2A5-F5774C1A2ED0}"/>
              </a:ext>
            </a:extLst>
          </p:cNvPr>
          <p:cNvSpPr/>
          <p:nvPr/>
        </p:nvSpPr>
        <p:spPr>
          <a:xfrm>
            <a:off x="1573161" y="5093110"/>
            <a:ext cx="8750710" cy="132801"/>
          </a:xfrm>
          <a:custGeom>
            <a:avLst/>
            <a:gdLst>
              <a:gd name="connsiteX0" fmla="*/ 0 w 8750710"/>
              <a:gd name="connsiteY0" fmla="*/ 58993 h 132801"/>
              <a:gd name="connsiteX1" fmla="*/ 49162 w 8750710"/>
              <a:gd name="connsiteY1" fmla="*/ 88490 h 132801"/>
              <a:gd name="connsiteX2" fmla="*/ 78658 w 8750710"/>
              <a:gd name="connsiteY2" fmla="*/ 68825 h 132801"/>
              <a:gd name="connsiteX3" fmla="*/ 117987 w 8750710"/>
              <a:gd name="connsiteY3" fmla="*/ 39329 h 132801"/>
              <a:gd name="connsiteX4" fmla="*/ 373626 w 8750710"/>
              <a:gd name="connsiteY4" fmla="*/ 49161 h 132801"/>
              <a:gd name="connsiteX5" fmla="*/ 393291 w 8750710"/>
              <a:gd name="connsiteY5" fmla="*/ 78658 h 132801"/>
              <a:gd name="connsiteX6" fmla="*/ 432620 w 8750710"/>
              <a:gd name="connsiteY6" fmla="*/ 98322 h 132801"/>
              <a:gd name="connsiteX7" fmla="*/ 462116 w 8750710"/>
              <a:gd name="connsiteY7" fmla="*/ 127819 h 132801"/>
              <a:gd name="connsiteX8" fmla="*/ 629265 w 8750710"/>
              <a:gd name="connsiteY8" fmla="*/ 108155 h 132801"/>
              <a:gd name="connsiteX9" fmla="*/ 658762 w 8750710"/>
              <a:gd name="connsiteY9" fmla="*/ 98322 h 132801"/>
              <a:gd name="connsiteX10" fmla="*/ 698091 w 8750710"/>
              <a:gd name="connsiteY10" fmla="*/ 88490 h 132801"/>
              <a:gd name="connsiteX11" fmla="*/ 737420 w 8750710"/>
              <a:gd name="connsiteY11" fmla="*/ 68825 h 132801"/>
              <a:gd name="connsiteX12" fmla="*/ 766916 w 8750710"/>
              <a:gd name="connsiteY12" fmla="*/ 49161 h 132801"/>
              <a:gd name="connsiteX13" fmla="*/ 796413 w 8750710"/>
              <a:gd name="connsiteY13" fmla="*/ 39329 h 132801"/>
              <a:gd name="connsiteX14" fmla="*/ 943897 w 8750710"/>
              <a:gd name="connsiteY14" fmla="*/ 58993 h 132801"/>
              <a:gd name="connsiteX15" fmla="*/ 1022555 w 8750710"/>
              <a:gd name="connsiteY15" fmla="*/ 78658 h 132801"/>
              <a:gd name="connsiteX16" fmla="*/ 1415845 w 8750710"/>
              <a:gd name="connsiteY16" fmla="*/ 68825 h 132801"/>
              <a:gd name="connsiteX17" fmla="*/ 1465007 w 8750710"/>
              <a:gd name="connsiteY17" fmla="*/ 58993 h 132801"/>
              <a:gd name="connsiteX18" fmla="*/ 1543665 w 8750710"/>
              <a:gd name="connsiteY18" fmla="*/ 49161 h 132801"/>
              <a:gd name="connsiteX19" fmla="*/ 2005781 w 8750710"/>
              <a:gd name="connsiteY19" fmla="*/ 58993 h 132801"/>
              <a:gd name="connsiteX20" fmla="*/ 2045110 w 8750710"/>
              <a:gd name="connsiteY20" fmla="*/ 68825 h 132801"/>
              <a:gd name="connsiteX21" fmla="*/ 2300749 w 8750710"/>
              <a:gd name="connsiteY21" fmla="*/ 78658 h 132801"/>
              <a:gd name="connsiteX22" fmla="*/ 2517058 w 8750710"/>
              <a:gd name="connsiteY22" fmla="*/ 88490 h 132801"/>
              <a:gd name="connsiteX23" fmla="*/ 2576052 w 8750710"/>
              <a:gd name="connsiteY23" fmla="*/ 78658 h 132801"/>
              <a:gd name="connsiteX24" fmla="*/ 2635045 w 8750710"/>
              <a:gd name="connsiteY24" fmla="*/ 58993 h 132801"/>
              <a:gd name="connsiteX25" fmla="*/ 2684207 w 8750710"/>
              <a:gd name="connsiteY25" fmla="*/ 49161 h 132801"/>
              <a:gd name="connsiteX26" fmla="*/ 2762865 w 8750710"/>
              <a:gd name="connsiteY26" fmla="*/ 29496 h 132801"/>
              <a:gd name="connsiteX27" fmla="*/ 2802194 w 8750710"/>
              <a:gd name="connsiteY27" fmla="*/ 19664 h 132801"/>
              <a:gd name="connsiteX28" fmla="*/ 2831691 w 8750710"/>
              <a:gd name="connsiteY28" fmla="*/ 9832 h 132801"/>
              <a:gd name="connsiteX29" fmla="*/ 2910349 w 8750710"/>
              <a:gd name="connsiteY29" fmla="*/ 0 h 132801"/>
              <a:gd name="connsiteX30" fmla="*/ 3048000 w 8750710"/>
              <a:gd name="connsiteY30" fmla="*/ 9832 h 132801"/>
              <a:gd name="connsiteX31" fmla="*/ 3087329 w 8750710"/>
              <a:gd name="connsiteY31" fmla="*/ 39329 h 132801"/>
              <a:gd name="connsiteX32" fmla="*/ 3185652 w 8750710"/>
              <a:gd name="connsiteY32" fmla="*/ 88490 h 132801"/>
              <a:gd name="connsiteX33" fmla="*/ 3352800 w 8750710"/>
              <a:gd name="connsiteY33" fmla="*/ 78658 h 132801"/>
              <a:gd name="connsiteX34" fmla="*/ 3401962 w 8750710"/>
              <a:gd name="connsiteY34" fmla="*/ 58993 h 132801"/>
              <a:gd name="connsiteX35" fmla="*/ 3441291 w 8750710"/>
              <a:gd name="connsiteY35" fmla="*/ 49161 h 132801"/>
              <a:gd name="connsiteX36" fmla="*/ 3470787 w 8750710"/>
              <a:gd name="connsiteY36" fmla="*/ 39329 h 132801"/>
              <a:gd name="connsiteX37" fmla="*/ 3569110 w 8750710"/>
              <a:gd name="connsiteY37" fmla="*/ 49161 h 132801"/>
              <a:gd name="connsiteX38" fmla="*/ 3628104 w 8750710"/>
              <a:gd name="connsiteY38" fmla="*/ 58993 h 132801"/>
              <a:gd name="connsiteX39" fmla="*/ 4159045 w 8750710"/>
              <a:gd name="connsiteY39" fmla="*/ 68825 h 132801"/>
              <a:gd name="connsiteX40" fmla="*/ 4237704 w 8750710"/>
              <a:gd name="connsiteY40" fmla="*/ 78658 h 132801"/>
              <a:gd name="connsiteX41" fmla="*/ 4208207 w 8750710"/>
              <a:gd name="connsiteY41" fmla="*/ 98322 h 132801"/>
              <a:gd name="connsiteX42" fmla="*/ 4621162 w 8750710"/>
              <a:gd name="connsiteY42" fmla="*/ 78658 h 132801"/>
              <a:gd name="connsiteX43" fmla="*/ 4680155 w 8750710"/>
              <a:gd name="connsiteY43" fmla="*/ 58993 h 132801"/>
              <a:gd name="connsiteX44" fmla="*/ 4758813 w 8750710"/>
              <a:gd name="connsiteY44" fmla="*/ 39329 h 132801"/>
              <a:gd name="connsiteX45" fmla="*/ 5034116 w 8750710"/>
              <a:gd name="connsiteY45" fmla="*/ 58993 h 132801"/>
              <a:gd name="connsiteX46" fmla="*/ 5063613 w 8750710"/>
              <a:gd name="connsiteY46" fmla="*/ 68825 h 132801"/>
              <a:gd name="connsiteX47" fmla="*/ 5260258 w 8750710"/>
              <a:gd name="connsiteY47" fmla="*/ 98322 h 132801"/>
              <a:gd name="connsiteX48" fmla="*/ 5683045 w 8750710"/>
              <a:gd name="connsiteY48" fmla="*/ 108155 h 132801"/>
              <a:gd name="connsiteX49" fmla="*/ 6174658 w 8750710"/>
              <a:gd name="connsiteY49" fmla="*/ 108155 h 132801"/>
              <a:gd name="connsiteX50" fmla="*/ 6233652 w 8750710"/>
              <a:gd name="connsiteY50" fmla="*/ 98322 h 132801"/>
              <a:gd name="connsiteX51" fmla="*/ 6312310 w 8750710"/>
              <a:gd name="connsiteY51" fmla="*/ 78658 h 132801"/>
              <a:gd name="connsiteX52" fmla="*/ 6479458 w 8750710"/>
              <a:gd name="connsiteY52" fmla="*/ 98322 h 132801"/>
              <a:gd name="connsiteX53" fmla="*/ 6597445 w 8750710"/>
              <a:gd name="connsiteY53" fmla="*/ 127819 h 132801"/>
              <a:gd name="connsiteX54" fmla="*/ 7295536 w 8750710"/>
              <a:gd name="connsiteY54" fmla="*/ 108155 h 132801"/>
              <a:gd name="connsiteX55" fmla="*/ 7413523 w 8750710"/>
              <a:gd name="connsiteY55" fmla="*/ 88490 h 132801"/>
              <a:gd name="connsiteX56" fmla="*/ 7472516 w 8750710"/>
              <a:gd name="connsiteY56" fmla="*/ 78658 h 132801"/>
              <a:gd name="connsiteX57" fmla="*/ 7521678 w 8750710"/>
              <a:gd name="connsiteY57" fmla="*/ 68825 h 132801"/>
              <a:gd name="connsiteX58" fmla="*/ 7708491 w 8750710"/>
              <a:gd name="connsiteY58" fmla="*/ 39329 h 132801"/>
              <a:gd name="connsiteX59" fmla="*/ 7944465 w 8750710"/>
              <a:gd name="connsiteY59" fmla="*/ 58993 h 132801"/>
              <a:gd name="connsiteX60" fmla="*/ 7973962 w 8750710"/>
              <a:gd name="connsiteY60" fmla="*/ 68825 h 132801"/>
              <a:gd name="connsiteX61" fmla="*/ 8485239 w 8750710"/>
              <a:gd name="connsiteY61" fmla="*/ 58993 h 132801"/>
              <a:gd name="connsiteX62" fmla="*/ 8652387 w 8750710"/>
              <a:gd name="connsiteY62" fmla="*/ 49161 h 132801"/>
              <a:gd name="connsiteX63" fmla="*/ 8750710 w 8750710"/>
              <a:gd name="connsiteY63" fmla="*/ 39329 h 13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750710" h="132801">
                <a:moveTo>
                  <a:pt x="0" y="58993"/>
                </a:moveTo>
                <a:cubicBezTo>
                  <a:pt x="16387" y="68825"/>
                  <a:pt x="30199" y="86120"/>
                  <a:pt x="49162" y="88490"/>
                </a:cubicBezTo>
                <a:cubicBezTo>
                  <a:pt x="60888" y="89956"/>
                  <a:pt x="69042" y="75693"/>
                  <a:pt x="78658" y="68825"/>
                </a:cubicBezTo>
                <a:cubicBezTo>
                  <a:pt x="91993" y="59300"/>
                  <a:pt x="104877" y="49161"/>
                  <a:pt x="117987" y="39329"/>
                </a:cubicBezTo>
                <a:cubicBezTo>
                  <a:pt x="203200" y="42606"/>
                  <a:pt x="289207" y="37101"/>
                  <a:pt x="373626" y="49161"/>
                </a:cubicBezTo>
                <a:cubicBezTo>
                  <a:pt x="385324" y="50832"/>
                  <a:pt x="384213" y="71093"/>
                  <a:pt x="393291" y="78658"/>
                </a:cubicBezTo>
                <a:cubicBezTo>
                  <a:pt x="404551" y="88041"/>
                  <a:pt x="419510" y="91767"/>
                  <a:pt x="432620" y="98322"/>
                </a:cubicBezTo>
                <a:cubicBezTo>
                  <a:pt x="442452" y="108154"/>
                  <a:pt x="448319" y="126094"/>
                  <a:pt x="462116" y="127819"/>
                </a:cubicBezTo>
                <a:cubicBezTo>
                  <a:pt x="511723" y="134020"/>
                  <a:pt x="577473" y="122953"/>
                  <a:pt x="629265" y="108155"/>
                </a:cubicBezTo>
                <a:cubicBezTo>
                  <a:pt x="639230" y="105308"/>
                  <a:pt x="648797" y="101169"/>
                  <a:pt x="658762" y="98322"/>
                </a:cubicBezTo>
                <a:cubicBezTo>
                  <a:pt x="671755" y="94610"/>
                  <a:pt x="684981" y="91767"/>
                  <a:pt x="698091" y="88490"/>
                </a:cubicBezTo>
                <a:cubicBezTo>
                  <a:pt x="711201" y="81935"/>
                  <a:pt x="724694" y="76097"/>
                  <a:pt x="737420" y="68825"/>
                </a:cubicBezTo>
                <a:cubicBezTo>
                  <a:pt x="747680" y="62962"/>
                  <a:pt x="756347" y="54445"/>
                  <a:pt x="766916" y="49161"/>
                </a:cubicBezTo>
                <a:cubicBezTo>
                  <a:pt x="776186" y="44526"/>
                  <a:pt x="786581" y="42606"/>
                  <a:pt x="796413" y="39329"/>
                </a:cubicBezTo>
                <a:cubicBezTo>
                  <a:pt x="844066" y="44624"/>
                  <a:pt x="896370" y="48809"/>
                  <a:pt x="943897" y="58993"/>
                </a:cubicBezTo>
                <a:cubicBezTo>
                  <a:pt x="970323" y="64656"/>
                  <a:pt x="1022555" y="78658"/>
                  <a:pt x="1022555" y="78658"/>
                </a:cubicBezTo>
                <a:lnTo>
                  <a:pt x="1415845" y="68825"/>
                </a:lnTo>
                <a:cubicBezTo>
                  <a:pt x="1432540" y="68083"/>
                  <a:pt x="1448489" y="61534"/>
                  <a:pt x="1465007" y="58993"/>
                </a:cubicBezTo>
                <a:cubicBezTo>
                  <a:pt x="1491123" y="54975"/>
                  <a:pt x="1517446" y="52438"/>
                  <a:pt x="1543665" y="49161"/>
                </a:cubicBezTo>
                <a:lnTo>
                  <a:pt x="2005781" y="58993"/>
                </a:lnTo>
                <a:cubicBezTo>
                  <a:pt x="2019284" y="59523"/>
                  <a:pt x="2031627" y="67926"/>
                  <a:pt x="2045110" y="68825"/>
                </a:cubicBezTo>
                <a:cubicBezTo>
                  <a:pt x="2130197" y="74498"/>
                  <a:pt x="2215536" y="75380"/>
                  <a:pt x="2300749" y="78658"/>
                </a:cubicBezTo>
                <a:cubicBezTo>
                  <a:pt x="2267172" y="179384"/>
                  <a:pt x="2279244" y="113092"/>
                  <a:pt x="2517058" y="88490"/>
                </a:cubicBezTo>
                <a:cubicBezTo>
                  <a:pt x="2536888" y="86439"/>
                  <a:pt x="2556387" y="81935"/>
                  <a:pt x="2576052" y="78658"/>
                </a:cubicBezTo>
                <a:cubicBezTo>
                  <a:pt x="2595716" y="72103"/>
                  <a:pt x="2615047" y="64447"/>
                  <a:pt x="2635045" y="58993"/>
                </a:cubicBezTo>
                <a:cubicBezTo>
                  <a:pt x="2651168" y="54596"/>
                  <a:pt x="2667923" y="52919"/>
                  <a:pt x="2684207" y="49161"/>
                </a:cubicBezTo>
                <a:cubicBezTo>
                  <a:pt x="2710541" y="43084"/>
                  <a:pt x="2736646" y="36051"/>
                  <a:pt x="2762865" y="29496"/>
                </a:cubicBezTo>
                <a:cubicBezTo>
                  <a:pt x="2775975" y="26219"/>
                  <a:pt x="2789374" y="23937"/>
                  <a:pt x="2802194" y="19664"/>
                </a:cubicBezTo>
                <a:cubicBezTo>
                  <a:pt x="2812026" y="16387"/>
                  <a:pt x="2821494" y="11686"/>
                  <a:pt x="2831691" y="9832"/>
                </a:cubicBezTo>
                <a:cubicBezTo>
                  <a:pt x="2857688" y="5105"/>
                  <a:pt x="2884130" y="3277"/>
                  <a:pt x="2910349" y="0"/>
                </a:cubicBezTo>
                <a:cubicBezTo>
                  <a:pt x="2956233" y="3277"/>
                  <a:pt x="3003095" y="-147"/>
                  <a:pt x="3048000" y="9832"/>
                </a:cubicBezTo>
                <a:cubicBezTo>
                  <a:pt x="3063997" y="13387"/>
                  <a:pt x="3073904" y="29932"/>
                  <a:pt x="3087329" y="39329"/>
                </a:cubicBezTo>
                <a:cubicBezTo>
                  <a:pt x="3152363" y="84853"/>
                  <a:pt x="3126370" y="73670"/>
                  <a:pt x="3185652" y="88490"/>
                </a:cubicBezTo>
                <a:cubicBezTo>
                  <a:pt x="3241368" y="85213"/>
                  <a:pt x="3297499" y="86199"/>
                  <a:pt x="3352800" y="78658"/>
                </a:cubicBezTo>
                <a:cubicBezTo>
                  <a:pt x="3370288" y="76273"/>
                  <a:pt x="3385218" y="64574"/>
                  <a:pt x="3401962" y="58993"/>
                </a:cubicBezTo>
                <a:cubicBezTo>
                  <a:pt x="3414782" y="54720"/>
                  <a:pt x="3428298" y="52873"/>
                  <a:pt x="3441291" y="49161"/>
                </a:cubicBezTo>
                <a:cubicBezTo>
                  <a:pt x="3451256" y="46314"/>
                  <a:pt x="3460955" y="42606"/>
                  <a:pt x="3470787" y="39329"/>
                </a:cubicBezTo>
                <a:cubicBezTo>
                  <a:pt x="3503561" y="42606"/>
                  <a:pt x="3536427" y="45076"/>
                  <a:pt x="3569110" y="49161"/>
                </a:cubicBezTo>
                <a:cubicBezTo>
                  <a:pt x="3588892" y="51634"/>
                  <a:pt x="3608179" y="58329"/>
                  <a:pt x="3628104" y="58993"/>
                </a:cubicBezTo>
                <a:cubicBezTo>
                  <a:pt x="3805016" y="64890"/>
                  <a:pt x="3982065" y="65548"/>
                  <a:pt x="4159045" y="68825"/>
                </a:cubicBezTo>
                <a:cubicBezTo>
                  <a:pt x="4185265" y="72103"/>
                  <a:pt x="4215046" y="65063"/>
                  <a:pt x="4237704" y="78658"/>
                </a:cubicBezTo>
                <a:cubicBezTo>
                  <a:pt x="4247837" y="84738"/>
                  <a:pt x="4196390" y="98322"/>
                  <a:pt x="4208207" y="98322"/>
                </a:cubicBezTo>
                <a:cubicBezTo>
                  <a:pt x="4346015" y="98322"/>
                  <a:pt x="4483510" y="85213"/>
                  <a:pt x="4621162" y="78658"/>
                </a:cubicBezTo>
                <a:cubicBezTo>
                  <a:pt x="4640826" y="72103"/>
                  <a:pt x="4660157" y="64447"/>
                  <a:pt x="4680155" y="58993"/>
                </a:cubicBezTo>
                <a:cubicBezTo>
                  <a:pt x="4810694" y="23391"/>
                  <a:pt x="4669296" y="69167"/>
                  <a:pt x="4758813" y="39329"/>
                </a:cubicBezTo>
                <a:cubicBezTo>
                  <a:pt x="4850581" y="45884"/>
                  <a:pt x="4942542" y="50131"/>
                  <a:pt x="5034116" y="58993"/>
                </a:cubicBezTo>
                <a:cubicBezTo>
                  <a:pt x="5044432" y="59991"/>
                  <a:pt x="5053402" y="67049"/>
                  <a:pt x="5063613" y="68825"/>
                </a:cubicBezTo>
                <a:cubicBezTo>
                  <a:pt x="5128914" y="80182"/>
                  <a:pt x="5193994" y="96781"/>
                  <a:pt x="5260258" y="98322"/>
                </a:cubicBezTo>
                <a:lnTo>
                  <a:pt x="5683045" y="108155"/>
                </a:lnTo>
                <a:cubicBezTo>
                  <a:pt x="5866249" y="153955"/>
                  <a:pt x="5735870" y="125032"/>
                  <a:pt x="6174658" y="108155"/>
                </a:cubicBezTo>
                <a:cubicBezTo>
                  <a:pt x="6194579" y="107389"/>
                  <a:pt x="6214159" y="102499"/>
                  <a:pt x="6233652" y="98322"/>
                </a:cubicBezTo>
                <a:cubicBezTo>
                  <a:pt x="6260078" y="92659"/>
                  <a:pt x="6312310" y="78658"/>
                  <a:pt x="6312310" y="78658"/>
                </a:cubicBezTo>
                <a:cubicBezTo>
                  <a:pt x="6350240" y="82106"/>
                  <a:pt x="6434364" y="87048"/>
                  <a:pt x="6479458" y="98322"/>
                </a:cubicBezTo>
                <a:cubicBezTo>
                  <a:pt x="6635270" y="137275"/>
                  <a:pt x="6443080" y="102092"/>
                  <a:pt x="6597445" y="127819"/>
                </a:cubicBezTo>
                <a:cubicBezTo>
                  <a:pt x="6854363" y="123312"/>
                  <a:pt x="7057569" y="129789"/>
                  <a:pt x="7295536" y="108155"/>
                </a:cubicBezTo>
                <a:cubicBezTo>
                  <a:pt x="7417046" y="97108"/>
                  <a:pt x="7333502" y="104494"/>
                  <a:pt x="7413523" y="88490"/>
                </a:cubicBezTo>
                <a:cubicBezTo>
                  <a:pt x="7433071" y="84580"/>
                  <a:pt x="7452902" y="82224"/>
                  <a:pt x="7472516" y="78658"/>
                </a:cubicBezTo>
                <a:cubicBezTo>
                  <a:pt x="7488958" y="75668"/>
                  <a:pt x="7505193" y="71572"/>
                  <a:pt x="7521678" y="68825"/>
                </a:cubicBezTo>
                <a:lnTo>
                  <a:pt x="7708491" y="39329"/>
                </a:lnTo>
                <a:cubicBezTo>
                  <a:pt x="7787149" y="45884"/>
                  <a:pt x="7866017" y="50277"/>
                  <a:pt x="7944465" y="58993"/>
                </a:cubicBezTo>
                <a:cubicBezTo>
                  <a:pt x="7954766" y="60137"/>
                  <a:pt x="7963598" y="68825"/>
                  <a:pt x="7973962" y="68825"/>
                </a:cubicBezTo>
                <a:cubicBezTo>
                  <a:pt x="8144419" y="68825"/>
                  <a:pt x="8314813" y="62270"/>
                  <a:pt x="8485239" y="58993"/>
                </a:cubicBezTo>
                <a:cubicBezTo>
                  <a:pt x="8540955" y="55716"/>
                  <a:pt x="8596804" y="54214"/>
                  <a:pt x="8652387" y="49161"/>
                </a:cubicBezTo>
                <a:cubicBezTo>
                  <a:pt x="8795893" y="36115"/>
                  <a:pt x="8608084" y="39329"/>
                  <a:pt x="8750710" y="39329"/>
                </a:cubicBezTo>
              </a:path>
            </a:pathLst>
          </a:cu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1" name="Oval 10">
            <a:extLst>
              <a:ext uri="{FF2B5EF4-FFF2-40B4-BE49-F238E27FC236}">
                <a16:creationId xmlns:a16="http://schemas.microsoft.com/office/drawing/2014/main" id="{4E43F84B-847E-EA50-2852-F6002F55E988}"/>
              </a:ext>
            </a:extLst>
          </p:cNvPr>
          <p:cNvSpPr/>
          <p:nvPr/>
        </p:nvSpPr>
        <p:spPr>
          <a:xfrm>
            <a:off x="8426245" y="5663381"/>
            <a:ext cx="924232" cy="2949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5805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94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79323F-18F6-46F2-A141-7282127DB67D}"/>
              </a:ext>
            </a:extLst>
          </p:cNvPr>
          <p:cNvPicPr>
            <a:picLocks noChangeAspect="1"/>
          </p:cNvPicPr>
          <p:nvPr/>
        </p:nvPicPr>
        <p:blipFill>
          <a:blip r:embed="rId2"/>
          <a:stretch>
            <a:fillRect/>
          </a:stretch>
        </p:blipFill>
        <p:spPr>
          <a:xfrm>
            <a:off x="261257" y="0"/>
            <a:ext cx="11663266" cy="6858000"/>
          </a:xfrm>
          <a:prstGeom prst="rect">
            <a:avLst/>
          </a:prstGeom>
        </p:spPr>
      </p:pic>
      <p:sp>
        <p:nvSpPr>
          <p:cNvPr id="3" name="TextBox 2">
            <a:extLst>
              <a:ext uri="{FF2B5EF4-FFF2-40B4-BE49-F238E27FC236}">
                <a16:creationId xmlns:a16="http://schemas.microsoft.com/office/drawing/2014/main" id="{34D8DB8D-7007-A34D-789D-279A247AC4C8}"/>
              </a:ext>
            </a:extLst>
          </p:cNvPr>
          <p:cNvSpPr txBox="1"/>
          <p:nvPr/>
        </p:nvSpPr>
        <p:spPr>
          <a:xfrm>
            <a:off x="4208107" y="5896948"/>
            <a:ext cx="3769566" cy="830997"/>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a:t>The Highly expected not happening is also black swan</a:t>
            </a:r>
          </a:p>
        </p:txBody>
      </p:sp>
      <p:sp>
        <p:nvSpPr>
          <p:cNvPr id="4" name="TextBox 3">
            <a:extLst>
              <a:ext uri="{FF2B5EF4-FFF2-40B4-BE49-F238E27FC236}">
                <a16:creationId xmlns:a16="http://schemas.microsoft.com/office/drawing/2014/main" id="{F049E753-A6E3-A443-8BE8-E6B02CD598A6}"/>
              </a:ext>
            </a:extLst>
          </p:cNvPr>
          <p:cNvSpPr txBox="1"/>
          <p:nvPr/>
        </p:nvSpPr>
        <p:spPr>
          <a:xfrm>
            <a:off x="2920482" y="83976"/>
            <a:ext cx="6186196" cy="70788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000" dirty="0">
                <a:solidFill>
                  <a:schemeClr val="tx1"/>
                </a:solidFill>
              </a:rPr>
              <a:t>The central idea of this book concerns our blindness with respect to randomness, particularly the large deviations</a:t>
            </a:r>
          </a:p>
        </p:txBody>
      </p:sp>
      <p:sp>
        <p:nvSpPr>
          <p:cNvPr id="5" name="Slide Number Placeholder 4">
            <a:extLst>
              <a:ext uri="{FF2B5EF4-FFF2-40B4-BE49-F238E27FC236}">
                <a16:creationId xmlns:a16="http://schemas.microsoft.com/office/drawing/2014/main" id="{92180064-4E20-6B15-AECA-41E439AB9D6F}"/>
              </a:ext>
            </a:extLst>
          </p:cNvPr>
          <p:cNvSpPr>
            <a:spLocks noGrp="1"/>
          </p:cNvSpPr>
          <p:nvPr>
            <p:ph type="sldNum" sz="quarter" idx="12"/>
          </p:nvPr>
        </p:nvSpPr>
        <p:spPr/>
        <p:txBody>
          <a:bodyPr/>
          <a:lstStyle/>
          <a:p>
            <a:fld id="{72AAA8E4-3E9E-4984-9609-BCD3AD32E7F9}" type="slidenum">
              <a:rPr lang="en-US" smtClean="0"/>
              <a:t>9</a:t>
            </a:fld>
            <a:endParaRPr lang="en-US"/>
          </a:p>
        </p:txBody>
      </p:sp>
    </p:spTree>
    <p:extLst>
      <p:ext uri="{BB962C8B-B14F-4D97-AF65-F5344CB8AC3E}">
        <p14:creationId xmlns:p14="http://schemas.microsoft.com/office/powerpoint/2010/main" val="247585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4127</TotalTime>
  <Words>2532</Words>
  <Application>Microsoft Office PowerPoint</Application>
  <PresentationFormat>Widescreen</PresentationFormat>
  <Paragraphs>178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ynobaidi@outlook.com</dc:creator>
  <cp:lastModifiedBy>ynobaidi@outlook.com</cp:lastModifiedBy>
  <cp:revision>67</cp:revision>
  <dcterms:created xsi:type="dcterms:W3CDTF">2022-03-24T17:14:54Z</dcterms:created>
  <dcterms:modified xsi:type="dcterms:W3CDTF">2022-06-21T17:18:57Z</dcterms:modified>
</cp:coreProperties>
</file>