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76" r:id="rId3"/>
    <p:sldId id="274" r:id="rId4"/>
    <p:sldId id="416" r:id="rId5"/>
    <p:sldId id="257" r:id="rId6"/>
    <p:sldId id="259" r:id="rId7"/>
    <p:sldId id="258" r:id="rId8"/>
    <p:sldId id="260" r:id="rId9"/>
    <p:sldId id="261" r:id="rId10"/>
    <p:sldId id="262" r:id="rId11"/>
    <p:sldId id="263" r:id="rId12"/>
    <p:sldId id="265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024"/>
  </p:normalViewPr>
  <p:slideViewPr>
    <p:cSldViewPr snapToGrid="0">
      <p:cViewPr varScale="1">
        <p:scale>
          <a:sx n="116" d="100"/>
          <a:sy n="116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0848-381C-1FFF-A44C-DB5AC489A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D7366D-EF11-A732-CC03-F4B8F5C01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657B9-77D2-CCB5-75C3-FE27C6C18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C98C2-B0A1-0104-E5EB-F570336B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EE3E4-9779-6794-010E-D2CFD1D30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5DB7A-42C3-158E-17FA-FC08C6AAD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26AD-1D62-89D0-8849-FA9B7BD3B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752E3-36F6-7BD1-EA94-A1259A95C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076D0-2917-1D09-EECA-10D9FDF8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4DD96-EDBF-7E8A-1079-2DBB5A907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4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2093D7-30E2-5252-3030-F4AD637B5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35302-D7AD-1E43-A88D-AEA4ED153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2B621-024C-70A3-2DC2-65B975AB7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C4A20-224B-0872-4D44-D09CAEDE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70263-51BD-7A0D-6A3E-33DD06ABC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2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8715D-E500-E9D3-53A9-38DA88E7B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A9CA6-E829-D46D-A80A-85031D64C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B98E6-1D61-D082-F13D-61608408B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F854E-5FA7-75E0-CE98-DC71A5483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FD095-3D10-7A6E-1EEA-4663D436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0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2C519-358F-8189-5C3F-D18787FA3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D0BD7-46D0-51F5-6A3D-0CD58469C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D5BAF-EB06-1214-5D7E-CEE9FAAE5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E11EE-2463-654E-EB29-C4B3FC466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6F87F-8F4E-C6D9-1DC7-67B7D7787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07CEB-18CC-8341-5881-A3D10B5F9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5157B-3D5E-541F-4FE9-87CC3F497C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C024E0-089F-ABA5-655B-FF73A4061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BC2CC5-38F9-D52D-F9FC-020E19092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3543E6-AD62-E3C1-B894-7AC5359D7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8381B-66D9-4D7B-3E94-04BDD3A84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5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8DCA0-BD0B-0E7D-3B1A-6EB0516E7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B9CE8-56E4-B735-D4E0-33742D2B4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3591AD-7820-DB96-CB82-5D75382B4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4F07C8-9422-BC8E-3D37-80FE23EF2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8A5242-CE12-17CE-05F2-9FEC78902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E4DCD1-1E02-E348-A237-540D2D2E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0703FE-82DF-EB77-DDD2-32F310F5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7888A9-FDFC-BCCE-7C25-EDAAC1312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8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DF88B-FE60-81B6-D599-5F6D47EE0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0A44B1-F8CA-042B-875E-53A83A6B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AD0ED7-3BE8-100F-65BE-31522140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AC936-922F-A929-9206-52C6BB530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83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61F40F-31A8-6189-A415-CEA39B7C2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FE372B-D688-CC7B-D9A7-2E632630C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6B11D-8F8C-911A-1798-F803C0372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6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1C930-08E3-09F4-874D-66B9E9FDE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9160-2E18-1F9B-C816-829006BA4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FD7129-D0B9-5884-D44E-D27DB75A3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3493C-999D-1BEE-1F80-9B76CF80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DA31E-F75E-E52A-B5B0-40CAFC2AD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73A33-E8A1-AA9C-A6E4-3D7A6C01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15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BDB47-0834-3AE5-CF61-CF5B2088B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5DBD8A-087D-5684-A6E2-65A1972896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87E751-2AEF-F373-85B3-B52F81328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99BE5-0A8C-2D5A-73E5-7E61E925A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3A9572-4446-9E96-9EDB-EA3F65E4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BE660-F68C-96AE-7CF5-7220E500F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4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B8FF54-D0A3-0A34-B83E-373B78A9F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D3C85-9B0A-5817-571E-A4C69610B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9E327-C81A-F605-2509-712B4C6749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86D42-2F05-C349-A312-613F932EC679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F5714-777F-9FBD-FCA5-67105954B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D7D8C-D3AE-E7C8-B54A-71C028D165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65AF8-4BBF-3D41-B149-42150730A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5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health/stress-and-anxiety#stress-vs-anxiet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health/stress-and-anxiety#stress-vs-anxiet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41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dlineplus.gov/anxiety.html" TargetMode="External"/><Relationship Id="rId2" Type="http://schemas.openxmlformats.org/officeDocument/2006/relationships/hyperlink" Target="https://medlineplus.gov/stres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health/stress-and-anxiety#stress-vs-anxiet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health/stress-and-anxiety#stress-vs-anxiet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health/stress-and-anxiety#stress-vs-anxiet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A787A-D389-279B-5E3D-288B33E1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Managing Stress and Anxiety </a:t>
            </a:r>
            <a:br>
              <a:rPr lang="en-US" dirty="0"/>
            </a:br>
            <a:r>
              <a:rPr lang="en-US" sz="2000" dirty="0">
                <a:latin typeface="+mn-lt"/>
              </a:rPr>
              <a:t>February 11, 2025</a:t>
            </a:r>
            <a:endParaRPr lang="en-US" dirty="0"/>
          </a:p>
        </p:txBody>
      </p:sp>
      <p:pic>
        <p:nvPicPr>
          <p:cNvPr id="4" name="Picture 4" descr="Effects of stress on the body">
            <a:extLst>
              <a:ext uri="{FF2B5EF4-FFF2-40B4-BE49-F238E27FC236}">
                <a16:creationId xmlns:a16="http://schemas.microsoft.com/office/drawing/2014/main" id="{AFC247E1-CA80-75EB-BF72-389D5C3CFA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355" y="1690687"/>
            <a:ext cx="8731405" cy="480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336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D561A-F9EE-A78F-8E11-56950D85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Some Causes of Stress and Anxiety?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C1DE0-F52C-E8C9-7578-DB38F7BDA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Starting a new school or job</a:t>
            </a:r>
          </a:p>
          <a:p>
            <a:r>
              <a:rPr lang="en-US" dirty="0"/>
              <a:t>Final examinations or job evaluation</a:t>
            </a:r>
          </a:p>
          <a:p>
            <a:r>
              <a:rPr lang="en-US" dirty="0"/>
              <a:t>Moving</a:t>
            </a:r>
          </a:p>
          <a:p>
            <a:r>
              <a:rPr lang="en-US" dirty="0"/>
              <a:t>Ending or beginning a relationship</a:t>
            </a:r>
          </a:p>
          <a:p>
            <a:r>
              <a:rPr lang="en-US" dirty="0"/>
              <a:t>Having an illness or injury</a:t>
            </a:r>
          </a:p>
          <a:p>
            <a:r>
              <a:rPr lang="en-US" dirty="0"/>
              <a:t>Having a family member who is ill or injured</a:t>
            </a:r>
          </a:p>
          <a:p>
            <a:r>
              <a:rPr lang="en-US" dirty="0"/>
              <a:t>Getting married</a:t>
            </a:r>
          </a:p>
          <a:p>
            <a:r>
              <a:rPr lang="en-US" dirty="0"/>
              <a:t>Having a baby</a:t>
            </a:r>
          </a:p>
          <a:p>
            <a:r>
              <a:rPr lang="en-US" dirty="0"/>
              <a:t>Long “to-do” list with deadlines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128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4C0AC-E1E0-E22E-E9A1-CEA06B963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Types of Stress and Anxiety Relate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4EB2B-0B70-B620-E81F-D7093D496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Generalized anxiety disorder</a:t>
            </a:r>
          </a:p>
          <a:p>
            <a:r>
              <a:rPr lang="en-US" dirty="0"/>
              <a:t>Panic disorder</a:t>
            </a:r>
          </a:p>
          <a:p>
            <a:r>
              <a:rPr lang="en-US" dirty="0"/>
              <a:t>Post traumatic stress disorder (PTSD)</a:t>
            </a:r>
          </a:p>
          <a:p>
            <a:r>
              <a:rPr lang="en-US" dirty="0"/>
              <a:t>Social anxiety disorder</a:t>
            </a:r>
          </a:p>
          <a:p>
            <a:r>
              <a:rPr lang="en-US" dirty="0"/>
              <a:t>Obsessive-compulsive disorder (OCD)</a:t>
            </a:r>
          </a:p>
          <a:p>
            <a:endParaRPr lang="en-US" dirty="0"/>
          </a:p>
          <a:p>
            <a:r>
              <a:rPr lang="en-US" sz="2000" dirty="0">
                <a:hlinkClick r:id="rId2"/>
              </a:rPr>
              <a:t>https://www.healthline.com/health/stress-and-anxiety#stress-vs-anxiety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45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62A4A-5489-8D87-7096-BD187EDAB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r>
              <a:rPr lang="en-US" b="1" dirty="0"/>
              <a:t>Practice Self Care:</a:t>
            </a:r>
            <a:br>
              <a:rPr lang="en-US" b="1" dirty="0"/>
            </a:br>
            <a:r>
              <a:rPr lang="en-US" b="1" dirty="0"/>
              <a:t> Ways to Cope with Stress and Anxiety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314CB-FCE5-9022-B525-1D885F070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81010" cy="458632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Eat a balanced diet		Minimize processed foods</a:t>
            </a:r>
          </a:p>
          <a:p>
            <a:r>
              <a:rPr lang="en-US" dirty="0"/>
              <a:t>Limit phone use			Limit screen time</a:t>
            </a:r>
          </a:p>
          <a:p>
            <a:r>
              <a:rPr lang="en-US" dirty="0"/>
              <a:t>Regular Exercise			Limit caffeine and alcohol	</a:t>
            </a:r>
          </a:p>
          <a:p>
            <a:r>
              <a:rPr lang="en-US" dirty="0"/>
              <a:t>Yoga					Journaling—keep a diary</a:t>
            </a:r>
          </a:p>
          <a:p>
            <a:r>
              <a:rPr lang="en-US" dirty="0"/>
              <a:t>Meditation				Self Affirmations</a:t>
            </a:r>
          </a:p>
          <a:p>
            <a:r>
              <a:rPr lang="en-US" dirty="0"/>
              <a:t>Breathing exercises		Read a good book for enjoyment</a:t>
            </a:r>
          </a:p>
          <a:p>
            <a:r>
              <a:rPr lang="en-US" dirty="0"/>
              <a:t>Walk outside			Getting enough sleep		 </a:t>
            </a:r>
          </a:p>
          <a:p>
            <a:r>
              <a:rPr lang="en-US" dirty="0"/>
              <a:t>Make time for joyful activities 	Spend time with family, friends, pets</a:t>
            </a:r>
          </a:p>
          <a:p>
            <a:r>
              <a:rPr lang="en-US" dirty="0"/>
              <a:t>Counseling				Open up to loved ones about how you feel</a:t>
            </a:r>
          </a:p>
          <a:p>
            <a:endParaRPr lang="en-US" dirty="0"/>
          </a:p>
          <a:p>
            <a:r>
              <a:rPr lang="en-US" sz="2200" dirty="0">
                <a:hlinkClick r:id="rId2"/>
              </a:rPr>
              <a:t>https://www.healthline.com/health/stress-and-anxiety#stress-vs-anxiety</a:t>
            </a:r>
            <a:endParaRPr lang="en-US" sz="2200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64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5C649-B3A8-5B76-BA66-012EDF56B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When To Seek Help and Where To 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1030C-B673-A8A3-073E-10A84B1ED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590"/>
            <a:ext cx="10515600" cy="4885373"/>
          </a:xfrm>
        </p:spPr>
        <p:txBody>
          <a:bodyPr>
            <a:normAutofit/>
          </a:bodyPr>
          <a:lstStyle/>
          <a:p>
            <a:endParaRPr lang="en-US" b="1" dirty="0"/>
          </a:p>
          <a:p>
            <a:r>
              <a:rPr lang="en-US" b="1" dirty="0"/>
              <a:t>When to Seek Help:</a:t>
            </a:r>
            <a:endParaRPr lang="en-US" dirty="0"/>
          </a:p>
          <a:p>
            <a:r>
              <a:rPr lang="en-US" dirty="0"/>
              <a:t>Whenever you feel hopeless</a:t>
            </a:r>
          </a:p>
          <a:p>
            <a:r>
              <a:rPr lang="en-US" dirty="0"/>
              <a:t>When you stop going to classes or doing your homework</a:t>
            </a:r>
          </a:p>
          <a:p>
            <a:r>
              <a:rPr lang="en-US" dirty="0"/>
              <a:t>When you think about hurting yourself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Where to Go</a:t>
            </a:r>
            <a:r>
              <a:rPr lang="en-US" dirty="0"/>
              <a:t>: The Maryville College Counseling Center, your doctor, trusted staff members, faculty members, resident assistants, family, friends.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786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652FD-BEE3-796C-7D1F-5B58B166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Maryville College Counseling Center</a:t>
            </a:r>
            <a:br>
              <a:rPr lang="en-US" b="1" dirty="0"/>
            </a:br>
            <a:r>
              <a:rPr lang="en-US" b="1" dirty="0"/>
              <a:t>Self Care Assessment Worksheet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BED48-6691-E4C5-0A4B-0D957ECCA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Physical Self-Care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Eat regularly (e.g. breakfast, lunch and dinner)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Eat healthy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Exercise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Get regular medical care for prevention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Get medical care when needed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Take time off when needed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Get massages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Dance, swim, walk, run, play sports, or do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some other physical activity that is fun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Take time to be sexual—with yourself, with 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partner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Get enough sleep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Wear clothes you like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Take day trips or mini-vacations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Other: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204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35EB9-73E2-A8A1-8403-77F38A87E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Maryville College Counseling Center</a:t>
            </a:r>
            <a:br>
              <a:rPr lang="en-US" b="1" dirty="0"/>
            </a:br>
            <a:r>
              <a:rPr lang="en-US" b="1" dirty="0"/>
              <a:t>Self Care Assessment Worksheet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32FCA-6300-F02E-EEBA-12BB85190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Psychological Self-Care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Make time for self-reflection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Have your own personal psychotherapy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Write in a journal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Read literature that is unrelated to school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Let others know different aspects of you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Notice your inner experience—listen to your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thoughts, judgments, beliefs, attitudes, and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feelings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Engage your intelligence in a new area, e.g. go to an art museum, history exhibit, sports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event, theater performance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Practice receiving from others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Be curious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Say “no” to extra responsibilities sometimes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224217"/>
                </a:solidFill>
                <a:effectLst/>
                <a:ea typeface="Calibri" panose="020F0502020204030204" pitchFamily="34" charset="0"/>
                <a:cs typeface="ÿÉE"/>
              </a:rPr>
              <a:t>___ Other: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88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8E6E2-B3BB-18A2-A10A-CAC106F25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Maryville College Counseling Center</a:t>
            </a:r>
            <a:br>
              <a:rPr lang="en-US" b="1" dirty="0"/>
            </a:br>
            <a:r>
              <a:rPr lang="en-US" b="1" dirty="0"/>
              <a:t>Self Care Assessment Worksheet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037ED-008A-F8CE-7687-376038D7A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360" marR="0" algn="ctr">
              <a:spcBef>
                <a:spcPts val="705"/>
              </a:spcBef>
              <a:spcAft>
                <a:spcPts val="0"/>
              </a:spcAft>
            </a:pPr>
            <a:r>
              <a:rPr lang="en-US" sz="2400" b="1" i="1" spc="8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Emotional</a:t>
            </a:r>
            <a:r>
              <a:rPr lang="en-US" sz="2400" b="1" i="1" spc="15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b="1" i="1" spc="9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Self-</a:t>
            </a:r>
            <a:r>
              <a:rPr lang="en-US" sz="2400" b="1" i="1" spc="5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Care</a:t>
            </a:r>
            <a:endParaRPr lang="en-US" sz="2400" b="1" i="1" dirty="0">
              <a:effectLst/>
              <a:ea typeface="Times New Roman" panose="02020603050405020304" pitchFamily="18" charset="0"/>
            </a:endParaRPr>
          </a:p>
          <a:p>
            <a:pPr marL="86360" marR="196850">
              <a:lnSpc>
                <a:spcPct val="118000"/>
              </a:lnSpc>
              <a:spcBef>
                <a:spcPts val="285"/>
              </a:spcBef>
              <a:spcAft>
                <a:spcPts val="0"/>
              </a:spcAft>
              <a:tabLst>
                <a:tab pos="355600" algn="l"/>
              </a:tabLst>
            </a:pPr>
            <a:r>
              <a:rPr lang="en-US" sz="2200" i="1" u="sng" dirty="0">
                <a:solidFill>
                  <a:srgbClr val="214216"/>
                </a:solidFill>
                <a:effectLst/>
                <a:uFill>
                  <a:solidFill>
                    <a:srgbClr val="204115"/>
                  </a:solidFill>
                </a:uFill>
                <a:ea typeface="Times New Roman" panose="02020603050405020304" pitchFamily="18" charset="0"/>
              </a:rPr>
              <a:t>	</a:t>
            </a:r>
            <a:r>
              <a:rPr lang="en-US" sz="2200" i="1" spc="-12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6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Spend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time with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others </a:t>
            </a:r>
            <a:r>
              <a:rPr lang="en-US" sz="2000" i="1" spc="6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whose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company </a:t>
            </a:r>
            <a:r>
              <a:rPr lang="en-US" sz="2000" i="1" spc="5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you enjoy</a:t>
            </a:r>
            <a:endParaRPr lang="en-US" sz="2000" i="1" dirty="0">
              <a:effectLst/>
              <a:ea typeface="Times New Roman" panose="02020603050405020304" pitchFamily="18" charset="0"/>
            </a:endParaRPr>
          </a:p>
          <a:p>
            <a:pPr marL="86360" marR="7493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</a:pPr>
            <a:r>
              <a:rPr lang="en-US" sz="2000" i="1" u="sng" dirty="0">
                <a:solidFill>
                  <a:srgbClr val="214216"/>
                </a:solidFill>
                <a:effectLst/>
                <a:uFill>
                  <a:solidFill>
                    <a:srgbClr val="204115"/>
                  </a:solidFill>
                </a:uFill>
                <a:ea typeface="Times New Roman" panose="02020603050405020304" pitchFamily="18" charset="0"/>
              </a:rPr>
              <a:t>	</a:t>
            </a:r>
            <a:r>
              <a:rPr lang="en-US" sz="2000" i="1" spc="-12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Stay </a:t>
            </a:r>
            <a:r>
              <a:rPr lang="en-US" sz="2000" i="1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in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contact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with </a:t>
            </a:r>
            <a:r>
              <a:rPr lang="en-US" sz="2000" i="1" spc="7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important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people </a:t>
            </a:r>
            <a:r>
              <a:rPr lang="en-US" sz="2000" i="1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in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your </a:t>
            </a:r>
            <a:r>
              <a:rPr lang="en-US" sz="2000" i="1" spc="4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life</a:t>
            </a:r>
            <a:endParaRPr lang="en-US" sz="2000" i="1" dirty="0">
              <a:effectLst/>
              <a:ea typeface="Times New Roman" panose="02020603050405020304" pitchFamily="18" charset="0"/>
            </a:endParaRPr>
          </a:p>
          <a:p>
            <a:pPr marL="86360" marR="0">
              <a:lnSpc>
                <a:spcPts val="1260"/>
              </a:lnSpc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</a:pPr>
            <a:r>
              <a:rPr lang="en-US" sz="2000" i="1" u="sng" dirty="0">
                <a:solidFill>
                  <a:srgbClr val="214216"/>
                </a:solidFill>
                <a:effectLst/>
                <a:uFill>
                  <a:solidFill>
                    <a:srgbClr val="204115"/>
                  </a:solidFill>
                </a:uFill>
                <a:ea typeface="Times New Roman" panose="02020603050405020304" pitchFamily="18" charset="0"/>
              </a:rPr>
              <a:t>	</a:t>
            </a:r>
            <a:r>
              <a:rPr lang="en-US" sz="2000" i="1" spc="-10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Give</a:t>
            </a:r>
            <a:r>
              <a:rPr lang="en-US" sz="2000" i="1" spc="17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yourself</a:t>
            </a:r>
            <a:r>
              <a:rPr lang="en-US" sz="2000" i="1" spc="18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affirmations,</a:t>
            </a:r>
            <a:r>
              <a:rPr lang="en-US" sz="2000" i="1" spc="18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praise</a:t>
            </a:r>
            <a:r>
              <a:rPr lang="en-US" sz="2000" i="1" spc="18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yourself</a:t>
            </a:r>
            <a:endParaRPr lang="en-US" sz="2000" i="1" dirty="0">
              <a:effectLst/>
              <a:ea typeface="Times New Roman" panose="02020603050405020304" pitchFamily="18" charset="0"/>
            </a:endParaRPr>
          </a:p>
          <a:p>
            <a:pPr marL="86360" marR="0">
              <a:spcBef>
                <a:spcPts val="235"/>
              </a:spcBef>
              <a:spcAft>
                <a:spcPts val="0"/>
              </a:spcAft>
              <a:tabLst>
                <a:tab pos="355600" algn="l"/>
              </a:tabLst>
            </a:pPr>
            <a:r>
              <a:rPr lang="en-US" sz="2000" i="1" u="sng" dirty="0">
                <a:solidFill>
                  <a:srgbClr val="214216"/>
                </a:solidFill>
                <a:effectLst/>
                <a:uFill>
                  <a:solidFill>
                    <a:srgbClr val="204115"/>
                  </a:solidFill>
                </a:uFill>
                <a:ea typeface="Times New Roman" panose="02020603050405020304" pitchFamily="18" charset="0"/>
              </a:rPr>
              <a:t>	</a:t>
            </a:r>
            <a:r>
              <a:rPr lang="en-US" sz="2000" i="1" spc="-12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Love</a:t>
            </a:r>
            <a:r>
              <a:rPr lang="en-US" sz="2000" i="1" spc="3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yourself</a:t>
            </a:r>
            <a:endParaRPr lang="en-US" sz="2000" i="1" dirty="0">
              <a:effectLst/>
              <a:ea typeface="Times New Roman" panose="02020603050405020304" pitchFamily="18" charset="0"/>
            </a:endParaRPr>
          </a:p>
          <a:p>
            <a:pPr marL="86360" marR="478790">
              <a:lnSpc>
                <a:spcPct val="118000"/>
              </a:lnSpc>
              <a:spcBef>
                <a:spcPts val="240"/>
              </a:spcBef>
              <a:spcAft>
                <a:spcPts val="0"/>
              </a:spcAft>
              <a:tabLst>
                <a:tab pos="355600" algn="l"/>
              </a:tabLst>
            </a:pPr>
            <a:r>
              <a:rPr lang="en-US" sz="2000" i="1" u="sng" dirty="0">
                <a:solidFill>
                  <a:srgbClr val="214216"/>
                </a:solidFill>
                <a:effectLst/>
                <a:uFill>
                  <a:solidFill>
                    <a:srgbClr val="204115"/>
                  </a:solidFill>
                </a:uFill>
                <a:ea typeface="Times New Roman" panose="02020603050405020304" pitchFamily="18" charset="0"/>
              </a:rPr>
              <a:t>	</a:t>
            </a:r>
            <a:r>
              <a:rPr lang="en-US" sz="2000" i="1" spc="-12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8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Re-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read</a:t>
            </a:r>
            <a:r>
              <a:rPr lang="en-US" sz="2000" i="1" spc="-3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favorite</a:t>
            </a:r>
            <a:r>
              <a:rPr lang="en-US" sz="2000" i="1" spc="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books,</a:t>
            </a:r>
            <a:r>
              <a:rPr lang="en-US" sz="2000" i="1" spc="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8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re-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view</a:t>
            </a:r>
            <a:r>
              <a:rPr lang="en-US" sz="2000" i="1" spc="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favorite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movies</a:t>
            </a:r>
            <a:endParaRPr lang="en-US" sz="2000" i="1" dirty="0">
              <a:effectLst/>
              <a:ea typeface="Times New Roman" panose="02020603050405020304" pitchFamily="18" charset="0"/>
            </a:endParaRPr>
          </a:p>
          <a:p>
            <a:pPr marL="86360" marR="7493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</a:pPr>
            <a:r>
              <a:rPr lang="en-US" sz="2000" i="1" u="sng" dirty="0">
                <a:solidFill>
                  <a:srgbClr val="214216"/>
                </a:solidFill>
                <a:effectLst/>
                <a:uFill>
                  <a:solidFill>
                    <a:srgbClr val="204115"/>
                  </a:solidFill>
                </a:uFill>
                <a:ea typeface="Times New Roman" panose="02020603050405020304" pitchFamily="18" charset="0"/>
              </a:rPr>
              <a:t>	</a:t>
            </a:r>
            <a:r>
              <a:rPr lang="en-US" sz="2000" i="1" spc="-12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Identify </a:t>
            </a:r>
            <a:r>
              <a:rPr lang="en-US" sz="2000" i="1" spc="7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comforting activities,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objects, people, </a:t>
            </a:r>
            <a:r>
              <a:rPr lang="en-US" sz="2000" i="1" spc="7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relationships,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places </a:t>
            </a:r>
            <a:r>
              <a:rPr lang="en-US" sz="2000" i="1" spc="5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and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seek them </a:t>
            </a:r>
            <a:r>
              <a:rPr lang="en-US" sz="2000" i="1" spc="5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out</a:t>
            </a:r>
            <a:endParaRPr lang="en-US" sz="2000" i="1" dirty="0">
              <a:effectLst/>
              <a:ea typeface="Times New Roman" panose="02020603050405020304" pitchFamily="18" charset="0"/>
            </a:endParaRPr>
          </a:p>
          <a:p>
            <a:pPr marL="86360" marR="0">
              <a:lnSpc>
                <a:spcPts val="1260"/>
              </a:lnSpc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</a:pPr>
            <a:r>
              <a:rPr lang="en-US" sz="2000" i="1" u="sng" dirty="0">
                <a:solidFill>
                  <a:srgbClr val="214216"/>
                </a:solidFill>
                <a:effectLst/>
                <a:uFill>
                  <a:solidFill>
                    <a:srgbClr val="204115"/>
                  </a:solidFill>
                </a:uFill>
                <a:ea typeface="Times New Roman" panose="02020603050405020304" pitchFamily="18" charset="0"/>
              </a:rPr>
              <a:t>	</a:t>
            </a:r>
            <a:r>
              <a:rPr lang="en-US" sz="2000" i="1" spc="-12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6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Allow</a:t>
            </a:r>
            <a:r>
              <a:rPr lang="en-US" sz="2000" i="1" spc="5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yourself</a:t>
            </a:r>
            <a:r>
              <a:rPr lang="en-US" sz="2000" i="1" spc="6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to</a:t>
            </a:r>
            <a:r>
              <a:rPr lang="en-US" sz="2000" i="1" spc="6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5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cry</a:t>
            </a:r>
            <a:endParaRPr lang="en-US" sz="2000" i="1" dirty="0">
              <a:effectLst/>
              <a:ea typeface="Times New Roman" panose="02020603050405020304" pitchFamily="18" charset="0"/>
            </a:endParaRPr>
          </a:p>
          <a:p>
            <a:pPr marL="86360" marR="0">
              <a:spcBef>
                <a:spcPts val="235"/>
              </a:spcBef>
              <a:spcAft>
                <a:spcPts val="0"/>
              </a:spcAft>
              <a:tabLst>
                <a:tab pos="355600" algn="l"/>
              </a:tabLst>
            </a:pPr>
            <a:r>
              <a:rPr lang="en-US" sz="2000" i="1" u="sng" dirty="0">
                <a:solidFill>
                  <a:srgbClr val="214216"/>
                </a:solidFill>
                <a:effectLst/>
                <a:uFill>
                  <a:solidFill>
                    <a:srgbClr val="204115"/>
                  </a:solidFill>
                </a:uFill>
                <a:ea typeface="Times New Roman" panose="02020603050405020304" pitchFamily="18" charset="0"/>
              </a:rPr>
              <a:t>	</a:t>
            </a:r>
            <a:r>
              <a:rPr lang="en-US" sz="2000" i="1" spc="-12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Find</a:t>
            </a:r>
            <a:r>
              <a:rPr lang="en-US" sz="2000" i="1" spc="11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things</a:t>
            </a:r>
            <a:r>
              <a:rPr lang="en-US" sz="2000" i="1" spc="11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that</a:t>
            </a:r>
            <a:r>
              <a:rPr lang="en-US" sz="2000" i="1" spc="11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make</a:t>
            </a:r>
            <a:r>
              <a:rPr lang="en-US" sz="2000" i="1" spc="11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5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you</a:t>
            </a:r>
            <a:r>
              <a:rPr lang="en-US" sz="2000" i="1" spc="11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6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laugh</a:t>
            </a:r>
            <a:endParaRPr lang="en-US" sz="2000" i="1" dirty="0">
              <a:effectLst/>
              <a:ea typeface="Times New Roman" panose="02020603050405020304" pitchFamily="18" charset="0"/>
            </a:endParaRPr>
          </a:p>
          <a:p>
            <a:pPr marL="86360" marR="196850">
              <a:lnSpc>
                <a:spcPct val="118000"/>
              </a:lnSpc>
              <a:spcBef>
                <a:spcPts val="240"/>
              </a:spcBef>
              <a:spcAft>
                <a:spcPts val="0"/>
              </a:spcAft>
              <a:tabLst>
                <a:tab pos="355600" algn="l"/>
              </a:tabLst>
            </a:pPr>
            <a:r>
              <a:rPr lang="en-US" sz="2000" i="1" u="sng" dirty="0">
                <a:solidFill>
                  <a:srgbClr val="214216"/>
                </a:solidFill>
                <a:effectLst/>
                <a:uFill>
                  <a:solidFill>
                    <a:srgbClr val="204115"/>
                  </a:solidFill>
                </a:uFill>
                <a:ea typeface="Times New Roman" panose="02020603050405020304" pitchFamily="18" charset="0"/>
              </a:rPr>
              <a:t>	</a:t>
            </a:r>
            <a:r>
              <a:rPr lang="en-US" sz="2000" i="1" spc="-9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Express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your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outrage </a:t>
            </a:r>
            <a:r>
              <a:rPr lang="en-US" sz="2000" i="1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in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social action, letters </a:t>
            </a:r>
            <a:r>
              <a:rPr lang="en-US" sz="2000" i="1" spc="5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and </a:t>
            </a:r>
            <a:r>
              <a:rPr lang="en-US" sz="2000" i="1" spc="7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donations,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marches, protests</a:t>
            </a:r>
            <a:endParaRPr lang="en-US" sz="2000" i="1" dirty="0">
              <a:effectLst/>
              <a:ea typeface="Times New Roman" panose="02020603050405020304" pitchFamily="18" charset="0"/>
            </a:endParaRPr>
          </a:p>
          <a:p>
            <a:pPr marL="86360" marR="0">
              <a:lnSpc>
                <a:spcPts val="1260"/>
              </a:lnSpc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</a:pPr>
            <a:r>
              <a:rPr lang="en-US" sz="2000" i="1" u="sng" dirty="0">
                <a:solidFill>
                  <a:srgbClr val="214216"/>
                </a:solidFill>
                <a:effectLst/>
                <a:uFill>
                  <a:solidFill>
                    <a:srgbClr val="204115"/>
                  </a:solidFill>
                </a:uFill>
                <a:ea typeface="Times New Roman" panose="02020603050405020304" pitchFamily="18" charset="0"/>
              </a:rPr>
              <a:t>	</a:t>
            </a:r>
            <a:r>
              <a:rPr lang="en-US" sz="2000" i="1" spc="-11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Play</a:t>
            </a:r>
            <a:r>
              <a:rPr lang="en-US" sz="2000" i="1" spc="12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6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with</a:t>
            </a:r>
            <a:r>
              <a:rPr lang="en-US" sz="2000" i="1" spc="12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children</a:t>
            </a:r>
            <a:endParaRPr lang="en-US" sz="2000" i="1" dirty="0">
              <a:effectLst/>
              <a:ea typeface="Times New Roman" panose="02020603050405020304" pitchFamily="18" charset="0"/>
            </a:endParaRPr>
          </a:p>
          <a:p>
            <a:pPr marL="86360" marR="0">
              <a:spcBef>
                <a:spcPts val="240"/>
              </a:spcBef>
              <a:spcAft>
                <a:spcPts val="0"/>
              </a:spcAft>
              <a:tabLst>
                <a:tab pos="355600" algn="l"/>
              </a:tabLst>
            </a:pPr>
            <a:r>
              <a:rPr lang="en-US" sz="2000" i="1" u="sng" dirty="0">
                <a:solidFill>
                  <a:srgbClr val="214216"/>
                </a:solidFill>
                <a:effectLst/>
                <a:uFill>
                  <a:solidFill>
                    <a:srgbClr val="204115"/>
                  </a:solidFill>
                </a:uFill>
                <a:ea typeface="Times New Roman" panose="02020603050405020304" pitchFamily="18" charset="0"/>
              </a:rPr>
              <a:t>	</a:t>
            </a:r>
            <a:r>
              <a:rPr lang="en-US" sz="2000" i="1" spc="-125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spc="70" dirty="0"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Other:</a:t>
            </a:r>
            <a:endParaRPr lang="en-US" sz="2000" i="1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59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042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8F25-75B2-A2D1-7E7E-4DB2CB89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Maryville College Counseling Center</a:t>
            </a:r>
            <a:br>
              <a:rPr lang="en-US" b="1" dirty="0"/>
            </a:br>
            <a:r>
              <a:rPr lang="en-US" b="1" dirty="0"/>
              <a:t>Self Care Assessment Worksheet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E66BE-9879-E5BD-50EC-C4AF6835A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Spiritual Self-Care</a:t>
            </a:r>
            <a:endParaRPr kumimoji="0" lang="en-US" altLang="en-US" sz="2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2800" b="0" i="0" u="sng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en-US" altLang="en-US" sz="1900" b="0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900" b="0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Make time for reflection</a:t>
            </a:r>
            <a:endParaRPr kumimoji="0" lang="en-US" altLang="en-US" sz="1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900" b="0" i="1" u="sng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n-US" altLang="en-US" sz="1900" b="0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Spend time with nature</a:t>
            </a:r>
            <a:endParaRPr kumimoji="0" lang="en-US" altLang="en-US" sz="1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900" b="0" i="1" u="sng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n-US" altLang="en-US" sz="1900" b="0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Find a spiritual connection or community</a:t>
            </a:r>
            <a:endParaRPr kumimoji="0" lang="en-US" altLang="en-US" sz="1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900" b="0" i="1" u="sng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n-US" altLang="en-US" sz="1900" b="0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Be open to inspiration</a:t>
            </a:r>
            <a:endParaRPr kumimoji="0" lang="en-US" altLang="en-US" sz="1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900" b="0" i="1" u="sng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n-US" altLang="en-US" sz="1900" b="0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Cherish your optimism and hope</a:t>
            </a:r>
            <a:endParaRPr kumimoji="0" lang="en-US" altLang="en-US" sz="1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900" b="0" i="1" u="sng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n-US" altLang="en-US" sz="1900" b="0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Be aware of nonmaterial aspects of life</a:t>
            </a:r>
            <a:endParaRPr kumimoji="0" lang="en-US" altLang="en-US" sz="1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900" b="0" i="1" u="sng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n-US" altLang="en-US" sz="1900" b="0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Try at times not to be in charge or the expert</a:t>
            </a:r>
            <a:endParaRPr kumimoji="0" lang="en-US" altLang="en-US" sz="1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900" b="0" i="1" u="sng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n-US" altLang="en-US" sz="1900" b="0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Be open to not knowing</a:t>
            </a:r>
            <a:endParaRPr kumimoji="0" lang="en-US" altLang="en-US" sz="1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900" b="0" i="1" u="sng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n-US" altLang="en-US" sz="1900" b="0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Identify what is meaningful to you and notice its place in your life</a:t>
            </a:r>
            <a:endParaRPr kumimoji="0" lang="en-US" altLang="en-US" sz="1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900" b="0" i="1" u="sng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n-US" altLang="en-US" sz="1900" b="0" i="1" u="none" strike="noStrike" cap="none" normalizeH="0" baseline="0" dirty="0">
                <a:ln>
                  <a:noFill/>
                </a:ln>
                <a:solidFill>
                  <a:srgbClr val="214216"/>
                </a:solidFill>
                <a:effectLst/>
                <a:ea typeface="Times New Roman" panose="02020603050405020304" pitchFamily="18" charset="0"/>
              </a:rPr>
              <a:t> Have experiences of awe</a:t>
            </a:r>
            <a:endParaRPr kumimoji="0" lang="en-US" altLang="en-US" sz="1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62">
            <a:extLst>
              <a:ext uri="{FF2B5EF4-FFF2-40B4-BE49-F238E27FC236}">
                <a16:creationId xmlns:a16="http://schemas.microsoft.com/office/drawing/2014/main" id="{D8BD65E3-0CEA-6D52-8AED-7FA4AB011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74320" y="-105547"/>
            <a:ext cx="1714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698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2142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26" name="Image 226">
            <a:extLst>
              <a:ext uri="{FF2B5EF4-FFF2-40B4-BE49-F238E27FC236}">
                <a16:creationId xmlns:a16="http://schemas.microsoft.com/office/drawing/2014/main" id="{B9DE6AA6-B4C3-3CD7-661D-FA0C47D53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14547850"/>
            <a:ext cx="20955000" cy="705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raphic 227">
            <a:extLst>
              <a:ext uri="{FF2B5EF4-FFF2-40B4-BE49-F238E27FC236}">
                <a16:creationId xmlns:a16="http://schemas.microsoft.com/office/drawing/2014/main" id="{C78A2993-95F8-FAB6-CFD4-777557EEA228}"/>
              </a:ext>
            </a:extLst>
          </p:cNvPr>
          <p:cNvSpPr>
            <a:spLocks/>
          </p:cNvSpPr>
          <p:nvPr/>
        </p:nvSpPr>
        <p:spPr bwMode="auto">
          <a:xfrm>
            <a:off x="293688" y="22166263"/>
            <a:ext cx="3506787" cy="3740150"/>
          </a:xfrm>
          <a:custGeom>
            <a:avLst/>
            <a:gdLst>
              <a:gd name="T0" fmla="*/ 14135 w 220979"/>
              <a:gd name="T1" fmla="*/ 81813 h 235585"/>
              <a:gd name="T2" fmla="*/ 8953 w 220979"/>
              <a:gd name="T3" fmla="*/ 84963 h 235585"/>
              <a:gd name="T4" fmla="*/ 21628 w 220979"/>
              <a:gd name="T5" fmla="*/ 77635 h 235585"/>
              <a:gd name="T6" fmla="*/ 26276 w 220979"/>
              <a:gd name="T7" fmla="*/ 74904 h 235585"/>
              <a:gd name="T8" fmla="*/ 29057 w 220979"/>
              <a:gd name="T9" fmla="*/ 73482 h 235585"/>
              <a:gd name="T10" fmla="*/ 31191 w 220979"/>
              <a:gd name="T11" fmla="*/ 72288 h 235585"/>
              <a:gd name="T12" fmla="*/ 31394 w 220979"/>
              <a:gd name="T13" fmla="*/ 72288 h 235585"/>
              <a:gd name="T14" fmla="*/ 78867 w 220979"/>
              <a:gd name="T15" fmla="*/ 105981 h 235585"/>
              <a:gd name="T16" fmla="*/ 77152 w 220979"/>
              <a:gd name="T17" fmla="*/ 105295 h 235585"/>
              <a:gd name="T18" fmla="*/ 75450 w 220979"/>
              <a:gd name="T19" fmla="*/ 105016 h 235585"/>
              <a:gd name="T20" fmla="*/ 38214 w 220979"/>
              <a:gd name="T21" fmla="*/ 109918 h 235585"/>
              <a:gd name="T22" fmla="*/ 0 w 220979"/>
              <a:gd name="T23" fmla="*/ 120116 h 235585"/>
              <a:gd name="T24" fmla="*/ 32245 w 220979"/>
              <a:gd name="T25" fmla="*/ 136131 h 235585"/>
              <a:gd name="T26" fmla="*/ 66421 w 220979"/>
              <a:gd name="T27" fmla="*/ 149428 h 235585"/>
              <a:gd name="T28" fmla="*/ 72402 w 220979"/>
              <a:gd name="T29" fmla="*/ 127660 h 235585"/>
              <a:gd name="T30" fmla="*/ 78867 w 220979"/>
              <a:gd name="T31" fmla="*/ 105981 h 235585"/>
              <a:gd name="T32" fmla="*/ 77444 w 220979"/>
              <a:gd name="T33" fmla="*/ 105003 h 235585"/>
              <a:gd name="T34" fmla="*/ 79019 w 220979"/>
              <a:gd name="T35" fmla="*/ 105473 h 235585"/>
              <a:gd name="T36" fmla="*/ 86093 w 220979"/>
              <a:gd name="T37" fmla="*/ 46850 h 235585"/>
              <a:gd name="T38" fmla="*/ 71170 w 220979"/>
              <a:gd name="T39" fmla="*/ 53187 h 235585"/>
              <a:gd name="T40" fmla="*/ 100876 w 220979"/>
              <a:gd name="T41" fmla="*/ 40678 h 235585"/>
              <a:gd name="T42" fmla="*/ 91211 w 220979"/>
              <a:gd name="T43" fmla="*/ 53835 h 235585"/>
              <a:gd name="T44" fmla="*/ 88188 w 220979"/>
              <a:gd name="T45" fmla="*/ 72999 h 235585"/>
              <a:gd name="T46" fmla="*/ 87922 w 220979"/>
              <a:gd name="T47" fmla="*/ 77635 h 235585"/>
              <a:gd name="T48" fmla="*/ 93408 w 220979"/>
              <a:gd name="T49" fmla="*/ 61556 h 235585"/>
              <a:gd name="T50" fmla="*/ 155270 w 220979"/>
              <a:gd name="T51" fmla="*/ 195986 h 235585"/>
              <a:gd name="T52" fmla="*/ 124447 w 220979"/>
              <a:gd name="T53" fmla="*/ 198247 h 235585"/>
              <a:gd name="T54" fmla="*/ 92697 w 220979"/>
              <a:gd name="T55" fmla="*/ 194716 h 235585"/>
              <a:gd name="T56" fmla="*/ 90944 w 220979"/>
              <a:gd name="T57" fmla="*/ 202476 h 235585"/>
              <a:gd name="T58" fmla="*/ 106273 w 220979"/>
              <a:gd name="T59" fmla="*/ 220662 h 235585"/>
              <a:gd name="T60" fmla="*/ 127038 w 220979"/>
              <a:gd name="T61" fmla="*/ 230517 h 235585"/>
              <a:gd name="T62" fmla="*/ 129705 w 220979"/>
              <a:gd name="T63" fmla="*/ 223977 h 235585"/>
              <a:gd name="T64" fmla="*/ 136512 w 220979"/>
              <a:gd name="T65" fmla="*/ 215252 h 235585"/>
              <a:gd name="T66" fmla="*/ 141998 w 220979"/>
              <a:gd name="T67" fmla="*/ 212712 h 235585"/>
              <a:gd name="T68" fmla="*/ 153517 w 220979"/>
              <a:gd name="T69" fmla="*/ 198247 h 235585"/>
              <a:gd name="T70" fmla="*/ 169557 w 220979"/>
              <a:gd name="T71" fmla="*/ 141973 h 235585"/>
              <a:gd name="T72" fmla="*/ 108699 w 220979"/>
              <a:gd name="T73" fmla="*/ 135077 h 235585"/>
              <a:gd name="T74" fmla="*/ 102184 w 220979"/>
              <a:gd name="T75" fmla="*/ 158102 h 235585"/>
              <a:gd name="T76" fmla="*/ 132956 w 220979"/>
              <a:gd name="T77" fmla="*/ 159981 h 235585"/>
              <a:gd name="T78" fmla="*/ 168694 w 220979"/>
              <a:gd name="T79" fmla="*/ 149694 h 235585"/>
              <a:gd name="T80" fmla="*/ 169557 w 220979"/>
              <a:gd name="T81" fmla="*/ 141973 h 235585"/>
              <a:gd name="T82" fmla="*/ 179654 w 220979"/>
              <a:gd name="T83" fmla="*/ 32575 h 235585"/>
              <a:gd name="T84" fmla="*/ 178841 w 220979"/>
              <a:gd name="T85" fmla="*/ 20408 h 235585"/>
              <a:gd name="T86" fmla="*/ 162521 w 220979"/>
              <a:gd name="T87" fmla="*/ 17627 h 235585"/>
              <a:gd name="T88" fmla="*/ 114173 w 220979"/>
              <a:gd name="T89" fmla="*/ 116852 h 235585"/>
              <a:gd name="T90" fmla="*/ 171284 w 220979"/>
              <a:gd name="T91" fmla="*/ 127342 h 235585"/>
              <a:gd name="T92" fmla="*/ 178358 w 220979"/>
              <a:gd name="T93" fmla="*/ 75450 h 235585"/>
              <a:gd name="T94" fmla="*/ 179920 w 220979"/>
              <a:gd name="T95" fmla="*/ 39395 h 235585"/>
              <a:gd name="T96" fmla="*/ 218732 w 220979"/>
              <a:gd name="T97" fmla="*/ 5016 h 235585"/>
              <a:gd name="T98" fmla="*/ 215252 w 220979"/>
              <a:gd name="T99" fmla="*/ 15417 h 235585"/>
              <a:gd name="T100" fmla="*/ 216573 w 220979"/>
              <a:gd name="T101" fmla="*/ 31127 h 235585"/>
              <a:gd name="T102" fmla="*/ 216433 w 220979"/>
              <a:gd name="T103" fmla="*/ 62585 h 235585"/>
              <a:gd name="T104" fmla="*/ 213499 w 220979"/>
              <a:gd name="T105" fmla="*/ 93738 h 235585"/>
              <a:gd name="T106" fmla="*/ 220002 w 220979"/>
              <a:gd name="T107" fmla="*/ 47282 h 235585"/>
              <a:gd name="T108" fmla="*/ 220713 w 220979"/>
              <a:gd name="T109" fmla="*/ 0 h 235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20979" h="235585">
                <a:moveTo>
                  <a:pt x="21628" y="77635"/>
                </a:moveTo>
                <a:lnTo>
                  <a:pt x="14135" y="81813"/>
                </a:lnTo>
                <a:lnTo>
                  <a:pt x="11506" y="83388"/>
                </a:lnTo>
                <a:lnTo>
                  <a:pt x="8953" y="84963"/>
                </a:lnTo>
                <a:lnTo>
                  <a:pt x="6489" y="86525"/>
                </a:lnTo>
                <a:lnTo>
                  <a:pt x="21628" y="77635"/>
                </a:lnTo>
                <a:close/>
              </a:path>
              <a:path w="220979" h="235585">
                <a:moveTo>
                  <a:pt x="29057" y="73482"/>
                </a:moveTo>
                <a:lnTo>
                  <a:pt x="26276" y="74904"/>
                </a:lnTo>
                <a:lnTo>
                  <a:pt x="21628" y="77635"/>
                </a:lnTo>
                <a:lnTo>
                  <a:pt x="29057" y="73482"/>
                </a:lnTo>
                <a:close/>
              </a:path>
              <a:path w="220979" h="235585">
                <a:moveTo>
                  <a:pt x="42405" y="66675"/>
                </a:moveTo>
                <a:lnTo>
                  <a:pt x="31191" y="72288"/>
                </a:lnTo>
                <a:lnTo>
                  <a:pt x="29921" y="72999"/>
                </a:lnTo>
                <a:lnTo>
                  <a:pt x="31394" y="72288"/>
                </a:lnTo>
                <a:lnTo>
                  <a:pt x="42405" y="66675"/>
                </a:lnTo>
                <a:close/>
              </a:path>
              <a:path w="220979" h="235585">
                <a:moveTo>
                  <a:pt x="78867" y="105981"/>
                </a:moveTo>
                <a:lnTo>
                  <a:pt x="77889" y="105664"/>
                </a:lnTo>
                <a:lnTo>
                  <a:pt x="77152" y="105295"/>
                </a:lnTo>
                <a:lnTo>
                  <a:pt x="76327" y="105016"/>
                </a:lnTo>
                <a:lnTo>
                  <a:pt x="75450" y="105016"/>
                </a:lnTo>
                <a:lnTo>
                  <a:pt x="57200" y="106832"/>
                </a:lnTo>
                <a:lnTo>
                  <a:pt x="38214" y="109918"/>
                </a:lnTo>
                <a:lnTo>
                  <a:pt x="19151" y="114300"/>
                </a:lnTo>
                <a:lnTo>
                  <a:pt x="0" y="120116"/>
                </a:lnTo>
                <a:lnTo>
                  <a:pt x="15824" y="128346"/>
                </a:lnTo>
                <a:lnTo>
                  <a:pt x="32245" y="136131"/>
                </a:lnTo>
                <a:lnTo>
                  <a:pt x="49136" y="143243"/>
                </a:lnTo>
                <a:lnTo>
                  <a:pt x="66421" y="149428"/>
                </a:lnTo>
                <a:lnTo>
                  <a:pt x="69354" y="138531"/>
                </a:lnTo>
                <a:lnTo>
                  <a:pt x="72402" y="127660"/>
                </a:lnTo>
                <a:lnTo>
                  <a:pt x="75577" y="116801"/>
                </a:lnTo>
                <a:lnTo>
                  <a:pt x="78867" y="105981"/>
                </a:lnTo>
                <a:close/>
              </a:path>
              <a:path w="220979" h="235585">
                <a:moveTo>
                  <a:pt x="79095" y="105016"/>
                </a:moveTo>
                <a:lnTo>
                  <a:pt x="77444" y="105003"/>
                </a:lnTo>
                <a:lnTo>
                  <a:pt x="78270" y="105283"/>
                </a:lnTo>
                <a:lnTo>
                  <a:pt x="79019" y="105473"/>
                </a:lnTo>
                <a:lnTo>
                  <a:pt x="79095" y="105016"/>
                </a:lnTo>
                <a:close/>
              </a:path>
              <a:path w="220979" h="235585">
                <a:moveTo>
                  <a:pt x="86093" y="46850"/>
                </a:moveTo>
                <a:lnTo>
                  <a:pt x="74066" y="51866"/>
                </a:lnTo>
                <a:lnTo>
                  <a:pt x="71170" y="53187"/>
                </a:lnTo>
                <a:lnTo>
                  <a:pt x="86093" y="46850"/>
                </a:lnTo>
                <a:close/>
              </a:path>
              <a:path w="220979" h="235585">
                <a:moveTo>
                  <a:pt x="100876" y="40678"/>
                </a:moveTo>
                <a:lnTo>
                  <a:pt x="92354" y="44234"/>
                </a:lnTo>
                <a:lnTo>
                  <a:pt x="91211" y="53835"/>
                </a:lnTo>
                <a:lnTo>
                  <a:pt x="89827" y="63436"/>
                </a:lnTo>
                <a:lnTo>
                  <a:pt x="88188" y="72999"/>
                </a:lnTo>
                <a:lnTo>
                  <a:pt x="86423" y="81813"/>
                </a:lnTo>
                <a:lnTo>
                  <a:pt x="87922" y="77635"/>
                </a:lnTo>
                <a:lnTo>
                  <a:pt x="89712" y="72288"/>
                </a:lnTo>
                <a:lnTo>
                  <a:pt x="93408" y="61556"/>
                </a:lnTo>
                <a:lnTo>
                  <a:pt x="100876" y="40678"/>
                </a:lnTo>
                <a:close/>
              </a:path>
              <a:path w="220979" h="235585">
                <a:moveTo>
                  <a:pt x="155270" y="195986"/>
                </a:moveTo>
                <a:lnTo>
                  <a:pt x="140017" y="197916"/>
                </a:lnTo>
                <a:lnTo>
                  <a:pt x="124447" y="198247"/>
                </a:lnTo>
                <a:lnTo>
                  <a:pt x="108635" y="197129"/>
                </a:lnTo>
                <a:lnTo>
                  <a:pt x="92697" y="194716"/>
                </a:lnTo>
                <a:lnTo>
                  <a:pt x="91948" y="197916"/>
                </a:lnTo>
                <a:lnTo>
                  <a:pt x="90944" y="202476"/>
                </a:lnTo>
                <a:lnTo>
                  <a:pt x="90055" y="206349"/>
                </a:lnTo>
                <a:lnTo>
                  <a:pt x="106273" y="220662"/>
                </a:lnTo>
                <a:lnTo>
                  <a:pt x="123050" y="235242"/>
                </a:lnTo>
                <a:lnTo>
                  <a:pt x="127038" y="230517"/>
                </a:lnTo>
                <a:lnTo>
                  <a:pt x="129006" y="228244"/>
                </a:lnTo>
                <a:lnTo>
                  <a:pt x="129705" y="223977"/>
                </a:lnTo>
                <a:lnTo>
                  <a:pt x="131572" y="220179"/>
                </a:lnTo>
                <a:lnTo>
                  <a:pt x="136512" y="215252"/>
                </a:lnTo>
                <a:lnTo>
                  <a:pt x="139090" y="213626"/>
                </a:lnTo>
                <a:lnTo>
                  <a:pt x="141998" y="212712"/>
                </a:lnTo>
                <a:lnTo>
                  <a:pt x="146507" y="207175"/>
                </a:lnTo>
                <a:lnTo>
                  <a:pt x="153517" y="198247"/>
                </a:lnTo>
                <a:lnTo>
                  <a:pt x="155270" y="195986"/>
                </a:lnTo>
                <a:close/>
              </a:path>
              <a:path w="220979" h="235585">
                <a:moveTo>
                  <a:pt x="169557" y="141973"/>
                </a:moveTo>
                <a:lnTo>
                  <a:pt x="113372" y="119608"/>
                </a:lnTo>
                <a:lnTo>
                  <a:pt x="108699" y="135077"/>
                </a:lnTo>
                <a:lnTo>
                  <a:pt x="103505" y="153073"/>
                </a:lnTo>
                <a:lnTo>
                  <a:pt x="102184" y="158102"/>
                </a:lnTo>
                <a:lnTo>
                  <a:pt x="117589" y="159766"/>
                </a:lnTo>
                <a:lnTo>
                  <a:pt x="132956" y="159981"/>
                </a:lnTo>
                <a:lnTo>
                  <a:pt x="148221" y="158546"/>
                </a:lnTo>
                <a:lnTo>
                  <a:pt x="168694" y="149694"/>
                </a:lnTo>
                <a:lnTo>
                  <a:pt x="169075" y="145859"/>
                </a:lnTo>
                <a:lnTo>
                  <a:pt x="169557" y="141973"/>
                </a:lnTo>
                <a:close/>
              </a:path>
              <a:path w="220979" h="235585">
                <a:moveTo>
                  <a:pt x="179920" y="39395"/>
                </a:moveTo>
                <a:lnTo>
                  <a:pt x="179654" y="32575"/>
                </a:lnTo>
                <a:lnTo>
                  <a:pt x="179247" y="25793"/>
                </a:lnTo>
                <a:lnTo>
                  <a:pt x="178841" y="20408"/>
                </a:lnTo>
                <a:lnTo>
                  <a:pt x="178155" y="12268"/>
                </a:lnTo>
                <a:lnTo>
                  <a:pt x="162521" y="17627"/>
                </a:lnTo>
                <a:lnTo>
                  <a:pt x="129755" y="69735"/>
                </a:lnTo>
                <a:lnTo>
                  <a:pt x="114173" y="116852"/>
                </a:lnTo>
                <a:lnTo>
                  <a:pt x="170281" y="135305"/>
                </a:lnTo>
                <a:lnTo>
                  <a:pt x="171284" y="127342"/>
                </a:lnTo>
                <a:lnTo>
                  <a:pt x="176199" y="93383"/>
                </a:lnTo>
                <a:lnTo>
                  <a:pt x="178358" y="75450"/>
                </a:lnTo>
                <a:lnTo>
                  <a:pt x="179730" y="57467"/>
                </a:lnTo>
                <a:lnTo>
                  <a:pt x="179920" y="39395"/>
                </a:lnTo>
                <a:close/>
              </a:path>
              <a:path w="220979" h="235585">
                <a:moveTo>
                  <a:pt x="220713" y="0"/>
                </a:moveTo>
                <a:lnTo>
                  <a:pt x="218732" y="5016"/>
                </a:lnTo>
                <a:lnTo>
                  <a:pt x="216877" y="10172"/>
                </a:lnTo>
                <a:lnTo>
                  <a:pt x="215252" y="15417"/>
                </a:lnTo>
                <a:lnTo>
                  <a:pt x="216255" y="25920"/>
                </a:lnTo>
                <a:lnTo>
                  <a:pt x="216573" y="31127"/>
                </a:lnTo>
                <a:lnTo>
                  <a:pt x="216941" y="46901"/>
                </a:lnTo>
                <a:lnTo>
                  <a:pt x="216433" y="62585"/>
                </a:lnTo>
                <a:lnTo>
                  <a:pt x="215226" y="78181"/>
                </a:lnTo>
                <a:lnTo>
                  <a:pt x="213499" y="93738"/>
                </a:lnTo>
                <a:lnTo>
                  <a:pt x="217766" y="71069"/>
                </a:lnTo>
                <a:lnTo>
                  <a:pt x="220002" y="47282"/>
                </a:lnTo>
                <a:lnTo>
                  <a:pt x="220713" y="25920"/>
                </a:lnTo>
                <a:lnTo>
                  <a:pt x="220713" y="0"/>
                </a:lnTo>
                <a:close/>
              </a:path>
            </a:pathLst>
          </a:custGeom>
          <a:solidFill>
            <a:srgbClr val="3890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8" name="Image 228">
            <a:extLst>
              <a:ext uri="{FF2B5EF4-FFF2-40B4-BE49-F238E27FC236}">
                <a16:creationId xmlns:a16="http://schemas.microsoft.com/office/drawing/2014/main" id="{F62AEB12-0D6A-7E05-81FA-B9E1E8607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713" y="26571575"/>
            <a:ext cx="1693862" cy="432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raphic 229">
            <a:extLst>
              <a:ext uri="{FF2B5EF4-FFF2-40B4-BE49-F238E27FC236}">
                <a16:creationId xmlns:a16="http://schemas.microsoft.com/office/drawing/2014/main" id="{7A5DC4BA-5674-189C-0630-F701912035B2}"/>
              </a:ext>
            </a:extLst>
          </p:cNvPr>
          <p:cNvSpPr>
            <a:spLocks/>
          </p:cNvSpPr>
          <p:nvPr/>
        </p:nvSpPr>
        <p:spPr bwMode="auto">
          <a:xfrm>
            <a:off x="2690813" y="29973588"/>
            <a:ext cx="1854200" cy="4959350"/>
          </a:xfrm>
          <a:custGeom>
            <a:avLst/>
            <a:gdLst>
              <a:gd name="T0" fmla="*/ 44462 w 116839"/>
              <a:gd name="T1" fmla="*/ 312039 h 312420"/>
              <a:gd name="T2" fmla="*/ 39090 w 116839"/>
              <a:gd name="T3" fmla="*/ 299085 h 312420"/>
              <a:gd name="T4" fmla="*/ 34150 w 116839"/>
              <a:gd name="T5" fmla="*/ 286016 h 312420"/>
              <a:gd name="T6" fmla="*/ 29705 w 116839"/>
              <a:gd name="T7" fmla="*/ 272834 h 312420"/>
              <a:gd name="T8" fmla="*/ 25781 w 116839"/>
              <a:gd name="T9" fmla="*/ 259549 h 312420"/>
              <a:gd name="T10" fmla="*/ 20878 w 116839"/>
              <a:gd name="T11" fmla="*/ 260845 h 312420"/>
              <a:gd name="T12" fmla="*/ 15925 w 116839"/>
              <a:gd name="T13" fmla="*/ 261975 h 312420"/>
              <a:gd name="T14" fmla="*/ 10769 w 116839"/>
              <a:gd name="T15" fmla="*/ 262890 h 312420"/>
              <a:gd name="T16" fmla="*/ 3708 w 116839"/>
              <a:gd name="T17" fmla="*/ 271411 h 312420"/>
              <a:gd name="T18" fmla="*/ 0 w 116839"/>
              <a:gd name="T19" fmla="*/ 275628 h 312420"/>
              <a:gd name="T20" fmla="*/ 22136 w 116839"/>
              <a:gd name="T21" fmla="*/ 293992 h 312420"/>
              <a:gd name="T22" fmla="*/ 44462 w 116839"/>
              <a:gd name="T23" fmla="*/ 312039 h 312420"/>
              <a:gd name="T24" fmla="*/ 116840 w 116839"/>
              <a:gd name="T25" fmla="*/ 0 h 312420"/>
              <a:gd name="T26" fmla="*/ 105702 w 116839"/>
              <a:gd name="T27" fmla="*/ 3390 h 312420"/>
              <a:gd name="T28" fmla="*/ 105537 w 116839"/>
              <a:gd name="T29" fmla="*/ 33997 h 312420"/>
              <a:gd name="T30" fmla="*/ 108546 w 116839"/>
              <a:gd name="T31" fmla="*/ 25641 h 312420"/>
              <a:gd name="T32" fmla="*/ 111417 w 116839"/>
              <a:gd name="T33" fmla="*/ 17183 h 312420"/>
              <a:gd name="T34" fmla="*/ 114173 w 116839"/>
              <a:gd name="T35" fmla="*/ 8623 h 312420"/>
              <a:gd name="T36" fmla="*/ 116840 w 116839"/>
              <a:gd name="T37" fmla="*/ 0 h 31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839" h="312420">
                <a:moveTo>
                  <a:pt x="44462" y="312039"/>
                </a:moveTo>
                <a:lnTo>
                  <a:pt x="39090" y="299085"/>
                </a:lnTo>
                <a:lnTo>
                  <a:pt x="34150" y="286016"/>
                </a:lnTo>
                <a:lnTo>
                  <a:pt x="29705" y="272834"/>
                </a:lnTo>
                <a:lnTo>
                  <a:pt x="25781" y="259549"/>
                </a:lnTo>
                <a:lnTo>
                  <a:pt x="20878" y="260845"/>
                </a:lnTo>
                <a:lnTo>
                  <a:pt x="15925" y="261975"/>
                </a:lnTo>
                <a:lnTo>
                  <a:pt x="10769" y="262890"/>
                </a:lnTo>
                <a:lnTo>
                  <a:pt x="3708" y="271411"/>
                </a:lnTo>
                <a:lnTo>
                  <a:pt x="0" y="275628"/>
                </a:lnTo>
                <a:lnTo>
                  <a:pt x="22136" y="293992"/>
                </a:lnTo>
                <a:lnTo>
                  <a:pt x="44462" y="312039"/>
                </a:lnTo>
                <a:close/>
              </a:path>
              <a:path w="116839" h="312420">
                <a:moveTo>
                  <a:pt x="116840" y="0"/>
                </a:moveTo>
                <a:lnTo>
                  <a:pt x="105702" y="3390"/>
                </a:lnTo>
                <a:lnTo>
                  <a:pt x="105537" y="33997"/>
                </a:lnTo>
                <a:lnTo>
                  <a:pt x="108546" y="25641"/>
                </a:lnTo>
                <a:lnTo>
                  <a:pt x="111417" y="17183"/>
                </a:lnTo>
                <a:lnTo>
                  <a:pt x="114173" y="8623"/>
                </a:lnTo>
                <a:lnTo>
                  <a:pt x="116840" y="0"/>
                </a:lnTo>
                <a:close/>
              </a:path>
            </a:pathLst>
          </a:custGeom>
          <a:solidFill>
            <a:srgbClr val="3890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Graphic 230">
            <a:extLst>
              <a:ext uri="{FF2B5EF4-FFF2-40B4-BE49-F238E27FC236}">
                <a16:creationId xmlns:a16="http://schemas.microsoft.com/office/drawing/2014/main" id="{A5F35A28-2689-69DD-ED86-2A2AF3812827}"/>
              </a:ext>
            </a:extLst>
          </p:cNvPr>
          <p:cNvSpPr>
            <a:spLocks/>
          </p:cNvSpPr>
          <p:nvPr/>
        </p:nvSpPr>
        <p:spPr bwMode="auto">
          <a:xfrm>
            <a:off x="6546850" y="40451088"/>
            <a:ext cx="504825" cy="261937"/>
          </a:xfrm>
          <a:custGeom>
            <a:avLst/>
            <a:gdLst>
              <a:gd name="T0" fmla="*/ 31203 w 31750"/>
              <a:gd name="T1" fmla="*/ 26 h 16510"/>
              <a:gd name="T2" fmla="*/ 23220 w 31750"/>
              <a:gd name="T3" fmla="*/ 3842 h 16510"/>
              <a:gd name="T4" fmla="*/ 15331 w 31750"/>
              <a:gd name="T5" fmla="*/ 7900 h 16510"/>
              <a:gd name="T6" fmla="*/ 7577 w 31750"/>
              <a:gd name="T7" fmla="*/ 12143 h 16510"/>
              <a:gd name="T8" fmla="*/ 0 w 31750"/>
              <a:gd name="T9" fmla="*/ 16513 h 16510"/>
              <a:gd name="T10" fmla="*/ 7562 w 31750"/>
              <a:gd name="T11" fmla="*/ 12128 h 16510"/>
              <a:gd name="T12" fmla="*/ 15308 w 31750"/>
              <a:gd name="T13" fmla="*/ 7877 h 16510"/>
              <a:gd name="T14" fmla="*/ 23194 w 31750"/>
              <a:gd name="T15" fmla="*/ 3816 h 16510"/>
              <a:gd name="T16" fmla="*/ 31177 w 31750"/>
              <a:gd name="T17" fmla="*/ 0 h 16510"/>
              <a:gd name="T18" fmla="*/ 31203 w 31750"/>
              <a:gd name="T19" fmla="*/ 26 h 16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750" h="16510">
                <a:moveTo>
                  <a:pt x="31203" y="26"/>
                </a:moveTo>
                <a:lnTo>
                  <a:pt x="23220" y="3842"/>
                </a:lnTo>
                <a:lnTo>
                  <a:pt x="15331" y="7900"/>
                </a:lnTo>
                <a:lnTo>
                  <a:pt x="7577" y="12143"/>
                </a:lnTo>
                <a:lnTo>
                  <a:pt x="0" y="16513"/>
                </a:lnTo>
                <a:lnTo>
                  <a:pt x="7562" y="12128"/>
                </a:lnTo>
                <a:lnTo>
                  <a:pt x="15308" y="7877"/>
                </a:lnTo>
                <a:lnTo>
                  <a:pt x="23194" y="3816"/>
                </a:lnTo>
                <a:lnTo>
                  <a:pt x="31177" y="0"/>
                </a:lnTo>
                <a:lnTo>
                  <a:pt x="31203" y="26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1" name="Image 231">
            <a:extLst>
              <a:ext uri="{FF2B5EF4-FFF2-40B4-BE49-F238E27FC236}">
                <a16:creationId xmlns:a16="http://schemas.microsoft.com/office/drawing/2014/main" id="{2AA35DE2-09F4-2F56-35FC-4B7980B17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163" y="37844413"/>
            <a:ext cx="1296987" cy="313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raphic 232">
            <a:extLst>
              <a:ext uri="{FF2B5EF4-FFF2-40B4-BE49-F238E27FC236}">
                <a16:creationId xmlns:a16="http://schemas.microsoft.com/office/drawing/2014/main" id="{17E8B44C-D907-2811-C817-882F5B95976E}"/>
              </a:ext>
            </a:extLst>
          </p:cNvPr>
          <p:cNvSpPr>
            <a:spLocks/>
          </p:cNvSpPr>
          <p:nvPr/>
        </p:nvSpPr>
        <p:spPr bwMode="auto">
          <a:xfrm>
            <a:off x="5351463" y="38082538"/>
            <a:ext cx="41275" cy="19050"/>
          </a:xfrm>
          <a:custGeom>
            <a:avLst/>
            <a:gdLst>
              <a:gd name="T0" fmla="*/ 2047 w 2540"/>
              <a:gd name="T1" fmla="*/ 0 h 635"/>
              <a:gd name="T2" fmla="*/ 1354 w 2540"/>
              <a:gd name="T3" fmla="*/ 231 h 635"/>
              <a:gd name="T4" fmla="*/ 726 w 2540"/>
              <a:gd name="T5" fmla="*/ 396 h 635"/>
              <a:gd name="T6" fmla="*/ 0 w 2540"/>
              <a:gd name="T7" fmla="*/ 594 h 635"/>
              <a:gd name="T8" fmla="*/ 700 w 2540"/>
              <a:gd name="T9" fmla="*/ 369 h 635"/>
              <a:gd name="T10" fmla="*/ 1420 w 2540"/>
              <a:gd name="T11" fmla="*/ 165 h 635"/>
              <a:gd name="T12" fmla="*/ 2047 w 2540"/>
              <a:gd name="T13" fmla="*/ 0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40" h="635">
                <a:moveTo>
                  <a:pt x="2047" y="0"/>
                </a:moveTo>
                <a:lnTo>
                  <a:pt x="1354" y="231"/>
                </a:lnTo>
                <a:lnTo>
                  <a:pt x="726" y="396"/>
                </a:lnTo>
                <a:lnTo>
                  <a:pt x="0" y="594"/>
                </a:lnTo>
                <a:lnTo>
                  <a:pt x="700" y="369"/>
                </a:lnTo>
                <a:lnTo>
                  <a:pt x="1420" y="165"/>
                </a:lnTo>
                <a:lnTo>
                  <a:pt x="2047" y="0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3" name="Image 233">
            <a:extLst>
              <a:ext uri="{FF2B5EF4-FFF2-40B4-BE49-F238E27FC236}">
                <a16:creationId xmlns:a16="http://schemas.microsoft.com/office/drawing/2014/main" id="{42FAF9DF-51A8-0761-DC28-F6FC36049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650" y="38101588"/>
            <a:ext cx="2216150" cy="354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raphic 234">
            <a:extLst>
              <a:ext uri="{FF2B5EF4-FFF2-40B4-BE49-F238E27FC236}">
                <a16:creationId xmlns:a16="http://schemas.microsoft.com/office/drawing/2014/main" id="{F9743FFE-D279-4FA8-5A4C-6904A429C796}"/>
              </a:ext>
            </a:extLst>
          </p:cNvPr>
          <p:cNvSpPr>
            <a:spLocks/>
          </p:cNvSpPr>
          <p:nvPr/>
        </p:nvSpPr>
        <p:spPr bwMode="auto">
          <a:xfrm>
            <a:off x="7608888" y="47174150"/>
            <a:ext cx="222250" cy="39688"/>
          </a:xfrm>
          <a:custGeom>
            <a:avLst/>
            <a:gdLst>
              <a:gd name="T0" fmla="*/ 13455 w 13970"/>
              <a:gd name="T1" fmla="*/ 66 h 2540"/>
              <a:gd name="T2" fmla="*/ 9095 w 13970"/>
              <a:gd name="T3" fmla="*/ 462 h 2540"/>
              <a:gd name="T4" fmla="*/ 4617 w 13970"/>
              <a:gd name="T5" fmla="*/ 1268 h 2540"/>
              <a:gd name="T6" fmla="*/ 0 w 13970"/>
              <a:gd name="T7" fmla="*/ 2331 h 2540"/>
              <a:gd name="T8" fmla="*/ 4518 w 13970"/>
              <a:gd name="T9" fmla="*/ 1169 h 2540"/>
              <a:gd name="T10" fmla="*/ 9135 w 13970"/>
              <a:gd name="T11" fmla="*/ 369 h 2540"/>
              <a:gd name="T12" fmla="*/ 13521 w 13970"/>
              <a:gd name="T13" fmla="*/ 0 h 2540"/>
              <a:gd name="T14" fmla="*/ 13455 w 13970"/>
              <a:gd name="T15" fmla="*/ 66 h 2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970" h="2540">
                <a:moveTo>
                  <a:pt x="13455" y="66"/>
                </a:moveTo>
                <a:lnTo>
                  <a:pt x="9095" y="462"/>
                </a:lnTo>
                <a:lnTo>
                  <a:pt x="4617" y="1268"/>
                </a:lnTo>
                <a:lnTo>
                  <a:pt x="0" y="2331"/>
                </a:lnTo>
                <a:lnTo>
                  <a:pt x="4518" y="1169"/>
                </a:lnTo>
                <a:lnTo>
                  <a:pt x="9135" y="369"/>
                </a:lnTo>
                <a:lnTo>
                  <a:pt x="13521" y="0"/>
                </a:lnTo>
                <a:lnTo>
                  <a:pt x="13455" y="66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" name="Image 235">
            <a:extLst>
              <a:ext uri="{FF2B5EF4-FFF2-40B4-BE49-F238E27FC236}">
                <a16:creationId xmlns:a16="http://schemas.microsoft.com/office/drawing/2014/main" id="{28ECC9FA-48D0-B596-1BEC-C49E97016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45037375"/>
            <a:ext cx="1011237" cy="221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raphic 236">
            <a:extLst>
              <a:ext uri="{FF2B5EF4-FFF2-40B4-BE49-F238E27FC236}">
                <a16:creationId xmlns:a16="http://schemas.microsoft.com/office/drawing/2014/main" id="{CFFB2C76-9A0E-B37E-6800-360ABDD1ECBC}"/>
              </a:ext>
            </a:extLst>
          </p:cNvPr>
          <p:cNvSpPr>
            <a:spLocks/>
          </p:cNvSpPr>
          <p:nvPr/>
        </p:nvSpPr>
        <p:spPr bwMode="auto">
          <a:xfrm>
            <a:off x="8210550" y="49898300"/>
            <a:ext cx="19050" cy="19050"/>
          </a:xfrm>
          <a:custGeom>
            <a:avLst/>
            <a:gdLst>
              <a:gd name="T0" fmla="*/ 0 w 1270"/>
              <a:gd name="T1" fmla="*/ 957 h 1270"/>
              <a:gd name="T2" fmla="*/ 759 w 1270"/>
              <a:gd name="T3" fmla="*/ 0 h 1270"/>
              <a:gd name="T4" fmla="*/ 548 w 1270"/>
              <a:gd name="T5" fmla="*/ 317 h 1270"/>
              <a:gd name="T6" fmla="*/ 0 w 1270"/>
              <a:gd name="T7" fmla="*/ 957 h 1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0" h="1270">
                <a:moveTo>
                  <a:pt x="0" y="957"/>
                </a:moveTo>
                <a:lnTo>
                  <a:pt x="759" y="0"/>
                </a:lnTo>
                <a:lnTo>
                  <a:pt x="548" y="317"/>
                </a:lnTo>
                <a:lnTo>
                  <a:pt x="0" y="957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7" name="Image 237">
            <a:extLst>
              <a:ext uri="{FF2B5EF4-FFF2-40B4-BE49-F238E27FC236}">
                <a16:creationId xmlns:a16="http://schemas.microsoft.com/office/drawing/2014/main" id="{A2324BB6-9ACE-ED0B-7F0A-337DF4550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063" y="46815375"/>
            <a:ext cx="2635250" cy="410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Graphic 238">
            <a:extLst>
              <a:ext uri="{FF2B5EF4-FFF2-40B4-BE49-F238E27FC236}">
                <a16:creationId xmlns:a16="http://schemas.microsoft.com/office/drawing/2014/main" id="{65D852B0-B219-B1D7-78B4-8E9CD4EA4C36}"/>
              </a:ext>
            </a:extLst>
          </p:cNvPr>
          <p:cNvSpPr>
            <a:spLocks/>
          </p:cNvSpPr>
          <p:nvPr/>
        </p:nvSpPr>
        <p:spPr bwMode="auto">
          <a:xfrm>
            <a:off x="7010400" y="48064738"/>
            <a:ext cx="50800" cy="20637"/>
          </a:xfrm>
          <a:custGeom>
            <a:avLst/>
            <a:gdLst>
              <a:gd name="T0" fmla="*/ 2998 w 3175"/>
              <a:gd name="T1" fmla="*/ 356 h 635"/>
              <a:gd name="T2" fmla="*/ 0 w 3175"/>
              <a:gd name="T3" fmla="*/ 0 h 635"/>
              <a:gd name="T4" fmla="*/ 2998 w 3175"/>
              <a:gd name="T5" fmla="*/ 356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75" h="635">
                <a:moveTo>
                  <a:pt x="2998" y="356"/>
                </a:moveTo>
                <a:lnTo>
                  <a:pt x="0" y="0"/>
                </a:lnTo>
                <a:lnTo>
                  <a:pt x="2998" y="356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9" name="Image 239">
            <a:extLst>
              <a:ext uri="{FF2B5EF4-FFF2-40B4-BE49-F238E27FC236}">
                <a16:creationId xmlns:a16="http://schemas.microsoft.com/office/drawing/2014/main" id="{07CE1F96-8F08-1587-B139-74E824111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48085375"/>
            <a:ext cx="1060450" cy="228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0" name="Image 240">
            <a:extLst>
              <a:ext uri="{FF2B5EF4-FFF2-40B4-BE49-F238E27FC236}">
                <a16:creationId xmlns:a16="http://schemas.microsoft.com/office/drawing/2014/main" id="{FF5DB0A0-6BAE-B7A9-AAB4-335B8343F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488" y="50517425"/>
            <a:ext cx="795337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raphic 241">
            <a:extLst>
              <a:ext uri="{FF2B5EF4-FFF2-40B4-BE49-F238E27FC236}">
                <a16:creationId xmlns:a16="http://schemas.microsoft.com/office/drawing/2014/main" id="{BFB5D76A-1C64-47A1-4613-05EDB0B8EF16}"/>
              </a:ext>
            </a:extLst>
          </p:cNvPr>
          <p:cNvSpPr>
            <a:spLocks/>
          </p:cNvSpPr>
          <p:nvPr/>
        </p:nvSpPr>
        <p:spPr bwMode="auto">
          <a:xfrm>
            <a:off x="11720513" y="56435625"/>
            <a:ext cx="584200" cy="635000"/>
          </a:xfrm>
          <a:custGeom>
            <a:avLst/>
            <a:gdLst>
              <a:gd name="T0" fmla="*/ 10253 w 36830"/>
              <a:gd name="T1" fmla="*/ 14433 h 40005"/>
              <a:gd name="T2" fmla="*/ 5290 w 36830"/>
              <a:gd name="T3" fmla="*/ 7752 h 40005"/>
              <a:gd name="T4" fmla="*/ 0 w 36830"/>
              <a:gd name="T5" fmla="*/ 0 h 40005"/>
              <a:gd name="T6" fmla="*/ 10253 w 36830"/>
              <a:gd name="T7" fmla="*/ 14433 h 40005"/>
              <a:gd name="T8" fmla="*/ 36402 w 36830"/>
              <a:gd name="T9" fmla="*/ 39374 h 40005"/>
              <a:gd name="T10" fmla="*/ 12981 w 36830"/>
              <a:gd name="T11" fmla="*/ 18175 h 40005"/>
              <a:gd name="T12" fmla="*/ 22647 w 36830"/>
              <a:gd name="T13" fmla="*/ 29600 h 40005"/>
              <a:gd name="T14" fmla="*/ 30550 w 36830"/>
              <a:gd name="T15" fmla="*/ 36588 h 40005"/>
              <a:gd name="T16" fmla="*/ 36402 w 36830"/>
              <a:gd name="T17" fmla="*/ 39374 h 40005"/>
              <a:gd name="T18" fmla="*/ 36554 w 36830"/>
              <a:gd name="T19" fmla="*/ 39446 h 40005"/>
              <a:gd name="T20" fmla="*/ 36366 w 36830"/>
              <a:gd name="T21" fmla="*/ 39409 h 40005"/>
              <a:gd name="T22" fmla="*/ 33215 w 36830"/>
              <a:gd name="T23" fmla="*/ 37857 h 40005"/>
              <a:gd name="T24" fmla="*/ 36402 w 36830"/>
              <a:gd name="T25" fmla="*/ 39374 h 40005"/>
              <a:gd name="T26" fmla="*/ 36554 w 36830"/>
              <a:gd name="T27" fmla="*/ 39446 h 400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6830" h="40005">
                <a:moveTo>
                  <a:pt x="10253" y="14433"/>
                </a:moveTo>
                <a:lnTo>
                  <a:pt x="5290" y="7752"/>
                </a:lnTo>
                <a:lnTo>
                  <a:pt x="0" y="0"/>
                </a:lnTo>
                <a:lnTo>
                  <a:pt x="10253" y="14433"/>
                </a:lnTo>
                <a:close/>
              </a:path>
              <a:path w="36830" h="40005">
                <a:moveTo>
                  <a:pt x="36402" y="39374"/>
                </a:moveTo>
                <a:lnTo>
                  <a:pt x="12981" y="18175"/>
                </a:lnTo>
                <a:lnTo>
                  <a:pt x="22647" y="29600"/>
                </a:lnTo>
                <a:lnTo>
                  <a:pt x="30550" y="36588"/>
                </a:lnTo>
                <a:lnTo>
                  <a:pt x="36402" y="39374"/>
                </a:lnTo>
                <a:close/>
              </a:path>
              <a:path w="36830" h="40005">
                <a:moveTo>
                  <a:pt x="36554" y="39446"/>
                </a:moveTo>
                <a:lnTo>
                  <a:pt x="36366" y="39409"/>
                </a:lnTo>
                <a:lnTo>
                  <a:pt x="33215" y="37857"/>
                </a:lnTo>
                <a:lnTo>
                  <a:pt x="36402" y="39374"/>
                </a:lnTo>
                <a:lnTo>
                  <a:pt x="36554" y="39446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2" name="Image 242">
            <a:extLst>
              <a:ext uri="{FF2B5EF4-FFF2-40B4-BE49-F238E27FC236}">
                <a16:creationId xmlns:a16="http://schemas.microsoft.com/office/drawing/2014/main" id="{7030E698-6667-5AEC-FE19-EF2FCBB16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0" y="53908325"/>
            <a:ext cx="5246688" cy="509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3" name="Image 243">
            <a:extLst>
              <a:ext uri="{FF2B5EF4-FFF2-40B4-BE49-F238E27FC236}">
                <a16:creationId xmlns:a16="http://schemas.microsoft.com/office/drawing/2014/main" id="{E075EDA4-D13B-25BC-1242-E2A004376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5363" y="63790513"/>
            <a:ext cx="97472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4" name="Image 244">
            <a:extLst>
              <a:ext uri="{FF2B5EF4-FFF2-40B4-BE49-F238E27FC236}">
                <a16:creationId xmlns:a16="http://schemas.microsoft.com/office/drawing/2014/main" id="{2138D9C8-BAC5-1A82-8E10-06E7C38FD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8775" y="61020325"/>
            <a:ext cx="1422400" cy="446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" name="Image 245">
            <a:extLst>
              <a:ext uri="{FF2B5EF4-FFF2-40B4-BE49-F238E27FC236}">
                <a16:creationId xmlns:a16="http://schemas.microsoft.com/office/drawing/2014/main" id="{55645FA6-5342-A872-D03A-C68EB74BE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0188" y="69375338"/>
            <a:ext cx="973137" cy="5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" name="Image 246">
            <a:extLst>
              <a:ext uri="{FF2B5EF4-FFF2-40B4-BE49-F238E27FC236}">
                <a16:creationId xmlns:a16="http://schemas.microsoft.com/office/drawing/2014/main" id="{1577000B-B5CE-5098-BDC5-4B9ECEB0D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8925" y="67637025"/>
            <a:ext cx="2413000" cy="289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7" name="Image 247">
            <a:extLst>
              <a:ext uri="{FF2B5EF4-FFF2-40B4-BE49-F238E27FC236}">
                <a16:creationId xmlns:a16="http://schemas.microsoft.com/office/drawing/2014/main" id="{A6FEC12C-A195-8B1A-DF68-70C277F9C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4188" y="69507100"/>
            <a:ext cx="1763712" cy="391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8" name="Image 248">
            <a:extLst>
              <a:ext uri="{FF2B5EF4-FFF2-40B4-BE49-F238E27FC236}">
                <a16:creationId xmlns:a16="http://schemas.microsoft.com/office/drawing/2014/main" id="{BEB91586-ED32-30A5-598F-14C1FA79B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3" y="72964675"/>
            <a:ext cx="1203325" cy="216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" name="Image 249">
            <a:extLst>
              <a:ext uri="{FF2B5EF4-FFF2-40B4-BE49-F238E27FC236}">
                <a16:creationId xmlns:a16="http://schemas.microsoft.com/office/drawing/2014/main" id="{867BB684-7E3C-DF58-D399-4905FF4B4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138" y="75209400"/>
            <a:ext cx="500062" cy="86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" name="Image 250">
            <a:extLst>
              <a:ext uri="{FF2B5EF4-FFF2-40B4-BE49-F238E27FC236}">
                <a16:creationId xmlns:a16="http://schemas.microsoft.com/office/drawing/2014/main" id="{6C7FE12E-1B82-11C9-EF7A-BB312F961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713" y="74891900"/>
            <a:ext cx="311150" cy="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" name="Image 251">
            <a:extLst>
              <a:ext uri="{FF2B5EF4-FFF2-40B4-BE49-F238E27FC236}">
                <a16:creationId xmlns:a16="http://schemas.microsoft.com/office/drawing/2014/main" id="{77BB0300-BA9B-36B4-E8D8-2349B5DD2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125" y="75277663"/>
            <a:ext cx="57785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" name="Image 252">
            <a:extLst>
              <a:ext uri="{FF2B5EF4-FFF2-40B4-BE49-F238E27FC236}">
                <a16:creationId xmlns:a16="http://schemas.microsoft.com/office/drawing/2014/main" id="{61C950F0-EC9D-395F-BE43-4E8349FFC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4325" y="79651225"/>
            <a:ext cx="1066800" cy="171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" name="Image 253">
            <a:extLst>
              <a:ext uri="{FF2B5EF4-FFF2-40B4-BE49-F238E27FC236}">
                <a16:creationId xmlns:a16="http://schemas.microsoft.com/office/drawing/2014/main" id="{D417F92B-9AA6-6045-AB0E-3E88291B6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138" y="78727300"/>
            <a:ext cx="1519237" cy="253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" name="Image 254">
            <a:extLst>
              <a:ext uri="{FF2B5EF4-FFF2-40B4-BE49-F238E27FC236}">
                <a16:creationId xmlns:a16="http://schemas.microsoft.com/office/drawing/2014/main" id="{CAEA506C-FE10-8D32-9666-C9B87CE69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238" y="84116863"/>
            <a:ext cx="285750" cy="85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Graphic 255">
            <a:extLst>
              <a:ext uri="{FF2B5EF4-FFF2-40B4-BE49-F238E27FC236}">
                <a16:creationId xmlns:a16="http://schemas.microsoft.com/office/drawing/2014/main" id="{01EC2400-4B06-5564-F15B-FB4253A33057}"/>
              </a:ext>
            </a:extLst>
          </p:cNvPr>
          <p:cNvSpPr>
            <a:spLocks/>
          </p:cNvSpPr>
          <p:nvPr/>
        </p:nvSpPr>
        <p:spPr bwMode="auto">
          <a:xfrm>
            <a:off x="12299950" y="84635975"/>
            <a:ext cx="39688" cy="20638"/>
          </a:xfrm>
          <a:custGeom>
            <a:avLst/>
            <a:gdLst>
              <a:gd name="T0" fmla="*/ 2443 w 2540"/>
              <a:gd name="T1" fmla="*/ 462 h 635"/>
              <a:gd name="T2" fmla="*/ 0 w 2540"/>
              <a:gd name="T3" fmla="*/ 0 h 635"/>
              <a:gd name="T4" fmla="*/ 2443 w 2540"/>
              <a:gd name="T5" fmla="*/ 462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0" h="635">
                <a:moveTo>
                  <a:pt x="2443" y="462"/>
                </a:moveTo>
                <a:lnTo>
                  <a:pt x="0" y="0"/>
                </a:lnTo>
                <a:lnTo>
                  <a:pt x="2443" y="462"/>
                </a:lnTo>
                <a:close/>
              </a:path>
            </a:pathLst>
          </a:cu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" name="Image 256">
            <a:extLst>
              <a:ext uri="{FF2B5EF4-FFF2-40B4-BE49-F238E27FC236}">
                <a16:creationId xmlns:a16="http://schemas.microsoft.com/office/drawing/2014/main" id="{C1913820-96FF-8F49-2A24-9A207BA47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7038" y="83437413"/>
            <a:ext cx="1122362" cy="204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7" name="Image 257">
            <a:extLst>
              <a:ext uri="{FF2B5EF4-FFF2-40B4-BE49-F238E27FC236}">
                <a16:creationId xmlns:a16="http://schemas.microsoft.com/office/drawing/2014/main" id="{9BB07D6B-1BAB-C531-0D7E-84E36C66F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6663" y="84464525"/>
            <a:ext cx="346075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8" name="Image 258">
            <a:extLst>
              <a:ext uri="{FF2B5EF4-FFF2-40B4-BE49-F238E27FC236}">
                <a16:creationId xmlns:a16="http://schemas.microsoft.com/office/drawing/2014/main" id="{5B1FE0D6-6B46-FC04-606B-9593DE141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2013" y="86799738"/>
            <a:ext cx="1308100" cy="206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9" name="Image 259">
            <a:extLst>
              <a:ext uri="{FF2B5EF4-FFF2-40B4-BE49-F238E27FC236}">
                <a16:creationId xmlns:a16="http://schemas.microsoft.com/office/drawing/2014/main" id="{DCFB9AD7-C0FD-BA60-CCF7-FB46A2768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6063" y="86737825"/>
            <a:ext cx="984250" cy="164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0" name="Image 260">
            <a:extLst>
              <a:ext uri="{FF2B5EF4-FFF2-40B4-BE49-F238E27FC236}">
                <a16:creationId xmlns:a16="http://schemas.microsoft.com/office/drawing/2014/main" id="{A675A876-C662-CC6C-56E4-E2DB984AA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1925" y="91230450"/>
            <a:ext cx="1087438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1" name="Image 261">
            <a:extLst>
              <a:ext uri="{FF2B5EF4-FFF2-40B4-BE49-F238E27FC236}">
                <a16:creationId xmlns:a16="http://schemas.microsoft.com/office/drawing/2014/main" id="{0A6012BF-EFD6-452C-B38B-78F9280E6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550" y="91357450"/>
            <a:ext cx="17272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2" name="Image 262">
            <a:extLst>
              <a:ext uri="{FF2B5EF4-FFF2-40B4-BE49-F238E27FC236}">
                <a16:creationId xmlns:a16="http://schemas.microsoft.com/office/drawing/2014/main" id="{B986C225-BA3D-989B-7F24-054E88013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4825" y="93587888"/>
            <a:ext cx="1049338" cy="123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3" name="Image 263">
            <a:extLst>
              <a:ext uri="{FF2B5EF4-FFF2-40B4-BE49-F238E27FC236}">
                <a16:creationId xmlns:a16="http://schemas.microsoft.com/office/drawing/2014/main" id="{76A37949-BC18-6061-2AC5-58BE638BB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300" y="92324238"/>
            <a:ext cx="704850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Graphic 264">
            <a:extLst>
              <a:ext uri="{FF2B5EF4-FFF2-40B4-BE49-F238E27FC236}">
                <a16:creationId xmlns:a16="http://schemas.microsoft.com/office/drawing/2014/main" id="{CBBD4798-114F-4CD7-3F80-85B808847D75}"/>
              </a:ext>
            </a:extLst>
          </p:cNvPr>
          <p:cNvSpPr>
            <a:spLocks/>
          </p:cNvSpPr>
          <p:nvPr/>
        </p:nvSpPr>
        <p:spPr bwMode="auto">
          <a:xfrm>
            <a:off x="203200" y="94332425"/>
            <a:ext cx="49213" cy="50800"/>
          </a:xfrm>
          <a:custGeom>
            <a:avLst/>
            <a:gdLst>
              <a:gd name="T0" fmla="*/ 2972 w 3175"/>
              <a:gd name="T1" fmla="*/ 2972 h 3175"/>
              <a:gd name="T2" fmla="*/ 0 w 3175"/>
              <a:gd name="T3" fmla="*/ 0 h 3175"/>
              <a:gd name="T4" fmla="*/ 2972 w 3175"/>
              <a:gd name="T5" fmla="*/ 2972 h 3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75" h="3175">
                <a:moveTo>
                  <a:pt x="2972" y="2972"/>
                </a:moveTo>
                <a:lnTo>
                  <a:pt x="0" y="0"/>
                </a:lnTo>
                <a:lnTo>
                  <a:pt x="2972" y="2972"/>
                </a:lnTo>
                <a:close/>
              </a:path>
            </a:pathLst>
          </a:cu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Graphic 265">
            <a:extLst>
              <a:ext uri="{FF2B5EF4-FFF2-40B4-BE49-F238E27FC236}">
                <a16:creationId xmlns:a16="http://schemas.microsoft.com/office/drawing/2014/main" id="{D21ECC9A-5AD5-4E5A-360B-E7510051D7C6}"/>
              </a:ext>
            </a:extLst>
          </p:cNvPr>
          <p:cNvSpPr>
            <a:spLocks/>
          </p:cNvSpPr>
          <p:nvPr/>
        </p:nvSpPr>
        <p:spPr bwMode="auto">
          <a:xfrm>
            <a:off x="158750" y="93818075"/>
            <a:ext cx="1511300" cy="614363"/>
          </a:xfrm>
          <a:custGeom>
            <a:avLst/>
            <a:gdLst>
              <a:gd name="T0" fmla="*/ 89237 w 95250"/>
              <a:gd name="T1" fmla="*/ 22247 h 38735"/>
              <a:gd name="T2" fmla="*/ 87703 w 95250"/>
              <a:gd name="T3" fmla="*/ 22247 h 38735"/>
              <a:gd name="T4" fmla="*/ 92351 w 95250"/>
              <a:gd name="T5" fmla="*/ 7431 h 38735"/>
              <a:gd name="T6" fmla="*/ 94783 w 95250"/>
              <a:gd name="T7" fmla="*/ 0 h 38735"/>
              <a:gd name="T8" fmla="*/ 93232 w 95250"/>
              <a:gd name="T9" fmla="*/ 7431 h 38735"/>
              <a:gd name="T10" fmla="*/ 91369 w 95250"/>
              <a:gd name="T11" fmla="*/ 14816 h 38735"/>
              <a:gd name="T12" fmla="*/ 89237 w 95250"/>
              <a:gd name="T13" fmla="*/ 22247 h 38735"/>
              <a:gd name="T14" fmla="*/ 7360 w 95250"/>
              <a:gd name="T15" fmla="*/ 37014 h 38735"/>
              <a:gd name="T16" fmla="*/ 5772 w 95250"/>
              <a:gd name="T17" fmla="*/ 38602 h 38735"/>
              <a:gd name="T18" fmla="*/ 0 w 95250"/>
              <a:gd name="T19" fmla="*/ 32961 h 38735"/>
              <a:gd name="T20" fmla="*/ 2758 w 95250"/>
              <a:gd name="T21" fmla="*/ 34533 h 38735"/>
              <a:gd name="T22" fmla="*/ 7360 w 95250"/>
              <a:gd name="T23" fmla="*/ 37014 h 38735"/>
              <a:gd name="T24" fmla="*/ 8491 w 95250"/>
              <a:gd name="T25" fmla="*/ 37624 h 38735"/>
              <a:gd name="T26" fmla="*/ 6714 w 95250"/>
              <a:gd name="T27" fmla="*/ 38224 h 38735"/>
              <a:gd name="T28" fmla="*/ 7727 w 95250"/>
              <a:gd name="T29" fmla="*/ 37212 h 38735"/>
              <a:gd name="T30" fmla="*/ 8491 w 95250"/>
              <a:gd name="T31" fmla="*/ 37624 h 38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5250" h="38735">
                <a:moveTo>
                  <a:pt x="89237" y="22247"/>
                </a:moveTo>
                <a:lnTo>
                  <a:pt x="87703" y="22247"/>
                </a:lnTo>
                <a:lnTo>
                  <a:pt x="92351" y="7431"/>
                </a:lnTo>
                <a:lnTo>
                  <a:pt x="94783" y="0"/>
                </a:lnTo>
                <a:lnTo>
                  <a:pt x="93232" y="7431"/>
                </a:lnTo>
                <a:lnTo>
                  <a:pt x="91369" y="14816"/>
                </a:lnTo>
                <a:lnTo>
                  <a:pt x="89237" y="22247"/>
                </a:lnTo>
                <a:close/>
              </a:path>
              <a:path w="95250" h="38735">
                <a:moveTo>
                  <a:pt x="7360" y="37014"/>
                </a:moveTo>
                <a:lnTo>
                  <a:pt x="5772" y="38602"/>
                </a:lnTo>
                <a:lnTo>
                  <a:pt x="0" y="32961"/>
                </a:lnTo>
                <a:lnTo>
                  <a:pt x="2758" y="34533"/>
                </a:lnTo>
                <a:lnTo>
                  <a:pt x="7360" y="37014"/>
                </a:lnTo>
                <a:close/>
              </a:path>
              <a:path w="95250" h="38735">
                <a:moveTo>
                  <a:pt x="8491" y="37624"/>
                </a:moveTo>
                <a:lnTo>
                  <a:pt x="6714" y="38224"/>
                </a:lnTo>
                <a:lnTo>
                  <a:pt x="7727" y="37212"/>
                </a:lnTo>
                <a:lnTo>
                  <a:pt x="8491" y="37624"/>
                </a:lnTo>
                <a:close/>
              </a:path>
            </a:pathLst>
          </a:custGeom>
          <a:solidFill>
            <a:srgbClr val="3B95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Graphic 266">
            <a:extLst>
              <a:ext uri="{FF2B5EF4-FFF2-40B4-BE49-F238E27FC236}">
                <a16:creationId xmlns:a16="http://schemas.microsoft.com/office/drawing/2014/main" id="{D1DA9863-DCF3-833A-F2DA-220A9430C73A}"/>
              </a:ext>
            </a:extLst>
          </p:cNvPr>
          <p:cNvSpPr>
            <a:spLocks/>
          </p:cNvSpPr>
          <p:nvPr/>
        </p:nvSpPr>
        <p:spPr bwMode="auto">
          <a:xfrm>
            <a:off x="0" y="93824425"/>
            <a:ext cx="1763713" cy="1209675"/>
          </a:xfrm>
          <a:custGeom>
            <a:avLst/>
            <a:gdLst>
              <a:gd name="T0" fmla="*/ 94637 w 111125"/>
              <a:gd name="T1" fmla="*/ 60774 h 76200"/>
              <a:gd name="T2" fmla="*/ 75714 w 111125"/>
              <a:gd name="T3" fmla="*/ 62653 h 76200"/>
              <a:gd name="T4" fmla="*/ 56726 w 111125"/>
              <a:gd name="T5" fmla="*/ 65732 h 76200"/>
              <a:gd name="T6" fmla="*/ 37663 w 111125"/>
              <a:gd name="T7" fmla="*/ 70122 h 76200"/>
              <a:gd name="T8" fmla="*/ 18516 w 111125"/>
              <a:gd name="T9" fmla="*/ 75940 h 76200"/>
              <a:gd name="T10" fmla="*/ 12783 w 111125"/>
              <a:gd name="T11" fmla="*/ 72850 h 76200"/>
              <a:gd name="T12" fmla="*/ 10024 w 111125"/>
              <a:gd name="T13" fmla="*/ 71277 h 76200"/>
              <a:gd name="T14" fmla="*/ 2120 w 111125"/>
              <a:gd name="T15" fmla="*/ 63723 h 76200"/>
              <a:gd name="T16" fmla="*/ 0 w 111125"/>
              <a:gd name="T17" fmla="*/ 61696 h 76200"/>
              <a:gd name="T18" fmla="*/ 46138 w 111125"/>
              <a:gd name="T19" fmla="*/ 30010 h 76200"/>
              <a:gd name="T20" fmla="*/ 110879 w 111125"/>
              <a:gd name="T21" fmla="*/ 0 h 76200"/>
              <a:gd name="T22" fmla="*/ 109729 w 111125"/>
              <a:gd name="T23" fmla="*/ 9649 h 76200"/>
              <a:gd name="T24" fmla="*/ 89629 w 111125"/>
              <a:gd name="T25" fmla="*/ 58808 h 76200"/>
              <a:gd name="T26" fmla="*/ 91309 w 111125"/>
              <a:gd name="T27" fmla="*/ 59420 h 76200"/>
              <a:gd name="T28" fmla="*/ 93039 w 111125"/>
              <a:gd name="T29" fmla="*/ 60100 h 76200"/>
              <a:gd name="T30" fmla="*/ 94637 w 111125"/>
              <a:gd name="T31" fmla="*/ 60774 h 76200"/>
              <a:gd name="T32" fmla="*/ 97662 w 111125"/>
              <a:gd name="T33" fmla="*/ 60774 h 76200"/>
              <a:gd name="T34" fmla="*/ 95822 w 111125"/>
              <a:gd name="T35" fmla="*/ 60774 h 76200"/>
              <a:gd name="T36" fmla="*/ 91698 w 111125"/>
              <a:gd name="T37" fmla="*/ 59420 h 76200"/>
              <a:gd name="T38" fmla="*/ 89629 w 111125"/>
              <a:gd name="T39" fmla="*/ 58808 h 76200"/>
              <a:gd name="T40" fmla="*/ 98271 w 111125"/>
              <a:gd name="T41" fmla="*/ 58808 h 76200"/>
              <a:gd name="T42" fmla="*/ 97662 w 111125"/>
              <a:gd name="T43" fmla="*/ 60774 h 76200"/>
              <a:gd name="T44" fmla="*/ 98271 w 111125"/>
              <a:gd name="T45" fmla="*/ 58808 h 76200"/>
              <a:gd name="T46" fmla="*/ 89629 w 111125"/>
              <a:gd name="T47" fmla="*/ 58808 h 76200"/>
              <a:gd name="T48" fmla="*/ 102229 w 111125"/>
              <a:gd name="T49" fmla="*/ 46207 h 76200"/>
              <a:gd name="T50" fmla="*/ 98271 w 111125"/>
              <a:gd name="T51" fmla="*/ 58808 h 76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1125" h="76200">
                <a:moveTo>
                  <a:pt x="94637" y="60774"/>
                </a:moveTo>
                <a:lnTo>
                  <a:pt x="75714" y="62653"/>
                </a:lnTo>
                <a:lnTo>
                  <a:pt x="56726" y="65732"/>
                </a:lnTo>
                <a:lnTo>
                  <a:pt x="37663" y="70122"/>
                </a:lnTo>
                <a:lnTo>
                  <a:pt x="18516" y="75940"/>
                </a:lnTo>
                <a:lnTo>
                  <a:pt x="12783" y="72850"/>
                </a:lnTo>
                <a:lnTo>
                  <a:pt x="10024" y="71277"/>
                </a:lnTo>
                <a:lnTo>
                  <a:pt x="2120" y="63723"/>
                </a:lnTo>
                <a:lnTo>
                  <a:pt x="0" y="61696"/>
                </a:lnTo>
                <a:lnTo>
                  <a:pt x="46138" y="30010"/>
                </a:lnTo>
                <a:lnTo>
                  <a:pt x="110879" y="0"/>
                </a:lnTo>
                <a:lnTo>
                  <a:pt x="109729" y="9649"/>
                </a:lnTo>
                <a:lnTo>
                  <a:pt x="89629" y="58808"/>
                </a:lnTo>
                <a:lnTo>
                  <a:pt x="91309" y="59420"/>
                </a:lnTo>
                <a:lnTo>
                  <a:pt x="93039" y="60100"/>
                </a:lnTo>
                <a:lnTo>
                  <a:pt x="94637" y="60774"/>
                </a:lnTo>
                <a:close/>
              </a:path>
              <a:path w="111125" h="76200">
                <a:moveTo>
                  <a:pt x="97662" y="60774"/>
                </a:moveTo>
                <a:lnTo>
                  <a:pt x="95822" y="60774"/>
                </a:lnTo>
                <a:lnTo>
                  <a:pt x="91698" y="59420"/>
                </a:lnTo>
                <a:lnTo>
                  <a:pt x="89629" y="58808"/>
                </a:lnTo>
                <a:lnTo>
                  <a:pt x="98271" y="58808"/>
                </a:lnTo>
                <a:lnTo>
                  <a:pt x="97662" y="60774"/>
                </a:lnTo>
                <a:close/>
              </a:path>
              <a:path w="111125" h="76200">
                <a:moveTo>
                  <a:pt x="98271" y="58808"/>
                </a:moveTo>
                <a:lnTo>
                  <a:pt x="89629" y="58808"/>
                </a:lnTo>
                <a:lnTo>
                  <a:pt x="102229" y="46207"/>
                </a:lnTo>
                <a:lnTo>
                  <a:pt x="98271" y="58808"/>
                </a:lnTo>
                <a:close/>
              </a:path>
            </a:pathLst>
          </a:custGeom>
          <a:solidFill>
            <a:srgbClr val="3687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Graphic 267">
            <a:extLst>
              <a:ext uri="{FF2B5EF4-FFF2-40B4-BE49-F238E27FC236}">
                <a16:creationId xmlns:a16="http://schemas.microsoft.com/office/drawing/2014/main" id="{63A97927-6BDF-F54C-3802-C14104EE30EF}"/>
              </a:ext>
            </a:extLst>
          </p:cNvPr>
          <p:cNvSpPr>
            <a:spLocks/>
          </p:cNvSpPr>
          <p:nvPr/>
        </p:nvSpPr>
        <p:spPr bwMode="auto">
          <a:xfrm>
            <a:off x="3260725" y="94338775"/>
            <a:ext cx="452438" cy="1814513"/>
          </a:xfrm>
          <a:custGeom>
            <a:avLst/>
            <a:gdLst>
              <a:gd name="T0" fmla="*/ 10847 w 28575"/>
              <a:gd name="T1" fmla="*/ 114126 h 114300"/>
              <a:gd name="T2" fmla="*/ 0 w 28575"/>
              <a:gd name="T3" fmla="*/ 112132 h 114300"/>
              <a:gd name="T4" fmla="*/ 4997 w 28575"/>
              <a:gd name="T5" fmla="*/ 85774 h 114300"/>
              <a:gd name="T6" fmla="*/ 8511 w 28575"/>
              <a:gd name="T7" fmla="*/ 59048 h 114300"/>
              <a:gd name="T8" fmla="*/ 10638 w 28575"/>
              <a:gd name="T9" fmla="*/ 32074 h 114300"/>
              <a:gd name="T10" fmla="*/ 11475 w 28575"/>
              <a:gd name="T11" fmla="*/ 4974 h 114300"/>
              <a:gd name="T12" fmla="*/ 26718 w 28575"/>
              <a:gd name="T13" fmla="*/ 0 h 114300"/>
              <a:gd name="T14" fmla="*/ 28358 w 28575"/>
              <a:gd name="T15" fmla="*/ 14987 h 114300"/>
              <a:gd name="T16" fmla="*/ 21902 w 28575"/>
              <a:gd name="T17" fmla="*/ 39112 h 114300"/>
              <a:gd name="T18" fmla="*/ 17175 w 28575"/>
              <a:gd name="T19" fmla="*/ 63962 h 114300"/>
              <a:gd name="T20" fmla="*/ 13661 w 28575"/>
              <a:gd name="T21" fmla="*/ 89109 h 114300"/>
              <a:gd name="T22" fmla="*/ 10847 w 28575"/>
              <a:gd name="T23" fmla="*/ 114126 h 1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575" h="114300">
                <a:moveTo>
                  <a:pt x="10847" y="114126"/>
                </a:moveTo>
                <a:lnTo>
                  <a:pt x="0" y="112132"/>
                </a:lnTo>
                <a:lnTo>
                  <a:pt x="4997" y="85774"/>
                </a:lnTo>
                <a:lnTo>
                  <a:pt x="8511" y="59048"/>
                </a:lnTo>
                <a:lnTo>
                  <a:pt x="10638" y="32074"/>
                </a:lnTo>
                <a:lnTo>
                  <a:pt x="11475" y="4974"/>
                </a:lnTo>
                <a:lnTo>
                  <a:pt x="26718" y="0"/>
                </a:lnTo>
                <a:lnTo>
                  <a:pt x="28358" y="14987"/>
                </a:lnTo>
                <a:lnTo>
                  <a:pt x="21902" y="39112"/>
                </a:lnTo>
                <a:lnTo>
                  <a:pt x="17175" y="63962"/>
                </a:lnTo>
                <a:lnTo>
                  <a:pt x="13661" y="89109"/>
                </a:lnTo>
                <a:lnTo>
                  <a:pt x="10847" y="114126"/>
                </a:lnTo>
                <a:close/>
              </a:path>
            </a:pathLst>
          </a:custGeom>
          <a:solidFill>
            <a:srgbClr val="3B95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Graphic 268">
            <a:extLst>
              <a:ext uri="{FF2B5EF4-FFF2-40B4-BE49-F238E27FC236}">
                <a16:creationId xmlns:a16="http://schemas.microsoft.com/office/drawing/2014/main" id="{A27F240E-685F-CA37-B49F-33F065BEE46B}"/>
              </a:ext>
            </a:extLst>
          </p:cNvPr>
          <p:cNvSpPr>
            <a:spLocks/>
          </p:cNvSpPr>
          <p:nvPr/>
        </p:nvSpPr>
        <p:spPr bwMode="auto">
          <a:xfrm>
            <a:off x="3762375" y="96119950"/>
            <a:ext cx="30163" cy="19050"/>
          </a:xfrm>
          <a:custGeom>
            <a:avLst/>
            <a:gdLst>
              <a:gd name="T0" fmla="*/ 1598 w 1905"/>
              <a:gd name="T1" fmla="*/ 0 h 635"/>
              <a:gd name="T2" fmla="*/ 1017 w 1905"/>
              <a:gd name="T3" fmla="*/ 211 h 635"/>
              <a:gd name="T4" fmla="*/ 0 w 1905"/>
              <a:gd name="T5" fmla="*/ 515 h 635"/>
              <a:gd name="T6" fmla="*/ 627 w 1905"/>
              <a:gd name="T7" fmla="*/ 350 h 635"/>
              <a:gd name="T8" fmla="*/ 1598 w 1905"/>
              <a:gd name="T9" fmla="*/ 0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5" h="635">
                <a:moveTo>
                  <a:pt x="1598" y="0"/>
                </a:moveTo>
                <a:lnTo>
                  <a:pt x="1017" y="211"/>
                </a:lnTo>
                <a:lnTo>
                  <a:pt x="0" y="515"/>
                </a:lnTo>
                <a:lnTo>
                  <a:pt x="627" y="350"/>
                </a:lnTo>
                <a:lnTo>
                  <a:pt x="1598" y="0"/>
                </a:lnTo>
                <a:close/>
              </a:path>
            </a:pathLst>
          </a:cu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Graphic 269">
            <a:extLst>
              <a:ext uri="{FF2B5EF4-FFF2-40B4-BE49-F238E27FC236}">
                <a16:creationId xmlns:a16="http://schemas.microsoft.com/office/drawing/2014/main" id="{46C71579-1ED2-55A9-E98F-5F6C0603D555}"/>
              </a:ext>
            </a:extLst>
          </p:cNvPr>
          <p:cNvSpPr>
            <a:spLocks/>
          </p:cNvSpPr>
          <p:nvPr/>
        </p:nvSpPr>
        <p:spPr bwMode="auto">
          <a:xfrm>
            <a:off x="3684588" y="96142175"/>
            <a:ext cx="120650" cy="271463"/>
          </a:xfrm>
          <a:custGeom>
            <a:avLst/>
            <a:gdLst>
              <a:gd name="T0" fmla="*/ 1643 w 7620"/>
              <a:gd name="T1" fmla="*/ 16928 h 17145"/>
              <a:gd name="T2" fmla="*/ 1116 w 7620"/>
              <a:gd name="T3" fmla="*/ 11689 h 17145"/>
              <a:gd name="T4" fmla="*/ 494 w 7620"/>
              <a:gd name="T5" fmla="*/ 6537 h 17145"/>
              <a:gd name="T6" fmla="*/ 0 w 7620"/>
              <a:gd name="T7" fmla="*/ 1953 h 17145"/>
              <a:gd name="T8" fmla="*/ 3288 w 7620"/>
              <a:gd name="T9" fmla="*/ 883 h 17145"/>
              <a:gd name="T10" fmla="*/ 4956 w 7620"/>
              <a:gd name="T11" fmla="*/ 301 h 17145"/>
              <a:gd name="T12" fmla="*/ 5971 w 7620"/>
              <a:gd name="T13" fmla="*/ 0 h 17145"/>
              <a:gd name="T14" fmla="*/ 7032 w 7620"/>
              <a:gd name="T15" fmla="*/ 0 h 17145"/>
              <a:gd name="T16" fmla="*/ 7095 w 7620"/>
              <a:gd name="T17" fmla="*/ 1517 h 17145"/>
              <a:gd name="T18" fmla="*/ 5114 w 7620"/>
              <a:gd name="T19" fmla="*/ 6537 h 17145"/>
              <a:gd name="T20" fmla="*/ 3182 w 7620"/>
              <a:gd name="T21" fmla="*/ 11954 h 17145"/>
              <a:gd name="T22" fmla="*/ 1643 w 7620"/>
              <a:gd name="T23" fmla="*/ 16928 h 17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620" h="17145">
                <a:moveTo>
                  <a:pt x="1643" y="16928"/>
                </a:moveTo>
                <a:lnTo>
                  <a:pt x="1116" y="11689"/>
                </a:lnTo>
                <a:lnTo>
                  <a:pt x="494" y="6537"/>
                </a:lnTo>
                <a:lnTo>
                  <a:pt x="0" y="1953"/>
                </a:lnTo>
                <a:lnTo>
                  <a:pt x="3288" y="883"/>
                </a:lnTo>
                <a:lnTo>
                  <a:pt x="4956" y="301"/>
                </a:lnTo>
                <a:lnTo>
                  <a:pt x="5971" y="0"/>
                </a:lnTo>
                <a:lnTo>
                  <a:pt x="7032" y="0"/>
                </a:lnTo>
                <a:lnTo>
                  <a:pt x="7095" y="1517"/>
                </a:lnTo>
                <a:lnTo>
                  <a:pt x="5114" y="6537"/>
                </a:lnTo>
                <a:lnTo>
                  <a:pt x="3182" y="11954"/>
                </a:lnTo>
                <a:lnTo>
                  <a:pt x="1643" y="16928"/>
                </a:lnTo>
                <a:close/>
              </a:path>
            </a:pathLst>
          </a:custGeom>
          <a:solidFill>
            <a:srgbClr val="3687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0" name="Image 270">
            <a:extLst>
              <a:ext uri="{FF2B5EF4-FFF2-40B4-BE49-F238E27FC236}">
                <a16:creationId xmlns:a16="http://schemas.microsoft.com/office/drawing/2014/main" id="{38AD2FE3-79D8-76AC-E18D-69A325426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763" y="95823088"/>
            <a:ext cx="971550" cy="257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Graphic 271">
            <a:extLst>
              <a:ext uri="{FF2B5EF4-FFF2-40B4-BE49-F238E27FC236}">
                <a16:creationId xmlns:a16="http://schemas.microsoft.com/office/drawing/2014/main" id="{48A529B8-9625-9095-607B-A23D7800C95C}"/>
              </a:ext>
            </a:extLst>
          </p:cNvPr>
          <p:cNvSpPr>
            <a:spLocks/>
          </p:cNvSpPr>
          <p:nvPr/>
        </p:nvSpPr>
        <p:spPr bwMode="auto">
          <a:xfrm>
            <a:off x="5668963" y="104582913"/>
            <a:ext cx="806450" cy="565150"/>
          </a:xfrm>
          <a:custGeom>
            <a:avLst/>
            <a:gdLst>
              <a:gd name="T0" fmla="*/ 9404 w 50800"/>
              <a:gd name="T1" fmla="*/ 27881 h 35560"/>
              <a:gd name="T2" fmla="*/ 0 w 50800"/>
              <a:gd name="T3" fmla="*/ 35070 h 35560"/>
              <a:gd name="T4" fmla="*/ 1663 w 50800"/>
              <a:gd name="T5" fmla="*/ 33769 h 35560"/>
              <a:gd name="T6" fmla="*/ 7912 w 50800"/>
              <a:gd name="T7" fmla="*/ 28981 h 35560"/>
              <a:gd name="T8" fmla="*/ 9404 w 50800"/>
              <a:gd name="T9" fmla="*/ 27881 h 35560"/>
              <a:gd name="T10" fmla="*/ 13420 w 50800"/>
              <a:gd name="T11" fmla="*/ 24919 h 35560"/>
              <a:gd name="T12" fmla="*/ 9404 w 50800"/>
              <a:gd name="T13" fmla="*/ 27881 h 35560"/>
              <a:gd name="T14" fmla="*/ 11579 w 50800"/>
              <a:gd name="T15" fmla="*/ 26231 h 35560"/>
              <a:gd name="T16" fmla="*/ 13420 w 50800"/>
              <a:gd name="T17" fmla="*/ 24919 h 35560"/>
              <a:gd name="T18" fmla="*/ 28636 w 50800"/>
              <a:gd name="T19" fmla="*/ 14076 h 35560"/>
              <a:gd name="T20" fmla="*/ 11579 w 50800"/>
              <a:gd name="T21" fmla="*/ 26231 h 35560"/>
              <a:gd name="T22" fmla="*/ 23413 w 50800"/>
              <a:gd name="T23" fmla="*/ 17668 h 35560"/>
              <a:gd name="T24" fmla="*/ 28636 w 50800"/>
              <a:gd name="T25" fmla="*/ 14076 h 35560"/>
              <a:gd name="T26" fmla="*/ 50311 w 50800"/>
              <a:gd name="T27" fmla="*/ 0 h 35560"/>
              <a:gd name="T28" fmla="*/ 31738 w 50800"/>
              <a:gd name="T29" fmla="*/ 12050 h 35560"/>
              <a:gd name="T30" fmla="*/ 40691 w 50800"/>
              <a:gd name="T31" fmla="*/ 6044 h 35560"/>
              <a:gd name="T32" fmla="*/ 50311 w 50800"/>
              <a:gd name="T33" fmla="*/ 0 h 35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0800" h="35560">
                <a:moveTo>
                  <a:pt x="9404" y="27881"/>
                </a:moveTo>
                <a:lnTo>
                  <a:pt x="0" y="35070"/>
                </a:lnTo>
                <a:lnTo>
                  <a:pt x="1663" y="33769"/>
                </a:lnTo>
                <a:lnTo>
                  <a:pt x="7912" y="28981"/>
                </a:lnTo>
                <a:lnTo>
                  <a:pt x="9404" y="27881"/>
                </a:lnTo>
                <a:close/>
              </a:path>
              <a:path w="50800" h="35560">
                <a:moveTo>
                  <a:pt x="13420" y="24919"/>
                </a:moveTo>
                <a:lnTo>
                  <a:pt x="9404" y="27881"/>
                </a:lnTo>
                <a:lnTo>
                  <a:pt x="11579" y="26231"/>
                </a:lnTo>
                <a:lnTo>
                  <a:pt x="13420" y="24919"/>
                </a:lnTo>
                <a:close/>
              </a:path>
              <a:path w="50800" h="35560">
                <a:moveTo>
                  <a:pt x="28636" y="14076"/>
                </a:moveTo>
                <a:lnTo>
                  <a:pt x="11579" y="26231"/>
                </a:lnTo>
                <a:lnTo>
                  <a:pt x="23413" y="17668"/>
                </a:lnTo>
                <a:lnTo>
                  <a:pt x="28636" y="14076"/>
                </a:lnTo>
                <a:close/>
              </a:path>
              <a:path w="50800" h="35560">
                <a:moveTo>
                  <a:pt x="50311" y="0"/>
                </a:moveTo>
                <a:lnTo>
                  <a:pt x="31738" y="12050"/>
                </a:lnTo>
                <a:lnTo>
                  <a:pt x="40691" y="6044"/>
                </a:lnTo>
                <a:lnTo>
                  <a:pt x="50311" y="0"/>
                </a:lnTo>
                <a:close/>
              </a:path>
            </a:pathLst>
          </a:cu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2" name="Image 272">
            <a:extLst>
              <a:ext uri="{FF2B5EF4-FFF2-40B4-BE49-F238E27FC236}">
                <a16:creationId xmlns:a16="http://schemas.microsoft.com/office/drawing/2014/main" id="{5898B48E-028C-C522-AED5-6C79FACF9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988" y="103454200"/>
            <a:ext cx="2516187" cy="218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Graphic 273">
            <a:extLst>
              <a:ext uri="{FF2B5EF4-FFF2-40B4-BE49-F238E27FC236}">
                <a16:creationId xmlns:a16="http://schemas.microsoft.com/office/drawing/2014/main" id="{D7E1201C-082A-B4B8-D7AB-0B125C2C7153}"/>
              </a:ext>
            </a:extLst>
          </p:cNvPr>
          <p:cNvSpPr>
            <a:spLocks/>
          </p:cNvSpPr>
          <p:nvPr/>
        </p:nvSpPr>
        <p:spPr bwMode="auto">
          <a:xfrm>
            <a:off x="5599113" y="107697588"/>
            <a:ext cx="323850" cy="252412"/>
          </a:xfrm>
          <a:custGeom>
            <a:avLst/>
            <a:gdLst>
              <a:gd name="T0" fmla="*/ 20304 w 20320"/>
              <a:gd name="T1" fmla="*/ 26 h 15875"/>
              <a:gd name="T2" fmla="*/ 12220 w 20320"/>
              <a:gd name="T3" fmla="*/ 5988 h 15875"/>
              <a:gd name="T4" fmla="*/ 5971 w 20320"/>
              <a:gd name="T5" fmla="*/ 10776 h 15875"/>
              <a:gd name="T6" fmla="*/ 0 w 20320"/>
              <a:gd name="T7" fmla="*/ 15522 h 15875"/>
              <a:gd name="T8" fmla="*/ 5967 w 20320"/>
              <a:gd name="T9" fmla="*/ 10773 h 15875"/>
              <a:gd name="T10" fmla="*/ 12209 w 20320"/>
              <a:gd name="T11" fmla="*/ 5977 h 15875"/>
              <a:gd name="T12" fmla="*/ 20278 w 20320"/>
              <a:gd name="T13" fmla="*/ 0 h 15875"/>
              <a:gd name="T14" fmla="*/ 20304 w 20320"/>
              <a:gd name="T15" fmla="*/ 26 h 15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320" h="15875">
                <a:moveTo>
                  <a:pt x="20304" y="26"/>
                </a:moveTo>
                <a:lnTo>
                  <a:pt x="12220" y="5988"/>
                </a:lnTo>
                <a:lnTo>
                  <a:pt x="5971" y="10776"/>
                </a:lnTo>
                <a:lnTo>
                  <a:pt x="0" y="15522"/>
                </a:lnTo>
                <a:lnTo>
                  <a:pt x="5967" y="10773"/>
                </a:lnTo>
                <a:lnTo>
                  <a:pt x="12209" y="5977"/>
                </a:lnTo>
                <a:lnTo>
                  <a:pt x="20278" y="0"/>
                </a:lnTo>
                <a:lnTo>
                  <a:pt x="20304" y="26"/>
                </a:lnTo>
                <a:close/>
              </a:path>
            </a:pathLst>
          </a:cu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4" name="Image 274">
            <a:extLst>
              <a:ext uri="{FF2B5EF4-FFF2-40B4-BE49-F238E27FC236}">
                <a16:creationId xmlns:a16="http://schemas.microsoft.com/office/drawing/2014/main" id="{D918CCAD-7BC3-5631-06A5-6D3877D29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107665838"/>
            <a:ext cx="639763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Graphic 275">
            <a:extLst>
              <a:ext uri="{FF2B5EF4-FFF2-40B4-BE49-F238E27FC236}">
                <a16:creationId xmlns:a16="http://schemas.microsoft.com/office/drawing/2014/main" id="{D669F8E7-9398-B8E5-8FC3-D781A7FE6FDF}"/>
              </a:ext>
            </a:extLst>
          </p:cNvPr>
          <p:cNvSpPr>
            <a:spLocks/>
          </p:cNvSpPr>
          <p:nvPr/>
        </p:nvSpPr>
        <p:spPr bwMode="auto">
          <a:xfrm>
            <a:off x="1422400" y="104184450"/>
            <a:ext cx="13487400" cy="4868863"/>
          </a:xfrm>
          <a:custGeom>
            <a:avLst/>
            <a:gdLst>
              <a:gd name="T0" fmla="*/ 849583 w 849630"/>
              <a:gd name="T1" fmla="*/ 306136 h 306705"/>
              <a:gd name="T2" fmla="*/ 714813 w 849630"/>
              <a:gd name="T3" fmla="*/ 306136 h 306705"/>
              <a:gd name="T4" fmla="*/ 0 w 849630"/>
              <a:gd name="T5" fmla="*/ 0 h 306705"/>
              <a:gd name="T6" fmla="*/ 259304 w 849630"/>
              <a:gd name="T7" fmla="*/ 86639 h 306705"/>
              <a:gd name="T8" fmla="*/ 849583 w 849630"/>
              <a:gd name="T9" fmla="*/ 306136 h 306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9630" h="306705">
                <a:moveTo>
                  <a:pt x="849583" y="306136"/>
                </a:moveTo>
                <a:lnTo>
                  <a:pt x="714813" y="306136"/>
                </a:lnTo>
                <a:lnTo>
                  <a:pt x="0" y="0"/>
                </a:lnTo>
                <a:lnTo>
                  <a:pt x="259304" y="86639"/>
                </a:lnTo>
                <a:lnTo>
                  <a:pt x="849583" y="306136"/>
                </a:lnTo>
                <a:close/>
              </a:path>
            </a:pathLst>
          </a:custGeom>
          <a:solidFill>
            <a:srgbClr val="5DA8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6" name="Image 276">
            <a:extLst>
              <a:ext uri="{FF2B5EF4-FFF2-40B4-BE49-F238E27FC236}">
                <a16:creationId xmlns:a16="http://schemas.microsoft.com/office/drawing/2014/main" id="{BA88121A-848F-EF2A-3BC1-9DCE06DA4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5425" y="92765563"/>
            <a:ext cx="8816975" cy="2114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Graphic 277">
            <a:extLst>
              <a:ext uri="{FF2B5EF4-FFF2-40B4-BE49-F238E27FC236}">
                <a16:creationId xmlns:a16="http://schemas.microsoft.com/office/drawing/2014/main" id="{74A7DD87-C971-72D6-209D-30B5E3625BAD}"/>
              </a:ext>
            </a:extLst>
          </p:cNvPr>
          <p:cNvSpPr>
            <a:spLocks/>
          </p:cNvSpPr>
          <p:nvPr/>
        </p:nvSpPr>
        <p:spPr bwMode="auto">
          <a:xfrm>
            <a:off x="26671588" y="114928650"/>
            <a:ext cx="6119812" cy="20140613"/>
          </a:xfrm>
          <a:custGeom>
            <a:avLst/>
            <a:gdLst>
              <a:gd name="T0" fmla="*/ 385041 w 385445"/>
              <a:gd name="T1" fmla="*/ 1268146 h 1268730"/>
              <a:gd name="T2" fmla="*/ 360177 w 385445"/>
              <a:gd name="T3" fmla="*/ 1268146 h 1268730"/>
              <a:gd name="T4" fmla="*/ 347933 w 385445"/>
              <a:gd name="T5" fmla="*/ 1221852 h 1268730"/>
              <a:gd name="T6" fmla="*/ 335068 w 385445"/>
              <a:gd name="T7" fmla="*/ 1171661 h 1268730"/>
              <a:gd name="T8" fmla="*/ 322617 w 385445"/>
              <a:gd name="T9" fmla="*/ 1121568 h 1268730"/>
              <a:gd name="T10" fmla="*/ 310581 w 385445"/>
              <a:gd name="T11" fmla="*/ 1071644 h 1268730"/>
              <a:gd name="T12" fmla="*/ 298957 w 385445"/>
              <a:gd name="T13" fmla="*/ 1021957 h 1268730"/>
              <a:gd name="T14" fmla="*/ 287743 w 385445"/>
              <a:gd name="T15" fmla="*/ 972578 h 1268730"/>
              <a:gd name="T16" fmla="*/ 276938 w 385445"/>
              <a:gd name="T17" fmla="*/ 923576 h 1268730"/>
              <a:gd name="T18" fmla="*/ 266541 w 385445"/>
              <a:gd name="T19" fmla="*/ 875021 h 1268730"/>
              <a:gd name="T20" fmla="*/ 256549 w 385445"/>
              <a:gd name="T21" fmla="*/ 826983 h 1268730"/>
              <a:gd name="T22" fmla="*/ 246942 w 385445"/>
              <a:gd name="T23" fmla="*/ 779543 h 1268730"/>
              <a:gd name="T24" fmla="*/ 237898 w 385445"/>
              <a:gd name="T25" fmla="*/ 732710 h 1268730"/>
              <a:gd name="T26" fmla="*/ 229365 w 385445"/>
              <a:gd name="T27" fmla="*/ 686573 h 1268730"/>
              <a:gd name="T28" fmla="*/ 221289 w 385445"/>
              <a:gd name="T29" fmla="*/ 641215 h 1268730"/>
              <a:gd name="T30" fmla="*/ 213615 w 385445"/>
              <a:gd name="T31" fmla="*/ 596723 h 1268730"/>
              <a:gd name="T32" fmla="*/ 200444 w 385445"/>
              <a:gd name="T33" fmla="*/ 515818 h 1268730"/>
              <a:gd name="T34" fmla="*/ 183231 w 385445"/>
              <a:gd name="T35" fmla="*/ 399488 h 1268730"/>
              <a:gd name="T36" fmla="*/ 182966 w 385445"/>
              <a:gd name="T37" fmla="*/ 396846 h 1268730"/>
              <a:gd name="T38" fmla="*/ 175461 w 385445"/>
              <a:gd name="T39" fmla="*/ 367033 h 1268730"/>
              <a:gd name="T40" fmla="*/ 160665 w 385445"/>
              <a:gd name="T41" fmla="*/ 323377 h 1268730"/>
              <a:gd name="T42" fmla="*/ 140294 w 385445"/>
              <a:gd name="T43" fmla="*/ 272512 h 1268730"/>
              <a:gd name="T44" fmla="*/ 119225 w 385445"/>
              <a:gd name="T45" fmla="*/ 225835 h 1268730"/>
              <a:gd name="T46" fmla="*/ 102687 w 385445"/>
              <a:gd name="T47" fmla="*/ 191413 h 1268730"/>
              <a:gd name="T48" fmla="*/ 71741 w 385445"/>
              <a:gd name="T49" fmla="*/ 130496 h 1268730"/>
              <a:gd name="T50" fmla="*/ 33603 w 385445"/>
              <a:gd name="T51" fmla="*/ 59686 h 1268730"/>
              <a:gd name="T52" fmla="*/ 0 w 385445"/>
              <a:gd name="T53" fmla="*/ 0 h 1268730"/>
              <a:gd name="T54" fmla="*/ 16579 w 385445"/>
              <a:gd name="T55" fmla="*/ 26355 h 1268730"/>
              <a:gd name="T56" fmla="*/ 48285 w 385445"/>
              <a:gd name="T57" fmla="*/ 78552 h 1268730"/>
              <a:gd name="T58" fmla="*/ 76651 w 385445"/>
              <a:gd name="T59" fmla="*/ 127749 h 1268730"/>
              <a:gd name="T60" fmla="*/ 109597 w 385445"/>
              <a:gd name="T61" fmla="*/ 187855 h 1268730"/>
              <a:gd name="T62" fmla="*/ 131811 w 385445"/>
              <a:gd name="T63" fmla="*/ 230796 h 1268730"/>
              <a:gd name="T64" fmla="*/ 154465 w 385445"/>
              <a:gd name="T65" fmla="*/ 277951 h 1268730"/>
              <a:gd name="T66" fmla="*/ 172094 w 385445"/>
              <a:gd name="T67" fmla="*/ 318963 h 1268730"/>
              <a:gd name="T68" fmla="*/ 188075 w 385445"/>
              <a:gd name="T69" fmla="*/ 363248 h 1268730"/>
              <a:gd name="T70" fmla="*/ 196838 w 385445"/>
              <a:gd name="T71" fmla="*/ 397242 h 1268730"/>
              <a:gd name="T72" fmla="*/ 211699 w 385445"/>
              <a:gd name="T73" fmla="*/ 487141 h 1268730"/>
              <a:gd name="T74" fmla="*/ 221062 w 385445"/>
              <a:gd name="T75" fmla="*/ 539587 h 1268730"/>
              <a:gd name="T76" fmla="*/ 231119 w 385445"/>
              <a:gd name="T77" fmla="*/ 593618 h 1268730"/>
              <a:gd name="T78" fmla="*/ 239572 w 385445"/>
              <a:gd name="T79" fmla="*/ 637854 h 1268730"/>
              <a:gd name="T80" fmla="*/ 248476 w 385445"/>
              <a:gd name="T81" fmla="*/ 682940 h 1268730"/>
              <a:gd name="T82" fmla="*/ 267341 w 385445"/>
              <a:gd name="T83" fmla="*/ 775445 h 1268730"/>
              <a:gd name="T84" fmla="*/ 277158 w 385445"/>
              <a:gd name="T85" fmla="*/ 822756 h 1268730"/>
              <a:gd name="T86" fmla="*/ 287429 w 385445"/>
              <a:gd name="T87" fmla="*/ 870594 h 1268730"/>
              <a:gd name="T88" fmla="*/ 298108 w 385445"/>
              <a:gd name="T89" fmla="*/ 918944 h 1268730"/>
              <a:gd name="T90" fmla="*/ 309198 w 385445"/>
              <a:gd name="T91" fmla="*/ 967735 h 1268730"/>
              <a:gd name="T92" fmla="*/ 320698 w 385445"/>
              <a:gd name="T93" fmla="*/ 1016897 h 1268730"/>
              <a:gd name="T94" fmla="*/ 332610 w 385445"/>
              <a:gd name="T95" fmla="*/ 1066360 h 1268730"/>
              <a:gd name="T96" fmla="*/ 344933 w 385445"/>
              <a:gd name="T97" fmla="*/ 1116052 h 1268730"/>
              <a:gd name="T98" fmla="*/ 357670 w 385445"/>
              <a:gd name="T99" fmla="*/ 1165904 h 1268730"/>
              <a:gd name="T100" fmla="*/ 370820 w 385445"/>
              <a:gd name="T101" fmla="*/ 1215845 h 1268730"/>
              <a:gd name="T102" fmla="*/ 385041 w 385445"/>
              <a:gd name="T103" fmla="*/ 1268146 h 1268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85445" h="1268730">
                <a:moveTo>
                  <a:pt x="385041" y="1268146"/>
                </a:moveTo>
                <a:lnTo>
                  <a:pt x="360177" y="1268146"/>
                </a:lnTo>
                <a:lnTo>
                  <a:pt x="347933" y="1221852"/>
                </a:lnTo>
                <a:lnTo>
                  <a:pt x="335068" y="1171661"/>
                </a:lnTo>
                <a:lnTo>
                  <a:pt x="322617" y="1121568"/>
                </a:lnTo>
                <a:lnTo>
                  <a:pt x="310581" y="1071644"/>
                </a:lnTo>
                <a:lnTo>
                  <a:pt x="298957" y="1021957"/>
                </a:lnTo>
                <a:lnTo>
                  <a:pt x="287743" y="972578"/>
                </a:lnTo>
                <a:lnTo>
                  <a:pt x="276938" y="923576"/>
                </a:lnTo>
                <a:lnTo>
                  <a:pt x="266541" y="875021"/>
                </a:lnTo>
                <a:lnTo>
                  <a:pt x="256549" y="826983"/>
                </a:lnTo>
                <a:lnTo>
                  <a:pt x="246942" y="779543"/>
                </a:lnTo>
                <a:lnTo>
                  <a:pt x="237898" y="732710"/>
                </a:lnTo>
                <a:lnTo>
                  <a:pt x="229365" y="686573"/>
                </a:lnTo>
                <a:lnTo>
                  <a:pt x="221289" y="641215"/>
                </a:lnTo>
                <a:lnTo>
                  <a:pt x="213615" y="596723"/>
                </a:lnTo>
                <a:lnTo>
                  <a:pt x="200444" y="515818"/>
                </a:lnTo>
                <a:lnTo>
                  <a:pt x="183231" y="399488"/>
                </a:lnTo>
                <a:lnTo>
                  <a:pt x="182966" y="396846"/>
                </a:lnTo>
                <a:lnTo>
                  <a:pt x="175461" y="367033"/>
                </a:lnTo>
                <a:lnTo>
                  <a:pt x="160665" y="323377"/>
                </a:lnTo>
                <a:lnTo>
                  <a:pt x="140294" y="272512"/>
                </a:lnTo>
                <a:lnTo>
                  <a:pt x="119225" y="225835"/>
                </a:lnTo>
                <a:lnTo>
                  <a:pt x="102687" y="191413"/>
                </a:lnTo>
                <a:lnTo>
                  <a:pt x="71741" y="130496"/>
                </a:lnTo>
                <a:lnTo>
                  <a:pt x="33603" y="59686"/>
                </a:lnTo>
                <a:lnTo>
                  <a:pt x="0" y="0"/>
                </a:lnTo>
                <a:lnTo>
                  <a:pt x="16579" y="26355"/>
                </a:lnTo>
                <a:lnTo>
                  <a:pt x="48285" y="78552"/>
                </a:lnTo>
                <a:lnTo>
                  <a:pt x="76651" y="127749"/>
                </a:lnTo>
                <a:lnTo>
                  <a:pt x="109597" y="187855"/>
                </a:lnTo>
                <a:lnTo>
                  <a:pt x="131811" y="230796"/>
                </a:lnTo>
                <a:lnTo>
                  <a:pt x="154465" y="277951"/>
                </a:lnTo>
                <a:lnTo>
                  <a:pt x="172094" y="318963"/>
                </a:lnTo>
                <a:lnTo>
                  <a:pt x="188075" y="363248"/>
                </a:lnTo>
                <a:lnTo>
                  <a:pt x="196838" y="397242"/>
                </a:lnTo>
                <a:lnTo>
                  <a:pt x="211699" y="487141"/>
                </a:lnTo>
                <a:lnTo>
                  <a:pt x="221062" y="539587"/>
                </a:lnTo>
                <a:lnTo>
                  <a:pt x="231119" y="593618"/>
                </a:lnTo>
                <a:lnTo>
                  <a:pt x="239572" y="637854"/>
                </a:lnTo>
                <a:lnTo>
                  <a:pt x="248476" y="682940"/>
                </a:lnTo>
                <a:lnTo>
                  <a:pt x="267341" y="775445"/>
                </a:lnTo>
                <a:lnTo>
                  <a:pt x="277158" y="822756"/>
                </a:lnTo>
                <a:lnTo>
                  <a:pt x="287429" y="870594"/>
                </a:lnTo>
                <a:lnTo>
                  <a:pt x="298108" y="918944"/>
                </a:lnTo>
                <a:lnTo>
                  <a:pt x="309198" y="967735"/>
                </a:lnTo>
                <a:lnTo>
                  <a:pt x="320698" y="1016897"/>
                </a:lnTo>
                <a:lnTo>
                  <a:pt x="332610" y="1066360"/>
                </a:lnTo>
                <a:lnTo>
                  <a:pt x="344933" y="1116052"/>
                </a:lnTo>
                <a:lnTo>
                  <a:pt x="357670" y="1165904"/>
                </a:lnTo>
                <a:lnTo>
                  <a:pt x="370820" y="1215845"/>
                </a:lnTo>
                <a:lnTo>
                  <a:pt x="385041" y="1268146"/>
                </a:lnTo>
                <a:close/>
              </a:path>
            </a:pathLst>
          </a:custGeom>
          <a:solidFill>
            <a:srgbClr val="649F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8" name="Image 278">
            <a:extLst>
              <a:ext uri="{FF2B5EF4-FFF2-40B4-BE49-F238E27FC236}">
                <a16:creationId xmlns:a16="http://schemas.microsoft.com/office/drawing/2014/main" id="{F897180F-5867-69DF-77A4-EA8915F43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5813" y="136318625"/>
            <a:ext cx="8488362" cy="1888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9" name="Image 279">
            <a:extLst>
              <a:ext uri="{FF2B5EF4-FFF2-40B4-BE49-F238E27FC236}">
                <a16:creationId xmlns:a16="http://schemas.microsoft.com/office/drawing/2014/main" id="{5EB52906-BFE2-8F53-E852-2106D6786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3863" y="160901063"/>
            <a:ext cx="2744787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0" name="Image 280">
            <a:extLst>
              <a:ext uri="{FF2B5EF4-FFF2-40B4-BE49-F238E27FC236}">
                <a16:creationId xmlns:a16="http://schemas.microsoft.com/office/drawing/2014/main" id="{8635D22F-92E2-22EF-952E-DBCD02B7E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1863" y="164507863"/>
            <a:ext cx="3095625" cy="256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1" name="Image 281">
            <a:extLst>
              <a:ext uri="{FF2B5EF4-FFF2-40B4-BE49-F238E27FC236}">
                <a16:creationId xmlns:a16="http://schemas.microsoft.com/office/drawing/2014/main" id="{61324DD9-4742-13B1-6122-4C493EE9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3325" y="168400413"/>
            <a:ext cx="285750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2" name="Image 282">
            <a:extLst>
              <a:ext uri="{FF2B5EF4-FFF2-40B4-BE49-F238E27FC236}">
                <a16:creationId xmlns:a16="http://schemas.microsoft.com/office/drawing/2014/main" id="{B97E459E-A5EE-2CBB-ED0E-33F6E1D43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0713" y="172316775"/>
            <a:ext cx="2640012" cy="219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3" name="Image 283">
            <a:extLst>
              <a:ext uri="{FF2B5EF4-FFF2-40B4-BE49-F238E27FC236}">
                <a16:creationId xmlns:a16="http://schemas.microsoft.com/office/drawing/2014/main" id="{15320365-64E9-D4B9-EF56-9994198B6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7913" y="175320325"/>
            <a:ext cx="4133850" cy="324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4" name="Image 284">
            <a:extLst>
              <a:ext uri="{FF2B5EF4-FFF2-40B4-BE49-F238E27FC236}">
                <a16:creationId xmlns:a16="http://schemas.microsoft.com/office/drawing/2014/main" id="{D4A4EA81-B6E2-F6BA-1A89-FBB9A4ED8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2713" y="182657750"/>
            <a:ext cx="4518025" cy="407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5" name="Image 285">
            <a:extLst>
              <a:ext uri="{FF2B5EF4-FFF2-40B4-BE49-F238E27FC236}">
                <a16:creationId xmlns:a16="http://schemas.microsoft.com/office/drawing/2014/main" id="{3074D928-3CE0-2CB3-B866-3DD967F5F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9300" y="174423388"/>
            <a:ext cx="10139363" cy="1639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Graphic 286">
            <a:extLst>
              <a:ext uri="{FF2B5EF4-FFF2-40B4-BE49-F238E27FC236}">
                <a16:creationId xmlns:a16="http://schemas.microsoft.com/office/drawing/2014/main" id="{DD14299D-2C3B-4817-9384-BBE5957CCDB5}"/>
              </a:ext>
            </a:extLst>
          </p:cNvPr>
          <p:cNvSpPr>
            <a:spLocks/>
          </p:cNvSpPr>
          <p:nvPr/>
        </p:nvSpPr>
        <p:spPr bwMode="auto">
          <a:xfrm>
            <a:off x="19291300" y="189247463"/>
            <a:ext cx="8609013" cy="17973675"/>
          </a:xfrm>
          <a:custGeom>
            <a:avLst/>
            <a:gdLst>
              <a:gd name="T0" fmla="*/ 542140 w 542290"/>
              <a:gd name="T1" fmla="*/ 1131607 h 1132205"/>
              <a:gd name="T2" fmla="*/ 506719 w 542290"/>
              <a:gd name="T3" fmla="*/ 1108260 h 1132205"/>
              <a:gd name="T4" fmla="*/ 486903 w 542290"/>
              <a:gd name="T5" fmla="*/ 1060598 h 1132205"/>
              <a:gd name="T6" fmla="*/ 467525 w 542290"/>
              <a:gd name="T7" fmla="*/ 1013040 h 1132205"/>
              <a:gd name="T8" fmla="*/ 448592 w 542290"/>
              <a:gd name="T9" fmla="*/ 965654 h 1132205"/>
              <a:gd name="T10" fmla="*/ 430113 w 542290"/>
              <a:gd name="T11" fmla="*/ 918509 h 1132205"/>
              <a:gd name="T12" fmla="*/ 412097 w 542290"/>
              <a:gd name="T13" fmla="*/ 871676 h 1132205"/>
              <a:gd name="T14" fmla="*/ 394552 w 542290"/>
              <a:gd name="T15" fmla="*/ 825223 h 1132205"/>
              <a:gd name="T16" fmla="*/ 377486 w 542290"/>
              <a:gd name="T17" fmla="*/ 779220 h 1132205"/>
              <a:gd name="T18" fmla="*/ 360898 w 542290"/>
              <a:gd name="T19" fmla="*/ 733754 h 1132205"/>
              <a:gd name="T20" fmla="*/ 344953 w 542290"/>
              <a:gd name="T21" fmla="*/ 688804 h 1132205"/>
              <a:gd name="T22" fmla="*/ 329614 w 542290"/>
              <a:gd name="T23" fmla="*/ 644460 h 1132205"/>
              <a:gd name="T24" fmla="*/ 314842 w 542290"/>
              <a:gd name="T25" fmla="*/ 600810 h 1132205"/>
              <a:gd name="T26" fmla="*/ 300600 w 542290"/>
              <a:gd name="T27" fmla="*/ 557943 h 1132205"/>
              <a:gd name="T28" fmla="*/ 275456 w 542290"/>
              <a:gd name="T29" fmla="*/ 479964 h 1132205"/>
              <a:gd name="T30" fmla="*/ 252183 w 542290"/>
              <a:gd name="T31" fmla="*/ 405294 h 1132205"/>
              <a:gd name="T32" fmla="*/ 241020 w 542290"/>
              <a:gd name="T33" fmla="*/ 367578 h 1132205"/>
              <a:gd name="T34" fmla="*/ 240360 w 542290"/>
              <a:gd name="T35" fmla="*/ 364936 h 1132205"/>
              <a:gd name="T36" fmla="*/ 228468 w 542290"/>
              <a:gd name="T37" fmla="*/ 336576 h 1132205"/>
              <a:gd name="T38" fmla="*/ 207286 w 542290"/>
              <a:gd name="T39" fmla="*/ 295669 h 1132205"/>
              <a:gd name="T40" fmla="*/ 179480 w 542290"/>
              <a:gd name="T41" fmla="*/ 248408 h 1132205"/>
              <a:gd name="T42" fmla="*/ 151730 w 542290"/>
              <a:gd name="T43" fmla="*/ 205365 h 1132205"/>
              <a:gd name="T44" fmla="*/ 130198 w 542290"/>
              <a:gd name="T45" fmla="*/ 173820 h 1132205"/>
              <a:gd name="T46" fmla="*/ 90461 w 542290"/>
              <a:gd name="T47" fmla="*/ 118217 h 1132205"/>
              <a:gd name="T48" fmla="*/ 42194 w 542290"/>
              <a:gd name="T49" fmla="*/ 53898 h 1132205"/>
              <a:gd name="T50" fmla="*/ 0 w 542290"/>
              <a:gd name="T51" fmla="*/ 0 h 1132205"/>
              <a:gd name="T52" fmla="*/ 20344 w 542290"/>
              <a:gd name="T53" fmla="*/ 23514 h 1132205"/>
              <a:gd name="T54" fmla="*/ 59528 w 542290"/>
              <a:gd name="T55" fmla="*/ 70390 h 1132205"/>
              <a:gd name="T56" fmla="*/ 94953 w 542290"/>
              <a:gd name="T57" fmla="*/ 114825 h 1132205"/>
              <a:gd name="T58" fmla="*/ 136514 w 542290"/>
              <a:gd name="T59" fmla="*/ 169295 h 1132205"/>
              <a:gd name="T60" fmla="*/ 164896 w 542290"/>
              <a:gd name="T61" fmla="*/ 208427 h 1132205"/>
              <a:gd name="T62" fmla="*/ 194380 w 542290"/>
              <a:gd name="T63" fmla="*/ 251664 h 1132205"/>
              <a:gd name="T64" fmla="*/ 217952 w 542290"/>
              <a:gd name="T65" fmla="*/ 289601 h 1132205"/>
              <a:gd name="T66" fmla="*/ 240346 w 542290"/>
              <a:gd name="T67" fmla="*/ 330965 h 1132205"/>
              <a:gd name="T68" fmla="*/ 258458 w 542290"/>
              <a:gd name="T69" fmla="*/ 377090 h 1132205"/>
              <a:gd name="T70" fmla="*/ 282237 w 542290"/>
              <a:gd name="T71" fmla="*/ 449880 h 1132205"/>
              <a:gd name="T72" fmla="*/ 308209 w 542290"/>
              <a:gd name="T73" fmla="*/ 526159 h 1132205"/>
              <a:gd name="T74" fmla="*/ 332320 w 542290"/>
              <a:gd name="T75" fmla="*/ 594782 h 1132205"/>
              <a:gd name="T76" fmla="*/ 347889 w 542290"/>
              <a:gd name="T77" fmla="*/ 638012 h 1132205"/>
              <a:gd name="T78" fmla="*/ 380420 w 542290"/>
              <a:gd name="T79" fmla="*/ 726613 h 1132205"/>
              <a:gd name="T80" fmla="*/ 397236 w 542290"/>
              <a:gd name="T81" fmla="*/ 771889 h 1132205"/>
              <a:gd name="T82" fmla="*/ 414541 w 542290"/>
              <a:gd name="T83" fmla="*/ 817652 h 1132205"/>
              <a:gd name="T84" fmla="*/ 432328 w 542290"/>
              <a:gd name="T85" fmla="*/ 863861 h 1132205"/>
              <a:gd name="T86" fmla="*/ 450587 w 542290"/>
              <a:gd name="T87" fmla="*/ 910446 h 1132205"/>
              <a:gd name="T88" fmla="*/ 469308 w 542290"/>
              <a:gd name="T89" fmla="*/ 957339 h 1132205"/>
              <a:gd name="T90" fmla="*/ 488480 w 542290"/>
              <a:gd name="T91" fmla="*/ 1004470 h 1132205"/>
              <a:gd name="T92" fmla="*/ 508094 w 542290"/>
              <a:gd name="T93" fmla="*/ 1051769 h 1132205"/>
              <a:gd name="T94" fmla="*/ 528140 w 542290"/>
              <a:gd name="T95" fmla="*/ 1099167 h 1132205"/>
              <a:gd name="T96" fmla="*/ 542140 w 542290"/>
              <a:gd name="T97" fmla="*/ 1131607 h 1132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42290" h="1132205">
                <a:moveTo>
                  <a:pt x="542140" y="1131607"/>
                </a:moveTo>
                <a:lnTo>
                  <a:pt x="506719" y="1108260"/>
                </a:lnTo>
                <a:lnTo>
                  <a:pt x="486903" y="1060598"/>
                </a:lnTo>
                <a:lnTo>
                  <a:pt x="467525" y="1013040"/>
                </a:lnTo>
                <a:lnTo>
                  <a:pt x="448592" y="965654"/>
                </a:lnTo>
                <a:lnTo>
                  <a:pt x="430113" y="918509"/>
                </a:lnTo>
                <a:lnTo>
                  <a:pt x="412097" y="871676"/>
                </a:lnTo>
                <a:lnTo>
                  <a:pt x="394552" y="825223"/>
                </a:lnTo>
                <a:lnTo>
                  <a:pt x="377486" y="779220"/>
                </a:lnTo>
                <a:lnTo>
                  <a:pt x="360898" y="733754"/>
                </a:lnTo>
                <a:lnTo>
                  <a:pt x="344953" y="688804"/>
                </a:lnTo>
                <a:lnTo>
                  <a:pt x="329614" y="644460"/>
                </a:lnTo>
                <a:lnTo>
                  <a:pt x="314842" y="600810"/>
                </a:lnTo>
                <a:lnTo>
                  <a:pt x="300600" y="557943"/>
                </a:lnTo>
                <a:lnTo>
                  <a:pt x="275456" y="479964"/>
                </a:lnTo>
                <a:lnTo>
                  <a:pt x="252183" y="405294"/>
                </a:lnTo>
                <a:lnTo>
                  <a:pt x="241020" y="367578"/>
                </a:lnTo>
                <a:lnTo>
                  <a:pt x="240360" y="364936"/>
                </a:lnTo>
                <a:lnTo>
                  <a:pt x="228468" y="336576"/>
                </a:lnTo>
                <a:lnTo>
                  <a:pt x="207286" y="295669"/>
                </a:lnTo>
                <a:lnTo>
                  <a:pt x="179480" y="248408"/>
                </a:lnTo>
                <a:lnTo>
                  <a:pt x="151730" y="205365"/>
                </a:lnTo>
                <a:lnTo>
                  <a:pt x="130198" y="173820"/>
                </a:lnTo>
                <a:lnTo>
                  <a:pt x="90461" y="118217"/>
                </a:lnTo>
                <a:lnTo>
                  <a:pt x="42194" y="53898"/>
                </a:lnTo>
                <a:lnTo>
                  <a:pt x="0" y="0"/>
                </a:lnTo>
                <a:lnTo>
                  <a:pt x="20344" y="23514"/>
                </a:lnTo>
                <a:lnTo>
                  <a:pt x="59528" y="70390"/>
                </a:lnTo>
                <a:lnTo>
                  <a:pt x="94953" y="114825"/>
                </a:lnTo>
                <a:lnTo>
                  <a:pt x="136514" y="169295"/>
                </a:lnTo>
                <a:lnTo>
                  <a:pt x="164896" y="208427"/>
                </a:lnTo>
                <a:lnTo>
                  <a:pt x="194380" y="251664"/>
                </a:lnTo>
                <a:lnTo>
                  <a:pt x="217952" y="289601"/>
                </a:lnTo>
                <a:lnTo>
                  <a:pt x="240346" y="330965"/>
                </a:lnTo>
                <a:lnTo>
                  <a:pt x="258458" y="377090"/>
                </a:lnTo>
                <a:lnTo>
                  <a:pt x="282237" y="449880"/>
                </a:lnTo>
                <a:lnTo>
                  <a:pt x="308209" y="526159"/>
                </a:lnTo>
                <a:lnTo>
                  <a:pt x="332320" y="594782"/>
                </a:lnTo>
                <a:lnTo>
                  <a:pt x="347889" y="638012"/>
                </a:lnTo>
                <a:lnTo>
                  <a:pt x="380420" y="726613"/>
                </a:lnTo>
                <a:lnTo>
                  <a:pt x="397236" y="771889"/>
                </a:lnTo>
                <a:lnTo>
                  <a:pt x="414541" y="817652"/>
                </a:lnTo>
                <a:lnTo>
                  <a:pt x="432328" y="863861"/>
                </a:lnTo>
                <a:lnTo>
                  <a:pt x="450587" y="910446"/>
                </a:lnTo>
                <a:lnTo>
                  <a:pt x="469308" y="957339"/>
                </a:lnTo>
                <a:lnTo>
                  <a:pt x="488480" y="1004470"/>
                </a:lnTo>
                <a:lnTo>
                  <a:pt x="508094" y="1051769"/>
                </a:lnTo>
                <a:lnTo>
                  <a:pt x="528140" y="1099167"/>
                </a:lnTo>
                <a:lnTo>
                  <a:pt x="542140" y="1131607"/>
                </a:lnTo>
                <a:close/>
              </a:path>
            </a:pathLst>
          </a:custGeom>
          <a:solidFill>
            <a:srgbClr val="7CCC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63">
            <a:extLst>
              <a:ext uri="{FF2B5EF4-FFF2-40B4-BE49-F238E27FC236}">
                <a16:creationId xmlns:a16="http://schemas.microsoft.com/office/drawing/2014/main" id="{F79EFEF5-FC24-B055-AB15-27CA91D37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" y="2040683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100" b="0" i="0" u="sng" strike="noStrike" cap="none" normalizeH="0" baseline="0">
                <a:ln>
                  <a:noFill/>
                </a:ln>
                <a:solidFill>
                  <a:srgbClr val="2142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142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Read inspirational literature (talks, music, etc.)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altLang="en-US" sz="1100" b="0" i="0" u="sng" strike="noStrike" cap="none" normalizeH="0" baseline="0">
                <a:ln>
                  <a:noFill/>
                </a:ln>
                <a:solidFill>
                  <a:srgbClr val="2142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142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Other: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38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783234-A778-4E65-DF53-05BBC015AE6E}"/>
              </a:ext>
            </a:extLst>
          </p:cNvPr>
          <p:cNvSpPr txBox="1"/>
          <p:nvPr/>
        </p:nvSpPr>
        <p:spPr>
          <a:xfrm>
            <a:off x="640935" y="334851"/>
            <a:ext cx="9417465" cy="6188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 objective today is to listen to learn about the </a:t>
            </a:r>
            <a:r>
              <a:rPr lang="en-US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Stress and Anxiety</a:t>
            </a:r>
            <a:r>
              <a:rPr lang="en-US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take effective notes based on the presented material. </a:t>
            </a:r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90000"/>
              </a:lnSpc>
            </a:pPr>
            <a:r>
              <a:rPr lang="en-US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will ask you to evaluate this information and to respond to these questions:</a:t>
            </a:r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90000"/>
              </a:lnSpc>
            </a:pPr>
            <a:r>
              <a:rPr lang="en-US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can we improve upon the presentation to be more helpful to college students? </a:t>
            </a:r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90000"/>
              </a:lnSpc>
            </a:pPr>
            <a:r>
              <a:rPr lang="en-US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can we improve upon the presentation to make it more informative to college students? </a:t>
            </a:r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90000"/>
              </a:lnSpc>
            </a:pPr>
            <a:r>
              <a:rPr lang="en-US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we responded to other questions you may have regarding identifying stress and anxiety, and healthy ways of treating and managing stress and anxiety ? </a:t>
            </a:r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90000"/>
              </a:lnSpc>
            </a:pPr>
            <a:r>
              <a:rPr lang="en-US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more would you recommend that we include?</a:t>
            </a:r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90000"/>
              </a:lnSpc>
            </a:pPr>
            <a:r>
              <a:rPr lang="en-US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previous classes, students responded by sharing some of their observations and experiences regarding stress and anxiety. </a:t>
            </a:r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84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8297-9668-958C-6902-C9BA63BF3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QUESTIONS TO CONSIDER…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03339-9F2D-620C-726E-6719BADA8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What are stress and anxiety? How are they different and how are they similar?</a:t>
            </a:r>
          </a:p>
          <a:p>
            <a:r>
              <a:rPr lang="en-US" sz="2800" dirty="0"/>
              <a:t>Who experiences stress and anxiety? </a:t>
            </a:r>
          </a:p>
          <a:p>
            <a:r>
              <a:rPr lang="en-US" sz="2800" dirty="0"/>
              <a:t>Who experiences it more than others?</a:t>
            </a:r>
          </a:p>
          <a:p>
            <a:r>
              <a:rPr lang="en-US" sz="2800" dirty="0"/>
              <a:t>Why do people experience stress and anxiety?</a:t>
            </a:r>
          </a:p>
          <a:p>
            <a:r>
              <a:rPr lang="en-US" sz="2800" dirty="0"/>
              <a:t>What external factors cause stress and anxiety?</a:t>
            </a:r>
          </a:p>
          <a:p>
            <a:r>
              <a:rPr lang="en-US" sz="2800" dirty="0"/>
              <a:t>What internal factors cause stress and anxiety?</a:t>
            </a:r>
          </a:p>
          <a:p>
            <a:r>
              <a:rPr lang="en-US" sz="2800" dirty="0"/>
              <a:t>What more can be done on the MC campus to help students’ reduce stress anxiety?</a:t>
            </a:r>
          </a:p>
          <a:p>
            <a:r>
              <a:rPr lang="en-US" sz="2800" dirty="0"/>
              <a:t>Where do people most often experience stress and anxiety?</a:t>
            </a:r>
          </a:p>
          <a:p>
            <a:r>
              <a:rPr lang="en-US" sz="2800" dirty="0"/>
              <a:t>When do people most often experience stress and anxiety?</a:t>
            </a:r>
          </a:p>
          <a:p>
            <a:r>
              <a:rPr lang="en-US" sz="2800" dirty="0"/>
              <a:t>How can people safely manage stress and anxiety?</a:t>
            </a:r>
          </a:p>
          <a:p>
            <a:r>
              <a:rPr lang="en-US" sz="2800" dirty="0"/>
              <a:t>How does one know when they need professional assistance?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68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C6301-FD09-0ACF-0ECD-7F29B25B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“Stressed-A Documentary Film (</a:t>
            </a:r>
            <a:r>
              <a:rPr lang="en-US" sz="3600" dirty="0" err="1"/>
              <a:t>youtube</a:t>
            </a:r>
            <a:r>
              <a:rPr lang="en-US" sz="3600" dirty="0"/>
              <a:t>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109E885-F9D5-B919-58B0-4CCD4C87DF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7356" y="1471961"/>
            <a:ext cx="8631043" cy="529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712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222DD-887A-EB8A-1F95-4053CD5EE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Stress</a:t>
            </a:r>
            <a:r>
              <a:rPr lang="en-US" b="1" dirty="0"/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b="1" dirty="0">
                <a:latin typeface="+mn-lt"/>
              </a:rPr>
              <a:t>Anxiety: What They Are and How to Cope with Them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20614-6DE1-B533-351D-E347B05F3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Stress is any demand placed upon your brain or other parts of your physical body that makes you feel frustrated or nervous.</a:t>
            </a:r>
          </a:p>
          <a:p>
            <a:r>
              <a:rPr lang="en-US" sz="2400" dirty="0">
                <a:hlinkClick r:id="rId2"/>
              </a:rPr>
              <a:t>https://medlineplus.gov/stress.html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Anxiety is a feeling of fear, worry, or unease. It can occur as a reaction to stress, but can also happen without any obvious trigger.</a:t>
            </a:r>
          </a:p>
          <a:p>
            <a:r>
              <a:rPr lang="en-US" sz="2400" dirty="0">
                <a:hlinkClick r:id="rId3"/>
              </a:rPr>
              <a:t>https://medlineplus.gov/anxiety.html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5457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3BB9-8454-F26F-0923-88818F1D2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Stress and Anxiety Are Not Always a Bad 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39AE2-C100-F85C-C486-9C4BA5AD8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people experience stress and anxiety some of the time.</a:t>
            </a:r>
          </a:p>
          <a:p>
            <a:endParaRPr lang="en-US" dirty="0"/>
          </a:p>
          <a:p>
            <a:r>
              <a:rPr lang="en-US" dirty="0"/>
              <a:t>They can be a helpful motivator to accomplish tasks.</a:t>
            </a:r>
          </a:p>
          <a:p>
            <a:endParaRPr lang="en-US" dirty="0"/>
          </a:p>
          <a:p>
            <a:r>
              <a:rPr lang="en-US" dirty="0"/>
              <a:t>But unmanaged stress and anxiety can take a toll on your physical and mental health</a:t>
            </a:r>
          </a:p>
        </p:txBody>
      </p:sp>
    </p:spTree>
    <p:extLst>
      <p:ext uri="{BB962C8B-B14F-4D97-AF65-F5344CB8AC3E}">
        <p14:creationId xmlns:p14="http://schemas.microsoft.com/office/powerpoint/2010/main" val="759743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C7EAD-04EF-4828-89EE-FDEA1110A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Are Some Symptoms of Stress?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26E47-3170-5316-CF2E-A9DF143B3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dizziness				feeling overwhelmed</a:t>
            </a:r>
          </a:p>
          <a:p>
            <a:pPr marL="0" indent="0">
              <a:buNone/>
            </a:pPr>
            <a:r>
              <a:rPr lang="en-US" dirty="0"/>
              <a:t>	muscle tension			restlessness</a:t>
            </a:r>
          </a:p>
          <a:p>
            <a:pPr marL="0" indent="0">
              <a:buNone/>
            </a:pPr>
            <a:r>
              <a:rPr lang="en-US" dirty="0"/>
              <a:t>	digestive issues			changes in appetite</a:t>
            </a:r>
          </a:p>
          <a:p>
            <a:pPr marL="0" indent="0">
              <a:buNone/>
            </a:pPr>
            <a:r>
              <a:rPr lang="en-US" dirty="0"/>
              <a:t>	trouble sleeping			increased heart rate</a:t>
            </a:r>
          </a:p>
          <a:p>
            <a:pPr marL="0" indent="0">
              <a:buNone/>
            </a:pPr>
            <a:r>
              <a:rPr lang="en-US" dirty="0"/>
              <a:t>	anger or irritability			difficulty focusing on a task</a:t>
            </a:r>
          </a:p>
          <a:p>
            <a:pPr marL="0" indent="0">
              <a:buNone/>
            </a:pPr>
            <a:r>
              <a:rPr lang="en-US" dirty="0"/>
              <a:t>	headaches</a:t>
            </a:r>
          </a:p>
          <a:p>
            <a:pPr marL="0" indent="0">
              <a:buNone/>
            </a:pPr>
            <a:r>
              <a:rPr lang="en-US" dirty="0"/>
              <a:t>	increased sweating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https://www.healthline.com/health/stress-and-anxiety#stress-vs-anxiety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393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E51BB-454E-871D-D702-8FB56741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Are Some Symptoms of Anxiety?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C4C3A-29F3-2004-C54B-BCCED7ABF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stress symptoms of feeling overwhelmed, increased heart rate, headaches, muscle tension, increased sweating, restlessness, changes in appetite, digestive issues, irritability, trouble sleeping, dizziness, difficulty focusing on a task, and anger, as well as:</a:t>
            </a:r>
          </a:p>
          <a:p>
            <a:r>
              <a:rPr lang="en-US" b="1" dirty="0"/>
              <a:t>a feeling of impending doom</a:t>
            </a:r>
          </a:p>
          <a:p>
            <a:r>
              <a:rPr lang="en-US" b="1" dirty="0"/>
              <a:t>tingling or numbness</a:t>
            </a:r>
          </a:p>
          <a:p>
            <a:r>
              <a:rPr lang="en-US" b="1" dirty="0"/>
              <a:t>brain fog</a:t>
            </a:r>
          </a:p>
          <a:p>
            <a:r>
              <a:rPr lang="en-US" sz="2000" b="1" dirty="0">
                <a:hlinkClick r:id="rId2"/>
              </a:rPr>
              <a:t>https://www.healthline.com/health/stress-and-anxiety#stress-vs-anxiety</a:t>
            </a:r>
            <a:endParaRPr lang="en-US" sz="2000" b="1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25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4EEB2-6CAA-568F-DB7B-3B708A113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Differences Between Stress 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C3708-79E1-82D1-4B46-2BDB47FF3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Stress is usually tied to a specific situation. Much of the time, once that situation is resolved, so is the stress.</a:t>
            </a:r>
          </a:p>
          <a:p>
            <a:r>
              <a:rPr lang="en-US" dirty="0"/>
              <a:t>However, stress can be chronic or long lasting, as in ongoing pressure from school, a demanding job, or family conflict.</a:t>
            </a:r>
          </a:p>
          <a:p>
            <a:r>
              <a:rPr lang="en-US" dirty="0"/>
              <a:t>While anxiety does not always have a specific stressor, it can be triggered by stress.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https://www.healthline.com/health/stress-and-anxiety#stress-vs-anxiety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196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12729</TotalTime>
  <Words>1330</Words>
  <Application>Microsoft Macintosh PowerPoint</Application>
  <PresentationFormat>Widescreen</PresentationFormat>
  <Paragraphs>162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Times New Roman</vt:lpstr>
      <vt:lpstr>Office Theme</vt:lpstr>
      <vt:lpstr>Managing Stress and Anxiety  February 11, 2025</vt:lpstr>
      <vt:lpstr>PowerPoint Presentation</vt:lpstr>
      <vt:lpstr>QUESTIONS TO CONSIDER…</vt:lpstr>
      <vt:lpstr>“Stressed-A Documentary Film (youtube)</vt:lpstr>
      <vt:lpstr>Stress and Anxiety: What They Are and How to Cope with Them</vt:lpstr>
      <vt:lpstr>Stress and Anxiety Are Not Always a Bad Thing</vt:lpstr>
      <vt:lpstr>What Are Some Symptoms of Stress?</vt:lpstr>
      <vt:lpstr>What Are Some Symptoms of Anxiety?</vt:lpstr>
      <vt:lpstr>Differences Between Stress and Anxiety</vt:lpstr>
      <vt:lpstr>Some Causes of Stress and Anxiety?</vt:lpstr>
      <vt:lpstr>Types of Stress and Anxiety Relate Disorders</vt:lpstr>
      <vt:lpstr> Practice Self Care:  Ways to Cope with Stress and Anxiety </vt:lpstr>
      <vt:lpstr>When To Seek Help and Where To Go</vt:lpstr>
      <vt:lpstr>Maryville College Counseling Center Self Care Assessment Worksheet</vt:lpstr>
      <vt:lpstr>Maryville College Counseling Center Self Care Assessment Worksheet</vt:lpstr>
      <vt:lpstr>Maryville College Counseling Center Self Care Assessment Worksheet</vt:lpstr>
      <vt:lpstr>Maryville College Counseling Center Self Care Assessment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Stress and Anxiety</dc:title>
  <dc:creator>Lee Davis</dc:creator>
  <cp:lastModifiedBy>Lee Davis</cp:lastModifiedBy>
  <cp:revision>34</cp:revision>
  <cp:lastPrinted>2025-02-10T17:24:16Z</cp:lastPrinted>
  <dcterms:created xsi:type="dcterms:W3CDTF">2024-11-02T15:11:56Z</dcterms:created>
  <dcterms:modified xsi:type="dcterms:W3CDTF">2025-02-11T03:35:21Z</dcterms:modified>
</cp:coreProperties>
</file>