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26"/>
  </p:notesMasterIdLst>
  <p:sldIdLst>
    <p:sldId id="407" r:id="rId2"/>
    <p:sldId id="336" r:id="rId3"/>
    <p:sldId id="552" r:id="rId4"/>
    <p:sldId id="3383" r:id="rId5"/>
    <p:sldId id="410" r:id="rId6"/>
    <p:sldId id="3388" r:id="rId7"/>
    <p:sldId id="3389" r:id="rId8"/>
    <p:sldId id="256" r:id="rId9"/>
    <p:sldId id="497" r:id="rId10"/>
    <p:sldId id="570" r:id="rId11"/>
    <p:sldId id="566" r:id="rId12"/>
    <p:sldId id="574" r:id="rId13"/>
    <p:sldId id="281" r:id="rId14"/>
    <p:sldId id="569" r:id="rId15"/>
    <p:sldId id="500" r:id="rId16"/>
    <p:sldId id="350" r:id="rId17"/>
    <p:sldId id="293" r:id="rId18"/>
    <p:sldId id="3382" r:id="rId19"/>
    <p:sldId id="284" r:id="rId20"/>
    <p:sldId id="565" r:id="rId21"/>
    <p:sldId id="378" r:id="rId22"/>
    <p:sldId id="285" r:id="rId23"/>
    <p:sldId id="472" r:id="rId24"/>
    <p:sldId id="554" r:id="rId25"/>
  </p:sldIdLst>
  <p:sldSz cx="100584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252CA7-0C25-E496-B0A0-587CFB5100B1}" name="Deschamps. Lonje" initials="LD" userId="S::deschampsl@saccounty.gov::e954eda5-cc5b-4fb2-92fa-ec15a4a0d378" providerId="AD"/>
  <p188:author id="{3542DEE2-DA41-E4EF-C368-091D31624678}" name="Green. Sheri (BHS)" initials="G(" userId="S::greenshe@saccounty.gov::7ea39d40-e2c5-4c7f-af23-8fecc80449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Zykofsky. Uma" initials="ZU"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13F"/>
    <a:srgbClr val="B31166"/>
    <a:srgbClr val="0F6FC6"/>
    <a:srgbClr val="666666"/>
    <a:srgbClr val="0F6CB6"/>
    <a:srgbClr val="FA0000"/>
    <a:srgbClr val="0000FF"/>
    <a:srgbClr val="1A89EE"/>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2" autoAdjust="0"/>
    <p:restoredTop sz="89542" autoAdjust="0"/>
  </p:normalViewPr>
  <p:slideViewPr>
    <p:cSldViewPr snapToGrid="0">
      <p:cViewPr varScale="1">
        <p:scale>
          <a:sx n="69" d="100"/>
          <a:sy n="69" d="100"/>
        </p:scale>
        <p:origin x="596" y="36"/>
      </p:cViewPr>
      <p:guideLst>
        <p:guide orient="horz" pos="2160"/>
        <p:guide pos="316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18364071746449E-2"/>
          <c:y val="7.2702340887332781E-2"/>
          <c:w val="0.89914566929133855"/>
          <c:h val="0.64605462598425201"/>
        </c:manualLayout>
      </c:layout>
      <c:barChart>
        <c:barDir val="col"/>
        <c:grouping val="clustered"/>
        <c:varyColors val="0"/>
        <c:ser>
          <c:idx val="0"/>
          <c:order val="0"/>
          <c:tx>
            <c:strRef>
              <c:f>Sheet1!$B$1</c:f>
              <c:strCache>
                <c:ptCount val="1"/>
                <c:pt idx="0">
                  <c:v>Fentanyl Related Deaths</c:v>
                </c:pt>
              </c:strCache>
            </c:strRef>
          </c:tx>
          <c:spPr>
            <a:solidFill>
              <a:schemeClr val="accent1"/>
            </a:solidFill>
            <a:ln>
              <a:noFill/>
            </a:ln>
            <a:effectLst/>
          </c:spPr>
          <c:invertIfNegative val="0"/>
          <c:cat>
            <c:strRef>
              <c:f>Sheet1!$A$2:$A$5</c:f>
              <c:strCache>
                <c:ptCount val="4"/>
                <c:pt idx="0">
                  <c:v>CY 2021</c:v>
                </c:pt>
                <c:pt idx="1">
                  <c:v>CY 2022</c:v>
                </c:pt>
                <c:pt idx="2">
                  <c:v>CY 2023 </c:v>
                </c:pt>
                <c:pt idx="3">
                  <c:v>Jan-June 2024</c:v>
                </c:pt>
              </c:strCache>
            </c:strRef>
          </c:cat>
          <c:val>
            <c:numRef>
              <c:f>Sheet1!$B$2:$B$5</c:f>
              <c:numCache>
                <c:formatCode>General</c:formatCode>
                <c:ptCount val="4"/>
                <c:pt idx="0">
                  <c:v>215</c:v>
                </c:pt>
                <c:pt idx="1">
                  <c:v>226</c:v>
                </c:pt>
                <c:pt idx="2">
                  <c:v>397</c:v>
                </c:pt>
                <c:pt idx="3">
                  <c:v>106</c:v>
                </c:pt>
              </c:numCache>
            </c:numRef>
          </c:val>
          <c:extLst>
            <c:ext xmlns:c16="http://schemas.microsoft.com/office/drawing/2014/chart" uri="{C3380CC4-5D6E-409C-BE32-E72D297353CC}">
              <c16:uniqueId val="{00000000-A75C-4FAE-97E1-0FBA760EBBDC}"/>
            </c:ext>
          </c:extLst>
        </c:ser>
        <c:dLbls>
          <c:showLegendKey val="0"/>
          <c:showVal val="0"/>
          <c:showCatName val="0"/>
          <c:showSerName val="0"/>
          <c:showPercent val="0"/>
          <c:showBubbleSize val="0"/>
        </c:dLbls>
        <c:gapWidth val="219"/>
        <c:overlap val="-27"/>
        <c:axId val="679831888"/>
        <c:axId val="679830928"/>
      </c:barChart>
      <c:catAx>
        <c:axId val="67983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rgbClr val="D77B11"/>
                </a:solidFill>
                <a:latin typeface="+mn-lt"/>
                <a:ea typeface="+mn-ea"/>
                <a:cs typeface="+mn-cs"/>
              </a:defRPr>
            </a:pPr>
            <a:endParaRPr lang="en-US"/>
          </a:p>
        </c:txPr>
        <c:crossAx val="679830928"/>
        <c:crosses val="autoZero"/>
        <c:auto val="1"/>
        <c:lblAlgn val="ctr"/>
        <c:lblOffset val="100"/>
        <c:noMultiLvlLbl val="0"/>
      </c:catAx>
      <c:valAx>
        <c:axId val="67983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83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r>
              <a:rPr lang="en-US" dirty="0">
                <a:solidFill>
                  <a:schemeClr val="tx1"/>
                </a:solidFill>
              </a:rPr>
              <a:t>FY23/24 Sacramento County SUPT Services Provided to Youth, Transition Aged Youth, Adults, Older</a:t>
            </a:r>
            <a:r>
              <a:rPr lang="en-US" baseline="0" dirty="0">
                <a:solidFill>
                  <a:schemeClr val="tx1"/>
                </a:solidFill>
              </a:rPr>
              <a:t> Adults, Pregnant, Parenting Women, and Other Special Populations</a:t>
            </a:r>
            <a:endParaRPr lang="en-US" dirty="0">
              <a:solidFill>
                <a:schemeClr val="tx1"/>
              </a:solidFill>
            </a:endParaRPr>
          </a:p>
        </c:rich>
      </c:tx>
      <c:layout>
        <c:manualLayout>
          <c:xMode val="edge"/>
          <c:yMode val="edge"/>
          <c:x val="9.8676531031648182E-2"/>
          <c:y val="4.7519217330538085E-2"/>
        </c:manualLayout>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FF6-473D-BAF0-0C4F8E194B2E}"/>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FF6-473D-BAF0-0C4F8E194B2E}"/>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FF6-473D-BAF0-0C4F8E194B2E}"/>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FF6-473D-BAF0-0C4F8E194B2E}"/>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FF6-473D-BAF0-0C4F8E194B2E}"/>
              </c:ext>
            </c:extLst>
          </c:dPt>
          <c:dLbls>
            <c:dLbl>
              <c:idx val="1"/>
              <c:layout>
                <c:manualLayout>
                  <c:x val="2.5220767354410006E-2"/>
                  <c:y val="-8.0258999042142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F6-473D-BAF0-0C4F8E194B2E}"/>
                </c:ext>
              </c:extLst>
            </c:dLbl>
            <c:spPr>
              <a:solidFill>
                <a:schemeClr val="tx1">
                  <a:lumMod val="75000"/>
                  <a:lumOff val="25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Opiates</c:v>
                </c:pt>
                <c:pt idx="1">
                  <c:v>Methamphetamines</c:v>
                </c:pt>
                <c:pt idx="2">
                  <c:v>Alcohol</c:v>
                </c:pt>
                <c:pt idx="3">
                  <c:v>Marijuana</c:v>
                </c:pt>
                <c:pt idx="4">
                  <c:v>Other</c:v>
                </c:pt>
              </c:strCache>
            </c:strRef>
          </c:cat>
          <c:val>
            <c:numRef>
              <c:f>Sheet1!$B$1:$B$5</c:f>
              <c:numCache>
                <c:formatCode>0.0%</c:formatCode>
                <c:ptCount val="5"/>
                <c:pt idx="0">
                  <c:v>0.41899999999999998</c:v>
                </c:pt>
                <c:pt idx="1">
                  <c:v>0.23100000000000001</c:v>
                </c:pt>
                <c:pt idx="2">
                  <c:v>0.214</c:v>
                </c:pt>
                <c:pt idx="3">
                  <c:v>8.7999999999999995E-2</c:v>
                </c:pt>
                <c:pt idx="4">
                  <c:v>4.8000000000000001E-2</c:v>
                </c:pt>
              </c:numCache>
            </c:numRef>
          </c:val>
          <c:extLst>
            <c:ext xmlns:c16="http://schemas.microsoft.com/office/drawing/2014/chart" uri="{C3380CC4-5D6E-409C-BE32-E72D297353CC}">
              <c16:uniqueId val="{0000000A-6FF6-473D-BAF0-0C4F8E194B2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896537439601803"/>
          <c:y val="0.37658198385579161"/>
          <c:w val="0.21869594907295031"/>
          <c:h val="0.38958935164550978"/>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5.xml.rels><?xml version="1.0" encoding="UTF-8" standalone="yes"?>
<Relationships xmlns="http://schemas.openxmlformats.org/package/2006/relationships"><Relationship Id="rId2" Type="http://schemas.openxmlformats.org/officeDocument/2006/relationships/hyperlink" Target="https://www.dhcs.ca.gov/individuals/Pages/Naloxone_Distribution_Project.aspx" TargetMode="External"/><Relationship Id="rId1" Type="http://schemas.openxmlformats.org/officeDocument/2006/relationships/hyperlink" Target="http://www.safersacramento.com/"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mailto:MillerLori@saccounty.gov" TargetMode="External"/><Relationship Id="rId1" Type="http://schemas.openxmlformats.org/officeDocument/2006/relationships/hyperlink" Target="mailto:hawkinsp@saccounty.gov"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5.xml.rels><?xml version="1.0" encoding="UTF-8" standalone="yes"?>
<Relationships xmlns="http://schemas.openxmlformats.org/package/2006/relationships"><Relationship Id="rId2" Type="http://schemas.openxmlformats.org/officeDocument/2006/relationships/hyperlink" Target="https://www.dhcs.ca.gov/individuals/Pages/Naloxone_Distribution_Project.aspx" TargetMode="External"/><Relationship Id="rId1" Type="http://schemas.openxmlformats.org/officeDocument/2006/relationships/hyperlink" Target="http://www.safersacramento.com/"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mailto:MillerLori@saccounty.gov" TargetMode="External"/><Relationship Id="rId1" Type="http://schemas.openxmlformats.org/officeDocument/2006/relationships/hyperlink" Target="mailto:hawkinsp@saccount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6D477-A5B1-41A2-9069-7728B2C307C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F07259B-CFB9-42B4-BF68-BDC81A822976}">
      <dgm:prSet/>
      <dgm:spPr/>
      <dgm:t>
        <a:bodyPr/>
        <a:lstStyle/>
        <a:p>
          <a:r>
            <a:rPr lang="en-US"/>
            <a:t>Community Based Substance Use Prevention and Treatment Providers</a:t>
          </a:r>
        </a:p>
      </dgm:t>
    </dgm:pt>
    <dgm:pt modelId="{E2B3F7C1-9615-4ECE-B629-66C7B7186B5C}" type="parTrans" cxnId="{8EB14625-D2E8-4FA7-AAB3-EA6441E79CA7}">
      <dgm:prSet/>
      <dgm:spPr/>
      <dgm:t>
        <a:bodyPr/>
        <a:lstStyle/>
        <a:p>
          <a:endParaRPr lang="en-US"/>
        </a:p>
      </dgm:t>
    </dgm:pt>
    <dgm:pt modelId="{55FBFB3D-7D0E-4C5B-A11C-3FEA25BFE97E}" type="sibTrans" cxnId="{8EB14625-D2E8-4FA7-AAB3-EA6441E79CA7}">
      <dgm:prSet/>
      <dgm:spPr/>
      <dgm:t>
        <a:bodyPr/>
        <a:lstStyle/>
        <a:p>
          <a:endParaRPr lang="en-US"/>
        </a:p>
      </dgm:t>
    </dgm:pt>
    <dgm:pt modelId="{4DDC9A9B-6F94-4E6C-9DA8-3A089E9220F7}">
      <dgm:prSet/>
      <dgm:spPr/>
      <dgm:t>
        <a:bodyPr/>
        <a:lstStyle/>
        <a:p>
          <a:r>
            <a:rPr lang="en-US" dirty="0"/>
            <a:t>Advisory Boards</a:t>
          </a:r>
        </a:p>
        <a:p>
          <a:r>
            <a:rPr lang="en-US" dirty="0"/>
            <a:t>Homeless Advocacy Groups</a:t>
          </a:r>
        </a:p>
      </dgm:t>
    </dgm:pt>
    <dgm:pt modelId="{238C38AD-CEF6-4AF0-8122-D781EBE2F4D8}" type="parTrans" cxnId="{0281DF40-9CB7-4A0B-ABE7-C8CC6E9EEAE0}">
      <dgm:prSet/>
      <dgm:spPr/>
      <dgm:t>
        <a:bodyPr/>
        <a:lstStyle/>
        <a:p>
          <a:endParaRPr lang="en-US"/>
        </a:p>
      </dgm:t>
    </dgm:pt>
    <dgm:pt modelId="{764FF567-1A6F-4CF0-AD2A-C7161FB9B1CB}" type="sibTrans" cxnId="{0281DF40-9CB7-4A0B-ABE7-C8CC6E9EEAE0}">
      <dgm:prSet/>
      <dgm:spPr/>
      <dgm:t>
        <a:bodyPr/>
        <a:lstStyle/>
        <a:p>
          <a:endParaRPr lang="en-US"/>
        </a:p>
      </dgm:t>
    </dgm:pt>
    <dgm:pt modelId="{179151F6-8820-4908-87A7-6ED85AE112AB}">
      <dgm:prSet/>
      <dgm:spPr/>
      <dgm:t>
        <a:bodyPr/>
        <a:lstStyle/>
        <a:p>
          <a:r>
            <a:rPr lang="en-US"/>
            <a:t>Harm Reduction Providers</a:t>
          </a:r>
        </a:p>
      </dgm:t>
    </dgm:pt>
    <dgm:pt modelId="{1F043B8E-1687-45A5-87A9-95AC7B6801BF}" type="parTrans" cxnId="{A2D643DF-D7CA-4658-83BF-84C4E963C2E7}">
      <dgm:prSet/>
      <dgm:spPr/>
      <dgm:t>
        <a:bodyPr/>
        <a:lstStyle/>
        <a:p>
          <a:endParaRPr lang="en-US"/>
        </a:p>
      </dgm:t>
    </dgm:pt>
    <dgm:pt modelId="{56F872EC-819F-4161-850C-74F37B1DECC0}" type="sibTrans" cxnId="{A2D643DF-D7CA-4658-83BF-84C4E963C2E7}">
      <dgm:prSet/>
      <dgm:spPr/>
      <dgm:t>
        <a:bodyPr/>
        <a:lstStyle/>
        <a:p>
          <a:endParaRPr lang="en-US"/>
        </a:p>
      </dgm:t>
    </dgm:pt>
    <dgm:pt modelId="{A7D13B11-AE19-48EB-ADE0-EBE3A2EAC46A}">
      <dgm:prSet/>
      <dgm:spPr/>
      <dgm:t>
        <a:bodyPr/>
        <a:lstStyle/>
        <a:p>
          <a:r>
            <a:rPr lang="en-US"/>
            <a:t>Coroner’s Office</a:t>
          </a:r>
        </a:p>
      </dgm:t>
    </dgm:pt>
    <dgm:pt modelId="{07612DD0-55FE-48B1-9F00-FB6398615B3C}" type="parTrans" cxnId="{A8F07B71-80DE-4237-8807-42EFCAF4073F}">
      <dgm:prSet/>
      <dgm:spPr/>
      <dgm:t>
        <a:bodyPr/>
        <a:lstStyle/>
        <a:p>
          <a:endParaRPr lang="en-US"/>
        </a:p>
      </dgm:t>
    </dgm:pt>
    <dgm:pt modelId="{2658796F-0611-4318-9FDF-AC760CC10DCA}" type="sibTrans" cxnId="{A8F07B71-80DE-4237-8807-42EFCAF4073F}">
      <dgm:prSet/>
      <dgm:spPr/>
      <dgm:t>
        <a:bodyPr/>
        <a:lstStyle/>
        <a:p>
          <a:endParaRPr lang="en-US"/>
        </a:p>
      </dgm:t>
    </dgm:pt>
    <dgm:pt modelId="{D25B177F-586A-48FE-8468-C787E4B321EA}">
      <dgm:prSet/>
      <dgm:spPr/>
      <dgm:t>
        <a:bodyPr/>
        <a:lstStyle/>
        <a:p>
          <a:r>
            <a:rPr lang="en-US" dirty="0"/>
            <a:t>Public Health</a:t>
          </a:r>
        </a:p>
        <a:p>
          <a:r>
            <a:rPr lang="en-US" dirty="0"/>
            <a:t>Behavioral Health</a:t>
          </a:r>
        </a:p>
      </dgm:t>
    </dgm:pt>
    <dgm:pt modelId="{10DB290A-E3DA-4F99-81B2-7689AECF7A17}" type="parTrans" cxnId="{DC662FF3-3322-471D-9C9F-E2CD427F9BD8}">
      <dgm:prSet/>
      <dgm:spPr/>
      <dgm:t>
        <a:bodyPr/>
        <a:lstStyle/>
        <a:p>
          <a:endParaRPr lang="en-US"/>
        </a:p>
      </dgm:t>
    </dgm:pt>
    <dgm:pt modelId="{FE6DFC07-EFAB-4F7B-B757-E999603E12A1}" type="sibTrans" cxnId="{DC662FF3-3322-471D-9C9F-E2CD427F9BD8}">
      <dgm:prSet/>
      <dgm:spPr/>
      <dgm:t>
        <a:bodyPr/>
        <a:lstStyle/>
        <a:p>
          <a:endParaRPr lang="en-US"/>
        </a:p>
      </dgm:t>
    </dgm:pt>
    <dgm:pt modelId="{0900750E-D234-452E-A9E9-A1AF801862DD}">
      <dgm:prSet/>
      <dgm:spPr/>
      <dgm:t>
        <a:bodyPr/>
        <a:lstStyle/>
        <a:p>
          <a:r>
            <a:rPr lang="en-US" dirty="0"/>
            <a:t>Correctional Health</a:t>
          </a:r>
        </a:p>
        <a:p>
          <a:r>
            <a:rPr lang="en-US" dirty="0"/>
            <a:t>Jails</a:t>
          </a:r>
        </a:p>
      </dgm:t>
    </dgm:pt>
    <dgm:pt modelId="{F4C76876-86FC-4497-BCDF-F5894B436FEC}" type="parTrans" cxnId="{D1FD62B8-4791-424F-906E-BC3CEB41B30F}">
      <dgm:prSet/>
      <dgm:spPr/>
      <dgm:t>
        <a:bodyPr/>
        <a:lstStyle/>
        <a:p>
          <a:endParaRPr lang="en-US"/>
        </a:p>
      </dgm:t>
    </dgm:pt>
    <dgm:pt modelId="{4B2536CB-F343-4AAD-9E7A-C5806008B5BC}" type="sibTrans" cxnId="{D1FD62B8-4791-424F-906E-BC3CEB41B30F}">
      <dgm:prSet/>
      <dgm:spPr/>
      <dgm:t>
        <a:bodyPr/>
        <a:lstStyle/>
        <a:p>
          <a:endParaRPr lang="en-US"/>
        </a:p>
      </dgm:t>
    </dgm:pt>
    <dgm:pt modelId="{521E1CC2-EEE2-4B44-819F-F3535C699102}">
      <dgm:prSet/>
      <dgm:spPr/>
      <dgm:t>
        <a:bodyPr/>
        <a:lstStyle/>
        <a:p>
          <a:r>
            <a:rPr lang="en-US"/>
            <a:t>Justice partners (Courts, DA, PD, Probation)</a:t>
          </a:r>
        </a:p>
      </dgm:t>
    </dgm:pt>
    <dgm:pt modelId="{0FD4F3B0-716D-4922-AF87-F5602E94E6C5}" type="parTrans" cxnId="{0AB74CD9-013B-47C7-8B05-61F3D90C89B0}">
      <dgm:prSet/>
      <dgm:spPr/>
      <dgm:t>
        <a:bodyPr/>
        <a:lstStyle/>
        <a:p>
          <a:endParaRPr lang="en-US"/>
        </a:p>
      </dgm:t>
    </dgm:pt>
    <dgm:pt modelId="{91682DFB-96DD-40DB-942B-7E1A208D2E5C}" type="sibTrans" cxnId="{0AB74CD9-013B-47C7-8B05-61F3D90C89B0}">
      <dgm:prSet/>
      <dgm:spPr/>
      <dgm:t>
        <a:bodyPr/>
        <a:lstStyle/>
        <a:p>
          <a:endParaRPr lang="en-US"/>
        </a:p>
      </dgm:t>
    </dgm:pt>
    <dgm:pt modelId="{F8321B6C-F46B-41A9-B4C6-01E874C055BA}">
      <dgm:prSet/>
      <dgm:spPr/>
      <dgm:t>
        <a:bodyPr/>
        <a:lstStyle/>
        <a:p>
          <a:r>
            <a:rPr lang="en-US"/>
            <a:t>Law Enforcement (SSO, Police, US Attorney’s Office, DEA)</a:t>
          </a:r>
        </a:p>
      </dgm:t>
    </dgm:pt>
    <dgm:pt modelId="{D737C081-D190-4629-94AE-73BB8683BA25}" type="parTrans" cxnId="{AF72044C-48B3-4CA5-A1D9-773B59AFCBDA}">
      <dgm:prSet/>
      <dgm:spPr/>
      <dgm:t>
        <a:bodyPr/>
        <a:lstStyle/>
        <a:p>
          <a:endParaRPr lang="en-US"/>
        </a:p>
      </dgm:t>
    </dgm:pt>
    <dgm:pt modelId="{247A12F3-C0A4-4F0D-A5F2-38FFB47B4A3E}" type="sibTrans" cxnId="{AF72044C-48B3-4CA5-A1D9-773B59AFCBDA}">
      <dgm:prSet/>
      <dgm:spPr/>
      <dgm:t>
        <a:bodyPr/>
        <a:lstStyle/>
        <a:p>
          <a:endParaRPr lang="en-US"/>
        </a:p>
      </dgm:t>
    </dgm:pt>
    <dgm:pt modelId="{0D89E616-9137-447E-A8FE-D6F94ED3FDA8}">
      <dgm:prSet/>
      <dgm:spPr/>
      <dgm:t>
        <a:bodyPr/>
        <a:lstStyle/>
        <a:p>
          <a:r>
            <a:rPr lang="en-US"/>
            <a:t>Child, Family and Adult Services</a:t>
          </a:r>
        </a:p>
      </dgm:t>
    </dgm:pt>
    <dgm:pt modelId="{3D5131C3-6219-4EF2-87F6-E83D0C41A424}" type="parTrans" cxnId="{BBE73CDE-9F55-4346-A9FD-300589F1657A}">
      <dgm:prSet/>
      <dgm:spPr/>
      <dgm:t>
        <a:bodyPr/>
        <a:lstStyle/>
        <a:p>
          <a:endParaRPr lang="en-US"/>
        </a:p>
      </dgm:t>
    </dgm:pt>
    <dgm:pt modelId="{413235C2-F4E9-4B42-853D-8E78AC4E7278}" type="sibTrans" cxnId="{BBE73CDE-9F55-4346-A9FD-300589F1657A}">
      <dgm:prSet/>
      <dgm:spPr/>
      <dgm:t>
        <a:bodyPr/>
        <a:lstStyle/>
        <a:p>
          <a:endParaRPr lang="en-US"/>
        </a:p>
      </dgm:t>
    </dgm:pt>
    <dgm:pt modelId="{255112C8-618F-414B-B0B5-C7D1D855EB36}">
      <dgm:prSet/>
      <dgm:spPr/>
      <dgm:t>
        <a:bodyPr/>
        <a:lstStyle/>
        <a:p>
          <a:r>
            <a:rPr lang="en-US"/>
            <a:t>Opioid, Meth, Youth Coalitions </a:t>
          </a:r>
        </a:p>
      </dgm:t>
    </dgm:pt>
    <dgm:pt modelId="{E59BDC3D-897D-46C5-86B0-38C0CC10E175}" type="parTrans" cxnId="{596A3B1D-F8AF-4281-B952-218F1AD70351}">
      <dgm:prSet/>
      <dgm:spPr/>
      <dgm:t>
        <a:bodyPr/>
        <a:lstStyle/>
        <a:p>
          <a:endParaRPr lang="en-US"/>
        </a:p>
      </dgm:t>
    </dgm:pt>
    <dgm:pt modelId="{6206A036-5D8D-4557-8803-6688622FA8A1}" type="sibTrans" cxnId="{596A3B1D-F8AF-4281-B952-218F1AD70351}">
      <dgm:prSet/>
      <dgm:spPr/>
      <dgm:t>
        <a:bodyPr/>
        <a:lstStyle/>
        <a:p>
          <a:endParaRPr lang="en-US"/>
        </a:p>
      </dgm:t>
    </dgm:pt>
    <dgm:pt modelId="{B9BE76F1-4D4A-4964-B0D6-8B0FCE5D838D}">
      <dgm:prSet/>
      <dgm:spPr/>
      <dgm:t>
        <a:bodyPr/>
        <a:lstStyle/>
        <a:p>
          <a:r>
            <a:rPr lang="en-US"/>
            <a:t>Sierra Sacramento Valley Medical Society</a:t>
          </a:r>
        </a:p>
      </dgm:t>
    </dgm:pt>
    <dgm:pt modelId="{22F799C0-2578-4746-9345-EFDC688B4B77}" type="parTrans" cxnId="{43CE5759-F6F7-4713-BBB5-D516FB012508}">
      <dgm:prSet/>
      <dgm:spPr/>
      <dgm:t>
        <a:bodyPr/>
        <a:lstStyle/>
        <a:p>
          <a:endParaRPr lang="en-US"/>
        </a:p>
      </dgm:t>
    </dgm:pt>
    <dgm:pt modelId="{A3486168-44A2-47C6-9F1F-4555B17AD876}" type="sibTrans" cxnId="{43CE5759-F6F7-4713-BBB5-D516FB012508}">
      <dgm:prSet/>
      <dgm:spPr/>
      <dgm:t>
        <a:bodyPr/>
        <a:lstStyle/>
        <a:p>
          <a:endParaRPr lang="en-US"/>
        </a:p>
      </dgm:t>
    </dgm:pt>
    <dgm:pt modelId="{043F3779-EFBB-4D4E-9066-48765673B341}">
      <dgm:prSet/>
      <dgm:spPr/>
      <dgm:t>
        <a:bodyPr/>
        <a:lstStyle/>
        <a:p>
          <a:r>
            <a:rPr lang="en-US" dirty="0"/>
            <a:t>School Districts </a:t>
          </a:r>
        </a:p>
        <a:p>
          <a:r>
            <a:rPr lang="en-US" dirty="0"/>
            <a:t> Sacramento State University</a:t>
          </a:r>
        </a:p>
      </dgm:t>
    </dgm:pt>
    <dgm:pt modelId="{31061B58-B77B-4B3D-A949-0971E8553287}" type="parTrans" cxnId="{9D83C42A-9BCE-4957-918C-5997C6FD2A92}">
      <dgm:prSet/>
      <dgm:spPr/>
      <dgm:t>
        <a:bodyPr/>
        <a:lstStyle/>
        <a:p>
          <a:endParaRPr lang="en-US"/>
        </a:p>
      </dgm:t>
    </dgm:pt>
    <dgm:pt modelId="{E205A043-0BA1-4F22-99A8-757CFD6CA858}" type="sibTrans" cxnId="{9D83C42A-9BCE-4957-918C-5997C6FD2A92}">
      <dgm:prSet/>
      <dgm:spPr/>
      <dgm:t>
        <a:bodyPr/>
        <a:lstStyle/>
        <a:p>
          <a:endParaRPr lang="en-US"/>
        </a:p>
      </dgm:t>
    </dgm:pt>
    <dgm:pt modelId="{36F8991F-CD67-4416-8521-2A23B76E423C}">
      <dgm:prSet/>
      <dgm:spPr/>
      <dgm:t>
        <a:bodyPr/>
        <a:lstStyle/>
        <a:p>
          <a:r>
            <a:rPr lang="en-US" dirty="0"/>
            <a:t>Hospitals</a:t>
          </a:r>
        </a:p>
        <a:p>
          <a:r>
            <a:rPr lang="en-US" dirty="0"/>
            <a:t>Substance Use Navigators</a:t>
          </a:r>
        </a:p>
      </dgm:t>
    </dgm:pt>
    <dgm:pt modelId="{E40102A9-E397-4DD6-BB29-18FE2165CC4C}" type="parTrans" cxnId="{71389B99-0958-4964-B9DD-96DF80D7D17D}">
      <dgm:prSet/>
      <dgm:spPr/>
      <dgm:t>
        <a:bodyPr/>
        <a:lstStyle/>
        <a:p>
          <a:endParaRPr lang="en-US"/>
        </a:p>
      </dgm:t>
    </dgm:pt>
    <dgm:pt modelId="{CAB80F63-EF5E-4078-BE41-C1FFA39FCFF4}" type="sibTrans" cxnId="{71389B99-0958-4964-B9DD-96DF80D7D17D}">
      <dgm:prSet/>
      <dgm:spPr/>
      <dgm:t>
        <a:bodyPr/>
        <a:lstStyle/>
        <a:p>
          <a:endParaRPr lang="en-US"/>
        </a:p>
      </dgm:t>
    </dgm:pt>
    <dgm:pt modelId="{9C5DFBBC-19D1-4511-95B3-2236F163C775}">
      <dgm:prSet/>
      <dgm:spPr/>
      <dgm:t>
        <a:bodyPr/>
        <a:lstStyle/>
        <a:p>
          <a:r>
            <a:rPr lang="en-US"/>
            <a:t>Grieving Families</a:t>
          </a:r>
        </a:p>
      </dgm:t>
    </dgm:pt>
    <dgm:pt modelId="{E27F1FA0-DF0E-415E-A4C0-8E93DA6FD259}" type="parTrans" cxnId="{54A04D2C-4A7E-444B-9640-E639FF13A3F4}">
      <dgm:prSet/>
      <dgm:spPr/>
      <dgm:t>
        <a:bodyPr/>
        <a:lstStyle/>
        <a:p>
          <a:endParaRPr lang="en-US"/>
        </a:p>
      </dgm:t>
    </dgm:pt>
    <dgm:pt modelId="{ED0559B0-C349-497A-9338-68AC0E4D444E}" type="sibTrans" cxnId="{54A04D2C-4A7E-444B-9640-E639FF13A3F4}">
      <dgm:prSet/>
      <dgm:spPr/>
      <dgm:t>
        <a:bodyPr/>
        <a:lstStyle/>
        <a:p>
          <a:endParaRPr lang="en-US"/>
        </a:p>
      </dgm:t>
    </dgm:pt>
    <dgm:pt modelId="{B7CA5CCF-DE03-4013-A2B1-8051242C4E98}">
      <dgm:prSet/>
      <dgm:spPr/>
      <dgm:t>
        <a:bodyPr/>
        <a:lstStyle/>
        <a:p>
          <a:r>
            <a:rPr lang="en-US"/>
            <a:t>DHCS-Naloxone Distribution Program</a:t>
          </a:r>
        </a:p>
      </dgm:t>
    </dgm:pt>
    <dgm:pt modelId="{A3C251EC-8603-4AF3-A1DF-E62697F4D97E}" type="parTrans" cxnId="{00B4F677-717C-4628-BF52-E35FBA9D10A0}">
      <dgm:prSet/>
      <dgm:spPr/>
      <dgm:t>
        <a:bodyPr/>
        <a:lstStyle/>
        <a:p>
          <a:endParaRPr lang="en-US"/>
        </a:p>
      </dgm:t>
    </dgm:pt>
    <dgm:pt modelId="{E5590009-C8A9-4054-848D-9CFE97416943}" type="sibTrans" cxnId="{00B4F677-717C-4628-BF52-E35FBA9D10A0}">
      <dgm:prSet/>
      <dgm:spPr/>
      <dgm:t>
        <a:bodyPr/>
        <a:lstStyle/>
        <a:p>
          <a:endParaRPr lang="en-US"/>
        </a:p>
      </dgm:t>
    </dgm:pt>
    <dgm:pt modelId="{3B4C6CB7-BC10-498C-9BE0-DE9854E5DA61}">
      <dgm:prSet/>
      <dgm:spPr/>
      <dgm:t>
        <a:bodyPr/>
        <a:lstStyle/>
        <a:p>
          <a:r>
            <a:rPr lang="en-US" dirty="0"/>
            <a:t>Sac Metro Fire </a:t>
          </a:r>
        </a:p>
        <a:p>
          <a:r>
            <a:rPr lang="en-US" dirty="0"/>
            <a:t> Sacramento Fire Department</a:t>
          </a:r>
        </a:p>
      </dgm:t>
    </dgm:pt>
    <dgm:pt modelId="{EC80ABDF-F260-4E95-BEE7-2CA02AE5696E}" type="sibTrans" cxnId="{51556EEC-5610-41F7-A8B8-39BE1928235E}">
      <dgm:prSet/>
      <dgm:spPr/>
      <dgm:t>
        <a:bodyPr/>
        <a:lstStyle/>
        <a:p>
          <a:endParaRPr lang="en-US"/>
        </a:p>
      </dgm:t>
    </dgm:pt>
    <dgm:pt modelId="{15CC41BF-60F8-406D-8A0E-3E405CD90B7B}" type="parTrans" cxnId="{51556EEC-5610-41F7-A8B8-39BE1928235E}">
      <dgm:prSet/>
      <dgm:spPr/>
      <dgm:t>
        <a:bodyPr/>
        <a:lstStyle/>
        <a:p>
          <a:endParaRPr lang="en-US"/>
        </a:p>
      </dgm:t>
    </dgm:pt>
    <dgm:pt modelId="{4F6B38D3-215A-4EE8-A19E-18CFA964AEF8}" type="pres">
      <dgm:prSet presAssocID="{7796D477-A5B1-41A2-9069-7728B2C307C1}" presName="diagram" presStyleCnt="0">
        <dgm:presLayoutVars>
          <dgm:dir/>
          <dgm:resizeHandles val="exact"/>
        </dgm:presLayoutVars>
      </dgm:prSet>
      <dgm:spPr/>
    </dgm:pt>
    <dgm:pt modelId="{186E1A23-B653-4167-B924-F0EA4D23B808}" type="pres">
      <dgm:prSet presAssocID="{8F07259B-CFB9-42B4-BF68-BDC81A822976}" presName="node" presStyleLbl="node1" presStyleIdx="0" presStyleCnt="16">
        <dgm:presLayoutVars>
          <dgm:bulletEnabled val="1"/>
        </dgm:presLayoutVars>
      </dgm:prSet>
      <dgm:spPr/>
    </dgm:pt>
    <dgm:pt modelId="{FF9A40DF-B4CC-4198-BDEF-628D8EFE09D5}" type="pres">
      <dgm:prSet presAssocID="{55FBFB3D-7D0E-4C5B-A11C-3FEA25BFE97E}" presName="sibTrans" presStyleCnt="0"/>
      <dgm:spPr/>
    </dgm:pt>
    <dgm:pt modelId="{771C4926-B285-40B7-8642-5C7E2B0882A1}" type="pres">
      <dgm:prSet presAssocID="{4DDC9A9B-6F94-4E6C-9DA8-3A089E9220F7}" presName="node" presStyleLbl="node1" presStyleIdx="1" presStyleCnt="16">
        <dgm:presLayoutVars>
          <dgm:bulletEnabled val="1"/>
        </dgm:presLayoutVars>
      </dgm:prSet>
      <dgm:spPr/>
    </dgm:pt>
    <dgm:pt modelId="{D25F5B92-64D4-427D-863E-0AF1A0CA245D}" type="pres">
      <dgm:prSet presAssocID="{764FF567-1A6F-4CF0-AD2A-C7161FB9B1CB}" presName="sibTrans" presStyleCnt="0"/>
      <dgm:spPr/>
    </dgm:pt>
    <dgm:pt modelId="{1F4F6705-40E7-4A8C-A012-42A737EA2721}" type="pres">
      <dgm:prSet presAssocID="{179151F6-8820-4908-87A7-6ED85AE112AB}" presName="node" presStyleLbl="node1" presStyleIdx="2" presStyleCnt="16">
        <dgm:presLayoutVars>
          <dgm:bulletEnabled val="1"/>
        </dgm:presLayoutVars>
      </dgm:prSet>
      <dgm:spPr/>
    </dgm:pt>
    <dgm:pt modelId="{2B367814-3BBF-447F-AF54-E90571A2647D}" type="pres">
      <dgm:prSet presAssocID="{56F872EC-819F-4161-850C-74F37B1DECC0}" presName="sibTrans" presStyleCnt="0"/>
      <dgm:spPr/>
    </dgm:pt>
    <dgm:pt modelId="{DB701499-8621-4338-840B-D6D517168CA6}" type="pres">
      <dgm:prSet presAssocID="{A7D13B11-AE19-48EB-ADE0-EBE3A2EAC46A}" presName="node" presStyleLbl="node1" presStyleIdx="3" presStyleCnt="16">
        <dgm:presLayoutVars>
          <dgm:bulletEnabled val="1"/>
        </dgm:presLayoutVars>
      </dgm:prSet>
      <dgm:spPr/>
    </dgm:pt>
    <dgm:pt modelId="{1092A1D0-5288-4F0A-9459-7B998333EAE7}" type="pres">
      <dgm:prSet presAssocID="{2658796F-0611-4318-9FDF-AC760CC10DCA}" presName="sibTrans" presStyleCnt="0"/>
      <dgm:spPr/>
    </dgm:pt>
    <dgm:pt modelId="{0E16624A-002E-40A7-9A8D-0FA53D6B323A}" type="pres">
      <dgm:prSet presAssocID="{D25B177F-586A-48FE-8468-C787E4B321EA}" presName="node" presStyleLbl="node1" presStyleIdx="4" presStyleCnt="16">
        <dgm:presLayoutVars>
          <dgm:bulletEnabled val="1"/>
        </dgm:presLayoutVars>
      </dgm:prSet>
      <dgm:spPr/>
    </dgm:pt>
    <dgm:pt modelId="{7BF43F8E-43CA-4F3E-B512-9448D78D2CF4}" type="pres">
      <dgm:prSet presAssocID="{FE6DFC07-EFAB-4F7B-B757-E999603E12A1}" presName="sibTrans" presStyleCnt="0"/>
      <dgm:spPr/>
    </dgm:pt>
    <dgm:pt modelId="{D648DF42-8B81-4542-BE94-4716491CFD85}" type="pres">
      <dgm:prSet presAssocID="{0900750E-D234-452E-A9E9-A1AF801862DD}" presName="node" presStyleLbl="node1" presStyleIdx="5" presStyleCnt="16">
        <dgm:presLayoutVars>
          <dgm:bulletEnabled val="1"/>
        </dgm:presLayoutVars>
      </dgm:prSet>
      <dgm:spPr/>
    </dgm:pt>
    <dgm:pt modelId="{2B8C0F7B-86F9-4CD0-8066-A7C1C2CEDE12}" type="pres">
      <dgm:prSet presAssocID="{4B2536CB-F343-4AAD-9E7A-C5806008B5BC}" presName="sibTrans" presStyleCnt="0"/>
      <dgm:spPr/>
    </dgm:pt>
    <dgm:pt modelId="{33F68F22-F84C-48D7-A3DF-7A23DD1C7569}" type="pres">
      <dgm:prSet presAssocID="{521E1CC2-EEE2-4B44-819F-F3535C699102}" presName="node" presStyleLbl="node1" presStyleIdx="6" presStyleCnt="16">
        <dgm:presLayoutVars>
          <dgm:bulletEnabled val="1"/>
        </dgm:presLayoutVars>
      </dgm:prSet>
      <dgm:spPr/>
    </dgm:pt>
    <dgm:pt modelId="{A373EC85-7A8B-450F-B94C-6900387F7E1D}" type="pres">
      <dgm:prSet presAssocID="{91682DFB-96DD-40DB-942B-7E1A208D2E5C}" presName="sibTrans" presStyleCnt="0"/>
      <dgm:spPr/>
    </dgm:pt>
    <dgm:pt modelId="{022F2CF5-DAEA-4E08-B784-92ECBC09EF64}" type="pres">
      <dgm:prSet presAssocID="{F8321B6C-F46B-41A9-B4C6-01E874C055BA}" presName="node" presStyleLbl="node1" presStyleIdx="7" presStyleCnt="16">
        <dgm:presLayoutVars>
          <dgm:bulletEnabled val="1"/>
        </dgm:presLayoutVars>
      </dgm:prSet>
      <dgm:spPr/>
    </dgm:pt>
    <dgm:pt modelId="{E6F3ACBD-9097-4BA3-AD1F-7C386BAFB4E5}" type="pres">
      <dgm:prSet presAssocID="{247A12F3-C0A4-4F0D-A5F2-38FFB47B4A3E}" presName="sibTrans" presStyleCnt="0"/>
      <dgm:spPr/>
    </dgm:pt>
    <dgm:pt modelId="{7786DC00-84E3-4BD3-BCCC-D7C62C6EB2B5}" type="pres">
      <dgm:prSet presAssocID="{3B4C6CB7-BC10-498C-9BE0-DE9854E5DA61}" presName="node" presStyleLbl="node1" presStyleIdx="8" presStyleCnt="16">
        <dgm:presLayoutVars>
          <dgm:bulletEnabled val="1"/>
        </dgm:presLayoutVars>
      </dgm:prSet>
      <dgm:spPr/>
    </dgm:pt>
    <dgm:pt modelId="{C8917560-708A-47D5-9CCD-3EA09F7A47E1}" type="pres">
      <dgm:prSet presAssocID="{EC80ABDF-F260-4E95-BEE7-2CA02AE5696E}" presName="sibTrans" presStyleCnt="0"/>
      <dgm:spPr/>
    </dgm:pt>
    <dgm:pt modelId="{BAA2774F-CE2F-4BD9-A182-7BAF772132AE}" type="pres">
      <dgm:prSet presAssocID="{0D89E616-9137-447E-A8FE-D6F94ED3FDA8}" presName="node" presStyleLbl="node1" presStyleIdx="9" presStyleCnt="16">
        <dgm:presLayoutVars>
          <dgm:bulletEnabled val="1"/>
        </dgm:presLayoutVars>
      </dgm:prSet>
      <dgm:spPr/>
    </dgm:pt>
    <dgm:pt modelId="{6AF7160E-DC19-455C-96EF-8A90708BBE79}" type="pres">
      <dgm:prSet presAssocID="{413235C2-F4E9-4B42-853D-8E78AC4E7278}" presName="sibTrans" presStyleCnt="0"/>
      <dgm:spPr/>
    </dgm:pt>
    <dgm:pt modelId="{0964F9B5-B23B-4BE6-9450-AB15427D9EC9}" type="pres">
      <dgm:prSet presAssocID="{255112C8-618F-414B-B0B5-C7D1D855EB36}" presName="node" presStyleLbl="node1" presStyleIdx="10" presStyleCnt="16">
        <dgm:presLayoutVars>
          <dgm:bulletEnabled val="1"/>
        </dgm:presLayoutVars>
      </dgm:prSet>
      <dgm:spPr/>
    </dgm:pt>
    <dgm:pt modelId="{C2FE2D5D-BBE8-4260-831B-E4B5FD7BBF3F}" type="pres">
      <dgm:prSet presAssocID="{6206A036-5D8D-4557-8803-6688622FA8A1}" presName="sibTrans" presStyleCnt="0"/>
      <dgm:spPr/>
    </dgm:pt>
    <dgm:pt modelId="{F61E45B7-B875-4F9C-8B7C-7AE41F6BD297}" type="pres">
      <dgm:prSet presAssocID="{B9BE76F1-4D4A-4964-B0D6-8B0FCE5D838D}" presName="node" presStyleLbl="node1" presStyleIdx="11" presStyleCnt="16">
        <dgm:presLayoutVars>
          <dgm:bulletEnabled val="1"/>
        </dgm:presLayoutVars>
      </dgm:prSet>
      <dgm:spPr/>
    </dgm:pt>
    <dgm:pt modelId="{9DB89FA7-EB08-4F20-B847-0B25DAC43642}" type="pres">
      <dgm:prSet presAssocID="{A3486168-44A2-47C6-9F1F-4555B17AD876}" presName="sibTrans" presStyleCnt="0"/>
      <dgm:spPr/>
    </dgm:pt>
    <dgm:pt modelId="{21ED8738-E99D-4F45-A7CA-7948A18391F1}" type="pres">
      <dgm:prSet presAssocID="{043F3779-EFBB-4D4E-9066-48765673B341}" presName="node" presStyleLbl="node1" presStyleIdx="12" presStyleCnt="16">
        <dgm:presLayoutVars>
          <dgm:bulletEnabled val="1"/>
        </dgm:presLayoutVars>
      </dgm:prSet>
      <dgm:spPr/>
    </dgm:pt>
    <dgm:pt modelId="{B1F43169-BA9F-4850-A47F-F9C5FE008745}" type="pres">
      <dgm:prSet presAssocID="{E205A043-0BA1-4F22-99A8-757CFD6CA858}" presName="sibTrans" presStyleCnt="0"/>
      <dgm:spPr/>
    </dgm:pt>
    <dgm:pt modelId="{D6B277D0-D651-435D-9981-CF58055EC2FE}" type="pres">
      <dgm:prSet presAssocID="{36F8991F-CD67-4416-8521-2A23B76E423C}" presName="node" presStyleLbl="node1" presStyleIdx="13" presStyleCnt="16">
        <dgm:presLayoutVars>
          <dgm:bulletEnabled val="1"/>
        </dgm:presLayoutVars>
      </dgm:prSet>
      <dgm:spPr/>
    </dgm:pt>
    <dgm:pt modelId="{0BD0EF12-4499-4DEA-A183-190AEEBA751A}" type="pres">
      <dgm:prSet presAssocID="{CAB80F63-EF5E-4078-BE41-C1FFA39FCFF4}" presName="sibTrans" presStyleCnt="0"/>
      <dgm:spPr/>
    </dgm:pt>
    <dgm:pt modelId="{3A87E58A-348B-4611-84AF-D669CE511C30}" type="pres">
      <dgm:prSet presAssocID="{9C5DFBBC-19D1-4511-95B3-2236F163C775}" presName="node" presStyleLbl="node1" presStyleIdx="14" presStyleCnt="16">
        <dgm:presLayoutVars>
          <dgm:bulletEnabled val="1"/>
        </dgm:presLayoutVars>
      </dgm:prSet>
      <dgm:spPr/>
    </dgm:pt>
    <dgm:pt modelId="{4046473F-A307-415A-B1E2-A8EFB274C65D}" type="pres">
      <dgm:prSet presAssocID="{ED0559B0-C349-497A-9338-68AC0E4D444E}" presName="sibTrans" presStyleCnt="0"/>
      <dgm:spPr/>
    </dgm:pt>
    <dgm:pt modelId="{E87F7898-F5D2-4EF6-B58E-9195E3469A62}" type="pres">
      <dgm:prSet presAssocID="{B7CA5CCF-DE03-4013-A2B1-8051242C4E98}" presName="node" presStyleLbl="node1" presStyleIdx="15" presStyleCnt="16">
        <dgm:presLayoutVars>
          <dgm:bulletEnabled val="1"/>
        </dgm:presLayoutVars>
      </dgm:prSet>
      <dgm:spPr/>
    </dgm:pt>
  </dgm:ptLst>
  <dgm:cxnLst>
    <dgm:cxn modelId="{90560002-6167-425E-84BF-93B1E76D03EA}" type="presOf" srcId="{179151F6-8820-4908-87A7-6ED85AE112AB}" destId="{1F4F6705-40E7-4A8C-A012-42A737EA2721}" srcOrd="0" destOrd="0" presId="urn:microsoft.com/office/officeart/2005/8/layout/default"/>
    <dgm:cxn modelId="{6A5AFC0B-12B0-48F3-A9BF-AA18A910DDCD}" type="presOf" srcId="{A7D13B11-AE19-48EB-ADE0-EBE3A2EAC46A}" destId="{DB701499-8621-4338-840B-D6D517168CA6}" srcOrd="0" destOrd="0" presId="urn:microsoft.com/office/officeart/2005/8/layout/default"/>
    <dgm:cxn modelId="{596A3B1D-F8AF-4281-B952-218F1AD70351}" srcId="{7796D477-A5B1-41A2-9069-7728B2C307C1}" destId="{255112C8-618F-414B-B0B5-C7D1D855EB36}" srcOrd="10" destOrd="0" parTransId="{E59BDC3D-897D-46C5-86B0-38C0CC10E175}" sibTransId="{6206A036-5D8D-4557-8803-6688622FA8A1}"/>
    <dgm:cxn modelId="{8EB14625-D2E8-4FA7-AAB3-EA6441E79CA7}" srcId="{7796D477-A5B1-41A2-9069-7728B2C307C1}" destId="{8F07259B-CFB9-42B4-BF68-BDC81A822976}" srcOrd="0" destOrd="0" parTransId="{E2B3F7C1-9615-4ECE-B629-66C7B7186B5C}" sibTransId="{55FBFB3D-7D0E-4C5B-A11C-3FEA25BFE97E}"/>
    <dgm:cxn modelId="{674AD329-2DE2-48D3-943E-DD93B9F3AC48}" type="presOf" srcId="{3B4C6CB7-BC10-498C-9BE0-DE9854E5DA61}" destId="{7786DC00-84E3-4BD3-BCCC-D7C62C6EB2B5}" srcOrd="0" destOrd="0" presId="urn:microsoft.com/office/officeart/2005/8/layout/default"/>
    <dgm:cxn modelId="{9D83C42A-9BCE-4957-918C-5997C6FD2A92}" srcId="{7796D477-A5B1-41A2-9069-7728B2C307C1}" destId="{043F3779-EFBB-4D4E-9066-48765673B341}" srcOrd="12" destOrd="0" parTransId="{31061B58-B77B-4B3D-A949-0971E8553287}" sibTransId="{E205A043-0BA1-4F22-99A8-757CFD6CA858}"/>
    <dgm:cxn modelId="{54A04D2C-4A7E-444B-9640-E639FF13A3F4}" srcId="{7796D477-A5B1-41A2-9069-7728B2C307C1}" destId="{9C5DFBBC-19D1-4511-95B3-2236F163C775}" srcOrd="14" destOrd="0" parTransId="{E27F1FA0-DF0E-415E-A4C0-8E93DA6FD259}" sibTransId="{ED0559B0-C349-497A-9338-68AC0E4D444E}"/>
    <dgm:cxn modelId="{55EF3F3B-8F77-4234-84FD-A249DE815321}" type="presOf" srcId="{B7CA5CCF-DE03-4013-A2B1-8051242C4E98}" destId="{E87F7898-F5D2-4EF6-B58E-9195E3469A62}" srcOrd="0" destOrd="0" presId="urn:microsoft.com/office/officeart/2005/8/layout/default"/>
    <dgm:cxn modelId="{0281DF40-9CB7-4A0B-ABE7-C8CC6E9EEAE0}" srcId="{7796D477-A5B1-41A2-9069-7728B2C307C1}" destId="{4DDC9A9B-6F94-4E6C-9DA8-3A089E9220F7}" srcOrd="1" destOrd="0" parTransId="{238C38AD-CEF6-4AF0-8122-D781EBE2F4D8}" sibTransId="{764FF567-1A6F-4CF0-AD2A-C7161FB9B1CB}"/>
    <dgm:cxn modelId="{AF72044C-48B3-4CA5-A1D9-773B59AFCBDA}" srcId="{7796D477-A5B1-41A2-9069-7728B2C307C1}" destId="{F8321B6C-F46B-41A9-B4C6-01E874C055BA}" srcOrd="7" destOrd="0" parTransId="{D737C081-D190-4629-94AE-73BB8683BA25}" sibTransId="{247A12F3-C0A4-4F0D-A5F2-38FFB47B4A3E}"/>
    <dgm:cxn modelId="{3C0CC86E-0719-4064-BC2F-E93EAD42A0B5}" type="presOf" srcId="{F8321B6C-F46B-41A9-B4C6-01E874C055BA}" destId="{022F2CF5-DAEA-4E08-B784-92ECBC09EF64}" srcOrd="0" destOrd="0" presId="urn:microsoft.com/office/officeart/2005/8/layout/default"/>
    <dgm:cxn modelId="{A8F07B71-80DE-4237-8807-42EFCAF4073F}" srcId="{7796D477-A5B1-41A2-9069-7728B2C307C1}" destId="{A7D13B11-AE19-48EB-ADE0-EBE3A2EAC46A}" srcOrd="3" destOrd="0" parTransId="{07612DD0-55FE-48B1-9F00-FB6398615B3C}" sibTransId="{2658796F-0611-4318-9FDF-AC760CC10DCA}"/>
    <dgm:cxn modelId="{00B4F677-717C-4628-BF52-E35FBA9D10A0}" srcId="{7796D477-A5B1-41A2-9069-7728B2C307C1}" destId="{B7CA5CCF-DE03-4013-A2B1-8051242C4E98}" srcOrd="15" destOrd="0" parTransId="{A3C251EC-8603-4AF3-A1DF-E62697F4D97E}" sibTransId="{E5590009-C8A9-4054-848D-9CFE97416943}"/>
    <dgm:cxn modelId="{43CE5759-F6F7-4713-BBB5-D516FB012508}" srcId="{7796D477-A5B1-41A2-9069-7728B2C307C1}" destId="{B9BE76F1-4D4A-4964-B0D6-8B0FCE5D838D}" srcOrd="11" destOrd="0" parTransId="{22F799C0-2578-4746-9345-EFDC688B4B77}" sibTransId="{A3486168-44A2-47C6-9F1F-4555B17AD876}"/>
    <dgm:cxn modelId="{6087BF7F-DC5D-4CBD-9AD3-15128CBA8829}" type="presOf" srcId="{0900750E-D234-452E-A9E9-A1AF801862DD}" destId="{D648DF42-8B81-4542-BE94-4716491CFD85}" srcOrd="0" destOrd="0" presId="urn:microsoft.com/office/officeart/2005/8/layout/default"/>
    <dgm:cxn modelId="{2FD88586-D4CC-4E50-B8F3-B6484A88BE1A}" type="presOf" srcId="{043F3779-EFBB-4D4E-9066-48765673B341}" destId="{21ED8738-E99D-4F45-A7CA-7948A18391F1}" srcOrd="0" destOrd="0" presId="urn:microsoft.com/office/officeart/2005/8/layout/default"/>
    <dgm:cxn modelId="{BC45F08F-1AB0-452B-A504-40527B911796}" type="presOf" srcId="{7796D477-A5B1-41A2-9069-7728B2C307C1}" destId="{4F6B38D3-215A-4EE8-A19E-18CFA964AEF8}" srcOrd="0" destOrd="0" presId="urn:microsoft.com/office/officeart/2005/8/layout/default"/>
    <dgm:cxn modelId="{E9EFD094-BBA9-4D56-9097-EDC4C41BF1D1}" type="presOf" srcId="{0D89E616-9137-447E-A8FE-D6F94ED3FDA8}" destId="{BAA2774F-CE2F-4BD9-A182-7BAF772132AE}" srcOrd="0" destOrd="0" presId="urn:microsoft.com/office/officeart/2005/8/layout/default"/>
    <dgm:cxn modelId="{71389B99-0958-4964-B9DD-96DF80D7D17D}" srcId="{7796D477-A5B1-41A2-9069-7728B2C307C1}" destId="{36F8991F-CD67-4416-8521-2A23B76E423C}" srcOrd="13" destOrd="0" parTransId="{E40102A9-E397-4DD6-BB29-18FE2165CC4C}" sibTransId="{CAB80F63-EF5E-4078-BE41-C1FFA39FCFF4}"/>
    <dgm:cxn modelId="{7A95F19C-D75C-498B-9767-8617DB0BDDC8}" type="presOf" srcId="{36F8991F-CD67-4416-8521-2A23B76E423C}" destId="{D6B277D0-D651-435D-9981-CF58055EC2FE}" srcOrd="0" destOrd="0" presId="urn:microsoft.com/office/officeart/2005/8/layout/default"/>
    <dgm:cxn modelId="{CC3288B3-E1A1-4B51-BE71-895562CB81C2}" type="presOf" srcId="{8F07259B-CFB9-42B4-BF68-BDC81A822976}" destId="{186E1A23-B653-4167-B924-F0EA4D23B808}" srcOrd="0" destOrd="0" presId="urn:microsoft.com/office/officeart/2005/8/layout/default"/>
    <dgm:cxn modelId="{D1FD62B8-4791-424F-906E-BC3CEB41B30F}" srcId="{7796D477-A5B1-41A2-9069-7728B2C307C1}" destId="{0900750E-D234-452E-A9E9-A1AF801862DD}" srcOrd="5" destOrd="0" parTransId="{F4C76876-86FC-4497-BCDF-F5894B436FEC}" sibTransId="{4B2536CB-F343-4AAD-9E7A-C5806008B5BC}"/>
    <dgm:cxn modelId="{233856BE-F32A-4E54-B243-7B681E0D4A36}" type="presOf" srcId="{D25B177F-586A-48FE-8468-C787E4B321EA}" destId="{0E16624A-002E-40A7-9A8D-0FA53D6B323A}" srcOrd="0" destOrd="0" presId="urn:microsoft.com/office/officeart/2005/8/layout/default"/>
    <dgm:cxn modelId="{4D65DCC1-D108-4477-AC40-A00103E9AE62}" type="presOf" srcId="{255112C8-618F-414B-B0B5-C7D1D855EB36}" destId="{0964F9B5-B23B-4BE6-9450-AB15427D9EC9}" srcOrd="0" destOrd="0" presId="urn:microsoft.com/office/officeart/2005/8/layout/default"/>
    <dgm:cxn modelId="{3B58E1C5-31CC-4D0E-9F70-A7E843404D6A}" type="presOf" srcId="{521E1CC2-EEE2-4B44-819F-F3535C699102}" destId="{33F68F22-F84C-48D7-A3DF-7A23DD1C7569}" srcOrd="0" destOrd="0" presId="urn:microsoft.com/office/officeart/2005/8/layout/default"/>
    <dgm:cxn modelId="{D01B6AD2-F0F1-44B0-8B60-4D52D23413F7}" type="presOf" srcId="{4DDC9A9B-6F94-4E6C-9DA8-3A089E9220F7}" destId="{771C4926-B285-40B7-8642-5C7E2B0882A1}" srcOrd="0" destOrd="0" presId="urn:microsoft.com/office/officeart/2005/8/layout/default"/>
    <dgm:cxn modelId="{0AB74CD9-013B-47C7-8B05-61F3D90C89B0}" srcId="{7796D477-A5B1-41A2-9069-7728B2C307C1}" destId="{521E1CC2-EEE2-4B44-819F-F3535C699102}" srcOrd="6" destOrd="0" parTransId="{0FD4F3B0-716D-4922-AF87-F5602E94E6C5}" sibTransId="{91682DFB-96DD-40DB-942B-7E1A208D2E5C}"/>
    <dgm:cxn modelId="{BBE73CDE-9F55-4346-A9FD-300589F1657A}" srcId="{7796D477-A5B1-41A2-9069-7728B2C307C1}" destId="{0D89E616-9137-447E-A8FE-D6F94ED3FDA8}" srcOrd="9" destOrd="0" parTransId="{3D5131C3-6219-4EF2-87F6-E83D0C41A424}" sibTransId="{413235C2-F4E9-4B42-853D-8E78AC4E7278}"/>
    <dgm:cxn modelId="{A2D643DF-D7CA-4658-83BF-84C4E963C2E7}" srcId="{7796D477-A5B1-41A2-9069-7728B2C307C1}" destId="{179151F6-8820-4908-87A7-6ED85AE112AB}" srcOrd="2" destOrd="0" parTransId="{1F043B8E-1687-45A5-87A9-95AC7B6801BF}" sibTransId="{56F872EC-819F-4161-850C-74F37B1DECC0}"/>
    <dgm:cxn modelId="{51556EEC-5610-41F7-A8B8-39BE1928235E}" srcId="{7796D477-A5B1-41A2-9069-7728B2C307C1}" destId="{3B4C6CB7-BC10-498C-9BE0-DE9854E5DA61}" srcOrd="8" destOrd="0" parTransId="{15CC41BF-60F8-406D-8A0E-3E405CD90B7B}" sibTransId="{EC80ABDF-F260-4E95-BEE7-2CA02AE5696E}"/>
    <dgm:cxn modelId="{DC662FF3-3322-471D-9C9F-E2CD427F9BD8}" srcId="{7796D477-A5B1-41A2-9069-7728B2C307C1}" destId="{D25B177F-586A-48FE-8468-C787E4B321EA}" srcOrd="4" destOrd="0" parTransId="{10DB290A-E3DA-4F99-81B2-7689AECF7A17}" sibTransId="{FE6DFC07-EFAB-4F7B-B757-E999603E12A1}"/>
    <dgm:cxn modelId="{F09CBFF8-A43F-4329-8DB1-84C328771AEF}" type="presOf" srcId="{B9BE76F1-4D4A-4964-B0D6-8B0FCE5D838D}" destId="{F61E45B7-B875-4F9C-8B7C-7AE41F6BD297}" srcOrd="0" destOrd="0" presId="urn:microsoft.com/office/officeart/2005/8/layout/default"/>
    <dgm:cxn modelId="{F04E76FE-A6F7-41BC-B721-E76791CB0252}" type="presOf" srcId="{9C5DFBBC-19D1-4511-95B3-2236F163C775}" destId="{3A87E58A-348B-4611-84AF-D669CE511C30}" srcOrd="0" destOrd="0" presId="urn:microsoft.com/office/officeart/2005/8/layout/default"/>
    <dgm:cxn modelId="{3C467549-DE1F-4FAF-8AD5-F2B7CFB363AC}" type="presParOf" srcId="{4F6B38D3-215A-4EE8-A19E-18CFA964AEF8}" destId="{186E1A23-B653-4167-B924-F0EA4D23B808}" srcOrd="0" destOrd="0" presId="urn:microsoft.com/office/officeart/2005/8/layout/default"/>
    <dgm:cxn modelId="{884EFCC5-90A5-44D2-84FF-EF05691683E4}" type="presParOf" srcId="{4F6B38D3-215A-4EE8-A19E-18CFA964AEF8}" destId="{FF9A40DF-B4CC-4198-BDEF-628D8EFE09D5}" srcOrd="1" destOrd="0" presId="urn:microsoft.com/office/officeart/2005/8/layout/default"/>
    <dgm:cxn modelId="{9B582276-6D9D-4FF8-AE46-D6779C83D737}" type="presParOf" srcId="{4F6B38D3-215A-4EE8-A19E-18CFA964AEF8}" destId="{771C4926-B285-40B7-8642-5C7E2B0882A1}" srcOrd="2" destOrd="0" presId="urn:microsoft.com/office/officeart/2005/8/layout/default"/>
    <dgm:cxn modelId="{16A92775-4F3D-464C-927C-B0DF34B22685}" type="presParOf" srcId="{4F6B38D3-215A-4EE8-A19E-18CFA964AEF8}" destId="{D25F5B92-64D4-427D-863E-0AF1A0CA245D}" srcOrd="3" destOrd="0" presId="urn:microsoft.com/office/officeart/2005/8/layout/default"/>
    <dgm:cxn modelId="{D90BF8C5-8C95-40CF-B528-1A45F6EB8F28}" type="presParOf" srcId="{4F6B38D3-215A-4EE8-A19E-18CFA964AEF8}" destId="{1F4F6705-40E7-4A8C-A012-42A737EA2721}" srcOrd="4" destOrd="0" presId="urn:microsoft.com/office/officeart/2005/8/layout/default"/>
    <dgm:cxn modelId="{5F02CE14-234E-44F0-8C0F-E4E4844D130C}" type="presParOf" srcId="{4F6B38D3-215A-4EE8-A19E-18CFA964AEF8}" destId="{2B367814-3BBF-447F-AF54-E90571A2647D}" srcOrd="5" destOrd="0" presId="urn:microsoft.com/office/officeart/2005/8/layout/default"/>
    <dgm:cxn modelId="{57B4D060-D993-48E5-8AD9-FC97103F3477}" type="presParOf" srcId="{4F6B38D3-215A-4EE8-A19E-18CFA964AEF8}" destId="{DB701499-8621-4338-840B-D6D517168CA6}" srcOrd="6" destOrd="0" presId="urn:microsoft.com/office/officeart/2005/8/layout/default"/>
    <dgm:cxn modelId="{C6C2F1C0-EB14-4F9F-882A-89B53AE36014}" type="presParOf" srcId="{4F6B38D3-215A-4EE8-A19E-18CFA964AEF8}" destId="{1092A1D0-5288-4F0A-9459-7B998333EAE7}" srcOrd="7" destOrd="0" presId="urn:microsoft.com/office/officeart/2005/8/layout/default"/>
    <dgm:cxn modelId="{A52690D4-942F-43B2-B327-75E0CF1A7A65}" type="presParOf" srcId="{4F6B38D3-215A-4EE8-A19E-18CFA964AEF8}" destId="{0E16624A-002E-40A7-9A8D-0FA53D6B323A}" srcOrd="8" destOrd="0" presId="urn:microsoft.com/office/officeart/2005/8/layout/default"/>
    <dgm:cxn modelId="{9F602CDC-F3CF-4109-9B55-0E40E13D9F93}" type="presParOf" srcId="{4F6B38D3-215A-4EE8-A19E-18CFA964AEF8}" destId="{7BF43F8E-43CA-4F3E-B512-9448D78D2CF4}" srcOrd="9" destOrd="0" presId="urn:microsoft.com/office/officeart/2005/8/layout/default"/>
    <dgm:cxn modelId="{9641B49C-42D6-4206-9923-BDD0D1084BF8}" type="presParOf" srcId="{4F6B38D3-215A-4EE8-A19E-18CFA964AEF8}" destId="{D648DF42-8B81-4542-BE94-4716491CFD85}" srcOrd="10" destOrd="0" presId="urn:microsoft.com/office/officeart/2005/8/layout/default"/>
    <dgm:cxn modelId="{99696A67-2952-4EC1-99FF-BA4C8AF62D4F}" type="presParOf" srcId="{4F6B38D3-215A-4EE8-A19E-18CFA964AEF8}" destId="{2B8C0F7B-86F9-4CD0-8066-A7C1C2CEDE12}" srcOrd="11" destOrd="0" presId="urn:microsoft.com/office/officeart/2005/8/layout/default"/>
    <dgm:cxn modelId="{BFE3EB13-E807-4673-B7C8-F57EC38A111A}" type="presParOf" srcId="{4F6B38D3-215A-4EE8-A19E-18CFA964AEF8}" destId="{33F68F22-F84C-48D7-A3DF-7A23DD1C7569}" srcOrd="12" destOrd="0" presId="urn:microsoft.com/office/officeart/2005/8/layout/default"/>
    <dgm:cxn modelId="{D16C3672-7291-4F1E-9201-A8069F462AD7}" type="presParOf" srcId="{4F6B38D3-215A-4EE8-A19E-18CFA964AEF8}" destId="{A373EC85-7A8B-450F-B94C-6900387F7E1D}" srcOrd="13" destOrd="0" presId="urn:microsoft.com/office/officeart/2005/8/layout/default"/>
    <dgm:cxn modelId="{08F00B6B-8918-4837-B4EE-E9374408400C}" type="presParOf" srcId="{4F6B38D3-215A-4EE8-A19E-18CFA964AEF8}" destId="{022F2CF5-DAEA-4E08-B784-92ECBC09EF64}" srcOrd="14" destOrd="0" presId="urn:microsoft.com/office/officeart/2005/8/layout/default"/>
    <dgm:cxn modelId="{9C37A27C-6E1A-4A47-A960-537C855A2752}" type="presParOf" srcId="{4F6B38D3-215A-4EE8-A19E-18CFA964AEF8}" destId="{E6F3ACBD-9097-4BA3-AD1F-7C386BAFB4E5}" srcOrd="15" destOrd="0" presId="urn:microsoft.com/office/officeart/2005/8/layout/default"/>
    <dgm:cxn modelId="{DEBC2182-6385-4499-BDAC-71A1D31E2A8F}" type="presParOf" srcId="{4F6B38D3-215A-4EE8-A19E-18CFA964AEF8}" destId="{7786DC00-84E3-4BD3-BCCC-D7C62C6EB2B5}" srcOrd="16" destOrd="0" presId="urn:microsoft.com/office/officeart/2005/8/layout/default"/>
    <dgm:cxn modelId="{2A095BF4-9BC1-4D67-B714-FE1F0215EE0B}" type="presParOf" srcId="{4F6B38D3-215A-4EE8-A19E-18CFA964AEF8}" destId="{C8917560-708A-47D5-9CCD-3EA09F7A47E1}" srcOrd="17" destOrd="0" presId="urn:microsoft.com/office/officeart/2005/8/layout/default"/>
    <dgm:cxn modelId="{43C6D42A-6E18-4764-BA33-D112CB702DDF}" type="presParOf" srcId="{4F6B38D3-215A-4EE8-A19E-18CFA964AEF8}" destId="{BAA2774F-CE2F-4BD9-A182-7BAF772132AE}" srcOrd="18" destOrd="0" presId="urn:microsoft.com/office/officeart/2005/8/layout/default"/>
    <dgm:cxn modelId="{5468C35D-FC1F-45C3-8E2B-351883E9A9AA}" type="presParOf" srcId="{4F6B38D3-215A-4EE8-A19E-18CFA964AEF8}" destId="{6AF7160E-DC19-455C-96EF-8A90708BBE79}" srcOrd="19" destOrd="0" presId="urn:microsoft.com/office/officeart/2005/8/layout/default"/>
    <dgm:cxn modelId="{5CC4BDA8-05EE-4ACA-9C01-D656B6F977FA}" type="presParOf" srcId="{4F6B38D3-215A-4EE8-A19E-18CFA964AEF8}" destId="{0964F9B5-B23B-4BE6-9450-AB15427D9EC9}" srcOrd="20" destOrd="0" presId="urn:microsoft.com/office/officeart/2005/8/layout/default"/>
    <dgm:cxn modelId="{F679990E-5A20-42EC-9BBE-F92F3D3C361B}" type="presParOf" srcId="{4F6B38D3-215A-4EE8-A19E-18CFA964AEF8}" destId="{C2FE2D5D-BBE8-4260-831B-E4B5FD7BBF3F}" srcOrd="21" destOrd="0" presId="urn:microsoft.com/office/officeart/2005/8/layout/default"/>
    <dgm:cxn modelId="{292B02D6-26D1-45E9-BDB0-A97B550EB02E}" type="presParOf" srcId="{4F6B38D3-215A-4EE8-A19E-18CFA964AEF8}" destId="{F61E45B7-B875-4F9C-8B7C-7AE41F6BD297}" srcOrd="22" destOrd="0" presId="urn:microsoft.com/office/officeart/2005/8/layout/default"/>
    <dgm:cxn modelId="{53A703BE-12C4-4129-8AC1-3361605EF9D8}" type="presParOf" srcId="{4F6B38D3-215A-4EE8-A19E-18CFA964AEF8}" destId="{9DB89FA7-EB08-4F20-B847-0B25DAC43642}" srcOrd="23" destOrd="0" presId="urn:microsoft.com/office/officeart/2005/8/layout/default"/>
    <dgm:cxn modelId="{296B7899-AB51-45A5-B971-7727834F992F}" type="presParOf" srcId="{4F6B38D3-215A-4EE8-A19E-18CFA964AEF8}" destId="{21ED8738-E99D-4F45-A7CA-7948A18391F1}" srcOrd="24" destOrd="0" presId="urn:microsoft.com/office/officeart/2005/8/layout/default"/>
    <dgm:cxn modelId="{899AC9A4-2212-4828-80BD-F6561A194C50}" type="presParOf" srcId="{4F6B38D3-215A-4EE8-A19E-18CFA964AEF8}" destId="{B1F43169-BA9F-4850-A47F-F9C5FE008745}" srcOrd="25" destOrd="0" presId="urn:microsoft.com/office/officeart/2005/8/layout/default"/>
    <dgm:cxn modelId="{C21500BE-CA42-4ABD-8D15-764984DBFCB0}" type="presParOf" srcId="{4F6B38D3-215A-4EE8-A19E-18CFA964AEF8}" destId="{D6B277D0-D651-435D-9981-CF58055EC2FE}" srcOrd="26" destOrd="0" presId="urn:microsoft.com/office/officeart/2005/8/layout/default"/>
    <dgm:cxn modelId="{4645949C-C19F-4C7D-B04D-348C3A73900D}" type="presParOf" srcId="{4F6B38D3-215A-4EE8-A19E-18CFA964AEF8}" destId="{0BD0EF12-4499-4DEA-A183-190AEEBA751A}" srcOrd="27" destOrd="0" presId="urn:microsoft.com/office/officeart/2005/8/layout/default"/>
    <dgm:cxn modelId="{BBA60E0D-A3B0-4D1C-A7C7-4F81F82C70A5}" type="presParOf" srcId="{4F6B38D3-215A-4EE8-A19E-18CFA964AEF8}" destId="{3A87E58A-348B-4611-84AF-D669CE511C30}" srcOrd="28" destOrd="0" presId="urn:microsoft.com/office/officeart/2005/8/layout/default"/>
    <dgm:cxn modelId="{485C2B08-EA68-422A-BCB7-CCB7BF3F9F6B}" type="presParOf" srcId="{4F6B38D3-215A-4EE8-A19E-18CFA964AEF8}" destId="{4046473F-A307-415A-B1E2-A8EFB274C65D}" srcOrd="29" destOrd="0" presId="urn:microsoft.com/office/officeart/2005/8/layout/default"/>
    <dgm:cxn modelId="{B77CEC5F-06BF-4742-A083-6150E39DD5DC}" type="presParOf" srcId="{4F6B38D3-215A-4EE8-A19E-18CFA964AEF8}" destId="{E87F7898-F5D2-4EF6-B58E-9195E3469A62}" srcOrd="3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4B05A-7188-4A56-9ECE-4009262E33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6E878F4-0AE0-4BA1-8923-113290F51984}">
      <dgm:prSet phldrT="[Text]"/>
      <dgm:spPr>
        <a:solidFill>
          <a:srgbClr val="0070C0"/>
        </a:solidFill>
      </dgm:spPr>
      <dgm:t>
        <a:bodyPr/>
        <a:lstStyle/>
        <a:p>
          <a:r>
            <a:rPr lang="en-US" dirty="0"/>
            <a:t>BHS</a:t>
          </a:r>
        </a:p>
      </dgm:t>
    </dgm:pt>
    <dgm:pt modelId="{2B237E08-B8F0-4D20-A446-54536392232A}" type="parTrans" cxnId="{473A161B-65DA-44AA-94E8-8A21826037AB}">
      <dgm:prSet/>
      <dgm:spPr/>
      <dgm:t>
        <a:bodyPr/>
        <a:lstStyle/>
        <a:p>
          <a:endParaRPr lang="en-US"/>
        </a:p>
      </dgm:t>
    </dgm:pt>
    <dgm:pt modelId="{D33B133C-8F73-4171-B7DA-BF456D988C94}" type="sibTrans" cxnId="{473A161B-65DA-44AA-94E8-8A21826037AB}">
      <dgm:prSet/>
      <dgm:spPr/>
      <dgm:t>
        <a:bodyPr/>
        <a:lstStyle/>
        <a:p>
          <a:endParaRPr lang="en-US"/>
        </a:p>
      </dgm:t>
    </dgm:pt>
    <dgm:pt modelId="{91A22EA2-B568-46B3-B06D-D8AA860572CB}">
      <dgm:prSet phldrT="[Text]"/>
      <dgm:spPr>
        <a:solidFill>
          <a:srgbClr val="0070C0"/>
        </a:solidFill>
      </dgm:spPr>
      <dgm:t>
        <a:bodyPr/>
        <a:lstStyle/>
        <a:p>
          <a:endParaRPr lang="en-US" dirty="0"/>
        </a:p>
      </dgm:t>
    </dgm:pt>
    <dgm:pt modelId="{8DDC1343-FD08-4482-84BC-8010F5DE49E1}" type="parTrans" cxnId="{C8F9954F-7C4E-4E66-8E5A-FEC2E9E966EB}">
      <dgm:prSet/>
      <dgm:spPr/>
      <dgm:t>
        <a:bodyPr/>
        <a:lstStyle/>
        <a:p>
          <a:endParaRPr lang="en-US"/>
        </a:p>
      </dgm:t>
    </dgm:pt>
    <dgm:pt modelId="{DB832F26-4DA7-4CB5-A852-3DDA30C55E2E}" type="sibTrans" cxnId="{C8F9954F-7C4E-4E66-8E5A-FEC2E9E966EB}">
      <dgm:prSet/>
      <dgm:spPr/>
      <dgm:t>
        <a:bodyPr/>
        <a:lstStyle/>
        <a:p>
          <a:endParaRPr lang="en-US"/>
        </a:p>
      </dgm:t>
    </dgm:pt>
    <dgm:pt modelId="{F1854073-199F-4598-88E7-17DD0BC8A5E2}">
      <dgm:prSet phldrT="[Text]"/>
      <dgm:spPr>
        <a:solidFill>
          <a:srgbClr val="0070C0"/>
        </a:solidFill>
      </dgm:spPr>
      <dgm:t>
        <a:bodyPr/>
        <a:lstStyle/>
        <a:p>
          <a:endParaRPr lang="en-US" dirty="0"/>
        </a:p>
      </dgm:t>
    </dgm:pt>
    <dgm:pt modelId="{AE93EEC5-0D11-4CC5-9F29-D8C24CABCF78}" type="parTrans" cxnId="{A6EF56A0-2506-4769-9F86-87BA3E40A40A}">
      <dgm:prSet/>
      <dgm:spPr/>
      <dgm:t>
        <a:bodyPr/>
        <a:lstStyle/>
        <a:p>
          <a:endParaRPr lang="en-US"/>
        </a:p>
      </dgm:t>
    </dgm:pt>
    <dgm:pt modelId="{AB0B464F-48A7-4BC3-BF75-A8BDA706B566}" type="sibTrans" cxnId="{A6EF56A0-2506-4769-9F86-87BA3E40A40A}">
      <dgm:prSet/>
      <dgm:spPr/>
      <dgm:t>
        <a:bodyPr/>
        <a:lstStyle/>
        <a:p>
          <a:endParaRPr lang="en-US"/>
        </a:p>
      </dgm:t>
    </dgm:pt>
    <dgm:pt modelId="{DF469AD2-80AC-4E2B-BAC7-D89BB3EFB421}">
      <dgm:prSet phldrT="[Text]"/>
      <dgm:spPr>
        <a:solidFill>
          <a:srgbClr val="0070C0"/>
        </a:solidFill>
      </dgm:spPr>
      <dgm:t>
        <a:bodyPr/>
        <a:lstStyle/>
        <a:p>
          <a:endParaRPr lang="en-US" dirty="0"/>
        </a:p>
      </dgm:t>
    </dgm:pt>
    <dgm:pt modelId="{4C395C20-B38D-40FD-A911-0957025EF94D}" type="parTrans" cxnId="{241671EB-7926-473A-ADE8-B6F07D65D481}">
      <dgm:prSet/>
      <dgm:spPr/>
      <dgm:t>
        <a:bodyPr/>
        <a:lstStyle/>
        <a:p>
          <a:endParaRPr lang="en-US"/>
        </a:p>
      </dgm:t>
    </dgm:pt>
    <dgm:pt modelId="{0978C211-40E0-43EF-8B8E-B77F12612129}" type="sibTrans" cxnId="{241671EB-7926-473A-ADE8-B6F07D65D481}">
      <dgm:prSet/>
      <dgm:spPr/>
      <dgm:t>
        <a:bodyPr/>
        <a:lstStyle/>
        <a:p>
          <a:endParaRPr lang="en-US"/>
        </a:p>
      </dgm:t>
    </dgm:pt>
    <dgm:pt modelId="{E84D9B4B-DAD7-4D46-B66E-A3706B1F52C9}">
      <dgm:prSet phldrT="[Text]"/>
      <dgm:spPr>
        <a:solidFill>
          <a:srgbClr val="0070C0"/>
        </a:solidFill>
      </dgm:spPr>
      <dgm:t>
        <a:bodyPr/>
        <a:lstStyle/>
        <a:p>
          <a:endParaRPr lang="en-US" dirty="0"/>
        </a:p>
      </dgm:t>
    </dgm:pt>
    <dgm:pt modelId="{EBE041DF-5162-4D31-98B7-20D526443750}" type="sibTrans" cxnId="{BE8CF102-AF4D-4097-BA18-751F2E8027EB}">
      <dgm:prSet/>
      <dgm:spPr/>
      <dgm:t>
        <a:bodyPr/>
        <a:lstStyle/>
        <a:p>
          <a:endParaRPr lang="en-US"/>
        </a:p>
      </dgm:t>
    </dgm:pt>
    <dgm:pt modelId="{A77F2C95-CD36-41EC-8F7F-BCE30029C1C6}" type="parTrans" cxnId="{BE8CF102-AF4D-4097-BA18-751F2E8027EB}">
      <dgm:prSet/>
      <dgm:spPr/>
      <dgm:t>
        <a:bodyPr/>
        <a:lstStyle/>
        <a:p>
          <a:endParaRPr lang="en-US"/>
        </a:p>
      </dgm:t>
    </dgm:pt>
    <dgm:pt modelId="{31484A57-B46F-43C4-A020-5F676FB38D08}" type="pres">
      <dgm:prSet presAssocID="{6F24B05A-7188-4A56-9ECE-4009262E3304}" presName="Name0" presStyleCnt="0">
        <dgm:presLayoutVars>
          <dgm:chMax val="1"/>
          <dgm:dir/>
          <dgm:animLvl val="ctr"/>
          <dgm:resizeHandles val="exact"/>
        </dgm:presLayoutVars>
      </dgm:prSet>
      <dgm:spPr/>
    </dgm:pt>
    <dgm:pt modelId="{8C4E7555-72AC-4D01-BD62-9BF8592EED37}" type="pres">
      <dgm:prSet presAssocID="{16E878F4-0AE0-4BA1-8923-113290F51984}" presName="centerShape" presStyleLbl="node0" presStyleIdx="0" presStyleCnt="1"/>
      <dgm:spPr/>
    </dgm:pt>
    <dgm:pt modelId="{033FD812-0046-4823-A0A6-FAFC8B3BF40C}" type="pres">
      <dgm:prSet presAssocID="{E84D9B4B-DAD7-4D46-B66E-A3706B1F52C9}" presName="node" presStyleLbl="node1" presStyleIdx="0" presStyleCnt="4">
        <dgm:presLayoutVars>
          <dgm:bulletEnabled val="1"/>
        </dgm:presLayoutVars>
      </dgm:prSet>
      <dgm:spPr/>
    </dgm:pt>
    <dgm:pt modelId="{91295550-F7B2-4851-ACDF-020CA9C9406A}" type="pres">
      <dgm:prSet presAssocID="{E84D9B4B-DAD7-4D46-B66E-A3706B1F52C9}" presName="dummy" presStyleCnt="0"/>
      <dgm:spPr/>
    </dgm:pt>
    <dgm:pt modelId="{B1B53408-622A-4B43-B427-2C0EB0D7EF63}" type="pres">
      <dgm:prSet presAssocID="{EBE041DF-5162-4D31-98B7-20D526443750}" presName="sibTrans" presStyleLbl="sibTrans2D1" presStyleIdx="0" presStyleCnt="4"/>
      <dgm:spPr/>
    </dgm:pt>
    <dgm:pt modelId="{5AF2E102-C923-4CCA-A79F-B0F91F0CAF58}" type="pres">
      <dgm:prSet presAssocID="{91A22EA2-B568-46B3-B06D-D8AA860572CB}" presName="node" presStyleLbl="node1" presStyleIdx="1" presStyleCnt="4">
        <dgm:presLayoutVars>
          <dgm:bulletEnabled val="1"/>
        </dgm:presLayoutVars>
      </dgm:prSet>
      <dgm:spPr/>
    </dgm:pt>
    <dgm:pt modelId="{BA589551-32A0-42F3-985A-47039EAF3311}" type="pres">
      <dgm:prSet presAssocID="{91A22EA2-B568-46B3-B06D-D8AA860572CB}" presName="dummy" presStyleCnt="0"/>
      <dgm:spPr/>
    </dgm:pt>
    <dgm:pt modelId="{8373BADB-3FF0-44AB-8115-D0C587E6BFBE}" type="pres">
      <dgm:prSet presAssocID="{DB832F26-4DA7-4CB5-A852-3DDA30C55E2E}" presName="sibTrans" presStyleLbl="sibTrans2D1" presStyleIdx="1" presStyleCnt="4"/>
      <dgm:spPr/>
    </dgm:pt>
    <dgm:pt modelId="{23386C12-1E6C-4C04-9A83-CB790DF21443}" type="pres">
      <dgm:prSet presAssocID="{F1854073-199F-4598-88E7-17DD0BC8A5E2}" presName="node" presStyleLbl="node1" presStyleIdx="2" presStyleCnt="4">
        <dgm:presLayoutVars>
          <dgm:bulletEnabled val="1"/>
        </dgm:presLayoutVars>
      </dgm:prSet>
      <dgm:spPr/>
    </dgm:pt>
    <dgm:pt modelId="{D2730A9D-A9D6-4AC0-8821-DC7A4BF0BB6B}" type="pres">
      <dgm:prSet presAssocID="{F1854073-199F-4598-88E7-17DD0BC8A5E2}" presName="dummy" presStyleCnt="0"/>
      <dgm:spPr/>
    </dgm:pt>
    <dgm:pt modelId="{1EAC7E21-0E4B-48F4-82F1-A072ADD5F14E}" type="pres">
      <dgm:prSet presAssocID="{AB0B464F-48A7-4BC3-BF75-A8BDA706B566}" presName="sibTrans" presStyleLbl="sibTrans2D1" presStyleIdx="2" presStyleCnt="4"/>
      <dgm:spPr/>
    </dgm:pt>
    <dgm:pt modelId="{45203B11-EDD7-458C-82F3-40CABE85CF5E}" type="pres">
      <dgm:prSet presAssocID="{DF469AD2-80AC-4E2B-BAC7-D89BB3EFB421}" presName="node" presStyleLbl="node1" presStyleIdx="3" presStyleCnt="4">
        <dgm:presLayoutVars>
          <dgm:bulletEnabled val="1"/>
        </dgm:presLayoutVars>
      </dgm:prSet>
      <dgm:spPr/>
    </dgm:pt>
    <dgm:pt modelId="{DA428732-500C-4227-8EAE-39E933C66C77}" type="pres">
      <dgm:prSet presAssocID="{DF469AD2-80AC-4E2B-BAC7-D89BB3EFB421}" presName="dummy" presStyleCnt="0"/>
      <dgm:spPr/>
    </dgm:pt>
    <dgm:pt modelId="{C5406186-24A3-4228-8726-055E8EB987FA}" type="pres">
      <dgm:prSet presAssocID="{0978C211-40E0-43EF-8B8E-B77F12612129}" presName="sibTrans" presStyleLbl="sibTrans2D1" presStyleIdx="3" presStyleCnt="4"/>
      <dgm:spPr/>
    </dgm:pt>
  </dgm:ptLst>
  <dgm:cxnLst>
    <dgm:cxn modelId="{BE8CF102-AF4D-4097-BA18-751F2E8027EB}" srcId="{16E878F4-0AE0-4BA1-8923-113290F51984}" destId="{E84D9B4B-DAD7-4D46-B66E-A3706B1F52C9}" srcOrd="0" destOrd="0" parTransId="{A77F2C95-CD36-41EC-8F7F-BCE30029C1C6}" sibTransId="{EBE041DF-5162-4D31-98B7-20D526443750}"/>
    <dgm:cxn modelId="{09119E0D-02D2-4343-8911-9BD4C2754F98}" type="presOf" srcId="{0978C211-40E0-43EF-8B8E-B77F12612129}" destId="{C5406186-24A3-4228-8726-055E8EB987FA}" srcOrd="0" destOrd="0" presId="urn:microsoft.com/office/officeart/2005/8/layout/radial6"/>
    <dgm:cxn modelId="{473A161B-65DA-44AA-94E8-8A21826037AB}" srcId="{6F24B05A-7188-4A56-9ECE-4009262E3304}" destId="{16E878F4-0AE0-4BA1-8923-113290F51984}" srcOrd="0" destOrd="0" parTransId="{2B237E08-B8F0-4D20-A446-54536392232A}" sibTransId="{D33B133C-8F73-4171-B7DA-BF456D988C94}"/>
    <dgm:cxn modelId="{78013340-43E0-4354-BF06-25C4E574207D}" type="presOf" srcId="{AB0B464F-48A7-4BC3-BF75-A8BDA706B566}" destId="{1EAC7E21-0E4B-48F4-82F1-A072ADD5F14E}" srcOrd="0" destOrd="0" presId="urn:microsoft.com/office/officeart/2005/8/layout/radial6"/>
    <dgm:cxn modelId="{AD07816B-DA8B-4388-ABF5-6CA248FA6EE8}" type="presOf" srcId="{DF469AD2-80AC-4E2B-BAC7-D89BB3EFB421}" destId="{45203B11-EDD7-458C-82F3-40CABE85CF5E}" srcOrd="0" destOrd="0" presId="urn:microsoft.com/office/officeart/2005/8/layout/radial6"/>
    <dgm:cxn modelId="{A9C4204F-AE25-4604-A67E-8D7389399807}" type="presOf" srcId="{91A22EA2-B568-46B3-B06D-D8AA860572CB}" destId="{5AF2E102-C923-4CCA-A79F-B0F91F0CAF58}" srcOrd="0" destOrd="0" presId="urn:microsoft.com/office/officeart/2005/8/layout/radial6"/>
    <dgm:cxn modelId="{C8F9954F-7C4E-4E66-8E5A-FEC2E9E966EB}" srcId="{16E878F4-0AE0-4BA1-8923-113290F51984}" destId="{91A22EA2-B568-46B3-B06D-D8AA860572CB}" srcOrd="1" destOrd="0" parTransId="{8DDC1343-FD08-4482-84BC-8010F5DE49E1}" sibTransId="{DB832F26-4DA7-4CB5-A852-3DDA30C55E2E}"/>
    <dgm:cxn modelId="{0AE33871-402F-4380-8E35-4E3598E9ABF6}" type="presOf" srcId="{F1854073-199F-4598-88E7-17DD0BC8A5E2}" destId="{23386C12-1E6C-4C04-9A83-CB790DF21443}" srcOrd="0" destOrd="0" presId="urn:microsoft.com/office/officeart/2005/8/layout/radial6"/>
    <dgm:cxn modelId="{33AE459E-FA5D-4E28-B727-4661C860F76D}" type="presOf" srcId="{6F24B05A-7188-4A56-9ECE-4009262E3304}" destId="{31484A57-B46F-43C4-A020-5F676FB38D08}" srcOrd="0" destOrd="0" presId="urn:microsoft.com/office/officeart/2005/8/layout/radial6"/>
    <dgm:cxn modelId="{A6EF56A0-2506-4769-9F86-87BA3E40A40A}" srcId="{16E878F4-0AE0-4BA1-8923-113290F51984}" destId="{F1854073-199F-4598-88E7-17DD0BC8A5E2}" srcOrd="2" destOrd="0" parTransId="{AE93EEC5-0D11-4CC5-9F29-D8C24CABCF78}" sibTransId="{AB0B464F-48A7-4BC3-BF75-A8BDA706B566}"/>
    <dgm:cxn modelId="{3FA002B1-3B8E-4C11-8414-7472EEFCCAE2}" type="presOf" srcId="{EBE041DF-5162-4D31-98B7-20D526443750}" destId="{B1B53408-622A-4B43-B427-2C0EB0D7EF63}" srcOrd="0" destOrd="0" presId="urn:microsoft.com/office/officeart/2005/8/layout/radial6"/>
    <dgm:cxn modelId="{E8C5C3B3-7D0D-4D2B-9A75-C445B988FF8D}" type="presOf" srcId="{DB832F26-4DA7-4CB5-A852-3DDA30C55E2E}" destId="{8373BADB-3FF0-44AB-8115-D0C587E6BFBE}" srcOrd="0" destOrd="0" presId="urn:microsoft.com/office/officeart/2005/8/layout/radial6"/>
    <dgm:cxn modelId="{A0C775CE-7B7D-4504-8500-6CEAE5CA07DF}" type="presOf" srcId="{16E878F4-0AE0-4BA1-8923-113290F51984}" destId="{8C4E7555-72AC-4D01-BD62-9BF8592EED37}" srcOrd="0" destOrd="0" presId="urn:microsoft.com/office/officeart/2005/8/layout/radial6"/>
    <dgm:cxn modelId="{B9419EDB-A441-4CE1-8CA8-4C8141935239}" type="presOf" srcId="{E84D9B4B-DAD7-4D46-B66E-A3706B1F52C9}" destId="{033FD812-0046-4823-A0A6-FAFC8B3BF40C}" srcOrd="0" destOrd="0" presId="urn:microsoft.com/office/officeart/2005/8/layout/radial6"/>
    <dgm:cxn modelId="{241671EB-7926-473A-ADE8-B6F07D65D481}" srcId="{16E878F4-0AE0-4BA1-8923-113290F51984}" destId="{DF469AD2-80AC-4E2B-BAC7-D89BB3EFB421}" srcOrd="3" destOrd="0" parTransId="{4C395C20-B38D-40FD-A911-0957025EF94D}" sibTransId="{0978C211-40E0-43EF-8B8E-B77F12612129}"/>
    <dgm:cxn modelId="{0D58C522-9363-4EDE-BC3C-B971CE6CECD6}" type="presParOf" srcId="{31484A57-B46F-43C4-A020-5F676FB38D08}" destId="{8C4E7555-72AC-4D01-BD62-9BF8592EED37}" srcOrd="0" destOrd="0" presId="urn:microsoft.com/office/officeart/2005/8/layout/radial6"/>
    <dgm:cxn modelId="{C773DA41-4800-4A5A-9EA5-FC4290B18DCE}" type="presParOf" srcId="{31484A57-B46F-43C4-A020-5F676FB38D08}" destId="{033FD812-0046-4823-A0A6-FAFC8B3BF40C}" srcOrd="1" destOrd="0" presId="urn:microsoft.com/office/officeart/2005/8/layout/radial6"/>
    <dgm:cxn modelId="{581DF468-B564-4B30-B538-AD7A472C1B9C}" type="presParOf" srcId="{31484A57-B46F-43C4-A020-5F676FB38D08}" destId="{91295550-F7B2-4851-ACDF-020CA9C9406A}" srcOrd="2" destOrd="0" presId="urn:microsoft.com/office/officeart/2005/8/layout/radial6"/>
    <dgm:cxn modelId="{5E8CB8C2-FE74-4803-9216-080FD4801768}" type="presParOf" srcId="{31484A57-B46F-43C4-A020-5F676FB38D08}" destId="{B1B53408-622A-4B43-B427-2C0EB0D7EF63}" srcOrd="3" destOrd="0" presId="urn:microsoft.com/office/officeart/2005/8/layout/radial6"/>
    <dgm:cxn modelId="{38117957-AF7F-4512-81E8-9E476DBD3815}" type="presParOf" srcId="{31484A57-B46F-43C4-A020-5F676FB38D08}" destId="{5AF2E102-C923-4CCA-A79F-B0F91F0CAF58}" srcOrd="4" destOrd="0" presId="urn:microsoft.com/office/officeart/2005/8/layout/radial6"/>
    <dgm:cxn modelId="{D9B15150-2ECD-4750-9BF8-63EDCD62126C}" type="presParOf" srcId="{31484A57-B46F-43C4-A020-5F676FB38D08}" destId="{BA589551-32A0-42F3-985A-47039EAF3311}" srcOrd="5" destOrd="0" presId="urn:microsoft.com/office/officeart/2005/8/layout/radial6"/>
    <dgm:cxn modelId="{2450B39D-0CD4-4347-89B2-56A16EDE4D47}" type="presParOf" srcId="{31484A57-B46F-43C4-A020-5F676FB38D08}" destId="{8373BADB-3FF0-44AB-8115-D0C587E6BFBE}" srcOrd="6" destOrd="0" presId="urn:microsoft.com/office/officeart/2005/8/layout/radial6"/>
    <dgm:cxn modelId="{A68C8CF8-D4EE-440D-A04D-491F8794E651}" type="presParOf" srcId="{31484A57-B46F-43C4-A020-5F676FB38D08}" destId="{23386C12-1E6C-4C04-9A83-CB790DF21443}" srcOrd="7" destOrd="0" presId="urn:microsoft.com/office/officeart/2005/8/layout/radial6"/>
    <dgm:cxn modelId="{61FB9EEC-18A6-4C6A-8DC4-BF38412E4ED2}" type="presParOf" srcId="{31484A57-B46F-43C4-A020-5F676FB38D08}" destId="{D2730A9D-A9D6-4AC0-8821-DC7A4BF0BB6B}" srcOrd="8" destOrd="0" presId="urn:microsoft.com/office/officeart/2005/8/layout/radial6"/>
    <dgm:cxn modelId="{A6B5D24A-B811-428D-A6FE-287A44D64E62}" type="presParOf" srcId="{31484A57-B46F-43C4-A020-5F676FB38D08}" destId="{1EAC7E21-0E4B-48F4-82F1-A072ADD5F14E}" srcOrd="9" destOrd="0" presId="urn:microsoft.com/office/officeart/2005/8/layout/radial6"/>
    <dgm:cxn modelId="{9972869E-AA77-449D-BC5C-4D431BB12FA1}" type="presParOf" srcId="{31484A57-B46F-43C4-A020-5F676FB38D08}" destId="{45203B11-EDD7-458C-82F3-40CABE85CF5E}" srcOrd="10" destOrd="0" presId="urn:microsoft.com/office/officeart/2005/8/layout/radial6"/>
    <dgm:cxn modelId="{F78E86B6-DC50-4538-9E5F-62BC4F21AFDE}" type="presParOf" srcId="{31484A57-B46F-43C4-A020-5F676FB38D08}" destId="{DA428732-500C-4227-8EAE-39E933C66C77}" srcOrd="11" destOrd="0" presId="urn:microsoft.com/office/officeart/2005/8/layout/radial6"/>
    <dgm:cxn modelId="{3B50806E-4418-40F6-891D-608CCEC92AB6}" type="presParOf" srcId="{31484A57-B46F-43C4-A020-5F676FB38D08}" destId="{C5406186-24A3-4228-8726-055E8EB987FA}" srcOrd="12"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C9C65-A4C8-4265-8338-B1333F0994A4}"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B9E92AE7-3311-4A64-84CC-75A10FAABC6D}">
      <dgm:prSet/>
      <dgm:spPr/>
      <dgm:t>
        <a:bodyPr/>
        <a:lstStyle/>
        <a:p>
          <a:pPr>
            <a:lnSpc>
              <a:spcPct val="100000"/>
            </a:lnSpc>
          </a:pPr>
          <a:r>
            <a:rPr lang="en-US" dirty="0">
              <a:solidFill>
                <a:schemeClr val="bg1"/>
              </a:solidFill>
            </a:rPr>
            <a:t>Screening for Mental Health and Substance Use Services</a:t>
          </a:r>
        </a:p>
      </dgm:t>
    </dgm:pt>
    <dgm:pt modelId="{5D88C054-7B15-4886-8DBB-6D7F9196F907}" type="parTrans" cxnId="{713B5EA7-3F75-40B1-B24C-0CA5E1A39337}">
      <dgm:prSet/>
      <dgm:spPr/>
      <dgm:t>
        <a:bodyPr/>
        <a:lstStyle/>
        <a:p>
          <a:endParaRPr lang="en-US"/>
        </a:p>
      </dgm:t>
    </dgm:pt>
    <dgm:pt modelId="{2E8E02C7-FA8C-4E21-8D1A-B04C5227C4B3}" type="sibTrans" cxnId="{713B5EA7-3F75-40B1-B24C-0CA5E1A39337}">
      <dgm:prSet/>
      <dgm:spPr/>
      <dgm:t>
        <a:bodyPr/>
        <a:lstStyle/>
        <a:p>
          <a:endParaRPr lang="en-US"/>
        </a:p>
      </dgm:t>
    </dgm:pt>
    <dgm:pt modelId="{F717322E-BD5B-4FFE-96D4-85565ED8CF3F}">
      <dgm:prSet/>
      <dgm:spPr/>
      <dgm:t>
        <a:bodyPr/>
        <a:lstStyle/>
        <a:p>
          <a:pPr>
            <a:lnSpc>
              <a:spcPct val="100000"/>
            </a:lnSpc>
          </a:pPr>
          <a:r>
            <a:rPr lang="en-US" dirty="0">
              <a:solidFill>
                <a:schemeClr val="bg1"/>
              </a:solidFill>
            </a:rPr>
            <a:t>Mental Health and Substance Use Outpatient Treatment</a:t>
          </a:r>
        </a:p>
      </dgm:t>
    </dgm:pt>
    <dgm:pt modelId="{96CEE268-9B96-40C9-B631-DF2F7DDC5BB3}" type="parTrans" cxnId="{F220D312-322E-46BF-9842-B0B993627683}">
      <dgm:prSet/>
      <dgm:spPr/>
      <dgm:t>
        <a:bodyPr/>
        <a:lstStyle/>
        <a:p>
          <a:endParaRPr lang="en-US"/>
        </a:p>
      </dgm:t>
    </dgm:pt>
    <dgm:pt modelId="{C7001AB5-DD41-49FA-9EBD-68DE24C62196}" type="sibTrans" cxnId="{F220D312-322E-46BF-9842-B0B993627683}">
      <dgm:prSet/>
      <dgm:spPr/>
      <dgm:t>
        <a:bodyPr/>
        <a:lstStyle/>
        <a:p>
          <a:endParaRPr lang="en-US"/>
        </a:p>
      </dgm:t>
    </dgm:pt>
    <dgm:pt modelId="{3F4C0895-7F6B-427D-BC94-D80C37C9AD55}">
      <dgm:prSet/>
      <dgm:spPr/>
      <dgm:t>
        <a:bodyPr/>
        <a:lstStyle/>
        <a:p>
          <a:pPr>
            <a:lnSpc>
              <a:spcPct val="100000"/>
            </a:lnSpc>
          </a:pPr>
          <a:r>
            <a:rPr lang="en-US" dirty="0">
              <a:solidFill>
                <a:schemeClr val="bg1"/>
              </a:solidFill>
            </a:rPr>
            <a:t>Residential Treatment</a:t>
          </a:r>
        </a:p>
      </dgm:t>
    </dgm:pt>
    <dgm:pt modelId="{BA0792A8-BB7C-4412-B670-BC7721EAFE77}" type="parTrans" cxnId="{8D4A8DEA-8D42-4464-939A-7A7CCEE209AA}">
      <dgm:prSet/>
      <dgm:spPr/>
      <dgm:t>
        <a:bodyPr/>
        <a:lstStyle/>
        <a:p>
          <a:endParaRPr lang="en-US"/>
        </a:p>
      </dgm:t>
    </dgm:pt>
    <dgm:pt modelId="{C345D178-4312-4EC0-B901-7471A918500E}" type="sibTrans" cxnId="{8D4A8DEA-8D42-4464-939A-7A7CCEE209AA}">
      <dgm:prSet/>
      <dgm:spPr/>
      <dgm:t>
        <a:bodyPr/>
        <a:lstStyle/>
        <a:p>
          <a:endParaRPr lang="en-US"/>
        </a:p>
      </dgm:t>
    </dgm:pt>
    <dgm:pt modelId="{572DCF07-86D7-4066-A55B-FD1A2CAD6574}">
      <dgm:prSet/>
      <dgm:spPr/>
      <dgm:t>
        <a:bodyPr/>
        <a:lstStyle/>
        <a:p>
          <a:pPr>
            <a:lnSpc>
              <a:spcPct val="100000"/>
            </a:lnSpc>
          </a:pPr>
          <a:r>
            <a:rPr lang="en-US" dirty="0">
              <a:solidFill>
                <a:schemeClr val="bg1"/>
              </a:solidFill>
            </a:rPr>
            <a:t>Recovery Residences/Sober Living Environments</a:t>
          </a:r>
        </a:p>
      </dgm:t>
    </dgm:pt>
    <dgm:pt modelId="{9C946E20-5B8A-4767-B0CD-DF2974D8DD1C}" type="parTrans" cxnId="{2DE37010-3101-4F1C-8982-08E0FE56CF45}">
      <dgm:prSet/>
      <dgm:spPr/>
      <dgm:t>
        <a:bodyPr/>
        <a:lstStyle/>
        <a:p>
          <a:endParaRPr lang="en-US"/>
        </a:p>
      </dgm:t>
    </dgm:pt>
    <dgm:pt modelId="{DEB02B5E-37EE-48FE-90C2-45A5E690080D}" type="sibTrans" cxnId="{2DE37010-3101-4F1C-8982-08E0FE56CF45}">
      <dgm:prSet/>
      <dgm:spPr/>
      <dgm:t>
        <a:bodyPr/>
        <a:lstStyle/>
        <a:p>
          <a:endParaRPr lang="en-US"/>
        </a:p>
      </dgm:t>
    </dgm:pt>
    <dgm:pt modelId="{387958F8-376A-4722-8492-086BA8925E2A}">
      <dgm:prSet/>
      <dgm:spPr/>
      <dgm:t>
        <a:bodyPr/>
        <a:lstStyle/>
        <a:p>
          <a:pPr>
            <a:lnSpc>
              <a:spcPct val="100000"/>
            </a:lnSpc>
          </a:pPr>
          <a:r>
            <a:rPr lang="en-US" dirty="0">
              <a:solidFill>
                <a:schemeClr val="bg1"/>
              </a:solidFill>
            </a:rPr>
            <a:t>Care Coordination</a:t>
          </a:r>
        </a:p>
      </dgm:t>
    </dgm:pt>
    <dgm:pt modelId="{5261F49F-21E5-47B5-B598-74285AE5DD59}" type="parTrans" cxnId="{135490EF-264C-4AE7-9F0D-6BD7D79B2B0C}">
      <dgm:prSet/>
      <dgm:spPr/>
      <dgm:t>
        <a:bodyPr/>
        <a:lstStyle/>
        <a:p>
          <a:endParaRPr lang="en-US"/>
        </a:p>
      </dgm:t>
    </dgm:pt>
    <dgm:pt modelId="{17FEFA52-F823-4285-BF2C-BC4453C6F858}" type="sibTrans" cxnId="{135490EF-264C-4AE7-9F0D-6BD7D79B2B0C}">
      <dgm:prSet/>
      <dgm:spPr/>
      <dgm:t>
        <a:bodyPr/>
        <a:lstStyle/>
        <a:p>
          <a:endParaRPr lang="en-US"/>
        </a:p>
      </dgm:t>
    </dgm:pt>
    <dgm:pt modelId="{D7218106-CA31-4C3E-AAB8-32EF5B761EFE}">
      <dgm:prSet/>
      <dgm:spPr/>
      <dgm:t>
        <a:bodyPr/>
        <a:lstStyle/>
        <a:p>
          <a:pPr>
            <a:lnSpc>
              <a:spcPct val="100000"/>
            </a:lnSpc>
          </a:pPr>
          <a:r>
            <a:rPr lang="en-US" dirty="0">
              <a:solidFill>
                <a:schemeClr val="bg1"/>
              </a:solidFill>
            </a:rPr>
            <a:t>Crisis Intervention</a:t>
          </a:r>
        </a:p>
      </dgm:t>
    </dgm:pt>
    <dgm:pt modelId="{A7B775D3-7E3F-40B8-B2CE-D32192F81443}" type="parTrans" cxnId="{53F62451-15BE-4EB4-B22F-DAEBCB396730}">
      <dgm:prSet/>
      <dgm:spPr/>
      <dgm:t>
        <a:bodyPr/>
        <a:lstStyle/>
        <a:p>
          <a:endParaRPr lang="en-US"/>
        </a:p>
      </dgm:t>
    </dgm:pt>
    <dgm:pt modelId="{204A0AC9-E242-414B-B4B6-39EBFA36CD64}" type="sibTrans" cxnId="{53F62451-15BE-4EB4-B22F-DAEBCB396730}">
      <dgm:prSet/>
      <dgm:spPr/>
      <dgm:t>
        <a:bodyPr/>
        <a:lstStyle/>
        <a:p>
          <a:endParaRPr lang="en-US"/>
        </a:p>
      </dgm:t>
    </dgm:pt>
    <dgm:pt modelId="{422EA4A2-75A1-44B4-8BD1-01A3F1E363C5}" type="pres">
      <dgm:prSet presAssocID="{028C9C65-A4C8-4265-8338-B1333F0994A4}" presName="root" presStyleCnt="0">
        <dgm:presLayoutVars>
          <dgm:dir/>
          <dgm:resizeHandles val="exact"/>
        </dgm:presLayoutVars>
      </dgm:prSet>
      <dgm:spPr/>
    </dgm:pt>
    <dgm:pt modelId="{6441B100-EC61-4754-A4A1-E50FC34B9864}" type="pres">
      <dgm:prSet presAssocID="{B9E92AE7-3311-4A64-84CC-75A10FAABC6D}" presName="compNode" presStyleCnt="0"/>
      <dgm:spPr/>
    </dgm:pt>
    <dgm:pt modelId="{3140CC94-4A42-4281-AB2E-E045F7F8A3E4}" type="pres">
      <dgm:prSet presAssocID="{B9E92AE7-3311-4A64-84CC-75A10FAABC6D}" presName="bgRect" presStyleLbl="bgShp" presStyleIdx="0" presStyleCnt="6"/>
      <dgm:spPr>
        <a:solidFill>
          <a:schemeClr val="accent6">
            <a:lumMod val="20000"/>
            <a:lumOff val="80000"/>
          </a:schemeClr>
        </a:solidFill>
      </dgm:spPr>
    </dgm:pt>
    <dgm:pt modelId="{2D65C444-69CE-46E2-A7DE-752E8E8DC34F}" type="pres">
      <dgm:prSet presAssocID="{B9E92AE7-3311-4A64-84CC-75A10FAABC6D}"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with solid fill"/>
        </a:ext>
      </dgm:extLst>
    </dgm:pt>
    <dgm:pt modelId="{3C3F88DD-3E8C-4CAC-8294-35D79C5B46DE}" type="pres">
      <dgm:prSet presAssocID="{B9E92AE7-3311-4A64-84CC-75A10FAABC6D}" presName="spaceRect" presStyleCnt="0"/>
      <dgm:spPr/>
    </dgm:pt>
    <dgm:pt modelId="{1184DD82-D27F-43EE-9318-AD4EC3F4B720}" type="pres">
      <dgm:prSet presAssocID="{B9E92AE7-3311-4A64-84CC-75A10FAABC6D}" presName="parTx" presStyleLbl="revTx" presStyleIdx="0" presStyleCnt="6">
        <dgm:presLayoutVars>
          <dgm:chMax val="0"/>
          <dgm:chPref val="0"/>
        </dgm:presLayoutVars>
      </dgm:prSet>
      <dgm:spPr/>
    </dgm:pt>
    <dgm:pt modelId="{4350B5F7-2D18-4438-8544-4F87B78C436E}" type="pres">
      <dgm:prSet presAssocID="{2E8E02C7-FA8C-4E21-8D1A-B04C5227C4B3}" presName="sibTrans" presStyleCnt="0"/>
      <dgm:spPr/>
    </dgm:pt>
    <dgm:pt modelId="{0B34CA8B-B7BE-49AB-88C1-D339621263D4}" type="pres">
      <dgm:prSet presAssocID="{F717322E-BD5B-4FFE-96D4-85565ED8CF3F}" presName="compNode" presStyleCnt="0"/>
      <dgm:spPr/>
    </dgm:pt>
    <dgm:pt modelId="{88B8842A-0F63-4262-92D2-A9A3DB25ADCD}" type="pres">
      <dgm:prSet presAssocID="{F717322E-BD5B-4FFE-96D4-85565ED8CF3F}" presName="bgRect" presStyleLbl="bgShp" presStyleIdx="1" presStyleCnt="6"/>
      <dgm:spPr>
        <a:solidFill>
          <a:schemeClr val="accent6">
            <a:lumMod val="20000"/>
            <a:lumOff val="80000"/>
          </a:schemeClr>
        </a:solidFill>
      </dgm:spPr>
    </dgm:pt>
    <dgm:pt modelId="{3504BAEA-8412-4351-8D42-7575BA100F66}" type="pres">
      <dgm:prSet presAssocID="{F717322E-BD5B-4FFE-96D4-85565ED8CF3F}"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ddress Book with solid fill"/>
        </a:ext>
      </dgm:extLst>
    </dgm:pt>
    <dgm:pt modelId="{4B108554-75B4-4A3B-9926-B5434FDF5AAA}" type="pres">
      <dgm:prSet presAssocID="{F717322E-BD5B-4FFE-96D4-85565ED8CF3F}" presName="spaceRect" presStyleCnt="0"/>
      <dgm:spPr/>
    </dgm:pt>
    <dgm:pt modelId="{6A4CF501-2C00-4798-BD0E-996DDA2842E9}" type="pres">
      <dgm:prSet presAssocID="{F717322E-BD5B-4FFE-96D4-85565ED8CF3F}" presName="parTx" presStyleLbl="revTx" presStyleIdx="1" presStyleCnt="6">
        <dgm:presLayoutVars>
          <dgm:chMax val="0"/>
          <dgm:chPref val="0"/>
        </dgm:presLayoutVars>
      </dgm:prSet>
      <dgm:spPr/>
    </dgm:pt>
    <dgm:pt modelId="{0BCDF336-6093-4177-BBF8-544485B1A16F}" type="pres">
      <dgm:prSet presAssocID="{C7001AB5-DD41-49FA-9EBD-68DE24C62196}" presName="sibTrans" presStyleCnt="0"/>
      <dgm:spPr/>
    </dgm:pt>
    <dgm:pt modelId="{D07C6CCE-27A2-4DB7-9848-EF36903D084D}" type="pres">
      <dgm:prSet presAssocID="{3F4C0895-7F6B-427D-BC94-D80C37C9AD55}" presName="compNode" presStyleCnt="0"/>
      <dgm:spPr/>
    </dgm:pt>
    <dgm:pt modelId="{D2138BCA-D2AF-4D54-9301-D9205578CF28}" type="pres">
      <dgm:prSet presAssocID="{3F4C0895-7F6B-427D-BC94-D80C37C9AD55}" presName="bgRect" presStyleLbl="bgShp" presStyleIdx="2" presStyleCnt="6"/>
      <dgm:spPr>
        <a:solidFill>
          <a:schemeClr val="accent6">
            <a:lumMod val="20000"/>
            <a:lumOff val="80000"/>
          </a:schemeClr>
        </a:solidFill>
      </dgm:spPr>
    </dgm:pt>
    <dgm:pt modelId="{3F2C4DAF-FCB5-4318-A37C-EA47CC22D607}" type="pres">
      <dgm:prSet presAssocID="{3F4C0895-7F6B-427D-BC94-D80C37C9AD5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me"/>
        </a:ext>
      </dgm:extLst>
    </dgm:pt>
    <dgm:pt modelId="{BE0A31DE-5423-4E13-B4CF-0CE5D9883D49}" type="pres">
      <dgm:prSet presAssocID="{3F4C0895-7F6B-427D-BC94-D80C37C9AD55}" presName="spaceRect" presStyleCnt="0"/>
      <dgm:spPr/>
    </dgm:pt>
    <dgm:pt modelId="{5FEF06F3-954D-4AD6-A1AE-E69D3BEEDD0A}" type="pres">
      <dgm:prSet presAssocID="{3F4C0895-7F6B-427D-BC94-D80C37C9AD55}" presName="parTx" presStyleLbl="revTx" presStyleIdx="2" presStyleCnt="6">
        <dgm:presLayoutVars>
          <dgm:chMax val="0"/>
          <dgm:chPref val="0"/>
        </dgm:presLayoutVars>
      </dgm:prSet>
      <dgm:spPr/>
    </dgm:pt>
    <dgm:pt modelId="{9F5F7208-3F37-4A1A-AEA1-295C95605F13}" type="pres">
      <dgm:prSet presAssocID="{C345D178-4312-4EC0-B901-7471A918500E}" presName="sibTrans" presStyleCnt="0"/>
      <dgm:spPr/>
    </dgm:pt>
    <dgm:pt modelId="{515E894F-28D9-46B8-BC8B-93E43FBE5AD9}" type="pres">
      <dgm:prSet presAssocID="{572DCF07-86D7-4066-A55B-FD1A2CAD6574}" presName="compNode" presStyleCnt="0"/>
      <dgm:spPr/>
    </dgm:pt>
    <dgm:pt modelId="{DA5F95C0-A734-4466-83D6-59C28990BBFD}" type="pres">
      <dgm:prSet presAssocID="{572DCF07-86D7-4066-A55B-FD1A2CAD6574}" presName="bgRect" presStyleLbl="bgShp" presStyleIdx="3" presStyleCnt="6"/>
      <dgm:spPr>
        <a:solidFill>
          <a:schemeClr val="accent6">
            <a:lumMod val="20000"/>
            <a:lumOff val="80000"/>
          </a:schemeClr>
        </a:solidFill>
      </dgm:spPr>
    </dgm:pt>
    <dgm:pt modelId="{CF570781-B01C-41F0-8B6B-E17A38FA7681}" type="pres">
      <dgm:prSet presAssocID="{572DCF07-86D7-4066-A55B-FD1A2CAD657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294BB304-E136-480F-9504-2928715472C5}" type="pres">
      <dgm:prSet presAssocID="{572DCF07-86D7-4066-A55B-FD1A2CAD6574}" presName="spaceRect" presStyleCnt="0"/>
      <dgm:spPr/>
    </dgm:pt>
    <dgm:pt modelId="{F4F1D3B7-7FC7-4E3D-A0BB-16762C18391C}" type="pres">
      <dgm:prSet presAssocID="{572DCF07-86D7-4066-A55B-FD1A2CAD6574}" presName="parTx" presStyleLbl="revTx" presStyleIdx="3" presStyleCnt="6">
        <dgm:presLayoutVars>
          <dgm:chMax val="0"/>
          <dgm:chPref val="0"/>
        </dgm:presLayoutVars>
      </dgm:prSet>
      <dgm:spPr/>
    </dgm:pt>
    <dgm:pt modelId="{8E477A45-63EB-40AC-AC5D-6E5004309AC1}" type="pres">
      <dgm:prSet presAssocID="{DEB02B5E-37EE-48FE-90C2-45A5E690080D}" presName="sibTrans" presStyleCnt="0"/>
      <dgm:spPr/>
    </dgm:pt>
    <dgm:pt modelId="{EB628161-0229-4992-B121-8205F8857825}" type="pres">
      <dgm:prSet presAssocID="{387958F8-376A-4722-8492-086BA8925E2A}" presName="compNode" presStyleCnt="0"/>
      <dgm:spPr/>
    </dgm:pt>
    <dgm:pt modelId="{8BB140A6-D97C-4CE9-BE1E-89F418B58873}" type="pres">
      <dgm:prSet presAssocID="{387958F8-376A-4722-8492-086BA8925E2A}" presName="bgRect" presStyleLbl="bgShp" presStyleIdx="4" presStyleCnt="6"/>
      <dgm:spPr>
        <a:solidFill>
          <a:schemeClr val="accent6">
            <a:lumMod val="20000"/>
            <a:lumOff val="80000"/>
          </a:schemeClr>
        </a:solidFill>
      </dgm:spPr>
    </dgm:pt>
    <dgm:pt modelId="{48FF8025-B0F5-4980-876B-6D0FF0A9A039}" type="pres">
      <dgm:prSet presAssocID="{387958F8-376A-4722-8492-086BA8925E2A}"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are with solid fill"/>
        </a:ext>
      </dgm:extLst>
    </dgm:pt>
    <dgm:pt modelId="{028C639E-CAB2-4CFB-88A9-428B84E3ECDA}" type="pres">
      <dgm:prSet presAssocID="{387958F8-376A-4722-8492-086BA8925E2A}" presName="spaceRect" presStyleCnt="0"/>
      <dgm:spPr/>
    </dgm:pt>
    <dgm:pt modelId="{D222A47F-7C92-450A-BC52-A2B53D08DABB}" type="pres">
      <dgm:prSet presAssocID="{387958F8-376A-4722-8492-086BA8925E2A}" presName="parTx" presStyleLbl="revTx" presStyleIdx="4" presStyleCnt="6">
        <dgm:presLayoutVars>
          <dgm:chMax val="0"/>
          <dgm:chPref val="0"/>
        </dgm:presLayoutVars>
      </dgm:prSet>
      <dgm:spPr/>
    </dgm:pt>
    <dgm:pt modelId="{A9D153EC-B11B-4765-B540-A04361A16E57}" type="pres">
      <dgm:prSet presAssocID="{17FEFA52-F823-4285-BF2C-BC4453C6F858}" presName="sibTrans" presStyleCnt="0"/>
      <dgm:spPr/>
    </dgm:pt>
    <dgm:pt modelId="{B46EF4D4-689B-4261-9537-2624482B57F6}" type="pres">
      <dgm:prSet presAssocID="{D7218106-CA31-4C3E-AAB8-32EF5B761EFE}" presName="compNode" presStyleCnt="0"/>
      <dgm:spPr/>
    </dgm:pt>
    <dgm:pt modelId="{C95675AF-FF8C-4DB2-B794-673B475C0CDA}" type="pres">
      <dgm:prSet presAssocID="{D7218106-CA31-4C3E-AAB8-32EF5B761EFE}" presName="bgRect" presStyleLbl="bgShp" presStyleIdx="5" presStyleCnt="6"/>
      <dgm:spPr>
        <a:solidFill>
          <a:schemeClr val="accent6">
            <a:lumMod val="20000"/>
            <a:lumOff val="80000"/>
          </a:schemeClr>
        </a:solidFill>
      </dgm:spPr>
    </dgm:pt>
    <dgm:pt modelId="{3CCF3755-5EF5-450B-90B6-78197C65CA3C}" type="pres">
      <dgm:prSet presAssocID="{D7218106-CA31-4C3E-AAB8-32EF5B761EFE}"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edical with solid fill"/>
        </a:ext>
      </dgm:extLst>
    </dgm:pt>
    <dgm:pt modelId="{49019B0B-748A-4FC8-9EF0-F93C183FC94E}" type="pres">
      <dgm:prSet presAssocID="{D7218106-CA31-4C3E-AAB8-32EF5B761EFE}" presName="spaceRect" presStyleCnt="0"/>
      <dgm:spPr/>
    </dgm:pt>
    <dgm:pt modelId="{27CA34A3-DC5B-4913-BFDB-25806739EFF3}" type="pres">
      <dgm:prSet presAssocID="{D7218106-CA31-4C3E-AAB8-32EF5B761EFE}" presName="parTx" presStyleLbl="revTx" presStyleIdx="5" presStyleCnt="6">
        <dgm:presLayoutVars>
          <dgm:chMax val="0"/>
          <dgm:chPref val="0"/>
        </dgm:presLayoutVars>
      </dgm:prSet>
      <dgm:spPr/>
    </dgm:pt>
  </dgm:ptLst>
  <dgm:cxnLst>
    <dgm:cxn modelId="{2DE37010-3101-4F1C-8982-08E0FE56CF45}" srcId="{028C9C65-A4C8-4265-8338-B1333F0994A4}" destId="{572DCF07-86D7-4066-A55B-FD1A2CAD6574}" srcOrd="3" destOrd="0" parTransId="{9C946E20-5B8A-4767-B0CD-DF2974D8DD1C}" sibTransId="{DEB02B5E-37EE-48FE-90C2-45A5E690080D}"/>
    <dgm:cxn modelId="{F220D312-322E-46BF-9842-B0B993627683}" srcId="{028C9C65-A4C8-4265-8338-B1333F0994A4}" destId="{F717322E-BD5B-4FFE-96D4-85565ED8CF3F}" srcOrd="1" destOrd="0" parTransId="{96CEE268-9B96-40C9-B631-DF2F7DDC5BB3}" sibTransId="{C7001AB5-DD41-49FA-9EBD-68DE24C62196}"/>
    <dgm:cxn modelId="{1046F01A-4078-4480-8454-60A05C3BA75E}" type="presOf" srcId="{D7218106-CA31-4C3E-AAB8-32EF5B761EFE}" destId="{27CA34A3-DC5B-4913-BFDB-25806739EFF3}" srcOrd="0" destOrd="0" presId="urn:microsoft.com/office/officeart/2018/2/layout/IconVerticalSolidList"/>
    <dgm:cxn modelId="{B1702A21-5DDB-4E8B-BC72-A5704103A33D}" type="presOf" srcId="{572DCF07-86D7-4066-A55B-FD1A2CAD6574}" destId="{F4F1D3B7-7FC7-4E3D-A0BB-16762C18391C}" srcOrd="0" destOrd="0" presId="urn:microsoft.com/office/officeart/2018/2/layout/IconVerticalSolidList"/>
    <dgm:cxn modelId="{460C2E63-CC88-4197-891F-86DC26889823}" type="presOf" srcId="{F717322E-BD5B-4FFE-96D4-85565ED8CF3F}" destId="{6A4CF501-2C00-4798-BD0E-996DDA2842E9}" srcOrd="0" destOrd="0" presId="urn:microsoft.com/office/officeart/2018/2/layout/IconVerticalSolidList"/>
    <dgm:cxn modelId="{53F62451-15BE-4EB4-B22F-DAEBCB396730}" srcId="{028C9C65-A4C8-4265-8338-B1333F0994A4}" destId="{D7218106-CA31-4C3E-AAB8-32EF5B761EFE}" srcOrd="5" destOrd="0" parTransId="{A7B775D3-7E3F-40B8-B2CE-D32192F81443}" sibTransId="{204A0AC9-E242-414B-B4B6-39EBFA36CD64}"/>
    <dgm:cxn modelId="{713B5EA7-3F75-40B1-B24C-0CA5E1A39337}" srcId="{028C9C65-A4C8-4265-8338-B1333F0994A4}" destId="{B9E92AE7-3311-4A64-84CC-75A10FAABC6D}" srcOrd="0" destOrd="0" parTransId="{5D88C054-7B15-4886-8DBB-6D7F9196F907}" sibTransId="{2E8E02C7-FA8C-4E21-8D1A-B04C5227C4B3}"/>
    <dgm:cxn modelId="{BC8B77AD-D38A-4A53-A3BC-54F79A1BB44D}" type="presOf" srcId="{028C9C65-A4C8-4265-8338-B1333F0994A4}" destId="{422EA4A2-75A1-44B4-8BD1-01A3F1E363C5}" srcOrd="0" destOrd="0" presId="urn:microsoft.com/office/officeart/2018/2/layout/IconVerticalSolidList"/>
    <dgm:cxn modelId="{69AEB4B2-5C8C-4657-9AF4-ABF06EB132EB}" type="presOf" srcId="{387958F8-376A-4722-8492-086BA8925E2A}" destId="{D222A47F-7C92-450A-BC52-A2B53D08DABB}" srcOrd="0" destOrd="0" presId="urn:microsoft.com/office/officeart/2018/2/layout/IconVerticalSolidList"/>
    <dgm:cxn modelId="{8BB0B4C5-AA2D-4D96-A57F-9C9873547881}" type="presOf" srcId="{B9E92AE7-3311-4A64-84CC-75A10FAABC6D}" destId="{1184DD82-D27F-43EE-9318-AD4EC3F4B720}" srcOrd="0" destOrd="0" presId="urn:microsoft.com/office/officeart/2018/2/layout/IconVerticalSolidList"/>
    <dgm:cxn modelId="{2718B1DC-7BA1-485C-A8F7-A5AA357C4095}" type="presOf" srcId="{3F4C0895-7F6B-427D-BC94-D80C37C9AD55}" destId="{5FEF06F3-954D-4AD6-A1AE-E69D3BEEDD0A}" srcOrd="0" destOrd="0" presId="urn:microsoft.com/office/officeart/2018/2/layout/IconVerticalSolidList"/>
    <dgm:cxn modelId="{8D4A8DEA-8D42-4464-939A-7A7CCEE209AA}" srcId="{028C9C65-A4C8-4265-8338-B1333F0994A4}" destId="{3F4C0895-7F6B-427D-BC94-D80C37C9AD55}" srcOrd="2" destOrd="0" parTransId="{BA0792A8-BB7C-4412-B670-BC7721EAFE77}" sibTransId="{C345D178-4312-4EC0-B901-7471A918500E}"/>
    <dgm:cxn modelId="{135490EF-264C-4AE7-9F0D-6BD7D79B2B0C}" srcId="{028C9C65-A4C8-4265-8338-B1333F0994A4}" destId="{387958F8-376A-4722-8492-086BA8925E2A}" srcOrd="4" destOrd="0" parTransId="{5261F49F-21E5-47B5-B598-74285AE5DD59}" sibTransId="{17FEFA52-F823-4285-BF2C-BC4453C6F858}"/>
    <dgm:cxn modelId="{1153AFE1-C22F-4155-A8E8-4569D3205378}" type="presParOf" srcId="{422EA4A2-75A1-44B4-8BD1-01A3F1E363C5}" destId="{6441B100-EC61-4754-A4A1-E50FC34B9864}" srcOrd="0" destOrd="0" presId="urn:microsoft.com/office/officeart/2018/2/layout/IconVerticalSolidList"/>
    <dgm:cxn modelId="{A81762E7-FF6E-4DBE-A0CF-A5AA20E341A0}" type="presParOf" srcId="{6441B100-EC61-4754-A4A1-E50FC34B9864}" destId="{3140CC94-4A42-4281-AB2E-E045F7F8A3E4}" srcOrd="0" destOrd="0" presId="urn:microsoft.com/office/officeart/2018/2/layout/IconVerticalSolidList"/>
    <dgm:cxn modelId="{4C761CEC-BEC0-4DFA-8921-4A218E9188BD}" type="presParOf" srcId="{6441B100-EC61-4754-A4A1-E50FC34B9864}" destId="{2D65C444-69CE-46E2-A7DE-752E8E8DC34F}" srcOrd="1" destOrd="0" presId="urn:microsoft.com/office/officeart/2018/2/layout/IconVerticalSolidList"/>
    <dgm:cxn modelId="{9DCC43EA-925E-42B5-9515-0FC8D8DD6D34}" type="presParOf" srcId="{6441B100-EC61-4754-A4A1-E50FC34B9864}" destId="{3C3F88DD-3E8C-4CAC-8294-35D79C5B46DE}" srcOrd="2" destOrd="0" presId="urn:microsoft.com/office/officeart/2018/2/layout/IconVerticalSolidList"/>
    <dgm:cxn modelId="{1714905E-A5D1-426D-B1D9-FCD57ACDDC22}" type="presParOf" srcId="{6441B100-EC61-4754-A4A1-E50FC34B9864}" destId="{1184DD82-D27F-43EE-9318-AD4EC3F4B720}" srcOrd="3" destOrd="0" presId="urn:microsoft.com/office/officeart/2018/2/layout/IconVerticalSolidList"/>
    <dgm:cxn modelId="{7450FDCC-2F27-4D83-A62E-D8FBFBFB5641}" type="presParOf" srcId="{422EA4A2-75A1-44B4-8BD1-01A3F1E363C5}" destId="{4350B5F7-2D18-4438-8544-4F87B78C436E}" srcOrd="1" destOrd="0" presId="urn:microsoft.com/office/officeart/2018/2/layout/IconVerticalSolidList"/>
    <dgm:cxn modelId="{8261F1A7-95AA-4D61-BB18-C665C106D160}" type="presParOf" srcId="{422EA4A2-75A1-44B4-8BD1-01A3F1E363C5}" destId="{0B34CA8B-B7BE-49AB-88C1-D339621263D4}" srcOrd="2" destOrd="0" presId="urn:microsoft.com/office/officeart/2018/2/layout/IconVerticalSolidList"/>
    <dgm:cxn modelId="{85C7B762-7110-4C73-8776-4DFC884A4192}" type="presParOf" srcId="{0B34CA8B-B7BE-49AB-88C1-D339621263D4}" destId="{88B8842A-0F63-4262-92D2-A9A3DB25ADCD}" srcOrd="0" destOrd="0" presId="urn:microsoft.com/office/officeart/2018/2/layout/IconVerticalSolidList"/>
    <dgm:cxn modelId="{86FFC489-2BFE-4513-9B7E-2BFCFC78AF65}" type="presParOf" srcId="{0B34CA8B-B7BE-49AB-88C1-D339621263D4}" destId="{3504BAEA-8412-4351-8D42-7575BA100F66}" srcOrd="1" destOrd="0" presId="urn:microsoft.com/office/officeart/2018/2/layout/IconVerticalSolidList"/>
    <dgm:cxn modelId="{20AE0FFC-DACF-4430-9430-8CECC23353D0}" type="presParOf" srcId="{0B34CA8B-B7BE-49AB-88C1-D339621263D4}" destId="{4B108554-75B4-4A3B-9926-B5434FDF5AAA}" srcOrd="2" destOrd="0" presId="urn:microsoft.com/office/officeart/2018/2/layout/IconVerticalSolidList"/>
    <dgm:cxn modelId="{05B1BD66-341B-4460-A8F6-043723A4004E}" type="presParOf" srcId="{0B34CA8B-B7BE-49AB-88C1-D339621263D4}" destId="{6A4CF501-2C00-4798-BD0E-996DDA2842E9}" srcOrd="3" destOrd="0" presId="urn:microsoft.com/office/officeart/2018/2/layout/IconVerticalSolidList"/>
    <dgm:cxn modelId="{8D4D66AD-E32F-4AAF-806E-F476D6A339F0}" type="presParOf" srcId="{422EA4A2-75A1-44B4-8BD1-01A3F1E363C5}" destId="{0BCDF336-6093-4177-BBF8-544485B1A16F}" srcOrd="3" destOrd="0" presId="urn:microsoft.com/office/officeart/2018/2/layout/IconVerticalSolidList"/>
    <dgm:cxn modelId="{7D89ECDF-D904-4289-8929-FB976AAF18A5}" type="presParOf" srcId="{422EA4A2-75A1-44B4-8BD1-01A3F1E363C5}" destId="{D07C6CCE-27A2-4DB7-9848-EF36903D084D}" srcOrd="4" destOrd="0" presId="urn:microsoft.com/office/officeart/2018/2/layout/IconVerticalSolidList"/>
    <dgm:cxn modelId="{6644D064-BC83-491B-AE74-DE1819BE4895}" type="presParOf" srcId="{D07C6CCE-27A2-4DB7-9848-EF36903D084D}" destId="{D2138BCA-D2AF-4D54-9301-D9205578CF28}" srcOrd="0" destOrd="0" presId="urn:microsoft.com/office/officeart/2018/2/layout/IconVerticalSolidList"/>
    <dgm:cxn modelId="{C33C3777-04EA-49CD-B00B-C3EE18E82321}" type="presParOf" srcId="{D07C6CCE-27A2-4DB7-9848-EF36903D084D}" destId="{3F2C4DAF-FCB5-4318-A37C-EA47CC22D607}" srcOrd="1" destOrd="0" presId="urn:microsoft.com/office/officeart/2018/2/layout/IconVerticalSolidList"/>
    <dgm:cxn modelId="{9BD8941B-46BB-4604-BBBC-0AB3B152DB71}" type="presParOf" srcId="{D07C6CCE-27A2-4DB7-9848-EF36903D084D}" destId="{BE0A31DE-5423-4E13-B4CF-0CE5D9883D49}" srcOrd="2" destOrd="0" presId="urn:microsoft.com/office/officeart/2018/2/layout/IconVerticalSolidList"/>
    <dgm:cxn modelId="{629DEA51-DCE0-45A5-A2E4-EF060F9F95AB}" type="presParOf" srcId="{D07C6CCE-27A2-4DB7-9848-EF36903D084D}" destId="{5FEF06F3-954D-4AD6-A1AE-E69D3BEEDD0A}" srcOrd="3" destOrd="0" presId="urn:microsoft.com/office/officeart/2018/2/layout/IconVerticalSolidList"/>
    <dgm:cxn modelId="{A8D7BAE0-F788-4F85-A776-AE89C67F4E3E}" type="presParOf" srcId="{422EA4A2-75A1-44B4-8BD1-01A3F1E363C5}" destId="{9F5F7208-3F37-4A1A-AEA1-295C95605F13}" srcOrd="5" destOrd="0" presId="urn:microsoft.com/office/officeart/2018/2/layout/IconVerticalSolidList"/>
    <dgm:cxn modelId="{188EC74A-7953-4D0B-A84E-5C0B75740114}" type="presParOf" srcId="{422EA4A2-75A1-44B4-8BD1-01A3F1E363C5}" destId="{515E894F-28D9-46B8-BC8B-93E43FBE5AD9}" srcOrd="6" destOrd="0" presId="urn:microsoft.com/office/officeart/2018/2/layout/IconVerticalSolidList"/>
    <dgm:cxn modelId="{645AD3C8-CC30-42A9-9420-FCC85F066D7E}" type="presParOf" srcId="{515E894F-28D9-46B8-BC8B-93E43FBE5AD9}" destId="{DA5F95C0-A734-4466-83D6-59C28990BBFD}" srcOrd="0" destOrd="0" presId="urn:microsoft.com/office/officeart/2018/2/layout/IconVerticalSolidList"/>
    <dgm:cxn modelId="{41D40454-0329-4104-81DA-9AD917ED9272}" type="presParOf" srcId="{515E894F-28D9-46B8-BC8B-93E43FBE5AD9}" destId="{CF570781-B01C-41F0-8B6B-E17A38FA7681}" srcOrd="1" destOrd="0" presId="urn:microsoft.com/office/officeart/2018/2/layout/IconVerticalSolidList"/>
    <dgm:cxn modelId="{AA39DF15-5A53-455F-BEA7-FDB0936C58A7}" type="presParOf" srcId="{515E894F-28D9-46B8-BC8B-93E43FBE5AD9}" destId="{294BB304-E136-480F-9504-2928715472C5}" srcOrd="2" destOrd="0" presId="urn:microsoft.com/office/officeart/2018/2/layout/IconVerticalSolidList"/>
    <dgm:cxn modelId="{4D2F84AB-F201-4A2F-B558-9C124CF36898}" type="presParOf" srcId="{515E894F-28D9-46B8-BC8B-93E43FBE5AD9}" destId="{F4F1D3B7-7FC7-4E3D-A0BB-16762C18391C}" srcOrd="3" destOrd="0" presId="urn:microsoft.com/office/officeart/2018/2/layout/IconVerticalSolidList"/>
    <dgm:cxn modelId="{C8677B65-F832-48C5-BD4E-C463656103CF}" type="presParOf" srcId="{422EA4A2-75A1-44B4-8BD1-01A3F1E363C5}" destId="{8E477A45-63EB-40AC-AC5D-6E5004309AC1}" srcOrd="7" destOrd="0" presId="urn:microsoft.com/office/officeart/2018/2/layout/IconVerticalSolidList"/>
    <dgm:cxn modelId="{B99E99CC-19A7-43CB-B57F-2FE06C56BBB5}" type="presParOf" srcId="{422EA4A2-75A1-44B4-8BD1-01A3F1E363C5}" destId="{EB628161-0229-4992-B121-8205F8857825}" srcOrd="8" destOrd="0" presId="urn:microsoft.com/office/officeart/2018/2/layout/IconVerticalSolidList"/>
    <dgm:cxn modelId="{A5AF61A8-7F90-47B3-9091-FD1BE42AD0B1}" type="presParOf" srcId="{EB628161-0229-4992-B121-8205F8857825}" destId="{8BB140A6-D97C-4CE9-BE1E-89F418B58873}" srcOrd="0" destOrd="0" presId="urn:microsoft.com/office/officeart/2018/2/layout/IconVerticalSolidList"/>
    <dgm:cxn modelId="{656B851E-FF33-4DF1-B906-295F2FA83F8E}" type="presParOf" srcId="{EB628161-0229-4992-B121-8205F8857825}" destId="{48FF8025-B0F5-4980-876B-6D0FF0A9A039}" srcOrd="1" destOrd="0" presId="urn:microsoft.com/office/officeart/2018/2/layout/IconVerticalSolidList"/>
    <dgm:cxn modelId="{98CCE0D6-C2E9-4E0B-B6C4-054E4C908240}" type="presParOf" srcId="{EB628161-0229-4992-B121-8205F8857825}" destId="{028C639E-CAB2-4CFB-88A9-428B84E3ECDA}" srcOrd="2" destOrd="0" presId="urn:microsoft.com/office/officeart/2018/2/layout/IconVerticalSolidList"/>
    <dgm:cxn modelId="{81B4FBC9-3861-4697-8A37-DA012301B7B6}" type="presParOf" srcId="{EB628161-0229-4992-B121-8205F8857825}" destId="{D222A47F-7C92-450A-BC52-A2B53D08DABB}" srcOrd="3" destOrd="0" presId="urn:microsoft.com/office/officeart/2018/2/layout/IconVerticalSolidList"/>
    <dgm:cxn modelId="{D932F9BE-0F5A-4AC6-B461-96CFE770BF05}" type="presParOf" srcId="{422EA4A2-75A1-44B4-8BD1-01A3F1E363C5}" destId="{A9D153EC-B11B-4765-B540-A04361A16E57}" srcOrd="9" destOrd="0" presId="urn:microsoft.com/office/officeart/2018/2/layout/IconVerticalSolidList"/>
    <dgm:cxn modelId="{D4263933-467D-4787-AFC2-57C897C5FBDF}" type="presParOf" srcId="{422EA4A2-75A1-44B4-8BD1-01A3F1E363C5}" destId="{B46EF4D4-689B-4261-9537-2624482B57F6}" srcOrd="10" destOrd="0" presId="urn:microsoft.com/office/officeart/2018/2/layout/IconVerticalSolidList"/>
    <dgm:cxn modelId="{5B9915B9-0348-4F8E-8C2B-DF8280DD744E}" type="presParOf" srcId="{B46EF4D4-689B-4261-9537-2624482B57F6}" destId="{C95675AF-FF8C-4DB2-B794-673B475C0CDA}" srcOrd="0" destOrd="0" presId="urn:microsoft.com/office/officeart/2018/2/layout/IconVerticalSolidList"/>
    <dgm:cxn modelId="{F1462FBA-ACEB-4B21-9CAA-933CF5D0F87D}" type="presParOf" srcId="{B46EF4D4-689B-4261-9537-2624482B57F6}" destId="{3CCF3755-5EF5-450B-90B6-78197C65CA3C}" srcOrd="1" destOrd="0" presId="urn:microsoft.com/office/officeart/2018/2/layout/IconVerticalSolidList"/>
    <dgm:cxn modelId="{07EF4B06-28B7-45BF-8165-ED8B54A41CD3}" type="presParOf" srcId="{B46EF4D4-689B-4261-9537-2624482B57F6}" destId="{49019B0B-748A-4FC8-9EF0-F93C183FC94E}" srcOrd="2" destOrd="0" presId="urn:microsoft.com/office/officeart/2018/2/layout/IconVerticalSolidList"/>
    <dgm:cxn modelId="{1438D1C3-44BB-4FD3-969E-2A5EDD616A68}" type="presParOf" srcId="{B46EF4D4-689B-4261-9537-2624482B57F6}" destId="{27CA34A3-DC5B-4913-BFDB-25806739EF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F74868-3EDD-4D7F-A81E-46F77217451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385176A-2B2A-46BA-9903-C0D9DA9B8943}">
      <dgm:prSet/>
      <dgm:spPr/>
      <dgm:t>
        <a:bodyPr/>
        <a:lstStyle/>
        <a:p>
          <a:pPr>
            <a:lnSpc>
              <a:spcPct val="100000"/>
            </a:lnSpc>
          </a:pPr>
          <a:r>
            <a:rPr lang="en-US" b="1"/>
            <a:t>Detox/Withdrawal Management (WM)</a:t>
          </a:r>
          <a:endParaRPr lang="en-US"/>
        </a:p>
      </dgm:t>
    </dgm:pt>
    <dgm:pt modelId="{7E8920F9-10E7-49E4-8A12-59EB2512D429}" type="parTrans" cxnId="{71203094-4062-4944-BD3B-F747E3B63B66}">
      <dgm:prSet/>
      <dgm:spPr/>
      <dgm:t>
        <a:bodyPr/>
        <a:lstStyle/>
        <a:p>
          <a:endParaRPr lang="en-US"/>
        </a:p>
      </dgm:t>
    </dgm:pt>
    <dgm:pt modelId="{DF56EE1C-0508-41FE-9785-87C81B184CFF}" type="sibTrans" cxnId="{71203094-4062-4944-BD3B-F747E3B63B66}">
      <dgm:prSet/>
      <dgm:spPr/>
      <dgm:t>
        <a:bodyPr/>
        <a:lstStyle/>
        <a:p>
          <a:pPr>
            <a:lnSpc>
              <a:spcPct val="100000"/>
            </a:lnSpc>
          </a:pPr>
          <a:endParaRPr lang="en-US"/>
        </a:p>
      </dgm:t>
    </dgm:pt>
    <dgm:pt modelId="{D3C4E087-BC66-4035-BCA6-5A2EA0D3EE11}">
      <dgm:prSet/>
      <dgm:spPr/>
      <dgm:t>
        <a:bodyPr/>
        <a:lstStyle/>
        <a:p>
          <a:pPr>
            <a:lnSpc>
              <a:spcPct val="100000"/>
            </a:lnSpc>
          </a:pPr>
          <a:r>
            <a:rPr lang="en-US" b="1"/>
            <a:t>Residential Treatment</a:t>
          </a:r>
          <a:endParaRPr lang="en-US"/>
        </a:p>
      </dgm:t>
    </dgm:pt>
    <dgm:pt modelId="{DF86E76A-88CA-4206-A302-CE93CF1B9EA7}" type="parTrans" cxnId="{69E4608C-89E9-4E08-B736-4181BD59DAF0}">
      <dgm:prSet/>
      <dgm:spPr/>
      <dgm:t>
        <a:bodyPr/>
        <a:lstStyle/>
        <a:p>
          <a:endParaRPr lang="en-US"/>
        </a:p>
      </dgm:t>
    </dgm:pt>
    <dgm:pt modelId="{1CECC6BA-4499-4CA9-9AFF-1724BC17B5F9}" type="sibTrans" cxnId="{69E4608C-89E9-4E08-B736-4181BD59DAF0}">
      <dgm:prSet/>
      <dgm:spPr/>
      <dgm:t>
        <a:bodyPr/>
        <a:lstStyle/>
        <a:p>
          <a:pPr>
            <a:lnSpc>
              <a:spcPct val="100000"/>
            </a:lnSpc>
          </a:pPr>
          <a:endParaRPr lang="en-US"/>
        </a:p>
      </dgm:t>
    </dgm:pt>
    <dgm:pt modelId="{CD7B29DD-F9A2-439F-AAFC-4BEBC3BA87DC}">
      <dgm:prSet/>
      <dgm:spPr/>
      <dgm:t>
        <a:bodyPr/>
        <a:lstStyle/>
        <a:p>
          <a:pPr>
            <a:lnSpc>
              <a:spcPct val="100000"/>
            </a:lnSpc>
          </a:pPr>
          <a:r>
            <a:rPr lang="en-US" b="1"/>
            <a:t>Medication-Assisted Treatment (MAT)</a:t>
          </a:r>
          <a:endParaRPr lang="en-US"/>
        </a:p>
      </dgm:t>
    </dgm:pt>
    <dgm:pt modelId="{622A6C52-4877-4FFA-91EA-F65B68193035}" type="parTrans" cxnId="{5271F577-3148-4557-BBAA-B439DC68D670}">
      <dgm:prSet/>
      <dgm:spPr/>
      <dgm:t>
        <a:bodyPr/>
        <a:lstStyle/>
        <a:p>
          <a:endParaRPr lang="en-US"/>
        </a:p>
      </dgm:t>
    </dgm:pt>
    <dgm:pt modelId="{385B7733-4EAA-4C9C-BB4C-8BE56E27F527}" type="sibTrans" cxnId="{5271F577-3148-4557-BBAA-B439DC68D670}">
      <dgm:prSet/>
      <dgm:spPr/>
      <dgm:t>
        <a:bodyPr/>
        <a:lstStyle/>
        <a:p>
          <a:pPr>
            <a:lnSpc>
              <a:spcPct val="100000"/>
            </a:lnSpc>
          </a:pPr>
          <a:endParaRPr lang="en-US"/>
        </a:p>
      </dgm:t>
    </dgm:pt>
    <dgm:pt modelId="{96FE638A-175F-4932-8DF6-0ABE7A0AAE85}">
      <dgm:prSet/>
      <dgm:spPr/>
      <dgm:t>
        <a:bodyPr/>
        <a:lstStyle/>
        <a:p>
          <a:pPr>
            <a:lnSpc>
              <a:spcPct val="100000"/>
            </a:lnSpc>
          </a:pPr>
          <a:r>
            <a:rPr lang="en-US" b="1"/>
            <a:t>Recovery Residences/Sober Living Environments</a:t>
          </a:r>
          <a:endParaRPr lang="en-US"/>
        </a:p>
      </dgm:t>
    </dgm:pt>
    <dgm:pt modelId="{55D5551A-CC7A-40FB-BD05-97574F61FFA0}" type="parTrans" cxnId="{52AEB422-8C9C-451C-9505-B2FA852E0A24}">
      <dgm:prSet/>
      <dgm:spPr/>
      <dgm:t>
        <a:bodyPr/>
        <a:lstStyle/>
        <a:p>
          <a:endParaRPr lang="en-US"/>
        </a:p>
      </dgm:t>
    </dgm:pt>
    <dgm:pt modelId="{893F5A2F-A2F4-4CBB-BECC-3050AAE8BA98}" type="sibTrans" cxnId="{52AEB422-8C9C-451C-9505-B2FA852E0A24}">
      <dgm:prSet/>
      <dgm:spPr/>
      <dgm:t>
        <a:bodyPr/>
        <a:lstStyle/>
        <a:p>
          <a:endParaRPr lang="en-US"/>
        </a:p>
      </dgm:t>
    </dgm:pt>
    <dgm:pt modelId="{BD1236D1-D78F-4BCF-9E55-AF84172C28EC}" type="pres">
      <dgm:prSet presAssocID="{ABF74868-3EDD-4D7F-A81E-46F77217451F}" presName="root" presStyleCnt="0">
        <dgm:presLayoutVars>
          <dgm:dir/>
          <dgm:resizeHandles val="exact"/>
        </dgm:presLayoutVars>
      </dgm:prSet>
      <dgm:spPr/>
    </dgm:pt>
    <dgm:pt modelId="{260ED760-D4BF-48EC-B9CA-FF9EEFAAB07D}" type="pres">
      <dgm:prSet presAssocID="{ABF74868-3EDD-4D7F-A81E-46F77217451F}" presName="container" presStyleCnt="0">
        <dgm:presLayoutVars>
          <dgm:dir/>
          <dgm:resizeHandles val="exact"/>
        </dgm:presLayoutVars>
      </dgm:prSet>
      <dgm:spPr/>
    </dgm:pt>
    <dgm:pt modelId="{628CB3DA-BB5B-44C0-922D-1DC3FC58921E}" type="pres">
      <dgm:prSet presAssocID="{7385176A-2B2A-46BA-9903-C0D9DA9B8943}" presName="compNode" presStyleCnt="0"/>
      <dgm:spPr/>
    </dgm:pt>
    <dgm:pt modelId="{A69627C3-73EF-4395-9BBB-80EC40E8939F}" type="pres">
      <dgm:prSet presAssocID="{7385176A-2B2A-46BA-9903-C0D9DA9B8943}" presName="iconBgRect" presStyleLbl="bgShp" presStyleIdx="0" presStyleCnt="4"/>
      <dgm:spPr/>
    </dgm:pt>
    <dgm:pt modelId="{0F7B7EC9-3FE4-49A3-8FC9-2FCD6CABD036}" type="pres">
      <dgm:prSet presAssocID="{7385176A-2B2A-46BA-9903-C0D9DA9B894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956FB747-242E-4B24-B798-ECC3AB2333ED}" type="pres">
      <dgm:prSet presAssocID="{7385176A-2B2A-46BA-9903-C0D9DA9B8943}" presName="spaceRect" presStyleCnt="0"/>
      <dgm:spPr/>
    </dgm:pt>
    <dgm:pt modelId="{E9F61A04-2A76-419C-8ED6-41657A0C8026}" type="pres">
      <dgm:prSet presAssocID="{7385176A-2B2A-46BA-9903-C0D9DA9B8943}" presName="textRect" presStyleLbl="revTx" presStyleIdx="0" presStyleCnt="4">
        <dgm:presLayoutVars>
          <dgm:chMax val="1"/>
          <dgm:chPref val="1"/>
        </dgm:presLayoutVars>
      </dgm:prSet>
      <dgm:spPr/>
    </dgm:pt>
    <dgm:pt modelId="{3220DA88-7649-4905-8E08-DBB3CDC2DA7F}" type="pres">
      <dgm:prSet presAssocID="{DF56EE1C-0508-41FE-9785-87C81B184CFF}" presName="sibTrans" presStyleLbl="sibTrans2D1" presStyleIdx="0" presStyleCnt="0"/>
      <dgm:spPr/>
    </dgm:pt>
    <dgm:pt modelId="{C5777C25-D454-41EE-BD30-D8A3FE374583}" type="pres">
      <dgm:prSet presAssocID="{D3C4E087-BC66-4035-BCA6-5A2EA0D3EE11}" presName="compNode" presStyleCnt="0"/>
      <dgm:spPr/>
    </dgm:pt>
    <dgm:pt modelId="{D18C4A3A-4685-4ADE-9A57-5787F531817C}" type="pres">
      <dgm:prSet presAssocID="{D3C4E087-BC66-4035-BCA6-5A2EA0D3EE11}" presName="iconBgRect" presStyleLbl="bgShp" presStyleIdx="1" presStyleCnt="4"/>
      <dgm:spPr/>
    </dgm:pt>
    <dgm:pt modelId="{9FB47428-E8D5-457E-8652-0505F5008501}" type="pres">
      <dgm:prSet presAssocID="{D3C4E087-BC66-4035-BCA6-5A2EA0D3EE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me"/>
        </a:ext>
      </dgm:extLst>
    </dgm:pt>
    <dgm:pt modelId="{BBB9C233-D6A3-49A1-8894-DB0DDF81898B}" type="pres">
      <dgm:prSet presAssocID="{D3C4E087-BC66-4035-BCA6-5A2EA0D3EE11}" presName="spaceRect" presStyleCnt="0"/>
      <dgm:spPr/>
    </dgm:pt>
    <dgm:pt modelId="{DD3A5736-3012-42A2-9E2C-F704A11A5B83}" type="pres">
      <dgm:prSet presAssocID="{D3C4E087-BC66-4035-BCA6-5A2EA0D3EE11}" presName="textRect" presStyleLbl="revTx" presStyleIdx="1" presStyleCnt="4">
        <dgm:presLayoutVars>
          <dgm:chMax val="1"/>
          <dgm:chPref val="1"/>
        </dgm:presLayoutVars>
      </dgm:prSet>
      <dgm:spPr/>
    </dgm:pt>
    <dgm:pt modelId="{C86CA489-707E-4033-90D7-4960D9F317C1}" type="pres">
      <dgm:prSet presAssocID="{1CECC6BA-4499-4CA9-9AFF-1724BC17B5F9}" presName="sibTrans" presStyleLbl="sibTrans2D1" presStyleIdx="0" presStyleCnt="0"/>
      <dgm:spPr/>
    </dgm:pt>
    <dgm:pt modelId="{E2DCB4A3-7995-4282-8367-4A40D7DA2CA7}" type="pres">
      <dgm:prSet presAssocID="{CD7B29DD-F9A2-439F-AAFC-4BEBC3BA87DC}" presName="compNode" presStyleCnt="0"/>
      <dgm:spPr/>
    </dgm:pt>
    <dgm:pt modelId="{49CF69BA-91C1-4A1D-946A-1CF780CE0DF0}" type="pres">
      <dgm:prSet presAssocID="{CD7B29DD-F9A2-439F-AAFC-4BEBC3BA87DC}" presName="iconBgRect" presStyleLbl="bgShp" presStyleIdx="2" presStyleCnt="4"/>
      <dgm:spPr/>
    </dgm:pt>
    <dgm:pt modelId="{B1609760-FCE3-43D3-99CE-D0D6890578FC}" type="pres">
      <dgm:prSet presAssocID="{CD7B29DD-F9A2-439F-AAFC-4BEBC3BA87D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6FFF1DC8-8959-468E-B135-552F07DD0944}" type="pres">
      <dgm:prSet presAssocID="{CD7B29DD-F9A2-439F-AAFC-4BEBC3BA87DC}" presName="spaceRect" presStyleCnt="0"/>
      <dgm:spPr/>
    </dgm:pt>
    <dgm:pt modelId="{46C39C54-2BDB-4A73-B156-32E2215193A8}" type="pres">
      <dgm:prSet presAssocID="{CD7B29DD-F9A2-439F-AAFC-4BEBC3BA87DC}" presName="textRect" presStyleLbl="revTx" presStyleIdx="2" presStyleCnt="4">
        <dgm:presLayoutVars>
          <dgm:chMax val="1"/>
          <dgm:chPref val="1"/>
        </dgm:presLayoutVars>
      </dgm:prSet>
      <dgm:spPr/>
    </dgm:pt>
    <dgm:pt modelId="{AC3D5AAC-B978-4376-8ABD-FEAADD134B8A}" type="pres">
      <dgm:prSet presAssocID="{385B7733-4EAA-4C9C-BB4C-8BE56E27F527}" presName="sibTrans" presStyleLbl="sibTrans2D1" presStyleIdx="0" presStyleCnt="0"/>
      <dgm:spPr/>
    </dgm:pt>
    <dgm:pt modelId="{D64193CD-E2E4-4CA0-A9E2-C92DC6F990A7}" type="pres">
      <dgm:prSet presAssocID="{96FE638A-175F-4932-8DF6-0ABE7A0AAE85}" presName="compNode" presStyleCnt="0"/>
      <dgm:spPr/>
    </dgm:pt>
    <dgm:pt modelId="{8B015F36-BF6D-4BC5-9297-59D06D1D9246}" type="pres">
      <dgm:prSet presAssocID="{96FE638A-175F-4932-8DF6-0ABE7A0AAE85}" presName="iconBgRect" presStyleLbl="bgShp" presStyleIdx="3" presStyleCnt="4"/>
      <dgm:spPr/>
    </dgm:pt>
    <dgm:pt modelId="{EDA66AB5-49EB-4682-BC71-31D1FB217B9F}" type="pres">
      <dgm:prSet presAssocID="{96FE638A-175F-4932-8DF6-0ABE7A0AAE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6A36207C-D5C5-428C-81B9-779997F75B58}" type="pres">
      <dgm:prSet presAssocID="{96FE638A-175F-4932-8DF6-0ABE7A0AAE85}" presName="spaceRect" presStyleCnt="0"/>
      <dgm:spPr/>
    </dgm:pt>
    <dgm:pt modelId="{CFD8FBE5-BBD7-4B41-BB7E-4DE39CC8DB39}" type="pres">
      <dgm:prSet presAssocID="{96FE638A-175F-4932-8DF6-0ABE7A0AAE85}" presName="textRect" presStyleLbl="revTx" presStyleIdx="3" presStyleCnt="4">
        <dgm:presLayoutVars>
          <dgm:chMax val="1"/>
          <dgm:chPref val="1"/>
        </dgm:presLayoutVars>
      </dgm:prSet>
      <dgm:spPr/>
    </dgm:pt>
  </dgm:ptLst>
  <dgm:cxnLst>
    <dgm:cxn modelId="{52AEB422-8C9C-451C-9505-B2FA852E0A24}" srcId="{ABF74868-3EDD-4D7F-A81E-46F77217451F}" destId="{96FE638A-175F-4932-8DF6-0ABE7A0AAE85}" srcOrd="3" destOrd="0" parTransId="{55D5551A-CC7A-40FB-BD05-97574F61FFA0}" sibTransId="{893F5A2F-A2F4-4CBB-BECC-3050AAE8BA98}"/>
    <dgm:cxn modelId="{B262E944-0670-43DA-8525-980072267656}" type="presOf" srcId="{7385176A-2B2A-46BA-9903-C0D9DA9B8943}" destId="{E9F61A04-2A76-419C-8ED6-41657A0C8026}" srcOrd="0" destOrd="0" presId="urn:microsoft.com/office/officeart/2018/2/layout/IconCircleList"/>
    <dgm:cxn modelId="{DEC7AA45-39E0-496B-A80D-17B021CE5AAD}" type="presOf" srcId="{CD7B29DD-F9A2-439F-AAFC-4BEBC3BA87DC}" destId="{46C39C54-2BDB-4A73-B156-32E2215193A8}" srcOrd="0" destOrd="0" presId="urn:microsoft.com/office/officeart/2018/2/layout/IconCircleList"/>
    <dgm:cxn modelId="{AC47146D-E31B-4CF0-B22C-6462EF3A1DFE}" type="presOf" srcId="{ABF74868-3EDD-4D7F-A81E-46F77217451F}" destId="{BD1236D1-D78F-4BCF-9E55-AF84172C28EC}" srcOrd="0" destOrd="0" presId="urn:microsoft.com/office/officeart/2018/2/layout/IconCircleList"/>
    <dgm:cxn modelId="{6BDF7B6E-7397-40F6-A85C-FF50D7856582}" type="presOf" srcId="{385B7733-4EAA-4C9C-BB4C-8BE56E27F527}" destId="{AC3D5AAC-B978-4376-8ABD-FEAADD134B8A}" srcOrd="0" destOrd="0" presId="urn:microsoft.com/office/officeart/2018/2/layout/IconCircleList"/>
    <dgm:cxn modelId="{5271F577-3148-4557-BBAA-B439DC68D670}" srcId="{ABF74868-3EDD-4D7F-A81E-46F77217451F}" destId="{CD7B29DD-F9A2-439F-AAFC-4BEBC3BA87DC}" srcOrd="2" destOrd="0" parTransId="{622A6C52-4877-4FFA-91EA-F65B68193035}" sibTransId="{385B7733-4EAA-4C9C-BB4C-8BE56E27F527}"/>
    <dgm:cxn modelId="{849E6F59-4221-4000-A0ED-874608880415}" type="presOf" srcId="{1CECC6BA-4499-4CA9-9AFF-1724BC17B5F9}" destId="{C86CA489-707E-4033-90D7-4960D9F317C1}" srcOrd="0" destOrd="0" presId="urn:microsoft.com/office/officeart/2018/2/layout/IconCircleList"/>
    <dgm:cxn modelId="{69E4608C-89E9-4E08-B736-4181BD59DAF0}" srcId="{ABF74868-3EDD-4D7F-A81E-46F77217451F}" destId="{D3C4E087-BC66-4035-BCA6-5A2EA0D3EE11}" srcOrd="1" destOrd="0" parTransId="{DF86E76A-88CA-4206-A302-CE93CF1B9EA7}" sibTransId="{1CECC6BA-4499-4CA9-9AFF-1724BC17B5F9}"/>
    <dgm:cxn modelId="{71203094-4062-4944-BD3B-F747E3B63B66}" srcId="{ABF74868-3EDD-4D7F-A81E-46F77217451F}" destId="{7385176A-2B2A-46BA-9903-C0D9DA9B8943}" srcOrd="0" destOrd="0" parTransId="{7E8920F9-10E7-49E4-8A12-59EB2512D429}" sibTransId="{DF56EE1C-0508-41FE-9785-87C81B184CFF}"/>
    <dgm:cxn modelId="{7DF083DC-AF99-4DB8-8919-6DD9D7B5E799}" type="presOf" srcId="{DF56EE1C-0508-41FE-9785-87C81B184CFF}" destId="{3220DA88-7649-4905-8E08-DBB3CDC2DA7F}" srcOrd="0" destOrd="0" presId="urn:microsoft.com/office/officeart/2018/2/layout/IconCircleList"/>
    <dgm:cxn modelId="{5D48BFDE-60C6-450B-8A65-828C27C96849}" type="presOf" srcId="{D3C4E087-BC66-4035-BCA6-5A2EA0D3EE11}" destId="{DD3A5736-3012-42A2-9E2C-F704A11A5B83}" srcOrd="0" destOrd="0" presId="urn:microsoft.com/office/officeart/2018/2/layout/IconCircleList"/>
    <dgm:cxn modelId="{8CB249E9-C02D-4A62-AC8D-93FE0B0554CB}" type="presOf" srcId="{96FE638A-175F-4932-8DF6-0ABE7A0AAE85}" destId="{CFD8FBE5-BBD7-4B41-BB7E-4DE39CC8DB39}" srcOrd="0" destOrd="0" presId="urn:microsoft.com/office/officeart/2018/2/layout/IconCircleList"/>
    <dgm:cxn modelId="{4DAF5743-F145-4691-B91F-C8A5D704530B}" type="presParOf" srcId="{BD1236D1-D78F-4BCF-9E55-AF84172C28EC}" destId="{260ED760-D4BF-48EC-B9CA-FF9EEFAAB07D}" srcOrd="0" destOrd="0" presId="urn:microsoft.com/office/officeart/2018/2/layout/IconCircleList"/>
    <dgm:cxn modelId="{0838ED51-E1A6-4A18-B30C-180B5ED0093C}" type="presParOf" srcId="{260ED760-D4BF-48EC-B9CA-FF9EEFAAB07D}" destId="{628CB3DA-BB5B-44C0-922D-1DC3FC58921E}" srcOrd="0" destOrd="0" presId="urn:microsoft.com/office/officeart/2018/2/layout/IconCircleList"/>
    <dgm:cxn modelId="{8E9FFB5A-F4DC-42AD-84C6-D8D82FA11C22}" type="presParOf" srcId="{628CB3DA-BB5B-44C0-922D-1DC3FC58921E}" destId="{A69627C3-73EF-4395-9BBB-80EC40E8939F}" srcOrd="0" destOrd="0" presId="urn:microsoft.com/office/officeart/2018/2/layout/IconCircleList"/>
    <dgm:cxn modelId="{CC3566A0-8CA5-4AA0-8732-EF46971C75D2}" type="presParOf" srcId="{628CB3DA-BB5B-44C0-922D-1DC3FC58921E}" destId="{0F7B7EC9-3FE4-49A3-8FC9-2FCD6CABD036}" srcOrd="1" destOrd="0" presId="urn:microsoft.com/office/officeart/2018/2/layout/IconCircleList"/>
    <dgm:cxn modelId="{148CC6CB-B9AD-4A02-BA03-9904E7F43DE6}" type="presParOf" srcId="{628CB3DA-BB5B-44C0-922D-1DC3FC58921E}" destId="{956FB747-242E-4B24-B798-ECC3AB2333ED}" srcOrd="2" destOrd="0" presId="urn:microsoft.com/office/officeart/2018/2/layout/IconCircleList"/>
    <dgm:cxn modelId="{454BB455-7CD9-4DA0-8248-20B562ACF102}" type="presParOf" srcId="{628CB3DA-BB5B-44C0-922D-1DC3FC58921E}" destId="{E9F61A04-2A76-419C-8ED6-41657A0C8026}" srcOrd="3" destOrd="0" presId="urn:microsoft.com/office/officeart/2018/2/layout/IconCircleList"/>
    <dgm:cxn modelId="{A8F8401B-9843-4D86-8C91-CAA975C9B308}" type="presParOf" srcId="{260ED760-D4BF-48EC-B9CA-FF9EEFAAB07D}" destId="{3220DA88-7649-4905-8E08-DBB3CDC2DA7F}" srcOrd="1" destOrd="0" presId="urn:microsoft.com/office/officeart/2018/2/layout/IconCircleList"/>
    <dgm:cxn modelId="{B6B72933-F5F6-4680-830B-EDDDDC6DB4CF}" type="presParOf" srcId="{260ED760-D4BF-48EC-B9CA-FF9EEFAAB07D}" destId="{C5777C25-D454-41EE-BD30-D8A3FE374583}" srcOrd="2" destOrd="0" presId="urn:microsoft.com/office/officeart/2018/2/layout/IconCircleList"/>
    <dgm:cxn modelId="{FBF17179-38DA-48C3-95AB-68BF2E70A569}" type="presParOf" srcId="{C5777C25-D454-41EE-BD30-D8A3FE374583}" destId="{D18C4A3A-4685-4ADE-9A57-5787F531817C}" srcOrd="0" destOrd="0" presId="urn:microsoft.com/office/officeart/2018/2/layout/IconCircleList"/>
    <dgm:cxn modelId="{BC56641B-5AC6-4FE0-83F3-58C8B1D71C59}" type="presParOf" srcId="{C5777C25-D454-41EE-BD30-D8A3FE374583}" destId="{9FB47428-E8D5-457E-8652-0505F5008501}" srcOrd="1" destOrd="0" presId="urn:microsoft.com/office/officeart/2018/2/layout/IconCircleList"/>
    <dgm:cxn modelId="{2B40FFAA-8ADB-48E7-BF67-C3334291CCAC}" type="presParOf" srcId="{C5777C25-D454-41EE-BD30-D8A3FE374583}" destId="{BBB9C233-D6A3-49A1-8894-DB0DDF81898B}" srcOrd="2" destOrd="0" presId="urn:microsoft.com/office/officeart/2018/2/layout/IconCircleList"/>
    <dgm:cxn modelId="{EAD8747C-DBFC-4234-902F-B86C20162512}" type="presParOf" srcId="{C5777C25-D454-41EE-BD30-D8A3FE374583}" destId="{DD3A5736-3012-42A2-9E2C-F704A11A5B83}" srcOrd="3" destOrd="0" presId="urn:microsoft.com/office/officeart/2018/2/layout/IconCircleList"/>
    <dgm:cxn modelId="{FB39FEBA-6D22-4A01-85F8-737AFA086DC8}" type="presParOf" srcId="{260ED760-D4BF-48EC-B9CA-FF9EEFAAB07D}" destId="{C86CA489-707E-4033-90D7-4960D9F317C1}" srcOrd="3" destOrd="0" presId="urn:microsoft.com/office/officeart/2018/2/layout/IconCircleList"/>
    <dgm:cxn modelId="{C521E4D6-FF67-4D87-8B3D-70D7D2406F85}" type="presParOf" srcId="{260ED760-D4BF-48EC-B9CA-FF9EEFAAB07D}" destId="{E2DCB4A3-7995-4282-8367-4A40D7DA2CA7}" srcOrd="4" destOrd="0" presId="urn:microsoft.com/office/officeart/2018/2/layout/IconCircleList"/>
    <dgm:cxn modelId="{9559A895-7A30-4043-A830-4D7F46DFBADC}" type="presParOf" srcId="{E2DCB4A3-7995-4282-8367-4A40D7DA2CA7}" destId="{49CF69BA-91C1-4A1D-946A-1CF780CE0DF0}" srcOrd="0" destOrd="0" presId="urn:microsoft.com/office/officeart/2018/2/layout/IconCircleList"/>
    <dgm:cxn modelId="{55550489-1676-4D6A-89E3-29ABE1A53996}" type="presParOf" srcId="{E2DCB4A3-7995-4282-8367-4A40D7DA2CA7}" destId="{B1609760-FCE3-43D3-99CE-D0D6890578FC}" srcOrd="1" destOrd="0" presId="urn:microsoft.com/office/officeart/2018/2/layout/IconCircleList"/>
    <dgm:cxn modelId="{EB299F26-A9D1-43D1-B515-63AD08DFE202}" type="presParOf" srcId="{E2DCB4A3-7995-4282-8367-4A40D7DA2CA7}" destId="{6FFF1DC8-8959-468E-B135-552F07DD0944}" srcOrd="2" destOrd="0" presId="urn:microsoft.com/office/officeart/2018/2/layout/IconCircleList"/>
    <dgm:cxn modelId="{7C90EF48-6F70-45C9-AD31-605146454323}" type="presParOf" srcId="{E2DCB4A3-7995-4282-8367-4A40D7DA2CA7}" destId="{46C39C54-2BDB-4A73-B156-32E2215193A8}" srcOrd="3" destOrd="0" presId="urn:microsoft.com/office/officeart/2018/2/layout/IconCircleList"/>
    <dgm:cxn modelId="{C9CD7564-8574-4832-8236-C19B9D358568}" type="presParOf" srcId="{260ED760-D4BF-48EC-B9CA-FF9EEFAAB07D}" destId="{AC3D5AAC-B978-4376-8ABD-FEAADD134B8A}" srcOrd="5" destOrd="0" presId="urn:microsoft.com/office/officeart/2018/2/layout/IconCircleList"/>
    <dgm:cxn modelId="{BC27690A-76EC-45A2-8BCD-2367B4037654}" type="presParOf" srcId="{260ED760-D4BF-48EC-B9CA-FF9EEFAAB07D}" destId="{D64193CD-E2E4-4CA0-A9E2-C92DC6F990A7}" srcOrd="6" destOrd="0" presId="urn:microsoft.com/office/officeart/2018/2/layout/IconCircleList"/>
    <dgm:cxn modelId="{B7C26FD0-2A8A-49E0-B5D9-00F587041A72}" type="presParOf" srcId="{D64193CD-E2E4-4CA0-A9E2-C92DC6F990A7}" destId="{8B015F36-BF6D-4BC5-9297-59D06D1D9246}" srcOrd="0" destOrd="0" presId="urn:microsoft.com/office/officeart/2018/2/layout/IconCircleList"/>
    <dgm:cxn modelId="{FDAD5895-8C5D-41CB-AA42-D637260BA941}" type="presParOf" srcId="{D64193CD-E2E4-4CA0-A9E2-C92DC6F990A7}" destId="{EDA66AB5-49EB-4682-BC71-31D1FB217B9F}" srcOrd="1" destOrd="0" presId="urn:microsoft.com/office/officeart/2018/2/layout/IconCircleList"/>
    <dgm:cxn modelId="{7E2DB061-1FB2-4B63-AB64-833F1D6EF1CA}" type="presParOf" srcId="{D64193CD-E2E4-4CA0-A9E2-C92DC6F990A7}" destId="{6A36207C-D5C5-428C-81B9-779997F75B58}" srcOrd="2" destOrd="0" presId="urn:microsoft.com/office/officeart/2018/2/layout/IconCircleList"/>
    <dgm:cxn modelId="{5D214A4A-9087-4E4A-826F-DCADB1874DB9}" type="presParOf" srcId="{D64193CD-E2E4-4CA0-A9E2-C92DC6F990A7}" destId="{CFD8FBE5-BBD7-4B41-BB7E-4DE39CC8DB3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180805-086A-4B97-AE8D-CDCD61CC94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8BC0B71-34AB-4DE6-92B0-EB6AD0F1EC66}">
      <dgm:prSet/>
      <dgm:spPr/>
      <dgm:t>
        <a:bodyPr/>
        <a:lstStyle/>
        <a:p>
          <a:r>
            <a:rPr lang="en-US" b="0" i="0"/>
            <a:t>What are fentanyl test strips? </a:t>
          </a:r>
          <a:endParaRPr lang="en-US"/>
        </a:p>
      </dgm:t>
    </dgm:pt>
    <dgm:pt modelId="{95665754-74D6-48F6-8D48-575625570C09}" type="parTrans" cxnId="{E6B03334-1963-470D-854D-A6686968DC21}">
      <dgm:prSet/>
      <dgm:spPr/>
      <dgm:t>
        <a:bodyPr/>
        <a:lstStyle/>
        <a:p>
          <a:endParaRPr lang="en-US"/>
        </a:p>
      </dgm:t>
    </dgm:pt>
    <dgm:pt modelId="{4233758D-20F4-4147-8A14-B5CE2998C3EE}" type="sibTrans" cxnId="{E6B03334-1963-470D-854D-A6686968DC21}">
      <dgm:prSet/>
      <dgm:spPr/>
      <dgm:t>
        <a:bodyPr/>
        <a:lstStyle/>
        <a:p>
          <a:endParaRPr lang="en-US"/>
        </a:p>
      </dgm:t>
    </dgm:pt>
    <dgm:pt modelId="{A124FBF0-6F6E-4FC8-9EC2-351E9D64632D}">
      <dgm:prSet custT="1"/>
      <dgm:spPr/>
      <dgm:t>
        <a:bodyPr/>
        <a:lstStyle/>
        <a:p>
          <a:r>
            <a:rPr lang="en-US" sz="1100" b="0" i="0" dirty="0"/>
            <a:t>Fentanyl test strips are small strips of paper that can detect the presence of fentanyl in different drugs (such as cocaine, methamphetamine, and heroin) and drug forms (pills, powder, and injectables).</a:t>
          </a:r>
          <a:endParaRPr lang="en-US" sz="1100" dirty="0"/>
        </a:p>
      </dgm:t>
    </dgm:pt>
    <dgm:pt modelId="{D915A47A-FDF8-446C-A166-F40ACEEA819B}" type="parTrans" cxnId="{3F7E0449-4B9B-4114-BC24-FE9690111F1D}">
      <dgm:prSet/>
      <dgm:spPr/>
      <dgm:t>
        <a:bodyPr/>
        <a:lstStyle/>
        <a:p>
          <a:endParaRPr lang="en-US"/>
        </a:p>
      </dgm:t>
    </dgm:pt>
    <dgm:pt modelId="{CBD4346A-2CF3-4CBF-9134-2845E8C1718F}" type="sibTrans" cxnId="{3F7E0449-4B9B-4114-BC24-FE9690111F1D}">
      <dgm:prSet/>
      <dgm:spPr/>
      <dgm:t>
        <a:bodyPr/>
        <a:lstStyle/>
        <a:p>
          <a:endParaRPr lang="en-US"/>
        </a:p>
      </dgm:t>
    </dgm:pt>
    <dgm:pt modelId="{EA4FBDB2-0986-42FB-A883-7CA3E49AB36C}">
      <dgm:prSet/>
      <dgm:spPr/>
      <dgm:t>
        <a:bodyPr/>
        <a:lstStyle/>
        <a:p>
          <a:r>
            <a:rPr lang="en-US" b="0" i="0"/>
            <a:t>Sacramento County and DHCS Provide Free Fentanyl Test Strips</a:t>
          </a:r>
          <a:endParaRPr lang="en-US"/>
        </a:p>
      </dgm:t>
    </dgm:pt>
    <dgm:pt modelId="{19188BBA-956D-491E-9030-A60EA3B0BD65}" type="parTrans" cxnId="{3F001161-2E24-4264-945A-B1539EA819C3}">
      <dgm:prSet/>
      <dgm:spPr/>
      <dgm:t>
        <a:bodyPr/>
        <a:lstStyle/>
        <a:p>
          <a:endParaRPr lang="en-US"/>
        </a:p>
      </dgm:t>
    </dgm:pt>
    <dgm:pt modelId="{37234B44-9FE6-4461-A921-9A8198FA33ED}" type="sibTrans" cxnId="{3F001161-2E24-4264-945A-B1539EA819C3}">
      <dgm:prSet/>
      <dgm:spPr/>
      <dgm:t>
        <a:bodyPr/>
        <a:lstStyle/>
        <a:p>
          <a:endParaRPr lang="en-US"/>
        </a:p>
      </dgm:t>
    </dgm:pt>
    <dgm:pt modelId="{973E52AD-A8DD-48CC-AB6E-C73AD8D1AC77}">
      <dgm:prSet custT="1"/>
      <dgm:spPr/>
      <dgm:t>
        <a:bodyPr/>
        <a:lstStyle/>
        <a:p>
          <a:r>
            <a:rPr lang="en-US" sz="1100" b="0" i="0" dirty="0"/>
            <a:t>The newest initiative from the Substance Use Prevention and Treatment (SUPT) team is Safer Sacramento. The website speaks to issues with all the trending substances, free Narcan and Fentanyl test strips, processing grief, a grief support group, a page for youth, and a page for reaching out to diverse communities. For more information, visit: </a:t>
          </a:r>
          <a:r>
            <a:rPr lang="en-US" sz="1100" b="0" i="0" dirty="0">
              <a:hlinkClick xmlns:r="http://schemas.openxmlformats.org/officeDocument/2006/relationships" r:id="rId1"/>
            </a:rPr>
            <a:t>www.SaferSacramento.com</a:t>
          </a:r>
          <a:endParaRPr lang="en-US" sz="1100" dirty="0"/>
        </a:p>
      </dgm:t>
    </dgm:pt>
    <dgm:pt modelId="{587B5679-FB1C-477A-B8D4-368EB7AD7FB4}" type="parTrans" cxnId="{74BEFB2D-9FAE-4DA5-8F47-024A71B2456D}">
      <dgm:prSet/>
      <dgm:spPr/>
      <dgm:t>
        <a:bodyPr/>
        <a:lstStyle/>
        <a:p>
          <a:endParaRPr lang="en-US"/>
        </a:p>
      </dgm:t>
    </dgm:pt>
    <dgm:pt modelId="{25D72343-AD1B-48E0-9E16-E7510423E002}" type="sibTrans" cxnId="{74BEFB2D-9FAE-4DA5-8F47-024A71B2456D}">
      <dgm:prSet/>
      <dgm:spPr/>
      <dgm:t>
        <a:bodyPr/>
        <a:lstStyle/>
        <a:p>
          <a:endParaRPr lang="en-US"/>
        </a:p>
      </dgm:t>
    </dgm:pt>
    <dgm:pt modelId="{7E07B841-5373-43A9-B89E-4BAC74A86683}">
      <dgm:prSet custT="1"/>
      <dgm:spPr/>
      <dgm:t>
        <a:bodyPr/>
        <a:lstStyle/>
        <a:p>
          <a:r>
            <a:rPr lang="en-US" sz="1100" b="0" i="0" dirty="0"/>
            <a:t>To request free fentanyl test strips, complete the online application located on the </a:t>
          </a:r>
          <a:r>
            <a:rPr lang="en-US" sz="1100" b="0" i="0" dirty="0">
              <a:hlinkClick xmlns:r="http://schemas.openxmlformats.org/officeDocument/2006/relationships" r:id="rId2"/>
            </a:rPr>
            <a:t>DHCS website</a:t>
          </a:r>
          <a:r>
            <a:rPr lang="en-US" sz="1100" b="0" i="0" dirty="0"/>
            <a:t>. The application includes instructions, as well as terms and conditions of receiving fentanyl test strips from DHCS. </a:t>
          </a:r>
          <a:endParaRPr lang="en-US" sz="1100" dirty="0"/>
        </a:p>
      </dgm:t>
    </dgm:pt>
    <dgm:pt modelId="{0C35A009-87A1-4FC0-B2CC-54933AF071C2}" type="parTrans" cxnId="{56786B5F-F065-45F4-91C6-F502F78357EF}">
      <dgm:prSet/>
      <dgm:spPr/>
      <dgm:t>
        <a:bodyPr/>
        <a:lstStyle/>
        <a:p>
          <a:endParaRPr lang="en-US"/>
        </a:p>
      </dgm:t>
    </dgm:pt>
    <dgm:pt modelId="{BD9D5D95-60B2-4916-A3F4-BB0A1BDC902A}" type="sibTrans" cxnId="{56786B5F-F065-45F4-91C6-F502F78357EF}">
      <dgm:prSet/>
      <dgm:spPr/>
      <dgm:t>
        <a:bodyPr/>
        <a:lstStyle/>
        <a:p>
          <a:endParaRPr lang="en-US"/>
        </a:p>
      </dgm:t>
    </dgm:pt>
    <dgm:pt modelId="{C65E8759-E4F1-4974-BF05-41BBF268CF4B}" type="pres">
      <dgm:prSet presAssocID="{EE180805-086A-4B97-AE8D-CDCD61CC940B}" presName="Name0" presStyleCnt="0">
        <dgm:presLayoutVars>
          <dgm:dir/>
          <dgm:animLvl val="lvl"/>
          <dgm:resizeHandles val="exact"/>
        </dgm:presLayoutVars>
      </dgm:prSet>
      <dgm:spPr/>
    </dgm:pt>
    <dgm:pt modelId="{D960DB91-5676-4F61-ADAA-71D76E3F1BB2}" type="pres">
      <dgm:prSet presAssocID="{18BC0B71-34AB-4DE6-92B0-EB6AD0F1EC66}" presName="linNode" presStyleCnt="0"/>
      <dgm:spPr/>
    </dgm:pt>
    <dgm:pt modelId="{12F77F59-ABDA-4AEA-9828-05C5B35FD1B6}" type="pres">
      <dgm:prSet presAssocID="{18BC0B71-34AB-4DE6-92B0-EB6AD0F1EC66}" presName="parentText" presStyleLbl="node1" presStyleIdx="0" presStyleCnt="2">
        <dgm:presLayoutVars>
          <dgm:chMax val="1"/>
          <dgm:bulletEnabled val="1"/>
        </dgm:presLayoutVars>
      </dgm:prSet>
      <dgm:spPr/>
    </dgm:pt>
    <dgm:pt modelId="{3DC232BA-5634-492D-B1AC-32B39C75DDBE}" type="pres">
      <dgm:prSet presAssocID="{18BC0B71-34AB-4DE6-92B0-EB6AD0F1EC66}" presName="descendantText" presStyleLbl="alignAccFollowNode1" presStyleIdx="0" presStyleCnt="2" custScaleX="122897" custScaleY="93399">
        <dgm:presLayoutVars>
          <dgm:bulletEnabled val="1"/>
        </dgm:presLayoutVars>
      </dgm:prSet>
      <dgm:spPr/>
    </dgm:pt>
    <dgm:pt modelId="{04557891-8AAD-49F9-9EAF-F6EC2990F71E}" type="pres">
      <dgm:prSet presAssocID="{4233758D-20F4-4147-8A14-B5CE2998C3EE}" presName="sp" presStyleCnt="0"/>
      <dgm:spPr/>
    </dgm:pt>
    <dgm:pt modelId="{1097BFF7-B371-4757-A973-FDB6F4DD42D6}" type="pres">
      <dgm:prSet presAssocID="{EA4FBDB2-0986-42FB-A883-7CA3E49AB36C}" presName="linNode" presStyleCnt="0"/>
      <dgm:spPr/>
    </dgm:pt>
    <dgm:pt modelId="{1A682CD1-6E7F-4F45-AD2B-153DC9CF0485}" type="pres">
      <dgm:prSet presAssocID="{EA4FBDB2-0986-42FB-A883-7CA3E49AB36C}" presName="parentText" presStyleLbl="node1" presStyleIdx="1" presStyleCnt="2">
        <dgm:presLayoutVars>
          <dgm:chMax val="1"/>
          <dgm:bulletEnabled val="1"/>
        </dgm:presLayoutVars>
      </dgm:prSet>
      <dgm:spPr/>
    </dgm:pt>
    <dgm:pt modelId="{FCC23206-8806-4CB2-BC76-7EE539438C6E}" type="pres">
      <dgm:prSet presAssocID="{EA4FBDB2-0986-42FB-A883-7CA3E49AB36C}" presName="descendantText" presStyleLbl="alignAccFollowNode1" presStyleIdx="1" presStyleCnt="2" custScaleX="123103">
        <dgm:presLayoutVars>
          <dgm:bulletEnabled val="1"/>
        </dgm:presLayoutVars>
      </dgm:prSet>
      <dgm:spPr/>
    </dgm:pt>
  </dgm:ptLst>
  <dgm:cxnLst>
    <dgm:cxn modelId="{3B1B4505-1BE5-4ECC-931B-859E0422E0D9}" type="presOf" srcId="{18BC0B71-34AB-4DE6-92B0-EB6AD0F1EC66}" destId="{12F77F59-ABDA-4AEA-9828-05C5B35FD1B6}" srcOrd="0" destOrd="0" presId="urn:microsoft.com/office/officeart/2005/8/layout/vList5"/>
    <dgm:cxn modelId="{DB27C60C-0EB1-4578-B564-5B1C53820306}" type="presOf" srcId="{7E07B841-5373-43A9-B89E-4BAC74A86683}" destId="{FCC23206-8806-4CB2-BC76-7EE539438C6E}" srcOrd="0" destOrd="1" presId="urn:microsoft.com/office/officeart/2005/8/layout/vList5"/>
    <dgm:cxn modelId="{0DD5F31A-4C27-4216-A31A-2332E8536F88}" type="presOf" srcId="{973E52AD-A8DD-48CC-AB6E-C73AD8D1AC77}" destId="{FCC23206-8806-4CB2-BC76-7EE539438C6E}" srcOrd="0" destOrd="0" presId="urn:microsoft.com/office/officeart/2005/8/layout/vList5"/>
    <dgm:cxn modelId="{74BEFB2D-9FAE-4DA5-8F47-024A71B2456D}" srcId="{EA4FBDB2-0986-42FB-A883-7CA3E49AB36C}" destId="{973E52AD-A8DD-48CC-AB6E-C73AD8D1AC77}" srcOrd="0" destOrd="0" parTransId="{587B5679-FB1C-477A-B8D4-368EB7AD7FB4}" sibTransId="{25D72343-AD1B-48E0-9E16-E7510423E002}"/>
    <dgm:cxn modelId="{E6B03334-1963-470D-854D-A6686968DC21}" srcId="{EE180805-086A-4B97-AE8D-CDCD61CC940B}" destId="{18BC0B71-34AB-4DE6-92B0-EB6AD0F1EC66}" srcOrd="0" destOrd="0" parTransId="{95665754-74D6-48F6-8D48-575625570C09}" sibTransId="{4233758D-20F4-4147-8A14-B5CE2998C3EE}"/>
    <dgm:cxn modelId="{56786B5F-F065-45F4-91C6-F502F78357EF}" srcId="{EA4FBDB2-0986-42FB-A883-7CA3E49AB36C}" destId="{7E07B841-5373-43A9-B89E-4BAC74A86683}" srcOrd="1" destOrd="0" parTransId="{0C35A009-87A1-4FC0-B2CC-54933AF071C2}" sibTransId="{BD9D5D95-60B2-4916-A3F4-BB0A1BDC902A}"/>
    <dgm:cxn modelId="{3F001161-2E24-4264-945A-B1539EA819C3}" srcId="{EE180805-086A-4B97-AE8D-CDCD61CC940B}" destId="{EA4FBDB2-0986-42FB-A883-7CA3E49AB36C}" srcOrd="1" destOrd="0" parTransId="{19188BBA-956D-491E-9030-A60EA3B0BD65}" sibTransId="{37234B44-9FE6-4461-A921-9A8198FA33ED}"/>
    <dgm:cxn modelId="{C522CF48-660B-4DBA-BB73-543C63FED986}" type="presOf" srcId="{EE180805-086A-4B97-AE8D-CDCD61CC940B}" destId="{C65E8759-E4F1-4974-BF05-41BBF268CF4B}" srcOrd="0" destOrd="0" presId="urn:microsoft.com/office/officeart/2005/8/layout/vList5"/>
    <dgm:cxn modelId="{3F7E0449-4B9B-4114-BC24-FE9690111F1D}" srcId="{18BC0B71-34AB-4DE6-92B0-EB6AD0F1EC66}" destId="{A124FBF0-6F6E-4FC8-9EC2-351E9D64632D}" srcOrd="0" destOrd="0" parTransId="{D915A47A-FDF8-446C-A166-F40ACEEA819B}" sibTransId="{CBD4346A-2CF3-4CBF-9134-2845E8C1718F}"/>
    <dgm:cxn modelId="{1D85B478-6474-4FFB-9440-C16A3C834F11}" type="presOf" srcId="{A124FBF0-6F6E-4FC8-9EC2-351E9D64632D}" destId="{3DC232BA-5634-492D-B1AC-32B39C75DDBE}" srcOrd="0" destOrd="0" presId="urn:microsoft.com/office/officeart/2005/8/layout/vList5"/>
    <dgm:cxn modelId="{5E781FF8-CEB4-4D0B-ACA0-4B3907454275}" type="presOf" srcId="{EA4FBDB2-0986-42FB-A883-7CA3E49AB36C}" destId="{1A682CD1-6E7F-4F45-AD2B-153DC9CF0485}" srcOrd="0" destOrd="0" presId="urn:microsoft.com/office/officeart/2005/8/layout/vList5"/>
    <dgm:cxn modelId="{37D0A9D4-BAAE-42C1-8799-71635E7C4288}" type="presParOf" srcId="{C65E8759-E4F1-4974-BF05-41BBF268CF4B}" destId="{D960DB91-5676-4F61-ADAA-71D76E3F1BB2}" srcOrd="0" destOrd="0" presId="urn:microsoft.com/office/officeart/2005/8/layout/vList5"/>
    <dgm:cxn modelId="{71ED7FE0-04C7-47B7-B20F-84515EBC378F}" type="presParOf" srcId="{D960DB91-5676-4F61-ADAA-71D76E3F1BB2}" destId="{12F77F59-ABDA-4AEA-9828-05C5B35FD1B6}" srcOrd="0" destOrd="0" presId="urn:microsoft.com/office/officeart/2005/8/layout/vList5"/>
    <dgm:cxn modelId="{7734DA0F-D68A-4007-8F59-60C7ADE63874}" type="presParOf" srcId="{D960DB91-5676-4F61-ADAA-71D76E3F1BB2}" destId="{3DC232BA-5634-492D-B1AC-32B39C75DDBE}" srcOrd="1" destOrd="0" presId="urn:microsoft.com/office/officeart/2005/8/layout/vList5"/>
    <dgm:cxn modelId="{EE32A4CA-FF99-4789-8A1A-1C93B9C8269A}" type="presParOf" srcId="{C65E8759-E4F1-4974-BF05-41BBF268CF4B}" destId="{04557891-8AAD-49F9-9EAF-F6EC2990F71E}" srcOrd="1" destOrd="0" presId="urn:microsoft.com/office/officeart/2005/8/layout/vList5"/>
    <dgm:cxn modelId="{4C078646-C7E2-45FA-BF5A-EAB00B6D9031}" type="presParOf" srcId="{C65E8759-E4F1-4974-BF05-41BBF268CF4B}" destId="{1097BFF7-B371-4757-A973-FDB6F4DD42D6}" srcOrd="2" destOrd="0" presId="urn:microsoft.com/office/officeart/2005/8/layout/vList5"/>
    <dgm:cxn modelId="{7DCECFCB-98F8-459B-8FC4-4663B60BFD9F}" type="presParOf" srcId="{1097BFF7-B371-4757-A973-FDB6F4DD42D6}" destId="{1A682CD1-6E7F-4F45-AD2B-153DC9CF0485}" srcOrd="0" destOrd="0" presId="urn:microsoft.com/office/officeart/2005/8/layout/vList5"/>
    <dgm:cxn modelId="{451F825C-CC24-4A6F-BF04-23A167EAC311}" type="presParOf" srcId="{1097BFF7-B371-4757-A973-FDB6F4DD42D6}" destId="{FCC23206-8806-4CB2-BC76-7EE539438C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733DC3-9AF6-4A42-A4B1-C143675793B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EEF94B2-3C7F-4F5B-9A5C-879F7DBE8A47}">
      <dgm:prSet/>
      <dgm:spPr/>
      <dgm:t>
        <a:bodyPr/>
        <a:lstStyle/>
        <a:p>
          <a:r>
            <a:rPr lang="en-US" dirty="0"/>
            <a:t>Substance Use Prevention and Treatment (SUPT)</a:t>
          </a:r>
        </a:p>
      </dgm:t>
    </dgm:pt>
    <dgm:pt modelId="{F784F447-C9BF-4427-9904-1FD14ABC485D}" type="parTrans" cxnId="{ADB89F69-4538-46CE-92A0-21ED4A3B5D6E}">
      <dgm:prSet/>
      <dgm:spPr/>
      <dgm:t>
        <a:bodyPr/>
        <a:lstStyle/>
        <a:p>
          <a:endParaRPr lang="en-US"/>
        </a:p>
      </dgm:t>
    </dgm:pt>
    <dgm:pt modelId="{F3FED985-80FB-43AC-B8C1-4A434EC453E7}" type="sibTrans" cxnId="{ADB89F69-4538-46CE-92A0-21ED4A3B5D6E}">
      <dgm:prSet/>
      <dgm:spPr/>
      <dgm:t>
        <a:bodyPr/>
        <a:lstStyle/>
        <a:p>
          <a:endParaRPr lang="en-US"/>
        </a:p>
      </dgm:t>
    </dgm:pt>
    <dgm:pt modelId="{6E25D772-D6EB-40A7-B8AC-2D92B1AE0992}">
      <dgm:prSet/>
      <dgm:spPr/>
      <dgm:t>
        <a:bodyPr/>
        <a:lstStyle/>
        <a:p>
          <a:r>
            <a:rPr lang="en-US" dirty="0"/>
            <a:t>Main Line: (916) 875-2050</a:t>
          </a:r>
        </a:p>
      </dgm:t>
    </dgm:pt>
    <dgm:pt modelId="{5130E9CC-77DB-4C03-A407-4794C6E29B9D}" type="parTrans" cxnId="{7AD253BC-3F48-40D8-B495-00A57717FD35}">
      <dgm:prSet/>
      <dgm:spPr/>
      <dgm:t>
        <a:bodyPr/>
        <a:lstStyle/>
        <a:p>
          <a:endParaRPr lang="en-US"/>
        </a:p>
      </dgm:t>
    </dgm:pt>
    <dgm:pt modelId="{D6B96C28-51B7-4C5B-AE7F-9663B620365C}" type="sibTrans" cxnId="{7AD253BC-3F48-40D8-B495-00A57717FD35}">
      <dgm:prSet/>
      <dgm:spPr/>
      <dgm:t>
        <a:bodyPr/>
        <a:lstStyle/>
        <a:p>
          <a:endParaRPr lang="en-US"/>
        </a:p>
      </dgm:t>
    </dgm:pt>
    <dgm:pt modelId="{CC3AD64A-4375-4DC6-A58A-46F26E30D6B1}">
      <dgm:prSet/>
      <dgm:spPr/>
      <dgm:t>
        <a:bodyPr/>
        <a:lstStyle/>
        <a:p>
          <a:r>
            <a:rPr lang="en-US"/>
            <a:t>Pamela Hawkins, LCSW, Health Program Manager</a:t>
          </a:r>
        </a:p>
      </dgm:t>
    </dgm:pt>
    <dgm:pt modelId="{6B4BDC85-6AE4-47A8-8926-AD1E417EF609}" type="parTrans" cxnId="{2C457FA0-AD9A-41C2-948E-03585C07B74D}">
      <dgm:prSet/>
      <dgm:spPr/>
      <dgm:t>
        <a:bodyPr/>
        <a:lstStyle/>
        <a:p>
          <a:endParaRPr lang="en-US"/>
        </a:p>
      </dgm:t>
    </dgm:pt>
    <dgm:pt modelId="{4DF53D79-66E2-44EC-9BDC-0D70E1E98CD4}" type="sibTrans" cxnId="{2C457FA0-AD9A-41C2-948E-03585C07B74D}">
      <dgm:prSet/>
      <dgm:spPr/>
      <dgm:t>
        <a:bodyPr/>
        <a:lstStyle/>
        <a:p>
          <a:endParaRPr lang="en-US"/>
        </a:p>
      </dgm:t>
    </dgm:pt>
    <dgm:pt modelId="{8856646B-192F-4016-AFE9-F589EAB3F239}">
      <dgm:prSet/>
      <dgm:spPr/>
      <dgm:t>
        <a:bodyPr/>
        <a:lstStyle/>
        <a:p>
          <a:r>
            <a:rPr lang="en-US"/>
            <a:t>Office Phone (916) 875-9850</a:t>
          </a:r>
        </a:p>
      </dgm:t>
    </dgm:pt>
    <dgm:pt modelId="{0B6E1B68-7C45-4F8D-9D02-8A7986EE3068}" type="parTrans" cxnId="{46CF7180-30D8-4BDD-8C6D-6120F3B8EE81}">
      <dgm:prSet/>
      <dgm:spPr/>
      <dgm:t>
        <a:bodyPr/>
        <a:lstStyle/>
        <a:p>
          <a:endParaRPr lang="en-US"/>
        </a:p>
      </dgm:t>
    </dgm:pt>
    <dgm:pt modelId="{1F688120-A8DE-4EB4-84DF-C68711166EE9}" type="sibTrans" cxnId="{46CF7180-30D8-4BDD-8C6D-6120F3B8EE81}">
      <dgm:prSet/>
      <dgm:spPr/>
      <dgm:t>
        <a:bodyPr/>
        <a:lstStyle/>
        <a:p>
          <a:endParaRPr lang="en-US"/>
        </a:p>
      </dgm:t>
    </dgm:pt>
    <dgm:pt modelId="{BA7CD475-BB2E-4951-8881-5D1F78E5C0AD}">
      <dgm:prSet/>
      <dgm:spPr/>
      <dgm:t>
        <a:bodyPr/>
        <a:lstStyle/>
        <a:p>
          <a:r>
            <a:rPr lang="en-US" dirty="0"/>
            <a:t>Cell Phone (916) 639-0588</a:t>
          </a:r>
        </a:p>
      </dgm:t>
    </dgm:pt>
    <dgm:pt modelId="{ABA559A6-6C53-4666-B5AF-7FB947608B9E}" type="parTrans" cxnId="{0D84B946-FD14-4143-99BD-21C1D2A984BC}">
      <dgm:prSet/>
      <dgm:spPr/>
      <dgm:t>
        <a:bodyPr/>
        <a:lstStyle/>
        <a:p>
          <a:endParaRPr lang="en-US"/>
        </a:p>
      </dgm:t>
    </dgm:pt>
    <dgm:pt modelId="{BC4E4F27-D8AC-459A-BA7D-5329E677105D}" type="sibTrans" cxnId="{0D84B946-FD14-4143-99BD-21C1D2A984BC}">
      <dgm:prSet/>
      <dgm:spPr/>
      <dgm:t>
        <a:bodyPr/>
        <a:lstStyle/>
        <a:p>
          <a:endParaRPr lang="en-US"/>
        </a:p>
      </dgm:t>
    </dgm:pt>
    <dgm:pt modelId="{1F61938B-164F-4068-8E4A-9A3BD7E55FE6}">
      <dgm:prSet/>
      <dgm:spPr/>
      <dgm:t>
        <a:bodyPr/>
        <a:lstStyle/>
        <a:p>
          <a:r>
            <a:rPr lang="en-US">
              <a:hlinkClick xmlns:r="http://schemas.openxmlformats.org/officeDocument/2006/relationships" r:id="rId1">
                <a:extLst>
                  <a:ext uri="{A12FA001-AC4F-418D-AE19-62706E023703}">
                    <ahyp:hlinkClr xmlns:ahyp="http://schemas.microsoft.com/office/drawing/2018/hyperlinkcolor" val="tx"/>
                  </a:ext>
                </a:extLst>
              </a:hlinkClick>
            </a:rPr>
            <a:t>hawkinsp@saccounty.gov</a:t>
          </a:r>
          <a:endParaRPr lang="en-US"/>
        </a:p>
      </dgm:t>
    </dgm:pt>
    <dgm:pt modelId="{751A0BA0-871B-4591-BD2D-FC78C89BC2B8}" type="parTrans" cxnId="{3C300366-2165-49D0-A823-0EA222743F4D}">
      <dgm:prSet/>
      <dgm:spPr/>
      <dgm:t>
        <a:bodyPr/>
        <a:lstStyle/>
        <a:p>
          <a:endParaRPr lang="en-US"/>
        </a:p>
      </dgm:t>
    </dgm:pt>
    <dgm:pt modelId="{5A7E9C5C-8012-4470-AAF2-A218F3D0BB33}" type="sibTrans" cxnId="{3C300366-2165-49D0-A823-0EA222743F4D}">
      <dgm:prSet/>
      <dgm:spPr/>
      <dgm:t>
        <a:bodyPr/>
        <a:lstStyle/>
        <a:p>
          <a:endParaRPr lang="en-US"/>
        </a:p>
      </dgm:t>
    </dgm:pt>
    <dgm:pt modelId="{B472A76E-5B73-47AD-BA2D-F65D0EB14E6F}">
      <dgm:prSet/>
      <dgm:spPr/>
      <dgm:t>
        <a:bodyPr/>
        <a:lstStyle/>
        <a:p>
          <a:r>
            <a:rPr lang="en-US"/>
            <a:t>Lori Miller, LCSW, Division Manager</a:t>
          </a:r>
        </a:p>
      </dgm:t>
    </dgm:pt>
    <dgm:pt modelId="{CF348C77-C507-4A57-A4CA-538B0C2BCDFA}" type="parTrans" cxnId="{17EE3F3B-A2DB-46B4-87F0-3A8DCFB8569B}">
      <dgm:prSet/>
      <dgm:spPr/>
      <dgm:t>
        <a:bodyPr/>
        <a:lstStyle/>
        <a:p>
          <a:endParaRPr lang="en-US"/>
        </a:p>
      </dgm:t>
    </dgm:pt>
    <dgm:pt modelId="{FBDE15A6-F207-43E2-8AF9-49DE8B3EBBEF}" type="sibTrans" cxnId="{17EE3F3B-A2DB-46B4-87F0-3A8DCFB8569B}">
      <dgm:prSet/>
      <dgm:spPr/>
      <dgm:t>
        <a:bodyPr/>
        <a:lstStyle/>
        <a:p>
          <a:endParaRPr lang="en-US"/>
        </a:p>
      </dgm:t>
    </dgm:pt>
    <dgm:pt modelId="{60D54114-AF28-42B9-A066-8165EF896F29}">
      <dgm:prSet/>
      <dgm:spPr/>
      <dgm:t>
        <a:bodyPr/>
        <a:lstStyle/>
        <a:p>
          <a:r>
            <a:rPr lang="en-US"/>
            <a:t>Office Phone (916) 875-2046</a:t>
          </a:r>
        </a:p>
      </dgm:t>
    </dgm:pt>
    <dgm:pt modelId="{780A16F5-8B01-4E07-BBFF-9BBAB76F9220}" type="parTrans" cxnId="{E1877D2C-F33F-4DA6-A309-4D7042DA2326}">
      <dgm:prSet/>
      <dgm:spPr/>
      <dgm:t>
        <a:bodyPr/>
        <a:lstStyle/>
        <a:p>
          <a:endParaRPr lang="en-US"/>
        </a:p>
      </dgm:t>
    </dgm:pt>
    <dgm:pt modelId="{8EE5E891-1354-47C5-B0F6-ACAEA47936F4}" type="sibTrans" cxnId="{E1877D2C-F33F-4DA6-A309-4D7042DA2326}">
      <dgm:prSet/>
      <dgm:spPr/>
      <dgm:t>
        <a:bodyPr/>
        <a:lstStyle/>
        <a:p>
          <a:endParaRPr lang="en-US"/>
        </a:p>
      </dgm:t>
    </dgm:pt>
    <dgm:pt modelId="{FBEE3CE6-8415-487F-89AC-D79166916107}">
      <dgm:prSet/>
      <dgm:spPr/>
      <dgm:t>
        <a:bodyPr/>
        <a:lstStyle/>
        <a:p>
          <a:r>
            <a:rPr lang="it-IT">
              <a:hlinkClick xmlns:r="http://schemas.openxmlformats.org/officeDocument/2006/relationships" r:id="rId2">
                <a:extLst>
                  <a:ext uri="{A12FA001-AC4F-418D-AE19-62706E023703}">
                    <ahyp:hlinkClr xmlns:ahyp="http://schemas.microsoft.com/office/drawing/2018/hyperlinkcolor" val="tx"/>
                  </a:ext>
                </a:extLst>
              </a:hlinkClick>
            </a:rPr>
            <a:t>MillerLori@saccounty.gov</a:t>
          </a:r>
          <a:r>
            <a:rPr lang="it-IT"/>
            <a:t> </a:t>
          </a:r>
          <a:endParaRPr lang="en-US"/>
        </a:p>
      </dgm:t>
    </dgm:pt>
    <dgm:pt modelId="{3933E3D5-9F4B-4E80-9754-E57CEC0A6256}" type="parTrans" cxnId="{04E8DCBA-E2A9-4413-91AC-9B35065AD978}">
      <dgm:prSet/>
      <dgm:spPr/>
      <dgm:t>
        <a:bodyPr/>
        <a:lstStyle/>
        <a:p>
          <a:endParaRPr lang="en-US"/>
        </a:p>
      </dgm:t>
    </dgm:pt>
    <dgm:pt modelId="{EC7162F3-4240-4AC3-9FB1-C5834A89BA33}" type="sibTrans" cxnId="{04E8DCBA-E2A9-4413-91AC-9B35065AD978}">
      <dgm:prSet/>
      <dgm:spPr/>
      <dgm:t>
        <a:bodyPr/>
        <a:lstStyle/>
        <a:p>
          <a:endParaRPr lang="en-US"/>
        </a:p>
      </dgm:t>
    </dgm:pt>
    <dgm:pt modelId="{A50DA68E-2D84-4BF6-82DD-5D36534461F9}">
      <dgm:prSet/>
      <dgm:spPr/>
      <dgm:t>
        <a:bodyPr/>
        <a:lstStyle/>
        <a:p>
          <a:r>
            <a:rPr lang="en-US" dirty="0"/>
            <a:t>System of Care for SUPT:               (916) 874-9754 or (888) 881-4881</a:t>
          </a:r>
        </a:p>
      </dgm:t>
    </dgm:pt>
    <dgm:pt modelId="{364EB18E-F0AE-4F70-9D48-D23E137B384C}" type="parTrans" cxnId="{ACF2A9C1-123D-412F-BDFF-CA272AB0A8B2}">
      <dgm:prSet/>
      <dgm:spPr/>
      <dgm:t>
        <a:bodyPr/>
        <a:lstStyle/>
        <a:p>
          <a:endParaRPr lang="en-US"/>
        </a:p>
      </dgm:t>
    </dgm:pt>
    <dgm:pt modelId="{1928BDC6-ED53-4B4E-835B-DAEBE6DA357A}" type="sibTrans" cxnId="{ACF2A9C1-123D-412F-BDFF-CA272AB0A8B2}">
      <dgm:prSet/>
      <dgm:spPr/>
      <dgm:t>
        <a:bodyPr/>
        <a:lstStyle/>
        <a:p>
          <a:endParaRPr lang="en-US"/>
        </a:p>
      </dgm:t>
    </dgm:pt>
    <dgm:pt modelId="{74C4F9DA-7E37-4944-AA08-993B55B7E7F0}" type="pres">
      <dgm:prSet presAssocID="{ED733DC3-9AF6-4A42-A4B1-C143675793BC}" presName="Name0" presStyleCnt="0">
        <dgm:presLayoutVars>
          <dgm:dir/>
          <dgm:animLvl val="lvl"/>
          <dgm:resizeHandles val="exact"/>
        </dgm:presLayoutVars>
      </dgm:prSet>
      <dgm:spPr/>
    </dgm:pt>
    <dgm:pt modelId="{58EE1BF5-297A-4A14-B27E-2C58BAAB9547}" type="pres">
      <dgm:prSet presAssocID="{0EEF94B2-3C7F-4F5B-9A5C-879F7DBE8A47}" presName="linNode" presStyleCnt="0"/>
      <dgm:spPr/>
    </dgm:pt>
    <dgm:pt modelId="{9213EC92-D1E0-427C-9AC5-2C744486837E}" type="pres">
      <dgm:prSet presAssocID="{0EEF94B2-3C7F-4F5B-9A5C-879F7DBE8A47}" presName="parentText" presStyleLbl="node1" presStyleIdx="0" presStyleCnt="3">
        <dgm:presLayoutVars>
          <dgm:chMax val="1"/>
          <dgm:bulletEnabled val="1"/>
        </dgm:presLayoutVars>
      </dgm:prSet>
      <dgm:spPr/>
    </dgm:pt>
    <dgm:pt modelId="{AAD1A16C-069E-4D03-A6B0-AD1CDAB200CF}" type="pres">
      <dgm:prSet presAssocID="{0EEF94B2-3C7F-4F5B-9A5C-879F7DBE8A47}" presName="descendantText" presStyleLbl="alignAccFollowNode1" presStyleIdx="0" presStyleCnt="3">
        <dgm:presLayoutVars>
          <dgm:bulletEnabled val="1"/>
        </dgm:presLayoutVars>
      </dgm:prSet>
      <dgm:spPr/>
    </dgm:pt>
    <dgm:pt modelId="{0AF64C91-1CB6-4871-85A5-D55511E846B6}" type="pres">
      <dgm:prSet presAssocID="{F3FED985-80FB-43AC-B8C1-4A434EC453E7}" presName="sp" presStyleCnt="0"/>
      <dgm:spPr/>
    </dgm:pt>
    <dgm:pt modelId="{1A1534AA-9DCF-480B-9E04-BD591A44DF65}" type="pres">
      <dgm:prSet presAssocID="{CC3AD64A-4375-4DC6-A58A-46F26E30D6B1}" presName="linNode" presStyleCnt="0"/>
      <dgm:spPr/>
    </dgm:pt>
    <dgm:pt modelId="{B3CA8545-A1F6-428F-B742-08CBB3A7CC4B}" type="pres">
      <dgm:prSet presAssocID="{CC3AD64A-4375-4DC6-A58A-46F26E30D6B1}" presName="parentText" presStyleLbl="node1" presStyleIdx="1" presStyleCnt="3">
        <dgm:presLayoutVars>
          <dgm:chMax val="1"/>
          <dgm:bulletEnabled val="1"/>
        </dgm:presLayoutVars>
      </dgm:prSet>
      <dgm:spPr/>
    </dgm:pt>
    <dgm:pt modelId="{5327C8AB-ED54-4F23-9827-0C02880AB729}" type="pres">
      <dgm:prSet presAssocID="{CC3AD64A-4375-4DC6-A58A-46F26E30D6B1}" presName="descendantText" presStyleLbl="alignAccFollowNode1" presStyleIdx="1" presStyleCnt="3">
        <dgm:presLayoutVars>
          <dgm:bulletEnabled val="1"/>
        </dgm:presLayoutVars>
      </dgm:prSet>
      <dgm:spPr/>
    </dgm:pt>
    <dgm:pt modelId="{900C7647-DED6-4BA3-8E3F-0102D1BE243B}" type="pres">
      <dgm:prSet presAssocID="{4DF53D79-66E2-44EC-9BDC-0D70E1E98CD4}" presName="sp" presStyleCnt="0"/>
      <dgm:spPr/>
    </dgm:pt>
    <dgm:pt modelId="{3FE8330E-C2C7-444E-A7BF-3E3A72D10B77}" type="pres">
      <dgm:prSet presAssocID="{B472A76E-5B73-47AD-BA2D-F65D0EB14E6F}" presName="linNode" presStyleCnt="0"/>
      <dgm:spPr/>
    </dgm:pt>
    <dgm:pt modelId="{6F478FC8-85B0-49D7-8DF2-14F11186C5AF}" type="pres">
      <dgm:prSet presAssocID="{B472A76E-5B73-47AD-BA2D-F65D0EB14E6F}" presName="parentText" presStyleLbl="node1" presStyleIdx="2" presStyleCnt="3">
        <dgm:presLayoutVars>
          <dgm:chMax val="1"/>
          <dgm:bulletEnabled val="1"/>
        </dgm:presLayoutVars>
      </dgm:prSet>
      <dgm:spPr/>
    </dgm:pt>
    <dgm:pt modelId="{BA799A0D-4618-42C6-8620-8BCD83120EA1}" type="pres">
      <dgm:prSet presAssocID="{B472A76E-5B73-47AD-BA2D-F65D0EB14E6F}" presName="descendantText" presStyleLbl="alignAccFollowNode1" presStyleIdx="2" presStyleCnt="3">
        <dgm:presLayoutVars>
          <dgm:bulletEnabled val="1"/>
        </dgm:presLayoutVars>
      </dgm:prSet>
      <dgm:spPr/>
    </dgm:pt>
  </dgm:ptLst>
  <dgm:cxnLst>
    <dgm:cxn modelId="{E1877D2C-F33F-4DA6-A309-4D7042DA2326}" srcId="{B472A76E-5B73-47AD-BA2D-F65D0EB14E6F}" destId="{60D54114-AF28-42B9-A066-8165EF896F29}" srcOrd="0" destOrd="0" parTransId="{780A16F5-8B01-4E07-BBFF-9BBAB76F9220}" sibTransId="{8EE5E891-1354-47C5-B0F6-ACAEA47936F4}"/>
    <dgm:cxn modelId="{ADDEA62E-39AF-49C7-9B50-020DECC36722}" type="presOf" srcId="{CC3AD64A-4375-4DC6-A58A-46F26E30D6B1}" destId="{B3CA8545-A1F6-428F-B742-08CBB3A7CC4B}" srcOrd="0" destOrd="0" presId="urn:microsoft.com/office/officeart/2005/8/layout/vList5"/>
    <dgm:cxn modelId="{3ECCCF36-80E6-4EC1-AA96-32367FB38651}" type="presOf" srcId="{ED733DC3-9AF6-4A42-A4B1-C143675793BC}" destId="{74C4F9DA-7E37-4944-AA08-993B55B7E7F0}" srcOrd="0" destOrd="0" presId="urn:microsoft.com/office/officeart/2005/8/layout/vList5"/>
    <dgm:cxn modelId="{17EE3F3B-A2DB-46B4-87F0-3A8DCFB8569B}" srcId="{ED733DC3-9AF6-4A42-A4B1-C143675793BC}" destId="{B472A76E-5B73-47AD-BA2D-F65D0EB14E6F}" srcOrd="2" destOrd="0" parTransId="{CF348C77-C507-4A57-A4CA-538B0C2BCDFA}" sibTransId="{FBDE15A6-F207-43E2-8AF9-49DE8B3EBBEF}"/>
    <dgm:cxn modelId="{3C300366-2165-49D0-A823-0EA222743F4D}" srcId="{CC3AD64A-4375-4DC6-A58A-46F26E30D6B1}" destId="{1F61938B-164F-4068-8E4A-9A3BD7E55FE6}" srcOrd="2" destOrd="0" parTransId="{751A0BA0-871B-4591-BD2D-FC78C89BC2B8}" sibTransId="{5A7E9C5C-8012-4470-AAF2-A218F3D0BB33}"/>
    <dgm:cxn modelId="{0D84B946-FD14-4143-99BD-21C1D2A984BC}" srcId="{CC3AD64A-4375-4DC6-A58A-46F26E30D6B1}" destId="{BA7CD475-BB2E-4951-8881-5D1F78E5C0AD}" srcOrd="1" destOrd="0" parTransId="{ABA559A6-6C53-4666-B5AF-7FB947608B9E}" sibTransId="{BC4E4F27-D8AC-459A-BA7D-5329E677105D}"/>
    <dgm:cxn modelId="{ADB89F69-4538-46CE-92A0-21ED4A3B5D6E}" srcId="{ED733DC3-9AF6-4A42-A4B1-C143675793BC}" destId="{0EEF94B2-3C7F-4F5B-9A5C-879F7DBE8A47}" srcOrd="0" destOrd="0" parTransId="{F784F447-C9BF-4427-9904-1FD14ABC485D}" sibTransId="{F3FED985-80FB-43AC-B8C1-4A434EC453E7}"/>
    <dgm:cxn modelId="{C0E7746D-C760-45D0-B2F3-ABEA3F2BCF8C}" type="presOf" srcId="{0EEF94B2-3C7F-4F5B-9A5C-879F7DBE8A47}" destId="{9213EC92-D1E0-427C-9AC5-2C744486837E}" srcOrd="0" destOrd="0" presId="urn:microsoft.com/office/officeart/2005/8/layout/vList5"/>
    <dgm:cxn modelId="{46CF7180-30D8-4BDD-8C6D-6120F3B8EE81}" srcId="{CC3AD64A-4375-4DC6-A58A-46F26E30D6B1}" destId="{8856646B-192F-4016-AFE9-F589EAB3F239}" srcOrd="0" destOrd="0" parTransId="{0B6E1B68-7C45-4F8D-9D02-8A7986EE3068}" sibTransId="{1F688120-A8DE-4EB4-84DF-C68711166EE9}"/>
    <dgm:cxn modelId="{2C457FA0-AD9A-41C2-948E-03585C07B74D}" srcId="{ED733DC3-9AF6-4A42-A4B1-C143675793BC}" destId="{CC3AD64A-4375-4DC6-A58A-46F26E30D6B1}" srcOrd="1" destOrd="0" parTransId="{6B4BDC85-6AE4-47A8-8926-AD1E417EF609}" sibTransId="{4DF53D79-66E2-44EC-9BDC-0D70E1E98CD4}"/>
    <dgm:cxn modelId="{57517AB4-F1FA-4155-9B93-3AC8C332CE55}" type="presOf" srcId="{6E25D772-D6EB-40A7-B8AC-2D92B1AE0992}" destId="{AAD1A16C-069E-4D03-A6B0-AD1CDAB200CF}" srcOrd="0" destOrd="0" presId="urn:microsoft.com/office/officeart/2005/8/layout/vList5"/>
    <dgm:cxn modelId="{04E8DCBA-E2A9-4413-91AC-9B35065AD978}" srcId="{B472A76E-5B73-47AD-BA2D-F65D0EB14E6F}" destId="{FBEE3CE6-8415-487F-89AC-D79166916107}" srcOrd="1" destOrd="0" parTransId="{3933E3D5-9F4B-4E80-9754-E57CEC0A6256}" sibTransId="{EC7162F3-4240-4AC3-9FB1-C5834A89BA33}"/>
    <dgm:cxn modelId="{7AD253BC-3F48-40D8-B495-00A57717FD35}" srcId="{0EEF94B2-3C7F-4F5B-9A5C-879F7DBE8A47}" destId="{6E25D772-D6EB-40A7-B8AC-2D92B1AE0992}" srcOrd="0" destOrd="0" parTransId="{5130E9CC-77DB-4C03-A407-4794C6E29B9D}" sibTransId="{D6B96C28-51B7-4C5B-AE7F-9663B620365C}"/>
    <dgm:cxn modelId="{61C0DDBC-89CA-4D4B-A888-70FFFA7488B0}" type="presOf" srcId="{B472A76E-5B73-47AD-BA2D-F65D0EB14E6F}" destId="{6F478FC8-85B0-49D7-8DF2-14F11186C5AF}" srcOrd="0" destOrd="0" presId="urn:microsoft.com/office/officeart/2005/8/layout/vList5"/>
    <dgm:cxn modelId="{2E7CC5BF-1986-4DEE-A954-A5943FFC4CF4}" type="presOf" srcId="{A50DA68E-2D84-4BF6-82DD-5D36534461F9}" destId="{AAD1A16C-069E-4D03-A6B0-AD1CDAB200CF}" srcOrd="0" destOrd="1" presId="urn:microsoft.com/office/officeart/2005/8/layout/vList5"/>
    <dgm:cxn modelId="{ACF2A9C1-123D-412F-BDFF-CA272AB0A8B2}" srcId="{0EEF94B2-3C7F-4F5B-9A5C-879F7DBE8A47}" destId="{A50DA68E-2D84-4BF6-82DD-5D36534461F9}" srcOrd="1" destOrd="0" parTransId="{364EB18E-F0AE-4F70-9D48-D23E137B384C}" sibTransId="{1928BDC6-ED53-4B4E-835B-DAEBE6DA357A}"/>
    <dgm:cxn modelId="{2EA1FFDF-14DE-44BF-AA91-83B5BDF87522}" type="presOf" srcId="{8856646B-192F-4016-AFE9-F589EAB3F239}" destId="{5327C8AB-ED54-4F23-9827-0C02880AB729}" srcOrd="0" destOrd="0" presId="urn:microsoft.com/office/officeart/2005/8/layout/vList5"/>
    <dgm:cxn modelId="{3FBF88E2-13B5-49ED-A03F-788F792190A9}" type="presOf" srcId="{FBEE3CE6-8415-487F-89AC-D79166916107}" destId="{BA799A0D-4618-42C6-8620-8BCD83120EA1}" srcOrd="0" destOrd="1" presId="urn:microsoft.com/office/officeart/2005/8/layout/vList5"/>
    <dgm:cxn modelId="{0B16D4E3-29B7-4C5F-A0DE-BE4FEECB25FF}" type="presOf" srcId="{60D54114-AF28-42B9-A066-8165EF896F29}" destId="{BA799A0D-4618-42C6-8620-8BCD83120EA1}" srcOrd="0" destOrd="0" presId="urn:microsoft.com/office/officeart/2005/8/layout/vList5"/>
    <dgm:cxn modelId="{5024D5E4-B45F-4565-B275-E631CD6C8B43}" type="presOf" srcId="{1F61938B-164F-4068-8E4A-9A3BD7E55FE6}" destId="{5327C8AB-ED54-4F23-9827-0C02880AB729}" srcOrd="0" destOrd="2" presId="urn:microsoft.com/office/officeart/2005/8/layout/vList5"/>
    <dgm:cxn modelId="{F630E7FB-8B68-4A30-AA29-BFCE47D7F0D8}" type="presOf" srcId="{BA7CD475-BB2E-4951-8881-5D1F78E5C0AD}" destId="{5327C8AB-ED54-4F23-9827-0C02880AB729}" srcOrd="0" destOrd="1" presId="urn:microsoft.com/office/officeart/2005/8/layout/vList5"/>
    <dgm:cxn modelId="{666648E1-9C71-4802-ADDA-E7EE568B4F08}" type="presParOf" srcId="{74C4F9DA-7E37-4944-AA08-993B55B7E7F0}" destId="{58EE1BF5-297A-4A14-B27E-2C58BAAB9547}" srcOrd="0" destOrd="0" presId="urn:microsoft.com/office/officeart/2005/8/layout/vList5"/>
    <dgm:cxn modelId="{1EF02F37-1513-466F-955F-D25C563AD678}" type="presParOf" srcId="{58EE1BF5-297A-4A14-B27E-2C58BAAB9547}" destId="{9213EC92-D1E0-427C-9AC5-2C744486837E}" srcOrd="0" destOrd="0" presId="urn:microsoft.com/office/officeart/2005/8/layout/vList5"/>
    <dgm:cxn modelId="{B7E18655-1347-4315-A2B2-F0F3FE7DA491}" type="presParOf" srcId="{58EE1BF5-297A-4A14-B27E-2C58BAAB9547}" destId="{AAD1A16C-069E-4D03-A6B0-AD1CDAB200CF}" srcOrd="1" destOrd="0" presId="urn:microsoft.com/office/officeart/2005/8/layout/vList5"/>
    <dgm:cxn modelId="{6F04268C-9894-47BA-9EA9-D4BE2A75C2D6}" type="presParOf" srcId="{74C4F9DA-7E37-4944-AA08-993B55B7E7F0}" destId="{0AF64C91-1CB6-4871-85A5-D55511E846B6}" srcOrd="1" destOrd="0" presId="urn:microsoft.com/office/officeart/2005/8/layout/vList5"/>
    <dgm:cxn modelId="{84DA0D39-9B12-4979-B764-92883C29A4A7}" type="presParOf" srcId="{74C4F9DA-7E37-4944-AA08-993B55B7E7F0}" destId="{1A1534AA-9DCF-480B-9E04-BD591A44DF65}" srcOrd="2" destOrd="0" presId="urn:microsoft.com/office/officeart/2005/8/layout/vList5"/>
    <dgm:cxn modelId="{B6D6664E-2720-495D-9430-C023E7740F09}" type="presParOf" srcId="{1A1534AA-9DCF-480B-9E04-BD591A44DF65}" destId="{B3CA8545-A1F6-428F-B742-08CBB3A7CC4B}" srcOrd="0" destOrd="0" presId="urn:microsoft.com/office/officeart/2005/8/layout/vList5"/>
    <dgm:cxn modelId="{56FF4754-F85D-4E42-8795-A0206E338C0C}" type="presParOf" srcId="{1A1534AA-9DCF-480B-9E04-BD591A44DF65}" destId="{5327C8AB-ED54-4F23-9827-0C02880AB729}" srcOrd="1" destOrd="0" presId="urn:microsoft.com/office/officeart/2005/8/layout/vList5"/>
    <dgm:cxn modelId="{F7DB54C7-1A8C-4282-A4AB-602DE3EA5CB4}" type="presParOf" srcId="{74C4F9DA-7E37-4944-AA08-993B55B7E7F0}" destId="{900C7647-DED6-4BA3-8E3F-0102D1BE243B}" srcOrd="3" destOrd="0" presId="urn:microsoft.com/office/officeart/2005/8/layout/vList5"/>
    <dgm:cxn modelId="{898DF0CC-8C38-438D-97AD-2A79DA0BB9A5}" type="presParOf" srcId="{74C4F9DA-7E37-4944-AA08-993B55B7E7F0}" destId="{3FE8330E-C2C7-444E-A7BF-3E3A72D10B77}" srcOrd="4" destOrd="0" presId="urn:microsoft.com/office/officeart/2005/8/layout/vList5"/>
    <dgm:cxn modelId="{30F0D8C7-48F7-4C00-B3B0-C18C62E3FAFC}" type="presParOf" srcId="{3FE8330E-C2C7-444E-A7BF-3E3A72D10B77}" destId="{6F478FC8-85B0-49D7-8DF2-14F11186C5AF}" srcOrd="0" destOrd="0" presId="urn:microsoft.com/office/officeart/2005/8/layout/vList5"/>
    <dgm:cxn modelId="{4AEE463B-9391-4062-8E6D-3178456BE5B0}" type="presParOf" srcId="{3FE8330E-C2C7-444E-A7BF-3E3A72D10B77}" destId="{BA799A0D-4618-42C6-8620-8BCD83120EA1}"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E1A23-B653-4167-B924-F0EA4D23B808}">
      <dsp:nvSpPr>
        <dsp:cNvPr id="0" name=""/>
        <dsp:cNvSpPr/>
      </dsp:nvSpPr>
      <dsp:spPr>
        <a:xfrm>
          <a:off x="823769" y="1190"/>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Community Based Substance Use Prevention and Treatment Providers</a:t>
          </a:r>
        </a:p>
      </dsp:txBody>
      <dsp:txXfrm>
        <a:off x="823769" y="1190"/>
        <a:ext cx="1627069" cy="976241"/>
      </dsp:txXfrm>
    </dsp:sp>
    <dsp:sp modelId="{771C4926-B285-40B7-8642-5C7E2B0882A1}">
      <dsp:nvSpPr>
        <dsp:cNvPr id="0" name=""/>
        <dsp:cNvSpPr/>
      </dsp:nvSpPr>
      <dsp:spPr>
        <a:xfrm>
          <a:off x="2613546" y="1190"/>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Advisory Boards</a:t>
          </a:r>
        </a:p>
        <a:p>
          <a:pPr marL="0" lvl="0" indent="0" algn="ctr" defTabSz="533400">
            <a:lnSpc>
              <a:spcPct val="90000"/>
            </a:lnSpc>
            <a:spcBef>
              <a:spcPct val="0"/>
            </a:spcBef>
            <a:spcAft>
              <a:spcPct val="35000"/>
            </a:spcAft>
            <a:buNone/>
          </a:pPr>
          <a:r>
            <a:rPr lang="en-US" sz="1200" kern="1200" dirty="0"/>
            <a:t>Homeless Advocacy Groups</a:t>
          </a:r>
        </a:p>
      </dsp:txBody>
      <dsp:txXfrm>
        <a:off x="2613546" y="1190"/>
        <a:ext cx="1627069" cy="976241"/>
      </dsp:txXfrm>
    </dsp:sp>
    <dsp:sp modelId="{1F4F6705-40E7-4A8C-A012-42A737EA2721}">
      <dsp:nvSpPr>
        <dsp:cNvPr id="0" name=""/>
        <dsp:cNvSpPr/>
      </dsp:nvSpPr>
      <dsp:spPr>
        <a:xfrm>
          <a:off x="4403322" y="1190"/>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Harm Reduction Providers</a:t>
          </a:r>
        </a:p>
      </dsp:txBody>
      <dsp:txXfrm>
        <a:off x="4403322" y="1190"/>
        <a:ext cx="1627069" cy="976241"/>
      </dsp:txXfrm>
    </dsp:sp>
    <dsp:sp modelId="{DB701499-8621-4338-840B-D6D517168CA6}">
      <dsp:nvSpPr>
        <dsp:cNvPr id="0" name=""/>
        <dsp:cNvSpPr/>
      </dsp:nvSpPr>
      <dsp:spPr>
        <a:xfrm>
          <a:off x="6193098" y="1190"/>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Coroner’s Office</a:t>
          </a:r>
        </a:p>
      </dsp:txBody>
      <dsp:txXfrm>
        <a:off x="6193098" y="1190"/>
        <a:ext cx="1627069" cy="976241"/>
      </dsp:txXfrm>
    </dsp:sp>
    <dsp:sp modelId="{0E16624A-002E-40A7-9A8D-0FA53D6B323A}">
      <dsp:nvSpPr>
        <dsp:cNvPr id="0" name=""/>
        <dsp:cNvSpPr/>
      </dsp:nvSpPr>
      <dsp:spPr>
        <a:xfrm>
          <a:off x="823769" y="1140139"/>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Public Health</a:t>
          </a:r>
        </a:p>
        <a:p>
          <a:pPr marL="0" lvl="0" indent="0" algn="ctr" defTabSz="533400">
            <a:lnSpc>
              <a:spcPct val="90000"/>
            </a:lnSpc>
            <a:spcBef>
              <a:spcPct val="0"/>
            </a:spcBef>
            <a:spcAft>
              <a:spcPct val="35000"/>
            </a:spcAft>
            <a:buNone/>
          </a:pPr>
          <a:r>
            <a:rPr lang="en-US" sz="1200" kern="1200" dirty="0"/>
            <a:t>Behavioral Health</a:t>
          </a:r>
        </a:p>
      </dsp:txBody>
      <dsp:txXfrm>
        <a:off x="823769" y="1140139"/>
        <a:ext cx="1627069" cy="976241"/>
      </dsp:txXfrm>
    </dsp:sp>
    <dsp:sp modelId="{D648DF42-8B81-4542-BE94-4716491CFD85}">
      <dsp:nvSpPr>
        <dsp:cNvPr id="0" name=""/>
        <dsp:cNvSpPr/>
      </dsp:nvSpPr>
      <dsp:spPr>
        <a:xfrm>
          <a:off x="2613546" y="1140139"/>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Correctional Health</a:t>
          </a:r>
        </a:p>
        <a:p>
          <a:pPr marL="0" lvl="0" indent="0" algn="ctr" defTabSz="533400">
            <a:lnSpc>
              <a:spcPct val="90000"/>
            </a:lnSpc>
            <a:spcBef>
              <a:spcPct val="0"/>
            </a:spcBef>
            <a:spcAft>
              <a:spcPct val="35000"/>
            </a:spcAft>
            <a:buNone/>
          </a:pPr>
          <a:r>
            <a:rPr lang="en-US" sz="1200" kern="1200" dirty="0"/>
            <a:t>Jails</a:t>
          </a:r>
        </a:p>
      </dsp:txBody>
      <dsp:txXfrm>
        <a:off x="2613546" y="1140139"/>
        <a:ext cx="1627069" cy="976241"/>
      </dsp:txXfrm>
    </dsp:sp>
    <dsp:sp modelId="{33F68F22-F84C-48D7-A3DF-7A23DD1C7569}">
      <dsp:nvSpPr>
        <dsp:cNvPr id="0" name=""/>
        <dsp:cNvSpPr/>
      </dsp:nvSpPr>
      <dsp:spPr>
        <a:xfrm>
          <a:off x="4403322" y="1140139"/>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Justice partners (Courts, DA, PD, Probation)</a:t>
          </a:r>
        </a:p>
      </dsp:txBody>
      <dsp:txXfrm>
        <a:off x="4403322" y="1140139"/>
        <a:ext cx="1627069" cy="976241"/>
      </dsp:txXfrm>
    </dsp:sp>
    <dsp:sp modelId="{022F2CF5-DAEA-4E08-B784-92ECBC09EF64}">
      <dsp:nvSpPr>
        <dsp:cNvPr id="0" name=""/>
        <dsp:cNvSpPr/>
      </dsp:nvSpPr>
      <dsp:spPr>
        <a:xfrm>
          <a:off x="6193098" y="1140139"/>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Law Enforcement (SSO, Police, US Attorney’s Office, DEA)</a:t>
          </a:r>
        </a:p>
      </dsp:txBody>
      <dsp:txXfrm>
        <a:off x="6193098" y="1140139"/>
        <a:ext cx="1627069" cy="976241"/>
      </dsp:txXfrm>
    </dsp:sp>
    <dsp:sp modelId="{7786DC00-84E3-4BD3-BCCC-D7C62C6EB2B5}">
      <dsp:nvSpPr>
        <dsp:cNvPr id="0" name=""/>
        <dsp:cNvSpPr/>
      </dsp:nvSpPr>
      <dsp:spPr>
        <a:xfrm>
          <a:off x="823769" y="2279087"/>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Sac Metro Fire </a:t>
          </a:r>
        </a:p>
        <a:p>
          <a:pPr marL="0" lvl="0" indent="0" algn="ctr" defTabSz="533400">
            <a:lnSpc>
              <a:spcPct val="90000"/>
            </a:lnSpc>
            <a:spcBef>
              <a:spcPct val="0"/>
            </a:spcBef>
            <a:spcAft>
              <a:spcPct val="35000"/>
            </a:spcAft>
            <a:buNone/>
          </a:pPr>
          <a:r>
            <a:rPr lang="en-US" sz="1200" kern="1200" dirty="0"/>
            <a:t> Sacramento Fire Department</a:t>
          </a:r>
        </a:p>
      </dsp:txBody>
      <dsp:txXfrm>
        <a:off x="823769" y="2279087"/>
        <a:ext cx="1627069" cy="976241"/>
      </dsp:txXfrm>
    </dsp:sp>
    <dsp:sp modelId="{BAA2774F-CE2F-4BD9-A182-7BAF772132AE}">
      <dsp:nvSpPr>
        <dsp:cNvPr id="0" name=""/>
        <dsp:cNvSpPr/>
      </dsp:nvSpPr>
      <dsp:spPr>
        <a:xfrm>
          <a:off x="2613546" y="2279087"/>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Child, Family and Adult Services</a:t>
          </a:r>
        </a:p>
      </dsp:txBody>
      <dsp:txXfrm>
        <a:off x="2613546" y="2279087"/>
        <a:ext cx="1627069" cy="976241"/>
      </dsp:txXfrm>
    </dsp:sp>
    <dsp:sp modelId="{0964F9B5-B23B-4BE6-9450-AB15427D9EC9}">
      <dsp:nvSpPr>
        <dsp:cNvPr id="0" name=""/>
        <dsp:cNvSpPr/>
      </dsp:nvSpPr>
      <dsp:spPr>
        <a:xfrm>
          <a:off x="4403322" y="2279087"/>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Opioid, Meth, Youth Coalitions </a:t>
          </a:r>
        </a:p>
      </dsp:txBody>
      <dsp:txXfrm>
        <a:off x="4403322" y="2279087"/>
        <a:ext cx="1627069" cy="976241"/>
      </dsp:txXfrm>
    </dsp:sp>
    <dsp:sp modelId="{F61E45B7-B875-4F9C-8B7C-7AE41F6BD297}">
      <dsp:nvSpPr>
        <dsp:cNvPr id="0" name=""/>
        <dsp:cNvSpPr/>
      </dsp:nvSpPr>
      <dsp:spPr>
        <a:xfrm>
          <a:off x="6193098" y="2279087"/>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Sierra Sacramento Valley Medical Society</a:t>
          </a:r>
        </a:p>
      </dsp:txBody>
      <dsp:txXfrm>
        <a:off x="6193098" y="2279087"/>
        <a:ext cx="1627069" cy="976241"/>
      </dsp:txXfrm>
    </dsp:sp>
    <dsp:sp modelId="{21ED8738-E99D-4F45-A7CA-7948A18391F1}">
      <dsp:nvSpPr>
        <dsp:cNvPr id="0" name=""/>
        <dsp:cNvSpPr/>
      </dsp:nvSpPr>
      <dsp:spPr>
        <a:xfrm>
          <a:off x="823769" y="3418036"/>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School Districts </a:t>
          </a:r>
        </a:p>
        <a:p>
          <a:pPr marL="0" lvl="0" indent="0" algn="ctr" defTabSz="533400">
            <a:lnSpc>
              <a:spcPct val="90000"/>
            </a:lnSpc>
            <a:spcBef>
              <a:spcPct val="0"/>
            </a:spcBef>
            <a:spcAft>
              <a:spcPct val="35000"/>
            </a:spcAft>
            <a:buNone/>
          </a:pPr>
          <a:r>
            <a:rPr lang="en-US" sz="1200" kern="1200" dirty="0"/>
            <a:t> Sacramento State University</a:t>
          </a:r>
        </a:p>
      </dsp:txBody>
      <dsp:txXfrm>
        <a:off x="823769" y="3418036"/>
        <a:ext cx="1627069" cy="976241"/>
      </dsp:txXfrm>
    </dsp:sp>
    <dsp:sp modelId="{D6B277D0-D651-435D-9981-CF58055EC2FE}">
      <dsp:nvSpPr>
        <dsp:cNvPr id="0" name=""/>
        <dsp:cNvSpPr/>
      </dsp:nvSpPr>
      <dsp:spPr>
        <a:xfrm>
          <a:off x="2613546" y="3418036"/>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Hospitals</a:t>
          </a:r>
        </a:p>
        <a:p>
          <a:pPr marL="0" lvl="0" indent="0" algn="ctr" defTabSz="533400">
            <a:lnSpc>
              <a:spcPct val="90000"/>
            </a:lnSpc>
            <a:spcBef>
              <a:spcPct val="0"/>
            </a:spcBef>
            <a:spcAft>
              <a:spcPct val="35000"/>
            </a:spcAft>
            <a:buNone/>
          </a:pPr>
          <a:r>
            <a:rPr lang="en-US" sz="1200" kern="1200" dirty="0"/>
            <a:t>Substance Use Navigators</a:t>
          </a:r>
        </a:p>
      </dsp:txBody>
      <dsp:txXfrm>
        <a:off x="2613546" y="3418036"/>
        <a:ext cx="1627069" cy="976241"/>
      </dsp:txXfrm>
    </dsp:sp>
    <dsp:sp modelId="{3A87E58A-348B-4611-84AF-D669CE511C30}">
      <dsp:nvSpPr>
        <dsp:cNvPr id="0" name=""/>
        <dsp:cNvSpPr/>
      </dsp:nvSpPr>
      <dsp:spPr>
        <a:xfrm>
          <a:off x="4403322" y="3418036"/>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Grieving Families</a:t>
          </a:r>
        </a:p>
      </dsp:txBody>
      <dsp:txXfrm>
        <a:off x="4403322" y="3418036"/>
        <a:ext cx="1627069" cy="976241"/>
      </dsp:txXfrm>
    </dsp:sp>
    <dsp:sp modelId="{E87F7898-F5D2-4EF6-B58E-9195E3469A62}">
      <dsp:nvSpPr>
        <dsp:cNvPr id="0" name=""/>
        <dsp:cNvSpPr/>
      </dsp:nvSpPr>
      <dsp:spPr>
        <a:xfrm>
          <a:off x="6193098" y="3418036"/>
          <a:ext cx="1627069" cy="976241"/>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DHCS-Naloxone Distribution Program</a:t>
          </a:r>
        </a:p>
      </dsp:txBody>
      <dsp:txXfrm>
        <a:off x="6193098" y="3418036"/>
        <a:ext cx="1627069" cy="976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6186-24A3-4228-8726-055E8EB987FA}">
      <dsp:nvSpPr>
        <dsp:cNvPr id="0" name=""/>
        <dsp:cNvSpPr/>
      </dsp:nvSpPr>
      <dsp:spPr>
        <a:xfrm>
          <a:off x="1633814" y="516214"/>
          <a:ext cx="3437971" cy="3437971"/>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AC7E21-0E4B-48F4-82F1-A072ADD5F14E}">
      <dsp:nvSpPr>
        <dsp:cNvPr id="0" name=""/>
        <dsp:cNvSpPr/>
      </dsp:nvSpPr>
      <dsp:spPr>
        <a:xfrm>
          <a:off x="1633814" y="516214"/>
          <a:ext cx="3437971" cy="3437971"/>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73BADB-3FF0-44AB-8115-D0C587E6BFBE}">
      <dsp:nvSpPr>
        <dsp:cNvPr id="0" name=""/>
        <dsp:cNvSpPr/>
      </dsp:nvSpPr>
      <dsp:spPr>
        <a:xfrm>
          <a:off x="1633814" y="516214"/>
          <a:ext cx="3437971" cy="3437971"/>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B53408-622A-4B43-B427-2C0EB0D7EF63}">
      <dsp:nvSpPr>
        <dsp:cNvPr id="0" name=""/>
        <dsp:cNvSpPr/>
      </dsp:nvSpPr>
      <dsp:spPr>
        <a:xfrm>
          <a:off x="1633814" y="516214"/>
          <a:ext cx="3437971" cy="3437971"/>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E7555-72AC-4D01-BD62-9BF8592EED37}">
      <dsp:nvSpPr>
        <dsp:cNvPr id="0" name=""/>
        <dsp:cNvSpPr/>
      </dsp:nvSpPr>
      <dsp:spPr>
        <a:xfrm>
          <a:off x="2561257" y="1443657"/>
          <a:ext cx="1583084" cy="1583084"/>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BHS</a:t>
          </a:r>
        </a:p>
      </dsp:txBody>
      <dsp:txXfrm>
        <a:off x="2793094" y="1675494"/>
        <a:ext cx="1119410" cy="1119410"/>
      </dsp:txXfrm>
    </dsp:sp>
    <dsp:sp modelId="{033FD812-0046-4823-A0A6-FAFC8B3BF40C}">
      <dsp:nvSpPr>
        <dsp:cNvPr id="0" name=""/>
        <dsp:cNvSpPr/>
      </dsp:nvSpPr>
      <dsp:spPr>
        <a:xfrm>
          <a:off x="2798720" y="2028"/>
          <a:ext cx="1108159" cy="1108159"/>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961006" y="164314"/>
        <a:ext cx="783587" cy="783587"/>
      </dsp:txXfrm>
    </dsp:sp>
    <dsp:sp modelId="{5AF2E102-C923-4CCA-A79F-B0F91F0CAF58}">
      <dsp:nvSpPr>
        <dsp:cNvPr id="0" name=""/>
        <dsp:cNvSpPr/>
      </dsp:nvSpPr>
      <dsp:spPr>
        <a:xfrm>
          <a:off x="4477812" y="1681120"/>
          <a:ext cx="1108159" cy="1108159"/>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4640098" y="1843406"/>
        <a:ext cx="783587" cy="783587"/>
      </dsp:txXfrm>
    </dsp:sp>
    <dsp:sp modelId="{23386C12-1E6C-4C04-9A83-CB790DF21443}">
      <dsp:nvSpPr>
        <dsp:cNvPr id="0" name=""/>
        <dsp:cNvSpPr/>
      </dsp:nvSpPr>
      <dsp:spPr>
        <a:xfrm>
          <a:off x="2798720" y="3360212"/>
          <a:ext cx="1108159" cy="1108159"/>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961006" y="3522498"/>
        <a:ext cx="783587" cy="783587"/>
      </dsp:txXfrm>
    </dsp:sp>
    <dsp:sp modelId="{45203B11-EDD7-458C-82F3-40CABE85CF5E}">
      <dsp:nvSpPr>
        <dsp:cNvPr id="0" name=""/>
        <dsp:cNvSpPr/>
      </dsp:nvSpPr>
      <dsp:spPr>
        <a:xfrm>
          <a:off x="1119628" y="1681120"/>
          <a:ext cx="1108159" cy="1108159"/>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281914" y="1843406"/>
        <a:ext cx="783587" cy="783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0CC94-4A42-4281-AB2E-E045F7F8A3E4}">
      <dsp:nvSpPr>
        <dsp:cNvPr id="0" name=""/>
        <dsp:cNvSpPr/>
      </dsp:nvSpPr>
      <dsp:spPr>
        <a:xfrm>
          <a:off x="0" y="1359"/>
          <a:ext cx="3785744" cy="57925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2D65C444-69CE-46E2-A7DE-752E8E8DC34F}">
      <dsp:nvSpPr>
        <dsp:cNvPr id="0" name=""/>
        <dsp:cNvSpPr/>
      </dsp:nvSpPr>
      <dsp:spPr>
        <a:xfrm>
          <a:off x="175224" y="131691"/>
          <a:ext cx="318589" cy="3185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4DD82-D27F-43EE-9318-AD4EC3F4B720}">
      <dsp:nvSpPr>
        <dsp:cNvPr id="0" name=""/>
        <dsp:cNvSpPr/>
      </dsp:nvSpPr>
      <dsp:spPr>
        <a:xfrm>
          <a:off x="669037" y="1359"/>
          <a:ext cx="3116706" cy="5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04" tIns="61304" rIns="61304" bIns="61304"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Screening for Mental Health and Substance Use Services</a:t>
          </a:r>
        </a:p>
      </dsp:txBody>
      <dsp:txXfrm>
        <a:off x="669037" y="1359"/>
        <a:ext cx="3116706" cy="579252"/>
      </dsp:txXfrm>
    </dsp:sp>
    <dsp:sp modelId="{88B8842A-0F63-4262-92D2-A9A3DB25ADCD}">
      <dsp:nvSpPr>
        <dsp:cNvPr id="0" name=""/>
        <dsp:cNvSpPr/>
      </dsp:nvSpPr>
      <dsp:spPr>
        <a:xfrm>
          <a:off x="0" y="725425"/>
          <a:ext cx="3785744" cy="57925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504BAEA-8412-4351-8D42-7575BA100F66}">
      <dsp:nvSpPr>
        <dsp:cNvPr id="0" name=""/>
        <dsp:cNvSpPr/>
      </dsp:nvSpPr>
      <dsp:spPr>
        <a:xfrm>
          <a:off x="175224" y="855757"/>
          <a:ext cx="318589" cy="3185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CF501-2C00-4798-BD0E-996DDA2842E9}">
      <dsp:nvSpPr>
        <dsp:cNvPr id="0" name=""/>
        <dsp:cNvSpPr/>
      </dsp:nvSpPr>
      <dsp:spPr>
        <a:xfrm>
          <a:off x="669037" y="725425"/>
          <a:ext cx="3116706" cy="5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04" tIns="61304" rIns="61304" bIns="61304"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Mental Health and Substance Use Outpatient Treatment</a:t>
          </a:r>
        </a:p>
      </dsp:txBody>
      <dsp:txXfrm>
        <a:off x="669037" y="725425"/>
        <a:ext cx="3116706" cy="579252"/>
      </dsp:txXfrm>
    </dsp:sp>
    <dsp:sp modelId="{D2138BCA-D2AF-4D54-9301-D9205578CF28}">
      <dsp:nvSpPr>
        <dsp:cNvPr id="0" name=""/>
        <dsp:cNvSpPr/>
      </dsp:nvSpPr>
      <dsp:spPr>
        <a:xfrm>
          <a:off x="0" y="1449491"/>
          <a:ext cx="3785744" cy="57925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F2C4DAF-FCB5-4318-A37C-EA47CC22D607}">
      <dsp:nvSpPr>
        <dsp:cNvPr id="0" name=""/>
        <dsp:cNvSpPr/>
      </dsp:nvSpPr>
      <dsp:spPr>
        <a:xfrm>
          <a:off x="175224" y="1579823"/>
          <a:ext cx="318589" cy="3185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F06F3-954D-4AD6-A1AE-E69D3BEEDD0A}">
      <dsp:nvSpPr>
        <dsp:cNvPr id="0" name=""/>
        <dsp:cNvSpPr/>
      </dsp:nvSpPr>
      <dsp:spPr>
        <a:xfrm>
          <a:off x="669037" y="1449491"/>
          <a:ext cx="3116706" cy="5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04" tIns="61304" rIns="61304" bIns="61304"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Residential Treatment</a:t>
          </a:r>
        </a:p>
      </dsp:txBody>
      <dsp:txXfrm>
        <a:off x="669037" y="1449491"/>
        <a:ext cx="3116706" cy="579252"/>
      </dsp:txXfrm>
    </dsp:sp>
    <dsp:sp modelId="{DA5F95C0-A734-4466-83D6-59C28990BBFD}">
      <dsp:nvSpPr>
        <dsp:cNvPr id="0" name=""/>
        <dsp:cNvSpPr/>
      </dsp:nvSpPr>
      <dsp:spPr>
        <a:xfrm>
          <a:off x="0" y="2173558"/>
          <a:ext cx="3785744" cy="57925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F570781-B01C-41F0-8B6B-E17A38FA7681}">
      <dsp:nvSpPr>
        <dsp:cNvPr id="0" name=""/>
        <dsp:cNvSpPr/>
      </dsp:nvSpPr>
      <dsp:spPr>
        <a:xfrm>
          <a:off x="175224" y="2303890"/>
          <a:ext cx="318589" cy="3185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1D3B7-7FC7-4E3D-A0BB-16762C18391C}">
      <dsp:nvSpPr>
        <dsp:cNvPr id="0" name=""/>
        <dsp:cNvSpPr/>
      </dsp:nvSpPr>
      <dsp:spPr>
        <a:xfrm>
          <a:off x="669037" y="2173558"/>
          <a:ext cx="3116706" cy="5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04" tIns="61304" rIns="61304" bIns="61304"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Recovery Residences/Sober Living Environments</a:t>
          </a:r>
        </a:p>
      </dsp:txBody>
      <dsp:txXfrm>
        <a:off x="669037" y="2173558"/>
        <a:ext cx="3116706" cy="579252"/>
      </dsp:txXfrm>
    </dsp:sp>
    <dsp:sp modelId="{8BB140A6-D97C-4CE9-BE1E-89F418B58873}">
      <dsp:nvSpPr>
        <dsp:cNvPr id="0" name=""/>
        <dsp:cNvSpPr/>
      </dsp:nvSpPr>
      <dsp:spPr>
        <a:xfrm>
          <a:off x="0" y="2897624"/>
          <a:ext cx="3785744" cy="57925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48FF8025-B0F5-4980-876B-6D0FF0A9A039}">
      <dsp:nvSpPr>
        <dsp:cNvPr id="0" name=""/>
        <dsp:cNvSpPr/>
      </dsp:nvSpPr>
      <dsp:spPr>
        <a:xfrm>
          <a:off x="175224" y="3027956"/>
          <a:ext cx="318589" cy="31858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2A47F-7C92-450A-BC52-A2B53D08DABB}">
      <dsp:nvSpPr>
        <dsp:cNvPr id="0" name=""/>
        <dsp:cNvSpPr/>
      </dsp:nvSpPr>
      <dsp:spPr>
        <a:xfrm>
          <a:off x="669037" y="2897624"/>
          <a:ext cx="3116706" cy="5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04" tIns="61304" rIns="61304" bIns="61304"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Care Coordination</a:t>
          </a:r>
        </a:p>
      </dsp:txBody>
      <dsp:txXfrm>
        <a:off x="669037" y="2897624"/>
        <a:ext cx="3116706" cy="579252"/>
      </dsp:txXfrm>
    </dsp:sp>
    <dsp:sp modelId="{C95675AF-FF8C-4DB2-B794-673B475C0CDA}">
      <dsp:nvSpPr>
        <dsp:cNvPr id="0" name=""/>
        <dsp:cNvSpPr/>
      </dsp:nvSpPr>
      <dsp:spPr>
        <a:xfrm>
          <a:off x="0" y="3621690"/>
          <a:ext cx="3785744" cy="57925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CCF3755-5EF5-450B-90B6-78197C65CA3C}">
      <dsp:nvSpPr>
        <dsp:cNvPr id="0" name=""/>
        <dsp:cNvSpPr/>
      </dsp:nvSpPr>
      <dsp:spPr>
        <a:xfrm>
          <a:off x="175224" y="3752022"/>
          <a:ext cx="318589" cy="31858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A34A3-DC5B-4913-BFDB-25806739EFF3}">
      <dsp:nvSpPr>
        <dsp:cNvPr id="0" name=""/>
        <dsp:cNvSpPr/>
      </dsp:nvSpPr>
      <dsp:spPr>
        <a:xfrm>
          <a:off x="669037" y="3621690"/>
          <a:ext cx="3116706" cy="5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04" tIns="61304" rIns="61304" bIns="61304"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Crisis Intervention</a:t>
          </a:r>
        </a:p>
      </dsp:txBody>
      <dsp:txXfrm>
        <a:off x="669037" y="3621690"/>
        <a:ext cx="3116706" cy="579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627C3-73EF-4395-9BBB-80EC40E8939F}">
      <dsp:nvSpPr>
        <dsp:cNvPr id="0" name=""/>
        <dsp:cNvSpPr/>
      </dsp:nvSpPr>
      <dsp:spPr>
        <a:xfrm>
          <a:off x="191018" y="765688"/>
          <a:ext cx="1147175" cy="11471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B7EC9-3FE4-49A3-8FC9-2FCD6CABD036}">
      <dsp:nvSpPr>
        <dsp:cNvPr id="0" name=""/>
        <dsp:cNvSpPr/>
      </dsp:nvSpPr>
      <dsp:spPr>
        <a:xfrm>
          <a:off x="431925" y="1006595"/>
          <a:ext cx="665361" cy="6653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61A04-2A76-419C-8ED6-41657A0C8026}">
      <dsp:nvSpPr>
        <dsp:cNvPr id="0" name=""/>
        <dsp:cNvSpPr/>
      </dsp:nvSpPr>
      <dsp:spPr>
        <a:xfrm>
          <a:off x="1584017" y="765688"/>
          <a:ext cx="2704057" cy="11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1" kern="1200"/>
            <a:t>Detox/Withdrawal Management (WM)</a:t>
          </a:r>
          <a:endParaRPr lang="en-US" sz="2200" kern="1200"/>
        </a:p>
      </dsp:txBody>
      <dsp:txXfrm>
        <a:off x="1584017" y="765688"/>
        <a:ext cx="2704057" cy="1147175"/>
      </dsp:txXfrm>
    </dsp:sp>
    <dsp:sp modelId="{D18C4A3A-4685-4ADE-9A57-5787F531817C}">
      <dsp:nvSpPr>
        <dsp:cNvPr id="0" name=""/>
        <dsp:cNvSpPr/>
      </dsp:nvSpPr>
      <dsp:spPr>
        <a:xfrm>
          <a:off x="4759236" y="765688"/>
          <a:ext cx="1147175" cy="11471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47428-E8D5-457E-8652-0505F5008501}">
      <dsp:nvSpPr>
        <dsp:cNvPr id="0" name=""/>
        <dsp:cNvSpPr/>
      </dsp:nvSpPr>
      <dsp:spPr>
        <a:xfrm>
          <a:off x="5000143" y="1006595"/>
          <a:ext cx="665361" cy="6653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A5736-3012-42A2-9E2C-F704A11A5B83}">
      <dsp:nvSpPr>
        <dsp:cNvPr id="0" name=""/>
        <dsp:cNvSpPr/>
      </dsp:nvSpPr>
      <dsp:spPr>
        <a:xfrm>
          <a:off x="6152235" y="765688"/>
          <a:ext cx="2704057" cy="11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1" kern="1200"/>
            <a:t>Residential Treatment</a:t>
          </a:r>
          <a:endParaRPr lang="en-US" sz="2200" kern="1200"/>
        </a:p>
      </dsp:txBody>
      <dsp:txXfrm>
        <a:off x="6152235" y="765688"/>
        <a:ext cx="2704057" cy="1147175"/>
      </dsp:txXfrm>
    </dsp:sp>
    <dsp:sp modelId="{49CF69BA-91C1-4A1D-946A-1CF780CE0DF0}">
      <dsp:nvSpPr>
        <dsp:cNvPr id="0" name=""/>
        <dsp:cNvSpPr/>
      </dsp:nvSpPr>
      <dsp:spPr>
        <a:xfrm>
          <a:off x="191018" y="2696446"/>
          <a:ext cx="1147175" cy="11471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09760-FCE3-43D3-99CE-D0D6890578FC}">
      <dsp:nvSpPr>
        <dsp:cNvPr id="0" name=""/>
        <dsp:cNvSpPr/>
      </dsp:nvSpPr>
      <dsp:spPr>
        <a:xfrm>
          <a:off x="431925" y="2937353"/>
          <a:ext cx="665361" cy="6653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39C54-2BDB-4A73-B156-32E2215193A8}">
      <dsp:nvSpPr>
        <dsp:cNvPr id="0" name=""/>
        <dsp:cNvSpPr/>
      </dsp:nvSpPr>
      <dsp:spPr>
        <a:xfrm>
          <a:off x="1584017" y="2696446"/>
          <a:ext cx="2704057" cy="11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1" kern="1200"/>
            <a:t>Medication-Assisted Treatment (MAT)</a:t>
          </a:r>
          <a:endParaRPr lang="en-US" sz="2200" kern="1200"/>
        </a:p>
      </dsp:txBody>
      <dsp:txXfrm>
        <a:off x="1584017" y="2696446"/>
        <a:ext cx="2704057" cy="1147175"/>
      </dsp:txXfrm>
    </dsp:sp>
    <dsp:sp modelId="{8B015F36-BF6D-4BC5-9297-59D06D1D9246}">
      <dsp:nvSpPr>
        <dsp:cNvPr id="0" name=""/>
        <dsp:cNvSpPr/>
      </dsp:nvSpPr>
      <dsp:spPr>
        <a:xfrm>
          <a:off x="4759236" y="2696446"/>
          <a:ext cx="1147175" cy="11471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A66AB5-49EB-4682-BC71-31D1FB217B9F}">
      <dsp:nvSpPr>
        <dsp:cNvPr id="0" name=""/>
        <dsp:cNvSpPr/>
      </dsp:nvSpPr>
      <dsp:spPr>
        <a:xfrm>
          <a:off x="5000143" y="2937353"/>
          <a:ext cx="665361" cy="6653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D8FBE5-BBD7-4B41-BB7E-4DE39CC8DB39}">
      <dsp:nvSpPr>
        <dsp:cNvPr id="0" name=""/>
        <dsp:cNvSpPr/>
      </dsp:nvSpPr>
      <dsp:spPr>
        <a:xfrm>
          <a:off x="6152235" y="2696446"/>
          <a:ext cx="2704057" cy="11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1" kern="1200"/>
            <a:t>Recovery Residences/Sober Living Environments</a:t>
          </a:r>
          <a:endParaRPr lang="en-US" sz="2200" kern="1200"/>
        </a:p>
      </dsp:txBody>
      <dsp:txXfrm>
        <a:off x="6152235" y="2696446"/>
        <a:ext cx="2704057" cy="1147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232BA-5634-492D-B1AC-32B39C75DDBE}">
      <dsp:nvSpPr>
        <dsp:cNvPr id="0" name=""/>
        <dsp:cNvSpPr/>
      </dsp:nvSpPr>
      <dsp:spPr>
        <a:xfrm rot="5400000">
          <a:off x="3047173" y="-827641"/>
          <a:ext cx="1869519" cy="415746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i="0" kern="1200" dirty="0"/>
            <a:t>Fentanyl test strips are small strips of paper that can detect the presence of fentanyl in different drugs (such as cocaine, methamphetamine, and heroin) and drug forms (pills, powder, and injectables).</a:t>
          </a:r>
          <a:endParaRPr lang="en-US" sz="1100" kern="1200" dirty="0"/>
        </a:p>
      </dsp:txBody>
      <dsp:txXfrm rot="-5400000">
        <a:off x="1903199" y="407595"/>
        <a:ext cx="4066206" cy="1686995"/>
      </dsp:txXfrm>
    </dsp:sp>
    <dsp:sp modelId="{12F77F59-ABDA-4AEA-9828-05C5B35FD1B6}">
      <dsp:nvSpPr>
        <dsp:cNvPr id="0" name=""/>
        <dsp:cNvSpPr/>
      </dsp:nvSpPr>
      <dsp:spPr>
        <a:xfrm>
          <a:off x="324" y="62"/>
          <a:ext cx="1902874" cy="2502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What are fentanyl test strips? </a:t>
          </a:r>
          <a:endParaRPr lang="en-US" sz="2000" kern="1200"/>
        </a:p>
      </dsp:txBody>
      <dsp:txXfrm>
        <a:off x="93215" y="92953"/>
        <a:ext cx="1717092" cy="2316278"/>
      </dsp:txXfrm>
    </dsp:sp>
    <dsp:sp modelId="{FCC23206-8806-4CB2-BC76-7EE539438C6E}">
      <dsp:nvSpPr>
        <dsp:cNvPr id="0" name=""/>
        <dsp:cNvSpPr/>
      </dsp:nvSpPr>
      <dsp:spPr>
        <a:xfrm rot="5400000">
          <a:off x="2980130" y="1798369"/>
          <a:ext cx="2001648" cy="415977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i="0" kern="1200" dirty="0"/>
            <a:t>The newest initiative from the Substance Use Prevention and Treatment (SUPT) team is Safer Sacramento. The website speaks to issues with all the trending substances, free Narcan and Fentanyl test strips, processing grief, a grief support group, a page for youth, and a page for reaching out to diverse communities. For more information, visit: </a:t>
          </a:r>
          <a:r>
            <a:rPr lang="en-US" sz="1100" b="0" i="0" kern="1200" dirty="0">
              <a:hlinkClick xmlns:r="http://schemas.openxmlformats.org/officeDocument/2006/relationships" r:id="rId1"/>
            </a:rPr>
            <a:t>www.SaferSacramento.com</a:t>
          </a:r>
          <a:endParaRPr lang="en-US" sz="1100" kern="1200" dirty="0"/>
        </a:p>
        <a:p>
          <a:pPr marL="57150" lvl="1" indent="-57150" algn="l" defTabSz="488950">
            <a:lnSpc>
              <a:spcPct val="90000"/>
            </a:lnSpc>
            <a:spcBef>
              <a:spcPct val="0"/>
            </a:spcBef>
            <a:spcAft>
              <a:spcPct val="15000"/>
            </a:spcAft>
            <a:buChar char="•"/>
          </a:pPr>
          <a:r>
            <a:rPr lang="en-US" sz="1100" b="0" i="0" kern="1200" dirty="0"/>
            <a:t>To request free fentanyl test strips, complete the online application located on the </a:t>
          </a:r>
          <a:r>
            <a:rPr lang="en-US" sz="1100" b="0" i="0" kern="1200" dirty="0">
              <a:hlinkClick xmlns:r="http://schemas.openxmlformats.org/officeDocument/2006/relationships" r:id="rId2"/>
            </a:rPr>
            <a:t>DHCS website</a:t>
          </a:r>
          <a:r>
            <a:rPr lang="en-US" sz="1100" b="0" i="0" kern="1200" dirty="0"/>
            <a:t>. The application includes instructions, as well as terms and conditions of receiving fentanyl test strips from DHCS. </a:t>
          </a:r>
          <a:endParaRPr lang="en-US" sz="1100" kern="1200" dirty="0"/>
        </a:p>
      </dsp:txBody>
      <dsp:txXfrm rot="-5400000">
        <a:off x="1901068" y="2975143"/>
        <a:ext cx="4062061" cy="1806224"/>
      </dsp:txXfrm>
    </dsp:sp>
    <dsp:sp modelId="{1A682CD1-6E7F-4F45-AD2B-153DC9CF0485}">
      <dsp:nvSpPr>
        <dsp:cNvPr id="0" name=""/>
        <dsp:cNvSpPr/>
      </dsp:nvSpPr>
      <dsp:spPr>
        <a:xfrm>
          <a:off x="324" y="2627226"/>
          <a:ext cx="1900743" cy="2502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Sacramento County and DHCS Provide Free Fentanyl Test Strips</a:t>
          </a:r>
          <a:endParaRPr lang="en-US" sz="2000" kern="1200"/>
        </a:p>
      </dsp:txBody>
      <dsp:txXfrm>
        <a:off x="93111" y="2720013"/>
        <a:ext cx="1715169" cy="23164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A16C-069E-4D03-A6B0-AD1CDAB200CF}">
      <dsp:nvSpPr>
        <dsp:cNvPr id="0" name=""/>
        <dsp:cNvSpPr/>
      </dsp:nvSpPr>
      <dsp:spPr>
        <a:xfrm rot="5400000">
          <a:off x="4478185" y="-1683808"/>
          <a:ext cx="1081647" cy="4723773"/>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Main Line: (916) 875-2050</a:t>
          </a:r>
        </a:p>
        <a:p>
          <a:pPr marL="171450" lvl="1" indent="-171450" algn="l" defTabSz="844550">
            <a:lnSpc>
              <a:spcPct val="90000"/>
            </a:lnSpc>
            <a:spcBef>
              <a:spcPct val="0"/>
            </a:spcBef>
            <a:spcAft>
              <a:spcPct val="15000"/>
            </a:spcAft>
            <a:buChar char="•"/>
          </a:pPr>
          <a:r>
            <a:rPr lang="en-US" sz="1900" kern="1200" dirty="0"/>
            <a:t>System of Care for SUPT:               (916) 874-9754 or (888) 881-4881</a:t>
          </a:r>
        </a:p>
      </dsp:txBody>
      <dsp:txXfrm rot="-5400000">
        <a:off x="2657122" y="190057"/>
        <a:ext cx="4670971" cy="976043"/>
      </dsp:txXfrm>
    </dsp:sp>
    <dsp:sp modelId="{9213EC92-D1E0-427C-9AC5-2C744486837E}">
      <dsp:nvSpPr>
        <dsp:cNvPr id="0" name=""/>
        <dsp:cNvSpPr/>
      </dsp:nvSpPr>
      <dsp:spPr>
        <a:xfrm>
          <a:off x="0" y="2048"/>
          <a:ext cx="2657122" cy="13520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Substance Use Prevention and Treatment (SUPT)</a:t>
          </a:r>
        </a:p>
      </dsp:txBody>
      <dsp:txXfrm>
        <a:off x="66002" y="68050"/>
        <a:ext cx="2525118" cy="1220055"/>
      </dsp:txXfrm>
    </dsp:sp>
    <dsp:sp modelId="{5327C8AB-ED54-4F23-9827-0C02880AB729}">
      <dsp:nvSpPr>
        <dsp:cNvPr id="0" name=""/>
        <dsp:cNvSpPr/>
      </dsp:nvSpPr>
      <dsp:spPr>
        <a:xfrm rot="5400000">
          <a:off x="4478185" y="-264146"/>
          <a:ext cx="1081647" cy="4723773"/>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Office Phone (916) 875-9850</a:t>
          </a:r>
        </a:p>
        <a:p>
          <a:pPr marL="171450" lvl="1" indent="-171450" algn="l" defTabSz="844550">
            <a:lnSpc>
              <a:spcPct val="90000"/>
            </a:lnSpc>
            <a:spcBef>
              <a:spcPct val="0"/>
            </a:spcBef>
            <a:spcAft>
              <a:spcPct val="15000"/>
            </a:spcAft>
            <a:buChar char="•"/>
          </a:pPr>
          <a:r>
            <a:rPr lang="en-US" sz="1900" kern="1200" dirty="0"/>
            <a:t>Cell Phone (916) 639-0588</a:t>
          </a:r>
        </a:p>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1">
                <a:extLst>
                  <a:ext uri="{A12FA001-AC4F-418D-AE19-62706E023703}">
                    <ahyp:hlinkClr xmlns:ahyp="http://schemas.microsoft.com/office/drawing/2018/hyperlinkcolor" val="tx"/>
                  </a:ext>
                </a:extLst>
              </a:hlinkClick>
            </a:rPr>
            <a:t>hawkinsp@saccounty.gov</a:t>
          </a:r>
          <a:endParaRPr lang="en-US" sz="1900" kern="1200"/>
        </a:p>
      </dsp:txBody>
      <dsp:txXfrm rot="-5400000">
        <a:off x="2657122" y="1609719"/>
        <a:ext cx="4670971" cy="976043"/>
      </dsp:txXfrm>
    </dsp:sp>
    <dsp:sp modelId="{B3CA8545-A1F6-428F-B742-08CBB3A7CC4B}">
      <dsp:nvSpPr>
        <dsp:cNvPr id="0" name=""/>
        <dsp:cNvSpPr/>
      </dsp:nvSpPr>
      <dsp:spPr>
        <a:xfrm>
          <a:off x="0" y="1421710"/>
          <a:ext cx="2657122" cy="13520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Pamela Hawkins, LCSW, Health Program Manager</a:t>
          </a:r>
        </a:p>
      </dsp:txBody>
      <dsp:txXfrm>
        <a:off x="66002" y="1487712"/>
        <a:ext cx="2525118" cy="1220055"/>
      </dsp:txXfrm>
    </dsp:sp>
    <dsp:sp modelId="{BA799A0D-4618-42C6-8620-8BCD83120EA1}">
      <dsp:nvSpPr>
        <dsp:cNvPr id="0" name=""/>
        <dsp:cNvSpPr/>
      </dsp:nvSpPr>
      <dsp:spPr>
        <a:xfrm rot="5400000">
          <a:off x="4478185" y="1155516"/>
          <a:ext cx="1081647" cy="4723773"/>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Office Phone (916) 875-2046</a:t>
          </a:r>
        </a:p>
        <a:p>
          <a:pPr marL="171450" lvl="1" indent="-171450" algn="l" defTabSz="844550">
            <a:lnSpc>
              <a:spcPct val="90000"/>
            </a:lnSpc>
            <a:spcBef>
              <a:spcPct val="0"/>
            </a:spcBef>
            <a:spcAft>
              <a:spcPct val="15000"/>
            </a:spcAft>
            <a:buChar char="•"/>
          </a:pPr>
          <a:r>
            <a:rPr lang="it-IT" sz="1900" kern="1200">
              <a:hlinkClick xmlns:r="http://schemas.openxmlformats.org/officeDocument/2006/relationships" r:id="rId2">
                <a:extLst>
                  <a:ext uri="{A12FA001-AC4F-418D-AE19-62706E023703}">
                    <ahyp:hlinkClr xmlns:ahyp="http://schemas.microsoft.com/office/drawing/2018/hyperlinkcolor" val="tx"/>
                  </a:ext>
                </a:extLst>
              </a:hlinkClick>
            </a:rPr>
            <a:t>MillerLori@saccounty.gov</a:t>
          </a:r>
          <a:r>
            <a:rPr lang="it-IT" sz="1900" kern="1200"/>
            <a:t> </a:t>
          </a:r>
          <a:endParaRPr lang="en-US" sz="1900" kern="1200"/>
        </a:p>
      </dsp:txBody>
      <dsp:txXfrm rot="-5400000">
        <a:off x="2657122" y="3029381"/>
        <a:ext cx="4670971" cy="976043"/>
      </dsp:txXfrm>
    </dsp:sp>
    <dsp:sp modelId="{6F478FC8-85B0-49D7-8DF2-14F11186C5AF}">
      <dsp:nvSpPr>
        <dsp:cNvPr id="0" name=""/>
        <dsp:cNvSpPr/>
      </dsp:nvSpPr>
      <dsp:spPr>
        <a:xfrm>
          <a:off x="0" y="2841373"/>
          <a:ext cx="2657122" cy="13520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Lori Miller, LCSW, Division Manager</a:t>
          </a:r>
        </a:p>
      </dsp:txBody>
      <dsp:txXfrm>
        <a:off x="66002" y="2907375"/>
        <a:ext cx="2525118" cy="12200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0.82833</cdr:x>
      <cdr:y>0.5534</cdr:y>
    </cdr:from>
    <cdr:to>
      <cdr:x>0.91278</cdr:x>
      <cdr:y>0.60659</cdr:y>
    </cdr:to>
    <cdr:sp macro="" textlink="">
      <cdr:nvSpPr>
        <cdr:cNvPr id="2" name="TextBox 1">
          <a:extLst xmlns:a="http://schemas.openxmlformats.org/drawingml/2006/main">
            <a:ext uri="{FF2B5EF4-FFF2-40B4-BE49-F238E27FC236}">
              <a16:creationId xmlns:a16="http://schemas.microsoft.com/office/drawing/2014/main" id="{15446DF3-1E1B-1312-E5ED-B25CBB37B0AA}"/>
            </a:ext>
          </a:extLst>
        </cdr:cNvPr>
        <cdr:cNvSpPr txBox="1"/>
      </cdr:nvSpPr>
      <cdr:spPr>
        <a:xfrm xmlns:a="http://schemas.openxmlformats.org/drawingml/2006/main">
          <a:off x="5364809" y="1956110"/>
          <a:ext cx="546930" cy="188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0.79848</cdr:x>
      <cdr:y>0.50559</cdr:y>
    </cdr:from>
    <cdr:to>
      <cdr:x>0.94211</cdr:x>
      <cdr:y>0.61395</cdr:y>
    </cdr:to>
    <cdr:sp macro="" textlink="">
      <cdr:nvSpPr>
        <cdr:cNvPr id="3" name="TextBox 2">
          <a:extLst xmlns:a="http://schemas.openxmlformats.org/drawingml/2006/main">
            <a:ext uri="{FF2B5EF4-FFF2-40B4-BE49-F238E27FC236}">
              <a16:creationId xmlns:a16="http://schemas.microsoft.com/office/drawing/2014/main" id="{AC78FDA1-5C81-19B9-2804-30F7B13AD3BE}"/>
            </a:ext>
          </a:extLst>
        </cdr:cNvPr>
        <cdr:cNvSpPr txBox="1"/>
      </cdr:nvSpPr>
      <cdr:spPr>
        <a:xfrm xmlns:a="http://schemas.openxmlformats.org/drawingml/2006/main">
          <a:off x="5240289" y="2545647"/>
          <a:ext cx="942611" cy="545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700" b="1" dirty="0">
              <a:solidFill>
                <a:schemeClr val="tx1"/>
              </a:solidFill>
            </a:rPr>
            <a:t>106</a:t>
          </a:r>
        </a:p>
      </cdr:txBody>
    </cdr:sp>
  </cdr:relSizeAnchor>
</c:userShapes>
</file>

<file path=ppt/drawings/drawing2.xml><?xml version="1.0" encoding="utf-8"?>
<c:userShapes xmlns:c="http://schemas.openxmlformats.org/drawingml/2006/chart">
  <cdr:relSizeAnchor xmlns:cdr="http://schemas.openxmlformats.org/drawingml/2006/chartDrawing">
    <cdr:from>
      <cdr:x>0.06008</cdr:x>
      <cdr:y>0.3908</cdr:y>
    </cdr:from>
    <cdr:to>
      <cdr:x>0.16701</cdr:x>
      <cdr:y>0.56393</cdr:y>
    </cdr:to>
    <cdr:sp macro="" textlink="">
      <cdr:nvSpPr>
        <cdr:cNvPr id="2" name="TextBox 1">
          <a:extLst xmlns:a="http://schemas.openxmlformats.org/drawingml/2006/main">
            <a:ext uri="{FF2B5EF4-FFF2-40B4-BE49-F238E27FC236}">
              <a16:creationId xmlns:a16="http://schemas.microsoft.com/office/drawing/2014/main" id="{B297FF45-6098-6CB2-94EA-142D27DF4BA4}"/>
            </a:ext>
          </a:extLst>
        </cdr:cNvPr>
        <cdr:cNvSpPr txBox="1"/>
      </cdr:nvSpPr>
      <cdr:spPr>
        <a:xfrm xmlns:a="http://schemas.openxmlformats.org/drawingml/2006/main">
          <a:off x="513806" y="20639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0.0114</cdr:x>
      <cdr:y>0.34504</cdr:y>
    </cdr:from>
    <cdr:to>
      <cdr:x>0.18423</cdr:x>
      <cdr:y>0.57053</cdr:y>
    </cdr:to>
    <cdr:sp macro="" textlink="">
      <cdr:nvSpPr>
        <cdr:cNvPr id="3" name="TextBox 2">
          <a:extLst xmlns:a="http://schemas.openxmlformats.org/drawingml/2006/main">
            <a:ext uri="{FF2B5EF4-FFF2-40B4-BE49-F238E27FC236}">
              <a16:creationId xmlns:a16="http://schemas.microsoft.com/office/drawing/2014/main" id="{9807EB74-4361-0196-75F9-B931B360CF06}"/>
            </a:ext>
          </a:extLst>
        </cdr:cNvPr>
        <cdr:cNvSpPr txBox="1"/>
      </cdr:nvSpPr>
      <cdr:spPr>
        <a:xfrm xmlns:a="http://schemas.openxmlformats.org/drawingml/2006/main">
          <a:off x="104503" y="1822268"/>
          <a:ext cx="1584823" cy="11908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FY23/24 YTD </a:t>
          </a:r>
        </a:p>
        <a:p xmlns:a="http://schemas.openxmlformats.org/drawingml/2006/main">
          <a:r>
            <a:rPr lang="en-US" sz="1200" b="1" dirty="0"/>
            <a:t>(July 1, 2023 – May 31, 2024) Approximately 6,061 Individuals Received Treatment Services.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469318B-47E9-4238-8E67-5BD2E2096C21}" type="datetimeFigureOut">
              <a:rPr lang="en-US" smtClean="0"/>
              <a:t>1/12/2025</a:t>
            </a:fld>
            <a:endParaRPr lang="en-US" dirty="0"/>
          </a:p>
        </p:txBody>
      </p:sp>
      <p:sp>
        <p:nvSpPr>
          <p:cNvPr id="4" name="Slide Image Placeholder 3"/>
          <p:cNvSpPr>
            <a:spLocks noGrp="1" noRot="1" noChangeAspect="1"/>
          </p:cNvSpPr>
          <p:nvPr>
            <p:ph type="sldImg" idx="2"/>
          </p:nvPr>
        </p:nvSpPr>
        <p:spPr>
          <a:xfrm>
            <a:off x="949325" y="696913"/>
            <a:ext cx="511175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D2B3522-9A44-4279-9651-E586E6E87FC7}" type="slidenum">
              <a:rPr lang="en-US" smtClean="0"/>
              <a:t>‹#›</a:t>
            </a:fld>
            <a:endParaRPr lang="en-US" dirty="0"/>
          </a:p>
        </p:txBody>
      </p:sp>
    </p:spTree>
    <p:extLst>
      <p:ext uri="{BB962C8B-B14F-4D97-AF65-F5344CB8AC3E}">
        <p14:creationId xmlns:p14="http://schemas.microsoft.com/office/powerpoint/2010/main" val="175235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ph.ca.gov/Programs/CID/DOA/CDPH%20Document%20Library/Fact_Sheet_Fentanyl_Testing_Approved_ADA.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B3522-9A44-4279-9651-E586E6E87FC7}" type="slidenum">
              <a:rPr lang="en-US" smtClean="0"/>
              <a:t>1</a:t>
            </a:fld>
            <a:endParaRPr lang="en-US" dirty="0"/>
          </a:p>
        </p:txBody>
      </p:sp>
    </p:spTree>
    <p:extLst>
      <p:ext uri="{BB962C8B-B14F-4D97-AF65-F5344CB8AC3E}">
        <p14:creationId xmlns:p14="http://schemas.microsoft.com/office/powerpoint/2010/main" val="196593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2B3522-9A44-4279-9651-E586E6E87FC7}" type="slidenum">
              <a:rPr lang="en-US" smtClean="0"/>
              <a:t>15</a:t>
            </a:fld>
            <a:endParaRPr lang="en-US" dirty="0"/>
          </a:p>
        </p:txBody>
      </p:sp>
    </p:spTree>
    <p:extLst>
      <p:ext uri="{BB962C8B-B14F-4D97-AF65-F5344CB8AC3E}">
        <p14:creationId xmlns:p14="http://schemas.microsoft.com/office/powerpoint/2010/main" val="369581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B3522-9A44-4279-9651-E586E6E87FC7}" type="slidenum">
              <a:rPr lang="en-US" smtClean="0"/>
              <a:t>16</a:t>
            </a:fld>
            <a:endParaRPr lang="en-US" dirty="0"/>
          </a:p>
        </p:txBody>
      </p:sp>
    </p:spTree>
    <p:extLst>
      <p:ext uri="{BB962C8B-B14F-4D97-AF65-F5344CB8AC3E}">
        <p14:creationId xmlns:p14="http://schemas.microsoft.com/office/powerpoint/2010/main" val="193555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17</a:t>
            </a:fld>
            <a:endParaRPr lang="en-US" altLang="en-US" dirty="0"/>
          </a:p>
        </p:txBody>
      </p:sp>
    </p:spTree>
    <p:extLst>
      <p:ext uri="{BB962C8B-B14F-4D97-AF65-F5344CB8AC3E}">
        <p14:creationId xmlns:p14="http://schemas.microsoft.com/office/powerpoint/2010/main" val="405977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2B3522-9A44-4279-9651-E586E6E87FC7}" type="slidenum">
              <a:rPr lang="en-US" smtClean="0"/>
              <a:t>19</a:t>
            </a:fld>
            <a:endParaRPr lang="en-US" dirty="0"/>
          </a:p>
        </p:txBody>
      </p:sp>
    </p:spTree>
    <p:extLst>
      <p:ext uri="{BB962C8B-B14F-4D97-AF65-F5344CB8AC3E}">
        <p14:creationId xmlns:p14="http://schemas.microsoft.com/office/powerpoint/2010/main" val="295106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a harm reduction strategy designed to reduce the negative consequences of drug use, including the risk of fatal and nonfatal overdose. This Fentanyl Test Strips to Prevent Overdose fact sheet (</a:t>
            </a:r>
            <a:r>
              <a:rPr lang="en-US" dirty="0">
                <a:hlinkClick r:id="rId3"/>
              </a:rPr>
              <a:t>Fact Sheet: Fentanyl Testing to Prevent Overdose - Information for People Who Use Drugs and Healthcare Providers</a:t>
            </a:r>
            <a:r>
              <a:rPr lang="en-US" dirty="0"/>
              <a:t>) contains additional information about Fentanyl Test Strips. </a:t>
            </a:r>
          </a:p>
          <a:p>
            <a:endParaRPr lang="en-US" dirty="0"/>
          </a:p>
        </p:txBody>
      </p:sp>
      <p:sp>
        <p:nvSpPr>
          <p:cNvPr id="4" name="Slide Number Placeholder 3"/>
          <p:cNvSpPr>
            <a:spLocks noGrp="1"/>
          </p:cNvSpPr>
          <p:nvPr>
            <p:ph type="sldNum" sz="quarter" idx="5"/>
          </p:nvPr>
        </p:nvSpPr>
        <p:spPr/>
        <p:txBody>
          <a:bodyPr/>
          <a:lstStyle/>
          <a:p>
            <a:fld id="{AD2B3522-9A44-4279-9651-E586E6E87FC7}" type="slidenum">
              <a:rPr lang="en-US" smtClean="0"/>
              <a:t>20</a:t>
            </a:fld>
            <a:endParaRPr lang="en-US" dirty="0"/>
          </a:p>
        </p:txBody>
      </p:sp>
    </p:spTree>
    <p:extLst>
      <p:ext uri="{BB962C8B-B14F-4D97-AF65-F5344CB8AC3E}">
        <p14:creationId xmlns:p14="http://schemas.microsoft.com/office/powerpoint/2010/main" val="59363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cs typeface="Times New Roman" charset="0"/>
              </a:defRPr>
            </a:lvl1pPr>
            <a:lvl2pPr marL="757066" indent="-291179">
              <a:spcBef>
                <a:spcPct val="30000"/>
              </a:spcBef>
              <a:defRPr sz="1200">
                <a:solidFill>
                  <a:schemeClr val="tx1"/>
                </a:solidFill>
                <a:latin typeface="Times New Roman" charset="0"/>
                <a:cs typeface="Times New Roman" charset="0"/>
              </a:defRPr>
            </a:lvl2pPr>
            <a:lvl3pPr marL="1164717" indent="-232943">
              <a:spcBef>
                <a:spcPct val="30000"/>
              </a:spcBef>
              <a:defRPr sz="1200">
                <a:solidFill>
                  <a:schemeClr val="tx1"/>
                </a:solidFill>
                <a:latin typeface="Times New Roman" charset="0"/>
                <a:cs typeface="Times New Roman" charset="0"/>
              </a:defRPr>
            </a:lvl3pPr>
            <a:lvl4pPr marL="1630604" indent="-232943">
              <a:spcBef>
                <a:spcPct val="30000"/>
              </a:spcBef>
              <a:defRPr sz="1200">
                <a:solidFill>
                  <a:schemeClr val="tx1"/>
                </a:solidFill>
                <a:latin typeface="Times New Roman" charset="0"/>
                <a:cs typeface="Times New Roman" charset="0"/>
              </a:defRPr>
            </a:lvl4pPr>
            <a:lvl5pPr marL="2096491" indent="-232943">
              <a:spcBef>
                <a:spcPct val="30000"/>
              </a:spcBef>
              <a:defRPr sz="1200">
                <a:solidFill>
                  <a:schemeClr val="tx1"/>
                </a:solidFill>
                <a:latin typeface="Times New Roman" charset="0"/>
                <a:cs typeface="Times New Roman" charset="0"/>
              </a:defRPr>
            </a:lvl5pPr>
            <a:lvl6pPr marL="2562377" indent="-232943" eaLnBrk="0" fontAlgn="base" hangingPunct="0">
              <a:spcBef>
                <a:spcPct val="30000"/>
              </a:spcBef>
              <a:spcAft>
                <a:spcPct val="0"/>
              </a:spcAft>
              <a:defRPr sz="1200">
                <a:solidFill>
                  <a:schemeClr val="tx1"/>
                </a:solidFill>
                <a:latin typeface="Times New Roman" charset="0"/>
                <a:cs typeface="Times New Roman" charset="0"/>
              </a:defRPr>
            </a:lvl6pPr>
            <a:lvl7pPr marL="3028264" indent="-232943" eaLnBrk="0" fontAlgn="base" hangingPunct="0">
              <a:spcBef>
                <a:spcPct val="30000"/>
              </a:spcBef>
              <a:spcAft>
                <a:spcPct val="0"/>
              </a:spcAft>
              <a:defRPr sz="1200">
                <a:solidFill>
                  <a:schemeClr val="tx1"/>
                </a:solidFill>
                <a:latin typeface="Times New Roman" charset="0"/>
                <a:cs typeface="Times New Roman" charset="0"/>
              </a:defRPr>
            </a:lvl7pPr>
            <a:lvl8pPr marL="3494151" indent="-232943" eaLnBrk="0" fontAlgn="base" hangingPunct="0">
              <a:spcBef>
                <a:spcPct val="30000"/>
              </a:spcBef>
              <a:spcAft>
                <a:spcPct val="0"/>
              </a:spcAft>
              <a:defRPr sz="1200">
                <a:solidFill>
                  <a:schemeClr val="tx1"/>
                </a:solidFill>
                <a:latin typeface="Times New Roman" charset="0"/>
                <a:cs typeface="Times New Roman" charset="0"/>
              </a:defRPr>
            </a:lvl8pPr>
            <a:lvl9pPr marL="3960038" indent="-232943" eaLnBrk="0" fontAlgn="base" hangingPunct="0">
              <a:spcBef>
                <a:spcPct val="30000"/>
              </a:spcBef>
              <a:spcAft>
                <a:spcPct val="0"/>
              </a:spcAft>
              <a:defRPr sz="1200">
                <a:solidFill>
                  <a:schemeClr val="tx1"/>
                </a:solidFill>
                <a:latin typeface="Times New Roman" charset="0"/>
                <a:cs typeface="Times New Roman" charset="0"/>
              </a:defRPr>
            </a:lvl9pPr>
          </a:lstStyle>
          <a:p>
            <a:pPr>
              <a:spcBef>
                <a:spcPct val="0"/>
              </a:spcBef>
            </a:pPr>
            <a:fld id="{2C3148A5-74B1-4024-BCD1-B5CB03F1B38E}" type="slidenum">
              <a:rPr lang="en-US" altLang="en-US"/>
              <a:pPr>
                <a:spcBef>
                  <a:spcPct val="0"/>
                </a:spcBef>
              </a:pPr>
              <a:t>21</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8176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B3522-9A44-4279-9651-E586E6E87FC7}" type="slidenum">
              <a:rPr lang="en-US" smtClean="0"/>
              <a:t>23</a:t>
            </a:fld>
            <a:endParaRPr lang="en-US" dirty="0"/>
          </a:p>
        </p:txBody>
      </p:sp>
    </p:spTree>
    <p:extLst>
      <p:ext uri="{BB962C8B-B14F-4D97-AF65-F5344CB8AC3E}">
        <p14:creationId xmlns:p14="http://schemas.microsoft.com/office/powerpoint/2010/main" val="1086534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2B3522-9A44-4279-9651-E586E6E87FC7}" type="slidenum">
              <a:rPr lang="en-US" smtClean="0"/>
              <a:t>24</a:t>
            </a:fld>
            <a:endParaRPr lang="en-US" dirty="0"/>
          </a:p>
        </p:txBody>
      </p:sp>
    </p:spTree>
    <p:extLst>
      <p:ext uri="{BB962C8B-B14F-4D97-AF65-F5344CB8AC3E}">
        <p14:creationId xmlns:p14="http://schemas.microsoft.com/office/powerpoint/2010/main" val="391173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B3522-9A44-4279-9651-E586E6E87FC7}" type="slidenum">
              <a:rPr lang="en-US" smtClean="0"/>
              <a:t>3</a:t>
            </a:fld>
            <a:endParaRPr lang="en-US" dirty="0"/>
          </a:p>
        </p:txBody>
      </p:sp>
    </p:spTree>
    <p:extLst>
      <p:ext uri="{BB962C8B-B14F-4D97-AF65-F5344CB8AC3E}">
        <p14:creationId xmlns:p14="http://schemas.microsoft.com/office/powerpoint/2010/main" val="7679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2B3522-9A44-4279-9651-E586E6E87FC7}" type="slidenum">
              <a:rPr lang="en-US" smtClean="0"/>
              <a:t>5</a:t>
            </a:fld>
            <a:endParaRPr lang="en-US" dirty="0"/>
          </a:p>
        </p:txBody>
      </p:sp>
    </p:spTree>
    <p:extLst>
      <p:ext uri="{BB962C8B-B14F-4D97-AF65-F5344CB8AC3E}">
        <p14:creationId xmlns:p14="http://schemas.microsoft.com/office/powerpoint/2010/main" val="140436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914400" y="685800"/>
            <a:ext cx="5029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2B3522-9A44-4279-9651-E586E6E87FC7}" type="slidenum">
              <a:rPr lang="en-US" smtClean="0"/>
              <a:t>9</a:t>
            </a:fld>
            <a:endParaRPr lang="en-US" dirty="0"/>
          </a:p>
        </p:txBody>
      </p:sp>
    </p:spTree>
    <p:extLst>
      <p:ext uri="{BB962C8B-B14F-4D97-AF65-F5344CB8AC3E}">
        <p14:creationId xmlns:p14="http://schemas.microsoft.com/office/powerpoint/2010/main" val="87248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2B3522-9A44-4279-9651-E586E6E87FC7}" type="slidenum">
              <a:rPr lang="en-US" smtClean="0"/>
              <a:t>10</a:t>
            </a:fld>
            <a:endParaRPr lang="en-US" dirty="0"/>
          </a:p>
        </p:txBody>
      </p:sp>
    </p:spTree>
    <p:extLst>
      <p:ext uri="{BB962C8B-B14F-4D97-AF65-F5344CB8AC3E}">
        <p14:creationId xmlns:p14="http://schemas.microsoft.com/office/powerpoint/2010/main" val="93408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Opiates – Fentanyl, Morphine, Codeine, Hydrocodone, Oxycodone, Heroin, MAT services (Buprenorphine, Methadone, Naltrexone).</a:t>
            </a:r>
          </a:p>
        </p:txBody>
      </p:sp>
      <p:sp>
        <p:nvSpPr>
          <p:cNvPr id="4" name="Slide Number Placeholder 3"/>
          <p:cNvSpPr>
            <a:spLocks noGrp="1"/>
          </p:cNvSpPr>
          <p:nvPr>
            <p:ph type="sldNum" sz="quarter" idx="5"/>
          </p:nvPr>
        </p:nvSpPr>
        <p:spPr/>
        <p:txBody>
          <a:bodyPr/>
          <a:lstStyle/>
          <a:p>
            <a:fld id="{AD2B3522-9A44-4279-9651-E586E6E87FC7}" type="slidenum">
              <a:rPr lang="en-US" smtClean="0"/>
              <a:t>11</a:t>
            </a:fld>
            <a:endParaRPr lang="en-US" dirty="0"/>
          </a:p>
        </p:txBody>
      </p:sp>
    </p:spTree>
    <p:extLst>
      <p:ext uri="{BB962C8B-B14F-4D97-AF65-F5344CB8AC3E}">
        <p14:creationId xmlns:p14="http://schemas.microsoft.com/office/powerpoint/2010/main" val="13733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13</a:t>
            </a:fld>
            <a:endParaRPr lang="en-US" dirty="0"/>
          </a:p>
        </p:txBody>
      </p:sp>
    </p:spTree>
    <p:extLst>
      <p:ext uri="{BB962C8B-B14F-4D97-AF65-F5344CB8AC3E}">
        <p14:creationId xmlns:p14="http://schemas.microsoft.com/office/powerpoint/2010/main" val="145280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icons on right side</a:t>
            </a:r>
          </a:p>
        </p:txBody>
      </p:sp>
      <p:sp>
        <p:nvSpPr>
          <p:cNvPr id="4" name="Slide Number Placeholder 3"/>
          <p:cNvSpPr>
            <a:spLocks noGrp="1"/>
          </p:cNvSpPr>
          <p:nvPr>
            <p:ph type="sldNum" sz="quarter" idx="5"/>
          </p:nvPr>
        </p:nvSpPr>
        <p:spPr/>
        <p:txBody>
          <a:bodyPr/>
          <a:lstStyle/>
          <a:p>
            <a:fld id="{AD2B3522-9A44-4279-9651-E586E6E87FC7}" type="slidenum">
              <a:rPr lang="en-US" smtClean="0"/>
              <a:t>14</a:t>
            </a:fld>
            <a:endParaRPr lang="en-US" dirty="0"/>
          </a:p>
        </p:txBody>
      </p:sp>
    </p:spTree>
    <p:extLst>
      <p:ext uri="{BB962C8B-B14F-4D97-AF65-F5344CB8AC3E}">
        <p14:creationId xmlns:p14="http://schemas.microsoft.com/office/powerpoint/2010/main" val="399651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3086" y="1447802"/>
            <a:ext cx="7283065"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953086" y="4777380"/>
            <a:ext cx="7283065"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122245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3088" y="4800587"/>
            <a:ext cx="728306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53086" y="685801"/>
            <a:ext cx="7283065"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53087" y="5367325"/>
            <a:ext cx="728306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292487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53086" y="1447800"/>
            <a:ext cx="7283065"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953086" y="3657600"/>
            <a:ext cx="7283065"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41505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9549" y="1447800"/>
            <a:ext cx="6601154"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592995" y="3771174"/>
            <a:ext cx="6007275"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953086" y="4350657"/>
            <a:ext cx="7283065"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
        <p:nvSpPr>
          <p:cNvPr id="12" name="TextBox 11"/>
          <p:cNvSpPr txBox="1"/>
          <p:nvPr/>
        </p:nvSpPr>
        <p:spPr>
          <a:xfrm>
            <a:off x="741287" y="971253"/>
            <a:ext cx="661750"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7699660" y="2613787"/>
            <a:ext cx="661750"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30407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53086" y="3124201"/>
            <a:ext cx="7283065"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53086" y="4777381"/>
            <a:ext cx="7283065"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40041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522318" y="1981200"/>
            <a:ext cx="24317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538423" y="2667000"/>
            <a:ext cx="241569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204855" y="1981200"/>
            <a:ext cx="24230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196145" y="2667000"/>
            <a:ext cx="243173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879409" y="1981200"/>
            <a:ext cx="241962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879409" y="2667000"/>
            <a:ext cx="241962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07486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45333"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399278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538423" y="4250949"/>
            <a:ext cx="242617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538423" y="2209800"/>
            <a:ext cx="242617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538423" y="4827213"/>
            <a:ext cx="2426173"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209571" y="4250949"/>
            <a:ext cx="24183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3209570" y="2209800"/>
            <a:ext cx="24183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208454" y="4827212"/>
            <a:ext cx="24215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879409" y="4250949"/>
            <a:ext cx="241962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879408" y="2209800"/>
            <a:ext cx="241962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879307" y="4827210"/>
            <a:ext cx="242282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07486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45333"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351347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216426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2761" y="430215"/>
            <a:ext cx="1446272"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38423" y="773205"/>
            <a:ext cx="612569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419336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header, Image and Content">
    <p:bg>
      <p:bgPr>
        <a:solidFill>
          <a:schemeClr val="accent5">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4351551"/>
            <a:ext cx="10058400" cy="415498"/>
          </a:xfrm>
          <a:solidFill>
            <a:schemeClr val="bg1">
              <a:lumMod val="95000"/>
            </a:schemeClr>
          </a:solidFill>
        </p:spPr>
        <p:txBody>
          <a:bodyPr tIns="0" bIns="0" anchor="ctr"/>
          <a:lstStyle>
            <a:lvl1pPr marL="0" indent="0" algn="ctr">
              <a:buNone/>
              <a:defRPr i="1"/>
            </a:lvl1pPr>
          </a:lstStyle>
          <a:p>
            <a:r>
              <a:rPr lang="en-US" dirty="0"/>
              <a:t>Insert Your Picture Here</a:t>
            </a:r>
          </a:p>
        </p:txBody>
      </p:sp>
      <p:cxnSp>
        <p:nvCxnSpPr>
          <p:cNvPr id="14" name="Straight Connector 13">
            <a:extLst>
              <a:ext uri="{FF2B5EF4-FFF2-40B4-BE49-F238E27FC236}">
                <a16:creationId xmlns:a16="http://schemas.microsoft.com/office/drawing/2014/main" id="{203C1BBA-DE16-432B-8D17-818D7C0681CA}"/>
              </a:ext>
            </a:extLst>
          </p:cNvPr>
          <p:cNvCxnSpPr/>
          <p:nvPr userDrawn="1"/>
        </p:nvCxnSpPr>
        <p:spPr>
          <a:xfrm>
            <a:off x="3970973" y="649041"/>
            <a:ext cx="0" cy="935633"/>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721F72D-E459-4AC6-90FE-C37E1BE0C497}"/>
              </a:ext>
            </a:extLst>
          </p:cNvPr>
          <p:cNvSpPr>
            <a:spLocks noGrp="1"/>
          </p:cNvSpPr>
          <p:nvPr>
            <p:ph type="body" sz="quarter" idx="14" hasCustomPrompt="1"/>
          </p:nvPr>
        </p:nvSpPr>
        <p:spPr>
          <a:xfrm>
            <a:off x="890588" y="306389"/>
            <a:ext cx="2807970" cy="1622425"/>
          </a:xfrm>
        </p:spPr>
        <p:txBody>
          <a:bodyPr anchor="ctr">
            <a:normAutofit/>
          </a:bodyPr>
          <a:lstStyle>
            <a:lvl1pPr marL="0" indent="0">
              <a:buNone/>
              <a:defRPr sz="2310" b="1">
                <a:solidFill>
                  <a:schemeClr val="bg1"/>
                </a:solidFill>
              </a:defRPr>
            </a:lvl1pPr>
            <a:lvl2pPr marL="147995" indent="0">
              <a:buNone/>
              <a:defRPr/>
            </a:lvl2pPr>
            <a:lvl3pPr marL="294679" indent="0">
              <a:buNone/>
              <a:defRPr/>
            </a:lvl3pPr>
            <a:lvl4pPr marL="442674" indent="0">
              <a:buNone/>
              <a:defRPr/>
            </a:lvl4pPr>
            <a:lvl5pPr marL="590669" indent="0">
              <a:buNone/>
              <a:defRPr/>
            </a:lvl5pPr>
          </a:lstStyle>
          <a:p>
            <a:pPr lvl="0"/>
            <a:r>
              <a:rPr lang="en-US" dirty="0"/>
              <a:t>Place Your Sub Header Here</a:t>
            </a:r>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4243388" y="147362"/>
            <a:ext cx="3647394" cy="1938992"/>
          </a:xfrm>
        </p:spPr>
        <p:txBody>
          <a:bodyPr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891000" y="2268000"/>
            <a:ext cx="5144041" cy="1138773"/>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a:xfrm>
            <a:off x="3419856" y="6377940"/>
            <a:ext cx="3218688" cy="276999"/>
          </a:xfrm>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xfrm>
            <a:off x="7242048" y="6377940"/>
            <a:ext cx="2313432" cy="276999"/>
          </a:xfrm>
          <a:noFill/>
          <a:ln>
            <a:solidFill>
              <a:schemeClr val="accent5">
                <a:lumMod val="50000"/>
              </a:schemeClr>
            </a:solidFill>
          </a:ln>
        </p:spPr>
        <p:txBody>
          <a:bodyPr/>
          <a:lstStyle>
            <a:lvl1pPr>
              <a:defRPr>
                <a:solidFill>
                  <a:schemeClr val="accent5">
                    <a:lumMod val="50000"/>
                  </a:schemeClr>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1334828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Narrow Content Option 2">
    <p:bg>
      <p:bgPr>
        <a:solidFill>
          <a:schemeClr val="accent2">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5029200" y="0"/>
            <a:ext cx="5029200" cy="6858000"/>
          </a:xfrm>
          <a:prstGeom prst="hexagon">
            <a:avLst>
              <a:gd name="adj" fmla="val 7083"/>
              <a:gd name="vf" fmla="val 115470"/>
            </a:avLst>
          </a:prstGeom>
          <a:solidFill>
            <a:schemeClr val="bg1">
              <a:lumMod val="95000"/>
            </a:schemeClr>
          </a:solidFill>
        </p:spPr>
        <p:txBody>
          <a:bodyPr tIns="1512000"/>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4023360" y="3033000"/>
            <a:ext cx="5144041" cy="7920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1147861" y="1873781"/>
            <a:ext cx="2840398" cy="3110443"/>
          </a:xfrm>
        </p:spPr>
        <p:txBody>
          <a:bodyPr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2">
                <a:lumMod val="50000"/>
              </a:schemeClr>
            </a:solidFill>
          </a:ln>
        </p:spPr>
        <p:txBody>
          <a:bodyPr/>
          <a:lstStyle>
            <a:lvl1pPr>
              <a:defRPr>
                <a:solidFill>
                  <a:schemeClr val="tx2"/>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15437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1707810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6E7A44-0539-4C8E-ABEB-E56B131C44E7}"/>
              </a:ext>
              <a:ext uri="{C183D7F6-B498-43B3-948B-1728B52AA6E4}">
                <adec:decorative xmlns:adec="http://schemas.microsoft.com/office/drawing/2017/decorative" val="1"/>
              </a:ext>
            </a:extLst>
          </p:cNvPr>
          <p:cNvSpPr/>
          <p:nvPr userDrawn="1"/>
        </p:nvSpPr>
        <p:spPr>
          <a:xfrm>
            <a:off x="4974194" y="2152651"/>
            <a:ext cx="5084206" cy="2909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85" dirty="0"/>
          </a:p>
        </p:txBody>
      </p:sp>
      <p:sp>
        <p:nvSpPr>
          <p:cNvPr id="11" name="Picture Placeholder 10">
            <a:extLst>
              <a:ext uri="{FF2B5EF4-FFF2-40B4-BE49-F238E27FC236}">
                <a16:creationId xmlns:a16="http://schemas.microsoft.com/office/drawing/2014/main" id="{200CB7D0-0851-45AD-932F-0A0BD59CCB01}"/>
              </a:ext>
            </a:extLst>
          </p:cNvPr>
          <p:cNvSpPr>
            <a:spLocks noGrp="1"/>
          </p:cNvSpPr>
          <p:nvPr>
            <p:ph type="pic" sz="quarter" idx="13" hasCustomPrompt="1"/>
          </p:nvPr>
        </p:nvSpPr>
        <p:spPr>
          <a:xfrm>
            <a:off x="1" y="466726"/>
            <a:ext cx="5649991" cy="6391274"/>
          </a:xfrm>
          <a:custGeom>
            <a:avLst/>
            <a:gdLst>
              <a:gd name="connsiteX0" fmla="*/ 0 w 6848474"/>
              <a:gd name="connsiteY0" fmla="*/ 0 h 6391274"/>
              <a:gd name="connsiteX1" fmla="*/ 6848474 w 6848474"/>
              <a:gd name="connsiteY1" fmla="*/ 0 h 6391274"/>
              <a:gd name="connsiteX2" fmla="*/ 6848474 w 6848474"/>
              <a:gd name="connsiteY2" fmla="*/ 1685925 h 6391274"/>
              <a:gd name="connsiteX3" fmla="*/ 6029325 w 6848474"/>
              <a:gd name="connsiteY3" fmla="*/ 1685925 h 6391274"/>
              <a:gd name="connsiteX4" fmla="*/ 6029325 w 6848474"/>
              <a:gd name="connsiteY4" fmla="*/ 4595813 h 6391274"/>
              <a:gd name="connsiteX5" fmla="*/ 6848474 w 6848474"/>
              <a:gd name="connsiteY5" fmla="*/ 4595813 h 6391274"/>
              <a:gd name="connsiteX6" fmla="*/ 6848474 w 6848474"/>
              <a:gd name="connsiteY6" fmla="*/ 6391274 h 6391274"/>
              <a:gd name="connsiteX7" fmla="*/ 0 w 6848474"/>
              <a:gd name="connsiteY7" fmla="*/ 6391274 h 639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8474" h="6391274">
                <a:moveTo>
                  <a:pt x="0" y="0"/>
                </a:moveTo>
                <a:lnTo>
                  <a:pt x="6848474" y="0"/>
                </a:lnTo>
                <a:lnTo>
                  <a:pt x="6848474" y="1685925"/>
                </a:lnTo>
                <a:lnTo>
                  <a:pt x="6029325" y="1685925"/>
                </a:lnTo>
                <a:lnTo>
                  <a:pt x="6029325" y="4595813"/>
                </a:lnTo>
                <a:lnTo>
                  <a:pt x="6848474" y="4595813"/>
                </a:lnTo>
                <a:lnTo>
                  <a:pt x="6848474" y="6391274"/>
                </a:lnTo>
                <a:lnTo>
                  <a:pt x="0" y="6391274"/>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BE0C0B0C-9F99-4C31-993B-EB072ABAD206}"/>
              </a:ext>
            </a:extLst>
          </p:cNvPr>
          <p:cNvSpPr>
            <a:spLocks noGrp="1"/>
          </p:cNvSpPr>
          <p:nvPr>
            <p:ph type="dt" sz="half" idx="10"/>
          </p:nvPr>
        </p:nvSpPr>
        <p:spPr/>
        <p:txBody>
          <a:bodyPr>
            <a:noAutofit/>
          </a:bodyPr>
          <a:lstStyle>
            <a:lvl1pPr>
              <a:defRPr>
                <a:solidFill>
                  <a:schemeClr val="accent1"/>
                </a:solidFill>
              </a:defRPr>
            </a:lvl1pPr>
          </a:lstStyle>
          <a:p>
            <a:r>
              <a:rPr lang="en-US" dirty="0"/>
              <a:t>8/03/20XX</a:t>
            </a:r>
          </a:p>
        </p:txBody>
      </p:sp>
      <p:sp>
        <p:nvSpPr>
          <p:cNvPr id="5" name="Footer Placeholder 4">
            <a:extLst>
              <a:ext uri="{FF2B5EF4-FFF2-40B4-BE49-F238E27FC236}">
                <a16:creationId xmlns:a16="http://schemas.microsoft.com/office/drawing/2014/main" id="{B632CDF4-F0E3-4D07-89C6-5ABCCDDD8726}"/>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6" name="Slide Number Placeholder 5">
            <a:extLst>
              <a:ext uri="{FF2B5EF4-FFF2-40B4-BE49-F238E27FC236}">
                <a16:creationId xmlns:a16="http://schemas.microsoft.com/office/drawing/2014/main" id="{645BDA5F-715E-4514-9476-437B3EB01335}"/>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9" name="Text Placeholder 8">
            <a:extLst>
              <a:ext uri="{FF2B5EF4-FFF2-40B4-BE49-F238E27FC236}">
                <a16:creationId xmlns:a16="http://schemas.microsoft.com/office/drawing/2014/main" id="{A9D38E0F-D52F-4777-9D68-D30CB3B8C8ED}"/>
              </a:ext>
            </a:extLst>
          </p:cNvPr>
          <p:cNvSpPr>
            <a:spLocks noGrp="1"/>
          </p:cNvSpPr>
          <p:nvPr>
            <p:ph type="body" sz="quarter" idx="14" hasCustomPrompt="1"/>
          </p:nvPr>
        </p:nvSpPr>
        <p:spPr>
          <a:xfrm>
            <a:off x="5382816" y="2624137"/>
            <a:ext cx="4266962" cy="2033588"/>
          </a:xfrm>
        </p:spPr>
        <p:txBody>
          <a:bodyPr>
            <a:noAutofit/>
          </a:bodyPr>
          <a:lstStyle>
            <a:lvl1pPr marL="0" indent="0">
              <a:lnSpc>
                <a:spcPct val="125000"/>
              </a:lnSpc>
              <a:spcBef>
                <a:spcPts val="0"/>
              </a:spcBef>
              <a:buNone/>
              <a:defRPr sz="1320" spc="83" baseline="0">
                <a:solidFill>
                  <a:schemeClr val="bg1"/>
                </a:solidFill>
              </a:defRPr>
            </a:lvl1pPr>
          </a:lstStyle>
          <a:p>
            <a:pPr lvl="0"/>
            <a:r>
              <a:rPr lang="en-US" dirty="0"/>
              <a:t>Click to add text</a:t>
            </a:r>
          </a:p>
        </p:txBody>
      </p:sp>
      <p:sp>
        <p:nvSpPr>
          <p:cNvPr id="13" name="Title 1">
            <a:extLst>
              <a:ext uri="{FF2B5EF4-FFF2-40B4-BE49-F238E27FC236}">
                <a16:creationId xmlns:a16="http://schemas.microsoft.com/office/drawing/2014/main" id="{1E083E92-8775-41F5-A992-0786A4081385}"/>
              </a:ext>
            </a:extLst>
          </p:cNvPr>
          <p:cNvSpPr>
            <a:spLocks noGrp="1"/>
          </p:cNvSpPr>
          <p:nvPr>
            <p:ph type="title" hasCustomPrompt="1"/>
          </p:nvPr>
        </p:nvSpPr>
        <p:spPr>
          <a:xfrm>
            <a:off x="6346124" y="671808"/>
            <a:ext cx="3020761" cy="639192"/>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37001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oduct Benefi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0A3F71-78A0-4742-B701-4A1489F5A7CD}"/>
              </a:ext>
              <a:ext uri="{C183D7F6-B498-43B3-948B-1728B52AA6E4}">
                <adec:decorative xmlns:adec="http://schemas.microsoft.com/office/drawing/2017/decorative" val="1"/>
              </a:ext>
            </a:extLst>
          </p:cNvPr>
          <p:cNvSpPr/>
          <p:nvPr userDrawn="1"/>
        </p:nvSpPr>
        <p:spPr>
          <a:xfrm>
            <a:off x="0" y="3169108"/>
            <a:ext cx="3501098" cy="20771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85" dirty="0"/>
          </a:p>
        </p:txBody>
      </p:sp>
      <p:sp>
        <p:nvSpPr>
          <p:cNvPr id="10" name="Picture Placeholder 9">
            <a:extLst>
              <a:ext uri="{FF2B5EF4-FFF2-40B4-BE49-F238E27FC236}">
                <a16:creationId xmlns:a16="http://schemas.microsoft.com/office/drawing/2014/main" id="{2CB7E97A-4B46-429D-80E3-5A2E689EFAFE}"/>
              </a:ext>
            </a:extLst>
          </p:cNvPr>
          <p:cNvSpPr>
            <a:spLocks noGrp="1"/>
          </p:cNvSpPr>
          <p:nvPr>
            <p:ph type="pic" sz="quarter" idx="13" hasCustomPrompt="1"/>
          </p:nvPr>
        </p:nvSpPr>
        <p:spPr>
          <a:xfrm>
            <a:off x="2475310" y="466725"/>
            <a:ext cx="7583091" cy="6391275"/>
          </a:xfrm>
          <a:custGeom>
            <a:avLst/>
            <a:gdLst>
              <a:gd name="connsiteX0" fmla="*/ 0 w 9191625"/>
              <a:gd name="connsiteY0" fmla="*/ 0 h 6391275"/>
              <a:gd name="connsiteX1" fmla="*/ 9191625 w 9191625"/>
              <a:gd name="connsiteY1" fmla="*/ 0 h 6391275"/>
              <a:gd name="connsiteX2" fmla="*/ 9191625 w 9191625"/>
              <a:gd name="connsiteY2" fmla="*/ 6391275 h 6391275"/>
              <a:gd name="connsiteX3" fmla="*/ 0 w 9191625"/>
              <a:gd name="connsiteY3" fmla="*/ 6391275 h 6391275"/>
              <a:gd name="connsiteX4" fmla="*/ 0 w 9191625"/>
              <a:gd name="connsiteY4" fmla="*/ 4779506 h 6391275"/>
              <a:gd name="connsiteX5" fmla="*/ 1243380 w 9191625"/>
              <a:gd name="connsiteY5" fmla="*/ 4779506 h 6391275"/>
              <a:gd name="connsiteX6" fmla="*/ 1243380 w 9191625"/>
              <a:gd name="connsiteY6" fmla="*/ 2702384 h 6391275"/>
              <a:gd name="connsiteX7" fmla="*/ 0 w 9191625"/>
              <a:gd name="connsiteY7" fmla="*/ 2702384 h 63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1625" h="6391275">
                <a:moveTo>
                  <a:pt x="0" y="0"/>
                </a:moveTo>
                <a:lnTo>
                  <a:pt x="9191625" y="0"/>
                </a:lnTo>
                <a:lnTo>
                  <a:pt x="9191625" y="6391275"/>
                </a:lnTo>
                <a:lnTo>
                  <a:pt x="0" y="6391275"/>
                </a:lnTo>
                <a:lnTo>
                  <a:pt x="0" y="4779506"/>
                </a:lnTo>
                <a:lnTo>
                  <a:pt x="1243380" y="4779506"/>
                </a:lnTo>
                <a:lnTo>
                  <a:pt x="1243380" y="2702384"/>
                </a:lnTo>
                <a:lnTo>
                  <a:pt x="0" y="2702384"/>
                </a:lnTo>
                <a:close/>
              </a:path>
            </a:pathLst>
          </a:custGeom>
        </p:spPr>
        <p:txBody>
          <a:bodyPr wrap="square">
            <a:noAutofit/>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6059D5F7-4F29-467D-8261-4E075BB20C92}"/>
              </a:ext>
            </a:extLst>
          </p:cNvPr>
          <p:cNvSpPr>
            <a:spLocks noGrp="1"/>
          </p:cNvSpPr>
          <p:nvPr>
            <p:ph type="dt" sz="half" idx="10"/>
          </p:nvPr>
        </p:nvSpPr>
        <p:spPr/>
        <p:txBody>
          <a:bodyPr>
            <a:noAutofit/>
          </a:bodyPr>
          <a:lstStyle>
            <a:lvl1pPr>
              <a:defRPr>
                <a:solidFill>
                  <a:schemeClr val="accent1"/>
                </a:solidFill>
              </a:defRPr>
            </a:lvl1pPr>
          </a:lstStyle>
          <a:p>
            <a:r>
              <a:rPr lang="en-US" dirty="0"/>
              <a:t>8/03/20XX</a:t>
            </a:r>
          </a:p>
        </p:txBody>
      </p:sp>
      <p:sp>
        <p:nvSpPr>
          <p:cNvPr id="4" name="Footer Placeholder 3">
            <a:extLst>
              <a:ext uri="{FF2B5EF4-FFF2-40B4-BE49-F238E27FC236}">
                <a16:creationId xmlns:a16="http://schemas.microsoft.com/office/drawing/2014/main" id="{DE2C6787-293A-4CC2-A2D2-E2881CC61451}"/>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A611C36F-4448-4279-8552-28C42ECE4928}"/>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8" name="Text Placeholder 10">
            <a:extLst>
              <a:ext uri="{FF2B5EF4-FFF2-40B4-BE49-F238E27FC236}">
                <a16:creationId xmlns:a16="http://schemas.microsoft.com/office/drawing/2014/main" id="{CCB8AC8A-361C-4A01-AEB1-112BEAC4873A}"/>
              </a:ext>
            </a:extLst>
          </p:cNvPr>
          <p:cNvSpPr>
            <a:spLocks noGrp="1"/>
          </p:cNvSpPr>
          <p:nvPr>
            <p:ph type="body" sz="quarter" idx="16" hasCustomPrompt="1"/>
          </p:nvPr>
        </p:nvSpPr>
        <p:spPr>
          <a:xfrm>
            <a:off x="298760" y="3384898"/>
            <a:ext cx="2903577" cy="1588392"/>
          </a:xfrm>
          <a:prstGeom prst="rect">
            <a:avLst/>
          </a:prstGeom>
        </p:spPr>
        <p:txBody>
          <a:bodyPr anchor="ctr">
            <a:noAutofit/>
          </a:bodyPr>
          <a:lstStyle>
            <a:lvl1pPr marL="0" indent="0" algn="l">
              <a:lnSpc>
                <a:spcPct val="150000"/>
              </a:lnSpc>
              <a:spcBef>
                <a:spcPts val="0"/>
              </a:spcBef>
              <a:buNone/>
              <a:defRPr sz="1320" cap="none" spc="83"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BE847092-EAA4-4108-A528-108AD1F96436}"/>
              </a:ext>
            </a:extLst>
          </p:cNvPr>
          <p:cNvSpPr>
            <a:spLocks noGrp="1"/>
          </p:cNvSpPr>
          <p:nvPr>
            <p:ph type="title" hasCustomPrompt="1"/>
          </p:nvPr>
        </p:nvSpPr>
        <p:spPr>
          <a:xfrm>
            <a:off x="990427" y="2211168"/>
            <a:ext cx="4809173" cy="662096"/>
          </a:xfrm>
        </p:spPr>
        <p:txBody>
          <a:bodyPr/>
          <a:lstStyle>
            <a:lvl1pPr>
              <a:defRPr/>
            </a:lvl1pPr>
          </a:lstStyle>
          <a:p>
            <a:r>
              <a:rPr lang="en-US" dirty="0"/>
              <a:t>Click to add title</a:t>
            </a:r>
          </a:p>
        </p:txBody>
      </p:sp>
    </p:spTree>
    <p:extLst>
      <p:ext uri="{BB962C8B-B14F-4D97-AF65-F5344CB8AC3E}">
        <p14:creationId xmlns:p14="http://schemas.microsoft.com/office/powerpoint/2010/main" val="84846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3088" y="2861735"/>
            <a:ext cx="7283064"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53086" y="4777381"/>
            <a:ext cx="7283065"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242596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0471" y="2060577"/>
            <a:ext cx="362792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6173" y="2056093"/>
            <a:ext cx="362792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290781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0470" y="1905000"/>
            <a:ext cx="362792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0471" y="2514600"/>
            <a:ext cx="362792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6174" y="1905000"/>
            <a:ext cx="362792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6174" y="2514600"/>
            <a:ext cx="362792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87519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271102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207072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3085" y="1447800"/>
            <a:ext cx="2806608"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48337" y="1447800"/>
            <a:ext cx="4287814"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3087" y="3129282"/>
            <a:ext cx="280660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52841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222" y="1854192"/>
            <a:ext cx="4202741"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34869" y="1143000"/>
            <a:ext cx="2641018"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53085" y="3657600"/>
            <a:ext cx="4196201"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057FC-6E9C-46DF-B762-B406A100FF2B}"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9EA1C-D3B8-41D4-B619-0C67CA5AEC38}" type="slidenum">
              <a:rPr lang="en-US" smtClean="0"/>
              <a:t>‹#›</a:t>
            </a:fld>
            <a:endParaRPr lang="en-US" dirty="0"/>
          </a:p>
        </p:txBody>
      </p:sp>
    </p:spTree>
    <p:extLst>
      <p:ext uri="{BB962C8B-B14F-4D97-AF65-F5344CB8AC3E}">
        <p14:creationId xmlns:p14="http://schemas.microsoft.com/office/powerpoint/2010/main" val="317065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929375" y="1676400"/>
            <a:ext cx="310134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58815" y="-457200"/>
            <a:ext cx="176022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29375" y="6096000"/>
            <a:ext cx="108966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69387" y="2667000"/>
            <a:ext cx="46101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23767" y="2895600"/>
            <a:ext cx="259842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520208" y="0"/>
            <a:ext cx="75438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3181" y="452718"/>
            <a:ext cx="7760918"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10470" y="2052925"/>
            <a:ext cx="7382819"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294018" y="1817338"/>
            <a:ext cx="990599" cy="251525"/>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3057FC-6E9C-46DF-B762-B406A100FF2B}" type="datetimeFigureOut">
              <a:rPr lang="en-US" smtClean="0"/>
              <a:t>1/12/2025</a:t>
            </a:fld>
            <a:endParaRPr lang="en-US" dirty="0"/>
          </a:p>
        </p:txBody>
      </p:sp>
      <p:sp>
        <p:nvSpPr>
          <p:cNvPr id="5" name="Footer Placeholder 4"/>
          <p:cNvSpPr>
            <a:spLocks noGrp="1"/>
          </p:cNvSpPr>
          <p:nvPr>
            <p:ph type="ftr" sz="quarter" idx="3"/>
          </p:nvPr>
        </p:nvSpPr>
        <p:spPr>
          <a:xfrm rot="5400000">
            <a:off x="7049659" y="3251938"/>
            <a:ext cx="3859795" cy="251526"/>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8543075" y="295737"/>
            <a:ext cx="691694"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ED9EA1C-D3B8-41D4-B619-0C67CA5AEC38}" type="slidenum">
              <a:rPr lang="en-US" smtClean="0"/>
              <a:t>‹#›</a:t>
            </a:fld>
            <a:endParaRPr lang="en-US" dirty="0"/>
          </a:p>
        </p:txBody>
      </p:sp>
    </p:spTree>
    <p:extLst>
      <p:ext uri="{BB962C8B-B14F-4D97-AF65-F5344CB8AC3E}">
        <p14:creationId xmlns:p14="http://schemas.microsoft.com/office/powerpoint/2010/main" val="4050163817"/>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4" r:id="rId18"/>
    <p:sldLayoutId id="2147483995" r:id="rId19"/>
    <p:sldLayoutId id="2147483997" r:id="rId20"/>
    <p:sldLayoutId id="2147483999" r:id="rId2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7.svg"/><Relationship Id="rId2" Type="http://schemas.openxmlformats.org/officeDocument/2006/relationships/notesSlide" Target="../notesSlides/notesSlide8.xml"/><Relationship Id="rId16" Type="http://schemas.openxmlformats.org/officeDocument/2006/relationships/image" Target="../media/image30.svg"/><Relationship Id="rId1" Type="http://schemas.openxmlformats.org/officeDocument/2006/relationships/slideLayout" Target="../slideLayouts/slideLayout20.xml"/><Relationship Id="rId6" Type="http://schemas.openxmlformats.org/officeDocument/2006/relationships/diagramColors" Target="../diagrams/colors2.xml"/><Relationship Id="rId11" Type="http://schemas.openxmlformats.org/officeDocument/2006/relationships/image" Target="../media/image26.png"/><Relationship Id="rId5" Type="http://schemas.openxmlformats.org/officeDocument/2006/relationships/diagramQuickStyle" Target="../diagrams/quickStyle2.xml"/><Relationship Id="rId15" Type="http://schemas.openxmlformats.org/officeDocument/2006/relationships/image" Target="../media/image29.png"/><Relationship Id="rId10" Type="http://schemas.openxmlformats.org/officeDocument/2006/relationships/image" Target="../media/image25.svg"/><Relationship Id="rId4" Type="http://schemas.openxmlformats.org/officeDocument/2006/relationships/diagramLayout" Target="../diagrams/layout2.xml"/><Relationship Id="rId9" Type="http://schemas.openxmlformats.org/officeDocument/2006/relationships/image" Target="../media/image24.png"/><Relationship Id="rId14"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9.xml"/><Relationship Id="rId16" Type="http://schemas.openxmlformats.org/officeDocument/2006/relationships/image" Target="../media/image51.png"/><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image" Target="../media/image46.svg"/><Relationship Id="rId5" Type="http://schemas.openxmlformats.org/officeDocument/2006/relationships/diagramQuickStyle" Target="../diagrams/quickStyle3.xml"/><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diagramLayout" Target="../diagrams/layout3.xml"/><Relationship Id="rId9" Type="http://schemas.openxmlformats.org/officeDocument/2006/relationships/image" Target="../media/image44.svg"/><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www.sacopioidcoali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dhs.saccounty.gov/BHS/Pages/Advisory-Boards-Committees/Alcohol-and-Drug-Advisory-Board/BC-Alcohol-and-Drug-Advisory-Board.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jpeg"/><Relationship Id="rId7" Type="http://schemas.openxmlformats.org/officeDocument/2006/relationships/diagramLayout" Target="../diagrams/layout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hyperlink" Target="http://www.cfjm.ch/wp-content/uploads/2019/01/IMG-formation-r%C3%A9seaux-sociaux.html" TargetMode="External"/><Relationship Id="rId10" Type="http://schemas.microsoft.com/office/2007/relationships/diagramDrawing" Target="../diagrams/drawing6.xml"/><Relationship Id="rId4" Type="http://schemas.openxmlformats.org/officeDocument/2006/relationships/image" Target="../media/image68.jpeg"/><Relationship Id="rId9" Type="http://schemas.openxmlformats.org/officeDocument/2006/relationships/diagramColors" Target="../diagrams/colors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commons.wikimedia.org/wiki/File:Down_arrow.svg"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B16BCD-BDC0-C1E2-3D5F-014A8712535A}"/>
              </a:ext>
            </a:extLst>
          </p:cNvPr>
          <p:cNvSpPr/>
          <p:nvPr/>
        </p:nvSpPr>
        <p:spPr>
          <a:xfrm>
            <a:off x="-125730" y="5120639"/>
            <a:ext cx="10184130" cy="1737361"/>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67716" y="-45720"/>
            <a:ext cx="9090684" cy="2256905"/>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5730" y="-45720"/>
            <a:ext cx="1093446" cy="6903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p:cNvSpPr txBox="1">
            <a:spLocks/>
          </p:cNvSpPr>
          <p:nvPr/>
        </p:nvSpPr>
        <p:spPr>
          <a:xfrm>
            <a:off x="1126426" y="5227782"/>
            <a:ext cx="8620246" cy="1484691"/>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r">
              <a:lnSpc>
                <a:spcPct val="100000"/>
              </a:lnSpc>
              <a:spcBef>
                <a:spcPts val="0"/>
              </a:spcBef>
              <a:buNone/>
            </a:pPr>
            <a:r>
              <a:rPr lang="en-US" sz="2400" b="1" i="1" dirty="0">
                <a:solidFill>
                  <a:srgbClr val="FFC000"/>
                </a:solidFill>
                <a:effectLst>
                  <a:outerShdw blurRad="38100" dist="38100" dir="2700000" algn="tl">
                    <a:srgbClr val="000000">
                      <a:alpha val="43137"/>
                    </a:srgbClr>
                  </a:outerShdw>
                </a:effectLst>
              </a:rPr>
              <a:t>Lori Miller, LCSW, Division Manager</a:t>
            </a:r>
          </a:p>
          <a:p>
            <a:pPr marL="0" indent="0" algn="r">
              <a:lnSpc>
                <a:spcPct val="100000"/>
              </a:lnSpc>
              <a:spcBef>
                <a:spcPts val="0"/>
              </a:spcBef>
              <a:buNone/>
            </a:pPr>
            <a:r>
              <a:rPr lang="en-US" sz="2400" b="1" i="1" dirty="0">
                <a:solidFill>
                  <a:srgbClr val="FFC000"/>
                </a:solidFill>
                <a:effectLst>
                  <a:outerShdw blurRad="38100" dist="38100" dir="2700000" algn="tl">
                    <a:srgbClr val="000000">
                      <a:alpha val="43137"/>
                    </a:srgbClr>
                  </a:outerShdw>
                </a:effectLst>
              </a:rPr>
              <a:t>Substance Use Prevention and Treatment </a:t>
            </a:r>
          </a:p>
          <a:p>
            <a:pPr marL="0" indent="0" algn="r">
              <a:lnSpc>
                <a:spcPct val="100000"/>
              </a:lnSpc>
              <a:spcBef>
                <a:spcPts val="0"/>
              </a:spcBef>
              <a:buNone/>
            </a:pPr>
            <a:r>
              <a:rPr lang="en-US" sz="2400" b="1" i="1" dirty="0">
                <a:solidFill>
                  <a:srgbClr val="FFC000"/>
                </a:solidFill>
                <a:effectLst>
                  <a:outerShdw blurRad="38100" dist="38100" dir="2700000" algn="tl">
                    <a:srgbClr val="000000">
                      <a:alpha val="43137"/>
                    </a:srgbClr>
                  </a:outerShdw>
                </a:effectLst>
              </a:rPr>
              <a:t>Department of Health Services</a:t>
            </a:r>
          </a:p>
          <a:p>
            <a:pPr marL="0" indent="0" algn="r">
              <a:lnSpc>
                <a:spcPct val="100000"/>
              </a:lnSpc>
              <a:spcBef>
                <a:spcPts val="0"/>
              </a:spcBef>
              <a:buNone/>
            </a:pPr>
            <a:endParaRPr lang="en-US" sz="2400" b="1" dirty="0">
              <a:solidFill>
                <a:schemeClr val="tx1"/>
              </a:solidFill>
              <a:effectLst>
                <a:outerShdw blurRad="38100" dist="38100" dir="2700000" algn="tl">
                  <a:srgbClr val="000000">
                    <a:alpha val="43137"/>
                  </a:srgbClr>
                </a:outerShdw>
              </a:effectLst>
            </a:endParaRPr>
          </a:p>
        </p:txBody>
      </p:sp>
      <p:pic>
        <p:nvPicPr>
          <p:cNvPr id="1028" name="Picture 4" descr="https://insidestationery.saccounty.gov/Documents/Logo/sac_0227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470" y="642223"/>
            <a:ext cx="4497183" cy="881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381" y="145527"/>
            <a:ext cx="3782291" cy="1874410"/>
          </a:xfrm>
          <a:prstGeom prst="rect">
            <a:avLst/>
          </a:prstGeom>
          <a:ln>
            <a:noFill/>
          </a:ln>
          <a:effectLst>
            <a:softEdge rad="112500"/>
          </a:effectLst>
        </p:spPr>
      </p:pic>
      <p:sp>
        <p:nvSpPr>
          <p:cNvPr id="3" name="Rectangle 2"/>
          <p:cNvSpPr/>
          <p:nvPr/>
        </p:nvSpPr>
        <p:spPr>
          <a:xfrm>
            <a:off x="984791" y="2703807"/>
            <a:ext cx="9073609" cy="1569660"/>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rPr>
              <a:t>Opioid Coalition</a:t>
            </a:r>
          </a:p>
          <a:p>
            <a:pPr algn="ctr"/>
            <a:r>
              <a:rPr lang="en-US" sz="4800" b="1" dirty="0">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rPr>
              <a:t>January 2025</a:t>
            </a:r>
          </a:p>
        </p:txBody>
      </p:sp>
    </p:spTree>
    <p:extLst>
      <p:ext uri="{BB962C8B-B14F-4D97-AF65-F5344CB8AC3E}">
        <p14:creationId xmlns:p14="http://schemas.microsoft.com/office/powerpoint/2010/main" val="261242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0700"/>
            <a:ext cx="10058399" cy="3276600"/>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47472" y="2103120"/>
            <a:ext cx="9188413" cy="4005072"/>
          </a:xfrm>
        </p:spPr>
        <p:txBody>
          <a:bodyPr/>
          <a:lstStyle/>
          <a:p>
            <a:pPr algn="ctr"/>
            <a:r>
              <a:rPr lang="en-US" sz="5400" b="1" dirty="0">
                <a:solidFill>
                  <a:srgbClr val="FFC000"/>
                </a:solidFill>
                <a:effectLst>
                  <a:outerShdw blurRad="38100" dist="38100" dir="2700000" algn="tl">
                    <a:srgbClr val="000000">
                      <a:alpha val="43137"/>
                    </a:srgbClr>
                  </a:outerShdw>
                </a:effectLst>
              </a:rPr>
              <a:t>Improved Access to Behavioral Health Services</a:t>
            </a:r>
            <a:br>
              <a:rPr lang="en-US" sz="6000" b="1" dirty="0">
                <a:solidFill>
                  <a:srgbClr val="FFC000"/>
                </a:solidFill>
                <a:effectLst>
                  <a:outerShdw blurRad="38100" dist="38100" dir="2700000" algn="tl">
                    <a:srgbClr val="000000">
                      <a:alpha val="43137"/>
                    </a:srgbClr>
                  </a:outerShdw>
                </a:effectLst>
              </a:rPr>
            </a:br>
            <a:br>
              <a:rPr lang="en-US" sz="6000" b="1" dirty="0">
                <a:solidFill>
                  <a:srgbClr val="FFC000"/>
                </a:solidFill>
                <a:effectLst>
                  <a:outerShdw blurRad="38100" dist="38100" dir="2700000" algn="tl">
                    <a:srgbClr val="000000">
                      <a:alpha val="43137"/>
                    </a:srgbClr>
                  </a:outerShdw>
                </a:effectLst>
              </a:rPr>
            </a:br>
            <a:r>
              <a:rPr lang="en-US" sz="6000" b="1" dirty="0">
                <a:solidFill>
                  <a:srgbClr val="FFC000"/>
                </a:solidFill>
                <a:effectLst>
                  <a:outerShdw blurRad="38100" dist="38100" dir="2700000" algn="tl">
                    <a:srgbClr val="000000">
                      <a:alpha val="43137"/>
                    </a:srgbClr>
                  </a:outerShdw>
                </a:effectLst>
              </a:rPr>
              <a:t>New Call Center</a:t>
            </a:r>
          </a:p>
        </p:txBody>
      </p:sp>
    </p:spTree>
    <p:extLst>
      <p:ext uri="{BB962C8B-B14F-4D97-AF65-F5344CB8AC3E}">
        <p14:creationId xmlns:p14="http://schemas.microsoft.com/office/powerpoint/2010/main" val="193159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6655FB4-FFDE-E1A2-ECCE-82B9E815C062}"/>
              </a:ext>
            </a:extLst>
          </p:cNvPr>
          <p:cNvGraphicFramePr>
            <a:graphicFrameLocks/>
          </p:cNvGraphicFramePr>
          <p:nvPr>
            <p:extLst>
              <p:ext uri="{D42A27DB-BD31-4B8C-83A1-F6EECF244321}">
                <p14:modId xmlns:p14="http://schemas.microsoft.com/office/powerpoint/2010/main" val="1533948859"/>
              </p:ext>
            </p:extLst>
          </p:nvPr>
        </p:nvGraphicFramePr>
        <p:xfrm>
          <a:off x="0" y="461555"/>
          <a:ext cx="10058400" cy="5947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43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132" y="380202"/>
            <a:ext cx="3596713" cy="4740005"/>
            <a:chOff x="0" y="0"/>
            <a:chExt cx="1722332" cy="2269812"/>
          </a:xfrm>
        </p:grpSpPr>
        <p:sp>
          <p:nvSpPr>
            <p:cNvPr id="3" name="Freeform 3"/>
            <p:cNvSpPr/>
            <p:nvPr/>
          </p:nvSpPr>
          <p:spPr>
            <a:xfrm>
              <a:off x="0" y="0"/>
              <a:ext cx="1722332" cy="2269812"/>
            </a:xfrm>
            <a:custGeom>
              <a:avLst/>
              <a:gdLst/>
              <a:ahLst/>
              <a:cxnLst/>
              <a:rect l="l" t="t" r="r" b="b"/>
              <a:pathLst>
                <a:path w="1722332" h="2269812">
                  <a:moveTo>
                    <a:pt x="0" y="0"/>
                  </a:moveTo>
                  <a:lnTo>
                    <a:pt x="1722332" y="0"/>
                  </a:lnTo>
                  <a:lnTo>
                    <a:pt x="1722332" y="2269812"/>
                  </a:lnTo>
                  <a:lnTo>
                    <a:pt x="0" y="2269812"/>
                  </a:lnTo>
                  <a:close/>
                </a:path>
              </a:pathLst>
            </a:custGeom>
            <a:solidFill>
              <a:srgbClr val="4139B2"/>
            </a:solidFill>
          </p:spPr>
          <p:txBody>
            <a:bodyPr/>
            <a:lstStyle/>
            <a:p>
              <a:endParaRPr lang="en-US" sz="990"/>
            </a:p>
          </p:txBody>
        </p:sp>
        <p:sp>
          <p:nvSpPr>
            <p:cNvPr id="4" name="TextBox 4"/>
            <p:cNvSpPr txBox="1"/>
            <p:nvPr/>
          </p:nvSpPr>
          <p:spPr>
            <a:xfrm>
              <a:off x="0" y="-47625"/>
              <a:ext cx="1722332" cy="2317437"/>
            </a:xfrm>
            <a:prstGeom prst="rect">
              <a:avLst/>
            </a:prstGeom>
          </p:spPr>
          <p:txBody>
            <a:bodyPr lIns="27940" tIns="27940" rIns="27940" bIns="27940" rtlCol="0" anchor="ctr"/>
            <a:lstStyle/>
            <a:p>
              <a:pPr algn="ctr">
                <a:lnSpc>
                  <a:spcPts val="1462"/>
                </a:lnSpc>
                <a:spcBef>
                  <a:spcPct val="0"/>
                </a:spcBef>
              </a:pPr>
              <a:endParaRPr sz="990"/>
            </a:p>
          </p:txBody>
        </p:sp>
      </p:grpSp>
      <p:sp>
        <p:nvSpPr>
          <p:cNvPr id="5" name="AutoShape 5"/>
          <p:cNvSpPr/>
          <p:nvPr/>
        </p:nvSpPr>
        <p:spPr>
          <a:xfrm>
            <a:off x="565785" y="5679043"/>
            <a:ext cx="8926830" cy="0"/>
          </a:xfrm>
          <a:prstGeom prst="line">
            <a:avLst/>
          </a:prstGeom>
          <a:ln w="47625" cap="flat">
            <a:solidFill>
              <a:srgbClr val="070707"/>
            </a:solidFill>
            <a:prstDash val="solid"/>
            <a:headEnd type="none" w="sm" len="sm"/>
            <a:tailEnd type="none" w="sm" len="sm"/>
          </a:ln>
        </p:spPr>
        <p:txBody>
          <a:bodyPr/>
          <a:lstStyle/>
          <a:p>
            <a:endParaRPr lang="en-US" sz="990"/>
          </a:p>
        </p:txBody>
      </p:sp>
      <p:sp>
        <p:nvSpPr>
          <p:cNvPr id="19" name="TextBox 13">
            <a:extLst>
              <a:ext uri="{FF2B5EF4-FFF2-40B4-BE49-F238E27FC236}">
                <a16:creationId xmlns:a16="http://schemas.microsoft.com/office/drawing/2014/main" id="{822900A7-4E35-20BF-6701-92D36DAA1EC6}"/>
              </a:ext>
            </a:extLst>
          </p:cNvPr>
          <p:cNvSpPr txBox="1"/>
          <p:nvPr/>
        </p:nvSpPr>
        <p:spPr>
          <a:xfrm>
            <a:off x="1094803" y="889621"/>
            <a:ext cx="2503372" cy="2437590"/>
          </a:xfrm>
          <a:prstGeom prst="rect">
            <a:avLst/>
          </a:prstGeom>
        </p:spPr>
        <p:txBody>
          <a:bodyPr lIns="0" tIns="0" rIns="0" bIns="0" rtlCol="0" anchor="t">
            <a:spAutoFit/>
          </a:bodyPr>
          <a:lstStyle/>
          <a:p>
            <a:pPr algn="ctr"/>
            <a:r>
              <a:rPr lang="en-US" sz="2640" b="1" dirty="0">
                <a:solidFill>
                  <a:srgbClr val="FFFFFF"/>
                </a:solidFill>
                <a:latin typeface="HK Grotesk Bold"/>
                <a:ea typeface="HK Grotesk Bold"/>
                <a:cs typeface="HK Grotesk Bold"/>
                <a:sym typeface="HK Grotesk Bold"/>
              </a:rPr>
              <a:t>Behavioral Health Services</a:t>
            </a:r>
          </a:p>
          <a:p>
            <a:pPr algn="ctr"/>
            <a:endParaRPr lang="en-US" sz="2640" b="1" dirty="0">
              <a:solidFill>
                <a:srgbClr val="FFFFFF"/>
              </a:solidFill>
              <a:latin typeface="HK Grotesk Bold"/>
              <a:ea typeface="HK Grotesk Bold"/>
              <a:cs typeface="HK Grotesk Bold"/>
              <a:sym typeface="HK Grotesk Bold"/>
            </a:endParaRPr>
          </a:p>
          <a:p>
            <a:pPr algn="ctr"/>
            <a:r>
              <a:rPr lang="en-US" sz="2640" b="1" dirty="0">
                <a:solidFill>
                  <a:srgbClr val="FFFFFF"/>
                </a:solidFill>
                <a:latin typeface="HK Grotesk Bold"/>
                <a:ea typeface="HK Grotesk Bold"/>
                <a:cs typeface="HK Grotesk Bold"/>
                <a:sym typeface="HK Grotesk Bold"/>
              </a:rPr>
              <a:t> Screening and Coordination (BHS-SAC)</a:t>
            </a:r>
          </a:p>
        </p:txBody>
      </p:sp>
      <p:pic>
        <p:nvPicPr>
          <p:cNvPr id="13" name="Picture 12">
            <a:extLst>
              <a:ext uri="{FF2B5EF4-FFF2-40B4-BE49-F238E27FC236}">
                <a16:creationId xmlns:a16="http://schemas.microsoft.com/office/drawing/2014/main" id="{26D1138F-43CD-6339-92DB-3341636DF4B7}"/>
              </a:ext>
            </a:extLst>
          </p:cNvPr>
          <p:cNvPicPr>
            <a:picLocks noChangeAspect="1"/>
          </p:cNvPicPr>
          <p:nvPr/>
        </p:nvPicPr>
        <p:blipFill>
          <a:blip r:embed="rId2"/>
          <a:stretch>
            <a:fillRect/>
          </a:stretch>
        </p:blipFill>
        <p:spPr>
          <a:xfrm>
            <a:off x="939376" y="3530790"/>
            <a:ext cx="2700355" cy="2947008"/>
          </a:xfrm>
          <a:prstGeom prst="rect">
            <a:avLst/>
          </a:prstGeom>
        </p:spPr>
      </p:pic>
      <p:pic>
        <p:nvPicPr>
          <p:cNvPr id="24" name="Graphic 23" descr="Speaker phone with solid fill">
            <a:extLst>
              <a:ext uri="{FF2B5EF4-FFF2-40B4-BE49-F238E27FC236}">
                <a16:creationId xmlns:a16="http://schemas.microsoft.com/office/drawing/2014/main" id="{0DEB4460-D8F3-F0A6-9954-DD5760280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1506" y="788670"/>
            <a:ext cx="1215388" cy="1215388"/>
          </a:xfrm>
          <a:prstGeom prst="rect">
            <a:avLst/>
          </a:prstGeom>
        </p:spPr>
      </p:pic>
      <p:sp>
        <p:nvSpPr>
          <p:cNvPr id="25" name="TextBox 24">
            <a:extLst>
              <a:ext uri="{FF2B5EF4-FFF2-40B4-BE49-F238E27FC236}">
                <a16:creationId xmlns:a16="http://schemas.microsoft.com/office/drawing/2014/main" id="{33E3DE9E-3163-B811-D45D-8D86C7DE0E77}"/>
              </a:ext>
            </a:extLst>
          </p:cNvPr>
          <p:cNvSpPr txBox="1"/>
          <p:nvPr/>
        </p:nvSpPr>
        <p:spPr>
          <a:xfrm>
            <a:off x="4161620" y="380202"/>
            <a:ext cx="5348648" cy="4696670"/>
          </a:xfrm>
          <a:prstGeom prst="rect">
            <a:avLst/>
          </a:prstGeom>
          <a:noFill/>
        </p:spPr>
        <p:txBody>
          <a:bodyPr wrap="square" rtlCol="0">
            <a:spAutoFit/>
          </a:bodyPr>
          <a:lstStyle/>
          <a:p>
            <a:pPr algn="ctr"/>
            <a:r>
              <a:rPr lang="en-US" sz="3960" b="1" dirty="0"/>
              <a:t>BHS-SAC</a:t>
            </a:r>
          </a:p>
          <a:p>
            <a:pPr algn="ctr"/>
            <a:endParaRPr lang="en-US" sz="3960" b="1" dirty="0"/>
          </a:p>
          <a:p>
            <a:pPr algn="ctr"/>
            <a:r>
              <a:rPr lang="en-US" sz="2000" b="1" dirty="0"/>
              <a:t>Phone: </a:t>
            </a:r>
          </a:p>
          <a:p>
            <a:pPr algn="ctr"/>
            <a:r>
              <a:rPr lang="en-US" sz="2000" b="1" dirty="0"/>
              <a:t>916-875-1055; CA Relay 711</a:t>
            </a:r>
          </a:p>
          <a:p>
            <a:pPr algn="ctr"/>
            <a:endParaRPr lang="en-US" sz="2000" b="1" dirty="0"/>
          </a:p>
          <a:p>
            <a:pPr algn="ctr"/>
            <a:r>
              <a:rPr lang="en-US" sz="2000" b="1" dirty="0"/>
              <a:t>Toll Free: </a:t>
            </a:r>
          </a:p>
          <a:p>
            <a:pPr algn="ctr"/>
            <a:r>
              <a:rPr lang="en-US" sz="2000" b="1" dirty="0"/>
              <a:t>888-881-4881</a:t>
            </a:r>
          </a:p>
          <a:p>
            <a:pPr algn="ctr"/>
            <a:endParaRPr lang="en-US" sz="2000" b="1" dirty="0"/>
          </a:p>
          <a:p>
            <a:pPr algn="ctr"/>
            <a:r>
              <a:rPr lang="en-US" sz="2000" b="1" dirty="0"/>
              <a:t>Fax: </a:t>
            </a:r>
          </a:p>
          <a:p>
            <a:pPr algn="ctr"/>
            <a:r>
              <a:rPr lang="en-US" sz="2000" b="1" dirty="0"/>
              <a:t>916-875-1190</a:t>
            </a:r>
          </a:p>
          <a:p>
            <a:pPr algn="ctr"/>
            <a:endParaRPr lang="en-US" sz="2000" b="1" dirty="0"/>
          </a:p>
          <a:p>
            <a:pPr algn="ctr"/>
            <a:r>
              <a:rPr lang="en-US" sz="2000" b="1" dirty="0"/>
              <a:t>Hours: </a:t>
            </a:r>
          </a:p>
          <a:p>
            <a:pPr algn="ctr"/>
            <a:r>
              <a:rPr lang="en-US" sz="2000" b="1" dirty="0"/>
              <a:t>24 Hour a Day, 365 Days a Year</a:t>
            </a:r>
          </a:p>
        </p:txBody>
      </p:sp>
      <p:sp>
        <p:nvSpPr>
          <p:cNvPr id="26" name="TextBox 25">
            <a:extLst>
              <a:ext uri="{FF2B5EF4-FFF2-40B4-BE49-F238E27FC236}">
                <a16:creationId xmlns:a16="http://schemas.microsoft.com/office/drawing/2014/main" id="{CACDBC16-60B8-EBB8-5A3A-9EBA71C5E1D0}"/>
              </a:ext>
            </a:extLst>
          </p:cNvPr>
          <p:cNvSpPr txBox="1"/>
          <p:nvPr/>
        </p:nvSpPr>
        <p:spPr>
          <a:xfrm>
            <a:off x="4254366" y="5813661"/>
            <a:ext cx="5518967" cy="769441"/>
          </a:xfrm>
          <a:prstGeom prst="rect">
            <a:avLst/>
          </a:prstGeom>
          <a:noFill/>
        </p:spPr>
        <p:txBody>
          <a:bodyPr wrap="square" rtlCol="0">
            <a:spAutoFit/>
          </a:bodyPr>
          <a:lstStyle/>
          <a:p>
            <a:pPr algn="ctr"/>
            <a:r>
              <a:rPr lang="en-US" sz="2200" dirty="0"/>
              <a:t>Screening and referral to a </a:t>
            </a:r>
          </a:p>
          <a:p>
            <a:pPr algn="ctr"/>
            <a:r>
              <a:rPr lang="en-US" sz="2200" dirty="0"/>
              <a:t>network service provider</a:t>
            </a:r>
            <a:endParaRPr lang="en-US" sz="550" dirty="0"/>
          </a:p>
        </p:txBody>
      </p:sp>
    </p:spTree>
    <p:extLst>
      <p:ext uri="{BB962C8B-B14F-4D97-AF65-F5344CB8AC3E}">
        <p14:creationId xmlns:p14="http://schemas.microsoft.com/office/powerpoint/2010/main" val="124106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75436E-B45F-2527-4A0B-FD930AB4BEFF}"/>
              </a:ext>
            </a:extLst>
          </p:cNvPr>
          <p:cNvSpPr>
            <a:spLocks noGrp="1"/>
          </p:cNvSpPr>
          <p:nvPr>
            <p:ph type="sldNum" sz="quarter" idx="12"/>
          </p:nvPr>
        </p:nvSpPr>
        <p:spPr/>
        <p:txBody>
          <a:bodyPr/>
          <a:lstStyle/>
          <a:p>
            <a:fld id="{BF860B6F-2FE3-4DE6-9496-980E987E7466}" type="slidenum">
              <a:rPr lang="en-US" smtClean="0"/>
              <a:pPr/>
              <a:t>13</a:t>
            </a:fld>
            <a:endParaRPr lang="en-US" dirty="0"/>
          </a:p>
        </p:txBody>
      </p:sp>
      <p:sp>
        <p:nvSpPr>
          <p:cNvPr id="7" name="Title 6">
            <a:extLst>
              <a:ext uri="{FF2B5EF4-FFF2-40B4-BE49-F238E27FC236}">
                <a16:creationId xmlns:a16="http://schemas.microsoft.com/office/drawing/2014/main" id="{0DC981B0-D14F-F4B6-29A1-65D24B829A0E}"/>
              </a:ext>
            </a:extLst>
          </p:cNvPr>
          <p:cNvSpPr>
            <a:spLocks noGrp="1"/>
          </p:cNvSpPr>
          <p:nvPr>
            <p:ph type="title"/>
          </p:nvPr>
        </p:nvSpPr>
        <p:spPr>
          <a:xfrm>
            <a:off x="91440" y="384600"/>
            <a:ext cx="4838073" cy="1448569"/>
          </a:xfrm>
        </p:spPr>
        <p:txBody>
          <a:bodyPr/>
          <a:lstStyle/>
          <a:p>
            <a:r>
              <a:rPr lang="en-US" dirty="0">
                <a:ln w="19050">
                  <a:noFill/>
                </a:ln>
                <a:solidFill>
                  <a:schemeClr val="tx1"/>
                </a:solidFill>
              </a:rPr>
              <a:t>How to Seek Behavioral Health Services</a:t>
            </a:r>
          </a:p>
        </p:txBody>
      </p:sp>
      <p:graphicFrame>
        <p:nvGraphicFramePr>
          <p:cNvPr id="10" name="Diagram 9">
            <a:extLst>
              <a:ext uri="{FF2B5EF4-FFF2-40B4-BE49-F238E27FC236}">
                <a16:creationId xmlns:a16="http://schemas.microsoft.com/office/drawing/2014/main" id="{7EDF5688-EC1D-9E2F-24A2-DAF2E9004638}"/>
              </a:ext>
            </a:extLst>
          </p:cNvPr>
          <p:cNvGraphicFramePr/>
          <p:nvPr/>
        </p:nvGraphicFramePr>
        <p:xfrm>
          <a:off x="4245773" y="1305837"/>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A person wearing a headset and smiling&#10;&#10;Description automatically generated">
            <a:extLst>
              <a:ext uri="{FF2B5EF4-FFF2-40B4-BE49-F238E27FC236}">
                <a16:creationId xmlns:a16="http://schemas.microsoft.com/office/drawing/2014/main" id="{20D16295-E2D9-D444-AC9C-305BADDCDA22}"/>
              </a:ext>
            </a:extLst>
          </p:cNvPr>
          <p:cNvPicPr>
            <a:picLocks noChangeAspect="1"/>
          </p:cNvPicPr>
          <p:nvPr/>
        </p:nvPicPr>
        <p:blipFill>
          <a:blip r:embed="rId8"/>
          <a:stretch>
            <a:fillRect/>
          </a:stretch>
        </p:blipFill>
        <p:spPr>
          <a:xfrm>
            <a:off x="213987" y="2548641"/>
            <a:ext cx="4394835" cy="2931355"/>
          </a:xfrm>
          <a:prstGeom prst="rect">
            <a:avLst/>
          </a:prstGeom>
        </p:spPr>
      </p:pic>
      <p:sp>
        <p:nvSpPr>
          <p:cNvPr id="13" name="Rectangle 12">
            <a:extLst>
              <a:ext uri="{FF2B5EF4-FFF2-40B4-BE49-F238E27FC236}">
                <a16:creationId xmlns:a16="http://schemas.microsoft.com/office/drawing/2014/main" id="{B8D5E178-2C7C-3801-E3C1-958BC23CB60C}"/>
              </a:ext>
            </a:extLst>
          </p:cNvPr>
          <p:cNvSpPr/>
          <p:nvPr/>
        </p:nvSpPr>
        <p:spPr>
          <a:xfrm>
            <a:off x="6859595" y="1100071"/>
            <a:ext cx="1456129" cy="14485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5" name="Graphic 14" descr="Cursor outline">
            <a:extLst>
              <a:ext uri="{FF2B5EF4-FFF2-40B4-BE49-F238E27FC236}">
                <a16:creationId xmlns:a16="http://schemas.microsoft.com/office/drawing/2014/main" id="{539D40A6-0F8C-0BE5-7F42-F766A4FD4F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879450" y="3163846"/>
            <a:ext cx="754380" cy="754380"/>
          </a:xfrm>
          <a:prstGeom prst="rect">
            <a:avLst/>
          </a:prstGeom>
        </p:spPr>
      </p:pic>
      <p:pic>
        <p:nvPicPr>
          <p:cNvPr id="17" name="Graphic 16" descr="Door Open with solid fill">
            <a:extLst>
              <a:ext uri="{FF2B5EF4-FFF2-40B4-BE49-F238E27FC236}">
                <a16:creationId xmlns:a16="http://schemas.microsoft.com/office/drawing/2014/main" id="{BDB8F9B4-6A0C-A628-BAA8-0D626E2DB7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21383" y="4820922"/>
            <a:ext cx="754380" cy="754380"/>
          </a:xfrm>
          <a:prstGeom prst="rect">
            <a:avLst/>
          </a:prstGeom>
        </p:spPr>
      </p:pic>
      <p:pic>
        <p:nvPicPr>
          <p:cNvPr id="19" name="Graphic 18" descr="Speaker phone with solid fill">
            <a:extLst>
              <a:ext uri="{FF2B5EF4-FFF2-40B4-BE49-F238E27FC236}">
                <a16:creationId xmlns:a16="http://schemas.microsoft.com/office/drawing/2014/main" id="{EA037220-B723-EE2C-00E0-759B9BC3CA6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21383" y="1484124"/>
            <a:ext cx="754380" cy="754380"/>
          </a:xfrm>
          <a:prstGeom prst="rect">
            <a:avLst/>
          </a:prstGeom>
        </p:spPr>
      </p:pic>
      <p:pic>
        <p:nvPicPr>
          <p:cNvPr id="21" name="Graphic 20" descr="Mailbox with solid fill">
            <a:extLst>
              <a:ext uri="{FF2B5EF4-FFF2-40B4-BE49-F238E27FC236}">
                <a16:creationId xmlns:a16="http://schemas.microsoft.com/office/drawing/2014/main" id="{251A7C99-48EA-8B78-BD23-38375A83ABA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14521" y="3131657"/>
            <a:ext cx="754380" cy="754380"/>
          </a:xfrm>
          <a:prstGeom prst="rect">
            <a:avLst/>
          </a:prstGeom>
        </p:spPr>
      </p:pic>
      <p:sp>
        <p:nvSpPr>
          <p:cNvPr id="2" name="TextBox 1">
            <a:extLst>
              <a:ext uri="{FF2B5EF4-FFF2-40B4-BE49-F238E27FC236}">
                <a16:creationId xmlns:a16="http://schemas.microsoft.com/office/drawing/2014/main" id="{327BF4BE-B152-62C6-F800-C67596EDFA31}"/>
              </a:ext>
            </a:extLst>
          </p:cNvPr>
          <p:cNvSpPr txBox="1"/>
          <p:nvPr/>
        </p:nvSpPr>
        <p:spPr>
          <a:xfrm>
            <a:off x="678094" y="5681610"/>
            <a:ext cx="4080919" cy="954107"/>
          </a:xfrm>
          <a:prstGeom prst="rect">
            <a:avLst/>
          </a:prstGeom>
          <a:noFill/>
        </p:spPr>
        <p:txBody>
          <a:bodyPr wrap="square" rtlCol="0">
            <a:spAutoFit/>
          </a:bodyPr>
          <a:lstStyle/>
          <a:p>
            <a:pPr algn="ctr"/>
            <a:r>
              <a:rPr lang="en-US" sz="2800" dirty="0">
                <a:solidFill>
                  <a:srgbClr val="FFC000"/>
                </a:solidFill>
              </a:rPr>
              <a:t>Jan 1, 2025  </a:t>
            </a:r>
          </a:p>
          <a:p>
            <a:pPr algn="ctr"/>
            <a:r>
              <a:rPr lang="en-US" sz="2800" dirty="0">
                <a:solidFill>
                  <a:srgbClr val="FFC000"/>
                </a:solidFill>
              </a:rPr>
              <a:t>One Point of Entry</a:t>
            </a:r>
          </a:p>
        </p:txBody>
      </p:sp>
    </p:spTree>
    <p:extLst>
      <p:ext uri="{BB962C8B-B14F-4D97-AF65-F5344CB8AC3E}">
        <p14:creationId xmlns:p14="http://schemas.microsoft.com/office/powerpoint/2010/main" val="2922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4535476" y="-3059102"/>
            <a:ext cx="987449" cy="82981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6" name="Title 1"/>
          <p:cNvSpPr txBox="1">
            <a:spLocks/>
          </p:cNvSpPr>
          <p:nvPr/>
        </p:nvSpPr>
        <p:spPr>
          <a:xfrm>
            <a:off x="1056131" y="780810"/>
            <a:ext cx="6113404" cy="629167"/>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300" b="1" dirty="0">
                <a:solidFill>
                  <a:schemeClr val="tx1"/>
                </a:solidFill>
                <a:effectLst>
                  <a:outerShdw blurRad="38100" dist="38100" dir="2700000" algn="tl">
                    <a:srgbClr val="000000">
                      <a:alpha val="43137"/>
                    </a:srgbClr>
                  </a:outerShdw>
                </a:effectLst>
              </a:rPr>
              <a:t>BHS-SAC – Services Offered</a:t>
            </a:r>
          </a:p>
        </p:txBody>
      </p:sp>
      <p:sp>
        <p:nvSpPr>
          <p:cNvPr id="13" name="Content Placeholder 2"/>
          <p:cNvSpPr txBox="1">
            <a:spLocks/>
          </p:cNvSpPr>
          <p:nvPr/>
        </p:nvSpPr>
        <p:spPr>
          <a:xfrm>
            <a:off x="1152524" y="1768258"/>
            <a:ext cx="3838957" cy="414010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35280" indent="-335280">
              <a:buClr>
                <a:schemeClr val="accent2"/>
              </a:buClr>
              <a:buFont typeface="Wingdings" panose="05000000000000000000" pitchFamily="2" charset="2"/>
              <a:buChar char="§"/>
              <a:defRPr/>
            </a:pPr>
            <a:endParaRPr lang="en-US" sz="1980" dirty="0">
              <a:solidFill>
                <a:schemeClr val="tx1"/>
              </a:solidFill>
            </a:endParaRPr>
          </a:p>
        </p:txBody>
      </p:sp>
      <p:sp>
        <p:nvSpPr>
          <p:cNvPr id="14" name="Rectangle 13"/>
          <p:cNvSpPr/>
          <p:nvPr/>
        </p:nvSpPr>
        <p:spPr>
          <a:xfrm>
            <a:off x="880112" y="1457981"/>
            <a:ext cx="8298180" cy="122996"/>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aphicFrame>
        <p:nvGraphicFramePr>
          <p:cNvPr id="16" name="TextBox 3">
            <a:extLst>
              <a:ext uri="{FF2B5EF4-FFF2-40B4-BE49-F238E27FC236}">
                <a16:creationId xmlns:a16="http://schemas.microsoft.com/office/drawing/2014/main" id="{CE046309-8DBD-A784-BC38-FED20BFD62DD}"/>
              </a:ext>
            </a:extLst>
          </p:cNvPr>
          <p:cNvGraphicFramePr/>
          <p:nvPr>
            <p:extLst>
              <p:ext uri="{D42A27DB-BD31-4B8C-83A1-F6EECF244321}">
                <p14:modId xmlns:p14="http://schemas.microsoft.com/office/powerpoint/2010/main" val="3692038623"/>
              </p:ext>
            </p:extLst>
          </p:nvPr>
        </p:nvGraphicFramePr>
        <p:xfrm>
          <a:off x="1056130" y="1768257"/>
          <a:ext cx="3785744" cy="4202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Rounded Corners 11">
            <a:extLst>
              <a:ext uri="{FF2B5EF4-FFF2-40B4-BE49-F238E27FC236}">
                <a16:creationId xmlns:a16="http://schemas.microsoft.com/office/drawing/2014/main" id="{5C892B17-0CD0-E58E-8B46-123FF82AC4C1}"/>
              </a:ext>
            </a:extLst>
          </p:cNvPr>
          <p:cNvSpPr/>
          <p:nvPr/>
        </p:nvSpPr>
        <p:spPr>
          <a:xfrm>
            <a:off x="5283582" y="1768256"/>
            <a:ext cx="3622294" cy="577422"/>
          </a:xfrm>
          <a:prstGeom prst="roundRect">
            <a:avLst>
              <a:gd name="adj" fmla="val 8385"/>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485" dirty="0"/>
              <a:t>                     </a:t>
            </a:r>
          </a:p>
          <a:p>
            <a:r>
              <a:rPr lang="en-US" sz="1485" dirty="0"/>
              <a:t>                Medication Support</a:t>
            </a:r>
          </a:p>
        </p:txBody>
      </p:sp>
      <p:sp>
        <p:nvSpPr>
          <p:cNvPr id="15" name="Rectangle 14" descr="Clipboard with solid fill">
            <a:extLst>
              <a:ext uri="{FF2B5EF4-FFF2-40B4-BE49-F238E27FC236}">
                <a16:creationId xmlns:a16="http://schemas.microsoft.com/office/drawing/2014/main" id="{85590F4C-050F-F0A3-7717-4B247A6587C5}"/>
              </a:ext>
            </a:extLst>
          </p:cNvPr>
          <p:cNvSpPr/>
          <p:nvPr/>
        </p:nvSpPr>
        <p:spPr>
          <a:xfrm>
            <a:off x="5492975" y="1897669"/>
            <a:ext cx="318589" cy="318589"/>
          </a:xfrm>
          <a:prstGeom prst="rect">
            <a:avLst/>
          </a:prstGeom>
          <a:blipFill>
            <a:blip r:embed="rId8">
              <a:extLs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485" dirty="0"/>
          </a:p>
        </p:txBody>
      </p:sp>
      <p:sp>
        <p:nvSpPr>
          <p:cNvPr id="20" name="Rectangle: Rounded Corners 19">
            <a:extLst>
              <a:ext uri="{FF2B5EF4-FFF2-40B4-BE49-F238E27FC236}">
                <a16:creationId xmlns:a16="http://schemas.microsoft.com/office/drawing/2014/main" id="{95977A0F-25ED-3F90-1EB6-D5F5F3DD224F}"/>
              </a:ext>
            </a:extLst>
          </p:cNvPr>
          <p:cNvSpPr/>
          <p:nvPr/>
        </p:nvSpPr>
        <p:spPr>
          <a:xfrm>
            <a:off x="5283582" y="2427324"/>
            <a:ext cx="3622294" cy="577422"/>
          </a:xfrm>
          <a:prstGeom prst="roundRect">
            <a:avLst>
              <a:gd name="adj" fmla="val 5404"/>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485" dirty="0"/>
              <a:t>                Medication Assisted </a:t>
            </a:r>
          </a:p>
          <a:p>
            <a:r>
              <a:rPr lang="en-US" sz="1485" dirty="0"/>
              <a:t>                Treatment</a:t>
            </a:r>
          </a:p>
        </p:txBody>
      </p:sp>
      <p:sp>
        <p:nvSpPr>
          <p:cNvPr id="21" name="Rectangle: Rounded Corners 20">
            <a:extLst>
              <a:ext uri="{FF2B5EF4-FFF2-40B4-BE49-F238E27FC236}">
                <a16:creationId xmlns:a16="http://schemas.microsoft.com/office/drawing/2014/main" id="{FB467B8D-76BC-CBAD-89B0-55A8127F4EDE}"/>
              </a:ext>
            </a:extLst>
          </p:cNvPr>
          <p:cNvSpPr/>
          <p:nvPr/>
        </p:nvSpPr>
        <p:spPr>
          <a:xfrm>
            <a:off x="5283582" y="3167399"/>
            <a:ext cx="3622294" cy="577422"/>
          </a:xfrm>
          <a:prstGeom prst="roundRect">
            <a:avLst>
              <a:gd name="adj" fmla="val 0"/>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485" dirty="0"/>
              <a:t>                Therapy Rehabilitation </a:t>
            </a:r>
          </a:p>
          <a:p>
            <a:r>
              <a:rPr lang="en-US" sz="1485" dirty="0"/>
              <a:t>                Services and Groups</a:t>
            </a:r>
          </a:p>
        </p:txBody>
      </p:sp>
      <p:sp>
        <p:nvSpPr>
          <p:cNvPr id="23" name="Rectangle: Rounded Corners 22">
            <a:extLst>
              <a:ext uri="{FF2B5EF4-FFF2-40B4-BE49-F238E27FC236}">
                <a16:creationId xmlns:a16="http://schemas.microsoft.com/office/drawing/2014/main" id="{B83C7692-D96C-8EDD-1C7D-BEE411538FC1}"/>
              </a:ext>
            </a:extLst>
          </p:cNvPr>
          <p:cNvSpPr/>
          <p:nvPr/>
        </p:nvSpPr>
        <p:spPr>
          <a:xfrm>
            <a:off x="5283582" y="3903168"/>
            <a:ext cx="3622293" cy="610984"/>
          </a:xfrm>
          <a:prstGeom prst="roundRect">
            <a:avLst>
              <a:gd name="adj" fmla="val 0"/>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485" dirty="0"/>
              <a:t>                Driving Under the Influence</a:t>
            </a:r>
          </a:p>
          <a:p>
            <a:r>
              <a:rPr lang="en-US" sz="1485" dirty="0"/>
              <a:t>                Programs </a:t>
            </a:r>
          </a:p>
        </p:txBody>
      </p:sp>
      <p:sp>
        <p:nvSpPr>
          <p:cNvPr id="24" name="Rectangle: Rounded Corners 23">
            <a:extLst>
              <a:ext uri="{FF2B5EF4-FFF2-40B4-BE49-F238E27FC236}">
                <a16:creationId xmlns:a16="http://schemas.microsoft.com/office/drawing/2014/main" id="{4CD992AF-979F-5B03-25CB-05CFBA36F923}"/>
              </a:ext>
            </a:extLst>
          </p:cNvPr>
          <p:cNvSpPr/>
          <p:nvPr/>
        </p:nvSpPr>
        <p:spPr>
          <a:xfrm rot="10800000" flipV="1">
            <a:off x="5283582" y="4698693"/>
            <a:ext cx="3622293" cy="610984"/>
          </a:xfrm>
          <a:prstGeom prst="roundRect">
            <a:avLst>
              <a:gd name="adj" fmla="val 4257"/>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485" dirty="0"/>
              <a:t>                Linkage to Community</a:t>
            </a:r>
          </a:p>
          <a:p>
            <a:r>
              <a:rPr lang="en-US" sz="1485" dirty="0"/>
              <a:t>                Resources</a:t>
            </a:r>
          </a:p>
        </p:txBody>
      </p:sp>
      <p:sp>
        <p:nvSpPr>
          <p:cNvPr id="27" name="Rectangle 26" descr="Care with solid fill">
            <a:extLst>
              <a:ext uri="{FF2B5EF4-FFF2-40B4-BE49-F238E27FC236}">
                <a16:creationId xmlns:a16="http://schemas.microsoft.com/office/drawing/2014/main" id="{30845D8B-B028-5420-80FB-0E93E5106B40}"/>
              </a:ext>
            </a:extLst>
          </p:cNvPr>
          <p:cNvSpPr/>
          <p:nvPr/>
        </p:nvSpPr>
        <p:spPr>
          <a:xfrm>
            <a:off x="5514714" y="4803810"/>
            <a:ext cx="318589" cy="318589"/>
          </a:xfrm>
          <a:prstGeom prst="rect">
            <a:avLst/>
          </a:prstGeom>
          <a:blipFill>
            <a:blip r:embed="rId10">
              <a:extLs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485" dirty="0"/>
          </a:p>
        </p:txBody>
      </p:sp>
      <p:pic>
        <p:nvPicPr>
          <p:cNvPr id="8" name="Graphic 7" descr="Users outline">
            <a:extLst>
              <a:ext uri="{FF2B5EF4-FFF2-40B4-BE49-F238E27FC236}">
                <a16:creationId xmlns:a16="http://schemas.microsoft.com/office/drawing/2014/main" id="{DEA5411D-D937-5474-DD4F-A358EC69CB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19150" y="3261726"/>
            <a:ext cx="366114" cy="366114"/>
          </a:xfrm>
          <a:prstGeom prst="rect">
            <a:avLst/>
          </a:prstGeom>
        </p:spPr>
      </p:pic>
      <p:pic>
        <p:nvPicPr>
          <p:cNvPr id="19" name="Graphic 18" descr="Gavel with solid fill">
            <a:extLst>
              <a:ext uri="{FF2B5EF4-FFF2-40B4-BE49-F238E27FC236}">
                <a16:creationId xmlns:a16="http://schemas.microsoft.com/office/drawing/2014/main" id="{9179D7B0-9E65-5FCA-6C19-55D5136209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86647" y="4023243"/>
            <a:ext cx="329314" cy="329314"/>
          </a:xfrm>
          <a:prstGeom prst="rect">
            <a:avLst/>
          </a:prstGeom>
        </p:spPr>
      </p:pic>
      <p:pic>
        <p:nvPicPr>
          <p:cNvPr id="29" name="Graphic 28" descr="Homeopathy outline">
            <a:extLst>
              <a:ext uri="{FF2B5EF4-FFF2-40B4-BE49-F238E27FC236}">
                <a16:creationId xmlns:a16="http://schemas.microsoft.com/office/drawing/2014/main" id="{CF3B6749-C651-5CE9-1E2B-864CB94F3D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92975" y="2501103"/>
            <a:ext cx="380822" cy="380822"/>
          </a:xfrm>
          <a:prstGeom prst="rect">
            <a:avLst/>
          </a:prstGeom>
        </p:spPr>
      </p:pic>
      <p:sp>
        <p:nvSpPr>
          <p:cNvPr id="30" name="Rectangle 29">
            <a:extLst>
              <a:ext uri="{FF2B5EF4-FFF2-40B4-BE49-F238E27FC236}">
                <a16:creationId xmlns:a16="http://schemas.microsoft.com/office/drawing/2014/main" id="{C2397A20-C02C-DFA2-D603-4489EB61E851}"/>
              </a:ext>
            </a:extLst>
          </p:cNvPr>
          <p:cNvSpPr/>
          <p:nvPr/>
        </p:nvSpPr>
        <p:spPr>
          <a:xfrm>
            <a:off x="5514714" y="2525672"/>
            <a:ext cx="296850" cy="34758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1" name="Rectangle 30">
            <a:extLst>
              <a:ext uri="{FF2B5EF4-FFF2-40B4-BE49-F238E27FC236}">
                <a16:creationId xmlns:a16="http://schemas.microsoft.com/office/drawing/2014/main" id="{EBE27B6E-08BE-D321-1E16-58EA22F94720}"/>
              </a:ext>
            </a:extLst>
          </p:cNvPr>
          <p:cNvSpPr/>
          <p:nvPr/>
        </p:nvSpPr>
        <p:spPr>
          <a:xfrm>
            <a:off x="5521237" y="3272161"/>
            <a:ext cx="352560" cy="38064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2" name="Rectangle 31">
            <a:extLst>
              <a:ext uri="{FF2B5EF4-FFF2-40B4-BE49-F238E27FC236}">
                <a16:creationId xmlns:a16="http://schemas.microsoft.com/office/drawing/2014/main" id="{B46E9A12-4500-B5AB-54A9-31D271D14E5C}"/>
              </a:ext>
            </a:extLst>
          </p:cNvPr>
          <p:cNvSpPr/>
          <p:nvPr/>
        </p:nvSpPr>
        <p:spPr>
          <a:xfrm>
            <a:off x="5511957" y="4010639"/>
            <a:ext cx="352560" cy="38064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420743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0700"/>
            <a:ext cx="10058399" cy="3276600"/>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47472" y="2103120"/>
            <a:ext cx="9188413" cy="4005072"/>
          </a:xfrm>
        </p:spPr>
        <p:txBody>
          <a:bodyPr/>
          <a:lstStyle/>
          <a:p>
            <a:pPr algn="ctr"/>
            <a:r>
              <a:rPr lang="en-US" sz="6000" b="1" dirty="0">
                <a:solidFill>
                  <a:srgbClr val="FFC000"/>
                </a:solidFill>
                <a:effectLst>
                  <a:outerShdw blurRad="38100" dist="38100" dir="2700000" algn="tl">
                    <a:srgbClr val="000000">
                      <a:alpha val="43137"/>
                    </a:srgbClr>
                  </a:outerShdw>
                </a:effectLst>
              </a:rPr>
              <a:t>Treatment &amp; Recovery Service Expansion</a:t>
            </a:r>
            <a:br>
              <a:rPr lang="en-US" sz="6000" b="1" dirty="0">
                <a:solidFill>
                  <a:srgbClr val="FFC000"/>
                </a:solidFill>
                <a:effectLst>
                  <a:outerShdw blurRad="38100" dist="38100" dir="2700000" algn="tl">
                    <a:srgbClr val="000000">
                      <a:alpha val="43137"/>
                    </a:srgbClr>
                  </a:outerShdw>
                </a:effectLst>
              </a:rPr>
            </a:br>
            <a:br>
              <a:rPr lang="en-US" sz="6000" b="1" dirty="0">
                <a:solidFill>
                  <a:srgbClr val="FFC000"/>
                </a:solidFill>
                <a:effectLst>
                  <a:outerShdw blurRad="38100" dist="38100" dir="2700000" algn="tl">
                    <a:srgbClr val="000000">
                      <a:alpha val="43137"/>
                    </a:srgbClr>
                  </a:outerShdw>
                </a:effectLst>
              </a:rPr>
            </a:br>
            <a:r>
              <a:rPr lang="en-US" sz="6000" b="1" dirty="0">
                <a:solidFill>
                  <a:srgbClr val="FFC000"/>
                </a:solidFill>
                <a:effectLst>
                  <a:outerShdw blurRad="38100" dist="38100" dir="2700000" algn="tl">
                    <a:srgbClr val="000000">
                      <a:alpha val="43137"/>
                    </a:srgbClr>
                  </a:outerShdw>
                </a:effectLst>
              </a:rPr>
              <a:t>What’s New?</a:t>
            </a:r>
          </a:p>
        </p:txBody>
      </p:sp>
    </p:spTree>
    <p:extLst>
      <p:ext uri="{BB962C8B-B14F-4D97-AF65-F5344CB8AC3E}">
        <p14:creationId xmlns:p14="http://schemas.microsoft.com/office/powerpoint/2010/main" val="363934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0584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404261"/>
            <a:ext cx="10058400" cy="707886"/>
          </a:xfrm>
          <a:prstGeom prst="rect">
            <a:avLst/>
          </a:prstGeom>
        </p:spPr>
        <p:txBody>
          <a:bodyPr wrap="square">
            <a:spAutoFit/>
          </a:bodyPr>
          <a:lstStyle/>
          <a:p>
            <a:pPr algn="ctr"/>
            <a:r>
              <a:rPr lang="en-US" sz="4000" b="1" dirty="0">
                <a:solidFill>
                  <a:srgbClr val="FFC000"/>
                </a:solidFill>
                <a:effectLst>
                  <a:outerShdw blurRad="38100" dist="38100" dir="2700000" algn="tl">
                    <a:srgbClr val="000000">
                      <a:alpha val="43137"/>
                    </a:srgbClr>
                  </a:outerShdw>
                </a:effectLst>
              </a:rPr>
              <a:t>Service Expansion</a:t>
            </a:r>
          </a:p>
        </p:txBody>
      </p:sp>
      <p:sp>
        <p:nvSpPr>
          <p:cNvPr id="5" name="Rectangle 4"/>
          <p:cNvSpPr/>
          <p:nvPr/>
        </p:nvSpPr>
        <p:spPr>
          <a:xfrm>
            <a:off x="-14784" y="1172621"/>
            <a:ext cx="10085559" cy="152400"/>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ontent Placeholder 2">
            <a:extLst>
              <a:ext uri="{FF2B5EF4-FFF2-40B4-BE49-F238E27FC236}">
                <a16:creationId xmlns:a16="http://schemas.microsoft.com/office/drawing/2014/main" id="{A1F93E5A-2798-15EE-2EC8-78F48F2C7058}"/>
              </a:ext>
            </a:extLst>
          </p:cNvPr>
          <p:cNvGraphicFramePr/>
          <p:nvPr>
            <p:extLst>
              <p:ext uri="{D42A27DB-BD31-4B8C-83A1-F6EECF244321}">
                <p14:modId xmlns:p14="http://schemas.microsoft.com/office/powerpoint/2010/main" val="2102766934"/>
              </p:ext>
            </p:extLst>
          </p:nvPr>
        </p:nvGraphicFramePr>
        <p:xfrm>
          <a:off x="616449" y="1516407"/>
          <a:ext cx="9047312" cy="460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83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66477-CEA6-2203-A68C-EACDB09FEFE8}"/>
              </a:ext>
            </a:extLst>
          </p:cNvPr>
          <p:cNvPicPr>
            <a:picLocks noChangeAspect="1"/>
          </p:cNvPicPr>
          <p:nvPr/>
        </p:nvPicPr>
        <p:blipFill rotWithShape="1">
          <a:blip r:embed="rId3"/>
          <a:srcRect r="331"/>
          <a:stretch/>
        </p:blipFill>
        <p:spPr>
          <a:xfrm>
            <a:off x="761280" y="1663535"/>
            <a:ext cx="4023422" cy="2304077"/>
          </a:xfrm>
          <a:prstGeom prst="rect">
            <a:avLst/>
          </a:prstGeom>
          <a:ln>
            <a:noFill/>
          </a:ln>
          <a:effectLst>
            <a:outerShdw blurRad="190500" algn="tl" rotWithShape="0">
              <a:srgbClr val="000000">
                <a:alpha val="70000"/>
              </a:srgbClr>
            </a:outerShdw>
          </a:effectLst>
        </p:spPr>
      </p:pic>
      <p:sp>
        <p:nvSpPr>
          <p:cNvPr id="15" name="TextBox 14">
            <a:extLst>
              <a:ext uri="{FF2B5EF4-FFF2-40B4-BE49-F238E27FC236}">
                <a16:creationId xmlns:a16="http://schemas.microsoft.com/office/drawing/2014/main" id="{9E405F38-5645-9D8D-506D-2AE462C01A43}"/>
              </a:ext>
            </a:extLst>
          </p:cNvPr>
          <p:cNvSpPr txBox="1"/>
          <p:nvPr/>
        </p:nvSpPr>
        <p:spPr>
          <a:xfrm>
            <a:off x="3636465" y="175972"/>
            <a:ext cx="5964735" cy="1077218"/>
          </a:xfrm>
          <a:prstGeom prst="rect">
            <a:avLst/>
          </a:prstGeom>
          <a:noFill/>
        </p:spPr>
        <p:txBody>
          <a:bodyPr wrap="square">
            <a:spAutoFit/>
          </a:bodyPr>
          <a:lstStyle/>
          <a:p>
            <a:pPr algn="ctr"/>
            <a:r>
              <a:rPr lang="en-US" sz="3200" b="1" dirty="0">
                <a:ea typeface="Calibri" panose="020F0502020204030204" pitchFamily="34" charset="0"/>
                <a:cs typeface="Arial" panose="020B0604020202020204" pitchFamily="34" charset="0"/>
              </a:rPr>
              <a:t>Correctional Health </a:t>
            </a:r>
          </a:p>
          <a:p>
            <a:pPr algn="ctr"/>
            <a:r>
              <a:rPr lang="en-US" sz="3200" b="1" dirty="0">
                <a:ea typeface="Calibri" panose="020F0502020204030204" pitchFamily="34" charset="0"/>
                <a:cs typeface="Arial" panose="020B0604020202020204" pitchFamily="34" charset="0"/>
              </a:rPr>
              <a:t>Jail Services</a:t>
            </a:r>
          </a:p>
        </p:txBody>
      </p:sp>
      <p:sp>
        <p:nvSpPr>
          <p:cNvPr id="5" name="TextBox 4">
            <a:extLst>
              <a:ext uri="{FF2B5EF4-FFF2-40B4-BE49-F238E27FC236}">
                <a16:creationId xmlns:a16="http://schemas.microsoft.com/office/drawing/2014/main" id="{ADAE722F-5579-32A7-C75D-3E6F66020612}"/>
              </a:ext>
            </a:extLst>
          </p:cNvPr>
          <p:cNvSpPr txBox="1"/>
          <p:nvPr/>
        </p:nvSpPr>
        <p:spPr>
          <a:xfrm>
            <a:off x="775286" y="3700757"/>
            <a:ext cx="4009416" cy="400110"/>
          </a:xfrm>
          <a:prstGeom prst="rect">
            <a:avLst/>
          </a:prstGeom>
          <a:solidFill>
            <a:srgbClr val="853589"/>
          </a:solidFill>
          <a:scene3d>
            <a:camera prst="orthographicFront"/>
            <a:lightRig rig="threePt" dir="t"/>
          </a:scene3d>
          <a:sp3d>
            <a:bevelT/>
          </a:sp3d>
        </p:spPr>
        <p:txBody>
          <a:bodyPr wrap="square" rtlCol="0">
            <a:spAutoFit/>
          </a:bodyPr>
          <a:lstStyle/>
          <a:p>
            <a:pPr defTabSz="914400">
              <a:defRPr/>
            </a:pPr>
            <a:r>
              <a:rPr lang="en-US" sz="2000" b="1" kern="0" dirty="0">
                <a:solidFill>
                  <a:schemeClr val="bg1"/>
                </a:solidFill>
              </a:rPr>
              <a:t>Jail Inmate Tablet Project</a:t>
            </a:r>
          </a:p>
        </p:txBody>
      </p:sp>
      <p:pic>
        <p:nvPicPr>
          <p:cNvPr id="4" name="Picture 4" descr="sacctylogo">
            <a:extLst>
              <a:ext uri="{FF2B5EF4-FFF2-40B4-BE49-F238E27FC236}">
                <a16:creationId xmlns:a16="http://schemas.microsoft.com/office/drawing/2014/main" id="{D2134410-E62D-DC30-0E52-C565962CF3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51" y="332868"/>
            <a:ext cx="2957495" cy="70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07E4CBE-F057-C223-7226-6C308DE16B02}"/>
              </a:ext>
            </a:extLst>
          </p:cNvPr>
          <p:cNvSpPr/>
          <p:nvPr/>
        </p:nvSpPr>
        <p:spPr>
          <a:xfrm>
            <a:off x="745769" y="1389209"/>
            <a:ext cx="8415338"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2" descr="Group Therapy Benefits Troubled Teens ...">
            <a:extLst>
              <a:ext uri="{FF2B5EF4-FFF2-40B4-BE49-F238E27FC236}">
                <a16:creationId xmlns:a16="http://schemas.microsoft.com/office/drawing/2014/main" id="{38DFAF7E-211F-32BA-3F27-3971BFA8E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6340" y="1984304"/>
            <a:ext cx="4360780" cy="23040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585595F-3513-5F41-2FB1-55D65A7F9BD7}"/>
              </a:ext>
            </a:extLst>
          </p:cNvPr>
          <p:cNvSpPr txBox="1"/>
          <p:nvPr/>
        </p:nvSpPr>
        <p:spPr>
          <a:xfrm>
            <a:off x="4936339" y="1567069"/>
            <a:ext cx="4360781" cy="400110"/>
          </a:xfrm>
          <a:prstGeom prst="rect">
            <a:avLst/>
          </a:prstGeom>
          <a:solidFill>
            <a:srgbClr val="853589"/>
          </a:solidFill>
          <a:scene3d>
            <a:camera prst="orthographicFront"/>
            <a:lightRig rig="threePt" dir="t"/>
          </a:scene3d>
          <a:sp3d>
            <a:bevelT/>
          </a:sp3d>
        </p:spPr>
        <p:txBody>
          <a:bodyPr wrap="square" rtlCol="0">
            <a:spAutoFit/>
          </a:bodyPr>
          <a:lstStyle/>
          <a:p>
            <a:pPr defTabSz="914400">
              <a:defRPr/>
            </a:pPr>
            <a:r>
              <a:rPr lang="en-US" sz="2000" b="1" kern="0" dirty="0">
                <a:solidFill>
                  <a:schemeClr val="bg1"/>
                </a:solidFill>
              </a:rPr>
              <a:t>Assessments  - Group Counseling</a:t>
            </a:r>
          </a:p>
        </p:txBody>
      </p:sp>
      <p:sp>
        <p:nvSpPr>
          <p:cNvPr id="22" name="TextBox 21">
            <a:extLst>
              <a:ext uri="{FF2B5EF4-FFF2-40B4-BE49-F238E27FC236}">
                <a16:creationId xmlns:a16="http://schemas.microsoft.com/office/drawing/2014/main" id="{CB63C9F3-44FD-785C-9528-A49A2D78DD4D}"/>
              </a:ext>
            </a:extLst>
          </p:cNvPr>
          <p:cNvSpPr txBox="1"/>
          <p:nvPr/>
        </p:nvSpPr>
        <p:spPr>
          <a:xfrm>
            <a:off x="825897" y="4288385"/>
            <a:ext cx="2158206"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latin typeface="Aptos" panose="020B0004020202020204" pitchFamily="34" charset="0"/>
              </a:rPr>
              <a:t>MAT</a:t>
            </a:r>
          </a:p>
        </p:txBody>
      </p:sp>
      <p:sp>
        <p:nvSpPr>
          <p:cNvPr id="23" name="TextBox 22">
            <a:extLst>
              <a:ext uri="{FF2B5EF4-FFF2-40B4-BE49-F238E27FC236}">
                <a16:creationId xmlns:a16="http://schemas.microsoft.com/office/drawing/2014/main" id="{BDCEC8B6-F129-2A05-231F-4CC932B73C22}"/>
              </a:ext>
            </a:extLst>
          </p:cNvPr>
          <p:cNvSpPr txBox="1"/>
          <p:nvPr/>
        </p:nvSpPr>
        <p:spPr>
          <a:xfrm>
            <a:off x="808498" y="5740065"/>
            <a:ext cx="5784502" cy="369332"/>
          </a:xfrm>
          <a:prstGeom prst="rect">
            <a:avLst/>
          </a:prstGeom>
          <a:noFill/>
        </p:spPr>
        <p:txBody>
          <a:bodyPr wrap="square" rtlCol="0">
            <a:spAutoFit/>
          </a:bodyPr>
          <a:lstStyle/>
          <a:p>
            <a:r>
              <a:rPr lang="en-US" b="1" dirty="0"/>
              <a:t>MEDICATION-ASSISTED TREATMENT</a:t>
            </a:r>
          </a:p>
        </p:txBody>
      </p:sp>
      <p:sp>
        <p:nvSpPr>
          <p:cNvPr id="24" name="Google Shape;11359;p86">
            <a:extLst>
              <a:ext uri="{FF2B5EF4-FFF2-40B4-BE49-F238E27FC236}">
                <a16:creationId xmlns:a16="http://schemas.microsoft.com/office/drawing/2014/main" id="{D48E2E14-EC33-9019-B0A6-117461DABC9F}"/>
              </a:ext>
            </a:extLst>
          </p:cNvPr>
          <p:cNvSpPr/>
          <p:nvPr/>
        </p:nvSpPr>
        <p:spPr>
          <a:xfrm>
            <a:off x="1828800" y="4495962"/>
            <a:ext cx="1519206" cy="1112281"/>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rgbClr val="4BACC6"/>
          </a:solidFill>
          <a:ln w="3175">
            <a:solidFill>
              <a:srgbClr val="424242"/>
            </a:solidFill>
          </a:ln>
        </p:spPr>
        <p:txBody>
          <a:bodyPr spcFirstLastPara="1" wrap="square" lIns="91425" tIns="91425" rIns="91425" bIns="91425" anchor="ctr" anchorCtr="0">
            <a:noAutofit/>
          </a:bodyPr>
          <a:lstStyle/>
          <a:p>
            <a:pPr defTabSz="1828434">
              <a:defRPr/>
            </a:pPr>
            <a:endParaRPr sz="3600" kern="0" dirty="0">
              <a:ln w="0"/>
              <a:solidFill>
                <a:srgbClr val="424242"/>
              </a:solidFill>
              <a:effectLst>
                <a:outerShdw blurRad="38100" dist="19050" dir="2700000" algn="tl" rotWithShape="0">
                  <a:srgbClr val="424242">
                    <a:alpha val="40000"/>
                  </a:srgbClr>
                </a:outerShdw>
              </a:effectLst>
              <a:latin typeface="Trebuchet MS"/>
            </a:endParaRPr>
          </a:p>
        </p:txBody>
      </p:sp>
      <p:cxnSp>
        <p:nvCxnSpPr>
          <p:cNvPr id="10" name="Straight Connector 9">
            <a:extLst>
              <a:ext uri="{FF2B5EF4-FFF2-40B4-BE49-F238E27FC236}">
                <a16:creationId xmlns:a16="http://schemas.microsoft.com/office/drawing/2014/main" id="{1E38B26E-6C57-BD28-DF82-2BC5BCCED059}"/>
              </a:ext>
            </a:extLst>
          </p:cNvPr>
          <p:cNvCxnSpPr/>
          <p:nvPr/>
        </p:nvCxnSpPr>
        <p:spPr>
          <a:xfrm flipH="1">
            <a:off x="723252" y="6248400"/>
            <a:ext cx="8415337" cy="0"/>
          </a:xfrm>
          <a:prstGeom prst="line">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cxnSp>
      <p:pic>
        <p:nvPicPr>
          <p:cNvPr id="3" name="Picture 2" descr="A box and a nasal spray&#10;&#10;Description automatically generated">
            <a:extLst>
              <a:ext uri="{FF2B5EF4-FFF2-40B4-BE49-F238E27FC236}">
                <a16:creationId xmlns:a16="http://schemas.microsoft.com/office/drawing/2014/main" id="{7D1BC76C-0377-5A92-0C7E-D146BC320D17}"/>
              </a:ext>
            </a:extLst>
          </p:cNvPr>
          <p:cNvPicPr>
            <a:picLocks noChangeAspect="1"/>
          </p:cNvPicPr>
          <p:nvPr/>
        </p:nvPicPr>
        <p:blipFill>
          <a:blip r:embed="rId6"/>
          <a:stretch>
            <a:fillRect/>
          </a:stretch>
        </p:blipFill>
        <p:spPr>
          <a:xfrm>
            <a:off x="4936340" y="4495580"/>
            <a:ext cx="2923805" cy="2089944"/>
          </a:xfrm>
          <a:prstGeom prst="rect">
            <a:avLst/>
          </a:prstGeom>
          <a:effectLst/>
        </p:spPr>
      </p:pic>
      <p:sp>
        <p:nvSpPr>
          <p:cNvPr id="12" name="TextBox 11">
            <a:extLst>
              <a:ext uri="{FF2B5EF4-FFF2-40B4-BE49-F238E27FC236}">
                <a16:creationId xmlns:a16="http://schemas.microsoft.com/office/drawing/2014/main" id="{DDECE47A-615F-217F-0AA8-F8DA0DB82DD9}"/>
              </a:ext>
            </a:extLst>
          </p:cNvPr>
          <p:cNvSpPr txBox="1"/>
          <p:nvPr/>
        </p:nvSpPr>
        <p:spPr>
          <a:xfrm>
            <a:off x="8229600" y="4787567"/>
            <a:ext cx="2113165" cy="923330"/>
          </a:xfrm>
          <a:prstGeom prst="rect">
            <a:avLst/>
          </a:prstGeom>
          <a:noFill/>
        </p:spPr>
        <p:txBody>
          <a:bodyPr wrap="square" rtlCol="0">
            <a:spAutoFit/>
          </a:bodyPr>
          <a:lstStyle/>
          <a:p>
            <a:r>
              <a:rPr lang="en-US" dirty="0"/>
              <a:t>Narcan </a:t>
            </a:r>
          </a:p>
          <a:p>
            <a:r>
              <a:rPr lang="en-US" dirty="0"/>
              <a:t>Vending </a:t>
            </a:r>
          </a:p>
          <a:p>
            <a:r>
              <a:rPr lang="en-US" dirty="0"/>
              <a:t>Machine</a:t>
            </a:r>
          </a:p>
        </p:txBody>
      </p:sp>
    </p:spTree>
    <p:extLst>
      <p:ext uri="{BB962C8B-B14F-4D97-AF65-F5344CB8AC3E}">
        <p14:creationId xmlns:p14="http://schemas.microsoft.com/office/powerpoint/2010/main" val="397906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80A0CA-157D-57C1-0A71-6A5D772F50A4}"/>
              </a:ext>
            </a:extLst>
          </p:cNvPr>
          <p:cNvPicPr>
            <a:picLocks noChangeAspect="1"/>
          </p:cNvPicPr>
          <p:nvPr/>
        </p:nvPicPr>
        <p:blipFill>
          <a:blip r:embed="rId2"/>
          <a:stretch>
            <a:fillRect/>
          </a:stretch>
        </p:blipFill>
        <p:spPr>
          <a:xfrm>
            <a:off x="4880225" y="678094"/>
            <a:ext cx="4732506" cy="5940420"/>
          </a:xfrm>
          <a:prstGeom prst="rect">
            <a:avLst/>
          </a:prstGeom>
        </p:spPr>
      </p:pic>
      <p:pic>
        <p:nvPicPr>
          <p:cNvPr id="5" name="Picture 4">
            <a:extLst>
              <a:ext uri="{FF2B5EF4-FFF2-40B4-BE49-F238E27FC236}">
                <a16:creationId xmlns:a16="http://schemas.microsoft.com/office/drawing/2014/main" id="{5665DFDC-5724-258E-2221-5A7997508AE7}"/>
              </a:ext>
            </a:extLst>
          </p:cNvPr>
          <p:cNvPicPr>
            <a:picLocks noChangeAspect="1"/>
          </p:cNvPicPr>
          <p:nvPr/>
        </p:nvPicPr>
        <p:blipFill>
          <a:blip r:embed="rId3"/>
          <a:stretch>
            <a:fillRect/>
          </a:stretch>
        </p:blipFill>
        <p:spPr>
          <a:xfrm>
            <a:off x="154112" y="678094"/>
            <a:ext cx="4222679" cy="5940419"/>
          </a:xfrm>
          <a:prstGeom prst="rect">
            <a:avLst/>
          </a:prstGeom>
        </p:spPr>
      </p:pic>
      <p:sp>
        <p:nvSpPr>
          <p:cNvPr id="6" name="TextBox 5">
            <a:extLst>
              <a:ext uri="{FF2B5EF4-FFF2-40B4-BE49-F238E27FC236}">
                <a16:creationId xmlns:a16="http://schemas.microsoft.com/office/drawing/2014/main" id="{9896F4B5-072D-87DB-C113-FA61F79C6EA9}"/>
              </a:ext>
            </a:extLst>
          </p:cNvPr>
          <p:cNvSpPr txBox="1"/>
          <p:nvPr/>
        </p:nvSpPr>
        <p:spPr>
          <a:xfrm>
            <a:off x="2897312" y="143838"/>
            <a:ext cx="3298005" cy="400110"/>
          </a:xfrm>
          <a:prstGeom prst="rect">
            <a:avLst/>
          </a:prstGeom>
          <a:noFill/>
        </p:spPr>
        <p:txBody>
          <a:bodyPr wrap="square" rtlCol="0">
            <a:spAutoFit/>
          </a:bodyPr>
          <a:lstStyle/>
          <a:p>
            <a:r>
              <a:rPr lang="en-US" sz="2000" b="1" dirty="0"/>
              <a:t>Mobile Medicine Teams</a:t>
            </a:r>
          </a:p>
        </p:txBody>
      </p:sp>
    </p:spTree>
    <p:extLst>
      <p:ext uri="{BB962C8B-B14F-4D97-AF65-F5344CB8AC3E}">
        <p14:creationId xmlns:p14="http://schemas.microsoft.com/office/powerpoint/2010/main" val="203560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8428" y="195837"/>
            <a:ext cx="3437370" cy="1622321"/>
          </a:xfrm>
        </p:spPr>
        <p:txBody>
          <a:bodyPr vert="horz" lIns="91440" tIns="45720" rIns="91440" bIns="45720" rtlCol="0" anchor="t">
            <a:normAutofit/>
          </a:bodyPr>
          <a:lstStyle/>
          <a:p>
            <a:r>
              <a:rPr lang="en-US" dirty="0"/>
              <a:t>Narcan</a:t>
            </a:r>
            <a:br>
              <a:rPr lang="en-US" dirty="0"/>
            </a:br>
            <a:r>
              <a:rPr lang="en-US" dirty="0"/>
              <a:t>Distribution</a:t>
            </a:r>
          </a:p>
        </p:txBody>
      </p:sp>
      <p:sp>
        <p:nvSpPr>
          <p:cNvPr id="5" name="Rectangle 4"/>
          <p:cNvSpPr/>
          <p:nvPr/>
        </p:nvSpPr>
        <p:spPr>
          <a:xfrm>
            <a:off x="90325" y="1709220"/>
            <a:ext cx="4400836" cy="4209824"/>
          </a:xfrm>
          <a:prstGeom prst="rect">
            <a:avLst/>
          </a:prstGeom>
        </p:spPr>
        <p:txBody>
          <a:bodyPr vert="horz" lIns="91440" tIns="45720" rIns="91440" bIns="45720" rtlCol="0">
            <a:normAutofit fontScale="92500" lnSpcReduction="20000"/>
          </a:bodyPr>
          <a:lstStyle/>
          <a:p>
            <a:pPr marL="47144">
              <a:lnSpc>
                <a:spcPct val="90000"/>
              </a:lnSpc>
              <a:spcBef>
                <a:spcPts val="1000"/>
              </a:spcBef>
              <a:buClr>
                <a:schemeClr val="accent1">
                  <a:lumMod val="60000"/>
                  <a:lumOff val="40000"/>
                </a:schemeClr>
              </a:buClr>
              <a:buSzPct val="80000"/>
            </a:pPr>
            <a:endParaRPr lang="en-US" sz="1200" dirty="0">
              <a:latin typeface="+mj-lt"/>
              <a:ea typeface="+mj-ea"/>
              <a:cs typeface="+mj-cs"/>
            </a:endParaRPr>
          </a:p>
          <a:p>
            <a:pPr marL="47144" algn="ctr">
              <a:lnSpc>
                <a:spcPct val="90000"/>
              </a:lnSpc>
              <a:spcBef>
                <a:spcPts val="1000"/>
              </a:spcBef>
              <a:buClr>
                <a:schemeClr val="accent1">
                  <a:lumMod val="60000"/>
                  <a:lumOff val="40000"/>
                </a:schemeClr>
              </a:buClr>
              <a:buSzPct val="80000"/>
            </a:pPr>
            <a:endParaRPr lang="en-US" sz="1600" dirty="0">
              <a:solidFill>
                <a:srgbClr val="FFD13F"/>
              </a:solidFill>
              <a:latin typeface="+mj-lt"/>
              <a:ea typeface="+mj-ea"/>
              <a:cs typeface="+mj-cs"/>
            </a:endParaRPr>
          </a:p>
          <a:p>
            <a:pPr marL="47144" algn="ctr">
              <a:lnSpc>
                <a:spcPct val="90000"/>
              </a:lnSpc>
              <a:spcBef>
                <a:spcPts val="1000"/>
              </a:spcBef>
              <a:buClr>
                <a:schemeClr val="accent1">
                  <a:lumMod val="60000"/>
                  <a:lumOff val="40000"/>
                </a:schemeClr>
              </a:buClr>
              <a:buSzPct val="80000"/>
            </a:pPr>
            <a:r>
              <a:rPr lang="en-US" sz="1600" dirty="0">
                <a:solidFill>
                  <a:srgbClr val="FFD13F"/>
                </a:solidFill>
                <a:latin typeface="+mj-lt"/>
                <a:ea typeface="+mj-ea"/>
                <a:cs typeface="+mj-cs"/>
              </a:rPr>
              <a:t>Countywide Narcan Distribution Program</a:t>
            </a:r>
          </a:p>
          <a:p>
            <a:pPr marL="47144">
              <a:lnSpc>
                <a:spcPct val="90000"/>
              </a:lnSpc>
              <a:spcBef>
                <a:spcPts val="1000"/>
              </a:spcBef>
              <a:buClr>
                <a:schemeClr val="accent1">
                  <a:lumMod val="60000"/>
                  <a:lumOff val="40000"/>
                </a:schemeClr>
              </a:buClr>
              <a:buSzPct val="80000"/>
            </a:pPr>
            <a:endParaRPr lang="en-US" sz="1600" dirty="0">
              <a:latin typeface="+mj-lt"/>
              <a:ea typeface="+mj-ea"/>
              <a:cs typeface="+mj-cs"/>
            </a:endParaRPr>
          </a:p>
          <a:p>
            <a:pPr marL="47144" algn="ctr">
              <a:lnSpc>
                <a:spcPct val="90000"/>
              </a:lnSpc>
              <a:spcBef>
                <a:spcPts val="1000"/>
              </a:spcBef>
              <a:buClr>
                <a:schemeClr val="accent1">
                  <a:lumMod val="60000"/>
                  <a:lumOff val="40000"/>
                </a:schemeClr>
              </a:buClr>
              <a:buSzPct val="80000"/>
            </a:pPr>
            <a:endParaRPr lang="en-US" sz="1600" dirty="0">
              <a:solidFill>
                <a:srgbClr val="FFD13F"/>
              </a:solidFill>
              <a:latin typeface="+mj-lt"/>
              <a:ea typeface="+mj-ea"/>
              <a:cs typeface="+mj-cs"/>
            </a:endParaRPr>
          </a:p>
          <a:p>
            <a:pPr marL="47144" algn="ctr">
              <a:lnSpc>
                <a:spcPct val="90000"/>
              </a:lnSpc>
              <a:spcBef>
                <a:spcPts val="1000"/>
              </a:spcBef>
              <a:buClr>
                <a:schemeClr val="accent1">
                  <a:lumMod val="60000"/>
                  <a:lumOff val="40000"/>
                </a:schemeClr>
              </a:buClr>
              <a:buSzPct val="80000"/>
            </a:pPr>
            <a:r>
              <a:rPr lang="en-US" sz="1600" dirty="0">
                <a:solidFill>
                  <a:srgbClr val="FFD13F"/>
                </a:solidFill>
                <a:latin typeface="+mj-lt"/>
                <a:ea typeface="+mj-ea"/>
                <a:cs typeface="+mj-cs"/>
              </a:rPr>
              <a:t>Opioid Coalition </a:t>
            </a:r>
          </a:p>
          <a:p>
            <a:pPr marL="47144" algn="ctr">
              <a:lnSpc>
                <a:spcPct val="90000"/>
              </a:lnSpc>
              <a:spcBef>
                <a:spcPts val="1000"/>
              </a:spcBef>
              <a:buClr>
                <a:schemeClr val="accent1">
                  <a:lumMod val="60000"/>
                  <a:lumOff val="40000"/>
                </a:schemeClr>
              </a:buClr>
              <a:buSzPct val="80000"/>
            </a:pPr>
            <a:r>
              <a:rPr lang="en-US" sz="1600" dirty="0">
                <a:solidFill>
                  <a:srgbClr val="FFD13F"/>
                </a:solidFill>
                <a:latin typeface="+mj-lt"/>
                <a:ea typeface="+mj-ea"/>
                <a:cs typeface="+mj-cs"/>
              </a:rPr>
              <a:t>Website: </a:t>
            </a:r>
            <a:r>
              <a:rPr lang="en-US" sz="1600" dirty="0">
                <a:solidFill>
                  <a:srgbClr val="FFD13F"/>
                </a:solidFill>
                <a:latin typeface="+mj-lt"/>
                <a:ea typeface="+mj-ea"/>
                <a:cs typeface="+mj-cs"/>
                <a:hlinkClick r:id="rId4"/>
              </a:rPr>
              <a:t>www.Sacopioidcoalition.org</a:t>
            </a:r>
            <a:endParaRPr lang="en-US" sz="1600" dirty="0">
              <a:solidFill>
                <a:srgbClr val="FFD13F"/>
              </a:solidFill>
              <a:latin typeface="+mj-lt"/>
              <a:ea typeface="+mj-ea"/>
              <a:cs typeface="+mj-cs"/>
            </a:endParaRPr>
          </a:p>
          <a:p>
            <a:pPr marL="47144" algn="ctr">
              <a:lnSpc>
                <a:spcPct val="90000"/>
              </a:lnSpc>
              <a:spcBef>
                <a:spcPts val="1000"/>
              </a:spcBef>
              <a:buClr>
                <a:schemeClr val="accent1">
                  <a:lumMod val="60000"/>
                  <a:lumOff val="40000"/>
                </a:schemeClr>
              </a:buClr>
              <a:buSzPct val="80000"/>
            </a:pPr>
            <a:endParaRPr lang="en-US" sz="1600" dirty="0">
              <a:solidFill>
                <a:srgbClr val="FFD13F"/>
              </a:solidFill>
              <a:latin typeface="+mj-lt"/>
              <a:ea typeface="+mj-ea"/>
              <a:cs typeface="+mj-cs"/>
            </a:endParaRPr>
          </a:p>
          <a:p>
            <a:pPr marL="47144" algn="ctr">
              <a:lnSpc>
                <a:spcPct val="90000"/>
              </a:lnSpc>
              <a:spcBef>
                <a:spcPts val="1000"/>
              </a:spcBef>
              <a:buClr>
                <a:schemeClr val="accent1">
                  <a:lumMod val="60000"/>
                  <a:lumOff val="40000"/>
                </a:schemeClr>
              </a:buClr>
              <a:buSzPct val="80000"/>
            </a:pPr>
            <a:endParaRPr lang="en-US" sz="1600" dirty="0">
              <a:solidFill>
                <a:srgbClr val="FFD13F"/>
              </a:solidFill>
              <a:latin typeface="+mj-lt"/>
              <a:ea typeface="+mj-ea"/>
              <a:cs typeface="+mj-cs"/>
            </a:endParaRPr>
          </a:p>
          <a:p>
            <a:pPr marL="47144" algn="ctr">
              <a:lnSpc>
                <a:spcPct val="90000"/>
              </a:lnSpc>
              <a:spcBef>
                <a:spcPts val="1000"/>
              </a:spcBef>
              <a:buClr>
                <a:schemeClr val="accent1">
                  <a:lumMod val="60000"/>
                  <a:lumOff val="40000"/>
                </a:schemeClr>
              </a:buClr>
              <a:buSzPct val="80000"/>
            </a:pPr>
            <a:r>
              <a:rPr lang="en-US" sz="1600" dirty="0">
                <a:solidFill>
                  <a:srgbClr val="FFD13F"/>
                </a:solidFill>
                <a:latin typeface="+mj-lt"/>
                <a:ea typeface="+mj-ea"/>
                <a:cs typeface="+mj-cs"/>
              </a:rPr>
              <a:t>Narcan Vending Machine </a:t>
            </a:r>
          </a:p>
          <a:p>
            <a:pPr marL="47144" algn="ctr">
              <a:lnSpc>
                <a:spcPct val="90000"/>
              </a:lnSpc>
              <a:spcBef>
                <a:spcPts val="1000"/>
              </a:spcBef>
              <a:buClr>
                <a:schemeClr val="accent1">
                  <a:lumMod val="60000"/>
                  <a:lumOff val="40000"/>
                </a:schemeClr>
              </a:buClr>
              <a:buSzPct val="80000"/>
            </a:pPr>
            <a:r>
              <a:rPr lang="en-US" sz="1600" dirty="0">
                <a:solidFill>
                  <a:srgbClr val="FFD13F"/>
                </a:solidFill>
                <a:latin typeface="+mj-lt"/>
                <a:ea typeface="+mj-ea"/>
                <a:cs typeface="+mj-cs"/>
              </a:rPr>
              <a:t>Main Jail</a:t>
            </a:r>
          </a:p>
          <a:p>
            <a:pPr marL="47144" algn="ctr">
              <a:lnSpc>
                <a:spcPct val="90000"/>
              </a:lnSpc>
              <a:spcBef>
                <a:spcPts val="1000"/>
              </a:spcBef>
              <a:buClr>
                <a:schemeClr val="accent1">
                  <a:lumMod val="60000"/>
                  <a:lumOff val="40000"/>
                </a:schemeClr>
              </a:buClr>
              <a:buSzPct val="80000"/>
            </a:pPr>
            <a:endParaRPr lang="en-US" sz="1600" dirty="0">
              <a:solidFill>
                <a:srgbClr val="FFD13F"/>
              </a:solidFill>
              <a:latin typeface="+mj-lt"/>
              <a:ea typeface="+mj-ea"/>
              <a:cs typeface="+mj-cs"/>
            </a:endParaRPr>
          </a:p>
          <a:p>
            <a:pPr marL="47144" algn="ctr">
              <a:lnSpc>
                <a:spcPct val="90000"/>
              </a:lnSpc>
              <a:spcBef>
                <a:spcPts val="1000"/>
              </a:spcBef>
              <a:buClr>
                <a:schemeClr val="accent1">
                  <a:lumMod val="60000"/>
                  <a:lumOff val="40000"/>
                </a:schemeClr>
              </a:buClr>
              <a:buSzPct val="80000"/>
            </a:pPr>
            <a:endParaRPr lang="en-US" sz="1600" dirty="0">
              <a:solidFill>
                <a:srgbClr val="FFD13F"/>
              </a:solidFill>
              <a:latin typeface="+mj-lt"/>
              <a:ea typeface="+mj-ea"/>
              <a:cs typeface="+mj-cs"/>
            </a:endParaRPr>
          </a:p>
          <a:p>
            <a:pPr marL="47144" algn="ctr">
              <a:lnSpc>
                <a:spcPct val="90000"/>
              </a:lnSpc>
              <a:spcBef>
                <a:spcPts val="1000"/>
              </a:spcBef>
              <a:buClr>
                <a:schemeClr val="accent1">
                  <a:lumMod val="60000"/>
                  <a:lumOff val="40000"/>
                </a:schemeClr>
              </a:buClr>
              <a:buSzPct val="80000"/>
            </a:pPr>
            <a:r>
              <a:rPr lang="en-US" sz="1600" dirty="0">
                <a:solidFill>
                  <a:srgbClr val="FFD13F"/>
                </a:solidFill>
                <a:latin typeface="+mj-lt"/>
                <a:ea typeface="+mj-ea"/>
                <a:cs typeface="+mj-cs"/>
              </a:rPr>
              <a:t>DHCS Naloxone Distribution project</a:t>
            </a:r>
          </a:p>
        </p:txBody>
      </p:sp>
      <p:sp>
        <p:nvSpPr>
          <p:cNvPr id="10" name="Freeform 31">
            <a:extLst>
              <a:ext uri="{FF2B5EF4-FFF2-40B4-BE49-F238E27FC236}">
                <a16:creationId xmlns:a16="http://schemas.microsoft.com/office/drawing/2014/main" id="{1288C528-6850-4309-8D5E-276D46744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0066" y="-1"/>
            <a:ext cx="46156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E83C4BF2-CE85-4725-91F5-903A0C253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7543" y="0"/>
            <a:ext cx="503120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F7E85553-125B-468C-B123-44320748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21651" y="2874305"/>
            <a:ext cx="6858000" cy="1109390"/>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3" name="Picture 2" descr="A box and a nasal spray&#10;&#10;Description automatically generated">
            <a:extLst>
              <a:ext uri="{FF2B5EF4-FFF2-40B4-BE49-F238E27FC236}">
                <a16:creationId xmlns:a16="http://schemas.microsoft.com/office/drawing/2014/main" id="{DD4C3365-38D5-6DAD-7014-B395E8209DC8}"/>
              </a:ext>
            </a:extLst>
          </p:cNvPr>
          <p:cNvPicPr>
            <a:picLocks noChangeAspect="1"/>
          </p:cNvPicPr>
          <p:nvPr/>
        </p:nvPicPr>
        <p:blipFill>
          <a:blip r:embed="rId5"/>
          <a:stretch>
            <a:fillRect/>
          </a:stretch>
        </p:blipFill>
        <p:spPr>
          <a:xfrm>
            <a:off x="5026874" y="1709220"/>
            <a:ext cx="4496158" cy="3439560"/>
          </a:xfrm>
          <a:prstGeom prst="rect">
            <a:avLst/>
          </a:prstGeom>
          <a:effectLst/>
        </p:spPr>
      </p:pic>
      <p:sp>
        <p:nvSpPr>
          <p:cNvPr id="16" name="Rectangle 15">
            <a:extLst>
              <a:ext uri="{FF2B5EF4-FFF2-40B4-BE49-F238E27FC236}">
                <a16:creationId xmlns:a16="http://schemas.microsoft.com/office/drawing/2014/main" id="{C1DE0CAB-0099-47AE-8A9D-F0C80866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5019" y="0"/>
            <a:ext cx="565785"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4261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7A410-1F1F-621E-02A6-53D1A1D475D5}"/>
              </a:ext>
            </a:extLst>
          </p:cNvPr>
          <p:cNvSpPr txBox="1"/>
          <p:nvPr/>
        </p:nvSpPr>
        <p:spPr>
          <a:xfrm>
            <a:off x="4900393" y="1693926"/>
            <a:ext cx="4623654" cy="3518748"/>
          </a:xfrm>
          <a:prstGeom prst="rect">
            <a:avLst/>
          </a:prstGeom>
        </p:spPr>
        <p:txBody>
          <a:bodyPr vert="horz" lIns="100584" tIns="50292" rIns="100584" bIns="50292" rtlCol="0" anchor="b">
            <a:normAutofit fontScale="92500" lnSpcReduction="10000"/>
          </a:bodyPr>
          <a:lstStyle/>
          <a:p>
            <a:pPr>
              <a:lnSpc>
                <a:spcPct val="90000"/>
              </a:lnSpc>
              <a:spcBef>
                <a:spcPct val="0"/>
              </a:spcBef>
              <a:spcAft>
                <a:spcPts val="660"/>
              </a:spcAft>
            </a:pPr>
            <a:endParaRPr lang="en-US" sz="2640" b="1" dirty="0">
              <a:solidFill>
                <a:schemeClr val="bg1"/>
              </a:solidFill>
              <a:effectLst>
                <a:outerShdw blurRad="38100" dist="38100" dir="2700000" algn="tl">
                  <a:srgbClr val="000000">
                    <a:alpha val="43137"/>
                  </a:srgbClr>
                </a:outerShdw>
              </a:effectLst>
              <a:latin typeface="+mj-lt"/>
              <a:ea typeface="+mj-ea"/>
              <a:cs typeface="+mj-cs"/>
            </a:endParaRPr>
          </a:p>
          <a:p>
            <a:pPr>
              <a:spcBef>
                <a:spcPct val="0"/>
              </a:spcBef>
            </a:pPr>
            <a:r>
              <a:rPr lang="en-US" sz="4400" b="1" dirty="0">
                <a:effectLst>
                  <a:outerShdw blurRad="38100" dist="38100" dir="2700000" algn="tl">
                    <a:srgbClr val="000000">
                      <a:alpha val="43137"/>
                    </a:srgbClr>
                  </a:outerShdw>
                </a:effectLst>
                <a:latin typeface="+mj-lt"/>
                <a:ea typeface="+mj-ea"/>
                <a:cs typeface="+mj-cs"/>
              </a:rPr>
              <a:t>Sacramento</a:t>
            </a:r>
          </a:p>
          <a:p>
            <a:pPr>
              <a:spcBef>
                <a:spcPct val="0"/>
              </a:spcBef>
            </a:pPr>
            <a:r>
              <a:rPr lang="en-US" sz="4400" b="1" dirty="0">
                <a:effectLst>
                  <a:outerShdw blurRad="38100" dist="38100" dir="2700000" algn="tl">
                    <a:srgbClr val="000000">
                      <a:alpha val="43137"/>
                    </a:srgbClr>
                  </a:outerShdw>
                </a:effectLst>
                <a:latin typeface="+mj-lt"/>
                <a:ea typeface="+mj-ea"/>
                <a:cs typeface="+mj-cs"/>
              </a:rPr>
              <a:t>County</a:t>
            </a:r>
          </a:p>
          <a:p>
            <a:pPr>
              <a:spcBef>
                <a:spcPct val="0"/>
              </a:spcBef>
            </a:pPr>
            <a:endParaRPr lang="en-US" sz="4400" b="1" dirty="0">
              <a:solidFill>
                <a:schemeClr val="bg1"/>
              </a:solidFill>
              <a:effectLst>
                <a:outerShdw blurRad="38100" dist="38100" dir="2700000" algn="tl">
                  <a:srgbClr val="000000">
                    <a:alpha val="43137"/>
                  </a:srgbClr>
                </a:outerShdw>
              </a:effectLst>
              <a:latin typeface="+mj-lt"/>
              <a:ea typeface="+mj-ea"/>
              <a:cs typeface="+mj-cs"/>
            </a:endParaRPr>
          </a:p>
          <a:p>
            <a:pPr>
              <a:spcBef>
                <a:spcPct val="0"/>
              </a:spcBef>
            </a:pPr>
            <a:r>
              <a:rPr lang="en-US" sz="4400" b="1" dirty="0">
                <a:effectLst>
                  <a:outerShdw blurRad="38100" dist="38100" dir="2700000" algn="tl">
                    <a:srgbClr val="000000">
                      <a:alpha val="43137"/>
                    </a:srgbClr>
                  </a:outerShdw>
                </a:effectLst>
                <a:latin typeface="+mj-lt"/>
                <a:ea typeface="+mj-ea"/>
                <a:cs typeface="+mj-cs"/>
              </a:rPr>
              <a:t>Fentanyl Related Deaths</a:t>
            </a:r>
          </a:p>
        </p:txBody>
      </p:sp>
      <p:pic>
        <p:nvPicPr>
          <p:cNvPr id="5" name="Graphic 4" descr="Camera with solid fill">
            <a:extLst>
              <a:ext uri="{FF2B5EF4-FFF2-40B4-BE49-F238E27FC236}">
                <a16:creationId xmlns:a16="http://schemas.microsoft.com/office/drawing/2014/main" id="{A2816F8A-166F-F26D-F318-CD55008279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284" y="1920240"/>
            <a:ext cx="3292434" cy="3292434"/>
          </a:xfrm>
          <a:prstGeom prst="rect">
            <a:avLst/>
          </a:prstGeom>
          <a:effectLst>
            <a:glow rad="101600">
              <a:srgbClr val="D77B11">
                <a:alpha val="60000"/>
              </a:srgbClr>
            </a:glow>
          </a:effectLst>
        </p:spPr>
      </p:pic>
      <p:sp>
        <p:nvSpPr>
          <p:cNvPr id="7" name="TextBox 6">
            <a:extLst>
              <a:ext uri="{FF2B5EF4-FFF2-40B4-BE49-F238E27FC236}">
                <a16:creationId xmlns:a16="http://schemas.microsoft.com/office/drawing/2014/main" id="{D1CC51BA-4BCC-0854-1478-398020AB22DD}"/>
              </a:ext>
            </a:extLst>
          </p:cNvPr>
          <p:cNvSpPr txBox="1"/>
          <p:nvPr/>
        </p:nvSpPr>
        <p:spPr>
          <a:xfrm>
            <a:off x="0" y="1541736"/>
            <a:ext cx="4366041" cy="701731"/>
          </a:xfrm>
          <a:prstGeom prst="rect">
            <a:avLst/>
          </a:prstGeom>
          <a:noFill/>
        </p:spPr>
        <p:txBody>
          <a:bodyPr wrap="square">
            <a:spAutoFit/>
          </a:bodyPr>
          <a:lstStyle/>
          <a:p>
            <a:pPr algn="ctr">
              <a:lnSpc>
                <a:spcPct val="90000"/>
              </a:lnSpc>
              <a:spcBef>
                <a:spcPct val="0"/>
              </a:spcBef>
              <a:spcAft>
                <a:spcPts val="660"/>
              </a:spcAft>
            </a:pPr>
            <a:r>
              <a:rPr lang="en-US" sz="4400" b="1" dirty="0">
                <a:solidFill>
                  <a:srgbClr val="B01513"/>
                </a:solidFill>
                <a:effectLst>
                  <a:outerShdw blurRad="38100" dist="38100" dir="2700000" algn="tl">
                    <a:srgbClr val="000000">
                      <a:alpha val="43137"/>
                    </a:srgbClr>
                  </a:outerShdw>
                </a:effectLst>
                <a:latin typeface="+mj-lt"/>
                <a:ea typeface="+mj-ea"/>
                <a:cs typeface="+mj-cs"/>
              </a:rPr>
              <a:t>SNAPSHOT</a:t>
            </a:r>
          </a:p>
        </p:txBody>
      </p:sp>
      <p:sp>
        <p:nvSpPr>
          <p:cNvPr id="8" name="Rectangle 7">
            <a:extLst>
              <a:ext uri="{FF2B5EF4-FFF2-40B4-BE49-F238E27FC236}">
                <a16:creationId xmlns:a16="http://schemas.microsoft.com/office/drawing/2014/main" id="{AC57268F-1A67-E592-12DD-A2C9347A5822}"/>
              </a:ext>
            </a:extLst>
          </p:cNvPr>
          <p:cNvSpPr/>
          <p:nvPr/>
        </p:nvSpPr>
        <p:spPr>
          <a:xfrm>
            <a:off x="4936922" y="3673239"/>
            <a:ext cx="3925944" cy="50291"/>
          </a:xfrm>
          <a:prstGeom prst="rect">
            <a:avLst/>
          </a:prstGeom>
          <a:solidFill>
            <a:srgbClr val="D77B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0"/>
          </a:p>
        </p:txBody>
      </p:sp>
    </p:spTree>
    <p:extLst>
      <p:ext uri="{BB962C8B-B14F-4D97-AF65-F5344CB8AC3E}">
        <p14:creationId xmlns:p14="http://schemas.microsoft.com/office/powerpoint/2010/main" val="328616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DA56ED-C8BD-1250-CCB2-DCEA58AF0B99}"/>
              </a:ext>
            </a:extLst>
          </p:cNvPr>
          <p:cNvSpPr txBox="1">
            <a:spLocks/>
          </p:cNvSpPr>
          <p:nvPr/>
        </p:nvSpPr>
        <p:spPr>
          <a:xfrm>
            <a:off x="-26126" y="524121"/>
            <a:ext cx="10058400" cy="715718"/>
          </a:xfrm>
          <a:prstGeom prst="rect">
            <a:avLst/>
          </a:prstGeom>
          <a:solidFill>
            <a:srgbClr val="0F4162"/>
          </a:solidFill>
          <a:ln w="19050" cap="rnd" cmpd="sng" algn="ctr">
            <a:solidFill>
              <a:srgbClr val="0F41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defTabSz="1117019"/>
            <a:endParaRPr lang="en-US" sz="2723" dirty="0">
              <a:solidFill>
                <a:srgbClr val="FFFFF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37EC108-F2A4-0AFB-4FCB-EAF5F13801E3}"/>
              </a:ext>
            </a:extLst>
          </p:cNvPr>
          <p:cNvSpPr>
            <a:spLocks noGrp="1"/>
          </p:cNvSpPr>
          <p:nvPr>
            <p:ph type="title"/>
          </p:nvPr>
        </p:nvSpPr>
        <p:spPr>
          <a:xfrm>
            <a:off x="2274177" y="524121"/>
            <a:ext cx="7383629" cy="1400530"/>
          </a:xfrm>
        </p:spPr>
        <p:txBody>
          <a:bodyPr/>
          <a:lstStyle/>
          <a:p>
            <a:r>
              <a:rPr lang="en-US" dirty="0"/>
              <a:t>Fentanyl Test Strips</a:t>
            </a:r>
          </a:p>
        </p:txBody>
      </p:sp>
      <p:graphicFrame>
        <p:nvGraphicFramePr>
          <p:cNvPr id="10" name="Content Placeholder 4">
            <a:extLst>
              <a:ext uri="{FF2B5EF4-FFF2-40B4-BE49-F238E27FC236}">
                <a16:creationId xmlns:a16="http://schemas.microsoft.com/office/drawing/2014/main" id="{A9940DCA-7F30-73DE-4F5B-6A0B43E949B2}"/>
              </a:ext>
            </a:extLst>
          </p:cNvPr>
          <p:cNvGraphicFramePr>
            <a:graphicFrameLocks noGrp="1"/>
          </p:cNvGraphicFramePr>
          <p:nvPr>
            <p:ph idx="1"/>
            <p:extLst>
              <p:ext uri="{D42A27DB-BD31-4B8C-83A1-F6EECF244321}">
                <p14:modId xmlns:p14="http://schemas.microsoft.com/office/powerpoint/2010/main" val="1896796534"/>
              </p:ext>
            </p:extLst>
          </p:nvPr>
        </p:nvGraphicFramePr>
        <p:xfrm>
          <a:off x="121920" y="1463040"/>
          <a:ext cx="6061166" cy="512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17B6931-E088-869E-9E27-894A64CB404F}"/>
              </a:ext>
            </a:extLst>
          </p:cNvPr>
          <p:cNvPicPr>
            <a:picLocks noChangeAspect="1"/>
          </p:cNvPicPr>
          <p:nvPr/>
        </p:nvPicPr>
        <p:blipFill>
          <a:blip r:embed="rId8"/>
          <a:stretch>
            <a:fillRect/>
          </a:stretch>
        </p:blipFill>
        <p:spPr>
          <a:xfrm>
            <a:off x="6509038" y="2660468"/>
            <a:ext cx="3148768" cy="2569029"/>
          </a:xfrm>
          <a:prstGeom prst="rect">
            <a:avLst/>
          </a:prstGeom>
        </p:spPr>
      </p:pic>
    </p:spTree>
    <p:extLst>
      <p:ext uri="{BB962C8B-B14F-4D97-AF65-F5344CB8AC3E}">
        <p14:creationId xmlns:p14="http://schemas.microsoft.com/office/powerpoint/2010/main" val="791348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058400" cy="47798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2"/>
          <p:cNvSpPr txBox="1">
            <a:spLocks noChangeArrowheads="1"/>
          </p:cNvSpPr>
          <p:nvPr/>
        </p:nvSpPr>
        <p:spPr bwMode="auto">
          <a:xfrm>
            <a:off x="820938" y="-15973"/>
            <a:ext cx="5122861" cy="1358125"/>
          </a:xfrm>
          <a:prstGeom prst="rect">
            <a:avLst/>
          </a:prstGeom>
          <a:solidFill>
            <a:srgbClr val="0F6FC6"/>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2800" b="1" dirty="0">
                <a:solidFill>
                  <a:schemeClr val="bg1"/>
                </a:solidFill>
                <a:latin typeface="Calibri" panose="020F0502020204030204" pitchFamily="34" charset="0"/>
              </a:rPr>
              <a:t>Sacramento County </a:t>
            </a:r>
          </a:p>
          <a:p>
            <a:pPr algn="ctr" eaLnBrk="0" fontAlgn="base" hangingPunct="0">
              <a:spcBef>
                <a:spcPct val="0"/>
              </a:spcBef>
              <a:spcAft>
                <a:spcPct val="0"/>
              </a:spcAft>
            </a:pPr>
            <a:r>
              <a:rPr lang="en-US" altLang="en-US" sz="2800" b="1" dirty="0">
                <a:solidFill>
                  <a:schemeClr val="bg1"/>
                </a:solidFill>
                <a:latin typeface="Calibri" panose="020F0502020204030204" pitchFamily="34" charset="0"/>
              </a:rPr>
              <a:t>Alcohol &amp; Drug Advisory Board</a:t>
            </a:r>
          </a:p>
        </p:txBody>
      </p:sp>
      <p:sp>
        <p:nvSpPr>
          <p:cNvPr id="24" name="AutoShape 6"/>
          <p:cNvSpPr>
            <a:spLocks noChangeArrowheads="1"/>
          </p:cNvSpPr>
          <p:nvPr/>
        </p:nvSpPr>
        <p:spPr bwMode="auto">
          <a:xfrm>
            <a:off x="3382369" y="1512243"/>
            <a:ext cx="1824038" cy="1358125"/>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b="1" dirty="0">
                <a:latin typeface="Calibri" panose="020F0502020204030204" pitchFamily="34" charset="0"/>
              </a:rPr>
              <a:t>JOIN</a:t>
            </a:r>
          </a:p>
          <a:p>
            <a:pPr algn="ctr" eaLnBrk="0" fontAlgn="base" hangingPunct="0">
              <a:spcBef>
                <a:spcPct val="0"/>
              </a:spcBef>
              <a:spcAft>
                <a:spcPct val="0"/>
              </a:spcAft>
            </a:pPr>
            <a:endParaRPr lang="en-US" altLang="en-US" b="1" u="sng" dirty="0">
              <a:latin typeface="Calibri" panose="020F0502020204030204" pitchFamily="34" charset="0"/>
            </a:endParaRPr>
          </a:p>
          <a:p>
            <a:pPr algn="ctr" eaLnBrk="0" fontAlgn="base" hangingPunct="0">
              <a:spcBef>
                <a:spcPct val="0"/>
              </a:spcBef>
              <a:spcAft>
                <a:spcPct val="0"/>
              </a:spcAft>
            </a:pPr>
            <a:r>
              <a:rPr lang="en-US" altLang="en-US" sz="1600" b="1" dirty="0">
                <a:latin typeface="Calibri" panose="020F0502020204030204" pitchFamily="34" charset="0"/>
              </a:rPr>
              <a:t>MONTHLY MEETINGS</a:t>
            </a:r>
          </a:p>
          <a:p>
            <a:pPr algn="ctr" eaLnBrk="0" fontAlgn="base" hangingPunct="0">
              <a:spcBef>
                <a:spcPct val="0"/>
              </a:spcBef>
              <a:spcAft>
                <a:spcPct val="0"/>
              </a:spcAft>
            </a:pPr>
            <a:endParaRPr lang="en-US" altLang="en-US" sz="1600" b="1" dirty="0">
              <a:latin typeface="Calibri" panose="020F0502020204030204" pitchFamily="34" charset="0"/>
            </a:endParaRPr>
          </a:p>
        </p:txBody>
      </p:sp>
      <p:sp>
        <p:nvSpPr>
          <p:cNvPr id="6" name="AutoShape 6"/>
          <p:cNvSpPr>
            <a:spLocks noChangeArrowheads="1"/>
          </p:cNvSpPr>
          <p:nvPr/>
        </p:nvSpPr>
        <p:spPr bwMode="auto">
          <a:xfrm>
            <a:off x="1096929" y="1498010"/>
            <a:ext cx="1939970" cy="1358125"/>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b="1" dirty="0">
                <a:latin typeface="Calibri" panose="020F0502020204030204" pitchFamily="34" charset="0"/>
              </a:rPr>
              <a:t>HAVE YOUR VOICE HEARD</a:t>
            </a:r>
            <a:endParaRPr lang="en-US" altLang="en-US" sz="1600" b="1" dirty="0">
              <a:latin typeface="Calibri" panose="020F0502020204030204" pitchFamily="34" charset="0"/>
            </a:endParaRPr>
          </a:p>
        </p:txBody>
      </p:sp>
      <p:sp>
        <p:nvSpPr>
          <p:cNvPr id="29" name="AutoShape 6"/>
          <p:cNvSpPr>
            <a:spLocks noChangeArrowheads="1"/>
          </p:cNvSpPr>
          <p:nvPr/>
        </p:nvSpPr>
        <p:spPr bwMode="auto">
          <a:xfrm>
            <a:off x="4327689" y="3620453"/>
            <a:ext cx="1306508" cy="1034278"/>
          </a:xfrm>
          <a:prstGeom prst="roundRect">
            <a:avLst>
              <a:gd name="adj" fmla="val 16667"/>
            </a:avLst>
          </a:prstGeom>
          <a:solidFill>
            <a:srgbClr val="0F6FC6"/>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1600" b="1" dirty="0">
                <a:solidFill>
                  <a:schemeClr val="bg1"/>
                </a:solidFill>
                <a:latin typeface="Calibri" panose="020F0502020204030204" pitchFamily="34" charset="0"/>
              </a:rPr>
              <a:t>Membership</a:t>
            </a:r>
          </a:p>
        </p:txBody>
      </p:sp>
      <p:sp>
        <p:nvSpPr>
          <p:cNvPr id="8" name="Text Box 11"/>
          <p:cNvSpPr txBox="1">
            <a:spLocks noChangeArrowheads="1"/>
          </p:cNvSpPr>
          <p:nvPr/>
        </p:nvSpPr>
        <p:spPr bwMode="auto">
          <a:xfrm>
            <a:off x="7273635" y="436267"/>
            <a:ext cx="2552010" cy="520536"/>
          </a:xfrm>
          <a:prstGeom prst="rect">
            <a:avLst/>
          </a:prstGeom>
          <a:solidFill>
            <a:srgbClr val="063D7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Sacramento County </a:t>
            </a:r>
          </a:p>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Board of Supervisors</a:t>
            </a:r>
            <a:endParaRPr lang="en-US" altLang="en-US" sz="3200" dirty="0">
              <a:latin typeface="Arial" panose="020B0604020202020204" pitchFamily="34" charset="0"/>
            </a:endParaRPr>
          </a:p>
        </p:txBody>
      </p:sp>
      <p:sp>
        <p:nvSpPr>
          <p:cNvPr id="10" name="Text Box 13"/>
          <p:cNvSpPr txBox="1">
            <a:spLocks noChangeArrowheads="1"/>
          </p:cNvSpPr>
          <p:nvPr/>
        </p:nvSpPr>
        <p:spPr bwMode="auto">
          <a:xfrm>
            <a:off x="7273634" y="1048388"/>
            <a:ext cx="2544124" cy="775782"/>
          </a:xfrm>
          <a:prstGeom prst="rect">
            <a:avLst/>
          </a:prstGeom>
          <a:solidFill>
            <a:srgbClr val="046CB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Ryan Quist, Ph.D., </a:t>
            </a:r>
          </a:p>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Behavioral Health Director</a:t>
            </a:r>
          </a:p>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Alcohol &amp; Drug Administrator</a:t>
            </a:r>
          </a:p>
        </p:txBody>
      </p:sp>
      <p:sp>
        <p:nvSpPr>
          <p:cNvPr id="18" name="Text Box 13"/>
          <p:cNvSpPr txBox="1">
            <a:spLocks noChangeArrowheads="1"/>
          </p:cNvSpPr>
          <p:nvPr/>
        </p:nvSpPr>
        <p:spPr bwMode="auto">
          <a:xfrm>
            <a:off x="7273634" y="1870077"/>
            <a:ext cx="2552009" cy="955885"/>
          </a:xfrm>
          <a:prstGeom prst="rect">
            <a:avLst/>
          </a:prstGeom>
          <a:solidFill>
            <a:srgbClr val="046CB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Lori Miller, LCSW</a:t>
            </a:r>
          </a:p>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 Division Manager</a:t>
            </a:r>
          </a:p>
          <a:p>
            <a:pPr algn="ctr" eaLnBrk="0" fontAlgn="base" hangingPunct="0">
              <a:spcBef>
                <a:spcPct val="0"/>
              </a:spcBef>
              <a:spcAft>
                <a:spcPct val="0"/>
              </a:spcAft>
            </a:pPr>
            <a:r>
              <a:rPr lang="en-US" altLang="en-US" sz="1400" b="1" dirty="0">
                <a:solidFill>
                  <a:srgbClr val="FFFFFF"/>
                </a:solidFill>
                <a:latin typeface="Calibri" panose="020F0502020204030204" pitchFamily="34" charset="0"/>
              </a:rPr>
              <a:t>Substance Use Prevention and Treatment</a:t>
            </a:r>
            <a:endParaRPr lang="en-US" altLang="en-US" sz="1200" b="1" dirty="0">
              <a:solidFill>
                <a:srgbClr val="FFFFFF"/>
              </a:solidFill>
              <a:latin typeface="Calibri" panose="020F0502020204030204" pitchFamily="34" charset="0"/>
            </a:endParaRPr>
          </a:p>
        </p:txBody>
      </p:sp>
      <p:sp>
        <p:nvSpPr>
          <p:cNvPr id="31" name="TextBox 30"/>
          <p:cNvSpPr txBox="1"/>
          <p:nvPr/>
        </p:nvSpPr>
        <p:spPr>
          <a:xfrm rot="10800000">
            <a:off x="5551877" y="293757"/>
            <a:ext cx="1708150" cy="3154710"/>
          </a:xfrm>
          <a:prstGeom prst="rect">
            <a:avLst/>
          </a:prstGeom>
          <a:noFill/>
        </p:spPr>
        <p:txBody>
          <a:bodyPr wrap="square" rtlCol="0">
            <a:spAutoFit/>
          </a:bodyPr>
          <a:lstStyle/>
          <a:p>
            <a:r>
              <a:rPr lang="en-US" sz="19900" dirty="0"/>
              <a:t>}</a:t>
            </a:r>
          </a:p>
        </p:txBody>
      </p:sp>
      <p:sp>
        <p:nvSpPr>
          <p:cNvPr id="38" name="Content Placeholder 1"/>
          <p:cNvSpPr>
            <a:spLocks noGrp="1"/>
          </p:cNvSpPr>
          <p:nvPr>
            <p:ph idx="1"/>
          </p:nvPr>
        </p:nvSpPr>
        <p:spPr>
          <a:xfrm>
            <a:off x="820939" y="5107523"/>
            <a:ext cx="4730938" cy="1278165"/>
          </a:xfrm>
        </p:spPr>
        <p:txBody>
          <a:bodyPr>
            <a:normAutofit fontScale="55000" lnSpcReduction="20000"/>
          </a:bodyPr>
          <a:lstStyle/>
          <a:p>
            <a:pPr>
              <a:buClr>
                <a:srgbClr val="FF0000"/>
              </a:buClr>
              <a:buFont typeface="Wingdings" panose="05000000000000000000" pitchFamily="2" charset="2"/>
              <a:buChar char="§"/>
            </a:pPr>
            <a:endParaRPr lang="en-US" dirty="0">
              <a:solidFill>
                <a:schemeClr val="tx1"/>
              </a:solidFill>
            </a:endParaRPr>
          </a:p>
          <a:p>
            <a:pPr marL="0" indent="0">
              <a:buClr>
                <a:srgbClr val="FF0000"/>
              </a:buClr>
              <a:buNone/>
            </a:pPr>
            <a:r>
              <a:rPr lang="en-US" sz="8700" dirty="0">
                <a:solidFill>
                  <a:schemeClr val="tx1"/>
                </a:solidFill>
              </a:rPr>
              <a:t>GET INVOLVED</a:t>
            </a:r>
          </a:p>
          <a:p>
            <a:endParaRPr lang="en-US" dirty="0"/>
          </a:p>
        </p:txBody>
      </p:sp>
      <p:sp>
        <p:nvSpPr>
          <p:cNvPr id="20" name="Text Box 12"/>
          <p:cNvSpPr txBox="1">
            <a:spLocks noChangeArrowheads="1"/>
          </p:cNvSpPr>
          <p:nvPr/>
        </p:nvSpPr>
        <p:spPr bwMode="auto">
          <a:xfrm>
            <a:off x="167628" y="3001209"/>
            <a:ext cx="8239943" cy="513274"/>
          </a:xfrm>
          <a:prstGeom prst="rect">
            <a:avLst/>
          </a:prstGeom>
          <a:solidFill>
            <a:srgbClr val="FA0000"/>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2400" b="1" dirty="0">
                <a:solidFill>
                  <a:schemeClr val="bg1"/>
                </a:solidFill>
                <a:latin typeface="Calibri" panose="020F0502020204030204" pitchFamily="34" charset="0"/>
              </a:rPr>
              <a:t>Committees</a:t>
            </a:r>
          </a:p>
        </p:txBody>
      </p:sp>
      <p:sp>
        <p:nvSpPr>
          <p:cNvPr id="21" name="AutoShape 6"/>
          <p:cNvSpPr>
            <a:spLocks noChangeArrowheads="1"/>
          </p:cNvSpPr>
          <p:nvPr/>
        </p:nvSpPr>
        <p:spPr bwMode="auto">
          <a:xfrm>
            <a:off x="5714376" y="3620453"/>
            <a:ext cx="1306508" cy="1034278"/>
          </a:xfrm>
          <a:prstGeom prst="roundRect">
            <a:avLst>
              <a:gd name="adj" fmla="val 16667"/>
            </a:avLst>
          </a:prstGeom>
          <a:solidFill>
            <a:srgbClr val="0F6FC6"/>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1600" b="1" dirty="0">
                <a:solidFill>
                  <a:schemeClr val="bg1"/>
                </a:solidFill>
                <a:latin typeface="Calibri" panose="020F0502020204030204" pitchFamily="34" charset="0"/>
              </a:rPr>
              <a:t>Prevention and Education</a:t>
            </a:r>
          </a:p>
        </p:txBody>
      </p:sp>
      <p:sp>
        <p:nvSpPr>
          <p:cNvPr id="32" name="AutoShape 6"/>
          <p:cNvSpPr>
            <a:spLocks noChangeArrowheads="1"/>
          </p:cNvSpPr>
          <p:nvPr/>
        </p:nvSpPr>
        <p:spPr bwMode="auto">
          <a:xfrm>
            <a:off x="207717" y="3612629"/>
            <a:ext cx="1306508" cy="1034278"/>
          </a:xfrm>
          <a:prstGeom prst="roundRect">
            <a:avLst>
              <a:gd name="adj" fmla="val 16667"/>
            </a:avLst>
          </a:prstGeom>
          <a:solidFill>
            <a:srgbClr val="0F6FC6"/>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1600" b="1" dirty="0">
                <a:solidFill>
                  <a:schemeClr val="bg1"/>
                </a:solidFill>
                <a:latin typeface="Calibri" panose="020F0502020204030204" pitchFamily="34" charset="0"/>
              </a:rPr>
              <a:t>Budget Planning and Evaluation</a:t>
            </a:r>
          </a:p>
        </p:txBody>
      </p:sp>
      <p:sp>
        <p:nvSpPr>
          <p:cNvPr id="33" name="AutoShape 6"/>
          <p:cNvSpPr>
            <a:spLocks noChangeArrowheads="1"/>
          </p:cNvSpPr>
          <p:nvPr/>
        </p:nvSpPr>
        <p:spPr bwMode="auto">
          <a:xfrm>
            <a:off x="1594404" y="3639684"/>
            <a:ext cx="1306508" cy="1034278"/>
          </a:xfrm>
          <a:prstGeom prst="roundRect">
            <a:avLst>
              <a:gd name="adj" fmla="val 16667"/>
            </a:avLst>
          </a:prstGeom>
          <a:solidFill>
            <a:srgbClr val="0F6FC6"/>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1600" b="1" dirty="0">
                <a:solidFill>
                  <a:schemeClr val="bg1"/>
                </a:solidFill>
                <a:latin typeface="Calibri" panose="020F0502020204030204" pitchFamily="34" charset="0"/>
              </a:rPr>
              <a:t>Criminal Justice</a:t>
            </a:r>
          </a:p>
        </p:txBody>
      </p:sp>
      <p:sp>
        <p:nvSpPr>
          <p:cNvPr id="34" name="AutoShape 6"/>
          <p:cNvSpPr>
            <a:spLocks noChangeArrowheads="1"/>
          </p:cNvSpPr>
          <p:nvPr/>
        </p:nvSpPr>
        <p:spPr bwMode="auto">
          <a:xfrm>
            <a:off x="2961046" y="3606298"/>
            <a:ext cx="1306508" cy="1034278"/>
          </a:xfrm>
          <a:prstGeom prst="roundRect">
            <a:avLst>
              <a:gd name="adj" fmla="val 16667"/>
            </a:avLst>
          </a:prstGeom>
          <a:solidFill>
            <a:srgbClr val="0F6FC6"/>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1600" b="1" dirty="0">
                <a:solidFill>
                  <a:schemeClr val="bg1"/>
                </a:solidFill>
                <a:latin typeface="Calibri" panose="020F0502020204030204" pitchFamily="34" charset="0"/>
              </a:rPr>
              <a:t>Executive</a:t>
            </a:r>
          </a:p>
        </p:txBody>
      </p:sp>
      <p:sp>
        <p:nvSpPr>
          <p:cNvPr id="35" name="AutoShape 6"/>
          <p:cNvSpPr>
            <a:spLocks noChangeArrowheads="1"/>
          </p:cNvSpPr>
          <p:nvPr/>
        </p:nvSpPr>
        <p:spPr bwMode="auto">
          <a:xfrm>
            <a:off x="7101063" y="3606298"/>
            <a:ext cx="1306508" cy="1034278"/>
          </a:xfrm>
          <a:prstGeom prst="roundRect">
            <a:avLst>
              <a:gd name="adj" fmla="val 16667"/>
            </a:avLst>
          </a:prstGeom>
          <a:solidFill>
            <a:srgbClr val="0F6FC6"/>
          </a:solidFill>
          <a:ln>
            <a:noFill/>
          </a:ln>
          <a:effec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US" altLang="en-US" sz="1600" b="1" dirty="0">
                <a:solidFill>
                  <a:schemeClr val="bg1"/>
                </a:solidFill>
                <a:latin typeface="Calibri" panose="020F0502020204030204" pitchFamily="34" charset="0"/>
              </a:rPr>
              <a:t>Treatment</a:t>
            </a:r>
          </a:p>
        </p:txBody>
      </p:sp>
      <p:sp>
        <p:nvSpPr>
          <p:cNvPr id="5" name="TextBox 4">
            <a:extLst>
              <a:ext uri="{FF2B5EF4-FFF2-40B4-BE49-F238E27FC236}">
                <a16:creationId xmlns:a16="http://schemas.microsoft.com/office/drawing/2014/main" id="{C518648E-3A56-C71C-C4A2-E1483134D445}"/>
              </a:ext>
            </a:extLst>
          </p:cNvPr>
          <p:cNvSpPr txBox="1"/>
          <p:nvPr/>
        </p:nvSpPr>
        <p:spPr>
          <a:xfrm>
            <a:off x="5782235" y="4825378"/>
            <a:ext cx="3299012" cy="1477328"/>
          </a:xfrm>
          <a:prstGeom prst="rect">
            <a:avLst/>
          </a:prstGeom>
          <a:noFill/>
        </p:spPr>
        <p:txBody>
          <a:bodyPr wrap="square">
            <a:spAutoFit/>
          </a:bodyPr>
          <a:lstStyle/>
          <a:p>
            <a:r>
              <a:rPr lang="en-US" dirty="0">
                <a:hlinkClick r:id="rId3"/>
              </a:rPr>
              <a:t>https://dhs.saccounty.gov/BHS/Pages/Advisory-Boards-Committees/Alcohol-and-Drug-Advisory-Board/BC-Alcohol-and-Drug-Advisory-Board.aspx</a:t>
            </a:r>
            <a:endParaRPr lang="en-US" dirty="0"/>
          </a:p>
        </p:txBody>
      </p:sp>
    </p:spTree>
    <p:extLst>
      <p:ext uri="{BB962C8B-B14F-4D97-AF65-F5344CB8AC3E}">
        <p14:creationId xmlns:p14="http://schemas.microsoft.com/office/powerpoint/2010/main" val="318353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31825" y="0"/>
            <a:ext cx="46156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117502"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D77817EB-79BA-BF54-E903-43E4042E04C6}"/>
              </a:ext>
            </a:extLst>
          </p:cNvPr>
          <p:cNvSpPr txBox="1"/>
          <p:nvPr/>
        </p:nvSpPr>
        <p:spPr>
          <a:xfrm>
            <a:off x="538842" y="1645920"/>
            <a:ext cx="2906376" cy="4470821"/>
          </a:xfrm>
          <a:prstGeom prst="rect">
            <a:avLst/>
          </a:prstGeom>
        </p:spPr>
        <p:txBody>
          <a:bodyPr vert="horz" lIns="91440" tIns="45720" rIns="91440" bIns="45720" rtlCol="0" anchor="t">
            <a:normAutofit/>
          </a:bodyPr>
          <a:lstStyle/>
          <a:p>
            <a:pPr algn="r">
              <a:lnSpc>
                <a:spcPct val="90000"/>
              </a:lnSpc>
              <a:spcBef>
                <a:spcPct val="0"/>
              </a:spcBef>
              <a:spcAft>
                <a:spcPts val="660"/>
              </a:spcAft>
            </a:pPr>
            <a:r>
              <a:rPr lang="en-US" sz="3600">
                <a:solidFill>
                  <a:srgbClr val="FFFFFF"/>
                </a:solidFill>
                <a:latin typeface="+mj-lt"/>
                <a:ea typeface="+mj-ea"/>
                <a:cs typeface="+mj-cs"/>
              </a:rPr>
              <a:t>CALL TO ACTION</a:t>
            </a:r>
          </a:p>
          <a:p>
            <a:pPr algn="r">
              <a:lnSpc>
                <a:spcPct val="90000"/>
              </a:lnSpc>
              <a:spcBef>
                <a:spcPct val="0"/>
              </a:spcBef>
              <a:spcAft>
                <a:spcPts val="660"/>
              </a:spcAft>
            </a:pPr>
            <a:endParaRPr lang="en-US" sz="3600">
              <a:solidFill>
                <a:srgbClr val="FFFFFF"/>
              </a:solidFill>
              <a:latin typeface="+mj-lt"/>
              <a:ea typeface="+mj-ea"/>
              <a:cs typeface="+mj-cs"/>
            </a:endParaRPr>
          </a:p>
          <a:p>
            <a:pPr algn="r">
              <a:lnSpc>
                <a:spcPct val="90000"/>
              </a:lnSpc>
              <a:spcBef>
                <a:spcPct val="0"/>
              </a:spcBef>
              <a:spcAft>
                <a:spcPts val="660"/>
              </a:spcAft>
            </a:pPr>
            <a:r>
              <a:rPr lang="en-US" sz="3600">
                <a:solidFill>
                  <a:srgbClr val="FFFFFF"/>
                </a:solidFill>
                <a:latin typeface="+mj-lt"/>
                <a:ea typeface="+mj-ea"/>
                <a:cs typeface="+mj-cs"/>
              </a:rPr>
              <a:t>MAKE A DIFFERENCE</a:t>
            </a:r>
          </a:p>
          <a:p>
            <a:pPr algn="r">
              <a:lnSpc>
                <a:spcPct val="90000"/>
              </a:lnSpc>
              <a:spcBef>
                <a:spcPct val="0"/>
              </a:spcBef>
              <a:spcAft>
                <a:spcPts val="660"/>
              </a:spcAft>
            </a:pPr>
            <a:endParaRPr lang="en-US" sz="3600">
              <a:solidFill>
                <a:srgbClr val="FFFFFF"/>
              </a:solidFill>
              <a:latin typeface="+mj-lt"/>
              <a:ea typeface="+mj-ea"/>
              <a:cs typeface="+mj-cs"/>
            </a:endParaRPr>
          </a:p>
          <a:p>
            <a:pPr algn="r">
              <a:lnSpc>
                <a:spcPct val="90000"/>
              </a:lnSpc>
              <a:spcBef>
                <a:spcPct val="0"/>
              </a:spcBef>
              <a:spcAft>
                <a:spcPts val="660"/>
              </a:spcAft>
            </a:pPr>
            <a:r>
              <a:rPr lang="en-US" sz="3600">
                <a:solidFill>
                  <a:srgbClr val="FFFFFF"/>
                </a:solidFill>
                <a:effectLst>
                  <a:outerShdw blurRad="38100" dist="38100" dir="2700000" algn="tl">
                    <a:srgbClr val="000000">
                      <a:alpha val="43137"/>
                    </a:srgbClr>
                  </a:outerShdw>
                </a:effectLst>
                <a:latin typeface="+mj-lt"/>
                <a:ea typeface="+mj-ea"/>
                <a:cs typeface="+mj-cs"/>
              </a:rPr>
              <a:t>SAVE A LIFE</a:t>
            </a:r>
          </a:p>
        </p:txBody>
      </p:sp>
      <p:sp>
        <p:nvSpPr>
          <p:cNvPr id="3" name="Content Placeholder 2"/>
          <p:cNvSpPr>
            <a:spLocks noGrp="1"/>
          </p:cNvSpPr>
          <p:nvPr>
            <p:ph idx="1"/>
          </p:nvPr>
        </p:nvSpPr>
        <p:spPr>
          <a:xfrm>
            <a:off x="4293389" y="1645920"/>
            <a:ext cx="4883590" cy="4470821"/>
          </a:xfrm>
        </p:spPr>
        <p:txBody>
          <a:bodyPr vert="horz" lIns="91440" tIns="45720" rIns="91440" bIns="45720" rtlCol="0">
            <a:normAutofit/>
          </a:bodyPr>
          <a:lstStyle/>
          <a:p>
            <a:r>
              <a:rPr lang="en-US" sz="1900"/>
              <a:t>START THE CONVERSATION</a:t>
            </a:r>
          </a:p>
          <a:p>
            <a:r>
              <a:rPr lang="en-US" sz="1900"/>
              <a:t>TALK TO YOUR FAMILY, FRIENDS, AND NEIGHBORS ABOUT THE DANGER</a:t>
            </a:r>
          </a:p>
          <a:p>
            <a:r>
              <a:rPr lang="en-US" sz="1900"/>
              <a:t>HAVE NARCAN® AVAILABLE</a:t>
            </a:r>
          </a:p>
          <a:p>
            <a:r>
              <a:rPr lang="en-US" sz="1900"/>
              <a:t>KNOW THE FACTS</a:t>
            </a:r>
          </a:p>
          <a:p>
            <a:r>
              <a:rPr lang="en-US" sz="1900"/>
              <a:t>REACH OUT FOR HELP</a:t>
            </a:r>
          </a:p>
          <a:p>
            <a:r>
              <a:rPr lang="en-US" sz="1900"/>
              <a:t>KNOW RESOURCES AND WHERE TO GET HELP</a:t>
            </a:r>
          </a:p>
          <a:p>
            <a:r>
              <a:rPr lang="en-US" sz="1900"/>
              <a:t>ONLY TAKE MEDICATION AS PRESCRIBED</a:t>
            </a:r>
          </a:p>
          <a:p>
            <a:r>
              <a:rPr lang="en-US" sz="1900"/>
              <a:t>DO NOT SHARE MEDICATION OR TAKE MEDS NOT PRESCRIBED TO YOU</a:t>
            </a:r>
          </a:p>
          <a:p>
            <a:pPr marL="0" indent="0"/>
            <a:endParaRPr lang="en-US" sz="1900"/>
          </a:p>
        </p:txBody>
      </p:sp>
    </p:spTree>
    <p:extLst>
      <p:ext uri="{BB962C8B-B14F-4D97-AF65-F5344CB8AC3E}">
        <p14:creationId xmlns:p14="http://schemas.microsoft.com/office/powerpoint/2010/main" val="325749199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descr="A cell phone with apps on the screen&#10;&#10;Description automatically generated">
            <a:extLst>
              <a:ext uri="{FF2B5EF4-FFF2-40B4-BE49-F238E27FC236}">
                <a16:creationId xmlns:a16="http://schemas.microsoft.com/office/drawing/2014/main" id="{0503EC1D-3EAC-A6C9-37EE-8D23D8FE41C2}"/>
              </a:ext>
            </a:extLst>
          </p:cNvPr>
          <p:cNvPicPr>
            <a:picLocks noChangeAspect="1"/>
          </p:cNvPicPr>
          <p:nvPr/>
        </p:nvPicPr>
        <p:blipFill>
          <a:blip r:embed="rId4" cstate="print">
            <a:duotone>
              <a:prstClr val="black"/>
              <a:schemeClr val="accent5">
                <a:tint val="45000"/>
                <a:satMod val="400000"/>
              </a:schemeClr>
            </a:duotone>
            <a:alphaModFix amt="1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00" r="-1" b="-1"/>
          <a:stretch/>
        </p:blipFill>
        <p:spPr>
          <a:xfrm>
            <a:off x="20" y="10"/>
            <a:ext cx="10058380" cy="6857990"/>
          </a:xfrm>
          <a:prstGeom prst="rect">
            <a:avLst/>
          </a:prstGeom>
        </p:spPr>
      </p:pic>
      <p:sp>
        <p:nvSpPr>
          <p:cNvPr id="2" name="Title 1">
            <a:extLst>
              <a:ext uri="{FF2B5EF4-FFF2-40B4-BE49-F238E27FC236}">
                <a16:creationId xmlns:a16="http://schemas.microsoft.com/office/drawing/2014/main" id="{D7BA9442-6A2B-BAE4-EB56-BD205ADC78AB}"/>
              </a:ext>
            </a:extLst>
          </p:cNvPr>
          <p:cNvSpPr>
            <a:spLocks noGrp="1"/>
          </p:cNvSpPr>
          <p:nvPr>
            <p:ph type="title"/>
          </p:nvPr>
        </p:nvSpPr>
        <p:spPr>
          <a:xfrm>
            <a:off x="533041" y="452718"/>
            <a:ext cx="7758897" cy="1400530"/>
          </a:xfrm>
        </p:spPr>
        <p:txBody>
          <a:bodyPr>
            <a:normAutofit/>
          </a:bodyPr>
          <a:lstStyle/>
          <a:p>
            <a:r>
              <a:rPr lang="en-US"/>
              <a:t>Questions?</a:t>
            </a:r>
          </a:p>
        </p:txBody>
      </p:sp>
      <p:graphicFrame>
        <p:nvGraphicFramePr>
          <p:cNvPr id="5" name="Content Placeholder 2">
            <a:extLst>
              <a:ext uri="{FF2B5EF4-FFF2-40B4-BE49-F238E27FC236}">
                <a16:creationId xmlns:a16="http://schemas.microsoft.com/office/drawing/2014/main" id="{B75722AC-58B1-C8A7-9317-9F0BC7ECAAD8}"/>
              </a:ext>
            </a:extLst>
          </p:cNvPr>
          <p:cNvGraphicFramePr>
            <a:graphicFrameLocks noGrp="1"/>
          </p:cNvGraphicFramePr>
          <p:nvPr>
            <p:ph idx="1"/>
            <p:extLst>
              <p:ext uri="{D42A27DB-BD31-4B8C-83A1-F6EECF244321}">
                <p14:modId xmlns:p14="http://schemas.microsoft.com/office/powerpoint/2010/main" val="2301273644"/>
              </p:ext>
            </p:extLst>
          </p:nvPr>
        </p:nvGraphicFramePr>
        <p:xfrm>
          <a:off x="1338752" y="1595708"/>
          <a:ext cx="7380896" cy="41954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390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C7A9-6609-C4F1-AF7C-7B675B9DB6B8}"/>
              </a:ext>
            </a:extLst>
          </p:cNvPr>
          <p:cNvSpPr>
            <a:spLocks noGrp="1"/>
          </p:cNvSpPr>
          <p:nvPr>
            <p:ph type="title"/>
          </p:nvPr>
        </p:nvSpPr>
        <p:spPr>
          <a:xfrm>
            <a:off x="857272" y="609600"/>
            <a:ext cx="7760918" cy="1400530"/>
          </a:xfrm>
        </p:spPr>
        <p:txBody>
          <a:bodyPr/>
          <a:lstStyle/>
          <a:p>
            <a:pPr algn="ctr"/>
            <a:br>
              <a:rPr lang="en-US" dirty="0"/>
            </a:br>
            <a:br>
              <a:rPr lang="en-US" dirty="0"/>
            </a:br>
            <a:br>
              <a:rPr lang="en-US" dirty="0"/>
            </a:br>
            <a:br>
              <a:rPr lang="en-US" dirty="0"/>
            </a:br>
            <a:r>
              <a:rPr lang="en-US" dirty="0"/>
              <a:t>Thank You!</a:t>
            </a:r>
          </a:p>
        </p:txBody>
      </p:sp>
    </p:spTree>
    <p:extLst>
      <p:ext uri="{BB962C8B-B14F-4D97-AF65-F5344CB8AC3E}">
        <p14:creationId xmlns:p14="http://schemas.microsoft.com/office/powerpoint/2010/main" val="11509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026" y="840510"/>
            <a:ext cx="2387135" cy="2456872"/>
          </a:xfrm>
          <a:prstGeom prst="rect">
            <a:avLst/>
          </a:prstGeom>
        </p:spPr>
        <p:txBody>
          <a:bodyPr vert="horz" lIns="75438" tIns="37719" rIns="75438" bIns="37719" rtlCol="0" anchor="b">
            <a:normAutofit/>
          </a:bodyPr>
          <a:lstStyle/>
          <a:p>
            <a:pPr algn="ctr" defTabSz="769468">
              <a:lnSpc>
                <a:spcPct val="90000"/>
              </a:lnSpc>
              <a:spcBef>
                <a:spcPct val="0"/>
              </a:spcBef>
              <a:spcAft>
                <a:spcPts val="505"/>
              </a:spcAft>
            </a:pPr>
            <a:r>
              <a:rPr lang="en-US" sz="3366" b="1" dirty="0">
                <a:solidFill>
                  <a:srgbClr val="FFFFFF"/>
                </a:solidFill>
                <a:effectLst>
                  <a:outerShdw blurRad="38100" dist="38100" dir="2700000" algn="tl">
                    <a:srgbClr val="000000">
                      <a:alpha val="43137"/>
                    </a:srgbClr>
                  </a:outerShdw>
                </a:effectLst>
                <a:latin typeface="+mj-lt"/>
                <a:ea typeface="+mj-ea"/>
                <a:cs typeface="+mj-cs"/>
              </a:rPr>
              <a:t>Fentanyl Related Deaths By Year</a:t>
            </a:r>
            <a:endParaRPr lang="en-US" sz="3300" b="1" dirty="0">
              <a:solidFill>
                <a:srgbClr val="FFFFFF"/>
              </a:solidFill>
              <a:effectLst>
                <a:outerShdw blurRad="38100" dist="38100" dir="2700000" algn="tl">
                  <a:srgbClr val="000000">
                    <a:alpha val="43137"/>
                  </a:srgbClr>
                </a:outerShdw>
              </a:effectLst>
              <a:latin typeface="+mj-lt"/>
              <a:ea typeface="+mj-ea"/>
              <a:cs typeface="+mj-cs"/>
            </a:endParaRPr>
          </a:p>
        </p:txBody>
      </p:sp>
      <p:sp>
        <p:nvSpPr>
          <p:cNvPr id="8" name="Rectangle 7"/>
          <p:cNvSpPr/>
          <p:nvPr/>
        </p:nvSpPr>
        <p:spPr>
          <a:xfrm>
            <a:off x="4034779" y="4427846"/>
            <a:ext cx="2633875" cy="568745"/>
          </a:xfrm>
          <a:prstGeom prst="rect">
            <a:avLst/>
          </a:prstGeom>
        </p:spPr>
        <p:txBody>
          <a:bodyPr wrap="square">
            <a:spAutoFit/>
          </a:bodyPr>
          <a:lstStyle/>
          <a:p>
            <a:pPr defTabSz="430902">
              <a:spcAft>
                <a:spcPts val="505"/>
              </a:spcAft>
            </a:pPr>
            <a:endParaRPr lang="en-US" sz="754"/>
          </a:p>
          <a:p>
            <a:pPr defTabSz="430902">
              <a:spcAft>
                <a:spcPts val="505"/>
              </a:spcAft>
            </a:pPr>
            <a:endParaRPr lang="en-US" sz="754"/>
          </a:p>
          <a:p>
            <a:pPr defTabSz="430902">
              <a:spcAft>
                <a:spcPts val="505"/>
              </a:spcAft>
            </a:pPr>
            <a:r>
              <a:rPr lang="en-US" sz="754"/>
              <a:t>Source: Sac County Coroner’s Office</a:t>
            </a:r>
            <a:endParaRPr lang="en-US" sz="1320"/>
          </a:p>
        </p:txBody>
      </p:sp>
      <p:graphicFrame>
        <p:nvGraphicFramePr>
          <p:cNvPr id="12" name="Chart 11">
            <a:extLst>
              <a:ext uri="{FF2B5EF4-FFF2-40B4-BE49-F238E27FC236}">
                <a16:creationId xmlns:a16="http://schemas.microsoft.com/office/drawing/2014/main" id="{2AB013BD-D907-87BD-3DA7-184F9D90BD31}"/>
              </a:ext>
            </a:extLst>
          </p:cNvPr>
          <p:cNvGraphicFramePr/>
          <p:nvPr>
            <p:extLst>
              <p:ext uri="{D42A27DB-BD31-4B8C-83A1-F6EECF244321}">
                <p14:modId xmlns:p14="http://schemas.microsoft.com/office/powerpoint/2010/main" val="1885294123"/>
              </p:ext>
            </p:extLst>
          </p:nvPr>
        </p:nvGraphicFramePr>
        <p:xfrm>
          <a:off x="3206187" y="1145894"/>
          <a:ext cx="6562846" cy="50349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25187" y="2883149"/>
            <a:ext cx="513047" cy="324384"/>
          </a:xfrm>
          <a:prstGeom prst="rect">
            <a:avLst/>
          </a:prstGeom>
          <a:noFill/>
        </p:spPr>
        <p:txBody>
          <a:bodyPr wrap="square" rtlCol="0">
            <a:spAutoFit/>
          </a:bodyPr>
          <a:lstStyle/>
          <a:p>
            <a:pPr algn="ctr" defTabSz="430902">
              <a:spcAft>
                <a:spcPts val="505"/>
              </a:spcAft>
            </a:pPr>
            <a:r>
              <a:rPr lang="en-US" sz="1508" b="1" dirty="0"/>
              <a:t>215</a:t>
            </a:r>
            <a:endParaRPr lang="en-US" sz="2640" b="1" dirty="0"/>
          </a:p>
        </p:txBody>
      </p:sp>
      <p:sp>
        <p:nvSpPr>
          <p:cNvPr id="13" name="TextBox 12">
            <a:extLst>
              <a:ext uri="{FF2B5EF4-FFF2-40B4-BE49-F238E27FC236}">
                <a16:creationId xmlns:a16="http://schemas.microsoft.com/office/drawing/2014/main" id="{4C65A8EE-655B-A5DF-2C88-5DA74A2B4BC9}"/>
              </a:ext>
            </a:extLst>
          </p:cNvPr>
          <p:cNvSpPr txBox="1"/>
          <p:nvPr/>
        </p:nvSpPr>
        <p:spPr>
          <a:xfrm>
            <a:off x="5557233" y="2853686"/>
            <a:ext cx="513047" cy="324384"/>
          </a:xfrm>
          <a:prstGeom prst="rect">
            <a:avLst/>
          </a:prstGeom>
          <a:noFill/>
        </p:spPr>
        <p:txBody>
          <a:bodyPr wrap="square" rtlCol="0">
            <a:spAutoFit/>
          </a:bodyPr>
          <a:lstStyle/>
          <a:p>
            <a:pPr algn="ctr" defTabSz="430902">
              <a:spcAft>
                <a:spcPts val="505"/>
              </a:spcAft>
            </a:pPr>
            <a:r>
              <a:rPr lang="en-US" sz="1508" b="1" dirty="0"/>
              <a:t>226</a:t>
            </a:r>
            <a:endParaRPr lang="en-US" sz="2640" b="1" dirty="0"/>
          </a:p>
        </p:txBody>
      </p:sp>
      <p:sp>
        <p:nvSpPr>
          <p:cNvPr id="14" name="TextBox 13">
            <a:extLst>
              <a:ext uri="{FF2B5EF4-FFF2-40B4-BE49-F238E27FC236}">
                <a16:creationId xmlns:a16="http://schemas.microsoft.com/office/drawing/2014/main" id="{360A52EA-C6E5-B98B-CC54-B8830AD2CA61}"/>
              </a:ext>
            </a:extLst>
          </p:cNvPr>
          <p:cNvSpPr txBox="1"/>
          <p:nvPr/>
        </p:nvSpPr>
        <p:spPr>
          <a:xfrm>
            <a:off x="7030066" y="1616702"/>
            <a:ext cx="541237" cy="324384"/>
          </a:xfrm>
          <a:prstGeom prst="rect">
            <a:avLst/>
          </a:prstGeom>
          <a:noFill/>
        </p:spPr>
        <p:txBody>
          <a:bodyPr wrap="square" rtlCol="0">
            <a:spAutoFit/>
          </a:bodyPr>
          <a:lstStyle/>
          <a:p>
            <a:pPr algn="ctr" defTabSz="430902">
              <a:spcAft>
                <a:spcPts val="505"/>
              </a:spcAft>
            </a:pPr>
            <a:r>
              <a:rPr lang="en-US" sz="1508" b="1" dirty="0"/>
              <a:t>404</a:t>
            </a:r>
            <a:endParaRPr lang="en-US" sz="2640" b="1" dirty="0"/>
          </a:p>
        </p:txBody>
      </p:sp>
      <p:sp>
        <p:nvSpPr>
          <p:cNvPr id="3" name="TextBox 2">
            <a:extLst>
              <a:ext uri="{FF2B5EF4-FFF2-40B4-BE49-F238E27FC236}">
                <a16:creationId xmlns:a16="http://schemas.microsoft.com/office/drawing/2014/main" id="{A21F9073-39DC-57BC-E195-D0C790CAB4FF}"/>
              </a:ext>
            </a:extLst>
          </p:cNvPr>
          <p:cNvSpPr txBox="1"/>
          <p:nvPr/>
        </p:nvSpPr>
        <p:spPr>
          <a:xfrm>
            <a:off x="3102149" y="5708073"/>
            <a:ext cx="6666884" cy="707886"/>
          </a:xfrm>
          <a:prstGeom prst="rect">
            <a:avLst/>
          </a:prstGeom>
          <a:noFill/>
        </p:spPr>
        <p:txBody>
          <a:bodyPr wrap="square" rtlCol="0">
            <a:spAutoFit/>
          </a:bodyPr>
          <a:lstStyle/>
          <a:p>
            <a:r>
              <a:rPr lang="en-US" sz="4000" dirty="0"/>
              <a:t>       2024: 211 Deaths</a:t>
            </a:r>
          </a:p>
        </p:txBody>
      </p:sp>
      <p:sp>
        <p:nvSpPr>
          <p:cNvPr id="4" name="TextBox 3">
            <a:extLst>
              <a:ext uri="{FF2B5EF4-FFF2-40B4-BE49-F238E27FC236}">
                <a16:creationId xmlns:a16="http://schemas.microsoft.com/office/drawing/2014/main" id="{52A7A188-05CC-B677-87C8-AE194C31E7A6}"/>
              </a:ext>
            </a:extLst>
          </p:cNvPr>
          <p:cNvSpPr txBox="1"/>
          <p:nvPr/>
        </p:nvSpPr>
        <p:spPr>
          <a:xfrm>
            <a:off x="3962400" y="195881"/>
            <a:ext cx="4073236" cy="369332"/>
          </a:xfrm>
          <a:prstGeom prst="rect">
            <a:avLst/>
          </a:prstGeom>
          <a:noFill/>
        </p:spPr>
        <p:txBody>
          <a:bodyPr wrap="square" rtlCol="0">
            <a:spAutoFit/>
          </a:bodyPr>
          <a:lstStyle/>
          <a:p>
            <a:r>
              <a:rPr lang="en-US" dirty="0"/>
              <a:t>Sacramento County Coroner Data</a:t>
            </a:r>
          </a:p>
        </p:txBody>
      </p:sp>
      <p:pic>
        <p:nvPicPr>
          <p:cNvPr id="10" name="Graphic 9">
            <a:extLst>
              <a:ext uri="{FF2B5EF4-FFF2-40B4-BE49-F238E27FC236}">
                <a16:creationId xmlns:a16="http://schemas.microsoft.com/office/drawing/2014/main" id="{E939E1B0-C3D9-C258-7133-95A6730A4B4E}"/>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flipH="1">
            <a:off x="1884581" y="3819398"/>
            <a:ext cx="669645" cy="1177193"/>
          </a:xfrm>
          <a:prstGeom prst="rect">
            <a:avLst/>
          </a:prstGeom>
        </p:spPr>
      </p:pic>
      <p:sp>
        <p:nvSpPr>
          <p:cNvPr id="15" name="TextBox 14">
            <a:extLst>
              <a:ext uri="{FF2B5EF4-FFF2-40B4-BE49-F238E27FC236}">
                <a16:creationId xmlns:a16="http://schemas.microsoft.com/office/drawing/2014/main" id="{A337DB9B-00BC-D5FE-0768-805058CB1B18}"/>
              </a:ext>
            </a:extLst>
          </p:cNvPr>
          <p:cNvSpPr txBox="1"/>
          <p:nvPr/>
        </p:nvSpPr>
        <p:spPr>
          <a:xfrm>
            <a:off x="508001" y="3879273"/>
            <a:ext cx="1865746" cy="830997"/>
          </a:xfrm>
          <a:prstGeom prst="rect">
            <a:avLst/>
          </a:prstGeom>
          <a:noFill/>
        </p:spPr>
        <p:txBody>
          <a:bodyPr wrap="square" rtlCol="0">
            <a:spAutoFit/>
          </a:bodyPr>
          <a:lstStyle/>
          <a:p>
            <a:r>
              <a:rPr lang="en-US" sz="4800" dirty="0">
                <a:solidFill>
                  <a:schemeClr val="accent2"/>
                </a:solidFill>
              </a:rPr>
              <a:t>52%</a:t>
            </a:r>
          </a:p>
        </p:txBody>
      </p:sp>
    </p:spTree>
    <p:extLst>
      <p:ext uri="{BB962C8B-B14F-4D97-AF65-F5344CB8AC3E}">
        <p14:creationId xmlns:p14="http://schemas.microsoft.com/office/powerpoint/2010/main" val="403925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3329426" cy="4188315"/>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255989" cy="2365453"/>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2434" y="1676400"/>
            <a:ext cx="2326005"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6599514" y="0"/>
            <a:ext cx="1322795" cy="1141407"/>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7102434" y="6096000"/>
            <a:ext cx="819831" cy="7620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D1CB78C-74FD-2F75-05FE-AC8CA6934761}"/>
              </a:ext>
            </a:extLst>
          </p:cNvPr>
          <p:cNvSpPr>
            <a:spLocks noGrp="1"/>
          </p:cNvSpPr>
          <p:nvPr>
            <p:ph type="title"/>
          </p:nvPr>
        </p:nvSpPr>
        <p:spPr>
          <a:xfrm>
            <a:off x="533041" y="452718"/>
            <a:ext cx="7758897" cy="1400530"/>
          </a:xfrm>
        </p:spPr>
        <p:txBody>
          <a:bodyPr vert="horz" lIns="91440" tIns="45720" rIns="91440" bIns="45720" rtlCol="0" anchor="t">
            <a:normAutofit/>
          </a:bodyPr>
          <a:lstStyle/>
          <a:p>
            <a:r>
              <a:rPr lang="en-US"/>
              <a:t>Sacramento County </a:t>
            </a:r>
            <a:br>
              <a:rPr lang="en-US"/>
            </a:br>
            <a:r>
              <a:rPr lang="en-US"/>
              <a:t>Partnerships/Collaborations</a:t>
            </a:r>
          </a:p>
        </p:txBody>
      </p:sp>
      <p:graphicFrame>
        <p:nvGraphicFramePr>
          <p:cNvPr id="5" name="TextBox 2">
            <a:extLst>
              <a:ext uri="{FF2B5EF4-FFF2-40B4-BE49-F238E27FC236}">
                <a16:creationId xmlns:a16="http://schemas.microsoft.com/office/drawing/2014/main" id="{F128C233-2C00-68F5-EAC5-F3047B8AC3FF}"/>
              </a:ext>
            </a:extLst>
          </p:cNvPr>
          <p:cNvGraphicFramePr/>
          <p:nvPr>
            <p:extLst>
              <p:ext uri="{D42A27DB-BD31-4B8C-83A1-F6EECF244321}">
                <p14:modId xmlns:p14="http://schemas.microsoft.com/office/powerpoint/2010/main" val="2455957471"/>
              </p:ext>
            </p:extLst>
          </p:nvPr>
        </p:nvGraphicFramePr>
        <p:xfrm>
          <a:off x="533041" y="2140084"/>
          <a:ext cx="8643938" cy="43954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7897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posing for a photo&#10;&#10;Description automatically generated">
            <a:extLst>
              <a:ext uri="{FF2B5EF4-FFF2-40B4-BE49-F238E27FC236}">
                <a16:creationId xmlns:a16="http://schemas.microsoft.com/office/drawing/2014/main" id="{5B32B6B9-C792-6C1C-39E3-550D9E6AD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74" y="2917919"/>
            <a:ext cx="4091130" cy="3108428"/>
          </a:xfrm>
          <a:prstGeom prst="rect">
            <a:avLst/>
          </a:prstGeom>
        </p:spPr>
      </p:pic>
      <p:sp>
        <p:nvSpPr>
          <p:cNvPr id="2" name="Rectangle 1"/>
          <p:cNvSpPr/>
          <p:nvPr/>
        </p:nvSpPr>
        <p:spPr>
          <a:xfrm>
            <a:off x="5254752" y="0"/>
            <a:ext cx="4851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B99FB502-B370-A166-1B2D-C6FD154F375E}"/>
              </a:ext>
            </a:extLst>
          </p:cNvPr>
          <p:cNvSpPr/>
          <p:nvPr/>
        </p:nvSpPr>
        <p:spPr>
          <a:xfrm>
            <a:off x="0" y="5907024"/>
            <a:ext cx="10106528" cy="9509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F6CB6"/>
                </a:solidFill>
              </a:rPr>
              <a:t>https://www.safersacramento.com/</a:t>
            </a:r>
          </a:p>
        </p:txBody>
      </p:sp>
      <p:sp>
        <p:nvSpPr>
          <p:cNvPr id="11" name="TextBox 10">
            <a:extLst>
              <a:ext uri="{FF2B5EF4-FFF2-40B4-BE49-F238E27FC236}">
                <a16:creationId xmlns:a16="http://schemas.microsoft.com/office/drawing/2014/main" id="{0075AAAE-C85D-5E0F-54D3-B262428D9E27}"/>
              </a:ext>
            </a:extLst>
          </p:cNvPr>
          <p:cNvSpPr txBox="1"/>
          <p:nvPr/>
        </p:nvSpPr>
        <p:spPr>
          <a:xfrm>
            <a:off x="5592555" y="542651"/>
            <a:ext cx="4176169" cy="4247317"/>
          </a:xfrm>
          <a:prstGeom prst="rect">
            <a:avLst/>
          </a:prstGeom>
          <a:noFill/>
        </p:spPr>
        <p:txBody>
          <a:bodyPr wrap="square">
            <a:spAutoFit/>
          </a:bodyPr>
          <a:lstStyle/>
          <a:p>
            <a:r>
              <a:rPr lang="en-US" sz="3000" dirty="0">
                <a:latin typeface="Calibri" panose="020F0502020204030204" pitchFamily="34" charset="0"/>
                <a:cs typeface="Calibri" panose="020F0502020204030204" pitchFamily="34" charset="0"/>
              </a:rPr>
              <a:t>E</a:t>
            </a:r>
            <a:r>
              <a:rPr lang="en-US" sz="3000" b="0" i="0" dirty="0">
                <a:effectLst/>
                <a:latin typeface="Calibri" panose="020F0502020204030204" pitchFamily="34" charset="0"/>
                <a:cs typeface="Calibri" panose="020F0502020204030204" pitchFamily="34" charset="0"/>
              </a:rPr>
              <a:t>ducational multimedia resources to guide individuals to make healthy choices and to avoid or reduce the potential harm from the use or misuse of alcohol, tobacco, marijuana, and other substances.</a:t>
            </a:r>
            <a:endParaRPr lang="en-US" sz="3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8781E52-AC6F-7170-EDC0-908BE3D4A2A5}"/>
              </a:ext>
            </a:extLst>
          </p:cNvPr>
          <p:cNvPicPr>
            <a:picLocks noChangeAspect="1"/>
          </p:cNvPicPr>
          <p:nvPr/>
        </p:nvPicPr>
        <p:blipFill>
          <a:blip r:embed="rId4"/>
          <a:stretch>
            <a:fillRect/>
          </a:stretch>
        </p:blipFill>
        <p:spPr>
          <a:xfrm>
            <a:off x="286196" y="354973"/>
            <a:ext cx="4765487" cy="2311336"/>
          </a:xfrm>
          <a:prstGeom prst="rect">
            <a:avLst/>
          </a:prstGeom>
        </p:spPr>
      </p:pic>
    </p:spTree>
    <p:extLst>
      <p:ext uri="{BB962C8B-B14F-4D97-AF65-F5344CB8AC3E}">
        <p14:creationId xmlns:p14="http://schemas.microsoft.com/office/powerpoint/2010/main" val="318957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534" y="480060"/>
            <a:ext cx="9271331" cy="5897880"/>
          </a:xfrm>
          <a:prstGeom prst="rect">
            <a:avLst/>
          </a:prstGeom>
          <a:noFill/>
          <a:ln w="22225">
            <a:solidFill>
              <a:srgbClr val="FEA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47D523-2080-D992-8B23-EE6542A0F261}"/>
              </a:ext>
            </a:extLst>
          </p:cNvPr>
          <p:cNvPicPr>
            <a:picLocks noChangeAspect="1"/>
          </p:cNvPicPr>
          <p:nvPr/>
        </p:nvPicPr>
        <p:blipFill>
          <a:blip r:embed="rId3"/>
          <a:srcRect l="9970" r="-1" b="-1"/>
          <a:stretch/>
        </p:blipFill>
        <p:spPr>
          <a:xfrm>
            <a:off x="530860" y="643467"/>
            <a:ext cx="8996679" cy="5571066"/>
          </a:xfrm>
          <a:prstGeom prst="rect">
            <a:avLst/>
          </a:prstGeom>
        </p:spPr>
      </p:pic>
      <p:sp>
        <p:nvSpPr>
          <p:cNvPr id="12" name="Rectangle 11">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3245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A705D-31D1-BCAC-EBA0-914A30EEB1A9}"/>
              </a:ext>
            </a:extLst>
          </p:cNvPr>
          <p:cNvPicPr>
            <a:picLocks noChangeAspect="1"/>
          </p:cNvPicPr>
          <p:nvPr/>
        </p:nvPicPr>
        <p:blipFill>
          <a:blip r:embed="rId2"/>
          <a:stretch>
            <a:fillRect/>
          </a:stretch>
        </p:blipFill>
        <p:spPr>
          <a:xfrm>
            <a:off x="493160" y="595901"/>
            <a:ext cx="8465905" cy="5619964"/>
          </a:xfrm>
          <a:prstGeom prst="rect">
            <a:avLst/>
          </a:prstGeom>
        </p:spPr>
      </p:pic>
    </p:spTree>
    <p:extLst>
      <p:ext uri="{BB962C8B-B14F-4D97-AF65-F5344CB8AC3E}">
        <p14:creationId xmlns:p14="http://schemas.microsoft.com/office/powerpoint/2010/main" val="94690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475488" y="3300984"/>
            <a:ext cx="5281057" cy="2691474"/>
          </a:xfrm>
          <a:prstGeom prst="rect">
            <a:avLst/>
          </a:prstGeom>
          <a:noFill/>
          <a:ln>
            <a:noFill/>
          </a:ln>
        </p:spPr>
        <p:txBody>
          <a:bodyPr spcFirstLastPara="1" wrap="square" lIns="75426" tIns="37703" rIns="75426" bIns="37703" anchor="t" anchorCtr="0">
            <a:spAutoFit/>
          </a:bodyPr>
          <a:lstStyle/>
          <a:p>
            <a:pPr algn="ctr">
              <a:buClr>
                <a:srgbClr val="000000"/>
              </a:buClr>
              <a:buSzPts val="3200"/>
            </a:pPr>
            <a:r>
              <a:rPr lang="en-US" sz="2640" b="1" dirty="0">
                <a:latin typeface="Figtree ExtraBold"/>
                <a:ea typeface="Figtree ExtraBold"/>
                <a:cs typeface="Figtree ExtraBold"/>
                <a:sym typeface="Figtree ExtraBold"/>
              </a:rPr>
              <a:t>Youth Social Media Project</a:t>
            </a:r>
          </a:p>
          <a:p>
            <a:pPr algn="ctr">
              <a:buClr>
                <a:srgbClr val="000000"/>
              </a:buClr>
              <a:buSzPts val="3200"/>
            </a:pPr>
            <a:endParaRPr lang="en-US" sz="2640" b="1" dirty="0">
              <a:latin typeface="Figtree ExtraBold"/>
              <a:ea typeface="Arial"/>
              <a:cs typeface="Arial"/>
              <a:sym typeface="Figtree ExtraBold"/>
            </a:endParaRPr>
          </a:p>
          <a:p>
            <a:pPr algn="ctr">
              <a:buClr>
                <a:srgbClr val="000000"/>
              </a:buClr>
              <a:buSzPts val="3200"/>
            </a:pPr>
            <a:r>
              <a:rPr lang="en-US" sz="2640" b="1" dirty="0">
                <a:solidFill>
                  <a:srgbClr val="FFD13F"/>
                </a:solidFill>
                <a:latin typeface="Figtree ExtraBold"/>
                <a:ea typeface="Arial"/>
                <a:cs typeface="Arial"/>
                <a:sym typeface="Figtree ExtraBold"/>
              </a:rPr>
              <a:t>Mental Health</a:t>
            </a:r>
          </a:p>
          <a:p>
            <a:pPr algn="ctr">
              <a:buClr>
                <a:srgbClr val="000000"/>
              </a:buClr>
              <a:buSzPts val="3200"/>
            </a:pPr>
            <a:r>
              <a:rPr lang="en-US" sz="2640" b="1" dirty="0">
                <a:solidFill>
                  <a:srgbClr val="FFD13F"/>
                </a:solidFill>
                <a:latin typeface="Figtree ExtraBold"/>
                <a:ea typeface="Arial"/>
                <a:cs typeface="Arial"/>
                <a:sym typeface="Figtree ExtraBold"/>
              </a:rPr>
              <a:t>Substance Use</a:t>
            </a:r>
          </a:p>
          <a:p>
            <a:pPr algn="ctr">
              <a:buClr>
                <a:srgbClr val="000000"/>
              </a:buClr>
              <a:buSzPts val="3200"/>
            </a:pPr>
            <a:r>
              <a:rPr lang="en-US" sz="2640" b="1" dirty="0">
                <a:solidFill>
                  <a:srgbClr val="FFD13F"/>
                </a:solidFill>
                <a:latin typeface="Figtree ExtraBold"/>
                <a:ea typeface="Arial"/>
                <a:cs typeface="Arial"/>
                <a:sym typeface="Figtree ExtraBold"/>
              </a:rPr>
              <a:t>Wellness</a:t>
            </a:r>
          </a:p>
          <a:p>
            <a:pPr>
              <a:buClr>
                <a:srgbClr val="000000"/>
              </a:buClr>
              <a:buSzPts val="3200"/>
            </a:pPr>
            <a:endParaRPr lang="en-US" sz="2640" b="1" dirty="0">
              <a:solidFill>
                <a:srgbClr val="FFD13F"/>
              </a:solidFill>
              <a:latin typeface="Figtree ExtraBold"/>
              <a:ea typeface="Arial"/>
              <a:cs typeface="Arial"/>
              <a:sym typeface="Figtree ExtraBold"/>
            </a:endParaRPr>
          </a:p>
          <a:p>
            <a:pPr>
              <a:buClr>
                <a:srgbClr val="000000"/>
              </a:buClr>
              <a:buSzPts val="3200"/>
            </a:pPr>
            <a:endParaRPr sz="1155" dirty="0">
              <a:solidFill>
                <a:srgbClr val="FFD13F"/>
              </a:solidFill>
              <a:latin typeface="Arial"/>
              <a:ea typeface="Arial"/>
              <a:cs typeface="Arial"/>
              <a:sym typeface="Arial"/>
            </a:endParaRPr>
          </a:p>
        </p:txBody>
      </p:sp>
      <p:pic>
        <p:nvPicPr>
          <p:cNvPr id="87" name="Google Shape;87;p13" descr="A group of young people laughing&#10;&#10;Description automatically generated"/>
          <p:cNvPicPr preferRelativeResize="0"/>
          <p:nvPr/>
        </p:nvPicPr>
        <p:blipFill rotWithShape="1">
          <a:blip r:embed="rId3">
            <a:alphaModFix/>
          </a:blip>
          <a:srcRect/>
          <a:stretch/>
        </p:blipFill>
        <p:spPr>
          <a:xfrm>
            <a:off x="6283191" y="600075"/>
            <a:ext cx="3775209" cy="5662814"/>
          </a:xfrm>
          <a:prstGeom prst="rect">
            <a:avLst/>
          </a:prstGeom>
          <a:noFill/>
          <a:ln>
            <a:noFill/>
          </a:ln>
        </p:spPr>
      </p:pic>
      <p:pic>
        <p:nvPicPr>
          <p:cNvPr id="88" name="Google Shape;88;p13" descr="A logo with a bridge and text&#10;&#10;Description automatically generated"/>
          <p:cNvPicPr preferRelativeResize="0"/>
          <p:nvPr/>
        </p:nvPicPr>
        <p:blipFill rotWithShape="1">
          <a:blip r:embed="rId4">
            <a:alphaModFix/>
          </a:blip>
          <a:srcRect/>
          <a:stretch/>
        </p:blipFill>
        <p:spPr>
          <a:xfrm>
            <a:off x="369870" y="-914400"/>
            <a:ext cx="5506948" cy="49213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4752" y="0"/>
            <a:ext cx="4851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B99FB502-B370-A166-1B2D-C6FD154F375E}"/>
              </a:ext>
            </a:extLst>
          </p:cNvPr>
          <p:cNvSpPr/>
          <p:nvPr/>
        </p:nvSpPr>
        <p:spPr>
          <a:xfrm>
            <a:off x="0" y="5907024"/>
            <a:ext cx="10106528" cy="9509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F6CB6"/>
                </a:solidFill>
              </a:rPr>
              <a:t>https://sachealthybeginnings.com/</a:t>
            </a:r>
          </a:p>
        </p:txBody>
      </p:sp>
      <p:sp>
        <p:nvSpPr>
          <p:cNvPr id="11" name="TextBox 10">
            <a:extLst>
              <a:ext uri="{FF2B5EF4-FFF2-40B4-BE49-F238E27FC236}">
                <a16:creationId xmlns:a16="http://schemas.microsoft.com/office/drawing/2014/main" id="{0075AAAE-C85D-5E0F-54D3-B262428D9E27}"/>
              </a:ext>
            </a:extLst>
          </p:cNvPr>
          <p:cNvSpPr txBox="1"/>
          <p:nvPr/>
        </p:nvSpPr>
        <p:spPr>
          <a:xfrm>
            <a:off x="5592555" y="542651"/>
            <a:ext cx="4176169" cy="5170646"/>
          </a:xfrm>
          <a:prstGeom prst="rect">
            <a:avLst/>
          </a:prstGeom>
          <a:noFill/>
        </p:spPr>
        <p:txBody>
          <a:bodyPr wrap="square">
            <a:spAutoFit/>
          </a:bodyPr>
          <a:lstStyle/>
          <a:p>
            <a:r>
              <a:rPr lang="en-US" sz="3000" dirty="0">
                <a:latin typeface="Calibri" panose="020F0502020204030204" pitchFamily="34" charset="0"/>
                <a:cs typeface="Calibri" panose="020F0502020204030204" pitchFamily="34" charset="0"/>
              </a:rPr>
              <a:t>Promotes a healthy and safe environment for Sacramento County’s families and children through outreach and education for professionals and community members, addressing perinatal substance use prevention and intervention. </a:t>
            </a:r>
          </a:p>
        </p:txBody>
      </p:sp>
      <p:pic>
        <p:nvPicPr>
          <p:cNvPr id="4" name="Picture 3">
            <a:extLst>
              <a:ext uri="{FF2B5EF4-FFF2-40B4-BE49-F238E27FC236}">
                <a16:creationId xmlns:a16="http://schemas.microsoft.com/office/drawing/2014/main" id="{10F15668-E458-0474-7A6B-3AF7DCB8669E}"/>
              </a:ext>
            </a:extLst>
          </p:cNvPr>
          <p:cNvPicPr>
            <a:picLocks noChangeAspect="1"/>
          </p:cNvPicPr>
          <p:nvPr/>
        </p:nvPicPr>
        <p:blipFill>
          <a:blip r:embed="rId3"/>
          <a:stretch>
            <a:fillRect/>
          </a:stretch>
        </p:blipFill>
        <p:spPr>
          <a:xfrm>
            <a:off x="459241" y="412321"/>
            <a:ext cx="4457707" cy="2534079"/>
          </a:xfrm>
          <a:prstGeom prst="rect">
            <a:avLst/>
          </a:prstGeom>
        </p:spPr>
      </p:pic>
      <p:pic>
        <p:nvPicPr>
          <p:cNvPr id="6" name="Picture 5">
            <a:extLst>
              <a:ext uri="{FF2B5EF4-FFF2-40B4-BE49-F238E27FC236}">
                <a16:creationId xmlns:a16="http://schemas.microsoft.com/office/drawing/2014/main" id="{4230735F-8BB5-B13D-89A3-AF76E16F2A16}"/>
              </a:ext>
            </a:extLst>
          </p:cNvPr>
          <p:cNvPicPr>
            <a:picLocks noChangeAspect="1"/>
          </p:cNvPicPr>
          <p:nvPr/>
        </p:nvPicPr>
        <p:blipFill rotWithShape="1">
          <a:blip r:embed="rId4"/>
          <a:srcRect l="4136" t="3342"/>
          <a:stretch/>
        </p:blipFill>
        <p:spPr>
          <a:xfrm>
            <a:off x="459240" y="2946400"/>
            <a:ext cx="4457707" cy="2736798"/>
          </a:xfrm>
          <a:prstGeom prst="rect">
            <a:avLst/>
          </a:prstGeom>
        </p:spPr>
      </p:pic>
    </p:spTree>
    <p:extLst>
      <p:ext uri="{BB962C8B-B14F-4D97-AF65-F5344CB8AC3E}">
        <p14:creationId xmlns:p14="http://schemas.microsoft.com/office/powerpoint/2010/main" val="3248647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c13dd1c7-22d1-431c-a46c-2d140b414506}" enabled="1" method="Standard" siteId="{2b077431-a3b0-4b1c-bb77-f66a1132daa2}" contentBits="0" removed="0"/>
</clbl:labelList>
</file>

<file path=docProps/app.xml><?xml version="1.0" encoding="utf-8"?>
<Properties xmlns="http://schemas.openxmlformats.org/officeDocument/2006/extended-properties" xmlns:vt="http://schemas.openxmlformats.org/officeDocument/2006/docPropsVTypes">
  <Template>Ion</Template>
  <TotalTime>13270</TotalTime>
  <Words>978</Words>
  <Application>Microsoft Office PowerPoint</Application>
  <PresentationFormat>Custom</PresentationFormat>
  <Paragraphs>204</Paragraphs>
  <Slides>24</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Arial</vt:lpstr>
      <vt:lpstr>Calibri</vt:lpstr>
      <vt:lpstr>Candara</vt:lpstr>
      <vt:lpstr>Century Gothic</vt:lpstr>
      <vt:lpstr>Figtree ExtraBold</vt:lpstr>
      <vt:lpstr>HK Grotesk Bold</vt:lpstr>
      <vt:lpstr>Trebuchet MS</vt:lpstr>
      <vt:lpstr>Wingdings</vt:lpstr>
      <vt:lpstr>Wingdings 3</vt:lpstr>
      <vt:lpstr>Ion</vt:lpstr>
      <vt:lpstr>PowerPoint Presentation</vt:lpstr>
      <vt:lpstr>PowerPoint Presentation</vt:lpstr>
      <vt:lpstr>PowerPoint Presentation</vt:lpstr>
      <vt:lpstr>Sacramento County  Partnerships/Collaborations</vt:lpstr>
      <vt:lpstr>PowerPoint Presentation</vt:lpstr>
      <vt:lpstr>PowerPoint Presentation</vt:lpstr>
      <vt:lpstr>PowerPoint Presentation</vt:lpstr>
      <vt:lpstr>PowerPoint Presentation</vt:lpstr>
      <vt:lpstr>PowerPoint Presentation</vt:lpstr>
      <vt:lpstr>Improved Access to Behavioral Health Services  New Call Center</vt:lpstr>
      <vt:lpstr>PowerPoint Presentation</vt:lpstr>
      <vt:lpstr>PowerPoint Presentation</vt:lpstr>
      <vt:lpstr>How to Seek Behavioral Health Services</vt:lpstr>
      <vt:lpstr>PowerPoint Presentation</vt:lpstr>
      <vt:lpstr>Treatment &amp; Recovery Service Expansion  What’s New?</vt:lpstr>
      <vt:lpstr>PowerPoint Presentation</vt:lpstr>
      <vt:lpstr>PowerPoint Presentation</vt:lpstr>
      <vt:lpstr>PowerPoint Presentation</vt:lpstr>
      <vt:lpstr>Narcan Distribution</vt:lpstr>
      <vt:lpstr>Fentanyl Test Strips</vt:lpstr>
      <vt:lpstr>PowerPoint Presentation</vt:lpstr>
      <vt:lpstr>PowerPoint Presentation</vt:lpstr>
      <vt:lpstr>Questions?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&amp; Family  Mental Health System of Care</dc:title>
  <dc:creator>Owner</dc:creator>
  <cp:lastModifiedBy>Miller. Lori (Vallone)</cp:lastModifiedBy>
  <cp:revision>740</cp:revision>
  <cp:lastPrinted>2024-07-25T18:41:15Z</cp:lastPrinted>
  <dcterms:created xsi:type="dcterms:W3CDTF">2016-09-23T01:10:05Z</dcterms:created>
  <dcterms:modified xsi:type="dcterms:W3CDTF">2025-01-13T17:15:57Z</dcterms:modified>
</cp:coreProperties>
</file>