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presProps" Target="pres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notesMaster" Target="notesMasters/notesMaster1.xml" /><Relationship Id="rId2" Type="http://schemas.openxmlformats.org/officeDocument/2006/relationships/slide" Target="slides/slide1.xml" /><Relationship Id="rId16"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theme" Target="theme/theme1.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65525" cy="733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660900" y="0"/>
            <a:ext cx="3567113" cy="733425"/>
          </a:xfrm>
          <a:prstGeom prst="rect">
            <a:avLst/>
          </a:prstGeom>
        </p:spPr>
        <p:txBody>
          <a:bodyPr vert="horz" lIns="91440" tIns="45720" rIns="91440" bIns="45720" rtlCol="0"/>
          <a:lstStyle>
            <a:lvl1pPr algn="r">
              <a:defRPr sz="1200"/>
            </a:lvl1pPr>
          </a:lstStyle>
          <a:p>
            <a:fld id="{F3B9474F-F2C5-2A40-BEBC-EA52A10572C9}" type="datetimeFigureOut">
              <a:rPr lang="en-US" smtClean="0"/>
              <a:t>3/2/2024</a:t>
            </a:fld>
            <a:endParaRPr lang="en-US"/>
          </a:p>
        </p:txBody>
      </p:sp>
      <p:sp>
        <p:nvSpPr>
          <p:cNvPr id="4" name="Slide Image Placeholder 3"/>
          <p:cNvSpPr>
            <a:spLocks noGrp="1" noRot="1" noChangeAspect="1"/>
          </p:cNvSpPr>
          <p:nvPr>
            <p:ph type="sldImg" idx="2"/>
          </p:nvPr>
        </p:nvSpPr>
        <p:spPr>
          <a:xfrm>
            <a:off x="-273050" y="1828800"/>
            <a:ext cx="8775700" cy="49371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822325" y="7040563"/>
            <a:ext cx="6584950" cy="57610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3896975"/>
            <a:ext cx="3565525" cy="733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660900" y="13896975"/>
            <a:ext cx="3567113" cy="733425"/>
          </a:xfrm>
          <a:prstGeom prst="rect">
            <a:avLst/>
          </a:prstGeom>
        </p:spPr>
        <p:txBody>
          <a:bodyPr vert="horz" lIns="91440" tIns="45720" rIns="91440" bIns="45720" rtlCol="0" anchor="b"/>
          <a:lstStyle>
            <a:lvl1pPr algn="r">
              <a:defRPr sz="1200"/>
            </a:lvl1pPr>
          </a:lstStyle>
          <a:p>
            <a:fld id="{E831B21C-C21B-0F4C-983C-F958C16CF011}" type="slidenum">
              <a:rPr lang="en-US" smtClean="0"/>
              <a:t>‹#›</a:t>
            </a:fld>
            <a:endParaRPr lang="en-US"/>
          </a:p>
        </p:txBody>
      </p:sp>
    </p:spTree>
    <p:extLst>
      <p:ext uri="{BB962C8B-B14F-4D97-AF65-F5344CB8AC3E}">
        <p14:creationId xmlns:p14="http://schemas.microsoft.com/office/powerpoint/2010/main" val="1412435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 /><Relationship Id="rId1" Type="http://schemas.openxmlformats.org/officeDocument/2006/relationships/slideLayout" Target="../slideLayouts/slideLayout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xml"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3.xml"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4.xml"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6.xml"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7.xml" /><Relationship Id="rId1" Type="http://schemas.openxmlformats.org/officeDocument/2006/relationships/slideLayout" Target="../slideLayouts/slideLayout1.xml" /><Relationship Id="rId5" Type="http://schemas.openxmlformats.org/officeDocument/2006/relationships/image" Target="../media/image8.png" /><Relationship Id="rId4" Type="http://schemas.openxmlformats.org/officeDocument/2006/relationships/image" Target="../media/image7.png" /></Relationships>
</file>

<file path=ppt/slides/_rels/slide8.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8.xml" /><Relationship Id="rId1" Type="http://schemas.openxmlformats.org/officeDocument/2006/relationships/slideLayout" Target="../slideLayouts/slideLayout1.xml" /><Relationship Id="rId5" Type="http://schemas.openxmlformats.org/officeDocument/2006/relationships/image" Target="../media/image11.png" /><Relationship Id="rId4" Type="http://schemas.openxmlformats.org/officeDocument/2006/relationships/image" Target="../media/image10.png"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302D2C"/>
          </a:solidFill>
          <a:ln/>
        </p:spPr>
      </p:sp>
      <p:sp>
        <p:nvSpPr>
          <p:cNvPr id="3" name="Shape 1"/>
          <p:cNvSpPr/>
          <p:nvPr/>
        </p:nvSpPr>
        <p:spPr>
          <a:xfrm>
            <a:off x="0" y="0"/>
            <a:ext cx="14630400" cy="8229600"/>
          </a:xfrm>
          <a:prstGeom prst="rect">
            <a:avLst/>
          </a:prstGeom>
          <a:solidFill>
            <a:srgbClr val="464342"/>
          </a:solidFill>
          <a:ln>
            <a:solidFill>
              <a:schemeClr val="accent1"/>
            </a:solidFill>
          </a:ln>
        </p:spPr>
        <p:txBody>
          <a:bodyPr/>
          <a:lstStyle/>
          <a:p>
            <a:endParaRPr lang="en-US" dirty="0"/>
          </a:p>
        </p:txBody>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319599" y="2084784"/>
            <a:ext cx="7477601" cy="1666399"/>
          </a:xfrm>
          <a:prstGeom prst="rect">
            <a:avLst/>
          </a:prstGeom>
          <a:noFill/>
          <a:ln/>
        </p:spPr>
        <p:txBody>
          <a:bodyPr wrap="square" rtlCol="0" anchor="t"/>
          <a:lstStyle/>
          <a:p>
            <a:pPr marL="0" indent="0">
              <a:lnSpc>
                <a:spcPts val="6561"/>
              </a:lnSpc>
              <a:buNone/>
            </a:pPr>
            <a:r>
              <a:rPr lang="en-US" sz="5249" dirty="0">
                <a:solidFill>
                  <a:srgbClr val="EBCCBB"/>
                </a:solidFill>
                <a:latin typeface="Gelasio" pitchFamily="34" charset="0"/>
                <a:ea typeface="Gelasio" pitchFamily="34" charset="-122"/>
                <a:cs typeface="Gelasio" pitchFamily="34" charset="-120"/>
              </a:rPr>
              <a:t>Introduction to Slidework</a:t>
            </a:r>
            <a:endParaRPr lang="en-US" sz="5249" dirty="0"/>
          </a:p>
        </p:txBody>
      </p:sp>
      <p:sp>
        <p:nvSpPr>
          <p:cNvPr id="6" name="Text 3"/>
          <p:cNvSpPr/>
          <p:nvPr/>
        </p:nvSpPr>
        <p:spPr>
          <a:xfrm>
            <a:off x="6319599" y="4084439"/>
            <a:ext cx="7477601" cy="1421606"/>
          </a:xfrm>
          <a:prstGeom prst="rect">
            <a:avLst/>
          </a:prstGeom>
          <a:noFill/>
          <a:ln/>
        </p:spPr>
        <p:txBody>
          <a:bodyPr wrap="square" rtlCol="0" anchor="t"/>
          <a:lstStyle/>
          <a:p>
            <a:pPr marL="0" indent="0">
              <a:lnSpc>
                <a:spcPts val="2799"/>
              </a:lnSpc>
              <a:buNone/>
            </a:pPr>
            <a:r>
              <a:rPr lang="en-US" sz="1750" dirty="0">
                <a:solidFill>
                  <a:srgbClr val="C9C2C0"/>
                </a:solidFill>
                <a:latin typeface="Gelasio" pitchFamily="34" charset="0"/>
                <a:ea typeface="Gelasio" pitchFamily="34" charset="-122"/>
                <a:cs typeface="Gelasio" pitchFamily="34" charset="-120"/>
              </a:rPr>
              <a:t>Slidework is the backbone of any effective presentation, providing structure and clarity to the content. It involves crafting engaging slides that complement the speaker's message and visuals that resonate with the audience.</a:t>
            </a:r>
            <a:endParaRPr lang="en-US" sz="1750" dirty="0"/>
          </a:p>
        </p:txBody>
      </p:sp>
      <p:sp>
        <p:nvSpPr>
          <p:cNvPr id="8" name="Text 5"/>
          <p:cNvSpPr/>
          <p:nvPr/>
        </p:nvSpPr>
        <p:spPr>
          <a:xfrm>
            <a:off x="6391037" y="5877163"/>
            <a:ext cx="212408" cy="146328"/>
          </a:xfrm>
          <a:prstGeom prst="rect">
            <a:avLst/>
          </a:prstGeom>
          <a:noFill/>
          <a:ln/>
        </p:spPr>
        <p:txBody>
          <a:bodyPr wrap="none" rtlCol="0" anchor="t"/>
          <a:lstStyle/>
          <a:p>
            <a:pPr marL="0" indent="0" algn="ctr">
              <a:lnSpc>
                <a:spcPts val="1152"/>
              </a:lnSpc>
              <a:buNone/>
            </a:pPr>
            <a:r>
              <a:rPr lang="en-US" sz="1152" dirty="0">
                <a:solidFill>
                  <a:srgbClr val="FFFFFF"/>
                </a:solidFill>
                <a:latin typeface="Gelasio" pitchFamily="34" charset="0"/>
                <a:ea typeface="Gelasio" pitchFamily="34" charset="-122"/>
                <a:cs typeface="Gelasio" pitchFamily="34" charset="-120"/>
              </a:rPr>
              <a:t>Da</a:t>
            </a:r>
            <a:endParaRPr lang="en-US" sz="1152" dirty="0"/>
          </a:p>
        </p:txBody>
      </p:sp>
      <p:sp>
        <p:nvSpPr>
          <p:cNvPr id="9" name="Text 6"/>
          <p:cNvSpPr/>
          <p:nvPr/>
        </p:nvSpPr>
        <p:spPr>
          <a:xfrm>
            <a:off x="6275069" y="5711556"/>
            <a:ext cx="6202852" cy="2312533"/>
          </a:xfrm>
          <a:prstGeom prst="rect">
            <a:avLst/>
          </a:prstGeom>
          <a:noFill/>
          <a:ln/>
        </p:spPr>
        <p:txBody>
          <a:bodyPr wrap="none" rtlCol="0" anchor="t"/>
          <a:lstStyle/>
          <a:p>
            <a:pPr marL="0" indent="0" algn="l">
              <a:lnSpc>
                <a:spcPts val="3062"/>
              </a:lnSpc>
              <a:buNone/>
            </a:pPr>
            <a:r>
              <a:rPr lang="en-US" sz="2187" b="1" dirty="0">
                <a:solidFill>
                  <a:srgbClr val="C9C2C0"/>
                </a:solidFill>
                <a:latin typeface="Gelasio" pitchFamily="34" charset="0"/>
                <a:ea typeface="Gelasio" pitchFamily="34" charset="-122"/>
                <a:cs typeface="Gelasio" pitchFamily="34" charset="-120"/>
              </a:rPr>
              <a:t>by Dhyan Raiyani</a:t>
            </a:r>
            <a:endParaRPr lang="en-US" sz="2187"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302D2C"/>
          </a:solidFill>
          <a:ln/>
        </p:spPr>
      </p:sp>
      <p:sp>
        <p:nvSpPr>
          <p:cNvPr id="3" name="Shape 1"/>
          <p:cNvSpPr/>
          <p:nvPr/>
        </p:nvSpPr>
        <p:spPr>
          <a:xfrm>
            <a:off x="0" y="0"/>
            <a:ext cx="14630400" cy="8229600"/>
          </a:xfrm>
          <a:prstGeom prst="rect">
            <a:avLst/>
          </a:prstGeom>
          <a:solidFill>
            <a:srgbClr val="464342"/>
          </a:solidFill>
          <a:ln/>
        </p:spPr>
      </p:sp>
      <p:sp>
        <p:nvSpPr>
          <p:cNvPr id="4" name="Text 2"/>
          <p:cNvSpPr/>
          <p:nvPr/>
        </p:nvSpPr>
        <p:spPr>
          <a:xfrm>
            <a:off x="2037993" y="1798796"/>
            <a:ext cx="7433786" cy="694373"/>
          </a:xfrm>
          <a:prstGeom prst="rect">
            <a:avLst/>
          </a:prstGeom>
          <a:noFill/>
          <a:ln/>
        </p:spPr>
        <p:txBody>
          <a:bodyPr wrap="none" rtlCol="0" anchor="t"/>
          <a:lstStyle/>
          <a:p>
            <a:pPr marL="0" indent="0">
              <a:lnSpc>
                <a:spcPts val="5468"/>
              </a:lnSpc>
              <a:buNone/>
            </a:pPr>
            <a:r>
              <a:rPr lang="en-US" sz="4374" dirty="0">
                <a:solidFill>
                  <a:srgbClr val="EBCCBB"/>
                </a:solidFill>
                <a:latin typeface="Gelasio" pitchFamily="34" charset="0"/>
                <a:ea typeface="Gelasio" pitchFamily="34" charset="-122"/>
                <a:cs typeface="Gelasio" pitchFamily="34" charset="-120"/>
              </a:rPr>
              <a:t>Conclusion and key takeaways</a:t>
            </a:r>
            <a:endParaRPr lang="en-US" sz="4374" dirty="0"/>
          </a:p>
        </p:txBody>
      </p:sp>
      <p:sp>
        <p:nvSpPr>
          <p:cNvPr id="5" name="Shape 3"/>
          <p:cNvSpPr/>
          <p:nvPr/>
        </p:nvSpPr>
        <p:spPr>
          <a:xfrm>
            <a:off x="2037993" y="2937510"/>
            <a:ext cx="5166122" cy="1635562"/>
          </a:xfrm>
          <a:prstGeom prst="roundRect">
            <a:avLst>
              <a:gd name="adj" fmla="val 8151"/>
            </a:avLst>
          </a:prstGeom>
          <a:solidFill>
            <a:srgbClr val="343131"/>
          </a:solidFill>
          <a:ln/>
        </p:spPr>
      </p:sp>
      <p:sp>
        <p:nvSpPr>
          <p:cNvPr id="6" name="Text 4"/>
          <p:cNvSpPr/>
          <p:nvPr/>
        </p:nvSpPr>
        <p:spPr>
          <a:xfrm>
            <a:off x="2260163" y="3159681"/>
            <a:ext cx="2777490" cy="347186"/>
          </a:xfrm>
          <a:prstGeom prst="rect">
            <a:avLst/>
          </a:prstGeom>
          <a:noFill/>
          <a:ln/>
        </p:spPr>
        <p:txBody>
          <a:bodyPr wrap="none" rtlCol="0" anchor="t"/>
          <a:lstStyle/>
          <a:p>
            <a:pPr marL="0" indent="0">
              <a:lnSpc>
                <a:spcPts val="2734"/>
              </a:lnSpc>
              <a:buNone/>
            </a:pPr>
            <a:r>
              <a:rPr lang="en-US" sz="2187" dirty="0">
                <a:solidFill>
                  <a:srgbClr val="EBCCBB"/>
                </a:solidFill>
                <a:latin typeface="Gelasio" pitchFamily="34" charset="0"/>
                <a:ea typeface="Gelasio" pitchFamily="34" charset="-122"/>
                <a:cs typeface="Gelasio" pitchFamily="34" charset="-120"/>
              </a:rPr>
              <a:t>Clear messages</a:t>
            </a:r>
            <a:endParaRPr lang="en-US" sz="2187" dirty="0"/>
          </a:p>
        </p:txBody>
      </p:sp>
      <p:sp>
        <p:nvSpPr>
          <p:cNvPr id="7" name="Text 5"/>
          <p:cNvSpPr/>
          <p:nvPr/>
        </p:nvSpPr>
        <p:spPr>
          <a:xfrm>
            <a:off x="2260163" y="3640098"/>
            <a:ext cx="4721781" cy="710803"/>
          </a:xfrm>
          <a:prstGeom prst="rect">
            <a:avLst/>
          </a:prstGeom>
          <a:noFill/>
          <a:ln/>
        </p:spPr>
        <p:txBody>
          <a:bodyPr wrap="square" rtlCol="0" anchor="t"/>
          <a:lstStyle/>
          <a:p>
            <a:pPr marL="0" indent="0">
              <a:lnSpc>
                <a:spcPts val="2799"/>
              </a:lnSpc>
              <a:buNone/>
            </a:pPr>
            <a:r>
              <a:rPr lang="en-US" sz="1750" dirty="0">
                <a:solidFill>
                  <a:srgbClr val="C9C2C0"/>
                </a:solidFill>
                <a:latin typeface="Gelasio" pitchFamily="34" charset="0"/>
                <a:ea typeface="Gelasio" pitchFamily="34" charset="-122"/>
                <a:cs typeface="Gelasio" pitchFamily="34" charset="-120"/>
              </a:rPr>
              <a:t>Effective slides convey clear and concise messages to the audience.</a:t>
            </a:r>
            <a:endParaRPr lang="en-US" sz="1750" dirty="0"/>
          </a:p>
        </p:txBody>
      </p:sp>
      <p:sp>
        <p:nvSpPr>
          <p:cNvPr id="8" name="Shape 6"/>
          <p:cNvSpPr/>
          <p:nvPr/>
        </p:nvSpPr>
        <p:spPr>
          <a:xfrm>
            <a:off x="7426285" y="2937510"/>
            <a:ext cx="5166122" cy="1635562"/>
          </a:xfrm>
          <a:prstGeom prst="roundRect">
            <a:avLst>
              <a:gd name="adj" fmla="val 8151"/>
            </a:avLst>
          </a:prstGeom>
          <a:solidFill>
            <a:srgbClr val="343131"/>
          </a:solidFill>
          <a:ln/>
        </p:spPr>
      </p:sp>
      <p:sp>
        <p:nvSpPr>
          <p:cNvPr id="9" name="Text 7"/>
          <p:cNvSpPr/>
          <p:nvPr/>
        </p:nvSpPr>
        <p:spPr>
          <a:xfrm>
            <a:off x="7648456" y="3159681"/>
            <a:ext cx="2777490" cy="347186"/>
          </a:xfrm>
          <a:prstGeom prst="rect">
            <a:avLst/>
          </a:prstGeom>
          <a:noFill/>
          <a:ln/>
        </p:spPr>
        <p:txBody>
          <a:bodyPr wrap="none" rtlCol="0" anchor="t"/>
          <a:lstStyle/>
          <a:p>
            <a:pPr marL="0" indent="0">
              <a:lnSpc>
                <a:spcPts val="2734"/>
              </a:lnSpc>
              <a:buNone/>
            </a:pPr>
            <a:r>
              <a:rPr lang="en-US" sz="2187" dirty="0">
                <a:solidFill>
                  <a:srgbClr val="EBCCBB"/>
                </a:solidFill>
                <a:latin typeface="Gelasio" pitchFamily="34" charset="0"/>
                <a:ea typeface="Gelasio" pitchFamily="34" charset="-122"/>
                <a:cs typeface="Gelasio" pitchFamily="34" charset="-120"/>
              </a:rPr>
              <a:t>Visual appeal</a:t>
            </a:r>
            <a:endParaRPr lang="en-US" sz="2187" dirty="0"/>
          </a:p>
        </p:txBody>
      </p:sp>
      <p:sp>
        <p:nvSpPr>
          <p:cNvPr id="10" name="Text 8"/>
          <p:cNvSpPr/>
          <p:nvPr/>
        </p:nvSpPr>
        <p:spPr>
          <a:xfrm>
            <a:off x="7648456" y="3640098"/>
            <a:ext cx="4721781" cy="710803"/>
          </a:xfrm>
          <a:prstGeom prst="rect">
            <a:avLst/>
          </a:prstGeom>
          <a:noFill/>
          <a:ln/>
        </p:spPr>
        <p:txBody>
          <a:bodyPr wrap="square" rtlCol="0" anchor="t"/>
          <a:lstStyle/>
          <a:p>
            <a:pPr marL="0" indent="0">
              <a:lnSpc>
                <a:spcPts val="2799"/>
              </a:lnSpc>
              <a:buNone/>
            </a:pPr>
            <a:r>
              <a:rPr lang="en-US" sz="1750" dirty="0">
                <a:solidFill>
                  <a:srgbClr val="C9C2C0"/>
                </a:solidFill>
                <a:latin typeface="Gelasio" pitchFamily="34" charset="0"/>
                <a:ea typeface="Gelasio" pitchFamily="34" charset="-122"/>
                <a:cs typeface="Gelasio" pitchFamily="34" charset="-120"/>
              </a:rPr>
              <a:t>Images and multimedia enhance engagement and visual appeal.</a:t>
            </a:r>
            <a:endParaRPr lang="en-US" sz="1750" dirty="0"/>
          </a:p>
        </p:txBody>
      </p:sp>
      <p:sp>
        <p:nvSpPr>
          <p:cNvPr id="11" name="Shape 9"/>
          <p:cNvSpPr/>
          <p:nvPr/>
        </p:nvSpPr>
        <p:spPr>
          <a:xfrm>
            <a:off x="2037993" y="4795242"/>
            <a:ext cx="5166122" cy="1635562"/>
          </a:xfrm>
          <a:prstGeom prst="roundRect">
            <a:avLst>
              <a:gd name="adj" fmla="val 8151"/>
            </a:avLst>
          </a:prstGeom>
          <a:solidFill>
            <a:srgbClr val="343131"/>
          </a:solidFill>
          <a:ln/>
        </p:spPr>
      </p:sp>
      <p:sp>
        <p:nvSpPr>
          <p:cNvPr id="12" name="Text 10"/>
          <p:cNvSpPr/>
          <p:nvPr/>
        </p:nvSpPr>
        <p:spPr>
          <a:xfrm>
            <a:off x="2260163" y="5017413"/>
            <a:ext cx="2777490" cy="347186"/>
          </a:xfrm>
          <a:prstGeom prst="rect">
            <a:avLst/>
          </a:prstGeom>
          <a:noFill/>
          <a:ln/>
        </p:spPr>
        <p:txBody>
          <a:bodyPr wrap="none" rtlCol="0" anchor="t"/>
          <a:lstStyle/>
          <a:p>
            <a:pPr marL="0" indent="0">
              <a:lnSpc>
                <a:spcPts val="2734"/>
              </a:lnSpc>
              <a:buNone/>
            </a:pPr>
            <a:r>
              <a:rPr lang="en-US" sz="2187" dirty="0">
                <a:solidFill>
                  <a:srgbClr val="EBCCBB"/>
                </a:solidFill>
                <a:latin typeface="Gelasio" pitchFamily="34" charset="0"/>
                <a:ea typeface="Gelasio" pitchFamily="34" charset="-122"/>
                <a:cs typeface="Gelasio" pitchFamily="34" charset="-120"/>
              </a:rPr>
              <a:t>Organized content</a:t>
            </a:r>
            <a:endParaRPr lang="en-US" sz="2187" dirty="0"/>
          </a:p>
        </p:txBody>
      </p:sp>
      <p:sp>
        <p:nvSpPr>
          <p:cNvPr id="13" name="Text 11"/>
          <p:cNvSpPr/>
          <p:nvPr/>
        </p:nvSpPr>
        <p:spPr>
          <a:xfrm>
            <a:off x="2260163" y="5497830"/>
            <a:ext cx="4721781" cy="710803"/>
          </a:xfrm>
          <a:prstGeom prst="rect">
            <a:avLst/>
          </a:prstGeom>
          <a:noFill/>
          <a:ln/>
        </p:spPr>
        <p:txBody>
          <a:bodyPr wrap="square" rtlCol="0" anchor="t"/>
          <a:lstStyle/>
          <a:p>
            <a:pPr marL="0" indent="0">
              <a:lnSpc>
                <a:spcPts val="2799"/>
              </a:lnSpc>
              <a:buNone/>
            </a:pPr>
            <a:r>
              <a:rPr lang="en-US" sz="1750" dirty="0">
                <a:solidFill>
                  <a:srgbClr val="C9C2C0"/>
                </a:solidFill>
                <a:latin typeface="Gelasio" pitchFamily="34" charset="0"/>
                <a:ea typeface="Gelasio" pitchFamily="34" charset="-122"/>
                <a:cs typeface="Gelasio" pitchFamily="34" charset="-120"/>
              </a:rPr>
              <a:t>Well-organized content improves understanding and retention.</a:t>
            </a:r>
            <a:endParaRPr lang="en-US" sz="1750" dirty="0"/>
          </a:p>
        </p:txBody>
      </p:sp>
      <p:sp>
        <p:nvSpPr>
          <p:cNvPr id="14" name="Shape 12"/>
          <p:cNvSpPr/>
          <p:nvPr/>
        </p:nvSpPr>
        <p:spPr>
          <a:xfrm>
            <a:off x="7426285" y="4795242"/>
            <a:ext cx="5166122" cy="1635562"/>
          </a:xfrm>
          <a:prstGeom prst="roundRect">
            <a:avLst>
              <a:gd name="adj" fmla="val 8151"/>
            </a:avLst>
          </a:prstGeom>
          <a:solidFill>
            <a:srgbClr val="343131"/>
          </a:solidFill>
          <a:ln/>
        </p:spPr>
      </p:sp>
      <p:sp>
        <p:nvSpPr>
          <p:cNvPr id="15" name="Text 13"/>
          <p:cNvSpPr/>
          <p:nvPr/>
        </p:nvSpPr>
        <p:spPr>
          <a:xfrm>
            <a:off x="7648456" y="5017413"/>
            <a:ext cx="2777490" cy="347186"/>
          </a:xfrm>
          <a:prstGeom prst="rect">
            <a:avLst/>
          </a:prstGeom>
          <a:noFill/>
          <a:ln/>
        </p:spPr>
        <p:txBody>
          <a:bodyPr wrap="none" rtlCol="0" anchor="t"/>
          <a:lstStyle/>
          <a:p>
            <a:pPr marL="0" indent="0">
              <a:lnSpc>
                <a:spcPts val="2734"/>
              </a:lnSpc>
              <a:buNone/>
            </a:pPr>
            <a:r>
              <a:rPr lang="en-US" sz="2187" dirty="0">
                <a:solidFill>
                  <a:srgbClr val="EBCCBB"/>
                </a:solidFill>
                <a:latin typeface="Gelasio" pitchFamily="34" charset="0"/>
                <a:ea typeface="Gelasio" pitchFamily="34" charset="-122"/>
                <a:cs typeface="Gelasio" pitchFamily="34" charset="-120"/>
              </a:rPr>
              <a:t>Avoiding distractions</a:t>
            </a:r>
            <a:endParaRPr lang="en-US" sz="2187" dirty="0"/>
          </a:p>
        </p:txBody>
      </p:sp>
      <p:sp>
        <p:nvSpPr>
          <p:cNvPr id="16" name="Text 14"/>
          <p:cNvSpPr/>
          <p:nvPr/>
        </p:nvSpPr>
        <p:spPr>
          <a:xfrm>
            <a:off x="7648456" y="5497830"/>
            <a:ext cx="4721781" cy="710803"/>
          </a:xfrm>
          <a:prstGeom prst="rect">
            <a:avLst/>
          </a:prstGeom>
          <a:noFill/>
          <a:ln/>
        </p:spPr>
        <p:txBody>
          <a:bodyPr wrap="square" rtlCol="0" anchor="t"/>
          <a:lstStyle/>
          <a:p>
            <a:pPr marL="0" indent="0">
              <a:lnSpc>
                <a:spcPts val="2799"/>
              </a:lnSpc>
              <a:buNone/>
            </a:pPr>
            <a:r>
              <a:rPr lang="en-US" sz="1750" dirty="0">
                <a:solidFill>
                  <a:srgbClr val="C9C2C0"/>
                </a:solidFill>
                <a:latin typeface="Gelasio" pitchFamily="34" charset="0"/>
                <a:ea typeface="Gelasio" pitchFamily="34" charset="-122"/>
                <a:cs typeface="Gelasio" pitchFamily="34" charset="-120"/>
              </a:rPr>
              <a:t>Minimize distractions with simple and clean slide designs.</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302D2C"/>
          </a:solidFill>
          <a:ln/>
        </p:spPr>
      </p:sp>
      <p:sp>
        <p:nvSpPr>
          <p:cNvPr id="3" name="Shape 1"/>
          <p:cNvSpPr/>
          <p:nvPr/>
        </p:nvSpPr>
        <p:spPr>
          <a:xfrm>
            <a:off x="0" y="0"/>
            <a:ext cx="14630400" cy="8229600"/>
          </a:xfrm>
          <a:prstGeom prst="rect">
            <a:avLst/>
          </a:prstGeom>
          <a:solidFill>
            <a:srgbClr val="464342"/>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319599" y="2418040"/>
            <a:ext cx="7477601" cy="1388745"/>
          </a:xfrm>
          <a:prstGeom prst="rect">
            <a:avLst/>
          </a:prstGeom>
          <a:noFill/>
          <a:ln/>
        </p:spPr>
        <p:txBody>
          <a:bodyPr wrap="square" rtlCol="0" anchor="t"/>
          <a:lstStyle/>
          <a:p>
            <a:pPr marL="0" indent="0">
              <a:lnSpc>
                <a:spcPts val="5468"/>
              </a:lnSpc>
              <a:buNone/>
            </a:pPr>
            <a:r>
              <a:rPr lang="en-US" sz="4374" dirty="0">
                <a:solidFill>
                  <a:srgbClr val="EBCCBB"/>
                </a:solidFill>
                <a:latin typeface="Gelasio" pitchFamily="34" charset="0"/>
                <a:ea typeface="Gelasio" pitchFamily="34" charset="-122"/>
                <a:cs typeface="Gelasio" pitchFamily="34" charset="-120"/>
              </a:rPr>
              <a:t>Importance of Effective Slides in Presentations</a:t>
            </a:r>
            <a:endParaRPr lang="en-US" sz="4374" dirty="0"/>
          </a:p>
        </p:txBody>
      </p:sp>
      <p:sp>
        <p:nvSpPr>
          <p:cNvPr id="6" name="Text 3"/>
          <p:cNvSpPr/>
          <p:nvPr/>
        </p:nvSpPr>
        <p:spPr>
          <a:xfrm>
            <a:off x="6319599" y="4140041"/>
            <a:ext cx="7477601" cy="710803"/>
          </a:xfrm>
          <a:prstGeom prst="rect">
            <a:avLst/>
          </a:prstGeom>
          <a:noFill/>
          <a:ln/>
        </p:spPr>
        <p:txBody>
          <a:bodyPr wrap="square" rtlCol="0" anchor="t"/>
          <a:lstStyle/>
          <a:p>
            <a:pPr marL="0" indent="0">
              <a:lnSpc>
                <a:spcPts val="2799"/>
              </a:lnSpc>
              <a:buNone/>
            </a:pPr>
            <a:r>
              <a:rPr lang="en-US" sz="1750" dirty="0">
                <a:solidFill>
                  <a:srgbClr val="C9C2C0"/>
                </a:solidFill>
                <a:latin typeface="Gelasio" pitchFamily="34" charset="0"/>
                <a:ea typeface="Gelasio" pitchFamily="34" charset="-122"/>
                <a:cs typeface="Gelasio" pitchFamily="34" charset="-120"/>
              </a:rPr>
              <a:t>Effective slides are crucial for capturing and maintaining audience attention during presentations.</a:t>
            </a:r>
            <a:endParaRPr lang="en-US" sz="1750" dirty="0"/>
          </a:p>
        </p:txBody>
      </p:sp>
      <p:sp>
        <p:nvSpPr>
          <p:cNvPr id="7" name="Text 4"/>
          <p:cNvSpPr/>
          <p:nvPr/>
        </p:nvSpPr>
        <p:spPr>
          <a:xfrm>
            <a:off x="6319599" y="5100757"/>
            <a:ext cx="7477601" cy="710803"/>
          </a:xfrm>
          <a:prstGeom prst="rect">
            <a:avLst/>
          </a:prstGeom>
          <a:noFill/>
          <a:ln/>
        </p:spPr>
        <p:txBody>
          <a:bodyPr wrap="square" rtlCol="0" anchor="t"/>
          <a:lstStyle/>
          <a:p>
            <a:pPr marL="0" indent="0">
              <a:lnSpc>
                <a:spcPts val="2799"/>
              </a:lnSpc>
              <a:buNone/>
            </a:pPr>
            <a:r>
              <a:rPr lang="en-US" sz="1750" dirty="0">
                <a:solidFill>
                  <a:srgbClr val="C9C2C0"/>
                </a:solidFill>
                <a:latin typeface="Gelasio" pitchFamily="34" charset="0"/>
                <a:ea typeface="Gelasio" pitchFamily="34" charset="-122"/>
                <a:cs typeface="Gelasio" pitchFamily="34" charset="-120"/>
              </a:rPr>
              <a:t>Well-crafted slides enhance message comprehension and retention, contributing to the overall impact of the presentation.</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302D2C"/>
          </a:solidFill>
          <a:ln/>
        </p:spPr>
      </p:sp>
      <p:sp>
        <p:nvSpPr>
          <p:cNvPr id="3" name="Shape 1"/>
          <p:cNvSpPr/>
          <p:nvPr/>
        </p:nvSpPr>
        <p:spPr>
          <a:xfrm>
            <a:off x="0" y="0"/>
            <a:ext cx="14630400" cy="8229600"/>
          </a:xfrm>
          <a:prstGeom prst="rect">
            <a:avLst/>
          </a:prstGeom>
          <a:solidFill>
            <a:srgbClr val="464342"/>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319599" y="2098715"/>
            <a:ext cx="7477601" cy="1388745"/>
          </a:xfrm>
          <a:prstGeom prst="rect">
            <a:avLst/>
          </a:prstGeom>
          <a:noFill/>
          <a:ln/>
        </p:spPr>
        <p:txBody>
          <a:bodyPr wrap="square" rtlCol="0" anchor="t"/>
          <a:lstStyle/>
          <a:p>
            <a:pPr marL="0" indent="0">
              <a:lnSpc>
                <a:spcPts val="5468"/>
              </a:lnSpc>
              <a:buNone/>
            </a:pPr>
            <a:r>
              <a:rPr lang="en-US" sz="4374" dirty="0">
                <a:solidFill>
                  <a:srgbClr val="EBCCBB"/>
                </a:solidFill>
                <a:latin typeface="Gelasio" pitchFamily="34" charset="0"/>
                <a:ea typeface="Gelasio" pitchFamily="34" charset="-122"/>
                <a:cs typeface="Gelasio" pitchFamily="34" charset="-120"/>
              </a:rPr>
              <a:t>Elements of a well-designed slide</a:t>
            </a:r>
            <a:endParaRPr lang="en-US" sz="4374" dirty="0"/>
          </a:p>
        </p:txBody>
      </p:sp>
      <p:sp>
        <p:nvSpPr>
          <p:cNvPr id="6" name="Text 3"/>
          <p:cNvSpPr/>
          <p:nvPr/>
        </p:nvSpPr>
        <p:spPr>
          <a:xfrm>
            <a:off x="6675001" y="3820716"/>
            <a:ext cx="7122200" cy="710803"/>
          </a:xfrm>
          <a:prstGeom prst="rect">
            <a:avLst/>
          </a:prstGeom>
          <a:noFill/>
          <a:ln/>
        </p:spPr>
        <p:txBody>
          <a:bodyPr wrap="square" rtlCol="0" anchor="t"/>
          <a:lstStyle/>
          <a:p>
            <a:pPr marL="342900" indent="-342900" algn="l">
              <a:lnSpc>
                <a:spcPts val="2799"/>
              </a:lnSpc>
              <a:buSzPct val="100000"/>
              <a:buChar char="•"/>
            </a:pPr>
            <a:r>
              <a:rPr lang="en-US" sz="1750" b="1" dirty="0">
                <a:solidFill>
                  <a:srgbClr val="C9C2C0"/>
                </a:solidFill>
                <a:latin typeface="Gelasio" pitchFamily="34" charset="0"/>
                <a:ea typeface="Gelasio" pitchFamily="34" charset="-122"/>
                <a:cs typeface="Gelasio" pitchFamily="34" charset="-120"/>
              </a:rPr>
              <a:t>Clear and concise content:</a:t>
            </a:r>
            <a:r>
              <a:rPr lang="en-US" sz="1750" dirty="0">
                <a:solidFill>
                  <a:srgbClr val="C9C2C0"/>
                </a:solidFill>
                <a:latin typeface="Gelasio" pitchFamily="34" charset="0"/>
                <a:ea typeface="Gelasio" pitchFamily="34" charset="-122"/>
                <a:cs typeface="Gelasio" pitchFamily="34" charset="-120"/>
              </a:rPr>
              <a:t> Utilize short, impactful phrases to communicate key points effectively.</a:t>
            </a:r>
            <a:endParaRPr lang="en-US" sz="1750" dirty="0"/>
          </a:p>
        </p:txBody>
      </p:sp>
      <p:sp>
        <p:nvSpPr>
          <p:cNvPr id="7" name="Text 4"/>
          <p:cNvSpPr/>
          <p:nvPr/>
        </p:nvSpPr>
        <p:spPr>
          <a:xfrm>
            <a:off x="6675001" y="4620339"/>
            <a:ext cx="7122200" cy="710803"/>
          </a:xfrm>
          <a:prstGeom prst="rect">
            <a:avLst/>
          </a:prstGeom>
          <a:noFill/>
          <a:ln/>
        </p:spPr>
        <p:txBody>
          <a:bodyPr wrap="square" rtlCol="0" anchor="t"/>
          <a:lstStyle/>
          <a:p>
            <a:pPr marL="342900" indent="-342900" algn="l">
              <a:lnSpc>
                <a:spcPts val="2799"/>
              </a:lnSpc>
              <a:buSzPct val="100000"/>
              <a:buChar char="•"/>
            </a:pPr>
            <a:r>
              <a:rPr lang="en-US" sz="1750" b="1" dirty="0">
                <a:solidFill>
                  <a:srgbClr val="C9C2C0"/>
                </a:solidFill>
                <a:latin typeface="Gelasio" pitchFamily="34" charset="0"/>
                <a:ea typeface="Gelasio" pitchFamily="34" charset="-122"/>
                <a:cs typeface="Gelasio" pitchFamily="34" charset="-120"/>
              </a:rPr>
              <a:t>Visual hierarchy:</a:t>
            </a:r>
            <a:r>
              <a:rPr lang="en-US" sz="1750" dirty="0">
                <a:solidFill>
                  <a:srgbClr val="C9C2C0"/>
                </a:solidFill>
                <a:latin typeface="Gelasio" pitchFamily="34" charset="0"/>
                <a:ea typeface="Gelasio" pitchFamily="34" charset="-122"/>
                <a:cs typeface="Gelasio" pitchFamily="34" charset="-120"/>
              </a:rPr>
              <a:t> Use size, color, and position to guide the viewer's attention.</a:t>
            </a:r>
            <a:endParaRPr lang="en-US" sz="1750" dirty="0"/>
          </a:p>
        </p:txBody>
      </p:sp>
      <p:sp>
        <p:nvSpPr>
          <p:cNvPr id="8" name="Text 5"/>
          <p:cNvSpPr/>
          <p:nvPr/>
        </p:nvSpPr>
        <p:spPr>
          <a:xfrm>
            <a:off x="6675001" y="5419963"/>
            <a:ext cx="7122200" cy="710803"/>
          </a:xfrm>
          <a:prstGeom prst="rect">
            <a:avLst/>
          </a:prstGeom>
          <a:noFill/>
          <a:ln/>
        </p:spPr>
        <p:txBody>
          <a:bodyPr wrap="square" rtlCol="0" anchor="t"/>
          <a:lstStyle/>
          <a:p>
            <a:pPr marL="342900" indent="-342900" algn="l">
              <a:lnSpc>
                <a:spcPts val="2799"/>
              </a:lnSpc>
              <a:buSzPct val="100000"/>
              <a:buChar char="•"/>
            </a:pPr>
            <a:r>
              <a:rPr lang="en-US" sz="1750" b="1" dirty="0">
                <a:solidFill>
                  <a:srgbClr val="C9C2C0"/>
                </a:solidFill>
                <a:latin typeface="Gelasio" pitchFamily="34" charset="0"/>
                <a:ea typeface="Gelasio" pitchFamily="34" charset="-122"/>
                <a:cs typeface="Gelasio" pitchFamily="34" charset="-120"/>
              </a:rPr>
              <a:t>Appropriate font choices:</a:t>
            </a:r>
            <a:r>
              <a:rPr lang="en-US" sz="1750" dirty="0">
                <a:solidFill>
                  <a:srgbClr val="C9C2C0"/>
                </a:solidFill>
                <a:latin typeface="Gelasio" pitchFamily="34" charset="0"/>
                <a:ea typeface="Gelasio" pitchFamily="34" charset="-122"/>
                <a:cs typeface="Gelasio" pitchFamily="34" charset="-120"/>
              </a:rPr>
              <a:t> Select fonts that are easy to read and complement the overall design.</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302D2C"/>
          </a:solidFill>
          <a:ln/>
        </p:spPr>
      </p:sp>
      <p:sp>
        <p:nvSpPr>
          <p:cNvPr id="3" name="Shape 1"/>
          <p:cNvSpPr/>
          <p:nvPr/>
        </p:nvSpPr>
        <p:spPr>
          <a:xfrm>
            <a:off x="0" y="0"/>
            <a:ext cx="14630400" cy="8229600"/>
          </a:xfrm>
          <a:prstGeom prst="rect">
            <a:avLst/>
          </a:prstGeom>
          <a:solidFill>
            <a:srgbClr val="464342"/>
          </a:solidFill>
          <a:ln/>
        </p:spPr>
      </p:sp>
      <p:pic>
        <p:nvPicPr>
          <p:cNvPr id="4"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5" name="Text 2"/>
          <p:cNvSpPr/>
          <p:nvPr/>
        </p:nvSpPr>
        <p:spPr>
          <a:xfrm>
            <a:off x="826294" y="607576"/>
            <a:ext cx="9320213" cy="1377077"/>
          </a:xfrm>
          <a:prstGeom prst="rect">
            <a:avLst/>
          </a:prstGeom>
          <a:noFill/>
          <a:ln/>
        </p:spPr>
        <p:txBody>
          <a:bodyPr wrap="square" rtlCol="0" anchor="t"/>
          <a:lstStyle/>
          <a:p>
            <a:pPr marL="0" indent="0">
              <a:lnSpc>
                <a:spcPts val="5422"/>
              </a:lnSpc>
              <a:buNone/>
            </a:pPr>
            <a:r>
              <a:rPr lang="en-US" sz="4338" dirty="0">
                <a:solidFill>
                  <a:srgbClr val="EBCCBB"/>
                </a:solidFill>
                <a:latin typeface="Gelasio" pitchFamily="34" charset="0"/>
                <a:ea typeface="Gelasio" pitchFamily="34" charset="-122"/>
                <a:cs typeface="Gelasio" pitchFamily="34" charset="-120"/>
              </a:rPr>
              <a:t>Tips for creating visually appealing slides</a:t>
            </a:r>
            <a:endParaRPr lang="en-US" sz="4338" dirty="0"/>
          </a:p>
        </p:txBody>
      </p:sp>
      <p:sp>
        <p:nvSpPr>
          <p:cNvPr id="6" name="Shape 3"/>
          <p:cNvSpPr/>
          <p:nvPr/>
        </p:nvSpPr>
        <p:spPr>
          <a:xfrm>
            <a:off x="1134785" y="2315170"/>
            <a:ext cx="44053" cy="5306854"/>
          </a:xfrm>
          <a:prstGeom prst="rect">
            <a:avLst/>
          </a:prstGeom>
          <a:solidFill>
            <a:srgbClr val="343131"/>
          </a:solidFill>
          <a:ln/>
        </p:spPr>
      </p:sp>
      <p:sp>
        <p:nvSpPr>
          <p:cNvPr id="7" name="Shape 4"/>
          <p:cNvSpPr/>
          <p:nvPr/>
        </p:nvSpPr>
        <p:spPr>
          <a:xfrm>
            <a:off x="1404699" y="2713077"/>
            <a:ext cx="771168" cy="44053"/>
          </a:xfrm>
          <a:prstGeom prst="rect">
            <a:avLst/>
          </a:prstGeom>
          <a:solidFill>
            <a:srgbClr val="343131"/>
          </a:solidFill>
          <a:ln/>
        </p:spPr>
      </p:sp>
      <p:sp>
        <p:nvSpPr>
          <p:cNvPr id="8" name="Shape 5"/>
          <p:cNvSpPr/>
          <p:nvPr/>
        </p:nvSpPr>
        <p:spPr>
          <a:xfrm>
            <a:off x="908923" y="2487335"/>
            <a:ext cx="495776" cy="495776"/>
          </a:xfrm>
          <a:prstGeom prst="roundRect">
            <a:avLst>
              <a:gd name="adj" fmla="val 26669"/>
            </a:avLst>
          </a:prstGeom>
          <a:solidFill>
            <a:srgbClr val="343131"/>
          </a:solidFill>
          <a:ln/>
        </p:spPr>
      </p:sp>
      <p:sp>
        <p:nvSpPr>
          <p:cNvPr id="9" name="Text 6"/>
          <p:cNvSpPr/>
          <p:nvPr/>
        </p:nvSpPr>
        <p:spPr>
          <a:xfrm>
            <a:off x="1085731" y="2528649"/>
            <a:ext cx="142042" cy="413147"/>
          </a:xfrm>
          <a:prstGeom prst="rect">
            <a:avLst/>
          </a:prstGeom>
          <a:noFill/>
          <a:ln/>
        </p:spPr>
        <p:txBody>
          <a:bodyPr wrap="none" rtlCol="0" anchor="t"/>
          <a:lstStyle/>
          <a:p>
            <a:pPr marL="0" indent="0" algn="ctr">
              <a:lnSpc>
                <a:spcPts val="3253"/>
              </a:lnSpc>
              <a:buNone/>
            </a:pPr>
            <a:r>
              <a:rPr lang="en-US" sz="2603" dirty="0">
                <a:solidFill>
                  <a:srgbClr val="EBCCBB"/>
                </a:solidFill>
                <a:latin typeface="Gelasio" pitchFamily="34" charset="0"/>
                <a:ea typeface="Gelasio" pitchFamily="34" charset="-122"/>
                <a:cs typeface="Gelasio" pitchFamily="34" charset="-120"/>
              </a:rPr>
              <a:t>1</a:t>
            </a:r>
            <a:endParaRPr lang="en-US" sz="2603" dirty="0"/>
          </a:p>
        </p:txBody>
      </p:sp>
      <p:sp>
        <p:nvSpPr>
          <p:cNvPr id="10" name="Text 7"/>
          <p:cNvSpPr/>
          <p:nvPr/>
        </p:nvSpPr>
        <p:spPr>
          <a:xfrm>
            <a:off x="2368748" y="2535436"/>
            <a:ext cx="3073837" cy="344329"/>
          </a:xfrm>
          <a:prstGeom prst="rect">
            <a:avLst/>
          </a:prstGeom>
          <a:noFill/>
          <a:ln/>
        </p:spPr>
        <p:txBody>
          <a:bodyPr wrap="none" rtlCol="0" anchor="t"/>
          <a:lstStyle/>
          <a:p>
            <a:pPr marL="0" indent="0" algn="l">
              <a:lnSpc>
                <a:spcPts val="2711"/>
              </a:lnSpc>
              <a:buNone/>
            </a:pPr>
            <a:r>
              <a:rPr lang="en-US" sz="2169" dirty="0">
                <a:solidFill>
                  <a:srgbClr val="EBCCBB"/>
                </a:solidFill>
                <a:latin typeface="Gelasio" pitchFamily="34" charset="0"/>
                <a:ea typeface="Gelasio" pitchFamily="34" charset="-122"/>
                <a:cs typeface="Gelasio" pitchFamily="34" charset="-120"/>
              </a:rPr>
              <a:t>Use High-Quality Images</a:t>
            </a:r>
            <a:endParaRPr lang="en-US" sz="2169" dirty="0"/>
          </a:p>
        </p:txBody>
      </p:sp>
      <p:sp>
        <p:nvSpPr>
          <p:cNvPr id="11" name="Text 8"/>
          <p:cNvSpPr/>
          <p:nvPr/>
        </p:nvSpPr>
        <p:spPr>
          <a:xfrm>
            <a:off x="2368748" y="3011924"/>
            <a:ext cx="7777758" cy="705088"/>
          </a:xfrm>
          <a:prstGeom prst="rect">
            <a:avLst/>
          </a:prstGeom>
          <a:noFill/>
          <a:ln/>
        </p:spPr>
        <p:txBody>
          <a:bodyPr wrap="square" rtlCol="0" anchor="t"/>
          <a:lstStyle/>
          <a:p>
            <a:pPr marL="0" indent="0" algn="l">
              <a:lnSpc>
                <a:spcPts val="2776"/>
              </a:lnSpc>
              <a:buNone/>
            </a:pPr>
            <a:r>
              <a:rPr lang="en-US" sz="1735" dirty="0">
                <a:solidFill>
                  <a:srgbClr val="C9C2C0"/>
                </a:solidFill>
                <a:latin typeface="Gelasio" pitchFamily="34" charset="0"/>
                <a:ea typeface="Gelasio" pitchFamily="34" charset="-122"/>
                <a:cs typeface="Gelasio" pitchFamily="34" charset="-120"/>
              </a:rPr>
              <a:t>Include clear, high-resolution images that enhance the visual appeal of the slide.</a:t>
            </a:r>
            <a:endParaRPr lang="en-US" sz="1735" dirty="0"/>
          </a:p>
        </p:txBody>
      </p:sp>
      <p:sp>
        <p:nvSpPr>
          <p:cNvPr id="12" name="Shape 9"/>
          <p:cNvSpPr/>
          <p:nvPr/>
        </p:nvSpPr>
        <p:spPr>
          <a:xfrm>
            <a:off x="1404699" y="4555450"/>
            <a:ext cx="771168" cy="44053"/>
          </a:xfrm>
          <a:prstGeom prst="rect">
            <a:avLst/>
          </a:prstGeom>
          <a:solidFill>
            <a:srgbClr val="343131"/>
          </a:solidFill>
          <a:ln/>
        </p:spPr>
      </p:sp>
      <p:sp>
        <p:nvSpPr>
          <p:cNvPr id="13" name="Shape 10"/>
          <p:cNvSpPr/>
          <p:nvPr/>
        </p:nvSpPr>
        <p:spPr>
          <a:xfrm>
            <a:off x="908923" y="4329708"/>
            <a:ext cx="495776" cy="495776"/>
          </a:xfrm>
          <a:prstGeom prst="roundRect">
            <a:avLst>
              <a:gd name="adj" fmla="val 26669"/>
            </a:avLst>
          </a:prstGeom>
          <a:solidFill>
            <a:srgbClr val="343131"/>
          </a:solidFill>
          <a:ln/>
        </p:spPr>
      </p:sp>
      <p:sp>
        <p:nvSpPr>
          <p:cNvPr id="14" name="Text 11"/>
          <p:cNvSpPr/>
          <p:nvPr/>
        </p:nvSpPr>
        <p:spPr>
          <a:xfrm>
            <a:off x="1064419" y="4371023"/>
            <a:ext cx="184666" cy="413147"/>
          </a:xfrm>
          <a:prstGeom prst="rect">
            <a:avLst/>
          </a:prstGeom>
          <a:noFill/>
          <a:ln/>
        </p:spPr>
        <p:txBody>
          <a:bodyPr wrap="none" rtlCol="0" anchor="t"/>
          <a:lstStyle/>
          <a:p>
            <a:pPr marL="0" indent="0" algn="ctr">
              <a:lnSpc>
                <a:spcPts val="3253"/>
              </a:lnSpc>
              <a:buNone/>
            </a:pPr>
            <a:r>
              <a:rPr lang="en-US" sz="2603" dirty="0">
                <a:solidFill>
                  <a:srgbClr val="EBCCBB"/>
                </a:solidFill>
                <a:latin typeface="Gelasio" pitchFamily="34" charset="0"/>
                <a:ea typeface="Gelasio" pitchFamily="34" charset="-122"/>
                <a:cs typeface="Gelasio" pitchFamily="34" charset="-120"/>
              </a:rPr>
              <a:t>2</a:t>
            </a:r>
            <a:endParaRPr lang="en-US" sz="2603" dirty="0"/>
          </a:p>
        </p:txBody>
      </p:sp>
      <p:sp>
        <p:nvSpPr>
          <p:cNvPr id="15" name="Text 12"/>
          <p:cNvSpPr/>
          <p:nvPr/>
        </p:nvSpPr>
        <p:spPr>
          <a:xfrm>
            <a:off x="2368748" y="4377809"/>
            <a:ext cx="3038237" cy="344329"/>
          </a:xfrm>
          <a:prstGeom prst="rect">
            <a:avLst/>
          </a:prstGeom>
          <a:noFill/>
          <a:ln/>
        </p:spPr>
        <p:txBody>
          <a:bodyPr wrap="none" rtlCol="0" anchor="t"/>
          <a:lstStyle/>
          <a:p>
            <a:pPr marL="0" indent="0" algn="l">
              <a:lnSpc>
                <a:spcPts val="2711"/>
              </a:lnSpc>
              <a:buNone/>
            </a:pPr>
            <a:r>
              <a:rPr lang="en-US" sz="2169" dirty="0">
                <a:solidFill>
                  <a:srgbClr val="EBCCBB"/>
                </a:solidFill>
                <a:latin typeface="Gelasio" pitchFamily="34" charset="0"/>
                <a:ea typeface="Gelasio" pitchFamily="34" charset="-122"/>
                <a:cs typeface="Gelasio" pitchFamily="34" charset="-120"/>
              </a:rPr>
              <a:t>Consistent Color Scheme</a:t>
            </a:r>
            <a:endParaRPr lang="en-US" sz="2169" dirty="0"/>
          </a:p>
        </p:txBody>
      </p:sp>
      <p:sp>
        <p:nvSpPr>
          <p:cNvPr id="16" name="Text 13"/>
          <p:cNvSpPr/>
          <p:nvPr/>
        </p:nvSpPr>
        <p:spPr>
          <a:xfrm>
            <a:off x="2368748" y="4854297"/>
            <a:ext cx="7777758" cy="705088"/>
          </a:xfrm>
          <a:prstGeom prst="rect">
            <a:avLst/>
          </a:prstGeom>
          <a:noFill/>
          <a:ln/>
        </p:spPr>
        <p:txBody>
          <a:bodyPr wrap="square" rtlCol="0" anchor="t"/>
          <a:lstStyle/>
          <a:p>
            <a:pPr marL="0" indent="0" algn="l">
              <a:lnSpc>
                <a:spcPts val="2776"/>
              </a:lnSpc>
              <a:buNone/>
            </a:pPr>
            <a:r>
              <a:rPr lang="en-US" sz="1735" dirty="0">
                <a:solidFill>
                  <a:srgbClr val="C9C2C0"/>
                </a:solidFill>
                <a:latin typeface="Gelasio" pitchFamily="34" charset="0"/>
                <a:ea typeface="Gelasio" pitchFamily="34" charset="-122"/>
                <a:cs typeface="Gelasio" pitchFamily="34" charset="-120"/>
              </a:rPr>
              <a:t>Choose a cohesive color palette to maintain visual harmony throughout the presentation.</a:t>
            </a:r>
            <a:endParaRPr lang="en-US" sz="1735" dirty="0"/>
          </a:p>
        </p:txBody>
      </p:sp>
      <p:sp>
        <p:nvSpPr>
          <p:cNvPr id="17" name="Shape 14"/>
          <p:cNvSpPr/>
          <p:nvPr/>
        </p:nvSpPr>
        <p:spPr>
          <a:xfrm>
            <a:off x="1404699" y="6397823"/>
            <a:ext cx="771168" cy="44053"/>
          </a:xfrm>
          <a:prstGeom prst="rect">
            <a:avLst/>
          </a:prstGeom>
          <a:solidFill>
            <a:srgbClr val="343131"/>
          </a:solidFill>
          <a:ln/>
        </p:spPr>
      </p:sp>
      <p:sp>
        <p:nvSpPr>
          <p:cNvPr id="18" name="Shape 15"/>
          <p:cNvSpPr/>
          <p:nvPr/>
        </p:nvSpPr>
        <p:spPr>
          <a:xfrm>
            <a:off x="908923" y="6172081"/>
            <a:ext cx="495776" cy="495776"/>
          </a:xfrm>
          <a:prstGeom prst="roundRect">
            <a:avLst>
              <a:gd name="adj" fmla="val 26669"/>
            </a:avLst>
          </a:prstGeom>
          <a:solidFill>
            <a:srgbClr val="343131"/>
          </a:solidFill>
          <a:ln/>
        </p:spPr>
      </p:sp>
      <p:sp>
        <p:nvSpPr>
          <p:cNvPr id="19" name="Text 16"/>
          <p:cNvSpPr/>
          <p:nvPr/>
        </p:nvSpPr>
        <p:spPr>
          <a:xfrm>
            <a:off x="1065609" y="6213396"/>
            <a:ext cx="182404" cy="413147"/>
          </a:xfrm>
          <a:prstGeom prst="rect">
            <a:avLst/>
          </a:prstGeom>
          <a:noFill/>
          <a:ln/>
        </p:spPr>
        <p:txBody>
          <a:bodyPr wrap="none" rtlCol="0" anchor="t"/>
          <a:lstStyle/>
          <a:p>
            <a:pPr marL="0" indent="0" algn="ctr">
              <a:lnSpc>
                <a:spcPts val="3253"/>
              </a:lnSpc>
              <a:buNone/>
            </a:pPr>
            <a:r>
              <a:rPr lang="en-US" sz="2603" dirty="0">
                <a:solidFill>
                  <a:srgbClr val="EBCCBB"/>
                </a:solidFill>
                <a:latin typeface="Gelasio" pitchFamily="34" charset="0"/>
                <a:ea typeface="Gelasio" pitchFamily="34" charset="-122"/>
                <a:cs typeface="Gelasio" pitchFamily="34" charset="-120"/>
              </a:rPr>
              <a:t>3</a:t>
            </a:r>
            <a:endParaRPr lang="en-US" sz="2603" dirty="0"/>
          </a:p>
        </p:txBody>
      </p:sp>
      <p:sp>
        <p:nvSpPr>
          <p:cNvPr id="20" name="Text 17"/>
          <p:cNvSpPr/>
          <p:nvPr/>
        </p:nvSpPr>
        <p:spPr>
          <a:xfrm>
            <a:off x="2368748" y="6220182"/>
            <a:ext cx="2992398" cy="344329"/>
          </a:xfrm>
          <a:prstGeom prst="rect">
            <a:avLst/>
          </a:prstGeom>
          <a:noFill/>
          <a:ln/>
        </p:spPr>
        <p:txBody>
          <a:bodyPr wrap="none" rtlCol="0" anchor="t"/>
          <a:lstStyle/>
          <a:p>
            <a:pPr marL="0" indent="0" algn="l">
              <a:lnSpc>
                <a:spcPts val="2711"/>
              </a:lnSpc>
              <a:buNone/>
            </a:pPr>
            <a:r>
              <a:rPr lang="en-US" sz="2169" dirty="0">
                <a:solidFill>
                  <a:srgbClr val="EBCCBB"/>
                </a:solidFill>
                <a:latin typeface="Gelasio" pitchFamily="34" charset="0"/>
                <a:ea typeface="Gelasio" pitchFamily="34" charset="-122"/>
                <a:cs typeface="Gelasio" pitchFamily="34" charset="-120"/>
              </a:rPr>
              <a:t>Balance Visual Elements</a:t>
            </a:r>
            <a:endParaRPr lang="en-US" sz="2169" dirty="0"/>
          </a:p>
        </p:txBody>
      </p:sp>
      <p:sp>
        <p:nvSpPr>
          <p:cNvPr id="21" name="Text 18"/>
          <p:cNvSpPr/>
          <p:nvPr/>
        </p:nvSpPr>
        <p:spPr>
          <a:xfrm>
            <a:off x="2368748" y="6696670"/>
            <a:ext cx="7777758" cy="705088"/>
          </a:xfrm>
          <a:prstGeom prst="rect">
            <a:avLst/>
          </a:prstGeom>
          <a:noFill/>
          <a:ln/>
        </p:spPr>
        <p:txBody>
          <a:bodyPr wrap="square" rtlCol="0" anchor="t"/>
          <a:lstStyle/>
          <a:p>
            <a:pPr marL="0" indent="0" algn="l">
              <a:lnSpc>
                <a:spcPts val="2776"/>
              </a:lnSpc>
              <a:buNone/>
            </a:pPr>
            <a:r>
              <a:rPr lang="en-US" sz="1735" dirty="0">
                <a:solidFill>
                  <a:srgbClr val="C9C2C0"/>
                </a:solidFill>
                <a:latin typeface="Gelasio" pitchFamily="34" charset="0"/>
                <a:ea typeface="Gelasio" pitchFamily="34" charset="-122"/>
                <a:cs typeface="Gelasio" pitchFamily="34" charset="-120"/>
              </a:rPr>
              <a:t>Ensure a balanced distribution of text, images, and other visual components on each slide.</a:t>
            </a:r>
            <a:endParaRPr lang="en-US" sz="173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302D2C"/>
          </a:solidFill>
          <a:ln/>
        </p:spPr>
      </p:sp>
      <p:sp>
        <p:nvSpPr>
          <p:cNvPr id="3" name="Shape 1"/>
          <p:cNvSpPr/>
          <p:nvPr/>
        </p:nvSpPr>
        <p:spPr>
          <a:xfrm>
            <a:off x="0" y="0"/>
            <a:ext cx="14630400" cy="8229600"/>
          </a:xfrm>
          <a:prstGeom prst="rect">
            <a:avLst/>
          </a:prstGeom>
          <a:solidFill>
            <a:srgbClr val="464342"/>
          </a:solidFill>
          <a:ln/>
        </p:spPr>
      </p:sp>
      <p:sp>
        <p:nvSpPr>
          <p:cNvPr id="4" name="Text 2"/>
          <p:cNvSpPr/>
          <p:nvPr/>
        </p:nvSpPr>
        <p:spPr>
          <a:xfrm>
            <a:off x="2037993" y="1591866"/>
            <a:ext cx="10554414" cy="1388745"/>
          </a:xfrm>
          <a:prstGeom prst="rect">
            <a:avLst/>
          </a:prstGeom>
          <a:noFill/>
          <a:ln/>
        </p:spPr>
        <p:txBody>
          <a:bodyPr wrap="square" rtlCol="0" anchor="t"/>
          <a:lstStyle/>
          <a:p>
            <a:pPr marL="0" indent="0">
              <a:lnSpc>
                <a:spcPts val="5468"/>
              </a:lnSpc>
              <a:buNone/>
            </a:pPr>
            <a:r>
              <a:rPr lang="en-US" sz="4374" dirty="0">
                <a:solidFill>
                  <a:srgbClr val="EBCCBB"/>
                </a:solidFill>
                <a:latin typeface="Gelasio" pitchFamily="34" charset="0"/>
                <a:ea typeface="Gelasio" pitchFamily="34" charset="-122"/>
                <a:cs typeface="Gelasio" pitchFamily="34" charset="-120"/>
              </a:rPr>
              <a:t>Best practices for organizing content on slides</a:t>
            </a:r>
            <a:endParaRPr lang="en-US" sz="4374" dirty="0"/>
          </a:p>
        </p:txBody>
      </p:sp>
      <p:sp>
        <p:nvSpPr>
          <p:cNvPr id="5" name="Text 3"/>
          <p:cNvSpPr/>
          <p:nvPr/>
        </p:nvSpPr>
        <p:spPr>
          <a:xfrm>
            <a:off x="2037993" y="3536037"/>
            <a:ext cx="2777490" cy="347186"/>
          </a:xfrm>
          <a:prstGeom prst="rect">
            <a:avLst/>
          </a:prstGeom>
          <a:noFill/>
          <a:ln/>
        </p:spPr>
        <p:txBody>
          <a:bodyPr wrap="none" rtlCol="0" anchor="t"/>
          <a:lstStyle/>
          <a:p>
            <a:pPr marL="0" indent="0">
              <a:lnSpc>
                <a:spcPts val="2734"/>
              </a:lnSpc>
              <a:buNone/>
            </a:pPr>
            <a:r>
              <a:rPr lang="en-US" sz="2187" dirty="0">
                <a:solidFill>
                  <a:srgbClr val="EBCCBB"/>
                </a:solidFill>
                <a:latin typeface="Gelasio" pitchFamily="34" charset="0"/>
                <a:ea typeface="Gelasio" pitchFamily="34" charset="-122"/>
                <a:cs typeface="Gelasio" pitchFamily="34" charset="-120"/>
              </a:rPr>
              <a:t>Clear Structure</a:t>
            </a:r>
            <a:endParaRPr lang="en-US" sz="2187" dirty="0"/>
          </a:p>
        </p:txBody>
      </p:sp>
      <p:sp>
        <p:nvSpPr>
          <p:cNvPr id="6" name="Text 4"/>
          <p:cNvSpPr/>
          <p:nvPr/>
        </p:nvSpPr>
        <p:spPr>
          <a:xfrm>
            <a:off x="2037993" y="4105394"/>
            <a:ext cx="3156347" cy="1066205"/>
          </a:xfrm>
          <a:prstGeom prst="rect">
            <a:avLst/>
          </a:prstGeom>
          <a:noFill/>
          <a:ln/>
        </p:spPr>
        <p:txBody>
          <a:bodyPr wrap="square" rtlCol="0" anchor="t"/>
          <a:lstStyle/>
          <a:p>
            <a:pPr marL="0" indent="0">
              <a:lnSpc>
                <a:spcPts val="2799"/>
              </a:lnSpc>
              <a:buNone/>
            </a:pPr>
            <a:r>
              <a:rPr lang="en-US" sz="1750" dirty="0">
                <a:solidFill>
                  <a:srgbClr val="C9C2C0"/>
                </a:solidFill>
                <a:latin typeface="Gelasio" pitchFamily="34" charset="0"/>
                <a:ea typeface="Gelasio" pitchFamily="34" charset="-122"/>
                <a:cs typeface="Gelasio" pitchFamily="34" charset="-120"/>
              </a:rPr>
              <a:t>Organize content logically to guide the audience through the information.</a:t>
            </a:r>
            <a:endParaRPr lang="en-US" sz="1750" dirty="0"/>
          </a:p>
        </p:txBody>
      </p:sp>
      <p:sp>
        <p:nvSpPr>
          <p:cNvPr id="7" name="Text 5"/>
          <p:cNvSpPr/>
          <p:nvPr/>
        </p:nvSpPr>
        <p:spPr>
          <a:xfrm>
            <a:off x="2037993" y="5371505"/>
            <a:ext cx="3156347" cy="710803"/>
          </a:xfrm>
          <a:prstGeom prst="rect">
            <a:avLst/>
          </a:prstGeom>
          <a:noFill/>
          <a:ln/>
        </p:spPr>
        <p:txBody>
          <a:bodyPr wrap="square" rtlCol="0" anchor="t"/>
          <a:lstStyle/>
          <a:p>
            <a:pPr marL="0" indent="0">
              <a:lnSpc>
                <a:spcPts val="2799"/>
              </a:lnSpc>
              <a:buNone/>
            </a:pPr>
            <a:r>
              <a:rPr lang="en-US" sz="1750" dirty="0">
                <a:solidFill>
                  <a:srgbClr val="C9C2C0"/>
                </a:solidFill>
                <a:latin typeface="Gelasio" pitchFamily="34" charset="0"/>
                <a:ea typeface="Gelasio" pitchFamily="34" charset="-122"/>
                <a:cs typeface="Gelasio" pitchFamily="34" charset="-120"/>
              </a:rPr>
              <a:t>Use headings and bullet points to emphasize key points.</a:t>
            </a:r>
            <a:endParaRPr lang="en-US" sz="1750" dirty="0"/>
          </a:p>
        </p:txBody>
      </p:sp>
      <p:sp>
        <p:nvSpPr>
          <p:cNvPr id="8" name="Text 6"/>
          <p:cNvSpPr/>
          <p:nvPr/>
        </p:nvSpPr>
        <p:spPr>
          <a:xfrm>
            <a:off x="5743932" y="3536037"/>
            <a:ext cx="2777490" cy="347186"/>
          </a:xfrm>
          <a:prstGeom prst="rect">
            <a:avLst/>
          </a:prstGeom>
          <a:noFill/>
          <a:ln/>
        </p:spPr>
        <p:txBody>
          <a:bodyPr wrap="none" rtlCol="0" anchor="t"/>
          <a:lstStyle/>
          <a:p>
            <a:pPr marL="0" indent="0">
              <a:lnSpc>
                <a:spcPts val="2734"/>
              </a:lnSpc>
              <a:buNone/>
            </a:pPr>
            <a:r>
              <a:rPr lang="en-US" sz="2187" dirty="0">
                <a:solidFill>
                  <a:srgbClr val="EBCCBB"/>
                </a:solidFill>
                <a:latin typeface="Gelasio" pitchFamily="34" charset="0"/>
                <a:ea typeface="Gelasio" pitchFamily="34" charset="-122"/>
                <a:cs typeface="Gelasio" pitchFamily="34" charset="-120"/>
              </a:rPr>
              <a:t>Visual Hierarchy</a:t>
            </a:r>
            <a:endParaRPr lang="en-US" sz="2187" dirty="0"/>
          </a:p>
        </p:txBody>
      </p:sp>
      <p:sp>
        <p:nvSpPr>
          <p:cNvPr id="9" name="Text 7"/>
          <p:cNvSpPr/>
          <p:nvPr/>
        </p:nvSpPr>
        <p:spPr>
          <a:xfrm>
            <a:off x="5743932" y="4105394"/>
            <a:ext cx="3156347" cy="1066205"/>
          </a:xfrm>
          <a:prstGeom prst="rect">
            <a:avLst/>
          </a:prstGeom>
          <a:noFill/>
          <a:ln/>
        </p:spPr>
        <p:txBody>
          <a:bodyPr wrap="square" rtlCol="0" anchor="t"/>
          <a:lstStyle/>
          <a:p>
            <a:pPr marL="0" indent="0">
              <a:lnSpc>
                <a:spcPts val="2799"/>
              </a:lnSpc>
              <a:buNone/>
            </a:pPr>
            <a:r>
              <a:rPr lang="en-US" sz="1750" dirty="0">
                <a:solidFill>
                  <a:srgbClr val="C9C2C0"/>
                </a:solidFill>
                <a:latin typeface="Gelasio" pitchFamily="34" charset="0"/>
                <a:ea typeface="Gelasio" pitchFamily="34" charset="-122"/>
                <a:cs typeface="Gelasio" pitchFamily="34" charset="-120"/>
              </a:rPr>
              <a:t>Utilize font size, color, and placement to prioritize important details.</a:t>
            </a:r>
            <a:endParaRPr lang="en-US" sz="1750" dirty="0"/>
          </a:p>
        </p:txBody>
      </p:sp>
      <p:sp>
        <p:nvSpPr>
          <p:cNvPr id="10" name="Text 8"/>
          <p:cNvSpPr/>
          <p:nvPr/>
        </p:nvSpPr>
        <p:spPr>
          <a:xfrm>
            <a:off x="5743932" y="5371505"/>
            <a:ext cx="3156347" cy="1066205"/>
          </a:xfrm>
          <a:prstGeom prst="rect">
            <a:avLst/>
          </a:prstGeom>
          <a:noFill/>
          <a:ln/>
        </p:spPr>
        <p:txBody>
          <a:bodyPr wrap="square" rtlCol="0" anchor="t"/>
          <a:lstStyle/>
          <a:p>
            <a:pPr marL="0" indent="0">
              <a:lnSpc>
                <a:spcPts val="2799"/>
              </a:lnSpc>
              <a:buNone/>
            </a:pPr>
            <a:r>
              <a:rPr lang="en-US" sz="1750" dirty="0">
                <a:solidFill>
                  <a:srgbClr val="C9C2C0"/>
                </a:solidFill>
                <a:latin typeface="Gelasio" pitchFamily="34" charset="0"/>
                <a:ea typeface="Gelasio" pitchFamily="34" charset="-122"/>
                <a:cs typeface="Gelasio" pitchFamily="34" charset="-120"/>
              </a:rPr>
              <a:t>Ensure that the audience's attention is directed where it's needed.</a:t>
            </a:r>
            <a:endParaRPr lang="en-US" sz="1750" dirty="0"/>
          </a:p>
        </p:txBody>
      </p:sp>
      <p:sp>
        <p:nvSpPr>
          <p:cNvPr id="11" name="Text 9"/>
          <p:cNvSpPr/>
          <p:nvPr/>
        </p:nvSpPr>
        <p:spPr>
          <a:xfrm>
            <a:off x="9449872" y="3536037"/>
            <a:ext cx="2777490" cy="347186"/>
          </a:xfrm>
          <a:prstGeom prst="rect">
            <a:avLst/>
          </a:prstGeom>
          <a:noFill/>
          <a:ln/>
        </p:spPr>
        <p:txBody>
          <a:bodyPr wrap="none" rtlCol="0" anchor="t"/>
          <a:lstStyle/>
          <a:p>
            <a:pPr marL="0" indent="0">
              <a:lnSpc>
                <a:spcPts val="2734"/>
              </a:lnSpc>
              <a:buNone/>
            </a:pPr>
            <a:r>
              <a:rPr lang="en-US" sz="2187" dirty="0">
                <a:solidFill>
                  <a:srgbClr val="EBCCBB"/>
                </a:solidFill>
                <a:latin typeface="Gelasio" pitchFamily="34" charset="0"/>
                <a:ea typeface="Gelasio" pitchFamily="34" charset="-122"/>
                <a:cs typeface="Gelasio" pitchFamily="34" charset="-120"/>
              </a:rPr>
              <a:t>Consistent Formatting</a:t>
            </a:r>
            <a:endParaRPr lang="en-US" sz="2187" dirty="0"/>
          </a:p>
        </p:txBody>
      </p:sp>
      <p:sp>
        <p:nvSpPr>
          <p:cNvPr id="12" name="Text 10"/>
          <p:cNvSpPr/>
          <p:nvPr/>
        </p:nvSpPr>
        <p:spPr>
          <a:xfrm>
            <a:off x="9449872" y="4105394"/>
            <a:ext cx="3156347" cy="1066205"/>
          </a:xfrm>
          <a:prstGeom prst="rect">
            <a:avLst/>
          </a:prstGeom>
          <a:noFill/>
          <a:ln/>
        </p:spPr>
        <p:txBody>
          <a:bodyPr wrap="square" rtlCol="0" anchor="t"/>
          <a:lstStyle/>
          <a:p>
            <a:pPr marL="0" indent="0">
              <a:lnSpc>
                <a:spcPts val="2799"/>
              </a:lnSpc>
              <a:buNone/>
            </a:pPr>
            <a:r>
              <a:rPr lang="en-US" sz="1750" dirty="0">
                <a:solidFill>
                  <a:srgbClr val="C9C2C0"/>
                </a:solidFill>
                <a:latin typeface="Gelasio" pitchFamily="34" charset="0"/>
                <a:ea typeface="Gelasio" pitchFamily="34" charset="-122"/>
                <a:cs typeface="Gelasio" pitchFamily="34" charset="-120"/>
              </a:rPr>
              <a:t>Maintain uniformity in font, color, and spacing for a cohesive look.</a:t>
            </a:r>
            <a:endParaRPr lang="en-US" sz="1750" dirty="0"/>
          </a:p>
        </p:txBody>
      </p:sp>
      <p:sp>
        <p:nvSpPr>
          <p:cNvPr id="13" name="Text 11"/>
          <p:cNvSpPr/>
          <p:nvPr/>
        </p:nvSpPr>
        <p:spPr>
          <a:xfrm>
            <a:off x="9449872" y="5371505"/>
            <a:ext cx="3156347" cy="1066205"/>
          </a:xfrm>
          <a:prstGeom prst="rect">
            <a:avLst/>
          </a:prstGeom>
          <a:noFill/>
          <a:ln/>
        </p:spPr>
        <p:txBody>
          <a:bodyPr wrap="square" rtlCol="0" anchor="t"/>
          <a:lstStyle/>
          <a:p>
            <a:pPr marL="0" indent="0">
              <a:lnSpc>
                <a:spcPts val="2799"/>
              </a:lnSpc>
              <a:buNone/>
            </a:pPr>
            <a:r>
              <a:rPr lang="en-US" sz="1750" dirty="0">
                <a:solidFill>
                  <a:srgbClr val="C9C2C0"/>
                </a:solidFill>
                <a:latin typeface="Gelasio" pitchFamily="34" charset="0"/>
                <a:ea typeface="Gelasio" pitchFamily="34" charset="-122"/>
                <a:cs typeface="Gelasio" pitchFamily="34" charset="-120"/>
              </a:rPr>
              <a:t>Consistency promotes professionalism and aids comprehension.</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302D2C"/>
          </a:solidFill>
          <a:ln/>
        </p:spPr>
      </p:sp>
      <p:sp>
        <p:nvSpPr>
          <p:cNvPr id="3" name="Shape 1"/>
          <p:cNvSpPr/>
          <p:nvPr/>
        </p:nvSpPr>
        <p:spPr>
          <a:xfrm>
            <a:off x="0" y="0"/>
            <a:ext cx="14630400" cy="8229600"/>
          </a:xfrm>
          <a:prstGeom prst="rect">
            <a:avLst/>
          </a:prstGeom>
          <a:solidFill>
            <a:srgbClr val="464342"/>
          </a:solidFill>
          <a:ln/>
        </p:spPr>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464342">
              <a:alpha val="80000"/>
            </a:srgbClr>
          </a:solidFill>
          <a:ln/>
        </p:spPr>
      </p:sp>
      <p:sp>
        <p:nvSpPr>
          <p:cNvPr id="6" name="Text 3"/>
          <p:cNvSpPr/>
          <p:nvPr/>
        </p:nvSpPr>
        <p:spPr>
          <a:xfrm>
            <a:off x="2037993" y="2587466"/>
            <a:ext cx="9609415" cy="694373"/>
          </a:xfrm>
          <a:prstGeom prst="rect">
            <a:avLst/>
          </a:prstGeom>
          <a:noFill/>
          <a:ln/>
        </p:spPr>
        <p:txBody>
          <a:bodyPr wrap="none" rtlCol="0" anchor="t"/>
          <a:lstStyle/>
          <a:p>
            <a:pPr marL="0" indent="0">
              <a:lnSpc>
                <a:spcPts val="5468"/>
              </a:lnSpc>
              <a:buNone/>
            </a:pPr>
            <a:r>
              <a:rPr lang="en-US" sz="4374" dirty="0">
                <a:solidFill>
                  <a:srgbClr val="EBCCBB"/>
                </a:solidFill>
                <a:latin typeface="Gelasio" pitchFamily="34" charset="0"/>
                <a:ea typeface="Gelasio" pitchFamily="34" charset="-122"/>
                <a:cs typeface="Gelasio" pitchFamily="34" charset="-120"/>
              </a:rPr>
              <a:t>Using charts and graphs to convey data</a:t>
            </a:r>
            <a:endParaRPr lang="en-US" sz="4374" dirty="0"/>
          </a:p>
        </p:txBody>
      </p:sp>
      <p:sp>
        <p:nvSpPr>
          <p:cNvPr id="7" name="Text 4"/>
          <p:cNvSpPr/>
          <p:nvPr/>
        </p:nvSpPr>
        <p:spPr>
          <a:xfrm>
            <a:off x="2037993" y="3615095"/>
            <a:ext cx="10554414" cy="1066205"/>
          </a:xfrm>
          <a:prstGeom prst="rect">
            <a:avLst/>
          </a:prstGeom>
          <a:noFill/>
          <a:ln/>
        </p:spPr>
        <p:txBody>
          <a:bodyPr wrap="square" rtlCol="0" anchor="t"/>
          <a:lstStyle/>
          <a:p>
            <a:pPr marL="0" indent="0">
              <a:lnSpc>
                <a:spcPts val="2799"/>
              </a:lnSpc>
              <a:buNone/>
            </a:pPr>
            <a:r>
              <a:rPr lang="en-US" sz="1750" dirty="0">
                <a:solidFill>
                  <a:srgbClr val="C9C2C0"/>
                </a:solidFill>
                <a:latin typeface="Gelasio" pitchFamily="34" charset="0"/>
                <a:ea typeface="Gelasio" pitchFamily="34" charset="-122"/>
                <a:cs typeface="Gelasio" pitchFamily="34" charset="-120"/>
              </a:rPr>
              <a:t>Charts and graphs are valuable tools for visually representing complex data sets. They help in presenting trends, comparisons, and relationships in a clear and concise manner. Utilizing visuals like bar graphs, pie charts, and line graphs can aid in conveying key insights to the audience.</a:t>
            </a:r>
            <a:endParaRPr lang="en-US" sz="1750" dirty="0"/>
          </a:p>
        </p:txBody>
      </p:sp>
      <p:sp>
        <p:nvSpPr>
          <p:cNvPr id="8" name="Text 5"/>
          <p:cNvSpPr/>
          <p:nvPr/>
        </p:nvSpPr>
        <p:spPr>
          <a:xfrm>
            <a:off x="2037993" y="4931212"/>
            <a:ext cx="10554414" cy="710803"/>
          </a:xfrm>
          <a:prstGeom prst="rect">
            <a:avLst/>
          </a:prstGeom>
          <a:noFill/>
          <a:ln/>
        </p:spPr>
        <p:txBody>
          <a:bodyPr wrap="square" rtlCol="0" anchor="t"/>
          <a:lstStyle/>
          <a:p>
            <a:pPr marL="0" indent="0">
              <a:lnSpc>
                <a:spcPts val="2799"/>
              </a:lnSpc>
              <a:buNone/>
            </a:pPr>
            <a:r>
              <a:rPr lang="en-US" sz="1750" dirty="0">
                <a:solidFill>
                  <a:srgbClr val="C9C2C0"/>
                </a:solidFill>
                <a:latin typeface="Gelasio" pitchFamily="34" charset="0"/>
                <a:ea typeface="Gelasio" pitchFamily="34" charset="-122"/>
                <a:cs typeface="Gelasio" pitchFamily="34" charset="-120"/>
              </a:rPr>
              <a:t>Integrating visual data representations can enhance the audience's understanding and retention of information, making the presentation more impactful and engaging.</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302D2C"/>
          </a:solidFill>
          <a:ln/>
        </p:spPr>
      </p:sp>
      <p:sp>
        <p:nvSpPr>
          <p:cNvPr id="3" name="Shape 1"/>
          <p:cNvSpPr/>
          <p:nvPr/>
        </p:nvSpPr>
        <p:spPr>
          <a:xfrm>
            <a:off x="0" y="0"/>
            <a:ext cx="14630400" cy="8229600"/>
          </a:xfrm>
          <a:prstGeom prst="rect">
            <a:avLst/>
          </a:prstGeom>
          <a:solidFill>
            <a:srgbClr val="464342"/>
          </a:solidFill>
          <a:ln/>
        </p:spPr>
      </p:sp>
      <p:sp>
        <p:nvSpPr>
          <p:cNvPr id="4" name="Text 2"/>
          <p:cNvSpPr/>
          <p:nvPr/>
        </p:nvSpPr>
        <p:spPr>
          <a:xfrm>
            <a:off x="2037993" y="1267539"/>
            <a:ext cx="10554414" cy="1388745"/>
          </a:xfrm>
          <a:prstGeom prst="rect">
            <a:avLst/>
          </a:prstGeom>
          <a:noFill/>
          <a:ln/>
        </p:spPr>
        <p:txBody>
          <a:bodyPr wrap="square" rtlCol="0" anchor="t"/>
          <a:lstStyle/>
          <a:p>
            <a:pPr marL="0" indent="0">
              <a:lnSpc>
                <a:spcPts val="5468"/>
              </a:lnSpc>
              <a:buNone/>
            </a:pPr>
            <a:r>
              <a:rPr lang="en-US" sz="4374" dirty="0">
                <a:solidFill>
                  <a:srgbClr val="EBCCBB"/>
                </a:solidFill>
                <a:latin typeface="Gelasio" pitchFamily="34" charset="0"/>
                <a:ea typeface="Gelasio" pitchFamily="34" charset="-122"/>
                <a:cs typeface="Gelasio" pitchFamily="34" charset="-120"/>
              </a:rPr>
              <a:t>Incorporating images and multimedia in slides</a:t>
            </a:r>
            <a:endParaRPr lang="en-US" sz="4374" dirty="0"/>
          </a:p>
        </p:txBody>
      </p:sp>
      <p:pic>
        <p:nvPicPr>
          <p:cNvPr id="5" name="Image 0" descr="preencoded.png"/>
          <p:cNvPicPr>
            <a:picLocks noChangeAspect="1"/>
          </p:cNvPicPr>
          <p:nvPr/>
        </p:nvPicPr>
        <p:blipFill>
          <a:blip r:embed="rId3"/>
          <a:stretch>
            <a:fillRect/>
          </a:stretch>
        </p:blipFill>
        <p:spPr>
          <a:xfrm>
            <a:off x="2037993" y="3100626"/>
            <a:ext cx="3295888" cy="2036921"/>
          </a:xfrm>
          <a:prstGeom prst="rect">
            <a:avLst/>
          </a:prstGeom>
        </p:spPr>
      </p:pic>
      <p:sp>
        <p:nvSpPr>
          <p:cNvPr id="6" name="Text 3"/>
          <p:cNvSpPr/>
          <p:nvPr/>
        </p:nvSpPr>
        <p:spPr>
          <a:xfrm>
            <a:off x="2037993" y="5415201"/>
            <a:ext cx="2777490" cy="347186"/>
          </a:xfrm>
          <a:prstGeom prst="rect">
            <a:avLst/>
          </a:prstGeom>
          <a:noFill/>
          <a:ln/>
        </p:spPr>
        <p:txBody>
          <a:bodyPr wrap="none" rtlCol="0" anchor="t"/>
          <a:lstStyle/>
          <a:p>
            <a:pPr marL="0" indent="0" algn="l">
              <a:lnSpc>
                <a:spcPts val="2734"/>
              </a:lnSpc>
              <a:buNone/>
            </a:pPr>
            <a:r>
              <a:rPr lang="en-US" sz="2187" dirty="0">
                <a:solidFill>
                  <a:srgbClr val="EBCCBB"/>
                </a:solidFill>
                <a:latin typeface="Gelasio" pitchFamily="34" charset="0"/>
                <a:ea typeface="Gelasio" pitchFamily="34" charset="-122"/>
                <a:cs typeface="Gelasio" pitchFamily="34" charset="-120"/>
              </a:rPr>
              <a:t>Nature's Beauty</a:t>
            </a:r>
            <a:endParaRPr lang="en-US" sz="2187" dirty="0"/>
          </a:p>
        </p:txBody>
      </p:sp>
      <p:sp>
        <p:nvSpPr>
          <p:cNvPr id="7" name="Text 4"/>
          <p:cNvSpPr/>
          <p:nvPr/>
        </p:nvSpPr>
        <p:spPr>
          <a:xfrm>
            <a:off x="2037993" y="5895618"/>
            <a:ext cx="3295888" cy="1066205"/>
          </a:xfrm>
          <a:prstGeom prst="rect">
            <a:avLst/>
          </a:prstGeom>
          <a:noFill/>
          <a:ln/>
        </p:spPr>
        <p:txBody>
          <a:bodyPr wrap="square" rtlCol="0" anchor="t"/>
          <a:lstStyle/>
          <a:p>
            <a:pPr marL="0" indent="0" algn="l">
              <a:lnSpc>
                <a:spcPts val="2799"/>
              </a:lnSpc>
              <a:buNone/>
            </a:pPr>
            <a:r>
              <a:rPr lang="en-US" sz="1750" dirty="0">
                <a:solidFill>
                  <a:srgbClr val="C9C2C0"/>
                </a:solidFill>
                <a:latin typeface="Gelasio" pitchFamily="34" charset="0"/>
                <a:ea typeface="Gelasio" pitchFamily="34" charset="-122"/>
                <a:cs typeface="Gelasio" pitchFamily="34" charset="-120"/>
              </a:rPr>
              <a:t>Stunning images of natural landscapes captivate and inspire the audience.</a:t>
            </a:r>
            <a:endParaRPr lang="en-US" sz="1750" dirty="0"/>
          </a:p>
        </p:txBody>
      </p:sp>
      <p:pic>
        <p:nvPicPr>
          <p:cNvPr id="8" name="Image 1" descr="preencoded.png"/>
          <p:cNvPicPr>
            <a:picLocks noChangeAspect="1"/>
          </p:cNvPicPr>
          <p:nvPr/>
        </p:nvPicPr>
        <p:blipFill>
          <a:blip r:embed="rId4"/>
          <a:stretch>
            <a:fillRect/>
          </a:stretch>
        </p:blipFill>
        <p:spPr>
          <a:xfrm>
            <a:off x="5667137" y="3100626"/>
            <a:ext cx="3296007" cy="2037040"/>
          </a:xfrm>
          <a:prstGeom prst="rect">
            <a:avLst/>
          </a:prstGeom>
        </p:spPr>
      </p:pic>
      <p:sp>
        <p:nvSpPr>
          <p:cNvPr id="9" name="Text 5"/>
          <p:cNvSpPr/>
          <p:nvPr/>
        </p:nvSpPr>
        <p:spPr>
          <a:xfrm>
            <a:off x="5667137" y="5415320"/>
            <a:ext cx="2777490" cy="347186"/>
          </a:xfrm>
          <a:prstGeom prst="rect">
            <a:avLst/>
          </a:prstGeom>
          <a:noFill/>
          <a:ln/>
        </p:spPr>
        <p:txBody>
          <a:bodyPr wrap="none" rtlCol="0" anchor="t"/>
          <a:lstStyle/>
          <a:p>
            <a:pPr marL="0" indent="0" algn="l">
              <a:lnSpc>
                <a:spcPts val="2734"/>
              </a:lnSpc>
              <a:buNone/>
            </a:pPr>
            <a:r>
              <a:rPr lang="en-US" sz="2187" dirty="0">
                <a:solidFill>
                  <a:srgbClr val="EBCCBB"/>
                </a:solidFill>
                <a:latin typeface="Gelasio" pitchFamily="34" charset="0"/>
                <a:ea typeface="Gelasio" pitchFamily="34" charset="-122"/>
                <a:cs typeface="Gelasio" pitchFamily="34" charset="-120"/>
              </a:rPr>
              <a:t>Cultural Expression</a:t>
            </a:r>
            <a:endParaRPr lang="en-US" sz="2187" dirty="0"/>
          </a:p>
        </p:txBody>
      </p:sp>
      <p:sp>
        <p:nvSpPr>
          <p:cNvPr id="10" name="Text 6"/>
          <p:cNvSpPr/>
          <p:nvPr/>
        </p:nvSpPr>
        <p:spPr>
          <a:xfrm>
            <a:off x="5667137" y="5895737"/>
            <a:ext cx="3296007" cy="1066205"/>
          </a:xfrm>
          <a:prstGeom prst="rect">
            <a:avLst/>
          </a:prstGeom>
          <a:noFill/>
          <a:ln/>
        </p:spPr>
        <p:txBody>
          <a:bodyPr wrap="square" rtlCol="0" anchor="t"/>
          <a:lstStyle/>
          <a:p>
            <a:pPr marL="0" indent="0" algn="l">
              <a:lnSpc>
                <a:spcPts val="2799"/>
              </a:lnSpc>
              <a:buNone/>
            </a:pPr>
            <a:r>
              <a:rPr lang="en-US" sz="1750" dirty="0">
                <a:solidFill>
                  <a:srgbClr val="C9C2C0"/>
                </a:solidFill>
                <a:latin typeface="Gelasio" pitchFamily="34" charset="0"/>
                <a:ea typeface="Gelasio" pitchFamily="34" charset="-122"/>
                <a:cs typeface="Gelasio" pitchFamily="34" charset="-120"/>
              </a:rPr>
              <a:t>Multimedia showcasing traditional dances adds a dynamic touch to presentations.</a:t>
            </a:r>
            <a:endParaRPr lang="en-US" sz="1750" dirty="0"/>
          </a:p>
        </p:txBody>
      </p:sp>
      <p:pic>
        <p:nvPicPr>
          <p:cNvPr id="11" name="Image 2" descr="preencoded.png"/>
          <p:cNvPicPr>
            <a:picLocks noChangeAspect="1"/>
          </p:cNvPicPr>
          <p:nvPr/>
        </p:nvPicPr>
        <p:blipFill>
          <a:blip r:embed="rId5"/>
          <a:stretch>
            <a:fillRect/>
          </a:stretch>
        </p:blipFill>
        <p:spPr>
          <a:xfrm>
            <a:off x="9296400" y="3100626"/>
            <a:ext cx="3296007" cy="2037040"/>
          </a:xfrm>
          <a:prstGeom prst="rect">
            <a:avLst/>
          </a:prstGeom>
        </p:spPr>
      </p:pic>
      <p:sp>
        <p:nvSpPr>
          <p:cNvPr id="12" name="Text 7"/>
          <p:cNvSpPr/>
          <p:nvPr/>
        </p:nvSpPr>
        <p:spPr>
          <a:xfrm>
            <a:off x="9296400" y="5415320"/>
            <a:ext cx="2777490" cy="347186"/>
          </a:xfrm>
          <a:prstGeom prst="rect">
            <a:avLst/>
          </a:prstGeom>
          <a:noFill/>
          <a:ln/>
        </p:spPr>
        <p:txBody>
          <a:bodyPr wrap="none" rtlCol="0" anchor="t"/>
          <a:lstStyle/>
          <a:p>
            <a:pPr marL="0" indent="0" algn="l">
              <a:lnSpc>
                <a:spcPts val="2734"/>
              </a:lnSpc>
              <a:buNone/>
            </a:pPr>
            <a:r>
              <a:rPr lang="en-US" sz="2187" dirty="0">
                <a:solidFill>
                  <a:srgbClr val="EBCCBB"/>
                </a:solidFill>
                <a:latin typeface="Gelasio" pitchFamily="34" charset="0"/>
                <a:ea typeface="Gelasio" pitchFamily="34" charset="-122"/>
                <a:cs typeface="Gelasio" pitchFamily="34" charset="-120"/>
              </a:rPr>
              <a:t>Data Visualization</a:t>
            </a:r>
            <a:endParaRPr lang="en-US" sz="2187" dirty="0"/>
          </a:p>
        </p:txBody>
      </p:sp>
      <p:sp>
        <p:nvSpPr>
          <p:cNvPr id="13" name="Text 8"/>
          <p:cNvSpPr/>
          <p:nvPr/>
        </p:nvSpPr>
        <p:spPr>
          <a:xfrm>
            <a:off x="9296400" y="5895737"/>
            <a:ext cx="3296007" cy="1066205"/>
          </a:xfrm>
          <a:prstGeom prst="rect">
            <a:avLst/>
          </a:prstGeom>
          <a:noFill/>
          <a:ln/>
        </p:spPr>
        <p:txBody>
          <a:bodyPr wrap="square" rtlCol="0" anchor="t"/>
          <a:lstStyle/>
          <a:p>
            <a:pPr marL="0" indent="0" algn="l">
              <a:lnSpc>
                <a:spcPts val="2799"/>
              </a:lnSpc>
              <a:buNone/>
            </a:pPr>
            <a:r>
              <a:rPr lang="en-US" sz="1750" dirty="0">
                <a:solidFill>
                  <a:srgbClr val="C9C2C0"/>
                </a:solidFill>
                <a:latin typeface="Gelasio" pitchFamily="34" charset="0"/>
                <a:ea typeface="Gelasio" pitchFamily="34" charset="-122"/>
                <a:cs typeface="Gelasio" pitchFamily="34" charset="-120"/>
              </a:rPr>
              <a:t>Using infographics and charts helps convey complex information in an engaging way.</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302D2C"/>
          </a:solidFill>
          <a:ln/>
        </p:spPr>
      </p:sp>
      <p:sp>
        <p:nvSpPr>
          <p:cNvPr id="3" name="Shape 1"/>
          <p:cNvSpPr/>
          <p:nvPr/>
        </p:nvSpPr>
        <p:spPr>
          <a:xfrm>
            <a:off x="0" y="0"/>
            <a:ext cx="14630400" cy="8229600"/>
          </a:xfrm>
          <a:prstGeom prst="rect">
            <a:avLst/>
          </a:prstGeom>
          <a:solidFill>
            <a:srgbClr val="464342"/>
          </a:solidFill>
          <a:ln/>
        </p:spPr>
      </p:sp>
      <p:sp>
        <p:nvSpPr>
          <p:cNvPr id="4" name="Text 2"/>
          <p:cNvSpPr/>
          <p:nvPr/>
        </p:nvSpPr>
        <p:spPr>
          <a:xfrm>
            <a:off x="2037993" y="2091690"/>
            <a:ext cx="10554414" cy="1388745"/>
          </a:xfrm>
          <a:prstGeom prst="rect">
            <a:avLst/>
          </a:prstGeom>
          <a:noFill/>
          <a:ln/>
        </p:spPr>
        <p:txBody>
          <a:bodyPr wrap="square" rtlCol="0" anchor="t"/>
          <a:lstStyle/>
          <a:p>
            <a:pPr marL="0" indent="0">
              <a:lnSpc>
                <a:spcPts val="5468"/>
              </a:lnSpc>
              <a:buNone/>
            </a:pPr>
            <a:r>
              <a:rPr lang="en-US" sz="4374" dirty="0">
                <a:solidFill>
                  <a:srgbClr val="EBCCBB"/>
                </a:solidFill>
                <a:latin typeface="Gelasio" pitchFamily="34" charset="0"/>
                <a:ea typeface="Gelasio" pitchFamily="34" charset="-122"/>
                <a:cs typeface="Gelasio" pitchFamily="34" charset="-120"/>
              </a:rPr>
              <a:t>Dos and don'ts of slide transitions and animations</a:t>
            </a:r>
            <a:endParaRPr lang="en-US" sz="4374" dirty="0"/>
          </a:p>
        </p:txBody>
      </p:sp>
      <p:pic>
        <p:nvPicPr>
          <p:cNvPr id="5" name="Image 0" descr="preencoded.png"/>
          <p:cNvPicPr>
            <a:picLocks noChangeAspect="1"/>
          </p:cNvPicPr>
          <p:nvPr/>
        </p:nvPicPr>
        <p:blipFill>
          <a:blip r:embed="rId3"/>
          <a:stretch>
            <a:fillRect/>
          </a:stretch>
        </p:blipFill>
        <p:spPr>
          <a:xfrm>
            <a:off x="2037993" y="3924776"/>
            <a:ext cx="444341" cy="444341"/>
          </a:xfrm>
          <a:prstGeom prst="rect">
            <a:avLst/>
          </a:prstGeom>
        </p:spPr>
      </p:pic>
      <p:sp>
        <p:nvSpPr>
          <p:cNvPr id="6" name="Text 3"/>
          <p:cNvSpPr/>
          <p:nvPr/>
        </p:nvSpPr>
        <p:spPr>
          <a:xfrm>
            <a:off x="2037993" y="4591288"/>
            <a:ext cx="2777490" cy="347186"/>
          </a:xfrm>
          <a:prstGeom prst="rect">
            <a:avLst/>
          </a:prstGeom>
          <a:noFill/>
          <a:ln/>
        </p:spPr>
        <p:txBody>
          <a:bodyPr wrap="none" rtlCol="0" anchor="t"/>
          <a:lstStyle/>
          <a:p>
            <a:pPr marL="0" indent="0" algn="l">
              <a:lnSpc>
                <a:spcPts val="2734"/>
              </a:lnSpc>
              <a:buNone/>
            </a:pPr>
            <a:r>
              <a:rPr lang="en-US" sz="2187" dirty="0">
                <a:solidFill>
                  <a:srgbClr val="EBCCBB"/>
                </a:solidFill>
                <a:latin typeface="Gelasio" pitchFamily="34" charset="0"/>
                <a:ea typeface="Gelasio" pitchFamily="34" charset="-122"/>
                <a:cs typeface="Gelasio" pitchFamily="34" charset="-120"/>
              </a:rPr>
              <a:t>Smooth Transitions</a:t>
            </a:r>
            <a:endParaRPr lang="en-US" sz="2187" dirty="0"/>
          </a:p>
        </p:txBody>
      </p:sp>
      <p:sp>
        <p:nvSpPr>
          <p:cNvPr id="7" name="Text 4"/>
          <p:cNvSpPr/>
          <p:nvPr/>
        </p:nvSpPr>
        <p:spPr>
          <a:xfrm>
            <a:off x="2037993" y="5071705"/>
            <a:ext cx="3295888" cy="710803"/>
          </a:xfrm>
          <a:prstGeom prst="rect">
            <a:avLst/>
          </a:prstGeom>
          <a:noFill/>
          <a:ln/>
        </p:spPr>
        <p:txBody>
          <a:bodyPr wrap="square" rtlCol="0" anchor="t"/>
          <a:lstStyle/>
          <a:p>
            <a:pPr marL="0" indent="0" algn="l">
              <a:lnSpc>
                <a:spcPts val="2799"/>
              </a:lnSpc>
              <a:buNone/>
            </a:pPr>
            <a:r>
              <a:rPr lang="en-US" sz="1750" dirty="0">
                <a:solidFill>
                  <a:srgbClr val="C9C2C0"/>
                </a:solidFill>
                <a:latin typeface="Gelasio" pitchFamily="34" charset="0"/>
                <a:ea typeface="Gelasio" pitchFamily="34" charset="-122"/>
                <a:cs typeface="Gelasio" pitchFamily="34" charset="-120"/>
              </a:rPr>
              <a:t>Use subtle transitions to enhance flow without distracting.</a:t>
            </a:r>
            <a:endParaRPr lang="en-US" sz="1750" dirty="0"/>
          </a:p>
        </p:txBody>
      </p:sp>
      <p:pic>
        <p:nvPicPr>
          <p:cNvPr id="8" name="Image 1" descr="preencoded.png"/>
          <p:cNvPicPr>
            <a:picLocks noChangeAspect="1"/>
          </p:cNvPicPr>
          <p:nvPr/>
        </p:nvPicPr>
        <p:blipFill>
          <a:blip r:embed="rId4"/>
          <a:stretch>
            <a:fillRect/>
          </a:stretch>
        </p:blipFill>
        <p:spPr>
          <a:xfrm>
            <a:off x="5667137" y="3924776"/>
            <a:ext cx="444341" cy="444341"/>
          </a:xfrm>
          <a:prstGeom prst="rect">
            <a:avLst/>
          </a:prstGeom>
        </p:spPr>
      </p:pic>
      <p:sp>
        <p:nvSpPr>
          <p:cNvPr id="9" name="Text 5"/>
          <p:cNvSpPr/>
          <p:nvPr/>
        </p:nvSpPr>
        <p:spPr>
          <a:xfrm>
            <a:off x="5667137" y="4591288"/>
            <a:ext cx="2777490" cy="347186"/>
          </a:xfrm>
          <a:prstGeom prst="rect">
            <a:avLst/>
          </a:prstGeom>
          <a:noFill/>
          <a:ln/>
        </p:spPr>
        <p:txBody>
          <a:bodyPr wrap="none" rtlCol="0" anchor="t"/>
          <a:lstStyle/>
          <a:p>
            <a:pPr marL="0" indent="0" algn="l">
              <a:lnSpc>
                <a:spcPts val="2734"/>
              </a:lnSpc>
              <a:buNone/>
            </a:pPr>
            <a:r>
              <a:rPr lang="en-US" sz="2187" dirty="0">
                <a:solidFill>
                  <a:srgbClr val="EBCCBB"/>
                </a:solidFill>
                <a:latin typeface="Gelasio" pitchFamily="34" charset="0"/>
                <a:ea typeface="Gelasio" pitchFamily="34" charset="-122"/>
                <a:cs typeface="Gelasio" pitchFamily="34" charset="-120"/>
              </a:rPr>
              <a:t>Simple Animations</a:t>
            </a:r>
            <a:endParaRPr lang="en-US" sz="2187" dirty="0"/>
          </a:p>
        </p:txBody>
      </p:sp>
      <p:sp>
        <p:nvSpPr>
          <p:cNvPr id="10" name="Text 6"/>
          <p:cNvSpPr/>
          <p:nvPr/>
        </p:nvSpPr>
        <p:spPr>
          <a:xfrm>
            <a:off x="5667137" y="5071705"/>
            <a:ext cx="3296007" cy="1066205"/>
          </a:xfrm>
          <a:prstGeom prst="rect">
            <a:avLst/>
          </a:prstGeom>
          <a:noFill/>
          <a:ln/>
        </p:spPr>
        <p:txBody>
          <a:bodyPr wrap="square" rtlCol="0" anchor="t"/>
          <a:lstStyle/>
          <a:p>
            <a:pPr marL="0" indent="0" algn="l">
              <a:lnSpc>
                <a:spcPts val="2799"/>
              </a:lnSpc>
              <a:buNone/>
            </a:pPr>
            <a:r>
              <a:rPr lang="en-US" sz="1750" dirty="0">
                <a:solidFill>
                  <a:srgbClr val="C9C2C0"/>
                </a:solidFill>
                <a:latin typeface="Gelasio" pitchFamily="34" charset="0"/>
                <a:ea typeface="Gelasio" pitchFamily="34" charset="-122"/>
                <a:cs typeface="Gelasio" pitchFamily="34" charset="-120"/>
              </a:rPr>
              <a:t>Avoid overuse of animations, keep them simple and purposeful.</a:t>
            </a:r>
            <a:endParaRPr lang="en-US" sz="1750" dirty="0"/>
          </a:p>
        </p:txBody>
      </p:sp>
      <p:pic>
        <p:nvPicPr>
          <p:cNvPr id="11" name="Image 2" descr="preencoded.png"/>
          <p:cNvPicPr>
            <a:picLocks noChangeAspect="1"/>
          </p:cNvPicPr>
          <p:nvPr/>
        </p:nvPicPr>
        <p:blipFill>
          <a:blip r:embed="rId5"/>
          <a:stretch>
            <a:fillRect/>
          </a:stretch>
        </p:blipFill>
        <p:spPr>
          <a:xfrm>
            <a:off x="9296400" y="3924776"/>
            <a:ext cx="444341" cy="444341"/>
          </a:xfrm>
          <a:prstGeom prst="rect">
            <a:avLst/>
          </a:prstGeom>
        </p:spPr>
      </p:pic>
      <p:sp>
        <p:nvSpPr>
          <p:cNvPr id="12" name="Text 7"/>
          <p:cNvSpPr/>
          <p:nvPr/>
        </p:nvSpPr>
        <p:spPr>
          <a:xfrm>
            <a:off x="9296400" y="4591288"/>
            <a:ext cx="2777490" cy="347186"/>
          </a:xfrm>
          <a:prstGeom prst="rect">
            <a:avLst/>
          </a:prstGeom>
          <a:noFill/>
          <a:ln/>
        </p:spPr>
        <p:txBody>
          <a:bodyPr wrap="none" rtlCol="0" anchor="t"/>
          <a:lstStyle/>
          <a:p>
            <a:pPr marL="0" indent="0" algn="l">
              <a:lnSpc>
                <a:spcPts val="2734"/>
              </a:lnSpc>
              <a:buNone/>
            </a:pPr>
            <a:r>
              <a:rPr lang="en-US" sz="2187" dirty="0">
                <a:solidFill>
                  <a:srgbClr val="EBCCBB"/>
                </a:solidFill>
                <a:latin typeface="Gelasio" pitchFamily="34" charset="0"/>
                <a:ea typeface="Gelasio" pitchFamily="34" charset="-122"/>
                <a:cs typeface="Gelasio" pitchFamily="34" charset="-120"/>
              </a:rPr>
              <a:t>Consistent Transitions</a:t>
            </a:r>
            <a:endParaRPr lang="en-US" sz="2187" dirty="0"/>
          </a:p>
        </p:txBody>
      </p:sp>
      <p:sp>
        <p:nvSpPr>
          <p:cNvPr id="13" name="Text 8"/>
          <p:cNvSpPr/>
          <p:nvPr/>
        </p:nvSpPr>
        <p:spPr>
          <a:xfrm>
            <a:off x="9296400" y="5071705"/>
            <a:ext cx="3296007" cy="710803"/>
          </a:xfrm>
          <a:prstGeom prst="rect">
            <a:avLst/>
          </a:prstGeom>
          <a:noFill/>
          <a:ln/>
        </p:spPr>
        <p:txBody>
          <a:bodyPr wrap="square" rtlCol="0" anchor="t"/>
          <a:lstStyle/>
          <a:p>
            <a:pPr marL="0" indent="0" algn="l">
              <a:lnSpc>
                <a:spcPts val="2799"/>
              </a:lnSpc>
              <a:buNone/>
            </a:pPr>
            <a:r>
              <a:rPr lang="en-US" sz="1750" dirty="0">
                <a:solidFill>
                  <a:srgbClr val="C9C2C0"/>
                </a:solidFill>
                <a:latin typeface="Gelasio" pitchFamily="34" charset="0"/>
                <a:ea typeface="Gelasio" pitchFamily="34" charset="-122"/>
                <a:cs typeface="Gelasio" pitchFamily="34" charset="-120"/>
              </a:rPr>
              <a:t>Keep transition styles consistent across all slides for coherence.</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302D2C"/>
          </a:solidFill>
          <a:ln/>
        </p:spPr>
      </p:sp>
      <p:sp>
        <p:nvSpPr>
          <p:cNvPr id="3" name="Shape 1"/>
          <p:cNvSpPr/>
          <p:nvPr/>
        </p:nvSpPr>
        <p:spPr>
          <a:xfrm>
            <a:off x="0" y="0"/>
            <a:ext cx="14630400" cy="8229600"/>
          </a:xfrm>
          <a:prstGeom prst="rect">
            <a:avLst/>
          </a:prstGeom>
          <a:solidFill>
            <a:srgbClr val="464342"/>
          </a:solidFill>
          <a:ln/>
        </p:spPr>
      </p:sp>
      <p:sp>
        <p:nvSpPr>
          <p:cNvPr id="4" name="Text 2"/>
          <p:cNvSpPr/>
          <p:nvPr/>
        </p:nvSpPr>
        <p:spPr>
          <a:xfrm>
            <a:off x="2037993" y="1993225"/>
            <a:ext cx="7805023" cy="694373"/>
          </a:xfrm>
          <a:prstGeom prst="rect">
            <a:avLst/>
          </a:prstGeom>
          <a:noFill/>
          <a:ln/>
        </p:spPr>
        <p:txBody>
          <a:bodyPr wrap="none" rtlCol="0" anchor="t"/>
          <a:lstStyle/>
          <a:p>
            <a:pPr marL="0" indent="0">
              <a:lnSpc>
                <a:spcPts val="5468"/>
              </a:lnSpc>
              <a:buNone/>
            </a:pPr>
            <a:r>
              <a:rPr lang="en-US" sz="4374" dirty="0">
                <a:solidFill>
                  <a:srgbClr val="EBCCBB"/>
                </a:solidFill>
                <a:latin typeface="Gelasio" pitchFamily="34" charset="0"/>
                <a:ea typeface="Gelasio" pitchFamily="34" charset="-122"/>
                <a:cs typeface="Gelasio" pitchFamily="34" charset="-120"/>
              </a:rPr>
              <a:t>Common Mistakes in Slidework</a:t>
            </a:r>
            <a:endParaRPr lang="en-US" sz="4374" dirty="0"/>
          </a:p>
        </p:txBody>
      </p:sp>
      <p:sp>
        <p:nvSpPr>
          <p:cNvPr id="5" name="Shape 3"/>
          <p:cNvSpPr/>
          <p:nvPr/>
        </p:nvSpPr>
        <p:spPr>
          <a:xfrm>
            <a:off x="2037993" y="3361134"/>
            <a:ext cx="388739" cy="388739"/>
          </a:xfrm>
          <a:prstGeom prst="roundRect">
            <a:avLst>
              <a:gd name="adj" fmla="val 34295"/>
            </a:avLst>
          </a:prstGeom>
          <a:solidFill>
            <a:srgbClr val="343131"/>
          </a:solidFill>
          <a:ln/>
        </p:spPr>
      </p:sp>
      <p:sp>
        <p:nvSpPr>
          <p:cNvPr id="6" name="Text 4"/>
          <p:cNvSpPr/>
          <p:nvPr/>
        </p:nvSpPr>
        <p:spPr>
          <a:xfrm>
            <a:off x="2648903" y="3381851"/>
            <a:ext cx="2777490" cy="347186"/>
          </a:xfrm>
          <a:prstGeom prst="rect">
            <a:avLst/>
          </a:prstGeom>
          <a:noFill/>
          <a:ln/>
        </p:spPr>
        <p:txBody>
          <a:bodyPr wrap="none" rtlCol="0" anchor="t"/>
          <a:lstStyle/>
          <a:p>
            <a:pPr marL="0" indent="0">
              <a:lnSpc>
                <a:spcPts val="2734"/>
              </a:lnSpc>
              <a:buNone/>
            </a:pPr>
            <a:r>
              <a:rPr lang="en-US" sz="2187" dirty="0">
                <a:solidFill>
                  <a:srgbClr val="EBCCBB"/>
                </a:solidFill>
                <a:latin typeface="Gelasio" pitchFamily="34" charset="0"/>
                <a:ea typeface="Gelasio" pitchFamily="34" charset="-122"/>
                <a:cs typeface="Gelasio" pitchFamily="34" charset="-120"/>
              </a:rPr>
              <a:t>Overloading with Text</a:t>
            </a:r>
            <a:endParaRPr lang="en-US" sz="2187" dirty="0"/>
          </a:p>
        </p:txBody>
      </p:sp>
      <p:sp>
        <p:nvSpPr>
          <p:cNvPr id="7" name="Text 5"/>
          <p:cNvSpPr/>
          <p:nvPr/>
        </p:nvSpPr>
        <p:spPr>
          <a:xfrm>
            <a:off x="2648903" y="3862268"/>
            <a:ext cx="4555212" cy="710803"/>
          </a:xfrm>
          <a:prstGeom prst="rect">
            <a:avLst/>
          </a:prstGeom>
          <a:noFill/>
          <a:ln/>
        </p:spPr>
        <p:txBody>
          <a:bodyPr wrap="square" rtlCol="0" anchor="t"/>
          <a:lstStyle/>
          <a:p>
            <a:pPr marL="0" indent="0">
              <a:lnSpc>
                <a:spcPts val="2799"/>
              </a:lnSpc>
              <a:buNone/>
            </a:pPr>
            <a:r>
              <a:rPr lang="en-US" sz="1750" dirty="0">
                <a:solidFill>
                  <a:srgbClr val="C9C2C0"/>
                </a:solidFill>
                <a:latin typeface="Gelasio" pitchFamily="34" charset="0"/>
                <a:ea typeface="Gelasio" pitchFamily="34" charset="-122"/>
                <a:cs typeface="Gelasio" pitchFamily="34" charset="-120"/>
              </a:rPr>
              <a:t>Avoid overwhelming slides with excessive text. Use bullet points and concise phrases.</a:t>
            </a:r>
            <a:endParaRPr lang="en-US" sz="1750" dirty="0"/>
          </a:p>
        </p:txBody>
      </p:sp>
      <p:sp>
        <p:nvSpPr>
          <p:cNvPr id="8" name="Shape 6"/>
          <p:cNvSpPr/>
          <p:nvPr/>
        </p:nvSpPr>
        <p:spPr>
          <a:xfrm>
            <a:off x="7426285" y="3361134"/>
            <a:ext cx="388739" cy="388739"/>
          </a:xfrm>
          <a:prstGeom prst="roundRect">
            <a:avLst>
              <a:gd name="adj" fmla="val 34295"/>
            </a:avLst>
          </a:prstGeom>
          <a:solidFill>
            <a:srgbClr val="343131"/>
          </a:solidFill>
          <a:ln/>
        </p:spPr>
      </p:sp>
      <p:sp>
        <p:nvSpPr>
          <p:cNvPr id="9" name="Text 7"/>
          <p:cNvSpPr/>
          <p:nvPr/>
        </p:nvSpPr>
        <p:spPr>
          <a:xfrm>
            <a:off x="8037195" y="3381851"/>
            <a:ext cx="3196828" cy="347186"/>
          </a:xfrm>
          <a:prstGeom prst="rect">
            <a:avLst/>
          </a:prstGeom>
          <a:noFill/>
          <a:ln/>
        </p:spPr>
        <p:txBody>
          <a:bodyPr wrap="none" rtlCol="0" anchor="t"/>
          <a:lstStyle/>
          <a:p>
            <a:pPr marL="0" indent="0">
              <a:lnSpc>
                <a:spcPts val="2734"/>
              </a:lnSpc>
              <a:buNone/>
            </a:pPr>
            <a:r>
              <a:rPr lang="en-US" sz="2187" dirty="0">
                <a:solidFill>
                  <a:srgbClr val="EBCCBB"/>
                </a:solidFill>
                <a:latin typeface="Gelasio" pitchFamily="34" charset="0"/>
                <a:ea typeface="Gelasio" pitchFamily="34" charset="-122"/>
                <a:cs typeface="Gelasio" pitchFamily="34" charset="-120"/>
              </a:rPr>
              <a:t>Ignoring Visual Hierarchy</a:t>
            </a:r>
            <a:endParaRPr lang="en-US" sz="2187" dirty="0"/>
          </a:p>
        </p:txBody>
      </p:sp>
      <p:sp>
        <p:nvSpPr>
          <p:cNvPr id="10" name="Text 8"/>
          <p:cNvSpPr/>
          <p:nvPr/>
        </p:nvSpPr>
        <p:spPr>
          <a:xfrm>
            <a:off x="8037195" y="3862268"/>
            <a:ext cx="4555212" cy="710803"/>
          </a:xfrm>
          <a:prstGeom prst="rect">
            <a:avLst/>
          </a:prstGeom>
          <a:noFill/>
          <a:ln/>
        </p:spPr>
        <p:txBody>
          <a:bodyPr wrap="square" rtlCol="0" anchor="t"/>
          <a:lstStyle/>
          <a:p>
            <a:pPr marL="0" indent="0">
              <a:lnSpc>
                <a:spcPts val="2799"/>
              </a:lnSpc>
              <a:buNone/>
            </a:pPr>
            <a:r>
              <a:rPr lang="en-US" sz="1750" dirty="0">
                <a:solidFill>
                  <a:srgbClr val="C9C2C0"/>
                </a:solidFill>
                <a:latin typeface="Gelasio" pitchFamily="34" charset="0"/>
                <a:ea typeface="Gelasio" pitchFamily="34" charset="-122"/>
                <a:cs typeface="Gelasio" pitchFamily="34" charset="-120"/>
              </a:rPr>
              <a:t>Ensure important information stands out. Use size, color, and placement to guide focus.</a:t>
            </a:r>
            <a:endParaRPr lang="en-US" sz="1750" dirty="0"/>
          </a:p>
        </p:txBody>
      </p:sp>
      <p:sp>
        <p:nvSpPr>
          <p:cNvPr id="11" name="Shape 9"/>
          <p:cNvSpPr/>
          <p:nvPr/>
        </p:nvSpPr>
        <p:spPr>
          <a:xfrm>
            <a:off x="2037993" y="5024438"/>
            <a:ext cx="388739" cy="388739"/>
          </a:xfrm>
          <a:prstGeom prst="roundRect">
            <a:avLst>
              <a:gd name="adj" fmla="val 34295"/>
            </a:avLst>
          </a:prstGeom>
          <a:solidFill>
            <a:srgbClr val="343131"/>
          </a:solidFill>
          <a:ln/>
        </p:spPr>
      </p:sp>
      <p:sp>
        <p:nvSpPr>
          <p:cNvPr id="12" name="Text 10"/>
          <p:cNvSpPr/>
          <p:nvPr/>
        </p:nvSpPr>
        <p:spPr>
          <a:xfrm>
            <a:off x="2648903" y="5045154"/>
            <a:ext cx="3453884" cy="347186"/>
          </a:xfrm>
          <a:prstGeom prst="rect">
            <a:avLst/>
          </a:prstGeom>
          <a:noFill/>
          <a:ln/>
        </p:spPr>
        <p:txBody>
          <a:bodyPr wrap="none" rtlCol="0" anchor="t"/>
          <a:lstStyle/>
          <a:p>
            <a:pPr marL="0" indent="0">
              <a:lnSpc>
                <a:spcPts val="2734"/>
              </a:lnSpc>
              <a:buNone/>
            </a:pPr>
            <a:r>
              <a:rPr lang="en-US" sz="2187" dirty="0">
                <a:solidFill>
                  <a:srgbClr val="EBCCBB"/>
                </a:solidFill>
                <a:latin typeface="Gelasio" pitchFamily="34" charset="0"/>
                <a:ea typeface="Gelasio" pitchFamily="34" charset="-122"/>
                <a:cs typeface="Gelasio" pitchFamily="34" charset="-120"/>
              </a:rPr>
              <a:t>Complex Charts and Graphs</a:t>
            </a:r>
            <a:endParaRPr lang="en-US" sz="2187" dirty="0"/>
          </a:p>
        </p:txBody>
      </p:sp>
      <p:sp>
        <p:nvSpPr>
          <p:cNvPr id="13" name="Text 11"/>
          <p:cNvSpPr/>
          <p:nvPr/>
        </p:nvSpPr>
        <p:spPr>
          <a:xfrm>
            <a:off x="2648903" y="5525572"/>
            <a:ext cx="4555212" cy="710803"/>
          </a:xfrm>
          <a:prstGeom prst="rect">
            <a:avLst/>
          </a:prstGeom>
          <a:noFill/>
          <a:ln/>
        </p:spPr>
        <p:txBody>
          <a:bodyPr wrap="square" rtlCol="0" anchor="t"/>
          <a:lstStyle/>
          <a:p>
            <a:pPr marL="0" indent="0">
              <a:lnSpc>
                <a:spcPts val="2799"/>
              </a:lnSpc>
              <a:buNone/>
            </a:pPr>
            <a:r>
              <a:rPr lang="en-US" sz="1750" dirty="0">
                <a:solidFill>
                  <a:srgbClr val="C9C2C0"/>
                </a:solidFill>
                <a:latin typeface="Gelasio" pitchFamily="34" charset="0"/>
                <a:ea typeface="Gelasio" pitchFamily="34" charset="-122"/>
                <a:cs typeface="Gelasio" pitchFamily="34" charset="-120"/>
              </a:rPr>
              <a:t>Avoid excessively intricate data visuals. Simplify for quick comprehension.</a:t>
            </a:r>
            <a:endParaRPr lang="en-US" sz="1750" dirty="0"/>
          </a:p>
        </p:txBody>
      </p:sp>
      <p:sp>
        <p:nvSpPr>
          <p:cNvPr id="14" name="Shape 12"/>
          <p:cNvSpPr/>
          <p:nvPr/>
        </p:nvSpPr>
        <p:spPr>
          <a:xfrm>
            <a:off x="7426285" y="5024438"/>
            <a:ext cx="388739" cy="388739"/>
          </a:xfrm>
          <a:prstGeom prst="roundRect">
            <a:avLst>
              <a:gd name="adj" fmla="val 34295"/>
            </a:avLst>
          </a:prstGeom>
          <a:solidFill>
            <a:srgbClr val="343131"/>
          </a:solidFill>
          <a:ln/>
        </p:spPr>
      </p:sp>
      <p:sp>
        <p:nvSpPr>
          <p:cNvPr id="15" name="Text 13"/>
          <p:cNvSpPr/>
          <p:nvPr/>
        </p:nvSpPr>
        <p:spPr>
          <a:xfrm>
            <a:off x="8037195" y="5045154"/>
            <a:ext cx="2777490" cy="347186"/>
          </a:xfrm>
          <a:prstGeom prst="rect">
            <a:avLst/>
          </a:prstGeom>
          <a:noFill/>
          <a:ln/>
        </p:spPr>
        <p:txBody>
          <a:bodyPr wrap="none" rtlCol="0" anchor="t"/>
          <a:lstStyle/>
          <a:p>
            <a:pPr marL="0" indent="0">
              <a:lnSpc>
                <a:spcPts val="2734"/>
              </a:lnSpc>
              <a:buNone/>
            </a:pPr>
            <a:r>
              <a:rPr lang="en-US" sz="2187" dirty="0">
                <a:solidFill>
                  <a:srgbClr val="EBCCBB"/>
                </a:solidFill>
                <a:latin typeface="Gelasio" pitchFamily="34" charset="0"/>
                <a:ea typeface="Gelasio" pitchFamily="34" charset="-122"/>
                <a:cs typeface="Gelasio" pitchFamily="34" charset="-120"/>
              </a:rPr>
              <a:t>Overusing Transitions</a:t>
            </a:r>
            <a:endParaRPr lang="en-US" sz="2187" dirty="0"/>
          </a:p>
        </p:txBody>
      </p:sp>
      <p:sp>
        <p:nvSpPr>
          <p:cNvPr id="16" name="Text 14"/>
          <p:cNvSpPr/>
          <p:nvPr/>
        </p:nvSpPr>
        <p:spPr>
          <a:xfrm>
            <a:off x="8037195" y="5525572"/>
            <a:ext cx="4555212" cy="710803"/>
          </a:xfrm>
          <a:prstGeom prst="rect">
            <a:avLst/>
          </a:prstGeom>
          <a:noFill/>
          <a:ln/>
        </p:spPr>
        <p:txBody>
          <a:bodyPr wrap="square" rtlCol="0" anchor="t"/>
          <a:lstStyle/>
          <a:p>
            <a:pPr marL="0" indent="0">
              <a:lnSpc>
                <a:spcPts val="2799"/>
              </a:lnSpc>
              <a:buNone/>
            </a:pPr>
            <a:r>
              <a:rPr lang="en-US" sz="1750" dirty="0">
                <a:solidFill>
                  <a:srgbClr val="C9C2C0"/>
                </a:solidFill>
                <a:latin typeface="Gelasio" pitchFamily="34" charset="0"/>
                <a:ea typeface="Gelasio" pitchFamily="34" charset="-122"/>
                <a:cs typeface="Gelasio" pitchFamily="34" charset="-120"/>
              </a:rPr>
              <a:t>Avoid distracting transitions. Use them sparingly and purposefully.</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Custom</PresentationFormat>
  <Paragraphs>0</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dhyanraiyani18@gmail.com</cp:lastModifiedBy>
  <cp:revision>2</cp:revision>
  <dcterms:created xsi:type="dcterms:W3CDTF">2024-03-02T14:52:44Z</dcterms:created>
  <dcterms:modified xsi:type="dcterms:W3CDTF">2024-03-02T14:56:20Z</dcterms:modified>
</cp:coreProperties>
</file>