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heme" Target="theme/theme1.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 /><Relationship Id="rId1" Type="http://schemas.openxmlformats.org/officeDocument/2006/relationships/slideLayout" Target="../slideLayouts/slideLayout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0.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1.xml" /><Relationship Id="rId5" Type="http://schemas.openxmlformats.org/officeDocument/2006/relationships/image" Target="../media/image4.png" /><Relationship Id="rId4" Type="http://schemas.openxmlformats.org/officeDocument/2006/relationships/image" Target="../media/image3.png" /></Relationships>
</file>

<file path=ppt/slides/_rels/slide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3.xml"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4.xml"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6.xml"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7.xml" /><Relationship Id="rId1" Type="http://schemas.openxmlformats.org/officeDocument/2006/relationships/slideLayout" Target="../slideLayouts/slideLayout1.xml" /><Relationship Id="rId6" Type="http://schemas.openxmlformats.org/officeDocument/2006/relationships/image" Target="../media/image11.png" /><Relationship Id="rId5" Type="http://schemas.openxmlformats.org/officeDocument/2006/relationships/image" Target="../media/image10.png" /><Relationship Id="rId4" Type="http://schemas.openxmlformats.org/officeDocument/2006/relationships/image" Target="../media/image9.png" /></Relationships>
</file>

<file path=ppt/slides/_rels/slide8.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8.xml" /><Relationship Id="rId1" Type="http://schemas.openxmlformats.org/officeDocument/2006/relationships/slideLayout" Target="../slideLayouts/slideLayout1.xml" /><Relationship Id="rId5" Type="http://schemas.openxmlformats.org/officeDocument/2006/relationships/image" Target="../media/image14.png" /><Relationship Id="rId4" Type="http://schemas.openxmlformats.org/officeDocument/2006/relationships/image" Target="../media/image13.png"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995601" y="0"/>
            <a:ext cx="14630400" cy="8229600"/>
          </a:xfrm>
          <a:prstGeom prst="rect">
            <a:avLst/>
          </a:prstGeom>
          <a:solidFill>
            <a:srgbClr val="181A24"/>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9" y="1907024"/>
            <a:ext cx="7477601" cy="1666399"/>
          </a:xfrm>
          <a:prstGeom prst="rect">
            <a:avLst/>
          </a:prstGeom>
          <a:noFill/>
          <a:ln/>
        </p:spPr>
        <p:txBody>
          <a:bodyPr wrap="square" rtlCol="0" anchor="t"/>
          <a:lstStyle/>
          <a:p>
            <a:pPr marL="0" indent="0">
              <a:lnSpc>
                <a:spcPts val="6561"/>
              </a:lnSpc>
              <a:buNone/>
            </a:pPr>
            <a:r>
              <a:rPr lang="en-US" sz="5249" dirty="0">
                <a:solidFill>
                  <a:srgbClr val="6EB9FC"/>
                </a:solidFill>
                <a:latin typeface="Lora" pitchFamily="34" charset="0"/>
                <a:ea typeface="Lora" pitchFamily="34" charset="-122"/>
                <a:cs typeface="Lora" pitchFamily="34" charset="-120"/>
              </a:rPr>
              <a:t>Introduction to Engineering</a:t>
            </a:r>
            <a:endParaRPr lang="en-US" sz="5249" dirty="0"/>
          </a:p>
        </p:txBody>
      </p:sp>
      <p:sp>
        <p:nvSpPr>
          <p:cNvPr id="6" name="Text 3"/>
          <p:cNvSpPr/>
          <p:nvPr/>
        </p:nvSpPr>
        <p:spPr>
          <a:xfrm>
            <a:off x="6319599" y="3906679"/>
            <a:ext cx="7477601" cy="1777008"/>
          </a:xfrm>
          <a:prstGeom prst="rect">
            <a:avLst/>
          </a:prstGeom>
          <a:noFill/>
          <a:ln/>
        </p:spPr>
        <p:txBody>
          <a:bodyPr wrap="square" rtlCol="0" anchor="t"/>
          <a:lstStyle/>
          <a:p>
            <a:pPr marL="0" indent="0">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Engineering is the application of scientific knowledge and mathematical methods to practical purposes of the design, construction, and operation of efficient and economical structures, machines, processes, and systems. It involves innovation, problem-solving, and critical thinking to create solutions that address real-world challenges.</a:t>
            </a:r>
            <a:endParaRPr lang="en-US" sz="1750" dirty="0"/>
          </a:p>
        </p:txBody>
      </p:sp>
      <p:sp>
        <p:nvSpPr>
          <p:cNvPr id="7" name="Shape 4"/>
          <p:cNvSpPr/>
          <p:nvPr/>
        </p:nvSpPr>
        <p:spPr>
          <a:xfrm>
            <a:off x="6319599" y="5950268"/>
            <a:ext cx="355402" cy="355402"/>
          </a:xfrm>
          <a:prstGeom prst="roundRect">
            <a:avLst>
              <a:gd name="adj" fmla="val 25726039"/>
            </a:avLst>
          </a:prstGeom>
          <a:noFill/>
          <a:ln w="7620">
            <a:solidFill>
              <a:srgbClr val="FFFFFF"/>
            </a:solidFill>
            <a:prstDash val="solid"/>
          </a:ln>
        </p:spPr>
      </p:sp>
      <p:sp>
        <p:nvSpPr>
          <p:cNvPr id="10" name="TextBox 9">
            <a:extLst>
              <a:ext uri="{FF2B5EF4-FFF2-40B4-BE49-F238E27FC236}">
                <a16:creationId xmlns:a16="http://schemas.microsoft.com/office/drawing/2014/main" id="{8958525E-C89E-050C-0DE4-DB41C6FC0419}"/>
              </a:ext>
            </a:extLst>
          </p:cNvPr>
          <p:cNvSpPr txBox="1"/>
          <p:nvPr/>
        </p:nvSpPr>
        <p:spPr>
          <a:xfrm flipH="1">
            <a:off x="7058395" y="6143863"/>
            <a:ext cx="1785245" cy="369332"/>
          </a:xfrm>
          <a:prstGeom prst="rect">
            <a:avLst/>
          </a:prstGeom>
          <a:solidFill>
            <a:schemeClr val="bg1"/>
          </a:solidFill>
        </p:spPr>
        <p:txBody>
          <a:bodyPr wrap="square" rtlCol="0">
            <a:spAutoFit/>
          </a:bodyPr>
          <a:lstStyle/>
          <a:p>
            <a:pPr algn="l"/>
            <a:r>
              <a:rPr lang="en-IN" dirty="0"/>
              <a:t>By </a:t>
            </a:r>
            <a:r>
              <a:rPr lang="en-IN" dirty="0" err="1"/>
              <a:t>Dhyan</a:t>
            </a:r>
            <a:r>
              <a:rPr lang="en-IN" dirty="0"/>
              <a:t> </a:t>
            </a:r>
            <a:r>
              <a:rPr lang="en-IN" dirty="0" err="1"/>
              <a:t>Raiyani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252833">
              <a:alpha val="80000"/>
            </a:srgbClr>
          </a:solidFill>
          <a:ln/>
        </p:spPr>
      </p:sp>
      <p:sp>
        <p:nvSpPr>
          <p:cNvPr id="6" name="Text 3"/>
          <p:cNvSpPr/>
          <p:nvPr/>
        </p:nvSpPr>
        <p:spPr>
          <a:xfrm>
            <a:off x="2348389" y="2250043"/>
            <a:ext cx="8046720" cy="694373"/>
          </a:xfrm>
          <a:prstGeom prst="rect">
            <a:avLst/>
          </a:prstGeom>
          <a:noFill/>
          <a:ln/>
        </p:spPr>
        <p:txBody>
          <a:bodyPr wrap="none" rtlCol="0" anchor="t"/>
          <a:lstStyle/>
          <a:p>
            <a:pPr marL="0" indent="0">
              <a:lnSpc>
                <a:spcPts val="5468"/>
              </a:lnSpc>
              <a:buNone/>
            </a:pPr>
            <a:r>
              <a:rPr lang="en-US" sz="4374" dirty="0">
                <a:solidFill>
                  <a:srgbClr val="6EB9FC"/>
                </a:solidFill>
                <a:latin typeface="Lora" pitchFamily="34" charset="0"/>
                <a:ea typeface="Lora" pitchFamily="34" charset="-122"/>
                <a:cs typeface="Lora" pitchFamily="34" charset="-120"/>
              </a:rPr>
              <a:t>Conclusion and Key Takeaways</a:t>
            </a:r>
            <a:endParaRPr lang="en-US" sz="4374" dirty="0"/>
          </a:p>
        </p:txBody>
      </p:sp>
      <p:sp>
        <p:nvSpPr>
          <p:cNvPr id="7" name="Shape 4"/>
          <p:cNvSpPr/>
          <p:nvPr/>
        </p:nvSpPr>
        <p:spPr>
          <a:xfrm>
            <a:off x="2348389" y="3277672"/>
            <a:ext cx="3163014" cy="2701766"/>
          </a:xfrm>
          <a:prstGeom prst="roundRect">
            <a:avLst>
              <a:gd name="adj" fmla="val 2467"/>
            </a:avLst>
          </a:prstGeom>
          <a:solidFill>
            <a:srgbClr val="2F3343"/>
          </a:solidFill>
          <a:ln/>
        </p:spPr>
      </p:sp>
      <p:sp>
        <p:nvSpPr>
          <p:cNvPr id="8" name="Text 5"/>
          <p:cNvSpPr/>
          <p:nvPr/>
        </p:nvSpPr>
        <p:spPr>
          <a:xfrm>
            <a:off x="2570559" y="3499842"/>
            <a:ext cx="2718673" cy="694373"/>
          </a:xfrm>
          <a:prstGeom prst="rect">
            <a:avLst/>
          </a:prstGeom>
          <a:noFill/>
          <a:ln/>
        </p:spPr>
        <p:txBody>
          <a:bodyPr wrap="square" rtlCol="0" anchor="t"/>
          <a:lstStyle/>
          <a:p>
            <a:pPr marL="0" indent="0">
              <a:lnSpc>
                <a:spcPts val="2734"/>
              </a:lnSpc>
              <a:buNone/>
            </a:pPr>
            <a:r>
              <a:rPr lang="en-US" sz="2187" dirty="0">
                <a:solidFill>
                  <a:srgbClr val="6EB9FC"/>
                </a:solidFill>
                <a:latin typeface="Lora" pitchFamily="34" charset="0"/>
                <a:ea typeface="Lora" pitchFamily="34" charset="-122"/>
                <a:cs typeface="Lora" pitchFamily="34" charset="-120"/>
              </a:rPr>
              <a:t>Continuous Innovation</a:t>
            </a:r>
            <a:endParaRPr lang="en-US" sz="2187" dirty="0"/>
          </a:p>
        </p:txBody>
      </p:sp>
      <p:sp>
        <p:nvSpPr>
          <p:cNvPr id="9" name="Text 6"/>
          <p:cNvSpPr/>
          <p:nvPr/>
        </p:nvSpPr>
        <p:spPr>
          <a:xfrm>
            <a:off x="2570559" y="4327446"/>
            <a:ext cx="2718673" cy="1421606"/>
          </a:xfrm>
          <a:prstGeom prst="rect">
            <a:avLst/>
          </a:prstGeom>
          <a:noFill/>
          <a:ln/>
        </p:spPr>
        <p:txBody>
          <a:bodyPr wrap="square" rtlCol="0" anchor="t"/>
          <a:lstStyle/>
          <a:p>
            <a:pPr marL="0" indent="0">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Engineering is a continuous cycle of innovation, and it drives advancements in every facet of modern life.</a:t>
            </a:r>
            <a:endParaRPr lang="en-US" sz="1750" dirty="0"/>
          </a:p>
        </p:txBody>
      </p:sp>
      <p:sp>
        <p:nvSpPr>
          <p:cNvPr id="10" name="Shape 7"/>
          <p:cNvSpPr/>
          <p:nvPr/>
        </p:nvSpPr>
        <p:spPr>
          <a:xfrm>
            <a:off x="5733574" y="3277672"/>
            <a:ext cx="3163014" cy="2701766"/>
          </a:xfrm>
          <a:prstGeom prst="roundRect">
            <a:avLst>
              <a:gd name="adj" fmla="val 2467"/>
            </a:avLst>
          </a:prstGeom>
          <a:solidFill>
            <a:srgbClr val="2F3343"/>
          </a:solidFill>
          <a:ln/>
        </p:spPr>
      </p:sp>
      <p:sp>
        <p:nvSpPr>
          <p:cNvPr id="11" name="Text 8"/>
          <p:cNvSpPr/>
          <p:nvPr/>
        </p:nvSpPr>
        <p:spPr>
          <a:xfrm>
            <a:off x="5955744" y="3499842"/>
            <a:ext cx="2221944" cy="347186"/>
          </a:xfrm>
          <a:prstGeom prst="rect">
            <a:avLst/>
          </a:prstGeom>
          <a:noFill/>
          <a:ln/>
        </p:spPr>
        <p:txBody>
          <a:bodyPr wrap="none" rtlCol="0" anchor="t"/>
          <a:lstStyle/>
          <a:p>
            <a:pPr marL="0" indent="0">
              <a:lnSpc>
                <a:spcPts val="2734"/>
              </a:lnSpc>
              <a:buNone/>
            </a:pPr>
            <a:r>
              <a:rPr lang="en-US" sz="2187" dirty="0">
                <a:solidFill>
                  <a:srgbClr val="6EB9FC"/>
                </a:solidFill>
                <a:latin typeface="Lora" pitchFamily="34" charset="0"/>
                <a:ea typeface="Lora" pitchFamily="34" charset="-122"/>
                <a:cs typeface="Lora" pitchFamily="34" charset="-120"/>
              </a:rPr>
              <a:t>Global Impact</a:t>
            </a:r>
            <a:endParaRPr lang="en-US" sz="2187" dirty="0"/>
          </a:p>
        </p:txBody>
      </p:sp>
      <p:sp>
        <p:nvSpPr>
          <p:cNvPr id="12" name="Text 9"/>
          <p:cNvSpPr/>
          <p:nvPr/>
        </p:nvSpPr>
        <p:spPr>
          <a:xfrm>
            <a:off x="5955744" y="3980259"/>
            <a:ext cx="2718673" cy="1777008"/>
          </a:xfrm>
          <a:prstGeom prst="rect">
            <a:avLst/>
          </a:prstGeom>
          <a:noFill/>
          <a:ln/>
        </p:spPr>
        <p:txBody>
          <a:bodyPr wrap="square" rtlCol="0" anchor="t"/>
          <a:lstStyle/>
          <a:p>
            <a:pPr marL="0" indent="0">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Engineers have a significant impact on global sustainability, economic progress, and social well-being.</a:t>
            </a:r>
            <a:endParaRPr lang="en-US" sz="1750" dirty="0"/>
          </a:p>
        </p:txBody>
      </p:sp>
      <p:sp>
        <p:nvSpPr>
          <p:cNvPr id="13" name="Shape 10"/>
          <p:cNvSpPr/>
          <p:nvPr/>
        </p:nvSpPr>
        <p:spPr>
          <a:xfrm>
            <a:off x="9118759" y="3277672"/>
            <a:ext cx="3163014" cy="2701766"/>
          </a:xfrm>
          <a:prstGeom prst="roundRect">
            <a:avLst>
              <a:gd name="adj" fmla="val 2467"/>
            </a:avLst>
          </a:prstGeom>
          <a:solidFill>
            <a:srgbClr val="2F3343"/>
          </a:solidFill>
          <a:ln/>
        </p:spPr>
      </p:sp>
      <p:sp>
        <p:nvSpPr>
          <p:cNvPr id="14" name="Text 11"/>
          <p:cNvSpPr/>
          <p:nvPr/>
        </p:nvSpPr>
        <p:spPr>
          <a:xfrm>
            <a:off x="9340929" y="3499842"/>
            <a:ext cx="2255520" cy="347186"/>
          </a:xfrm>
          <a:prstGeom prst="rect">
            <a:avLst/>
          </a:prstGeom>
          <a:noFill/>
          <a:ln/>
        </p:spPr>
        <p:txBody>
          <a:bodyPr wrap="none" rtlCol="0" anchor="t"/>
          <a:lstStyle/>
          <a:p>
            <a:pPr marL="0" indent="0">
              <a:lnSpc>
                <a:spcPts val="2734"/>
              </a:lnSpc>
              <a:buNone/>
            </a:pPr>
            <a:r>
              <a:rPr lang="en-US" sz="2187" dirty="0">
                <a:solidFill>
                  <a:srgbClr val="6EB9FC"/>
                </a:solidFill>
                <a:latin typeface="Lora" pitchFamily="34" charset="0"/>
                <a:ea typeface="Lora" pitchFamily="34" charset="-122"/>
                <a:cs typeface="Lora" pitchFamily="34" charset="-120"/>
              </a:rPr>
              <a:t>Lifelong Learning</a:t>
            </a:r>
            <a:endParaRPr lang="en-US" sz="2187" dirty="0"/>
          </a:p>
        </p:txBody>
      </p:sp>
      <p:sp>
        <p:nvSpPr>
          <p:cNvPr id="15" name="Text 12"/>
          <p:cNvSpPr/>
          <p:nvPr/>
        </p:nvSpPr>
        <p:spPr>
          <a:xfrm>
            <a:off x="9340929" y="3980259"/>
            <a:ext cx="2718673" cy="1421606"/>
          </a:xfrm>
          <a:prstGeom prst="rect">
            <a:avLst/>
          </a:prstGeom>
          <a:noFill/>
          <a:ln/>
        </p:spPr>
        <p:txBody>
          <a:bodyPr wrap="square" rtlCol="0" anchor="t"/>
          <a:lstStyle/>
          <a:p>
            <a:pPr marL="0" indent="0">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Success in engineering demands a commitment to lifelong learning and professional development.</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4" name="Text 2"/>
          <p:cNvSpPr/>
          <p:nvPr/>
        </p:nvSpPr>
        <p:spPr>
          <a:xfrm>
            <a:off x="2348389" y="612458"/>
            <a:ext cx="8816340" cy="694373"/>
          </a:xfrm>
          <a:prstGeom prst="rect">
            <a:avLst/>
          </a:prstGeom>
          <a:noFill/>
          <a:ln/>
        </p:spPr>
        <p:txBody>
          <a:bodyPr wrap="none" rtlCol="0" anchor="t"/>
          <a:lstStyle/>
          <a:p>
            <a:pPr marL="0" indent="0">
              <a:lnSpc>
                <a:spcPts val="5468"/>
              </a:lnSpc>
              <a:buNone/>
            </a:pPr>
            <a:r>
              <a:rPr lang="en-US" sz="4374" dirty="0">
                <a:solidFill>
                  <a:srgbClr val="6EB9FC"/>
                </a:solidFill>
                <a:latin typeface="Lora" pitchFamily="34" charset="0"/>
                <a:ea typeface="Lora" pitchFamily="34" charset="-122"/>
                <a:cs typeface="Lora" pitchFamily="34" charset="-120"/>
              </a:rPr>
              <a:t>Different Branches of Engineering</a:t>
            </a:r>
            <a:endParaRPr lang="en-US" sz="4374" dirty="0"/>
          </a:p>
        </p:txBody>
      </p:sp>
      <p:pic>
        <p:nvPicPr>
          <p:cNvPr id="5" name="Image 0" descr="preencoded.png"/>
          <p:cNvPicPr>
            <a:picLocks noChangeAspect="1"/>
          </p:cNvPicPr>
          <p:nvPr/>
        </p:nvPicPr>
        <p:blipFill>
          <a:blip r:embed="rId3"/>
          <a:stretch>
            <a:fillRect/>
          </a:stretch>
        </p:blipFill>
        <p:spPr>
          <a:xfrm>
            <a:off x="2348389" y="1751171"/>
            <a:ext cx="3088958" cy="1909048"/>
          </a:xfrm>
          <a:prstGeom prst="rect">
            <a:avLst/>
          </a:prstGeom>
        </p:spPr>
      </p:pic>
      <p:sp>
        <p:nvSpPr>
          <p:cNvPr id="6" name="Text 3"/>
          <p:cNvSpPr/>
          <p:nvPr/>
        </p:nvSpPr>
        <p:spPr>
          <a:xfrm>
            <a:off x="2348389" y="3937873"/>
            <a:ext cx="3088958" cy="694373"/>
          </a:xfrm>
          <a:prstGeom prst="rect">
            <a:avLst/>
          </a:prstGeom>
          <a:noFill/>
          <a:ln/>
        </p:spPr>
        <p:txBody>
          <a:bodyPr wrap="square" rtlCol="0" anchor="t"/>
          <a:lstStyle/>
          <a:p>
            <a:pPr marL="0" indent="0" algn="l">
              <a:lnSpc>
                <a:spcPts val="2734"/>
              </a:lnSpc>
              <a:buNone/>
            </a:pPr>
            <a:r>
              <a:rPr lang="en-US" sz="2187" dirty="0">
                <a:solidFill>
                  <a:srgbClr val="6EB9FC"/>
                </a:solidFill>
                <a:latin typeface="Lora" pitchFamily="34" charset="0"/>
                <a:ea typeface="Lora" pitchFamily="34" charset="-122"/>
                <a:cs typeface="Lora" pitchFamily="34" charset="-120"/>
              </a:rPr>
              <a:t>Mechanical Engineering</a:t>
            </a:r>
            <a:endParaRPr lang="en-US" sz="2187" dirty="0"/>
          </a:p>
        </p:txBody>
      </p:sp>
      <p:sp>
        <p:nvSpPr>
          <p:cNvPr id="7" name="Text 4"/>
          <p:cNvSpPr/>
          <p:nvPr/>
        </p:nvSpPr>
        <p:spPr>
          <a:xfrm>
            <a:off x="2348389" y="4765477"/>
            <a:ext cx="3088958" cy="1777008"/>
          </a:xfrm>
          <a:prstGeom prst="rect">
            <a:avLst/>
          </a:prstGeom>
          <a:noFill/>
          <a:ln/>
        </p:spPr>
        <p:txBody>
          <a:bodyPr wrap="square" rtlCol="0" anchor="t"/>
          <a:lstStyle/>
          <a:p>
            <a:pPr marL="0" indent="0" algn="l">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Mechanical engineers design, develop, build, and test mechanical and thermal sensors and devices, including tools, engines, and machines.</a:t>
            </a:r>
            <a:endParaRPr lang="en-US" sz="1750" dirty="0"/>
          </a:p>
        </p:txBody>
      </p:sp>
      <p:pic>
        <p:nvPicPr>
          <p:cNvPr id="8" name="Image 1" descr="preencoded.png"/>
          <p:cNvPicPr>
            <a:picLocks noChangeAspect="1"/>
          </p:cNvPicPr>
          <p:nvPr/>
        </p:nvPicPr>
        <p:blipFill>
          <a:blip r:embed="rId4"/>
          <a:stretch>
            <a:fillRect/>
          </a:stretch>
        </p:blipFill>
        <p:spPr>
          <a:xfrm>
            <a:off x="5770602" y="1751171"/>
            <a:ext cx="3088958" cy="1909048"/>
          </a:xfrm>
          <a:prstGeom prst="rect">
            <a:avLst/>
          </a:prstGeom>
        </p:spPr>
      </p:pic>
      <p:sp>
        <p:nvSpPr>
          <p:cNvPr id="9" name="Text 5"/>
          <p:cNvSpPr/>
          <p:nvPr/>
        </p:nvSpPr>
        <p:spPr>
          <a:xfrm>
            <a:off x="5770602" y="3937873"/>
            <a:ext cx="2865120" cy="347186"/>
          </a:xfrm>
          <a:prstGeom prst="rect">
            <a:avLst/>
          </a:prstGeom>
          <a:noFill/>
          <a:ln/>
        </p:spPr>
        <p:txBody>
          <a:bodyPr wrap="none" rtlCol="0" anchor="t"/>
          <a:lstStyle/>
          <a:p>
            <a:pPr marL="0" indent="0" algn="l">
              <a:lnSpc>
                <a:spcPts val="2734"/>
              </a:lnSpc>
              <a:buNone/>
            </a:pPr>
            <a:r>
              <a:rPr lang="en-US" sz="2187" dirty="0">
                <a:solidFill>
                  <a:srgbClr val="6EB9FC"/>
                </a:solidFill>
                <a:latin typeface="Lora" pitchFamily="34" charset="0"/>
                <a:ea typeface="Lora" pitchFamily="34" charset="-122"/>
                <a:cs typeface="Lora" pitchFamily="34" charset="-120"/>
              </a:rPr>
              <a:t>Electrical Engineering</a:t>
            </a:r>
            <a:endParaRPr lang="en-US" sz="2187" dirty="0"/>
          </a:p>
        </p:txBody>
      </p:sp>
      <p:sp>
        <p:nvSpPr>
          <p:cNvPr id="10" name="Text 6"/>
          <p:cNvSpPr/>
          <p:nvPr/>
        </p:nvSpPr>
        <p:spPr>
          <a:xfrm>
            <a:off x="5770602" y="4418290"/>
            <a:ext cx="3088958" cy="2132409"/>
          </a:xfrm>
          <a:prstGeom prst="rect">
            <a:avLst/>
          </a:prstGeom>
          <a:noFill/>
          <a:ln/>
        </p:spPr>
        <p:txBody>
          <a:bodyPr wrap="square" rtlCol="0" anchor="t"/>
          <a:lstStyle/>
          <a:p>
            <a:pPr marL="0" indent="0" algn="l">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Electrical engineers design, develop, and test electrical devices, such as electric motors, radar and navigation systems, communications systems, or power generation equipment.</a:t>
            </a:r>
            <a:endParaRPr lang="en-US" sz="1750" dirty="0"/>
          </a:p>
        </p:txBody>
      </p:sp>
      <p:pic>
        <p:nvPicPr>
          <p:cNvPr id="11" name="Image 2" descr="preencoded.png"/>
          <p:cNvPicPr>
            <a:picLocks noChangeAspect="1"/>
          </p:cNvPicPr>
          <p:nvPr/>
        </p:nvPicPr>
        <p:blipFill>
          <a:blip r:embed="rId5"/>
          <a:stretch>
            <a:fillRect/>
          </a:stretch>
        </p:blipFill>
        <p:spPr>
          <a:xfrm>
            <a:off x="9192816" y="1751171"/>
            <a:ext cx="3089077" cy="1909167"/>
          </a:xfrm>
          <a:prstGeom prst="rect">
            <a:avLst/>
          </a:prstGeom>
        </p:spPr>
      </p:pic>
      <p:sp>
        <p:nvSpPr>
          <p:cNvPr id="12" name="Text 7"/>
          <p:cNvSpPr/>
          <p:nvPr/>
        </p:nvSpPr>
        <p:spPr>
          <a:xfrm>
            <a:off x="9192816" y="3937992"/>
            <a:ext cx="2221944" cy="347186"/>
          </a:xfrm>
          <a:prstGeom prst="rect">
            <a:avLst/>
          </a:prstGeom>
          <a:noFill/>
          <a:ln/>
        </p:spPr>
        <p:txBody>
          <a:bodyPr wrap="none" rtlCol="0" anchor="t"/>
          <a:lstStyle/>
          <a:p>
            <a:pPr marL="0" indent="0" algn="l">
              <a:lnSpc>
                <a:spcPts val="2734"/>
              </a:lnSpc>
              <a:buNone/>
            </a:pPr>
            <a:r>
              <a:rPr lang="en-US" sz="2187" dirty="0">
                <a:solidFill>
                  <a:srgbClr val="6EB9FC"/>
                </a:solidFill>
                <a:latin typeface="Lora" pitchFamily="34" charset="0"/>
                <a:ea typeface="Lora" pitchFamily="34" charset="-122"/>
                <a:cs typeface="Lora" pitchFamily="34" charset="-120"/>
              </a:rPr>
              <a:t>Civil Engineering</a:t>
            </a:r>
            <a:endParaRPr lang="en-US" sz="2187" dirty="0"/>
          </a:p>
        </p:txBody>
      </p:sp>
      <p:sp>
        <p:nvSpPr>
          <p:cNvPr id="13" name="Text 8"/>
          <p:cNvSpPr/>
          <p:nvPr/>
        </p:nvSpPr>
        <p:spPr>
          <a:xfrm>
            <a:off x="9192816" y="4418409"/>
            <a:ext cx="3089077" cy="3198614"/>
          </a:xfrm>
          <a:prstGeom prst="rect">
            <a:avLst/>
          </a:prstGeom>
          <a:noFill/>
          <a:ln/>
        </p:spPr>
        <p:txBody>
          <a:bodyPr wrap="square" rtlCol="0" anchor="t"/>
          <a:lstStyle/>
          <a:p>
            <a:pPr marL="0" indent="0" algn="l">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Civil engineers design, build, supervise, operate, and maintain construction projects and systems in the public and private sector, including roads, buildings, airports, tunnels, dams, bridges, and systems for water supply and sewage treatment.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605814" y="1038225"/>
            <a:ext cx="8816340" cy="634365"/>
          </a:xfrm>
          <a:prstGeom prst="rect">
            <a:avLst/>
          </a:prstGeom>
          <a:noFill/>
          <a:ln/>
        </p:spPr>
        <p:txBody>
          <a:bodyPr wrap="none" rtlCol="0" anchor="t"/>
          <a:lstStyle/>
          <a:p>
            <a:pPr marL="0" indent="0">
              <a:lnSpc>
                <a:spcPts val="4996"/>
              </a:lnSpc>
              <a:buNone/>
            </a:pPr>
            <a:r>
              <a:rPr lang="en-US" sz="3997" dirty="0">
                <a:solidFill>
                  <a:srgbClr val="6EB9FC"/>
                </a:solidFill>
                <a:latin typeface="Lora" pitchFamily="34" charset="0"/>
                <a:ea typeface="Lora" pitchFamily="34" charset="-122"/>
                <a:cs typeface="Lora" pitchFamily="34" charset="-120"/>
              </a:rPr>
              <a:t>Importance of Engineering in Society</a:t>
            </a:r>
            <a:endParaRPr lang="en-US" sz="3997" dirty="0"/>
          </a:p>
        </p:txBody>
      </p:sp>
      <p:sp>
        <p:nvSpPr>
          <p:cNvPr id="6" name="Shape 3"/>
          <p:cNvSpPr/>
          <p:nvPr/>
        </p:nvSpPr>
        <p:spPr>
          <a:xfrm>
            <a:off x="4897636" y="1977033"/>
            <a:ext cx="25360" cy="5214223"/>
          </a:xfrm>
          <a:prstGeom prst="rect">
            <a:avLst/>
          </a:prstGeom>
          <a:solidFill>
            <a:srgbClr val="6EB9FC"/>
          </a:solidFill>
          <a:ln/>
        </p:spPr>
      </p:sp>
      <p:sp>
        <p:nvSpPr>
          <p:cNvPr id="7" name="Shape 4"/>
          <p:cNvSpPr/>
          <p:nvPr/>
        </p:nvSpPr>
        <p:spPr>
          <a:xfrm>
            <a:off x="5138618" y="2351306"/>
            <a:ext cx="710565" cy="25360"/>
          </a:xfrm>
          <a:prstGeom prst="rect">
            <a:avLst/>
          </a:prstGeom>
          <a:solidFill>
            <a:srgbClr val="6EB9FC"/>
          </a:solidFill>
          <a:ln/>
        </p:spPr>
      </p:sp>
      <p:sp>
        <p:nvSpPr>
          <p:cNvPr id="8" name="Shape 5"/>
          <p:cNvSpPr/>
          <p:nvPr/>
        </p:nvSpPr>
        <p:spPr>
          <a:xfrm>
            <a:off x="4681895" y="2135624"/>
            <a:ext cx="456724" cy="456724"/>
          </a:xfrm>
          <a:prstGeom prst="roundRect">
            <a:avLst>
              <a:gd name="adj" fmla="val 13336"/>
            </a:avLst>
          </a:prstGeom>
          <a:solidFill>
            <a:srgbClr val="2F3343"/>
          </a:solidFill>
          <a:ln/>
        </p:spPr>
      </p:sp>
      <p:sp>
        <p:nvSpPr>
          <p:cNvPr id="9" name="Text 6"/>
          <p:cNvSpPr/>
          <p:nvPr/>
        </p:nvSpPr>
        <p:spPr>
          <a:xfrm>
            <a:off x="4853107" y="2173605"/>
            <a:ext cx="114300" cy="380643"/>
          </a:xfrm>
          <a:prstGeom prst="rect">
            <a:avLst/>
          </a:prstGeom>
          <a:noFill/>
          <a:ln/>
        </p:spPr>
        <p:txBody>
          <a:bodyPr wrap="none" rtlCol="0" anchor="t"/>
          <a:lstStyle/>
          <a:p>
            <a:pPr marL="0" indent="0" algn="ctr">
              <a:lnSpc>
                <a:spcPts val="2997"/>
              </a:lnSpc>
              <a:buNone/>
            </a:pPr>
            <a:r>
              <a:rPr lang="en-US" sz="2398" dirty="0">
                <a:solidFill>
                  <a:srgbClr val="6EB9FC"/>
                </a:solidFill>
                <a:latin typeface="Lora" pitchFamily="34" charset="0"/>
                <a:ea typeface="Lora" pitchFamily="34" charset="-122"/>
                <a:cs typeface="Lora" pitchFamily="34" charset="-120"/>
              </a:rPr>
              <a:t>1</a:t>
            </a:r>
            <a:endParaRPr lang="en-US" sz="2398" dirty="0"/>
          </a:p>
        </p:txBody>
      </p:sp>
      <p:sp>
        <p:nvSpPr>
          <p:cNvPr id="10" name="Text 7"/>
          <p:cNvSpPr/>
          <p:nvPr/>
        </p:nvSpPr>
        <p:spPr>
          <a:xfrm>
            <a:off x="6026825" y="2180034"/>
            <a:ext cx="2941320" cy="317063"/>
          </a:xfrm>
          <a:prstGeom prst="rect">
            <a:avLst/>
          </a:prstGeom>
          <a:noFill/>
          <a:ln/>
        </p:spPr>
        <p:txBody>
          <a:bodyPr wrap="none" rtlCol="0" anchor="t"/>
          <a:lstStyle/>
          <a:p>
            <a:pPr marL="0" indent="0" algn="l">
              <a:lnSpc>
                <a:spcPts val="2498"/>
              </a:lnSpc>
              <a:buNone/>
            </a:pPr>
            <a:r>
              <a:rPr lang="en-US" sz="1998" dirty="0">
                <a:solidFill>
                  <a:srgbClr val="6EB9FC"/>
                </a:solidFill>
                <a:latin typeface="Lora" pitchFamily="34" charset="0"/>
                <a:ea typeface="Lora" pitchFamily="34" charset="-122"/>
                <a:cs typeface="Lora" pitchFamily="34" charset="-120"/>
              </a:rPr>
              <a:t>Improving Quality of Life</a:t>
            </a:r>
            <a:endParaRPr lang="en-US" sz="1998" dirty="0"/>
          </a:p>
        </p:txBody>
      </p:sp>
      <p:sp>
        <p:nvSpPr>
          <p:cNvPr id="11" name="Text 8"/>
          <p:cNvSpPr/>
          <p:nvPr/>
        </p:nvSpPr>
        <p:spPr>
          <a:xfrm>
            <a:off x="6026825" y="2618899"/>
            <a:ext cx="7655362" cy="649605"/>
          </a:xfrm>
          <a:prstGeom prst="rect">
            <a:avLst/>
          </a:prstGeom>
          <a:noFill/>
          <a:ln/>
        </p:spPr>
        <p:txBody>
          <a:bodyPr wrap="square" rtlCol="0" anchor="t"/>
          <a:lstStyle/>
          <a:p>
            <a:pPr marL="0" indent="0" algn="l">
              <a:lnSpc>
                <a:spcPts val="2558"/>
              </a:lnSpc>
              <a:buNone/>
            </a:pPr>
            <a:r>
              <a:rPr lang="en-US" sz="1599" dirty="0">
                <a:solidFill>
                  <a:srgbClr val="D6E5EF"/>
                </a:solidFill>
                <a:latin typeface="Source Sans Pro" pitchFamily="34" charset="0"/>
                <a:ea typeface="Source Sans Pro" pitchFamily="34" charset="-122"/>
                <a:cs typeface="Source Sans Pro" pitchFamily="34" charset="-120"/>
              </a:rPr>
              <a:t>Engineering innovations enhance people's lives by providing solutions to societal challenges, such as clean water, sustainable energy, and advanced healthcare technologies.</a:t>
            </a:r>
            <a:endParaRPr lang="en-US" sz="1599" dirty="0"/>
          </a:p>
        </p:txBody>
      </p:sp>
      <p:sp>
        <p:nvSpPr>
          <p:cNvPr id="12" name="Shape 9"/>
          <p:cNvSpPr/>
          <p:nvPr/>
        </p:nvSpPr>
        <p:spPr>
          <a:xfrm>
            <a:off x="5138618" y="4048780"/>
            <a:ext cx="710565" cy="25360"/>
          </a:xfrm>
          <a:prstGeom prst="rect">
            <a:avLst/>
          </a:prstGeom>
          <a:solidFill>
            <a:srgbClr val="6EB9FC"/>
          </a:solidFill>
          <a:ln/>
        </p:spPr>
      </p:sp>
      <p:sp>
        <p:nvSpPr>
          <p:cNvPr id="13" name="Shape 10"/>
          <p:cNvSpPr/>
          <p:nvPr/>
        </p:nvSpPr>
        <p:spPr>
          <a:xfrm>
            <a:off x="4681895" y="3833098"/>
            <a:ext cx="456724" cy="456724"/>
          </a:xfrm>
          <a:prstGeom prst="roundRect">
            <a:avLst>
              <a:gd name="adj" fmla="val 13336"/>
            </a:avLst>
          </a:prstGeom>
          <a:solidFill>
            <a:srgbClr val="2F3343"/>
          </a:solidFill>
          <a:ln/>
        </p:spPr>
      </p:sp>
      <p:sp>
        <p:nvSpPr>
          <p:cNvPr id="14" name="Text 11"/>
          <p:cNvSpPr/>
          <p:nvPr/>
        </p:nvSpPr>
        <p:spPr>
          <a:xfrm>
            <a:off x="4830247" y="3871079"/>
            <a:ext cx="160020" cy="380643"/>
          </a:xfrm>
          <a:prstGeom prst="rect">
            <a:avLst/>
          </a:prstGeom>
          <a:noFill/>
          <a:ln/>
        </p:spPr>
        <p:txBody>
          <a:bodyPr wrap="none" rtlCol="0" anchor="t"/>
          <a:lstStyle/>
          <a:p>
            <a:pPr marL="0" indent="0" algn="ctr">
              <a:lnSpc>
                <a:spcPts val="2997"/>
              </a:lnSpc>
              <a:buNone/>
            </a:pPr>
            <a:r>
              <a:rPr lang="en-US" sz="2398" dirty="0">
                <a:solidFill>
                  <a:srgbClr val="6EB9FC"/>
                </a:solidFill>
                <a:latin typeface="Lora" pitchFamily="34" charset="0"/>
                <a:ea typeface="Lora" pitchFamily="34" charset="-122"/>
                <a:cs typeface="Lora" pitchFamily="34" charset="-120"/>
              </a:rPr>
              <a:t>2</a:t>
            </a:r>
            <a:endParaRPr lang="en-US" sz="2398" dirty="0"/>
          </a:p>
        </p:txBody>
      </p:sp>
      <p:sp>
        <p:nvSpPr>
          <p:cNvPr id="15" name="Text 12"/>
          <p:cNvSpPr/>
          <p:nvPr/>
        </p:nvSpPr>
        <p:spPr>
          <a:xfrm>
            <a:off x="6026825" y="3877508"/>
            <a:ext cx="2819400" cy="317063"/>
          </a:xfrm>
          <a:prstGeom prst="rect">
            <a:avLst/>
          </a:prstGeom>
          <a:noFill/>
          <a:ln/>
        </p:spPr>
        <p:txBody>
          <a:bodyPr wrap="none" rtlCol="0" anchor="t"/>
          <a:lstStyle/>
          <a:p>
            <a:pPr marL="0" indent="0" algn="l">
              <a:lnSpc>
                <a:spcPts val="2498"/>
              </a:lnSpc>
              <a:buNone/>
            </a:pPr>
            <a:r>
              <a:rPr lang="en-US" sz="1998" dirty="0">
                <a:solidFill>
                  <a:srgbClr val="6EB9FC"/>
                </a:solidFill>
                <a:latin typeface="Lora" pitchFamily="34" charset="0"/>
                <a:ea typeface="Lora" pitchFamily="34" charset="-122"/>
                <a:cs typeface="Lora" pitchFamily="34" charset="-120"/>
              </a:rPr>
              <a:t>Economic Development</a:t>
            </a:r>
            <a:endParaRPr lang="en-US" sz="1998" dirty="0"/>
          </a:p>
        </p:txBody>
      </p:sp>
      <p:sp>
        <p:nvSpPr>
          <p:cNvPr id="16" name="Text 13"/>
          <p:cNvSpPr/>
          <p:nvPr/>
        </p:nvSpPr>
        <p:spPr>
          <a:xfrm>
            <a:off x="6026825" y="4316373"/>
            <a:ext cx="7655362" cy="649605"/>
          </a:xfrm>
          <a:prstGeom prst="rect">
            <a:avLst/>
          </a:prstGeom>
          <a:noFill/>
          <a:ln/>
        </p:spPr>
        <p:txBody>
          <a:bodyPr wrap="square" rtlCol="0" anchor="t"/>
          <a:lstStyle/>
          <a:p>
            <a:pPr marL="0" indent="0" algn="l">
              <a:lnSpc>
                <a:spcPts val="2558"/>
              </a:lnSpc>
              <a:buNone/>
            </a:pPr>
            <a:r>
              <a:rPr lang="en-US" sz="1599" dirty="0">
                <a:solidFill>
                  <a:srgbClr val="D6E5EF"/>
                </a:solidFill>
                <a:latin typeface="Source Sans Pro" pitchFamily="34" charset="0"/>
                <a:ea typeface="Source Sans Pro" pitchFamily="34" charset="-122"/>
                <a:cs typeface="Source Sans Pro" pitchFamily="34" charset="-120"/>
              </a:rPr>
              <a:t>Engineering drives economic growth by creating jobs, fostering innovation, and developing infrastructure essential for commerce, trade, and industry.</a:t>
            </a:r>
            <a:endParaRPr lang="en-US" sz="1599" dirty="0"/>
          </a:p>
        </p:txBody>
      </p:sp>
      <p:sp>
        <p:nvSpPr>
          <p:cNvPr id="17" name="Shape 14"/>
          <p:cNvSpPr/>
          <p:nvPr/>
        </p:nvSpPr>
        <p:spPr>
          <a:xfrm>
            <a:off x="5138618" y="5746254"/>
            <a:ext cx="710565" cy="25360"/>
          </a:xfrm>
          <a:prstGeom prst="rect">
            <a:avLst/>
          </a:prstGeom>
          <a:solidFill>
            <a:srgbClr val="6EB9FC"/>
          </a:solidFill>
          <a:ln/>
        </p:spPr>
      </p:sp>
      <p:sp>
        <p:nvSpPr>
          <p:cNvPr id="18" name="Shape 15"/>
          <p:cNvSpPr/>
          <p:nvPr/>
        </p:nvSpPr>
        <p:spPr>
          <a:xfrm>
            <a:off x="4681895" y="5530572"/>
            <a:ext cx="456724" cy="456724"/>
          </a:xfrm>
          <a:prstGeom prst="roundRect">
            <a:avLst>
              <a:gd name="adj" fmla="val 13336"/>
            </a:avLst>
          </a:prstGeom>
          <a:solidFill>
            <a:srgbClr val="2F3343"/>
          </a:solidFill>
          <a:ln/>
        </p:spPr>
      </p:sp>
      <p:sp>
        <p:nvSpPr>
          <p:cNvPr id="19" name="Text 16"/>
          <p:cNvSpPr/>
          <p:nvPr/>
        </p:nvSpPr>
        <p:spPr>
          <a:xfrm>
            <a:off x="4826437" y="5568553"/>
            <a:ext cx="167640" cy="380643"/>
          </a:xfrm>
          <a:prstGeom prst="rect">
            <a:avLst/>
          </a:prstGeom>
          <a:noFill/>
          <a:ln/>
        </p:spPr>
        <p:txBody>
          <a:bodyPr wrap="none" rtlCol="0" anchor="t"/>
          <a:lstStyle/>
          <a:p>
            <a:pPr marL="0" indent="0" algn="ctr">
              <a:lnSpc>
                <a:spcPts val="2997"/>
              </a:lnSpc>
              <a:buNone/>
            </a:pPr>
            <a:r>
              <a:rPr lang="en-US" sz="2398" dirty="0">
                <a:solidFill>
                  <a:srgbClr val="6EB9FC"/>
                </a:solidFill>
                <a:latin typeface="Lora" pitchFamily="34" charset="0"/>
                <a:ea typeface="Lora" pitchFamily="34" charset="-122"/>
                <a:cs typeface="Lora" pitchFamily="34" charset="-120"/>
              </a:rPr>
              <a:t>3</a:t>
            </a:r>
            <a:endParaRPr lang="en-US" sz="2398" dirty="0"/>
          </a:p>
        </p:txBody>
      </p:sp>
      <p:sp>
        <p:nvSpPr>
          <p:cNvPr id="20" name="Text 17"/>
          <p:cNvSpPr/>
          <p:nvPr/>
        </p:nvSpPr>
        <p:spPr>
          <a:xfrm>
            <a:off x="6026825" y="5574983"/>
            <a:ext cx="3451860" cy="317063"/>
          </a:xfrm>
          <a:prstGeom prst="rect">
            <a:avLst/>
          </a:prstGeom>
          <a:noFill/>
          <a:ln/>
        </p:spPr>
        <p:txBody>
          <a:bodyPr wrap="none" rtlCol="0" anchor="t"/>
          <a:lstStyle/>
          <a:p>
            <a:pPr marL="0" indent="0" algn="l">
              <a:lnSpc>
                <a:spcPts val="2498"/>
              </a:lnSpc>
              <a:buNone/>
            </a:pPr>
            <a:r>
              <a:rPr lang="en-US" sz="1998" dirty="0">
                <a:solidFill>
                  <a:srgbClr val="6EB9FC"/>
                </a:solidFill>
                <a:latin typeface="Lora" pitchFamily="34" charset="0"/>
                <a:ea typeface="Lora" pitchFamily="34" charset="-122"/>
                <a:cs typeface="Lora" pitchFamily="34" charset="-120"/>
              </a:rPr>
              <a:t>Addressing Global Challenges</a:t>
            </a:r>
            <a:endParaRPr lang="en-US" sz="1998" dirty="0"/>
          </a:p>
        </p:txBody>
      </p:sp>
      <p:sp>
        <p:nvSpPr>
          <p:cNvPr id="21" name="Text 18"/>
          <p:cNvSpPr/>
          <p:nvPr/>
        </p:nvSpPr>
        <p:spPr>
          <a:xfrm>
            <a:off x="6026825" y="6013847"/>
            <a:ext cx="7655362" cy="974408"/>
          </a:xfrm>
          <a:prstGeom prst="rect">
            <a:avLst/>
          </a:prstGeom>
          <a:noFill/>
          <a:ln/>
        </p:spPr>
        <p:txBody>
          <a:bodyPr wrap="square" rtlCol="0" anchor="t"/>
          <a:lstStyle/>
          <a:p>
            <a:pPr marL="0" indent="0" algn="l">
              <a:lnSpc>
                <a:spcPts val="2558"/>
              </a:lnSpc>
              <a:buNone/>
            </a:pPr>
            <a:r>
              <a:rPr lang="en-US" sz="1599" dirty="0">
                <a:solidFill>
                  <a:srgbClr val="D6E5EF"/>
                </a:solidFill>
                <a:latin typeface="Source Sans Pro" pitchFamily="34" charset="0"/>
                <a:ea typeface="Source Sans Pro" pitchFamily="34" charset="-122"/>
                <a:cs typeface="Source Sans Pro" pitchFamily="34" charset="-120"/>
              </a:rPr>
              <a:t>Engineers play a vital role in tackling global issues, including climate change, environmental sustainability, and urbanization, by developing sustainable solutions and technologies.</a:t>
            </a:r>
            <a:endParaRPr lang="en-US" sz="1599"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490799" y="2032040"/>
            <a:ext cx="8351520" cy="694373"/>
          </a:xfrm>
          <a:prstGeom prst="rect">
            <a:avLst/>
          </a:prstGeom>
          <a:noFill/>
          <a:ln/>
        </p:spPr>
        <p:txBody>
          <a:bodyPr wrap="none" rtlCol="0" anchor="t"/>
          <a:lstStyle/>
          <a:p>
            <a:pPr marL="0" indent="0">
              <a:lnSpc>
                <a:spcPts val="5468"/>
              </a:lnSpc>
              <a:buNone/>
            </a:pPr>
            <a:r>
              <a:rPr lang="en-US" sz="4374" dirty="0">
                <a:solidFill>
                  <a:srgbClr val="6EB9FC"/>
                </a:solidFill>
                <a:latin typeface="Lora" pitchFamily="34" charset="0"/>
                <a:ea typeface="Lora" pitchFamily="34" charset="-122"/>
                <a:cs typeface="Lora" pitchFamily="34" charset="-120"/>
              </a:rPr>
              <a:t>The Engineering Design Process</a:t>
            </a:r>
            <a:endParaRPr lang="en-US" sz="4374" dirty="0"/>
          </a:p>
        </p:txBody>
      </p:sp>
      <p:sp>
        <p:nvSpPr>
          <p:cNvPr id="6" name="Shape 3"/>
          <p:cNvSpPr/>
          <p:nvPr/>
        </p:nvSpPr>
        <p:spPr>
          <a:xfrm>
            <a:off x="4490799" y="3059668"/>
            <a:ext cx="4542115" cy="1635562"/>
          </a:xfrm>
          <a:prstGeom prst="roundRect">
            <a:avLst>
              <a:gd name="adj" fmla="val 4076"/>
            </a:avLst>
          </a:prstGeom>
          <a:solidFill>
            <a:srgbClr val="2F3343"/>
          </a:solidFill>
          <a:ln/>
        </p:spPr>
      </p:sp>
      <p:sp>
        <p:nvSpPr>
          <p:cNvPr id="7" name="Text 4"/>
          <p:cNvSpPr/>
          <p:nvPr/>
        </p:nvSpPr>
        <p:spPr>
          <a:xfrm>
            <a:off x="4712970" y="3281839"/>
            <a:ext cx="2522220" cy="347186"/>
          </a:xfrm>
          <a:prstGeom prst="rect">
            <a:avLst/>
          </a:prstGeom>
          <a:noFill/>
          <a:ln/>
        </p:spPr>
        <p:txBody>
          <a:bodyPr wrap="none" rtlCol="0" anchor="t"/>
          <a:lstStyle/>
          <a:p>
            <a:pPr marL="0" indent="0">
              <a:lnSpc>
                <a:spcPts val="2734"/>
              </a:lnSpc>
              <a:buNone/>
            </a:pPr>
            <a:r>
              <a:rPr lang="en-US" sz="2187" dirty="0">
                <a:solidFill>
                  <a:srgbClr val="6EB9FC"/>
                </a:solidFill>
                <a:latin typeface="Lora" pitchFamily="34" charset="0"/>
                <a:ea typeface="Lora" pitchFamily="34" charset="-122"/>
                <a:cs typeface="Lora" pitchFamily="34" charset="-120"/>
              </a:rPr>
              <a:t>Define the Problem</a:t>
            </a:r>
            <a:endParaRPr lang="en-US" sz="2187" dirty="0"/>
          </a:p>
        </p:txBody>
      </p:sp>
      <p:sp>
        <p:nvSpPr>
          <p:cNvPr id="8" name="Text 5"/>
          <p:cNvSpPr/>
          <p:nvPr/>
        </p:nvSpPr>
        <p:spPr>
          <a:xfrm>
            <a:off x="4712970" y="3762256"/>
            <a:ext cx="4097774" cy="710803"/>
          </a:xfrm>
          <a:prstGeom prst="rect">
            <a:avLst/>
          </a:prstGeom>
          <a:noFill/>
          <a:ln/>
        </p:spPr>
        <p:txBody>
          <a:bodyPr wrap="square" rtlCol="0" anchor="t"/>
          <a:lstStyle/>
          <a:p>
            <a:pPr marL="0" indent="0">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Identify and understand the issue to be solved or the improvement to be made.</a:t>
            </a:r>
            <a:endParaRPr lang="en-US" sz="1750" dirty="0"/>
          </a:p>
        </p:txBody>
      </p:sp>
      <p:sp>
        <p:nvSpPr>
          <p:cNvPr id="9" name="Shape 6"/>
          <p:cNvSpPr/>
          <p:nvPr/>
        </p:nvSpPr>
        <p:spPr>
          <a:xfrm>
            <a:off x="9255085" y="3059668"/>
            <a:ext cx="4542115" cy="1635562"/>
          </a:xfrm>
          <a:prstGeom prst="roundRect">
            <a:avLst>
              <a:gd name="adj" fmla="val 4076"/>
            </a:avLst>
          </a:prstGeom>
          <a:solidFill>
            <a:srgbClr val="2F3343"/>
          </a:solidFill>
          <a:ln/>
        </p:spPr>
      </p:sp>
      <p:sp>
        <p:nvSpPr>
          <p:cNvPr id="10" name="Text 7"/>
          <p:cNvSpPr/>
          <p:nvPr/>
        </p:nvSpPr>
        <p:spPr>
          <a:xfrm>
            <a:off x="9477256" y="3281839"/>
            <a:ext cx="2331720" cy="347186"/>
          </a:xfrm>
          <a:prstGeom prst="rect">
            <a:avLst/>
          </a:prstGeom>
          <a:noFill/>
          <a:ln/>
        </p:spPr>
        <p:txBody>
          <a:bodyPr wrap="none" rtlCol="0" anchor="t"/>
          <a:lstStyle/>
          <a:p>
            <a:pPr marL="0" indent="0">
              <a:lnSpc>
                <a:spcPts val="2734"/>
              </a:lnSpc>
              <a:buNone/>
            </a:pPr>
            <a:r>
              <a:rPr lang="en-US" sz="2187" dirty="0">
                <a:solidFill>
                  <a:srgbClr val="6EB9FC"/>
                </a:solidFill>
                <a:latin typeface="Lora" pitchFamily="34" charset="0"/>
                <a:ea typeface="Lora" pitchFamily="34" charset="-122"/>
                <a:cs typeface="Lora" pitchFamily="34" charset="-120"/>
              </a:rPr>
              <a:t>Develop Solutions</a:t>
            </a:r>
            <a:endParaRPr lang="en-US" sz="2187" dirty="0"/>
          </a:p>
        </p:txBody>
      </p:sp>
      <p:sp>
        <p:nvSpPr>
          <p:cNvPr id="11" name="Text 8"/>
          <p:cNvSpPr/>
          <p:nvPr/>
        </p:nvSpPr>
        <p:spPr>
          <a:xfrm>
            <a:off x="9477256" y="3762256"/>
            <a:ext cx="4097774" cy="710803"/>
          </a:xfrm>
          <a:prstGeom prst="rect">
            <a:avLst/>
          </a:prstGeom>
          <a:noFill/>
          <a:ln/>
        </p:spPr>
        <p:txBody>
          <a:bodyPr wrap="square" rtlCol="0" anchor="t"/>
          <a:lstStyle/>
          <a:p>
            <a:pPr marL="0" indent="0">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Brainstorm and analyze potential ideas to address the problem effectively.</a:t>
            </a:r>
            <a:endParaRPr lang="en-US" sz="1750" dirty="0"/>
          </a:p>
        </p:txBody>
      </p:sp>
      <p:sp>
        <p:nvSpPr>
          <p:cNvPr id="12" name="Shape 9"/>
          <p:cNvSpPr/>
          <p:nvPr/>
        </p:nvSpPr>
        <p:spPr>
          <a:xfrm>
            <a:off x="4490799" y="4917400"/>
            <a:ext cx="9306401" cy="1280160"/>
          </a:xfrm>
          <a:prstGeom prst="roundRect">
            <a:avLst>
              <a:gd name="adj" fmla="val 5207"/>
            </a:avLst>
          </a:prstGeom>
          <a:solidFill>
            <a:srgbClr val="2F3343"/>
          </a:solidFill>
          <a:ln/>
        </p:spPr>
      </p:sp>
      <p:sp>
        <p:nvSpPr>
          <p:cNvPr id="13" name="Text 10"/>
          <p:cNvSpPr/>
          <p:nvPr/>
        </p:nvSpPr>
        <p:spPr>
          <a:xfrm>
            <a:off x="4712970" y="5139571"/>
            <a:ext cx="2598420" cy="347186"/>
          </a:xfrm>
          <a:prstGeom prst="rect">
            <a:avLst/>
          </a:prstGeom>
          <a:noFill/>
          <a:ln/>
        </p:spPr>
        <p:txBody>
          <a:bodyPr wrap="none" rtlCol="0" anchor="t"/>
          <a:lstStyle/>
          <a:p>
            <a:pPr marL="0" indent="0">
              <a:lnSpc>
                <a:spcPts val="2734"/>
              </a:lnSpc>
              <a:buNone/>
            </a:pPr>
            <a:r>
              <a:rPr lang="en-US" sz="2187" dirty="0">
                <a:solidFill>
                  <a:srgbClr val="6EB9FC"/>
                </a:solidFill>
                <a:latin typeface="Lora" pitchFamily="34" charset="0"/>
                <a:ea typeface="Lora" pitchFamily="34" charset="-122"/>
                <a:cs typeface="Lora" pitchFamily="34" charset="-120"/>
              </a:rPr>
              <a:t>Implement and Test</a:t>
            </a:r>
            <a:endParaRPr lang="en-US" sz="2187" dirty="0"/>
          </a:p>
        </p:txBody>
      </p:sp>
      <p:sp>
        <p:nvSpPr>
          <p:cNvPr id="14" name="Text 11"/>
          <p:cNvSpPr/>
          <p:nvPr/>
        </p:nvSpPr>
        <p:spPr>
          <a:xfrm>
            <a:off x="4712970" y="5619988"/>
            <a:ext cx="8862060" cy="355402"/>
          </a:xfrm>
          <a:prstGeom prst="rect">
            <a:avLst/>
          </a:prstGeom>
          <a:noFill/>
          <a:ln/>
        </p:spPr>
        <p:txBody>
          <a:bodyPr wrap="none" rtlCol="0" anchor="t"/>
          <a:lstStyle/>
          <a:p>
            <a:pPr marL="0" indent="0">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Create the solution and rigorously test it to ensure functionality and safety.</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sp>
        <p:nvSpPr>
          <p:cNvPr id="4" name="Text 2"/>
          <p:cNvSpPr/>
          <p:nvPr/>
        </p:nvSpPr>
        <p:spPr>
          <a:xfrm>
            <a:off x="2348389" y="1873687"/>
            <a:ext cx="9933503" cy="1388745"/>
          </a:xfrm>
          <a:prstGeom prst="rect">
            <a:avLst/>
          </a:prstGeom>
          <a:noFill/>
          <a:ln/>
        </p:spPr>
        <p:txBody>
          <a:bodyPr wrap="square" rtlCol="0" anchor="t"/>
          <a:lstStyle/>
          <a:p>
            <a:pPr marL="0" indent="0">
              <a:lnSpc>
                <a:spcPts val="5468"/>
              </a:lnSpc>
              <a:buNone/>
            </a:pPr>
            <a:r>
              <a:rPr lang="en-US" sz="4374" dirty="0">
                <a:solidFill>
                  <a:srgbClr val="6EB9FC"/>
                </a:solidFill>
                <a:latin typeface="Lora" pitchFamily="34" charset="0"/>
                <a:ea typeface="Lora" pitchFamily="34" charset="-122"/>
                <a:cs typeface="Lora" pitchFamily="34" charset="-120"/>
              </a:rPr>
              <a:t>Tools and Technologies Used in Engineering</a:t>
            </a:r>
            <a:endParaRPr lang="en-US" sz="4374" dirty="0"/>
          </a:p>
        </p:txBody>
      </p:sp>
      <p:sp>
        <p:nvSpPr>
          <p:cNvPr id="5" name="Text 3"/>
          <p:cNvSpPr/>
          <p:nvPr/>
        </p:nvSpPr>
        <p:spPr>
          <a:xfrm>
            <a:off x="2348389" y="3817858"/>
            <a:ext cx="2949416" cy="694373"/>
          </a:xfrm>
          <a:prstGeom prst="rect">
            <a:avLst/>
          </a:prstGeom>
          <a:noFill/>
          <a:ln/>
        </p:spPr>
        <p:txBody>
          <a:bodyPr wrap="square" rtlCol="0" anchor="t"/>
          <a:lstStyle/>
          <a:p>
            <a:pPr marL="0" indent="0">
              <a:lnSpc>
                <a:spcPts val="2734"/>
              </a:lnSpc>
              <a:buNone/>
            </a:pPr>
            <a:r>
              <a:rPr lang="en-US" sz="2187" dirty="0">
                <a:solidFill>
                  <a:srgbClr val="6EB9FC"/>
                </a:solidFill>
                <a:latin typeface="Lora" pitchFamily="34" charset="0"/>
                <a:ea typeface="Lora" pitchFamily="34" charset="-122"/>
                <a:cs typeface="Lora" pitchFamily="34" charset="-120"/>
              </a:rPr>
              <a:t>Computer-Aided Design (CAD)</a:t>
            </a:r>
            <a:endParaRPr lang="en-US" sz="2187" dirty="0"/>
          </a:p>
        </p:txBody>
      </p:sp>
      <p:sp>
        <p:nvSpPr>
          <p:cNvPr id="6" name="Text 4"/>
          <p:cNvSpPr/>
          <p:nvPr/>
        </p:nvSpPr>
        <p:spPr>
          <a:xfrm>
            <a:off x="2348389" y="4734401"/>
            <a:ext cx="2949416" cy="1066205"/>
          </a:xfrm>
          <a:prstGeom prst="rect">
            <a:avLst/>
          </a:prstGeom>
          <a:noFill/>
          <a:ln/>
        </p:spPr>
        <p:txBody>
          <a:bodyPr wrap="square" rtlCol="0" anchor="t"/>
          <a:lstStyle/>
          <a:p>
            <a:pPr marL="0" indent="0">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CAD software is used to create, modify, analyze, and optimize designs.</a:t>
            </a:r>
            <a:endParaRPr lang="en-US" sz="1750" dirty="0"/>
          </a:p>
        </p:txBody>
      </p:sp>
      <p:sp>
        <p:nvSpPr>
          <p:cNvPr id="7" name="Text 5"/>
          <p:cNvSpPr/>
          <p:nvPr/>
        </p:nvSpPr>
        <p:spPr>
          <a:xfrm>
            <a:off x="5847398" y="3817858"/>
            <a:ext cx="2221944" cy="347186"/>
          </a:xfrm>
          <a:prstGeom prst="rect">
            <a:avLst/>
          </a:prstGeom>
          <a:noFill/>
          <a:ln/>
        </p:spPr>
        <p:txBody>
          <a:bodyPr wrap="none" rtlCol="0" anchor="t"/>
          <a:lstStyle/>
          <a:p>
            <a:pPr marL="0" indent="0">
              <a:lnSpc>
                <a:spcPts val="2734"/>
              </a:lnSpc>
              <a:buNone/>
            </a:pPr>
            <a:r>
              <a:rPr lang="en-US" sz="2187" dirty="0">
                <a:solidFill>
                  <a:srgbClr val="6EB9FC"/>
                </a:solidFill>
                <a:latin typeface="Lora" pitchFamily="34" charset="0"/>
                <a:ea typeface="Lora" pitchFamily="34" charset="-122"/>
                <a:cs typeface="Lora" pitchFamily="34" charset="-120"/>
              </a:rPr>
              <a:t>3D Printing</a:t>
            </a:r>
            <a:endParaRPr lang="en-US" sz="2187" dirty="0"/>
          </a:p>
        </p:txBody>
      </p:sp>
      <p:sp>
        <p:nvSpPr>
          <p:cNvPr id="8" name="Text 6"/>
          <p:cNvSpPr/>
          <p:nvPr/>
        </p:nvSpPr>
        <p:spPr>
          <a:xfrm>
            <a:off x="5847398" y="4387215"/>
            <a:ext cx="2949416" cy="1066205"/>
          </a:xfrm>
          <a:prstGeom prst="rect">
            <a:avLst/>
          </a:prstGeom>
          <a:noFill/>
          <a:ln/>
        </p:spPr>
        <p:txBody>
          <a:bodyPr wrap="square" rtlCol="0" anchor="t"/>
          <a:lstStyle/>
          <a:p>
            <a:pPr marL="0" indent="0">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3D printing technology is used to create prototypes, models, and production parts.</a:t>
            </a:r>
            <a:endParaRPr lang="en-US" sz="1750" dirty="0"/>
          </a:p>
        </p:txBody>
      </p:sp>
      <p:sp>
        <p:nvSpPr>
          <p:cNvPr id="9" name="Text 7"/>
          <p:cNvSpPr/>
          <p:nvPr/>
        </p:nvSpPr>
        <p:spPr>
          <a:xfrm>
            <a:off x="9346406" y="3817858"/>
            <a:ext cx="2949416" cy="694373"/>
          </a:xfrm>
          <a:prstGeom prst="rect">
            <a:avLst/>
          </a:prstGeom>
          <a:noFill/>
          <a:ln/>
        </p:spPr>
        <p:txBody>
          <a:bodyPr wrap="square" rtlCol="0" anchor="t"/>
          <a:lstStyle/>
          <a:p>
            <a:pPr marL="0" indent="0">
              <a:lnSpc>
                <a:spcPts val="2734"/>
              </a:lnSpc>
              <a:buNone/>
            </a:pPr>
            <a:r>
              <a:rPr lang="en-US" sz="2187" dirty="0">
                <a:solidFill>
                  <a:srgbClr val="6EB9FC"/>
                </a:solidFill>
                <a:latin typeface="Lora" pitchFamily="34" charset="0"/>
                <a:ea typeface="Lora" pitchFamily="34" charset="-122"/>
                <a:cs typeface="Lora" pitchFamily="34" charset="-120"/>
              </a:rPr>
              <a:t>Artificial Intelligence (AI)</a:t>
            </a:r>
            <a:endParaRPr lang="en-US" sz="2187" dirty="0"/>
          </a:p>
        </p:txBody>
      </p:sp>
      <p:sp>
        <p:nvSpPr>
          <p:cNvPr id="10" name="Text 8"/>
          <p:cNvSpPr/>
          <p:nvPr/>
        </p:nvSpPr>
        <p:spPr>
          <a:xfrm>
            <a:off x="9346406" y="4734401"/>
            <a:ext cx="2949416" cy="1421606"/>
          </a:xfrm>
          <a:prstGeom prst="rect">
            <a:avLst/>
          </a:prstGeom>
          <a:noFill/>
          <a:ln/>
        </p:spPr>
        <p:txBody>
          <a:bodyPr wrap="square" rtlCol="0" anchor="t"/>
          <a:lstStyle/>
          <a:p>
            <a:pPr marL="0" indent="0">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AI and machine learning algorithms are applied to automate various engineering tasks and optimize processes.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833199" y="1346121"/>
            <a:ext cx="9306401" cy="1388745"/>
          </a:xfrm>
          <a:prstGeom prst="rect">
            <a:avLst/>
          </a:prstGeom>
          <a:noFill/>
          <a:ln/>
        </p:spPr>
        <p:txBody>
          <a:bodyPr wrap="square" rtlCol="0" anchor="t"/>
          <a:lstStyle/>
          <a:p>
            <a:pPr marL="0" indent="0">
              <a:lnSpc>
                <a:spcPts val="5468"/>
              </a:lnSpc>
              <a:buNone/>
            </a:pPr>
            <a:r>
              <a:rPr lang="en-US" sz="4374" dirty="0">
                <a:solidFill>
                  <a:srgbClr val="6EB9FC"/>
                </a:solidFill>
                <a:latin typeface="Lora" pitchFamily="34" charset="0"/>
                <a:ea typeface="Lora" pitchFamily="34" charset="-122"/>
                <a:cs typeface="Lora" pitchFamily="34" charset="-120"/>
              </a:rPr>
              <a:t>Case Studies of Successful Engineering Projects</a:t>
            </a:r>
            <a:endParaRPr lang="en-US" sz="4374" dirty="0"/>
          </a:p>
        </p:txBody>
      </p:sp>
      <p:sp>
        <p:nvSpPr>
          <p:cNvPr id="6" name="Shape 3"/>
          <p:cNvSpPr/>
          <p:nvPr/>
        </p:nvSpPr>
        <p:spPr>
          <a:xfrm>
            <a:off x="833199" y="3241715"/>
            <a:ext cx="499943" cy="499943"/>
          </a:xfrm>
          <a:prstGeom prst="roundRect">
            <a:avLst>
              <a:gd name="adj" fmla="val 13333"/>
            </a:avLst>
          </a:prstGeom>
          <a:solidFill>
            <a:srgbClr val="2F3343"/>
          </a:solidFill>
          <a:ln/>
        </p:spPr>
      </p:sp>
      <p:sp>
        <p:nvSpPr>
          <p:cNvPr id="7" name="Text 4"/>
          <p:cNvSpPr/>
          <p:nvPr/>
        </p:nvSpPr>
        <p:spPr>
          <a:xfrm>
            <a:off x="1022152" y="3283387"/>
            <a:ext cx="121920" cy="416481"/>
          </a:xfrm>
          <a:prstGeom prst="rect">
            <a:avLst/>
          </a:prstGeom>
          <a:noFill/>
          <a:ln/>
        </p:spPr>
        <p:txBody>
          <a:bodyPr wrap="none" rtlCol="0" anchor="t"/>
          <a:lstStyle/>
          <a:p>
            <a:pPr marL="0" indent="0" algn="ctr">
              <a:lnSpc>
                <a:spcPts val="3281"/>
              </a:lnSpc>
              <a:buNone/>
            </a:pPr>
            <a:r>
              <a:rPr lang="en-US" sz="2624" dirty="0">
                <a:solidFill>
                  <a:srgbClr val="6EB9FC"/>
                </a:solidFill>
                <a:latin typeface="Lora" pitchFamily="34" charset="0"/>
                <a:ea typeface="Lora" pitchFamily="34" charset="-122"/>
                <a:cs typeface="Lora" pitchFamily="34" charset="-120"/>
              </a:rPr>
              <a:t>1</a:t>
            </a:r>
            <a:endParaRPr lang="en-US" sz="2624" dirty="0"/>
          </a:p>
        </p:txBody>
      </p:sp>
      <p:sp>
        <p:nvSpPr>
          <p:cNvPr id="8" name="Text 5"/>
          <p:cNvSpPr/>
          <p:nvPr/>
        </p:nvSpPr>
        <p:spPr>
          <a:xfrm>
            <a:off x="1555313" y="3318034"/>
            <a:ext cx="2346960" cy="347186"/>
          </a:xfrm>
          <a:prstGeom prst="rect">
            <a:avLst/>
          </a:prstGeom>
          <a:noFill/>
          <a:ln/>
        </p:spPr>
        <p:txBody>
          <a:bodyPr wrap="none" rtlCol="0" anchor="t"/>
          <a:lstStyle/>
          <a:p>
            <a:pPr marL="0" indent="0">
              <a:lnSpc>
                <a:spcPts val="2734"/>
              </a:lnSpc>
              <a:buNone/>
            </a:pPr>
            <a:r>
              <a:rPr lang="en-US" sz="2187" dirty="0">
                <a:solidFill>
                  <a:srgbClr val="6EB9FC"/>
                </a:solidFill>
                <a:latin typeface="Lora" pitchFamily="34" charset="0"/>
                <a:ea typeface="Lora" pitchFamily="34" charset="-122"/>
                <a:cs typeface="Lora" pitchFamily="34" charset="-120"/>
              </a:rPr>
              <a:t>Space Exploration</a:t>
            </a:r>
            <a:endParaRPr lang="en-US" sz="2187" dirty="0"/>
          </a:p>
        </p:txBody>
      </p:sp>
      <p:sp>
        <p:nvSpPr>
          <p:cNvPr id="9" name="Text 6"/>
          <p:cNvSpPr/>
          <p:nvPr/>
        </p:nvSpPr>
        <p:spPr>
          <a:xfrm>
            <a:off x="1555313" y="3798451"/>
            <a:ext cx="3820001" cy="1421606"/>
          </a:xfrm>
          <a:prstGeom prst="rect">
            <a:avLst/>
          </a:prstGeom>
          <a:noFill/>
          <a:ln/>
        </p:spPr>
        <p:txBody>
          <a:bodyPr wrap="square" rtlCol="0" anchor="t"/>
          <a:lstStyle/>
          <a:p>
            <a:pPr marL="0" indent="0">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Engineering has enabled human space exploration, including the design and construction of spacecraft and space stations.</a:t>
            </a:r>
            <a:endParaRPr lang="en-US" sz="1750" dirty="0"/>
          </a:p>
        </p:txBody>
      </p:sp>
      <p:sp>
        <p:nvSpPr>
          <p:cNvPr id="10" name="Shape 7"/>
          <p:cNvSpPr/>
          <p:nvPr/>
        </p:nvSpPr>
        <p:spPr>
          <a:xfrm>
            <a:off x="5597485" y="3241715"/>
            <a:ext cx="499943" cy="499943"/>
          </a:xfrm>
          <a:prstGeom prst="roundRect">
            <a:avLst>
              <a:gd name="adj" fmla="val 13333"/>
            </a:avLst>
          </a:prstGeom>
          <a:solidFill>
            <a:srgbClr val="2F3343"/>
          </a:solidFill>
          <a:ln/>
        </p:spPr>
      </p:sp>
      <p:sp>
        <p:nvSpPr>
          <p:cNvPr id="11" name="Text 8"/>
          <p:cNvSpPr/>
          <p:nvPr/>
        </p:nvSpPr>
        <p:spPr>
          <a:xfrm>
            <a:off x="5759768" y="3283387"/>
            <a:ext cx="175260" cy="416481"/>
          </a:xfrm>
          <a:prstGeom prst="rect">
            <a:avLst/>
          </a:prstGeom>
          <a:noFill/>
          <a:ln/>
        </p:spPr>
        <p:txBody>
          <a:bodyPr wrap="none" rtlCol="0" anchor="t"/>
          <a:lstStyle/>
          <a:p>
            <a:pPr marL="0" indent="0" algn="ctr">
              <a:lnSpc>
                <a:spcPts val="3281"/>
              </a:lnSpc>
              <a:buNone/>
            </a:pPr>
            <a:r>
              <a:rPr lang="en-US" sz="2624" dirty="0">
                <a:solidFill>
                  <a:srgbClr val="6EB9FC"/>
                </a:solidFill>
                <a:latin typeface="Lora" pitchFamily="34" charset="0"/>
                <a:ea typeface="Lora" pitchFamily="34" charset="-122"/>
                <a:cs typeface="Lora" pitchFamily="34" charset="-120"/>
              </a:rPr>
              <a:t>2</a:t>
            </a:r>
            <a:endParaRPr lang="en-US" sz="2624" dirty="0"/>
          </a:p>
        </p:txBody>
      </p:sp>
      <p:sp>
        <p:nvSpPr>
          <p:cNvPr id="12" name="Text 9"/>
          <p:cNvSpPr/>
          <p:nvPr/>
        </p:nvSpPr>
        <p:spPr>
          <a:xfrm>
            <a:off x="6319599" y="3318034"/>
            <a:ext cx="3086100" cy="347186"/>
          </a:xfrm>
          <a:prstGeom prst="rect">
            <a:avLst/>
          </a:prstGeom>
          <a:noFill/>
          <a:ln/>
        </p:spPr>
        <p:txBody>
          <a:bodyPr wrap="none" rtlCol="0" anchor="t"/>
          <a:lstStyle/>
          <a:p>
            <a:pPr marL="0" indent="0">
              <a:lnSpc>
                <a:spcPts val="2734"/>
              </a:lnSpc>
              <a:buNone/>
            </a:pPr>
            <a:r>
              <a:rPr lang="en-US" sz="2187" dirty="0">
                <a:solidFill>
                  <a:srgbClr val="6EB9FC"/>
                </a:solidFill>
                <a:latin typeface="Lora" pitchFamily="34" charset="0"/>
                <a:ea typeface="Lora" pitchFamily="34" charset="-122"/>
                <a:cs typeface="Lora" pitchFamily="34" charset="-120"/>
              </a:rPr>
              <a:t>Green Energy Solutions</a:t>
            </a:r>
            <a:endParaRPr lang="en-US" sz="2187" dirty="0"/>
          </a:p>
        </p:txBody>
      </p:sp>
      <p:sp>
        <p:nvSpPr>
          <p:cNvPr id="13" name="Text 10"/>
          <p:cNvSpPr/>
          <p:nvPr/>
        </p:nvSpPr>
        <p:spPr>
          <a:xfrm>
            <a:off x="6319599" y="3798451"/>
            <a:ext cx="3820001" cy="1421606"/>
          </a:xfrm>
          <a:prstGeom prst="rect">
            <a:avLst/>
          </a:prstGeom>
          <a:noFill/>
          <a:ln/>
        </p:spPr>
        <p:txBody>
          <a:bodyPr wrap="square" rtlCol="0" anchor="t"/>
          <a:lstStyle/>
          <a:p>
            <a:pPr marL="0" indent="0">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Engineers have developed innovative renewable energy technologies to address environmental concerns and reduce reliance on fossil fuels.</a:t>
            </a:r>
            <a:endParaRPr lang="en-US" sz="1750" dirty="0"/>
          </a:p>
        </p:txBody>
      </p:sp>
      <p:sp>
        <p:nvSpPr>
          <p:cNvPr id="14" name="Shape 11"/>
          <p:cNvSpPr/>
          <p:nvPr/>
        </p:nvSpPr>
        <p:spPr>
          <a:xfrm>
            <a:off x="833199" y="5615821"/>
            <a:ext cx="499943" cy="499943"/>
          </a:xfrm>
          <a:prstGeom prst="roundRect">
            <a:avLst>
              <a:gd name="adj" fmla="val 13333"/>
            </a:avLst>
          </a:prstGeom>
          <a:solidFill>
            <a:srgbClr val="2F3343"/>
          </a:solidFill>
          <a:ln/>
        </p:spPr>
      </p:sp>
      <p:sp>
        <p:nvSpPr>
          <p:cNvPr id="15" name="Text 12"/>
          <p:cNvSpPr/>
          <p:nvPr/>
        </p:nvSpPr>
        <p:spPr>
          <a:xfrm>
            <a:off x="991672" y="5657493"/>
            <a:ext cx="182880" cy="416481"/>
          </a:xfrm>
          <a:prstGeom prst="rect">
            <a:avLst/>
          </a:prstGeom>
          <a:noFill/>
          <a:ln/>
        </p:spPr>
        <p:txBody>
          <a:bodyPr wrap="none" rtlCol="0" anchor="t"/>
          <a:lstStyle/>
          <a:p>
            <a:pPr marL="0" indent="0" algn="ctr">
              <a:lnSpc>
                <a:spcPts val="3281"/>
              </a:lnSpc>
              <a:buNone/>
            </a:pPr>
            <a:r>
              <a:rPr lang="en-US" sz="2624" dirty="0">
                <a:solidFill>
                  <a:srgbClr val="6EB9FC"/>
                </a:solidFill>
                <a:latin typeface="Lora" pitchFamily="34" charset="0"/>
                <a:ea typeface="Lora" pitchFamily="34" charset="-122"/>
                <a:cs typeface="Lora" pitchFamily="34" charset="-120"/>
              </a:rPr>
              <a:t>3</a:t>
            </a:r>
            <a:endParaRPr lang="en-US" sz="2624" dirty="0"/>
          </a:p>
        </p:txBody>
      </p:sp>
      <p:sp>
        <p:nvSpPr>
          <p:cNvPr id="16" name="Text 13"/>
          <p:cNvSpPr/>
          <p:nvPr/>
        </p:nvSpPr>
        <p:spPr>
          <a:xfrm>
            <a:off x="1555313" y="5692140"/>
            <a:ext cx="4518660" cy="347186"/>
          </a:xfrm>
          <a:prstGeom prst="rect">
            <a:avLst/>
          </a:prstGeom>
          <a:noFill/>
          <a:ln/>
        </p:spPr>
        <p:txBody>
          <a:bodyPr wrap="none" rtlCol="0" anchor="t"/>
          <a:lstStyle/>
          <a:p>
            <a:pPr marL="0" indent="0">
              <a:lnSpc>
                <a:spcPts val="2734"/>
              </a:lnSpc>
              <a:buNone/>
            </a:pPr>
            <a:r>
              <a:rPr lang="en-US" sz="2187" dirty="0">
                <a:solidFill>
                  <a:srgbClr val="6EB9FC"/>
                </a:solidFill>
                <a:latin typeface="Lora" pitchFamily="34" charset="0"/>
                <a:ea typeface="Lora" pitchFamily="34" charset="-122"/>
                <a:cs typeface="Lora" pitchFamily="34" charset="-120"/>
              </a:rPr>
              <a:t>Urban Infrastructure Development</a:t>
            </a:r>
            <a:endParaRPr lang="en-US" sz="2187" dirty="0"/>
          </a:p>
        </p:txBody>
      </p:sp>
      <p:sp>
        <p:nvSpPr>
          <p:cNvPr id="17" name="Text 14"/>
          <p:cNvSpPr/>
          <p:nvPr/>
        </p:nvSpPr>
        <p:spPr>
          <a:xfrm>
            <a:off x="1555313" y="6172557"/>
            <a:ext cx="8584287" cy="710803"/>
          </a:xfrm>
          <a:prstGeom prst="rect">
            <a:avLst/>
          </a:prstGeom>
          <a:noFill/>
          <a:ln/>
        </p:spPr>
        <p:txBody>
          <a:bodyPr wrap="square" rtlCol="0" anchor="t"/>
          <a:lstStyle/>
          <a:p>
            <a:pPr marL="0" indent="0">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Successful engineering projects have transformed urban landscapes with efficient transportation systems and sustainable infrastructure.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833199" y="934760"/>
            <a:ext cx="7970520" cy="694373"/>
          </a:xfrm>
          <a:prstGeom prst="rect">
            <a:avLst/>
          </a:prstGeom>
          <a:noFill/>
          <a:ln/>
        </p:spPr>
        <p:txBody>
          <a:bodyPr wrap="none" rtlCol="0" anchor="t"/>
          <a:lstStyle/>
          <a:p>
            <a:pPr marL="0" indent="0">
              <a:lnSpc>
                <a:spcPts val="5468"/>
              </a:lnSpc>
              <a:buNone/>
            </a:pPr>
            <a:r>
              <a:rPr lang="en-US" sz="4374" dirty="0">
                <a:solidFill>
                  <a:srgbClr val="6EB9FC"/>
                </a:solidFill>
                <a:latin typeface="Lora" pitchFamily="34" charset="0"/>
                <a:ea typeface="Lora" pitchFamily="34" charset="-122"/>
                <a:cs typeface="Lora" pitchFamily="34" charset="-120"/>
              </a:rPr>
              <a:t>Challenges Faced by Engineers</a:t>
            </a:r>
            <a:endParaRPr lang="en-US" sz="4374" dirty="0"/>
          </a:p>
        </p:txBody>
      </p:sp>
      <p:pic>
        <p:nvPicPr>
          <p:cNvPr id="6" name="Image 1" descr="preencoded.png"/>
          <p:cNvPicPr>
            <a:picLocks noChangeAspect="1"/>
          </p:cNvPicPr>
          <p:nvPr/>
        </p:nvPicPr>
        <p:blipFill>
          <a:blip r:embed="rId4"/>
          <a:stretch>
            <a:fillRect/>
          </a:stretch>
        </p:blipFill>
        <p:spPr>
          <a:xfrm>
            <a:off x="833199" y="1962388"/>
            <a:ext cx="1110972" cy="1777484"/>
          </a:xfrm>
          <a:prstGeom prst="rect">
            <a:avLst/>
          </a:prstGeom>
        </p:spPr>
      </p:pic>
      <p:sp>
        <p:nvSpPr>
          <p:cNvPr id="7" name="Text 3"/>
          <p:cNvSpPr/>
          <p:nvPr/>
        </p:nvSpPr>
        <p:spPr>
          <a:xfrm>
            <a:off x="2277428" y="2184559"/>
            <a:ext cx="3314700" cy="347186"/>
          </a:xfrm>
          <a:prstGeom prst="rect">
            <a:avLst/>
          </a:prstGeom>
          <a:noFill/>
          <a:ln/>
        </p:spPr>
        <p:txBody>
          <a:bodyPr wrap="none" rtlCol="0" anchor="t"/>
          <a:lstStyle/>
          <a:p>
            <a:pPr marL="0" indent="0" algn="l">
              <a:lnSpc>
                <a:spcPts val="2734"/>
              </a:lnSpc>
              <a:buNone/>
            </a:pPr>
            <a:r>
              <a:rPr lang="en-US" sz="2187" dirty="0">
                <a:solidFill>
                  <a:srgbClr val="6EB9FC"/>
                </a:solidFill>
                <a:latin typeface="Lora" pitchFamily="34" charset="0"/>
                <a:ea typeface="Lora" pitchFamily="34" charset="-122"/>
                <a:cs typeface="Lora" pitchFamily="34" charset="-120"/>
              </a:rPr>
              <a:t>Complex Problem Solving</a:t>
            </a:r>
            <a:endParaRPr lang="en-US" sz="2187" dirty="0"/>
          </a:p>
        </p:txBody>
      </p:sp>
      <p:sp>
        <p:nvSpPr>
          <p:cNvPr id="8" name="Text 4"/>
          <p:cNvSpPr/>
          <p:nvPr/>
        </p:nvSpPr>
        <p:spPr>
          <a:xfrm>
            <a:off x="2277428" y="2664976"/>
            <a:ext cx="7862173" cy="710803"/>
          </a:xfrm>
          <a:prstGeom prst="rect">
            <a:avLst/>
          </a:prstGeom>
          <a:noFill/>
          <a:ln/>
        </p:spPr>
        <p:txBody>
          <a:bodyPr wrap="square" rtlCol="0" anchor="t"/>
          <a:lstStyle/>
          <a:p>
            <a:pPr marL="0" indent="0" algn="l">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Addressing intricate and multifaceted challenges demands sophisticated problem-solving skills and innovative thinking.</a:t>
            </a:r>
            <a:endParaRPr lang="en-US" sz="1750" dirty="0"/>
          </a:p>
        </p:txBody>
      </p:sp>
      <p:pic>
        <p:nvPicPr>
          <p:cNvPr id="9" name="Image 2" descr="preencoded.png"/>
          <p:cNvPicPr>
            <a:picLocks noChangeAspect="1"/>
          </p:cNvPicPr>
          <p:nvPr/>
        </p:nvPicPr>
        <p:blipFill>
          <a:blip r:embed="rId5"/>
          <a:stretch>
            <a:fillRect/>
          </a:stretch>
        </p:blipFill>
        <p:spPr>
          <a:xfrm>
            <a:off x="833199" y="3739872"/>
            <a:ext cx="1110972" cy="1777484"/>
          </a:xfrm>
          <a:prstGeom prst="rect">
            <a:avLst/>
          </a:prstGeom>
        </p:spPr>
      </p:pic>
      <p:sp>
        <p:nvSpPr>
          <p:cNvPr id="10" name="Text 5"/>
          <p:cNvSpPr/>
          <p:nvPr/>
        </p:nvSpPr>
        <p:spPr>
          <a:xfrm>
            <a:off x="2277428" y="3962043"/>
            <a:ext cx="2918460" cy="347186"/>
          </a:xfrm>
          <a:prstGeom prst="rect">
            <a:avLst/>
          </a:prstGeom>
          <a:noFill/>
          <a:ln/>
        </p:spPr>
        <p:txBody>
          <a:bodyPr wrap="none" rtlCol="0" anchor="t"/>
          <a:lstStyle/>
          <a:p>
            <a:pPr marL="0" indent="0" algn="l">
              <a:lnSpc>
                <a:spcPts val="2734"/>
              </a:lnSpc>
              <a:buNone/>
            </a:pPr>
            <a:r>
              <a:rPr lang="en-US" sz="2187" dirty="0">
                <a:solidFill>
                  <a:srgbClr val="6EB9FC"/>
                </a:solidFill>
                <a:latin typeface="Lora" pitchFamily="34" charset="0"/>
                <a:ea typeface="Lora" pitchFamily="34" charset="-122"/>
                <a:cs typeface="Lora" pitchFamily="34" charset="-120"/>
              </a:rPr>
              <a:t>Ethical Considerations</a:t>
            </a:r>
            <a:endParaRPr lang="en-US" sz="2187" dirty="0"/>
          </a:p>
        </p:txBody>
      </p:sp>
      <p:sp>
        <p:nvSpPr>
          <p:cNvPr id="11" name="Text 6"/>
          <p:cNvSpPr/>
          <p:nvPr/>
        </p:nvSpPr>
        <p:spPr>
          <a:xfrm>
            <a:off x="2277428" y="4442460"/>
            <a:ext cx="7862173" cy="710803"/>
          </a:xfrm>
          <a:prstGeom prst="rect">
            <a:avLst/>
          </a:prstGeom>
          <a:noFill/>
          <a:ln/>
        </p:spPr>
        <p:txBody>
          <a:bodyPr wrap="square" rtlCol="0" anchor="t"/>
          <a:lstStyle/>
          <a:p>
            <a:pPr marL="0" indent="0" algn="l">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Engineers encounter ethical dilemmas related to safety, environmental impact, and social responsibility.</a:t>
            </a:r>
            <a:endParaRPr lang="en-US" sz="1750" dirty="0"/>
          </a:p>
        </p:txBody>
      </p:sp>
      <p:pic>
        <p:nvPicPr>
          <p:cNvPr id="12" name="Image 3" descr="preencoded.png"/>
          <p:cNvPicPr>
            <a:picLocks noChangeAspect="1"/>
          </p:cNvPicPr>
          <p:nvPr/>
        </p:nvPicPr>
        <p:blipFill>
          <a:blip r:embed="rId6"/>
          <a:stretch>
            <a:fillRect/>
          </a:stretch>
        </p:blipFill>
        <p:spPr>
          <a:xfrm>
            <a:off x="833199" y="5517356"/>
            <a:ext cx="1110972" cy="1777484"/>
          </a:xfrm>
          <a:prstGeom prst="rect">
            <a:avLst/>
          </a:prstGeom>
        </p:spPr>
      </p:pic>
      <p:sp>
        <p:nvSpPr>
          <p:cNvPr id="13" name="Text 7"/>
          <p:cNvSpPr/>
          <p:nvPr/>
        </p:nvSpPr>
        <p:spPr>
          <a:xfrm>
            <a:off x="2277428" y="5739527"/>
            <a:ext cx="4572000" cy="347186"/>
          </a:xfrm>
          <a:prstGeom prst="rect">
            <a:avLst/>
          </a:prstGeom>
          <a:noFill/>
          <a:ln/>
        </p:spPr>
        <p:txBody>
          <a:bodyPr wrap="none" rtlCol="0" anchor="t"/>
          <a:lstStyle/>
          <a:p>
            <a:pPr marL="0" indent="0" algn="l">
              <a:lnSpc>
                <a:spcPts val="2734"/>
              </a:lnSpc>
              <a:buNone/>
            </a:pPr>
            <a:r>
              <a:rPr lang="en-US" sz="2187" dirty="0">
                <a:solidFill>
                  <a:srgbClr val="6EB9FC"/>
                </a:solidFill>
                <a:latin typeface="Lora" pitchFamily="34" charset="0"/>
                <a:ea typeface="Lora" pitchFamily="34" charset="-122"/>
                <a:cs typeface="Lora" pitchFamily="34" charset="-120"/>
              </a:rPr>
              <a:t>Rapid Technological Advancements</a:t>
            </a:r>
            <a:endParaRPr lang="en-US" sz="2187" dirty="0"/>
          </a:p>
        </p:txBody>
      </p:sp>
      <p:sp>
        <p:nvSpPr>
          <p:cNvPr id="14" name="Text 8"/>
          <p:cNvSpPr/>
          <p:nvPr/>
        </p:nvSpPr>
        <p:spPr>
          <a:xfrm>
            <a:off x="2277428" y="6219944"/>
            <a:ext cx="7862173" cy="710803"/>
          </a:xfrm>
          <a:prstGeom prst="rect">
            <a:avLst/>
          </a:prstGeom>
          <a:noFill/>
          <a:ln/>
        </p:spPr>
        <p:txBody>
          <a:bodyPr wrap="square" rtlCol="0" anchor="t"/>
          <a:lstStyle/>
          <a:p>
            <a:pPr marL="0" indent="0" algn="l">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Keeping pace with rapidly evolving technologies requires continuous learning and adaptation.</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sp>
        <p:nvSpPr>
          <p:cNvPr id="4" name="Text 2"/>
          <p:cNvSpPr/>
          <p:nvPr/>
        </p:nvSpPr>
        <p:spPr>
          <a:xfrm>
            <a:off x="2348389" y="1149667"/>
            <a:ext cx="5661660" cy="694373"/>
          </a:xfrm>
          <a:prstGeom prst="rect">
            <a:avLst/>
          </a:prstGeom>
          <a:noFill/>
          <a:ln/>
        </p:spPr>
        <p:txBody>
          <a:bodyPr wrap="none" rtlCol="0" anchor="t"/>
          <a:lstStyle/>
          <a:p>
            <a:pPr marL="0" indent="0">
              <a:lnSpc>
                <a:spcPts val="5468"/>
              </a:lnSpc>
              <a:buNone/>
            </a:pPr>
            <a:r>
              <a:rPr lang="en-US" sz="4374" dirty="0">
                <a:solidFill>
                  <a:srgbClr val="6EB9FC"/>
                </a:solidFill>
                <a:latin typeface="Lora" pitchFamily="34" charset="0"/>
                <a:ea typeface="Lora" pitchFamily="34" charset="-122"/>
                <a:cs typeface="Lora" pitchFamily="34" charset="-120"/>
              </a:rPr>
              <a:t>Future of Engineering</a:t>
            </a:r>
            <a:endParaRPr lang="en-US" sz="4374" dirty="0"/>
          </a:p>
        </p:txBody>
      </p:sp>
      <p:pic>
        <p:nvPicPr>
          <p:cNvPr id="5" name="Image 0" descr="preencoded.png"/>
          <p:cNvPicPr>
            <a:picLocks noChangeAspect="1"/>
          </p:cNvPicPr>
          <p:nvPr/>
        </p:nvPicPr>
        <p:blipFill>
          <a:blip r:embed="rId3"/>
          <a:stretch>
            <a:fillRect/>
          </a:stretch>
        </p:blipFill>
        <p:spPr>
          <a:xfrm>
            <a:off x="2348389" y="2288381"/>
            <a:ext cx="3088958" cy="1909048"/>
          </a:xfrm>
          <a:prstGeom prst="rect">
            <a:avLst/>
          </a:prstGeom>
        </p:spPr>
      </p:pic>
      <p:sp>
        <p:nvSpPr>
          <p:cNvPr id="6" name="Text 3"/>
          <p:cNvSpPr/>
          <p:nvPr/>
        </p:nvSpPr>
        <p:spPr>
          <a:xfrm>
            <a:off x="2348389" y="4475083"/>
            <a:ext cx="3088958" cy="694373"/>
          </a:xfrm>
          <a:prstGeom prst="rect">
            <a:avLst/>
          </a:prstGeom>
          <a:noFill/>
          <a:ln/>
        </p:spPr>
        <p:txBody>
          <a:bodyPr wrap="square" rtlCol="0" anchor="t"/>
          <a:lstStyle/>
          <a:p>
            <a:pPr marL="0" indent="0" algn="l">
              <a:lnSpc>
                <a:spcPts val="2734"/>
              </a:lnSpc>
              <a:buNone/>
            </a:pPr>
            <a:r>
              <a:rPr lang="en-US" sz="2187" dirty="0">
                <a:solidFill>
                  <a:srgbClr val="6EB9FC"/>
                </a:solidFill>
                <a:latin typeface="Lora" pitchFamily="34" charset="0"/>
                <a:ea typeface="Lora" pitchFamily="34" charset="-122"/>
                <a:cs typeface="Lora" pitchFamily="34" charset="-120"/>
              </a:rPr>
              <a:t>Technological Advancements</a:t>
            </a:r>
            <a:endParaRPr lang="en-US" sz="2187" dirty="0"/>
          </a:p>
        </p:txBody>
      </p:sp>
      <p:sp>
        <p:nvSpPr>
          <p:cNvPr id="7" name="Text 4"/>
          <p:cNvSpPr/>
          <p:nvPr/>
        </p:nvSpPr>
        <p:spPr>
          <a:xfrm>
            <a:off x="2348389" y="5302687"/>
            <a:ext cx="3088958" cy="1421606"/>
          </a:xfrm>
          <a:prstGeom prst="rect">
            <a:avLst/>
          </a:prstGeom>
          <a:noFill/>
          <a:ln/>
        </p:spPr>
        <p:txBody>
          <a:bodyPr wrap="square" rtlCol="0" anchor="t"/>
          <a:lstStyle/>
          <a:p>
            <a:pPr marL="0" indent="0" algn="l">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Engineering is poised to embrace AI, advanced materials, and sustainable technologies to shape the future.</a:t>
            </a:r>
            <a:endParaRPr lang="en-US" sz="1750" dirty="0"/>
          </a:p>
        </p:txBody>
      </p:sp>
      <p:pic>
        <p:nvPicPr>
          <p:cNvPr id="8" name="Image 1" descr="preencoded.png"/>
          <p:cNvPicPr>
            <a:picLocks noChangeAspect="1"/>
          </p:cNvPicPr>
          <p:nvPr/>
        </p:nvPicPr>
        <p:blipFill>
          <a:blip r:embed="rId4"/>
          <a:stretch>
            <a:fillRect/>
          </a:stretch>
        </p:blipFill>
        <p:spPr>
          <a:xfrm>
            <a:off x="5770602" y="2288381"/>
            <a:ext cx="3088958" cy="1909048"/>
          </a:xfrm>
          <a:prstGeom prst="rect">
            <a:avLst/>
          </a:prstGeom>
        </p:spPr>
      </p:pic>
      <p:sp>
        <p:nvSpPr>
          <p:cNvPr id="9" name="Text 5"/>
          <p:cNvSpPr/>
          <p:nvPr/>
        </p:nvSpPr>
        <p:spPr>
          <a:xfrm>
            <a:off x="5770602" y="4475083"/>
            <a:ext cx="2537460" cy="347186"/>
          </a:xfrm>
          <a:prstGeom prst="rect">
            <a:avLst/>
          </a:prstGeom>
          <a:noFill/>
          <a:ln/>
        </p:spPr>
        <p:txBody>
          <a:bodyPr wrap="none" rtlCol="0" anchor="t"/>
          <a:lstStyle/>
          <a:p>
            <a:pPr marL="0" indent="0" algn="l">
              <a:lnSpc>
                <a:spcPts val="2734"/>
              </a:lnSpc>
              <a:buNone/>
            </a:pPr>
            <a:r>
              <a:rPr lang="en-US" sz="2187" dirty="0">
                <a:solidFill>
                  <a:srgbClr val="6EB9FC"/>
                </a:solidFill>
                <a:latin typeface="Lora" pitchFamily="34" charset="0"/>
                <a:ea typeface="Lora" pitchFamily="34" charset="-122"/>
                <a:cs typeface="Lora" pitchFamily="34" charset="-120"/>
              </a:rPr>
              <a:t>Smart Urbanization</a:t>
            </a:r>
            <a:endParaRPr lang="en-US" sz="2187" dirty="0"/>
          </a:p>
        </p:txBody>
      </p:sp>
      <p:sp>
        <p:nvSpPr>
          <p:cNvPr id="10" name="Text 6"/>
          <p:cNvSpPr/>
          <p:nvPr/>
        </p:nvSpPr>
        <p:spPr>
          <a:xfrm>
            <a:off x="5770602" y="4955500"/>
            <a:ext cx="3088958" cy="1421606"/>
          </a:xfrm>
          <a:prstGeom prst="rect">
            <a:avLst/>
          </a:prstGeom>
          <a:noFill/>
          <a:ln/>
        </p:spPr>
        <p:txBody>
          <a:bodyPr wrap="square" rtlCol="0" anchor="t"/>
          <a:lstStyle/>
          <a:p>
            <a:pPr marL="0" indent="0" algn="l">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Engineers will play a key role in developing smart cities with efficient infrastructure and sustainable living solutions.</a:t>
            </a:r>
            <a:endParaRPr lang="en-US" sz="1750" dirty="0"/>
          </a:p>
        </p:txBody>
      </p:sp>
      <p:pic>
        <p:nvPicPr>
          <p:cNvPr id="11" name="Image 2" descr="preencoded.png"/>
          <p:cNvPicPr>
            <a:picLocks noChangeAspect="1"/>
          </p:cNvPicPr>
          <p:nvPr/>
        </p:nvPicPr>
        <p:blipFill>
          <a:blip r:embed="rId5"/>
          <a:stretch>
            <a:fillRect/>
          </a:stretch>
        </p:blipFill>
        <p:spPr>
          <a:xfrm>
            <a:off x="9192816" y="2288381"/>
            <a:ext cx="3089077" cy="1909167"/>
          </a:xfrm>
          <a:prstGeom prst="rect">
            <a:avLst/>
          </a:prstGeom>
        </p:spPr>
      </p:pic>
      <p:sp>
        <p:nvSpPr>
          <p:cNvPr id="12" name="Text 7"/>
          <p:cNvSpPr/>
          <p:nvPr/>
        </p:nvSpPr>
        <p:spPr>
          <a:xfrm>
            <a:off x="9192816" y="4475202"/>
            <a:ext cx="3089077" cy="694373"/>
          </a:xfrm>
          <a:prstGeom prst="rect">
            <a:avLst/>
          </a:prstGeom>
          <a:noFill/>
          <a:ln/>
        </p:spPr>
        <p:txBody>
          <a:bodyPr wrap="square" rtlCol="0" anchor="t"/>
          <a:lstStyle/>
          <a:p>
            <a:pPr marL="0" indent="0" algn="l">
              <a:lnSpc>
                <a:spcPts val="2734"/>
              </a:lnSpc>
              <a:buNone/>
            </a:pPr>
            <a:r>
              <a:rPr lang="en-US" sz="2187" dirty="0">
                <a:solidFill>
                  <a:srgbClr val="6EB9FC"/>
                </a:solidFill>
                <a:latin typeface="Lora" pitchFamily="34" charset="0"/>
                <a:ea typeface="Lora" pitchFamily="34" charset="-122"/>
                <a:cs typeface="Lora" pitchFamily="34" charset="-120"/>
              </a:rPr>
              <a:t>Automation and Robotics</a:t>
            </a:r>
            <a:endParaRPr lang="en-US" sz="2187" dirty="0"/>
          </a:p>
        </p:txBody>
      </p:sp>
      <p:sp>
        <p:nvSpPr>
          <p:cNvPr id="13" name="Text 8"/>
          <p:cNvSpPr/>
          <p:nvPr/>
        </p:nvSpPr>
        <p:spPr>
          <a:xfrm>
            <a:off x="9192816" y="5302806"/>
            <a:ext cx="3089077" cy="1777008"/>
          </a:xfrm>
          <a:prstGeom prst="rect">
            <a:avLst/>
          </a:prstGeom>
          <a:noFill/>
          <a:ln/>
        </p:spPr>
        <p:txBody>
          <a:bodyPr wrap="square" rtlCol="0" anchor="t"/>
          <a:lstStyle/>
          <a:p>
            <a:pPr marL="0" indent="0" algn="l">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Automation and robotics will revolutionize industries, requiring engineering expertise for implementation and management.</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sp>
        <p:nvSpPr>
          <p:cNvPr id="4" name="Text 2"/>
          <p:cNvSpPr/>
          <p:nvPr/>
        </p:nvSpPr>
        <p:spPr>
          <a:xfrm>
            <a:off x="2348389" y="2220873"/>
            <a:ext cx="9486900" cy="694373"/>
          </a:xfrm>
          <a:prstGeom prst="rect">
            <a:avLst/>
          </a:prstGeom>
          <a:noFill/>
          <a:ln/>
        </p:spPr>
        <p:txBody>
          <a:bodyPr wrap="none" rtlCol="0" anchor="t"/>
          <a:lstStyle/>
          <a:p>
            <a:pPr marL="0" indent="0">
              <a:lnSpc>
                <a:spcPts val="5468"/>
              </a:lnSpc>
              <a:buNone/>
            </a:pPr>
            <a:r>
              <a:rPr lang="en-US" sz="4374" dirty="0">
                <a:solidFill>
                  <a:srgbClr val="6EB9FC"/>
                </a:solidFill>
                <a:latin typeface="Lora" pitchFamily="34" charset="0"/>
                <a:ea typeface="Lora" pitchFamily="34" charset="-122"/>
                <a:cs typeface="Lora" pitchFamily="34" charset="-120"/>
              </a:rPr>
              <a:t>Career Opportunities in Engineering</a:t>
            </a:r>
            <a:endParaRPr lang="en-US" sz="4374" dirty="0"/>
          </a:p>
        </p:txBody>
      </p:sp>
      <p:sp>
        <p:nvSpPr>
          <p:cNvPr id="5" name="Text 3"/>
          <p:cNvSpPr/>
          <p:nvPr/>
        </p:nvSpPr>
        <p:spPr>
          <a:xfrm>
            <a:off x="2348389" y="3470672"/>
            <a:ext cx="2949416" cy="694373"/>
          </a:xfrm>
          <a:prstGeom prst="rect">
            <a:avLst/>
          </a:prstGeom>
          <a:noFill/>
          <a:ln/>
        </p:spPr>
        <p:txBody>
          <a:bodyPr wrap="square" rtlCol="0" anchor="t"/>
          <a:lstStyle/>
          <a:p>
            <a:pPr marL="0" indent="0">
              <a:lnSpc>
                <a:spcPts val="2734"/>
              </a:lnSpc>
              <a:buNone/>
            </a:pPr>
            <a:r>
              <a:rPr lang="en-US" sz="2187" dirty="0">
                <a:solidFill>
                  <a:srgbClr val="6EB9FC"/>
                </a:solidFill>
                <a:latin typeface="Lora" pitchFamily="34" charset="0"/>
                <a:ea typeface="Lora" pitchFamily="34" charset="-122"/>
                <a:cs typeface="Lora" pitchFamily="34" charset="-120"/>
              </a:rPr>
              <a:t>Research &amp; Development</a:t>
            </a:r>
            <a:endParaRPr lang="en-US" sz="2187" dirty="0"/>
          </a:p>
        </p:txBody>
      </p:sp>
      <p:sp>
        <p:nvSpPr>
          <p:cNvPr id="6" name="Text 4"/>
          <p:cNvSpPr/>
          <p:nvPr/>
        </p:nvSpPr>
        <p:spPr>
          <a:xfrm>
            <a:off x="2348389" y="4387215"/>
            <a:ext cx="2949416" cy="1421606"/>
          </a:xfrm>
          <a:prstGeom prst="rect">
            <a:avLst/>
          </a:prstGeom>
          <a:noFill/>
          <a:ln/>
        </p:spPr>
        <p:txBody>
          <a:bodyPr wrap="square" rtlCol="0" anchor="t"/>
          <a:lstStyle/>
          <a:p>
            <a:pPr marL="0" indent="0">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Engineers are involved in groundbreaking research and development projects across various fields.</a:t>
            </a:r>
            <a:endParaRPr lang="en-US" sz="1750" dirty="0"/>
          </a:p>
        </p:txBody>
      </p:sp>
      <p:sp>
        <p:nvSpPr>
          <p:cNvPr id="7" name="Text 5"/>
          <p:cNvSpPr/>
          <p:nvPr/>
        </p:nvSpPr>
        <p:spPr>
          <a:xfrm>
            <a:off x="5847398" y="3470672"/>
            <a:ext cx="2949416" cy="694373"/>
          </a:xfrm>
          <a:prstGeom prst="rect">
            <a:avLst/>
          </a:prstGeom>
          <a:noFill/>
          <a:ln/>
        </p:spPr>
        <p:txBody>
          <a:bodyPr wrap="square" rtlCol="0" anchor="t"/>
          <a:lstStyle/>
          <a:p>
            <a:pPr marL="0" indent="0">
              <a:lnSpc>
                <a:spcPts val="2734"/>
              </a:lnSpc>
              <a:buNone/>
            </a:pPr>
            <a:r>
              <a:rPr lang="en-US" sz="2187" dirty="0">
                <a:solidFill>
                  <a:srgbClr val="6EB9FC"/>
                </a:solidFill>
                <a:latin typeface="Lora" pitchFamily="34" charset="0"/>
                <a:ea typeface="Lora" pitchFamily="34" charset="-122"/>
                <a:cs typeface="Lora" pitchFamily="34" charset="-120"/>
              </a:rPr>
              <a:t>Consulting and Advisory</a:t>
            </a:r>
            <a:endParaRPr lang="en-US" sz="2187" dirty="0"/>
          </a:p>
        </p:txBody>
      </p:sp>
      <p:sp>
        <p:nvSpPr>
          <p:cNvPr id="8" name="Text 6"/>
          <p:cNvSpPr/>
          <p:nvPr/>
        </p:nvSpPr>
        <p:spPr>
          <a:xfrm>
            <a:off x="5847398" y="4387215"/>
            <a:ext cx="2949416" cy="1421606"/>
          </a:xfrm>
          <a:prstGeom prst="rect">
            <a:avLst/>
          </a:prstGeom>
          <a:noFill/>
          <a:ln/>
        </p:spPr>
        <p:txBody>
          <a:bodyPr wrap="square" rtlCol="0" anchor="t"/>
          <a:lstStyle/>
          <a:p>
            <a:pPr marL="0" indent="0">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Engineers provide expert consulting services, offering insights and solutions to diverse industry challenges.</a:t>
            </a:r>
            <a:endParaRPr lang="en-US" sz="1750" dirty="0"/>
          </a:p>
        </p:txBody>
      </p:sp>
      <p:sp>
        <p:nvSpPr>
          <p:cNvPr id="9" name="Text 7"/>
          <p:cNvSpPr/>
          <p:nvPr/>
        </p:nvSpPr>
        <p:spPr>
          <a:xfrm>
            <a:off x="9346406" y="3470672"/>
            <a:ext cx="2316480" cy="347186"/>
          </a:xfrm>
          <a:prstGeom prst="rect">
            <a:avLst/>
          </a:prstGeom>
          <a:noFill/>
          <a:ln/>
        </p:spPr>
        <p:txBody>
          <a:bodyPr wrap="none" rtlCol="0" anchor="t"/>
          <a:lstStyle/>
          <a:p>
            <a:pPr marL="0" indent="0">
              <a:lnSpc>
                <a:spcPts val="2734"/>
              </a:lnSpc>
              <a:buNone/>
            </a:pPr>
            <a:r>
              <a:rPr lang="en-US" sz="2187" dirty="0">
                <a:solidFill>
                  <a:srgbClr val="6EB9FC"/>
                </a:solidFill>
                <a:latin typeface="Lora" pitchFamily="34" charset="0"/>
                <a:ea typeface="Lora" pitchFamily="34" charset="-122"/>
                <a:cs typeface="Lora" pitchFamily="34" charset="-120"/>
              </a:rPr>
              <a:t>Entrepreneurship</a:t>
            </a:r>
            <a:endParaRPr lang="en-US" sz="2187" dirty="0"/>
          </a:p>
        </p:txBody>
      </p:sp>
      <p:sp>
        <p:nvSpPr>
          <p:cNvPr id="10" name="Text 8"/>
          <p:cNvSpPr/>
          <p:nvPr/>
        </p:nvSpPr>
        <p:spPr>
          <a:xfrm>
            <a:off x="9346406" y="4040029"/>
            <a:ext cx="2949416" cy="1421606"/>
          </a:xfrm>
          <a:prstGeom prst="rect">
            <a:avLst/>
          </a:prstGeom>
          <a:noFill/>
          <a:ln/>
        </p:spPr>
        <p:txBody>
          <a:bodyPr wrap="square" rtlCol="0" anchor="t"/>
          <a:lstStyle/>
          <a:p>
            <a:pPr marL="0" indent="0">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Many engineers leverage their skills to start innovative ventures and bring new technologies to market.</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680</Words>
  <Application>Microsoft Office PowerPoint</Application>
  <PresentationFormat>Custom</PresentationFormat>
  <Paragraphs>82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dhyanraiyani18@gmail.com</cp:lastModifiedBy>
  <cp:revision>3</cp:revision>
  <dcterms:created xsi:type="dcterms:W3CDTF">2024-01-10T12:24:49Z</dcterms:created>
  <dcterms:modified xsi:type="dcterms:W3CDTF">2024-01-31T11:35:23Z</dcterms:modified>
</cp:coreProperties>
</file>