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p15:clr>
            <a:srgbClr val="A4A3A4"/>
          </p15:clr>
        </p15:guide>
        <p15:guide id="2" pos="46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1" d="100"/>
          <a:sy n="61" d="100"/>
        </p:scale>
        <p:origin x="-564" y="-84"/>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presProps" Target="presProp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notesMaster" Target="notesMasters/notesMaster1.xml" /><Relationship Id="rId2" Type="http://schemas.openxmlformats.org/officeDocument/2006/relationships/slide" Target="slides/slide1.xml" /><Relationship Id="rId16"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theme" Target="theme/theme1.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viewProps" Target="view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 /><Relationship Id="rId1" Type="http://schemas.openxmlformats.org/officeDocument/2006/relationships/slideLayout" Target="../slideLayouts/slideLayout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notesSlide" Target="../notesSlides/notesSlide10.xml"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2.xml" /><Relationship Id="rId1" Type="http://schemas.openxmlformats.org/officeDocument/2006/relationships/slideLayout" Target="../slideLayouts/slideLayout1.xml" /><Relationship Id="rId5" Type="http://schemas.openxmlformats.org/officeDocument/2006/relationships/image" Target="../media/image4.png" /><Relationship Id="rId4" Type="http://schemas.openxmlformats.org/officeDocument/2006/relationships/image" Target="../media/image3.png"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4.xml"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notesSlide" Target="../notesSlides/notesSlide5.xml" /><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notesSlide" Target="../notesSlides/notesSlide6.xml" /><Relationship Id="rId1" Type="http://schemas.openxmlformats.org/officeDocument/2006/relationships/slideLayout" Target="../slideLayouts/slideLayout1.xml" /><Relationship Id="rId6" Type="http://schemas.openxmlformats.org/officeDocument/2006/relationships/image" Target="../media/image10.png" /><Relationship Id="rId5" Type="http://schemas.openxmlformats.org/officeDocument/2006/relationships/image" Target="../media/image9.png" /><Relationship Id="rId4" Type="http://schemas.openxmlformats.org/officeDocument/2006/relationships/image" Target="../media/image8.png" /></Relationships>
</file>

<file path=ppt/slides/_rels/slide7.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notesSlide" Target="../notesSlides/notesSlide7.xml" /><Relationship Id="rId1" Type="http://schemas.openxmlformats.org/officeDocument/2006/relationships/slideLayout" Target="../slideLayouts/slideLayout1.xml" /></Relationships>
</file>

<file path=ppt/slides/_rels/slide8.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notesSlide" Target="../notesSlides/notesSlide8.xml" /><Relationship Id="rId1" Type="http://schemas.openxmlformats.org/officeDocument/2006/relationships/slideLayout" Target="../slideLayouts/slideLayout1.xml" /></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5" name="Text 2"/>
          <p:cNvSpPr/>
          <p:nvPr/>
        </p:nvSpPr>
        <p:spPr>
          <a:xfrm>
            <a:off x="833199" y="1962745"/>
            <a:ext cx="6931462" cy="833199"/>
          </a:xfrm>
          <a:prstGeom prst="rect">
            <a:avLst/>
          </a:prstGeom>
          <a:noFill/>
          <a:ln/>
        </p:spPr>
        <p:txBody>
          <a:bodyPr wrap="none" rtlCol="0" anchor="t"/>
          <a:lstStyle/>
          <a:p>
            <a:pPr marL="0" indent="0">
              <a:lnSpc>
                <a:spcPts val="6561"/>
              </a:lnSpc>
              <a:buNone/>
            </a:pPr>
            <a:r>
              <a:rPr lang="en-US" sz="5249" kern="0" spc="-157" dirty="0">
                <a:solidFill>
                  <a:srgbClr val="2C3F42"/>
                </a:solidFill>
                <a:latin typeface="Bitter" pitchFamily="34" charset="0"/>
                <a:ea typeface="Bitter" pitchFamily="34" charset="-122"/>
                <a:cs typeface="Bitter" pitchFamily="34" charset="-120"/>
              </a:rPr>
              <a:t>Introduction to Engines</a:t>
            </a:r>
            <a:endParaRPr lang="en-US" sz="5249" dirty="0"/>
          </a:p>
        </p:txBody>
      </p:sp>
      <p:sp>
        <p:nvSpPr>
          <p:cNvPr id="6" name="Text 3"/>
          <p:cNvSpPr/>
          <p:nvPr/>
        </p:nvSpPr>
        <p:spPr>
          <a:xfrm>
            <a:off x="833199" y="3129201"/>
            <a:ext cx="7477601" cy="2487811"/>
          </a:xfrm>
          <a:prstGeom prst="rect">
            <a:avLst/>
          </a:prstGeom>
          <a:noFill/>
          <a:ln/>
        </p:spPr>
        <p:txBody>
          <a:bodyPr wrap="square" rtlCol="0" anchor="t"/>
          <a:lstStyle/>
          <a:p>
            <a:pPr marL="0" indent="0">
              <a:lnSpc>
                <a:spcPts val="2799"/>
              </a:lnSpc>
              <a:buNone/>
            </a:pPr>
            <a:r>
              <a:rPr lang="en-US" sz="1750" kern="0" spc="-35" dirty="0">
                <a:solidFill>
                  <a:srgbClr val="2B2E3C"/>
                </a:solidFill>
                <a:latin typeface="Open Sans" pitchFamily="34" charset="0"/>
                <a:ea typeface="Open Sans" pitchFamily="34" charset="-122"/>
                <a:cs typeface="Open Sans" pitchFamily="34" charset="-120"/>
              </a:rPr>
              <a:t>Engines play a pivotal role in powering various types of machinery, providing the necessary energy for them to operate. From automobiles to power generators, engines come in various types and have different components and working principles, making them essential to modern society. This presentation will provide an in-depth exploration of the different types of engines, their components, and their unique characteristics.</a:t>
            </a:r>
            <a:endParaRPr lang="en-US" sz="1750" dirty="0"/>
          </a:p>
        </p:txBody>
      </p:sp>
      <p:sp>
        <p:nvSpPr>
          <p:cNvPr id="7" name="Shape 4"/>
          <p:cNvSpPr/>
          <p:nvPr/>
        </p:nvSpPr>
        <p:spPr>
          <a:xfrm>
            <a:off x="833199" y="5866924"/>
            <a:ext cx="355402" cy="355402"/>
          </a:xfrm>
          <a:prstGeom prst="roundRect">
            <a:avLst>
              <a:gd name="adj" fmla="val 25726039"/>
            </a:avLst>
          </a:prstGeom>
          <a:noFill/>
          <a:ln w="7620">
            <a:solidFill>
              <a:srgbClr val="FFFFFF"/>
            </a:solidFill>
            <a:prstDash val="solid"/>
          </a:ln>
        </p:spPr>
      </p:sp>
      <p:sp>
        <p:nvSpPr>
          <p:cNvPr id="8" name="TextBox 7">
            <a:extLst>
              <a:ext uri="{FF2B5EF4-FFF2-40B4-BE49-F238E27FC236}">
                <a16:creationId xmlns:a16="http://schemas.microsoft.com/office/drawing/2014/main" id="{C68FA4E2-12FF-1A54-983B-7F3FE0A09D8D}"/>
              </a:ext>
            </a:extLst>
          </p:cNvPr>
          <p:cNvSpPr txBox="1"/>
          <p:nvPr/>
        </p:nvSpPr>
        <p:spPr>
          <a:xfrm>
            <a:off x="6403769" y="3197431"/>
            <a:ext cx="1828800" cy="1828800"/>
          </a:xfrm>
          <a:prstGeom prst="rect">
            <a:avLst/>
          </a:prstGeom>
          <a:noFill/>
        </p:spPr>
        <p:txBody>
          <a:bodyPr wrap="square" rtlCol="0">
            <a:spAutoFit/>
          </a:bodyPr>
          <a:lstStyle/>
          <a:p>
            <a:pPr algn="l"/>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5" name="Text 2"/>
          <p:cNvSpPr/>
          <p:nvPr/>
        </p:nvSpPr>
        <p:spPr>
          <a:xfrm>
            <a:off x="833199" y="2357080"/>
            <a:ext cx="4443889" cy="694373"/>
          </a:xfrm>
          <a:prstGeom prst="rect">
            <a:avLst/>
          </a:prstGeom>
          <a:noFill/>
          <a:ln/>
        </p:spPr>
        <p:txBody>
          <a:bodyPr wrap="none" rtlCol="0" anchor="t"/>
          <a:lstStyle/>
          <a:p>
            <a:pPr marL="0" indent="0">
              <a:lnSpc>
                <a:spcPts val="5468"/>
              </a:lnSpc>
              <a:buNone/>
            </a:pPr>
            <a:r>
              <a:rPr lang="en-US" sz="4374" kern="0" spc="-131" dirty="0">
                <a:solidFill>
                  <a:srgbClr val="2C3F42"/>
                </a:solidFill>
                <a:latin typeface="Bitter" pitchFamily="34" charset="0"/>
                <a:ea typeface="Bitter" pitchFamily="34" charset="-122"/>
                <a:cs typeface="Bitter" pitchFamily="34" charset="-120"/>
              </a:rPr>
              <a:t>Conclusion</a:t>
            </a:r>
            <a:endParaRPr lang="en-US" sz="4374" dirty="0"/>
          </a:p>
        </p:txBody>
      </p:sp>
      <p:sp>
        <p:nvSpPr>
          <p:cNvPr id="6" name="Text 3"/>
          <p:cNvSpPr/>
          <p:nvPr/>
        </p:nvSpPr>
        <p:spPr>
          <a:xfrm>
            <a:off x="833199" y="3384709"/>
            <a:ext cx="7477601" cy="2487811"/>
          </a:xfrm>
          <a:prstGeom prst="rect">
            <a:avLst/>
          </a:prstGeom>
          <a:noFill/>
          <a:ln/>
        </p:spPr>
        <p:txBody>
          <a:bodyPr wrap="square" rtlCol="0" anchor="t"/>
          <a:lstStyle/>
          <a:p>
            <a:pPr marL="0" indent="0">
              <a:lnSpc>
                <a:spcPts val="2799"/>
              </a:lnSpc>
              <a:buNone/>
            </a:pPr>
            <a:r>
              <a:rPr lang="en-US" sz="1750" kern="0" spc="-35" dirty="0">
                <a:solidFill>
                  <a:srgbClr val="2B2E3C"/>
                </a:solidFill>
                <a:latin typeface="Open Sans" pitchFamily="34" charset="0"/>
                <a:ea typeface="Open Sans" pitchFamily="34" charset="-122"/>
                <a:cs typeface="Open Sans" pitchFamily="34" charset="-120"/>
              </a:rPr>
              <a:t>The diverse world of engines offers a fascinating blend of technological innovation, environmental sustainability, and efficient power generation. Understanding the distinctions between different types of engines and their components is essential for making informed decisions in various industries, from transportation to energy production. As advancements continue to shape the future of engine technology, the potential for cleaner, more powerful, and more efficient engines is an exciting prospect.</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
        <p:nvSpPr>
          <p:cNvPr id="4" name="Text 2"/>
          <p:cNvSpPr/>
          <p:nvPr/>
        </p:nvSpPr>
        <p:spPr>
          <a:xfrm>
            <a:off x="2328863" y="577572"/>
            <a:ext cx="4198977" cy="656034"/>
          </a:xfrm>
          <a:prstGeom prst="rect">
            <a:avLst/>
          </a:prstGeom>
          <a:noFill/>
          <a:ln/>
        </p:spPr>
        <p:txBody>
          <a:bodyPr wrap="none" rtlCol="0" anchor="t"/>
          <a:lstStyle/>
          <a:p>
            <a:pPr marL="0" indent="0">
              <a:lnSpc>
                <a:spcPts val="5166"/>
              </a:lnSpc>
              <a:buNone/>
            </a:pPr>
            <a:r>
              <a:rPr lang="en-US" sz="4133" kern="0" spc="-124" dirty="0">
                <a:solidFill>
                  <a:srgbClr val="2C3F42"/>
                </a:solidFill>
                <a:latin typeface="Bitter" pitchFamily="34" charset="0"/>
                <a:ea typeface="Bitter" pitchFamily="34" charset="-122"/>
                <a:cs typeface="Bitter" pitchFamily="34" charset="-120"/>
              </a:rPr>
              <a:t>Types of Engines</a:t>
            </a:r>
            <a:endParaRPr lang="en-US" sz="4133" dirty="0"/>
          </a:p>
        </p:txBody>
      </p:sp>
      <p:pic>
        <p:nvPicPr>
          <p:cNvPr id="5" name="Image 0" descr="preencoded.png"/>
          <p:cNvPicPr>
            <a:picLocks noChangeAspect="1"/>
          </p:cNvPicPr>
          <p:nvPr/>
        </p:nvPicPr>
        <p:blipFill>
          <a:blip r:embed="rId3"/>
          <a:stretch>
            <a:fillRect/>
          </a:stretch>
        </p:blipFill>
        <p:spPr>
          <a:xfrm>
            <a:off x="2328863" y="1653421"/>
            <a:ext cx="3114199" cy="1924645"/>
          </a:xfrm>
          <a:prstGeom prst="rect">
            <a:avLst/>
          </a:prstGeom>
        </p:spPr>
      </p:pic>
      <p:sp>
        <p:nvSpPr>
          <p:cNvPr id="6" name="Text 3"/>
          <p:cNvSpPr/>
          <p:nvPr/>
        </p:nvSpPr>
        <p:spPr>
          <a:xfrm>
            <a:off x="2328863" y="3840480"/>
            <a:ext cx="2099429" cy="328017"/>
          </a:xfrm>
          <a:prstGeom prst="rect">
            <a:avLst/>
          </a:prstGeom>
          <a:noFill/>
          <a:ln/>
        </p:spPr>
        <p:txBody>
          <a:bodyPr wrap="none" rtlCol="0" anchor="t"/>
          <a:lstStyle/>
          <a:p>
            <a:pPr marL="0" indent="0" algn="l">
              <a:lnSpc>
                <a:spcPts val="2583"/>
              </a:lnSpc>
              <a:buNone/>
            </a:pPr>
            <a:r>
              <a:rPr lang="en-US" sz="2066" kern="0" spc="-62" dirty="0">
                <a:solidFill>
                  <a:srgbClr val="2C3F42"/>
                </a:solidFill>
                <a:latin typeface="Bitter" pitchFamily="34" charset="0"/>
                <a:ea typeface="Bitter" pitchFamily="34" charset="-122"/>
                <a:cs typeface="Bitter" pitchFamily="34" charset="-120"/>
              </a:rPr>
              <a:t>Diesel Engines</a:t>
            </a:r>
            <a:endParaRPr lang="en-US" sz="2066" dirty="0"/>
          </a:p>
        </p:txBody>
      </p:sp>
      <p:sp>
        <p:nvSpPr>
          <p:cNvPr id="7" name="Text 4"/>
          <p:cNvSpPr/>
          <p:nvPr/>
        </p:nvSpPr>
        <p:spPr>
          <a:xfrm>
            <a:off x="2328863" y="4294465"/>
            <a:ext cx="3114199" cy="3357563"/>
          </a:xfrm>
          <a:prstGeom prst="rect">
            <a:avLst/>
          </a:prstGeom>
          <a:noFill/>
          <a:ln/>
        </p:spPr>
        <p:txBody>
          <a:bodyPr wrap="square" rtlCol="0" anchor="t"/>
          <a:lstStyle/>
          <a:p>
            <a:pPr marL="0" indent="0" algn="l">
              <a:lnSpc>
                <a:spcPts val="2645"/>
              </a:lnSpc>
              <a:buNone/>
            </a:pPr>
            <a:r>
              <a:rPr lang="en-US" sz="1653" kern="0" spc="-33" dirty="0">
                <a:solidFill>
                  <a:srgbClr val="2B2E3C"/>
                </a:solidFill>
                <a:latin typeface="Open Sans" pitchFamily="34" charset="0"/>
                <a:ea typeface="Open Sans" pitchFamily="34" charset="-122"/>
                <a:cs typeface="Open Sans" pitchFamily="34" charset="-120"/>
              </a:rPr>
              <a:t>Diesel engines are known for their superior fuel efficiency and are widely used in heavy-duty applications such as trucks, buses, and industrial machinery. They operate on the principle of compression ignition, making them ideal for long-haul transportation and heavy-duty tasks.</a:t>
            </a:r>
            <a:endParaRPr lang="en-US" sz="1653" dirty="0"/>
          </a:p>
        </p:txBody>
      </p:sp>
      <p:pic>
        <p:nvPicPr>
          <p:cNvPr id="8" name="Image 1" descr="preencoded.png"/>
          <p:cNvPicPr>
            <a:picLocks noChangeAspect="1"/>
          </p:cNvPicPr>
          <p:nvPr/>
        </p:nvPicPr>
        <p:blipFill>
          <a:blip r:embed="rId4"/>
          <a:stretch>
            <a:fillRect/>
          </a:stretch>
        </p:blipFill>
        <p:spPr>
          <a:xfrm>
            <a:off x="5757982" y="1653421"/>
            <a:ext cx="3114318" cy="1924764"/>
          </a:xfrm>
          <a:prstGeom prst="rect">
            <a:avLst/>
          </a:prstGeom>
        </p:spPr>
      </p:pic>
      <p:sp>
        <p:nvSpPr>
          <p:cNvPr id="9" name="Text 5"/>
          <p:cNvSpPr/>
          <p:nvPr/>
        </p:nvSpPr>
        <p:spPr>
          <a:xfrm>
            <a:off x="5757982" y="3840599"/>
            <a:ext cx="2099429" cy="328017"/>
          </a:xfrm>
          <a:prstGeom prst="rect">
            <a:avLst/>
          </a:prstGeom>
          <a:noFill/>
          <a:ln/>
        </p:spPr>
        <p:txBody>
          <a:bodyPr wrap="none" rtlCol="0" anchor="t"/>
          <a:lstStyle/>
          <a:p>
            <a:pPr marL="0" indent="0" algn="l">
              <a:lnSpc>
                <a:spcPts val="2583"/>
              </a:lnSpc>
              <a:buNone/>
            </a:pPr>
            <a:r>
              <a:rPr lang="en-US" sz="2066" kern="0" spc="-62" dirty="0">
                <a:solidFill>
                  <a:srgbClr val="2C3F42"/>
                </a:solidFill>
                <a:latin typeface="Bitter" pitchFamily="34" charset="0"/>
                <a:ea typeface="Bitter" pitchFamily="34" charset="-122"/>
                <a:cs typeface="Bitter" pitchFamily="34" charset="-120"/>
              </a:rPr>
              <a:t>Gasoline Engines</a:t>
            </a:r>
            <a:endParaRPr lang="en-US" sz="2066" dirty="0"/>
          </a:p>
        </p:txBody>
      </p:sp>
      <p:sp>
        <p:nvSpPr>
          <p:cNvPr id="10" name="Text 6"/>
          <p:cNvSpPr/>
          <p:nvPr/>
        </p:nvSpPr>
        <p:spPr>
          <a:xfrm>
            <a:off x="5757982" y="4294584"/>
            <a:ext cx="3114318" cy="3021806"/>
          </a:xfrm>
          <a:prstGeom prst="rect">
            <a:avLst/>
          </a:prstGeom>
          <a:noFill/>
          <a:ln/>
        </p:spPr>
        <p:txBody>
          <a:bodyPr wrap="square" rtlCol="0" anchor="t"/>
          <a:lstStyle/>
          <a:p>
            <a:pPr marL="0" indent="0" algn="l">
              <a:lnSpc>
                <a:spcPts val="2645"/>
              </a:lnSpc>
              <a:buNone/>
            </a:pPr>
            <a:r>
              <a:rPr lang="en-US" sz="1653" kern="0" spc="-33" dirty="0">
                <a:solidFill>
                  <a:srgbClr val="2B2E3C"/>
                </a:solidFill>
                <a:latin typeface="Open Sans" pitchFamily="34" charset="0"/>
                <a:ea typeface="Open Sans" pitchFamily="34" charset="-122"/>
                <a:cs typeface="Open Sans" pitchFamily="34" charset="-120"/>
              </a:rPr>
              <a:t>Gasoline engines, also known as petrol engines, are commonly used in passenger cars and small vehicles. They work on the principle of spark ignition and offer a good balance between power output and fuel efficiency, making them suitable for everyday transportation.</a:t>
            </a:r>
            <a:endParaRPr lang="en-US" sz="1653" dirty="0"/>
          </a:p>
        </p:txBody>
      </p:sp>
      <p:pic>
        <p:nvPicPr>
          <p:cNvPr id="11" name="Image 2" descr="preencoded.png"/>
          <p:cNvPicPr>
            <a:picLocks noChangeAspect="1"/>
          </p:cNvPicPr>
          <p:nvPr/>
        </p:nvPicPr>
        <p:blipFill>
          <a:blip r:embed="rId5"/>
          <a:stretch>
            <a:fillRect/>
          </a:stretch>
        </p:blipFill>
        <p:spPr>
          <a:xfrm>
            <a:off x="9187220" y="1653421"/>
            <a:ext cx="3114318" cy="1924764"/>
          </a:xfrm>
          <a:prstGeom prst="rect">
            <a:avLst/>
          </a:prstGeom>
        </p:spPr>
      </p:pic>
      <p:sp>
        <p:nvSpPr>
          <p:cNvPr id="12" name="Text 7"/>
          <p:cNvSpPr/>
          <p:nvPr/>
        </p:nvSpPr>
        <p:spPr>
          <a:xfrm>
            <a:off x="9187220" y="3840599"/>
            <a:ext cx="2099429" cy="328017"/>
          </a:xfrm>
          <a:prstGeom prst="rect">
            <a:avLst/>
          </a:prstGeom>
          <a:noFill/>
          <a:ln/>
        </p:spPr>
        <p:txBody>
          <a:bodyPr wrap="none" rtlCol="0" anchor="t"/>
          <a:lstStyle/>
          <a:p>
            <a:pPr marL="0" indent="0" algn="l">
              <a:lnSpc>
                <a:spcPts val="2583"/>
              </a:lnSpc>
              <a:buNone/>
            </a:pPr>
            <a:r>
              <a:rPr lang="en-US" sz="2066" kern="0" spc="-62" dirty="0">
                <a:solidFill>
                  <a:srgbClr val="2C3F42"/>
                </a:solidFill>
                <a:latin typeface="Bitter" pitchFamily="34" charset="0"/>
                <a:ea typeface="Bitter" pitchFamily="34" charset="-122"/>
                <a:cs typeface="Bitter" pitchFamily="34" charset="-120"/>
              </a:rPr>
              <a:t>Rotary Engines</a:t>
            </a:r>
            <a:endParaRPr lang="en-US" sz="2066" dirty="0"/>
          </a:p>
        </p:txBody>
      </p:sp>
      <p:sp>
        <p:nvSpPr>
          <p:cNvPr id="13" name="Text 8"/>
          <p:cNvSpPr/>
          <p:nvPr/>
        </p:nvSpPr>
        <p:spPr>
          <a:xfrm>
            <a:off x="9187220" y="4294584"/>
            <a:ext cx="3114318" cy="2686050"/>
          </a:xfrm>
          <a:prstGeom prst="rect">
            <a:avLst/>
          </a:prstGeom>
          <a:noFill/>
          <a:ln/>
        </p:spPr>
        <p:txBody>
          <a:bodyPr wrap="square" rtlCol="0" anchor="t"/>
          <a:lstStyle/>
          <a:p>
            <a:pPr marL="0" indent="0" algn="l">
              <a:lnSpc>
                <a:spcPts val="2645"/>
              </a:lnSpc>
              <a:buNone/>
            </a:pPr>
            <a:r>
              <a:rPr lang="en-US" sz="1653" kern="0" spc="-33" dirty="0">
                <a:solidFill>
                  <a:srgbClr val="2B2E3C"/>
                </a:solidFill>
                <a:latin typeface="Open Sans" pitchFamily="34" charset="0"/>
                <a:ea typeface="Open Sans" pitchFamily="34" charset="-122"/>
                <a:cs typeface="Open Sans" pitchFamily="34" charset="-120"/>
              </a:rPr>
              <a:t>Rotary engines, also known as Wankel engines, have a unique rotary design that provides a smoother operation and higher power-to-weight ratio. While not as common as other types, they are known for their high-revving capabilities and compact size.</a:t>
            </a:r>
            <a:endParaRPr lang="en-US" sz="1653"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
        <p:nvSpPr>
          <p:cNvPr id="4" name="Text 2"/>
          <p:cNvSpPr/>
          <p:nvPr/>
        </p:nvSpPr>
        <p:spPr>
          <a:xfrm>
            <a:off x="2037993" y="1585079"/>
            <a:ext cx="7124343" cy="694373"/>
          </a:xfrm>
          <a:prstGeom prst="rect">
            <a:avLst/>
          </a:prstGeom>
          <a:noFill/>
          <a:ln/>
        </p:spPr>
        <p:txBody>
          <a:bodyPr wrap="none" rtlCol="0" anchor="t"/>
          <a:lstStyle/>
          <a:p>
            <a:pPr marL="0" indent="0">
              <a:lnSpc>
                <a:spcPts val="5468"/>
              </a:lnSpc>
              <a:buNone/>
            </a:pPr>
            <a:r>
              <a:rPr lang="en-US" sz="4374" kern="0" spc="-131" dirty="0">
                <a:solidFill>
                  <a:srgbClr val="2C3F42"/>
                </a:solidFill>
                <a:latin typeface="Bitter" pitchFamily="34" charset="0"/>
                <a:ea typeface="Bitter" pitchFamily="34" charset="-122"/>
                <a:cs typeface="Bitter" pitchFamily="34" charset="-120"/>
              </a:rPr>
              <a:t>Internal Combustion Engines</a:t>
            </a:r>
            <a:endParaRPr lang="en-US" sz="4374" dirty="0"/>
          </a:p>
        </p:txBody>
      </p:sp>
      <p:sp>
        <p:nvSpPr>
          <p:cNvPr id="5" name="Shape 3"/>
          <p:cNvSpPr/>
          <p:nvPr/>
        </p:nvSpPr>
        <p:spPr>
          <a:xfrm>
            <a:off x="2037993" y="2897386"/>
            <a:ext cx="499943" cy="499943"/>
          </a:xfrm>
          <a:prstGeom prst="roundRect">
            <a:avLst>
              <a:gd name="adj" fmla="val 20000"/>
            </a:avLst>
          </a:prstGeom>
          <a:solidFill>
            <a:srgbClr val="FCE2CF"/>
          </a:solidFill>
          <a:ln w="13811">
            <a:solidFill>
              <a:srgbClr val="F9C59F"/>
            </a:solidFill>
            <a:prstDash val="solid"/>
          </a:ln>
        </p:spPr>
      </p:sp>
      <p:sp>
        <p:nvSpPr>
          <p:cNvPr id="6" name="Text 4"/>
          <p:cNvSpPr/>
          <p:nvPr/>
        </p:nvSpPr>
        <p:spPr>
          <a:xfrm>
            <a:off x="2221587" y="2939058"/>
            <a:ext cx="132755" cy="416481"/>
          </a:xfrm>
          <a:prstGeom prst="rect">
            <a:avLst/>
          </a:prstGeom>
          <a:noFill/>
          <a:ln/>
        </p:spPr>
        <p:txBody>
          <a:bodyPr wrap="none" rtlCol="0" anchor="t"/>
          <a:lstStyle/>
          <a:p>
            <a:pPr marL="0" indent="0" algn="ctr">
              <a:lnSpc>
                <a:spcPts val="3281"/>
              </a:lnSpc>
              <a:buNone/>
            </a:pPr>
            <a:r>
              <a:rPr lang="en-US" sz="2624" kern="0" spc="-35" dirty="0">
                <a:solidFill>
                  <a:srgbClr val="2B2E3C"/>
                </a:solidFill>
                <a:latin typeface="Bitter" pitchFamily="34" charset="0"/>
                <a:ea typeface="Bitter" pitchFamily="34" charset="-122"/>
                <a:cs typeface="Bitter" pitchFamily="34" charset="-120"/>
              </a:rPr>
              <a:t>1</a:t>
            </a:r>
            <a:endParaRPr lang="en-US" sz="2624" dirty="0"/>
          </a:p>
        </p:txBody>
      </p:sp>
      <p:sp>
        <p:nvSpPr>
          <p:cNvPr id="7" name="Text 5"/>
          <p:cNvSpPr/>
          <p:nvPr/>
        </p:nvSpPr>
        <p:spPr>
          <a:xfrm>
            <a:off x="2760107" y="2973705"/>
            <a:ext cx="2647950" cy="694373"/>
          </a:xfrm>
          <a:prstGeom prst="rect">
            <a:avLst/>
          </a:prstGeom>
          <a:noFill/>
          <a:ln/>
        </p:spPr>
        <p:txBody>
          <a:bodyPr wrap="square" rtlCol="0" anchor="t"/>
          <a:lstStyle/>
          <a:p>
            <a:pPr marL="0" indent="0">
              <a:lnSpc>
                <a:spcPts val="2734"/>
              </a:lnSpc>
              <a:buNone/>
            </a:pPr>
            <a:r>
              <a:rPr lang="en-US" sz="2187" kern="0" spc="-66" dirty="0">
                <a:solidFill>
                  <a:srgbClr val="2B2E3C"/>
                </a:solidFill>
                <a:latin typeface="Bitter" pitchFamily="34" charset="0"/>
                <a:ea typeface="Bitter" pitchFamily="34" charset="-122"/>
                <a:cs typeface="Bitter" pitchFamily="34" charset="-120"/>
              </a:rPr>
              <a:t>Efficient Power Generation</a:t>
            </a:r>
            <a:endParaRPr lang="en-US" sz="2187" dirty="0"/>
          </a:p>
        </p:txBody>
      </p:sp>
      <p:sp>
        <p:nvSpPr>
          <p:cNvPr id="8" name="Text 6"/>
          <p:cNvSpPr/>
          <p:nvPr/>
        </p:nvSpPr>
        <p:spPr>
          <a:xfrm>
            <a:off x="2760107" y="3801308"/>
            <a:ext cx="2647950" cy="2843213"/>
          </a:xfrm>
          <a:prstGeom prst="rect">
            <a:avLst/>
          </a:prstGeom>
          <a:noFill/>
          <a:ln/>
        </p:spPr>
        <p:txBody>
          <a:bodyPr wrap="square" rtlCol="0" anchor="t"/>
          <a:lstStyle/>
          <a:p>
            <a:pPr marL="0" indent="0">
              <a:lnSpc>
                <a:spcPts val="2799"/>
              </a:lnSpc>
              <a:buNone/>
            </a:pPr>
            <a:r>
              <a:rPr lang="en-US" sz="1750" kern="0" spc="-35" dirty="0">
                <a:solidFill>
                  <a:srgbClr val="2B2E3C"/>
                </a:solidFill>
                <a:latin typeface="Open Sans" pitchFamily="34" charset="0"/>
                <a:ea typeface="Open Sans" pitchFamily="34" charset="-122"/>
                <a:cs typeface="Open Sans" pitchFamily="34" charset="-120"/>
              </a:rPr>
              <a:t>Internal combustion engines convert the energy released from burning fuel into mechanical energy, providing a reliable and efficient power source for various applications.</a:t>
            </a:r>
            <a:endParaRPr lang="en-US" sz="1750" dirty="0"/>
          </a:p>
        </p:txBody>
      </p:sp>
      <p:sp>
        <p:nvSpPr>
          <p:cNvPr id="9" name="Shape 7"/>
          <p:cNvSpPr/>
          <p:nvPr/>
        </p:nvSpPr>
        <p:spPr>
          <a:xfrm>
            <a:off x="5630228" y="2897386"/>
            <a:ext cx="499943" cy="499943"/>
          </a:xfrm>
          <a:prstGeom prst="roundRect">
            <a:avLst>
              <a:gd name="adj" fmla="val 20000"/>
            </a:avLst>
          </a:prstGeom>
          <a:solidFill>
            <a:srgbClr val="FCE2CF"/>
          </a:solidFill>
          <a:ln w="13811">
            <a:solidFill>
              <a:srgbClr val="F9C59F"/>
            </a:solidFill>
            <a:prstDash val="solid"/>
          </a:ln>
        </p:spPr>
      </p:sp>
      <p:sp>
        <p:nvSpPr>
          <p:cNvPr id="10" name="Text 8"/>
          <p:cNvSpPr/>
          <p:nvPr/>
        </p:nvSpPr>
        <p:spPr>
          <a:xfrm>
            <a:off x="5790962" y="2939058"/>
            <a:ext cx="178475" cy="416481"/>
          </a:xfrm>
          <a:prstGeom prst="rect">
            <a:avLst/>
          </a:prstGeom>
          <a:noFill/>
          <a:ln/>
        </p:spPr>
        <p:txBody>
          <a:bodyPr wrap="none" rtlCol="0" anchor="t"/>
          <a:lstStyle/>
          <a:p>
            <a:pPr marL="0" indent="0" algn="ctr">
              <a:lnSpc>
                <a:spcPts val="3281"/>
              </a:lnSpc>
              <a:buNone/>
            </a:pPr>
            <a:r>
              <a:rPr lang="en-US" sz="2624" kern="0" spc="-35" dirty="0">
                <a:solidFill>
                  <a:srgbClr val="2B2E3C"/>
                </a:solidFill>
                <a:latin typeface="Bitter" pitchFamily="34" charset="0"/>
                <a:ea typeface="Bitter" pitchFamily="34" charset="-122"/>
                <a:cs typeface="Bitter" pitchFamily="34" charset="-120"/>
              </a:rPr>
              <a:t>2</a:t>
            </a:r>
            <a:endParaRPr lang="en-US" sz="2624" dirty="0"/>
          </a:p>
        </p:txBody>
      </p:sp>
      <p:sp>
        <p:nvSpPr>
          <p:cNvPr id="11" name="Text 9"/>
          <p:cNvSpPr/>
          <p:nvPr/>
        </p:nvSpPr>
        <p:spPr>
          <a:xfrm>
            <a:off x="6352342" y="2973705"/>
            <a:ext cx="2647950" cy="694373"/>
          </a:xfrm>
          <a:prstGeom prst="rect">
            <a:avLst/>
          </a:prstGeom>
          <a:noFill/>
          <a:ln/>
        </p:spPr>
        <p:txBody>
          <a:bodyPr wrap="square" rtlCol="0" anchor="t"/>
          <a:lstStyle/>
          <a:p>
            <a:pPr marL="0" indent="0">
              <a:lnSpc>
                <a:spcPts val="2734"/>
              </a:lnSpc>
              <a:buNone/>
            </a:pPr>
            <a:r>
              <a:rPr lang="en-US" sz="2187" kern="0" spc="-66" dirty="0">
                <a:solidFill>
                  <a:srgbClr val="2B2E3C"/>
                </a:solidFill>
                <a:latin typeface="Bitter" pitchFamily="34" charset="0"/>
                <a:ea typeface="Bitter" pitchFamily="34" charset="-122"/>
                <a:cs typeface="Bitter" pitchFamily="34" charset="-120"/>
              </a:rPr>
              <a:t>Wide Application Range</a:t>
            </a:r>
            <a:endParaRPr lang="en-US" sz="2187" dirty="0"/>
          </a:p>
        </p:txBody>
      </p:sp>
      <p:sp>
        <p:nvSpPr>
          <p:cNvPr id="12" name="Text 10"/>
          <p:cNvSpPr/>
          <p:nvPr/>
        </p:nvSpPr>
        <p:spPr>
          <a:xfrm>
            <a:off x="6352342" y="3801308"/>
            <a:ext cx="2647950" cy="2487811"/>
          </a:xfrm>
          <a:prstGeom prst="rect">
            <a:avLst/>
          </a:prstGeom>
          <a:noFill/>
          <a:ln/>
        </p:spPr>
        <p:txBody>
          <a:bodyPr wrap="square" rtlCol="0" anchor="t"/>
          <a:lstStyle/>
          <a:p>
            <a:pPr marL="0" indent="0">
              <a:lnSpc>
                <a:spcPts val="2799"/>
              </a:lnSpc>
              <a:buNone/>
            </a:pPr>
            <a:r>
              <a:rPr lang="en-US" sz="1750" kern="0" spc="-35" dirty="0">
                <a:solidFill>
                  <a:srgbClr val="2B2E3C"/>
                </a:solidFill>
                <a:latin typeface="Open Sans" pitchFamily="34" charset="0"/>
                <a:ea typeface="Open Sans" pitchFamily="34" charset="-122"/>
                <a:cs typeface="Open Sans" pitchFamily="34" charset="-120"/>
              </a:rPr>
              <a:t>These engines are widely used in automobiles, aircraft, boats, and various industrial machinery, showcasing their versatility and adaptability to different tasks.</a:t>
            </a:r>
            <a:endParaRPr lang="en-US" sz="1750" dirty="0"/>
          </a:p>
        </p:txBody>
      </p:sp>
      <p:sp>
        <p:nvSpPr>
          <p:cNvPr id="13" name="Shape 11"/>
          <p:cNvSpPr/>
          <p:nvPr/>
        </p:nvSpPr>
        <p:spPr>
          <a:xfrm>
            <a:off x="9222462" y="2897386"/>
            <a:ext cx="499943" cy="499943"/>
          </a:xfrm>
          <a:prstGeom prst="roundRect">
            <a:avLst>
              <a:gd name="adj" fmla="val 20000"/>
            </a:avLst>
          </a:prstGeom>
          <a:solidFill>
            <a:srgbClr val="FCE2CF"/>
          </a:solidFill>
          <a:ln w="13811">
            <a:solidFill>
              <a:srgbClr val="F9C59F"/>
            </a:solidFill>
            <a:prstDash val="solid"/>
          </a:ln>
        </p:spPr>
      </p:sp>
      <p:sp>
        <p:nvSpPr>
          <p:cNvPr id="14" name="Text 12"/>
          <p:cNvSpPr/>
          <p:nvPr/>
        </p:nvSpPr>
        <p:spPr>
          <a:xfrm>
            <a:off x="9379387" y="2939058"/>
            <a:ext cx="186095" cy="416481"/>
          </a:xfrm>
          <a:prstGeom prst="rect">
            <a:avLst/>
          </a:prstGeom>
          <a:noFill/>
          <a:ln/>
        </p:spPr>
        <p:txBody>
          <a:bodyPr wrap="none" rtlCol="0" anchor="t"/>
          <a:lstStyle/>
          <a:p>
            <a:pPr marL="0" indent="0" algn="ctr">
              <a:lnSpc>
                <a:spcPts val="3281"/>
              </a:lnSpc>
              <a:buNone/>
            </a:pPr>
            <a:r>
              <a:rPr lang="en-US" sz="2624" kern="0" spc="-35" dirty="0">
                <a:solidFill>
                  <a:srgbClr val="2B2E3C"/>
                </a:solidFill>
                <a:latin typeface="Bitter" pitchFamily="34" charset="0"/>
                <a:ea typeface="Bitter" pitchFamily="34" charset="-122"/>
                <a:cs typeface="Bitter" pitchFamily="34" charset="-120"/>
              </a:rPr>
              <a:t>3</a:t>
            </a:r>
            <a:endParaRPr lang="en-US" sz="2624" dirty="0"/>
          </a:p>
        </p:txBody>
      </p:sp>
      <p:sp>
        <p:nvSpPr>
          <p:cNvPr id="15" name="Text 13"/>
          <p:cNvSpPr/>
          <p:nvPr/>
        </p:nvSpPr>
        <p:spPr>
          <a:xfrm>
            <a:off x="9944576" y="2973705"/>
            <a:ext cx="2501146" cy="347186"/>
          </a:xfrm>
          <a:prstGeom prst="rect">
            <a:avLst/>
          </a:prstGeom>
          <a:noFill/>
          <a:ln/>
        </p:spPr>
        <p:txBody>
          <a:bodyPr wrap="none" rtlCol="0" anchor="t"/>
          <a:lstStyle/>
          <a:p>
            <a:pPr marL="0" indent="0">
              <a:lnSpc>
                <a:spcPts val="2734"/>
              </a:lnSpc>
              <a:buNone/>
            </a:pPr>
            <a:r>
              <a:rPr lang="en-US" sz="2187" kern="0" spc="-66" dirty="0">
                <a:solidFill>
                  <a:srgbClr val="2B2E3C"/>
                </a:solidFill>
                <a:latin typeface="Bitter" pitchFamily="34" charset="0"/>
                <a:ea typeface="Bitter" pitchFamily="34" charset="-122"/>
                <a:cs typeface="Bitter" pitchFamily="34" charset="-120"/>
              </a:rPr>
              <a:t>Evolving Technology</a:t>
            </a:r>
            <a:endParaRPr lang="en-US" sz="2187" dirty="0"/>
          </a:p>
        </p:txBody>
      </p:sp>
      <p:sp>
        <p:nvSpPr>
          <p:cNvPr id="16" name="Text 14"/>
          <p:cNvSpPr/>
          <p:nvPr/>
        </p:nvSpPr>
        <p:spPr>
          <a:xfrm>
            <a:off x="9944576" y="3454122"/>
            <a:ext cx="2647950" cy="2843213"/>
          </a:xfrm>
          <a:prstGeom prst="rect">
            <a:avLst/>
          </a:prstGeom>
          <a:noFill/>
          <a:ln/>
        </p:spPr>
        <p:txBody>
          <a:bodyPr wrap="square" rtlCol="0" anchor="t"/>
          <a:lstStyle/>
          <a:p>
            <a:pPr marL="0" indent="0">
              <a:lnSpc>
                <a:spcPts val="2799"/>
              </a:lnSpc>
              <a:buNone/>
            </a:pPr>
            <a:r>
              <a:rPr lang="en-US" sz="1750" kern="0" spc="-35" dirty="0">
                <a:solidFill>
                  <a:srgbClr val="2B2E3C"/>
                </a:solidFill>
                <a:latin typeface="Open Sans" pitchFamily="34" charset="0"/>
                <a:ea typeface="Open Sans" pitchFamily="34" charset="-122"/>
                <a:cs typeface="Open Sans" pitchFamily="34" charset="-120"/>
              </a:rPr>
              <a:t>Modern advancements in internal combustion engine technology focus on enhancing efficiency, reducing emissions, and exploring alternative fuel sources, ensuring their relevance in the future.</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838"/>
          </a:xfrm>
          <a:prstGeom prst="rect">
            <a:avLst/>
          </a:prstGeom>
          <a:solidFill>
            <a:srgbClr val="FFF8F0"/>
          </a:solidFill>
          <a:ln/>
        </p:spPr>
      </p:sp>
      <p:sp>
        <p:nvSpPr>
          <p:cNvPr id="4" name="Text 2"/>
          <p:cNvSpPr/>
          <p:nvPr/>
        </p:nvSpPr>
        <p:spPr>
          <a:xfrm>
            <a:off x="2105501" y="603171"/>
            <a:ext cx="4387096" cy="685443"/>
          </a:xfrm>
          <a:prstGeom prst="rect">
            <a:avLst/>
          </a:prstGeom>
          <a:noFill/>
          <a:ln/>
        </p:spPr>
        <p:txBody>
          <a:bodyPr wrap="none" rtlCol="0" anchor="t"/>
          <a:lstStyle/>
          <a:p>
            <a:pPr marL="0" indent="0">
              <a:lnSpc>
                <a:spcPts val="5398"/>
              </a:lnSpc>
              <a:buNone/>
            </a:pPr>
            <a:r>
              <a:rPr lang="en-US" sz="4318" kern="0" spc="-130" dirty="0">
                <a:solidFill>
                  <a:srgbClr val="2C3F42"/>
                </a:solidFill>
                <a:latin typeface="Bitter" pitchFamily="34" charset="0"/>
                <a:ea typeface="Bitter" pitchFamily="34" charset="-122"/>
                <a:cs typeface="Bitter" pitchFamily="34" charset="-120"/>
              </a:rPr>
              <a:t>Diesel Engines</a:t>
            </a:r>
            <a:endParaRPr lang="en-US" sz="4318" dirty="0"/>
          </a:p>
        </p:txBody>
      </p:sp>
      <p:sp>
        <p:nvSpPr>
          <p:cNvPr id="5" name="Text 3"/>
          <p:cNvSpPr/>
          <p:nvPr/>
        </p:nvSpPr>
        <p:spPr>
          <a:xfrm>
            <a:off x="2105501" y="1836896"/>
            <a:ext cx="2193488" cy="342662"/>
          </a:xfrm>
          <a:prstGeom prst="rect">
            <a:avLst/>
          </a:prstGeom>
          <a:noFill/>
          <a:ln/>
        </p:spPr>
        <p:txBody>
          <a:bodyPr wrap="none" rtlCol="0" anchor="t"/>
          <a:lstStyle/>
          <a:p>
            <a:pPr marL="0" indent="0">
              <a:lnSpc>
                <a:spcPts val="2699"/>
              </a:lnSpc>
              <a:buNone/>
            </a:pPr>
            <a:r>
              <a:rPr lang="en-US" sz="2159" kern="0" spc="-65" dirty="0">
                <a:solidFill>
                  <a:srgbClr val="2C3F42"/>
                </a:solidFill>
                <a:latin typeface="Bitter" pitchFamily="34" charset="0"/>
                <a:ea typeface="Bitter" pitchFamily="34" charset="-122"/>
                <a:cs typeface="Bitter" pitchFamily="34" charset="-120"/>
              </a:rPr>
              <a:t>Advantages</a:t>
            </a:r>
            <a:endParaRPr lang="en-US" sz="2159" dirty="0"/>
          </a:p>
        </p:txBody>
      </p:sp>
      <p:sp>
        <p:nvSpPr>
          <p:cNvPr id="6" name="Text 4"/>
          <p:cNvSpPr/>
          <p:nvPr/>
        </p:nvSpPr>
        <p:spPr>
          <a:xfrm>
            <a:off x="2105501" y="2398871"/>
            <a:ext cx="4942046" cy="1403509"/>
          </a:xfrm>
          <a:prstGeom prst="rect">
            <a:avLst/>
          </a:prstGeom>
          <a:noFill/>
          <a:ln/>
        </p:spPr>
        <p:txBody>
          <a:bodyPr wrap="square" rtlCol="0" anchor="t"/>
          <a:lstStyle/>
          <a:p>
            <a:pPr marL="0" indent="0">
              <a:lnSpc>
                <a:spcPts val="2764"/>
              </a:lnSpc>
              <a:buNone/>
            </a:pPr>
            <a:r>
              <a:rPr lang="en-US" sz="1727" kern="0" spc="-35" dirty="0">
                <a:solidFill>
                  <a:srgbClr val="2B2E3C"/>
                </a:solidFill>
                <a:latin typeface="Open Sans" pitchFamily="34" charset="0"/>
                <a:ea typeface="Open Sans" pitchFamily="34" charset="-122"/>
                <a:cs typeface="Open Sans" pitchFamily="34" charset="-120"/>
              </a:rPr>
              <a:t>Diesel engines offer higher torque, better fuel economy, and longer lifespan compared to gasoline engines, making them ideal for heavy-duty applications.</a:t>
            </a:r>
            <a:endParaRPr lang="en-US" sz="1727" dirty="0"/>
          </a:p>
        </p:txBody>
      </p:sp>
      <p:pic>
        <p:nvPicPr>
          <p:cNvPr id="7" name="Image 0" descr="preencoded.png"/>
          <p:cNvPicPr>
            <a:picLocks noChangeAspect="1"/>
          </p:cNvPicPr>
          <p:nvPr/>
        </p:nvPicPr>
        <p:blipFill>
          <a:blip r:embed="rId3"/>
          <a:stretch>
            <a:fillRect/>
          </a:stretch>
        </p:blipFill>
        <p:spPr>
          <a:xfrm>
            <a:off x="2105501" y="4049078"/>
            <a:ext cx="4942046" cy="3330893"/>
          </a:xfrm>
          <a:prstGeom prst="rect">
            <a:avLst/>
          </a:prstGeom>
        </p:spPr>
      </p:pic>
      <p:sp>
        <p:nvSpPr>
          <p:cNvPr id="8" name="Text 5"/>
          <p:cNvSpPr/>
          <p:nvPr/>
        </p:nvSpPr>
        <p:spPr>
          <a:xfrm>
            <a:off x="7590234" y="1836896"/>
            <a:ext cx="2193488" cy="342662"/>
          </a:xfrm>
          <a:prstGeom prst="rect">
            <a:avLst/>
          </a:prstGeom>
          <a:noFill/>
          <a:ln/>
        </p:spPr>
        <p:txBody>
          <a:bodyPr wrap="none" rtlCol="0" anchor="t"/>
          <a:lstStyle/>
          <a:p>
            <a:pPr marL="0" indent="0">
              <a:lnSpc>
                <a:spcPts val="2699"/>
              </a:lnSpc>
              <a:buNone/>
            </a:pPr>
            <a:r>
              <a:rPr lang="en-US" sz="2159" kern="0" spc="-65" dirty="0">
                <a:solidFill>
                  <a:srgbClr val="2C3F42"/>
                </a:solidFill>
                <a:latin typeface="Bitter" pitchFamily="34" charset="0"/>
                <a:ea typeface="Bitter" pitchFamily="34" charset="-122"/>
                <a:cs typeface="Bitter" pitchFamily="34" charset="-120"/>
              </a:rPr>
              <a:t>Challenges</a:t>
            </a:r>
            <a:endParaRPr lang="en-US" sz="2159" dirty="0"/>
          </a:p>
        </p:txBody>
      </p:sp>
      <p:sp>
        <p:nvSpPr>
          <p:cNvPr id="9" name="Text 6"/>
          <p:cNvSpPr/>
          <p:nvPr/>
        </p:nvSpPr>
        <p:spPr>
          <a:xfrm>
            <a:off x="7590234" y="2398871"/>
            <a:ext cx="4942046" cy="1403509"/>
          </a:xfrm>
          <a:prstGeom prst="rect">
            <a:avLst/>
          </a:prstGeom>
          <a:noFill/>
          <a:ln/>
        </p:spPr>
        <p:txBody>
          <a:bodyPr wrap="square" rtlCol="0" anchor="t"/>
          <a:lstStyle/>
          <a:p>
            <a:pPr marL="0" indent="0">
              <a:lnSpc>
                <a:spcPts val="2764"/>
              </a:lnSpc>
              <a:buNone/>
            </a:pPr>
            <a:r>
              <a:rPr lang="en-US" sz="1727" kern="0" spc="-35" dirty="0">
                <a:solidFill>
                  <a:srgbClr val="2B2E3C"/>
                </a:solidFill>
                <a:latin typeface="Open Sans" pitchFamily="34" charset="0"/>
                <a:ea typeface="Open Sans" pitchFamily="34" charset="-122"/>
                <a:cs typeface="Open Sans" pitchFamily="34" charset="-120"/>
              </a:rPr>
              <a:t>They tend to produce more nitrogen oxide emissions and require more complex emissions control systems to meet environmental regulations.</a:t>
            </a:r>
            <a:endParaRPr lang="en-US" sz="1727"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30996" y="0"/>
            <a:ext cx="14630400" cy="8229600"/>
          </a:xfrm>
          <a:prstGeom prst="rect">
            <a:avLst/>
          </a:prstGeom>
          <a:solidFill>
            <a:srgbClr val="FFF8F0"/>
          </a:solidFill>
          <a:ln/>
        </p:spPr>
      </p:sp>
      <p:pic>
        <p:nvPicPr>
          <p:cNvPr id="4"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5" name="Text 2"/>
          <p:cNvSpPr/>
          <p:nvPr/>
        </p:nvSpPr>
        <p:spPr>
          <a:xfrm>
            <a:off x="4490799" y="747713"/>
            <a:ext cx="4443889" cy="694373"/>
          </a:xfrm>
          <a:prstGeom prst="rect">
            <a:avLst/>
          </a:prstGeom>
          <a:noFill/>
          <a:ln/>
        </p:spPr>
        <p:txBody>
          <a:bodyPr wrap="none" rtlCol="0" anchor="t"/>
          <a:lstStyle/>
          <a:p>
            <a:pPr marL="0" indent="0">
              <a:lnSpc>
                <a:spcPts val="5468"/>
              </a:lnSpc>
              <a:buNone/>
            </a:pPr>
            <a:r>
              <a:rPr lang="en-US" sz="4374" kern="0" spc="-131" dirty="0">
                <a:solidFill>
                  <a:srgbClr val="2C3F42"/>
                </a:solidFill>
                <a:latin typeface="Bitter" pitchFamily="34" charset="0"/>
                <a:ea typeface="Bitter" pitchFamily="34" charset="-122"/>
                <a:cs typeface="Bitter" pitchFamily="34" charset="-120"/>
              </a:rPr>
              <a:t>Gasoline Engines</a:t>
            </a:r>
            <a:endParaRPr lang="en-US" sz="4374" dirty="0"/>
          </a:p>
        </p:txBody>
      </p:sp>
      <p:sp>
        <p:nvSpPr>
          <p:cNvPr id="6" name="Shape 3"/>
          <p:cNvSpPr/>
          <p:nvPr/>
        </p:nvSpPr>
        <p:spPr>
          <a:xfrm>
            <a:off x="4801910" y="1775341"/>
            <a:ext cx="44410" cy="5706427"/>
          </a:xfrm>
          <a:prstGeom prst="roundRect">
            <a:avLst>
              <a:gd name="adj" fmla="val 225151"/>
            </a:avLst>
          </a:prstGeom>
          <a:solidFill>
            <a:srgbClr val="F9C59F"/>
          </a:solidFill>
          <a:ln/>
        </p:spPr>
      </p:sp>
      <p:sp>
        <p:nvSpPr>
          <p:cNvPr id="7" name="Shape 4"/>
          <p:cNvSpPr/>
          <p:nvPr/>
        </p:nvSpPr>
        <p:spPr>
          <a:xfrm>
            <a:off x="5074027" y="2176641"/>
            <a:ext cx="777597" cy="44410"/>
          </a:xfrm>
          <a:prstGeom prst="roundRect">
            <a:avLst>
              <a:gd name="adj" fmla="val 225151"/>
            </a:avLst>
          </a:prstGeom>
          <a:solidFill>
            <a:srgbClr val="F9C59F"/>
          </a:solidFill>
          <a:ln/>
        </p:spPr>
      </p:sp>
      <p:sp>
        <p:nvSpPr>
          <p:cNvPr id="8" name="Shape 5"/>
          <p:cNvSpPr/>
          <p:nvPr/>
        </p:nvSpPr>
        <p:spPr>
          <a:xfrm>
            <a:off x="4574084" y="1948934"/>
            <a:ext cx="499943" cy="499943"/>
          </a:xfrm>
          <a:prstGeom prst="roundRect">
            <a:avLst>
              <a:gd name="adj" fmla="val 20000"/>
            </a:avLst>
          </a:prstGeom>
          <a:solidFill>
            <a:srgbClr val="FCE2CF"/>
          </a:solidFill>
          <a:ln w="13811">
            <a:solidFill>
              <a:srgbClr val="F9C59F"/>
            </a:solidFill>
            <a:prstDash val="solid"/>
          </a:ln>
        </p:spPr>
      </p:sp>
      <p:sp>
        <p:nvSpPr>
          <p:cNvPr id="9" name="Text 6"/>
          <p:cNvSpPr/>
          <p:nvPr/>
        </p:nvSpPr>
        <p:spPr>
          <a:xfrm>
            <a:off x="4757678" y="1990606"/>
            <a:ext cx="132755" cy="416481"/>
          </a:xfrm>
          <a:prstGeom prst="rect">
            <a:avLst/>
          </a:prstGeom>
          <a:noFill/>
          <a:ln/>
        </p:spPr>
        <p:txBody>
          <a:bodyPr wrap="none" rtlCol="0" anchor="t"/>
          <a:lstStyle/>
          <a:p>
            <a:pPr marL="0" indent="0" algn="ctr">
              <a:lnSpc>
                <a:spcPts val="3281"/>
              </a:lnSpc>
              <a:buNone/>
            </a:pPr>
            <a:r>
              <a:rPr lang="en-US" sz="2624" kern="0" spc="-35" dirty="0">
                <a:solidFill>
                  <a:srgbClr val="2B2E3C"/>
                </a:solidFill>
                <a:latin typeface="Bitter" pitchFamily="34" charset="0"/>
                <a:ea typeface="Bitter" pitchFamily="34" charset="-122"/>
                <a:cs typeface="Bitter" pitchFamily="34" charset="-120"/>
              </a:rPr>
              <a:t>1</a:t>
            </a:r>
            <a:endParaRPr lang="en-US" sz="2624" dirty="0"/>
          </a:p>
        </p:txBody>
      </p:sp>
      <p:sp>
        <p:nvSpPr>
          <p:cNvPr id="10" name="Text 7"/>
          <p:cNvSpPr/>
          <p:nvPr/>
        </p:nvSpPr>
        <p:spPr>
          <a:xfrm>
            <a:off x="6046113" y="1997512"/>
            <a:ext cx="2221944" cy="347186"/>
          </a:xfrm>
          <a:prstGeom prst="rect">
            <a:avLst/>
          </a:prstGeom>
          <a:noFill/>
          <a:ln/>
        </p:spPr>
        <p:txBody>
          <a:bodyPr wrap="none" rtlCol="0" anchor="t"/>
          <a:lstStyle/>
          <a:p>
            <a:pPr marL="0" indent="0" algn="l">
              <a:lnSpc>
                <a:spcPts val="2734"/>
              </a:lnSpc>
              <a:buNone/>
            </a:pPr>
            <a:r>
              <a:rPr lang="en-US" sz="2187" kern="0" spc="-66" dirty="0">
                <a:solidFill>
                  <a:srgbClr val="2B2E3C"/>
                </a:solidFill>
                <a:latin typeface="Bitter" pitchFamily="34" charset="0"/>
                <a:ea typeface="Bitter" pitchFamily="34" charset="-122"/>
                <a:cs typeface="Bitter" pitchFamily="34" charset="-120"/>
              </a:rPr>
              <a:t>Spark Ignition</a:t>
            </a:r>
            <a:endParaRPr lang="en-US" sz="2187" dirty="0"/>
          </a:p>
        </p:txBody>
      </p:sp>
      <p:sp>
        <p:nvSpPr>
          <p:cNvPr id="11" name="Text 8"/>
          <p:cNvSpPr/>
          <p:nvPr/>
        </p:nvSpPr>
        <p:spPr>
          <a:xfrm>
            <a:off x="6046113" y="2477929"/>
            <a:ext cx="7751088" cy="710803"/>
          </a:xfrm>
          <a:prstGeom prst="rect">
            <a:avLst/>
          </a:prstGeom>
          <a:noFill/>
          <a:ln/>
        </p:spPr>
        <p:txBody>
          <a:bodyPr wrap="square" rtlCol="0" anchor="t"/>
          <a:lstStyle/>
          <a:p>
            <a:pPr marL="0" indent="0" algn="l">
              <a:lnSpc>
                <a:spcPts val="2799"/>
              </a:lnSpc>
              <a:buNone/>
            </a:pPr>
            <a:r>
              <a:rPr lang="en-US" sz="1750" kern="0" spc="-35" dirty="0">
                <a:solidFill>
                  <a:srgbClr val="2B2E3C"/>
                </a:solidFill>
                <a:latin typeface="Open Sans" pitchFamily="34" charset="0"/>
                <a:ea typeface="Open Sans" pitchFamily="34" charset="-122"/>
                <a:cs typeface="Open Sans" pitchFamily="34" charset="-120"/>
              </a:rPr>
              <a:t>Gasoline engines utilize spark plugs to ignite the fuel-air mixture, leading to smooth and controlled combustion within the cylinders.</a:t>
            </a:r>
            <a:endParaRPr lang="en-US" sz="1750" dirty="0"/>
          </a:p>
        </p:txBody>
      </p:sp>
      <p:sp>
        <p:nvSpPr>
          <p:cNvPr id="12" name="Shape 9"/>
          <p:cNvSpPr/>
          <p:nvPr/>
        </p:nvSpPr>
        <p:spPr>
          <a:xfrm>
            <a:off x="5074027" y="4034373"/>
            <a:ext cx="777597" cy="44410"/>
          </a:xfrm>
          <a:prstGeom prst="roundRect">
            <a:avLst>
              <a:gd name="adj" fmla="val 225151"/>
            </a:avLst>
          </a:prstGeom>
          <a:solidFill>
            <a:srgbClr val="F9C59F"/>
          </a:solidFill>
          <a:ln/>
        </p:spPr>
      </p:sp>
      <p:sp>
        <p:nvSpPr>
          <p:cNvPr id="13" name="Shape 10"/>
          <p:cNvSpPr/>
          <p:nvPr/>
        </p:nvSpPr>
        <p:spPr>
          <a:xfrm>
            <a:off x="4574084" y="3806666"/>
            <a:ext cx="499943" cy="499943"/>
          </a:xfrm>
          <a:prstGeom prst="roundRect">
            <a:avLst>
              <a:gd name="adj" fmla="val 20000"/>
            </a:avLst>
          </a:prstGeom>
          <a:solidFill>
            <a:srgbClr val="FCE2CF"/>
          </a:solidFill>
          <a:ln w="13811">
            <a:solidFill>
              <a:srgbClr val="F9C59F"/>
            </a:solidFill>
            <a:prstDash val="solid"/>
          </a:ln>
        </p:spPr>
      </p:sp>
      <p:sp>
        <p:nvSpPr>
          <p:cNvPr id="14" name="Text 11"/>
          <p:cNvSpPr/>
          <p:nvPr/>
        </p:nvSpPr>
        <p:spPr>
          <a:xfrm>
            <a:off x="4734818" y="3848338"/>
            <a:ext cx="178475" cy="416481"/>
          </a:xfrm>
          <a:prstGeom prst="rect">
            <a:avLst/>
          </a:prstGeom>
          <a:noFill/>
          <a:ln/>
        </p:spPr>
        <p:txBody>
          <a:bodyPr wrap="none" rtlCol="0" anchor="t"/>
          <a:lstStyle/>
          <a:p>
            <a:pPr marL="0" indent="0" algn="ctr">
              <a:lnSpc>
                <a:spcPts val="3281"/>
              </a:lnSpc>
              <a:buNone/>
            </a:pPr>
            <a:r>
              <a:rPr lang="en-US" sz="2624" kern="0" spc="-35" dirty="0">
                <a:solidFill>
                  <a:srgbClr val="2B2E3C"/>
                </a:solidFill>
                <a:latin typeface="Bitter" pitchFamily="34" charset="0"/>
                <a:ea typeface="Bitter" pitchFamily="34" charset="-122"/>
                <a:cs typeface="Bitter" pitchFamily="34" charset="-120"/>
              </a:rPr>
              <a:t>2</a:t>
            </a:r>
            <a:endParaRPr lang="en-US" sz="2624" dirty="0"/>
          </a:p>
        </p:txBody>
      </p:sp>
      <p:sp>
        <p:nvSpPr>
          <p:cNvPr id="15" name="Text 12"/>
          <p:cNvSpPr/>
          <p:nvPr/>
        </p:nvSpPr>
        <p:spPr>
          <a:xfrm>
            <a:off x="6046113" y="3855244"/>
            <a:ext cx="3040023" cy="347186"/>
          </a:xfrm>
          <a:prstGeom prst="rect">
            <a:avLst/>
          </a:prstGeom>
          <a:noFill/>
          <a:ln/>
        </p:spPr>
        <p:txBody>
          <a:bodyPr wrap="none" rtlCol="0" anchor="t"/>
          <a:lstStyle/>
          <a:p>
            <a:pPr marL="0" indent="0" algn="l">
              <a:lnSpc>
                <a:spcPts val="2734"/>
              </a:lnSpc>
              <a:buNone/>
            </a:pPr>
            <a:r>
              <a:rPr lang="en-US" sz="2187" kern="0" spc="-66" dirty="0">
                <a:solidFill>
                  <a:srgbClr val="2B2E3C"/>
                </a:solidFill>
                <a:latin typeface="Bitter" pitchFamily="34" charset="0"/>
                <a:ea typeface="Bitter" pitchFamily="34" charset="-122"/>
                <a:cs typeface="Bitter" pitchFamily="34" charset="-120"/>
              </a:rPr>
              <a:t>Environmental Concerns</a:t>
            </a:r>
            <a:endParaRPr lang="en-US" sz="2187" dirty="0"/>
          </a:p>
        </p:txBody>
      </p:sp>
      <p:sp>
        <p:nvSpPr>
          <p:cNvPr id="16" name="Text 13"/>
          <p:cNvSpPr/>
          <p:nvPr/>
        </p:nvSpPr>
        <p:spPr>
          <a:xfrm>
            <a:off x="6046113" y="4335661"/>
            <a:ext cx="7751088" cy="710803"/>
          </a:xfrm>
          <a:prstGeom prst="rect">
            <a:avLst/>
          </a:prstGeom>
          <a:noFill/>
          <a:ln/>
        </p:spPr>
        <p:txBody>
          <a:bodyPr wrap="square" rtlCol="0" anchor="t"/>
          <a:lstStyle/>
          <a:p>
            <a:pPr marL="0" indent="0" algn="l">
              <a:lnSpc>
                <a:spcPts val="2799"/>
              </a:lnSpc>
              <a:buNone/>
            </a:pPr>
            <a:r>
              <a:rPr lang="en-US" sz="1750" kern="0" spc="-35" dirty="0">
                <a:solidFill>
                  <a:srgbClr val="2B2E3C"/>
                </a:solidFill>
                <a:latin typeface="Open Sans" pitchFamily="34" charset="0"/>
                <a:ea typeface="Open Sans" pitchFamily="34" charset="-122"/>
                <a:cs typeface="Open Sans" pitchFamily="34" charset="-120"/>
              </a:rPr>
              <a:t>One primary challenge facing gasoline engines is the management of emissions and the transition towards greener fuel alternatives.</a:t>
            </a:r>
            <a:endParaRPr lang="en-US" sz="1750" dirty="0"/>
          </a:p>
        </p:txBody>
      </p:sp>
      <p:sp>
        <p:nvSpPr>
          <p:cNvPr id="17" name="Shape 14"/>
          <p:cNvSpPr/>
          <p:nvPr/>
        </p:nvSpPr>
        <p:spPr>
          <a:xfrm>
            <a:off x="5074027" y="5892105"/>
            <a:ext cx="777597" cy="44410"/>
          </a:xfrm>
          <a:prstGeom prst="roundRect">
            <a:avLst>
              <a:gd name="adj" fmla="val 225151"/>
            </a:avLst>
          </a:prstGeom>
          <a:solidFill>
            <a:srgbClr val="F9C59F"/>
          </a:solidFill>
          <a:ln/>
        </p:spPr>
      </p:sp>
      <p:sp>
        <p:nvSpPr>
          <p:cNvPr id="18" name="Shape 15"/>
          <p:cNvSpPr/>
          <p:nvPr/>
        </p:nvSpPr>
        <p:spPr>
          <a:xfrm>
            <a:off x="4574084" y="5664398"/>
            <a:ext cx="499943" cy="499943"/>
          </a:xfrm>
          <a:prstGeom prst="roundRect">
            <a:avLst>
              <a:gd name="adj" fmla="val 20000"/>
            </a:avLst>
          </a:prstGeom>
          <a:solidFill>
            <a:srgbClr val="FCE2CF"/>
          </a:solidFill>
          <a:ln w="13811">
            <a:solidFill>
              <a:srgbClr val="F9C59F"/>
            </a:solidFill>
            <a:prstDash val="solid"/>
          </a:ln>
        </p:spPr>
      </p:sp>
      <p:sp>
        <p:nvSpPr>
          <p:cNvPr id="19" name="Text 16"/>
          <p:cNvSpPr/>
          <p:nvPr/>
        </p:nvSpPr>
        <p:spPr>
          <a:xfrm>
            <a:off x="4731008" y="5706070"/>
            <a:ext cx="186095" cy="416481"/>
          </a:xfrm>
          <a:prstGeom prst="rect">
            <a:avLst/>
          </a:prstGeom>
          <a:noFill/>
          <a:ln/>
        </p:spPr>
        <p:txBody>
          <a:bodyPr wrap="none" rtlCol="0" anchor="t"/>
          <a:lstStyle/>
          <a:p>
            <a:pPr marL="0" indent="0" algn="ctr">
              <a:lnSpc>
                <a:spcPts val="3281"/>
              </a:lnSpc>
              <a:buNone/>
            </a:pPr>
            <a:r>
              <a:rPr lang="en-US" sz="2624" kern="0" spc="-35" dirty="0">
                <a:solidFill>
                  <a:srgbClr val="2B2E3C"/>
                </a:solidFill>
                <a:latin typeface="Bitter" pitchFamily="34" charset="0"/>
                <a:ea typeface="Bitter" pitchFamily="34" charset="-122"/>
                <a:cs typeface="Bitter" pitchFamily="34" charset="-120"/>
              </a:rPr>
              <a:t>3</a:t>
            </a:r>
            <a:endParaRPr lang="en-US" sz="2624" dirty="0"/>
          </a:p>
        </p:txBody>
      </p:sp>
      <p:sp>
        <p:nvSpPr>
          <p:cNvPr id="20" name="Text 17"/>
          <p:cNvSpPr/>
          <p:nvPr/>
        </p:nvSpPr>
        <p:spPr>
          <a:xfrm>
            <a:off x="6046113" y="5712976"/>
            <a:ext cx="2819757" cy="347186"/>
          </a:xfrm>
          <a:prstGeom prst="rect">
            <a:avLst/>
          </a:prstGeom>
          <a:noFill/>
          <a:ln/>
        </p:spPr>
        <p:txBody>
          <a:bodyPr wrap="none" rtlCol="0" anchor="t"/>
          <a:lstStyle/>
          <a:p>
            <a:pPr marL="0" indent="0" algn="l">
              <a:lnSpc>
                <a:spcPts val="2734"/>
              </a:lnSpc>
              <a:buNone/>
            </a:pPr>
            <a:r>
              <a:rPr lang="en-US" sz="2187" kern="0" spc="-66" dirty="0">
                <a:solidFill>
                  <a:srgbClr val="2B2E3C"/>
                </a:solidFill>
                <a:latin typeface="Bitter" pitchFamily="34" charset="0"/>
                <a:ea typeface="Bitter" pitchFamily="34" charset="-122"/>
                <a:cs typeface="Bitter" pitchFamily="34" charset="-120"/>
              </a:rPr>
              <a:t>Performance Evolution</a:t>
            </a:r>
            <a:endParaRPr lang="en-US" sz="2187" dirty="0"/>
          </a:p>
        </p:txBody>
      </p:sp>
      <p:sp>
        <p:nvSpPr>
          <p:cNvPr id="21" name="Text 18"/>
          <p:cNvSpPr/>
          <p:nvPr/>
        </p:nvSpPr>
        <p:spPr>
          <a:xfrm>
            <a:off x="6046113" y="6193393"/>
            <a:ext cx="7751088" cy="1066205"/>
          </a:xfrm>
          <a:prstGeom prst="rect">
            <a:avLst/>
          </a:prstGeom>
          <a:noFill/>
          <a:ln/>
        </p:spPr>
        <p:txBody>
          <a:bodyPr wrap="square" rtlCol="0" anchor="t"/>
          <a:lstStyle/>
          <a:p>
            <a:pPr marL="0" indent="0" algn="l">
              <a:lnSpc>
                <a:spcPts val="2799"/>
              </a:lnSpc>
              <a:buNone/>
            </a:pPr>
            <a:r>
              <a:rPr lang="en-US" sz="1750" kern="0" spc="-35" dirty="0">
                <a:solidFill>
                  <a:srgbClr val="2B2E3C"/>
                </a:solidFill>
                <a:latin typeface="Open Sans" pitchFamily="34" charset="0"/>
                <a:ea typeface="Open Sans" pitchFamily="34" charset="-122"/>
                <a:cs typeface="Open Sans" pitchFamily="34" charset="-120"/>
              </a:rPr>
              <a:t>Continuous developments in engineering and technology aim to improve the power output and efficiency of gasoline engines while minimizing their environmental impact.</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pic>
        <p:nvPicPr>
          <p:cNvPr id="4"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5" name="Text 2"/>
          <p:cNvSpPr/>
          <p:nvPr/>
        </p:nvSpPr>
        <p:spPr>
          <a:xfrm>
            <a:off x="4490799" y="827961"/>
            <a:ext cx="4443889" cy="694373"/>
          </a:xfrm>
          <a:prstGeom prst="rect">
            <a:avLst/>
          </a:prstGeom>
          <a:noFill/>
          <a:ln/>
        </p:spPr>
        <p:txBody>
          <a:bodyPr wrap="none" rtlCol="0" anchor="t"/>
          <a:lstStyle/>
          <a:p>
            <a:pPr marL="0" indent="0">
              <a:lnSpc>
                <a:spcPts val="5468"/>
              </a:lnSpc>
              <a:buNone/>
            </a:pPr>
            <a:r>
              <a:rPr lang="en-US" sz="4374" kern="0" spc="-131" dirty="0">
                <a:solidFill>
                  <a:srgbClr val="2C3F42"/>
                </a:solidFill>
                <a:latin typeface="Bitter" pitchFamily="34" charset="0"/>
                <a:ea typeface="Bitter" pitchFamily="34" charset="-122"/>
                <a:cs typeface="Bitter" pitchFamily="34" charset="-120"/>
              </a:rPr>
              <a:t>Rotary Engines</a:t>
            </a:r>
            <a:endParaRPr lang="en-US" sz="4374" dirty="0"/>
          </a:p>
        </p:txBody>
      </p:sp>
      <p:pic>
        <p:nvPicPr>
          <p:cNvPr id="6" name="Image 1" descr="preencoded.png"/>
          <p:cNvPicPr>
            <a:picLocks noChangeAspect="1"/>
          </p:cNvPicPr>
          <p:nvPr/>
        </p:nvPicPr>
        <p:blipFill>
          <a:blip r:embed="rId4"/>
          <a:stretch>
            <a:fillRect/>
          </a:stretch>
        </p:blipFill>
        <p:spPr>
          <a:xfrm>
            <a:off x="4490799" y="1855589"/>
            <a:ext cx="1110972" cy="1990963"/>
          </a:xfrm>
          <a:prstGeom prst="rect">
            <a:avLst/>
          </a:prstGeom>
        </p:spPr>
      </p:pic>
      <p:sp>
        <p:nvSpPr>
          <p:cNvPr id="7" name="Text 3"/>
          <p:cNvSpPr/>
          <p:nvPr/>
        </p:nvSpPr>
        <p:spPr>
          <a:xfrm>
            <a:off x="5935028" y="2077760"/>
            <a:ext cx="2221944" cy="347186"/>
          </a:xfrm>
          <a:prstGeom prst="rect">
            <a:avLst/>
          </a:prstGeom>
          <a:noFill/>
          <a:ln/>
        </p:spPr>
        <p:txBody>
          <a:bodyPr wrap="none" rtlCol="0" anchor="t"/>
          <a:lstStyle/>
          <a:p>
            <a:pPr marL="0" indent="0" algn="l">
              <a:lnSpc>
                <a:spcPts val="2734"/>
              </a:lnSpc>
              <a:buNone/>
            </a:pPr>
            <a:r>
              <a:rPr lang="en-US" sz="2187" kern="0" spc="-66" dirty="0">
                <a:solidFill>
                  <a:srgbClr val="2B2E3C"/>
                </a:solidFill>
                <a:latin typeface="Bitter" pitchFamily="34" charset="0"/>
                <a:ea typeface="Bitter" pitchFamily="34" charset="-122"/>
                <a:cs typeface="Bitter" pitchFamily="34" charset="-120"/>
              </a:rPr>
              <a:t>Compact Design</a:t>
            </a:r>
            <a:endParaRPr lang="en-US" sz="2187" dirty="0"/>
          </a:p>
        </p:txBody>
      </p:sp>
      <p:sp>
        <p:nvSpPr>
          <p:cNvPr id="8" name="Text 4"/>
          <p:cNvSpPr/>
          <p:nvPr/>
        </p:nvSpPr>
        <p:spPr>
          <a:xfrm>
            <a:off x="5935028" y="2558177"/>
            <a:ext cx="7862173" cy="1066205"/>
          </a:xfrm>
          <a:prstGeom prst="rect">
            <a:avLst/>
          </a:prstGeom>
          <a:noFill/>
          <a:ln/>
        </p:spPr>
        <p:txBody>
          <a:bodyPr wrap="square" rtlCol="0" anchor="t"/>
          <a:lstStyle/>
          <a:p>
            <a:pPr marL="0" indent="0" algn="l">
              <a:lnSpc>
                <a:spcPts val="2799"/>
              </a:lnSpc>
              <a:buNone/>
            </a:pPr>
            <a:r>
              <a:rPr lang="en-US" sz="1750" kern="0" spc="-35" dirty="0">
                <a:solidFill>
                  <a:srgbClr val="2B2E3C"/>
                </a:solidFill>
                <a:latin typeface="Open Sans" pitchFamily="34" charset="0"/>
                <a:ea typeface="Open Sans" pitchFamily="34" charset="-122"/>
                <a:cs typeface="Open Sans" pitchFamily="34" charset="-120"/>
              </a:rPr>
              <a:t>Rotary engines have a unique and compact design, with fewer moving parts compared to traditional piston engines, leading to smoother operation and reduced vibration.</a:t>
            </a:r>
            <a:endParaRPr lang="en-US" sz="1750" dirty="0"/>
          </a:p>
        </p:txBody>
      </p:sp>
      <p:pic>
        <p:nvPicPr>
          <p:cNvPr id="9" name="Image 2" descr="preencoded.png"/>
          <p:cNvPicPr>
            <a:picLocks noChangeAspect="1"/>
          </p:cNvPicPr>
          <p:nvPr/>
        </p:nvPicPr>
        <p:blipFill>
          <a:blip r:embed="rId5"/>
          <a:stretch>
            <a:fillRect/>
          </a:stretch>
        </p:blipFill>
        <p:spPr>
          <a:xfrm>
            <a:off x="4490799" y="3846552"/>
            <a:ext cx="1110972" cy="1777484"/>
          </a:xfrm>
          <a:prstGeom prst="rect">
            <a:avLst/>
          </a:prstGeom>
        </p:spPr>
      </p:pic>
      <p:sp>
        <p:nvSpPr>
          <p:cNvPr id="10" name="Text 5"/>
          <p:cNvSpPr/>
          <p:nvPr/>
        </p:nvSpPr>
        <p:spPr>
          <a:xfrm>
            <a:off x="5935028" y="4068723"/>
            <a:ext cx="2681883" cy="347186"/>
          </a:xfrm>
          <a:prstGeom prst="rect">
            <a:avLst/>
          </a:prstGeom>
          <a:noFill/>
          <a:ln/>
        </p:spPr>
        <p:txBody>
          <a:bodyPr wrap="none" rtlCol="0" anchor="t"/>
          <a:lstStyle/>
          <a:p>
            <a:pPr marL="0" indent="0" algn="l">
              <a:lnSpc>
                <a:spcPts val="2734"/>
              </a:lnSpc>
              <a:buNone/>
            </a:pPr>
            <a:r>
              <a:rPr lang="en-US" sz="2187" kern="0" spc="-66" dirty="0">
                <a:solidFill>
                  <a:srgbClr val="2B2E3C"/>
                </a:solidFill>
                <a:latin typeface="Bitter" pitchFamily="34" charset="0"/>
                <a:ea typeface="Bitter" pitchFamily="34" charset="-122"/>
                <a:cs typeface="Bitter" pitchFamily="34" charset="-120"/>
              </a:rPr>
              <a:t>High Revving Abilities</a:t>
            </a:r>
            <a:endParaRPr lang="en-US" sz="2187" dirty="0"/>
          </a:p>
        </p:txBody>
      </p:sp>
      <p:sp>
        <p:nvSpPr>
          <p:cNvPr id="11" name="Text 6"/>
          <p:cNvSpPr/>
          <p:nvPr/>
        </p:nvSpPr>
        <p:spPr>
          <a:xfrm>
            <a:off x="5935028" y="4549140"/>
            <a:ext cx="7862173" cy="710803"/>
          </a:xfrm>
          <a:prstGeom prst="rect">
            <a:avLst/>
          </a:prstGeom>
          <a:noFill/>
          <a:ln/>
        </p:spPr>
        <p:txBody>
          <a:bodyPr wrap="square" rtlCol="0" anchor="t"/>
          <a:lstStyle/>
          <a:p>
            <a:pPr marL="0" indent="0" algn="l">
              <a:lnSpc>
                <a:spcPts val="2799"/>
              </a:lnSpc>
              <a:buNone/>
            </a:pPr>
            <a:r>
              <a:rPr lang="en-US" sz="1750" kern="0" spc="-35" dirty="0">
                <a:solidFill>
                  <a:srgbClr val="2B2E3C"/>
                </a:solidFill>
                <a:latin typeface="Open Sans" pitchFamily="34" charset="0"/>
                <a:ea typeface="Open Sans" pitchFamily="34" charset="-122"/>
                <a:cs typeface="Open Sans" pitchFamily="34" charset="-120"/>
              </a:rPr>
              <a:t>The rotary design allows for high-revving capabilities, providing an exhilarating driving experience in sports cars and performance-oriented vehicles.</a:t>
            </a:r>
            <a:endParaRPr lang="en-US" sz="1750" dirty="0"/>
          </a:p>
        </p:txBody>
      </p:sp>
      <p:pic>
        <p:nvPicPr>
          <p:cNvPr id="12" name="Image 3" descr="preencoded.png"/>
          <p:cNvPicPr>
            <a:picLocks noChangeAspect="1"/>
          </p:cNvPicPr>
          <p:nvPr/>
        </p:nvPicPr>
        <p:blipFill>
          <a:blip r:embed="rId6"/>
          <a:stretch>
            <a:fillRect/>
          </a:stretch>
        </p:blipFill>
        <p:spPr>
          <a:xfrm>
            <a:off x="4490799" y="5624036"/>
            <a:ext cx="1110972" cy="1777484"/>
          </a:xfrm>
          <a:prstGeom prst="rect">
            <a:avLst/>
          </a:prstGeom>
        </p:spPr>
      </p:pic>
      <p:sp>
        <p:nvSpPr>
          <p:cNvPr id="13" name="Text 7"/>
          <p:cNvSpPr/>
          <p:nvPr/>
        </p:nvSpPr>
        <p:spPr>
          <a:xfrm>
            <a:off x="5935028" y="5846207"/>
            <a:ext cx="3357205" cy="347186"/>
          </a:xfrm>
          <a:prstGeom prst="rect">
            <a:avLst/>
          </a:prstGeom>
          <a:noFill/>
          <a:ln/>
        </p:spPr>
        <p:txBody>
          <a:bodyPr wrap="none" rtlCol="0" anchor="t"/>
          <a:lstStyle/>
          <a:p>
            <a:pPr marL="0" indent="0" algn="l">
              <a:lnSpc>
                <a:spcPts val="2734"/>
              </a:lnSpc>
              <a:buNone/>
            </a:pPr>
            <a:r>
              <a:rPr lang="en-US" sz="2187" kern="0" spc="-66" dirty="0">
                <a:solidFill>
                  <a:srgbClr val="2B2E3C"/>
                </a:solidFill>
                <a:latin typeface="Bitter" pitchFamily="34" charset="0"/>
                <a:ea typeface="Bitter" pitchFamily="34" charset="-122"/>
                <a:cs typeface="Bitter" pitchFamily="34" charset="-120"/>
              </a:rPr>
              <a:t>Challenges and Innovations</a:t>
            </a:r>
            <a:endParaRPr lang="en-US" sz="2187" dirty="0"/>
          </a:p>
        </p:txBody>
      </p:sp>
      <p:sp>
        <p:nvSpPr>
          <p:cNvPr id="14" name="Text 8"/>
          <p:cNvSpPr/>
          <p:nvPr/>
        </p:nvSpPr>
        <p:spPr>
          <a:xfrm>
            <a:off x="5935028" y="6326624"/>
            <a:ext cx="7862173" cy="710803"/>
          </a:xfrm>
          <a:prstGeom prst="rect">
            <a:avLst/>
          </a:prstGeom>
          <a:noFill/>
          <a:ln/>
        </p:spPr>
        <p:txBody>
          <a:bodyPr wrap="square" rtlCol="0" anchor="t"/>
          <a:lstStyle/>
          <a:p>
            <a:pPr marL="0" indent="0" algn="l">
              <a:lnSpc>
                <a:spcPts val="2799"/>
              </a:lnSpc>
              <a:buNone/>
            </a:pPr>
            <a:r>
              <a:rPr lang="en-US" sz="1750" kern="0" spc="-35" dirty="0">
                <a:solidFill>
                  <a:srgbClr val="2B2E3C"/>
                </a:solidFill>
                <a:latin typeface="Open Sans" pitchFamily="34" charset="0"/>
                <a:ea typeface="Open Sans" pitchFamily="34" charset="-122"/>
                <a:cs typeface="Open Sans" pitchFamily="34" charset="-120"/>
              </a:rPr>
              <a:t>Addressing the challenges of oil consumption and emissions is a key focus for further innovation in rotary engine technology.</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pic>
        <p:nvPicPr>
          <p:cNvPr id="4"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5" name="Text 2"/>
          <p:cNvSpPr/>
          <p:nvPr/>
        </p:nvSpPr>
        <p:spPr>
          <a:xfrm>
            <a:off x="4490799" y="1293614"/>
            <a:ext cx="4443889" cy="694373"/>
          </a:xfrm>
          <a:prstGeom prst="rect">
            <a:avLst/>
          </a:prstGeom>
          <a:noFill/>
          <a:ln/>
        </p:spPr>
        <p:txBody>
          <a:bodyPr wrap="none" rtlCol="0" anchor="t"/>
          <a:lstStyle/>
          <a:p>
            <a:pPr marL="0" indent="0">
              <a:lnSpc>
                <a:spcPts val="5468"/>
              </a:lnSpc>
              <a:buNone/>
            </a:pPr>
            <a:r>
              <a:rPr lang="en-US" sz="4374" kern="0" spc="-131" dirty="0">
                <a:solidFill>
                  <a:srgbClr val="2C3F42"/>
                </a:solidFill>
                <a:latin typeface="Bitter" pitchFamily="34" charset="0"/>
                <a:ea typeface="Bitter" pitchFamily="34" charset="-122"/>
                <a:cs typeface="Bitter" pitchFamily="34" charset="-120"/>
              </a:rPr>
              <a:t>Electric Engines</a:t>
            </a:r>
            <a:endParaRPr lang="en-US" sz="4374" dirty="0"/>
          </a:p>
        </p:txBody>
      </p:sp>
      <p:sp>
        <p:nvSpPr>
          <p:cNvPr id="6" name="Shape 3"/>
          <p:cNvSpPr/>
          <p:nvPr/>
        </p:nvSpPr>
        <p:spPr>
          <a:xfrm>
            <a:off x="4490799" y="2321243"/>
            <a:ext cx="4542115" cy="2373987"/>
          </a:xfrm>
          <a:prstGeom prst="roundRect">
            <a:avLst>
              <a:gd name="adj" fmla="val 4212"/>
            </a:avLst>
          </a:prstGeom>
          <a:solidFill>
            <a:srgbClr val="FCE2CF"/>
          </a:solidFill>
          <a:ln w="13811">
            <a:solidFill>
              <a:srgbClr val="F9C59F"/>
            </a:solidFill>
            <a:prstDash val="solid"/>
          </a:ln>
        </p:spPr>
      </p:sp>
      <p:sp>
        <p:nvSpPr>
          <p:cNvPr id="7" name="Text 4"/>
          <p:cNvSpPr/>
          <p:nvPr/>
        </p:nvSpPr>
        <p:spPr>
          <a:xfrm>
            <a:off x="4726781" y="2557224"/>
            <a:ext cx="3576757" cy="347186"/>
          </a:xfrm>
          <a:prstGeom prst="rect">
            <a:avLst/>
          </a:prstGeom>
          <a:noFill/>
          <a:ln/>
        </p:spPr>
        <p:txBody>
          <a:bodyPr wrap="none" rtlCol="0" anchor="t"/>
          <a:lstStyle/>
          <a:p>
            <a:pPr marL="0" indent="0">
              <a:lnSpc>
                <a:spcPts val="2734"/>
              </a:lnSpc>
              <a:buNone/>
            </a:pPr>
            <a:r>
              <a:rPr lang="en-US" sz="2187" kern="0" spc="-66" dirty="0">
                <a:solidFill>
                  <a:srgbClr val="2B2E3C"/>
                </a:solidFill>
                <a:latin typeface="Bitter" pitchFamily="34" charset="0"/>
                <a:ea typeface="Bitter" pitchFamily="34" charset="-122"/>
                <a:cs typeface="Bitter" pitchFamily="34" charset="-120"/>
              </a:rPr>
              <a:t>Environmental Sustainability</a:t>
            </a:r>
            <a:endParaRPr lang="en-US" sz="2187" dirty="0"/>
          </a:p>
        </p:txBody>
      </p:sp>
      <p:sp>
        <p:nvSpPr>
          <p:cNvPr id="8" name="Text 5"/>
          <p:cNvSpPr/>
          <p:nvPr/>
        </p:nvSpPr>
        <p:spPr>
          <a:xfrm>
            <a:off x="4726781" y="3037642"/>
            <a:ext cx="4070152" cy="1421606"/>
          </a:xfrm>
          <a:prstGeom prst="rect">
            <a:avLst/>
          </a:prstGeom>
          <a:noFill/>
          <a:ln/>
        </p:spPr>
        <p:txBody>
          <a:bodyPr wrap="square" rtlCol="0" anchor="t"/>
          <a:lstStyle/>
          <a:p>
            <a:pPr marL="0" indent="0">
              <a:lnSpc>
                <a:spcPts val="2799"/>
              </a:lnSpc>
              <a:buNone/>
            </a:pPr>
            <a:r>
              <a:rPr lang="en-US" sz="1750" kern="0" spc="-35" dirty="0">
                <a:solidFill>
                  <a:srgbClr val="2B2E3C"/>
                </a:solidFill>
                <a:latin typeface="Open Sans" pitchFamily="34" charset="0"/>
                <a:ea typeface="Open Sans" pitchFamily="34" charset="-122"/>
                <a:cs typeface="Open Sans" pitchFamily="34" charset="-120"/>
              </a:rPr>
              <a:t>Electric engines are powered by electricity, which can be sourced from renewable energy, promoting eco-friendly transportation and machinery.</a:t>
            </a:r>
            <a:endParaRPr lang="en-US" sz="1750" dirty="0"/>
          </a:p>
        </p:txBody>
      </p:sp>
      <p:sp>
        <p:nvSpPr>
          <p:cNvPr id="9" name="Shape 6"/>
          <p:cNvSpPr/>
          <p:nvPr/>
        </p:nvSpPr>
        <p:spPr>
          <a:xfrm>
            <a:off x="9255085" y="2321243"/>
            <a:ext cx="4542115" cy="2373987"/>
          </a:xfrm>
          <a:prstGeom prst="roundRect">
            <a:avLst>
              <a:gd name="adj" fmla="val 4212"/>
            </a:avLst>
          </a:prstGeom>
          <a:solidFill>
            <a:srgbClr val="FCE2CF"/>
          </a:solidFill>
          <a:ln w="13811">
            <a:solidFill>
              <a:srgbClr val="F9C59F"/>
            </a:solidFill>
            <a:prstDash val="solid"/>
          </a:ln>
        </p:spPr>
      </p:sp>
      <p:sp>
        <p:nvSpPr>
          <p:cNvPr id="10" name="Text 7"/>
          <p:cNvSpPr/>
          <p:nvPr/>
        </p:nvSpPr>
        <p:spPr>
          <a:xfrm>
            <a:off x="9491067" y="2557224"/>
            <a:ext cx="2221944" cy="347186"/>
          </a:xfrm>
          <a:prstGeom prst="rect">
            <a:avLst/>
          </a:prstGeom>
          <a:noFill/>
          <a:ln/>
        </p:spPr>
        <p:txBody>
          <a:bodyPr wrap="none" rtlCol="0" anchor="t"/>
          <a:lstStyle/>
          <a:p>
            <a:pPr marL="0" indent="0">
              <a:lnSpc>
                <a:spcPts val="2734"/>
              </a:lnSpc>
              <a:buNone/>
            </a:pPr>
            <a:r>
              <a:rPr lang="en-US" sz="2187" kern="0" spc="-66" dirty="0">
                <a:solidFill>
                  <a:srgbClr val="2B2E3C"/>
                </a:solidFill>
                <a:latin typeface="Bitter" pitchFamily="34" charset="0"/>
                <a:ea typeface="Bitter" pitchFamily="34" charset="-122"/>
                <a:cs typeface="Bitter" pitchFamily="34" charset="-120"/>
              </a:rPr>
              <a:t>Quiet Operation</a:t>
            </a:r>
            <a:endParaRPr lang="en-US" sz="2187" dirty="0"/>
          </a:p>
        </p:txBody>
      </p:sp>
      <p:sp>
        <p:nvSpPr>
          <p:cNvPr id="11" name="Text 8"/>
          <p:cNvSpPr/>
          <p:nvPr/>
        </p:nvSpPr>
        <p:spPr>
          <a:xfrm>
            <a:off x="9491067" y="3037642"/>
            <a:ext cx="4070152" cy="1421606"/>
          </a:xfrm>
          <a:prstGeom prst="rect">
            <a:avLst/>
          </a:prstGeom>
          <a:noFill/>
          <a:ln/>
        </p:spPr>
        <p:txBody>
          <a:bodyPr wrap="square" rtlCol="0" anchor="t"/>
          <a:lstStyle/>
          <a:p>
            <a:pPr marL="0" indent="0">
              <a:lnSpc>
                <a:spcPts val="2799"/>
              </a:lnSpc>
              <a:buNone/>
            </a:pPr>
            <a:r>
              <a:rPr lang="en-US" sz="1750" kern="0" spc="-35" dirty="0">
                <a:solidFill>
                  <a:srgbClr val="2B2E3C"/>
                </a:solidFill>
                <a:latin typeface="Open Sans" pitchFamily="34" charset="0"/>
                <a:ea typeface="Open Sans" pitchFamily="34" charset="-122"/>
                <a:cs typeface="Open Sans" pitchFamily="34" charset="-120"/>
              </a:rPr>
              <a:t>They offer extremely quiet operation, minimizing noise pollution in urban environments and providing a more serene user experience.</a:t>
            </a:r>
            <a:endParaRPr lang="en-US" sz="1750" dirty="0"/>
          </a:p>
        </p:txBody>
      </p:sp>
      <p:sp>
        <p:nvSpPr>
          <p:cNvPr id="12" name="Shape 9"/>
          <p:cNvSpPr/>
          <p:nvPr/>
        </p:nvSpPr>
        <p:spPr>
          <a:xfrm>
            <a:off x="4490799" y="4917400"/>
            <a:ext cx="9306401" cy="2018586"/>
          </a:xfrm>
          <a:prstGeom prst="roundRect">
            <a:avLst>
              <a:gd name="adj" fmla="val 4953"/>
            </a:avLst>
          </a:prstGeom>
          <a:solidFill>
            <a:srgbClr val="FCE2CF"/>
          </a:solidFill>
          <a:ln w="13811">
            <a:solidFill>
              <a:srgbClr val="F9C59F"/>
            </a:solidFill>
            <a:prstDash val="solid"/>
          </a:ln>
        </p:spPr>
      </p:sp>
      <p:sp>
        <p:nvSpPr>
          <p:cNvPr id="13" name="Text 10"/>
          <p:cNvSpPr/>
          <p:nvPr/>
        </p:nvSpPr>
        <p:spPr>
          <a:xfrm>
            <a:off x="4726781" y="5153382"/>
            <a:ext cx="4243745" cy="347186"/>
          </a:xfrm>
          <a:prstGeom prst="rect">
            <a:avLst/>
          </a:prstGeom>
          <a:noFill/>
          <a:ln/>
        </p:spPr>
        <p:txBody>
          <a:bodyPr wrap="none" rtlCol="0" anchor="t"/>
          <a:lstStyle/>
          <a:p>
            <a:pPr marL="0" indent="0">
              <a:lnSpc>
                <a:spcPts val="2734"/>
              </a:lnSpc>
              <a:buNone/>
            </a:pPr>
            <a:r>
              <a:rPr lang="en-US" sz="2187" kern="0" spc="-66" dirty="0">
                <a:solidFill>
                  <a:srgbClr val="2B2E3C"/>
                </a:solidFill>
                <a:latin typeface="Bitter" pitchFamily="34" charset="0"/>
                <a:ea typeface="Bitter" pitchFamily="34" charset="-122"/>
                <a:cs typeface="Bitter" pitchFamily="34" charset="-120"/>
              </a:rPr>
              <a:t>Range and Charging Infrastructure</a:t>
            </a:r>
            <a:endParaRPr lang="en-US" sz="2187" dirty="0"/>
          </a:p>
        </p:txBody>
      </p:sp>
      <p:sp>
        <p:nvSpPr>
          <p:cNvPr id="14" name="Text 11"/>
          <p:cNvSpPr/>
          <p:nvPr/>
        </p:nvSpPr>
        <p:spPr>
          <a:xfrm>
            <a:off x="4726781" y="5633799"/>
            <a:ext cx="8834438" cy="1066205"/>
          </a:xfrm>
          <a:prstGeom prst="rect">
            <a:avLst/>
          </a:prstGeom>
          <a:noFill/>
          <a:ln/>
        </p:spPr>
        <p:txBody>
          <a:bodyPr wrap="square" rtlCol="0" anchor="t"/>
          <a:lstStyle/>
          <a:p>
            <a:pPr marL="0" indent="0">
              <a:lnSpc>
                <a:spcPts val="2799"/>
              </a:lnSpc>
              <a:buNone/>
            </a:pPr>
            <a:r>
              <a:rPr lang="en-US" sz="1750" kern="0" spc="-35" dirty="0">
                <a:solidFill>
                  <a:srgbClr val="2B2E3C"/>
                </a:solidFill>
                <a:latin typeface="Open Sans" pitchFamily="34" charset="0"/>
                <a:ea typeface="Open Sans" pitchFamily="34" charset="-122"/>
                <a:cs typeface="Open Sans" pitchFamily="34" charset="-120"/>
              </a:rPr>
              <a:t>Advancements in battery technology and charging infrastructure are continuously improving the range and convenience of electric engines, making them more practical for everyday use.</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pic>
        <p:nvPicPr>
          <p:cNvPr id="4"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5" name="Text 2"/>
          <p:cNvSpPr/>
          <p:nvPr/>
        </p:nvSpPr>
        <p:spPr>
          <a:xfrm>
            <a:off x="4490799" y="1515666"/>
            <a:ext cx="4443889" cy="694373"/>
          </a:xfrm>
          <a:prstGeom prst="rect">
            <a:avLst/>
          </a:prstGeom>
          <a:noFill/>
          <a:ln/>
        </p:spPr>
        <p:txBody>
          <a:bodyPr wrap="none" rtlCol="0" anchor="t"/>
          <a:lstStyle/>
          <a:p>
            <a:pPr marL="0" indent="0">
              <a:lnSpc>
                <a:spcPts val="5468"/>
              </a:lnSpc>
              <a:buNone/>
            </a:pPr>
            <a:r>
              <a:rPr lang="en-US" sz="4374" kern="0" spc="-131" dirty="0">
                <a:solidFill>
                  <a:srgbClr val="2C3F42"/>
                </a:solidFill>
                <a:latin typeface="Bitter" pitchFamily="34" charset="0"/>
                <a:ea typeface="Bitter" pitchFamily="34" charset="-122"/>
                <a:cs typeface="Bitter" pitchFamily="34" charset="-120"/>
              </a:rPr>
              <a:t>Hybrid Engines</a:t>
            </a:r>
            <a:endParaRPr lang="en-US" sz="4374" dirty="0"/>
          </a:p>
        </p:txBody>
      </p:sp>
      <p:sp>
        <p:nvSpPr>
          <p:cNvPr id="6" name="Shape 3"/>
          <p:cNvSpPr/>
          <p:nvPr/>
        </p:nvSpPr>
        <p:spPr>
          <a:xfrm>
            <a:off x="4490799" y="2716887"/>
            <a:ext cx="499943" cy="499943"/>
          </a:xfrm>
          <a:prstGeom prst="roundRect">
            <a:avLst>
              <a:gd name="adj" fmla="val 20000"/>
            </a:avLst>
          </a:prstGeom>
          <a:solidFill>
            <a:srgbClr val="FCE2CF"/>
          </a:solidFill>
          <a:ln w="13811">
            <a:solidFill>
              <a:srgbClr val="F9C59F"/>
            </a:solidFill>
            <a:prstDash val="solid"/>
          </a:ln>
        </p:spPr>
      </p:sp>
      <p:sp>
        <p:nvSpPr>
          <p:cNvPr id="7" name="Text 4"/>
          <p:cNvSpPr/>
          <p:nvPr/>
        </p:nvSpPr>
        <p:spPr>
          <a:xfrm>
            <a:off x="4674394" y="2758559"/>
            <a:ext cx="132755" cy="416481"/>
          </a:xfrm>
          <a:prstGeom prst="rect">
            <a:avLst/>
          </a:prstGeom>
          <a:noFill/>
          <a:ln/>
        </p:spPr>
        <p:txBody>
          <a:bodyPr wrap="none" rtlCol="0" anchor="t"/>
          <a:lstStyle/>
          <a:p>
            <a:pPr marL="0" indent="0" algn="ctr">
              <a:lnSpc>
                <a:spcPts val="3281"/>
              </a:lnSpc>
              <a:buNone/>
            </a:pPr>
            <a:r>
              <a:rPr lang="en-US" sz="2624" kern="0" spc="-35" dirty="0">
                <a:solidFill>
                  <a:srgbClr val="2B2E3C"/>
                </a:solidFill>
                <a:latin typeface="Bitter" pitchFamily="34" charset="0"/>
                <a:ea typeface="Bitter" pitchFamily="34" charset="-122"/>
                <a:cs typeface="Bitter" pitchFamily="34" charset="-120"/>
              </a:rPr>
              <a:t>1</a:t>
            </a:r>
            <a:endParaRPr lang="en-US" sz="2624" dirty="0"/>
          </a:p>
        </p:txBody>
      </p:sp>
      <p:sp>
        <p:nvSpPr>
          <p:cNvPr id="8" name="Text 5"/>
          <p:cNvSpPr/>
          <p:nvPr/>
        </p:nvSpPr>
        <p:spPr>
          <a:xfrm>
            <a:off x="5212913" y="2793206"/>
            <a:ext cx="3191708" cy="347186"/>
          </a:xfrm>
          <a:prstGeom prst="rect">
            <a:avLst/>
          </a:prstGeom>
          <a:noFill/>
          <a:ln/>
        </p:spPr>
        <p:txBody>
          <a:bodyPr wrap="none" rtlCol="0" anchor="t"/>
          <a:lstStyle/>
          <a:p>
            <a:pPr marL="0" indent="0">
              <a:lnSpc>
                <a:spcPts val="2734"/>
              </a:lnSpc>
              <a:buNone/>
            </a:pPr>
            <a:r>
              <a:rPr lang="en-US" sz="2187" kern="0" spc="-66" dirty="0">
                <a:solidFill>
                  <a:srgbClr val="2B2E3C"/>
                </a:solidFill>
                <a:latin typeface="Bitter" pitchFamily="34" charset="0"/>
                <a:ea typeface="Bitter" pitchFamily="34" charset="-122"/>
                <a:cs typeface="Bitter" pitchFamily="34" charset="-120"/>
              </a:rPr>
              <a:t>Combining Power Sources</a:t>
            </a:r>
            <a:endParaRPr lang="en-US" sz="2187" dirty="0"/>
          </a:p>
        </p:txBody>
      </p:sp>
      <p:sp>
        <p:nvSpPr>
          <p:cNvPr id="9" name="Text 6"/>
          <p:cNvSpPr/>
          <p:nvPr/>
        </p:nvSpPr>
        <p:spPr>
          <a:xfrm>
            <a:off x="5212913" y="3273623"/>
            <a:ext cx="3820001" cy="1421606"/>
          </a:xfrm>
          <a:prstGeom prst="rect">
            <a:avLst/>
          </a:prstGeom>
          <a:noFill/>
          <a:ln/>
        </p:spPr>
        <p:txBody>
          <a:bodyPr wrap="square" rtlCol="0" anchor="t"/>
          <a:lstStyle/>
          <a:p>
            <a:pPr marL="0" indent="0">
              <a:lnSpc>
                <a:spcPts val="2799"/>
              </a:lnSpc>
              <a:buNone/>
            </a:pPr>
            <a:r>
              <a:rPr lang="en-US" sz="1750" kern="0" spc="-35" dirty="0">
                <a:solidFill>
                  <a:srgbClr val="2B2E3C"/>
                </a:solidFill>
                <a:latin typeface="Open Sans" pitchFamily="34" charset="0"/>
                <a:ea typeface="Open Sans" pitchFamily="34" charset="-122"/>
                <a:cs typeface="Open Sans" pitchFamily="34" charset="-120"/>
              </a:rPr>
              <a:t>Hybrid engines integrate the benefits of internal combustion and electric propulsion, offering an efficient and versatile powertrain solution.</a:t>
            </a:r>
            <a:endParaRPr lang="en-US" sz="1750" dirty="0"/>
          </a:p>
        </p:txBody>
      </p:sp>
      <p:sp>
        <p:nvSpPr>
          <p:cNvPr id="10" name="Shape 7"/>
          <p:cNvSpPr/>
          <p:nvPr/>
        </p:nvSpPr>
        <p:spPr>
          <a:xfrm>
            <a:off x="9255085" y="2716887"/>
            <a:ext cx="499943" cy="499943"/>
          </a:xfrm>
          <a:prstGeom prst="roundRect">
            <a:avLst>
              <a:gd name="adj" fmla="val 20000"/>
            </a:avLst>
          </a:prstGeom>
          <a:solidFill>
            <a:srgbClr val="FCE2CF"/>
          </a:solidFill>
          <a:ln w="13811">
            <a:solidFill>
              <a:srgbClr val="F9C59F"/>
            </a:solidFill>
            <a:prstDash val="solid"/>
          </a:ln>
        </p:spPr>
      </p:sp>
      <p:sp>
        <p:nvSpPr>
          <p:cNvPr id="11" name="Text 8"/>
          <p:cNvSpPr/>
          <p:nvPr/>
        </p:nvSpPr>
        <p:spPr>
          <a:xfrm>
            <a:off x="9415820" y="2758559"/>
            <a:ext cx="178475" cy="416481"/>
          </a:xfrm>
          <a:prstGeom prst="rect">
            <a:avLst/>
          </a:prstGeom>
          <a:noFill/>
          <a:ln/>
        </p:spPr>
        <p:txBody>
          <a:bodyPr wrap="none" rtlCol="0" anchor="t"/>
          <a:lstStyle/>
          <a:p>
            <a:pPr marL="0" indent="0" algn="ctr">
              <a:lnSpc>
                <a:spcPts val="3281"/>
              </a:lnSpc>
              <a:buNone/>
            </a:pPr>
            <a:r>
              <a:rPr lang="en-US" sz="2624" kern="0" spc="-35" dirty="0">
                <a:solidFill>
                  <a:srgbClr val="2B2E3C"/>
                </a:solidFill>
                <a:latin typeface="Bitter" pitchFamily="34" charset="0"/>
                <a:ea typeface="Bitter" pitchFamily="34" charset="-122"/>
                <a:cs typeface="Bitter" pitchFamily="34" charset="-120"/>
              </a:rPr>
              <a:t>2</a:t>
            </a:r>
            <a:endParaRPr lang="en-US" sz="2624" dirty="0"/>
          </a:p>
        </p:txBody>
      </p:sp>
      <p:sp>
        <p:nvSpPr>
          <p:cNvPr id="12" name="Text 9"/>
          <p:cNvSpPr/>
          <p:nvPr/>
        </p:nvSpPr>
        <p:spPr>
          <a:xfrm>
            <a:off x="9977199" y="2793206"/>
            <a:ext cx="3606522" cy="347186"/>
          </a:xfrm>
          <a:prstGeom prst="rect">
            <a:avLst/>
          </a:prstGeom>
          <a:noFill/>
          <a:ln/>
        </p:spPr>
        <p:txBody>
          <a:bodyPr wrap="none" rtlCol="0" anchor="t"/>
          <a:lstStyle/>
          <a:p>
            <a:pPr marL="0" indent="0">
              <a:lnSpc>
                <a:spcPts val="2734"/>
              </a:lnSpc>
              <a:buNone/>
            </a:pPr>
            <a:r>
              <a:rPr lang="en-US" sz="2187" kern="0" spc="-66" dirty="0">
                <a:solidFill>
                  <a:srgbClr val="2B2E3C"/>
                </a:solidFill>
                <a:latin typeface="Bitter" pitchFamily="34" charset="0"/>
                <a:ea typeface="Bitter" pitchFamily="34" charset="-122"/>
                <a:cs typeface="Bitter" pitchFamily="34" charset="-120"/>
              </a:rPr>
              <a:t>Fuel Efficiency and Emissions</a:t>
            </a:r>
            <a:endParaRPr lang="en-US" sz="2187" dirty="0"/>
          </a:p>
        </p:txBody>
      </p:sp>
      <p:sp>
        <p:nvSpPr>
          <p:cNvPr id="13" name="Text 10"/>
          <p:cNvSpPr/>
          <p:nvPr/>
        </p:nvSpPr>
        <p:spPr>
          <a:xfrm>
            <a:off x="9977199" y="3273623"/>
            <a:ext cx="3820001" cy="1777008"/>
          </a:xfrm>
          <a:prstGeom prst="rect">
            <a:avLst/>
          </a:prstGeom>
          <a:noFill/>
          <a:ln/>
        </p:spPr>
        <p:txBody>
          <a:bodyPr wrap="square" rtlCol="0" anchor="t"/>
          <a:lstStyle/>
          <a:p>
            <a:pPr marL="0" indent="0">
              <a:lnSpc>
                <a:spcPts val="2799"/>
              </a:lnSpc>
              <a:buNone/>
            </a:pPr>
            <a:r>
              <a:rPr lang="en-US" sz="1750" kern="0" spc="-35" dirty="0">
                <a:solidFill>
                  <a:srgbClr val="2B2E3C"/>
                </a:solidFill>
                <a:latin typeface="Open Sans" pitchFamily="34" charset="0"/>
                <a:ea typeface="Open Sans" pitchFamily="34" charset="-122"/>
                <a:cs typeface="Open Sans" pitchFamily="34" charset="-120"/>
              </a:rPr>
              <a:t>They provide improved fuel economy and reduced emissions compared to traditional internal combustion engines, contributing to environmental conservation.</a:t>
            </a:r>
            <a:endParaRPr lang="en-US" sz="1750" dirty="0"/>
          </a:p>
        </p:txBody>
      </p:sp>
      <p:sp>
        <p:nvSpPr>
          <p:cNvPr id="14" name="Shape 11"/>
          <p:cNvSpPr/>
          <p:nvPr/>
        </p:nvSpPr>
        <p:spPr>
          <a:xfrm>
            <a:off x="4490799" y="5446395"/>
            <a:ext cx="499943" cy="499943"/>
          </a:xfrm>
          <a:prstGeom prst="roundRect">
            <a:avLst>
              <a:gd name="adj" fmla="val 20000"/>
            </a:avLst>
          </a:prstGeom>
          <a:solidFill>
            <a:srgbClr val="FCE2CF"/>
          </a:solidFill>
          <a:ln w="13811">
            <a:solidFill>
              <a:srgbClr val="F9C59F"/>
            </a:solidFill>
            <a:prstDash val="solid"/>
          </a:ln>
        </p:spPr>
      </p:sp>
      <p:sp>
        <p:nvSpPr>
          <p:cNvPr id="15" name="Text 12"/>
          <p:cNvSpPr/>
          <p:nvPr/>
        </p:nvSpPr>
        <p:spPr>
          <a:xfrm>
            <a:off x="4647724" y="5488067"/>
            <a:ext cx="186095" cy="416481"/>
          </a:xfrm>
          <a:prstGeom prst="rect">
            <a:avLst/>
          </a:prstGeom>
          <a:noFill/>
          <a:ln/>
        </p:spPr>
        <p:txBody>
          <a:bodyPr wrap="none" rtlCol="0" anchor="t"/>
          <a:lstStyle/>
          <a:p>
            <a:pPr marL="0" indent="0" algn="ctr">
              <a:lnSpc>
                <a:spcPts val="3281"/>
              </a:lnSpc>
              <a:buNone/>
            </a:pPr>
            <a:r>
              <a:rPr lang="en-US" sz="2624" kern="0" spc="-35" dirty="0">
                <a:solidFill>
                  <a:srgbClr val="2B2E3C"/>
                </a:solidFill>
                <a:latin typeface="Bitter" pitchFamily="34" charset="0"/>
                <a:ea typeface="Bitter" pitchFamily="34" charset="-122"/>
                <a:cs typeface="Bitter" pitchFamily="34" charset="-120"/>
              </a:rPr>
              <a:t>3</a:t>
            </a:r>
            <a:endParaRPr lang="en-US" sz="2624" dirty="0"/>
          </a:p>
        </p:txBody>
      </p:sp>
      <p:sp>
        <p:nvSpPr>
          <p:cNvPr id="16" name="Text 13"/>
          <p:cNvSpPr/>
          <p:nvPr/>
        </p:nvSpPr>
        <p:spPr>
          <a:xfrm>
            <a:off x="5212913" y="5522714"/>
            <a:ext cx="3585805" cy="347186"/>
          </a:xfrm>
          <a:prstGeom prst="rect">
            <a:avLst/>
          </a:prstGeom>
          <a:noFill/>
          <a:ln/>
        </p:spPr>
        <p:txBody>
          <a:bodyPr wrap="none" rtlCol="0" anchor="t"/>
          <a:lstStyle/>
          <a:p>
            <a:pPr marL="0" indent="0">
              <a:lnSpc>
                <a:spcPts val="2734"/>
              </a:lnSpc>
              <a:buNone/>
            </a:pPr>
            <a:r>
              <a:rPr lang="en-US" sz="2187" kern="0" spc="-66" dirty="0">
                <a:solidFill>
                  <a:srgbClr val="2B2E3C"/>
                </a:solidFill>
                <a:latin typeface="Bitter" pitchFamily="34" charset="0"/>
                <a:ea typeface="Bitter" pitchFamily="34" charset="-122"/>
                <a:cs typeface="Bitter" pitchFamily="34" charset="-120"/>
              </a:rPr>
              <a:t>Technological Advancements</a:t>
            </a:r>
            <a:endParaRPr lang="en-US" sz="2187" dirty="0"/>
          </a:p>
        </p:txBody>
      </p:sp>
      <p:sp>
        <p:nvSpPr>
          <p:cNvPr id="17" name="Text 14"/>
          <p:cNvSpPr/>
          <p:nvPr/>
        </p:nvSpPr>
        <p:spPr>
          <a:xfrm>
            <a:off x="5212913" y="6003131"/>
            <a:ext cx="8584287" cy="710803"/>
          </a:xfrm>
          <a:prstGeom prst="rect">
            <a:avLst/>
          </a:prstGeom>
          <a:noFill/>
          <a:ln/>
        </p:spPr>
        <p:txBody>
          <a:bodyPr wrap="square" rtlCol="0" anchor="t"/>
          <a:lstStyle/>
          <a:p>
            <a:pPr marL="0" indent="0">
              <a:lnSpc>
                <a:spcPts val="2799"/>
              </a:lnSpc>
              <a:buNone/>
            </a:pPr>
            <a:r>
              <a:rPr lang="en-US" sz="1750" kern="0" spc="-35" dirty="0">
                <a:solidFill>
                  <a:srgbClr val="2B2E3C"/>
                </a:solidFill>
                <a:latin typeface="Open Sans" pitchFamily="34" charset="0"/>
                <a:ea typeface="Open Sans" pitchFamily="34" charset="-122"/>
                <a:cs typeface="Open Sans" pitchFamily="34" charset="-120"/>
              </a:rPr>
              <a:t>Ongoing developments focus on optimizing the integration of internal combustion and electric systems, aiming for a seamless and balanced power delivery.</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
        <p:nvSpPr>
          <p:cNvPr id="4" name="Text 2"/>
          <p:cNvSpPr/>
          <p:nvPr/>
        </p:nvSpPr>
        <p:spPr>
          <a:xfrm>
            <a:off x="2037993" y="2458403"/>
            <a:ext cx="4959310" cy="694373"/>
          </a:xfrm>
          <a:prstGeom prst="rect">
            <a:avLst/>
          </a:prstGeom>
          <a:noFill/>
          <a:ln/>
        </p:spPr>
        <p:txBody>
          <a:bodyPr wrap="none" rtlCol="0" anchor="t"/>
          <a:lstStyle/>
          <a:p>
            <a:pPr marL="0" indent="0">
              <a:lnSpc>
                <a:spcPts val="5468"/>
              </a:lnSpc>
              <a:buNone/>
            </a:pPr>
            <a:r>
              <a:rPr lang="en-US" sz="4374" kern="0" spc="-131" dirty="0">
                <a:solidFill>
                  <a:srgbClr val="2C3F42"/>
                </a:solidFill>
                <a:latin typeface="Bitter" pitchFamily="34" charset="0"/>
                <a:ea typeface="Bitter" pitchFamily="34" charset="-122"/>
                <a:cs typeface="Bitter" pitchFamily="34" charset="-120"/>
              </a:rPr>
              <a:t>Engine Components</a:t>
            </a:r>
            <a:endParaRPr lang="en-US" sz="4374" dirty="0"/>
          </a:p>
        </p:txBody>
      </p:sp>
      <p:sp>
        <p:nvSpPr>
          <p:cNvPr id="5" name="Text 3"/>
          <p:cNvSpPr/>
          <p:nvPr/>
        </p:nvSpPr>
        <p:spPr>
          <a:xfrm>
            <a:off x="2037993" y="3708202"/>
            <a:ext cx="2221944" cy="347186"/>
          </a:xfrm>
          <a:prstGeom prst="rect">
            <a:avLst/>
          </a:prstGeom>
          <a:noFill/>
          <a:ln/>
        </p:spPr>
        <p:txBody>
          <a:bodyPr wrap="none" rtlCol="0" anchor="t"/>
          <a:lstStyle/>
          <a:p>
            <a:pPr marL="0" indent="0">
              <a:lnSpc>
                <a:spcPts val="2734"/>
              </a:lnSpc>
              <a:buNone/>
            </a:pPr>
            <a:r>
              <a:rPr lang="en-US" sz="2187" kern="0" spc="-66" dirty="0">
                <a:solidFill>
                  <a:srgbClr val="2C3F42"/>
                </a:solidFill>
                <a:latin typeface="Bitter" pitchFamily="34" charset="0"/>
                <a:ea typeface="Bitter" pitchFamily="34" charset="-122"/>
                <a:cs typeface="Bitter" pitchFamily="34" charset="-120"/>
              </a:rPr>
              <a:t>Key Elements</a:t>
            </a:r>
            <a:endParaRPr lang="en-US" sz="2187" dirty="0"/>
          </a:p>
        </p:txBody>
      </p:sp>
      <p:sp>
        <p:nvSpPr>
          <p:cNvPr id="6" name="Text 4"/>
          <p:cNvSpPr/>
          <p:nvPr/>
        </p:nvSpPr>
        <p:spPr>
          <a:xfrm>
            <a:off x="2393394" y="4305300"/>
            <a:ext cx="4650819" cy="399812"/>
          </a:xfrm>
          <a:prstGeom prst="rect">
            <a:avLst/>
          </a:prstGeom>
          <a:noFill/>
          <a:ln/>
        </p:spPr>
        <p:txBody>
          <a:bodyPr wrap="none" rtlCol="0" anchor="t"/>
          <a:lstStyle/>
          <a:p>
            <a:pPr marL="342900" indent="-342900" algn="l">
              <a:lnSpc>
                <a:spcPts val="3149"/>
              </a:lnSpc>
              <a:buSzPct val="100000"/>
              <a:buChar char="•"/>
            </a:pPr>
            <a:r>
              <a:rPr lang="en-US" sz="1750" kern="0" spc="-35" dirty="0">
                <a:solidFill>
                  <a:srgbClr val="2B2E3C"/>
                </a:solidFill>
                <a:latin typeface="Open Sans" pitchFamily="34" charset="0"/>
                <a:ea typeface="Open Sans" pitchFamily="34" charset="-122"/>
                <a:cs typeface="Open Sans" pitchFamily="34" charset="-120"/>
              </a:rPr>
              <a:t>Fuel Injection Systems</a:t>
            </a:r>
            <a:endParaRPr lang="en-US" sz="1750" dirty="0"/>
          </a:p>
        </p:txBody>
      </p:sp>
      <p:sp>
        <p:nvSpPr>
          <p:cNvPr id="7" name="Text 5"/>
          <p:cNvSpPr/>
          <p:nvPr/>
        </p:nvSpPr>
        <p:spPr>
          <a:xfrm>
            <a:off x="2393394" y="4793933"/>
            <a:ext cx="4650819" cy="399812"/>
          </a:xfrm>
          <a:prstGeom prst="rect">
            <a:avLst/>
          </a:prstGeom>
          <a:noFill/>
          <a:ln/>
        </p:spPr>
        <p:txBody>
          <a:bodyPr wrap="none" rtlCol="0" anchor="t"/>
          <a:lstStyle/>
          <a:p>
            <a:pPr marL="342900" indent="-342900" algn="l">
              <a:lnSpc>
                <a:spcPts val="3149"/>
              </a:lnSpc>
              <a:buSzPct val="100000"/>
              <a:buChar char="•"/>
            </a:pPr>
            <a:r>
              <a:rPr lang="en-US" sz="1750" kern="0" spc="-35" dirty="0">
                <a:solidFill>
                  <a:srgbClr val="2B2E3C"/>
                </a:solidFill>
                <a:latin typeface="Open Sans" pitchFamily="34" charset="0"/>
                <a:ea typeface="Open Sans" pitchFamily="34" charset="-122"/>
                <a:cs typeface="Open Sans" pitchFamily="34" charset="-120"/>
              </a:rPr>
              <a:t>Cylinder Block and Pistons</a:t>
            </a:r>
            <a:endParaRPr lang="en-US" sz="1750" dirty="0"/>
          </a:p>
        </p:txBody>
      </p:sp>
      <p:sp>
        <p:nvSpPr>
          <p:cNvPr id="8" name="Text 6"/>
          <p:cNvSpPr/>
          <p:nvPr/>
        </p:nvSpPr>
        <p:spPr>
          <a:xfrm>
            <a:off x="2393394" y="5282565"/>
            <a:ext cx="4650819" cy="399812"/>
          </a:xfrm>
          <a:prstGeom prst="rect">
            <a:avLst/>
          </a:prstGeom>
          <a:noFill/>
          <a:ln/>
        </p:spPr>
        <p:txBody>
          <a:bodyPr wrap="none" rtlCol="0" anchor="t"/>
          <a:lstStyle/>
          <a:p>
            <a:pPr marL="342900" indent="-342900" algn="l">
              <a:lnSpc>
                <a:spcPts val="3149"/>
              </a:lnSpc>
              <a:buSzPct val="100000"/>
              <a:buChar char="•"/>
            </a:pPr>
            <a:r>
              <a:rPr lang="en-US" sz="1750" kern="0" spc="-35" dirty="0">
                <a:solidFill>
                  <a:srgbClr val="2B2E3C"/>
                </a:solidFill>
                <a:latin typeface="Open Sans" pitchFamily="34" charset="0"/>
                <a:ea typeface="Open Sans" pitchFamily="34" charset="-122"/>
                <a:cs typeface="Open Sans" pitchFamily="34" charset="-120"/>
              </a:rPr>
              <a:t>Valvetrain Mechanism</a:t>
            </a:r>
            <a:endParaRPr lang="en-US" sz="1750" dirty="0"/>
          </a:p>
        </p:txBody>
      </p:sp>
      <p:sp>
        <p:nvSpPr>
          <p:cNvPr id="9" name="Text 7"/>
          <p:cNvSpPr/>
          <p:nvPr/>
        </p:nvSpPr>
        <p:spPr>
          <a:xfrm>
            <a:off x="7593806" y="3708202"/>
            <a:ext cx="2744272" cy="347186"/>
          </a:xfrm>
          <a:prstGeom prst="rect">
            <a:avLst/>
          </a:prstGeom>
          <a:noFill/>
          <a:ln/>
        </p:spPr>
        <p:txBody>
          <a:bodyPr wrap="none" rtlCol="0" anchor="t"/>
          <a:lstStyle/>
          <a:p>
            <a:pPr marL="0" indent="0">
              <a:lnSpc>
                <a:spcPts val="2734"/>
              </a:lnSpc>
              <a:buNone/>
            </a:pPr>
            <a:r>
              <a:rPr lang="en-US" sz="2187" kern="0" spc="-66" dirty="0">
                <a:solidFill>
                  <a:srgbClr val="2C3F42"/>
                </a:solidFill>
                <a:latin typeface="Bitter" pitchFamily="34" charset="0"/>
                <a:ea typeface="Bitter" pitchFamily="34" charset="-122"/>
                <a:cs typeface="Bitter" pitchFamily="34" charset="-120"/>
              </a:rPr>
              <a:t>Auxiliary Components</a:t>
            </a:r>
            <a:endParaRPr lang="en-US" sz="2187" dirty="0"/>
          </a:p>
        </p:txBody>
      </p:sp>
      <p:sp>
        <p:nvSpPr>
          <p:cNvPr id="10" name="Text 8"/>
          <p:cNvSpPr/>
          <p:nvPr/>
        </p:nvSpPr>
        <p:spPr>
          <a:xfrm>
            <a:off x="7949208" y="4305300"/>
            <a:ext cx="4650819" cy="399812"/>
          </a:xfrm>
          <a:prstGeom prst="rect">
            <a:avLst/>
          </a:prstGeom>
          <a:noFill/>
          <a:ln/>
        </p:spPr>
        <p:txBody>
          <a:bodyPr wrap="none" rtlCol="0" anchor="t"/>
          <a:lstStyle/>
          <a:p>
            <a:pPr marL="342900" indent="-342900" algn="l">
              <a:lnSpc>
                <a:spcPts val="3149"/>
              </a:lnSpc>
              <a:buSzPct val="100000"/>
              <a:buChar char="•"/>
            </a:pPr>
            <a:r>
              <a:rPr lang="en-US" sz="1750" kern="0" spc="-35" dirty="0">
                <a:solidFill>
                  <a:srgbClr val="2B2E3C"/>
                </a:solidFill>
                <a:latin typeface="Open Sans" pitchFamily="34" charset="0"/>
                <a:ea typeface="Open Sans" pitchFamily="34" charset="-122"/>
                <a:cs typeface="Open Sans" pitchFamily="34" charset="-120"/>
              </a:rPr>
              <a:t>Cooling and Lubrication Systems</a:t>
            </a:r>
            <a:endParaRPr lang="en-US" sz="1750" dirty="0"/>
          </a:p>
        </p:txBody>
      </p:sp>
      <p:sp>
        <p:nvSpPr>
          <p:cNvPr id="11" name="Text 9"/>
          <p:cNvSpPr/>
          <p:nvPr/>
        </p:nvSpPr>
        <p:spPr>
          <a:xfrm>
            <a:off x="7949208" y="4793933"/>
            <a:ext cx="4650819" cy="399812"/>
          </a:xfrm>
          <a:prstGeom prst="rect">
            <a:avLst/>
          </a:prstGeom>
          <a:noFill/>
          <a:ln/>
        </p:spPr>
        <p:txBody>
          <a:bodyPr wrap="none" rtlCol="0" anchor="t"/>
          <a:lstStyle/>
          <a:p>
            <a:pPr marL="342900" indent="-342900" algn="l">
              <a:lnSpc>
                <a:spcPts val="3149"/>
              </a:lnSpc>
              <a:buSzPct val="100000"/>
              <a:buChar char="•"/>
            </a:pPr>
            <a:r>
              <a:rPr lang="en-US" sz="1750" kern="0" spc="-35" dirty="0">
                <a:solidFill>
                  <a:srgbClr val="2B2E3C"/>
                </a:solidFill>
                <a:latin typeface="Open Sans" pitchFamily="34" charset="0"/>
                <a:ea typeface="Open Sans" pitchFamily="34" charset="-122"/>
                <a:cs typeface="Open Sans" pitchFamily="34" charset="-120"/>
              </a:rPr>
              <a:t>Engine Control Units</a:t>
            </a:r>
            <a:endParaRPr lang="en-US" sz="1750" dirty="0"/>
          </a:p>
        </p:txBody>
      </p:sp>
      <p:sp>
        <p:nvSpPr>
          <p:cNvPr id="12" name="Text 10"/>
          <p:cNvSpPr/>
          <p:nvPr/>
        </p:nvSpPr>
        <p:spPr>
          <a:xfrm>
            <a:off x="7949208" y="5282565"/>
            <a:ext cx="4650819" cy="399812"/>
          </a:xfrm>
          <a:prstGeom prst="rect">
            <a:avLst/>
          </a:prstGeom>
          <a:noFill/>
          <a:ln/>
        </p:spPr>
        <p:txBody>
          <a:bodyPr wrap="none" rtlCol="0" anchor="t"/>
          <a:lstStyle/>
          <a:p>
            <a:pPr marL="342900" indent="-342900" algn="l">
              <a:lnSpc>
                <a:spcPts val="3149"/>
              </a:lnSpc>
              <a:buSzPct val="100000"/>
              <a:buChar char="•"/>
            </a:pPr>
            <a:r>
              <a:rPr lang="en-US" sz="1750" kern="0" spc="-35" dirty="0">
                <a:solidFill>
                  <a:srgbClr val="2B2E3C"/>
                </a:solidFill>
                <a:latin typeface="Open Sans" pitchFamily="34" charset="0"/>
                <a:ea typeface="Open Sans" pitchFamily="34" charset="-122"/>
                <a:cs typeface="Open Sans" pitchFamily="34" charset="-120"/>
              </a:rPr>
              <a:t>Exhaust Systems</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779</Words>
  <Application>Microsoft Office PowerPoint</Application>
  <PresentationFormat>Custom</PresentationFormat>
  <Paragraphs>80</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dhyanraiyani18@gmail.com</cp:lastModifiedBy>
  <cp:revision>3</cp:revision>
  <dcterms:created xsi:type="dcterms:W3CDTF">2024-01-10T13:13:49Z</dcterms:created>
  <dcterms:modified xsi:type="dcterms:W3CDTF">2024-01-31T11:40:57Z</dcterms:modified>
</cp:coreProperties>
</file>