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62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59" r:id="rId20"/>
    <p:sldId id="263" r:id="rId21"/>
    <p:sldId id="264" r:id="rId22"/>
    <p:sldId id="26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629235E-38F6-402E-B8CF-55AF9589499B}" type="datetimeFigureOut">
              <a:rPr lang="en-US" smtClean="0"/>
              <a:pPr/>
              <a:t>10-Nov-25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5E1AB93-68E9-4AFF-8E20-AF0B968E2E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235E-38F6-402E-B8CF-55AF9589499B}" type="datetimeFigureOut">
              <a:rPr lang="en-US" smtClean="0"/>
              <a:pPr/>
              <a:t>10-Nov-25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1AB93-68E9-4AFF-8E20-AF0B968E2E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235E-38F6-402E-B8CF-55AF9589499B}" type="datetimeFigureOut">
              <a:rPr lang="en-US" smtClean="0"/>
              <a:pPr/>
              <a:t>10-Nov-25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1AB93-68E9-4AFF-8E20-AF0B968E2E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629235E-38F6-402E-B8CF-55AF9589499B}" type="datetimeFigureOut">
              <a:rPr lang="en-US" smtClean="0"/>
              <a:pPr/>
              <a:t>10-Nov-25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5E1AB93-68E9-4AFF-8E20-AF0B968E2E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629235E-38F6-402E-B8CF-55AF9589499B}" type="datetimeFigureOut">
              <a:rPr lang="en-US" smtClean="0"/>
              <a:pPr/>
              <a:t>10-Nov-25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5E1AB93-68E9-4AFF-8E20-AF0B968E2E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235E-38F6-402E-B8CF-55AF9589499B}" type="datetimeFigureOut">
              <a:rPr lang="en-US" smtClean="0"/>
              <a:pPr/>
              <a:t>10-Nov-25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1AB93-68E9-4AFF-8E20-AF0B968E2E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235E-38F6-402E-B8CF-55AF9589499B}" type="datetimeFigureOut">
              <a:rPr lang="en-US" smtClean="0"/>
              <a:pPr/>
              <a:t>10-Nov-25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1AB93-68E9-4AFF-8E20-AF0B968E2E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629235E-38F6-402E-B8CF-55AF9589499B}" type="datetimeFigureOut">
              <a:rPr lang="en-US" smtClean="0"/>
              <a:pPr/>
              <a:t>10-Nov-25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5E1AB93-68E9-4AFF-8E20-AF0B968E2E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9235E-38F6-402E-B8CF-55AF9589499B}" type="datetimeFigureOut">
              <a:rPr lang="en-US" smtClean="0"/>
              <a:pPr/>
              <a:t>10-Nov-25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1AB93-68E9-4AFF-8E20-AF0B968E2E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629235E-38F6-402E-B8CF-55AF9589499B}" type="datetimeFigureOut">
              <a:rPr lang="en-US" smtClean="0"/>
              <a:pPr/>
              <a:t>10-Nov-25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5E1AB93-68E9-4AFF-8E20-AF0B968E2E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629235E-38F6-402E-B8CF-55AF9589499B}" type="datetimeFigureOut">
              <a:rPr lang="en-US" smtClean="0"/>
              <a:pPr/>
              <a:t>10-Nov-25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5E1AB93-68E9-4AFF-8E20-AF0B968E2E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629235E-38F6-402E-B8CF-55AF9589499B}" type="datetimeFigureOut">
              <a:rPr lang="en-US" smtClean="0"/>
              <a:pPr/>
              <a:t>10-Nov-25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5E1AB93-68E9-4AFF-8E20-AF0B968E2E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571744"/>
            <a:ext cx="4422352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43076" y="4857760"/>
            <a:ext cx="7000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SK</a:t>
            </a:r>
            <a:r>
              <a:rPr lang="en-IN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PS</a:t>
            </a:r>
            <a:r>
              <a:rPr lang="en-IN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</a:t>
            </a:r>
            <a:r>
              <a:rPr lang="e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MAHOGANY PVT. LTD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488" y="1071546"/>
            <a:ext cx="514353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B050"/>
                </a:solidFill>
                <a:latin typeface="Arial Black" pitchFamily="34" charset="0"/>
              </a:rPr>
              <a:t>WELCOME</a:t>
            </a:r>
            <a:endParaRPr lang="en-US" sz="54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7" name="矩形"/>
          <p:cNvSpPr>
            <a:spLocks/>
          </p:cNvSpPr>
          <p:nvPr/>
        </p:nvSpPr>
        <p:spPr>
          <a:xfrm>
            <a:off x="142844" y="0"/>
            <a:ext cx="566181" cy="6858000"/>
          </a:xfrm>
          <a:prstGeom prst="rect">
            <a:avLst/>
          </a:prstGeom>
          <a:noFill/>
          <a:ln w="12700" cap="flat" cmpd="sng">
            <a:solidFill>
              <a:srgbClr val="242D46"/>
            </a:solidFill>
            <a:prstDash val="solid"/>
            <a:round/>
          </a:ln>
          <a:effectLst>
            <a:outerShdw blurRad="50800" dist="38100" dir="13500000" algn="br" rotWithShape="0">
              <a:srgbClr val="000000">
                <a:alpha val="39607"/>
              </a:srgbClr>
            </a:outerShdw>
          </a:effectLst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0" i="0" u="none" strike="noStrike" kern="1200" cap="none" spc="0" baseline="0" dirty="0">
                <a:ln w="18415" cap="flat">
                  <a:solidFill>
                    <a:srgbClr val="FED46C"/>
                  </a:solidFill>
                  <a:prstDash val="solid"/>
                  <a:round/>
                </a:ln>
                <a:solidFill>
                  <a:srgbClr val="FDD6B9"/>
                </a:solidFill>
                <a:effectLst>
                  <a:glow rad="101600">
                    <a:srgbClr val="808080">
                      <a:alpha val="60000"/>
                    </a:srgbClr>
                  </a:glow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  <a:ea typeface="华文中宋" charset="0"/>
                <a:cs typeface="Gill Sans MT" charset="0"/>
              </a:rPr>
              <a:t>S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4400" b="0" i="0" u="none" strike="noStrike" kern="1200" cap="none" spc="0" baseline="0" dirty="0">
              <a:ln w="18415" cap="flat">
                <a:solidFill>
                  <a:srgbClr val="FED46C"/>
                </a:solidFill>
                <a:prstDash val="solid"/>
                <a:round/>
              </a:ln>
              <a:solidFill>
                <a:srgbClr val="FDD6B9"/>
              </a:solidFill>
              <a:effectLst>
                <a:glow rad="101600">
                  <a:srgbClr val="808080">
                    <a:alpha val="60000"/>
                  </a:srgbClr>
                </a:glow>
                <a:outerShdw blurRad="63500" dir="3600000" algn="tl">
                  <a:srgbClr val="000000">
                    <a:alpha val="70000"/>
                  </a:srgbClr>
                </a:outerShdw>
              </a:effectLst>
              <a:latin typeface="Algerian" pitchFamily="82" charset="0"/>
              <a:ea typeface="华文中宋" charset="0"/>
              <a:cs typeface="Gill Sans MT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4400" b="0" i="0" u="none" strike="noStrike" kern="1200" cap="none" spc="0" baseline="0" dirty="0">
              <a:ln w="18415" cap="flat">
                <a:solidFill>
                  <a:srgbClr val="FED46C"/>
                </a:solidFill>
                <a:prstDash val="solid"/>
                <a:round/>
              </a:ln>
              <a:solidFill>
                <a:srgbClr val="FDD6B9"/>
              </a:solidFill>
              <a:effectLst>
                <a:glow rad="101600">
                  <a:srgbClr val="808080">
                    <a:alpha val="60000"/>
                  </a:srgbClr>
                </a:glow>
                <a:outerShdw blurRad="63500" dir="3600000" algn="tl">
                  <a:srgbClr val="000000">
                    <a:alpha val="70000"/>
                  </a:srgbClr>
                </a:outerShdw>
              </a:effectLst>
              <a:latin typeface="Algerian" pitchFamily="82" charset="0"/>
              <a:ea typeface="华文中宋" charset="0"/>
              <a:cs typeface="Gill Sans MT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0" i="0" u="none" strike="noStrike" kern="1200" cap="none" spc="0" baseline="0" dirty="0">
                <a:ln w="18415" cap="flat">
                  <a:solidFill>
                    <a:srgbClr val="FED46C"/>
                  </a:solidFill>
                  <a:prstDash val="solid"/>
                  <a:round/>
                </a:ln>
                <a:solidFill>
                  <a:srgbClr val="FDD6B9"/>
                </a:solidFill>
                <a:effectLst>
                  <a:glow rad="101600">
                    <a:srgbClr val="808080">
                      <a:alpha val="60000"/>
                    </a:srgbClr>
                  </a:glow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  <a:ea typeface="华文中宋" charset="0"/>
                <a:cs typeface="Gill Sans MT" charset="0"/>
              </a:rPr>
              <a:t>K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4400" b="0" i="0" u="none" strike="noStrike" kern="1200" cap="none" spc="0" baseline="0" dirty="0">
              <a:ln w="18415" cap="flat">
                <a:solidFill>
                  <a:srgbClr val="FED46C"/>
                </a:solidFill>
                <a:prstDash val="solid"/>
                <a:round/>
              </a:ln>
              <a:solidFill>
                <a:srgbClr val="FDD6B9"/>
              </a:solidFill>
              <a:effectLst>
                <a:glow rad="101600">
                  <a:srgbClr val="808080">
                    <a:alpha val="60000"/>
                  </a:srgbClr>
                </a:glow>
                <a:outerShdw blurRad="63500" dir="3600000" algn="tl">
                  <a:srgbClr val="000000">
                    <a:alpha val="70000"/>
                  </a:srgbClr>
                </a:outerShdw>
              </a:effectLst>
              <a:latin typeface="Algerian" pitchFamily="82" charset="0"/>
              <a:ea typeface="华文中宋" charset="0"/>
              <a:cs typeface="Gill Sans MT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4400" b="0" i="0" u="none" strike="noStrike" kern="1200" cap="none" spc="0" baseline="0" dirty="0">
              <a:ln w="18415" cap="flat">
                <a:solidFill>
                  <a:srgbClr val="FED46C"/>
                </a:solidFill>
                <a:prstDash val="solid"/>
                <a:round/>
              </a:ln>
              <a:solidFill>
                <a:srgbClr val="FDD6B9"/>
              </a:solidFill>
              <a:effectLst>
                <a:glow rad="101600">
                  <a:srgbClr val="808080">
                    <a:alpha val="60000"/>
                  </a:srgbClr>
                </a:glow>
                <a:outerShdw blurRad="63500" dir="3600000" algn="tl">
                  <a:srgbClr val="000000">
                    <a:alpha val="70000"/>
                  </a:srgbClr>
                </a:outerShdw>
              </a:effectLst>
              <a:latin typeface="Algerian" pitchFamily="82" charset="0"/>
              <a:ea typeface="华文中宋" charset="0"/>
              <a:cs typeface="Gill Sans MT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0" i="0" u="none" strike="noStrike" kern="1200" cap="none" spc="0" baseline="0" dirty="0">
                <a:ln w="18415" cap="flat">
                  <a:solidFill>
                    <a:srgbClr val="FED46C"/>
                  </a:solidFill>
                  <a:prstDash val="solid"/>
                  <a:round/>
                </a:ln>
                <a:solidFill>
                  <a:srgbClr val="FDD6B9"/>
                </a:solidFill>
                <a:effectLst>
                  <a:glow rad="101600">
                    <a:srgbClr val="808080">
                      <a:alpha val="60000"/>
                    </a:srgbClr>
                  </a:glow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  <a:ea typeface="华文中宋" charset="0"/>
                <a:cs typeface="Gill Sans MT" charset="0"/>
              </a:rPr>
              <a:t>P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4400" b="0" i="0" u="none" strike="noStrike" kern="1200" cap="none" spc="0" baseline="0" dirty="0">
              <a:ln w="18415" cap="flat">
                <a:solidFill>
                  <a:srgbClr val="FED46C"/>
                </a:solidFill>
                <a:prstDash val="solid"/>
                <a:round/>
              </a:ln>
              <a:solidFill>
                <a:srgbClr val="FDD6B9"/>
              </a:solidFill>
              <a:effectLst>
                <a:glow rad="101600">
                  <a:srgbClr val="808080">
                    <a:alpha val="60000"/>
                  </a:srgbClr>
                </a:glow>
                <a:outerShdw blurRad="63500" dir="3600000" algn="tl">
                  <a:srgbClr val="000000">
                    <a:alpha val="70000"/>
                  </a:srgbClr>
                </a:outerShdw>
              </a:effectLst>
              <a:latin typeface="Algerian" pitchFamily="82" charset="0"/>
              <a:ea typeface="华文中宋" charset="0"/>
              <a:cs typeface="Gill Sans MT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4400" b="0" i="0" u="none" strike="noStrike" kern="1200" cap="none" spc="0" baseline="0" dirty="0">
              <a:ln w="18415" cap="flat">
                <a:solidFill>
                  <a:srgbClr val="FED46C"/>
                </a:solidFill>
                <a:prstDash val="solid"/>
                <a:round/>
              </a:ln>
              <a:solidFill>
                <a:srgbClr val="FDD6B9"/>
              </a:solidFill>
              <a:effectLst>
                <a:glow rad="101600">
                  <a:srgbClr val="808080">
                    <a:alpha val="60000"/>
                  </a:srgbClr>
                </a:glow>
                <a:outerShdw blurRad="63500" dir="3600000" algn="tl">
                  <a:srgbClr val="000000">
                    <a:alpha val="70000"/>
                  </a:srgbClr>
                </a:outerShdw>
              </a:effectLst>
              <a:latin typeface="Algerian" pitchFamily="82" charset="0"/>
              <a:ea typeface="华文中宋" charset="0"/>
              <a:cs typeface="Gill Sans MT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0" i="0" u="none" strike="noStrike" kern="1200" cap="none" spc="0" baseline="0" dirty="0">
                <a:ln w="18415" cap="flat">
                  <a:solidFill>
                    <a:srgbClr val="FED46C"/>
                  </a:solidFill>
                  <a:prstDash val="solid"/>
                  <a:round/>
                </a:ln>
                <a:solidFill>
                  <a:srgbClr val="FDD6B9"/>
                </a:solidFill>
                <a:effectLst>
                  <a:glow rad="101600">
                    <a:srgbClr val="808080">
                      <a:alpha val="60000"/>
                    </a:srgbClr>
                  </a:glow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  <a:ea typeface="华文中宋" charset="0"/>
                <a:cs typeface="Gill Sans MT" charset="0"/>
              </a:rPr>
              <a:t>S</a:t>
            </a:r>
            <a:endParaRPr lang="zh-CN" altLang="en-US" sz="4400" b="0" i="0" u="none" strike="noStrike" kern="1200" cap="none" spc="0" baseline="0" dirty="0">
              <a:ln w="18415" cap="flat">
                <a:solidFill>
                  <a:srgbClr val="FED46C"/>
                </a:solidFill>
                <a:prstDash val="solid"/>
                <a:round/>
              </a:ln>
              <a:solidFill>
                <a:srgbClr val="FDD6B9"/>
              </a:solidFill>
              <a:effectLst>
                <a:glow rad="101600">
                  <a:srgbClr val="808080">
                    <a:alpha val="60000"/>
                  </a:srgbClr>
                </a:glow>
                <a:outerShdw blurRad="63500" dir="3600000" algn="tl">
                  <a:srgbClr val="000000">
                    <a:alpha val="70000"/>
                  </a:srgbClr>
                </a:outerShdw>
              </a:effectLst>
              <a:latin typeface="Algerian" pitchFamily="82" charset="0"/>
              <a:ea typeface="华文中宋" charset="0"/>
              <a:cs typeface="Gill Sans MT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2" y="214290"/>
            <a:ext cx="2214578" cy="785818"/>
          </a:xfrm>
        </p:spPr>
        <p:txBody>
          <a:bodyPr>
            <a:normAutofit/>
          </a:bodyPr>
          <a:lstStyle/>
          <a:p>
            <a:r>
              <a:rPr lang="mr-IN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कार्बन क्रेडिट 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7467600" cy="525953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mr-IN" b="1" dirty="0" smtClean="0"/>
              <a:t>प्रदूषण कमी करून त्यातून उत्पन्न मिळवणे</a:t>
            </a:r>
            <a:r>
              <a:rPr lang="mr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mr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कार्बन क्रेडिट म्हणजे काय ?</a:t>
            </a:r>
          </a:p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mr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एक कार्बन क्रेडिट म्हणजे संबंधित देश एक टन कार्बनडायऑक्साइड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mr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उत्सर्जन करू शकतो.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mr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प्रमाणा पेक्षा जास्त उत्सर्जन करून ही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mr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देशातील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mr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उद्योगाचे कार्य सुरू ठेवायचे ,असेल तर त्या देशाला इतर देशाकडून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mr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कार्बन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mr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क्रेडिट विकत घ्यावे लागते</a:t>
            </a:r>
            <a:r>
              <a:rPr lang="mr-IN" dirty="0" smtClean="0"/>
              <a:t> </a:t>
            </a:r>
          </a:p>
          <a:p>
            <a:endParaRPr lang="en-US" dirty="0"/>
          </a:p>
        </p:txBody>
      </p:sp>
      <p:pic>
        <p:nvPicPr>
          <p:cNvPr id="4" name="Picture 2" descr="Mahogany Tree Contract farming Mahogany tree plantation Seeds Mahogany Tree  Exporters in India Manufacturer In India Timb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714488"/>
            <a:ext cx="5643602" cy="2649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7467600" cy="5402406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mr-IN" b="1" dirty="0" smtClean="0"/>
              <a:t>लागवडी पासून चौथ्या वर्षानंतर कार्बन क्रेडिट मिळण्यास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   </a:t>
            </a:r>
            <a:r>
              <a:rPr lang="mr-IN" b="1" dirty="0" smtClean="0"/>
              <a:t>सुरुवात होते . </a:t>
            </a:r>
          </a:p>
          <a:p>
            <a:pPr>
              <a:buFont typeface="Wingdings" pitchFamily="2" charset="2"/>
              <a:buChar char="v"/>
            </a:pPr>
            <a:r>
              <a:rPr lang="mr-IN" b="1" dirty="0" smtClean="0"/>
              <a:t>शासनाची अधिकृत अधिकारी प्रत्यक्ष प्लॉट वर निरीक्षण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   </a:t>
            </a:r>
            <a:r>
              <a:rPr lang="mr-IN" b="1" dirty="0" smtClean="0"/>
              <a:t>करून,</a:t>
            </a:r>
            <a:r>
              <a:rPr lang="en-US" b="1" dirty="0" smtClean="0"/>
              <a:t> </a:t>
            </a:r>
            <a:r>
              <a:rPr lang="mr-IN" b="1" dirty="0" smtClean="0"/>
              <a:t>तेथील लागवडीचा आढावा घेतात . </a:t>
            </a:r>
          </a:p>
          <a:p>
            <a:pPr>
              <a:buFont typeface="Wingdings" pitchFamily="2" charset="2"/>
              <a:buChar char="v"/>
            </a:pPr>
            <a:r>
              <a:rPr lang="mr-IN" b="1" dirty="0" smtClean="0"/>
              <a:t>झाडाचा आकार ,पानांचा आकार झाडाची ऊंची या सर्व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   </a:t>
            </a:r>
            <a:r>
              <a:rPr lang="mr-IN" b="1" dirty="0" smtClean="0"/>
              <a:t>गोष्टींचा आढावा घेऊन शेतकऱ्याला कार्बन क्रेडिटचे पैसे देतात. </a:t>
            </a:r>
          </a:p>
          <a:p>
            <a:pPr>
              <a:buFont typeface="Wingdings" pitchFamily="2" charset="2"/>
              <a:buChar char="v"/>
            </a:pPr>
            <a:r>
              <a:rPr lang="mr-IN" b="1" dirty="0" smtClean="0"/>
              <a:t>चौथ्या वर्षा पासून ते तोडणी पर्यंत रुपये</a:t>
            </a:r>
            <a:r>
              <a:rPr lang="en-US" b="1" dirty="0" smtClean="0"/>
              <a:t> </a:t>
            </a:r>
          </a:p>
          <a:p>
            <a:pPr>
              <a:buNone/>
            </a:pPr>
            <a:r>
              <a:rPr lang="en-US" b="1" dirty="0" smtClean="0"/>
              <a:t>   </a:t>
            </a:r>
            <a:r>
              <a:rPr lang="mr-IN" b="1" dirty="0" smtClean="0"/>
              <a:t>30,000/- ते </a:t>
            </a:r>
            <a:r>
              <a:rPr lang="mr-IN" b="1" dirty="0" smtClean="0"/>
              <a:t>2,</a:t>
            </a:r>
            <a:r>
              <a:rPr lang="en-US" b="1" dirty="0" smtClean="0"/>
              <a:t>5</a:t>
            </a:r>
            <a:r>
              <a:rPr lang="mr-IN" b="1" dirty="0" smtClean="0"/>
              <a:t>0,000</a:t>
            </a:r>
            <a:r>
              <a:rPr lang="mr-IN" b="1" dirty="0" smtClean="0"/>
              <a:t>/- रुपये</a:t>
            </a:r>
            <a:r>
              <a:rPr lang="en-US" b="1" dirty="0" smtClean="0"/>
              <a:t> </a:t>
            </a:r>
            <a:r>
              <a:rPr lang="mr-IN" b="1" dirty="0" smtClean="0"/>
              <a:t>पर्यंत कार्बन क्रेडिट</a:t>
            </a:r>
            <a:r>
              <a:rPr lang="en-US" b="1" dirty="0" smtClean="0"/>
              <a:t> </a:t>
            </a:r>
            <a:r>
              <a:rPr lang="mr-IN" b="1" dirty="0" smtClean="0"/>
              <a:t>मिळते </a:t>
            </a:r>
          </a:p>
          <a:p>
            <a:pPr>
              <a:buFont typeface="Wingdings" pitchFamily="2" charset="2"/>
              <a:buChar char="v"/>
            </a:pP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139014" cy="11430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3200" b="1" dirty="0" smtClean="0"/>
              <a:t> </a:t>
            </a:r>
            <a:r>
              <a:rPr lang="mr-IN" sz="3200" b="1" dirty="0" smtClean="0"/>
              <a:t>बियापासून मिळणारे उत्पन्न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14488"/>
            <a:ext cx="7467600" cy="475946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mr-IN" sz="2000" b="1" dirty="0" smtClean="0"/>
              <a:t>झाडाला  4 ते 10 वर्ष कालावधी मध्ये</a:t>
            </a:r>
            <a:r>
              <a:rPr lang="en-IN" sz="2000" b="1" dirty="0" smtClean="0"/>
              <a:t>.</a:t>
            </a:r>
          </a:p>
          <a:p>
            <a:pPr>
              <a:buNone/>
            </a:pPr>
            <a:r>
              <a:rPr lang="en-US" sz="2000" b="1" dirty="0" smtClean="0"/>
              <a:t>   </a:t>
            </a:r>
            <a:r>
              <a:rPr lang="mr-IN" sz="2000" b="1" dirty="0" smtClean="0"/>
              <a:t>उदा.एका झाडाला साधारण </a:t>
            </a:r>
            <a:r>
              <a:rPr lang="en-US" sz="2000" b="1" dirty="0" smtClean="0"/>
              <a:t>100.00</a:t>
            </a:r>
            <a:r>
              <a:rPr lang="mr-IN" sz="2000" b="1" dirty="0" smtClean="0"/>
              <a:t> ग्रॅम</a:t>
            </a:r>
            <a:r>
              <a:rPr lang="mr-IN" sz="2000" b="1" dirty="0" smtClean="0"/>
              <a:t> </a:t>
            </a:r>
            <a:r>
              <a:rPr lang="mr-IN" sz="2000" b="1" dirty="0" smtClean="0"/>
              <a:t>बिया मिळतात . </a:t>
            </a:r>
          </a:p>
          <a:p>
            <a:pPr>
              <a:buNone/>
            </a:pPr>
            <a:r>
              <a:rPr lang="en-US" sz="2000" b="1" dirty="0" smtClean="0"/>
              <a:t>    </a:t>
            </a:r>
            <a:r>
              <a:rPr lang="mr-IN" sz="2000" b="1" dirty="0" smtClean="0"/>
              <a:t>साधारणता एका किलोला कमीत कमी </a:t>
            </a:r>
            <a:r>
              <a:rPr lang="en-US" sz="2000" b="1" dirty="0" smtClean="0"/>
              <a:t>7</a:t>
            </a:r>
            <a:r>
              <a:rPr lang="mr-IN" sz="2000" b="1" dirty="0" smtClean="0"/>
              <a:t>00 </a:t>
            </a:r>
            <a:r>
              <a:rPr lang="mr-IN" sz="2000" b="1" dirty="0" smtClean="0"/>
              <a:t>रुपये बाजारभाव मिळतो </a:t>
            </a:r>
          </a:p>
          <a:p>
            <a:pPr>
              <a:buNone/>
            </a:pPr>
            <a:r>
              <a:rPr lang="en-US" sz="2000" b="1" dirty="0" smtClean="0"/>
              <a:t>   </a:t>
            </a:r>
            <a:r>
              <a:rPr lang="mr-IN" sz="2000" b="1" dirty="0" smtClean="0"/>
              <a:t>1 झाड = </a:t>
            </a:r>
            <a:r>
              <a:rPr lang="en-US" sz="2000" b="1" dirty="0" smtClean="0"/>
              <a:t>100.00 </a:t>
            </a:r>
            <a:r>
              <a:rPr lang="mr-IN" sz="2000" b="1" dirty="0" smtClean="0"/>
              <a:t>ग्रॅम</a:t>
            </a:r>
            <a:endParaRPr lang="mr-IN" sz="2000" b="1" dirty="0" smtClean="0"/>
          </a:p>
          <a:p>
            <a:pPr>
              <a:buNone/>
            </a:pPr>
            <a:r>
              <a:rPr lang="en-US" sz="2000" b="1" dirty="0" smtClean="0"/>
              <a:t>   </a:t>
            </a:r>
            <a:r>
              <a:rPr lang="en-US" sz="2000" b="1" dirty="0" smtClean="0"/>
              <a:t>450</a:t>
            </a:r>
            <a:r>
              <a:rPr lang="mr-IN" sz="2000" b="1" dirty="0" smtClean="0"/>
              <a:t> </a:t>
            </a:r>
            <a:r>
              <a:rPr lang="mr-IN" sz="2000" b="1" dirty="0" smtClean="0"/>
              <a:t>झाडे  x </a:t>
            </a:r>
            <a:r>
              <a:rPr lang="en-US" sz="2000" b="1" dirty="0" smtClean="0"/>
              <a:t>100.00 </a:t>
            </a:r>
            <a:r>
              <a:rPr lang="mr-IN" sz="2000" b="1" dirty="0" smtClean="0"/>
              <a:t>ग्रॅम </a:t>
            </a:r>
            <a:r>
              <a:rPr lang="mr-IN" sz="2000" b="1" dirty="0" smtClean="0"/>
              <a:t>= </a:t>
            </a:r>
            <a:r>
              <a:rPr lang="en-US" sz="2000" b="1" dirty="0" smtClean="0"/>
              <a:t>45 </a:t>
            </a:r>
            <a:r>
              <a:rPr lang="mr-IN" sz="2000" b="1" dirty="0" smtClean="0"/>
              <a:t>किलो </a:t>
            </a:r>
            <a:endParaRPr lang="mr-IN" sz="2000" b="1" dirty="0" smtClean="0"/>
          </a:p>
          <a:p>
            <a:pPr>
              <a:buNone/>
            </a:pPr>
            <a:r>
              <a:rPr lang="en-US" sz="2000" b="1" dirty="0" smtClean="0"/>
              <a:t>   </a:t>
            </a:r>
            <a:r>
              <a:rPr lang="en-US" sz="2000" b="1" dirty="0" smtClean="0"/>
              <a:t>45</a:t>
            </a:r>
            <a:r>
              <a:rPr lang="mr-IN" sz="2000" b="1" dirty="0" smtClean="0"/>
              <a:t> </a:t>
            </a:r>
            <a:r>
              <a:rPr lang="mr-IN" sz="2000" b="1" dirty="0" smtClean="0"/>
              <a:t>x </a:t>
            </a:r>
            <a:r>
              <a:rPr lang="en-US" sz="2000" b="1" dirty="0" smtClean="0"/>
              <a:t>7</a:t>
            </a:r>
            <a:r>
              <a:rPr lang="mr-IN" sz="2000" b="1" dirty="0" smtClean="0"/>
              <a:t>00</a:t>
            </a:r>
            <a:r>
              <a:rPr lang="en-US" sz="2000" b="1" dirty="0" smtClean="0"/>
              <a:t> </a:t>
            </a:r>
            <a:r>
              <a:rPr lang="mr-IN" sz="2000" b="1" dirty="0" smtClean="0"/>
              <a:t>रुपये </a:t>
            </a:r>
            <a:r>
              <a:rPr lang="mr-IN" sz="2000" b="1" dirty="0" smtClean="0"/>
              <a:t>= </a:t>
            </a:r>
            <a:r>
              <a:rPr lang="en-US" sz="2000" b="1" dirty="0" smtClean="0"/>
              <a:t>31500</a:t>
            </a:r>
            <a:r>
              <a:rPr lang="mr-IN" sz="2000" b="1" dirty="0" smtClean="0"/>
              <a:t>/-</a:t>
            </a:r>
            <a:r>
              <a:rPr lang="en-US" sz="2000" b="1" dirty="0" smtClean="0"/>
              <a:t> </a:t>
            </a:r>
            <a:r>
              <a:rPr lang="mr-IN" sz="2000" b="1" dirty="0" smtClean="0"/>
              <a:t>रुपये  </a:t>
            </a:r>
            <a:endParaRPr lang="en-US" sz="2000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1" descr="Mahogany Farming in India: Cultivation Benefits, Production Cost, Profit,  and Project Repo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4286256"/>
            <a:ext cx="407574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467600" cy="1143000"/>
          </a:xfrm>
        </p:spPr>
        <p:txBody>
          <a:bodyPr/>
          <a:lstStyle/>
          <a:p>
            <a:r>
              <a:rPr lang="mr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लाकडापासून मिळणारे उत्पन्न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85860"/>
            <a:ext cx="361127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714752"/>
            <a:ext cx="3691209" cy="2764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500562" y="2214554"/>
            <a:ext cx="2816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r-IN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झाडाची ऊंची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r>
              <a:rPr lang="mr-IN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ते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r>
              <a:rPr lang="mr-IN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फुट  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2910" y="5000636"/>
            <a:ext cx="2962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r-IN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झाडाचा व्यास 3 ते 3.5 फुट 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7615262" cy="561672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mr-IN" b="1" dirty="0" smtClean="0"/>
              <a:t>या लाकडची विक्री घनफुटा मध्ये होते . </a:t>
            </a:r>
          </a:p>
          <a:p>
            <a:pPr>
              <a:buFont typeface="Wingdings" pitchFamily="2" charset="2"/>
              <a:buChar char="v"/>
            </a:pPr>
            <a:r>
              <a:rPr lang="mr-IN" b="1" dirty="0" smtClean="0"/>
              <a:t>एका झाडा पासून 20 ते 35 घनफुट लाकूड उत्पादन</a:t>
            </a:r>
            <a:r>
              <a:rPr lang="en-US" b="1" dirty="0" smtClean="0"/>
              <a:t> </a:t>
            </a:r>
            <a:r>
              <a:rPr lang="mr-IN" b="1" dirty="0" smtClean="0"/>
              <a:t>होते</a:t>
            </a:r>
            <a:endParaRPr lang="en-IN" b="1" dirty="0" smtClean="0"/>
          </a:p>
          <a:p>
            <a:pPr>
              <a:buFont typeface="Wingdings" pitchFamily="2" charset="2"/>
              <a:buChar char="v"/>
            </a:pPr>
            <a:r>
              <a:rPr lang="mr-IN" b="1" dirty="0" smtClean="0"/>
              <a:t>1</a:t>
            </a:r>
            <a:r>
              <a:rPr lang="en-IN" b="1" dirty="0" smtClean="0"/>
              <a:t> ft.</a:t>
            </a:r>
            <a:r>
              <a:rPr lang="mr-IN" b="1" dirty="0" smtClean="0"/>
              <a:t>लांबी </a:t>
            </a:r>
            <a:r>
              <a:rPr lang="en-IN" b="1" dirty="0" smtClean="0"/>
              <a:t> </a:t>
            </a:r>
            <a:r>
              <a:rPr lang="mr-IN" b="1" dirty="0" smtClean="0"/>
              <a:t>x </a:t>
            </a:r>
            <a:r>
              <a:rPr lang="en-IN" b="1" dirty="0" smtClean="0"/>
              <a:t> </a:t>
            </a:r>
            <a:r>
              <a:rPr lang="mr-IN" b="1" dirty="0" smtClean="0"/>
              <a:t>1</a:t>
            </a:r>
            <a:r>
              <a:rPr lang="en-IN" b="1" dirty="0" smtClean="0"/>
              <a:t>ft. </a:t>
            </a:r>
            <a:r>
              <a:rPr lang="mr-IN" b="1" dirty="0" smtClean="0"/>
              <a:t>रुंदी x </a:t>
            </a:r>
            <a:r>
              <a:rPr lang="en-IN" b="1" dirty="0" smtClean="0"/>
              <a:t> </a:t>
            </a:r>
            <a:r>
              <a:rPr lang="mr-IN" b="1" dirty="0" smtClean="0"/>
              <a:t>1</a:t>
            </a:r>
            <a:r>
              <a:rPr lang="en-IN" b="1" dirty="0" smtClean="0"/>
              <a:t>ft </a:t>
            </a:r>
            <a:r>
              <a:rPr lang="mr-IN" b="1" dirty="0" smtClean="0"/>
              <a:t>. ऊंची म्हणजे एक</a:t>
            </a:r>
            <a:r>
              <a:rPr lang="en-US" b="1" dirty="0" smtClean="0"/>
              <a:t> </a:t>
            </a:r>
            <a:r>
              <a:rPr lang="mr-IN" b="1" dirty="0" smtClean="0"/>
              <a:t>घनफुट 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Cube 3"/>
          <p:cNvSpPr/>
          <p:nvPr/>
        </p:nvSpPr>
        <p:spPr>
          <a:xfrm>
            <a:off x="3143240" y="3500438"/>
            <a:ext cx="1857388" cy="1643074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643306" y="3071810"/>
            <a:ext cx="128588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 flipH="1" flipV="1">
            <a:off x="2179621" y="4535495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4679157" y="4893479"/>
            <a:ext cx="50006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786182" y="2571744"/>
            <a:ext cx="1170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r-IN" dirty="0" smtClean="0"/>
              <a:t>1 ft. रुंदी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142976" y="4357694"/>
            <a:ext cx="1298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r-IN" dirty="0" smtClean="0"/>
              <a:t>1 ft . ऊंची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286380" y="5072074"/>
            <a:ext cx="1335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r-IN" dirty="0" smtClean="0"/>
              <a:t>1 ft . लांबी 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7467600" cy="554528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mr-IN" b="1" dirty="0" smtClean="0"/>
              <a:t>एका घनफुटाची किंमत सध्या </a:t>
            </a:r>
            <a:r>
              <a:rPr lang="mr-IN" b="1" dirty="0" smtClean="0"/>
              <a:t>2</a:t>
            </a:r>
            <a:r>
              <a:rPr lang="en-US" b="1" dirty="0" smtClean="0"/>
              <a:t>160</a:t>
            </a:r>
            <a:r>
              <a:rPr lang="mr-IN" b="1" dirty="0" smtClean="0"/>
              <a:t>/- </a:t>
            </a:r>
            <a:r>
              <a:rPr lang="mr-IN" b="1" dirty="0" smtClean="0"/>
              <a:t>बाजारात आहे </a:t>
            </a:r>
          </a:p>
          <a:p>
            <a:pPr>
              <a:buFont typeface="Wingdings" pitchFamily="2" charset="2"/>
              <a:buChar char="v"/>
            </a:pPr>
            <a:r>
              <a:rPr lang="mr-IN" b="1" dirty="0" smtClean="0"/>
              <a:t>सरासरी 20 ते 35 घनफुट लाकूड एका झाड पासून</a:t>
            </a:r>
            <a:r>
              <a:rPr lang="en-US" b="1" dirty="0" smtClean="0"/>
              <a:t> </a:t>
            </a:r>
            <a:r>
              <a:rPr lang="mr-IN" b="1" dirty="0" smtClean="0"/>
              <a:t>मिळते </a:t>
            </a:r>
          </a:p>
          <a:p>
            <a:pPr>
              <a:buNone/>
            </a:pPr>
            <a:r>
              <a:rPr lang="en-US" b="1" dirty="0" smtClean="0"/>
              <a:t>   </a:t>
            </a:r>
            <a:r>
              <a:rPr lang="mr-IN" b="1" dirty="0" smtClean="0"/>
              <a:t>उदा .एका घनफुटाची किंमत जर </a:t>
            </a:r>
            <a:r>
              <a:rPr lang="en-US" b="1" dirty="0" smtClean="0"/>
              <a:t>2160</a:t>
            </a:r>
            <a:r>
              <a:rPr lang="mr-IN" b="1" dirty="0" smtClean="0"/>
              <a:t>/- </a:t>
            </a:r>
            <a:r>
              <a:rPr lang="mr-IN" b="1" dirty="0" smtClean="0"/>
              <a:t>पकडली तर </a:t>
            </a:r>
          </a:p>
          <a:p>
            <a:pPr>
              <a:buNone/>
            </a:pPr>
            <a:r>
              <a:rPr lang="en-US" b="1" dirty="0" smtClean="0"/>
              <a:t>   </a:t>
            </a:r>
            <a:r>
              <a:rPr lang="mr-IN" b="1" dirty="0" smtClean="0"/>
              <a:t>एक झाड सरासरी 20 घनफुट x </a:t>
            </a:r>
            <a:r>
              <a:rPr lang="en-US" b="1" dirty="0" smtClean="0"/>
              <a:t>2160</a:t>
            </a:r>
            <a:r>
              <a:rPr lang="mr-IN" b="1" dirty="0" smtClean="0"/>
              <a:t>/- </a:t>
            </a:r>
            <a:r>
              <a:rPr lang="mr-IN" b="1" dirty="0" smtClean="0"/>
              <a:t>= </a:t>
            </a:r>
            <a:r>
              <a:rPr lang="en-US" b="1" dirty="0" smtClean="0"/>
              <a:t>432</a:t>
            </a:r>
            <a:r>
              <a:rPr lang="mr-IN" b="1" dirty="0" smtClean="0"/>
              <a:t>00</a:t>
            </a:r>
            <a:r>
              <a:rPr lang="mr-IN" b="1" dirty="0" smtClean="0"/>
              <a:t>/-</a:t>
            </a:r>
          </a:p>
          <a:p>
            <a:pPr>
              <a:buNone/>
            </a:pPr>
            <a:r>
              <a:rPr lang="en-US" b="1" dirty="0" smtClean="0"/>
              <a:t>   </a:t>
            </a:r>
            <a:r>
              <a:rPr lang="mr-IN" b="1" dirty="0" smtClean="0"/>
              <a:t>एका एकरात </a:t>
            </a:r>
            <a:r>
              <a:rPr lang="en-US" b="1" dirty="0" smtClean="0"/>
              <a:t>450</a:t>
            </a:r>
            <a:r>
              <a:rPr lang="mr-IN" b="1" dirty="0" smtClean="0"/>
              <a:t> </a:t>
            </a:r>
            <a:r>
              <a:rPr lang="mr-IN" b="1" dirty="0" smtClean="0"/>
              <a:t>झाडांची लागवड होते </a:t>
            </a:r>
          </a:p>
          <a:p>
            <a:pPr>
              <a:buNone/>
            </a:pPr>
            <a:r>
              <a:rPr lang="en-US" b="1" dirty="0" smtClean="0"/>
              <a:t>   </a:t>
            </a:r>
            <a:r>
              <a:rPr lang="mr-IN" b="1" dirty="0" smtClean="0"/>
              <a:t>एका झाडा पासून  </a:t>
            </a:r>
            <a:r>
              <a:rPr lang="en-US" b="1" dirty="0" smtClean="0"/>
              <a:t>43200</a:t>
            </a:r>
            <a:r>
              <a:rPr lang="mr-IN" b="1" dirty="0" smtClean="0"/>
              <a:t>/- </a:t>
            </a:r>
            <a:r>
              <a:rPr lang="mr-IN" b="1" dirty="0" smtClean="0"/>
              <a:t>उत्पन्न </a:t>
            </a:r>
          </a:p>
          <a:p>
            <a:pPr>
              <a:buNone/>
            </a:pPr>
            <a:r>
              <a:rPr lang="en-US" b="1" dirty="0" smtClean="0"/>
              <a:t>   </a:t>
            </a:r>
            <a:r>
              <a:rPr lang="en-US" b="1" dirty="0" smtClean="0"/>
              <a:t>450</a:t>
            </a:r>
            <a:r>
              <a:rPr lang="mr-IN" b="1" dirty="0" smtClean="0"/>
              <a:t> </a:t>
            </a:r>
            <a:r>
              <a:rPr lang="mr-IN" b="1" dirty="0" smtClean="0"/>
              <a:t>झाडे x </a:t>
            </a:r>
            <a:r>
              <a:rPr lang="en-US" b="1" dirty="0" smtClean="0"/>
              <a:t>43200</a:t>
            </a:r>
            <a:r>
              <a:rPr lang="mr-IN" b="1" dirty="0" smtClean="0"/>
              <a:t>/- </a:t>
            </a:r>
            <a:r>
              <a:rPr lang="mr-IN" b="1" dirty="0" smtClean="0"/>
              <a:t>= </a:t>
            </a:r>
            <a:r>
              <a:rPr lang="en-US" b="1" dirty="0" smtClean="0"/>
              <a:t>1,94,40,000</a:t>
            </a:r>
            <a:r>
              <a:rPr lang="mr-IN" b="1" dirty="0" smtClean="0"/>
              <a:t>/-(</a:t>
            </a:r>
            <a:r>
              <a:rPr lang="mr-IN" b="1" dirty="0" smtClean="0"/>
              <a:t>करोड)</a:t>
            </a:r>
          </a:p>
          <a:p>
            <a:endParaRPr lang="en-US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mr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एकरी </a:t>
            </a:r>
            <a:r>
              <a:rPr lang="mr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mr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mr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ते </a:t>
            </a:r>
            <a:r>
              <a:rPr lang="mr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mr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mr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वर्षातील उत्पन्नाचे अंदाजपत्रक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7467600" cy="525953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mr-IN" sz="2000" b="1" dirty="0" smtClean="0"/>
              <a:t>महोगनी शेतीतून  मिळणारे उत्पन्न </a:t>
            </a:r>
          </a:p>
          <a:p>
            <a:pPr>
              <a:buFont typeface="Wingdings" pitchFamily="2" charset="2"/>
              <a:buChar char="v"/>
            </a:pPr>
            <a:r>
              <a:rPr lang="en-US" sz="2000" b="1" dirty="0" smtClean="0"/>
              <a:t>MRGS 2,56,000+ </a:t>
            </a:r>
            <a:r>
              <a:rPr lang="mr-IN" sz="2000" b="1" dirty="0" smtClean="0"/>
              <a:t>कार्बन </a:t>
            </a:r>
            <a:r>
              <a:rPr lang="mr-IN" sz="2000" b="1" dirty="0" smtClean="0"/>
              <a:t>क्रेडिट </a:t>
            </a:r>
            <a:r>
              <a:rPr lang="en-US" sz="2000" b="1" dirty="0" smtClean="0"/>
              <a:t>14,00,000</a:t>
            </a:r>
            <a:r>
              <a:rPr lang="mr-IN" sz="2000" b="1" dirty="0" smtClean="0"/>
              <a:t>/</a:t>
            </a:r>
            <a:r>
              <a:rPr lang="en-US" sz="2000" b="1" dirty="0" smtClean="0"/>
              <a:t> </a:t>
            </a:r>
            <a:r>
              <a:rPr lang="mr-IN" sz="2000" b="1" dirty="0" smtClean="0"/>
              <a:t>रुपये+बिया</a:t>
            </a:r>
            <a:r>
              <a:rPr lang="en-US" sz="2000" b="1" dirty="0" smtClean="0"/>
              <a:t> 2,40,000</a:t>
            </a:r>
            <a:r>
              <a:rPr lang="mr-IN" sz="2000" b="1" dirty="0" smtClean="0"/>
              <a:t>/-</a:t>
            </a:r>
            <a:r>
              <a:rPr lang="mr-IN" sz="2000" b="1" dirty="0" smtClean="0"/>
              <a:t>रुपये+लाकूड </a:t>
            </a:r>
            <a:r>
              <a:rPr lang="en-US" sz="2000" b="1" dirty="0" smtClean="0"/>
              <a:t>1,94,40,000</a:t>
            </a:r>
            <a:r>
              <a:rPr lang="mr-IN" sz="2000" b="1" dirty="0" smtClean="0"/>
              <a:t>/-(करोड) = </a:t>
            </a:r>
            <a:r>
              <a:rPr lang="en-US" sz="2000" b="1" dirty="0" smtClean="0"/>
              <a:t>2,13,36,000/-</a:t>
            </a:r>
            <a:r>
              <a:rPr lang="mr-IN" sz="2000" b="1" dirty="0" smtClean="0"/>
              <a:t> एकूण </a:t>
            </a:r>
            <a:r>
              <a:rPr lang="mr-IN" sz="2000" b="1" dirty="0" smtClean="0"/>
              <a:t>उत्पन्न </a:t>
            </a:r>
            <a:endParaRPr lang="en-US" sz="2000" b="1" dirty="0" smtClean="0"/>
          </a:p>
          <a:p>
            <a:endParaRPr lang="en-US" dirty="0"/>
          </a:p>
        </p:txBody>
      </p:sp>
      <p:pic>
        <p:nvPicPr>
          <p:cNvPr id="4" name="Picture 7" descr="Red Mahogany Timber Wood / Log at Rs 450/cubic feet in Perumbavoor | ID:  210475870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5" y="3071810"/>
            <a:ext cx="3652053" cy="2139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qual 4"/>
          <p:cNvSpPr/>
          <p:nvPr/>
        </p:nvSpPr>
        <p:spPr>
          <a:xfrm>
            <a:off x="4643438" y="4143380"/>
            <a:ext cx="428628" cy="42862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286124"/>
            <a:ext cx="3226231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670" y="214290"/>
            <a:ext cx="5967402" cy="1143000"/>
          </a:xfrm>
        </p:spPr>
        <p:txBody>
          <a:bodyPr>
            <a:normAutofit/>
          </a:bodyPr>
          <a:lstStyle/>
          <a:p>
            <a:r>
              <a:rPr lang="mr-IN" sz="3600" b="1" dirty="0" smtClean="0"/>
              <a:t>कंपनी आणि शेतकरी करार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mr-IN" sz="2000" b="1" dirty="0" smtClean="0"/>
              <a:t>कार्बन क्रेडिट मिळवून देणे </a:t>
            </a:r>
          </a:p>
          <a:p>
            <a:pPr>
              <a:buFont typeface="Wingdings" pitchFamily="2" charset="2"/>
              <a:buChar char="v"/>
            </a:pPr>
            <a:r>
              <a:rPr lang="mr-IN" sz="2000" b="1" dirty="0" smtClean="0"/>
              <a:t>बियांना चांगला दर मिळवून देणे </a:t>
            </a:r>
          </a:p>
          <a:p>
            <a:pPr>
              <a:buFont typeface="Wingdings" pitchFamily="2" charset="2"/>
              <a:buChar char="v"/>
            </a:pPr>
            <a:r>
              <a:rPr lang="mr-IN" sz="2000" b="1" dirty="0" smtClean="0"/>
              <a:t>लाकूड कापणी परवाना आणि वाहतूक परवाना </a:t>
            </a:r>
          </a:p>
          <a:p>
            <a:pPr>
              <a:buFont typeface="Wingdings" pitchFamily="2" charset="2"/>
              <a:buChar char="v"/>
            </a:pPr>
            <a:r>
              <a:rPr lang="mr-IN" sz="2000" b="1" dirty="0" smtClean="0"/>
              <a:t>30 वर्षाचा कारारसाठी 500/- रुपये स्टॅम्प  </a:t>
            </a:r>
          </a:p>
          <a:p>
            <a:pPr>
              <a:buFont typeface="Wingdings" pitchFamily="2" charset="2"/>
              <a:buChar char="v"/>
            </a:pPr>
            <a:r>
              <a:rPr lang="mr-IN" sz="2000" b="1" dirty="0" smtClean="0"/>
              <a:t>कंपनी कडून कार्बन क्रेडिट,बिया व लाकूड विक्रीतून </a:t>
            </a:r>
            <a:r>
              <a:rPr lang="en-US" sz="2000" b="1" dirty="0" smtClean="0"/>
              <a:t>  </a:t>
            </a:r>
            <a:r>
              <a:rPr lang="mr-IN" sz="2000" b="1" dirty="0" smtClean="0"/>
              <a:t>येणाऱ्या उत्पन्नावर</a:t>
            </a:r>
            <a:r>
              <a:rPr lang="en-US" sz="2000" b="1" dirty="0" smtClean="0"/>
              <a:t> 25</a:t>
            </a:r>
            <a:r>
              <a:rPr lang="mr-IN" sz="2000" b="1" dirty="0" smtClean="0"/>
              <a:t>% शुल्क आकारले जाईल</a:t>
            </a:r>
            <a:r>
              <a:rPr lang="en-US" sz="2000" b="1" dirty="0" smtClean="0"/>
              <a:t>.</a:t>
            </a:r>
            <a:r>
              <a:rPr lang="mr-IN" sz="2000" b="1" dirty="0" smtClean="0"/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4071942"/>
            <a:ext cx="242889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298" y="428604"/>
            <a:ext cx="3786214" cy="796908"/>
          </a:xfrm>
        </p:spPr>
        <p:txBody>
          <a:bodyPr>
            <a:normAutofit/>
          </a:bodyPr>
          <a:lstStyle/>
          <a:p>
            <a:r>
              <a:rPr lang="mr-IN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लागवडीस येणार खर्च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14488"/>
            <a:ext cx="7467600" cy="4759464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mr-IN" b="1" dirty="0" smtClean="0"/>
              <a:t>लागवडीस एकरी येणारा खर्च 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/>
              <a:t>47</a:t>
            </a:r>
            <a:r>
              <a:rPr lang="mr-IN" b="1" dirty="0" smtClean="0"/>
              <a:t>000</a:t>
            </a:r>
            <a:r>
              <a:rPr lang="mr-IN" b="1" dirty="0" smtClean="0"/>
              <a:t>/- रुपये</a:t>
            </a:r>
          </a:p>
          <a:p>
            <a:pPr>
              <a:buFont typeface="Wingdings" pitchFamily="2" charset="2"/>
              <a:buChar char="q"/>
            </a:pPr>
            <a:r>
              <a:rPr lang="mr-IN" b="1" dirty="0" smtClean="0"/>
              <a:t>500 महोगनी रोपे </a:t>
            </a:r>
          </a:p>
          <a:p>
            <a:pPr>
              <a:buFont typeface="Wingdings" pitchFamily="2" charset="2"/>
              <a:buChar char="q"/>
            </a:pPr>
            <a:r>
              <a:rPr lang="mr-IN" b="1" dirty="0" smtClean="0"/>
              <a:t>दर तीन महिन्याला कंपनी चे अग्रॉनॉमिस्ट</a:t>
            </a:r>
            <a:r>
              <a:rPr lang="en-US" b="1" dirty="0" smtClean="0"/>
              <a:t> </a:t>
            </a:r>
            <a:r>
              <a:rPr lang="mr-IN" b="1" dirty="0" smtClean="0"/>
              <a:t>यांची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    </a:t>
            </a:r>
            <a:r>
              <a:rPr lang="mr-IN" b="1" dirty="0" smtClean="0"/>
              <a:t>प्लॉट व्हिजिट </a:t>
            </a:r>
            <a:r>
              <a:rPr lang="mr-IN" b="1" dirty="0" smtClean="0"/>
              <a:t>.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  *  </a:t>
            </a:r>
            <a:r>
              <a:rPr lang="mr-IN" b="1" dirty="0" smtClean="0"/>
              <a:t>प्रत्येक </a:t>
            </a:r>
            <a:r>
              <a:rPr lang="mr-IN" b="1" dirty="0" smtClean="0"/>
              <a:t>सहा महिन्याला माती व पाणी </a:t>
            </a:r>
            <a:r>
              <a:rPr lang="mr-IN" b="1" dirty="0" smtClean="0"/>
              <a:t>परीक्षण</a:t>
            </a:r>
            <a:r>
              <a:rPr lang="en-US" b="1" dirty="0" smtClean="0"/>
              <a:t>.</a:t>
            </a:r>
            <a:endParaRPr lang="mr-IN" b="1" dirty="0" smtClean="0"/>
          </a:p>
          <a:p>
            <a:pPr>
              <a:buNone/>
            </a:pPr>
            <a:r>
              <a:rPr lang="mr-IN" b="1" dirty="0" smtClean="0"/>
              <a:t> </a:t>
            </a:r>
            <a:endParaRPr lang="mr-IN" b="1" dirty="0" smtClean="0"/>
          </a:p>
          <a:p>
            <a:endParaRPr lang="en-US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467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00B050"/>
                </a:solidFill>
              </a:rPr>
              <a:t>FARMERS MODEL</a:t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sz="2200" b="1" dirty="0" smtClean="0"/>
              <a:t>MAHOGANY PLANTATION : FARMERS PROJECT</a:t>
            </a:r>
            <a:endParaRPr lang="en-US" sz="2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lnSpc>
                <a:spcPct val="170000"/>
              </a:lnSpc>
              <a:buNone/>
            </a:pPr>
            <a:r>
              <a:rPr lang="mr-IN" b="1" dirty="0" smtClean="0"/>
              <a:t>1 . महोगनी रोपांचे </a:t>
            </a:r>
            <a:r>
              <a:rPr lang="en-US" b="1" dirty="0" smtClean="0"/>
              <a:t>47</a:t>
            </a:r>
            <a:r>
              <a:rPr lang="mr-IN" b="1" dirty="0" smtClean="0"/>
              <a:t>000 </a:t>
            </a:r>
            <a:r>
              <a:rPr lang="mr-IN" b="1" dirty="0" smtClean="0"/>
              <a:t>रुपये चे पॅकेज आहे .</a:t>
            </a:r>
            <a:endParaRPr lang="en-US" b="1" dirty="0" smtClean="0"/>
          </a:p>
          <a:p>
            <a:pPr marL="514350" indent="-514350">
              <a:lnSpc>
                <a:spcPct val="170000"/>
              </a:lnSpc>
              <a:buNone/>
            </a:pPr>
            <a:r>
              <a:rPr lang="mr-IN" b="1" dirty="0" smtClean="0"/>
              <a:t>2 </a:t>
            </a:r>
            <a:r>
              <a:rPr lang="mr-IN" b="1" dirty="0" smtClean="0"/>
              <a:t>. बिया विक्री व लाकूड </a:t>
            </a:r>
            <a:r>
              <a:rPr lang="mr-IN" b="1" dirty="0" smtClean="0"/>
              <a:t>विक्री</a:t>
            </a:r>
            <a:r>
              <a:rPr lang="en-US" b="1" dirty="0" smtClean="0"/>
              <a:t> </a:t>
            </a:r>
            <a:r>
              <a:rPr lang="mr-IN" b="1" dirty="0" smtClean="0"/>
              <a:t>व</a:t>
            </a:r>
            <a:r>
              <a:rPr lang="en-US" b="1" dirty="0" smtClean="0"/>
              <a:t> </a:t>
            </a:r>
            <a:r>
              <a:rPr lang="mr-IN" b="1" dirty="0" smtClean="0"/>
              <a:t>अनुदानामध्ये कंपनीची 25 %</a:t>
            </a:r>
            <a:endParaRPr lang="en-US" b="1" dirty="0" smtClean="0"/>
          </a:p>
          <a:p>
            <a:pPr marL="514350" indent="-514350">
              <a:lnSpc>
                <a:spcPct val="170000"/>
              </a:lnSpc>
              <a:buNone/>
            </a:pPr>
            <a:r>
              <a:rPr lang="en-US" b="1" dirty="0" smtClean="0"/>
              <a:t>     </a:t>
            </a:r>
            <a:r>
              <a:rPr lang="mr-IN" b="1" dirty="0" smtClean="0"/>
              <a:t> </a:t>
            </a:r>
            <a:r>
              <a:rPr lang="mr-IN" b="1" dirty="0" smtClean="0"/>
              <a:t>पार्टनरशिप राहील .</a:t>
            </a:r>
            <a:endParaRPr lang="en-US" b="1" dirty="0" smtClean="0"/>
          </a:p>
          <a:p>
            <a:pPr marL="514350" indent="-514350">
              <a:lnSpc>
                <a:spcPct val="170000"/>
              </a:lnSpc>
              <a:buNone/>
            </a:pPr>
            <a:r>
              <a:rPr lang="mr-IN" b="1" dirty="0" smtClean="0"/>
              <a:t>5 . बियांना कंपनी कडून हमी भाव दिला जाईल , बियांचा दर 700 रुपये किलो असेल .</a:t>
            </a:r>
            <a:endParaRPr lang="en-US" b="1" dirty="0" smtClean="0"/>
          </a:p>
          <a:p>
            <a:pPr marL="514350" indent="-514350">
              <a:lnSpc>
                <a:spcPct val="170000"/>
              </a:lnSpc>
              <a:buNone/>
            </a:pPr>
            <a:r>
              <a:rPr lang="mr-IN" b="1" dirty="0" smtClean="0"/>
              <a:t>6 . प्रत्येक 3 महिन्याला कंपनीचे अग्रोनोमिस्ट प्लॉट ला </a:t>
            </a:r>
            <a:r>
              <a:rPr lang="en-US" sz="2500" b="1" dirty="0" smtClean="0"/>
              <a:t>VISIT</a:t>
            </a:r>
            <a:r>
              <a:rPr lang="en-US" b="1" dirty="0" smtClean="0"/>
              <a:t> </a:t>
            </a:r>
            <a:r>
              <a:rPr lang="mr-IN" b="1" dirty="0" smtClean="0"/>
              <a:t>करतील .</a:t>
            </a:r>
            <a:endParaRPr lang="en-US" b="1" dirty="0" smtClean="0"/>
          </a:p>
          <a:p>
            <a:pPr marL="514350" indent="-514350">
              <a:lnSpc>
                <a:spcPct val="170000"/>
              </a:lnSpc>
              <a:buNone/>
            </a:pPr>
            <a:r>
              <a:rPr lang="mr-IN" b="1" dirty="0" smtClean="0"/>
              <a:t>7 . शेतकऱ्यांच्या मागणीनुसार </a:t>
            </a:r>
            <a:r>
              <a:rPr lang="en-US" sz="2500" b="1" dirty="0" smtClean="0"/>
              <a:t>EMERGENCY VISIT  </a:t>
            </a:r>
            <a:r>
              <a:rPr lang="mr-IN" b="1" dirty="0" smtClean="0"/>
              <a:t>केली जाईल .</a:t>
            </a:r>
            <a:endParaRPr lang="en-US" b="1" dirty="0" smtClean="0"/>
          </a:p>
          <a:p>
            <a:pPr marL="514350" indent="-514350">
              <a:lnSpc>
                <a:spcPct val="170000"/>
              </a:lnSpc>
              <a:buNone/>
            </a:pPr>
            <a:r>
              <a:rPr lang="mr-IN" b="1" dirty="0" smtClean="0"/>
              <a:t>8 . बिया सोबतच लाकडाला ही हमी भाव दिला जाईल , तोडणी च्या वेळेस व्यास 3 फुटाच्या </a:t>
            </a:r>
            <a:endParaRPr lang="en-US" b="1" dirty="0" smtClean="0"/>
          </a:p>
          <a:p>
            <a:pPr marL="514350" indent="-514350">
              <a:lnSpc>
                <a:spcPct val="170000"/>
              </a:lnSpc>
              <a:buNone/>
            </a:pPr>
            <a:r>
              <a:rPr lang="en-US" b="1" dirty="0"/>
              <a:t> </a:t>
            </a:r>
            <a:r>
              <a:rPr lang="en-US" b="1" dirty="0" smtClean="0"/>
              <a:t>     </a:t>
            </a:r>
            <a:r>
              <a:rPr lang="mr-IN" b="1" dirty="0" smtClean="0"/>
              <a:t>आत असल्यास 500 रुपये व 3 फुटांपेक्षा जास्त असल्यास 700 रुपये दिला जाईल .</a:t>
            </a: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154098"/>
          </a:xfrm>
        </p:spPr>
        <p:txBody>
          <a:bodyPr>
            <a:normAutofit/>
          </a:bodyPr>
          <a:lstStyle/>
          <a:p>
            <a:pPr algn="ctr"/>
            <a:r>
              <a:rPr lang="mr-IN" sz="4000" b="1" u="sng" dirty="0" smtClean="0">
                <a:solidFill>
                  <a:srgbClr val="009900"/>
                </a:solidFill>
              </a:rPr>
              <a:t>महोगनी शेती आर्थिक प्रगती</a:t>
            </a:r>
            <a:endParaRPr lang="en-US" sz="4000" b="1" u="sng" dirty="0">
              <a:solidFill>
                <a:srgbClr val="009900"/>
              </a:solidFill>
            </a:endParaRPr>
          </a:p>
        </p:txBody>
      </p:sp>
      <p:pic>
        <p:nvPicPr>
          <p:cNvPr id="12290" name="Picture 2" descr="Buy Mahogany tree or African mahogany in wholesale from Saharanpur nur —  Saharanpur Nurse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643050"/>
            <a:ext cx="4572031" cy="4572032"/>
          </a:xfrm>
          <a:prstGeom prst="rect">
            <a:avLst/>
          </a:prstGeom>
          <a:ln w="38100" cap="sq">
            <a:solidFill>
              <a:srgbClr val="0099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7781956" cy="928670"/>
          </a:xfrm>
        </p:spPr>
        <p:txBody>
          <a:bodyPr/>
          <a:lstStyle/>
          <a:p>
            <a:r>
              <a:rPr lang="mr-IN" b="1" u="sng" dirty="0" smtClean="0">
                <a:solidFill>
                  <a:srgbClr val="00B050"/>
                </a:solidFill>
              </a:rPr>
              <a:t>महोगनीची वैशिष्ट्ये</a:t>
            </a:r>
            <a:endParaRPr lang="en-US" b="1" u="sng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1142984"/>
            <a:ext cx="7639080" cy="533096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mr-IN" b="1" dirty="0" smtClean="0"/>
              <a:t>महोगनी लागवडीत सर्व आंतरपिके </a:t>
            </a:r>
            <a:r>
              <a:rPr lang="mr-IN" b="1" dirty="0" smtClean="0"/>
              <a:t>काढता </a:t>
            </a:r>
            <a:r>
              <a:rPr lang="mr-IN" b="1" dirty="0" smtClean="0"/>
              <a:t>येतात.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mr-IN" b="1" dirty="0" smtClean="0"/>
              <a:t>महोगनी लाकूड जहाजबांधणी, फर्निचर, बांधकाम, वाद्य यंत्रासाठी वापरले जाते.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mr-IN" b="1" dirty="0" smtClean="0"/>
              <a:t>कॅन्सर, टीबी, बीपी, मधुमेह यांसारख्या आजारांवर औषध बनवण्यासाठी महोगनीच्या बियांचा वापर केला जातो.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mr-IN" b="1" dirty="0" smtClean="0"/>
              <a:t>घरांमध्ये टाइल्सऐवजी ते फ्लोअरिंग वूड्स म्हणून वापरले जाऊ शकते.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mr-IN" b="1" dirty="0" smtClean="0"/>
              <a:t>चौथ्या वर्षापासून कार्बन क्रेडिट मिळण्यास मदत होते.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mr-IN" b="1" dirty="0" smtClean="0"/>
              <a:t>भविष्यात महोगनी लाकडाला जागतिक बाजारपेठेत जास्त मागणी असेल अशी अपेक्षा आहे.</a:t>
            </a:r>
            <a:r>
              <a:rPr lang="mr-IN" dirty="0" smtClean="0">
                <a:solidFill>
                  <a:srgbClr val="00B050"/>
                </a:solidFill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mr-IN" b="1" dirty="0" smtClean="0"/>
              <a:t>महोगनी 10</a:t>
            </a:r>
            <a:r>
              <a:rPr lang="en-US" b="1" dirty="0" smtClean="0"/>
              <a:t>x10 </a:t>
            </a:r>
            <a:r>
              <a:rPr lang="mr-IN" b="1" dirty="0" smtClean="0"/>
              <a:t>किंवा 12</a:t>
            </a:r>
            <a:r>
              <a:rPr lang="en-US" b="1" dirty="0" smtClean="0"/>
              <a:t>x12 </a:t>
            </a:r>
            <a:r>
              <a:rPr lang="mr-IN" b="1" dirty="0" smtClean="0"/>
              <a:t>फूट अंतरावर लावल्याने कोणतेही आंतरपीक घेता येते.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mr-IN" b="1" dirty="0" smtClean="0"/>
              <a:t>कार्बन क्रेडिट: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mr-IN" b="1" dirty="0" smtClean="0"/>
              <a:t> कार्बन क्रेडिट्समुळे कृषी व्यवसायाकडे दृष्टीकोन उंचावण्यास आणि शेतकऱ्यांची आर्थिक स्थिती सुधारण्यास मदत होते.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mr-IN" b="1" dirty="0" smtClean="0"/>
              <a:t>महोगनीची झाडे सूर्यप्रकाशाच्या मदतीने वातावरणातील कार्बन डायऑक्साइड (</a:t>
            </a:r>
            <a:r>
              <a:rPr lang="en-US" b="1" dirty="0" smtClean="0"/>
              <a:t>CO2) </a:t>
            </a:r>
            <a:r>
              <a:rPr lang="mr-IN" b="1" dirty="0" smtClean="0"/>
              <a:t>शोषून घेतात.</a:t>
            </a:r>
            <a:endParaRPr lang="en-US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7710518" cy="857232"/>
          </a:xfrm>
        </p:spPr>
        <p:txBody>
          <a:bodyPr/>
          <a:lstStyle/>
          <a:p>
            <a:r>
              <a:rPr lang="mr-IN" b="1" u="sng" dirty="0" smtClean="0">
                <a:solidFill>
                  <a:srgbClr val="00B050"/>
                </a:solidFill>
              </a:rPr>
              <a:t>आधुनिक तंत्रज्ञान</a:t>
            </a:r>
            <a:endParaRPr lang="en-US" b="1" u="sng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928670"/>
            <a:ext cx="7567642" cy="554528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mr-IN" b="1" dirty="0" smtClean="0"/>
              <a:t>मोबाइल ॲप्सद्वारे उच्च दर्जाची आणि तांत्रिक शेती आणि उत्पादन गुणवत्ता यावर भर दिला जाईल</a:t>
            </a:r>
            <a:endParaRPr lang="en-US" b="1" dirty="0"/>
          </a:p>
        </p:txBody>
      </p:sp>
      <p:pic>
        <p:nvPicPr>
          <p:cNvPr id="4" name="Picture 2" descr="C:\Users\Dell\Downloads\WhatsApp Image 2025-02-12 at 12.33.32_61978b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357430"/>
            <a:ext cx="4357718" cy="4166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文本框"/>
          <p:cNvSpPr>
            <a:spLocks noGrp="1"/>
          </p:cNvSpPr>
          <p:nvPr>
            <p:ph type="ctrTitle"/>
          </p:nvPr>
        </p:nvSpPr>
        <p:spPr>
          <a:xfrm>
            <a:off x="2214546" y="0"/>
            <a:ext cx="6172200" cy="1894362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5400" b="1" u="none" strike="noStrike" kern="1200" cap="none" spc="0" baseline="0" dirty="0">
                <a:solidFill>
                  <a:srgbClr val="00B050"/>
                </a:solidFill>
                <a:latin typeface="Arial Black" pitchFamily="34" charset="0"/>
                <a:ea typeface="华文中宋" charset="0"/>
                <a:cs typeface="Lucida Sans" charset="0"/>
              </a:rPr>
              <a:t>THANK YOU</a:t>
            </a:r>
            <a:endParaRPr lang="zh-CN" altLang="en-US" sz="5400" b="1" u="none" strike="noStrike" kern="1200" cap="none" spc="0" baseline="0" dirty="0">
              <a:solidFill>
                <a:srgbClr val="00B050"/>
              </a:solidFill>
              <a:latin typeface="Arial Black" pitchFamily="34" charset="0"/>
              <a:ea typeface="华文中宋" charset="0"/>
              <a:cs typeface="Lucida Sans" charset="0"/>
            </a:endParaRPr>
          </a:p>
        </p:txBody>
      </p:sp>
      <p:sp>
        <p:nvSpPr>
          <p:cNvPr id="136" name="矩形"/>
          <p:cNvSpPr>
            <a:spLocks/>
          </p:cNvSpPr>
          <p:nvPr/>
        </p:nvSpPr>
        <p:spPr>
          <a:xfrm>
            <a:off x="142844" y="89536"/>
            <a:ext cx="566181" cy="6768464"/>
          </a:xfrm>
          <a:prstGeom prst="rect">
            <a:avLst/>
          </a:prstGeom>
          <a:noFill/>
          <a:ln w="12700" cap="flat" cmpd="sng">
            <a:solidFill>
              <a:srgbClr val="242D46"/>
            </a:solidFill>
            <a:prstDash val="solid"/>
            <a:round/>
          </a:ln>
          <a:effectLst>
            <a:outerShdw blurRad="50800" dist="38100" dir="13500000" algn="br" rotWithShape="0">
              <a:srgbClr val="000000">
                <a:alpha val="39607"/>
              </a:srgbClr>
            </a:outerShdw>
          </a:effectLst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0" i="0" u="none" strike="noStrike" kern="1200" cap="none" spc="0" baseline="0" dirty="0">
                <a:ln w="18415" cap="flat">
                  <a:solidFill>
                    <a:srgbClr val="FED46C"/>
                  </a:solidFill>
                  <a:prstDash val="solid"/>
                  <a:round/>
                </a:ln>
                <a:solidFill>
                  <a:srgbClr val="FDD6B9"/>
                </a:solidFill>
                <a:effectLst>
                  <a:glow rad="101600">
                    <a:srgbClr val="808080">
                      <a:alpha val="60000"/>
                    </a:srgbClr>
                  </a:glow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  <a:ea typeface="华文中宋" charset="0"/>
                <a:cs typeface="Gill Sans MT" charset="0"/>
              </a:rPr>
              <a:t>S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4400" b="0" i="0" u="none" strike="noStrike" kern="1200" cap="none" spc="0" baseline="0" dirty="0">
              <a:ln w="18415" cap="flat">
                <a:solidFill>
                  <a:srgbClr val="FED46C"/>
                </a:solidFill>
                <a:prstDash val="solid"/>
                <a:round/>
              </a:ln>
              <a:solidFill>
                <a:srgbClr val="FDD6B9"/>
              </a:solidFill>
              <a:effectLst>
                <a:glow rad="101600">
                  <a:srgbClr val="808080">
                    <a:alpha val="60000"/>
                  </a:srgbClr>
                </a:glow>
                <a:outerShdw blurRad="63500" dir="3600000" algn="tl">
                  <a:srgbClr val="000000">
                    <a:alpha val="70000"/>
                  </a:srgbClr>
                </a:outerShdw>
              </a:effectLst>
              <a:latin typeface="Algerian" pitchFamily="82" charset="0"/>
              <a:ea typeface="华文中宋" charset="0"/>
              <a:cs typeface="Gill Sans MT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4400" b="0" i="0" u="none" strike="noStrike" kern="1200" cap="none" spc="0" baseline="0" dirty="0">
              <a:ln w="18415" cap="flat">
                <a:solidFill>
                  <a:srgbClr val="FED46C"/>
                </a:solidFill>
                <a:prstDash val="solid"/>
                <a:round/>
              </a:ln>
              <a:solidFill>
                <a:srgbClr val="FDD6B9"/>
              </a:solidFill>
              <a:effectLst>
                <a:glow rad="101600">
                  <a:srgbClr val="808080">
                    <a:alpha val="60000"/>
                  </a:srgbClr>
                </a:glow>
                <a:outerShdw blurRad="63500" dir="3600000" algn="tl">
                  <a:srgbClr val="000000">
                    <a:alpha val="70000"/>
                  </a:srgbClr>
                </a:outerShdw>
              </a:effectLst>
              <a:latin typeface="Algerian" pitchFamily="82" charset="0"/>
              <a:ea typeface="华文中宋" charset="0"/>
              <a:cs typeface="Gill Sans MT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0" i="0" u="none" strike="noStrike" kern="1200" cap="none" spc="0" baseline="0" dirty="0">
                <a:ln w="18415" cap="flat">
                  <a:solidFill>
                    <a:srgbClr val="FED46C"/>
                  </a:solidFill>
                  <a:prstDash val="solid"/>
                  <a:round/>
                </a:ln>
                <a:solidFill>
                  <a:srgbClr val="FDD6B9"/>
                </a:solidFill>
                <a:effectLst>
                  <a:glow rad="101600">
                    <a:srgbClr val="808080">
                      <a:alpha val="60000"/>
                    </a:srgbClr>
                  </a:glow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  <a:ea typeface="华文中宋" charset="0"/>
                <a:cs typeface="Gill Sans MT" charset="0"/>
              </a:rPr>
              <a:t>K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4400" b="0" i="0" u="none" strike="noStrike" kern="1200" cap="none" spc="0" baseline="0" dirty="0">
              <a:ln w="18415" cap="flat">
                <a:solidFill>
                  <a:srgbClr val="FED46C"/>
                </a:solidFill>
                <a:prstDash val="solid"/>
                <a:round/>
              </a:ln>
              <a:solidFill>
                <a:srgbClr val="FDD6B9"/>
              </a:solidFill>
              <a:effectLst>
                <a:glow rad="101600">
                  <a:srgbClr val="808080">
                    <a:alpha val="60000"/>
                  </a:srgbClr>
                </a:glow>
                <a:outerShdw blurRad="63500" dir="3600000" algn="tl">
                  <a:srgbClr val="000000">
                    <a:alpha val="70000"/>
                  </a:srgbClr>
                </a:outerShdw>
              </a:effectLst>
              <a:latin typeface="Algerian" pitchFamily="82" charset="0"/>
              <a:ea typeface="华文中宋" charset="0"/>
              <a:cs typeface="Gill Sans MT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4400" b="0" i="0" u="none" strike="noStrike" kern="1200" cap="none" spc="0" baseline="0" dirty="0">
              <a:ln w="18415" cap="flat">
                <a:solidFill>
                  <a:srgbClr val="FED46C"/>
                </a:solidFill>
                <a:prstDash val="solid"/>
                <a:round/>
              </a:ln>
              <a:solidFill>
                <a:srgbClr val="FDD6B9"/>
              </a:solidFill>
              <a:effectLst>
                <a:glow rad="101600">
                  <a:srgbClr val="808080">
                    <a:alpha val="60000"/>
                  </a:srgbClr>
                </a:glow>
                <a:outerShdw blurRad="63500" dir="3600000" algn="tl">
                  <a:srgbClr val="000000">
                    <a:alpha val="70000"/>
                  </a:srgbClr>
                </a:outerShdw>
              </a:effectLst>
              <a:latin typeface="Algerian" pitchFamily="82" charset="0"/>
              <a:ea typeface="华文中宋" charset="0"/>
              <a:cs typeface="Gill Sans MT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0" i="0" u="none" strike="noStrike" kern="1200" cap="none" spc="0" baseline="0" dirty="0">
                <a:ln w="18415" cap="flat">
                  <a:solidFill>
                    <a:srgbClr val="FED46C"/>
                  </a:solidFill>
                  <a:prstDash val="solid"/>
                  <a:round/>
                </a:ln>
                <a:solidFill>
                  <a:srgbClr val="FDD6B9"/>
                </a:solidFill>
                <a:effectLst>
                  <a:glow rad="101600">
                    <a:srgbClr val="808080">
                      <a:alpha val="60000"/>
                    </a:srgbClr>
                  </a:glow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  <a:ea typeface="华文中宋" charset="0"/>
                <a:cs typeface="Gill Sans MT" charset="0"/>
              </a:rPr>
              <a:t>P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4400" b="0" i="0" u="none" strike="noStrike" kern="1200" cap="none" spc="0" baseline="0" dirty="0">
              <a:ln w="18415" cap="flat">
                <a:solidFill>
                  <a:srgbClr val="FED46C"/>
                </a:solidFill>
                <a:prstDash val="solid"/>
                <a:round/>
              </a:ln>
              <a:solidFill>
                <a:srgbClr val="FDD6B9"/>
              </a:solidFill>
              <a:effectLst>
                <a:glow rad="101600">
                  <a:srgbClr val="808080">
                    <a:alpha val="60000"/>
                  </a:srgbClr>
                </a:glow>
                <a:outerShdw blurRad="63500" dir="3600000" algn="tl">
                  <a:srgbClr val="000000">
                    <a:alpha val="70000"/>
                  </a:srgbClr>
                </a:outerShdw>
              </a:effectLst>
              <a:latin typeface="Algerian" pitchFamily="82" charset="0"/>
              <a:ea typeface="华文中宋" charset="0"/>
              <a:cs typeface="Gill Sans MT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4400" b="0" i="0" u="none" strike="noStrike" kern="1200" cap="none" spc="0" baseline="0" dirty="0">
              <a:ln w="18415" cap="flat">
                <a:solidFill>
                  <a:srgbClr val="FED46C"/>
                </a:solidFill>
                <a:prstDash val="solid"/>
                <a:round/>
              </a:ln>
              <a:solidFill>
                <a:srgbClr val="FDD6B9"/>
              </a:solidFill>
              <a:effectLst>
                <a:glow rad="101600">
                  <a:srgbClr val="808080">
                    <a:alpha val="60000"/>
                  </a:srgbClr>
                </a:glow>
                <a:outerShdw blurRad="63500" dir="3600000" algn="tl">
                  <a:srgbClr val="000000">
                    <a:alpha val="70000"/>
                  </a:srgbClr>
                </a:outerShdw>
              </a:effectLst>
              <a:latin typeface="Algerian" pitchFamily="82" charset="0"/>
              <a:ea typeface="华文中宋" charset="0"/>
              <a:cs typeface="Gill Sans MT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0" i="0" u="none" strike="noStrike" kern="1200" cap="none" spc="0" baseline="0" dirty="0">
                <a:ln w="18415" cap="flat">
                  <a:solidFill>
                    <a:srgbClr val="FED46C"/>
                  </a:solidFill>
                  <a:prstDash val="solid"/>
                  <a:round/>
                </a:ln>
                <a:solidFill>
                  <a:srgbClr val="FDD6B9"/>
                </a:solidFill>
                <a:effectLst>
                  <a:glow rad="101600">
                    <a:srgbClr val="808080">
                      <a:alpha val="60000"/>
                    </a:srgbClr>
                  </a:glow>
                  <a:outerShdw blurRad="63500" dir="3600000" algn="tl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  <a:ea typeface="华文中宋" charset="0"/>
                <a:cs typeface="Gill Sans MT" charset="0"/>
              </a:rPr>
              <a:t>S</a:t>
            </a:r>
            <a:endParaRPr lang="zh-CN" altLang="en-US" sz="4400" b="0" i="0" u="none" strike="noStrike" kern="1200" cap="none" spc="0" baseline="0" dirty="0">
              <a:ln w="18415" cap="flat">
                <a:solidFill>
                  <a:srgbClr val="FED46C"/>
                </a:solidFill>
                <a:prstDash val="solid"/>
                <a:round/>
              </a:ln>
              <a:solidFill>
                <a:srgbClr val="FDD6B9"/>
              </a:solidFill>
              <a:effectLst>
                <a:glow rad="101600">
                  <a:srgbClr val="808080">
                    <a:alpha val="60000"/>
                  </a:srgbClr>
                </a:glow>
                <a:outerShdw blurRad="63500" dir="3600000" algn="tl">
                  <a:srgbClr val="000000">
                    <a:alpha val="70000"/>
                  </a:srgbClr>
                </a:outerShdw>
              </a:effectLst>
              <a:latin typeface="Algerian" pitchFamily="82" charset="0"/>
              <a:ea typeface="华文中宋" charset="0"/>
              <a:cs typeface="Gill Sans MT" charset="0"/>
            </a:endParaRPr>
          </a:p>
        </p:txBody>
      </p:sp>
      <p:pic>
        <p:nvPicPr>
          <p:cNvPr id="137" name="图片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5" y="2214554"/>
            <a:ext cx="3571900" cy="1500198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pic>
      <p:sp>
        <p:nvSpPr>
          <p:cNvPr id="138" name="矩形"/>
          <p:cNvSpPr>
            <a:spLocks/>
          </p:cNvSpPr>
          <p:nvPr/>
        </p:nvSpPr>
        <p:spPr>
          <a:xfrm>
            <a:off x="2357422" y="4071942"/>
            <a:ext cx="6072230" cy="1539238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800" b="0" i="0" u="none" strike="noStrike" kern="1200" cap="none" spc="0" baseline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Algerian" pitchFamily="82" charset="0"/>
                <a:ea typeface="华文中宋" charset="0"/>
                <a:cs typeface="Gill Sans MT" charset="0"/>
              </a:rPr>
              <a:t>SK</a:t>
            </a:r>
            <a:r>
              <a:rPr lang="en-US" altLang="zh-CN" sz="4800" b="0" i="0" u="none" strike="noStrike" kern="1200" cap="none" spc="0" baseline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Algerian" pitchFamily="82" charset="0"/>
                <a:ea typeface="华文中宋" charset="0"/>
                <a:cs typeface="Gill Sans MT" charset="0"/>
              </a:rPr>
              <a:t>PS</a:t>
            </a:r>
            <a:r>
              <a:rPr lang="en-US" altLang="zh-CN" sz="4800" b="0" i="0" u="none" strike="noStrike" kern="1200" cap="none" spc="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Algerian" pitchFamily="82" charset="0"/>
                <a:ea typeface="华文中宋" charset="0"/>
                <a:cs typeface="Gill Sans MT" charset="0"/>
              </a:rPr>
              <a:t> </a:t>
            </a:r>
            <a:r>
              <a:rPr lang="en-US" altLang="zh-CN" sz="4800" b="0" i="0" u="none" strike="noStrike" kern="1200" cap="none" spc="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Algerian" pitchFamily="82" charset="0"/>
                <a:ea typeface="华文中宋" charset="0"/>
                <a:cs typeface="Gill Sans MT" charset="0"/>
              </a:rPr>
              <a:t>MAHOGANY PVT. LTD. </a:t>
            </a:r>
            <a:endParaRPr lang="zh-CN" altLang="en-US" sz="4800" b="0" i="0" u="none" strike="noStrike" kern="1200" cap="none" spc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000"/>
                  </a:srgbClr>
                </a:outerShdw>
              </a:effectLst>
              <a:latin typeface="Algerian" pitchFamily="82" charset="0"/>
              <a:ea typeface="华文中宋" charset="0"/>
              <a:cs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9496236"/>
      </p:ext>
    </p:extLst>
  </p:cSld>
  <p:clrMapOvr>
    <a:masterClrMapping/>
  </p:clrMapOvr>
  <p:transition spd="slow"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357166"/>
            <a:ext cx="3357586" cy="654032"/>
          </a:xfrm>
        </p:spPr>
        <p:txBody>
          <a:bodyPr/>
          <a:lstStyle/>
          <a:p>
            <a:r>
              <a:rPr lang="mr-IN" sz="3200" b="1" u="sng" dirty="0" smtClean="0">
                <a:solidFill>
                  <a:schemeClr val="accent1">
                    <a:lumMod val="75000"/>
                  </a:schemeClr>
                </a:solidFill>
                <a:latin typeface="Bodoni MT Black" pitchFamily="18" charset="0"/>
              </a:rPr>
              <a:t>महोगनी चे उपयोग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yart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428736"/>
            <a:ext cx="4447309" cy="2502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ON-CQ232_otter_G_201808151438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4286256"/>
            <a:ext cx="3857620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786446" y="2500306"/>
            <a:ext cx="27860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mr-IN" dirty="0" smtClean="0"/>
              <a:t> </a:t>
            </a:r>
            <a:r>
              <a:rPr lang="mr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जहाज बांधणी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7818" y="500042"/>
            <a:ext cx="2757478" cy="1225536"/>
          </a:xfrm>
        </p:spPr>
        <p:txBody>
          <a:bodyPr>
            <a:normAutofit/>
          </a:bodyPr>
          <a:lstStyle/>
          <a:p>
            <a:r>
              <a:rPr lang="mr-IN" sz="32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इमारत बांधणी </a:t>
            </a:r>
            <a:r>
              <a:rPr lang="en-US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/>
            </a:r>
            <a:br>
              <a:rPr lang="en-US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endParaRPr lang="en-US" dirty="0"/>
          </a:p>
        </p:txBody>
      </p:sp>
      <p:pic>
        <p:nvPicPr>
          <p:cNvPr id="4" name="Picture 1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4607339" cy="228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4286256"/>
            <a:ext cx="532723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3786214" cy="1285860"/>
          </a:xfrm>
        </p:spPr>
        <p:txBody>
          <a:bodyPr>
            <a:normAutofit/>
          </a:bodyPr>
          <a:lstStyle/>
          <a:p>
            <a:r>
              <a:rPr lang="mr-IN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उच्च</a:t>
            </a:r>
            <a:r>
              <a:rPr lang="mr-IN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प्रतीचे फर्निचर </a:t>
            </a:r>
            <a:r>
              <a:rPr lang="en-US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/>
            </a:r>
            <a:br>
              <a:rPr lang="en-US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857232"/>
            <a:ext cx="3941002" cy="2622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429000"/>
            <a:ext cx="3881431" cy="293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500042"/>
            <a:ext cx="2686040" cy="71438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mr-IN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वादयनिर्मिती</a:t>
            </a:r>
            <a:endParaRPr lang="en-US" dirty="0"/>
          </a:p>
        </p:txBody>
      </p:sp>
      <p:pic>
        <p:nvPicPr>
          <p:cNvPr id="4" name="Picture 2" descr="Honduran Mahogany - Acoustic Guitar - Handmade Acoustic Guitars - Mahogany  Guitars | Bedell Guitar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85728"/>
            <a:ext cx="4338905" cy="2936388"/>
          </a:xfrm>
          <a:prstGeom prst="rect">
            <a:avLst/>
          </a:prstGeom>
          <a:noFill/>
        </p:spPr>
      </p:pic>
      <p:pic>
        <p:nvPicPr>
          <p:cNvPr id="5" name="Picture 4" descr="Samick Samick SU118CP Upright Piano or Polished Mahogan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428868"/>
            <a:ext cx="3357586" cy="3950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mr-IN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wooden flooring ( लाकडी फरशी )</a:t>
            </a:r>
            <a:r>
              <a:rPr lang="en-US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57298"/>
            <a:ext cx="4162097" cy="2593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Dark Walnut Floors Hardwo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786058"/>
            <a:ext cx="2893922" cy="38503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0"/>
            <a:ext cx="7467600" cy="11430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mr-IN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लागवड पद्धती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28802"/>
            <a:ext cx="7972452" cy="454515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mr-IN" dirty="0" smtClean="0"/>
              <a:t>10 x 10 Ft . किंवा 12 x </a:t>
            </a:r>
            <a:r>
              <a:rPr lang="mr-IN" dirty="0" smtClean="0"/>
              <a:t>8</a:t>
            </a:r>
            <a:r>
              <a:rPr lang="en-US" dirty="0" smtClean="0"/>
              <a:t> </a:t>
            </a:r>
            <a:r>
              <a:rPr lang="mr-IN" dirty="0" smtClean="0"/>
              <a:t>Ft </a:t>
            </a:r>
            <a:r>
              <a:rPr lang="mr-IN" dirty="0" smtClean="0"/>
              <a:t>अंतरावर लागवड करता</a:t>
            </a:r>
            <a:r>
              <a:rPr lang="en-US" dirty="0" smtClean="0"/>
              <a:t> </a:t>
            </a:r>
            <a:r>
              <a:rPr lang="mr-IN" dirty="0" smtClean="0"/>
              <a:t>येते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v"/>
            </a:pPr>
            <a:endParaRPr lang="mr-IN" dirty="0" smtClean="0"/>
          </a:p>
          <a:p>
            <a:pPr>
              <a:buFont typeface="Wingdings" pitchFamily="2" charset="2"/>
              <a:buChar char="v"/>
            </a:pPr>
            <a:r>
              <a:rPr lang="mr-IN" dirty="0" smtClean="0"/>
              <a:t>महोगनी मध्ये आंतरपीक कोणते ही घेऊ शकता . 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endParaRPr lang="mr-IN" dirty="0" smtClean="0"/>
          </a:p>
          <a:p>
            <a:pPr>
              <a:buFont typeface="Wingdings" pitchFamily="2" charset="2"/>
              <a:buChar char="v"/>
            </a:pPr>
            <a:r>
              <a:rPr lang="mr-IN" dirty="0" smtClean="0"/>
              <a:t>शेवगा ,पेरू ,आंबा, </a:t>
            </a:r>
            <a:r>
              <a:rPr lang="mr-IN" dirty="0" smtClean="0"/>
              <a:t>जांभूळ</a:t>
            </a:r>
            <a:r>
              <a:rPr lang="en-US" dirty="0" smtClean="0"/>
              <a:t>,</a:t>
            </a:r>
            <a:r>
              <a:rPr lang="mr-IN" dirty="0" smtClean="0"/>
              <a:t> नारळ  </a:t>
            </a:r>
            <a:r>
              <a:rPr lang="mr-IN" dirty="0" smtClean="0"/>
              <a:t>इत्यादि यांसारख्या व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</a:t>
            </a:r>
            <a:r>
              <a:rPr lang="mr-IN" dirty="0" smtClean="0"/>
              <a:t>पारंपरिक शेती</a:t>
            </a:r>
            <a:r>
              <a:rPr lang="en-US" dirty="0" smtClean="0"/>
              <a:t> </a:t>
            </a:r>
            <a:r>
              <a:rPr lang="mr-IN" dirty="0" smtClean="0"/>
              <a:t>पद्धतीतील पिके आपण घेऊ शकतो.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7467600" cy="857272"/>
          </a:xfrm>
        </p:spPr>
        <p:txBody>
          <a:bodyPr/>
          <a:lstStyle/>
          <a:p>
            <a:r>
              <a:rPr lang="mr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महोगनी पासून मिळणारे उत्पन्न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57364"/>
            <a:ext cx="7467600" cy="4616588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mr-IN" dirty="0" smtClean="0"/>
              <a:t>लागवडी पासून 4 वर्षापासून महोगनीच उत्पन्न मिळण्यास</a:t>
            </a:r>
            <a:r>
              <a:rPr lang="en-US" dirty="0" smtClean="0"/>
              <a:t>  </a:t>
            </a:r>
            <a:r>
              <a:rPr lang="mr-IN" dirty="0" smtClean="0"/>
              <a:t>सुरवात होते . </a:t>
            </a:r>
          </a:p>
          <a:p>
            <a:pPr>
              <a:buFont typeface="Wingdings" pitchFamily="2" charset="2"/>
              <a:buChar char="v"/>
            </a:pPr>
            <a:r>
              <a:rPr lang="mr-IN" dirty="0" smtClean="0"/>
              <a:t>कार्बन क्रेडिट</a:t>
            </a:r>
          </a:p>
          <a:p>
            <a:pPr>
              <a:buFont typeface="Wingdings" pitchFamily="2" charset="2"/>
              <a:buChar char="v"/>
            </a:pPr>
            <a:r>
              <a:rPr lang="mr-IN" dirty="0" smtClean="0"/>
              <a:t>फळांपासून मिळणारे बीज उत्पादन</a:t>
            </a:r>
          </a:p>
          <a:p>
            <a:pPr>
              <a:buFont typeface="Wingdings" pitchFamily="2" charset="2"/>
              <a:buChar char="v"/>
            </a:pPr>
            <a:r>
              <a:rPr lang="mr-IN" dirty="0" smtClean="0"/>
              <a:t>लाकूड विक्री  </a:t>
            </a:r>
          </a:p>
          <a:p>
            <a:endParaRPr lang="en-US" dirty="0"/>
          </a:p>
        </p:txBody>
      </p:sp>
      <p:pic>
        <p:nvPicPr>
          <p:cNvPr id="4" name="Picture 2" descr="What Is Carbon Pricing And Carbon Credit? Definition, Countries, Tre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786190"/>
            <a:ext cx="4714908" cy="287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</TotalTime>
  <Words>755</Words>
  <Application>Microsoft Office PowerPoint</Application>
  <PresentationFormat>On-screen Show (4:3)</PresentationFormat>
  <Paragraphs>131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Oriel</vt:lpstr>
      <vt:lpstr>Slide 1</vt:lpstr>
      <vt:lpstr>महोगनी शेती आर्थिक प्रगती</vt:lpstr>
      <vt:lpstr>महोगनी चे उपयोग </vt:lpstr>
      <vt:lpstr>इमारत बांधणी  </vt:lpstr>
      <vt:lpstr>उच्च प्रतीचे फर्निचर  </vt:lpstr>
      <vt:lpstr>वादयनिर्मिती</vt:lpstr>
      <vt:lpstr>wooden flooring ( लाकडी फरशी ) </vt:lpstr>
      <vt:lpstr>लागवड पद्धती </vt:lpstr>
      <vt:lpstr>महोगनी पासून मिळणारे उत्पन्न </vt:lpstr>
      <vt:lpstr>कार्बन क्रेडिट </vt:lpstr>
      <vt:lpstr>Slide 11</vt:lpstr>
      <vt:lpstr> बियापासून मिळणारे उत्पन्न </vt:lpstr>
      <vt:lpstr>लाकडापासून मिळणारे उत्पन्न  </vt:lpstr>
      <vt:lpstr>Slide 14</vt:lpstr>
      <vt:lpstr>Slide 15</vt:lpstr>
      <vt:lpstr>एकरी 11 ते 12 वर्षातील उत्पन्नाचे अंदाजपत्रक  </vt:lpstr>
      <vt:lpstr>कंपनी आणि शेतकरी करार </vt:lpstr>
      <vt:lpstr>लागवडीस येणार खर्च</vt:lpstr>
      <vt:lpstr>FARMERS MODEL MAHOGANY PLANTATION : FARMERS PROJECT</vt:lpstr>
      <vt:lpstr>महोगनीची वैशिष्ट्ये</vt:lpstr>
      <vt:lpstr>आधुनिक तंत्रज्ञान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lade</cp:lastModifiedBy>
  <cp:revision>22</cp:revision>
  <dcterms:created xsi:type="dcterms:W3CDTF">2025-04-04T06:13:56Z</dcterms:created>
  <dcterms:modified xsi:type="dcterms:W3CDTF">2025-11-10T14:08:18Z</dcterms:modified>
</cp:coreProperties>
</file>