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3" r:id="rId4"/>
    <p:sldId id="266" r:id="rId5"/>
    <p:sldId id="262" r:id="rId6"/>
    <p:sldId id="271" r:id="rId7"/>
    <p:sldId id="264" r:id="rId8"/>
    <p:sldId id="267" r:id="rId9"/>
    <p:sldId id="265" r:id="rId10"/>
    <p:sldId id="268" r:id="rId11"/>
    <p:sldId id="270" r:id="rId12"/>
    <p:sldId id="269" r:id="rId13"/>
    <p:sldId id="259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52862-1094-44EB-B05A-A7A515F123F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EBBA0-88CA-4FFC-966B-3A8103E529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FA195-1E53-4110-8FC7-F780E67BBC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EB19B2-5C37-44E1-8372-AF19A2E2275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2E730C-25C8-4E2E-B12B-59A31091CD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71744"/>
            <a:ext cx="442235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3076" y="485776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SK</a:t>
            </a:r>
            <a:r>
              <a:rPr lang="en-I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PS</a:t>
            </a:r>
            <a:r>
              <a:rPr lang="e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MAHOGANY PVT. LTD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071546"/>
            <a:ext cx="51435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rial Black" pitchFamily="34" charset="0"/>
              </a:rPr>
              <a:t>WELCOME</a:t>
            </a:r>
            <a:endParaRPr lang="en-US" sz="5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矩形"/>
          <p:cNvSpPr>
            <a:spLocks/>
          </p:cNvSpPr>
          <p:nvPr/>
        </p:nvSpPr>
        <p:spPr>
          <a:xfrm>
            <a:off x="142844" y="0"/>
            <a:ext cx="566181" cy="6858000"/>
          </a:xfrm>
          <a:prstGeom prst="rect">
            <a:avLst/>
          </a:prstGeom>
          <a:noFill/>
          <a:ln w="12700" cap="flat" cmpd="sng">
            <a:solidFill>
              <a:srgbClr val="242D46"/>
            </a:solidFill>
            <a:prstDash val="solid"/>
            <a:round/>
          </a:ln>
          <a:effectLst>
            <a:outerShdw blurRad="50800" dist="38100" dir="13500000" algn="br" rotWithShape="0">
              <a:srgbClr val="000000">
                <a:alpha val="39607"/>
              </a:srgbClr>
            </a:outerShdw>
          </a:effectLst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S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K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P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S</a:t>
            </a:r>
            <a:endParaRPr lang="zh-CN" altLang="en-US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567642" cy="6188224"/>
          </a:xfrm>
        </p:spPr>
        <p:txBody>
          <a:bodyPr>
            <a:normAutofit fontScale="92500" lnSpcReduction="10000"/>
          </a:bodyPr>
          <a:lstStyle/>
          <a:p>
            <a:pPr font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mr-IN" b="1" dirty="0" smtClean="0">
                <a:solidFill>
                  <a:srgbClr val="FF0000"/>
                </a:solidFill>
              </a:rPr>
              <a:t>डाळिंबाचे </a:t>
            </a:r>
            <a:r>
              <a:rPr lang="mr-IN" b="1" dirty="0" smtClean="0">
                <a:solidFill>
                  <a:srgbClr val="FF0000"/>
                </a:solidFill>
              </a:rPr>
              <a:t>फायदे</a:t>
            </a:r>
            <a:r>
              <a:rPr lang="mr-IN" dirty="0" smtClean="0"/>
              <a:t>:</a:t>
            </a:r>
            <a:endParaRPr lang="en-US" dirty="0" smtClean="0"/>
          </a:p>
          <a:p>
            <a:pPr fontAlgn="ctr">
              <a:buNone/>
            </a:pPr>
            <a:endParaRPr lang="en-US" dirty="0"/>
          </a:p>
          <a:p>
            <a:pPr fontAlgn="ctr">
              <a:buNone/>
            </a:pPr>
            <a:r>
              <a:rPr lang="mr-IN" dirty="0" smtClean="0"/>
              <a:t> 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>
                <a:latin typeface="+mj-lt"/>
              </a:rPr>
              <a:t>डाळिंबाचा रस दाहक स्थिती आणि मधुमेह असलेल्या लोकांना फायदेशीर ठरू शकतो.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>
                <a:latin typeface="+mj-lt"/>
              </a:rPr>
              <a:t>डाळिंबाचा रस पचन आणि स्मरणशक्ती वाढवू शकतो.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>
                <a:latin typeface="+mj-lt"/>
              </a:rPr>
              <a:t>डाळिंबाचे </a:t>
            </a:r>
            <a:r>
              <a:rPr lang="mr-IN" b="1" dirty="0" smtClean="0">
                <a:latin typeface="+mj-lt"/>
              </a:rPr>
              <a:t>सेवन केल्याने व्यायामाची कार्यक्षमता, हृदयाचे आरोग्य, मेंदूचे कार्य, जळजळ पातळी वाढू शकते.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>
                <a:latin typeface="+mj-lt"/>
              </a:rPr>
              <a:t>सर्दी आणि खोकल्यादरम्यान डाळिंब खाणे योग्य आहे.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>
                <a:latin typeface="+mj-lt"/>
              </a:rPr>
              <a:t>डाळिंबातील भरपूर फायबर सामग्री साखरेचे शोषण कमी करण्यास मदत करते.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>
                <a:latin typeface="+mj-lt"/>
              </a:rPr>
              <a:t>डाळिंबाचा ग्लायसेमिक इंडेक्स तुलनेने कमी असतो.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>
                <a:latin typeface="+mj-lt"/>
              </a:rPr>
              <a:t>डाळिंबाचे नैसर्गिक </a:t>
            </a:r>
            <a:r>
              <a:rPr lang="mr-IN" b="1" dirty="0" smtClean="0">
                <a:latin typeface="+mj-lt"/>
              </a:rPr>
              <a:t>अँटी-बॅक्टेरियलआणि </a:t>
            </a:r>
            <a:r>
              <a:rPr lang="mr-IN" b="1" dirty="0" smtClean="0">
                <a:latin typeface="+mj-lt"/>
              </a:rPr>
              <a:t>अँटी-इंफ्लेमेटरी गुणधर्म रोगप्रतिकारक शक्ती वाढविण्यास मदत करतात</a:t>
            </a:r>
            <a:r>
              <a:rPr lang="mr-IN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mr-IN" b="1" dirty="0" smtClean="0">
                <a:latin typeface="+mj-lt"/>
              </a:rPr>
              <a:t> , अँटीऑक्सिडंट </a:t>
            </a:r>
            <a:endParaRPr lang="mr-IN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r-IN" sz="4000" b="1" dirty="0" smtClean="0">
                <a:solidFill>
                  <a:srgbClr val="00B050"/>
                </a:solidFill>
              </a:rPr>
              <a:t>लिंबू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17925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43042" y="1571612"/>
            <a:ext cx="5357850" cy="45005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r>
              <a:rPr lang="mr-IN" sz="2400" b="1" dirty="0" smtClean="0">
                <a:solidFill>
                  <a:srgbClr val="00B050"/>
                </a:solidFill>
              </a:rPr>
              <a:t>लिंबूचे वैशिष्ट्ये: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स्वाद व अन्नात उपयोग – लिंबू आंबट चव असलेले फळ आहे,</a:t>
            </a:r>
            <a:endParaRPr lang="en-US" b="1" dirty="0" smtClean="0"/>
          </a:p>
          <a:p>
            <a:pPr>
              <a:lnSpc>
                <a:spcPct val="12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mr-IN" b="1" dirty="0" smtClean="0"/>
              <a:t> जे स्वयंपाकात आणि पेयांमध्ये चव वाढवण्यासाठी वापरले जाते.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पौष्टिक मूल्य – लिंबामध्ये भरपूर प्रमाणात व्हिटॅमिन </a:t>
            </a:r>
            <a:r>
              <a:rPr lang="en-US" b="1" dirty="0" smtClean="0"/>
              <a:t>C, </a:t>
            </a:r>
            <a:r>
              <a:rPr lang="mr-IN" b="1" dirty="0" smtClean="0"/>
              <a:t>अँटीऑक्सिडंट्स आणि खनिजे असतात, जे रोगप्रतिकारशक्ती वाढवतात.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औषधी गुणधर्म – पचनास मदत, शरीर डिटॉक्सिफाय करणे, वजन कमी करण्यास मदत आणि त्वचेचे आरोग्य सुधारण्यास उपयुक्त.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सुगंध व ताजेपणा – लिंबाच्या रसाचा व सालीचा सुगंध ताजेपणा व उत्साह निर्माण करतो.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स्वच्छता व सौंदर्य – लिंबूचा रस डाग दूर करण्यासाठी, केस चमकदार ठेवण्यासाठी आणि घरगुती स्वच्छतेसाठी वापरला जातो.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शेतकरी व शेती – लिंबू हे अनेक ठिकाणी सहज उगवले जाते आणि त्याचा उपयोग कृषी व औद्योगिक क्षेत्रात मोठ्या प्रमाणावर होतो.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लिंबू हे केवळ खाद्यपदार्थ नसून त्याचे आरोग्यासाठी, सौंदर्यासाठी आणि दैनंदिन जीवनात अनेक फायदे आहेत</a:t>
            </a:r>
            <a:r>
              <a:rPr lang="mr-IN" dirty="0" smtClean="0"/>
              <a:t>.</a:t>
            </a:r>
            <a:endParaRPr lang="mr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98903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SECOND LAYER PLANTATION :</a:t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lang="en-US" sz="2400" b="1" dirty="0" smtClean="0"/>
              <a:t>FRUITS  PLANTATION : FARMERS PROJECT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/>
              <a:t> </a:t>
            </a:r>
            <a:r>
              <a:rPr lang="mr-IN" sz="1400" b="1" dirty="0" smtClean="0"/>
              <a:t>1 . शेतकऱ्यांन सोबत कंपनीचं 30 वर्षाचं </a:t>
            </a:r>
            <a:r>
              <a:rPr lang="en-US" sz="1800" b="1" dirty="0" smtClean="0"/>
              <a:t>agreement </a:t>
            </a:r>
            <a:r>
              <a:rPr lang="mr-IN" sz="1400" b="1" dirty="0" smtClean="0"/>
              <a:t>केलं जाईल .</a:t>
            </a: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 </a:t>
            </a:r>
            <a:r>
              <a:rPr lang="mr-IN" sz="1400" b="1" dirty="0" smtClean="0"/>
              <a:t>2 . लागणारी सर्व औषधे कंपनीकडून दिले जातील .</a:t>
            </a: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 </a:t>
            </a:r>
            <a:r>
              <a:rPr lang="mr-IN" sz="1400" b="1" dirty="0" smtClean="0"/>
              <a:t>3 . सर्व फळांना </a:t>
            </a:r>
            <a:r>
              <a:rPr lang="en-US" sz="1800" b="1" dirty="0" smtClean="0"/>
              <a:t>minimum fixed rate </a:t>
            </a:r>
            <a:r>
              <a:rPr lang="mr-IN" sz="1400" b="1" dirty="0" smtClean="0"/>
              <a:t>दिला जाईल .</a:t>
            </a: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 </a:t>
            </a:r>
            <a:r>
              <a:rPr lang="mr-IN" sz="1400" b="1" dirty="0" smtClean="0"/>
              <a:t>4 . प्रत्येक महिन्याला प्लॉट </a:t>
            </a:r>
            <a:r>
              <a:rPr lang="en-US" sz="1800" b="1" dirty="0" smtClean="0"/>
              <a:t>visit </a:t>
            </a:r>
            <a:r>
              <a:rPr lang="mr-IN" sz="1400" b="1" dirty="0" smtClean="0"/>
              <a:t>केली जाईल .</a:t>
            </a: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 </a:t>
            </a:r>
            <a:r>
              <a:rPr lang="mr-IN" sz="1400" b="1" dirty="0" smtClean="0"/>
              <a:t>5 . गरज लागल्यास शेतकऱ्यांच्या मागणीनुसार </a:t>
            </a:r>
            <a:r>
              <a:rPr lang="en-US" sz="1800" b="1" dirty="0" smtClean="0"/>
              <a:t>Emergency visit </a:t>
            </a:r>
            <a:r>
              <a:rPr lang="mr-IN" sz="1400" b="1" dirty="0" smtClean="0"/>
              <a:t>केली जाईल . </a:t>
            </a: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 </a:t>
            </a:r>
            <a:r>
              <a:rPr lang="mr-IN" sz="1400" b="1" dirty="0" smtClean="0"/>
              <a:t>6 . कंपनी कडून दिल्या जाणाऱ्या </a:t>
            </a:r>
            <a:r>
              <a:rPr lang="en-US" sz="1800" b="1" dirty="0" smtClean="0"/>
              <a:t>fixed rate </a:t>
            </a:r>
            <a:r>
              <a:rPr lang="mr-IN" sz="1400" b="1" dirty="0" smtClean="0"/>
              <a:t>पेक्षा जर दुसरीकडे जास्त रेट मिळत असल्यास विकण्यास मुभा दिली जाईल .</a:t>
            </a: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 </a:t>
            </a:r>
            <a:r>
              <a:rPr lang="mr-IN" sz="1400" b="1" dirty="0" smtClean="0"/>
              <a:t>7 . सर्व अनुदान किंवा उत्पादनामध्ये कंपनी 30 % पार्टनरशिप ठेवेल .</a:t>
            </a: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 </a:t>
            </a:r>
            <a:r>
              <a:rPr lang="mr-IN" sz="1400" b="1" dirty="0" smtClean="0"/>
              <a:t>8 . पहिल्या उत्पादनातून </a:t>
            </a:r>
            <a:r>
              <a:rPr lang="en-US" sz="1800" b="1" dirty="0" smtClean="0"/>
              <a:t>pesticides</a:t>
            </a:r>
            <a:r>
              <a:rPr lang="en-US" sz="1400" b="1" dirty="0" smtClean="0"/>
              <a:t> ( </a:t>
            </a:r>
            <a:r>
              <a:rPr lang="mr-IN" sz="1400" b="1" dirty="0" smtClean="0"/>
              <a:t>औषधे ) चे पैसे वजा करून घेतले जातील .</a:t>
            </a: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 </a:t>
            </a:r>
            <a:r>
              <a:rPr lang="mr-IN" sz="1400" b="1" dirty="0" smtClean="0"/>
              <a:t>9 . सर्व पिकांचे सेंद्रिय पद्धतीने उत्पादन घेणे .</a:t>
            </a:r>
            <a:endParaRPr lang="en-US" sz="1400" b="1" dirty="0" smtClean="0"/>
          </a:p>
          <a:p>
            <a:pPr>
              <a:buNone/>
            </a:pPr>
            <a:r>
              <a:rPr lang="mr-IN" sz="1400" b="1" dirty="0" smtClean="0"/>
              <a:t>10 . </a:t>
            </a:r>
            <a:r>
              <a:rPr lang="en-US" sz="1800" b="1" dirty="0" smtClean="0"/>
              <a:t>Export quality material </a:t>
            </a:r>
            <a:r>
              <a:rPr lang="mr-IN" sz="1400" b="1" dirty="0" smtClean="0"/>
              <a:t>काढणे .</a:t>
            </a:r>
            <a:endParaRPr lang="en-US" sz="1400" b="1" dirty="0" smtClean="0"/>
          </a:p>
          <a:p>
            <a:pPr>
              <a:buNone/>
            </a:pPr>
            <a:r>
              <a:rPr lang="mr-IN" sz="1400" b="1" dirty="0" smtClean="0"/>
              <a:t>11 . शेतातील सर्व कामाची मजुरी व मेहनत शेतकऱ्यांनीच करावी.</a:t>
            </a:r>
            <a:endParaRPr lang="en-US" sz="1400" b="1" dirty="0" smtClean="0"/>
          </a:p>
          <a:p>
            <a:pPr marL="514350" indent="-514350">
              <a:buNone/>
            </a:pPr>
            <a:r>
              <a:rPr lang="en-US" sz="1600" b="1" dirty="0" smtClean="0"/>
              <a:t>12 .</a:t>
            </a:r>
            <a:r>
              <a:rPr lang="en-US" sz="1800" b="1" dirty="0" smtClean="0"/>
              <a:t>Residue free registration government website </a:t>
            </a:r>
            <a:r>
              <a:rPr lang="mr-IN" sz="1400" b="1" dirty="0" smtClean="0"/>
              <a:t>वरून कंपनी कडून करून दिले जाईल .</a:t>
            </a:r>
            <a:endParaRPr lang="en-US" sz="1400" b="1" dirty="0" smtClean="0"/>
          </a:p>
          <a:p>
            <a:pPr marL="514350" indent="-514350">
              <a:buNone/>
            </a:pPr>
            <a:r>
              <a:rPr lang="mr-IN" sz="1400" b="1" dirty="0" smtClean="0"/>
              <a:t>13 . तोडणीनंतर 7 वर्किंग डेस मध्ये पेमेंट केले जाईल, </a:t>
            </a:r>
            <a:r>
              <a:rPr lang="en-US" sz="1800" b="1" dirty="0" smtClean="0"/>
              <a:t>NEFT</a:t>
            </a:r>
            <a:r>
              <a:rPr lang="en-US" sz="1400" b="1" dirty="0" smtClean="0"/>
              <a:t> </a:t>
            </a:r>
            <a:r>
              <a:rPr lang="mr-IN" sz="1400" b="1" dirty="0" smtClean="0"/>
              <a:t>केली जाईल .</a:t>
            </a:r>
            <a:endParaRPr lang="en-US" sz="1400" b="1" dirty="0" smtClean="0"/>
          </a:p>
          <a:p>
            <a:pPr marL="514350" indent="-514350">
              <a:buNone/>
            </a:pPr>
            <a:r>
              <a:rPr lang="en-US" sz="1400" b="1" dirty="0" smtClean="0"/>
              <a:t>       </a:t>
            </a:r>
            <a:r>
              <a:rPr lang="mr-IN" sz="1800" b="1" dirty="0" smtClean="0"/>
              <a:t>(</a:t>
            </a:r>
            <a:r>
              <a:rPr lang="en-US" sz="1800" b="1" dirty="0" smtClean="0"/>
              <a:t>Cash payment not allowed )</a:t>
            </a:r>
          </a:p>
          <a:p>
            <a:pPr marL="514350" indent="-514350">
              <a:buNone/>
            </a:pPr>
            <a:r>
              <a:rPr lang="en-US" sz="1800" b="1" dirty="0" smtClean="0"/>
              <a:t>14 . Buy back guarantee.</a:t>
            </a:r>
            <a:endParaRPr lang="en-US" sz="1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989034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smtClean="0">
                <a:solidFill>
                  <a:srgbClr val="00B050"/>
                </a:solidFill>
              </a:rPr>
              <a:t>COMPANY PROJECT PLANTATION : [CPP] </a:t>
            </a:r>
            <a:r>
              <a:rPr lang="en-US" sz="3200" b="1" dirty="0" smtClean="0">
                <a:solidFill>
                  <a:srgbClr val="92D050"/>
                </a:solidFill>
              </a:rPr>
              <a:t/>
            </a:r>
            <a:br>
              <a:rPr lang="en-US" sz="3200" b="1" dirty="0" smtClean="0">
                <a:solidFill>
                  <a:srgbClr val="92D050"/>
                </a:solidFill>
              </a:rPr>
            </a:br>
            <a:r>
              <a:rPr lang="en-US" sz="2000" b="1" dirty="0" smtClean="0"/>
              <a:t>FRUITS PLANTATION :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 </a:t>
            </a:r>
            <a:r>
              <a:rPr lang="mr-IN" sz="1600" b="1" dirty="0" smtClean="0"/>
              <a:t>1</a:t>
            </a:r>
            <a:r>
              <a:rPr lang="mr-IN" sz="1600" dirty="0" smtClean="0"/>
              <a:t> </a:t>
            </a:r>
            <a:r>
              <a:rPr lang="mr-IN" sz="1600" b="1" dirty="0" smtClean="0"/>
              <a:t>. फळांची रोपे कंपनी कडून दिली जातील, तसेच बांधापर्यंत पोहोच केली जातील .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 </a:t>
            </a:r>
            <a:r>
              <a:rPr lang="mr-IN" sz="1600" b="1" dirty="0" smtClean="0"/>
              <a:t>2 . या साठी लागणारे खते व औषधे कंपनीकडून दिले जातील .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 </a:t>
            </a:r>
            <a:r>
              <a:rPr lang="mr-IN" sz="1600" b="1" dirty="0" smtClean="0"/>
              <a:t>3 . शेतातील सर्व मेहनत शेतकऱ्यांनाच करावी लागेल .</a:t>
            </a:r>
            <a:endParaRPr lang="en-US" sz="1600" b="1" dirty="0" smtClean="0"/>
          </a:p>
          <a:p>
            <a:pPr marL="514350" indent="-514350">
              <a:buNone/>
            </a:pPr>
            <a:r>
              <a:rPr lang="en-US" sz="1600" b="1" dirty="0" smtClean="0"/>
              <a:t> 4 .  </a:t>
            </a:r>
            <a:r>
              <a:rPr lang="mr-IN" sz="1600" b="1" dirty="0" smtClean="0"/>
              <a:t>शेतकऱ्यांनीच लागणारे मजूर बघून, मजुरांचे पेमेंट ही शेतकऱ्यांनी च करावे लागेल .</a:t>
            </a:r>
            <a:endParaRPr lang="en-US" sz="1600" b="1" dirty="0" smtClean="0"/>
          </a:p>
          <a:p>
            <a:pPr marL="514350" indent="-514350">
              <a:buNone/>
            </a:pPr>
            <a:r>
              <a:rPr lang="en-US" sz="1600" b="1" dirty="0" smtClean="0"/>
              <a:t> </a:t>
            </a:r>
            <a:r>
              <a:rPr lang="mr-IN" sz="1600" b="1" dirty="0" smtClean="0"/>
              <a:t>5 . शेती तसेच लागवडीच सर्व नियोजन कंपनी करेल .</a:t>
            </a:r>
            <a:endParaRPr lang="en-US" sz="1600" b="1" dirty="0" smtClean="0"/>
          </a:p>
          <a:p>
            <a:pPr marL="514350" indent="-514350">
              <a:buNone/>
            </a:pPr>
            <a:r>
              <a:rPr lang="en-US" sz="1600" b="1" dirty="0" smtClean="0"/>
              <a:t> </a:t>
            </a:r>
            <a:r>
              <a:rPr lang="mr-IN" sz="1600" b="1" dirty="0" smtClean="0"/>
              <a:t>6 . इतर सर्व खर्च शेतकऱ्यांनी च करावा .</a:t>
            </a:r>
            <a:endParaRPr lang="en-US" sz="1600" b="1" dirty="0" smtClean="0"/>
          </a:p>
          <a:p>
            <a:pPr marL="514350" indent="-514350">
              <a:buNone/>
            </a:pPr>
            <a:r>
              <a:rPr lang="en-US" sz="1600" b="1" dirty="0" smtClean="0"/>
              <a:t> 7 .  </a:t>
            </a:r>
            <a:r>
              <a:rPr lang="mr-IN" sz="1600" b="1" dirty="0" smtClean="0"/>
              <a:t>(सरकारी अनुदान</a:t>
            </a:r>
            <a:r>
              <a:rPr lang="en-US" sz="1600" b="1" dirty="0" smtClean="0"/>
              <a:t> </a:t>
            </a:r>
            <a:r>
              <a:rPr lang="mr-IN" sz="1600" b="1" dirty="0" smtClean="0"/>
              <a:t>,उत्पादन ,नफा) या सर्वांमध्ये </a:t>
            </a:r>
            <a:r>
              <a:rPr lang="en-US" sz="1600" b="1" dirty="0" smtClean="0"/>
              <a:t>RATIO 60 : 40 </a:t>
            </a:r>
          </a:p>
          <a:p>
            <a:pPr marL="514350" indent="-51435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</a:t>
            </a:r>
            <a:r>
              <a:rPr lang="mr-IN" sz="1600" b="1" dirty="0" smtClean="0"/>
              <a:t>म्हणजेच - 60 % शेतकरी व 40 % कंपनी असा असेल .</a:t>
            </a:r>
            <a:endParaRPr lang="en-US" sz="1600" b="1" dirty="0" smtClean="0"/>
          </a:p>
          <a:p>
            <a:pPr marL="514350" indent="-514350">
              <a:buNone/>
            </a:pPr>
            <a:r>
              <a:rPr lang="en-US" sz="1600" b="1" dirty="0" smtClean="0"/>
              <a:t> </a:t>
            </a:r>
            <a:r>
              <a:rPr lang="mr-IN" sz="1600" b="1" dirty="0" smtClean="0"/>
              <a:t>8 . </a:t>
            </a:r>
            <a:r>
              <a:rPr lang="en-US" sz="1600" b="1" dirty="0" smtClean="0"/>
              <a:t>MINIMUM 5 ACRE </a:t>
            </a:r>
            <a:r>
              <a:rPr lang="mr-IN" sz="1600" b="1" dirty="0" smtClean="0"/>
              <a:t>शेती असावी .</a:t>
            </a:r>
            <a:endParaRPr lang="en-US" sz="1600" b="1" dirty="0" smtClean="0"/>
          </a:p>
          <a:p>
            <a:pPr marL="514350" indent="-514350">
              <a:buNone/>
            </a:pPr>
            <a:r>
              <a:rPr lang="en-US" sz="1600" b="1" dirty="0" smtClean="0"/>
              <a:t> </a:t>
            </a:r>
            <a:r>
              <a:rPr lang="mr-IN" sz="1600" b="1" dirty="0" smtClean="0"/>
              <a:t>9 .एक व एकापेक्षा जास्त तसेच 500 मीटर च्या आत शेती असल्यास स्वीकारली जाईल </a:t>
            </a:r>
            <a:r>
              <a:rPr lang="en-US" sz="1600" b="1" dirty="0" smtClean="0"/>
              <a:t>.</a:t>
            </a:r>
          </a:p>
          <a:p>
            <a:pPr marL="514350" indent="-514350">
              <a:buNone/>
            </a:pPr>
            <a:r>
              <a:rPr lang="mr-IN" sz="1600" b="1" dirty="0" smtClean="0"/>
              <a:t>10. फळांची कटिंग चा पूर्ण खर्च कंपनी करेल .</a:t>
            </a:r>
            <a:endParaRPr lang="en-US" sz="1600" b="1" dirty="0" smtClean="0"/>
          </a:p>
          <a:p>
            <a:pPr marL="514350" indent="-514350">
              <a:buNone/>
            </a:pPr>
            <a:r>
              <a:rPr lang="mr-IN" sz="1600" b="1" dirty="0" smtClean="0"/>
              <a:t>11. तसेच या सर्व मॉडेल चे 500 रुपये च्या </a:t>
            </a:r>
            <a:r>
              <a:rPr lang="en-US" sz="1600" b="1" dirty="0" smtClean="0"/>
              <a:t>STAMP PAPER </a:t>
            </a:r>
            <a:r>
              <a:rPr lang="mr-IN" sz="1600" b="1" dirty="0" smtClean="0"/>
              <a:t>वर </a:t>
            </a:r>
            <a:r>
              <a:rPr lang="en-US" sz="1600" b="1" dirty="0" smtClean="0"/>
              <a:t>AGREEMENT </a:t>
            </a:r>
            <a:r>
              <a:rPr lang="mr-IN" sz="1600" b="1" dirty="0" smtClean="0"/>
              <a:t>केले जाईल .</a:t>
            </a:r>
            <a:endParaRPr lang="en-US" sz="1600" b="1" dirty="0" smtClean="0"/>
          </a:p>
          <a:p>
            <a:pPr marL="514350" indent="-514350">
              <a:buNone/>
            </a:pPr>
            <a:r>
              <a:rPr lang="mr-IN" sz="1600" b="1" dirty="0" smtClean="0"/>
              <a:t>12</a:t>
            </a:r>
            <a:r>
              <a:rPr lang="en-US" sz="1600" b="1" dirty="0" smtClean="0"/>
              <a:t>.</a:t>
            </a:r>
            <a:r>
              <a:rPr lang="mr-IN" sz="1600" b="1" dirty="0" smtClean="0"/>
              <a:t> सरकारी अनुदानाची डॉक्युमेंट फाईल शेतकऱ्यांनीच जमा करणे , गरज लागेल </a:t>
            </a:r>
            <a:endParaRPr lang="en-US" sz="1600" b="1" dirty="0" smtClean="0"/>
          </a:p>
          <a:p>
            <a:pPr marL="514350" indent="-51435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</a:t>
            </a:r>
            <a:r>
              <a:rPr lang="mr-IN" sz="1600" b="1" dirty="0" smtClean="0"/>
              <a:t>तिथे कंपनी मदत व पाठपुरावा करेल.</a:t>
            </a:r>
            <a:endParaRPr lang="en-US" sz="1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文本框"/>
          <p:cNvSpPr>
            <a:spLocks noGrp="1"/>
          </p:cNvSpPr>
          <p:nvPr>
            <p:ph type="ctrTitle"/>
          </p:nvPr>
        </p:nvSpPr>
        <p:spPr>
          <a:xfrm>
            <a:off x="2214546" y="0"/>
            <a:ext cx="6172200" cy="18943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1" u="none" strike="noStrike" kern="1200" cap="none" spc="0" baseline="0" dirty="0">
                <a:solidFill>
                  <a:srgbClr val="7030A0"/>
                </a:solidFill>
                <a:latin typeface="Arial Black" pitchFamily="34" charset="0"/>
                <a:ea typeface="华文中宋" charset="0"/>
                <a:cs typeface="Lucida Sans" charset="0"/>
              </a:rPr>
              <a:t>THANK YOU</a:t>
            </a:r>
            <a:endParaRPr lang="zh-CN" altLang="en-US" sz="5400" b="1" u="none" strike="noStrike" kern="1200" cap="none" spc="0" baseline="0" dirty="0">
              <a:solidFill>
                <a:srgbClr val="7030A0"/>
              </a:solidFill>
              <a:latin typeface="Arial Black" pitchFamily="34" charset="0"/>
              <a:ea typeface="华文中宋" charset="0"/>
              <a:cs typeface="Lucida Sans" charset="0"/>
            </a:endParaRPr>
          </a:p>
        </p:txBody>
      </p:sp>
      <p:sp>
        <p:nvSpPr>
          <p:cNvPr id="136" name="矩形"/>
          <p:cNvSpPr>
            <a:spLocks/>
          </p:cNvSpPr>
          <p:nvPr/>
        </p:nvSpPr>
        <p:spPr>
          <a:xfrm>
            <a:off x="142844" y="89536"/>
            <a:ext cx="566181" cy="6768464"/>
          </a:xfrm>
          <a:prstGeom prst="rect">
            <a:avLst/>
          </a:prstGeom>
          <a:noFill/>
          <a:ln w="12700" cap="flat" cmpd="sng">
            <a:solidFill>
              <a:srgbClr val="242D46"/>
            </a:solidFill>
            <a:prstDash val="solid"/>
            <a:round/>
          </a:ln>
          <a:effectLst>
            <a:outerShdw blurRad="50800" dist="38100" dir="13500000" algn="br" rotWithShape="0">
              <a:srgbClr val="000000">
                <a:alpha val="39607"/>
              </a:srgbClr>
            </a:outerShdw>
          </a:effectLst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S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K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P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S</a:t>
            </a:r>
            <a:endParaRPr lang="zh-CN" altLang="en-US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</p:txBody>
      </p:sp>
      <p:pic>
        <p:nvPicPr>
          <p:cNvPr id="137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5" y="2214554"/>
            <a:ext cx="3571900" cy="150019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38" name="矩形"/>
          <p:cNvSpPr>
            <a:spLocks/>
          </p:cNvSpPr>
          <p:nvPr/>
        </p:nvSpPr>
        <p:spPr>
          <a:xfrm>
            <a:off x="2357422" y="4071942"/>
            <a:ext cx="6072230" cy="15392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1200" cap="none" spc="0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SK</a:t>
            </a:r>
            <a:r>
              <a:rPr lang="en-US" altLang="zh-CN" sz="4800" b="0" i="0" u="none" strike="noStrike" kern="1200" cap="none" spc="0" baseline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PS</a:t>
            </a:r>
            <a:r>
              <a:rPr lang="en-US" altLang="zh-CN" sz="4800" b="0" i="0" u="none" strike="noStrike" kern="1200" cap="none" spc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 </a:t>
            </a:r>
            <a:r>
              <a:rPr lang="en-US" altLang="zh-CN" sz="4800" b="0" i="0" u="none" strike="noStrike" kern="1200" cap="none" spc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MAHOGANY PVT. LTD. </a:t>
            </a:r>
            <a:endParaRPr lang="zh-CN" altLang="en-US" sz="4800" b="0" i="0" u="none" strike="noStrike" kern="1200" cap="none" spc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496236"/>
      </p:ext>
    </p:extLst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SECOND LAYER PLANTATION :</a:t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lang="en-US" sz="2400" b="1" dirty="0" smtClean="0"/>
              <a:t>FRUITS PLANTATION : FARMERS PROJECT</a:t>
            </a:r>
            <a:endParaRPr lang="en-US" sz="2400" b="1" dirty="0">
              <a:solidFill>
                <a:srgbClr val="92D05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14348" y="2571744"/>
          <a:ext cx="6096000" cy="227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298"/>
                <a:gridCol w="2500330"/>
                <a:gridCol w="2619372"/>
              </a:tblGrid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SR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.NO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CROP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FIXED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MIN RATE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6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 b="1" dirty="0" smtClean="0">
                          <a:solidFill>
                            <a:schemeClr val="tx1"/>
                          </a:solidFill>
                        </a:rPr>
                        <a:t>केशर आंबा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110 RS . 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r-IN" sz="1600" b="1" dirty="0" smtClean="0">
                          <a:solidFill>
                            <a:schemeClr val="tx1"/>
                          </a:solidFill>
                        </a:rPr>
                        <a:t>बहाडोली जांभूळ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 110 RS . KG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r-IN" sz="1600" b="1" dirty="0" smtClean="0">
                          <a:solidFill>
                            <a:schemeClr val="tx1"/>
                          </a:solidFill>
                        </a:rPr>
                        <a:t>तैवान पिंक पेरू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 25  RS . KG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r-IN" sz="1600" b="1" dirty="0" smtClean="0">
                          <a:solidFill>
                            <a:schemeClr val="tx1"/>
                          </a:solidFill>
                        </a:rPr>
                        <a:t>भगवा डाळिंब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25</a:t>
                      </a:r>
                      <a:r>
                        <a:rPr lang="en-US" b="1" baseline="0" dirty="0" smtClean="0"/>
                        <a:t>  RS . 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r-IN" sz="1600" b="1" dirty="0" smtClean="0">
                          <a:solidFill>
                            <a:schemeClr val="tx1"/>
                          </a:solidFill>
                        </a:rPr>
                        <a:t>लिंबू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 25  RS . KG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r-IN" sz="4000" u="sng" dirty="0" smtClean="0">
                <a:solidFill>
                  <a:srgbClr val="FF0000"/>
                </a:solidFill>
              </a:rPr>
              <a:t>आंबा शेती आर्थिक प्रगती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Dell\Downloads\keshar mango pi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6614556" cy="4214842"/>
          </a:xfrm>
          <a:prstGeom prst="rect">
            <a:avLst/>
          </a:prstGeom>
          <a:ln w="127000" cap="sq">
            <a:solidFill>
              <a:srgbClr val="E8561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0"/>
            <a:ext cx="7710518" cy="785794"/>
          </a:xfrm>
        </p:spPr>
        <p:txBody>
          <a:bodyPr/>
          <a:lstStyle/>
          <a:p>
            <a:r>
              <a:rPr lang="mr-IN" b="1" u="sng" dirty="0" smtClean="0">
                <a:solidFill>
                  <a:srgbClr val="E8561C"/>
                </a:solidFill>
              </a:rPr>
              <a:t>आंब्याची वैशिष्ट्ये </a:t>
            </a:r>
            <a:endParaRPr lang="en-US" b="1" u="sng" dirty="0">
              <a:solidFill>
                <a:srgbClr val="E8561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7639080" cy="55452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b="1" dirty="0" smtClean="0"/>
              <a:t>आंब्याच्या विविध उपयोगामुळे आणि गुणधर्मामुळे अनन्य साधारण महत्व</a:t>
            </a:r>
            <a:endParaRPr 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b="1" dirty="0" smtClean="0"/>
              <a:t> उपयोग आंबा चटणी शरबत सिरप विनेगर जाम टॉफी</a:t>
            </a:r>
            <a:endParaRPr 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b="1" dirty="0" smtClean="0"/>
              <a:t> आंब्याचा गर काढून तो व्यवस्थित रित्या स्टोअर करून बाहेरील देशात त्याची निर्यात केली जाते</a:t>
            </a:r>
            <a:r>
              <a:rPr lang="en-US" sz="2000" b="1" dirty="0" smtClean="0"/>
              <a:t>. </a:t>
            </a:r>
            <a:r>
              <a:rPr lang="mr-IN" sz="2000" b="1" dirty="0" smtClean="0"/>
              <a:t>त्यामुळे आंब्याला बाजारामध्ये भरपूर मागणी आहे.</a:t>
            </a:r>
            <a:endParaRPr 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b="1" dirty="0" smtClean="0"/>
              <a:t> आंब्याच्या वाढत्या मागणीमुळे व निर्यातीला असलेला वाव पाहता शेतकऱ्याला त्याचा फायदा निश्चित होऊ शकतो.</a:t>
            </a:r>
            <a:endParaRPr 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/>
              <a:t> </a:t>
            </a:r>
            <a:r>
              <a:rPr lang="mr-IN" sz="2000" b="1" dirty="0" smtClean="0"/>
              <a:t>काही विशिष्ट अशा जातीच्या आंब्याचा पल्प काढून तो बाहेर देशांमध्ये एक्सपोर्ट केला जातो.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758138" cy="61167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mr-IN" sz="4400" b="1" u="sng" dirty="0" smtClean="0"/>
              <a:t>जांभूळ शेती आर्थिक प्रगती</a:t>
            </a:r>
            <a:endParaRPr lang="en-US" sz="4400" b="1" u="sng" dirty="0" smtClean="0"/>
          </a:p>
          <a:p>
            <a:pPr algn="ctr">
              <a:buNone/>
            </a:pPr>
            <a:endParaRPr lang="en-US" sz="4400" b="1" dirty="0" smtClean="0"/>
          </a:p>
        </p:txBody>
      </p:sp>
      <p:pic>
        <p:nvPicPr>
          <p:cNvPr id="5" name="Picture 4" descr="jamun 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500174"/>
            <a:ext cx="5000636" cy="5000636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mr-IN" sz="3200" b="1" dirty="0" smtClean="0">
                <a:solidFill>
                  <a:srgbClr val="7030A0"/>
                </a:solidFill>
              </a:rPr>
              <a:t>जांभूळ वैशिष्ट्ये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b="1" dirty="0" smtClean="0"/>
              <a:t>       </a:t>
            </a:r>
            <a:r>
              <a:rPr lang="mr-IN" b="1" dirty="0" smtClean="0"/>
              <a:t>जांभूळ (</a:t>
            </a:r>
            <a:r>
              <a:rPr lang="en-US" b="1" dirty="0" err="1" smtClean="0"/>
              <a:t>Syzygium</a:t>
            </a:r>
            <a:r>
              <a:rPr lang="en-US" b="1" dirty="0" smtClean="0"/>
              <a:t> </a:t>
            </a:r>
            <a:r>
              <a:rPr lang="en-US" b="1" dirty="0" err="1" smtClean="0"/>
              <a:t>cumini</a:t>
            </a:r>
            <a:r>
              <a:rPr lang="en-US" b="1" dirty="0" smtClean="0"/>
              <a:t>) </a:t>
            </a:r>
            <a:r>
              <a:rPr lang="mr-IN" b="1" dirty="0" smtClean="0"/>
              <a:t>हे एक औषधी गुणधर्म असलेले फळ आहे. त्याची काही प्रमुख</a:t>
            </a:r>
            <a:r>
              <a:rPr lang="en-US" b="1" dirty="0" smtClean="0"/>
              <a:t> </a:t>
            </a:r>
            <a:r>
              <a:rPr lang="mr-IN" b="1" dirty="0" smtClean="0"/>
              <a:t>वैशिष्ट्ये खालीलप्रमाणे आहेत: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आकार आणि रंग:जांभूळ लहान ते मध्यम आकाराचे फळ असते.कच्चे असताना हिरवट किंवा गुलाबीसर रंगाचे आणि पिकल्यावर जांभळट-काळ्या रंगाचे होते.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चव आणि उपयोग:चव गोडसर-आंबट आणि थोडीशी तुरट असते.जांभूळ ताजे खाल्ले जाते तसेच त्यापासून रस, लोणचं, वाईन आणि औषधांमध्ये वापर केला जातो.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औषधी गुणधर्म:मधुमेह (डायबेटीस) नियंत्रणासाठी उपयुक्त आहे.अँटिऑक्सिडंट्स आणि जीवनसत्त्वे (</a:t>
            </a:r>
            <a:r>
              <a:rPr lang="en-US" b="1" dirty="0" smtClean="0"/>
              <a:t>A, C) </a:t>
            </a:r>
            <a:r>
              <a:rPr lang="mr-IN" b="1" dirty="0" smtClean="0"/>
              <a:t>भरपूर प्रमाणात असतात.पचनसंस्थेसाठी फायदेशीर आणि पोटदुखीवर उपयुक्त आहे.रक्तशुद्धीकरणात मदत करते.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पानं आणि बिया:झाडाची पाने आणि बिया देखील औषधी असतात.बियांपासून तयार केलेला चूर्ण मधुमेहासाठी प्रभावी मानला जातो.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पर्यावरण पूरकता:जांभूळ वृक्ष जमिनीत आर्द्रता टिकवून ठेवण्यास मदत करतो.हवा शुद्ध करण्याचा गुणधर्म असतो.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पौराणिक आणि धार्मिक महत्त्व:हिंदू धर्मात जांभूळ पवित्र मानले जाते आणि विविध पूजांमध्ये याचा समावेश असतो.भगवान कृष्णाच्या काळ्या वर्णाशी तुलना करत जांभळाला सांस्कृतिक महत्त्व आहे.</a:t>
            </a: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mr-IN" b="1" dirty="0" smtClean="0"/>
              <a:t>हंगाम आणि उत्पादन:उन्हाळ्यात (एप्रिल-मे) फळे तयार होतात.प्रामुख्याने भारत, श्रीलंका, मलेशिया आणि दक्षिण आशियातील उष्णकटिबंधीय प्रदेशात आढळते.जांभूळ हे आरोग्यासाठी आणि पर्यावरणासाठी अत्यंत लाभदायक फळ आहे.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sz="4800" b="1" u="sng" dirty="0" smtClean="0">
                <a:solidFill>
                  <a:srgbClr val="00B050"/>
                </a:solidFill>
              </a:rPr>
              <a:t>पेरू</a:t>
            </a:r>
            <a:r>
              <a:rPr lang="mr-IN" dirty="0" smtClean="0"/>
              <a:t> </a:t>
            </a:r>
            <a:endParaRPr lang="en-US" dirty="0"/>
          </a:p>
        </p:txBody>
      </p:sp>
      <p:pic>
        <p:nvPicPr>
          <p:cNvPr id="4" name="Picture 3" descr="guvava 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47" y="1571612"/>
            <a:ext cx="6788902" cy="4929222"/>
          </a:xfrm>
          <a:prstGeom prst="rect">
            <a:avLst/>
          </a:prstGeom>
          <a:ln>
            <a:solidFill>
              <a:srgbClr val="00CC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43932" cy="1285884"/>
          </a:xfrm>
        </p:spPr>
        <p:txBody>
          <a:bodyPr>
            <a:normAutofit fontScale="90000"/>
          </a:bodyPr>
          <a:lstStyle/>
          <a:p>
            <a:pPr algn="l"/>
            <a:r>
              <a:rPr lang="mr-IN" sz="2700" b="1" dirty="0" smtClean="0">
                <a:solidFill>
                  <a:srgbClr val="00B050"/>
                </a:solidFill>
              </a:rPr>
              <a:t>पेरू हे एक आरोग्यदायी फळ आहे. पेरूमध्ये जीवनसत्त्वे ए, सी </a:t>
            </a:r>
            <a:r>
              <a:rPr lang="mr-IN" sz="2700" b="1" dirty="0" smtClean="0">
                <a:solidFill>
                  <a:srgbClr val="00B050"/>
                </a:solidFill>
              </a:rPr>
              <a:t>आणि</a:t>
            </a:r>
            <a:r>
              <a:rPr lang="en-US" sz="2700" b="1" dirty="0" smtClean="0">
                <a:solidFill>
                  <a:srgbClr val="00B050"/>
                </a:solidFill>
              </a:rPr>
              <a:t> </a:t>
            </a:r>
            <a:r>
              <a:rPr lang="mr-IN" sz="2700" b="1" dirty="0" smtClean="0">
                <a:solidFill>
                  <a:srgbClr val="00B050"/>
                </a:solidFill>
              </a:rPr>
              <a:t>के </a:t>
            </a:r>
            <a:r>
              <a:rPr lang="mr-IN" sz="2700" b="1" dirty="0" smtClean="0">
                <a:solidFill>
                  <a:srgbClr val="00B050"/>
                </a:solidFill>
              </a:rPr>
              <a:t>असतात आणि त्यात भरपूर प्रमाणात फायबर </a:t>
            </a:r>
            <a:r>
              <a:rPr lang="mr-IN" sz="2700" b="1" dirty="0" smtClean="0">
                <a:solidFill>
                  <a:srgbClr val="00B050"/>
                </a:solidFill>
              </a:rPr>
              <a:t>असते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smtClean="0">
                <a:solidFill>
                  <a:srgbClr val="00B050"/>
                </a:solidFill>
              </a:rPr>
              <a:t/>
            </a:r>
            <a:br>
              <a:rPr lang="en-US" sz="2700" b="1" dirty="0" smtClean="0">
                <a:solidFill>
                  <a:srgbClr val="00B050"/>
                </a:solidFill>
              </a:rPr>
            </a:br>
            <a:r>
              <a:rPr lang="mr-IN" sz="2700" b="1" dirty="0" smtClean="0">
                <a:solidFill>
                  <a:srgbClr val="00B050"/>
                </a:solidFill>
              </a:rPr>
              <a:t>पेरू खाण्याचे अनेक </a:t>
            </a:r>
            <a:r>
              <a:rPr lang="mr-IN" sz="2700" b="1" dirty="0" smtClean="0">
                <a:solidFill>
                  <a:srgbClr val="00B050"/>
                </a:solidFill>
              </a:rPr>
              <a:t>फायदे आहेत</a:t>
            </a:r>
            <a:r>
              <a:rPr lang="mr-IN" dirty="0" smtClean="0"/>
              <a:t>.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001056" cy="50435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रोगप्रतिकारशक्ती वाढते</a:t>
            </a:r>
            <a:r>
              <a:rPr lang="en-US" b="1" dirty="0" smtClean="0"/>
              <a:t>.</a:t>
            </a:r>
            <a:endParaRPr lang="mr-IN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पेरूच्या सेवनाने शरीराला व्हिटॅमिन सी मिळते</a:t>
            </a:r>
            <a:r>
              <a:rPr lang="en-US" b="1" dirty="0" smtClean="0"/>
              <a:t>.</a:t>
            </a:r>
            <a:endParaRPr lang="mr-IN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पेरूमध्ये मोठ्या प्रमाणात आहारातील फायबर असते, जे मल मऊ करण्यास आणि आतड्यांसंबंधी हालचाल सुधारण्यास मदत करते</a:t>
            </a:r>
            <a:r>
              <a:rPr lang="en-US" b="1" dirty="0" smtClean="0"/>
              <a:t>.</a:t>
            </a:r>
            <a:endParaRPr lang="mr-IN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पेरूच्या बिया खाल्ल्यानेही तुम्हाला फायदा होऊ शकतो</a:t>
            </a:r>
            <a:r>
              <a:rPr lang="en-US" b="1" dirty="0" smtClean="0"/>
              <a:t>.</a:t>
            </a:r>
            <a:endParaRPr lang="mr-IN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पेरू त्वचेला पांढरे करण्यासाठी फायदेशीर आहे</a:t>
            </a:r>
            <a:r>
              <a:rPr lang="en-US" b="1" dirty="0" smtClean="0"/>
              <a:t>.</a:t>
            </a:r>
            <a:endParaRPr lang="mr-IN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पेरूचे सेवन केल्याने तुमची पचनक्रिया चांगली राहते</a:t>
            </a:r>
            <a:r>
              <a:rPr lang="en-US" b="1" dirty="0" smtClean="0"/>
              <a:t>.</a:t>
            </a:r>
            <a:endParaRPr lang="mr-IN" b="1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r-IN" sz="4000" b="1" u="sng" dirty="0" smtClean="0">
                <a:solidFill>
                  <a:srgbClr val="FF0000"/>
                </a:solidFill>
              </a:rPr>
              <a:t>डाळिंब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 descr="pomogran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7" y="2000240"/>
            <a:ext cx="6858049" cy="407196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900</Words>
  <Application>Microsoft Office PowerPoint</Application>
  <PresentationFormat>On-screen Show (4:3)</PresentationFormat>
  <Paragraphs>122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Slide 1</vt:lpstr>
      <vt:lpstr>SECOND LAYER PLANTATION : FRUITS PLANTATION : FARMERS PROJECT</vt:lpstr>
      <vt:lpstr>आंबा शेती आर्थिक प्रगती</vt:lpstr>
      <vt:lpstr>आंब्याची वैशिष्ट्ये </vt:lpstr>
      <vt:lpstr>Slide 5</vt:lpstr>
      <vt:lpstr>  जांभूळ वैशिष्ट्ये</vt:lpstr>
      <vt:lpstr>पेरू </vt:lpstr>
      <vt:lpstr>पेरू हे एक आरोग्यदायी फळ आहे. पेरूमध्ये जीवनसत्त्वे ए, सी आणि के असतात आणि त्यात भरपूर प्रमाणात फायबर असते  पेरू खाण्याचे अनेक फायदे आहेत. </vt:lpstr>
      <vt:lpstr>डाळिंब</vt:lpstr>
      <vt:lpstr>Slide 10</vt:lpstr>
      <vt:lpstr>लिंबू</vt:lpstr>
      <vt:lpstr>  लिंबूचे वैशिष्ट्ये:</vt:lpstr>
      <vt:lpstr>SECOND LAYER PLANTATION : FRUITS  PLANTATION : FARMERS PROJECT</vt:lpstr>
      <vt:lpstr>COMPANY PROJECT PLANTATION : [CPP]  FRUITS PLANTATION :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6</cp:revision>
  <dcterms:created xsi:type="dcterms:W3CDTF">2025-04-04T06:46:38Z</dcterms:created>
  <dcterms:modified xsi:type="dcterms:W3CDTF">2025-04-04T08:52:12Z</dcterms:modified>
</cp:coreProperties>
</file>