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74" r:id="rId5"/>
    <p:sldId id="263" r:id="rId6"/>
    <p:sldId id="269" r:id="rId7"/>
    <p:sldId id="268" r:id="rId8"/>
    <p:sldId id="270" r:id="rId9"/>
    <p:sldId id="267" r:id="rId10"/>
    <p:sldId id="271" r:id="rId11"/>
    <p:sldId id="266" r:id="rId12"/>
    <p:sldId id="272" r:id="rId13"/>
    <p:sldId id="265" r:id="rId14"/>
    <p:sldId id="273" r:id="rId15"/>
    <p:sldId id="259" r:id="rId16"/>
    <p:sldId id="260"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B567E2C-C441-440B-8E75-D5C4895F23D2}" type="datetimeFigureOut">
              <a:rPr lang="en-US" smtClean="0"/>
              <a:pPr/>
              <a:t>4/4/2025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690E5B4-C3B9-4EE7-8579-E118AD44745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567E2C-C441-440B-8E75-D5C4895F23D2}"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0E5B4-C3B9-4EE7-8579-E118AD4474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567E2C-C441-440B-8E75-D5C4895F23D2}"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0E5B4-C3B9-4EE7-8579-E118AD4474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B567E2C-C441-440B-8E75-D5C4895F23D2}" type="datetimeFigureOut">
              <a:rPr lang="en-US" smtClean="0"/>
              <a:pPr/>
              <a:t>4/4/2025</a:t>
            </a:fld>
            <a:endParaRPr lang="en-US"/>
          </a:p>
        </p:txBody>
      </p:sp>
      <p:sp>
        <p:nvSpPr>
          <p:cNvPr id="9" name="Slide Number Placeholder 8"/>
          <p:cNvSpPr>
            <a:spLocks noGrp="1"/>
          </p:cNvSpPr>
          <p:nvPr>
            <p:ph type="sldNum" sz="quarter" idx="15"/>
          </p:nvPr>
        </p:nvSpPr>
        <p:spPr/>
        <p:txBody>
          <a:bodyPr rtlCol="0"/>
          <a:lstStyle/>
          <a:p>
            <a:fld id="{A690E5B4-C3B9-4EE7-8579-E118AD44745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B567E2C-C441-440B-8E75-D5C4895F23D2}" type="datetimeFigureOut">
              <a:rPr lang="en-US" smtClean="0"/>
              <a:pPr/>
              <a:t>4/4/2025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690E5B4-C3B9-4EE7-8579-E118AD4474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567E2C-C441-440B-8E75-D5C4895F23D2}"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0E5B4-C3B9-4EE7-8579-E118AD44745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B567E2C-C441-440B-8E75-D5C4895F23D2}"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0E5B4-C3B9-4EE7-8579-E118AD44745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B567E2C-C441-440B-8E75-D5C4895F23D2}" type="datetimeFigureOut">
              <a:rPr lang="en-US" smtClean="0"/>
              <a:pPr/>
              <a:t>4/4/2025</a:t>
            </a:fld>
            <a:endParaRPr lang="en-US"/>
          </a:p>
        </p:txBody>
      </p:sp>
      <p:sp>
        <p:nvSpPr>
          <p:cNvPr id="7" name="Slide Number Placeholder 6"/>
          <p:cNvSpPr>
            <a:spLocks noGrp="1"/>
          </p:cNvSpPr>
          <p:nvPr>
            <p:ph type="sldNum" sz="quarter" idx="11"/>
          </p:nvPr>
        </p:nvSpPr>
        <p:spPr/>
        <p:txBody>
          <a:bodyPr rtlCol="0"/>
          <a:lstStyle/>
          <a:p>
            <a:fld id="{A690E5B4-C3B9-4EE7-8579-E118AD44745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67E2C-C441-440B-8E75-D5C4895F23D2}"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0E5B4-C3B9-4EE7-8579-E118AD4474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B567E2C-C441-440B-8E75-D5C4895F23D2}" type="datetimeFigureOut">
              <a:rPr lang="en-US" smtClean="0"/>
              <a:pPr/>
              <a:t>4/4/2025</a:t>
            </a:fld>
            <a:endParaRPr lang="en-US"/>
          </a:p>
        </p:txBody>
      </p:sp>
      <p:sp>
        <p:nvSpPr>
          <p:cNvPr id="22" name="Slide Number Placeholder 21"/>
          <p:cNvSpPr>
            <a:spLocks noGrp="1"/>
          </p:cNvSpPr>
          <p:nvPr>
            <p:ph type="sldNum" sz="quarter" idx="15"/>
          </p:nvPr>
        </p:nvSpPr>
        <p:spPr/>
        <p:txBody>
          <a:bodyPr rtlCol="0"/>
          <a:lstStyle/>
          <a:p>
            <a:fld id="{A690E5B4-C3B9-4EE7-8579-E118AD44745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B567E2C-C441-440B-8E75-D5C4895F23D2}" type="datetimeFigureOut">
              <a:rPr lang="en-US" smtClean="0"/>
              <a:pPr/>
              <a:t>4/4/2025</a:t>
            </a:fld>
            <a:endParaRPr lang="en-US"/>
          </a:p>
        </p:txBody>
      </p:sp>
      <p:sp>
        <p:nvSpPr>
          <p:cNvPr id="18" name="Slide Number Placeholder 17"/>
          <p:cNvSpPr>
            <a:spLocks noGrp="1"/>
          </p:cNvSpPr>
          <p:nvPr>
            <p:ph type="sldNum" sz="quarter" idx="11"/>
          </p:nvPr>
        </p:nvSpPr>
        <p:spPr/>
        <p:txBody>
          <a:bodyPr rtlCol="0"/>
          <a:lstStyle/>
          <a:p>
            <a:fld id="{A690E5B4-C3B9-4EE7-8579-E118AD44745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567E2C-C441-440B-8E75-D5C4895F23D2}" type="datetimeFigureOut">
              <a:rPr lang="en-US" smtClean="0"/>
              <a:pPr/>
              <a:t>4/4/2025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690E5B4-C3B9-4EE7-8579-E118AD4474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3286116" y="2571744"/>
            <a:ext cx="4422352" cy="185738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143076" y="4857760"/>
            <a:ext cx="7000924" cy="707886"/>
          </a:xfrm>
          <a:prstGeom prst="rect">
            <a:avLst/>
          </a:prstGeom>
          <a:noFill/>
        </p:spPr>
        <p:txBody>
          <a:bodyPr wrap="square" rtlCol="0">
            <a:spAutoFit/>
          </a:bodyPr>
          <a:lstStyle/>
          <a:p>
            <a:pPr algn="ctr"/>
            <a:r>
              <a:rPr lang="en-IN" sz="4000" dirty="0" smtClean="0">
                <a:solidFill>
                  <a:srgbClr val="0070C0"/>
                </a:solidFill>
                <a:effectLst>
                  <a:outerShdw blurRad="38100" dist="38100" dir="2700000" algn="tl">
                    <a:srgbClr val="000000">
                      <a:alpha val="43137"/>
                    </a:srgbClr>
                  </a:outerShdw>
                </a:effectLst>
                <a:latin typeface="Algerian" pitchFamily="82" charset="0"/>
              </a:rPr>
              <a:t>SK</a:t>
            </a:r>
            <a:r>
              <a:rPr lang="en-IN" sz="4000" dirty="0" smtClean="0">
                <a:solidFill>
                  <a:srgbClr val="00B050"/>
                </a:solidFill>
                <a:effectLst>
                  <a:outerShdw blurRad="38100" dist="38100" dir="2700000" algn="tl">
                    <a:srgbClr val="000000">
                      <a:alpha val="43137"/>
                    </a:srgbClr>
                  </a:outerShdw>
                </a:effectLst>
                <a:latin typeface="Algerian" pitchFamily="82" charset="0"/>
              </a:rPr>
              <a:t>PS</a:t>
            </a:r>
            <a:r>
              <a:rPr lang="en-IN" sz="4000" dirty="0" smtClean="0">
                <a:solidFill>
                  <a:srgbClr val="002060"/>
                </a:solidFill>
                <a:effectLst>
                  <a:outerShdw blurRad="38100" dist="38100" dir="2700000" algn="tl">
                    <a:srgbClr val="000000">
                      <a:alpha val="43137"/>
                    </a:srgbClr>
                  </a:outerShdw>
                </a:effectLst>
                <a:latin typeface="Algerian" pitchFamily="82" charset="0"/>
              </a:rPr>
              <a:t> </a:t>
            </a:r>
            <a:r>
              <a:rPr lang="en-IN" sz="4000" dirty="0" smtClean="0">
                <a:effectLst>
                  <a:outerShdw blurRad="38100" dist="38100" dir="2700000" algn="tl">
                    <a:srgbClr val="000000">
                      <a:alpha val="43137"/>
                    </a:srgbClr>
                  </a:outerShdw>
                </a:effectLst>
                <a:latin typeface="Algerian" pitchFamily="82" charset="0"/>
              </a:rPr>
              <a:t>MAHOGANY PVT. LTD </a:t>
            </a:r>
            <a:endParaRPr lang="en-US" sz="4000" dirty="0">
              <a:effectLst>
                <a:outerShdw blurRad="38100" dist="38100" dir="2700000" algn="tl">
                  <a:srgbClr val="000000">
                    <a:alpha val="43137"/>
                  </a:srgbClr>
                </a:outerShdw>
              </a:effectLst>
              <a:latin typeface="Algerian" pitchFamily="82" charset="0"/>
            </a:endParaRPr>
          </a:p>
        </p:txBody>
      </p:sp>
      <p:sp>
        <p:nvSpPr>
          <p:cNvPr id="6" name="TextBox 5"/>
          <p:cNvSpPr txBox="1"/>
          <p:nvPr/>
        </p:nvSpPr>
        <p:spPr>
          <a:xfrm>
            <a:off x="2857488" y="1071546"/>
            <a:ext cx="5143536" cy="923330"/>
          </a:xfrm>
          <a:prstGeom prst="rect">
            <a:avLst/>
          </a:prstGeom>
          <a:noFill/>
          <a:ln>
            <a:noFill/>
          </a:ln>
        </p:spPr>
        <p:txBody>
          <a:bodyPr wrap="square" rtlCol="0">
            <a:spAutoFit/>
          </a:bodyPr>
          <a:lstStyle/>
          <a:p>
            <a:pPr algn="ctr"/>
            <a:r>
              <a:rPr lang="en-US" sz="5400" b="1" dirty="0" smtClean="0">
                <a:solidFill>
                  <a:schemeClr val="accent1">
                    <a:lumMod val="75000"/>
                  </a:schemeClr>
                </a:solidFill>
                <a:latin typeface="Arial Black" pitchFamily="34" charset="0"/>
              </a:rPr>
              <a:t>WELCOME</a:t>
            </a:r>
            <a:endParaRPr lang="en-US" sz="5400" b="1" dirty="0">
              <a:solidFill>
                <a:schemeClr val="accent1">
                  <a:lumMod val="75000"/>
                </a:schemeClr>
              </a:solidFill>
              <a:latin typeface="Arial Black" pitchFamily="34" charset="0"/>
            </a:endParaRPr>
          </a:p>
        </p:txBody>
      </p:sp>
      <p:sp>
        <p:nvSpPr>
          <p:cNvPr id="7" name="矩形"/>
          <p:cNvSpPr>
            <a:spLocks/>
          </p:cNvSpPr>
          <p:nvPr/>
        </p:nvSpPr>
        <p:spPr>
          <a:xfrm>
            <a:off x="142844" y="0"/>
            <a:ext cx="566181" cy="6858000"/>
          </a:xfrm>
          <a:prstGeom prst="rect">
            <a:avLst/>
          </a:prstGeom>
          <a:noFill/>
          <a:ln w="12700" cap="flat" cmpd="sng">
            <a:solidFill>
              <a:srgbClr val="242D46"/>
            </a:solidFill>
            <a:prstDash val="solid"/>
            <a:round/>
          </a:ln>
          <a:effectLst>
            <a:outerShdw blurRad="50800" dist="38100" dir="13500000" algn="br" rotWithShape="0">
              <a:srgbClr val="000000">
                <a:alpha val="39607"/>
              </a:srgbClr>
            </a:outerShdw>
          </a:effectLst>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rPr>
              <a:t>S</a:t>
            </a: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r>
              <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rPr>
              <a:t>K</a:t>
            </a: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r>
              <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rPr>
              <a:t>P</a:t>
            </a: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r>
              <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rPr>
              <a:t>S</a:t>
            </a:r>
            <a:endParaRPr lang="zh-CN" altLang="en-US"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338"/>
            <a:ext cx="8229600" cy="1143000"/>
          </a:xfrm>
        </p:spPr>
        <p:txBody>
          <a:bodyPr>
            <a:normAutofit/>
          </a:bodyPr>
          <a:lstStyle/>
          <a:p>
            <a:pPr algn="l"/>
            <a:r>
              <a:rPr lang="mr-IN" sz="2800" b="1" dirty="0" smtClean="0">
                <a:solidFill>
                  <a:srgbClr val="00B050"/>
                </a:solidFill>
              </a:rPr>
              <a:t>कारले वैशिष्ट्ये</a:t>
            </a:r>
            <a:r>
              <a:rPr lang="en-US" sz="2800" b="1" dirty="0" smtClean="0">
                <a:solidFill>
                  <a:srgbClr val="00B050"/>
                </a:solidFill>
              </a:rPr>
              <a:t> :</a:t>
            </a:r>
            <a:endParaRPr lang="en-US" sz="2800" b="1" dirty="0">
              <a:solidFill>
                <a:srgbClr val="00B050"/>
              </a:solidFill>
            </a:endParaRPr>
          </a:p>
        </p:txBody>
      </p:sp>
      <p:sp>
        <p:nvSpPr>
          <p:cNvPr id="3" name="Content Placeholder 2"/>
          <p:cNvSpPr>
            <a:spLocks noGrp="1"/>
          </p:cNvSpPr>
          <p:nvPr>
            <p:ph sz="quarter" idx="1"/>
          </p:nvPr>
        </p:nvSpPr>
        <p:spPr>
          <a:xfrm>
            <a:off x="457200" y="1071546"/>
            <a:ext cx="8229600" cy="5054617"/>
          </a:xfrm>
        </p:spPr>
        <p:txBody>
          <a:bodyPr>
            <a:normAutofit fontScale="47500" lnSpcReduction="20000"/>
          </a:bodyPr>
          <a:lstStyle/>
          <a:p>
            <a:pPr>
              <a:lnSpc>
                <a:spcPct val="120000"/>
              </a:lnSpc>
              <a:buFont typeface="Wingdings" pitchFamily="2" charset="2"/>
              <a:buChar char="v"/>
            </a:pPr>
            <a:r>
              <a:rPr lang="mr-IN" sz="3500" b="1" dirty="0" smtClean="0"/>
              <a:t>कारले" म्हणजे कडवेल किंवा करेल (</a:t>
            </a:r>
            <a:r>
              <a:rPr lang="en-US" sz="3500" b="1" dirty="0" smtClean="0"/>
              <a:t>Bitter Gourd) </a:t>
            </a:r>
            <a:r>
              <a:rPr lang="mr-IN" sz="3500" b="1" dirty="0" smtClean="0"/>
              <a:t>हा एक प्रकारचा हिरव्या रंगाचा, कडसर चव असलेला भाजीपाला आहे. याला इंग्रजीत </a:t>
            </a:r>
            <a:r>
              <a:rPr lang="en-US" sz="3500" b="1" dirty="0" smtClean="0"/>
              <a:t>Bitter Melon </a:t>
            </a:r>
            <a:r>
              <a:rPr lang="mr-IN" sz="3500" b="1" dirty="0" smtClean="0"/>
              <a:t>असे म्हणतात. त्याची काही महत्त्वाची वैशिष्ट्ये खालीलप्रमाणे आहेत:</a:t>
            </a:r>
            <a:endParaRPr lang="en-US" sz="3500" b="1" dirty="0" smtClean="0"/>
          </a:p>
          <a:p>
            <a:pPr>
              <a:lnSpc>
                <a:spcPct val="120000"/>
              </a:lnSpc>
              <a:buFont typeface="Wingdings" pitchFamily="2" charset="2"/>
              <a:buChar char="v"/>
            </a:pPr>
            <a:r>
              <a:rPr lang="mr-IN" sz="3500" b="1" dirty="0" smtClean="0"/>
              <a:t>शारीरिक वैशिष्ट्ये</a:t>
            </a:r>
            <a:r>
              <a:rPr lang="en-US" sz="3500" b="1" dirty="0" smtClean="0"/>
              <a:t> : </a:t>
            </a:r>
            <a:r>
              <a:rPr lang="mr-IN" sz="3500" b="1" dirty="0" smtClean="0"/>
              <a:t>कारले साधारण हरितसर (गडद हिरवे) किंवा फिकट हिरवे असते.त्याच्या सतत असलेल्या चिरांमुळे त्याचा पोत खडबडीत असतो.फळांचे आकार लांबट आणि टोकदार असतो, तर काही प्रकार लहान आणि जाडसर असतात.</a:t>
            </a:r>
            <a:endParaRPr lang="en-US" sz="3500" b="1" dirty="0" smtClean="0"/>
          </a:p>
          <a:p>
            <a:pPr>
              <a:lnSpc>
                <a:spcPct val="120000"/>
              </a:lnSpc>
              <a:buFont typeface="Wingdings" pitchFamily="2" charset="2"/>
              <a:buChar char="v"/>
            </a:pPr>
            <a:r>
              <a:rPr lang="mr-IN" sz="3500" b="1" dirty="0" smtClean="0"/>
              <a:t>पौष्टिक गुणधर्मकडू चव असली तरीही आरोग्यासाठी खूप फायदेशीर आहे.व्हिटॅमिन </a:t>
            </a:r>
            <a:r>
              <a:rPr lang="en-US" sz="3500" b="1" dirty="0" smtClean="0"/>
              <a:t>C, A, </a:t>
            </a:r>
            <a:r>
              <a:rPr lang="mr-IN" sz="3500" b="1" dirty="0" smtClean="0"/>
              <a:t>आयरन, आणि फायबरचा उत्तम स्रोत आहे.रक्तातील साखर नियंत्रित करण्यास मदत करणारे घटक असतात, त्यामुळे मधुमेहींसाठी फायदेशीर मानले जाते.पचन सुधारते आणि वजन कमी करण्यास मदत करते.</a:t>
            </a:r>
            <a:endParaRPr lang="en-US" sz="3500" b="1" dirty="0" smtClean="0"/>
          </a:p>
          <a:p>
            <a:pPr>
              <a:lnSpc>
                <a:spcPct val="120000"/>
              </a:lnSpc>
              <a:buFont typeface="Wingdings" pitchFamily="2" charset="2"/>
              <a:buChar char="v"/>
            </a:pPr>
            <a:r>
              <a:rPr lang="mr-IN" sz="3500" b="1" dirty="0" smtClean="0"/>
              <a:t>औषधी उपयोगडायबेटीस नियंत्रणासाठी कारल्याचा रस उपयुक्त मानला जातो.लिव्हर आणि पचनसंस्थेच्या आरोग्यासाठी फायदेशीर असते.त्वचेसाठी आणि केसांसाठी चांगले असून, त्याचा रस डोक्यावर लावल्यास कोंड्याची समस्या कमी होते.प्रतिरोधक शक्ती वाढवते आणि शरीरातील विषारी पदार्थ बाहेर टाकण्यास मदत करते.</a:t>
            </a:r>
            <a:endParaRPr lang="en-US" sz="3500" b="1" dirty="0" smtClean="0"/>
          </a:p>
          <a:p>
            <a:pPr>
              <a:lnSpc>
                <a:spcPct val="120000"/>
              </a:lnSpc>
              <a:buFont typeface="Wingdings" pitchFamily="2" charset="2"/>
              <a:buChar char="v"/>
            </a:pPr>
            <a:r>
              <a:rPr lang="mr-IN" sz="3500" b="1" dirty="0" smtClean="0"/>
              <a:t>पाककृतींमध्ये उपयोगकारल्याची भाजी, भरीत, कोशिंबीर, रस, आणि लोणचं लोकप्रिय आहे.कोरड्या किंवा रस्स्याच्या भाजीत वापरले जाते.काही लोक त्याचा रस काढून थोड्या प्रमाणात मध किंवा लिंबू टाकून सेवन करतात.</a:t>
            </a:r>
            <a:endParaRPr lang="en-US" sz="3500" b="1"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85728"/>
            <a:ext cx="7467600" cy="1143000"/>
          </a:xfrm>
        </p:spPr>
        <p:txBody>
          <a:bodyPr>
            <a:normAutofit/>
          </a:bodyPr>
          <a:lstStyle/>
          <a:p>
            <a:pPr algn="ctr"/>
            <a:r>
              <a:rPr lang="mr-IN" sz="4000" b="1" dirty="0" smtClean="0">
                <a:solidFill>
                  <a:srgbClr val="00B050"/>
                </a:solidFill>
              </a:rPr>
              <a:t>दोडका</a:t>
            </a:r>
            <a:endParaRPr lang="en-US" sz="4000" b="1" u="sng" dirty="0">
              <a:solidFill>
                <a:srgbClr val="FF0000"/>
              </a:solidFill>
            </a:endParaRPr>
          </a:p>
        </p:txBody>
      </p:sp>
      <p:pic>
        <p:nvPicPr>
          <p:cNvPr id="5122" name="Picture 2"/>
          <p:cNvPicPr>
            <a:picLocks noChangeAspect="1" noChangeArrowheads="1"/>
          </p:cNvPicPr>
          <p:nvPr/>
        </p:nvPicPr>
        <p:blipFill>
          <a:blip r:embed="rId2"/>
          <a:srcRect/>
          <a:stretch>
            <a:fillRect/>
          </a:stretch>
        </p:blipFill>
        <p:spPr bwMode="auto">
          <a:xfrm>
            <a:off x="2214546" y="1500174"/>
            <a:ext cx="4643471" cy="4643471"/>
          </a:xfrm>
          <a:prstGeom prst="rect">
            <a:avLst/>
          </a:prstGeom>
          <a:noFill/>
          <a:ln w="9525">
            <a:noFill/>
            <a:miter lim="800000"/>
            <a:headEnd/>
            <a:tailEnd/>
          </a:ln>
          <a:effectLst/>
        </p:spPr>
      </p:pic>
      <p:sp>
        <p:nvSpPr>
          <p:cNvPr id="4" name="Rectangle 3"/>
          <p:cNvSpPr/>
          <p:nvPr/>
        </p:nvSpPr>
        <p:spPr>
          <a:xfrm>
            <a:off x="2214546" y="1928802"/>
            <a:ext cx="4786346" cy="407196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338"/>
            <a:ext cx="8229600" cy="1143000"/>
          </a:xfrm>
        </p:spPr>
        <p:txBody>
          <a:bodyPr>
            <a:normAutofit/>
          </a:bodyPr>
          <a:lstStyle/>
          <a:p>
            <a:pPr algn="l"/>
            <a:r>
              <a:rPr lang="mr-IN" sz="2800" b="1" dirty="0" smtClean="0">
                <a:solidFill>
                  <a:srgbClr val="00B050"/>
                </a:solidFill>
              </a:rPr>
              <a:t>दोडका</a:t>
            </a:r>
            <a:r>
              <a:rPr lang="en-US" sz="2800" b="1" dirty="0" smtClean="0">
                <a:solidFill>
                  <a:srgbClr val="00B050"/>
                </a:solidFill>
              </a:rPr>
              <a:t> </a:t>
            </a:r>
            <a:r>
              <a:rPr lang="mr-IN" sz="2800" b="1" dirty="0" smtClean="0">
                <a:solidFill>
                  <a:srgbClr val="00B050"/>
                </a:solidFill>
              </a:rPr>
              <a:t>वैशिष्ट्ये</a:t>
            </a:r>
            <a:endParaRPr lang="en-US" sz="2800" b="1" dirty="0">
              <a:solidFill>
                <a:srgbClr val="00B050"/>
              </a:solidFill>
            </a:endParaRPr>
          </a:p>
        </p:txBody>
      </p:sp>
      <p:sp>
        <p:nvSpPr>
          <p:cNvPr id="3" name="Content Placeholder 2"/>
          <p:cNvSpPr>
            <a:spLocks noGrp="1"/>
          </p:cNvSpPr>
          <p:nvPr>
            <p:ph sz="quarter" idx="1"/>
          </p:nvPr>
        </p:nvSpPr>
        <p:spPr>
          <a:xfrm>
            <a:off x="457200" y="1142984"/>
            <a:ext cx="8229600" cy="4983179"/>
          </a:xfrm>
        </p:spPr>
        <p:txBody>
          <a:bodyPr>
            <a:normAutofit fontScale="62500" lnSpcReduction="20000"/>
          </a:bodyPr>
          <a:lstStyle/>
          <a:p>
            <a:pPr>
              <a:lnSpc>
                <a:spcPct val="120000"/>
              </a:lnSpc>
              <a:buFont typeface="Wingdings" pitchFamily="2" charset="2"/>
              <a:buChar char="v"/>
            </a:pPr>
            <a:r>
              <a:rPr lang="mr-IN" b="1" dirty="0" smtClean="0"/>
              <a:t>शारीरिक वैशिष्ट्येदोडका हा लांबट, हिरवट आणि हलक्या उभ्या चिरांनी युक्त असतो.त्याच्या सालीवर उठावदार रेषा (शिरे) असतात, त्यामुळे त्याला "</a:t>
            </a:r>
            <a:r>
              <a:rPr lang="en-US" b="1" dirty="0" smtClean="0"/>
              <a:t>Ridge Gourd" </a:t>
            </a:r>
            <a:r>
              <a:rPr lang="mr-IN" b="1" dirty="0" smtClean="0"/>
              <a:t>असे नाव पडले आहे.आतमध्ये मऊ आणि पाण्याने भरलेला गर असतो.कच्च्या अवस्थेत तो गडद हिरवा आणि टवटवीत असतो, पण जसजसा पिकतो तसतसा सुकून त्याचा आतील गर कठीण आणि बिया टणक होतात.</a:t>
            </a:r>
            <a:endParaRPr lang="en-US" b="1" dirty="0" smtClean="0"/>
          </a:p>
          <a:p>
            <a:pPr>
              <a:lnSpc>
                <a:spcPct val="120000"/>
              </a:lnSpc>
              <a:buFont typeface="Wingdings" pitchFamily="2" charset="2"/>
              <a:buChar char="v"/>
            </a:pPr>
            <a:r>
              <a:rPr lang="mr-IN" b="1" dirty="0" smtClean="0"/>
              <a:t>पौष्टिक गुणधर्मकॅलरीज कमी आणि फायबर भरपूर असल्याने तो पचनास मदत करतो.व्हिटॅमिन </a:t>
            </a:r>
            <a:r>
              <a:rPr lang="en-US" b="1" dirty="0" smtClean="0"/>
              <a:t>A, C, </a:t>
            </a:r>
            <a:r>
              <a:rPr lang="mr-IN" b="1" dirty="0" smtClean="0"/>
              <a:t>आणि आयरनचा उत्तम स्रोत आहे.शरीरातील विषारी पदार्थ बाहेर टाकण्यास मदत करणारा डिटॉक्सिफायर आहे.हृदय आणि मधुमेह असलेल्या लोकांसाठी फायदेशीर आहे.त्वचेसाठी उपयुक्त असून, केसांसाठीही त्याचा अर्क फायदेशीर ठरतो.</a:t>
            </a:r>
            <a:endParaRPr lang="en-US" b="1" dirty="0" smtClean="0"/>
          </a:p>
          <a:p>
            <a:pPr>
              <a:lnSpc>
                <a:spcPct val="120000"/>
              </a:lnSpc>
              <a:buFont typeface="Wingdings" pitchFamily="2" charset="2"/>
              <a:buChar char="v"/>
            </a:pPr>
            <a:r>
              <a:rPr lang="mr-IN" b="1" dirty="0" smtClean="0"/>
              <a:t>औषधी उपयोगपचनसंस्था सुधारतो आणि अपचन, गॅस यांसारख्या समस्यांवर उपयुक्त आहे.रक्तातील साखर नियंत्रणात ठेवतो, त्यामुळे मधुमेहींसाठी लाभदायक आहे.शरीर थंड ठेवण्यास मदत करतो आणि उष्णतेच्या त्रासावर उपयुक्त असतो.यकृत आणि मूत्रपिंड निरोगी ठेवतो, तसेच मूत्रवृद्धी करणारे गुणधर्म असतात.</a:t>
            </a:r>
            <a:endParaRPr lang="en-US" b="1" dirty="0" smtClean="0"/>
          </a:p>
          <a:p>
            <a:pPr>
              <a:lnSpc>
                <a:spcPct val="120000"/>
              </a:lnSpc>
              <a:buFont typeface="Wingdings" pitchFamily="2" charset="2"/>
              <a:buChar char="v"/>
            </a:pPr>
            <a:r>
              <a:rPr lang="mr-IN" b="1" dirty="0" smtClean="0"/>
              <a:t>पाककृतींमध्ये उपयोगदोडक्याची भाजी, कोशिंबीर, भरीत, पराठा, आणि लोणचं बनवले जाते.कोवळ्या दोडक्याचा सूप किंवा रस बनवून आरोग्यासाठी सेवन करतात.काही ठिकाणी दोडका थालीपीठ किंवा दोडका वडी लोकप्रिय आहेत.साल वाया न घालता चटणी बनवली जाते, कारण त्यातही भरपूर पोषणमूल्ये असतात.</a:t>
            </a:r>
            <a:endParaRPr lang="en-US" b="1" dirty="0" smtClean="0"/>
          </a:p>
          <a:p>
            <a:pPr>
              <a:lnSpc>
                <a:spcPct val="120000"/>
              </a:lnSpc>
              <a:buFont typeface="Wingdings" pitchFamily="2" charset="2"/>
              <a:buChar char="v"/>
            </a:pPr>
            <a:r>
              <a:rPr lang="mr-IN" b="1" dirty="0" smtClean="0"/>
              <a:t>शेती आणि लागवडदोडका उष्ण हवामानात आणि उत्तम निचऱ्याच्या जमिनीत चांगला वाढतो.तो वेलवर्गीय भाजी असल्याने आधार देऊन वाढवावा लागतो.पावसाळी आणि उन्हाळी हंगामात चांगले उत्पादन मिळते.</a:t>
            </a:r>
            <a:endParaRPr lang="mr-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357166"/>
            <a:ext cx="7467600" cy="1143000"/>
          </a:xfrm>
        </p:spPr>
        <p:txBody>
          <a:bodyPr>
            <a:normAutofit/>
          </a:bodyPr>
          <a:lstStyle/>
          <a:p>
            <a:pPr algn="ctr"/>
            <a:r>
              <a:rPr lang="mr-IN" sz="4000" b="1" dirty="0" smtClean="0">
                <a:solidFill>
                  <a:srgbClr val="00B050"/>
                </a:solidFill>
              </a:rPr>
              <a:t>शेवगा</a:t>
            </a:r>
            <a:endParaRPr lang="en-US" sz="4000" b="1" dirty="0"/>
          </a:p>
        </p:txBody>
      </p:sp>
      <p:pic>
        <p:nvPicPr>
          <p:cNvPr id="4" name="Picture 3" descr="drumstick img.jpg"/>
          <p:cNvPicPr>
            <a:picLocks noChangeAspect="1"/>
          </p:cNvPicPr>
          <p:nvPr/>
        </p:nvPicPr>
        <p:blipFill>
          <a:blip r:embed="rId2"/>
          <a:stretch>
            <a:fillRect/>
          </a:stretch>
        </p:blipFill>
        <p:spPr>
          <a:xfrm>
            <a:off x="1973601" y="2285992"/>
            <a:ext cx="5326147" cy="3214710"/>
          </a:xfrm>
          <a:prstGeom prst="rect">
            <a:avLst/>
          </a:prstGeom>
          <a:ln>
            <a:solidFill>
              <a:srgbClr val="009900"/>
            </a:solid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338"/>
            <a:ext cx="8229600" cy="1143000"/>
          </a:xfrm>
        </p:spPr>
        <p:txBody>
          <a:bodyPr>
            <a:normAutofit/>
          </a:bodyPr>
          <a:lstStyle/>
          <a:p>
            <a:pPr algn="l"/>
            <a:r>
              <a:rPr lang="mr-IN" sz="2800" b="1" dirty="0" smtClean="0">
                <a:solidFill>
                  <a:srgbClr val="00B050"/>
                </a:solidFill>
              </a:rPr>
              <a:t>शेवगा</a:t>
            </a:r>
            <a:r>
              <a:rPr lang="en-US" sz="2800" b="1" dirty="0" smtClean="0">
                <a:solidFill>
                  <a:srgbClr val="00B050"/>
                </a:solidFill>
              </a:rPr>
              <a:t> </a:t>
            </a:r>
            <a:r>
              <a:rPr lang="mr-IN" sz="2800" b="1" dirty="0" smtClean="0">
                <a:solidFill>
                  <a:srgbClr val="00B050"/>
                </a:solidFill>
              </a:rPr>
              <a:t>वैशिष्ट्ये</a:t>
            </a:r>
            <a:r>
              <a:rPr lang="en-US" sz="2800" b="1" dirty="0" smtClean="0">
                <a:solidFill>
                  <a:srgbClr val="00B050"/>
                </a:solidFill>
              </a:rPr>
              <a:t> :</a:t>
            </a:r>
            <a:endParaRPr lang="en-US" sz="2800" b="1" dirty="0">
              <a:solidFill>
                <a:srgbClr val="00B050"/>
              </a:solidFill>
            </a:endParaRPr>
          </a:p>
        </p:txBody>
      </p:sp>
      <p:sp>
        <p:nvSpPr>
          <p:cNvPr id="3" name="Content Placeholder 2"/>
          <p:cNvSpPr>
            <a:spLocks noGrp="1"/>
          </p:cNvSpPr>
          <p:nvPr>
            <p:ph sz="quarter" idx="1"/>
          </p:nvPr>
        </p:nvSpPr>
        <p:spPr>
          <a:xfrm>
            <a:off x="457200" y="1214422"/>
            <a:ext cx="8229600" cy="5214974"/>
          </a:xfrm>
        </p:spPr>
        <p:txBody>
          <a:bodyPr>
            <a:normAutofit fontScale="55000" lnSpcReduction="20000"/>
          </a:bodyPr>
          <a:lstStyle/>
          <a:p>
            <a:pPr>
              <a:lnSpc>
                <a:spcPct val="170000"/>
              </a:lnSpc>
              <a:buFont typeface="Wingdings" pitchFamily="2" charset="2"/>
              <a:buChar char="v"/>
            </a:pPr>
            <a:r>
              <a:rPr lang="mr-IN" b="1" dirty="0" smtClean="0"/>
              <a:t>शारीरिक वैशिष्ट्येशेवग्याचे झाड मध्यम उंचीचे (१०-१२ मीटरपर्यंत) वाढणारे असते.शेवग्याच्या शेंगा लांबट, हिरव्या आणि टोकदार असतात, साधारण ३०-४५ से.मी. लांब असतात.शेवग्याची पाने लहान, गोलसर आणि गर्द हिरव्या रंगाची असतात.याला पांढऱ्या किंवा फिकट पिवळ्या फुले येतात, ज्यांचा सुगंध सुखद असतो.---</a:t>
            </a:r>
            <a:endParaRPr lang="en-US" b="1" dirty="0" smtClean="0"/>
          </a:p>
          <a:p>
            <a:pPr>
              <a:lnSpc>
                <a:spcPct val="170000"/>
              </a:lnSpc>
              <a:buFont typeface="Wingdings" pitchFamily="2" charset="2"/>
              <a:buChar char="v"/>
            </a:pPr>
            <a:r>
              <a:rPr lang="mr-IN" b="1" dirty="0" smtClean="0"/>
              <a:t>पौष्टिक गुणधर्मशेवग्याच्या शेंगांमध्ये भरपूर फायबर, कॅल्शियम, लोह आणि व्हिटॅमिन </a:t>
            </a:r>
            <a:r>
              <a:rPr lang="en-US" b="1" dirty="0" smtClean="0"/>
              <a:t>C </a:t>
            </a:r>
            <a:r>
              <a:rPr lang="mr-IN" b="1" dirty="0" smtClean="0"/>
              <a:t>असते.शेवग्याची पाने प्रथिनांनी भरलेली असतात, त्यामुळे ती शाकाहारी लोकांसाठी उत्तम प्रथिन स्रोत आहे.अँटीऑक्सिडंट्स आणि अँटी-इंफ्लेमेटरी घटक असल्याने शरीरासाठी फायदेशीर आहे.रक्तशुद्धीकरणास मदत करते आणि हृदयाच्या आरोग्यास चांगले आहे.---</a:t>
            </a:r>
            <a:endParaRPr lang="en-US" b="1" dirty="0" smtClean="0"/>
          </a:p>
          <a:p>
            <a:pPr>
              <a:lnSpc>
                <a:spcPct val="170000"/>
              </a:lnSpc>
              <a:buFont typeface="Wingdings" pitchFamily="2" charset="2"/>
              <a:buChar char="v"/>
            </a:pPr>
            <a:r>
              <a:rPr lang="mr-IN" b="1" dirty="0" smtClean="0"/>
              <a:t>औषधी उपयोगमधुमेह नियंत्रित ठेवण्यासाठी शेवग्याचा रस उपयुक्त आहे.रक्तातील हिमोग्लोबिन वाढवण्यासाठी शेवग्याच्या पानांची भाजी खाल्ली जाते.पचन सुधारते आणि बद्धकोष्ठता दूर करते.सांधेदुखी, हाडांचे विकार आणि त्वचारोगांवर फायदेशीर आहे.लिव्हर डिटॉक्स करण्यास मदत होते.आईच्या दुधाची गुणवत्ता आणि प्रमाण वाढवण्यासाठी उपयोगी आहे.---</a:t>
            </a:r>
            <a:endParaRPr lang="en-US" b="1" dirty="0" smtClean="0"/>
          </a:p>
          <a:p>
            <a:pPr>
              <a:lnSpc>
                <a:spcPct val="170000"/>
              </a:lnSpc>
              <a:buFont typeface="Wingdings" pitchFamily="2" charset="2"/>
              <a:buChar char="v"/>
            </a:pPr>
            <a:r>
              <a:rPr lang="mr-IN" b="1" dirty="0" smtClean="0"/>
              <a:t>पाककृतींमध्ये उपयोगशेवग्याच्या शेंगांची रस्सा भाजी, सांबार, सुप आणि लोणचं बनवले जाते.शेवग्याची पाने पराठा, भाजी, सूप, आणि चटणीमध्ये वापरली जातात.शेवग्याच्या फुलांपासूनही भाजी तयार करता येते.शेवग्याच्या पानांचे पावडर स्वरूपात सेवन केल्यास त्याचे फायदे अधिक मिळतात.---</a:t>
            </a:r>
            <a:endParaRPr lang="en-US" b="1" dirty="0" smtClean="0"/>
          </a:p>
          <a:p>
            <a:pPr>
              <a:lnSpc>
                <a:spcPct val="170000"/>
              </a:lnSpc>
              <a:buFont typeface="Wingdings" pitchFamily="2" charset="2"/>
              <a:buChar char="v"/>
            </a:pPr>
            <a:r>
              <a:rPr lang="mr-IN" b="1" dirty="0" smtClean="0"/>
              <a:t>शेती आणि लागवडशेवगा कोरड्या आणि उष्ण हवामानात चांगला वाढतो.तो जलद वाढणारा आणि कमी पाण्यात तग धरणारा वृक्ष आहे.वर्षभर याला शेंगा येऊ शकतात, पण हिवाळा आणि उन्हाळा हा मुख्य उत्पादनाचा काळ असतो.त्याचे झाड कुंपणासाठीही लावले जाते आणि पर्यावरण संतुलन राखण्यास मदत होते.</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fontScale="90000"/>
          </a:bodyPr>
          <a:lstStyle/>
          <a:p>
            <a:pPr algn="l"/>
            <a:r>
              <a:rPr lang="en-US" sz="4000" b="1" dirty="0" smtClean="0">
                <a:solidFill>
                  <a:srgbClr val="00B050"/>
                </a:solidFill>
              </a:rPr>
              <a:t>THIRD LAYER PLANTATION :</a:t>
            </a:r>
            <a:r>
              <a:rPr lang="en-US" sz="4000" b="1" dirty="0" smtClean="0">
                <a:solidFill>
                  <a:srgbClr val="92D050"/>
                </a:solidFill>
              </a:rPr>
              <a:t/>
            </a:r>
            <a:br>
              <a:rPr lang="en-US" sz="4000" b="1" dirty="0" smtClean="0">
                <a:solidFill>
                  <a:srgbClr val="92D050"/>
                </a:solidFill>
              </a:rPr>
            </a:br>
            <a:r>
              <a:rPr lang="en-US" sz="2400" b="1" dirty="0" smtClean="0"/>
              <a:t>VEGETABLE PLANTATION : FARMERS PROJECT</a:t>
            </a:r>
            <a:r>
              <a:rPr lang="en-US" sz="3600" b="1" dirty="0" smtClean="0">
                <a:solidFill>
                  <a:srgbClr val="92D050"/>
                </a:solidFill>
              </a:rPr>
              <a:t/>
            </a:r>
            <a:br>
              <a:rPr lang="en-US" sz="3600" b="1" dirty="0" smtClean="0">
                <a:solidFill>
                  <a:srgbClr val="92D050"/>
                </a:solidFill>
              </a:rPr>
            </a:br>
            <a:endParaRPr lang="en-US" sz="3600" b="1" dirty="0">
              <a:solidFill>
                <a:srgbClr val="92D050"/>
              </a:solidFill>
            </a:endParaRPr>
          </a:p>
        </p:txBody>
      </p:sp>
      <p:sp>
        <p:nvSpPr>
          <p:cNvPr id="3" name="Content Placeholder 2"/>
          <p:cNvSpPr>
            <a:spLocks noGrp="1"/>
          </p:cNvSpPr>
          <p:nvPr>
            <p:ph sz="quarter" idx="1"/>
          </p:nvPr>
        </p:nvSpPr>
        <p:spPr>
          <a:xfrm>
            <a:off x="357158" y="1357298"/>
            <a:ext cx="8229600" cy="4757758"/>
          </a:xfrm>
        </p:spPr>
        <p:txBody>
          <a:bodyPr>
            <a:noAutofit/>
          </a:bodyPr>
          <a:lstStyle/>
          <a:p>
            <a:pPr>
              <a:buNone/>
            </a:pPr>
            <a:r>
              <a:rPr lang="mr-IN" sz="1600" b="1" dirty="0" smtClean="0"/>
              <a:t>1 . शेतकऱ्यांसोबत कंपनीचं 30 वर्षाचं </a:t>
            </a:r>
            <a:r>
              <a:rPr lang="en-US" sz="1800" b="1" dirty="0" smtClean="0"/>
              <a:t>agreement</a:t>
            </a:r>
            <a:r>
              <a:rPr lang="en-US" sz="1600" b="1" dirty="0" smtClean="0"/>
              <a:t> </a:t>
            </a:r>
            <a:r>
              <a:rPr lang="mr-IN" sz="1600" b="1" dirty="0" smtClean="0"/>
              <a:t>केलं जाईल .</a:t>
            </a:r>
            <a:endParaRPr lang="en-US" sz="1600" b="1" dirty="0" smtClean="0"/>
          </a:p>
          <a:p>
            <a:pPr>
              <a:buNone/>
            </a:pPr>
            <a:r>
              <a:rPr lang="mr-IN" sz="1600" b="1" dirty="0" smtClean="0"/>
              <a:t>2 . लागणारे सर्व औषधे कंपनीकडून दिले जातील .</a:t>
            </a:r>
            <a:endParaRPr lang="en-US" sz="1600" b="1" dirty="0" smtClean="0"/>
          </a:p>
          <a:p>
            <a:pPr>
              <a:buNone/>
            </a:pPr>
            <a:r>
              <a:rPr lang="mr-IN" sz="1600" b="1" dirty="0" smtClean="0"/>
              <a:t>3 . सर्व भाज्यांना </a:t>
            </a:r>
            <a:r>
              <a:rPr lang="en-US" sz="1800" b="1" dirty="0" smtClean="0"/>
              <a:t>minimum fixed rate </a:t>
            </a:r>
            <a:r>
              <a:rPr lang="mr-IN" sz="1600" b="1" dirty="0" smtClean="0"/>
              <a:t>दिला जाईल . </a:t>
            </a:r>
            <a:endParaRPr lang="en-US" sz="1600" b="1" dirty="0" smtClean="0"/>
          </a:p>
          <a:p>
            <a:pPr>
              <a:buNone/>
            </a:pPr>
            <a:r>
              <a:rPr lang="mr-IN" sz="1600" b="1" dirty="0" smtClean="0"/>
              <a:t>4 . प्रत्येक 1 महिन्याला प्लॉट </a:t>
            </a:r>
            <a:r>
              <a:rPr lang="en-US" sz="1800" b="1" dirty="0" smtClean="0"/>
              <a:t>visit </a:t>
            </a:r>
            <a:r>
              <a:rPr lang="mr-IN" sz="1600" b="1" dirty="0" smtClean="0"/>
              <a:t>केली जाईल .</a:t>
            </a:r>
            <a:endParaRPr lang="en-US" sz="1600" b="1" dirty="0" smtClean="0"/>
          </a:p>
          <a:p>
            <a:pPr>
              <a:buNone/>
            </a:pPr>
            <a:r>
              <a:rPr lang="mr-IN" sz="1600" b="1" dirty="0" smtClean="0"/>
              <a:t>5 . गरज लागल्यास शेतकऱ्यांच्या मागणीनुसार </a:t>
            </a:r>
            <a:r>
              <a:rPr lang="en-US" sz="1800" b="1" dirty="0" smtClean="0"/>
              <a:t>emergency visit </a:t>
            </a:r>
            <a:r>
              <a:rPr lang="mr-IN" sz="1600" b="1" dirty="0" smtClean="0"/>
              <a:t>केली जाईल .</a:t>
            </a:r>
            <a:endParaRPr lang="en-US" sz="1600" b="1" dirty="0" smtClean="0"/>
          </a:p>
          <a:p>
            <a:pPr>
              <a:buNone/>
            </a:pPr>
            <a:r>
              <a:rPr lang="mr-IN" sz="1600" b="1" dirty="0" smtClean="0"/>
              <a:t>6 . कंपनी कडून दिल्या जाणाऱ्या </a:t>
            </a:r>
            <a:r>
              <a:rPr lang="en-US" sz="1800" b="1" dirty="0" smtClean="0"/>
              <a:t>fixed rate </a:t>
            </a:r>
            <a:r>
              <a:rPr lang="mr-IN" sz="1600" b="1" dirty="0" smtClean="0"/>
              <a:t>पेक्षा जर दुसरीकडे जास्त </a:t>
            </a:r>
            <a:r>
              <a:rPr lang="en-US" sz="1800" b="1" dirty="0" smtClean="0"/>
              <a:t>rate</a:t>
            </a:r>
            <a:r>
              <a:rPr lang="en-US" sz="1600" b="1" dirty="0" smtClean="0"/>
              <a:t> </a:t>
            </a:r>
            <a:r>
              <a:rPr lang="mr-IN" sz="1600" b="1" dirty="0" smtClean="0"/>
              <a:t>मिळत असल्यास विकण्यास मुभा दिली जाईल . </a:t>
            </a:r>
            <a:endParaRPr lang="en-US" sz="1600" b="1" dirty="0" smtClean="0"/>
          </a:p>
          <a:p>
            <a:pPr>
              <a:buNone/>
            </a:pPr>
            <a:r>
              <a:rPr lang="mr-IN" sz="1600" b="1" dirty="0" smtClean="0"/>
              <a:t>7 . सर्व उत्पादन ,नफा  किंवा उत्पादनामध्ये कंपनी 30 % पार्टनरशिप ठेवेल .</a:t>
            </a:r>
            <a:endParaRPr lang="en-US" sz="1600" b="1" dirty="0" smtClean="0"/>
          </a:p>
          <a:p>
            <a:pPr>
              <a:buNone/>
            </a:pPr>
            <a:r>
              <a:rPr lang="mr-IN" sz="1600" b="1" dirty="0" smtClean="0"/>
              <a:t>8 . पहिल्या उत्पादनातून </a:t>
            </a:r>
            <a:r>
              <a:rPr lang="en-US" sz="1800" b="1" dirty="0" smtClean="0"/>
              <a:t>pesticides </a:t>
            </a:r>
            <a:r>
              <a:rPr lang="en-US" sz="1600" b="1" dirty="0" smtClean="0"/>
              <a:t>( </a:t>
            </a:r>
            <a:r>
              <a:rPr lang="mr-IN" sz="1600" b="1" dirty="0" smtClean="0"/>
              <a:t>औषधे ) चे पैसे वजा करून घेतले जातील .</a:t>
            </a:r>
            <a:endParaRPr lang="en-US" sz="1600" b="1" dirty="0" smtClean="0"/>
          </a:p>
          <a:p>
            <a:pPr>
              <a:buNone/>
            </a:pPr>
            <a:r>
              <a:rPr lang="mr-IN" sz="1600" b="1" dirty="0" smtClean="0"/>
              <a:t>9 . सर्व पिकांचे सेंद्रिय पद्धतीने उत्पादन घेणे .</a:t>
            </a:r>
            <a:endParaRPr lang="en-US" sz="1600" b="1" dirty="0" smtClean="0"/>
          </a:p>
          <a:p>
            <a:pPr>
              <a:buNone/>
            </a:pPr>
            <a:r>
              <a:rPr lang="mr-IN" sz="1600" b="1" dirty="0" smtClean="0"/>
              <a:t>10 . </a:t>
            </a:r>
            <a:r>
              <a:rPr lang="en-US" sz="1800" b="1" dirty="0" smtClean="0"/>
              <a:t>Export quality material </a:t>
            </a:r>
            <a:r>
              <a:rPr lang="mr-IN" sz="1600" b="1" dirty="0" smtClean="0"/>
              <a:t>काढणे .</a:t>
            </a:r>
            <a:endParaRPr lang="en-US" sz="1600" b="1" dirty="0" smtClean="0"/>
          </a:p>
          <a:p>
            <a:pPr>
              <a:buNone/>
            </a:pPr>
            <a:r>
              <a:rPr lang="mr-IN" sz="1600" b="1" dirty="0" smtClean="0"/>
              <a:t>11 . शेतातील सर्व कामांची मजुरी व मेहनत शेतकऱ्यांनी च करावी .</a:t>
            </a:r>
            <a:endParaRPr lang="en-US" sz="1600" b="1" dirty="0" smtClean="0"/>
          </a:p>
          <a:p>
            <a:pPr>
              <a:buNone/>
            </a:pPr>
            <a:r>
              <a:rPr lang="mr-IN" sz="1600" b="1" dirty="0" smtClean="0"/>
              <a:t>12 . तोडणीनंतर 7 वर्किंग डेस मध्ये पेमेंट केले जाईल, </a:t>
            </a:r>
            <a:r>
              <a:rPr lang="en-US" sz="1800" b="1" dirty="0" smtClean="0"/>
              <a:t>NEFT</a:t>
            </a:r>
            <a:r>
              <a:rPr lang="en-US" sz="1600" b="1" dirty="0" smtClean="0"/>
              <a:t> </a:t>
            </a:r>
            <a:r>
              <a:rPr lang="mr-IN" sz="1600" b="1" dirty="0" smtClean="0"/>
              <a:t>केली जाईल . </a:t>
            </a:r>
            <a:endParaRPr lang="en-US" sz="1600" b="1" dirty="0" smtClean="0"/>
          </a:p>
          <a:p>
            <a:pPr>
              <a:buNone/>
            </a:pPr>
            <a:r>
              <a:rPr lang="en-US" sz="1600" b="1" dirty="0" smtClean="0"/>
              <a:t>         </a:t>
            </a:r>
            <a:r>
              <a:rPr lang="mr-IN" sz="1800" b="1" dirty="0" smtClean="0"/>
              <a:t>( </a:t>
            </a:r>
            <a:r>
              <a:rPr lang="en-US" sz="1800" b="1" dirty="0" smtClean="0"/>
              <a:t>Cash payment not allowed )</a:t>
            </a:r>
          </a:p>
          <a:p>
            <a:pPr>
              <a:buNone/>
            </a:pPr>
            <a:r>
              <a:rPr lang="en-US" sz="1800" b="1" dirty="0" smtClean="0"/>
              <a:t>13 . Buy back guarantee</a:t>
            </a:r>
            <a:endParaRPr lang="en-US" sz="1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7467600" cy="917596"/>
          </a:xfrm>
        </p:spPr>
        <p:txBody>
          <a:bodyPr>
            <a:normAutofit/>
          </a:bodyPr>
          <a:lstStyle/>
          <a:p>
            <a:pPr algn="l"/>
            <a:r>
              <a:rPr lang="en-US" sz="2700" b="1" dirty="0" smtClean="0">
                <a:solidFill>
                  <a:srgbClr val="00B050"/>
                </a:solidFill>
              </a:rPr>
              <a:t>COMPANY PROJECT PRESENTATION : [CPP]</a:t>
            </a:r>
            <a:r>
              <a:rPr lang="en-US" sz="3200" b="1" dirty="0" smtClean="0">
                <a:solidFill>
                  <a:srgbClr val="92D050"/>
                </a:solidFill>
              </a:rPr>
              <a:t/>
            </a:r>
            <a:br>
              <a:rPr lang="en-US" sz="3200" b="1" dirty="0" smtClean="0">
                <a:solidFill>
                  <a:srgbClr val="92D050"/>
                </a:solidFill>
              </a:rPr>
            </a:br>
            <a:r>
              <a:rPr lang="en-US" sz="2000" b="1" dirty="0" smtClean="0"/>
              <a:t>VEGETABLES PLANTATION :</a:t>
            </a:r>
            <a:endParaRPr lang="en-US" sz="3200" b="1" dirty="0">
              <a:solidFill>
                <a:srgbClr val="92D050"/>
              </a:solidFill>
            </a:endParaRPr>
          </a:p>
        </p:txBody>
      </p:sp>
      <p:sp>
        <p:nvSpPr>
          <p:cNvPr id="3" name="Content Placeholder 2"/>
          <p:cNvSpPr>
            <a:spLocks noGrp="1"/>
          </p:cNvSpPr>
          <p:nvPr>
            <p:ph sz="quarter" idx="1"/>
          </p:nvPr>
        </p:nvSpPr>
        <p:spPr>
          <a:xfrm>
            <a:off x="428596" y="1357298"/>
            <a:ext cx="8229600" cy="4972072"/>
          </a:xfrm>
        </p:spPr>
        <p:txBody>
          <a:bodyPr>
            <a:noAutofit/>
          </a:bodyPr>
          <a:lstStyle/>
          <a:p>
            <a:pPr>
              <a:lnSpc>
                <a:spcPct val="120000"/>
              </a:lnSpc>
              <a:buNone/>
            </a:pPr>
            <a:r>
              <a:rPr lang="en-US" sz="1600" dirty="0" smtClean="0"/>
              <a:t> </a:t>
            </a:r>
            <a:r>
              <a:rPr lang="mr-IN" sz="1600" b="1" dirty="0" smtClean="0"/>
              <a:t>1 . भाजीपाला रोपे कंपनी कडून दिली जातील, तसेच बांधापर्यंत पोहोच केली जातील .</a:t>
            </a:r>
            <a:endParaRPr lang="en-US" sz="1600" b="1" dirty="0" smtClean="0"/>
          </a:p>
          <a:p>
            <a:pPr>
              <a:lnSpc>
                <a:spcPct val="120000"/>
              </a:lnSpc>
              <a:buNone/>
            </a:pPr>
            <a:r>
              <a:rPr lang="en-US" sz="1600" b="1" dirty="0" smtClean="0"/>
              <a:t> </a:t>
            </a:r>
            <a:r>
              <a:rPr lang="mr-IN" sz="1600" b="1" dirty="0" smtClean="0"/>
              <a:t>2 . या साठी लागणारे खते व औषधे कंपनीकडून दिले जातील .</a:t>
            </a:r>
            <a:endParaRPr lang="en-US" sz="1600" b="1" dirty="0" smtClean="0"/>
          </a:p>
          <a:p>
            <a:pPr>
              <a:lnSpc>
                <a:spcPct val="120000"/>
              </a:lnSpc>
              <a:buNone/>
            </a:pPr>
            <a:r>
              <a:rPr lang="en-US" sz="1600" b="1" dirty="0" smtClean="0"/>
              <a:t> </a:t>
            </a:r>
            <a:r>
              <a:rPr lang="mr-IN" sz="1600" b="1" dirty="0" smtClean="0"/>
              <a:t>3 . शेतातील सर्व मेहनत शेतकऱ्यांनाच करावी लागेल .</a:t>
            </a:r>
            <a:endParaRPr lang="en-US" sz="1600" b="1" dirty="0" smtClean="0"/>
          </a:p>
          <a:p>
            <a:pPr marL="514350" indent="-514350">
              <a:lnSpc>
                <a:spcPct val="120000"/>
              </a:lnSpc>
              <a:buNone/>
            </a:pPr>
            <a:r>
              <a:rPr lang="en-US" sz="1600" b="1" dirty="0" smtClean="0"/>
              <a:t> 4 . </a:t>
            </a:r>
            <a:r>
              <a:rPr lang="mr-IN" sz="1600" b="1" dirty="0" smtClean="0"/>
              <a:t>शेतकऱ्यांनीच लागणारे मजूर बघून, मजुरांचे पेमेंट ही शेतकऱ्यांनी च करावे लागेल .</a:t>
            </a:r>
            <a:endParaRPr lang="en-US" sz="1600" b="1" dirty="0" smtClean="0"/>
          </a:p>
          <a:p>
            <a:pPr marL="514350" indent="-514350">
              <a:lnSpc>
                <a:spcPct val="120000"/>
              </a:lnSpc>
              <a:buNone/>
            </a:pPr>
            <a:r>
              <a:rPr lang="en-US" sz="1600" b="1" dirty="0" smtClean="0"/>
              <a:t> </a:t>
            </a:r>
            <a:r>
              <a:rPr lang="mr-IN" sz="1600" b="1" dirty="0" smtClean="0"/>
              <a:t>5 . शेती तसेच लागवडीच सर्व नियोजन कंपनी करेल .</a:t>
            </a:r>
            <a:endParaRPr lang="en-US" sz="1600" b="1" dirty="0" smtClean="0"/>
          </a:p>
          <a:p>
            <a:pPr marL="514350" indent="-514350">
              <a:lnSpc>
                <a:spcPct val="120000"/>
              </a:lnSpc>
              <a:buNone/>
            </a:pPr>
            <a:r>
              <a:rPr lang="en-US" sz="1600" b="1" dirty="0" smtClean="0"/>
              <a:t> </a:t>
            </a:r>
            <a:r>
              <a:rPr lang="mr-IN" sz="1600" b="1" dirty="0" smtClean="0"/>
              <a:t>6 . इतर सर्व खर्च शेतकऱ्यांनी च करावा .</a:t>
            </a:r>
            <a:endParaRPr lang="en-US" sz="1600" b="1" dirty="0" smtClean="0"/>
          </a:p>
          <a:p>
            <a:pPr marL="514350" indent="-514350">
              <a:lnSpc>
                <a:spcPct val="120000"/>
              </a:lnSpc>
              <a:buNone/>
            </a:pPr>
            <a:r>
              <a:rPr lang="en-US" sz="1600" b="1" dirty="0" smtClean="0"/>
              <a:t> </a:t>
            </a:r>
            <a:r>
              <a:rPr lang="mr-IN" sz="1600" b="1" dirty="0" smtClean="0"/>
              <a:t>7</a:t>
            </a:r>
            <a:r>
              <a:rPr lang="en-US" sz="1600" b="1" dirty="0" smtClean="0"/>
              <a:t> </a:t>
            </a:r>
            <a:r>
              <a:rPr lang="mr-IN" sz="1600" b="1" dirty="0" smtClean="0"/>
              <a:t>.</a:t>
            </a:r>
            <a:r>
              <a:rPr lang="en-US" sz="1600" b="1" dirty="0" smtClean="0"/>
              <a:t> </a:t>
            </a:r>
            <a:r>
              <a:rPr lang="mr-IN" sz="1600" b="1" dirty="0" smtClean="0"/>
              <a:t>(सरकारी अनुदान , उत्पादन ,नफा ) या सर्वांमध्ये </a:t>
            </a:r>
            <a:r>
              <a:rPr lang="en-US" sz="1800" b="1" dirty="0" smtClean="0"/>
              <a:t>RATIO 60 : 40 </a:t>
            </a:r>
          </a:p>
          <a:p>
            <a:pPr marL="514350" indent="-514350">
              <a:lnSpc>
                <a:spcPct val="120000"/>
              </a:lnSpc>
              <a:buNone/>
            </a:pPr>
            <a:r>
              <a:rPr lang="en-US" sz="1600" b="1" dirty="0"/>
              <a:t> </a:t>
            </a:r>
            <a:r>
              <a:rPr lang="en-US" sz="1600" b="1" dirty="0" smtClean="0"/>
              <a:t>       </a:t>
            </a:r>
            <a:r>
              <a:rPr lang="mr-IN" sz="1600" b="1" dirty="0" smtClean="0"/>
              <a:t>म्हणजेच - 60 % शेतकरी व 40 % कंपनी असा असेल .</a:t>
            </a:r>
            <a:endParaRPr lang="en-US" sz="1600" b="1" dirty="0" smtClean="0"/>
          </a:p>
          <a:p>
            <a:pPr marL="514350" indent="-514350">
              <a:lnSpc>
                <a:spcPct val="120000"/>
              </a:lnSpc>
              <a:buNone/>
            </a:pPr>
            <a:r>
              <a:rPr lang="en-US" sz="1600" b="1" dirty="0" smtClean="0"/>
              <a:t> </a:t>
            </a:r>
            <a:r>
              <a:rPr lang="mr-IN" sz="1600" b="1" dirty="0" smtClean="0"/>
              <a:t>8 . </a:t>
            </a:r>
            <a:r>
              <a:rPr lang="en-US" sz="1800" b="1" dirty="0" smtClean="0"/>
              <a:t>MINIMUM 5 ACRE </a:t>
            </a:r>
            <a:r>
              <a:rPr lang="mr-IN" sz="1600" b="1" dirty="0" smtClean="0"/>
              <a:t>शेती असावी .</a:t>
            </a:r>
            <a:endParaRPr lang="en-US" sz="1600" b="1" dirty="0" smtClean="0"/>
          </a:p>
          <a:p>
            <a:pPr marL="514350" indent="-514350">
              <a:lnSpc>
                <a:spcPct val="120000"/>
              </a:lnSpc>
              <a:buNone/>
            </a:pPr>
            <a:r>
              <a:rPr lang="en-US" sz="1600" b="1" dirty="0" smtClean="0"/>
              <a:t> </a:t>
            </a:r>
            <a:r>
              <a:rPr lang="mr-IN" sz="1600" b="1" dirty="0" smtClean="0"/>
              <a:t>9 . एक व एकापेक्षा जास्त तसेच 500 मीटर च्या आत शेती असल्यास स्वीकारली जाईल .</a:t>
            </a:r>
            <a:endParaRPr lang="en-US" sz="1600" b="1" dirty="0" smtClean="0"/>
          </a:p>
          <a:p>
            <a:pPr marL="514350" indent="-514350">
              <a:lnSpc>
                <a:spcPct val="120000"/>
              </a:lnSpc>
              <a:buNone/>
            </a:pPr>
            <a:r>
              <a:rPr lang="mr-IN" sz="1600" b="1" dirty="0" smtClean="0"/>
              <a:t>10. भाजीपाला कटिंग चा पूर्ण खर्च कंपनी करेल .</a:t>
            </a:r>
            <a:endParaRPr lang="en-US" sz="1600" b="1" dirty="0" smtClean="0"/>
          </a:p>
          <a:p>
            <a:pPr marL="514350" indent="-514350">
              <a:lnSpc>
                <a:spcPct val="120000"/>
              </a:lnSpc>
              <a:buNone/>
            </a:pPr>
            <a:r>
              <a:rPr lang="mr-IN" sz="1600" b="1" dirty="0" smtClean="0"/>
              <a:t>11. तसेच या सर्व मॉडेल चे 500 रुपये च्या </a:t>
            </a:r>
            <a:r>
              <a:rPr lang="en-US" sz="1800" b="1" dirty="0" smtClean="0"/>
              <a:t>STAMP PAPER </a:t>
            </a:r>
            <a:r>
              <a:rPr lang="mr-IN" sz="1600" b="1" dirty="0" smtClean="0"/>
              <a:t>वर </a:t>
            </a:r>
            <a:r>
              <a:rPr lang="en-US" sz="1800" b="1" dirty="0" smtClean="0"/>
              <a:t>AGREEMENT</a:t>
            </a:r>
            <a:r>
              <a:rPr lang="en-US" sz="1600" b="1" dirty="0" smtClean="0"/>
              <a:t> </a:t>
            </a:r>
            <a:r>
              <a:rPr lang="mr-IN" sz="1600" b="1" dirty="0" smtClean="0"/>
              <a:t>केले जाईल .</a:t>
            </a:r>
            <a:endParaRPr lang="en-US" sz="1600" b="1" dirty="0" smtClean="0"/>
          </a:p>
          <a:p>
            <a:pPr marL="514350" indent="-514350">
              <a:lnSpc>
                <a:spcPct val="120000"/>
              </a:lnSpc>
              <a:buNone/>
            </a:pPr>
            <a:r>
              <a:rPr lang="mr-IN" sz="1600" b="1" dirty="0" smtClean="0"/>
              <a:t>12. सरकारी अनुदानाची डॉक्युमेंट फाईल शेतकऱ्यांनीच जमा करणे , गरज लागेल तिथे </a:t>
            </a:r>
            <a:endParaRPr lang="en-US" sz="1600" b="1" dirty="0" smtClean="0"/>
          </a:p>
          <a:p>
            <a:pPr marL="514350" indent="-514350">
              <a:lnSpc>
                <a:spcPct val="120000"/>
              </a:lnSpc>
              <a:buNone/>
            </a:pPr>
            <a:r>
              <a:rPr lang="en-US" sz="1600" b="1" dirty="0"/>
              <a:t> </a:t>
            </a:r>
            <a:r>
              <a:rPr lang="en-US" sz="1600" b="1" dirty="0" smtClean="0"/>
              <a:t>       </a:t>
            </a:r>
            <a:r>
              <a:rPr lang="mr-IN" sz="1600" b="1" dirty="0" smtClean="0"/>
              <a:t>कंपनी मदत</a:t>
            </a:r>
            <a:r>
              <a:rPr lang="en-US" sz="1600" b="1" dirty="0" smtClean="0"/>
              <a:t> </a:t>
            </a:r>
            <a:r>
              <a:rPr lang="mr-IN" sz="1600" b="1" dirty="0" smtClean="0"/>
              <a:t>व पाठपुरावा करेल.</a:t>
            </a:r>
          </a:p>
          <a:p>
            <a:pPr>
              <a:buNone/>
            </a:pP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p:cNvSpPr>
            <a:spLocks noGrp="1"/>
          </p:cNvSpPr>
          <p:nvPr>
            <p:ph type="ctrTitle"/>
          </p:nvPr>
        </p:nvSpPr>
        <p:spPr>
          <a:xfrm>
            <a:off x="2214546" y="0"/>
            <a:ext cx="6172200" cy="1894362"/>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marL="0" indent="0" algn="ctr">
              <a:lnSpc>
                <a:spcPct val="100000"/>
              </a:lnSpc>
              <a:spcBef>
                <a:spcPts val="0"/>
              </a:spcBef>
              <a:spcAft>
                <a:spcPts val="0"/>
              </a:spcAft>
              <a:buNone/>
            </a:pPr>
            <a:r>
              <a:rPr lang="en-US" altLang="zh-CN" sz="5400" b="1" u="none" strike="noStrike" kern="1200" cap="none" spc="0" baseline="0" dirty="0">
                <a:solidFill>
                  <a:schemeClr val="accent1">
                    <a:lumMod val="75000"/>
                  </a:schemeClr>
                </a:solidFill>
                <a:latin typeface="Arial Black" pitchFamily="34" charset="0"/>
                <a:ea typeface="华文中宋" charset="0"/>
                <a:cs typeface="Lucida Sans" charset="0"/>
              </a:rPr>
              <a:t>THANK YOU</a:t>
            </a:r>
            <a:endParaRPr lang="zh-CN" altLang="en-US" sz="5400" b="1" u="none" strike="noStrike" kern="1200" cap="none" spc="0" baseline="0" dirty="0">
              <a:solidFill>
                <a:schemeClr val="accent1">
                  <a:lumMod val="75000"/>
                </a:schemeClr>
              </a:solidFill>
              <a:latin typeface="Arial Black" pitchFamily="34" charset="0"/>
              <a:ea typeface="华文中宋" charset="0"/>
              <a:cs typeface="Lucida Sans" charset="0"/>
            </a:endParaRPr>
          </a:p>
        </p:txBody>
      </p:sp>
      <p:sp>
        <p:nvSpPr>
          <p:cNvPr id="136" name="矩形"/>
          <p:cNvSpPr>
            <a:spLocks/>
          </p:cNvSpPr>
          <p:nvPr/>
        </p:nvSpPr>
        <p:spPr>
          <a:xfrm>
            <a:off x="142844" y="89536"/>
            <a:ext cx="566181" cy="6768464"/>
          </a:xfrm>
          <a:prstGeom prst="rect">
            <a:avLst/>
          </a:prstGeom>
          <a:noFill/>
          <a:ln w="12700" cap="flat" cmpd="sng">
            <a:solidFill>
              <a:srgbClr val="242D46"/>
            </a:solidFill>
            <a:prstDash val="solid"/>
            <a:round/>
          </a:ln>
          <a:effectLst>
            <a:outerShdw blurRad="50800" dist="38100" dir="13500000" algn="br" rotWithShape="0">
              <a:srgbClr val="000000">
                <a:alpha val="39607"/>
              </a:srgbClr>
            </a:outerShdw>
          </a:effectLst>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rPr>
              <a:t>S</a:t>
            </a: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r>
              <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rPr>
              <a:t>K</a:t>
            </a: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r>
              <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rPr>
              <a:t>P</a:t>
            </a: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endPar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a:p>
            <a:pPr marL="0" indent="0" algn="l">
              <a:lnSpc>
                <a:spcPct val="100000"/>
              </a:lnSpc>
              <a:spcBef>
                <a:spcPts val="0"/>
              </a:spcBef>
              <a:spcAft>
                <a:spcPts val="0"/>
              </a:spcAft>
              <a:buNone/>
            </a:pPr>
            <a:r>
              <a:rPr lang="en-US" altLang="zh-CN"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rPr>
              <a:t>S</a:t>
            </a:r>
            <a:endParaRPr lang="zh-CN" altLang="en-US" sz="4400" b="0" i="0" u="none" strike="noStrike" kern="1200" cap="none" spc="0" baseline="0" dirty="0">
              <a:ln w="18415" cap="flat">
                <a:solidFill>
                  <a:srgbClr val="FED46C"/>
                </a:solidFill>
                <a:prstDash val="solid"/>
                <a:round/>
              </a:ln>
              <a:solidFill>
                <a:srgbClr val="FDD6B9"/>
              </a:solidFill>
              <a:effectLst>
                <a:glow rad="101600">
                  <a:srgbClr val="808080">
                    <a:alpha val="60000"/>
                  </a:srgbClr>
                </a:glow>
                <a:outerShdw blurRad="63500" dir="3600000" algn="tl">
                  <a:srgbClr val="000000">
                    <a:alpha val="70000"/>
                  </a:srgbClr>
                </a:outerShdw>
              </a:effectLst>
              <a:latin typeface="Algerian" pitchFamily="82" charset="0"/>
              <a:ea typeface="华文中宋" charset="0"/>
              <a:cs typeface="Gill Sans MT" charset="0"/>
            </a:endParaRPr>
          </a:p>
        </p:txBody>
      </p:sp>
      <p:pic>
        <p:nvPicPr>
          <p:cNvPr id="137" name="图片"/>
          <p:cNvPicPr>
            <a:picLocks noChangeAspect="1"/>
          </p:cNvPicPr>
          <p:nvPr/>
        </p:nvPicPr>
        <p:blipFill>
          <a:blip r:embed="rId2" cstate="print"/>
          <a:stretch>
            <a:fillRect/>
          </a:stretch>
        </p:blipFill>
        <p:spPr>
          <a:xfrm>
            <a:off x="3286115" y="2214554"/>
            <a:ext cx="3571900" cy="1500198"/>
          </a:xfrm>
          <a:prstGeom prst="rect">
            <a:avLst/>
          </a:prstGeom>
          <a:noFill/>
          <a:ln w="9525" cap="flat" cmpd="sng">
            <a:noFill/>
            <a:prstDash val="solid"/>
            <a:miter/>
          </a:ln>
        </p:spPr>
      </p:pic>
      <p:sp>
        <p:nvSpPr>
          <p:cNvPr id="138" name="矩形"/>
          <p:cNvSpPr>
            <a:spLocks/>
          </p:cNvSpPr>
          <p:nvPr/>
        </p:nvSpPr>
        <p:spPr>
          <a:xfrm>
            <a:off x="2357422" y="4071942"/>
            <a:ext cx="6072230" cy="1539238"/>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4800" b="0" i="0" u="none" strike="noStrike" kern="1200" cap="none" spc="0" baseline="0" dirty="0">
                <a:solidFill>
                  <a:srgbClr val="0070C0"/>
                </a:solidFill>
                <a:effectLst>
                  <a:outerShdw blurRad="38100" dist="38100" dir="2700000" algn="tl">
                    <a:srgbClr val="000000">
                      <a:alpha val="43000"/>
                    </a:srgbClr>
                  </a:outerShdw>
                </a:effectLst>
                <a:latin typeface="Algerian" pitchFamily="82" charset="0"/>
                <a:ea typeface="华文中宋" charset="0"/>
                <a:cs typeface="Gill Sans MT" charset="0"/>
              </a:rPr>
              <a:t>SK</a:t>
            </a:r>
            <a:r>
              <a:rPr lang="en-US" altLang="zh-CN" sz="4800" b="0" i="0" u="none" strike="noStrike" kern="1200" cap="none" spc="0" baseline="0" dirty="0">
                <a:solidFill>
                  <a:srgbClr val="00B050"/>
                </a:solidFill>
                <a:effectLst>
                  <a:outerShdw blurRad="38100" dist="38100" dir="2700000" algn="tl">
                    <a:srgbClr val="000000">
                      <a:alpha val="43000"/>
                    </a:srgbClr>
                  </a:outerShdw>
                </a:effectLst>
                <a:latin typeface="Algerian" pitchFamily="82" charset="0"/>
                <a:ea typeface="华文中宋" charset="0"/>
                <a:cs typeface="Gill Sans MT" charset="0"/>
              </a:rPr>
              <a:t>PS</a:t>
            </a:r>
            <a:r>
              <a:rPr lang="en-US" altLang="zh-CN" sz="4800" b="0" i="0" u="none" strike="noStrike" kern="1200" cap="none" spc="0" baseline="0" dirty="0">
                <a:solidFill>
                  <a:srgbClr val="002060"/>
                </a:solidFill>
                <a:effectLst>
                  <a:outerShdw blurRad="38100" dist="38100" dir="2700000" algn="tl">
                    <a:srgbClr val="000000">
                      <a:alpha val="43000"/>
                    </a:srgbClr>
                  </a:outerShdw>
                </a:effectLst>
                <a:latin typeface="Algerian" pitchFamily="82" charset="0"/>
                <a:ea typeface="华文中宋" charset="0"/>
                <a:cs typeface="Gill Sans MT" charset="0"/>
              </a:rPr>
              <a:t> </a:t>
            </a:r>
            <a:r>
              <a:rPr lang="en-US" altLang="zh-CN" sz="4800" b="0" i="0" u="none" strike="noStrike" kern="1200" cap="none" spc="0" baseline="0" dirty="0">
                <a:solidFill>
                  <a:schemeClr val="tx1"/>
                </a:solidFill>
                <a:effectLst>
                  <a:outerShdw blurRad="38100" dist="38100" dir="2700000" algn="tl">
                    <a:srgbClr val="000000">
                      <a:alpha val="43000"/>
                    </a:srgbClr>
                  </a:outerShdw>
                </a:effectLst>
                <a:latin typeface="Algerian" pitchFamily="82" charset="0"/>
                <a:ea typeface="华文中宋" charset="0"/>
                <a:cs typeface="Gill Sans MT" charset="0"/>
              </a:rPr>
              <a:t>MAHOGANY PVT. LTD. </a:t>
            </a:r>
            <a:endParaRPr lang="zh-CN" altLang="en-US" sz="4800" b="0" i="0" u="none" strike="noStrike" kern="1200" cap="none" spc="0" baseline="0" dirty="0">
              <a:solidFill>
                <a:schemeClr val="tx1"/>
              </a:solidFill>
              <a:effectLst>
                <a:outerShdw blurRad="38100" dist="38100" dir="2700000" algn="tl">
                  <a:srgbClr val="000000">
                    <a:alpha val="43000"/>
                  </a:srgbClr>
                </a:outerShdw>
              </a:effectLst>
              <a:latin typeface="Algerian" pitchFamily="82" charset="0"/>
              <a:ea typeface="华文中宋" charset="0"/>
              <a:cs typeface="Gill Sans MT" charset="0"/>
            </a:endParaRPr>
          </a:p>
        </p:txBody>
      </p:sp>
    </p:spTree>
    <p:extLst>
      <p:ext uri="{BB962C8B-B14F-4D97-AF65-F5344CB8AC3E}">
        <p14:creationId xmlns:p14="http://schemas.microsoft.com/office/powerpoint/2010/main" xmlns="" val="1629496236"/>
      </p:ext>
    </p:extLst>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229600" cy="1143000"/>
          </a:xfrm>
        </p:spPr>
        <p:txBody>
          <a:bodyPr>
            <a:normAutofit/>
          </a:bodyPr>
          <a:lstStyle/>
          <a:p>
            <a:pPr algn="l"/>
            <a:r>
              <a:rPr lang="en-US" sz="3600" b="1" dirty="0" smtClean="0">
                <a:solidFill>
                  <a:srgbClr val="00B050"/>
                </a:solidFill>
              </a:rPr>
              <a:t>THIRD LAYER PLANTATION :</a:t>
            </a:r>
            <a:r>
              <a:rPr lang="en-US" sz="3600" b="1" dirty="0" smtClean="0">
                <a:solidFill>
                  <a:srgbClr val="92D050"/>
                </a:solidFill>
              </a:rPr>
              <a:t/>
            </a:r>
            <a:br>
              <a:rPr lang="en-US" sz="3600" b="1" dirty="0" smtClean="0">
                <a:solidFill>
                  <a:srgbClr val="92D050"/>
                </a:solidFill>
              </a:rPr>
            </a:br>
            <a:r>
              <a:rPr lang="en-US" sz="2400" b="1" dirty="0" smtClean="0"/>
              <a:t>VEGETABLE PLANTATION : FARMERS PROJECT</a:t>
            </a:r>
            <a:endParaRPr lang="en-US" sz="3600" b="1" dirty="0">
              <a:solidFill>
                <a:srgbClr val="92D050"/>
              </a:solidFill>
            </a:endParaRPr>
          </a:p>
        </p:txBody>
      </p:sp>
      <p:graphicFrame>
        <p:nvGraphicFramePr>
          <p:cNvPr id="4" name="Table 3"/>
          <p:cNvGraphicFramePr>
            <a:graphicFrameLocks noGrp="1"/>
          </p:cNvGraphicFramePr>
          <p:nvPr/>
        </p:nvGraphicFramePr>
        <p:xfrm>
          <a:off x="642910" y="2071679"/>
          <a:ext cx="6096000" cy="2738756"/>
        </p:xfrm>
        <a:graphic>
          <a:graphicData uri="http://schemas.openxmlformats.org/drawingml/2006/table">
            <a:tbl>
              <a:tblPr firstRow="1" bandRow="1">
                <a:tableStyleId>{5C22544A-7EE6-4342-B048-85BDC9FD1C3A}</a:tableStyleId>
              </a:tblPr>
              <a:tblGrid>
                <a:gridCol w="1143008"/>
                <a:gridCol w="2571768"/>
                <a:gridCol w="2381224"/>
              </a:tblGrid>
              <a:tr h="513716">
                <a:tc>
                  <a:txBody>
                    <a:bodyPr/>
                    <a:lstStyle/>
                    <a:p>
                      <a:pPr algn="ctr"/>
                      <a:r>
                        <a:rPr lang="en-US" dirty="0" smtClean="0">
                          <a:solidFill>
                            <a:schemeClr val="tx1"/>
                          </a:solidFill>
                        </a:rPr>
                        <a:t>SR</a:t>
                      </a:r>
                      <a:r>
                        <a:rPr lang="en-US" baseline="0" dirty="0" smtClean="0">
                          <a:solidFill>
                            <a:schemeClr val="tx1"/>
                          </a:solidFill>
                        </a:rPr>
                        <a:t> . NO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NAME</a:t>
                      </a:r>
                      <a:r>
                        <a:rPr lang="en-US" baseline="0" dirty="0" smtClean="0">
                          <a:solidFill>
                            <a:schemeClr val="tx1"/>
                          </a:solidFill>
                        </a:rPr>
                        <a:t> OF CROP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FIXED</a:t>
                      </a:r>
                      <a:r>
                        <a:rPr lang="en-US" baseline="0" dirty="0" smtClean="0">
                          <a:solidFill>
                            <a:schemeClr val="tx1"/>
                          </a:solidFill>
                        </a:rPr>
                        <a:t> MIN RATE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chemeClr val="tx1"/>
                          </a:solidFill>
                        </a:rPr>
                        <a:t>1</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r-IN" sz="1600" b="1" dirty="0" smtClean="0"/>
                        <a:t>भेंडी</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t>26</a:t>
                      </a:r>
                      <a:r>
                        <a:rPr lang="en-US" sz="1600" b="1" dirty="0" smtClean="0"/>
                        <a:t> </a:t>
                      </a:r>
                      <a:r>
                        <a:rPr lang="en-US" sz="1800" b="1" dirty="0" smtClean="0"/>
                        <a:t>RS . KG</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chemeClr val="tx1"/>
                          </a:solidFill>
                        </a:rPr>
                        <a:t>2</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r-IN" sz="1600" b="1" dirty="0" smtClean="0"/>
                        <a:t>काकडी</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15</a:t>
                      </a:r>
                      <a:r>
                        <a:rPr lang="en-US" b="1" baseline="0" dirty="0" smtClean="0"/>
                        <a:t> RS . KG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chemeClr val="tx1"/>
                          </a:solidFill>
                        </a:rPr>
                        <a:t>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r-IN" sz="1600" b="1" dirty="0" smtClean="0"/>
                        <a:t>भोपळा</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15 RS .</a:t>
                      </a:r>
                      <a:r>
                        <a:rPr lang="en-US" b="1" baseline="0" dirty="0" smtClean="0"/>
                        <a:t> KG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chemeClr val="tx1"/>
                          </a:solidFill>
                        </a:rPr>
                        <a:t>4</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r-IN" sz="1600" b="1" dirty="0" smtClean="0">
                          <a:solidFill>
                            <a:schemeClr val="tx1"/>
                          </a:solidFill>
                        </a:rPr>
                        <a:t>कारले</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15 RS</a:t>
                      </a:r>
                      <a:r>
                        <a:rPr lang="en-US" b="1" baseline="0" dirty="0" smtClean="0"/>
                        <a:t> . KG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chemeClr val="tx1"/>
                          </a:solidFill>
                        </a:rPr>
                        <a:t>5</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r-IN" sz="1600" b="1" dirty="0" smtClean="0">
                          <a:solidFill>
                            <a:schemeClr val="tx1"/>
                          </a:solidFill>
                        </a:rPr>
                        <a:t>दोडका</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15 RS . KG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chemeClr val="tx1"/>
                          </a:solidFill>
                        </a:rPr>
                        <a:t>6</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r-IN" sz="1600" b="1" dirty="0" smtClean="0">
                          <a:solidFill>
                            <a:schemeClr val="tx1"/>
                          </a:solidFill>
                        </a:rPr>
                        <a:t>शेवगा</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15 RS . KG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467600" cy="1143000"/>
          </a:xfrm>
        </p:spPr>
        <p:txBody>
          <a:bodyPr>
            <a:normAutofit/>
          </a:bodyPr>
          <a:lstStyle/>
          <a:p>
            <a:pPr algn="ctr"/>
            <a:r>
              <a:rPr lang="mr-IN" sz="4000" b="1" dirty="0" smtClean="0">
                <a:solidFill>
                  <a:srgbClr val="00B050"/>
                </a:solidFill>
              </a:rPr>
              <a:t>भेंडी</a:t>
            </a:r>
            <a:endParaRPr lang="en-US" sz="4000" b="1" u="sng" dirty="0">
              <a:solidFill>
                <a:srgbClr val="FF0000"/>
              </a:solidFill>
            </a:endParaRPr>
          </a:p>
        </p:txBody>
      </p:sp>
      <p:pic>
        <p:nvPicPr>
          <p:cNvPr id="3" name="Picture 2"/>
          <p:cNvPicPr>
            <a:picLocks noChangeAspect="1" noChangeArrowheads="1"/>
          </p:cNvPicPr>
          <p:nvPr/>
        </p:nvPicPr>
        <p:blipFill>
          <a:blip r:embed="rId2"/>
          <a:srcRect/>
          <a:stretch>
            <a:fillRect/>
          </a:stretch>
        </p:blipFill>
        <p:spPr bwMode="auto">
          <a:xfrm>
            <a:off x="2428860" y="1714488"/>
            <a:ext cx="4281499" cy="42814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76"/>
            <a:ext cx="8229600" cy="1143000"/>
          </a:xfrm>
        </p:spPr>
        <p:txBody>
          <a:bodyPr>
            <a:normAutofit/>
          </a:bodyPr>
          <a:lstStyle/>
          <a:p>
            <a:pPr algn="l"/>
            <a:r>
              <a:rPr lang="mr-IN" sz="2800" b="1" dirty="0" smtClean="0">
                <a:solidFill>
                  <a:srgbClr val="00B050"/>
                </a:solidFill>
              </a:rPr>
              <a:t>भेंडी</a:t>
            </a:r>
            <a:r>
              <a:rPr lang="en-US" sz="2800" b="1" dirty="0" smtClean="0">
                <a:solidFill>
                  <a:srgbClr val="00B050"/>
                </a:solidFill>
              </a:rPr>
              <a:t> </a:t>
            </a:r>
            <a:r>
              <a:rPr lang="mr-IN" sz="2800" b="1" dirty="0" smtClean="0">
                <a:solidFill>
                  <a:srgbClr val="00B050"/>
                </a:solidFill>
              </a:rPr>
              <a:t>वैशिष्ट्ये</a:t>
            </a:r>
            <a:r>
              <a:rPr lang="en-US" sz="2800" b="1" dirty="0" smtClean="0">
                <a:solidFill>
                  <a:srgbClr val="00B050"/>
                </a:solidFill>
              </a:rPr>
              <a:t> :</a:t>
            </a:r>
            <a:endParaRPr lang="en-US" sz="2800" b="1" dirty="0">
              <a:solidFill>
                <a:srgbClr val="00B050"/>
              </a:solidFill>
            </a:endParaRPr>
          </a:p>
        </p:txBody>
      </p:sp>
      <p:sp>
        <p:nvSpPr>
          <p:cNvPr id="3" name="Content Placeholder 2"/>
          <p:cNvSpPr>
            <a:spLocks noGrp="1"/>
          </p:cNvSpPr>
          <p:nvPr>
            <p:ph sz="quarter" idx="1"/>
          </p:nvPr>
        </p:nvSpPr>
        <p:spPr>
          <a:xfrm>
            <a:off x="428596" y="1071546"/>
            <a:ext cx="8229600" cy="5054617"/>
          </a:xfrm>
        </p:spPr>
        <p:txBody>
          <a:bodyPr>
            <a:normAutofit fontScale="55000" lnSpcReduction="20000"/>
          </a:bodyPr>
          <a:lstStyle/>
          <a:p>
            <a:pPr>
              <a:lnSpc>
                <a:spcPct val="120000"/>
              </a:lnSpc>
              <a:buNone/>
            </a:pPr>
            <a:r>
              <a:rPr lang="en-US" sz="3400" b="1" dirty="0" smtClean="0"/>
              <a:t>  </a:t>
            </a:r>
            <a:r>
              <a:rPr lang="mr-IN" sz="3400" b="1" dirty="0" smtClean="0"/>
              <a:t>भेंडी </a:t>
            </a:r>
            <a:r>
              <a:rPr lang="mr-IN" sz="3800" b="1" dirty="0" smtClean="0"/>
              <a:t>(</a:t>
            </a:r>
            <a:r>
              <a:rPr lang="en-US" sz="3800" b="1" dirty="0" smtClean="0"/>
              <a:t>Ladies Finger </a:t>
            </a:r>
            <a:r>
              <a:rPr lang="mr-IN" sz="3400" b="1" dirty="0" smtClean="0"/>
              <a:t>किंवा </a:t>
            </a:r>
            <a:r>
              <a:rPr lang="en-US" sz="3800" b="1" dirty="0" smtClean="0"/>
              <a:t>Okra</a:t>
            </a:r>
            <a:r>
              <a:rPr lang="en-US" sz="3400" b="1" dirty="0" smtClean="0"/>
              <a:t>) </a:t>
            </a:r>
            <a:r>
              <a:rPr lang="mr-IN" sz="3400" b="1" dirty="0" smtClean="0"/>
              <a:t>ही एक महत्त्वाची भाजी असून तिचे विविध</a:t>
            </a:r>
            <a:endParaRPr lang="en-US" sz="3400" b="1" dirty="0" smtClean="0"/>
          </a:p>
          <a:p>
            <a:pPr>
              <a:lnSpc>
                <a:spcPct val="120000"/>
              </a:lnSpc>
              <a:buNone/>
            </a:pPr>
            <a:r>
              <a:rPr lang="en-US" sz="3400" b="1" dirty="0" smtClean="0"/>
              <a:t>  </a:t>
            </a:r>
            <a:r>
              <a:rPr lang="mr-IN" sz="3400" b="1" dirty="0" smtClean="0"/>
              <a:t>वैशिष्ट्ये खालीलप्रमाणे आहेत:वनस्पतिशास्त्रीय वैशिष्ट्ये:</a:t>
            </a:r>
            <a:endParaRPr lang="en-US" sz="3400" b="1" dirty="0" smtClean="0"/>
          </a:p>
          <a:p>
            <a:pPr>
              <a:buNone/>
            </a:pPr>
            <a:endParaRPr lang="en-US" b="1" dirty="0" smtClean="0"/>
          </a:p>
          <a:p>
            <a:pPr marL="514350" indent="-514350">
              <a:lnSpc>
                <a:spcPct val="120000"/>
              </a:lnSpc>
              <a:buFont typeface="Wingdings" pitchFamily="2" charset="2"/>
              <a:buChar char="v"/>
            </a:pPr>
            <a:r>
              <a:rPr lang="mr-IN" b="1" dirty="0" smtClean="0"/>
              <a:t>वनस्पती प्रकार: एकदलिकित, उष्णकटिबंधीय आणि वार्षिक वनस्पती</a:t>
            </a:r>
            <a:endParaRPr lang="en-US" b="1" dirty="0" smtClean="0"/>
          </a:p>
          <a:p>
            <a:pPr marL="514350" indent="-514350">
              <a:lnSpc>
                <a:spcPct val="120000"/>
              </a:lnSpc>
              <a:buFont typeface="Wingdings" pitchFamily="2" charset="2"/>
              <a:buChar char="v"/>
            </a:pPr>
            <a:r>
              <a:rPr lang="mr-IN" b="1" dirty="0" smtClean="0"/>
              <a:t>फुले: पिवळसर रंगाची आणि मोठ्या आकाराची</a:t>
            </a:r>
            <a:endParaRPr lang="en-US" b="1" dirty="0" smtClean="0"/>
          </a:p>
          <a:p>
            <a:pPr marL="514350" indent="-514350">
              <a:lnSpc>
                <a:spcPct val="120000"/>
              </a:lnSpc>
              <a:buFont typeface="Wingdings" pitchFamily="2" charset="2"/>
              <a:buChar char="v"/>
            </a:pPr>
            <a:r>
              <a:rPr lang="mr-IN" b="1" dirty="0" smtClean="0"/>
              <a:t>फळ: हिरवट रंगाचे, लांबट व शेंड्याकडे निमुळते</a:t>
            </a:r>
            <a:endParaRPr lang="en-US" b="1" dirty="0" smtClean="0"/>
          </a:p>
          <a:p>
            <a:pPr marL="514350" indent="-514350">
              <a:lnSpc>
                <a:spcPct val="120000"/>
              </a:lnSpc>
              <a:buFont typeface="Wingdings" pitchFamily="2" charset="2"/>
              <a:buChar char="v"/>
            </a:pPr>
            <a:r>
              <a:rPr lang="mr-IN" b="1" dirty="0" smtClean="0"/>
              <a:t>पचनास हलकी: फायबरयुक्त असल्याने पचनास मदत करते.</a:t>
            </a:r>
            <a:endParaRPr lang="en-US" b="1" dirty="0" smtClean="0"/>
          </a:p>
          <a:p>
            <a:pPr marL="514350" indent="-514350">
              <a:lnSpc>
                <a:spcPct val="120000"/>
              </a:lnSpc>
              <a:buFont typeface="Wingdings" pitchFamily="2" charset="2"/>
              <a:buChar char="v"/>
            </a:pPr>
            <a:r>
              <a:rPr lang="mr-IN" b="1" dirty="0" smtClean="0"/>
              <a:t>पोषकतत्त्वे:भरपूर प्रमाणात जीवनसत्त्व ‘</a:t>
            </a:r>
            <a:r>
              <a:rPr lang="en-US" b="1" dirty="0" smtClean="0"/>
              <a:t>C’, ‘K’ </a:t>
            </a:r>
            <a:r>
              <a:rPr lang="mr-IN" b="1" dirty="0" smtClean="0"/>
              <a:t>आणि ‘</a:t>
            </a:r>
            <a:r>
              <a:rPr lang="en-US" b="1" dirty="0" smtClean="0"/>
              <a:t>A’</a:t>
            </a:r>
            <a:r>
              <a:rPr lang="mr-IN" b="1" dirty="0" smtClean="0"/>
              <a:t>लोह, कॅल्शियम, मॅग्नेशियम आणि पोटॅशियमचा</a:t>
            </a:r>
            <a:endParaRPr lang="en-US" b="1" dirty="0" smtClean="0"/>
          </a:p>
          <a:p>
            <a:pPr marL="514350" indent="-514350">
              <a:lnSpc>
                <a:spcPct val="120000"/>
              </a:lnSpc>
              <a:buNone/>
            </a:pPr>
            <a:r>
              <a:rPr lang="en-US" b="1" dirty="0"/>
              <a:t> </a:t>
            </a:r>
            <a:r>
              <a:rPr lang="en-US" b="1" dirty="0" smtClean="0"/>
              <a:t>            </a:t>
            </a:r>
            <a:r>
              <a:rPr lang="mr-IN" b="1" dirty="0" smtClean="0"/>
              <a:t> </a:t>
            </a:r>
            <a:r>
              <a:rPr lang="en-US" b="1" dirty="0" smtClean="0"/>
              <a:t>  </a:t>
            </a:r>
            <a:r>
              <a:rPr lang="mr-IN" b="1" dirty="0" smtClean="0"/>
              <a:t>चांगला स्रोतअँटिऑक्सिडंट्सने समृद्ध</a:t>
            </a:r>
            <a:endParaRPr lang="en-US" b="1" dirty="0" smtClean="0"/>
          </a:p>
          <a:p>
            <a:pPr marL="514350" indent="-514350">
              <a:lnSpc>
                <a:spcPct val="120000"/>
              </a:lnSpc>
              <a:buNone/>
            </a:pPr>
            <a:r>
              <a:rPr lang="en-US" b="1" dirty="0"/>
              <a:t> </a:t>
            </a:r>
            <a:r>
              <a:rPr lang="en-US" b="1" dirty="0" smtClean="0"/>
              <a:t>              </a:t>
            </a:r>
            <a:r>
              <a:rPr lang="mr-IN" b="1" dirty="0" smtClean="0"/>
              <a:t>शेतीसंबंधी वैशिष्ट्ये:</a:t>
            </a:r>
            <a:endParaRPr lang="en-US" b="1" dirty="0" smtClean="0"/>
          </a:p>
          <a:p>
            <a:pPr marL="514350" indent="-514350">
              <a:lnSpc>
                <a:spcPct val="120000"/>
              </a:lnSpc>
              <a:buFont typeface="Wingdings" pitchFamily="2" charset="2"/>
              <a:buChar char="v"/>
            </a:pPr>
            <a:r>
              <a:rPr lang="mr-IN" b="1" dirty="0" smtClean="0"/>
              <a:t>हवामान: उष्ण आणि आर्द्र हवामान योग्य</a:t>
            </a:r>
            <a:endParaRPr lang="en-US" b="1" dirty="0" smtClean="0"/>
          </a:p>
          <a:p>
            <a:pPr marL="514350" indent="-514350">
              <a:lnSpc>
                <a:spcPct val="120000"/>
              </a:lnSpc>
              <a:buFont typeface="Wingdings" pitchFamily="2" charset="2"/>
              <a:buChar char="v"/>
            </a:pPr>
            <a:r>
              <a:rPr lang="mr-IN" b="1" dirty="0" smtClean="0"/>
              <a:t>माती: उत्तम निचऱ्याची, सेंद्रिय पदार्थयुक्त आणि मध्यम काळी माती</a:t>
            </a:r>
            <a:endParaRPr lang="en-US" b="1" dirty="0" smtClean="0"/>
          </a:p>
          <a:p>
            <a:pPr marL="514350" indent="-514350">
              <a:lnSpc>
                <a:spcPct val="120000"/>
              </a:lnSpc>
              <a:buFont typeface="Wingdings" pitchFamily="2" charset="2"/>
              <a:buChar char="v"/>
            </a:pPr>
            <a:r>
              <a:rPr lang="mr-IN" b="1" dirty="0" smtClean="0"/>
              <a:t>पाणी व्यवस्थापन: नियमित पण मर्यादित पाणी देणे आवश्यक</a:t>
            </a:r>
            <a:endParaRPr lang="en-US" b="1" dirty="0" smtClean="0"/>
          </a:p>
          <a:p>
            <a:pPr marL="514350" indent="-514350">
              <a:lnSpc>
                <a:spcPct val="120000"/>
              </a:lnSpc>
              <a:buFont typeface="Wingdings" pitchFamily="2" charset="2"/>
              <a:buChar char="v"/>
            </a:pPr>
            <a:r>
              <a:rPr lang="mr-IN" b="1" dirty="0" smtClean="0"/>
              <a:t>काढणी कालावधी: 45-60 दिवसांत फळांची काढणी करता येतेऔषधी उपयोग:</a:t>
            </a:r>
            <a:endParaRPr lang="en-US" b="1" dirty="0" smtClean="0"/>
          </a:p>
          <a:p>
            <a:pPr marL="514350" indent="-514350">
              <a:lnSpc>
                <a:spcPct val="120000"/>
              </a:lnSpc>
              <a:buFont typeface="Wingdings" pitchFamily="2" charset="2"/>
              <a:buChar char="v"/>
            </a:pPr>
            <a:r>
              <a:rPr lang="mr-IN" b="1" dirty="0" smtClean="0"/>
              <a:t>मधुमेह नियंत्रण: रक्तातील साखर नियंत्रित ठेवण्यास मदत करते.</a:t>
            </a:r>
            <a:endParaRPr lang="en-US" b="1" dirty="0" smtClean="0"/>
          </a:p>
          <a:p>
            <a:pPr marL="514350" indent="-514350">
              <a:lnSpc>
                <a:spcPct val="120000"/>
              </a:lnSpc>
              <a:buFont typeface="Wingdings" pitchFamily="2" charset="2"/>
              <a:buChar char="v"/>
            </a:pPr>
            <a:r>
              <a:rPr lang="mr-IN" b="1" dirty="0" smtClean="0"/>
              <a:t>पचन सुधारणा: फायबरयुक्त असल्याने पचनसंस्थेस मदत होते.</a:t>
            </a:r>
            <a:endParaRPr lang="en-US" b="1" dirty="0" smtClean="0"/>
          </a:p>
          <a:p>
            <a:pPr marL="514350" indent="-514350">
              <a:lnSpc>
                <a:spcPct val="120000"/>
              </a:lnSpc>
              <a:buFont typeface="Wingdings" pitchFamily="2" charset="2"/>
              <a:buChar char="v"/>
            </a:pPr>
            <a:r>
              <a:rPr lang="mr-IN" b="1" dirty="0" smtClean="0"/>
              <a:t>त्वचेसाठी लाभदायक: अँटिऑक्सिडंट्स आणि जीवनसत्त्वांमुळे त्वचेचे आरोग्य सुधारते.भेंडी ही आरोग्यासाठी फायदेशीर आणि शेतीसाठी आर्थिकदृष्ट्या महत्त्वाची पिके आहे.</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normAutofit/>
          </a:bodyPr>
          <a:lstStyle/>
          <a:p>
            <a:pPr algn="ctr"/>
            <a:r>
              <a:rPr lang="mr-IN" sz="4000" b="1" dirty="0" smtClean="0">
                <a:solidFill>
                  <a:srgbClr val="00B050"/>
                </a:solidFill>
              </a:rPr>
              <a:t>काकडी</a:t>
            </a:r>
            <a:endParaRPr lang="en-US" sz="4000" b="1" u="sng"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2071670" y="2143116"/>
            <a:ext cx="4937193" cy="3362589"/>
          </a:xfrm>
          <a:prstGeom prst="rect">
            <a:avLst/>
          </a:prstGeom>
          <a:noFill/>
          <a:ln w="9525">
            <a:noFill/>
            <a:miter lim="800000"/>
            <a:headEnd/>
            <a:tailEnd/>
          </a:ln>
          <a:effectLst/>
        </p:spPr>
      </p:pic>
      <p:sp>
        <p:nvSpPr>
          <p:cNvPr id="4" name="Rectangle 3"/>
          <p:cNvSpPr/>
          <p:nvPr/>
        </p:nvSpPr>
        <p:spPr>
          <a:xfrm>
            <a:off x="2214546" y="1928802"/>
            <a:ext cx="4786346" cy="407196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76"/>
            <a:ext cx="8229600" cy="1143000"/>
          </a:xfrm>
        </p:spPr>
        <p:txBody>
          <a:bodyPr>
            <a:normAutofit/>
          </a:bodyPr>
          <a:lstStyle/>
          <a:p>
            <a:pPr algn="l"/>
            <a:r>
              <a:rPr lang="en-US" sz="2400" b="1" dirty="0" smtClean="0">
                <a:solidFill>
                  <a:srgbClr val="00B050"/>
                </a:solidFill>
              </a:rPr>
              <a:t>  </a:t>
            </a:r>
            <a:r>
              <a:rPr lang="mr-IN" sz="2400" b="1" dirty="0" smtClean="0">
                <a:solidFill>
                  <a:srgbClr val="00B050"/>
                </a:solidFill>
              </a:rPr>
              <a:t>काकडीचे वैशिष्ट्ये:</a:t>
            </a:r>
            <a:endParaRPr lang="en-US" sz="2400" b="1" dirty="0">
              <a:solidFill>
                <a:srgbClr val="00B050"/>
              </a:solidFill>
            </a:endParaRPr>
          </a:p>
        </p:txBody>
      </p:sp>
      <p:sp>
        <p:nvSpPr>
          <p:cNvPr id="3" name="Content Placeholder 2"/>
          <p:cNvSpPr>
            <a:spLocks noGrp="1"/>
          </p:cNvSpPr>
          <p:nvPr>
            <p:ph sz="quarter" idx="1"/>
          </p:nvPr>
        </p:nvSpPr>
        <p:spPr>
          <a:xfrm>
            <a:off x="457200" y="1071546"/>
            <a:ext cx="8229600" cy="5054617"/>
          </a:xfrm>
        </p:spPr>
        <p:txBody>
          <a:bodyPr>
            <a:noAutofit/>
          </a:bodyPr>
          <a:lstStyle/>
          <a:p>
            <a:pPr>
              <a:lnSpc>
                <a:spcPct val="150000"/>
              </a:lnSpc>
              <a:buFont typeface="Wingdings" pitchFamily="2" charset="2"/>
              <a:buChar char="v"/>
            </a:pPr>
            <a:r>
              <a:rPr lang="mr-IN" sz="1400" b="1" dirty="0" smtClean="0"/>
              <a:t>शरीरासाठी फायदेशीर – काकडीमध्ये पाण्याचे प्रमाण जास्त असते (सुमारे ९५%), </a:t>
            </a:r>
            <a:endParaRPr lang="en-US" sz="1400" b="1" dirty="0" smtClean="0"/>
          </a:p>
          <a:p>
            <a:pPr>
              <a:lnSpc>
                <a:spcPct val="150000"/>
              </a:lnSpc>
              <a:buNone/>
            </a:pPr>
            <a:r>
              <a:rPr lang="en-US" sz="1400" b="1" dirty="0"/>
              <a:t> </a:t>
            </a:r>
            <a:r>
              <a:rPr lang="en-US" sz="1400" b="1" dirty="0" smtClean="0"/>
              <a:t>       </a:t>
            </a:r>
            <a:r>
              <a:rPr lang="mr-IN" sz="1400" b="1" dirty="0" smtClean="0"/>
              <a:t>त्यामुळे शरीर हायड्रेट राहते.</a:t>
            </a:r>
            <a:endParaRPr lang="en-US" sz="1400" b="1" dirty="0" smtClean="0"/>
          </a:p>
          <a:p>
            <a:pPr>
              <a:lnSpc>
                <a:spcPct val="150000"/>
              </a:lnSpc>
              <a:buFont typeface="Wingdings" pitchFamily="2" charset="2"/>
              <a:buChar char="v"/>
            </a:pPr>
            <a:r>
              <a:rPr lang="mr-IN" sz="1400" b="1" dirty="0" smtClean="0"/>
              <a:t>कॅलरी कमी, फायबर जास्त – वजन कमी करण्यासाठी उपयुक्त, कारण यात कॅलरी </a:t>
            </a:r>
            <a:endParaRPr lang="en-US" sz="1400" b="1" dirty="0" smtClean="0"/>
          </a:p>
          <a:p>
            <a:pPr>
              <a:lnSpc>
                <a:spcPct val="150000"/>
              </a:lnSpc>
              <a:buNone/>
            </a:pPr>
            <a:r>
              <a:rPr lang="en-US" sz="1400" b="1" dirty="0"/>
              <a:t> </a:t>
            </a:r>
            <a:r>
              <a:rPr lang="en-US" sz="1400" b="1" dirty="0" smtClean="0"/>
              <a:t>       </a:t>
            </a:r>
            <a:r>
              <a:rPr lang="mr-IN" sz="1400" b="1" dirty="0" smtClean="0"/>
              <a:t>कमी आणि फायबर जास्त असते.</a:t>
            </a:r>
            <a:endParaRPr lang="en-US" sz="1400" b="1" dirty="0" smtClean="0"/>
          </a:p>
          <a:p>
            <a:pPr>
              <a:lnSpc>
                <a:spcPct val="150000"/>
              </a:lnSpc>
              <a:buFont typeface="Wingdings" pitchFamily="2" charset="2"/>
              <a:buChar char="v"/>
            </a:pPr>
            <a:r>
              <a:rPr lang="mr-IN" sz="1400" b="1" dirty="0" smtClean="0"/>
              <a:t>त्वचेच्या आरोग्यासाठी उत्तम – काकडीमध्ये अँटिऑक्सिडंट्स असतात, जे त्वचेला</a:t>
            </a:r>
            <a:r>
              <a:rPr lang="en-US" sz="1400" b="1" dirty="0" smtClean="0"/>
              <a:t> </a:t>
            </a:r>
            <a:r>
              <a:rPr lang="mr-IN" sz="1400" b="1" dirty="0" smtClean="0"/>
              <a:t>तजेलदार ठेवतात.</a:t>
            </a:r>
            <a:endParaRPr lang="en-US" sz="1400" b="1" dirty="0" smtClean="0"/>
          </a:p>
          <a:p>
            <a:pPr>
              <a:lnSpc>
                <a:spcPct val="150000"/>
              </a:lnSpc>
              <a:buFont typeface="Wingdings" pitchFamily="2" charset="2"/>
              <a:buChar char="v"/>
            </a:pPr>
            <a:r>
              <a:rPr lang="mr-IN" sz="1400" b="1" dirty="0" smtClean="0"/>
              <a:t>पचनासाठी मदतकारी – फायबरमुळे पचनक्रिया सुधारते आणि बद्धकोष्ठता दूर होण्यास मदत होते.</a:t>
            </a:r>
            <a:endParaRPr lang="en-US" sz="1400" b="1" dirty="0" smtClean="0"/>
          </a:p>
          <a:p>
            <a:pPr>
              <a:lnSpc>
                <a:spcPct val="150000"/>
              </a:lnSpc>
              <a:buFont typeface="Wingdings" pitchFamily="2" charset="2"/>
              <a:buChar char="v"/>
            </a:pPr>
            <a:r>
              <a:rPr lang="mr-IN" sz="1400" b="1" dirty="0" smtClean="0"/>
              <a:t>रक्तदाब नियंत्रणात ठेवते – यातील पोटॅशियम आणि मॅग्नेशियममुळे रक्तदाब नियंत्रित राहतो.</a:t>
            </a:r>
            <a:endParaRPr lang="en-US" sz="1400" b="1" dirty="0" smtClean="0"/>
          </a:p>
          <a:p>
            <a:pPr>
              <a:lnSpc>
                <a:spcPct val="150000"/>
              </a:lnSpc>
              <a:buFont typeface="Wingdings" pitchFamily="2" charset="2"/>
              <a:buChar char="v"/>
            </a:pPr>
            <a:r>
              <a:rPr lang="mr-IN" sz="1400" b="1" dirty="0" smtClean="0"/>
              <a:t>डोळ्यांसाठी थंडावा देणारी – डोळ्यांवर काकडीचे तुकडे ठेवल्यास थकवा आणि सूज कमी होते.</a:t>
            </a:r>
            <a:endParaRPr lang="en-US" sz="1400" b="1" dirty="0" smtClean="0"/>
          </a:p>
          <a:p>
            <a:pPr>
              <a:lnSpc>
                <a:spcPct val="150000"/>
              </a:lnSpc>
              <a:buFont typeface="Wingdings" pitchFamily="2" charset="2"/>
              <a:buChar char="v"/>
            </a:pPr>
            <a:r>
              <a:rPr lang="mr-IN" sz="1400" b="1" dirty="0" smtClean="0"/>
              <a:t>डायबेटीससाठी फायदेशीर – रक्तातील साखरेचे प्रमाण नियंत्रित ठेवण्यास मदत करते.</a:t>
            </a:r>
            <a:endParaRPr lang="en-US" sz="1400" b="1" dirty="0" smtClean="0"/>
          </a:p>
          <a:p>
            <a:pPr>
              <a:lnSpc>
                <a:spcPct val="150000"/>
              </a:lnSpc>
              <a:buFont typeface="Wingdings" pitchFamily="2" charset="2"/>
              <a:buChar char="v"/>
            </a:pPr>
            <a:r>
              <a:rPr lang="mr-IN" sz="1400" b="1" dirty="0" smtClean="0"/>
              <a:t>टॉक्सिन्स बाहेर टाकते – काकडीमुळे मूत्रवृद्धी होते, ज्यामुळे शरीरातील विषारी पदार्थ बाहेर टाकले जातात.</a:t>
            </a:r>
            <a:endParaRPr lang="en-US" sz="1400" b="1" dirty="0" smtClean="0"/>
          </a:p>
          <a:p>
            <a:pPr>
              <a:lnSpc>
                <a:spcPct val="150000"/>
              </a:lnSpc>
              <a:buFont typeface="Wingdings" pitchFamily="2" charset="2"/>
              <a:buChar char="v"/>
            </a:pPr>
            <a:r>
              <a:rPr lang="mr-IN" sz="1400" b="1" dirty="0" smtClean="0"/>
              <a:t>हाडांसाठी उपयुक्त – यात व्हिटॅमिन </a:t>
            </a:r>
            <a:r>
              <a:rPr lang="en-US" sz="1400" b="1" dirty="0" smtClean="0"/>
              <a:t>K </a:t>
            </a:r>
            <a:r>
              <a:rPr lang="mr-IN" sz="1400" b="1" dirty="0" smtClean="0"/>
              <a:t>आणि सिलिका असते, जे हाडांच्या मजबुतीस मदत करते.</a:t>
            </a:r>
            <a:endParaRPr lang="en-US" sz="1400" b="1" dirty="0" smtClean="0"/>
          </a:p>
          <a:p>
            <a:pPr>
              <a:lnSpc>
                <a:spcPct val="150000"/>
              </a:lnSpc>
              <a:buFont typeface="Wingdings" pitchFamily="2" charset="2"/>
              <a:buChar char="v"/>
            </a:pPr>
            <a:r>
              <a:rPr lang="mr-IN" sz="1400" b="1" dirty="0" smtClean="0"/>
              <a:t>हृदयासाठी चांगली – हृदयाच्या आरोग्यासाठी उपयुक्त असलेले अँटिऑक्सिडंट्स आणि अँटी-इन्फ्लेमेटरी गुणधर्म यात असतात.काकडी केवळ चवदारच नाही तर आरोग्यासाठीही खूप फायदेशीर आहे!</a:t>
            </a:r>
          </a:p>
          <a:p>
            <a:pPr>
              <a:lnSpc>
                <a:spcPct val="150000"/>
              </a:lnSpc>
              <a:buNone/>
            </a:pP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229600" cy="1143000"/>
          </a:xfrm>
        </p:spPr>
        <p:txBody>
          <a:bodyPr>
            <a:normAutofit/>
          </a:bodyPr>
          <a:lstStyle/>
          <a:p>
            <a:pPr algn="ctr"/>
            <a:r>
              <a:rPr lang="mr-IN" sz="4000" b="1" dirty="0" smtClean="0">
                <a:solidFill>
                  <a:srgbClr val="00B050"/>
                </a:solidFill>
              </a:rPr>
              <a:t>भोपळा</a:t>
            </a:r>
            <a:endParaRPr lang="en-US" sz="4000" b="1" u="sng" dirty="0">
              <a:solidFill>
                <a:srgbClr val="00B050"/>
              </a:solidFill>
            </a:endParaRPr>
          </a:p>
        </p:txBody>
      </p:sp>
      <p:sp>
        <p:nvSpPr>
          <p:cNvPr id="4" name="Rectangle 3"/>
          <p:cNvSpPr/>
          <p:nvPr/>
        </p:nvSpPr>
        <p:spPr>
          <a:xfrm>
            <a:off x="2000232" y="1857364"/>
            <a:ext cx="4786346" cy="407196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a:stretch>
            <a:fillRect/>
          </a:stretch>
        </p:blipFill>
        <p:spPr bwMode="auto">
          <a:xfrm>
            <a:off x="2143108" y="1857364"/>
            <a:ext cx="3938598" cy="393859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76"/>
            <a:ext cx="8229600" cy="1143000"/>
          </a:xfrm>
        </p:spPr>
        <p:txBody>
          <a:bodyPr>
            <a:normAutofit/>
          </a:bodyPr>
          <a:lstStyle/>
          <a:p>
            <a:pPr algn="l"/>
            <a:r>
              <a:rPr lang="mr-IN" sz="2800" b="1" dirty="0" smtClean="0">
                <a:solidFill>
                  <a:srgbClr val="00B050"/>
                </a:solidFill>
              </a:rPr>
              <a:t>भोपळ्याची वैशिष्ट्ये:</a:t>
            </a:r>
            <a:endParaRPr lang="en-US" sz="2800" b="1" dirty="0">
              <a:solidFill>
                <a:srgbClr val="00B050"/>
              </a:solidFill>
            </a:endParaRPr>
          </a:p>
        </p:txBody>
      </p:sp>
      <p:sp>
        <p:nvSpPr>
          <p:cNvPr id="3" name="Content Placeholder 2"/>
          <p:cNvSpPr>
            <a:spLocks noGrp="1"/>
          </p:cNvSpPr>
          <p:nvPr>
            <p:ph sz="quarter" idx="1"/>
          </p:nvPr>
        </p:nvSpPr>
        <p:spPr>
          <a:xfrm>
            <a:off x="457200" y="1142984"/>
            <a:ext cx="8229600" cy="4983179"/>
          </a:xfrm>
        </p:spPr>
        <p:txBody>
          <a:bodyPr>
            <a:normAutofit fontScale="85000" lnSpcReduction="20000"/>
          </a:bodyPr>
          <a:lstStyle/>
          <a:p>
            <a:pPr>
              <a:lnSpc>
                <a:spcPct val="120000"/>
              </a:lnSpc>
              <a:buFont typeface="Wingdings" pitchFamily="2" charset="2"/>
              <a:buChar char="v"/>
            </a:pPr>
            <a:r>
              <a:rPr lang="mr-IN" b="1" dirty="0" smtClean="0"/>
              <a:t>विविध प्रकार: भोपळ्याचे अनेक प्रकार असतात, जसे की लाल भोपळा, पांढरा भोपळा, दुधी भोपळा, टरबूज भोपळा इ.</a:t>
            </a:r>
            <a:endParaRPr lang="en-US" b="1" dirty="0" smtClean="0"/>
          </a:p>
          <a:p>
            <a:pPr>
              <a:lnSpc>
                <a:spcPct val="120000"/>
              </a:lnSpc>
              <a:buFont typeface="Wingdings" pitchFamily="2" charset="2"/>
              <a:buChar char="v"/>
            </a:pPr>
            <a:r>
              <a:rPr lang="mr-IN" b="1" dirty="0" smtClean="0"/>
              <a:t>पोषक घटक: भोपळ्यात अ जीवनसत्त्व (</a:t>
            </a:r>
            <a:r>
              <a:rPr lang="en-US" b="1" dirty="0" smtClean="0"/>
              <a:t>Vitamin A), </a:t>
            </a:r>
            <a:r>
              <a:rPr lang="mr-IN" b="1" dirty="0" smtClean="0"/>
              <a:t>क जीवनसत्त्व (</a:t>
            </a:r>
            <a:r>
              <a:rPr lang="en-US" b="1" dirty="0" smtClean="0"/>
              <a:t>Vitamin C), </a:t>
            </a:r>
            <a:r>
              <a:rPr lang="mr-IN" b="1" dirty="0" smtClean="0"/>
              <a:t>फायबर, लोह आणि अँटिऑक्सिडंट्स भरपूर प्रमाणात असतात.</a:t>
            </a:r>
            <a:endParaRPr lang="en-US" b="1" dirty="0" smtClean="0"/>
          </a:p>
          <a:p>
            <a:pPr>
              <a:lnSpc>
                <a:spcPct val="120000"/>
              </a:lnSpc>
              <a:buFont typeface="Wingdings" pitchFamily="2" charset="2"/>
              <a:buChar char="v"/>
            </a:pPr>
            <a:r>
              <a:rPr lang="mr-IN" b="1" dirty="0" smtClean="0"/>
              <a:t>आरोग्यास फायदेशीर: भोपळा पचनसंस्थेस मदत करतो, रोगप्रतिकारशक्ती वाढवतो आणि डोळ्यांच्या आरोग्यासाठी चांगला असतो.</a:t>
            </a:r>
            <a:endParaRPr lang="en-US" b="1" dirty="0" smtClean="0"/>
          </a:p>
          <a:p>
            <a:pPr>
              <a:lnSpc>
                <a:spcPct val="120000"/>
              </a:lnSpc>
              <a:buFont typeface="Wingdings" pitchFamily="2" charset="2"/>
              <a:buChar char="v"/>
            </a:pPr>
            <a:r>
              <a:rPr lang="mr-IN" b="1" dirty="0" smtClean="0"/>
              <a:t>कमी कॅलरी: भोपळ्यात कमी कॅलरीज असतात, त्यामुळे वजन कमी करण्यासाठी उपयुक्त आहे.</a:t>
            </a:r>
            <a:endParaRPr lang="en-US" b="1" dirty="0" smtClean="0"/>
          </a:p>
          <a:p>
            <a:pPr>
              <a:lnSpc>
                <a:spcPct val="120000"/>
              </a:lnSpc>
              <a:buFont typeface="Wingdings" pitchFamily="2" charset="2"/>
              <a:buChar char="v"/>
            </a:pPr>
            <a:r>
              <a:rPr lang="mr-IN" b="1" dirty="0" smtClean="0"/>
              <a:t>वापर: भाजी, सूप, हलवा, पराठे, लोणचं तसेच काही गोड पदार्थांमध्येही भोपळ्याचा वापर केला जातो.</a:t>
            </a:r>
            <a:endParaRPr lang="en-US" b="1" dirty="0" smtClean="0"/>
          </a:p>
          <a:p>
            <a:pPr>
              <a:lnSpc>
                <a:spcPct val="120000"/>
              </a:lnSpc>
              <a:buFont typeface="Wingdings" pitchFamily="2" charset="2"/>
              <a:buChar char="v"/>
            </a:pPr>
            <a:r>
              <a:rPr lang="mr-IN" b="1" dirty="0" smtClean="0"/>
              <a:t>बिया उपयुक्त: भोपळ्याच्या बिया प्रथिनं (</a:t>
            </a:r>
            <a:r>
              <a:rPr lang="en-US" b="1" dirty="0" smtClean="0"/>
              <a:t>Protein) </a:t>
            </a:r>
            <a:r>
              <a:rPr lang="mr-IN" b="1" dirty="0" smtClean="0"/>
              <a:t>आणि स्नेहद्रव्यांनी (</a:t>
            </a:r>
            <a:r>
              <a:rPr lang="en-US" b="1" dirty="0" smtClean="0"/>
              <a:t>Healthy Fats) </a:t>
            </a:r>
            <a:r>
              <a:rPr lang="mr-IN" b="1" dirty="0" smtClean="0"/>
              <a:t>भरलेल्या असतात आणि त्या स्नॅक्स म्हणून खाल्ल्या जातात.</a:t>
            </a:r>
            <a:endParaRPr lang="en-US" b="1" dirty="0" smtClean="0"/>
          </a:p>
          <a:p>
            <a:pPr>
              <a:lnSpc>
                <a:spcPct val="120000"/>
              </a:lnSpc>
              <a:buFont typeface="Wingdings" pitchFamily="2" charset="2"/>
              <a:buChar char="v"/>
            </a:pPr>
            <a:r>
              <a:rPr lang="mr-IN" b="1" dirty="0" smtClean="0"/>
              <a:t>शरीरशुद्धी करणारा: भोपळ्याचा रस शरीरातील विषारी पदार्थ बाहेर टाकण्यास मदत करतो.</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467600" cy="1143000"/>
          </a:xfrm>
        </p:spPr>
        <p:txBody>
          <a:bodyPr>
            <a:normAutofit/>
          </a:bodyPr>
          <a:lstStyle/>
          <a:p>
            <a:pPr algn="ctr"/>
            <a:r>
              <a:rPr lang="mr-IN" sz="4000" b="1" dirty="0" smtClean="0">
                <a:solidFill>
                  <a:srgbClr val="00B050"/>
                </a:solidFill>
              </a:rPr>
              <a:t>कारले</a:t>
            </a:r>
            <a:endParaRPr lang="en-US" sz="4000" b="1" u="sng" dirty="0">
              <a:solidFill>
                <a:srgbClr val="FF0000"/>
              </a:solidFill>
            </a:endParaRPr>
          </a:p>
        </p:txBody>
      </p:sp>
      <p:pic>
        <p:nvPicPr>
          <p:cNvPr id="4098" name="Picture 2"/>
          <p:cNvPicPr>
            <a:picLocks noChangeAspect="1" noChangeArrowheads="1"/>
          </p:cNvPicPr>
          <p:nvPr/>
        </p:nvPicPr>
        <p:blipFill>
          <a:blip r:embed="rId2"/>
          <a:srcRect/>
          <a:stretch>
            <a:fillRect/>
          </a:stretch>
        </p:blipFill>
        <p:spPr bwMode="auto">
          <a:xfrm>
            <a:off x="2357422" y="2500306"/>
            <a:ext cx="4435243" cy="3143272"/>
          </a:xfrm>
          <a:prstGeom prst="rect">
            <a:avLst/>
          </a:prstGeom>
          <a:noFill/>
          <a:ln w="9525">
            <a:noFill/>
            <a:miter lim="800000"/>
            <a:headEnd/>
            <a:tailEnd/>
          </a:ln>
          <a:effectLst/>
        </p:spPr>
      </p:pic>
      <p:sp>
        <p:nvSpPr>
          <p:cNvPr id="4" name="Rectangle 3"/>
          <p:cNvSpPr/>
          <p:nvPr/>
        </p:nvSpPr>
        <p:spPr>
          <a:xfrm>
            <a:off x="2214546" y="1928802"/>
            <a:ext cx="4786346" cy="407196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128</TotalTime>
  <Words>1486</Words>
  <Application>Microsoft Office PowerPoint</Application>
  <PresentationFormat>On-screen Show (4:3)</PresentationFormat>
  <Paragraphs>139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Slide 1</vt:lpstr>
      <vt:lpstr>THIRD LAYER PLANTATION : VEGETABLE PLANTATION : FARMERS PROJECT</vt:lpstr>
      <vt:lpstr>भेंडी</vt:lpstr>
      <vt:lpstr>भेंडी वैशिष्ट्ये :</vt:lpstr>
      <vt:lpstr>काकडी</vt:lpstr>
      <vt:lpstr>  काकडीचे वैशिष्ट्ये:</vt:lpstr>
      <vt:lpstr>भोपळा</vt:lpstr>
      <vt:lpstr>भोपळ्याची वैशिष्ट्ये:</vt:lpstr>
      <vt:lpstr>कारले</vt:lpstr>
      <vt:lpstr>कारले वैशिष्ट्ये :</vt:lpstr>
      <vt:lpstr>दोडका</vt:lpstr>
      <vt:lpstr>दोडका वैशिष्ट्ये</vt:lpstr>
      <vt:lpstr>शेवगा</vt:lpstr>
      <vt:lpstr>शेवगा वैशिष्ट्ये :</vt:lpstr>
      <vt:lpstr>THIRD LAYER PLANTATION : VEGETABLE PLANTATION : FARMERS PROJECT </vt:lpstr>
      <vt:lpstr>COMPANY PROJECT PRESENTATION : [CPP] VEGETABLES PLANTATION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9</cp:revision>
  <dcterms:created xsi:type="dcterms:W3CDTF">2025-04-04T08:33:20Z</dcterms:created>
  <dcterms:modified xsi:type="dcterms:W3CDTF">2025-04-04T11:24:16Z</dcterms:modified>
</cp:coreProperties>
</file>