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C3AD85-18F8-4CCA-9E8C-11FA339206E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1A6244-63CF-4F74-9D3B-9FE88E568A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571744"/>
            <a:ext cx="4422352" cy="1857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143076" y="4857760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SK</a:t>
            </a:r>
            <a:r>
              <a:rPr lang="en-IN" sz="4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PS</a:t>
            </a:r>
            <a:r>
              <a:rPr lang="en-IN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en-I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MAHOGANY PVT. LTD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488" y="1071546"/>
            <a:ext cx="514353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WELCOME</a:t>
            </a:r>
            <a:endParaRPr lang="en-US" sz="5400" b="1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矩形"/>
          <p:cNvSpPr>
            <a:spLocks/>
          </p:cNvSpPr>
          <p:nvPr/>
        </p:nvSpPr>
        <p:spPr>
          <a:xfrm>
            <a:off x="142844" y="0"/>
            <a:ext cx="566181" cy="6858000"/>
          </a:xfrm>
          <a:prstGeom prst="rect">
            <a:avLst/>
          </a:prstGeom>
          <a:noFill/>
          <a:ln w="12700" cap="flat" cmpd="sng">
            <a:solidFill>
              <a:srgbClr val="242D46"/>
            </a:solidFill>
            <a:prstDash val="solid"/>
            <a:round/>
          </a:ln>
          <a:effectLst>
            <a:outerShdw blurRad="50800" dist="38100" dir="13500000" algn="br" rotWithShape="0">
              <a:srgbClr val="000000">
                <a:alpha val="39607"/>
              </a:srgbClr>
            </a:out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 dirty="0">
                <a:ln w="18415" cap="flat">
                  <a:solidFill>
                    <a:srgbClr val="FED46C"/>
                  </a:solidFill>
                  <a:prstDash val="solid"/>
                  <a:round/>
                </a:ln>
                <a:solidFill>
                  <a:srgbClr val="FDD6B9"/>
                </a:solidFill>
                <a:effectLst>
                  <a:glow rad="101600">
                    <a:srgbClr val="808080">
                      <a:alpha val="60000"/>
                    </a:srgbClr>
                  </a:glow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S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 dirty="0">
                <a:ln w="18415" cap="flat">
                  <a:solidFill>
                    <a:srgbClr val="FED46C"/>
                  </a:solidFill>
                  <a:prstDash val="solid"/>
                  <a:round/>
                </a:ln>
                <a:solidFill>
                  <a:srgbClr val="FDD6B9"/>
                </a:solidFill>
                <a:effectLst>
                  <a:glow rad="101600">
                    <a:srgbClr val="808080">
                      <a:alpha val="60000"/>
                    </a:srgbClr>
                  </a:glow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K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 dirty="0">
                <a:ln w="18415" cap="flat">
                  <a:solidFill>
                    <a:srgbClr val="FED46C"/>
                  </a:solidFill>
                  <a:prstDash val="solid"/>
                  <a:round/>
                </a:ln>
                <a:solidFill>
                  <a:srgbClr val="FDD6B9"/>
                </a:solidFill>
                <a:effectLst>
                  <a:glow rad="101600">
                    <a:srgbClr val="808080">
                      <a:alpha val="60000"/>
                    </a:srgbClr>
                  </a:glow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P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 dirty="0">
                <a:ln w="18415" cap="flat">
                  <a:solidFill>
                    <a:srgbClr val="FED46C"/>
                  </a:solidFill>
                  <a:prstDash val="solid"/>
                  <a:round/>
                </a:ln>
                <a:solidFill>
                  <a:srgbClr val="FDD6B9"/>
                </a:solidFill>
                <a:effectLst>
                  <a:glow rad="101600">
                    <a:srgbClr val="808080">
                      <a:alpha val="60000"/>
                    </a:srgbClr>
                  </a:glow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S</a:t>
            </a:r>
            <a:endParaRPr lang="zh-CN" altLang="en-US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文本框"/>
          <p:cNvSpPr>
            <a:spLocks noGrp="1"/>
          </p:cNvSpPr>
          <p:nvPr>
            <p:ph type="ctrTitle"/>
          </p:nvPr>
        </p:nvSpPr>
        <p:spPr>
          <a:xfrm>
            <a:off x="2214546" y="0"/>
            <a:ext cx="6172200" cy="1894362"/>
          </a:xfrm>
          <a:prstGeom prst="rect">
            <a:avLst/>
          </a:prstGeom>
          <a:noFill/>
          <a:ln w="12700" cap="flat" cmpd="sng">
            <a:noFill/>
            <a:prstDash val="solid"/>
            <a:miter/>
          </a:ln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5400" b="1" u="none" strike="noStrike" kern="1200" cap="none" spc="0" baseline="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  <a:ea typeface="华文中宋" charset="0"/>
                <a:cs typeface="Lucida Sans" charset="0"/>
              </a:rPr>
              <a:t>THANK YOU</a:t>
            </a:r>
            <a:endParaRPr lang="zh-CN" altLang="en-US" sz="5400" b="1" u="none" strike="noStrike" kern="1200" cap="none" spc="0" baseline="0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  <a:ea typeface="华文中宋" charset="0"/>
              <a:cs typeface="Lucida Sans" charset="0"/>
            </a:endParaRPr>
          </a:p>
        </p:txBody>
      </p:sp>
      <p:sp>
        <p:nvSpPr>
          <p:cNvPr id="136" name="矩形"/>
          <p:cNvSpPr>
            <a:spLocks/>
          </p:cNvSpPr>
          <p:nvPr/>
        </p:nvSpPr>
        <p:spPr>
          <a:xfrm>
            <a:off x="142844" y="89536"/>
            <a:ext cx="566181" cy="6768464"/>
          </a:xfrm>
          <a:prstGeom prst="rect">
            <a:avLst/>
          </a:prstGeom>
          <a:noFill/>
          <a:ln w="12700" cap="flat" cmpd="sng">
            <a:solidFill>
              <a:srgbClr val="242D46"/>
            </a:solidFill>
            <a:prstDash val="solid"/>
            <a:round/>
          </a:ln>
          <a:effectLst>
            <a:outerShdw blurRad="50800" dist="38100" dir="13500000" algn="br" rotWithShape="0">
              <a:srgbClr val="000000">
                <a:alpha val="39607"/>
              </a:srgbClr>
            </a:out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 dirty="0">
                <a:ln w="18415" cap="flat">
                  <a:solidFill>
                    <a:srgbClr val="FED46C"/>
                  </a:solidFill>
                  <a:prstDash val="solid"/>
                  <a:round/>
                </a:ln>
                <a:solidFill>
                  <a:srgbClr val="FDD6B9"/>
                </a:solidFill>
                <a:effectLst>
                  <a:glow rad="101600">
                    <a:srgbClr val="808080">
                      <a:alpha val="60000"/>
                    </a:srgbClr>
                  </a:glow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S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 dirty="0">
                <a:ln w="18415" cap="flat">
                  <a:solidFill>
                    <a:srgbClr val="FED46C"/>
                  </a:solidFill>
                  <a:prstDash val="solid"/>
                  <a:round/>
                </a:ln>
                <a:solidFill>
                  <a:srgbClr val="FDD6B9"/>
                </a:solidFill>
                <a:effectLst>
                  <a:glow rad="101600">
                    <a:srgbClr val="808080">
                      <a:alpha val="60000"/>
                    </a:srgbClr>
                  </a:glow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K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 dirty="0">
                <a:ln w="18415" cap="flat">
                  <a:solidFill>
                    <a:srgbClr val="FED46C"/>
                  </a:solidFill>
                  <a:prstDash val="solid"/>
                  <a:round/>
                </a:ln>
                <a:solidFill>
                  <a:srgbClr val="FDD6B9"/>
                </a:solidFill>
                <a:effectLst>
                  <a:glow rad="101600">
                    <a:srgbClr val="808080">
                      <a:alpha val="60000"/>
                    </a:srgbClr>
                  </a:glow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P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400" b="0" i="0" u="none" strike="noStrike" kern="1200" cap="none" spc="0" baseline="0" dirty="0">
                <a:ln w="18415" cap="flat">
                  <a:solidFill>
                    <a:srgbClr val="FED46C"/>
                  </a:solidFill>
                  <a:prstDash val="solid"/>
                  <a:round/>
                </a:ln>
                <a:solidFill>
                  <a:srgbClr val="FDD6B9"/>
                </a:solidFill>
                <a:effectLst>
                  <a:glow rad="101600">
                    <a:srgbClr val="808080">
                      <a:alpha val="60000"/>
                    </a:srgbClr>
                  </a:glow>
                  <a:outerShdw blurRad="63500" dir="3600000" algn="tl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S</a:t>
            </a:r>
            <a:endParaRPr lang="zh-CN" altLang="en-US" sz="4400" b="0" i="0" u="none" strike="noStrike" kern="1200" cap="none" spc="0" baseline="0" dirty="0">
              <a:ln w="18415" cap="flat">
                <a:solidFill>
                  <a:srgbClr val="FED46C"/>
                </a:solidFill>
                <a:prstDash val="solid"/>
                <a:round/>
              </a:ln>
              <a:solidFill>
                <a:srgbClr val="FDD6B9"/>
              </a:solidFill>
              <a:effectLst>
                <a:glow rad="101600">
                  <a:srgbClr val="808080">
                    <a:alpha val="60000"/>
                  </a:srgbClr>
                </a:glow>
                <a:outerShdw blurRad="63500" dir="3600000" algn="tl">
                  <a:srgbClr val="000000">
                    <a:alpha val="70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</p:txBody>
      </p:sp>
      <p:pic>
        <p:nvPicPr>
          <p:cNvPr id="137" name="图片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5" y="2214554"/>
            <a:ext cx="3571900" cy="1500198"/>
          </a:xfrm>
          <a:prstGeom prst="rect">
            <a:avLst/>
          </a:prstGeom>
          <a:noFill/>
          <a:ln w="9525" cap="flat" cmpd="sng">
            <a:noFill/>
            <a:prstDash val="solid"/>
            <a:miter/>
          </a:ln>
        </p:spPr>
      </p:pic>
      <p:sp>
        <p:nvSpPr>
          <p:cNvPr id="138" name="矩形"/>
          <p:cNvSpPr>
            <a:spLocks/>
          </p:cNvSpPr>
          <p:nvPr/>
        </p:nvSpPr>
        <p:spPr>
          <a:xfrm>
            <a:off x="2357422" y="4071942"/>
            <a:ext cx="6072230" cy="1539238"/>
          </a:xfrm>
          <a:prstGeom prst="rect">
            <a:avLst/>
          </a:prstGeom>
          <a:noFill/>
          <a:ln w="12700" cap="flat" cmpd="sng">
            <a:noFill/>
            <a:prstDash val="solid"/>
            <a:miter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4800" b="0" i="0" u="none" strike="noStrike" kern="1200" cap="none" spc="0" baseline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SK</a:t>
            </a:r>
            <a:r>
              <a:rPr lang="en-US" altLang="zh-CN" sz="4800" b="0" i="0" u="none" strike="noStrike" kern="1200" cap="none" spc="0" baseline="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PS</a:t>
            </a:r>
            <a:r>
              <a:rPr lang="en-US" altLang="zh-CN" sz="4800" b="0" i="0" u="none" strike="noStrike" kern="1200" cap="none" spc="0" baseline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 </a:t>
            </a:r>
            <a:r>
              <a:rPr lang="en-US" altLang="zh-CN" sz="4800" b="0" i="0" u="none" strike="noStrike" kern="1200" cap="none" spc="0" baseline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lgerian" pitchFamily="82" charset="0"/>
                <a:ea typeface="华文中宋" charset="0"/>
                <a:cs typeface="Gill Sans MT" charset="0"/>
              </a:rPr>
              <a:t>MAHOGANY PVT. LTD. </a:t>
            </a:r>
            <a:endParaRPr lang="zh-CN" altLang="en-US" sz="4800" b="0" i="0" u="none" strike="noStrike" kern="1200" cap="none" spc="0" baseline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Algerian" pitchFamily="82" charset="0"/>
              <a:ea typeface="华文中宋" charset="0"/>
              <a:cs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9496236"/>
      </p:ext>
    </p:extLst>
  </p:cSld>
  <p:clrMapOvr>
    <a:masterClrMapping/>
  </p:clrMapOvr>
  <p:transition spd="slow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</a:rPr>
              <a:t>FARMERS MODEL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sz="2700" b="1" dirty="0" smtClean="0"/>
              <a:t>MAHOGANY PLANTATION : FARMERS PROJECT</a:t>
            </a:r>
            <a:endParaRPr lang="en-US" sz="2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70000"/>
              </a:lnSpc>
              <a:buNone/>
            </a:pPr>
            <a:r>
              <a:rPr lang="mr-IN" b="1" dirty="0" smtClean="0"/>
              <a:t>1 . महोगनी रोपांचे 36000 रुपये चे पॅकेज आहे .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mr-IN" b="1" dirty="0" smtClean="0"/>
              <a:t>2 .</a:t>
            </a:r>
            <a:r>
              <a:rPr lang="en-US" sz="2900" b="1" dirty="0" smtClean="0"/>
              <a:t>MRGS</a:t>
            </a:r>
            <a:r>
              <a:rPr lang="en-US" sz="3500" b="1" dirty="0" smtClean="0"/>
              <a:t> </a:t>
            </a:r>
            <a:r>
              <a:rPr lang="mr-IN" b="1" dirty="0" smtClean="0"/>
              <a:t>च्या सरकारी अनुदानामध्ये कंपनीची पार्टनरशिप नसेल .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mr-IN" b="1" dirty="0" smtClean="0"/>
              <a:t>3 </a:t>
            </a:r>
            <a:r>
              <a:rPr lang="mr-IN" sz="3500" b="1" dirty="0" smtClean="0"/>
              <a:t>.</a:t>
            </a:r>
            <a:r>
              <a:rPr lang="en-US" sz="2900" b="1" dirty="0" smtClean="0"/>
              <a:t>MRGS</a:t>
            </a:r>
            <a:r>
              <a:rPr lang="en-US" sz="3500" b="1" dirty="0" smtClean="0"/>
              <a:t> </a:t>
            </a:r>
            <a:r>
              <a:rPr lang="mr-IN" b="1" dirty="0" smtClean="0"/>
              <a:t>च्या सरकारी अनुदानाची डॉक्युमेंट फाईल शेतकऱ्यांनीच सामाजिक</a:t>
            </a:r>
            <a:r>
              <a:rPr lang="en-US" b="1" dirty="0" smtClean="0"/>
              <a:t> </a:t>
            </a:r>
            <a:r>
              <a:rPr lang="mr-IN" b="1" dirty="0" smtClean="0"/>
              <a:t>वनीकरण किंवा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mr-IN" b="1" dirty="0" smtClean="0"/>
              <a:t> पंचायत</a:t>
            </a:r>
            <a:r>
              <a:rPr lang="en-US" b="1" dirty="0" smtClean="0"/>
              <a:t> </a:t>
            </a:r>
            <a:r>
              <a:rPr lang="mr-IN" b="1" dirty="0" smtClean="0"/>
              <a:t>समिती मध्ये </a:t>
            </a:r>
            <a:r>
              <a:rPr lang="en-US" b="1" dirty="0" smtClean="0"/>
              <a:t> </a:t>
            </a:r>
            <a:r>
              <a:rPr lang="mr-IN" b="1" dirty="0" smtClean="0"/>
              <a:t>जमा करणे , तसेच अनुदानाची जबाबदारी कंपनी घेणार नाही , पण गरज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mr-IN" b="1" dirty="0" smtClean="0"/>
              <a:t> लागेल तिथे कंपनी मदत व पाठपुरावा करेल .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mr-IN" b="1" dirty="0" smtClean="0"/>
              <a:t>4 . केंद्रशासनाच्या चौथ्या वर्षापासून च्या कार्बन क्रेडिट च्या अनुदानामध्ये कंपनीची 25 %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mr-IN" b="1" dirty="0" smtClean="0"/>
              <a:t> पार्टनरशिप राहील .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mr-IN" b="1" dirty="0" smtClean="0"/>
              <a:t>5 . बियांना कंपनी कडून हमी भाव दिला जाईल , बियांचा दर 700 रुपये किलो असेल .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mr-IN" b="1" dirty="0" smtClean="0"/>
              <a:t>6 . प्रत्येक 3 महिन्याला कंपनीचे अग्रोनोमिस्ट प्लॉट ला </a:t>
            </a:r>
            <a:r>
              <a:rPr lang="en-US" sz="2500" b="1" dirty="0" smtClean="0"/>
              <a:t>VISIT</a:t>
            </a:r>
            <a:r>
              <a:rPr lang="en-US" b="1" dirty="0" smtClean="0"/>
              <a:t> </a:t>
            </a:r>
            <a:r>
              <a:rPr lang="mr-IN" b="1" dirty="0" smtClean="0"/>
              <a:t>करतील .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mr-IN" b="1" dirty="0" smtClean="0"/>
              <a:t>7 . शेतकऱ्यांच्या मागणीनुसार </a:t>
            </a:r>
            <a:r>
              <a:rPr lang="en-US" sz="2500" b="1" dirty="0" smtClean="0"/>
              <a:t>EMERGENCY VISIT  </a:t>
            </a:r>
            <a:r>
              <a:rPr lang="mr-IN" b="1" dirty="0" smtClean="0"/>
              <a:t>केली जाईल .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mr-IN" b="1" dirty="0" smtClean="0"/>
              <a:t>8 . बिया सोबतच लाकडाला ही हमी भाव दिला जाईल , तोडणी च्या वेळेस व्यास 3 फुटाच्या </a:t>
            </a:r>
            <a:endParaRPr lang="en-US" b="1" dirty="0" smtClean="0"/>
          </a:p>
          <a:p>
            <a:pPr marL="514350" indent="-514350">
              <a:lnSpc>
                <a:spcPct val="170000"/>
              </a:lnSpc>
              <a:buNone/>
            </a:pPr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mr-IN" b="1" dirty="0" smtClean="0"/>
              <a:t>आत असल्यास 500 रुपये व 3 फुटांपेक्षा जास्त असल्यास 700 रुपये दिला जाईल .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928686"/>
          </a:xfrm>
        </p:spPr>
        <p:txBody>
          <a:bodyPr>
            <a:normAutofit/>
          </a:bodyPr>
          <a:lstStyle/>
          <a:p>
            <a:pPr algn="l"/>
            <a:r>
              <a:rPr lang="en-US" sz="2700" b="1" dirty="0" smtClean="0">
                <a:solidFill>
                  <a:srgbClr val="00B050"/>
                </a:solidFill>
              </a:rPr>
              <a:t>COMPANY PROJECT PRESENTATION [CPP] :</a:t>
            </a:r>
            <a:r>
              <a:rPr lang="en-US" sz="3600" b="1" dirty="0" smtClean="0">
                <a:solidFill>
                  <a:srgbClr val="00B050"/>
                </a:solidFill>
              </a:rPr>
              <a:t/>
            </a:r>
            <a:br>
              <a:rPr lang="en-US" sz="3600" b="1" dirty="0" smtClean="0">
                <a:solidFill>
                  <a:srgbClr val="00B050"/>
                </a:solidFill>
              </a:rPr>
            </a:br>
            <a:r>
              <a:rPr lang="en-US" sz="2000" b="1" dirty="0" smtClean="0"/>
              <a:t>MAHOGANY PLANTATION :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642918"/>
            <a:ext cx="8229600" cy="54292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endParaRPr lang="en-US" sz="1400" b="1" dirty="0" smtClean="0"/>
          </a:p>
          <a:p>
            <a:pPr>
              <a:lnSpc>
                <a:spcPct val="150000"/>
              </a:lnSpc>
              <a:buNone/>
            </a:pPr>
            <a:r>
              <a:rPr lang="mr-IN" sz="1400" b="1" dirty="0" smtClean="0"/>
              <a:t>1 . महोगनीची रोपे कंपनी कडून दिली जातील, तसेच बांधापर्यंत पोहोच केली जातील .</a:t>
            </a:r>
            <a:endParaRPr lang="en-US" sz="1400" b="1" dirty="0" smtClean="0"/>
          </a:p>
          <a:p>
            <a:pPr>
              <a:lnSpc>
                <a:spcPct val="150000"/>
              </a:lnSpc>
              <a:buNone/>
            </a:pPr>
            <a:r>
              <a:rPr lang="mr-IN" sz="1400" b="1" dirty="0" smtClean="0"/>
              <a:t>2 . या साठी लागणारे खते व औषधे कंपनीकडून दिले जातील .</a:t>
            </a:r>
            <a:endParaRPr lang="en-US" sz="1400" b="1" dirty="0" smtClean="0"/>
          </a:p>
          <a:p>
            <a:pPr>
              <a:lnSpc>
                <a:spcPct val="150000"/>
              </a:lnSpc>
              <a:buNone/>
            </a:pPr>
            <a:r>
              <a:rPr lang="mr-IN" sz="1400" b="1" dirty="0" smtClean="0"/>
              <a:t>3 . शेतातील सर्व मेहनत शेतकऱ्यांनाच करावी लागेल .</a:t>
            </a:r>
            <a:endParaRPr lang="en-US" sz="1400" b="1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en-US" sz="1400" b="1" dirty="0" smtClean="0"/>
              <a:t>4 . </a:t>
            </a:r>
            <a:r>
              <a:rPr lang="mr-IN" sz="1400" b="1" dirty="0" smtClean="0"/>
              <a:t>शेतकऱ्यांनीच लागणारे मजूर बघून, मजुरांचे पेमेंट ही शेतकऱ्यांनी च करावे लागेल .</a:t>
            </a:r>
            <a:endParaRPr lang="en-US" sz="1400" b="1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mr-IN" sz="1400" b="1" dirty="0" smtClean="0"/>
              <a:t>5 . शेती तसेच लागवडीच सर्व नियोजन कंपनी करेल .</a:t>
            </a:r>
            <a:endParaRPr lang="en-US" sz="1400" b="1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mr-IN" sz="1400" b="1" dirty="0" smtClean="0"/>
              <a:t>6 . इतर सर्व खर्च शेतकऱ्यांनी च करावा .</a:t>
            </a:r>
            <a:r>
              <a:rPr lang="en-US" sz="1400" b="1" dirty="0"/>
              <a:t> </a:t>
            </a:r>
            <a:endParaRPr lang="en-US" sz="1400" b="1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en-US" sz="1400" b="1" dirty="0" smtClean="0"/>
              <a:t>     [</a:t>
            </a:r>
            <a:r>
              <a:rPr lang="en-US" sz="1600" b="1" dirty="0" smtClean="0"/>
              <a:t>MRGS</a:t>
            </a:r>
            <a:r>
              <a:rPr lang="en-US" sz="1400" b="1" dirty="0" smtClean="0"/>
              <a:t> </a:t>
            </a:r>
            <a:r>
              <a:rPr lang="mr-IN" sz="1400" b="1" dirty="0" smtClean="0"/>
              <a:t>सरकारी अनुदान , बियांच उत्पादन , केंद्रशासन  चौथ्या वर्षापासूनच कार्बन क्रेडिट अनुदान ,</a:t>
            </a:r>
            <a:endParaRPr lang="en-US" sz="1400" b="1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en-US" sz="1400" b="1" dirty="0"/>
              <a:t> </a:t>
            </a:r>
            <a:r>
              <a:rPr lang="en-US" sz="1400" b="1" dirty="0" smtClean="0"/>
              <a:t>     </a:t>
            </a:r>
            <a:r>
              <a:rPr lang="mr-IN" sz="1400" b="1" dirty="0" smtClean="0"/>
              <a:t>लाकूड विक्री</a:t>
            </a:r>
            <a:r>
              <a:rPr lang="en-US" sz="1400" b="1" dirty="0" smtClean="0"/>
              <a:t>]</a:t>
            </a:r>
            <a:r>
              <a:rPr lang="mr-IN" sz="1400" b="1" dirty="0" smtClean="0"/>
              <a:t> </a:t>
            </a:r>
            <a:r>
              <a:rPr lang="en-US" sz="1400" b="1" dirty="0" smtClean="0"/>
              <a:t>  </a:t>
            </a:r>
            <a:r>
              <a:rPr lang="mr-IN" sz="1400" b="1" dirty="0" smtClean="0"/>
              <a:t>या सर्वांमध्ये </a:t>
            </a:r>
            <a:r>
              <a:rPr lang="en-US" sz="1600" b="1" dirty="0" smtClean="0"/>
              <a:t>RATIO 60 : 40 </a:t>
            </a:r>
            <a:r>
              <a:rPr lang="mr-IN" sz="1400" b="1" dirty="0" smtClean="0"/>
              <a:t>म्हणजेच - 60 % शेतकरी व 40 % कंपनी असा असेल .</a:t>
            </a:r>
            <a:endParaRPr lang="en-US" sz="1400" b="1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mr-IN" sz="1400" b="1" dirty="0" smtClean="0"/>
              <a:t>1 . </a:t>
            </a:r>
            <a:r>
              <a:rPr lang="en-US" sz="1600" b="1" dirty="0" smtClean="0"/>
              <a:t>MINIMUM 5 ACRE </a:t>
            </a:r>
            <a:r>
              <a:rPr lang="mr-IN" sz="1400" b="1" dirty="0" smtClean="0"/>
              <a:t>शेती असावी .</a:t>
            </a:r>
            <a:endParaRPr lang="en-US" sz="1400" b="1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mr-IN" sz="1400" b="1" dirty="0" smtClean="0"/>
              <a:t>2 . एक व एकापेक्षा जास्त तसेच 500 मीटर च्या आत शेती असल्यास स्वीकारली जाईल .</a:t>
            </a:r>
            <a:endParaRPr lang="en-US" sz="1400" b="1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mr-IN" sz="1400" b="1" dirty="0" smtClean="0"/>
              <a:t>3 . लाकूड कटिंग चा पूर्ण खर्च कंपनी करेल .</a:t>
            </a:r>
            <a:endParaRPr lang="en-US" sz="1400" b="1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mr-IN" sz="1400" b="1" dirty="0" smtClean="0"/>
              <a:t>4 . तसेच या सर्व मॉडेल चे 500 रुपये च्या </a:t>
            </a:r>
            <a:r>
              <a:rPr lang="en-US" sz="1600" b="1" dirty="0" smtClean="0"/>
              <a:t>STAMP PAPER </a:t>
            </a:r>
            <a:r>
              <a:rPr lang="mr-IN" sz="1400" b="1" dirty="0" smtClean="0"/>
              <a:t>वर </a:t>
            </a:r>
            <a:r>
              <a:rPr lang="en-US" sz="1600" b="1" dirty="0" smtClean="0"/>
              <a:t>AGREEMENT</a:t>
            </a:r>
            <a:r>
              <a:rPr lang="en-US" sz="1400" b="1" dirty="0" smtClean="0"/>
              <a:t> </a:t>
            </a:r>
            <a:r>
              <a:rPr lang="mr-IN" sz="1400" b="1" dirty="0" smtClean="0"/>
              <a:t>केले जाईल .</a:t>
            </a:r>
            <a:endParaRPr lang="en-US" sz="1400" b="1" dirty="0"/>
          </a:p>
          <a:p>
            <a:pPr marL="514350" indent="-514350">
              <a:lnSpc>
                <a:spcPct val="150000"/>
              </a:lnSpc>
              <a:buNone/>
            </a:pPr>
            <a:r>
              <a:rPr lang="en-US" sz="1400" b="1" dirty="0" smtClean="0"/>
              <a:t>5 </a:t>
            </a:r>
            <a:r>
              <a:rPr lang="en-US" sz="1600" b="1" dirty="0" smtClean="0"/>
              <a:t>. MRGS </a:t>
            </a:r>
            <a:r>
              <a:rPr lang="mr-IN" sz="1400" b="1" dirty="0" smtClean="0"/>
              <a:t>च्या सरकारी अनुदानाची डॉक्युमेंट फाईल शेतकऱ्यांनीच सामाजिक वनीकरण किंवा </a:t>
            </a:r>
            <a:endParaRPr lang="en-US" sz="1400" b="1" dirty="0" smtClean="0"/>
          </a:p>
          <a:p>
            <a:pPr marL="514350" indent="-514350">
              <a:lnSpc>
                <a:spcPct val="150000"/>
              </a:lnSpc>
              <a:buNone/>
            </a:pPr>
            <a:r>
              <a:rPr lang="en-US" sz="1400" b="1" dirty="0"/>
              <a:t> </a:t>
            </a:r>
            <a:r>
              <a:rPr lang="en-US" sz="1400" b="1" dirty="0" smtClean="0"/>
              <a:t>    </a:t>
            </a:r>
            <a:r>
              <a:rPr lang="mr-IN" sz="1400" b="1" dirty="0" smtClean="0"/>
              <a:t>पंचायत समिती</a:t>
            </a:r>
            <a:r>
              <a:rPr lang="en-US" sz="1400" b="1" dirty="0" smtClean="0"/>
              <a:t> </a:t>
            </a:r>
            <a:r>
              <a:rPr lang="mr-IN" sz="1400" b="1" dirty="0" smtClean="0"/>
              <a:t>मध्ये जमा करणे , गरज लागेल तिथे कंपनी मदत व पाठपुरावा करेल.</a:t>
            </a:r>
            <a:endParaRPr lang="en-US" sz="1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SECOND LAYER PLANTATION :</a:t>
            </a:r>
            <a:br>
              <a:rPr lang="en-US" sz="3600" b="1" dirty="0" smtClean="0">
                <a:solidFill>
                  <a:srgbClr val="00B050"/>
                </a:solidFill>
              </a:rPr>
            </a:br>
            <a:r>
              <a:rPr lang="en-US" sz="2400" b="1" dirty="0" smtClean="0"/>
              <a:t>FRUITS PLANTATION : FARMERS PROJECT</a:t>
            </a:r>
            <a:endParaRPr lang="en-US" sz="2400" b="1" dirty="0">
              <a:solidFill>
                <a:srgbClr val="92D05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14348" y="2571744"/>
          <a:ext cx="6096000" cy="2277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298"/>
                <a:gridCol w="2500330"/>
                <a:gridCol w="2619372"/>
              </a:tblGrid>
              <a:tr h="428628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SR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.NO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CROP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FIXED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MIN RATE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6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mr-IN" sz="1600" b="1" dirty="0" smtClean="0">
                          <a:solidFill>
                            <a:schemeClr val="tx1"/>
                          </a:solidFill>
                        </a:rPr>
                        <a:t>केशर आंबा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110 RS . KG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>
                          <a:solidFill>
                            <a:schemeClr val="tx1"/>
                          </a:solidFill>
                        </a:rPr>
                        <a:t>बहाडोली जांभूळ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 110 RS . KG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>
                          <a:solidFill>
                            <a:schemeClr val="tx1"/>
                          </a:solidFill>
                        </a:rPr>
                        <a:t>तैवान पिंक पेरू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 25  RS . KG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>
                          <a:solidFill>
                            <a:schemeClr val="tx1"/>
                          </a:solidFill>
                        </a:rPr>
                        <a:t>भगवा डाळिंब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25</a:t>
                      </a:r>
                      <a:r>
                        <a:rPr lang="en-US" b="1" baseline="0" dirty="0" smtClean="0"/>
                        <a:t>  RS . KG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>
                          <a:solidFill>
                            <a:schemeClr val="tx1"/>
                          </a:solidFill>
                        </a:rPr>
                        <a:t>लिंबू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 25  RS . KG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7467600" cy="989034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SECOND LAYER PLANTATION :</a:t>
            </a:r>
            <a:br>
              <a:rPr lang="en-US" sz="3600" b="1" dirty="0" smtClean="0">
                <a:solidFill>
                  <a:srgbClr val="00B050"/>
                </a:solidFill>
              </a:rPr>
            </a:br>
            <a:r>
              <a:rPr lang="en-US" sz="2400" b="1" dirty="0" smtClean="0"/>
              <a:t>FRUITS  PLANTATION : FARMERS PROJECT</a:t>
            </a:r>
            <a:endParaRPr lang="en-US" sz="36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296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b="1" dirty="0" smtClean="0"/>
              <a:t> </a:t>
            </a:r>
            <a:r>
              <a:rPr lang="mr-IN" sz="1400" b="1" dirty="0" smtClean="0"/>
              <a:t>1 . शेतकऱ्यांन सोबत कंपनीचं 30 वर्षाचं </a:t>
            </a:r>
            <a:r>
              <a:rPr lang="en-US" sz="1800" b="1" dirty="0" smtClean="0"/>
              <a:t>agreement </a:t>
            </a:r>
            <a:r>
              <a:rPr lang="mr-IN" sz="1400" b="1" dirty="0" smtClean="0"/>
              <a:t>केलं जाईल .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 </a:t>
            </a:r>
            <a:r>
              <a:rPr lang="mr-IN" sz="1400" b="1" dirty="0" smtClean="0"/>
              <a:t>2 . लागणारी सर्व औषधे कंपनीकडून दिले जातील .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 </a:t>
            </a:r>
            <a:r>
              <a:rPr lang="mr-IN" sz="1400" b="1" dirty="0" smtClean="0"/>
              <a:t>3 . सर्व फळांना </a:t>
            </a:r>
            <a:r>
              <a:rPr lang="en-US" sz="1800" b="1" dirty="0" smtClean="0"/>
              <a:t>minimum fixed rate </a:t>
            </a:r>
            <a:r>
              <a:rPr lang="mr-IN" sz="1400" b="1" dirty="0" smtClean="0"/>
              <a:t>दिला जाईल .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 </a:t>
            </a:r>
            <a:r>
              <a:rPr lang="mr-IN" sz="1400" b="1" dirty="0" smtClean="0"/>
              <a:t>4 . प्रत्येक महिन्याला प्लॉट </a:t>
            </a:r>
            <a:r>
              <a:rPr lang="en-US" sz="1800" b="1" dirty="0" smtClean="0"/>
              <a:t>visit </a:t>
            </a:r>
            <a:r>
              <a:rPr lang="mr-IN" sz="1400" b="1" dirty="0" smtClean="0"/>
              <a:t>केली जाईल .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 </a:t>
            </a:r>
            <a:r>
              <a:rPr lang="mr-IN" sz="1400" b="1" dirty="0" smtClean="0"/>
              <a:t>5 . गरज लागल्यास शेतकऱ्यांच्या मागणीनुसार </a:t>
            </a:r>
            <a:r>
              <a:rPr lang="en-US" sz="1800" b="1" dirty="0" smtClean="0"/>
              <a:t>Emergency visit </a:t>
            </a:r>
            <a:r>
              <a:rPr lang="mr-IN" sz="1400" b="1" dirty="0" smtClean="0"/>
              <a:t>केली जाईल . 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 </a:t>
            </a:r>
            <a:r>
              <a:rPr lang="mr-IN" sz="1400" b="1" dirty="0" smtClean="0"/>
              <a:t>6 . कंपनी कडून दिल्या जाणाऱ्या </a:t>
            </a:r>
            <a:r>
              <a:rPr lang="en-US" sz="1800" b="1" dirty="0" smtClean="0"/>
              <a:t>fixed rate </a:t>
            </a:r>
            <a:r>
              <a:rPr lang="mr-IN" sz="1400" b="1" dirty="0" smtClean="0"/>
              <a:t>पेक्षा जर दुसरीकडे जास्त रेट मिळत असल्यास विकण्यास मुभा दिली जाईल .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 </a:t>
            </a:r>
            <a:r>
              <a:rPr lang="mr-IN" sz="1400" b="1" dirty="0" smtClean="0"/>
              <a:t>7 . सर्व अनुदान किंवा उत्पादनामध्ये कंपनी 30 % पार्टनरशिप ठेवेल .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 </a:t>
            </a:r>
            <a:r>
              <a:rPr lang="mr-IN" sz="1400" b="1" dirty="0" smtClean="0"/>
              <a:t>8 . पहिल्या उत्पादनातून </a:t>
            </a:r>
            <a:r>
              <a:rPr lang="en-US" sz="1800" b="1" dirty="0" smtClean="0"/>
              <a:t>pesticides</a:t>
            </a:r>
            <a:r>
              <a:rPr lang="en-US" sz="1400" b="1" dirty="0" smtClean="0"/>
              <a:t> ( </a:t>
            </a:r>
            <a:r>
              <a:rPr lang="mr-IN" sz="1400" b="1" dirty="0" smtClean="0"/>
              <a:t>औषधे ) चे पैसे वजा करून घेतले जातील .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 </a:t>
            </a:r>
            <a:r>
              <a:rPr lang="mr-IN" sz="1400" b="1" dirty="0" smtClean="0"/>
              <a:t>9 . सर्व पिकांचे सेंद्रिय पद्धतीने उत्पादन घेणे .</a:t>
            </a:r>
            <a:endParaRPr lang="en-US" sz="1400" b="1" dirty="0" smtClean="0"/>
          </a:p>
          <a:p>
            <a:pPr>
              <a:buNone/>
            </a:pPr>
            <a:r>
              <a:rPr lang="mr-IN" sz="1400" b="1" dirty="0" smtClean="0"/>
              <a:t>10 . </a:t>
            </a:r>
            <a:r>
              <a:rPr lang="en-US" sz="1800" b="1" dirty="0" smtClean="0"/>
              <a:t>Export quality material </a:t>
            </a:r>
            <a:r>
              <a:rPr lang="mr-IN" sz="1400" b="1" dirty="0" smtClean="0"/>
              <a:t>काढणे .</a:t>
            </a:r>
            <a:endParaRPr lang="en-US" sz="1400" b="1" dirty="0" smtClean="0"/>
          </a:p>
          <a:p>
            <a:pPr>
              <a:buNone/>
            </a:pPr>
            <a:r>
              <a:rPr lang="mr-IN" sz="1400" b="1" dirty="0" smtClean="0"/>
              <a:t>11 . शेतातील सर्व कामाची मजुरी व मेहनत शेतकऱ्यांनीच करावी.</a:t>
            </a:r>
            <a:endParaRPr lang="en-US" sz="1400" b="1" dirty="0" smtClean="0"/>
          </a:p>
          <a:p>
            <a:pPr marL="514350" indent="-514350">
              <a:buNone/>
            </a:pPr>
            <a:r>
              <a:rPr lang="en-US" sz="1600" b="1" dirty="0" smtClean="0"/>
              <a:t>12 .</a:t>
            </a:r>
            <a:r>
              <a:rPr lang="en-US" sz="1800" b="1" dirty="0" smtClean="0"/>
              <a:t>Residue free registration government website </a:t>
            </a:r>
            <a:r>
              <a:rPr lang="mr-IN" sz="1400" b="1" dirty="0" smtClean="0"/>
              <a:t>वरून कंपनी कडून करून दिले जाईल .</a:t>
            </a:r>
            <a:endParaRPr lang="en-US" sz="1400" b="1" dirty="0" smtClean="0"/>
          </a:p>
          <a:p>
            <a:pPr marL="514350" indent="-514350">
              <a:buNone/>
            </a:pPr>
            <a:r>
              <a:rPr lang="mr-IN" sz="1400" b="1" dirty="0" smtClean="0"/>
              <a:t>13 . तोडणीनंतर 7 वर्किंग डेस मध्ये पेमेंट केले जाईल, </a:t>
            </a:r>
            <a:r>
              <a:rPr lang="en-US" sz="1800" b="1" dirty="0" smtClean="0"/>
              <a:t>NEFT</a:t>
            </a:r>
            <a:r>
              <a:rPr lang="en-US" sz="1400" b="1" dirty="0" smtClean="0"/>
              <a:t> </a:t>
            </a:r>
            <a:r>
              <a:rPr lang="mr-IN" sz="1400" b="1" dirty="0" smtClean="0"/>
              <a:t>केली जाईल .</a:t>
            </a:r>
            <a:endParaRPr lang="en-US" sz="1400" b="1" dirty="0" smtClean="0"/>
          </a:p>
          <a:p>
            <a:pPr marL="514350" indent="-514350">
              <a:buNone/>
            </a:pPr>
            <a:r>
              <a:rPr lang="en-US" sz="1400" b="1" dirty="0" smtClean="0"/>
              <a:t> </a:t>
            </a:r>
            <a:r>
              <a:rPr lang="en-US" sz="1400" b="1" dirty="0" smtClean="0"/>
              <a:t>      </a:t>
            </a:r>
            <a:r>
              <a:rPr lang="mr-IN" sz="1800" b="1" dirty="0" smtClean="0"/>
              <a:t>(</a:t>
            </a:r>
            <a:r>
              <a:rPr lang="en-US" sz="1800" b="1" dirty="0" smtClean="0"/>
              <a:t>Cash payment not allowed )</a:t>
            </a:r>
          </a:p>
          <a:p>
            <a:pPr marL="514350" indent="-514350">
              <a:buNone/>
            </a:pPr>
            <a:r>
              <a:rPr lang="en-US" sz="1800" b="1" dirty="0" smtClean="0"/>
              <a:t>14 . Buy back guarantee.</a:t>
            </a:r>
            <a:endParaRPr lang="en-US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467600" cy="989034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 smtClean="0">
                <a:solidFill>
                  <a:srgbClr val="00B050"/>
                </a:solidFill>
              </a:rPr>
              <a:t>COMPANY PROJECT PLANTATION : [CPP] </a:t>
            </a:r>
            <a:r>
              <a:rPr lang="en-US" sz="3200" b="1" dirty="0" smtClean="0">
                <a:solidFill>
                  <a:srgbClr val="92D050"/>
                </a:solidFill>
              </a:rPr>
              <a:t/>
            </a:r>
            <a:br>
              <a:rPr lang="en-US" sz="3200" b="1" dirty="0" smtClean="0">
                <a:solidFill>
                  <a:srgbClr val="92D050"/>
                </a:solidFill>
              </a:rPr>
            </a:br>
            <a:r>
              <a:rPr lang="en-US" sz="2000" b="1" dirty="0" smtClean="0"/>
              <a:t>FRUITS PLANTATION :</a:t>
            </a:r>
            <a:endParaRPr lang="en-US" sz="32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7467600" cy="51435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1</a:t>
            </a:r>
            <a:r>
              <a:rPr lang="mr-IN" sz="1600" dirty="0" smtClean="0"/>
              <a:t> </a:t>
            </a:r>
            <a:r>
              <a:rPr lang="mr-IN" sz="1600" b="1" dirty="0" smtClean="0"/>
              <a:t>. फळांची रोपे कंपनी कडून दिली जातील, तसेच बांधापर्यंत पोहोच केली जातील .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2 . या साठी लागणारे खते व औषधे कंपनीकडून दिले जातील .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3 . शेतातील सर्व मेहनत शेतकऱ्यांनाच करावी लागेल .</a:t>
            </a:r>
            <a:endParaRPr lang="en-US" sz="1600" b="1" dirty="0" smtClean="0"/>
          </a:p>
          <a:p>
            <a:pPr marL="514350" indent="-514350">
              <a:buNone/>
            </a:pPr>
            <a:r>
              <a:rPr lang="en-US" sz="1600" b="1" dirty="0" smtClean="0"/>
              <a:t> 4 .  </a:t>
            </a:r>
            <a:r>
              <a:rPr lang="mr-IN" sz="1600" b="1" dirty="0" smtClean="0"/>
              <a:t>शेतकऱ्यांनीच लागणारे मजूर बघून, मजुरांचे पेमेंट ही शेतकऱ्यांनी च करावे लागेल .</a:t>
            </a:r>
            <a:endParaRPr lang="en-US" sz="1600" b="1" dirty="0" smtClean="0"/>
          </a:p>
          <a:p>
            <a:pPr marL="514350" indent="-514350"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5 . शेती तसेच लागवडीच सर्व नियोजन कंपनी करेल .</a:t>
            </a:r>
            <a:endParaRPr lang="en-US" sz="1600" b="1" dirty="0" smtClean="0"/>
          </a:p>
          <a:p>
            <a:pPr marL="514350" indent="-514350"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6 . इतर सर्व खर्च शेतकऱ्यांनी च करावा .</a:t>
            </a:r>
            <a:endParaRPr lang="en-US" sz="1600" b="1" dirty="0" smtClean="0"/>
          </a:p>
          <a:p>
            <a:pPr marL="514350" indent="-514350">
              <a:buNone/>
            </a:pPr>
            <a:r>
              <a:rPr lang="en-US" sz="1600" b="1" dirty="0" smtClean="0"/>
              <a:t> 7 .  </a:t>
            </a:r>
            <a:r>
              <a:rPr lang="mr-IN" sz="1600" b="1" dirty="0" smtClean="0"/>
              <a:t>(सरकारी अनुदान</a:t>
            </a:r>
            <a:r>
              <a:rPr lang="en-US" sz="1600" b="1" dirty="0" smtClean="0"/>
              <a:t> </a:t>
            </a:r>
            <a:r>
              <a:rPr lang="mr-IN" sz="1600" b="1" dirty="0" smtClean="0"/>
              <a:t>,उत्पादन ,नफा) या सर्वांमध्ये </a:t>
            </a:r>
            <a:r>
              <a:rPr lang="en-US" sz="1600" b="1" dirty="0" smtClean="0"/>
              <a:t>RATIO 60 : 40 </a:t>
            </a:r>
          </a:p>
          <a:p>
            <a:pPr marL="514350" indent="-51435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 </a:t>
            </a:r>
            <a:r>
              <a:rPr lang="mr-IN" sz="1600" b="1" dirty="0" smtClean="0"/>
              <a:t>म्हणजेच - 60 % शेतकरी व 40 % कंपनी असा असेल .</a:t>
            </a:r>
            <a:endParaRPr lang="en-US" sz="1600" b="1" dirty="0" smtClean="0"/>
          </a:p>
          <a:p>
            <a:pPr marL="514350" indent="-514350"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8 . </a:t>
            </a:r>
            <a:r>
              <a:rPr lang="en-US" sz="1600" b="1" dirty="0" smtClean="0"/>
              <a:t>MINIMUM 5 ACRE </a:t>
            </a:r>
            <a:r>
              <a:rPr lang="mr-IN" sz="1600" b="1" dirty="0" smtClean="0"/>
              <a:t>शेती असावी .</a:t>
            </a:r>
            <a:endParaRPr lang="en-US" sz="1600" b="1" dirty="0" smtClean="0"/>
          </a:p>
          <a:p>
            <a:pPr marL="514350" indent="-514350"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9 .एक व एकापेक्षा जास्त तसेच 500 मीटर च्या आत शेती असल्यास स्वीकारली जाईल </a:t>
            </a:r>
            <a:r>
              <a:rPr lang="en-US" sz="1600" b="1" dirty="0" smtClean="0"/>
              <a:t>.</a:t>
            </a:r>
          </a:p>
          <a:p>
            <a:pPr marL="514350" indent="-514350">
              <a:buNone/>
            </a:pPr>
            <a:r>
              <a:rPr lang="mr-IN" sz="1600" b="1" dirty="0" smtClean="0"/>
              <a:t>10. फळांची कटिंग चा पूर्ण खर्च कंपनी करेल .</a:t>
            </a:r>
            <a:endParaRPr lang="en-US" sz="1600" b="1" dirty="0" smtClean="0"/>
          </a:p>
          <a:p>
            <a:pPr marL="514350" indent="-514350">
              <a:buNone/>
            </a:pPr>
            <a:r>
              <a:rPr lang="mr-IN" sz="1600" b="1" dirty="0" smtClean="0"/>
              <a:t>11. तसेच या सर्व मॉडेल चे 500 रुपये च्या </a:t>
            </a:r>
            <a:r>
              <a:rPr lang="en-US" sz="1600" b="1" dirty="0" smtClean="0"/>
              <a:t>STAMP PAPER </a:t>
            </a:r>
            <a:r>
              <a:rPr lang="mr-IN" sz="1600" b="1" dirty="0" smtClean="0"/>
              <a:t>वर </a:t>
            </a:r>
            <a:r>
              <a:rPr lang="en-US" sz="1600" b="1" dirty="0" smtClean="0"/>
              <a:t>AGREEMENT </a:t>
            </a:r>
            <a:r>
              <a:rPr lang="mr-IN" sz="1600" b="1" dirty="0" smtClean="0"/>
              <a:t>केले जाईल .</a:t>
            </a:r>
            <a:endParaRPr lang="en-US" sz="1600" b="1" dirty="0" smtClean="0"/>
          </a:p>
          <a:p>
            <a:pPr marL="514350" indent="-514350">
              <a:buNone/>
            </a:pPr>
            <a:r>
              <a:rPr lang="mr-IN" sz="1600" b="1" dirty="0" smtClean="0"/>
              <a:t>12</a:t>
            </a:r>
            <a:r>
              <a:rPr lang="en-US" sz="1600" b="1" dirty="0" smtClean="0"/>
              <a:t>.</a:t>
            </a:r>
            <a:r>
              <a:rPr lang="mr-IN" sz="1600" b="1" dirty="0" smtClean="0"/>
              <a:t> सरकारी अनुदानाची डॉक्युमेंट फाईल शेतकऱ्यांनीच जमा करणे , गरज लागेल </a:t>
            </a:r>
            <a:endParaRPr lang="en-US" sz="1600" b="1" dirty="0" smtClean="0"/>
          </a:p>
          <a:p>
            <a:pPr marL="514350" indent="-514350"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 </a:t>
            </a:r>
            <a:r>
              <a:rPr lang="mr-IN" sz="1600" b="1" dirty="0" smtClean="0"/>
              <a:t>तिथे कंपनी मदत व पाठपुरावा करेल.</a:t>
            </a:r>
            <a:endParaRPr lang="en-US" sz="1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THIRD LAYER PLANTATION :</a:t>
            </a:r>
            <a:r>
              <a:rPr lang="en-US" sz="3600" b="1" dirty="0" smtClean="0">
                <a:solidFill>
                  <a:srgbClr val="92D050"/>
                </a:solidFill>
              </a:rPr>
              <a:t/>
            </a:r>
            <a:br>
              <a:rPr lang="en-US" sz="3600" b="1" dirty="0" smtClean="0">
                <a:solidFill>
                  <a:srgbClr val="92D050"/>
                </a:solidFill>
              </a:rPr>
            </a:br>
            <a:r>
              <a:rPr lang="en-US" sz="2400" b="1" dirty="0" smtClean="0"/>
              <a:t>VEGETABLE PLANTATION : FARMERS PROJECT</a:t>
            </a:r>
            <a:endParaRPr lang="en-US" sz="3600" b="1" dirty="0">
              <a:solidFill>
                <a:srgbClr val="92D05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0" y="2071679"/>
          <a:ext cx="6096000" cy="273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2571768"/>
                <a:gridCol w="2381224"/>
              </a:tblGrid>
              <a:tr h="5137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. 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CROP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FIXED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MIN RATE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/>
                        <a:t>भेंडी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26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800" b="1" dirty="0" smtClean="0"/>
                        <a:t>RS . KG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/>
                        <a:t>काकडी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</a:t>
                      </a:r>
                      <a:r>
                        <a:rPr lang="en-US" b="1" baseline="0" dirty="0" smtClean="0"/>
                        <a:t> RS . KG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/>
                        <a:t>भोपळा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 RS .</a:t>
                      </a:r>
                      <a:r>
                        <a:rPr lang="en-US" b="1" baseline="0" dirty="0" smtClean="0"/>
                        <a:t> KG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>
                          <a:solidFill>
                            <a:schemeClr val="tx1"/>
                          </a:solidFill>
                        </a:rPr>
                        <a:t>कारले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 RS</a:t>
                      </a:r>
                      <a:r>
                        <a:rPr lang="en-US" b="1" baseline="0" dirty="0" smtClean="0"/>
                        <a:t> . KG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>
                          <a:solidFill>
                            <a:schemeClr val="tx1"/>
                          </a:solidFill>
                        </a:rPr>
                        <a:t>दोडका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 RS . KG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>
                          <a:solidFill>
                            <a:schemeClr val="tx1"/>
                          </a:solidFill>
                        </a:rPr>
                        <a:t>शेवगा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 RS . KG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00B050"/>
                </a:solidFill>
              </a:rPr>
              <a:t>THIRD LAYER PLANTATION :</a:t>
            </a:r>
            <a:r>
              <a:rPr lang="en-US" sz="4000" b="1" dirty="0" smtClean="0">
                <a:solidFill>
                  <a:srgbClr val="92D050"/>
                </a:solidFill>
              </a:rPr>
              <a:t/>
            </a:r>
            <a:br>
              <a:rPr lang="en-US" sz="4000" b="1" dirty="0" smtClean="0">
                <a:solidFill>
                  <a:srgbClr val="92D050"/>
                </a:solidFill>
              </a:rPr>
            </a:br>
            <a:r>
              <a:rPr lang="en-US" sz="2400" b="1" dirty="0" smtClean="0"/>
              <a:t>VEGETABLE PLANTATION : FARMERS PROJECT</a:t>
            </a:r>
            <a:r>
              <a:rPr lang="en-US" sz="3600" b="1" dirty="0" smtClean="0">
                <a:solidFill>
                  <a:srgbClr val="92D050"/>
                </a:solidFill>
              </a:rPr>
              <a:t/>
            </a:r>
            <a:br>
              <a:rPr lang="en-US" sz="3600" b="1" dirty="0" smtClean="0">
                <a:solidFill>
                  <a:srgbClr val="92D050"/>
                </a:solidFill>
              </a:rPr>
            </a:br>
            <a:endParaRPr lang="en-US" sz="36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8229600" cy="475775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mr-IN" sz="1600" b="1" dirty="0" smtClean="0"/>
              <a:t>1 . शेतकऱ्यांसोबत कंपनीचं 30 वर्षाचं </a:t>
            </a:r>
            <a:r>
              <a:rPr lang="en-US" sz="1800" b="1" dirty="0" smtClean="0"/>
              <a:t>agreement</a:t>
            </a:r>
            <a:r>
              <a:rPr lang="en-US" sz="1600" b="1" dirty="0" smtClean="0"/>
              <a:t> </a:t>
            </a:r>
            <a:r>
              <a:rPr lang="mr-IN" sz="1600" b="1" dirty="0" smtClean="0"/>
              <a:t>केलं जाईल .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2 . लागणारे सर्व औषधे कंपनीकडून दिले जातील .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3 . सर्व भाज्यांना </a:t>
            </a:r>
            <a:r>
              <a:rPr lang="en-US" sz="1800" b="1" dirty="0" smtClean="0"/>
              <a:t>minimum fixed rate </a:t>
            </a:r>
            <a:r>
              <a:rPr lang="mr-IN" sz="1600" b="1" dirty="0" smtClean="0"/>
              <a:t>दिला जाईल . 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4 . प्रत्येक 1 महिन्याला प्लॉट </a:t>
            </a:r>
            <a:r>
              <a:rPr lang="en-US" sz="1800" b="1" dirty="0" smtClean="0"/>
              <a:t>visit </a:t>
            </a:r>
            <a:r>
              <a:rPr lang="mr-IN" sz="1600" b="1" dirty="0" smtClean="0"/>
              <a:t>केली जाईल .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5 . गरज लागल्यास शेतकऱ्यांच्या मागणीनुसार </a:t>
            </a:r>
            <a:r>
              <a:rPr lang="en-US" sz="1800" b="1" dirty="0" smtClean="0"/>
              <a:t>emergency visit </a:t>
            </a:r>
            <a:r>
              <a:rPr lang="mr-IN" sz="1600" b="1" dirty="0" smtClean="0"/>
              <a:t>केली जाईल .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6 . कंपनी कडून दिल्या जाणाऱ्या </a:t>
            </a:r>
            <a:r>
              <a:rPr lang="en-US" sz="1800" b="1" dirty="0" smtClean="0"/>
              <a:t>fixed rate </a:t>
            </a:r>
            <a:r>
              <a:rPr lang="mr-IN" sz="1600" b="1" dirty="0" smtClean="0"/>
              <a:t>पेक्षा जर दुसरीकडे जास्त </a:t>
            </a:r>
            <a:r>
              <a:rPr lang="en-US" sz="1800" b="1" dirty="0" smtClean="0"/>
              <a:t>rate</a:t>
            </a:r>
            <a:r>
              <a:rPr lang="en-US" sz="1600" b="1" dirty="0" smtClean="0"/>
              <a:t> </a:t>
            </a:r>
            <a:r>
              <a:rPr lang="mr-IN" sz="1600" b="1" dirty="0" smtClean="0"/>
              <a:t>मिळत असल्यास विकण्यास मुभा दिली जाईल . 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7 . सर्व उत्पादन ,नफा  किंवा उत्पादनामध्ये कंपनी 30 % पार्टनरशिप ठेवेल .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8 . पहिल्या उत्पादनातून </a:t>
            </a:r>
            <a:r>
              <a:rPr lang="en-US" sz="1800" b="1" dirty="0" smtClean="0"/>
              <a:t>pesticides </a:t>
            </a:r>
            <a:r>
              <a:rPr lang="en-US" sz="1600" b="1" dirty="0" smtClean="0"/>
              <a:t>( </a:t>
            </a:r>
            <a:r>
              <a:rPr lang="mr-IN" sz="1600" b="1" dirty="0" smtClean="0"/>
              <a:t>औषधे ) चे पैसे वजा करून घेतले जातील .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9 . सर्व पिकांचे सेंद्रिय पद्धतीने उत्पादन घेणे .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10 . </a:t>
            </a:r>
            <a:r>
              <a:rPr lang="en-US" sz="1800" b="1" dirty="0" smtClean="0"/>
              <a:t>Export quality material </a:t>
            </a:r>
            <a:r>
              <a:rPr lang="mr-IN" sz="1600" b="1" dirty="0" smtClean="0"/>
              <a:t>काढणे .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11 . शेतातील सर्व कामांची मजुरी व मेहनत शेतकऱ्यांनी च करावी .</a:t>
            </a:r>
            <a:endParaRPr lang="en-US" sz="1600" b="1" dirty="0" smtClean="0"/>
          </a:p>
          <a:p>
            <a:pPr>
              <a:buNone/>
            </a:pPr>
            <a:r>
              <a:rPr lang="mr-IN" sz="1600" b="1" dirty="0" smtClean="0"/>
              <a:t>12 . तोडणीनंतर 7 वर्किंग डेस मध्ये पेमेंट केले जाईल, </a:t>
            </a:r>
            <a:r>
              <a:rPr lang="en-US" sz="1800" b="1" dirty="0" smtClean="0"/>
              <a:t>NEFT</a:t>
            </a:r>
            <a:r>
              <a:rPr lang="en-US" sz="1600" b="1" dirty="0" smtClean="0"/>
              <a:t> </a:t>
            </a:r>
            <a:r>
              <a:rPr lang="mr-IN" sz="1600" b="1" dirty="0" smtClean="0"/>
              <a:t>केली जाईल . </a:t>
            </a: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 </a:t>
            </a:r>
            <a:r>
              <a:rPr lang="en-US" sz="1600" b="1" dirty="0" smtClean="0"/>
              <a:t>        </a:t>
            </a:r>
            <a:r>
              <a:rPr lang="mr-IN" sz="1800" b="1" dirty="0" smtClean="0"/>
              <a:t>( </a:t>
            </a:r>
            <a:r>
              <a:rPr lang="en-US" sz="1800" b="1" dirty="0" smtClean="0"/>
              <a:t>Cash payment not allowed )</a:t>
            </a:r>
          </a:p>
          <a:p>
            <a:pPr>
              <a:buNone/>
            </a:pPr>
            <a:r>
              <a:rPr lang="en-US" sz="1800" b="1" dirty="0" smtClean="0"/>
              <a:t>13 . Buy back guarantee</a:t>
            </a:r>
            <a:endParaRPr lang="en-US" sz="1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467600" cy="917596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 smtClean="0">
                <a:solidFill>
                  <a:srgbClr val="00B050"/>
                </a:solidFill>
              </a:rPr>
              <a:t>COMPANY PROJECT PRESENTATION : [CPP]</a:t>
            </a:r>
            <a:r>
              <a:rPr lang="en-US" sz="3200" b="1" dirty="0" smtClean="0">
                <a:solidFill>
                  <a:srgbClr val="92D050"/>
                </a:solidFill>
              </a:rPr>
              <a:t/>
            </a:r>
            <a:br>
              <a:rPr lang="en-US" sz="3200" b="1" dirty="0" smtClean="0">
                <a:solidFill>
                  <a:srgbClr val="92D050"/>
                </a:solidFill>
              </a:rPr>
            </a:br>
            <a:r>
              <a:rPr lang="en-US" sz="2000" b="1" dirty="0" smtClean="0"/>
              <a:t>VEGETABLES PLANTATION :</a:t>
            </a:r>
            <a:endParaRPr lang="en-US" sz="32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229600" cy="497207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1600" dirty="0" smtClean="0"/>
              <a:t> </a:t>
            </a:r>
            <a:r>
              <a:rPr lang="mr-IN" sz="1600" b="1" dirty="0" smtClean="0"/>
              <a:t>1 . भाजीपाला रोपे कंपनी कडून दिली जातील, तसेच बांधापर्यंत पोहोच केली जातील .</a:t>
            </a:r>
            <a:endParaRPr lang="en-US" sz="1600" b="1" dirty="0" smtClean="0"/>
          </a:p>
          <a:p>
            <a:pPr>
              <a:lnSpc>
                <a:spcPct val="120000"/>
              </a:lnSpc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2 . या साठी लागणारे खते व औषधे कंपनीकडून दिले जातील .</a:t>
            </a:r>
            <a:endParaRPr lang="en-US" sz="1600" b="1" dirty="0" smtClean="0"/>
          </a:p>
          <a:p>
            <a:pPr>
              <a:lnSpc>
                <a:spcPct val="120000"/>
              </a:lnSpc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3 . शेतातील सर्व मेहनत शेतकऱ्यांनाच करावी लागेल .</a:t>
            </a:r>
            <a:endParaRPr lang="en-US" sz="1600" b="1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en-US" sz="1600" b="1" dirty="0" smtClean="0"/>
              <a:t> 4 . </a:t>
            </a:r>
            <a:r>
              <a:rPr lang="mr-IN" sz="1600" b="1" dirty="0" smtClean="0"/>
              <a:t>शेतकऱ्यांनीच लागणारे मजूर बघून, मजुरांचे पेमेंट ही शेतकऱ्यांनी च करावे लागेल .</a:t>
            </a:r>
            <a:endParaRPr lang="en-US" sz="1600" b="1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5 . शेती तसेच लागवडीच सर्व नियोजन कंपनी करेल .</a:t>
            </a:r>
            <a:endParaRPr lang="en-US" sz="1600" b="1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6 . इतर सर्व खर्च शेतकऱ्यांनी च करावा .</a:t>
            </a:r>
            <a:endParaRPr lang="en-US" sz="1600" b="1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7</a:t>
            </a:r>
            <a:r>
              <a:rPr lang="en-US" sz="1600" b="1" dirty="0" smtClean="0"/>
              <a:t> </a:t>
            </a:r>
            <a:r>
              <a:rPr lang="mr-IN" sz="1600" b="1" dirty="0" smtClean="0"/>
              <a:t>.</a:t>
            </a:r>
            <a:r>
              <a:rPr lang="en-US" sz="1600" b="1" dirty="0" smtClean="0"/>
              <a:t> </a:t>
            </a:r>
            <a:r>
              <a:rPr lang="mr-IN" sz="1600" b="1" dirty="0" smtClean="0"/>
              <a:t>(सरकारी अनुदान , उत्पादन ,नफा ) या सर्वांमध्ये </a:t>
            </a:r>
            <a:r>
              <a:rPr lang="en-US" sz="1800" b="1" dirty="0" smtClean="0"/>
              <a:t>RATIO 60 : 40 </a:t>
            </a:r>
          </a:p>
          <a:p>
            <a:pPr marL="514350" indent="-514350">
              <a:lnSpc>
                <a:spcPct val="120000"/>
              </a:lnSpc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  </a:t>
            </a:r>
            <a:r>
              <a:rPr lang="mr-IN" sz="1600" b="1" dirty="0" smtClean="0"/>
              <a:t>म्हणजेच - 60 % शेतकरी व 40 % कंपनी असा असेल .</a:t>
            </a:r>
            <a:endParaRPr lang="en-US" sz="1600" b="1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8 . </a:t>
            </a:r>
            <a:r>
              <a:rPr lang="en-US" sz="1800" b="1" dirty="0" smtClean="0"/>
              <a:t>MINIMUM 5 ACRE </a:t>
            </a:r>
            <a:r>
              <a:rPr lang="mr-IN" sz="1600" b="1" dirty="0" smtClean="0"/>
              <a:t>शेती असावी .</a:t>
            </a:r>
            <a:endParaRPr lang="en-US" sz="1600" b="1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en-US" sz="1600" b="1" dirty="0" smtClean="0"/>
              <a:t> </a:t>
            </a:r>
            <a:r>
              <a:rPr lang="mr-IN" sz="1600" b="1" dirty="0" smtClean="0"/>
              <a:t>9 . एक व एकापेक्षा जास्त तसेच 500 मीटर च्या आत शेती असल्यास स्वीकारली जाईल .</a:t>
            </a:r>
            <a:endParaRPr lang="en-US" sz="1600" b="1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mr-IN" sz="1600" b="1" dirty="0" smtClean="0"/>
              <a:t>10. भाजीपाला कटिंग चा पूर्ण खर्च कंपनी करेल .</a:t>
            </a:r>
            <a:endParaRPr lang="en-US" sz="1600" b="1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mr-IN" sz="1600" b="1" dirty="0" smtClean="0"/>
              <a:t>11. तसेच या सर्व मॉडेल चे 500 रुपये च्या </a:t>
            </a:r>
            <a:r>
              <a:rPr lang="en-US" sz="1800" b="1" dirty="0" smtClean="0"/>
              <a:t>STAMP PAPER </a:t>
            </a:r>
            <a:r>
              <a:rPr lang="mr-IN" sz="1600" b="1" dirty="0" smtClean="0"/>
              <a:t>वर </a:t>
            </a:r>
            <a:r>
              <a:rPr lang="en-US" sz="1800" b="1" dirty="0" smtClean="0"/>
              <a:t>AGREEMENT</a:t>
            </a:r>
            <a:r>
              <a:rPr lang="en-US" sz="1600" b="1" dirty="0" smtClean="0"/>
              <a:t> </a:t>
            </a:r>
            <a:r>
              <a:rPr lang="mr-IN" sz="1600" b="1" dirty="0" smtClean="0"/>
              <a:t>केले जाईल .</a:t>
            </a:r>
            <a:endParaRPr lang="en-US" sz="1600" b="1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mr-IN" sz="1600" b="1" dirty="0" smtClean="0"/>
              <a:t>12. सरकारी अनुदानाची डॉक्युमेंट फाईल शेतकऱ्यांनीच जमा करणे , गरज लागेल तिथे </a:t>
            </a:r>
            <a:endParaRPr lang="en-US" sz="1600" b="1" dirty="0" smtClean="0"/>
          </a:p>
          <a:p>
            <a:pPr marL="514350" indent="-514350">
              <a:lnSpc>
                <a:spcPct val="120000"/>
              </a:lnSpc>
              <a:buNone/>
            </a:pPr>
            <a:r>
              <a:rPr lang="en-US" sz="1600" b="1" dirty="0"/>
              <a:t> </a:t>
            </a:r>
            <a:r>
              <a:rPr lang="en-US" sz="1600" b="1" dirty="0" smtClean="0"/>
              <a:t>       </a:t>
            </a:r>
            <a:r>
              <a:rPr lang="mr-IN" sz="1600" b="1" dirty="0" smtClean="0"/>
              <a:t>कंपनी मदत</a:t>
            </a:r>
            <a:r>
              <a:rPr lang="en-US" sz="1600" b="1" dirty="0" smtClean="0"/>
              <a:t> </a:t>
            </a:r>
            <a:r>
              <a:rPr lang="mr-IN" sz="1600" b="1" dirty="0" smtClean="0"/>
              <a:t>व पाठपुरावा करेल.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182</TotalTime>
  <Words>1171</Words>
  <Application>Microsoft Office PowerPoint</Application>
  <PresentationFormat>On-screen Show (4:3)</PresentationFormat>
  <Paragraphs>155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Slide 1</vt:lpstr>
      <vt:lpstr>FARMERS MODEL MAHOGANY PLANTATION : FARMERS PROJECT</vt:lpstr>
      <vt:lpstr>COMPANY PROJECT PRESENTATION [CPP] : MAHOGANY PLANTATION :</vt:lpstr>
      <vt:lpstr>SECOND LAYER PLANTATION : FRUITS PLANTATION : FARMERS PROJECT</vt:lpstr>
      <vt:lpstr>SECOND LAYER PLANTATION : FRUITS  PLANTATION : FARMERS PROJECT</vt:lpstr>
      <vt:lpstr>COMPANY PROJECT PLANTATION : [CPP]  FRUITS PLANTATION :</vt:lpstr>
      <vt:lpstr>THIRD LAYER PLANTATION : VEGETABLE PLANTATION : FARMERS PROJECT</vt:lpstr>
      <vt:lpstr>THIRD LAYER PLANTATION : VEGETABLE PLANTATION : FARMERS PROJECT </vt:lpstr>
      <vt:lpstr>COMPANY PROJECT PRESENTATION : [CPP] VEGETABLES PLANTATION :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21</cp:revision>
  <dcterms:created xsi:type="dcterms:W3CDTF">2025-04-03T09:14:22Z</dcterms:created>
  <dcterms:modified xsi:type="dcterms:W3CDTF">2025-04-03T12:16:57Z</dcterms:modified>
</cp:coreProperties>
</file>