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3" r:id="rId3"/>
    <p:sldId id="257" r:id="rId4"/>
    <p:sldId id="264" r:id="rId5"/>
    <p:sldId id="266" r:id="rId6"/>
    <p:sldId id="267" r:id="rId7"/>
    <p:sldId id="258" r:id="rId8"/>
    <p:sldId id="259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2253" y="1973722"/>
            <a:ext cx="6445405" cy="2455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538868" y="4857760"/>
            <a:ext cx="7326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SK</a:t>
            </a:r>
            <a:r>
              <a:rPr lang="en-IN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PS</a:t>
            </a:r>
            <a:r>
              <a:rPr lang="en-IN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n-I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MAHOGANY PVT. LTD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488" y="1071546"/>
            <a:ext cx="514353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B050"/>
                </a:solidFill>
                <a:latin typeface="Arial Black" pitchFamily="34" charset="0"/>
              </a:rPr>
              <a:t>WELCOME</a:t>
            </a:r>
            <a:endParaRPr lang="en-US" sz="54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7" name="矩形"/>
          <p:cNvSpPr>
            <a:spLocks/>
          </p:cNvSpPr>
          <p:nvPr/>
        </p:nvSpPr>
        <p:spPr>
          <a:xfrm>
            <a:off x="142844" y="0"/>
            <a:ext cx="566181" cy="6858000"/>
          </a:xfrm>
          <a:prstGeom prst="rect">
            <a:avLst/>
          </a:prstGeom>
          <a:noFill/>
          <a:ln w="12700" cap="flat" cmpd="sng">
            <a:solidFill>
              <a:srgbClr val="242D46"/>
            </a:solidFill>
            <a:prstDash val="solid"/>
            <a:round/>
          </a:ln>
          <a:effectLst>
            <a:outerShdw blurRad="50800" dist="38100" dir="13500000" algn="br" rotWithShape="0">
              <a:srgbClr val="000000">
                <a:alpha val="39607"/>
              </a:srgbClr>
            </a:outerShdw>
          </a:effectLst>
        </p:spPr>
        <p:txBody>
          <a:bodyPr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 dirty="0">
                <a:ln w="18415" cap="flat">
                  <a:solidFill>
                    <a:srgbClr val="FED46C"/>
                  </a:solidFill>
                  <a:prstDash val="solid"/>
                  <a:round/>
                </a:ln>
                <a:solidFill>
                  <a:srgbClr val="FDD6B9"/>
                </a:solidFill>
                <a:effectLst>
                  <a:glow rad="101600">
                    <a:srgbClr val="808080">
                      <a:alpha val="60000"/>
                    </a:srgbClr>
                  </a:glow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  <a:ea typeface="华文中宋" charset="0"/>
                <a:cs typeface="Gill Sans MT" charset="0"/>
              </a:rPr>
              <a:t>S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 dirty="0">
                <a:ln w="18415" cap="flat">
                  <a:solidFill>
                    <a:srgbClr val="FED46C"/>
                  </a:solidFill>
                  <a:prstDash val="solid"/>
                  <a:round/>
                </a:ln>
                <a:solidFill>
                  <a:srgbClr val="FDD6B9"/>
                </a:solidFill>
                <a:effectLst>
                  <a:glow rad="101600">
                    <a:srgbClr val="808080">
                      <a:alpha val="60000"/>
                    </a:srgbClr>
                  </a:glow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  <a:ea typeface="华文中宋" charset="0"/>
                <a:cs typeface="Gill Sans MT" charset="0"/>
              </a:rPr>
              <a:t>K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 dirty="0">
                <a:ln w="18415" cap="flat">
                  <a:solidFill>
                    <a:srgbClr val="FED46C"/>
                  </a:solidFill>
                  <a:prstDash val="solid"/>
                  <a:round/>
                </a:ln>
                <a:solidFill>
                  <a:srgbClr val="FDD6B9"/>
                </a:solidFill>
                <a:effectLst>
                  <a:glow rad="101600">
                    <a:srgbClr val="808080">
                      <a:alpha val="60000"/>
                    </a:srgbClr>
                  </a:glow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  <a:ea typeface="华文中宋" charset="0"/>
                <a:cs typeface="Gill Sans MT" charset="0"/>
              </a:rPr>
              <a:t>P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 dirty="0">
                <a:ln w="18415" cap="flat">
                  <a:solidFill>
                    <a:srgbClr val="FED46C"/>
                  </a:solidFill>
                  <a:prstDash val="solid"/>
                  <a:round/>
                </a:ln>
                <a:solidFill>
                  <a:srgbClr val="FDD6B9"/>
                </a:solidFill>
                <a:effectLst>
                  <a:glow rad="101600">
                    <a:srgbClr val="808080">
                      <a:alpha val="60000"/>
                    </a:srgbClr>
                  </a:glow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  <a:ea typeface="华文中宋" charset="0"/>
                <a:cs typeface="Gill Sans MT" charset="0"/>
              </a:rPr>
              <a:t>S</a:t>
            </a:r>
            <a:endParaRPr lang="zh-CN" altLang="en-US" sz="4400" b="0" i="0" u="none" strike="noStrike" kern="1200" cap="none" spc="0" baseline="0" dirty="0">
              <a:ln w="18415" cap="flat">
                <a:solidFill>
                  <a:srgbClr val="FED46C"/>
                </a:solidFill>
                <a:prstDash val="solid"/>
                <a:round/>
              </a:ln>
              <a:solidFill>
                <a:srgbClr val="FDD6B9"/>
              </a:solidFill>
              <a:effectLst>
                <a:glow rad="101600">
                  <a:srgbClr val="808080">
                    <a:alpha val="60000"/>
                  </a:srgbClr>
                </a:glow>
                <a:outerShdw blurRad="63500" dir="3600000" algn="tl">
                  <a:srgbClr val="000000">
                    <a:alpha val="70000"/>
                  </a:srgbClr>
                </a:outerShdw>
              </a:effectLst>
              <a:latin typeface="Algerian" pitchFamily="82" charset="0"/>
              <a:ea typeface="华文中宋" charset="0"/>
              <a:cs typeface="Gill Sans M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ade\Desktop\NARIIL 0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927781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Aparajita" pitchFamily="18" charset="0"/>
                <a:cs typeface="Aparajita" pitchFamily="18" charset="0"/>
              </a:rPr>
              <a:t>करार</a:t>
            </a:r>
            <a:r>
              <a:rPr b="1" dirty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शेती</a:t>
            </a:r>
            <a:endParaRPr b="1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727"/>
            <a:ext cx="8686800" cy="5519853"/>
          </a:xfrm>
        </p:spPr>
        <p:txBody>
          <a:bodyPr>
            <a:normAutofit/>
          </a:bodyPr>
          <a:lstStyle/>
          <a:p>
            <a:r>
              <a:rPr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शेतकरी व कंपनी यांच्यातील करार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  <a:endParaRPr b="1" dirty="0">
              <a:latin typeface="Aparajita" pitchFamily="18" charset="0"/>
              <a:cs typeface="Aparajita" pitchFamily="18" charset="0"/>
            </a:endParaRPr>
          </a:p>
          <a:p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कंपनी रोपे व मार्गदर्शन देते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  <a:endParaRPr b="1" dirty="0">
              <a:latin typeface="Aparajita" pitchFamily="18" charset="0"/>
              <a:cs typeface="Aparajita" pitchFamily="18" charset="0"/>
            </a:endParaRPr>
          </a:p>
          <a:p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>
                <a:latin typeface="Aparajita" pitchFamily="18" charset="0"/>
                <a:cs typeface="Aparajita" pitchFamily="18" charset="0"/>
              </a:rPr>
              <a:t>शेतकरी</a:t>
            </a:r>
            <a:r>
              <a:rPr b="1" dirty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जमीन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,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खते</a:t>
            </a:r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>
                <a:latin typeface="Aparajita" pitchFamily="18" charset="0"/>
                <a:cs typeface="Aparajita" pitchFamily="18" charset="0"/>
              </a:rPr>
              <a:t>व </a:t>
            </a:r>
            <a:r>
              <a:rPr b="1" dirty="0" err="1">
                <a:latin typeface="Aparajita" pitchFamily="18" charset="0"/>
                <a:cs typeface="Aparajita" pitchFamily="18" charset="0"/>
              </a:rPr>
              <a:t>मजूर</a:t>
            </a:r>
            <a:r>
              <a:rPr b="1" dirty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>
                <a:latin typeface="Aparajita" pitchFamily="18" charset="0"/>
                <a:cs typeface="Aparajita" pitchFamily="18" charset="0"/>
              </a:rPr>
              <a:t>उपलब्ध</a:t>
            </a:r>
            <a:r>
              <a:rPr b="1" dirty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करतो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  <a:endParaRPr b="1" dirty="0">
              <a:latin typeface="Aparajita" pitchFamily="18" charset="0"/>
              <a:cs typeface="Aparajita" pitchFamily="18" charset="0"/>
            </a:endParaRPr>
          </a:p>
          <a:p>
            <a:r>
              <a:rPr b="1" dirty="0" err="1" smtClean="0">
                <a:latin typeface="Aparajita" pitchFamily="18" charset="0"/>
                <a:cs typeface="Aparajita" pitchFamily="18" charset="0"/>
              </a:rPr>
              <a:t>पूर्वनिश्चित</a:t>
            </a:r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भावाने</a:t>
            </a:r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खरेदीची</a:t>
            </a:r>
            <a:r>
              <a:rPr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b="1" dirty="0" err="1" smtClean="0">
                <a:latin typeface="Aparajita" pitchFamily="18" charset="0"/>
                <a:cs typeface="Aparajita" pitchFamily="18" charset="0"/>
              </a:rPr>
              <a:t>हमी</a:t>
            </a:r>
            <a:r>
              <a:rPr lang="en-US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endParaRPr dirty="0">
              <a:latin typeface="Aparajita" pitchFamily="18" charset="0"/>
              <a:cs typeface="Aparajit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4665" y="3334215"/>
            <a:ext cx="3722067" cy="285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लागवड पद्धती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1.  20 X20 </a:t>
            </a:r>
            <a:r>
              <a:rPr lang="mr-IN" dirty="0" smtClean="0"/>
              <a:t>Ft . किंवा </a:t>
            </a:r>
            <a:r>
              <a:rPr lang="en-US" dirty="0" smtClean="0"/>
              <a:t>24 X 16</a:t>
            </a:r>
            <a:r>
              <a:rPr lang="mr-IN" dirty="0" smtClean="0"/>
              <a:t> अंतरावर लागवड </a:t>
            </a:r>
            <a:r>
              <a:rPr lang="en-US" dirty="0" smtClean="0"/>
              <a:t>  </a:t>
            </a:r>
            <a:r>
              <a:rPr lang="mr-IN" dirty="0" smtClean="0"/>
              <a:t>करता</a:t>
            </a:r>
            <a:r>
              <a:rPr lang="en-US" dirty="0" smtClean="0"/>
              <a:t> </a:t>
            </a:r>
            <a:r>
              <a:rPr lang="mr-IN" dirty="0" smtClean="0"/>
              <a:t>येते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2.  </a:t>
            </a:r>
            <a:r>
              <a:rPr lang="mr-IN" dirty="0" smtClean="0"/>
              <a:t>नारळ मध्ये आंतरपीक</a:t>
            </a:r>
            <a:r>
              <a:rPr lang="en-US" dirty="0" smtClean="0"/>
              <a:t> </a:t>
            </a:r>
            <a:r>
              <a:rPr lang="mr-IN" dirty="0" smtClean="0"/>
              <a:t>महोगनी घेऊ शकता 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2" descr="C:\Users\lade\Desktop\COCONUT IMAG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5952" y="3551685"/>
            <a:ext cx="3813716" cy="25744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नारळापासून मिळणारे उत्पन्न</a:t>
            </a:r>
            <a:r>
              <a:rPr lang="mr-IN" dirty="0" smtClean="0"/>
              <a:t/>
            </a:r>
            <a:br>
              <a:rPr lang="mr-IN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लागवडीपासून अडीच वर्षात नारळ लागण्यास सुरुवात होते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एका एकरामध्ये 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20 X 20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या अंतरावर एकूण 220 झाडे लागवड करता येतात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एका झाडाला कमीत कमी 100 नारळ व जास्तीत जास्त 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250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नारळ लागतात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कंपनी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1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नारळास 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25/-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रुपये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हमी भाव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देते व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त्याप्रमाणे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खरेदी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करते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 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654"/>
            <a:ext cx="3668751" cy="4906536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  1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एकरा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मध्ये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220 झाडे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X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एका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 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झाडास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100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नारळ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=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22000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नारळ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.</a:t>
            </a:r>
            <a:br>
              <a:rPr lang="en-US" sz="2400" b="1" dirty="0" smtClean="0">
                <a:latin typeface="Aparajita" pitchFamily="18" charset="0"/>
                <a:cs typeface="Aparajita" pitchFamily="18" charset="0"/>
              </a:rPr>
            </a:b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22000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X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25 रुपये भाव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=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5,50,000/-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कमीत </a:t>
            </a:r>
            <a:r>
              <a:rPr lang="mr-IN" sz="2400" b="1" dirty="0" smtClean="0">
                <a:latin typeface="Aparajita" pitchFamily="18" charset="0"/>
                <a:cs typeface="Aparajita" pitchFamily="18" charset="0"/>
              </a:rPr>
              <a:t>कमी येणारे उत्पन्न </a:t>
            </a:r>
            <a:r>
              <a:rPr lang="en-US" sz="2400" b="1" dirty="0" smtClean="0">
                <a:latin typeface="Aparajita" pitchFamily="18" charset="0"/>
                <a:cs typeface="Aparajita" pitchFamily="18" charset="0"/>
              </a:rPr>
              <a:t>.</a:t>
            </a:r>
            <a:br>
              <a:rPr lang="en-US" sz="2400" b="1" dirty="0" smtClean="0">
                <a:latin typeface="Aparajita" pitchFamily="18" charset="0"/>
                <a:cs typeface="Aparajita" pitchFamily="18" charset="0"/>
              </a:rPr>
            </a:br>
            <a:endParaRPr lang="en-US" sz="2400" b="1" dirty="0">
              <a:latin typeface="Aparajita" pitchFamily="18" charset="0"/>
              <a:cs typeface="Aparajita" pitchFamily="18" charset="0"/>
            </a:endParaRPr>
          </a:p>
        </p:txBody>
      </p:sp>
      <p:pic>
        <p:nvPicPr>
          <p:cNvPr id="4" name="Picture 2" descr="C:\Users\lade\Desktop\COCONUT  PROFIT IMAGE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25951" y="1372613"/>
            <a:ext cx="4806176" cy="47863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sz="4900" b="1" dirty="0" smtClean="0">
                <a:latin typeface="Aparajita" pitchFamily="18" charset="0"/>
                <a:cs typeface="Aparajita" pitchFamily="18" charset="0"/>
              </a:rPr>
              <a:t>कंपनी व शेतकरी यांच्यातील करार</a:t>
            </a:r>
            <a:r>
              <a:rPr lang="mr-IN" dirty="0" smtClean="0"/>
              <a:t/>
            </a:r>
            <a:br>
              <a:rPr lang="mr-IN" dirty="0" smtClean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25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/-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रुपये या हमीभावाने नारळ खरेदी करणे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सर्व प्रकारचे अनुदान मिळवून देणे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प्रत्येक तीन महिन्याला प्लॉट व्हिजिट करणे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endParaRPr dirty="0"/>
          </a:p>
        </p:txBody>
      </p:sp>
      <p:pic>
        <p:nvPicPr>
          <p:cNvPr id="5" name="Picture 2" descr="C:\Users\lade\Desktop\COCONUT AGRI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7824" y="3646449"/>
            <a:ext cx="4036154" cy="2653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sz="5300" b="1" dirty="0" smtClean="0">
                <a:latin typeface="Aparajita" pitchFamily="18" charset="0"/>
                <a:cs typeface="Aparajita" pitchFamily="18" charset="0"/>
              </a:rPr>
              <a:t>लागवडीस येणारा खर्च</a:t>
            </a:r>
            <a:r>
              <a:rPr lang="mr-IN" dirty="0" smtClean="0"/>
              <a:t/>
            </a:r>
            <a:br>
              <a:rPr lang="mr-IN" dirty="0" smtClean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एकूण रोपे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220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X 275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किंमत 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=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एकूण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 60500/-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कंपनी एग्रीमेंट किंवा मार्गदर्शन खर्च अडीच वर्षासाठी एकूण 20000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/-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रुपये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सर्व रोपे कंपनीकडून पुरवली जाणारे ही विद्यापीठांमध्ये तयार केलेले असतील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mr-IN" b="1" dirty="0" smtClean="0">
                <a:latin typeface="Aparajita" pitchFamily="18" charset="0"/>
                <a:cs typeface="Aparajita" pitchFamily="18" charset="0"/>
              </a:rPr>
              <a:t>सर्व 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1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एकराच्या पुढील रोपे हे शेतकऱ्याच्या बांधापर्यंत पोच केले जातील</a:t>
            </a:r>
            <a:r>
              <a:rPr lang="en-US" b="1" dirty="0" smtClean="0">
                <a:latin typeface="Aparajita" pitchFamily="18" charset="0"/>
                <a:cs typeface="Aparajita" pitchFamily="18" charset="0"/>
              </a:rPr>
              <a:t>.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endParaRPr lang="mr-IN" dirty="0" smtClean="0"/>
          </a:p>
          <a:p>
            <a:endParaRPr lang="mr-IN" dirty="0" smtClean="0"/>
          </a:p>
          <a:p>
            <a:endParaRPr lang="mr-IN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24"/>
            <a:ext cx="6400800" cy="1194614"/>
          </a:xfrm>
        </p:spPr>
        <p:txBody>
          <a:bodyPr>
            <a:normAutofit/>
          </a:bodyPr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•</a:t>
            </a: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568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217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करार शेती</vt:lpstr>
      <vt:lpstr>लागवड पद्धती </vt:lpstr>
      <vt:lpstr> नारळापासून मिळणारे उत्पन्न </vt:lpstr>
      <vt:lpstr>  1 एकरा मध्ये 220 झाडे X एका   झाडास 100 नारळ = 22000 नारळ.  22000 X 25 रुपये भाव = 5,50,000/- कमीत कमी येणारे उत्पन्न . </vt:lpstr>
      <vt:lpstr>कंपनी व शेतकरी यांच्यातील करार </vt:lpstr>
      <vt:lpstr>लागवडीस येणारा खर्च </vt:lpstr>
      <vt:lpstr>Slide 9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नारळ करार शेती</dc:title>
  <dc:subject/>
  <dc:creator/>
  <cp:keywords/>
  <dc:description>generated using python-pptx</dc:description>
  <cp:lastModifiedBy>lade</cp:lastModifiedBy>
  <cp:revision>24</cp:revision>
  <dcterms:created xsi:type="dcterms:W3CDTF">2013-01-27T09:14:16Z</dcterms:created>
  <dcterms:modified xsi:type="dcterms:W3CDTF">2025-11-10T16:48:16Z</dcterms:modified>
  <cp:category/>
</cp:coreProperties>
</file>