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5" r:id="rId2"/>
    <p:sldId id="265" r:id="rId3"/>
    <p:sldId id="259" r:id="rId4"/>
    <p:sldId id="337" r:id="rId5"/>
    <p:sldId id="338" r:id="rId6"/>
    <p:sldId id="274" r:id="rId7"/>
    <p:sldId id="340" r:id="rId8"/>
    <p:sldId id="339" r:id="rId9"/>
    <p:sldId id="341" r:id="rId10"/>
    <p:sldId id="302" r:id="rId11"/>
    <p:sldId id="309" r:id="rId12"/>
    <p:sldId id="344" r:id="rId13"/>
    <p:sldId id="343" r:id="rId14"/>
    <p:sldId id="345" r:id="rId15"/>
    <p:sldId id="295" r:id="rId16"/>
    <p:sldId id="336"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11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9EEC-E63F-47BE-9273-930AF3F22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F630D7-5439-4198-AD8F-34A9B917AB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3C83A7-395E-49AE-92B3-008EC38384E3}"/>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E41F7316-765C-4B0B-B220-D1BC7C0F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5C184-8D5F-4923-B14E-2A7893341E35}"/>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2138369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9646-C728-4F5D-82B6-12AFE404F8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543588-E4A1-411F-A995-CA89C99E4C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40DE1-E7DF-4438-9CEE-F2E1D82A55BC}"/>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4DD8862D-7B50-4E1D-8E38-1FCD1B07F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8D96B-7350-4DE5-9F14-0C30CCFA026C}"/>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56754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A7E922-1571-43A0-A7DB-B164513D49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42DBD3-5C19-4AE5-8290-114ADDF927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E850A-8071-4227-994A-A5D56896DADD}"/>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7D284881-23B3-4743-8471-D6B3E387F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BD78A-77AB-4964-98DB-E3DD7252AC1D}"/>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91302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2A89-0238-4C9C-8362-70590EBC1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BE119-5DD7-4C87-A5F1-4E964D770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1AF83-2F29-4966-8DDA-9EC11CE415F1}"/>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CFAC26F7-4C37-4946-BAF9-BD5477847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722B-ED8D-418D-B4B3-1942F7DA0564}"/>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273151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845C-2109-4B26-AA2D-39A74324C2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862A4-DB73-4576-B40F-A3D1FCF45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F0566-CAF8-4DAC-AFD1-0D5E9B14C026}"/>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0C3F5D2D-66F3-4F2F-AEAD-FB221817E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121A3-EF47-4E80-93D8-BCFCED4AF4FA}"/>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171704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B206-B27E-4298-87AD-FA0A8D9BA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6DE52-8B70-43A0-AF63-DE2A2E70BC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F2332-10F3-4173-B550-203141355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DC1BD1-95CC-4223-966A-3DD2FB686CDF}"/>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6" name="Footer Placeholder 5">
            <a:extLst>
              <a:ext uri="{FF2B5EF4-FFF2-40B4-BE49-F238E27FC236}">
                <a16:creationId xmlns:a16="http://schemas.microsoft.com/office/drawing/2014/main" id="{CCF0239A-776B-4890-B93B-BEE701FD8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666D9-5E98-4EC0-8230-0A483DBC3EA7}"/>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218647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9589-D7BF-4A54-A970-C1DED5F17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7AB28-7084-4A1E-B4CF-D9E357142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4D26F-E01A-4D58-8ABF-36AE6ECE76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E59F2-EBFE-4CAC-897E-1F2D39015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DAE6B9-D565-4029-A002-FF0972FABF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B97D6-B790-49F2-83C8-FD19625925A0}"/>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8" name="Footer Placeholder 7">
            <a:extLst>
              <a:ext uri="{FF2B5EF4-FFF2-40B4-BE49-F238E27FC236}">
                <a16:creationId xmlns:a16="http://schemas.microsoft.com/office/drawing/2014/main" id="{4D836B83-D378-4F6B-B063-D5196F445C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A92867-406B-4D47-8F2F-4E40B79A7F53}"/>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165524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BE6D-9B3E-4D6D-8CAC-BF2D6B67B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0A489-F834-433F-836F-650692DC3041}"/>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4" name="Footer Placeholder 3">
            <a:extLst>
              <a:ext uri="{FF2B5EF4-FFF2-40B4-BE49-F238E27FC236}">
                <a16:creationId xmlns:a16="http://schemas.microsoft.com/office/drawing/2014/main" id="{D45BBEB1-9719-4558-9392-0F7E14E07A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DE706-9059-47D0-907D-69099F9CA973}"/>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312839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B8DE4-EEBB-4823-8E01-B351D124F859}"/>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3" name="Footer Placeholder 2">
            <a:extLst>
              <a:ext uri="{FF2B5EF4-FFF2-40B4-BE49-F238E27FC236}">
                <a16:creationId xmlns:a16="http://schemas.microsoft.com/office/drawing/2014/main" id="{5D456823-45AA-4782-85F0-39A902C585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C7540-19D6-4EC7-B678-56641675EFA3}"/>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57226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AF3C-26A9-4852-85E2-17C900429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166ED-B61B-4CEA-A85F-3FFA19AD22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BE5353-958C-44D0-9530-CB13F6869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65AD6-D13F-40FE-B8C9-70634D59E270}"/>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6" name="Footer Placeholder 5">
            <a:extLst>
              <a:ext uri="{FF2B5EF4-FFF2-40B4-BE49-F238E27FC236}">
                <a16:creationId xmlns:a16="http://schemas.microsoft.com/office/drawing/2014/main" id="{6082F1B1-7355-42CD-9F32-30C1AF9B3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0E5FD-5EE3-4A82-A7BC-E1E267967DC4}"/>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28965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AF69-A2C4-4F4E-A3B1-DD060D92D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7686BD-2970-49CA-8158-74E1A869B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F1DD2-0BC7-4CD9-8F59-653BFCEAE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8D5E0-5534-414A-B2CF-C42A7E239576}"/>
              </a:ext>
            </a:extLst>
          </p:cNvPr>
          <p:cNvSpPr>
            <a:spLocks noGrp="1"/>
          </p:cNvSpPr>
          <p:nvPr>
            <p:ph type="dt" sz="half" idx="10"/>
          </p:nvPr>
        </p:nvSpPr>
        <p:spPr/>
        <p:txBody>
          <a:bodyPr/>
          <a:lstStyle/>
          <a:p>
            <a:fld id="{3E478033-DF4F-4750-89A6-09C2C504E809}" type="datetimeFigureOut">
              <a:rPr lang="en-US" smtClean="0"/>
              <a:t>1/7/2020</a:t>
            </a:fld>
            <a:endParaRPr lang="en-US"/>
          </a:p>
        </p:txBody>
      </p:sp>
      <p:sp>
        <p:nvSpPr>
          <p:cNvPr id="6" name="Footer Placeholder 5">
            <a:extLst>
              <a:ext uri="{FF2B5EF4-FFF2-40B4-BE49-F238E27FC236}">
                <a16:creationId xmlns:a16="http://schemas.microsoft.com/office/drawing/2014/main" id="{F57EFC73-0715-4DBB-B71B-2EF141321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8DA72-C449-48BA-9307-6411FB20D890}"/>
              </a:ext>
            </a:extLst>
          </p:cNvPr>
          <p:cNvSpPr>
            <a:spLocks noGrp="1"/>
          </p:cNvSpPr>
          <p:nvPr>
            <p:ph type="sldNum" sz="quarter" idx="12"/>
          </p:nvPr>
        </p:nvSpPr>
        <p:spPr/>
        <p:txBody>
          <a:bodyPr/>
          <a:lstStyle/>
          <a:p>
            <a:fld id="{2B7A0B48-6CC9-48F2-B4A8-A7473BC098D3}" type="slidenum">
              <a:rPr lang="en-US" smtClean="0"/>
              <a:t>‹#›</a:t>
            </a:fld>
            <a:endParaRPr lang="en-US"/>
          </a:p>
        </p:txBody>
      </p:sp>
    </p:spTree>
    <p:extLst>
      <p:ext uri="{BB962C8B-B14F-4D97-AF65-F5344CB8AC3E}">
        <p14:creationId xmlns:p14="http://schemas.microsoft.com/office/powerpoint/2010/main" val="17057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4CEFFD-A36D-4A38-8C78-3C3C6044E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738CF-AC12-4B3F-960C-4649F70941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5D518-010D-4A88-8542-C0655AE12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78033-DF4F-4750-89A6-09C2C504E809}" type="datetimeFigureOut">
              <a:rPr lang="en-US" smtClean="0"/>
              <a:t>1/7/2020</a:t>
            </a:fld>
            <a:endParaRPr lang="en-US"/>
          </a:p>
        </p:txBody>
      </p:sp>
      <p:sp>
        <p:nvSpPr>
          <p:cNvPr id="5" name="Footer Placeholder 4">
            <a:extLst>
              <a:ext uri="{FF2B5EF4-FFF2-40B4-BE49-F238E27FC236}">
                <a16:creationId xmlns:a16="http://schemas.microsoft.com/office/drawing/2014/main" id="{743E7360-123E-4F43-BA5D-E50E4543C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E17E2A-3232-4599-980E-7C162A645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A0B48-6CC9-48F2-B4A8-A7473BC098D3}" type="slidenum">
              <a:rPr lang="en-US" smtClean="0"/>
              <a:t>‹#›</a:t>
            </a:fld>
            <a:endParaRPr lang="en-US"/>
          </a:p>
        </p:txBody>
      </p:sp>
    </p:spTree>
    <p:extLst>
      <p:ext uri="{BB962C8B-B14F-4D97-AF65-F5344CB8AC3E}">
        <p14:creationId xmlns:p14="http://schemas.microsoft.com/office/powerpoint/2010/main" val="244010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Electricity_generation"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pxhere.com/en/photo/60393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pxhere.com/en/photo/1100658"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omboyforlife.wordpress.com/2015/08/20/travel-is-a-far-fetched-dream/" TargetMode="External"/><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en.wikipedia.org/wiki/Steel_mil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imgres?imgurl=https%3A%2F%2Fi.ytimg.com%2Fvi%2FEVRw6ngSzCk%2Fmaxresdefault.jpg&amp;imgrefurl=https%3A%2F%2Fwww.youtube.com%2Fwatch%3Fv%3DEVRw6ngSzCk&amp;docid=Xhbp5iNTKAm9qM&amp;tbnid=WZu80ScRGeTavM%3A&amp;vet=10ahUKEwjF6_Kp-PLmAhWOUs0KHcyjCosQMwhzKAowCg..i&amp;w=1280&amp;h=720&amp;bih=505&amp;biw=1366&amp;q=IMAGES%20OF%20COAL%20ASH%20POND&amp;ved=0ahUKEwjF6_Kp-PLmAhWOUs0KHcyjCosQMwhzKAowCg&amp;iact=mrc&amp;uact=8"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ame, soccer, ball, clock&#10;&#10;Description automatically generated">
            <a:extLst>
              <a:ext uri="{FF2B5EF4-FFF2-40B4-BE49-F238E27FC236}">
                <a16:creationId xmlns:a16="http://schemas.microsoft.com/office/drawing/2014/main" id="{34043E58-AA59-4F9D-A087-19B976AE2C46}"/>
              </a:ext>
            </a:extLst>
          </p:cNvPr>
          <p:cNvPicPr>
            <a:picLocks noChangeAspect="1"/>
          </p:cNvPicPr>
          <p:nvPr/>
        </p:nvPicPr>
        <p:blipFill rotWithShape="1">
          <a:blip r:embed="rId2">
            <a:extLst>
              <a:ext uri="{28A0092B-C50C-407E-A947-70E740481C1C}">
                <a14:useLocalDpi xmlns:a14="http://schemas.microsoft.com/office/drawing/2010/main" val="0"/>
              </a:ext>
            </a:extLst>
          </a:blip>
          <a:srcRect t="18180" b="11507"/>
          <a:stretch/>
        </p:blipFill>
        <p:spPr>
          <a:xfrm>
            <a:off x="0" y="0"/>
            <a:ext cx="12191980" cy="6857990"/>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30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09AE-1868-4733-A70F-97AE32518E9E}"/>
              </a:ext>
            </a:extLst>
          </p:cNvPr>
          <p:cNvSpPr>
            <a:spLocks noGrp="1"/>
          </p:cNvSpPr>
          <p:nvPr>
            <p:ph type="title"/>
          </p:nvPr>
        </p:nvSpPr>
        <p:spPr>
          <a:xfrm>
            <a:off x="-1092108" y="1233100"/>
            <a:ext cx="6766078" cy="4927601"/>
          </a:xfrm>
        </p:spPr>
        <p:txBody>
          <a:bodyPr vert="horz" lIns="91440" tIns="45720" rIns="91440" bIns="45720" rtlCol="0" anchor="ctr">
            <a:normAutofit/>
          </a:bodyPr>
          <a:lstStyle/>
          <a:p>
            <a:pPr marL="857250" indent="-857250" algn="r"/>
            <a:r>
              <a:rPr lang="en-US" b="1" kern="1200" dirty="0">
                <a:solidFill>
                  <a:schemeClr val="tx1"/>
                </a:solidFill>
                <a:latin typeface="+mj-lt"/>
                <a:ea typeface="+mj-ea"/>
                <a:cs typeface="+mj-cs"/>
              </a:rPr>
              <a:t>   GEOLOGICAL </a:t>
            </a:r>
            <a:br>
              <a:rPr lang="en-US" b="1" dirty="0"/>
            </a:br>
            <a:r>
              <a:rPr lang="en-US" b="1" kern="1200" dirty="0">
                <a:solidFill>
                  <a:schemeClr val="tx1"/>
                </a:solidFill>
                <a:latin typeface="+mj-lt"/>
                <a:ea typeface="+mj-ea"/>
                <a:cs typeface="+mj-cs"/>
              </a:rPr>
              <a:t>DISPOSAL </a:t>
            </a: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793EF0C2-EE57-40DD-B754-BF1477FAB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34C558-4C09-47BC-AC2A-097E65206204}"/>
              </a:ext>
            </a:extLst>
          </p:cNvPr>
          <p:cNvSpPr/>
          <p:nvPr/>
        </p:nvSpPr>
        <p:spPr>
          <a:xfrm>
            <a:off x="8324850" y="965198"/>
            <a:ext cx="6096000" cy="33547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900" b="1" i="0" u="none" strike="noStrike" kern="1200" cap="none" spc="0" normalizeH="0" baseline="0" noProof="0" dirty="0">
                <a:ln>
                  <a:noFill/>
                </a:ln>
                <a:solidFill>
                  <a:prstClr val="white"/>
                </a:solidFill>
                <a:effectLst/>
                <a:uLnTx/>
                <a:uFillTx/>
                <a:latin typeface="Calibri Light" panose="020F0302020204030204"/>
                <a:ea typeface="+mn-ea"/>
                <a:cs typeface="+mn-cs"/>
              </a:rPr>
            </a:br>
            <a:endParaRPr kumimoji="0" lang="en-US" sz="29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Light" panose="020F0302020204030204"/>
              </a:rPr>
              <a:t>However,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Light" panose="020F0302020204030204"/>
              </a:rPr>
              <a:t>the Synopsis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Light" panose="020F0302020204030204"/>
              </a:rPr>
              <a:t> is NOT VALID !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5E7FE7-F72B-44DF-BF1E-31DC3C597E25}"/>
              </a:ext>
            </a:extLst>
          </p:cNvPr>
          <p:cNvPicPr>
            <a:picLocks noChangeAspect="1"/>
          </p:cNvPicPr>
          <p:nvPr/>
        </p:nvPicPr>
        <p:blipFill>
          <a:blip r:embed="rId2"/>
          <a:stretch>
            <a:fillRect/>
          </a:stretch>
        </p:blipFill>
        <p:spPr>
          <a:xfrm>
            <a:off x="3532456" y="4661649"/>
            <a:ext cx="1280271" cy="963251"/>
          </a:xfrm>
          <a:prstGeom prst="rect">
            <a:avLst/>
          </a:prstGeom>
        </p:spPr>
      </p:pic>
    </p:spTree>
    <p:extLst>
      <p:ext uri="{BB962C8B-B14F-4D97-AF65-F5344CB8AC3E}">
        <p14:creationId xmlns:p14="http://schemas.microsoft.com/office/powerpoint/2010/main" val="34070422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5400" dirty="0">
                <a:solidFill>
                  <a:srgbClr val="FFFFFF"/>
                </a:solidFill>
              </a:rPr>
              <a:t>Build the MACHINE ! </a:t>
            </a:r>
            <a:endParaRPr lang="en-US" sz="5400" dirty="0">
              <a:solidFill>
                <a:srgbClr val="FFFFFF"/>
              </a:solidFill>
              <a:latin typeface="Rockwell" panose="02060603020205020403" pitchFamily="18" charset="0"/>
            </a:endParaRPr>
          </a:p>
        </p:txBody>
      </p:sp>
      <p:pic>
        <p:nvPicPr>
          <p:cNvPr id="7" name="Picture 6" descr="A picture containing snow, building&#10;&#10;Description automatically generated">
            <a:extLst>
              <a:ext uri="{FF2B5EF4-FFF2-40B4-BE49-F238E27FC236}">
                <a16:creationId xmlns:a16="http://schemas.microsoft.com/office/drawing/2014/main" id="{694A896D-628E-4A72-A18E-F61D08FACDE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774" y="97536"/>
            <a:ext cx="6587604" cy="4474464"/>
          </a:xfrm>
          <a:prstGeom prst="rect">
            <a:avLst/>
          </a:prstGeom>
        </p:spPr>
      </p:pic>
      <p:sp>
        <p:nvSpPr>
          <p:cNvPr id="8" name="TextBox 7">
            <a:extLst>
              <a:ext uri="{FF2B5EF4-FFF2-40B4-BE49-F238E27FC236}">
                <a16:creationId xmlns:a16="http://schemas.microsoft.com/office/drawing/2014/main" id="{DAD8A67F-600F-456E-AE9F-45042C8E26D1}"/>
              </a:ext>
            </a:extLst>
          </p:cNvPr>
          <p:cNvSpPr txBox="1"/>
          <p:nvPr/>
        </p:nvSpPr>
        <p:spPr>
          <a:xfrm>
            <a:off x="656576" y="3579624"/>
            <a:ext cx="6587604"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hlinkClick r:id="rId3" tooltip="https://en.wikipedia.org/wiki/Electricity_generation"/>
              </a:rPr>
              <a:t>This Photo</a:t>
            </a:r>
            <a:r>
              <a:rPr kumimoji="0" lang="en-US" sz="900" b="0" i="0" u="none" strike="noStrike" kern="0" cap="none" spc="0" normalizeH="0" baseline="0" noProof="0">
                <a:ln>
                  <a:noFill/>
                </a:ln>
                <a:solidFill>
                  <a:prstClr val="white"/>
                </a:solidFill>
                <a:effectLst/>
                <a:uLnTx/>
                <a:uFillTx/>
              </a:rPr>
              <a:t> by Unknown Author is licensed under </a:t>
            </a:r>
            <a:r>
              <a:rPr kumimoji="0" lang="en-US" sz="900" b="0" i="0" u="none" strike="noStrike" kern="0" cap="none" spc="0" normalizeH="0" baseline="0" noProof="0">
                <a:ln>
                  <a:noFill/>
                </a:ln>
                <a:solidFill>
                  <a:prstClr val="white"/>
                </a:solidFill>
                <a:effectLst/>
                <a:uLnTx/>
                <a:uFillTx/>
                <a:hlinkClick r:id="rId4" tooltip="https://creativecommons.org/licenses/by-sa/3.0/"/>
              </a:rPr>
              <a:t>CC BY-SA</a:t>
            </a:r>
            <a:endParaRPr kumimoji="0" lang="en-US" sz="900" b="0" i="0" u="none" strike="noStrike" kern="0" cap="none" spc="0" normalizeH="0" baseline="0" noProof="0">
              <a:ln>
                <a:noFill/>
              </a:ln>
              <a:solidFill>
                <a:prstClr val="white"/>
              </a:solidFill>
              <a:effectLst/>
              <a:uLnTx/>
              <a:uFillTx/>
            </a:endParaRPr>
          </a:p>
        </p:txBody>
      </p:sp>
      <p:pic>
        <p:nvPicPr>
          <p:cNvPr id="4" name="Picture 3">
            <a:extLst>
              <a:ext uri="{FF2B5EF4-FFF2-40B4-BE49-F238E27FC236}">
                <a16:creationId xmlns:a16="http://schemas.microsoft.com/office/drawing/2014/main" id="{BC48E834-AE9A-4727-BD22-708EE7C878F8}"/>
              </a:ext>
            </a:extLst>
          </p:cNvPr>
          <p:cNvPicPr>
            <a:picLocks noChangeAspect="1"/>
          </p:cNvPicPr>
          <p:nvPr/>
        </p:nvPicPr>
        <p:blipFill>
          <a:blip r:embed="rId5"/>
          <a:stretch>
            <a:fillRect/>
          </a:stretch>
        </p:blipFill>
        <p:spPr>
          <a:xfrm>
            <a:off x="931658" y="4570078"/>
            <a:ext cx="2687842" cy="2019198"/>
          </a:xfrm>
          <a:prstGeom prst="rect">
            <a:avLst/>
          </a:prstGeom>
        </p:spPr>
      </p:pic>
    </p:spTree>
    <p:extLst>
      <p:ext uri="{BB962C8B-B14F-4D97-AF65-F5344CB8AC3E}">
        <p14:creationId xmlns:p14="http://schemas.microsoft.com/office/powerpoint/2010/main" val="274528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5" name="Picture 4" descr="A large tractor parked in the dirt&#10;&#10;Description automatically generated">
            <a:extLst>
              <a:ext uri="{FF2B5EF4-FFF2-40B4-BE49-F238E27FC236}">
                <a16:creationId xmlns:a16="http://schemas.microsoft.com/office/drawing/2014/main" id="{3496361F-6AB7-4629-8328-3AC6F52720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1732" y="465718"/>
            <a:ext cx="6796713" cy="3962298"/>
          </a:xfrm>
          <a:prstGeom prst="rect">
            <a:avLst/>
          </a:prstGeom>
        </p:spPr>
      </p:pic>
    </p:spTree>
    <p:extLst>
      <p:ext uri="{BB962C8B-B14F-4D97-AF65-F5344CB8AC3E}">
        <p14:creationId xmlns:p14="http://schemas.microsoft.com/office/powerpoint/2010/main" val="1257802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5" name="Picture 4" descr="A large building&#10;&#10;Description automatically generated">
            <a:extLst>
              <a:ext uri="{FF2B5EF4-FFF2-40B4-BE49-F238E27FC236}">
                <a16:creationId xmlns:a16="http://schemas.microsoft.com/office/drawing/2014/main" id="{BCF14E61-0C95-4ED7-9F2C-0940BBF3C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71" y="609600"/>
            <a:ext cx="7058306" cy="3619499"/>
          </a:xfrm>
          <a:prstGeom prst="rect">
            <a:avLst/>
          </a:prstGeom>
        </p:spPr>
      </p:pic>
    </p:spTree>
    <p:extLst>
      <p:ext uri="{BB962C8B-B14F-4D97-AF65-F5344CB8AC3E}">
        <p14:creationId xmlns:p14="http://schemas.microsoft.com/office/powerpoint/2010/main" val="277864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0107" y="1002819"/>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5" name="Picture 4" descr="A tree in the middle of a lush green field&#10;&#10;Description automatically generated">
            <a:extLst>
              <a:ext uri="{FF2B5EF4-FFF2-40B4-BE49-F238E27FC236}">
                <a16:creationId xmlns:a16="http://schemas.microsoft.com/office/drawing/2014/main" id="{3685158D-79F9-4F24-BAAE-F9CCF262BF6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1070" y="321732"/>
            <a:ext cx="7194784" cy="4106284"/>
          </a:xfrm>
          <a:prstGeom prst="rect">
            <a:avLst/>
          </a:prstGeom>
        </p:spPr>
      </p:pic>
    </p:spTree>
    <p:extLst>
      <p:ext uri="{BB962C8B-B14F-4D97-AF65-F5344CB8AC3E}">
        <p14:creationId xmlns:p14="http://schemas.microsoft.com/office/powerpoint/2010/main" val="35756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5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57CCEA-7012-4B75-9981-75B85E25153A}"/>
              </a:ext>
            </a:extLst>
          </p:cNvPr>
          <p:cNvSpPr>
            <a:spLocks noGrp="1"/>
          </p:cNvSpPr>
          <p:nvPr>
            <p:ph type="title"/>
          </p:nvPr>
        </p:nvSpPr>
        <p:spPr>
          <a:xfrm>
            <a:off x="524256" y="4767072"/>
            <a:ext cx="6594189" cy="1625210"/>
          </a:xfrm>
        </p:spPr>
        <p:txBody>
          <a:bodyPr>
            <a:normAutofit/>
          </a:bodyPr>
          <a:lstStyle/>
          <a:p>
            <a:pPr lvl="0" algn="r" defTabSz="457200">
              <a:defRPr/>
            </a:pPr>
            <a:br>
              <a:rPr lang="en-US" sz="3700" dirty="0">
                <a:solidFill>
                  <a:srgbClr val="FFFFFF"/>
                </a:solidFill>
              </a:rPr>
            </a:br>
            <a:r>
              <a:rPr lang="en-US" sz="3700" dirty="0">
                <a:solidFill>
                  <a:srgbClr val="FFFFFF"/>
                </a:solidFill>
              </a:rPr>
              <a:t>Focuses on ……..</a:t>
            </a:r>
            <a:endParaRPr kumimoji="0" lang="en-US" b="1" i="0" u="none" strike="noStrike" kern="1200" cap="none" spc="0" normalizeH="0" baseline="0" noProof="0" dirty="0">
              <a:ln>
                <a:noFill/>
              </a:ln>
              <a:solidFill>
                <a:srgbClr val="FFFFFF"/>
              </a:solidFill>
              <a:effectLst/>
              <a:uLnTx/>
              <a:uFillTx/>
              <a:latin typeface="Trebuchet MS" panose="020B0603020202020204"/>
              <a:ea typeface="+mj-ea"/>
              <a:cs typeface="+mj-cs"/>
            </a:endParaRPr>
          </a:p>
        </p:txBody>
      </p:sp>
      <p:pic>
        <p:nvPicPr>
          <p:cNvPr id="6" name="Picture 5" descr="A close up of a map&#10;&#10;Description automatically generated">
            <a:extLst>
              <a:ext uri="{FF2B5EF4-FFF2-40B4-BE49-F238E27FC236}">
                <a16:creationId xmlns:a16="http://schemas.microsoft.com/office/drawing/2014/main" id="{245D330B-CCEE-4CC7-8AC6-AC8FC149D3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336"/>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D09932-11C7-44E3-96DF-16EA5235851B}"/>
              </a:ext>
            </a:extLst>
          </p:cNvPr>
          <p:cNvSpPr>
            <a:spLocks noGrp="1"/>
          </p:cNvSpPr>
          <p:nvPr>
            <p:ph idx="1"/>
          </p:nvPr>
        </p:nvSpPr>
        <p:spPr>
          <a:xfrm>
            <a:off x="8029319" y="917725"/>
            <a:ext cx="3424739" cy="4852362"/>
          </a:xfrm>
        </p:spPr>
        <p:txBody>
          <a:bodyPr anchor="ctr">
            <a:normAutofit/>
          </a:bodyPr>
          <a:lstStyle/>
          <a:p>
            <a:pPr marL="0" indent="0">
              <a:buNone/>
            </a:pPr>
            <a:endParaRPr lang="en-US" sz="2000">
              <a:solidFill>
                <a:srgbClr val="FFFFFF"/>
              </a:solidFill>
            </a:endParaRPr>
          </a:p>
          <a:p>
            <a:pPr marL="0" indent="0">
              <a:buNone/>
            </a:pPr>
            <a:endParaRPr lang="en-US" sz="2000">
              <a:solidFill>
                <a:srgbClr val="FFFFFF"/>
              </a:solidFill>
            </a:endParaRPr>
          </a:p>
          <a:p>
            <a:pPr marL="0" indent="0">
              <a:buNone/>
            </a:pPr>
            <a:endParaRPr lang="en-US" sz="2000">
              <a:solidFill>
                <a:srgbClr val="FFFFFF"/>
              </a:solidFill>
            </a:endParaRPr>
          </a:p>
          <a:p>
            <a:pPr marL="0" indent="0">
              <a:buNone/>
            </a:pPr>
            <a:endParaRPr lang="en-US" sz="2000">
              <a:solidFill>
                <a:srgbClr val="FFFFFF"/>
              </a:solidFill>
            </a:endParaRPr>
          </a:p>
          <a:p>
            <a:pPr>
              <a:buFont typeface="Wingdings" panose="05000000000000000000" pitchFamily="2" charset="2"/>
              <a:buChar char="v"/>
            </a:pPr>
            <a:endParaRPr lang="en-US" sz="2000">
              <a:solidFill>
                <a:srgbClr val="FFFFFF"/>
              </a:solidFill>
            </a:endParaRPr>
          </a:p>
          <a:p>
            <a:pPr marL="0" indent="0">
              <a:buNone/>
            </a:pPr>
            <a:endParaRPr lang="en-US" sz="2000">
              <a:solidFill>
                <a:srgbClr val="FFFFFF"/>
              </a:solidFill>
            </a:endParaRPr>
          </a:p>
        </p:txBody>
      </p:sp>
      <p:sp>
        <p:nvSpPr>
          <p:cNvPr id="10" name="Title 1">
            <a:extLst>
              <a:ext uri="{FF2B5EF4-FFF2-40B4-BE49-F238E27FC236}">
                <a16:creationId xmlns:a16="http://schemas.microsoft.com/office/drawing/2014/main" id="{6EAD97EE-8B66-4EFD-AA0B-42ED9BAD560F}"/>
              </a:ext>
            </a:extLst>
          </p:cNvPr>
          <p:cNvSpPr txBox="1">
            <a:spLocks/>
          </p:cNvSpPr>
          <p:nvPr/>
        </p:nvSpPr>
        <p:spPr>
          <a:xfrm>
            <a:off x="4583422" y="2374400"/>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a:defRPr/>
            </a:pPr>
            <a:r>
              <a:rPr lang="en-US" b="1" dirty="0">
                <a:solidFill>
                  <a:srgbClr val="FFFFFF"/>
                </a:solidFill>
                <a:latin typeface="Trebuchet MS" panose="020B0603020202020204"/>
              </a:rPr>
              <a:t>Global Ideas</a:t>
            </a:r>
          </a:p>
        </p:txBody>
      </p:sp>
      <p:pic>
        <p:nvPicPr>
          <p:cNvPr id="5" name="Picture 4">
            <a:extLst>
              <a:ext uri="{FF2B5EF4-FFF2-40B4-BE49-F238E27FC236}">
                <a16:creationId xmlns:a16="http://schemas.microsoft.com/office/drawing/2014/main" id="{18488756-45A1-478F-84C8-1E9C86DE3263}"/>
              </a:ext>
            </a:extLst>
          </p:cNvPr>
          <p:cNvPicPr>
            <a:picLocks noChangeAspect="1"/>
          </p:cNvPicPr>
          <p:nvPr/>
        </p:nvPicPr>
        <p:blipFill>
          <a:blip r:embed="rId4"/>
          <a:stretch>
            <a:fillRect/>
          </a:stretch>
        </p:blipFill>
        <p:spPr>
          <a:xfrm>
            <a:off x="898286" y="4572001"/>
            <a:ext cx="2584928" cy="1964266"/>
          </a:xfrm>
          <a:prstGeom prst="rect">
            <a:avLst/>
          </a:prstGeom>
        </p:spPr>
      </p:pic>
    </p:spTree>
    <p:extLst>
      <p:ext uri="{BB962C8B-B14F-4D97-AF65-F5344CB8AC3E}">
        <p14:creationId xmlns:p14="http://schemas.microsoft.com/office/powerpoint/2010/main" val="402135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ame, soccer, ball, clock&#10;&#10;Description automatically generated">
            <a:extLst>
              <a:ext uri="{FF2B5EF4-FFF2-40B4-BE49-F238E27FC236}">
                <a16:creationId xmlns:a16="http://schemas.microsoft.com/office/drawing/2014/main" id="{34043E58-AA59-4F9D-A087-19B976AE2C46}"/>
              </a:ext>
            </a:extLst>
          </p:cNvPr>
          <p:cNvPicPr>
            <a:picLocks noChangeAspect="1"/>
          </p:cNvPicPr>
          <p:nvPr/>
        </p:nvPicPr>
        <p:blipFill rotWithShape="1">
          <a:blip r:embed="rId2">
            <a:extLst>
              <a:ext uri="{28A0092B-C50C-407E-A947-70E740481C1C}">
                <a14:useLocalDpi xmlns:a14="http://schemas.microsoft.com/office/drawing/2010/main" val="0"/>
              </a:ext>
            </a:extLst>
          </a:blip>
          <a:srcRect t="18180" b="11507"/>
          <a:stretch/>
        </p:blipFill>
        <p:spPr>
          <a:xfrm>
            <a:off x="0" y="0"/>
            <a:ext cx="12191980" cy="6857990"/>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4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1F3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768D0-D715-46D8-A8DC-EF88333C37AE}"/>
              </a:ext>
            </a:extLst>
          </p:cNvPr>
          <p:cNvSpPr>
            <a:spLocks noGrp="1"/>
          </p:cNvSpPr>
          <p:nvPr>
            <p:ph type="title"/>
          </p:nvPr>
        </p:nvSpPr>
        <p:spPr>
          <a:xfrm>
            <a:off x="141244" y="4767072"/>
            <a:ext cx="6977202" cy="1625210"/>
          </a:xfrm>
        </p:spPr>
        <p:txBody>
          <a:bodyPr>
            <a:normAutofit/>
          </a:bodyPr>
          <a:lstStyle/>
          <a:p>
            <a:pPr algn="r"/>
            <a:r>
              <a:rPr lang="en-US" sz="3600" dirty="0">
                <a:solidFill>
                  <a:srgbClr val="FFFFFF"/>
                </a:solidFill>
              </a:rPr>
              <a:t>Inorganic Recycling-  what is it ? </a:t>
            </a: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A2C13A-FA25-4691-A5EF-3D1F279549A5}"/>
              </a:ext>
            </a:extLst>
          </p:cNvPr>
          <p:cNvSpPr>
            <a:spLocks noGrp="1"/>
          </p:cNvSpPr>
          <p:nvPr>
            <p:ph idx="1"/>
          </p:nvPr>
        </p:nvSpPr>
        <p:spPr>
          <a:xfrm>
            <a:off x="8029319" y="917725"/>
            <a:ext cx="3424739" cy="4852362"/>
          </a:xfrm>
        </p:spPr>
        <p:txBody>
          <a:bodyPr anchor="ctr">
            <a:normAutofit/>
          </a:bodyPr>
          <a:lstStyle/>
          <a:p>
            <a:pPr>
              <a:buFont typeface="Wingdings" panose="05000000000000000000" pitchFamily="2" charset="2"/>
              <a:buChar char="v"/>
            </a:pPr>
            <a:r>
              <a:rPr lang="en-US" sz="2000" dirty="0">
                <a:solidFill>
                  <a:srgbClr val="FFFFFF"/>
                </a:solidFill>
              </a:rPr>
              <a:t>Inorganic wastes (also known as non-biodegradable waste) are chemical substances of mineral origin. They include waste material such as sand, salt, Iron, Calcium, and other mineral materials that are only slightly affected by the action of organisms  </a:t>
            </a:r>
          </a:p>
        </p:txBody>
      </p:sp>
      <p:pic>
        <p:nvPicPr>
          <p:cNvPr id="7" name="Picture 6" descr="A picture containing outdoor, building, track, train&#10;&#10;Description automatically generated">
            <a:extLst>
              <a:ext uri="{FF2B5EF4-FFF2-40B4-BE49-F238E27FC236}">
                <a16:creationId xmlns:a16="http://schemas.microsoft.com/office/drawing/2014/main" id="{0D22AF9B-BC63-4482-B789-0E50AA99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39" y="160231"/>
            <a:ext cx="3434253" cy="2320318"/>
          </a:xfrm>
          <a:prstGeom prst="rect">
            <a:avLst/>
          </a:prstGeom>
        </p:spPr>
      </p:pic>
      <p:pic>
        <p:nvPicPr>
          <p:cNvPr id="9" name="Picture 8" descr="A bunch of items that are on display&#10;&#10;Description automatically generated">
            <a:extLst>
              <a:ext uri="{FF2B5EF4-FFF2-40B4-BE49-F238E27FC236}">
                <a16:creationId xmlns:a16="http://schemas.microsoft.com/office/drawing/2014/main" id="{509B8B91-90D6-441B-A4F8-4FCA0E588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293" y="74318"/>
            <a:ext cx="3606461" cy="2417621"/>
          </a:xfrm>
          <a:prstGeom prst="rect">
            <a:avLst/>
          </a:prstGeom>
        </p:spPr>
      </p:pic>
      <p:pic>
        <p:nvPicPr>
          <p:cNvPr id="11" name="Picture 10" descr="A large body of water with a city in the background&#10;&#10;Description automatically generated">
            <a:extLst>
              <a:ext uri="{FF2B5EF4-FFF2-40B4-BE49-F238E27FC236}">
                <a16:creationId xmlns:a16="http://schemas.microsoft.com/office/drawing/2014/main" id="{FC7AB765-74B5-4E89-A58D-5FB50C851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40" y="2540662"/>
            <a:ext cx="3606462" cy="2038520"/>
          </a:xfrm>
          <a:prstGeom prst="rect">
            <a:avLst/>
          </a:prstGeom>
        </p:spPr>
      </p:pic>
      <p:pic>
        <p:nvPicPr>
          <p:cNvPr id="13" name="Picture 12" descr="A group of people standing in front of a crowd&#10;&#10;Description automatically generated">
            <a:extLst>
              <a:ext uri="{FF2B5EF4-FFF2-40B4-BE49-F238E27FC236}">
                <a16:creationId xmlns:a16="http://schemas.microsoft.com/office/drawing/2014/main" id="{D6A9F0FF-6619-48B2-9EA2-C8B4F3C5C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293" y="2457280"/>
            <a:ext cx="3646152" cy="2121902"/>
          </a:xfrm>
          <a:prstGeom prst="rect">
            <a:avLst/>
          </a:prstGeom>
        </p:spPr>
      </p:pic>
    </p:spTree>
    <p:extLst>
      <p:ext uri="{BB962C8B-B14F-4D97-AF65-F5344CB8AC3E}">
        <p14:creationId xmlns:p14="http://schemas.microsoft.com/office/powerpoint/2010/main" val="51886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11" name="Picture 10" descr="A view of a city at night&#10;&#10;Description automatically generated">
            <a:extLst>
              <a:ext uri="{FF2B5EF4-FFF2-40B4-BE49-F238E27FC236}">
                <a16:creationId xmlns:a16="http://schemas.microsoft.com/office/drawing/2014/main" id="{70E854DA-18ED-4F6C-860B-BD437D8D9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5" y="205798"/>
            <a:ext cx="6594189" cy="4299411"/>
          </a:xfrm>
          <a:prstGeom prst="rect">
            <a:avLst/>
          </a:prstGeom>
        </p:spPr>
      </p:pic>
    </p:spTree>
    <p:extLst>
      <p:ext uri="{BB962C8B-B14F-4D97-AF65-F5344CB8AC3E}">
        <p14:creationId xmlns:p14="http://schemas.microsoft.com/office/powerpoint/2010/main" val="426254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5" name="Picture 4" descr="A factory with smoke coming out of it&#10;&#10;Description automatically generated">
            <a:extLst>
              <a:ext uri="{FF2B5EF4-FFF2-40B4-BE49-F238E27FC236}">
                <a16:creationId xmlns:a16="http://schemas.microsoft.com/office/drawing/2014/main" id="{F37CA8A2-4E42-42C4-959D-8AA606082C0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7942" y="69383"/>
            <a:ext cx="6234358" cy="4405081"/>
          </a:xfrm>
          <a:prstGeom prst="rect">
            <a:avLst/>
          </a:prstGeom>
        </p:spPr>
      </p:pic>
    </p:spTree>
    <p:extLst>
      <p:ext uri="{BB962C8B-B14F-4D97-AF65-F5344CB8AC3E}">
        <p14:creationId xmlns:p14="http://schemas.microsoft.com/office/powerpoint/2010/main" val="422958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9" name="Picture 8" descr="A factory in the background&#10;&#10;Description automatically generated">
            <a:extLst>
              <a:ext uri="{FF2B5EF4-FFF2-40B4-BE49-F238E27FC236}">
                <a16:creationId xmlns:a16="http://schemas.microsoft.com/office/drawing/2014/main" id="{009F3D8C-EC83-493A-8F3B-16A0B4987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8" y="282794"/>
            <a:ext cx="7118445" cy="4006407"/>
          </a:xfrm>
          <a:prstGeom prst="rect">
            <a:avLst/>
          </a:prstGeom>
        </p:spPr>
      </p:pic>
    </p:spTree>
    <p:extLst>
      <p:ext uri="{BB962C8B-B14F-4D97-AF65-F5344CB8AC3E}">
        <p14:creationId xmlns:p14="http://schemas.microsoft.com/office/powerpoint/2010/main" val="348318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09AE-1868-4733-A70F-97AE32518E9E}"/>
              </a:ext>
            </a:extLst>
          </p:cNvPr>
          <p:cNvSpPr>
            <a:spLocks noGrp="1"/>
          </p:cNvSpPr>
          <p:nvPr>
            <p:ph type="title"/>
          </p:nvPr>
        </p:nvSpPr>
        <p:spPr>
          <a:xfrm>
            <a:off x="342900" y="3270248"/>
            <a:ext cx="6766078" cy="4927601"/>
          </a:xfrm>
        </p:spPr>
        <p:txBody>
          <a:bodyPr vert="horz" lIns="91440" tIns="45720" rIns="91440" bIns="45720" rtlCol="0" anchor="ctr">
            <a:normAutofit/>
          </a:bodyPr>
          <a:lstStyle/>
          <a:p>
            <a:pPr marL="857250" indent="-857250" algn="r"/>
            <a:r>
              <a:rPr lang="en-US" b="1" kern="1200" dirty="0">
                <a:solidFill>
                  <a:schemeClr val="tx1"/>
                </a:solidFill>
                <a:latin typeface="+mj-lt"/>
                <a:ea typeface="+mj-ea"/>
                <a:cs typeface="+mj-cs"/>
              </a:rPr>
              <a:t>Globally …. </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We will be left with </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stockpiles of </a:t>
            </a:r>
            <a:r>
              <a:rPr lang="en-US" b="1" dirty="0"/>
              <a:t>factory     slag piles </a:t>
            </a: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br>
              <a:rPr lang="en-US" sz="2900" b="1"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
        <p:nvSpPr>
          <p:cNvPr id="7" name="Rectangle 6">
            <a:extLst>
              <a:ext uri="{FF2B5EF4-FFF2-40B4-BE49-F238E27FC236}">
                <a16:creationId xmlns:a16="http://schemas.microsoft.com/office/drawing/2014/main" id="{793EF0C2-EE57-40DD-B754-BF1477FAB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34C558-4C09-47BC-AC2A-097E65206204}"/>
              </a:ext>
            </a:extLst>
          </p:cNvPr>
          <p:cNvSpPr/>
          <p:nvPr/>
        </p:nvSpPr>
        <p:spPr>
          <a:xfrm>
            <a:off x="8324850" y="965198"/>
            <a:ext cx="6096000" cy="1877437"/>
          </a:xfrm>
          <a:prstGeom prst="rect">
            <a:avLst/>
          </a:prstGeom>
        </p:spPr>
        <p:txBody>
          <a:bodyPr>
            <a:spAutoFit/>
          </a:bodyPr>
          <a:lstStyle/>
          <a:p>
            <a:br>
              <a:rPr lang="en-US" sz="2900" b="1" dirty="0">
                <a:solidFill>
                  <a:prstClr val="white"/>
                </a:solidFill>
                <a:latin typeface="Calibri Light" panose="020F0302020204030204"/>
                <a:ea typeface="+mj-ea"/>
                <a:cs typeface="+mj-cs"/>
              </a:rPr>
            </a:br>
            <a:endParaRPr lang="en-US" sz="2900" b="1" dirty="0">
              <a:solidFill>
                <a:prstClr val="white"/>
              </a:solidFill>
              <a:latin typeface="Calibri Light" panose="020F0302020204030204"/>
              <a:ea typeface="+mj-ea"/>
              <a:cs typeface="+mj-cs"/>
            </a:endParaRPr>
          </a:p>
          <a:p>
            <a:endParaRPr lang="en-US" sz="2900" b="1" dirty="0">
              <a:solidFill>
                <a:prstClr val="white"/>
              </a:solidFill>
              <a:latin typeface="Calibri Light" panose="020F0302020204030204"/>
              <a:ea typeface="+mj-ea"/>
              <a:cs typeface="+mj-cs"/>
            </a:endParaRPr>
          </a:p>
          <a:p>
            <a:endParaRPr lang="en-US" sz="2900" b="1" dirty="0">
              <a:solidFill>
                <a:prstClr val="white"/>
              </a:solidFill>
              <a:latin typeface="Calibri Light" panose="020F0302020204030204"/>
              <a:ea typeface="+mj-ea"/>
              <a:cs typeface="+mj-cs"/>
            </a:endParaRPr>
          </a:p>
        </p:txBody>
      </p:sp>
      <p:pic>
        <p:nvPicPr>
          <p:cNvPr id="5" name="Picture 4" descr="A picture containing game, soccer, ball, clock&#10;&#10;Description automatically generated">
            <a:extLst>
              <a:ext uri="{FF2B5EF4-FFF2-40B4-BE49-F238E27FC236}">
                <a16:creationId xmlns:a16="http://schemas.microsoft.com/office/drawing/2014/main" id="{8BBDEC77-E985-4666-A423-DCF193818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164" y="372767"/>
            <a:ext cx="4072131" cy="3056233"/>
          </a:xfrm>
          <a:prstGeom prst="rect">
            <a:avLst/>
          </a:prstGeom>
        </p:spPr>
      </p:pic>
      <p:sp>
        <p:nvSpPr>
          <p:cNvPr id="3" name="Rectangle 2">
            <a:extLst>
              <a:ext uri="{FF2B5EF4-FFF2-40B4-BE49-F238E27FC236}">
                <a16:creationId xmlns:a16="http://schemas.microsoft.com/office/drawing/2014/main" id="{9CA8C936-846D-46BA-BD7A-CD1853745193}"/>
              </a:ext>
            </a:extLst>
          </p:cNvPr>
          <p:cNvSpPr/>
          <p:nvPr/>
        </p:nvSpPr>
        <p:spPr>
          <a:xfrm>
            <a:off x="8324850" y="2842635"/>
            <a:ext cx="3891541" cy="1477328"/>
          </a:xfrm>
          <a:prstGeom prst="rect">
            <a:avLst/>
          </a:prstGeom>
        </p:spPr>
        <p:txBody>
          <a:bodyPr wrap="square">
            <a:spAutoFit/>
          </a:bodyPr>
          <a:lstStyle/>
          <a:p>
            <a:r>
              <a:rPr lang="en-US" dirty="0"/>
              <a:t>It is estimated that global iron slag output in 2018 was on the order of 300 million to 360 million tons, and steel slag about 190 million to 290 million tons. </a:t>
            </a:r>
          </a:p>
        </p:txBody>
      </p:sp>
    </p:spTree>
    <p:extLst>
      <p:ext uri="{BB962C8B-B14F-4D97-AF65-F5344CB8AC3E}">
        <p14:creationId xmlns:p14="http://schemas.microsoft.com/office/powerpoint/2010/main" val="16091570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767072"/>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5" name="Picture 4" descr="A close up of a rock&#10;&#10;Description automatically generated">
            <a:extLst>
              <a:ext uri="{FF2B5EF4-FFF2-40B4-BE49-F238E27FC236}">
                <a16:creationId xmlns:a16="http://schemas.microsoft.com/office/drawing/2014/main" id="{576279C2-2AA0-4BB1-9D90-878173FB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99" y="284529"/>
            <a:ext cx="5486400" cy="4268420"/>
          </a:xfrm>
          <a:prstGeom prst="rect">
            <a:avLst/>
          </a:prstGeom>
        </p:spPr>
      </p:pic>
    </p:spTree>
    <p:extLst>
      <p:ext uri="{BB962C8B-B14F-4D97-AF65-F5344CB8AC3E}">
        <p14:creationId xmlns:p14="http://schemas.microsoft.com/office/powerpoint/2010/main" val="357882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638294"/>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1026" name="Picture 2" descr="Image result for IMAGES OF FACTORY SLAG PILES">
            <a:extLst>
              <a:ext uri="{FF2B5EF4-FFF2-40B4-BE49-F238E27FC236}">
                <a16:creationId xmlns:a16="http://schemas.microsoft.com/office/drawing/2014/main" id="{AA8FC944-9210-434B-A096-B3BE73C82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82" y="725730"/>
            <a:ext cx="2505075" cy="359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n old photo of a hillside&#10;&#10;Description automatically generated">
            <a:extLst>
              <a:ext uri="{FF2B5EF4-FFF2-40B4-BE49-F238E27FC236}">
                <a16:creationId xmlns:a16="http://schemas.microsoft.com/office/drawing/2014/main" id="{8B7CDC58-B1C0-4317-A435-12CB8A57F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0" y="725730"/>
            <a:ext cx="3797899" cy="3591932"/>
          </a:xfrm>
          <a:prstGeom prst="rect">
            <a:avLst/>
          </a:prstGeom>
        </p:spPr>
      </p:pic>
    </p:spTree>
    <p:extLst>
      <p:ext uri="{BB962C8B-B14F-4D97-AF65-F5344CB8AC3E}">
        <p14:creationId xmlns:p14="http://schemas.microsoft.com/office/powerpoint/2010/main" val="424639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A4CBF-8466-455D-BF38-F07D8BDEF8E6}"/>
              </a:ext>
            </a:extLst>
          </p:cNvPr>
          <p:cNvSpPr>
            <a:spLocks noGrp="1"/>
          </p:cNvSpPr>
          <p:nvPr>
            <p:ph type="title"/>
          </p:nvPr>
        </p:nvSpPr>
        <p:spPr>
          <a:xfrm>
            <a:off x="524256" y="4638294"/>
            <a:ext cx="6594189" cy="1625210"/>
          </a:xfrm>
        </p:spPr>
        <p:txBody>
          <a:bodyPr>
            <a:normAutofit/>
          </a:bodyPr>
          <a:lstStyle/>
          <a:p>
            <a:pPr algn="r"/>
            <a:br>
              <a:rPr lang="en-US" sz="3700" dirty="0">
                <a:solidFill>
                  <a:srgbClr val="FFFFFF"/>
                </a:solidFill>
              </a:rPr>
            </a:br>
            <a:r>
              <a:rPr lang="en-US" sz="3700" dirty="0">
                <a:solidFill>
                  <a:srgbClr val="FFFFFF"/>
                </a:solidFill>
              </a:rPr>
              <a:t>Focuses on ……..</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112A66-1FAC-4EA9-928B-6A5DDA7F19B7}"/>
              </a:ext>
            </a:extLst>
          </p:cNvPr>
          <p:cNvSpPr>
            <a:spLocks noGrp="1"/>
          </p:cNvSpPr>
          <p:nvPr>
            <p:ph idx="1"/>
          </p:nvPr>
        </p:nvSpPr>
        <p:spPr>
          <a:xfrm>
            <a:off x="8029319" y="917725"/>
            <a:ext cx="3424739" cy="4852362"/>
          </a:xfrm>
        </p:spPr>
        <p:txBody>
          <a:bodyPr anchor="ctr">
            <a:normAutofit/>
          </a:bodyPr>
          <a:lstStyle/>
          <a:p>
            <a:endParaRPr lang="en-US" sz="2000" dirty="0">
              <a:solidFill>
                <a:srgbClr val="FFFFFF"/>
              </a:solidFill>
            </a:endParaRPr>
          </a:p>
          <a:p>
            <a:pPr marL="0" indent="0">
              <a:buNone/>
            </a:pPr>
            <a:r>
              <a:rPr lang="en-US" sz="2000" dirty="0">
                <a:solidFill>
                  <a:srgbClr val="FFFFFF"/>
                </a:solidFill>
              </a:rPr>
              <a:t> </a:t>
            </a:r>
            <a:r>
              <a:rPr lang="en-US" sz="2000" dirty="0">
                <a:solidFill>
                  <a:srgbClr val="FFFFFF"/>
                </a:solidFill>
                <a:latin typeface="Rockwell" panose="02060603020205020403" pitchFamily="18" charset="0"/>
              </a:rPr>
              <a:t>INORGANIC MATERIAL          RECYCLING</a:t>
            </a:r>
          </a:p>
        </p:txBody>
      </p:sp>
      <p:pic>
        <p:nvPicPr>
          <p:cNvPr id="6" name="Picture 5">
            <a:extLst>
              <a:ext uri="{FF2B5EF4-FFF2-40B4-BE49-F238E27FC236}">
                <a16:creationId xmlns:a16="http://schemas.microsoft.com/office/drawing/2014/main" id="{BB84E40E-B6F2-4855-96DB-0B9DEBDA10CA}"/>
              </a:ext>
            </a:extLst>
          </p:cNvPr>
          <p:cNvPicPr>
            <a:picLocks noChangeAspect="1"/>
          </p:cNvPicPr>
          <p:nvPr/>
        </p:nvPicPr>
        <p:blipFill>
          <a:blip r:embed="rId2"/>
          <a:stretch>
            <a:fillRect/>
          </a:stretch>
        </p:blipFill>
        <p:spPr>
          <a:xfrm>
            <a:off x="737942" y="4572000"/>
            <a:ext cx="2584928" cy="1964266"/>
          </a:xfrm>
          <a:prstGeom prst="rect">
            <a:avLst/>
          </a:prstGeom>
        </p:spPr>
      </p:pic>
      <p:pic>
        <p:nvPicPr>
          <p:cNvPr id="2051" name="Picture 3" descr="Image result for IMAGES OF COAL ASH POND">
            <a:hlinkClick r:id="rId3"/>
            <a:extLst>
              <a:ext uri="{FF2B5EF4-FFF2-40B4-BE49-F238E27FC236}">
                <a16:creationId xmlns:a16="http://schemas.microsoft.com/office/drawing/2014/main" id="{66CBF10E-0D0C-41B0-AFBF-D9715E71D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33" y="594496"/>
            <a:ext cx="6986916" cy="370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51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218</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Rockwell</vt:lpstr>
      <vt:lpstr>Trebuchet MS</vt:lpstr>
      <vt:lpstr>Wingdings</vt:lpstr>
      <vt:lpstr>Office Theme</vt:lpstr>
      <vt:lpstr>PowerPoint Presentation</vt:lpstr>
      <vt:lpstr>Inorganic Recycling-  what is it ? </vt:lpstr>
      <vt:lpstr> Focuses on ……..</vt:lpstr>
      <vt:lpstr> Focuses on ……..</vt:lpstr>
      <vt:lpstr> Focuses on ……..</vt:lpstr>
      <vt:lpstr>Globally ….  We will be left with  stockpiles of factory     slag piles      </vt:lpstr>
      <vt:lpstr> Focuses on ……..</vt:lpstr>
      <vt:lpstr> Focuses on ……..</vt:lpstr>
      <vt:lpstr> Focuses on ……..</vt:lpstr>
      <vt:lpstr>   GEOLOGICAL  DISPOSAL      </vt:lpstr>
      <vt:lpstr> Focuses on ……..</vt:lpstr>
      <vt:lpstr> Focuses on ……..</vt:lpstr>
      <vt:lpstr> Focuses on ……..</vt:lpstr>
      <vt:lpstr> Focuses on ……..</vt:lpstr>
      <vt:lpstr> Focuses 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debeaux</dc:creator>
  <cp:lastModifiedBy>bill debeaux</cp:lastModifiedBy>
  <cp:revision>18</cp:revision>
  <dcterms:created xsi:type="dcterms:W3CDTF">2020-01-03T02:39:38Z</dcterms:created>
  <dcterms:modified xsi:type="dcterms:W3CDTF">2020-01-08T03:30:38Z</dcterms:modified>
</cp:coreProperties>
</file>