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ff48947f8024640" /><Relationship Type="http://schemas.openxmlformats.org/officeDocument/2006/relationships/extended-properties" Target="/docProps/app.xml" Id="Rcc2b8adca53e4603" /><Relationship Type="http://schemas.openxmlformats.org/officeDocument/2006/relationships/officeDocument" Target="/ppt/presentation.xml" Id="R576fd11258f2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3ff2086514784"/>
  </p:sldMasterIdLst>
  <p:notesMasterIdLst>
    <p:notesMasterId xmlns:r="http://schemas.openxmlformats.org/officeDocument/2006/relationships" r:id="R7dcb5446c5504a9a"/>
  </p:notesMasterIdLst>
  <p:sldIdLst>
    <p:sldId xmlns:r="http://schemas.openxmlformats.org/officeDocument/2006/relationships" id="256" r:id="R15cbc29fc2904a69"/>
    <p:sldId xmlns:r="http://schemas.openxmlformats.org/officeDocument/2006/relationships" id="257" r:id="R65ec983e4fd94372"/>
    <p:sldId xmlns:r="http://schemas.openxmlformats.org/officeDocument/2006/relationships" id="258" r:id="Re1dde722f6dc4a73"/>
    <p:sldId xmlns:r="http://schemas.openxmlformats.org/officeDocument/2006/relationships" id="259" r:id="Re01c0aa3c83c4115"/>
    <p:sldId xmlns:r="http://schemas.openxmlformats.org/officeDocument/2006/relationships" id="260" r:id="R349c359081b2426e"/>
    <p:sldId xmlns:r="http://schemas.openxmlformats.org/officeDocument/2006/relationships" id="261" r:id="Rdf89932f735441c4"/>
    <p:sldId xmlns:r="http://schemas.openxmlformats.org/officeDocument/2006/relationships" id="262" r:id="Rf9e411759b70401f"/>
    <p:sldId xmlns:r="http://schemas.openxmlformats.org/officeDocument/2006/relationships" id="263" r:id="Ra78fda3b87f8423e"/>
    <p:sldId xmlns:r="http://schemas.openxmlformats.org/officeDocument/2006/relationships" id="264" r:id="R2e5164d91fea4fdd"/>
    <p:sldId xmlns:r="http://schemas.openxmlformats.org/officeDocument/2006/relationships" id="265" r:id="R2a52ac2b2c5b4c07"/>
    <p:sldId xmlns:r="http://schemas.openxmlformats.org/officeDocument/2006/relationships" id="266" r:id="R0401c49828ca4aa7"/>
    <p:sldId xmlns:r="http://schemas.openxmlformats.org/officeDocument/2006/relationships" id="267" r:id="Rd4a7fa8e719c4b47"/>
    <p:sldId xmlns:r="http://schemas.openxmlformats.org/officeDocument/2006/relationships" id="268" r:id="R951aaa4c527e47f1"/>
    <p:sldId xmlns:r="http://schemas.openxmlformats.org/officeDocument/2006/relationships" id="269" r:id="Rbd266085cbff4306"/>
    <p:sldId xmlns:r="http://schemas.openxmlformats.org/officeDocument/2006/relationships" id="270" r:id="R1cbcd23681594de4"/>
    <p:sldId xmlns:r="http://schemas.openxmlformats.org/officeDocument/2006/relationships" id="271" r:id="R410cfab72aa94179"/>
    <p:sldId xmlns:r="http://schemas.openxmlformats.org/officeDocument/2006/relationships" id="272" r:id="Ra1c8101750794295"/>
    <p:sldId xmlns:r="http://schemas.openxmlformats.org/officeDocument/2006/relationships" id="273" r:id="R61e805e148774d83"/>
    <p:sldId xmlns:r="http://schemas.openxmlformats.org/officeDocument/2006/relationships" id="274" r:id="R62e7b51cc5714d7f"/>
    <p:sldId xmlns:r="http://schemas.openxmlformats.org/officeDocument/2006/relationships" id="275" r:id="R0abc8f15af8b4a18"/>
    <p:sldId xmlns:r="http://schemas.openxmlformats.org/officeDocument/2006/relationships" id="276" r:id="R66fab879ad5d45e9"/>
    <p:sldId xmlns:r="http://schemas.openxmlformats.org/officeDocument/2006/relationships" id="277" r:id="Ra3009fe2d7c445ea"/>
    <p:sldId xmlns:r="http://schemas.openxmlformats.org/officeDocument/2006/relationships" id="278" r:id="R6c98bd96052a45ca"/>
    <p:sldId xmlns:r="http://schemas.openxmlformats.org/officeDocument/2006/relationships" id="279" r:id="R7f3f24a189b24514"/>
    <p:sldId xmlns:r="http://schemas.openxmlformats.org/officeDocument/2006/relationships" id="280" r:id="R837a052873044617"/>
    <p:sldId xmlns:r="http://schemas.openxmlformats.org/officeDocument/2006/relationships" id="281" r:id="R4441ef60a2c84393"/>
    <p:sldId xmlns:r="http://schemas.openxmlformats.org/officeDocument/2006/relationships" id="282" r:id="R1921552bae7649e4"/>
    <p:sldId xmlns:r="http://schemas.openxmlformats.org/officeDocument/2006/relationships" id="283" r:id="R931bf03d429d447a"/>
    <p:sldId xmlns:r="http://schemas.openxmlformats.org/officeDocument/2006/relationships" id="284" r:id="R3a238036e3414c5e"/>
    <p:sldId xmlns:r="http://schemas.openxmlformats.org/officeDocument/2006/relationships" id="285" r:id="Re6fce52ce8f14036"/>
    <p:sldId xmlns:r="http://schemas.openxmlformats.org/officeDocument/2006/relationships" id="286" r:id="R8f6128c8008a48f8"/>
    <p:sldId xmlns:r="http://schemas.openxmlformats.org/officeDocument/2006/relationships" id="287" r:id="R33508f5adff34cd6"/>
    <p:sldId xmlns:r="http://schemas.openxmlformats.org/officeDocument/2006/relationships" id="288" r:id="R105b1b75ae51432a"/>
    <p:sldId xmlns:r="http://schemas.openxmlformats.org/officeDocument/2006/relationships" id="289" r:id="R2c80066858774d2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f3c7a336ca4ebe" /><Relationship Type="http://schemas.openxmlformats.org/officeDocument/2006/relationships/slideMaster" Target="/ppt/slideMasters/slideMaster1.xml" Id="R7fa3ff2086514784" /><Relationship Type="http://schemas.openxmlformats.org/officeDocument/2006/relationships/notesMaster" Target="/ppt/notesMasters/notesMaster1.xml" Id="R7dcb5446c5504a9a" /><Relationship Type="http://schemas.openxmlformats.org/officeDocument/2006/relationships/presProps" Target="/ppt/presProps.xml" Id="R94ae037dccbf4b90" /><Relationship Type="http://schemas.openxmlformats.org/officeDocument/2006/relationships/tableStyles" Target="/ppt/tableStyles.xml" Id="R3f747d231cee4b21" /><Relationship Type="http://schemas.openxmlformats.org/officeDocument/2006/relationships/slide" Target="/ppt/slides/slide1.xml" Id="R15cbc29fc2904a69" /><Relationship Type="http://schemas.openxmlformats.org/officeDocument/2006/relationships/slide" Target="/ppt/slides/slide2.xml" Id="R65ec983e4fd94372" /><Relationship Type="http://schemas.openxmlformats.org/officeDocument/2006/relationships/slide" Target="/ppt/slides/slide3.xml" Id="Re1dde722f6dc4a73" /><Relationship Type="http://schemas.openxmlformats.org/officeDocument/2006/relationships/slide" Target="/ppt/slides/slide4.xml" Id="Re01c0aa3c83c4115" /><Relationship Type="http://schemas.openxmlformats.org/officeDocument/2006/relationships/slide" Target="/ppt/slides/slide5.xml" Id="R349c359081b2426e" /><Relationship Type="http://schemas.openxmlformats.org/officeDocument/2006/relationships/slide" Target="/ppt/slides/slide6.xml" Id="Rdf89932f735441c4" /><Relationship Type="http://schemas.openxmlformats.org/officeDocument/2006/relationships/slide" Target="/ppt/slides/slide7.xml" Id="Rf9e411759b70401f" /><Relationship Type="http://schemas.openxmlformats.org/officeDocument/2006/relationships/slide" Target="/ppt/slides/slide8.xml" Id="Ra78fda3b87f8423e" /><Relationship Type="http://schemas.openxmlformats.org/officeDocument/2006/relationships/slide" Target="/ppt/slides/slide9.xml" Id="R2e5164d91fea4fdd" /><Relationship Type="http://schemas.openxmlformats.org/officeDocument/2006/relationships/slide" Target="/ppt/slides/slide10.xml" Id="R2a52ac2b2c5b4c07" /><Relationship Type="http://schemas.openxmlformats.org/officeDocument/2006/relationships/slide" Target="/ppt/slides/slide11.xml" Id="R0401c49828ca4aa7" /><Relationship Type="http://schemas.openxmlformats.org/officeDocument/2006/relationships/slide" Target="/ppt/slides/slide12.xml" Id="Rd4a7fa8e719c4b47" /><Relationship Type="http://schemas.openxmlformats.org/officeDocument/2006/relationships/slide" Target="/ppt/slides/slide13.xml" Id="R951aaa4c527e47f1" /><Relationship Type="http://schemas.openxmlformats.org/officeDocument/2006/relationships/slide" Target="/ppt/slides/slide14.xml" Id="Rbd266085cbff4306" /><Relationship Type="http://schemas.openxmlformats.org/officeDocument/2006/relationships/slide" Target="/ppt/slides/slide15.xml" Id="R1cbcd23681594de4" /><Relationship Type="http://schemas.openxmlformats.org/officeDocument/2006/relationships/slide" Target="/ppt/slides/slide16.xml" Id="R410cfab72aa94179" /><Relationship Type="http://schemas.openxmlformats.org/officeDocument/2006/relationships/slide" Target="/ppt/slides/slide17.xml" Id="Ra1c8101750794295" /><Relationship Type="http://schemas.openxmlformats.org/officeDocument/2006/relationships/slide" Target="/ppt/slides/slide18.xml" Id="R61e805e148774d83" /><Relationship Type="http://schemas.openxmlformats.org/officeDocument/2006/relationships/slide" Target="/ppt/slides/slide19.xml" Id="R62e7b51cc5714d7f" /><Relationship Type="http://schemas.openxmlformats.org/officeDocument/2006/relationships/slide" Target="/ppt/slides/slide20.xml" Id="R0abc8f15af8b4a18" /><Relationship Type="http://schemas.openxmlformats.org/officeDocument/2006/relationships/slide" Target="/ppt/slides/slide21.xml" Id="R66fab879ad5d45e9" /><Relationship Type="http://schemas.openxmlformats.org/officeDocument/2006/relationships/slide" Target="/ppt/slides/slide22.xml" Id="Ra3009fe2d7c445ea" /><Relationship Type="http://schemas.openxmlformats.org/officeDocument/2006/relationships/slide" Target="/ppt/slides/slide23.xml" Id="R6c98bd96052a45ca" /><Relationship Type="http://schemas.openxmlformats.org/officeDocument/2006/relationships/slide" Target="/ppt/slides/slide24.xml" Id="R7f3f24a189b24514" /><Relationship Type="http://schemas.openxmlformats.org/officeDocument/2006/relationships/slide" Target="/ppt/slides/slide25.xml" Id="R837a052873044617" /><Relationship Type="http://schemas.openxmlformats.org/officeDocument/2006/relationships/slide" Target="/ppt/slides/slide26.xml" Id="R4441ef60a2c84393" /><Relationship Type="http://schemas.openxmlformats.org/officeDocument/2006/relationships/slide" Target="/ppt/slides/slide27.xml" Id="R1921552bae7649e4" /><Relationship Type="http://schemas.openxmlformats.org/officeDocument/2006/relationships/slide" Target="/ppt/slides/slide28.xml" Id="R931bf03d429d447a" /><Relationship Type="http://schemas.openxmlformats.org/officeDocument/2006/relationships/slide" Target="/ppt/slides/slide29.xml" Id="R3a238036e3414c5e" /><Relationship Type="http://schemas.openxmlformats.org/officeDocument/2006/relationships/slide" Target="/ppt/slides/slide30.xml" Id="Re6fce52ce8f14036" /><Relationship Type="http://schemas.openxmlformats.org/officeDocument/2006/relationships/slide" Target="/ppt/slides/slide31.xml" Id="R8f6128c8008a48f8" /><Relationship Type="http://schemas.openxmlformats.org/officeDocument/2006/relationships/slide" Target="/ppt/slides/slide32.xml" Id="R33508f5adff34cd6" /><Relationship Type="http://schemas.openxmlformats.org/officeDocument/2006/relationships/slide" Target="/ppt/slides/slide33.xml" Id="R105b1b75ae51432a" /><Relationship Type="http://schemas.openxmlformats.org/officeDocument/2006/relationships/slide" Target="/ppt/slides/slide34.xml" Id="R2c80066858774d2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6c8697dd034bd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da2de6fade14fde" /><Relationship Type="http://schemas.openxmlformats.org/officeDocument/2006/relationships/notesMaster" Target="/ppt/notesMasters/notesMaster1.xml" Id="Re4bc2bf1b269423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62ab77feb734c44" /><Relationship Type="http://schemas.openxmlformats.org/officeDocument/2006/relationships/notesMaster" Target="/ppt/notesMasters/notesMaster1.xml" Id="Re776a851ffe74c3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0521bd56e264dfc" /><Relationship Type="http://schemas.openxmlformats.org/officeDocument/2006/relationships/notesMaster" Target="/ppt/notesMasters/notesMaster1.xml" Id="Ra6bd21c6e076461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ecf0e6702de4d8d" /><Relationship Type="http://schemas.openxmlformats.org/officeDocument/2006/relationships/notesMaster" Target="/ppt/notesMasters/notesMaster1.xml" Id="R0e7cd5feb63a407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92f4aa2ac044ba0" /><Relationship Type="http://schemas.openxmlformats.org/officeDocument/2006/relationships/notesMaster" Target="/ppt/notesMasters/notesMaster1.xml" Id="R4094f8b61c7d440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26247a06b634550" /><Relationship Type="http://schemas.openxmlformats.org/officeDocument/2006/relationships/notesMaster" Target="/ppt/notesMasters/notesMaster1.xml" Id="R620ee1ee5ca24a2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88dc8e5836f45a8" /><Relationship Type="http://schemas.openxmlformats.org/officeDocument/2006/relationships/notesMaster" Target="/ppt/notesMasters/notesMaster1.xml" Id="R9bf4e04cb687458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0a7347a072a49b2" /><Relationship Type="http://schemas.openxmlformats.org/officeDocument/2006/relationships/notesMaster" Target="/ppt/notesMasters/notesMaster1.xml" Id="R4b352a8ec5474eb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ac07789c2c24b38" /><Relationship Type="http://schemas.openxmlformats.org/officeDocument/2006/relationships/notesMaster" Target="/ppt/notesMasters/notesMaster1.xml" Id="Rdd6d08719cc0419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712dc40802845d2" /><Relationship Type="http://schemas.openxmlformats.org/officeDocument/2006/relationships/notesMaster" Target="/ppt/notesMasters/notesMaster1.xml" Id="Rca4b98141d3b4dc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1f56a7ed7ee455c" /><Relationship Type="http://schemas.openxmlformats.org/officeDocument/2006/relationships/notesMaster" Target="/ppt/notesMasters/notesMaster1.xml" Id="R1e078b3f91904ea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b86423f478740e9" /><Relationship Type="http://schemas.openxmlformats.org/officeDocument/2006/relationships/notesMaster" Target="/ppt/notesMasters/notesMaster1.xml" Id="R2b884c32928f4e7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d13031ba4cf45b3" /><Relationship Type="http://schemas.openxmlformats.org/officeDocument/2006/relationships/notesMaster" Target="/ppt/notesMasters/notesMaster1.xml" Id="R469813ddb21d406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5b462d385534519" /><Relationship Type="http://schemas.openxmlformats.org/officeDocument/2006/relationships/notesMaster" Target="/ppt/notesMasters/notesMaster1.xml" Id="R017be9306c22426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0e95d2e0d1545a9" /><Relationship Type="http://schemas.openxmlformats.org/officeDocument/2006/relationships/notesMaster" Target="/ppt/notesMasters/notesMaster1.xml" Id="R7a6ec8e626b9442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f14b63ad9f649bd" /><Relationship Type="http://schemas.openxmlformats.org/officeDocument/2006/relationships/notesMaster" Target="/ppt/notesMasters/notesMaster1.xml" Id="R1a1613c0e2474771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968c4cf5c814d99" /><Relationship Type="http://schemas.openxmlformats.org/officeDocument/2006/relationships/notesMaster" Target="/ppt/notesMasters/notesMaster1.xml" Id="Rb5faaf56aca145f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373a733b7b2e4e35" /><Relationship Type="http://schemas.openxmlformats.org/officeDocument/2006/relationships/notesMaster" Target="/ppt/notesMasters/notesMaster1.xml" Id="Rb889881893b14c3c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10192fa950344f76" /><Relationship Type="http://schemas.openxmlformats.org/officeDocument/2006/relationships/notesMaster" Target="/ppt/notesMasters/notesMaster1.xml" Id="R0321cd30f7b643ca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bc50817c50d4358" /><Relationship Type="http://schemas.openxmlformats.org/officeDocument/2006/relationships/notesMaster" Target="/ppt/notesMasters/notesMaster1.xml" Id="Rf8b08153bdcf472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27b2923425314185" /><Relationship Type="http://schemas.openxmlformats.org/officeDocument/2006/relationships/notesMaster" Target="/ppt/notesMasters/notesMaster1.xml" Id="Rc1ea1c29a7fe46c9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6029d305de6e468d" /><Relationship Type="http://schemas.openxmlformats.org/officeDocument/2006/relationships/notesMaster" Target="/ppt/notesMasters/notesMaster1.xml" Id="Rd0c0d398ea04451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33eb3561bb149d5" /><Relationship Type="http://schemas.openxmlformats.org/officeDocument/2006/relationships/notesMaster" Target="/ppt/notesMasters/notesMaster1.xml" Id="R6d4bb6f44b654205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ba367180e89487a" /><Relationship Type="http://schemas.openxmlformats.org/officeDocument/2006/relationships/notesMaster" Target="/ppt/notesMasters/notesMaster1.xml" Id="R8d24115c7bd043c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c277782149f94099" /><Relationship Type="http://schemas.openxmlformats.org/officeDocument/2006/relationships/notesMaster" Target="/ppt/notesMasters/notesMaster1.xml" Id="R1e1a621b11c64e0f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794f6dbaa37f4e54" /><Relationship Type="http://schemas.openxmlformats.org/officeDocument/2006/relationships/notesMaster" Target="/ppt/notesMasters/notesMaster1.xml" Id="R8e90fe05651f4dad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079a3effc2344615" /><Relationship Type="http://schemas.openxmlformats.org/officeDocument/2006/relationships/notesMaster" Target="/ppt/notesMasters/notesMaster1.xml" Id="R975a9242f6d64d74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817680eeda714055" /><Relationship Type="http://schemas.openxmlformats.org/officeDocument/2006/relationships/notesMaster" Target="/ppt/notesMasters/notesMaster1.xml" Id="R5b0ad09c19bc48b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09726f8b64b4ce8" /><Relationship Type="http://schemas.openxmlformats.org/officeDocument/2006/relationships/notesMaster" Target="/ppt/notesMasters/notesMaster1.xml" Id="R6c95b3e5ed4a475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2f11e260c204117" /><Relationship Type="http://schemas.openxmlformats.org/officeDocument/2006/relationships/notesMaster" Target="/ppt/notesMasters/notesMaster1.xml" Id="Rd02bd419e560486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2d5d8910b3b4659" /><Relationship Type="http://schemas.openxmlformats.org/officeDocument/2006/relationships/notesMaster" Target="/ppt/notesMasters/notesMaster1.xml" Id="Ra6f2dbcb4bc34dd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562a1ba58a34958" /><Relationship Type="http://schemas.openxmlformats.org/officeDocument/2006/relationships/notesMaster" Target="/ppt/notesMasters/notesMaster1.xml" Id="R11c051befc85400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aa9f6203dcc42d7" /><Relationship Type="http://schemas.openxmlformats.org/officeDocument/2006/relationships/notesMaster" Target="/ppt/notesMasters/notesMaster1.xml" Id="R35e475b06dad45d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1e8e896eb294cfa" /><Relationship Type="http://schemas.openxmlformats.org/officeDocument/2006/relationships/notesMaster" Target="/ppt/notesMasters/notesMaster1.xml" Id="R6d336bba279a44a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naming the tension: Job wants an explanation, while his friends insist they already have one.</a:t>
            </a:r>
          </a:p>
          <a:p xmlns:a="http://schemas.openxmlformats.org/drawingml/2006/main">
            <a:r>
              <a:t>The week moves from human arguments about suffering to God’s questions about creation.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17–39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Eliphaz’s logic is circular: Job suffers; extraordinary suffering requires extraordinary sin; therefore specific crimes must have occurred.</a:t>
            </a:r>
          </a:p>
          <a:p xmlns:a="http://schemas.openxmlformats.org/drawingml/2006/main">
            <a:r>
              <a:t>Job’s answer is legal: if he could locate God’s tribunal, he would present his case.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22–23</a:t>
            </a:r>
          </a:p>
          <a:p xmlns:a="http://schemas.openxmlformats.org/drawingml/2006/main">
            <a:r>
              <a:t>- David J. A. Clines, Job 21–37, Word Biblical Commentary 18A (2006)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two or three responses before offering the teaching synthesis.</a:t>
            </a:r>
          </a:p>
          <a:p xmlns:a="http://schemas.openxmlformats.org/drawingml/2006/main">
            <a:r>
              <a:t>Keep the group anchored in the passage rather than moving immediately to general experiences.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21–23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3 to read Job 24:1–12 and 28:12–28.</a:t>
            </a:r>
          </a:p>
          <a:p xmlns:a="http://schemas.openxmlformats.org/drawingml/2006/main">
            <a:r>
              <a:t>Pause briefly, then ask the focus question before teaching the next section.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24:1–12 and 28:12–28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24 widens the book’s moral horizon from Job’s body and household to systemic predation against vulnerable people.</a:t>
            </a:r>
          </a:p>
          <a:p xmlns:a="http://schemas.openxmlformats.org/drawingml/2006/main">
            <a:r>
              <a:t>The chapter insists that a theology of providence must face delayed justice.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 24</a:t>
            </a:r>
          </a:p>
          <a:p xmlns:a="http://schemas.openxmlformats.org/drawingml/2006/main">
            <a:r>
              <a:t>- Norman C. Habel, The Book of Job: A Commentary (1985)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28’s speaker and literary placement are debated; present it as the book’s wisdom interlude rather than confidently assigning it to Job.</a:t>
            </a:r>
          </a:p>
          <a:p xmlns:a="http://schemas.openxmlformats.org/drawingml/2006/main">
            <a:r>
              <a:t>The poem offers an epistemological boundary: human ingenuity is remarkable but cannot discover comprehensive divine wisdom.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 28</a:t>
            </a:r>
          </a:p>
          <a:p xmlns:a="http://schemas.openxmlformats.org/drawingml/2006/main">
            <a:r>
              <a:t>- Carol A. Newsom, The Book of Job: A Contest of Moral Imaginations (2003)</a:t>
            </a:r>
          </a:p>
          <a:p xmlns:a="http://schemas.openxmlformats.org/drawingml/2006/main">
            <a:r>
              <a:t>- David J. A. Clines, Job 21–37, WBC 18A (2006)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two or three responses before offering the teaching synthesis.</a:t>
            </a:r>
          </a:p>
          <a:p xmlns:a="http://schemas.openxmlformats.org/drawingml/2006/main">
            <a:r>
              <a:t>Keep the group anchored in the passage rather than moving immediately to general experiences.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24–28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4 to read Job 29:18–25; 30:16–23; 31:35–40.</a:t>
            </a:r>
          </a:p>
          <a:p xmlns:a="http://schemas.openxmlformats.org/drawingml/2006/main">
            <a:r>
              <a:t>Pause briefly, then ask the focus question before teaching the next section.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29:18–25; 30:16–23; 31:35–40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Chapters 29–31 form Job’s final extended speech before Elihu enters.</a:t>
            </a:r>
          </a:p>
          <a:p xmlns:a="http://schemas.openxmlformats.org/drawingml/2006/main">
            <a:r>
              <a:t>The movement from past to present to oath intensifies the legal demand.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29–31</a:t>
            </a:r>
          </a:p>
          <a:p xmlns:a="http://schemas.openxmlformats.org/drawingml/2006/main">
            <a:r>
              <a:t>- David J. A. Clines, Job 21–37, WBC 18A (2006)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31 is an oath of clearance: each denial implicitly calls down judgment if the claim is false.</a:t>
            </a:r>
          </a:p>
          <a:p xmlns:a="http://schemas.openxmlformats.org/drawingml/2006/main">
            <a:r>
              <a:t>His defense includes sexual integrity, economic justice, treatment of dependents, hospitality, worship, and truthfulness.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 31</a:t>
            </a:r>
          </a:p>
          <a:p xmlns:a="http://schemas.openxmlformats.org/drawingml/2006/main">
            <a:r>
              <a:t>- Norman C. Habel, The Book of Job: A Commentary (1985)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two or three responses before offering the teaching synthesis.</a:t>
            </a:r>
          </a:p>
          <a:p xmlns:a="http://schemas.openxmlformats.org/drawingml/2006/main">
            <a:r>
              <a:t>Keep the group anchored in the passage rather than moving immediately to general experiences.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29–31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the retribution principle carefully. Proverbs often describes a moral pattern; Job’s friends turn the pattern into an inflexible formula.</a:t>
            </a:r>
          </a:p>
          <a:p xmlns:a="http://schemas.openxmlformats.org/drawingml/2006/main">
            <a:r>
              <a:t>Job does not argue that wickedness is harmless. He argues that providence cannot be read mechanically from circumstances.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especially 4:7–8; 8:3–7; 21:7–34</a:t>
            </a:r>
          </a:p>
          <a:p xmlns:a="http://schemas.openxmlformats.org/drawingml/2006/main">
            <a:r>
              <a:t>- Carol A. Newsom, The Book of Job: A Contest of Moral Imaginations (Oxford University Press, 2003)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5 to read Job 32:1–10 and 34:10–15, 31–37.</a:t>
            </a:r>
          </a:p>
          <a:p xmlns:a="http://schemas.openxmlformats.org/drawingml/2006/main">
            <a:r>
              <a:t>Pause briefly, then ask the focus question before teaching the next section.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32:1–10 and 34:10–15, 31–37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Elihu’s four speeches occupy Job 32–37.</a:t>
            </a:r>
          </a:p>
          <a:p xmlns:a="http://schemas.openxmlformats.org/drawingml/2006/main">
            <a:r>
              <a:t>He believes the older speakers have failed and that divine inspiration authorizes his intervention.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32–34</a:t>
            </a:r>
          </a:p>
          <a:p xmlns:a="http://schemas.openxmlformats.org/drawingml/2006/main">
            <a:r>
              <a:t>- David J. A. Clines, Job 21–37, WBC 18A (2006)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 balanced: Elihu is neither simply the book’s hero nor merely another foolish friend.</a:t>
            </a:r>
          </a:p>
          <a:p xmlns:a="http://schemas.openxmlformats.org/drawingml/2006/main">
            <a:r>
              <a:t>His disciplinary account expands the friends’ punitive theory, yet it can still become speculative when applied to Job’s unknown case.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32–37</a:t>
            </a:r>
          </a:p>
          <a:p xmlns:a="http://schemas.openxmlformats.org/drawingml/2006/main">
            <a:r>
              <a:t>- Carol A. Newsom, The Book of Job: A Contest of Moral Imaginations (2003)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two or three responses before offering the teaching synthesis.</a:t>
            </a:r>
          </a:p>
          <a:p xmlns:a="http://schemas.openxmlformats.org/drawingml/2006/main">
            <a:r>
              <a:t>Keep the group anchored in the passage rather than moving immediately to general experiences.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32–34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6 to read Job 37:14–24.</a:t>
            </a:r>
          </a:p>
          <a:p xmlns:a="http://schemas.openxmlformats.org/drawingml/2006/main">
            <a:r>
              <a:t>Pause briefly, then ask the focus question before teaching the next section.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37:14–24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Elihu does not summon God, but his final imagery creates a literary transition into the whirlwind of Job 38:1.</a:t>
            </a:r>
          </a:p>
          <a:p xmlns:a="http://schemas.openxmlformats.org/drawingml/2006/main">
            <a:r>
              <a:t>The movement is from explanation to attention, awe, and epistemic humility.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36–38</a:t>
            </a:r>
          </a:p>
          <a:p xmlns:a="http://schemas.openxmlformats.org/drawingml/2006/main">
            <a:r>
              <a:t>- David J. A. Clines, Job 21–37, WBC 18A (2006)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two or three responses before offering the teaching synthesis.</a:t>
            </a:r>
          </a:p>
          <a:p xmlns:a="http://schemas.openxmlformats.org/drawingml/2006/main">
            <a:r>
              <a:t>Keep the group anchored in the passage rather than moving immediately to general experiences.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35–37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readers 7 and 8 to read Job 38:1–18 and 39:1–12.</a:t>
            </a:r>
          </a:p>
          <a:p xmlns:a="http://schemas.openxmlformats.org/drawingml/2006/main">
            <a:r>
              <a:t>Pause briefly, then ask the focus question before teaching the next section.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38:1–18 and 39:1–12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speeches are a real response, though not the kind of answer Job demanded.</a:t>
            </a:r>
          </a:p>
          <a:p xmlns:a="http://schemas.openxmlformats.org/drawingml/2006/main">
            <a:r>
              <a:t>God challenges Job’s knowledge and governance, not by revealing the heavenly wager, but by presenting creation’s scale and complexity.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 38</a:t>
            </a:r>
          </a:p>
          <a:p xmlns:a="http://schemas.openxmlformats.org/drawingml/2006/main">
            <a:r>
              <a:t>- Carol A. Newsom, The Book of Job: A Contest of Moral Imaginations (2003)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animal questions are not decorative. They reveal divine knowledge and care operating beyond human visibility and utility.</a:t>
            </a:r>
          </a:p>
          <a:p xmlns:a="http://schemas.openxmlformats.org/drawingml/2006/main">
            <a:r>
              <a:t>The wild creatures also challenge the assumption that a well-governed creation must be fully domesticated or predictable.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38–39</a:t>
            </a:r>
          </a:p>
          <a:p xmlns:a="http://schemas.openxmlformats.org/drawingml/2006/main">
            <a:r>
              <a:t>- Norman C. Habel, The Book of Job: A Commentary (1985)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literary debate, not a list of equally authoritative propositions.</a:t>
            </a:r>
          </a:p>
          <a:p xmlns:a="http://schemas.openxmlformats.org/drawingml/2006/main">
            <a:r>
              <a:t>The book’s ending explicitly rebukes the three friends in Job 42:7–9; Elihu is neither named in that rebuke nor directly answered.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17–42</a:t>
            </a:r>
          </a:p>
          <a:p xmlns:a="http://schemas.openxmlformats.org/drawingml/2006/main">
            <a:r>
              <a:t>- David J. A. Clines, Job 1–20, Word Biblical Commentary 17 (1989); Job 21–37, WBC 18A (2006)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turning the divine speeches into ‘God is big, so stop asking questions.’ God has permitted Job’s protest to stand and now draws him into a larger vision.</a:t>
            </a:r>
          </a:p>
          <a:p xmlns:a="http://schemas.openxmlformats.org/drawingml/2006/main">
            <a:r>
              <a:t>The book preserves lament while limiting claims to comprehensive knowledge.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38–39</a:t>
            </a:r>
          </a:p>
          <a:p xmlns:a="http://schemas.openxmlformats.org/drawingml/2006/main">
            <a:r>
              <a:t>- Carol A. Newsom, The Book of Job: A Contest of Moral Imaginations (2003)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two or three responses before offering the teaching synthesis.</a:t>
            </a:r>
          </a:p>
          <a:p xmlns:a="http://schemas.openxmlformats.org/drawingml/2006/main">
            <a:r>
              <a:t>Keep the group anchored in the passage rather than moving immediately to general experiences.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38–39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the group to choose which statement most challenged or encouraged them.</a:t>
            </a:r>
          </a:p>
          <a:p xmlns:a="http://schemas.openxmlformats.org/drawingml/2006/main">
            <a:r>
              <a:t>Make room for people who are not ready to describe suffering as resolved.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17–39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close the group conversation.</a:t>
            </a:r>
          </a:p>
          <a:p xmlns:a="http://schemas.openxmlformats.org/drawingml/2006/main">
            <a:r>
              <a:t>Suggested practice: contact someone who is suffering and offer presence, prayer, or concrete help without assigning a reason for the suffering.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17–39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in prayer for those who suffer without explanation.</a:t>
            </a:r>
          </a:p>
          <a:p xmlns:a="http://schemas.openxmlformats.org/drawingml/2006/main">
            <a:r>
              <a:t>Emphasize that humility applies to comforters as much as to sufferers: we should not claim knowledge God has not given.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38:1–4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1 to read Job 19:21–27.</a:t>
            </a:r>
          </a:p>
          <a:p xmlns:a="http://schemas.openxmlformats.org/drawingml/2006/main">
            <a:r>
              <a:t>Pause briefly, then ask the focus question before teaching the next section.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19:21–27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Vindicator is often translated Redeemer, but do not reduce the Hebrew goʾel immediately to Jesus. In Job’s argument, the figure is first a legal and relational vindicator.</a:t>
            </a:r>
          </a:p>
          <a:p xmlns:a="http://schemas.openxmlformats.org/drawingml/2006/main">
            <a:r>
              <a:t>The phrases concerning flesh and seeing God admit more than one translation. Emphasize Job’s confidence that his truth will outlive the friends’ verdict.</a:t>
            </a:r>
          </a:p>
          <a:p xmlns:a="http://schemas.openxmlformats.org/drawingml/2006/main">
            <a:r>
              <a:t>Canonical Christian reading may connect this hope with resurrection and Christ, while still respecting the verse’s original literary dispute.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19:21–27</a:t>
            </a:r>
          </a:p>
          <a:p xmlns:a="http://schemas.openxmlformats.org/drawingml/2006/main">
            <a:r>
              <a:t>- David J. A. Clines, Job 1–20, Word Biblical Commentary 17 (1989)</a:t>
            </a:r>
          </a:p>
          <a:p xmlns:a="http://schemas.openxmlformats.org/drawingml/2006/main">
            <a:r>
              <a:t>- Carol A. Newsom, The Book of Job: A Contest of Moral Imaginations (2003)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Notice the rhetoric: the friends increasingly describe ‘the wicked’ in language that mirrors Job’s condition.</a:t>
            </a:r>
          </a:p>
          <a:p xmlns:a="http://schemas.openxmlformats.org/drawingml/2006/main">
            <a:r>
              <a:t>Their general theology is used as indirect prosecution.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chapters 18–20</a:t>
            </a:r>
          </a:p>
          <a:p xmlns:a="http://schemas.openxmlformats.org/drawingml/2006/main">
            <a:r>
              <a:t>- Carol A. Newsom, The Book of Job: A Contest of Moral Imaginations (2003)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two or three responses before offering the teaching synthesis.</a:t>
            </a:r>
          </a:p>
          <a:p xmlns:a="http://schemas.openxmlformats.org/drawingml/2006/main">
            <a:r>
              <a:t>Keep the group anchored in the passage rather than moving immediately to general experiences.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17–20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2 to read Job 21:7–16 and 23:1–12.</a:t>
            </a:r>
          </a:p>
          <a:p xmlns:a="http://schemas.openxmlformats.org/drawingml/2006/main">
            <a:r>
              <a:t>Pause briefly, then ask the focus question before teaching the next section.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21:7–16 and 23:1–12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21 is a direct empirical rebuttal: visible outcomes do not map neatly onto moral character.</a:t>
            </a:r>
          </a:p>
          <a:p xmlns:a="http://schemas.openxmlformats.org/drawingml/2006/main">
            <a:r>
              <a:t>This destabilizes the friends’ use of prosperity and suffering as immediate proof.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Book of Job, chapter 21</a:t>
            </a:r>
          </a:p>
          <a:p xmlns:a="http://schemas.openxmlformats.org/drawingml/2006/main">
            <a:r>
              <a:t>- Norman C. Habel, The Book of Job: A Commentary (Westminster John Knox, 1985)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a22ec5fa6415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526ae6c6b374293" /><Relationship Type="http://schemas.openxmlformats.org/officeDocument/2006/relationships/slideLayout" Target="/ppt/slideLayouts/slideLayout1.xml" Id="Rd0596bb8ec53448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96bb8ec53448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d6ff7fb04107" /><Relationship Type="http://schemas.openxmlformats.org/officeDocument/2006/relationships/notesSlide" Target="/ppt/notesSlides/notesSlide1.xml" Id="Ra056bccf6dd9474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3ed0ab8e4d88" /><Relationship Type="http://schemas.openxmlformats.org/officeDocument/2006/relationships/notesSlide" Target="/ppt/notesSlides/notesSlide10.xml" Id="R1382b5051e85476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17482f6a74cd6" /><Relationship Type="http://schemas.openxmlformats.org/officeDocument/2006/relationships/notesSlide" Target="/ppt/notesSlides/notesSlide11.xml" Id="R0b3ec03f96de46c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007c90b948ea" /><Relationship Type="http://schemas.openxmlformats.org/officeDocument/2006/relationships/notesSlide" Target="/ppt/notesSlides/notesSlide12.xml" Id="Re1fa603222cf459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881eb08847f4" /><Relationship Type="http://schemas.openxmlformats.org/officeDocument/2006/relationships/notesSlide" Target="/ppt/notesSlides/notesSlide13.xml" Id="R98b70f2dd0854c6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e636420348e5" /><Relationship Type="http://schemas.openxmlformats.org/officeDocument/2006/relationships/notesSlide" Target="/ppt/notesSlides/notesSlide14.xml" Id="R1f8cd160c339483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bba2bea044ab4" /><Relationship Type="http://schemas.openxmlformats.org/officeDocument/2006/relationships/notesSlide" Target="/ppt/notesSlides/notesSlide15.xml" Id="Rf69e60b763124ce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eaf55c254c2b" /><Relationship Type="http://schemas.openxmlformats.org/officeDocument/2006/relationships/notesSlide" Target="/ppt/notesSlides/notesSlide16.xml" Id="R3439ae7591e2450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45ced4e24311" /><Relationship Type="http://schemas.openxmlformats.org/officeDocument/2006/relationships/notesSlide" Target="/ppt/notesSlides/notesSlide17.xml" Id="R4553bcfc0c5d454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c28297454d0d" /><Relationship Type="http://schemas.openxmlformats.org/officeDocument/2006/relationships/notesSlide" Target="/ppt/notesSlides/notesSlide18.xml" Id="R45f88a45990a455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2359932584fb3" /><Relationship Type="http://schemas.openxmlformats.org/officeDocument/2006/relationships/notesSlide" Target="/ppt/notesSlides/notesSlide19.xml" Id="R7c6e16539cd9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c1ce8dfb84d22" /><Relationship Type="http://schemas.openxmlformats.org/officeDocument/2006/relationships/notesSlide" Target="/ppt/notesSlides/notesSlide2.xml" Id="R739f9665a9684b5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1170d15a4311" /><Relationship Type="http://schemas.openxmlformats.org/officeDocument/2006/relationships/notesSlide" Target="/ppt/notesSlides/notesSlide20.xml" Id="R1ea39dca5e144ac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7fefeebc741ea" /><Relationship Type="http://schemas.openxmlformats.org/officeDocument/2006/relationships/notesSlide" Target="/ppt/notesSlides/notesSlide21.xml" Id="R148d181ebdb4458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2fb2c9f948d7" /><Relationship Type="http://schemas.openxmlformats.org/officeDocument/2006/relationships/notesSlide" Target="/ppt/notesSlides/notesSlide22.xml" Id="Rdc2b98f11880484e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b0a3ab274362" /><Relationship Type="http://schemas.openxmlformats.org/officeDocument/2006/relationships/notesSlide" Target="/ppt/notesSlides/notesSlide23.xml" Id="Rfd25c2a8f6484e9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2a1b8ea9d46eb" /><Relationship Type="http://schemas.openxmlformats.org/officeDocument/2006/relationships/notesSlide" Target="/ppt/notesSlides/notesSlide24.xml" Id="R9c50d49402494e8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73415c134512" /><Relationship Type="http://schemas.openxmlformats.org/officeDocument/2006/relationships/notesSlide" Target="/ppt/notesSlides/notesSlide25.xml" Id="Rd53c8625f90643a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5d3c39d64918" /><Relationship Type="http://schemas.openxmlformats.org/officeDocument/2006/relationships/notesSlide" Target="/ppt/notesSlides/notesSlide26.xml" Id="Rb6356eccae244f0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fc763eb844ac0" /><Relationship Type="http://schemas.openxmlformats.org/officeDocument/2006/relationships/notesSlide" Target="/ppt/notesSlides/notesSlide27.xml" Id="Rb5dcb32115214be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af712a264c5d" /><Relationship Type="http://schemas.openxmlformats.org/officeDocument/2006/relationships/notesSlide" Target="/ppt/notesSlides/notesSlide28.xml" Id="Rfe9f5b6ed5c8408f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37a4f128472b" /><Relationship Type="http://schemas.openxmlformats.org/officeDocument/2006/relationships/notesSlide" Target="/ppt/notesSlides/notesSlide29.xml" Id="Rde2198803631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15a626d24927" /><Relationship Type="http://schemas.openxmlformats.org/officeDocument/2006/relationships/notesSlide" Target="/ppt/notesSlides/notesSlide3.xml" Id="R3619843b977b4c0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6890564ff4d75" /><Relationship Type="http://schemas.openxmlformats.org/officeDocument/2006/relationships/notesSlide" Target="/ppt/notesSlides/notesSlide30.xml" Id="R152fc47719fc40b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aaaf190634025" /><Relationship Type="http://schemas.openxmlformats.org/officeDocument/2006/relationships/notesSlide" Target="/ppt/notesSlides/notesSlide31.xml" Id="Rec1ef50c1dbb4774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9f21a41f4775" /><Relationship Type="http://schemas.openxmlformats.org/officeDocument/2006/relationships/notesSlide" Target="/ppt/notesSlides/notesSlide32.xml" Id="Rb7e08beb10b74cb3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9a6996854590" /><Relationship Type="http://schemas.openxmlformats.org/officeDocument/2006/relationships/notesSlide" Target="/ppt/notesSlides/notesSlide33.xml" Id="R6e7bf62ca1bd4454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53739e8742e4" /><Relationship Type="http://schemas.openxmlformats.org/officeDocument/2006/relationships/notesSlide" Target="/ppt/notesSlides/notesSlide34.xml" Id="R21d9cf3e242d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cd6c2daa4b85" /><Relationship Type="http://schemas.openxmlformats.org/officeDocument/2006/relationships/notesSlide" Target="/ppt/notesSlides/notesSlide4.xml" Id="R41aa2169053d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492dd82d4dc1" /><Relationship Type="http://schemas.openxmlformats.org/officeDocument/2006/relationships/notesSlide" Target="/ppt/notesSlides/notesSlide5.xml" Id="R210a410b434b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176b78ba490f" /><Relationship Type="http://schemas.openxmlformats.org/officeDocument/2006/relationships/notesSlide" Target="/ppt/notesSlides/notesSlide6.xml" Id="Rdba0d005e64b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93e911864743" /><Relationship Type="http://schemas.openxmlformats.org/officeDocument/2006/relationships/notesSlide" Target="/ppt/notesSlides/notesSlide7.xml" Id="Raac6be73ea5949a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6e28616642c3" /><Relationship Type="http://schemas.openxmlformats.org/officeDocument/2006/relationships/notesSlide" Target="/ppt/notesSlides/notesSlide8.xml" Id="R15571b4487f14c2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d86dcf5348c1" /><Relationship Type="http://schemas.openxmlformats.org/officeDocument/2006/relationships/notesSlide" Target="/ppt/notesSlides/notesSlide9.xml" Id="R7d035ae70b1c498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9DBADF-03BE-4D81-9645-EFBE6FBB1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00B47F-A5A6-4DB7-8815-A1685FDD5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572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BIBLE 365  •  WEEK TWO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0F9B14-0A25-44A8-9472-F6AF1D445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10382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Suffering, Honest Faith,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and the Wisdom of God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29D83A-99F4-4617-86A9-E7DB236AD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71875"/>
            <a:ext cx="571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9C7A3"/>
                </a:solidFill>
              </a:defRPr>
            </a:pPr>
            <a:r>
              <a:rPr sz="2175" b="0">
                <a:solidFill>
                  <a:srgbClr val="D9C7A3"/>
                </a:solidFill>
              </a:rPr>
              <a:t>Job 17–39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438AB8-DCBA-43DF-AA83-E4B8F572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286250"/>
            <a:ext cx="3714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78363E-9A65-4C15-A011-FE6F4AF45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476750"/>
            <a:ext cx="371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PROTEST  •  WISDOM  •  JUSTICE  •  TRUST</a:t>
            </a:r>
          </a:p>
        </p:txBody>
      </p:sp>
    </p:spTree>
    <p:extLst>
      <p:ext uri="{BB962C8B-B14F-4D97-AF65-F5344CB8AC3E}">
        <p14:creationId xmlns:p14="http://schemas.microsoft.com/office/powerpoint/2010/main" val="238392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0B0D156-3A0B-45DD-B4F8-926FE9CBF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0A0B2E-2609-40B1-BF14-C56BE5983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CA4658-2675-4DD0-AD59-26E3F2364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Eliphaz turns a theory into invented charges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1362CB-A3A0-4F88-96CE-44CD524C8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83EAA5-62BC-4686-BB19-FB9BFEF5D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7B2E2E"/>
                </a:solidFill>
              </a:defRPr>
            </a:pPr>
            <a:r>
              <a:rPr sz="2850" b="1">
                <a:solidFill>
                  <a:srgbClr val="7B2E2E"/>
                </a:solidFill>
              </a:rPr>
              <a:t>JOB 22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C50202-D6CB-4A99-9936-512768ED5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714500"/>
            <a:ext cx="381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B58A3A"/>
                </a:solidFill>
              </a:defRPr>
            </a:pPr>
            <a:r>
              <a:rPr sz="1800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3F6C11-D319-4B31-B089-3C7A5FA66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714500"/>
            <a:ext cx="72009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Eliphaz now accuses Job of withholding water and bread.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345B29-3E48-4E7E-AC83-CC3F0880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476500"/>
            <a:ext cx="381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B58A3A"/>
                </a:solidFill>
              </a:defRPr>
            </a:pPr>
            <a:r>
              <a:rPr sz="1800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F97102-C04B-465B-B0AB-607718941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476500"/>
            <a:ext cx="72009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He alleges exploitation of widows, orphans, and the powerless.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6FB19F-19B3-45E4-97DE-EB17B50D6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238500"/>
            <a:ext cx="381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B58A3A"/>
                </a:solidFill>
              </a:defRPr>
            </a:pPr>
            <a:r>
              <a:rPr sz="1800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AF28A4-3219-4745-A7D4-F248714B5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238500"/>
            <a:ext cx="72009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The accusations are not based on evidence presented in the story.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C46B58-D2C0-45F3-BE48-89ACA07C6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33875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075C4F-94D1-4E49-83C6-36E59EAED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536B57"/>
                </a:solidFill>
              </a:defRPr>
            </a:pPr>
            <a:r>
              <a:rPr sz="2850" b="1">
                <a:solidFill>
                  <a:srgbClr val="536B57"/>
                </a:solidFill>
              </a:rPr>
              <a:t>JOB 23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6D5991-E4E7-407C-918E-222513F5F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457700"/>
            <a:ext cx="76200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Job does not seek escape from judgment. He seeks access to God’s court because he believes a true hearing would expose the false indictment.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A6840B-980F-4DCA-83EB-79C4C5F4C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1019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demand for a hearing is an act of faith in truth—even while God feels absent.</a:t>
            </a:r>
          </a:p>
        </p:txBody>
      </p:sp>
    </p:spTree>
    <p:extLst>
      <p:ext uri="{BB962C8B-B14F-4D97-AF65-F5344CB8AC3E}">
        <p14:creationId xmlns:p14="http://schemas.microsoft.com/office/powerpoint/2010/main" val="103886911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DEE5F7-16AF-4620-8056-F2D967432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76D26D-635B-47DC-8F3B-4CBFE0EBD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THURSDAY, AUGUST 6  •  JOB 21–23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5FBF31-9776-4692-8A2F-81EC61AFE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9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EDFC4D-1AA4-4657-8BD3-EAC272654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2B602C-8C85-4766-9E6D-1487EF324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AA899D-4953-43F0-8E5E-6CF7718BE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130F"/>
                </a:solidFill>
              </a:defRPr>
            </a:pPr>
            <a:r>
              <a:rPr sz="2325" b="1">
                <a:solidFill>
                  <a:srgbClr val="17130F"/>
                </a:solidFill>
              </a:rPr>
              <a:t>How does Job’s observation that the wicked often prosper undermine Eliphaz’s claim that Job’s suffering must be proof of extraordinary wickedness?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CB7C9C-31FA-484F-ACB9-D74D394AE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3BA381-D680-48DE-B139-D72298275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in the text supports your answer?</a:t>
            </a:r>
          </a:p>
        </p:txBody>
      </p:sp>
    </p:spTree>
    <p:extLst>
      <p:ext uri="{BB962C8B-B14F-4D97-AF65-F5344CB8AC3E}">
        <p14:creationId xmlns:p14="http://schemas.microsoft.com/office/powerpoint/2010/main" val="140290931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459961A-2D00-45EE-B35F-D1CB1CA8C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553BD6-C3C7-4955-8149-73F7D9195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B6BB40-C7F9-435E-B8DB-6FAF26789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24:1–12 and 28:12–28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C0F248-FE7E-4406-A99F-3C7C4B9F1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AF9477-48FF-40B9-AFC9-4E5442BE4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B40C71-F0E9-4B1F-AAED-D5698839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B8F6BD-5B6E-4C68-93B3-DFCA4FE0E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757DC3-2CF8-41CE-BC2E-D62BD3528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Public injustice • divine silence • mining depths • hidden wisdom • fear of the Lord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697865-E962-4ADE-B567-F467A9D66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DAD412-2846-44DF-A433-2DE591DB9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can human beings expose, extract, and describe—and what remains inaccessible?</a:t>
            </a:r>
          </a:p>
        </p:txBody>
      </p:sp>
    </p:spTree>
    <p:extLst>
      <p:ext uri="{BB962C8B-B14F-4D97-AF65-F5344CB8AC3E}">
        <p14:creationId xmlns:p14="http://schemas.microsoft.com/office/powerpoint/2010/main" val="42325041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9406D8-3829-4E3C-9866-D0820DC4A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8877C4-9231-4A79-9A5C-63E1DB2DC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CB8AB0-A65A-4F63-88CF-78FE7F0A5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Job 24 refuses to hide suffering behind an easy answer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5A6EC3-BD1A-4228-A735-A1B3D916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968AF8-4092-4538-A653-D70EB60C0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LAND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26E536-A32C-4C3A-8801-F1FC82BA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6954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Boundary stones are moved; fields are seized.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61C25A-CB79-4376-8595-718879B67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52675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480173-E140-4445-95A6-D4AC6F2AE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LABOR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8DCAC8-9836-4E0D-BB36-85A9CAE9C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70510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The poor work while remaining hungry and exposed.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2C1B37-4704-49E5-88D7-5F2F8D83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62325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2C37FB-2A07-4D77-B6A1-7E13C1A12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338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FAMILY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FF2659-C35F-4B87-9462-7F71E1870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7147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Widows and orphans lose protection and livelihood.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EDE9CF-F99A-47BD-96D1-0D5903E3C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71975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B615F8-9A1E-4546-8006-104B331A9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434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CITY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568DAC-0329-4B25-8495-7C9D61609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72440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The wounded cry out, yet justice appears delayed.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9462F8-4E3E-4CA6-AF07-08103E1E9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00075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Job’s protest is social as well as personal: the question is not only “Why me?” but “Why does violence continue?”</a:t>
            </a:r>
          </a:p>
        </p:txBody>
      </p:sp>
    </p:spTree>
    <p:extLst>
      <p:ext uri="{BB962C8B-B14F-4D97-AF65-F5344CB8AC3E}">
        <p14:creationId xmlns:p14="http://schemas.microsoft.com/office/powerpoint/2010/main" val="16115999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B53367E-36BE-4378-B9DA-1E773B34C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5B42B0-E508-49C9-B42B-F905DB37D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057C94-6362-4ECF-8871-D4A7AA7D4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wisdom poem answers Job—and also refuses his demand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F112B3-A8EB-489C-9C26-8438558C1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96469A-D800-4EF8-BC12-94B89E373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IT ANSWERS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22B322-3F7F-4F0F-8B9E-E3BBC343B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223838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9735FD-F765-428E-A36B-DBA647A1C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2333625"/>
            <a:ext cx="4230529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Wisdom does not belong to human mastery.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0DD582-6A23-4CF1-B96D-D983C5A9B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9750"/>
            <a:ext cx="223838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450292-8EBD-43FE-BBB9-2C5337631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3079750"/>
            <a:ext cx="4230529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alone knows its way and place.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05B4FB-135A-4CE0-912F-CF3F44315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5875"/>
            <a:ext cx="223838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087F7C-24F9-421C-ADBC-14ABD25C8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3825875"/>
            <a:ext cx="4230529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Reverence and turning from evil define human wisdom.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F58F46-34EB-427E-AF3B-CB78B4920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IT REFUSES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920E7D-730E-4B70-97CE-99A452961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33625"/>
            <a:ext cx="223838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C1EEB9-FB94-4C14-8EFE-EE2A06F83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2333625"/>
            <a:ext cx="4230529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It does not identify why Job suffered.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D5FEA4-AAE2-435D-A2FD-0BD3527D4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079750"/>
            <a:ext cx="223838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DCD54B-28B7-477E-9478-B534D7B86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3079750"/>
            <a:ext cx="4230529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It does not explain why violence is delayed.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BD9052-1688-4EE8-B847-160FFC6A6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25875"/>
            <a:ext cx="223838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1C96A3-F941-4553-ACE3-D40CDFB72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3825875"/>
            <a:ext cx="4230529" cy="746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It redirects the search rather than solving the case.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EF5730-96E5-4190-B836-7F6716E03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0012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9C4586-C64C-4510-B10F-3B176286B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219700"/>
            <a:ext cx="9525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Humans can mine the deepest earth, but they cannot excavate the total wisdom by which God governs the world.</a:t>
            </a:r>
          </a:p>
        </p:txBody>
      </p:sp>
    </p:spTree>
    <p:extLst>
      <p:ext uri="{BB962C8B-B14F-4D97-AF65-F5344CB8AC3E}">
        <p14:creationId xmlns:p14="http://schemas.microsoft.com/office/powerpoint/2010/main" val="171359673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E3467D-22B4-4E01-8364-1A37865F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A0892E-0CD7-4D12-A30F-7EAA299C8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FRIDAY, AUGUST 7  •  JOB 24–28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3E5CFE-AAFC-4F6D-854F-EAEADD02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10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EE82C7-9DD3-4F65-B786-D6E4A7CA1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51658D-7FBC-41B9-A19E-CDBDBAF47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F434EA-0425-4636-AD6D-5F7966209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130F"/>
                </a:solidFill>
              </a:defRPr>
            </a:pPr>
            <a:r>
              <a:rPr sz="2325" b="1">
                <a:solidFill>
                  <a:srgbClr val="17130F"/>
                </a:solidFill>
              </a:rPr>
              <a:t>In Job 24–28, how does the poem about the hidden location of wisdom answer—or refuse to answer—Job’s protest about violence and injustice?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A3A4AC-78AB-45B2-832B-221B13F6E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C57DB4-061F-4514-B935-EA98C12C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in the text supports your answer?</a:t>
            </a:r>
          </a:p>
        </p:txBody>
      </p:sp>
    </p:spTree>
    <p:extLst>
      <p:ext uri="{BB962C8B-B14F-4D97-AF65-F5344CB8AC3E}">
        <p14:creationId xmlns:p14="http://schemas.microsoft.com/office/powerpoint/2010/main" val="16908597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FBDAAD3-6320-45E5-83DA-1DB7CB04D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4C68E4-CECE-41A5-A543-C5C53C373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0538E8-3D5F-4CA4-B103-2D56CC4A7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29:18–25; 30:16–23; 31:35–40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9E23DB-054C-4458-95FB-2F452603F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E4FFB2-E99B-400F-8FF4-80EFA09B2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245AEC-2A47-449C-953B-74730C0CF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3D41FA-0579-4F8F-9420-90C4BE0C7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CBF9ED-640E-487B-99F6-C5F82A10F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Former honor • present humiliation • moral inventory • signed appeal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7DC0C0-D727-439D-BC75-5C0DA82BF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197E05-77CA-4F0F-8671-8B16CF2C6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changes across Job’s memories, lament, and final oath of innocence?</a:t>
            </a:r>
          </a:p>
        </p:txBody>
      </p:sp>
    </p:spTree>
    <p:extLst>
      <p:ext uri="{BB962C8B-B14F-4D97-AF65-F5344CB8AC3E}">
        <p14:creationId xmlns:p14="http://schemas.microsoft.com/office/powerpoint/2010/main" val="170081844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11C91EE-1593-4CCB-A7FF-DFF85DC4F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F2D588-FA1E-4860-B3F8-F22268A36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BC5A1B-B676-4AA9-B0CA-7C1171D7C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Job’s final defense moves through three worlds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D35057-42E1-4094-8311-F057DE2D8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6BE218-DF21-46EF-B749-E38806D69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1571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JOB 29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4108D2-7FE6-4461-8957-081601770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76212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30F"/>
                </a:solidFill>
              </a:defRPr>
            </a:pPr>
            <a:r>
              <a:rPr sz="1800" b="1">
                <a:solidFill>
                  <a:srgbClr val="17130F"/>
                </a:solidFill>
              </a:rPr>
              <a:t>The world remembered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0EF88C-388E-4D32-BE7D-0E9A9923E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1714500"/>
            <a:ext cx="5238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C6963"/>
                </a:solidFill>
              </a:defRPr>
            </a:pPr>
            <a:r>
              <a:rPr sz="1725" b="0">
                <a:solidFill>
                  <a:srgbClr val="6C6963"/>
                </a:solidFill>
              </a:rPr>
              <a:t>Honor, public service, influence, and the felt friendship of God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4FCF89-D5D8-477E-A4CE-0B2FA0A58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38425"/>
            <a:ext cx="10048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EE1850-E399-4E57-AEC5-A2ED9C58D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19425"/>
            <a:ext cx="1571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JOB 30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6C0F2A-FB58-43E8-A619-BD9570163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1942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30F"/>
                </a:solidFill>
              </a:defRPr>
            </a:pPr>
            <a:r>
              <a:rPr sz="1800" b="1">
                <a:solidFill>
                  <a:srgbClr val="17130F"/>
                </a:solidFill>
              </a:rPr>
              <a:t>The world endured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990B6A-39D2-46D9-8C4A-2DFF1BF8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971800"/>
            <a:ext cx="5238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C6963"/>
                </a:solidFill>
              </a:defRPr>
            </a:pPr>
            <a:r>
              <a:rPr sz="1725" b="0">
                <a:solidFill>
                  <a:srgbClr val="6C6963"/>
                </a:solidFill>
              </a:rPr>
              <a:t>Humiliation, bodily pain, social contempt, and divine silence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3ABEA5-228C-4B5E-8C2E-F2DD3FB4C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95725"/>
            <a:ext cx="10048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37930D-469B-4E6B-8A4B-F973FDACB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76725"/>
            <a:ext cx="1571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JOB 31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126CEC-5BC4-432C-ACDC-5364D3FEA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27672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30F"/>
                </a:solidFill>
              </a:defRPr>
            </a:pPr>
            <a:r>
              <a:rPr sz="1800" b="1">
                <a:solidFill>
                  <a:srgbClr val="17130F"/>
                </a:solidFill>
              </a:rPr>
              <a:t>The world examined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653488-E260-4140-9743-13F955266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229100"/>
            <a:ext cx="5238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C6963"/>
                </a:solidFill>
              </a:defRPr>
            </a:pPr>
            <a:r>
              <a:rPr sz="1725" b="0">
                <a:solidFill>
                  <a:srgbClr val="6C6963"/>
                </a:solidFill>
              </a:rPr>
              <a:t>A comprehensive oath inviting judgment if Job’s integrity is false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E13852-0BDC-4059-BB7F-5D06D76A0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57875"/>
            <a:ext cx="1004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7B2E2E"/>
                </a:solidFill>
              </a:defRPr>
            </a:pPr>
            <a:r>
              <a:rPr sz="1800" b="1">
                <a:solidFill>
                  <a:srgbClr val="7B2E2E"/>
                </a:solidFill>
              </a:rPr>
              <a:t>Job is not merely asking for comfort; he is constructing a case for a hearing.</a:t>
            </a:r>
          </a:p>
        </p:txBody>
      </p:sp>
    </p:spTree>
    <p:extLst>
      <p:ext uri="{BB962C8B-B14F-4D97-AF65-F5344CB8AC3E}">
        <p14:creationId xmlns:p14="http://schemas.microsoft.com/office/powerpoint/2010/main" val="36926266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91F3E36-0742-4A32-83CF-761829907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2743FE-E43F-470B-8ECA-250214B34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C1EFE0-F01E-41B0-9031-3C05549A2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Job’s integrity is ethical, relational, and public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E4BE97-62D5-4D81-A520-54A44B764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14B332-8037-46CE-AD3A-31CE00F98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7B2E2E"/>
                </a:solidFill>
              </a:defRPr>
            </a:pPr>
            <a:r>
              <a:rPr sz="1425" b="1">
                <a:solidFill>
                  <a:srgbClr val="7B2E2E"/>
                </a:solidFill>
              </a:rPr>
              <a:t>DESIRE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F66DA8-094D-416D-87DA-06E405C64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1657350"/>
            <a:ext cx="3190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130F"/>
                </a:solidFill>
              </a:defRPr>
            </a:pPr>
            <a:r>
              <a:rPr sz="1650" b="0">
                <a:solidFill>
                  <a:srgbClr val="17130F"/>
                </a:solidFill>
              </a:rPr>
              <a:t>A covenant governing the eyes and imagination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374AB1-0082-4349-8C16-8A9FBD4FF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527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E68305-5450-4188-BC38-6D13689CB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7145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36B57"/>
                </a:solidFill>
              </a:defRPr>
            </a:pPr>
            <a:r>
              <a:rPr sz="1425" b="1">
                <a:solidFill>
                  <a:srgbClr val="536B57"/>
                </a:solidFill>
              </a:rPr>
              <a:t>POWER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E7E003-96C0-47D4-B8B7-301A43801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657350"/>
            <a:ext cx="3190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130F"/>
                </a:solidFill>
              </a:defRPr>
            </a:pPr>
            <a:r>
              <a:rPr sz="1650" b="0">
                <a:solidFill>
                  <a:srgbClr val="17130F"/>
                </a:solidFill>
              </a:rPr>
              <a:t>No exploitation of servants or dependents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531D90-976B-4C54-AC51-64675C3B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527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8BB697-8483-4A5D-A58C-C54CE334B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7B2E2E"/>
                </a:solidFill>
              </a:defRPr>
            </a:pPr>
            <a:r>
              <a:rPr sz="1425" b="1">
                <a:solidFill>
                  <a:srgbClr val="7B2E2E"/>
                </a:solidFill>
              </a:rPr>
              <a:t>NEIGHBOR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2F75CE-BAB1-4627-880D-7C1B70612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943225"/>
            <a:ext cx="3190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130F"/>
                </a:solidFill>
              </a:defRPr>
            </a:pPr>
            <a:r>
              <a:rPr sz="1650" b="0">
                <a:solidFill>
                  <a:srgbClr val="17130F"/>
                </a:solidFill>
              </a:rPr>
              <a:t>Provision for the poor, widow, orphan, and stranger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2997B7-D6FB-4CAF-8803-BC25681A6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385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223999-22E3-40A1-8FD8-FB46E3B5D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000375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36B57"/>
                </a:solidFill>
              </a:defRPr>
            </a:pPr>
            <a:r>
              <a:rPr sz="1425" b="1">
                <a:solidFill>
                  <a:srgbClr val="536B57"/>
                </a:solidFill>
              </a:rPr>
              <a:t>WEALTH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BA5B0A-193F-4511-AB63-25CFBDD74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943225"/>
            <a:ext cx="3190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130F"/>
                </a:solidFill>
              </a:defRPr>
            </a:pPr>
            <a:r>
              <a:rPr sz="1650" b="0">
                <a:solidFill>
                  <a:srgbClr val="17130F"/>
                </a:solidFill>
              </a:rPr>
              <a:t>No worship of gold, possessions, sun, or moon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F1706A-4361-4B5B-96B2-045F4E8AE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8385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FF3F49-6452-4DAA-BF21-F3AFB3672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7B2E2E"/>
                </a:solidFill>
              </a:defRPr>
            </a:pPr>
            <a:r>
              <a:rPr sz="1425" b="1">
                <a:solidFill>
                  <a:srgbClr val="7B2E2E"/>
                </a:solidFill>
              </a:rPr>
              <a:t>ENEMY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11C71A-1807-413D-9446-C026955AC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229100"/>
            <a:ext cx="3190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130F"/>
                </a:solidFill>
              </a:defRPr>
            </a:pPr>
            <a:r>
              <a:rPr sz="1650" b="0">
                <a:solidFill>
                  <a:srgbClr val="17130F"/>
                </a:solidFill>
              </a:rPr>
              <a:t>No delight in an adversary’s ruin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2E9F89-DC19-43CC-BDF6-5A085A41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244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B332C0-2D4A-4DC6-BC3E-97F41AAE0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2862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36B57"/>
                </a:solidFill>
              </a:defRPr>
            </a:pPr>
            <a:r>
              <a:rPr sz="1425" b="1">
                <a:solidFill>
                  <a:srgbClr val="536B57"/>
                </a:solidFill>
              </a:rPr>
              <a:t>TRUTH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50D398-3BC2-4EF0-8C55-57EB46429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229100"/>
            <a:ext cx="3190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130F"/>
                </a:solidFill>
              </a:defRPr>
            </a:pPr>
            <a:r>
              <a:rPr sz="1650" b="0">
                <a:solidFill>
                  <a:srgbClr val="17130F"/>
                </a:solidFill>
              </a:rPr>
              <a:t>No concealed sin or hidden wrongdoing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D0BA43-BF24-44CC-8BB7-2DB88BD16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51244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6E1065A-9CC2-4DD4-BA9F-C514933B3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055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“Here is my signature”: Job asks the Almighty to answer the sworn record of his life.</a:t>
            </a:r>
          </a:p>
        </p:txBody>
      </p:sp>
    </p:spTree>
    <p:extLst>
      <p:ext uri="{BB962C8B-B14F-4D97-AF65-F5344CB8AC3E}">
        <p14:creationId xmlns:p14="http://schemas.microsoft.com/office/powerpoint/2010/main" val="197083009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78E648B-175D-46FC-AB9F-1709E1FAD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C6789B-7423-4F44-B8FB-773F98B41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SATURDAY, AUGUST 8  •  JOB 29–31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7FAB30-9461-4063-BB6C-A8EBA0933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11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7D9397-6F1C-4B5F-94E5-21553DDFB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FA457B-3857-4C95-A69A-AADBEE36B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A3AA88-027C-4F5B-8E8C-548475516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130F"/>
                </a:solidFill>
              </a:defRPr>
            </a:pPr>
            <a:r>
              <a:rPr sz="2325" b="1">
                <a:solidFill>
                  <a:srgbClr val="17130F"/>
                </a:solidFill>
              </a:rPr>
              <a:t>What do Job’s memories of former honor, present humiliation, and covenant of personal integrity reveal about the kind of hearing he wants from God?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BC7037-15EB-48C7-8128-662C2C09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DECB61-B39A-4566-B9C6-A9B101CE0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in the text supports your answer?</a:t>
            </a:r>
          </a:p>
        </p:txBody>
      </p:sp>
    </p:spTree>
    <p:extLst>
      <p:ext uri="{BB962C8B-B14F-4D97-AF65-F5344CB8AC3E}">
        <p14:creationId xmlns:p14="http://schemas.microsoft.com/office/powerpoint/2010/main" val="8933234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82C94BD-303B-427D-B541-CB5ADF96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95AD99-4619-462E-94B9-96EE51DE4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61D9E5-529E-4414-9255-DF9309D0D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debate turns on one disputed equation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7B3E7E-90CF-46DB-B7D1-8EB0CD4AB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24C331-58DF-4346-A126-62048C808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050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536B57"/>
                </a:solidFill>
              </a:defRPr>
            </a:pPr>
            <a:r>
              <a:rPr sz="2025" b="1">
                <a:solidFill>
                  <a:srgbClr val="536B57"/>
                </a:solidFill>
              </a:rPr>
              <a:t>RIGHTEOUSNESS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3F4A45-0E59-4C24-9766-011CBF88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190500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B58A3A"/>
                </a:solidFill>
              </a:defRPr>
            </a:pPr>
            <a:r>
              <a:rPr sz="2550" b="1">
                <a:solidFill>
                  <a:srgbClr val="B58A3A"/>
                </a:solidFill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31464D-C227-4700-A0CA-F798225FA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9050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536B57"/>
                </a:solidFill>
              </a:defRPr>
            </a:pPr>
            <a:r>
              <a:rPr sz="2025" b="1">
                <a:solidFill>
                  <a:srgbClr val="536B57"/>
                </a:solidFill>
              </a:rPr>
              <a:t>PROSPERITY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2FB4EE-3D00-41F3-BB90-780CAD1A9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B2E2E"/>
                </a:solidFill>
              </a:defRPr>
            </a:pPr>
            <a:r>
              <a:rPr sz="2025" b="1">
                <a:solidFill>
                  <a:srgbClr val="7B2E2E"/>
                </a:solidFill>
              </a:rPr>
              <a:t>WICKEDNESS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2D557D-ABB8-4F5C-8A2C-909642E12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3143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B58A3A"/>
                </a:solidFill>
              </a:defRPr>
            </a:pPr>
            <a:r>
              <a:rPr sz="2550" b="1">
                <a:solidFill>
                  <a:srgbClr val="B58A3A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20E5B6-71CA-4D19-ACB4-3FF2BD477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4325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7B2E2E"/>
                </a:solidFill>
              </a:defRPr>
            </a:pPr>
            <a:r>
              <a:rPr sz="2025" b="1">
                <a:solidFill>
                  <a:srgbClr val="7B2E2E"/>
                </a:solidFill>
              </a:rPr>
              <a:t>SUFFERING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DB424F-4269-467F-B3EB-2AA7574B4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62125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B39478-9F35-495F-BDE5-896C7FF78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9050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THE FRIENDS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719DEF-EAB1-4EF5-AD2E-FFB30C35A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333625"/>
            <a:ext cx="2476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30F"/>
                </a:solidFill>
              </a:defRPr>
            </a:pPr>
            <a:r>
              <a:rPr sz="1800" b="1">
                <a:solidFill>
                  <a:srgbClr val="17130F"/>
                </a:solidFill>
              </a:rPr>
              <a:t>Treat the equation as certain and use Job’s suffering as evidence against him.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6CF594-DA0E-49A1-B3D8-93DB880D8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7623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36B57"/>
                </a:solidFill>
              </a:defRPr>
            </a:pPr>
            <a:r>
              <a:rPr sz="1350" b="1">
                <a:solidFill>
                  <a:srgbClr val="536B57"/>
                </a:solidFill>
              </a:rPr>
              <a:t>JOB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A45BC4-7BE0-4291-A405-0CB02066B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171950"/>
            <a:ext cx="2476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130F"/>
                </a:solidFill>
              </a:defRPr>
            </a:pPr>
            <a:r>
              <a:rPr sz="1725" b="1">
                <a:solidFill>
                  <a:srgbClr val="17130F"/>
                </a:solidFill>
              </a:rPr>
              <a:t>Accepts God’s justice—but denies that this equation explains his case.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1DE51C-2B1A-4A50-ADE3-C9DDE5F17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1038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question is not whether moral choices matter. It is whether every instance of suffering proves personal guilt.</a:t>
            </a:r>
          </a:p>
        </p:txBody>
      </p:sp>
    </p:spTree>
    <p:extLst>
      <p:ext uri="{BB962C8B-B14F-4D97-AF65-F5344CB8AC3E}">
        <p14:creationId xmlns:p14="http://schemas.microsoft.com/office/powerpoint/2010/main" val="131504641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9AD354F-ACE2-4113-84C8-9CA5276A7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974B39-DADD-44F7-8755-5F2F19429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9AEEE7-68A5-4001-979C-B0F011CA4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32:1–10 and 34:10–15, 31–37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4D8E23-127C-4214-B11D-7D98682A3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9F8016-A9D9-42C9-813B-43225B83E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B820DC-985D-4700-B223-B1227C70A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B36922-BE59-42E9-9A38-1EFBEEA4F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5A42CA-DA4B-4164-872C-1185E5CE3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Youth and wisdom • Job’s self-defense • friends’ failure • God’s justice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8A9465-F6ED-4B48-BF53-42455B167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5C03A8-7622-404F-AF68-135071CB1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Why is Elihu angry, and what does he believe everyone else has missed?</a:t>
            </a:r>
          </a:p>
        </p:txBody>
      </p:sp>
    </p:spTree>
    <p:extLst>
      <p:ext uri="{BB962C8B-B14F-4D97-AF65-F5344CB8AC3E}">
        <p14:creationId xmlns:p14="http://schemas.microsoft.com/office/powerpoint/2010/main" val="32989175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578BC41-1AF3-462F-8031-BA74CDCD5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28A9AF-2D4B-4AFF-83B7-CFD8C6F0E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493CC8-A0F7-4F66-9729-8962C025C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Elihu enters angry with both sides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E19E3F-1875-4E83-B917-72406FDE9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D2AC15-0A68-4615-BBD6-A322FC287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AGAINST JOB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381214-D6D4-4160-BE12-9A98A5DC5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Job has defended himself so forcefully that Elihu believes he has justified himself rather than God.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F2A9BE-70F1-43FA-BA0E-BC4342008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AGAINST THE FRIENDS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5D269E-083F-42EA-B6C5-449668D7E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33625"/>
            <a:ext cx="4476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They have failed to answer Job but still condemn him. Their age has not produced wisdom.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2D01B3-C70E-4664-9F74-80194181E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D0C9B-54EF-423E-8D21-0ADF9AE8E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58A3A"/>
                </a:solidFill>
              </a:defRPr>
            </a:pPr>
            <a:r>
              <a:rPr sz="1500" b="1">
                <a:solidFill>
                  <a:srgbClr val="B58A3A"/>
                </a:solidFill>
              </a:rPr>
              <a:t>ELIHU’S CLAIM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34DE4E-74B8-4C7E-B7E8-B70A7FE95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333875"/>
            <a:ext cx="7239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Wisdom is ultimately a gift of God’s spirit, not an automatic possession of age or status.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7C5C2B-E2B2-409D-89D5-E1A0B01A4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57875"/>
            <a:ext cx="1000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He reopens the debate—but does not settle every problem he identifies.</a:t>
            </a:r>
          </a:p>
        </p:txBody>
      </p:sp>
    </p:spTree>
    <p:extLst>
      <p:ext uri="{BB962C8B-B14F-4D97-AF65-F5344CB8AC3E}">
        <p14:creationId xmlns:p14="http://schemas.microsoft.com/office/powerpoint/2010/main" val="135958039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B463204-2C36-4C6F-9E57-87E92477A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8C96CA-2184-4192-BFE2-47E6E2C3C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665B26-E978-4ECC-90D7-2419B8C87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Elihu contributes a broader view of suffering—but keeps some old assumptions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FD6308-7FBA-456E-9884-D6B85AC84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018D68-75A4-431F-B46E-31EF61D30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WHAT HE ADDS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A2AF27-28AE-408B-8FAA-4021D203C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A256AD-BB74-4268-9602-6C0BE935D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2238375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Suffering may warn, discipline, or teach—not only punish.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CFB25C-46F7-4014-BEE0-FA376317C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16250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230A48-C3D0-4EAC-AF81-D90A91E81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3016250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can communicate through pain, dreams, and mediators.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C6CAFD-5460-4483-B395-1368BFE50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94125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1150B7-916A-485E-B91E-E18DE82B4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3794125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Divine justice does not depend on human approval.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F1E02D-717B-43B1-913D-60EC9987F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62125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WHERE HE FALLS SHORT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D12064-D6D6-4FFD-AA9A-1827CADAD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38375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9D05F7-6307-4F0D-B75E-E1C3899E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2238375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still speaks more confidently than his knowledge permits.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034E2E-2DCC-4182-A70C-5EF7BB496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016250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CDF345-3CA4-450D-BABA-79413DB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3016250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does not know the heavenly prologue or the cause of Job’s suffering.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01DEC6-A4E1-422B-AD6F-89C94C889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94125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C547A8-F408-4C7E-848C-AF6BBE7DE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3794125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offers principles, not the hearing Job requested.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DAAD3F-885C-47D7-9DBB-E5D40D34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001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EBBEA4-4F38-45C0-BCAE-0C23AE78C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200650"/>
            <a:ext cx="9525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130F"/>
                </a:solidFill>
              </a:defRPr>
            </a:pPr>
            <a:r>
              <a:rPr sz="1725" b="1">
                <a:solidFill>
                  <a:srgbClr val="17130F"/>
                </a:solidFill>
              </a:rPr>
              <a:t>Elihu helps move the question from “What did Job do?” toward “What might God be doing?”—but the divine speeches move farther still.</a:t>
            </a:r>
          </a:p>
        </p:txBody>
      </p:sp>
    </p:spTree>
    <p:extLst>
      <p:ext uri="{BB962C8B-B14F-4D97-AF65-F5344CB8AC3E}">
        <p14:creationId xmlns:p14="http://schemas.microsoft.com/office/powerpoint/2010/main" val="158024607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CA9BAEB-C1C1-484B-A86C-A03A4BE9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640C0C-7B34-4A5E-83C0-A3DF93AD7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SUNDAY, AUGUST 9  •  JOB 32–34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C1EF7B-C100-4ED5-B2C0-4077534AE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12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1B3ED8-086E-44E4-B729-6A7019AC8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AA0E7B-745B-4040-B2D8-5EC4F3A5C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58E7F8-FF9A-4AF2-A490-B34A8D201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130F"/>
                </a:solidFill>
              </a:defRPr>
            </a:pPr>
            <a:r>
              <a:rPr sz="2325" b="1">
                <a:solidFill>
                  <a:srgbClr val="17130F"/>
                </a:solidFill>
              </a:rPr>
              <a:t>How does Elihu criticize both Job and Job’s three friends, and what does his emphasis on God’s justice contribute to the debate?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5E1642-4D76-4286-BF7E-1CF1E64ED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40E2A6-FF26-4324-8FC7-6948C79A8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in the text supports your answer?</a:t>
            </a:r>
          </a:p>
        </p:txBody>
      </p:sp>
    </p:spTree>
    <p:extLst>
      <p:ext uri="{BB962C8B-B14F-4D97-AF65-F5344CB8AC3E}">
        <p14:creationId xmlns:p14="http://schemas.microsoft.com/office/powerpoint/2010/main" val="22772582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42C5EF7-7C49-496E-9931-63C9BC69C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E5F07C-DB81-454E-9852-B83795437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FCE8ED-3534-44BD-B737-C70AF6B10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37:14–24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F1A1D2-4E0C-45C6-85AB-57EC1E49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1642A9-8282-454A-88FC-D5238BE61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2B1BCE-02A8-498E-9614-1DFDE7B44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9A3C19-0C0E-4243-BCCA-12B9685B3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381380-3938-4F37-A60E-ACC3A538E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Stop and consider • limits of knowledge • divine splendor • approaching storm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F9549E-BC89-49A9-A9C9-486E66EDE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4F653F-4A12-4D9F-8F48-F887607D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weather, light, heat, wind, and mystery become a threshold for God’s appearance?</a:t>
            </a:r>
          </a:p>
        </p:txBody>
      </p:sp>
    </p:spTree>
    <p:extLst>
      <p:ext uri="{BB962C8B-B14F-4D97-AF65-F5344CB8AC3E}">
        <p14:creationId xmlns:p14="http://schemas.microsoft.com/office/powerpoint/2010/main" val="197539156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39C9C42-6971-46E3-8D67-5BF311706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C1E03A-E30A-440A-B89F-3F490C3A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77F71D-A0C6-4873-96FB-6133F6F06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Elihu’s storm language prepares the room for God’s voice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C8D9EB-C80C-4715-9D8C-315C19441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E192B6-9156-4FF2-BB3F-9079A229B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OBSERVE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7DF118-36CD-4F5D-8F68-5EA73076A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666875"/>
            <a:ext cx="800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Pay attention to the wonders already surrounding you.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0061A8-7D02-48B0-BD27-5CA16249E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52675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FB2312-0EA5-43D9-BAE3-89946E88C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LIMIT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923111-3D20-4E23-A2A4-4D5EF6ABA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676525"/>
            <a:ext cx="800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You cannot fully explain how clouds, light, heat, and wind operate.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029DBB-2749-49AB-82FE-B6E7A6DE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62325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553CEB-183F-4319-A4B9-CDC065D24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338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HUMBLE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69513A-1097-4B43-81A1-637D7DF2D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686175"/>
            <a:ext cx="800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Human beings cannot arrange the sky or approach God through mastery.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CCCAC6-1188-491E-A5FC-F599D215A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71975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A589AA-12AF-429D-8673-E2699A28A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434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AWAIT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B9ACEB3-D948-4744-B446-C84F6E3C7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95825"/>
            <a:ext cx="800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Radiance and storm signal a presence beyond Elihu’s speech.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7AE1E1-BA2C-4C2A-91A6-52DB7ADA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53125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storm is not merely scenery. It shifts attention from arguments about God to encounter with God.</a:t>
            </a:r>
          </a:p>
        </p:txBody>
      </p:sp>
    </p:spTree>
    <p:extLst>
      <p:ext uri="{BB962C8B-B14F-4D97-AF65-F5344CB8AC3E}">
        <p14:creationId xmlns:p14="http://schemas.microsoft.com/office/powerpoint/2010/main" val="1062452878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039EEE0-DDAC-4997-AAA3-3256F059D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C6FFC9-B508-489E-8AE1-2E0252B0B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MONDAY, AUGUST 10  •  JOB 35–37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DE4A6E-0BAA-48F3-94F5-F2BEE7E1A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13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55413C-E9EE-489F-B233-4826BF220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C65058-5CE6-47C6-AE1D-B69ED4853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116E6D-3F73-4217-9E60-042EF2355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130F"/>
                </a:solidFill>
              </a:defRPr>
            </a:pPr>
            <a:r>
              <a:rPr sz="2325" b="1">
                <a:solidFill>
                  <a:srgbClr val="17130F"/>
                </a:solidFill>
              </a:rPr>
              <a:t>Before God speaks, how does Elihu’s description of creation and the storm prepare Job to confront the limits of human knowledge?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4E2EE8-635D-4C44-9609-57281CC9D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920C2C-5E61-4465-8FDA-796FD7B29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in the text supports your answer?</a:t>
            </a:r>
          </a:p>
        </p:txBody>
      </p:sp>
    </p:spTree>
    <p:extLst>
      <p:ext uri="{BB962C8B-B14F-4D97-AF65-F5344CB8AC3E}">
        <p14:creationId xmlns:p14="http://schemas.microsoft.com/office/powerpoint/2010/main" val="84085784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1586C85-3B08-4248-8353-8DE9FFC7B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1746E3-D382-4FB9-9EB0-62A2BFB0C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3AB04F-5AA7-4C4A-AD78-1CBBD2D24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38:1–18 and 39:1–12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3BC73A-207D-47DE-97F6-3B79FAA07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652352-2781-452D-915E-AA5B67F6D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READERS 7 AND 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1C6019-4ADF-42D0-A50F-E0D4028B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C5F7FD-9679-4A28-AA49-5AD6C8F9D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5B4F27-282B-423B-9150-773DBB76A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Whirlwind • foundations • sea • dawn • death • birth • wild creatures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7DF1D6-F488-4A0E-81CC-D50EBC60D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F608D2-0D7E-42B2-95D8-419138F93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do God’s questions reveal about the scale, diversity, and freedom of creation?</a:t>
            </a:r>
          </a:p>
        </p:txBody>
      </p:sp>
    </p:spTree>
    <p:extLst>
      <p:ext uri="{BB962C8B-B14F-4D97-AF65-F5344CB8AC3E}">
        <p14:creationId xmlns:p14="http://schemas.microsoft.com/office/powerpoint/2010/main" val="7381224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7AAD66-E499-48B5-B92E-45C2DEFB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4990BE-E2D4-4AD4-8F28-2A9DAF2B7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C99B20-E065-4D49-BB3C-B00D46529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 answers Job’s demand—but not with a causal explanation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9CB1B7-778D-4B47-B4FD-1D6069F19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BDD35C-5D81-47C4-97A0-854123DF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381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JOB ASKED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E4CDE7-68CB-4491-A341-0FCCE965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4000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30F"/>
                </a:solidFill>
              </a:defRPr>
            </a:pPr>
            <a:r>
              <a:rPr sz="2175" b="1">
                <a:solidFill>
                  <a:srgbClr val="17130F"/>
                </a:solidFill>
              </a:rPr>
              <a:t>Why has this suffering happened, and where can I present my case?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A20C50-2202-4D58-BDC2-F6F17D8ED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381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GOD ASKS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F8A2F5-8A98-4D1C-A3E3-CF74E5B47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86000"/>
            <a:ext cx="4381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30F"/>
                </a:solidFill>
              </a:defRPr>
            </a:pPr>
            <a:r>
              <a:rPr sz="2175" b="1">
                <a:solidFill>
                  <a:srgbClr val="17130F"/>
                </a:solidFill>
              </a:rPr>
              <a:t>What do you know of the world’s foundations, boundaries, rhythms, and creatures?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C300F9-9A88-4511-BEB1-1316436CC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9906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D76CBB-607B-4B46-8502-D9B427944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58A3A"/>
                </a:solidFill>
              </a:defRPr>
            </a:pPr>
            <a:r>
              <a:rPr sz="1500" b="1">
                <a:solidFill>
                  <a:srgbClr val="B58A3A"/>
                </a:solidFill>
              </a:rPr>
              <a:t>THE SHIFT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A1377F-14EB-4AC0-8854-4F62FB4A6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238625"/>
            <a:ext cx="7429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The issue moves from possessing a complete explanation to recognizing the limits of human perspective within God’s vast creation.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9B67BC-A98A-4A04-A1FB-2D99AE72A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57875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 does not call Job wicked. God challenges Job’s capacity to judge the whole order of providence.</a:t>
            </a:r>
          </a:p>
        </p:txBody>
      </p:sp>
    </p:spTree>
    <p:extLst>
      <p:ext uri="{BB962C8B-B14F-4D97-AF65-F5344CB8AC3E}">
        <p14:creationId xmlns:p14="http://schemas.microsoft.com/office/powerpoint/2010/main" val="149415011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CDB856A-F4D5-4B40-BF94-86359B122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9D7744-7E12-41CA-A81D-784559F35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FD1B83-E981-41DC-9BE5-B1FA50164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God’s world includes creatures that do not exist for human usefulness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538C60-E730-49C3-8B4A-7FB09CEE7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7CB2C9-91BA-404A-A2B2-1AFADD77C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LIONS &amp; RAVENS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A89937-AEF2-4291-AF15-486E90087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4572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God provides for predators and scavengers.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1B4F20-5020-439E-8DF0-3E68C5E8E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4B2350-CB21-4570-8237-34A9171EE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8097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MOUNTAIN GOATS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B5AB66-AE33-4D47-96BE-C248BA5C1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66950"/>
            <a:ext cx="4572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God knows births that occur beyond human observation.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21FAB6-63CB-4B49-8D0C-25801BBD0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43250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16568F-D495-434F-A015-DA37E1EAA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71875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WILD DONKEY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7828BC-CD3D-47B7-91E1-E0B7E9F73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29075"/>
            <a:ext cx="4572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Its freedom resists settled human control.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C9C374-DE0A-4D29-A468-3458C73A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0537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DAD693-CAF1-416F-A419-41A9D9093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571875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WILD OX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786BCC-FC2F-4832-9988-41CF039A7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29075"/>
            <a:ext cx="4572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Its strength cannot be recruited on human command.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941CC6-B062-4361-9B90-AFE6756AF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90537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9A968A-4E5F-4916-B3AF-A41AA8702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10250"/>
            <a:ext cx="1009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Divine care is wider than the human moral calculus—and creation retains a wildness humans do not govern.</a:t>
            </a:r>
          </a:p>
        </p:txBody>
      </p:sp>
    </p:spTree>
    <p:extLst>
      <p:ext uri="{BB962C8B-B14F-4D97-AF65-F5344CB8AC3E}">
        <p14:creationId xmlns:p14="http://schemas.microsoft.com/office/powerpoint/2010/main" val="16697432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4ED4972-94A1-4F6F-988B-A516A4A70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A2BC47-26BB-4C8A-9066-42F1C4CD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630B56-78C4-4BB8-A024-2E61B296E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Four voices carry this week’s argument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901C82-6259-403D-8A6D-F6536A428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80DFA0-D7D9-49C5-A8FA-81A6E2558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JOB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E3F720-4B83-44D2-9CBF-46E99BDD0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685925"/>
            <a:ext cx="762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I am suffering unjustly and want God to hear my case.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42CB08-8015-43D9-87F0-A8C22DB85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47925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B02D60-E03D-44E7-A680-9A793A20A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813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FRIENDS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A6706A-02B9-4017-B804-1F2988642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752725"/>
            <a:ext cx="762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The wicked certainly perish; therefore Job must repent.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9C486D-8984-4931-A2BD-38CDF93E0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14725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7FBC01-BE4C-469D-B6A0-C663FA925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481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ELIHU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1C9891-E09F-4E4D-818D-0B54003CC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819525"/>
            <a:ext cx="762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Both sides have spoken wrongly; suffering may instruct, and God remains just.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87037E-B0DF-48C8-B135-4F5BD4E62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81525"/>
            <a:ext cx="10239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BA0D00-78B8-4665-8993-0E8CF3BF9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14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GOD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2DDD8F-C17F-4D32-B9AD-89BA39AC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886325"/>
            <a:ext cx="762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Human wisdom is limited within a creation far larger than Job’s case.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F4F7E4-5A5D-42B9-8A79-0ECE03B1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09600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Listen for what each voice sees clearly—and what each voice cannot see.</a:t>
            </a:r>
          </a:p>
        </p:txBody>
      </p:sp>
    </p:spTree>
    <p:extLst>
      <p:ext uri="{BB962C8B-B14F-4D97-AF65-F5344CB8AC3E}">
        <p14:creationId xmlns:p14="http://schemas.microsoft.com/office/powerpoint/2010/main" val="2100003683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F8DBB5-8840-43B2-8C30-6B59B01BA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91C3FD-F5C7-48B1-8E3D-48E21FCEB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1599CE-38AE-4301-9274-DB3D5CFA4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divine speeches enlarge trust without explaining every wound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3354D1-581B-4937-A9B5-BD047D6C3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363089-AA72-49A0-B8FB-BED4DCDF9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GOD REVEALS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109E8F-544B-4DAF-A7EF-470D7A216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2A8BB8-B9BD-4296-BFCC-27429CCD9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223837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Creation is ordered but not simple.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F8231C-2DDB-4BB7-A54F-F3B9F493D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F70799-EC13-408A-A50B-0B93A9EAE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290512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knows realities Job cannot see.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39F231-A39D-4F3E-B799-7D6D52C9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7187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324152-0F38-4C31-B218-626451DB5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357187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sustains life beyond human control.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920974-06B3-45A0-9B54-59B022063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3862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ADFB93-9F76-4950-B9EF-14B94543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423862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world is not centered on Job—or on humanity.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22203B-204E-4F8A-86E0-5A4170541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62125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 DOES NOT REVEAL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3FCF89-A4E7-4F00-9BDC-6C4BEA67A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3837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3274D4-AA55-4FB0-8D36-4A3053492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223837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heavenly conversation of Job 1–2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3F59F0-5F37-403F-9BF8-EEF390A1C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90512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EAFE93-F045-4988-90CD-D66E7C71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290512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direct cause for each loss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D002F8-5CBA-4791-A71F-4B7BEE230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57187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1EF484-52F8-47C6-8479-D0ED5E459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357187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claim that the friends were correct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808D2C-C5B8-4F92-B908-E97CA11A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238625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0D7D94-EE80-48DA-953F-9FF54D4C9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7471" y="4238625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formula guaranteeing painless righteousness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424CCC-A05B-4B89-BD4F-2F27663CA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81625"/>
            <a:ext cx="100012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F9C5F4-3155-42C9-91BA-7F73B6C8C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429250"/>
            <a:ext cx="952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130F"/>
                </a:solidFill>
              </a:defRPr>
            </a:pPr>
            <a:r>
              <a:rPr sz="1650" b="1">
                <a:solidFill>
                  <a:srgbClr val="17130F"/>
                </a:solidFill>
              </a:rPr>
              <a:t>The answer is not “suffering makes sense.” It is “God’s wisdom exceeds the sufferer’s field of vision.”</a:t>
            </a:r>
          </a:p>
        </p:txBody>
      </p:sp>
    </p:spTree>
    <p:extLst>
      <p:ext uri="{BB962C8B-B14F-4D97-AF65-F5344CB8AC3E}">
        <p14:creationId xmlns:p14="http://schemas.microsoft.com/office/powerpoint/2010/main" val="44401772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12B365B-8A25-4D3B-AD58-CD548AD52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81B9D0-2BE9-4E7B-A73E-51DC739FA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TUESDAY, AUGUST 11  •  JOB 38–39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45253C-95F1-49D4-BF19-6BFBA38C7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14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0291B6-50D7-4B97-94CC-FBF28DCB9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C6D048-F730-4716-8B61-8F46B13E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E0A95F-EDF7-4043-AA89-C9E5FF22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130F"/>
                </a:solidFill>
              </a:defRPr>
            </a:pPr>
            <a:r>
              <a:rPr sz="2325" b="1">
                <a:solidFill>
                  <a:srgbClr val="17130F"/>
                </a:solidFill>
              </a:rPr>
              <a:t>How does God’s questioning of Job in Job 38–39 change the issue from explaining suffering to trusting divine wisdom and care?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F1AA96-851B-4040-9500-40C5BF960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70444F-E3E1-4FC2-B364-2BF5B5937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in the text supports your answer?</a:t>
            </a:r>
          </a:p>
        </p:txBody>
      </p:sp>
    </p:spTree>
    <p:extLst>
      <p:ext uri="{BB962C8B-B14F-4D97-AF65-F5344CB8AC3E}">
        <p14:creationId xmlns:p14="http://schemas.microsoft.com/office/powerpoint/2010/main" val="1219391842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CB53BF9-E43D-4638-AE8C-EBD4E8E18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DF2C2B-01F6-45A8-8856-A98427263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547EC9-1E3B-4C05-8E10-78944748D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What did this week teach us about God?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499138-6656-4DF4-A62B-20A5A690B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25AFB7-78B2-4A7F-959D-CF7BD5B72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573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HEARS PROTEST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F8EA41-A72D-45A1-8974-E2D7DCC03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628775"/>
            <a:ext cx="685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Honest lament remains inside the relationship of faith.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A60D09-3B03-4D3F-855F-B0A1CA735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E9B985-B064-4634-B9F5-8CBC1CA3F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IS JUST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4411F3-6AA9-4128-BD5A-A8A7D4140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505075"/>
            <a:ext cx="685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But providence cannot be reduced to immediate reward and punishment.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08FF7F-4201-4D08-82C4-043EA0B8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47B67B-E244-4EEB-B35A-A496E244B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099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ALONE KNOWS WISDOM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EE4D41-16D6-4A2A-AECD-6D8518309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81375"/>
            <a:ext cx="685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Human observation is real but partial.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5D1C5E-7F92-4FB6-95F6-188C6103E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1B4540-9293-4D22-8627-6356C797C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CARES FOR CREATION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5860F5-1F3E-40AC-81BE-A63758B9F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257675"/>
            <a:ext cx="685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Even hidden, wild, and seemingly unproductive life receives attention.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576118-9A81-460B-BF2E-8D4983263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7680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15608B-5B69-4912-B80F-6F1FDC6F6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MEETS THE SUFFERER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CA1AC5-2F94-4A37-B2B6-5AB46FF7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133975"/>
            <a:ext cx="685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book moves toward encounter before it moves toward resolution.</a:t>
            </a:r>
          </a:p>
        </p:txBody>
      </p:sp>
    </p:spTree>
    <p:extLst>
      <p:ext uri="{BB962C8B-B14F-4D97-AF65-F5344CB8AC3E}">
        <p14:creationId xmlns:p14="http://schemas.microsoft.com/office/powerpoint/2010/main" val="1600927258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1839CFE-8B9A-4ED4-B402-4C96C77B7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E56665-3405-4E03-8ED3-F7C81ADBA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WEDNESDAY, AUGUST 12,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AF4E79-63F2-445E-AB4F-F3F50DE60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Wednesday conversation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DAE4C1-0FAB-413D-B86C-F97FBBB78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BD428F-B82D-4A8D-A048-1E9A25BB9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F60D72-3EC1-43A5-A95F-A50B6E816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886521-C721-4B69-BA53-DCA1A34D6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954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DID WE LEARN ABOUT GOD?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055B1F-EE6B-4944-B070-1BF88D7C4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6478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Name one claim the text strengthened or corrected.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D66CA7-FC08-4E64-8D7B-1D9A5C6F9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7CA0F7-5FF3-4B26-BA1E-A764F6F56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7A8917-7A9C-401F-8014-05269E922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CHALLENGED OR ENCOURAGED US?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8B3490-D122-409A-85F7-2B922A460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00037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Identify one moment that disrupted an easy answer or renewed trust.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243648-3971-4D7A-BC45-8817DF3B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A956A4-D6D1-4B45-8212-6F1DBC78B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EFD17B-AAC3-465E-8BBE-49F18F53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005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WHAT WILL WE PRACTICE?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BE5B04-A27A-4816-AB92-40E5C2278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3529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Choose one act of presence, honest prayer, restraint, justice, or witness.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F5C9D2-B52E-401A-845F-BECD7EE31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FE342A-B3C0-466B-AF2A-CF84E99A6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0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Practice for the week: accompany suffering before attempting to explain it.</a:t>
            </a:r>
          </a:p>
        </p:txBody>
      </p:sp>
    </p:spTree>
    <p:extLst>
      <p:ext uri="{BB962C8B-B14F-4D97-AF65-F5344CB8AC3E}">
        <p14:creationId xmlns:p14="http://schemas.microsoft.com/office/powerpoint/2010/main" val="668469343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7B2E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C4C6380-F9A5-4E82-9099-94843C14E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953294-3F96-45A5-8C96-EB58CD387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THE WHIRLWIND DOES NOT GIVE JOB A FORMULA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1C2832-A8BF-425F-A72A-ABA0817DD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1047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“Where were you?”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1CDF84-BC86-477C-BE8A-564620BD9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D9C7A3"/>
                </a:solidFill>
              </a:defRPr>
            </a:pPr>
            <a:r>
              <a:rPr sz="1650" b="0">
                <a:solidFill>
                  <a:srgbClr val="D9C7A3"/>
                </a:solidFill>
              </a:rPr>
              <a:t>Job 38:4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C295CA-93BE-4DDA-99EE-71197D3D4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42900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922216-7ED4-4FF1-9DC6-4B51FBD78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905250"/>
            <a:ext cx="8191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Faith does not require pretending to know what only God knows.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6E562D-CB61-4A33-B9F1-DA2756E7E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Lament • humility • presence • trust</a:t>
            </a:r>
          </a:p>
        </p:txBody>
      </p:sp>
    </p:spTree>
    <p:extLst>
      <p:ext uri="{BB962C8B-B14F-4D97-AF65-F5344CB8AC3E}">
        <p14:creationId xmlns:p14="http://schemas.microsoft.com/office/powerpoint/2010/main" val="72266947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2CD72EE-067A-4305-92AF-F64479984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F50596-3EBB-457A-A916-3D4E96504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82321F-F32E-4205-B2FD-4BC0ABE74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19:21–27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69F391-D47B-495D-99DE-BA074B863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B4E901-5CE7-4BBC-928F-7F1C5BAF9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9DC494-67F7-4E06-B23F-5393514DB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A069D6-42BC-4CA8-AFE4-E3FE98484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C86DC5-72D9-42A6-B7FD-D83F6217B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Witness • Vindicator • seeing God • hope amid protest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CA1E40-489B-4F5F-88E9-AAEC2B668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AFB32B-152D-455B-9FFB-22F4787CF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kind of hope can Job express even when he feels attacked by God and abandoned by friends?</a:t>
            </a:r>
          </a:p>
        </p:txBody>
      </p:sp>
    </p:spTree>
    <p:extLst>
      <p:ext uri="{BB962C8B-B14F-4D97-AF65-F5344CB8AC3E}">
        <p14:creationId xmlns:p14="http://schemas.microsoft.com/office/powerpoint/2010/main" val="161407120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2BE6939-D847-4D3A-8BAE-F6395F4E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09D296-778D-4BB9-B65D-D789D22F7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A0A933-8B02-4773-9FC6-F9284AF7C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“My Vindicator lives” is Job’s appeal beyond his friends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510AD9-91E1-409E-9C68-6355D2BC9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A51AC5-B3AA-48C0-BC78-061AC7BD7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7B2E2E"/>
                </a:solidFill>
              </a:defRPr>
            </a:pPr>
            <a:r>
              <a:rPr sz="3375" b="1">
                <a:solidFill>
                  <a:srgbClr val="7B2E2E"/>
                </a:solidFill>
              </a:rPr>
              <a:t>GOʾEL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DC3390-2E8A-41AF-964B-8E03CF411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762125"/>
            <a:ext cx="695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A defender of family rights—one who vindicates, restores, or pleads a relative’s cause.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305A6A-C147-421C-840B-0D156BD9A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5AE8BA-75AA-49F2-ADCC-1E63769A5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JOB’S HOPE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9BED19-C0A7-442B-8C83-60997171E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048000"/>
            <a:ext cx="347663" cy="69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6FE342-0E1B-48E0-9754-6486BA9CD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7679" y="3048000"/>
            <a:ext cx="6570821" cy="69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His present accusers will not have the final word.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F8F684-8ADF-4E9E-B108-07B6D8505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746500"/>
            <a:ext cx="347663" cy="69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66BCEC-4D9F-45F6-A3B6-22CA9A186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7679" y="3746500"/>
            <a:ext cx="6570821" cy="69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living witness can establish the truth of his case.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0A0E36-647E-4059-B633-28C5ACC16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445000"/>
            <a:ext cx="347663" cy="69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45623A-DAD7-46BD-B2FC-1DF1B8B5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7679" y="4445000"/>
            <a:ext cx="6570821" cy="69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expects an encounter with God beyond his present alienation.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1F1D10-88EC-435F-86DA-452A5864C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76875"/>
            <a:ext cx="10191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6C7581-3CD4-4EA6-AD60-DC52D8123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562600"/>
            <a:ext cx="971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Christian readers may hear resurrection and Christological resonance, but the Hebrew passage remains textually and interpretively difficult.</a:t>
            </a:r>
          </a:p>
        </p:txBody>
      </p:sp>
    </p:spTree>
    <p:extLst>
      <p:ext uri="{BB962C8B-B14F-4D97-AF65-F5344CB8AC3E}">
        <p14:creationId xmlns:p14="http://schemas.microsoft.com/office/powerpoint/2010/main" val="19274137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73A116-8322-470A-BE2D-ECA88D551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1DFEEB-3BD6-4E9E-AA94-5DA300588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6EE6FE-B3F5-410A-9A55-C6CA30054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Bildad and Zophar make the wicked person’s fate sound automatic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4D910D-0151-421A-A734-C810CEEE3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DC1188-BFC6-4FAE-8BD8-09A53C97E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BILDAD — JOB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F1CE4E-34BB-42B2-808A-1F341B35E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30F"/>
                </a:solidFill>
              </a:defRPr>
            </a:pPr>
            <a:r>
              <a:rPr sz="2100" b="1">
                <a:solidFill>
                  <a:srgbClr val="17130F"/>
                </a:solidFill>
              </a:rPr>
              <a:t>The wicked are trapped, extinguished, uprooted, and forgotten.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6931E6-E02B-4CA3-ACCB-8CBD0D294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ZOPHAR — JOB 20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446F32-006C-4D56-9E0D-64D4B5D33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33625"/>
            <a:ext cx="4476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30F"/>
                </a:solidFill>
              </a:defRPr>
            </a:pPr>
            <a:r>
              <a:rPr sz="2100" b="1">
                <a:solidFill>
                  <a:srgbClr val="17130F"/>
                </a:solidFill>
              </a:rPr>
              <a:t>The wicked person’s triumph is brief; hidden poison becomes judgment.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695A59-9658-4527-9BEB-22E650BA8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6237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CE4594-1134-4671-88E4-D00F93D64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THEIR SPEECHES DO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DC1EAD-37A8-4F9B-84F4-956299F7D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000500"/>
            <a:ext cx="685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They describe a moral universe that leaves no room for Job’s innocence. Their theology becomes an accusation even when Job is not named.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1F03A0-4305-4F6D-89C3-2180E70D0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1975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Job’s declaration resists their attempt to make suffering itself the final verdict.</a:t>
            </a:r>
          </a:p>
        </p:txBody>
      </p:sp>
    </p:spTree>
    <p:extLst>
      <p:ext uri="{BB962C8B-B14F-4D97-AF65-F5344CB8AC3E}">
        <p14:creationId xmlns:p14="http://schemas.microsoft.com/office/powerpoint/2010/main" val="1934705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CA9E0C3-77DE-4A1A-91B4-CD37AEE4A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2625DE-D73A-4BA1-B559-D40039118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WEDNESDAY, AUGUST 5  •  JOB 17–20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CCD781-6C22-41CA-B59A-6623DE9CC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8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94CC75-8DAF-47AB-B7E3-C2C147FF9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227F3C-0313-4AEE-8E2E-6EE36176E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466F6C-5723-4D10-B477-7CE8175BC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130F"/>
                </a:solidFill>
              </a:defRPr>
            </a:pPr>
            <a:r>
              <a:rPr sz="2325" b="1">
                <a:solidFill>
                  <a:srgbClr val="17130F"/>
                </a:solidFill>
              </a:rPr>
              <a:t>What is the significance of Job declaring that his Vindicator lives while Bildad and Zophar continue to describe the certain destruction of the wicked?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4B6EF1-7EED-4BE5-94DE-E6FA64573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526250-960C-4388-AE16-2843BEA47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in the text supports your answer?</a:t>
            </a:r>
          </a:p>
        </p:txBody>
      </p:sp>
    </p:spTree>
    <p:extLst>
      <p:ext uri="{BB962C8B-B14F-4D97-AF65-F5344CB8AC3E}">
        <p14:creationId xmlns:p14="http://schemas.microsoft.com/office/powerpoint/2010/main" val="210002072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594ED7B-0192-44E1-AD24-7DBB2C0D4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EDE1BD-54EB-49EA-AC45-0894AC779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C4A06F-2ECC-4FCD-B7B4-AE0CEA74E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21:7–16 and 23:1–12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BB28D7-C4A9-40FA-AB6B-C0D787CAA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394147-B083-4522-9CC6-D6CA63758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B5373B-9CE0-41B3-861F-48E8A6F78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8D7406-4D86-4B8C-BEE1-DD39844F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38AB34-4274-46C1-BC8A-5CE7E359F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Prosperous wicked • unanswered questions • search for God • tested integrity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6A74BE-C8EE-47A5-AFC5-6B951444A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AEC99A-FFF7-46E3-9ECC-27DA23C62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does Job use observation and personal testimony to challenge his friends’ certainty?</a:t>
            </a:r>
          </a:p>
        </p:txBody>
      </p:sp>
    </p:spTree>
    <p:extLst>
      <p:ext uri="{BB962C8B-B14F-4D97-AF65-F5344CB8AC3E}">
        <p14:creationId xmlns:p14="http://schemas.microsoft.com/office/powerpoint/2010/main" val="7684644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CE22775-B9F6-4470-8B6B-8EBB5835C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3AB3F0-E74A-43CD-B50B-714D7DB17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17–39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099829-A633-4253-8F33-836BD14A0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Job points to evidence the friends’ formula cannot absorb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73EF9E-504D-43F0-B81D-A063AD5BA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1E33C5-673D-46B3-8BB3-5D590EB07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THE FRIENDS CLAIM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BA0E4F-F887-40D8-BD82-FF78D2FE9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4476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30F"/>
                </a:solidFill>
              </a:defRPr>
            </a:pPr>
            <a:r>
              <a:rPr sz="2175" b="1">
                <a:solidFill>
                  <a:srgbClr val="17130F"/>
                </a:solidFill>
              </a:rPr>
              <a:t>The wicked are quickly and visibly destroyed.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A6B9F4-06DB-4E79-A869-F43945BA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57375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JOB OBSERVES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05BECB-3AD5-451B-9C3D-06543AC0C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86000"/>
            <a:ext cx="4476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30F"/>
                </a:solidFill>
              </a:defRPr>
            </a:pPr>
            <a:r>
              <a:rPr sz="2175" b="1">
                <a:solidFill>
                  <a:srgbClr val="17130F"/>
                </a:solidFill>
              </a:rPr>
              <a:t>Some wicked people live long, gain power, enjoy security, and die in peace.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20BD43-43DA-471E-A54B-F2142ADFD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0000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17A6DD-88E7-478D-A691-9463423E7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0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7B2E2E"/>
                </a:solidFill>
              </a:defRPr>
            </a:pPr>
            <a:r>
              <a:rPr sz="2100" b="1">
                <a:solidFill>
                  <a:srgbClr val="7B2E2E"/>
                </a:solidFill>
              </a:rPr>
              <a:t>Job does not praise wickedness.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C68068-BE89-4708-859D-B50792DF0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048125"/>
            <a:ext cx="533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C6963"/>
                </a:solidFill>
              </a:defRPr>
            </a:pPr>
            <a:r>
              <a:rPr sz="1800" b="0">
                <a:solidFill>
                  <a:srgbClr val="6C6963"/>
                </a:solidFill>
              </a:rPr>
              <a:t>He insists that honest theology must account for the world as it is—not only the world as a tidy theory says it must be.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D93E81-C157-421C-A426-1267D847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36B57"/>
                </a:solidFill>
              </a:defRPr>
            </a:pPr>
            <a:r>
              <a:rPr sz="1800" b="1">
                <a:solidFill>
                  <a:srgbClr val="536B57"/>
                </a:solidFill>
              </a:rPr>
              <a:t>Observation becomes a form of faithful protest.</a:t>
            </a:r>
          </a:p>
        </p:txBody>
      </p:sp>
    </p:spTree>
    <p:extLst>
      <p:ext uri="{BB962C8B-B14F-4D97-AF65-F5344CB8AC3E}">
        <p14:creationId xmlns:p14="http://schemas.microsoft.com/office/powerpoint/2010/main" val="7777318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2026-07-29T21:53:04.9360000Z</dcterms:created>
  <dcterms:modified xsi:type="dcterms:W3CDTF">2026-07-29T21:53:04.9360000Z</dcterms:modified>
</coreProperties>
</file>