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09" autoAdjust="0"/>
  </p:normalViewPr>
  <p:slideViewPr>
    <p:cSldViewPr snapToGrid="0">
      <p:cViewPr varScale="1">
        <p:scale>
          <a:sx n="94" d="100"/>
          <a:sy n="94" d="100"/>
        </p:scale>
        <p:origin x="11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Open by asking: When you hear ‘creation,’ do you first think of how God made the world—or why?</a:t>
            </a:r>
          </a:p>
          <a:p>
            <a:r>
              <a:t>Central claim: Genesis 1–3 tells us who God is, who humans are, what went wrong, and why grace is necessary.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Pronounce Yahwist as ‘YAH-</a:t>
            </a:r>
            <a:r>
              <a:rPr dirty="0" err="1"/>
              <a:t>wist</a:t>
            </a:r>
            <a:r>
              <a:rPr dirty="0"/>
              <a:t>.’ The term comes from the use of the divine name YHWH.</a:t>
            </a:r>
          </a:p>
          <a:p>
            <a:r>
              <a:rPr dirty="0"/>
              <a:t>Present this as a useful reading model, not a test of orthodoxy or an unquestionable historical fact.</a:t>
            </a:r>
            <a:endParaRPr lang="en-US" dirty="0"/>
          </a:p>
          <a:p>
            <a:r>
              <a:rPr lang="en-US" dirty="0"/>
              <a:t>The </a:t>
            </a:r>
            <a:r>
              <a:rPr lang="en-US" b="1" dirty="0"/>
              <a:t>J–E–D–P model</a:t>
            </a:r>
            <a:r>
              <a:rPr lang="en-US" dirty="0"/>
              <a:t>, also called the </a:t>
            </a:r>
            <a:r>
              <a:rPr lang="en-US" b="1" dirty="0"/>
              <a:t>Documentary Hypothesis</a:t>
            </a:r>
            <a:r>
              <a:rPr lang="en-US" dirty="0"/>
              <a:t>, is a scholarly theory that the first five books of the Bible—the Pentateuch or Torah—were formed by combining several older traditions.</a:t>
            </a:r>
          </a:p>
          <a:p>
            <a:r>
              <a:rPr lang="en-US" b="1" dirty="0"/>
              <a:t>J — Yahwist:</a:t>
            </a:r>
            <a:r>
              <a:rPr lang="en-US" dirty="0"/>
              <a:t> Uses the divine name </a:t>
            </a:r>
            <a:r>
              <a:rPr lang="en-US" b="1" dirty="0"/>
              <a:t>YHWH</a:t>
            </a:r>
            <a:r>
              <a:rPr lang="en-US" dirty="0"/>
              <a:t> and often portrays God in vivid, personal ways. Genesis 2–3 is commonly associated with J. </a:t>
            </a:r>
          </a:p>
          <a:p>
            <a:r>
              <a:rPr lang="en-US" b="1" dirty="0"/>
              <a:t>E — </a:t>
            </a:r>
            <a:r>
              <a:rPr lang="en-US" b="1" dirty="0" err="1"/>
              <a:t>Elohist</a:t>
            </a:r>
            <a:r>
              <a:rPr lang="en-US" b="1" dirty="0"/>
              <a:t>:</a:t>
            </a:r>
            <a:r>
              <a:rPr lang="en-US" dirty="0"/>
              <a:t> Often uses </a:t>
            </a:r>
            <a:r>
              <a:rPr lang="en-US" b="1" dirty="0"/>
              <a:t>Elohim</a:t>
            </a:r>
            <a:r>
              <a:rPr lang="en-US" dirty="0"/>
              <a:t> for God before the revelation of the divine name to Moses. It emphasizes prophets, dreams, testing, and Israel’s northern traditions. </a:t>
            </a:r>
          </a:p>
          <a:p>
            <a:r>
              <a:rPr lang="en-US" b="1" dirty="0"/>
              <a:t>D — Deuteronomist:</a:t>
            </a:r>
            <a:r>
              <a:rPr lang="en-US" dirty="0"/>
              <a:t> Most strongly associated with Deuteronomy. It stresses covenant obedience, centralized worship, and the consequences of faithfulness or disobedience. </a:t>
            </a:r>
          </a:p>
          <a:p>
            <a:r>
              <a:rPr lang="en-US" b="1" dirty="0"/>
              <a:t>P — Priestly:</a:t>
            </a:r>
            <a:r>
              <a:rPr lang="en-US" dirty="0"/>
              <a:t> Emphasizes order, genealogies, covenants, ritual, sacred space, blessing, and Sabbath. Genesis 1:1–2:4a is commonly associated with P. </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Let the discussion breathe. The goal is not merely to harmonize details but to receive the theological contribution of each portrait.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Invite reader 4 to read Genesis 2:4b–17 aloud.</a:t>
            </a:r>
          </a:p>
          <a:p>
            <a:r>
              <a:t>Ask listeners to keep the displayed focus question in mind. Pause briefly after the reading before continuing.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announces the </a:t>
            </a:r>
            <a:r>
              <a:rPr lang="en-US" b="1" dirty="0"/>
              <a:t>divine decision </a:t>
            </a:r>
            <a:r>
              <a:rPr lang="en-US" dirty="0"/>
              <a:t>before the heavenly court, but God alone creates.”</a:t>
            </a:r>
          </a:p>
          <a:p>
            <a:r>
              <a:rPr lang="en-US" dirty="0"/>
              <a:t>“God pauses and announces the divine intention before creating humanity.”</a:t>
            </a:r>
          </a:p>
          <a:p>
            <a:r>
              <a:rPr lang="en-US" dirty="0"/>
              <a:t>“Christians hear an echo of the Trinity here, even though the original audience would not yet have possessed the fully developed doctrine.”</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Ask: How are humans different from everything else God created?</a:t>
            </a:r>
          </a:p>
          <a:p>
            <a:r>
              <a:t>Stress that dominion means representative stewardship under God, not permission to exploit.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POINT: </a:t>
            </a:r>
            <a:r>
              <a:rPr lang="en-US" dirty="0"/>
              <a:t>“The first thing God calls ‘not good’ is not sin—it is human isolation.”</a:t>
            </a:r>
          </a:p>
          <a:p>
            <a:r>
              <a:rPr lang="en-US" dirty="0"/>
              <a:t>“Not good” does not mean the man was sinful or that God made a mistake. It means that the human situation was </a:t>
            </a:r>
            <a:r>
              <a:rPr lang="en-US" b="1" dirty="0"/>
              <a:t>not yet complete</a:t>
            </a:r>
            <a:r>
              <a:rPr lang="en-US" dirty="0"/>
              <a:t>. The man could not fulfill the relational dimensions of human life alone. </a:t>
            </a:r>
          </a:p>
          <a:p>
            <a:r>
              <a:rPr lang="en-US" dirty="0"/>
              <a:t>“Creation is very good when human beings live in proper relationship with God, one another, their work, and the created world.”</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This distinction addresses the user’s question directly.</a:t>
            </a:r>
          </a:p>
          <a:p>
            <a:r>
              <a:rPr dirty="0"/>
              <a:t>Avoid saying God created humans ‘imperfect’ if that implies a flaw caused their sin. Better: finite, mutable, dependent, and capable of disobedience.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Invite reader 6 to read Genesis 3:1–7 aloud.</a:t>
            </a:r>
          </a:p>
          <a:p>
            <a:r>
              <a:t>Ask listeners to keep the displayed focus question in mind. Pause briefly after the reading before continuing.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Ask: What false belief is at the root of Eve’s response?</a:t>
            </a:r>
          </a:p>
          <a:p>
            <a:r>
              <a:t>Also observe that Adam is present in 3:6 and eats; the narrative does not permit him to shift all blame to Eve.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Ask: How do the first humans respond to God when they sin?</a:t>
            </a:r>
          </a:p>
          <a:p>
            <a:r>
              <a:t>Trace the movement in the text rather than reducing it to a generic answer: shame, self-covering, hiding, fear, and blame.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Use these four questions as the map for the whole lesson.</a:t>
            </a:r>
          </a:p>
          <a:p>
            <a:r>
              <a:t>Invite participants to listen for how both creation accounts contribute different parts of the answer.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Invite reader 7 to read Genesis 3:8–13 aloud.</a:t>
            </a:r>
          </a:p>
          <a:p>
            <a:r>
              <a:t>Ask listeners to keep the displayed focus question in mind. Pause briefly after the reading before continuing.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Ask: What does God do when they sin?</a:t>
            </a:r>
          </a:p>
          <a:p>
            <a:r>
              <a:t>Be precise: the text does not say Adam and Eve offer a clean confession. God must question through their evasions.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Invite reader 8 to read Genesis 3:14–24 aloud.</a:t>
            </a:r>
          </a:p>
          <a:p>
            <a:r>
              <a:t>Ask listeners to keep the displayed focus question in mind. Pause briefly after the reading before continuing.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Connect Genesis to the New Testament without implying Genesis 3 contains Paul’s entire argument.</a:t>
            </a:r>
          </a:p>
          <a:p>
            <a:r>
              <a:t>Clarify: ‘Fall’ is a later theological name for the transition from innocent dependence to sinful rebellion and its consequences.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Invite reader 9 to read Romans 5:12–19 and 1 Corinthians 15:20–22 aloud.</a:t>
            </a:r>
          </a:p>
          <a:p>
            <a:r>
              <a:t>Ask listeners to keep the displayed focus question in mind. Pause briefly after the reading before continuing.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Use this as the synthesis before the final discussion.</a:t>
            </a:r>
          </a:p>
          <a:p>
            <a:r>
              <a:t>Invite participants to identify where they see gift, limit, rebellion, or grace in their own discipleship.</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These questions incorporate the full study guide.</a:t>
            </a:r>
          </a:p>
          <a:p>
            <a:r>
              <a:t>If time is short, prioritize questions 3, 5, 7, 8, and 9.</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Close in prayer or invite one final response: What changes when we hear God’s question not only as accusation, but also as pursuit?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Invite reader 1 to read Genesis 1:1–13 aloud.</a:t>
            </a:r>
          </a:p>
          <a:p>
            <a:r>
              <a:t>Ask listeners to keep the displayed focus question in mind. Pause briefly after the reading before continuing.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Avoid presenting a debated theory as settled fact.</a:t>
            </a:r>
          </a:p>
          <a:p>
            <a:r>
              <a:t>Explain that authorship can mean source, authority, composition, and final editing—not only one person writing every line at one moment.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Ask the displayed question before offering answers.</a:t>
            </a:r>
          </a:p>
          <a:p>
            <a:r>
              <a:t>Possible connections: no empire owns creation; every human bears God’s image; chaos is not beyond God’s ordering word.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Do not force a false choice between ‘true’ and ‘literary.’ Literary artistry is how Genesis communicates theological truth.</a:t>
            </a:r>
          </a:p>
          <a:p>
            <a:r>
              <a:t>Note that Christians differ on the relationship between these chapters and modern scientific chronology.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Invite reader 2 to read Genesis 1:14–25 aloud.</a:t>
            </a:r>
          </a:p>
          <a:p>
            <a:r>
              <a:t>Ask listeners to keep the displayed focus question in mind. Pause briefly after the reading before continuing.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Priestly account reflects concerns especially important to Israel’s worshiping community—order, blessing, sacred time, human identity, and Sabbath. The Yahwist account communicates through an earthy, personal story that emphasizes human relationships, moral choice, temptation, sin, and God’s nearness</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made in God’s image means every human being has divine-given worth and has been appointed to represent God’s character, care, and authority within creation.”</a:t>
            </a:r>
          </a:p>
          <a:p>
            <a:endParaRPr lang="en-US" dirty="0"/>
          </a:p>
          <a:p>
            <a:r>
              <a:rPr lang="en-US" b="1" dirty="0"/>
              <a:t>Every person possesses God-given dignity.</a:t>
            </a:r>
            <a:r>
              <a:rPr lang="en-US" dirty="0"/>
              <a:t> In the ancient world, kings were often described as images of the gods. Genesis gives that status to all humanity—male and female. </a:t>
            </a:r>
            <a:r>
              <a:rPr lang="en-US" b="1" dirty="0"/>
              <a:t>No human being is God.</a:t>
            </a:r>
            <a:r>
              <a:rPr lang="en-US" dirty="0"/>
              <a:t> Humans reflect God, but they remain creatures accountable to God. </a:t>
            </a:r>
            <a:r>
              <a:rPr lang="en-US" b="1" dirty="0"/>
              <a:t>Humans receive a vocation.</a:t>
            </a:r>
            <a:r>
              <a:rPr lang="en-US" dirty="0"/>
              <a:t> “Dominion” means representing God by caring for and governing creation responsibly—not exploiting it. </a:t>
            </a:r>
            <a:r>
              <a:rPr lang="en-US" b="1" dirty="0"/>
              <a:t>Human life is sacred.</a:t>
            </a:r>
            <a:r>
              <a:rPr lang="en-US" dirty="0"/>
              <a:t> To dishonor another person is to dishonor someone who bears God’s image.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347169-2B30-4290-80C1-9870CB395483}"/>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BCBFCD37-F0BB-4289-A1E0-1A7BE05CED30}"/>
              </a:ext>
            </a:extLst>
          </p:cNvPr>
          <p:cNvSpPr>
            <a:spLocks noGrp="1"/>
          </p:cNvSpPr>
          <p:nvPr/>
        </p:nvSpPr>
        <p:spPr>
          <a:xfrm>
            <a:off x="666750" y="857250"/>
            <a:ext cx="9048750" cy="36195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IN THE BEGINNING</a:t>
            </a:r>
          </a:p>
        </p:txBody>
      </p:sp>
      <p:sp>
        <p:nvSpPr>
          <p:cNvPr id="3" name="Rectangle 2">
            <a:extLst>
              <a:ext uri="{FF2B5EF4-FFF2-40B4-BE49-F238E27FC236}">
                <a16:creationId xmlns:a16="http://schemas.microsoft.com/office/drawing/2014/main" id="{6BA04429-5DB7-4C3E-904F-61BFFA805AD9}"/>
              </a:ext>
            </a:extLst>
          </p:cNvPr>
          <p:cNvSpPr>
            <a:spLocks noGrp="1"/>
          </p:cNvSpPr>
          <p:nvPr/>
        </p:nvSpPr>
        <p:spPr>
          <a:xfrm>
            <a:off x="666750" y="1428750"/>
            <a:ext cx="9810750" cy="1809750"/>
          </a:xfrm>
          <a:prstGeom prst="rect">
            <a:avLst/>
          </a:prstGeom>
          <a:noFill/>
          <a:ln w="0">
            <a:noFill/>
            <a:prstDash val="solid"/>
          </a:ln>
        </p:spPr>
        <p:txBody>
          <a:bodyPr anchor="ctr"/>
          <a:lstStyle/>
          <a:p>
            <a:pPr algn="l">
              <a:defRPr sz="4500" b="1">
                <a:solidFill>
                  <a:srgbClr val="FFFFFF"/>
                </a:solidFill>
              </a:defRPr>
            </a:pPr>
            <a:r>
              <a:rPr sz="4500" b="1">
                <a:solidFill>
                  <a:srgbClr val="FFFFFF"/>
                </a:solidFill>
              </a:rPr>
              <a:t>Creation, Calling,</a:t>
            </a:r>
          </a:p>
          <a:p>
            <a:pPr algn="l">
              <a:defRPr sz="4500" b="1">
                <a:solidFill>
                  <a:srgbClr val="FFFFFF"/>
                </a:solidFill>
              </a:defRPr>
            </a:pPr>
            <a:r>
              <a:rPr sz="4500" b="1">
                <a:solidFill>
                  <a:srgbClr val="FFFFFF"/>
                </a:solidFill>
              </a:rPr>
              <a:t>and the First Sin</a:t>
            </a:r>
          </a:p>
        </p:txBody>
      </p:sp>
      <p:sp>
        <p:nvSpPr>
          <p:cNvPr id="4" name="Rectangle 3">
            <a:extLst>
              <a:ext uri="{FF2B5EF4-FFF2-40B4-BE49-F238E27FC236}">
                <a16:creationId xmlns:a16="http://schemas.microsoft.com/office/drawing/2014/main" id="{0E8BE4E0-D195-4A8F-95DE-E68FC671B35F}"/>
              </a:ext>
            </a:extLst>
          </p:cNvPr>
          <p:cNvSpPr>
            <a:spLocks noGrp="1"/>
          </p:cNvSpPr>
          <p:nvPr/>
        </p:nvSpPr>
        <p:spPr>
          <a:xfrm>
            <a:off x="704850" y="3562350"/>
            <a:ext cx="6477000" cy="428625"/>
          </a:xfrm>
          <a:prstGeom prst="rect">
            <a:avLst/>
          </a:prstGeom>
          <a:noFill/>
          <a:ln w="0">
            <a:noFill/>
            <a:prstDash val="solid"/>
          </a:ln>
        </p:spPr>
        <p:txBody>
          <a:bodyPr anchor="ctr"/>
          <a:lstStyle/>
          <a:p>
            <a:pPr algn="l">
              <a:defRPr sz="2100" b="0">
                <a:solidFill>
                  <a:srgbClr val="D9C7A3"/>
                </a:solidFill>
              </a:defRPr>
            </a:pPr>
            <a:r>
              <a:rPr sz="2100" b="0">
                <a:solidFill>
                  <a:srgbClr val="D9C7A3"/>
                </a:solidFill>
              </a:rPr>
              <a:t>A study of Genesis 1–3</a:t>
            </a:r>
          </a:p>
        </p:txBody>
      </p:sp>
      <p:sp>
        <p:nvSpPr>
          <p:cNvPr id="5" name="Rectangle 4">
            <a:extLst>
              <a:ext uri="{FF2B5EF4-FFF2-40B4-BE49-F238E27FC236}">
                <a16:creationId xmlns:a16="http://schemas.microsoft.com/office/drawing/2014/main" id="{CD4ADC9D-7285-406C-8C11-DBB94384ECC9}"/>
              </a:ext>
            </a:extLst>
          </p:cNvPr>
          <p:cNvSpPr>
            <a:spLocks noGrp="1"/>
          </p:cNvSpPr>
          <p:nvPr/>
        </p:nvSpPr>
        <p:spPr>
          <a:xfrm>
            <a:off x="7667625" y="4286250"/>
            <a:ext cx="3524250" cy="28575"/>
          </a:xfrm>
          <a:prstGeom prst="rect">
            <a:avLst/>
          </a:prstGeom>
          <a:solidFill>
            <a:srgbClr val="B58A3A"/>
          </a:solidFill>
          <a:ln w="0">
            <a:noFill/>
            <a:prstDash val="solid"/>
          </a:ln>
        </p:spPr>
        <p:txBody>
          <a:bodyPr/>
          <a:lstStyle/>
          <a:p>
            <a:endParaRPr lang="en-US"/>
          </a:p>
        </p:txBody>
      </p:sp>
      <p:sp>
        <p:nvSpPr>
          <p:cNvPr id="6" name="Rectangle 5">
            <a:extLst>
              <a:ext uri="{FF2B5EF4-FFF2-40B4-BE49-F238E27FC236}">
                <a16:creationId xmlns:a16="http://schemas.microsoft.com/office/drawing/2014/main" id="{7AA8138F-6CB3-4A9F-9230-C4C93101ACEE}"/>
              </a:ext>
            </a:extLst>
          </p:cNvPr>
          <p:cNvSpPr>
            <a:spLocks noGrp="1"/>
          </p:cNvSpPr>
          <p:nvPr/>
        </p:nvSpPr>
        <p:spPr>
          <a:xfrm>
            <a:off x="7667625" y="4476750"/>
            <a:ext cx="3524250" cy="685800"/>
          </a:xfrm>
          <a:prstGeom prst="rect">
            <a:avLst/>
          </a:prstGeom>
          <a:noFill/>
          <a:ln w="0">
            <a:noFill/>
            <a:prstDash val="solid"/>
          </a:ln>
        </p:spPr>
        <p:txBody>
          <a:bodyPr anchor="ctr"/>
          <a:lstStyle/>
          <a:p>
            <a:pPr algn="r">
              <a:defRPr sz="1350" b="1">
                <a:solidFill>
                  <a:srgbClr val="FFFFFF"/>
                </a:solidFill>
              </a:defRPr>
            </a:pPr>
            <a:r>
              <a:rPr sz="1350" b="1">
                <a:solidFill>
                  <a:srgbClr val="FFFFFF"/>
                </a:solidFill>
              </a:rPr>
              <a:t>ORDER  •  RELATIONSHIP  •  REBELLION  •  GRACE</a:t>
            </a:r>
          </a:p>
        </p:txBody>
      </p:sp>
    </p:spTree>
    <p:extLst>
      <p:ext uri="{BB962C8B-B14F-4D97-AF65-F5344CB8AC3E}">
        <p14:creationId xmlns:p14="http://schemas.microsoft.com/office/powerpoint/2010/main" val="1572571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133B6F-1D00-47AC-AB6E-D5E456316028}"/>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9FBF64A7-B9A3-4518-A156-264FA42471AF}"/>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7CB892D6-B899-4F79-9E81-C87F93E0A5C2}"/>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“Priestly” and “Yahwist” name emphases, not competing gods</a:t>
            </a:r>
          </a:p>
        </p:txBody>
      </p:sp>
      <p:sp>
        <p:nvSpPr>
          <p:cNvPr id="4" name="Rectangle 3">
            <a:extLst>
              <a:ext uri="{FF2B5EF4-FFF2-40B4-BE49-F238E27FC236}">
                <a16:creationId xmlns:a16="http://schemas.microsoft.com/office/drawing/2014/main" id="{E7ADC66C-04B3-4F53-9ABB-2C3B6A595234}"/>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0BFD1B53-C148-41E4-B8CC-4F319EFE9DC7}"/>
              </a:ext>
            </a:extLst>
          </p:cNvPr>
          <p:cNvSpPr>
            <a:spLocks noGrp="1"/>
          </p:cNvSpPr>
          <p:nvPr/>
        </p:nvSpPr>
        <p:spPr>
          <a:xfrm>
            <a:off x="590550" y="1762125"/>
            <a:ext cx="10668000" cy="704850"/>
          </a:xfrm>
          <a:prstGeom prst="rect">
            <a:avLst/>
          </a:prstGeom>
          <a:solidFill>
            <a:srgbClr val="17130F"/>
          </a:solidFill>
          <a:ln w="0">
            <a:noFill/>
            <a:prstDash val="solid"/>
          </a:ln>
        </p:spPr>
        <p:txBody>
          <a:bodyPr/>
          <a:lstStyle/>
          <a:p>
            <a:endParaRPr lang="en-US"/>
          </a:p>
        </p:txBody>
      </p:sp>
      <p:sp>
        <p:nvSpPr>
          <p:cNvPr id="6" name="Rectangle 5">
            <a:extLst>
              <a:ext uri="{FF2B5EF4-FFF2-40B4-BE49-F238E27FC236}">
                <a16:creationId xmlns:a16="http://schemas.microsoft.com/office/drawing/2014/main" id="{8A6F3D33-5BEB-487E-A750-71DE1AAD3C2C}"/>
              </a:ext>
            </a:extLst>
          </p:cNvPr>
          <p:cNvSpPr>
            <a:spLocks noGrp="1"/>
          </p:cNvSpPr>
          <p:nvPr/>
        </p:nvSpPr>
        <p:spPr>
          <a:xfrm>
            <a:off x="857250" y="1885950"/>
            <a:ext cx="3810000" cy="4000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A common scholarly model</a:t>
            </a:r>
          </a:p>
        </p:txBody>
      </p:sp>
      <p:sp>
        <p:nvSpPr>
          <p:cNvPr id="7" name="Rectangle 6">
            <a:extLst>
              <a:ext uri="{FF2B5EF4-FFF2-40B4-BE49-F238E27FC236}">
                <a16:creationId xmlns:a16="http://schemas.microsoft.com/office/drawing/2014/main" id="{752712C8-6D98-443D-9F5D-C2A44C114289}"/>
              </a:ext>
            </a:extLst>
          </p:cNvPr>
          <p:cNvSpPr>
            <a:spLocks noGrp="1"/>
          </p:cNvSpPr>
          <p:nvPr/>
        </p:nvSpPr>
        <p:spPr>
          <a:xfrm>
            <a:off x="4572000" y="1885950"/>
            <a:ext cx="6381750" cy="400050"/>
          </a:xfrm>
          <a:prstGeom prst="rect">
            <a:avLst/>
          </a:prstGeom>
          <a:noFill/>
          <a:ln w="0">
            <a:noFill/>
            <a:prstDash val="solid"/>
          </a:ln>
        </p:spPr>
        <p:txBody>
          <a:bodyPr anchor="ctr"/>
          <a:lstStyle/>
          <a:p>
            <a:pPr algn="r">
              <a:defRPr sz="1725" b="1">
                <a:solidFill>
                  <a:srgbClr val="D9C7A3"/>
                </a:solidFill>
              </a:defRPr>
            </a:pPr>
            <a:r>
              <a:rPr sz="1725" b="1">
                <a:solidFill>
                  <a:srgbClr val="D9C7A3"/>
                </a:solidFill>
              </a:rPr>
              <a:t>Genesis 1 ≈ Priestly (P)   •   Genesis 2–3 ≈ Yahwist (J)</a:t>
            </a:r>
          </a:p>
        </p:txBody>
      </p:sp>
      <p:sp>
        <p:nvSpPr>
          <p:cNvPr id="8" name="Rectangle 7">
            <a:extLst>
              <a:ext uri="{FF2B5EF4-FFF2-40B4-BE49-F238E27FC236}">
                <a16:creationId xmlns:a16="http://schemas.microsoft.com/office/drawing/2014/main" id="{EAA4B1C7-D1F8-4569-803D-08C35A047ABC}"/>
              </a:ext>
            </a:extLst>
          </p:cNvPr>
          <p:cNvSpPr>
            <a:spLocks noGrp="1"/>
          </p:cNvSpPr>
          <p:nvPr/>
        </p:nvSpPr>
        <p:spPr>
          <a:xfrm>
            <a:off x="714375" y="2857500"/>
            <a:ext cx="2476500" cy="514350"/>
          </a:xfrm>
          <a:prstGeom prst="rect">
            <a:avLst/>
          </a:prstGeom>
          <a:noFill/>
          <a:ln w="0">
            <a:noFill/>
            <a:prstDash val="solid"/>
          </a:ln>
        </p:spPr>
        <p:txBody>
          <a:bodyPr anchor="ctr"/>
          <a:lstStyle/>
          <a:p>
            <a:pPr algn="l">
              <a:defRPr sz="2025" b="1">
                <a:solidFill>
                  <a:srgbClr val="7B2E2E"/>
                </a:solidFill>
              </a:defRPr>
            </a:pPr>
            <a:r>
              <a:rPr sz="2025" b="1">
                <a:solidFill>
                  <a:srgbClr val="7B2E2E"/>
                </a:solidFill>
              </a:rPr>
              <a:t>P / PRIESTLY</a:t>
            </a:r>
          </a:p>
        </p:txBody>
      </p:sp>
      <p:sp>
        <p:nvSpPr>
          <p:cNvPr id="9" name="Rectangle 8">
            <a:extLst>
              <a:ext uri="{FF2B5EF4-FFF2-40B4-BE49-F238E27FC236}">
                <a16:creationId xmlns:a16="http://schemas.microsoft.com/office/drawing/2014/main" id="{957EFFAA-A52F-4BFC-84FB-06EF819139DD}"/>
              </a:ext>
            </a:extLst>
          </p:cNvPr>
          <p:cNvSpPr>
            <a:spLocks noGrp="1"/>
          </p:cNvSpPr>
          <p:nvPr/>
        </p:nvSpPr>
        <p:spPr>
          <a:xfrm>
            <a:off x="3333750" y="2857500"/>
            <a:ext cx="7524750" cy="762000"/>
          </a:xfrm>
          <a:prstGeom prst="rect">
            <a:avLst/>
          </a:prstGeom>
          <a:noFill/>
          <a:ln w="0">
            <a:noFill/>
            <a:prstDash val="solid"/>
          </a:ln>
        </p:spPr>
        <p:txBody>
          <a:bodyPr anchor="ctr"/>
          <a:lstStyle/>
          <a:p>
            <a:pPr algn="l">
              <a:defRPr sz="1950" b="1">
                <a:solidFill>
                  <a:srgbClr val="17130F"/>
                </a:solidFill>
              </a:defRPr>
            </a:pPr>
            <a:r>
              <a:rPr sz="1950" b="1">
                <a:solidFill>
                  <a:srgbClr val="17130F"/>
                </a:solidFill>
              </a:rPr>
              <a:t>Order • blessing • image of God • Sabbath • cosmic sovereignty</a:t>
            </a:r>
          </a:p>
        </p:txBody>
      </p:sp>
      <p:sp>
        <p:nvSpPr>
          <p:cNvPr id="10" name="Rectangle 9">
            <a:extLst>
              <a:ext uri="{FF2B5EF4-FFF2-40B4-BE49-F238E27FC236}">
                <a16:creationId xmlns:a16="http://schemas.microsoft.com/office/drawing/2014/main" id="{70C2C9C4-5D00-49C9-AFDA-870E495A5F9A}"/>
              </a:ext>
            </a:extLst>
          </p:cNvPr>
          <p:cNvSpPr>
            <a:spLocks noGrp="1"/>
          </p:cNvSpPr>
          <p:nvPr/>
        </p:nvSpPr>
        <p:spPr>
          <a:xfrm>
            <a:off x="714375" y="4143375"/>
            <a:ext cx="2476500" cy="514350"/>
          </a:xfrm>
          <a:prstGeom prst="rect">
            <a:avLst/>
          </a:prstGeom>
          <a:noFill/>
          <a:ln w="0">
            <a:noFill/>
            <a:prstDash val="solid"/>
          </a:ln>
        </p:spPr>
        <p:txBody>
          <a:bodyPr anchor="ctr"/>
          <a:lstStyle/>
          <a:p>
            <a:pPr algn="l">
              <a:defRPr sz="2025" b="1">
                <a:solidFill>
                  <a:srgbClr val="536B57"/>
                </a:solidFill>
              </a:defRPr>
            </a:pPr>
            <a:r>
              <a:rPr sz="2025" b="1">
                <a:solidFill>
                  <a:srgbClr val="536B57"/>
                </a:solidFill>
              </a:rPr>
              <a:t>J / YAHWIST</a:t>
            </a:r>
          </a:p>
        </p:txBody>
      </p:sp>
      <p:sp>
        <p:nvSpPr>
          <p:cNvPr id="11" name="Rectangle 10">
            <a:extLst>
              <a:ext uri="{FF2B5EF4-FFF2-40B4-BE49-F238E27FC236}">
                <a16:creationId xmlns:a16="http://schemas.microsoft.com/office/drawing/2014/main" id="{98666A36-B80F-411D-8D09-AE7D6C4B764C}"/>
              </a:ext>
            </a:extLst>
          </p:cNvPr>
          <p:cNvSpPr>
            <a:spLocks noGrp="1"/>
          </p:cNvSpPr>
          <p:nvPr/>
        </p:nvSpPr>
        <p:spPr>
          <a:xfrm>
            <a:off x="3333750" y="4143375"/>
            <a:ext cx="7524750" cy="762000"/>
          </a:xfrm>
          <a:prstGeom prst="rect">
            <a:avLst/>
          </a:prstGeom>
          <a:noFill/>
          <a:ln w="0">
            <a:noFill/>
            <a:prstDash val="solid"/>
          </a:ln>
        </p:spPr>
        <p:txBody>
          <a:bodyPr anchor="ctr"/>
          <a:lstStyle/>
          <a:p>
            <a:pPr algn="l">
              <a:defRPr sz="1950" b="1">
                <a:solidFill>
                  <a:srgbClr val="17130F"/>
                </a:solidFill>
              </a:defRPr>
            </a:pPr>
            <a:r>
              <a:rPr sz="1950" b="1">
                <a:solidFill>
                  <a:srgbClr val="17130F"/>
                </a:solidFill>
              </a:rPr>
              <a:t>Divine nearness • breath • soil • vocation • relationship • moral choice</a:t>
            </a:r>
          </a:p>
        </p:txBody>
      </p:sp>
      <p:sp>
        <p:nvSpPr>
          <p:cNvPr id="12" name="Rectangle 11">
            <a:extLst>
              <a:ext uri="{FF2B5EF4-FFF2-40B4-BE49-F238E27FC236}">
                <a16:creationId xmlns:a16="http://schemas.microsoft.com/office/drawing/2014/main" id="{7B1B1921-B73F-4985-A903-75D577FC0206}"/>
              </a:ext>
            </a:extLst>
          </p:cNvPr>
          <p:cNvSpPr>
            <a:spLocks noGrp="1"/>
          </p:cNvSpPr>
          <p:nvPr/>
        </p:nvSpPr>
        <p:spPr>
          <a:xfrm>
            <a:off x="714375" y="5486400"/>
            <a:ext cx="2286000" cy="285750"/>
          </a:xfrm>
          <a:prstGeom prst="rect">
            <a:avLst/>
          </a:prstGeom>
          <a:noFill/>
          <a:ln w="0">
            <a:noFill/>
            <a:prstDash val="solid"/>
          </a:ln>
        </p:spPr>
        <p:txBody>
          <a:bodyPr anchor="ctr"/>
          <a:lstStyle/>
          <a:p>
            <a:pPr algn="l">
              <a:defRPr sz="1350" b="1">
                <a:solidFill>
                  <a:srgbClr val="7B2E2E"/>
                </a:solidFill>
              </a:defRPr>
            </a:pPr>
            <a:r>
              <a:rPr sz="1350" b="1">
                <a:solidFill>
                  <a:srgbClr val="7B2E2E"/>
                </a:solidFill>
              </a:rPr>
              <a:t>Important caution</a:t>
            </a:r>
          </a:p>
        </p:txBody>
      </p:sp>
      <p:sp>
        <p:nvSpPr>
          <p:cNvPr id="13" name="Rectangle 12">
            <a:extLst>
              <a:ext uri="{FF2B5EF4-FFF2-40B4-BE49-F238E27FC236}">
                <a16:creationId xmlns:a16="http://schemas.microsoft.com/office/drawing/2014/main" id="{738E6B13-02AF-468A-A4F2-1EA80130D2C6}"/>
              </a:ext>
            </a:extLst>
          </p:cNvPr>
          <p:cNvSpPr>
            <a:spLocks noGrp="1"/>
          </p:cNvSpPr>
          <p:nvPr/>
        </p:nvSpPr>
        <p:spPr>
          <a:xfrm>
            <a:off x="2952750" y="5353050"/>
            <a:ext cx="7905750" cy="609600"/>
          </a:xfrm>
          <a:prstGeom prst="rect">
            <a:avLst/>
          </a:prstGeom>
          <a:noFill/>
          <a:ln w="0">
            <a:noFill/>
            <a:prstDash val="solid"/>
          </a:ln>
        </p:spPr>
        <p:txBody>
          <a:bodyPr anchor="ctr"/>
          <a:lstStyle/>
          <a:p>
            <a:pPr algn="l">
              <a:defRPr sz="1575" b="0">
                <a:solidFill>
                  <a:srgbClr val="6C6963"/>
                </a:solidFill>
              </a:defRPr>
            </a:pPr>
            <a:r>
              <a:rPr sz="1575" b="0" dirty="0">
                <a:solidFill>
                  <a:srgbClr val="6C6963"/>
                </a:solidFill>
              </a:rPr>
              <a:t>The labels are scholarly reconstructions. Their dates, boundaries, and even the classic J–E–D–P model remain debated.</a:t>
            </a:r>
          </a:p>
        </p:txBody>
      </p:sp>
    </p:spTree>
    <p:extLst>
      <p:ext uri="{BB962C8B-B14F-4D97-AF65-F5344CB8AC3E}">
        <p14:creationId xmlns:p14="http://schemas.microsoft.com/office/powerpoint/2010/main" val="1115758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6944CB3-1106-404D-BFEE-4B93EA097C72}"/>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2BCC7FDC-5E9C-482A-824D-AA844A352DC4}"/>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139554FD-A04C-4615-83D0-6F0CB4C9F086}"/>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Both accounts are necessary: one gives dignity, the other intimacy</a:t>
            </a:r>
          </a:p>
        </p:txBody>
      </p:sp>
      <p:sp>
        <p:nvSpPr>
          <p:cNvPr id="4" name="Rectangle 3">
            <a:extLst>
              <a:ext uri="{FF2B5EF4-FFF2-40B4-BE49-F238E27FC236}">
                <a16:creationId xmlns:a16="http://schemas.microsoft.com/office/drawing/2014/main" id="{8776E69E-83DE-4102-A38F-F4083DF0178B}"/>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C1FF1958-84F4-4E22-A758-A5AB03C3E03A}"/>
              </a:ext>
            </a:extLst>
          </p:cNvPr>
          <p:cNvSpPr>
            <a:spLocks noGrp="1"/>
          </p:cNvSpPr>
          <p:nvPr/>
        </p:nvSpPr>
        <p:spPr>
          <a:xfrm>
            <a:off x="666750" y="1809750"/>
            <a:ext cx="4953000" cy="285750"/>
          </a:xfrm>
          <a:prstGeom prst="rect">
            <a:avLst/>
          </a:prstGeom>
          <a:noFill/>
          <a:ln w="0">
            <a:noFill/>
            <a:prstDash val="solid"/>
          </a:ln>
        </p:spPr>
        <p:txBody>
          <a:bodyPr anchor="ctr"/>
          <a:lstStyle/>
          <a:p>
            <a:pPr algn="l">
              <a:defRPr sz="1350" b="1">
                <a:solidFill>
                  <a:srgbClr val="7B2E2E"/>
                </a:solidFill>
              </a:defRPr>
            </a:pPr>
            <a:r>
              <a:rPr sz="1350" b="1">
                <a:solidFill>
                  <a:srgbClr val="7B2E2E"/>
                </a:solidFill>
              </a:rPr>
              <a:t>WITHOUT THE COSMIC ACCOUNT…</a:t>
            </a:r>
          </a:p>
        </p:txBody>
      </p:sp>
      <p:sp>
        <p:nvSpPr>
          <p:cNvPr id="6" name="Rectangle 5">
            <a:extLst>
              <a:ext uri="{FF2B5EF4-FFF2-40B4-BE49-F238E27FC236}">
                <a16:creationId xmlns:a16="http://schemas.microsoft.com/office/drawing/2014/main" id="{04581284-B57D-41F5-AF50-B076D9C4DDB5}"/>
              </a:ext>
            </a:extLst>
          </p:cNvPr>
          <p:cNvSpPr>
            <a:spLocks noGrp="1"/>
          </p:cNvSpPr>
          <p:nvPr/>
        </p:nvSpPr>
        <p:spPr>
          <a:xfrm>
            <a:off x="666750" y="2238375"/>
            <a:ext cx="4857750" cy="1381125"/>
          </a:xfrm>
          <a:prstGeom prst="rect">
            <a:avLst/>
          </a:prstGeom>
          <a:noFill/>
          <a:ln w="0">
            <a:noFill/>
            <a:prstDash val="solid"/>
          </a:ln>
        </p:spPr>
        <p:txBody>
          <a:bodyPr anchor="ctr"/>
          <a:lstStyle/>
          <a:p>
            <a:pPr algn="l">
              <a:defRPr sz="2175" b="1">
                <a:solidFill>
                  <a:srgbClr val="17130F"/>
                </a:solidFill>
              </a:defRPr>
            </a:pPr>
            <a:r>
              <a:rPr sz="2175" b="1">
                <a:solidFill>
                  <a:srgbClr val="17130F"/>
                </a:solidFill>
              </a:rPr>
              <a:t>We could shrink God to a local deity and forget humanity’s shared dignity and calling.</a:t>
            </a:r>
          </a:p>
        </p:txBody>
      </p:sp>
      <p:sp>
        <p:nvSpPr>
          <p:cNvPr id="7" name="Rectangle 6">
            <a:extLst>
              <a:ext uri="{FF2B5EF4-FFF2-40B4-BE49-F238E27FC236}">
                <a16:creationId xmlns:a16="http://schemas.microsoft.com/office/drawing/2014/main" id="{3EF341A7-E0C9-4988-915C-0265AB4EE95B}"/>
              </a:ext>
            </a:extLst>
          </p:cNvPr>
          <p:cNvSpPr>
            <a:spLocks noGrp="1"/>
          </p:cNvSpPr>
          <p:nvPr/>
        </p:nvSpPr>
        <p:spPr>
          <a:xfrm>
            <a:off x="6381750" y="1809750"/>
            <a:ext cx="4953000" cy="285750"/>
          </a:xfrm>
          <a:prstGeom prst="rect">
            <a:avLst/>
          </a:prstGeom>
          <a:noFill/>
          <a:ln w="0">
            <a:noFill/>
            <a:prstDash val="solid"/>
          </a:ln>
        </p:spPr>
        <p:txBody>
          <a:bodyPr anchor="ctr"/>
          <a:lstStyle/>
          <a:p>
            <a:pPr algn="l">
              <a:defRPr sz="1350" b="1">
                <a:solidFill>
                  <a:srgbClr val="536B57"/>
                </a:solidFill>
              </a:defRPr>
            </a:pPr>
            <a:r>
              <a:rPr sz="1350" b="1">
                <a:solidFill>
                  <a:srgbClr val="536B57"/>
                </a:solidFill>
              </a:rPr>
              <a:t>WITHOUT THE GARDEN ACCOUNT…</a:t>
            </a:r>
          </a:p>
        </p:txBody>
      </p:sp>
      <p:sp>
        <p:nvSpPr>
          <p:cNvPr id="8" name="Rectangle 7">
            <a:extLst>
              <a:ext uri="{FF2B5EF4-FFF2-40B4-BE49-F238E27FC236}">
                <a16:creationId xmlns:a16="http://schemas.microsoft.com/office/drawing/2014/main" id="{3F34DD4D-42E9-4E91-98CC-6CB29DAF5FFF}"/>
              </a:ext>
            </a:extLst>
          </p:cNvPr>
          <p:cNvSpPr>
            <a:spLocks noGrp="1"/>
          </p:cNvSpPr>
          <p:nvPr/>
        </p:nvSpPr>
        <p:spPr>
          <a:xfrm>
            <a:off x="6381750" y="2238375"/>
            <a:ext cx="4857750" cy="1381125"/>
          </a:xfrm>
          <a:prstGeom prst="rect">
            <a:avLst/>
          </a:prstGeom>
          <a:noFill/>
          <a:ln w="0">
            <a:noFill/>
            <a:prstDash val="solid"/>
          </a:ln>
        </p:spPr>
        <p:txBody>
          <a:bodyPr anchor="ctr"/>
          <a:lstStyle/>
          <a:p>
            <a:pPr algn="l">
              <a:defRPr sz="2175" b="1">
                <a:solidFill>
                  <a:srgbClr val="17130F"/>
                </a:solidFill>
              </a:defRPr>
            </a:pPr>
            <a:r>
              <a:rPr sz="2175" b="1">
                <a:solidFill>
                  <a:srgbClr val="17130F"/>
                </a:solidFill>
              </a:rPr>
              <a:t>We could miss the tenderness of divine breath, the gift of relationship, and the danger of mistrust.</a:t>
            </a:r>
          </a:p>
        </p:txBody>
      </p:sp>
      <p:sp>
        <p:nvSpPr>
          <p:cNvPr id="9" name="Rectangle 8">
            <a:extLst>
              <a:ext uri="{FF2B5EF4-FFF2-40B4-BE49-F238E27FC236}">
                <a16:creationId xmlns:a16="http://schemas.microsoft.com/office/drawing/2014/main" id="{5D75C5E3-E6C3-44CF-8658-924F14435003}"/>
              </a:ext>
            </a:extLst>
          </p:cNvPr>
          <p:cNvSpPr>
            <a:spLocks noGrp="1"/>
          </p:cNvSpPr>
          <p:nvPr/>
        </p:nvSpPr>
        <p:spPr>
          <a:xfrm>
            <a:off x="666750" y="4048125"/>
            <a:ext cx="10572750" cy="1285875"/>
          </a:xfrm>
          <a:prstGeom prst="rect">
            <a:avLst/>
          </a:prstGeom>
          <a:solidFill>
            <a:srgbClr val="EAE0C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9318257F-968A-43FF-9158-351D02404E1D}"/>
              </a:ext>
            </a:extLst>
          </p:cNvPr>
          <p:cNvSpPr>
            <a:spLocks noGrp="1"/>
          </p:cNvSpPr>
          <p:nvPr/>
        </p:nvSpPr>
        <p:spPr>
          <a:xfrm>
            <a:off x="904875" y="4238625"/>
            <a:ext cx="1809750" cy="304800"/>
          </a:xfrm>
          <a:prstGeom prst="rect">
            <a:avLst/>
          </a:prstGeom>
          <a:noFill/>
          <a:ln w="0">
            <a:noFill/>
            <a:prstDash val="solid"/>
          </a:ln>
        </p:spPr>
        <p:txBody>
          <a:bodyPr anchor="ctr"/>
          <a:lstStyle/>
          <a:p>
            <a:pPr algn="l">
              <a:defRPr sz="1500" b="1">
                <a:solidFill>
                  <a:srgbClr val="7B2E2E"/>
                </a:solidFill>
              </a:defRPr>
            </a:pPr>
            <a:r>
              <a:rPr sz="1500" b="1">
                <a:solidFill>
                  <a:srgbClr val="7B2E2E"/>
                </a:solidFill>
              </a:rPr>
              <a:t>TOGETHER</a:t>
            </a:r>
          </a:p>
        </p:txBody>
      </p:sp>
      <p:sp>
        <p:nvSpPr>
          <p:cNvPr id="11" name="Rectangle 10">
            <a:extLst>
              <a:ext uri="{FF2B5EF4-FFF2-40B4-BE49-F238E27FC236}">
                <a16:creationId xmlns:a16="http://schemas.microsoft.com/office/drawing/2014/main" id="{4C409892-58C6-46F3-9851-50ABD931DB4F}"/>
              </a:ext>
            </a:extLst>
          </p:cNvPr>
          <p:cNvSpPr>
            <a:spLocks noGrp="1"/>
          </p:cNvSpPr>
          <p:nvPr/>
        </p:nvSpPr>
        <p:spPr>
          <a:xfrm>
            <a:off x="2714625" y="4171950"/>
            <a:ext cx="8096250" cy="819150"/>
          </a:xfrm>
          <a:prstGeom prst="rect">
            <a:avLst/>
          </a:prstGeom>
          <a:noFill/>
          <a:ln w="0">
            <a:noFill/>
            <a:prstDash val="solid"/>
          </a:ln>
        </p:spPr>
        <p:txBody>
          <a:bodyPr anchor="ctr"/>
          <a:lstStyle/>
          <a:p>
            <a:pPr algn="l">
              <a:defRPr sz="2100" b="1">
                <a:solidFill>
                  <a:srgbClr val="17130F"/>
                </a:solidFill>
              </a:defRPr>
            </a:pPr>
            <a:r>
              <a:rPr sz="2100" b="1">
                <a:solidFill>
                  <a:srgbClr val="17130F"/>
                </a:solidFill>
              </a:rPr>
              <a:t>God is beyond creation yet personally present within it. Humans are royal image-bearers and dependent creatures of dust.</a:t>
            </a:r>
          </a:p>
        </p:txBody>
      </p:sp>
      <p:sp>
        <p:nvSpPr>
          <p:cNvPr id="12" name="Rectangle 11">
            <a:extLst>
              <a:ext uri="{FF2B5EF4-FFF2-40B4-BE49-F238E27FC236}">
                <a16:creationId xmlns:a16="http://schemas.microsoft.com/office/drawing/2014/main" id="{08CAD954-48F4-4177-839D-2ACAC25F0766}"/>
              </a:ext>
            </a:extLst>
          </p:cNvPr>
          <p:cNvSpPr>
            <a:spLocks noGrp="1"/>
          </p:cNvSpPr>
          <p:nvPr/>
        </p:nvSpPr>
        <p:spPr>
          <a:xfrm>
            <a:off x="857250" y="5857875"/>
            <a:ext cx="10477500" cy="457200"/>
          </a:xfrm>
          <a:prstGeom prst="rect">
            <a:avLst/>
          </a:prstGeom>
          <a:noFill/>
          <a:ln w="0">
            <a:noFill/>
            <a:prstDash val="solid"/>
          </a:ln>
        </p:spPr>
        <p:txBody>
          <a:bodyPr anchor="ctr"/>
          <a:lstStyle/>
          <a:p>
            <a:pPr algn="ctr">
              <a:defRPr sz="1650" b="1">
                <a:solidFill>
                  <a:srgbClr val="7B2E2E"/>
                </a:solidFill>
              </a:defRPr>
            </a:pPr>
            <a:r>
              <a:rPr sz="1650" b="1">
                <a:solidFill>
                  <a:srgbClr val="7B2E2E"/>
                </a:solidFill>
              </a:rPr>
              <a:t>Discussion: What truth about God or humanity becomes clearer when the accounts are read side by side?</a:t>
            </a:r>
          </a:p>
        </p:txBody>
      </p:sp>
    </p:spTree>
    <p:extLst>
      <p:ext uri="{BB962C8B-B14F-4D97-AF65-F5344CB8AC3E}">
        <p14:creationId xmlns:p14="http://schemas.microsoft.com/office/powerpoint/2010/main" val="2117641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38B301-A747-4A22-A83E-35CAA5F3478C}"/>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B642E960-1178-4896-B4AD-9D8B5478A37A}"/>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152DABB5-F949-4C1D-B14C-72B0CF0AFB20}"/>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a:solidFill>
                  <a:srgbClr val="FFFFFF"/>
                </a:solidFill>
              </a:rPr>
              <a:t>Genesis 2:4b–17</a:t>
            </a:r>
          </a:p>
        </p:txBody>
      </p:sp>
      <p:sp>
        <p:nvSpPr>
          <p:cNvPr id="4" name="Rectangle 3">
            <a:extLst>
              <a:ext uri="{FF2B5EF4-FFF2-40B4-BE49-F238E27FC236}">
                <a16:creationId xmlns:a16="http://schemas.microsoft.com/office/drawing/2014/main" id="{EDFB1FD6-FE10-451C-8CF2-FEA8B39AED7E}"/>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80180E58-DFE6-46DC-9C2C-EC60A9AA46AC}"/>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4</a:t>
            </a:r>
          </a:p>
        </p:txBody>
      </p:sp>
      <p:sp>
        <p:nvSpPr>
          <p:cNvPr id="6" name="Rectangle 5">
            <a:extLst>
              <a:ext uri="{FF2B5EF4-FFF2-40B4-BE49-F238E27FC236}">
                <a16:creationId xmlns:a16="http://schemas.microsoft.com/office/drawing/2014/main" id="{DC9551FA-D993-4300-959F-EB8F3861276C}"/>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2F587A5F-4562-41D8-9EFF-4D0A1F6C4813}"/>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C307FD98-A1B0-4667-B7A5-1B7F27554629}"/>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Dust and breath • garden vocation • generous provision • one command</a:t>
            </a:r>
          </a:p>
        </p:txBody>
      </p:sp>
      <p:sp>
        <p:nvSpPr>
          <p:cNvPr id="9" name="Rectangle 8">
            <a:extLst>
              <a:ext uri="{FF2B5EF4-FFF2-40B4-BE49-F238E27FC236}">
                <a16:creationId xmlns:a16="http://schemas.microsoft.com/office/drawing/2014/main" id="{06420A73-A5C5-4DDE-A002-AD7CD3BC555F}"/>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B9C64162-39E2-41AB-8316-29685CBA1B75}"/>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What does this closer portrait teach about human dependence, work, provision, and limits?</a:t>
            </a:r>
          </a:p>
        </p:txBody>
      </p:sp>
    </p:spTree>
    <p:extLst>
      <p:ext uri="{BB962C8B-B14F-4D97-AF65-F5344CB8AC3E}">
        <p14:creationId xmlns:p14="http://schemas.microsoft.com/office/powerpoint/2010/main" val="858329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EC1A24-80AD-4800-A29A-20417CD0B35B}"/>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37115A89-2220-403B-A16A-785808F2FD8E}"/>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8BCDC5EC-CE0A-457B-A36C-9F57D88F3CDB}"/>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dirty="0">
                <a:solidFill>
                  <a:srgbClr val="17130F"/>
                </a:solidFill>
              </a:rPr>
              <a:t>“Let us make humankind”: three major readings</a:t>
            </a:r>
            <a:r>
              <a:rPr lang="en-US" sz="2850" b="1" dirty="0">
                <a:solidFill>
                  <a:srgbClr val="17130F"/>
                </a:solidFill>
              </a:rPr>
              <a:t> (SKIP)</a:t>
            </a:r>
            <a:endParaRPr sz="2850" b="1" dirty="0">
              <a:solidFill>
                <a:srgbClr val="17130F"/>
              </a:solidFill>
            </a:endParaRPr>
          </a:p>
        </p:txBody>
      </p:sp>
      <p:sp>
        <p:nvSpPr>
          <p:cNvPr id="4" name="Rectangle 3">
            <a:extLst>
              <a:ext uri="{FF2B5EF4-FFF2-40B4-BE49-F238E27FC236}">
                <a16:creationId xmlns:a16="http://schemas.microsoft.com/office/drawing/2014/main" id="{33C47928-B436-4EDD-8767-1CB0950287AF}"/>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84E6423B-3BBF-4403-8CC6-65766AA01779}"/>
              </a:ext>
            </a:extLst>
          </p:cNvPr>
          <p:cNvSpPr>
            <a:spLocks noGrp="1"/>
          </p:cNvSpPr>
          <p:nvPr/>
        </p:nvSpPr>
        <p:spPr>
          <a:xfrm>
            <a:off x="647700" y="1752600"/>
            <a:ext cx="523875" cy="523875"/>
          </a:xfrm>
          <a:prstGeom prst="rect">
            <a:avLst/>
          </a:prstGeom>
          <a:solidFill>
            <a:srgbClr val="17130F"/>
          </a:solidFill>
          <a:ln w="0">
            <a:noFill/>
            <a:prstDash val="solid"/>
          </a:ln>
        </p:spPr>
        <p:txBody>
          <a:bodyPr/>
          <a:lstStyle/>
          <a:p>
            <a:endParaRPr lang="en-US"/>
          </a:p>
        </p:txBody>
      </p:sp>
      <p:sp>
        <p:nvSpPr>
          <p:cNvPr id="6" name="Rectangle 5">
            <a:extLst>
              <a:ext uri="{FF2B5EF4-FFF2-40B4-BE49-F238E27FC236}">
                <a16:creationId xmlns:a16="http://schemas.microsoft.com/office/drawing/2014/main" id="{C1BC6FE4-A604-432E-8A79-0E9099F84574}"/>
              </a:ext>
            </a:extLst>
          </p:cNvPr>
          <p:cNvSpPr>
            <a:spLocks noGrp="1"/>
          </p:cNvSpPr>
          <p:nvPr/>
        </p:nvSpPr>
        <p:spPr>
          <a:xfrm>
            <a:off x="647700" y="1752600"/>
            <a:ext cx="523875" cy="523875"/>
          </a:xfrm>
          <a:prstGeom prst="rect">
            <a:avLst/>
          </a:prstGeom>
          <a:noFill/>
          <a:ln w="0">
            <a:noFill/>
            <a:prstDash val="solid"/>
          </a:ln>
        </p:spPr>
        <p:txBody>
          <a:bodyPr anchor="ctr"/>
          <a:lstStyle/>
          <a:p>
            <a:pPr algn="ctr">
              <a:defRPr sz="2250" b="1">
                <a:solidFill>
                  <a:srgbClr val="FFFFFF"/>
                </a:solidFill>
              </a:defRPr>
            </a:pPr>
            <a:r>
              <a:rPr sz="2250" b="1">
                <a:solidFill>
                  <a:srgbClr val="FFFFFF"/>
                </a:solidFill>
              </a:rPr>
              <a:t>1</a:t>
            </a:r>
          </a:p>
        </p:txBody>
      </p:sp>
      <p:sp>
        <p:nvSpPr>
          <p:cNvPr id="7" name="Rectangle 6">
            <a:extLst>
              <a:ext uri="{FF2B5EF4-FFF2-40B4-BE49-F238E27FC236}">
                <a16:creationId xmlns:a16="http://schemas.microsoft.com/office/drawing/2014/main" id="{33DFA0D4-4D80-4172-9A7A-75551F5A28F1}"/>
              </a:ext>
            </a:extLst>
          </p:cNvPr>
          <p:cNvSpPr>
            <a:spLocks noGrp="1"/>
          </p:cNvSpPr>
          <p:nvPr/>
        </p:nvSpPr>
        <p:spPr>
          <a:xfrm>
            <a:off x="1381125" y="1752600"/>
            <a:ext cx="2952750" cy="32385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DIVINE COUNCIL</a:t>
            </a:r>
          </a:p>
        </p:txBody>
      </p:sp>
      <p:sp>
        <p:nvSpPr>
          <p:cNvPr id="8" name="Rectangle 7">
            <a:extLst>
              <a:ext uri="{FF2B5EF4-FFF2-40B4-BE49-F238E27FC236}">
                <a16:creationId xmlns:a16="http://schemas.microsoft.com/office/drawing/2014/main" id="{3254A71C-FBCC-454E-BAEC-2D35FE84A175}"/>
              </a:ext>
            </a:extLst>
          </p:cNvPr>
          <p:cNvSpPr>
            <a:spLocks noGrp="1"/>
          </p:cNvSpPr>
          <p:nvPr/>
        </p:nvSpPr>
        <p:spPr>
          <a:xfrm>
            <a:off x="4333875" y="1714500"/>
            <a:ext cx="6667500" cy="666750"/>
          </a:xfrm>
          <a:prstGeom prst="rect">
            <a:avLst/>
          </a:prstGeom>
          <a:noFill/>
          <a:ln w="0">
            <a:noFill/>
            <a:prstDash val="solid"/>
          </a:ln>
        </p:spPr>
        <p:txBody>
          <a:bodyPr anchor="ctr"/>
          <a:lstStyle/>
          <a:p>
            <a:pPr algn="l">
              <a:defRPr sz="1725" b="0">
                <a:solidFill>
                  <a:srgbClr val="17130F"/>
                </a:solidFill>
              </a:defRPr>
            </a:pPr>
            <a:r>
              <a:rPr sz="1725" b="0" dirty="0">
                <a:solidFill>
                  <a:srgbClr val="17130F"/>
                </a:solidFill>
              </a:rPr>
              <a:t>God addresses the heavenly court; God alone performs the creating.</a:t>
            </a:r>
          </a:p>
        </p:txBody>
      </p:sp>
      <p:sp>
        <p:nvSpPr>
          <p:cNvPr id="9" name="Rectangle 8">
            <a:extLst>
              <a:ext uri="{FF2B5EF4-FFF2-40B4-BE49-F238E27FC236}">
                <a16:creationId xmlns:a16="http://schemas.microsoft.com/office/drawing/2014/main" id="{D219BF21-1511-4FF8-B0F3-6CC6235656F6}"/>
              </a:ext>
            </a:extLst>
          </p:cNvPr>
          <p:cNvSpPr>
            <a:spLocks noGrp="1"/>
          </p:cNvSpPr>
          <p:nvPr/>
        </p:nvSpPr>
        <p:spPr>
          <a:xfrm>
            <a:off x="647700" y="3009900"/>
            <a:ext cx="523875" cy="523875"/>
          </a:xfrm>
          <a:prstGeom prst="rect">
            <a:avLst/>
          </a:prstGeom>
          <a:solidFill>
            <a:srgbClr val="17130F"/>
          </a:solidFill>
          <a:ln w="0">
            <a:noFill/>
            <a:prstDash val="solid"/>
          </a:ln>
        </p:spPr>
        <p:txBody>
          <a:bodyPr/>
          <a:lstStyle/>
          <a:p>
            <a:endParaRPr lang="en-US"/>
          </a:p>
        </p:txBody>
      </p:sp>
      <p:sp>
        <p:nvSpPr>
          <p:cNvPr id="10" name="Rectangle 9">
            <a:extLst>
              <a:ext uri="{FF2B5EF4-FFF2-40B4-BE49-F238E27FC236}">
                <a16:creationId xmlns:a16="http://schemas.microsoft.com/office/drawing/2014/main" id="{4B6E3127-555B-4142-BF8C-72A14106CE8E}"/>
              </a:ext>
            </a:extLst>
          </p:cNvPr>
          <p:cNvSpPr>
            <a:spLocks noGrp="1"/>
          </p:cNvSpPr>
          <p:nvPr/>
        </p:nvSpPr>
        <p:spPr>
          <a:xfrm>
            <a:off x="647700" y="3009900"/>
            <a:ext cx="523875" cy="523875"/>
          </a:xfrm>
          <a:prstGeom prst="rect">
            <a:avLst/>
          </a:prstGeom>
          <a:noFill/>
          <a:ln w="0">
            <a:noFill/>
            <a:prstDash val="solid"/>
          </a:ln>
        </p:spPr>
        <p:txBody>
          <a:bodyPr anchor="ctr"/>
          <a:lstStyle/>
          <a:p>
            <a:pPr algn="ctr">
              <a:defRPr sz="2250" b="1">
                <a:solidFill>
                  <a:srgbClr val="FFFFFF"/>
                </a:solidFill>
              </a:defRPr>
            </a:pPr>
            <a:r>
              <a:rPr sz="2250" b="1">
                <a:solidFill>
                  <a:srgbClr val="FFFFFF"/>
                </a:solidFill>
              </a:rPr>
              <a:t>2</a:t>
            </a:r>
          </a:p>
        </p:txBody>
      </p:sp>
      <p:sp>
        <p:nvSpPr>
          <p:cNvPr id="11" name="Rectangle 10">
            <a:extLst>
              <a:ext uri="{FF2B5EF4-FFF2-40B4-BE49-F238E27FC236}">
                <a16:creationId xmlns:a16="http://schemas.microsoft.com/office/drawing/2014/main" id="{86E7F10F-E538-4583-8437-06BE0CB67FF2}"/>
              </a:ext>
            </a:extLst>
          </p:cNvPr>
          <p:cNvSpPr>
            <a:spLocks noGrp="1"/>
          </p:cNvSpPr>
          <p:nvPr/>
        </p:nvSpPr>
        <p:spPr>
          <a:xfrm>
            <a:off x="1381125" y="3009900"/>
            <a:ext cx="2952750" cy="32385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ROYAL DELIBERATION</a:t>
            </a:r>
          </a:p>
        </p:txBody>
      </p:sp>
      <p:sp>
        <p:nvSpPr>
          <p:cNvPr id="12" name="Rectangle 11">
            <a:extLst>
              <a:ext uri="{FF2B5EF4-FFF2-40B4-BE49-F238E27FC236}">
                <a16:creationId xmlns:a16="http://schemas.microsoft.com/office/drawing/2014/main" id="{81E990B1-CAE2-4CCD-BE36-37D80743C037}"/>
              </a:ext>
            </a:extLst>
          </p:cNvPr>
          <p:cNvSpPr>
            <a:spLocks noGrp="1"/>
          </p:cNvSpPr>
          <p:nvPr/>
        </p:nvSpPr>
        <p:spPr>
          <a:xfrm>
            <a:off x="4333875" y="2971800"/>
            <a:ext cx="6667500" cy="6667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A majestic or self-deliberative plural: God announces the divine decision.</a:t>
            </a:r>
          </a:p>
        </p:txBody>
      </p:sp>
      <p:sp>
        <p:nvSpPr>
          <p:cNvPr id="13" name="Rectangle 12">
            <a:extLst>
              <a:ext uri="{FF2B5EF4-FFF2-40B4-BE49-F238E27FC236}">
                <a16:creationId xmlns:a16="http://schemas.microsoft.com/office/drawing/2014/main" id="{211E8C45-1EDF-4F5B-91A5-E07D9D644377}"/>
              </a:ext>
            </a:extLst>
          </p:cNvPr>
          <p:cNvSpPr>
            <a:spLocks noGrp="1"/>
          </p:cNvSpPr>
          <p:nvPr/>
        </p:nvSpPr>
        <p:spPr>
          <a:xfrm>
            <a:off x="647700" y="4267200"/>
            <a:ext cx="523875" cy="523875"/>
          </a:xfrm>
          <a:prstGeom prst="rect">
            <a:avLst/>
          </a:prstGeom>
          <a:solidFill>
            <a:srgbClr val="7B2E2E"/>
          </a:solidFill>
          <a:ln w="0">
            <a:noFill/>
            <a:prstDash val="solid"/>
          </a:ln>
        </p:spPr>
        <p:txBody>
          <a:bodyPr/>
          <a:lstStyle/>
          <a:p>
            <a:endParaRPr lang="en-US"/>
          </a:p>
        </p:txBody>
      </p:sp>
      <p:sp>
        <p:nvSpPr>
          <p:cNvPr id="14" name="Rectangle 13">
            <a:extLst>
              <a:ext uri="{FF2B5EF4-FFF2-40B4-BE49-F238E27FC236}">
                <a16:creationId xmlns:a16="http://schemas.microsoft.com/office/drawing/2014/main" id="{5139B150-AE60-4127-96A7-2B9DDC27DF35}"/>
              </a:ext>
            </a:extLst>
          </p:cNvPr>
          <p:cNvSpPr>
            <a:spLocks noGrp="1"/>
          </p:cNvSpPr>
          <p:nvPr/>
        </p:nvSpPr>
        <p:spPr>
          <a:xfrm>
            <a:off x="647700" y="4267200"/>
            <a:ext cx="523875" cy="523875"/>
          </a:xfrm>
          <a:prstGeom prst="rect">
            <a:avLst/>
          </a:prstGeom>
          <a:noFill/>
          <a:ln w="0">
            <a:noFill/>
            <a:prstDash val="solid"/>
          </a:ln>
        </p:spPr>
        <p:txBody>
          <a:bodyPr anchor="ctr"/>
          <a:lstStyle/>
          <a:p>
            <a:pPr algn="ctr">
              <a:defRPr sz="2250" b="1">
                <a:solidFill>
                  <a:srgbClr val="FFFFFF"/>
                </a:solidFill>
              </a:defRPr>
            </a:pPr>
            <a:r>
              <a:rPr sz="2250" b="1">
                <a:solidFill>
                  <a:srgbClr val="FFFFFF"/>
                </a:solidFill>
              </a:rPr>
              <a:t>3</a:t>
            </a:r>
          </a:p>
        </p:txBody>
      </p:sp>
      <p:sp>
        <p:nvSpPr>
          <p:cNvPr id="15" name="Rectangle 14">
            <a:extLst>
              <a:ext uri="{FF2B5EF4-FFF2-40B4-BE49-F238E27FC236}">
                <a16:creationId xmlns:a16="http://schemas.microsoft.com/office/drawing/2014/main" id="{F5C65B3D-30AC-4F31-B4B3-324EA92B4541}"/>
              </a:ext>
            </a:extLst>
          </p:cNvPr>
          <p:cNvSpPr>
            <a:spLocks noGrp="1"/>
          </p:cNvSpPr>
          <p:nvPr/>
        </p:nvSpPr>
        <p:spPr>
          <a:xfrm>
            <a:off x="1381125" y="4267200"/>
            <a:ext cx="2952750" cy="323850"/>
          </a:xfrm>
          <a:prstGeom prst="rect">
            <a:avLst/>
          </a:prstGeom>
          <a:noFill/>
          <a:ln w="0">
            <a:noFill/>
            <a:prstDash val="solid"/>
          </a:ln>
        </p:spPr>
        <p:txBody>
          <a:bodyPr anchor="ctr"/>
          <a:lstStyle/>
          <a:p>
            <a:pPr algn="l">
              <a:defRPr sz="1500" b="1">
                <a:solidFill>
                  <a:srgbClr val="7B2E2E"/>
                </a:solidFill>
              </a:defRPr>
            </a:pPr>
            <a:r>
              <a:rPr sz="1500" b="1">
                <a:solidFill>
                  <a:srgbClr val="7B2E2E"/>
                </a:solidFill>
              </a:rPr>
              <a:t>TRINITARIAN READING</a:t>
            </a:r>
          </a:p>
        </p:txBody>
      </p:sp>
      <p:sp>
        <p:nvSpPr>
          <p:cNvPr id="16" name="Rectangle 15">
            <a:extLst>
              <a:ext uri="{FF2B5EF4-FFF2-40B4-BE49-F238E27FC236}">
                <a16:creationId xmlns:a16="http://schemas.microsoft.com/office/drawing/2014/main" id="{6B687D2D-5F45-4F8D-9DF1-83EB69962AD2}"/>
              </a:ext>
            </a:extLst>
          </p:cNvPr>
          <p:cNvSpPr>
            <a:spLocks noGrp="1"/>
          </p:cNvSpPr>
          <p:nvPr/>
        </p:nvSpPr>
        <p:spPr>
          <a:xfrm>
            <a:off x="4333875" y="4229100"/>
            <a:ext cx="6667500" cy="6667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Christians hear a resonance with Father, Son, and Spirit in light of later revelation.</a:t>
            </a:r>
          </a:p>
        </p:txBody>
      </p:sp>
      <p:sp>
        <p:nvSpPr>
          <p:cNvPr id="17" name="Rectangle 16">
            <a:extLst>
              <a:ext uri="{FF2B5EF4-FFF2-40B4-BE49-F238E27FC236}">
                <a16:creationId xmlns:a16="http://schemas.microsoft.com/office/drawing/2014/main" id="{874A7226-4583-4A63-8A5D-4EBE26D2CD28}"/>
              </a:ext>
            </a:extLst>
          </p:cNvPr>
          <p:cNvSpPr>
            <a:spLocks noGrp="1"/>
          </p:cNvSpPr>
          <p:nvPr/>
        </p:nvSpPr>
        <p:spPr>
          <a:xfrm>
            <a:off x="647700" y="5619750"/>
            <a:ext cx="10334625" cy="19050"/>
          </a:xfrm>
          <a:prstGeom prst="rect">
            <a:avLst/>
          </a:prstGeom>
          <a:solidFill>
            <a:srgbClr val="D9C7A3"/>
          </a:solidFill>
          <a:ln w="0">
            <a:noFill/>
            <a:prstDash val="solid"/>
          </a:ln>
        </p:spPr>
        <p:txBody>
          <a:bodyPr/>
          <a:lstStyle/>
          <a:p>
            <a:endParaRPr lang="en-US"/>
          </a:p>
        </p:txBody>
      </p:sp>
      <p:sp>
        <p:nvSpPr>
          <p:cNvPr id="18" name="Rectangle 17">
            <a:extLst>
              <a:ext uri="{FF2B5EF4-FFF2-40B4-BE49-F238E27FC236}">
                <a16:creationId xmlns:a16="http://schemas.microsoft.com/office/drawing/2014/main" id="{5ACFC9CC-2912-473F-9D76-BC2B56B2EEED}"/>
              </a:ext>
            </a:extLst>
          </p:cNvPr>
          <p:cNvSpPr>
            <a:spLocks noGrp="1"/>
          </p:cNvSpPr>
          <p:nvPr/>
        </p:nvSpPr>
        <p:spPr>
          <a:xfrm>
            <a:off x="647700" y="5810250"/>
            <a:ext cx="10334625" cy="476250"/>
          </a:xfrm>
          <a:prstGeom prst="rect">
            <a:avLst/>
          </a:prstGeom>
          <a:noFill/>
          <a:ln w="0">
            <a:noFill/>
            <a:prstDash val="solid"/>
          </a:ln>
        </p:spPr>
        <p:txBody>
          <a:bodyPr anchor="ctr"/>
          <a:lstStyle/>
          <a:p>
            <a:pPr algn="ctr">
              <a:defRPr sz="1575" b="1">
                <a:solidFill>
                  <a:srgbClr val="6C6963"/>
                </a:solidFill>
              </a:defRPr>
            </a:pPr>
            <a:r>
              <a:rPr sz="1575" b="1" dirty="0">
                <a:solidFill>
                  <a:srgbClr val="6C6963"/>
                </a:solidFill>
              </a:rPr>
              <a:t>Best interpretive discipline: distinguish the likely ancient context from a later Christian theological reading.</a:t>
            </a:r>
          </a:p>
        </p:txBody>
      </p:sp>
    </p:spTree>
    <p:extLst>
      <p:ext uri="{BB962C8B-B14F-4D97-AF65-F5344CB8AC3E}">
        <p14:creationId xmlns:p14="http://schemas.microsoft.com/office/powerpoint/2010/main" val="14522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824D15D-E4DA-4EF8-8BB8-8BCEAE07552E}"/>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48887AD1-7DAB-41BE-B888-ABC2F9503543}"/>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5D1BC1D6-8359-40D1-969A-FD61A8B83AC0}"/>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Humans are distinct because they bear God’s image</a:t>
            </a:r>
          </a:p>
        </p:txBody>
      </p:sp>
      <p:sp>
        <p:nvSpPr>
          <p:cNvPr id="4" name="Rectangle 3">
            <a:extLst>
              <a:ext uri="{FF2B5EF4-FFF2-40B4-BE49-F238E27FC236}">
                <a16:creationId xmlns:a16="http://schemas.microsoft.com/office/drawing/2014/main" id="{CCFE3FFD-3B14-4400-94EE-8B222A13268F}"/>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865F19E7-5B4A-4FD3-8E5A-7A968A11FB88}"/>
              </a:ext>
            </a:extLst>
          </p:cNvPr>
          <p:cNvSpPr>
            <a:spLocks noGrp="1"/>
          </p:cNvSpPr>
          <p:nvPr/>
        </p:nvSpPr>
        <p:spPr>
          <a:xfrm>
            <a:off x="666750" y="1752600"/>
            <a:ext cx="2381250" cy="523875"/>
          </a:xfrm>
          <a:prstGeom prst="rect">
            <a:avLst/>
          </a:prstGeom>
          <a:noFill/>
          <a:ln w="0">
            <a:noFill/>
            <a:prstDash val="solid"/>
          </a:ln>
        </p:spPr>
        <p:txBody>
          <a:bodyPr anchor="ctr"/>
          <a:lstStyle/>
          <a:p>
            <a:pPr algn="l">
              <a:defRPr sz="2850" b="1">
                <a:solidFill>
                  <a:srgbClr val="7B2E2E"/>
                </a:solidFill>
              </a:defRPr>
            </a:pPr>
            <a:r>
              <a:rPr sz="2850" b="1">
                <a:solidFill>
                  <a:srgbClr val="7B2E2E"/>
                </a:solidFill>
              </a:rPr>
              <a:t>IMAGE</a:t>
            </a:r>
          </a:p>
        </p:txBody>
      </p:sp>
      <p:sp>
        <p:nvSpPr>
          <p:cNvPr id="6" name="Rectangle 5">
            <a:extLst>
              <a:ext uri="{FF2B5EF4-FFF2-40B4-BE49-F238E27FC236}">
                <a16:creationId xmlns:a16="http://schemas.microsoft.com/office/drawing/2014/main" id="{5E2AD258-4E38-4591-B174-3A7CE67540AA}"/>
              </a:ext>
            </a:extLst>
          </p:cNvPr>
          <p:cNvSpPr>
            <a:spLocks noGrp="1"/>
          </p:cNvSpPr>
          <p:nvPr/>
        </p:nvSpPr>
        <p:spPr>
          <a:xfrm>
            <a:off x="3429000" y="1752600"/>
            <a:ext cx="2286000" cy="523875"/>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Identity</a:t>
            </a:r>
          </a:p>
        </p:txBody>
      </p:sp>
      <p:sp>
        <p:nvSpPr>
          <p:cNvPr id="7" name="Rectangle 6">
            <a:extLst>
              <a:ext uri="{FF2B5EF4-FFF2-40B4-BE49-F238E27FC236}">
                <a16:creationId xmlns:a16="http://schemas.microsoft.com/office/drawing/2014/main" id="{321CD869-86A0-4F8C-A644-14CC14C53AC6}"/>
              </a:ext>
            </a:extLst>
          </p:cNvPr>
          <p:cNvSpPr>
            <a:spLocks noGrp="1"/>
          </p:cNvSpPr>
          <p:nvPr/>
        </p:nvSpPr>
        <p:spPr>
          <a:xfrm>
            <a:off x="5905500" y="1714500"/>
            <a:ext cx="5048250" cy="685800"/>
          </a:xfrm>
          <a:prstGeom prst="rect">
            <a:avLst/>
          </a:prstGeom>
          <a:noFill/>
          <a:ln w="0">
            <a:noFill/>
            <a:prstDash val="solid"/>
          </a:ln>
        </p:spPr>
        <p:txBody>
          <a:bodyPr anchor="ctr"/>
          <a:lstStyle/>
          <a:p>
            <a:pPr algn="l">
              <a:defRPr sz="1650" b="0">
                <a:solidFill>
                  <a:srgbClr val="6C6963"/>
                </a:solidFill>
              </a:defRPr>
            </a:pPr>
            <a:r>
              <a:rPr sz="1650" b="0">
                <a:solidFill>
                  <a:srgbClr val="6C6963"/>
                </a:solidFill>
              </a:rPr>
              <a:t>Every human has God-given dignity; the image is not reserved for kings.</a:t>
            </a:r>
          </a:p>
        </p:txBody>
      </p:sp>
      <p:sp>
        <p:nvSpPr>
          <p:cNvPr id="8" name="Rectangle 7">
            <a:extLst>
              <a:ext uri="{FF2B5EF4-FFF2-40B4-BE49-F238E27FC236}">
                <a16:creationId xmlns:a16="http://schemas.microsoft.com/office/drawing/2014/main" id="{4D442B4C-953E-4821-858F-43083E737A8C}"/>
              </a:ext>
            </a:extLst>
          </p:cNvPr>
          <p:cNvSpPr>
            <a:spLocks noGrp="1"/>
          </p:cNvSpPr>
          <p:nvPr/>
        </p:nvSpPr>
        <p:spPr>
          <a:xfrm>
            <a:off x="666750" y="2571750"/>
            <a:ext cx="10287000" cy="9525"/>
          </a:xfrm>
          <a:prstGeom prst="rect">
            <a:avLst/>
          </a:prstGeom>
          <a:solidFill>
            <a:srgbClr val="D9C7A3"/>
          </a:solidFill>
          <a:ln w="0">
            <a:noFill/>
            <a:prstDash val="solid"/>
          </a:ln>
        </p:spPr>
        <p:txBody>
          <a:bodyPr/>
          <a:lstStyle/>
          <a:p>
            <a:endParaRPr lang="en-US"/>
          </a:p>
        </p:txBody>
      </p:sp>
      <p:sp>
        <p:nvSpPr>
          <p:cNvPr id="9" name="Rectangle 8">
            <a:extLst>
              <a:ext uri="{FF2B5EF4-FFF2-40B4-BE49-F238E27FC236}">
                <a16:creationId xmlns:a16="http://schemas.microsoft.com/office/drawing/2014/main" id="{A060C69D-F147-4BE5-A892-C5F8362E5C6A}"/>
              </a:ext>
            </a:extLst>
          </p:cNvPr>
          <p:cNvSpPr>
            <a:spLocks noGrp="1"/>
          </p:cNvSpPr>
          <p:nvPr/>
        </p:nvSpPr>
        <p:spPr>
          <a:xfrm>
            <a:off x="666750" y="2857500"/>
            <a:ext cx="2381250" cy="523875"/>
          </a:xfrm>
          <a:prstGeom prst="rect">
            <a:avLst/>
          </a:prstGeom>
          <a:noFill/>
          <a:ln w="0">
            <a:noFill/>
            <a:prstDash val="solid"/>
          </a:ln>
        </p:spPr>
        <p:txBody>
          <a:bodyPr anchor="ctr"/>
          <a:lstStyle/>
          <a:p>
            <a:pPr algn="l">
              <a:defRPr sz="2850" b="1">
                <a:solidFill>
                  <a:srgbClr val="536B57"/>
                </a:solidFill>
              </a:defRPr>
            </a:pPr>
            <a:r>
              <a:rPr sz="2850" b="1">
                <a:solidFill>
                  <a:srgbClr val="536B57"/>
                </a:solidFill>
              </a:rPr>
              <a:t>VOCATION</a:t>
            </a:r>
          </a:p>
        </p:txBody>
      </p:sp>
      <p:sp>
        <p:nvSpPr>
          <p:cNvPr id="10" name="Rectangle 9">
            <a:extLst>
              <a:ext uri="{FF2B5EF4-FFF2-40B4-BE49-F238E27FC236}">
                <a16:creationId xmlns:a16="http://schemas.microsoft.com/office/drawing/2014/main" id="{45C147C6-9EC9-43FB-ADE0-75D03AB7A9D0}"/>
              </a:ext>
            </a:extLst>
          </p:cNvPr>
          <p:cNvSpPr>
            <a:spLocks noGrp="1"/>
          </p:cNvSpPr>
          <p:nvPr/>
        </p:nvSpPr>
        <p:spPr>
          <a:xfrm>
            <a:off x="3429000" y="2857500"/>
            <a:ext cx="2286000" cy="523875"/>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Responsibility</a:t>
            </a:r>
          </a:p>
        </p:txBody>
      </p:sp>
      <p:sp>
        <p:nvSpPr>
          <p:cNvPr id="11" name="Rectangle 10">
            <a:extLst>
              <a:ext uri="{FF2B5EF4-FFF2-40B4-BE49-F238E27FC236}">
                <a16:creationId xmlns:a16="http://schemas.microsoft.com/office/drawing/2014/main" id="{31C2FC34-FBCA-46E8-A8F5-5948A31EC0A3}"/>
              </a:ext>
            </a:extLst>
          </p:cNvPr>
          <p:cNvSpPr>
            <a:spLocks noGrp="1"/>
          </p:cNvSpPr>
          <p:nvPr/>
        </p:nvSpPr>
        <p:spPr>
          <a:xfrm>
            <a:off x="5905500" y="2819400"/>
            <a:ext cx="5048250" cy="685800"/>
          </a:xfrm>
          <a:prstGeom prst="rect">
            <a:avLst/>
          </a:prstGeom>
          <a:noFill/>
          <a:ln w="0">
            <a:noFill/>
            <a:prstDash val="solid"/>
          </a:ln>
        </p:spPr>
        <p:txBody>
          <a:bodyPr anchor="ctr"/>
          <a:lstStyle/>
          <a:p>
            <a:pPr algn="l">
              <a:defRPr sz="1650" b="0">
                <a:solidFill>
                  <a:srgbClr val="6C6963"/>
                </a:solidFill>
              </a:defRPr>
            </a:pPr>
            <a:r>
              <a:rPr sz="1650" b="0">
                <a:solidFill>
                  <a:srgbClr val="6C6963"/>
                </a:solidFill>
              </a:rPr>
              <a:t>Humans represent God by cultivating, guarding, naming, and exercising accountable dominion.</a:t>
            </a:r>
          </a:p>
        </p:txBody>
      </p:sp>
      <p:sp>
        <p:nvSpPr>
          <p:cNvPr id="12" name="Rectangle 11">
            <a:extLst>
              <a:ext uri="{FF2B5EF4-FFF2-40B4-BE49-F238E27FC236}">
                <a16:creationId xmlns:a16="http://schemas.microsoft.com/office/drawing/2014/main" id="{15827B93-7AD4-4A8E-ADA6-5FBF7AA23B06}"/>
              </a:ext>
            </a:extLst>
          </p:cNvPr>
          <p:cNvSpPr>
            <a:spLocks noGrp="1"/>
          </p:cNvSpPr>
          <p:nvPr/>
        </p:nvSpPr>
        <p:spPr>
          <a:xfrm>
            <a:off x="666750" y="3676650"/>
            <a:ext cx="10287000" cy="9525"/>
          </a:xfrm>
          <a:prstGeom prst="rect">
            <a:avLst/>
          </a:prstGeom>
          <a:solidFill>
            <a:srgbClr val="D9C7A3"/>
          </a:solidFill>
          <a:ln w="0">
            <a:noFill/>
            <a:prstDash val="solid"/>
          </a:ln>
        </p:spPr>
        <p:txBody>
          <a:bodyPr/>
          <a:lstStyle/>
          <a:p>
            <a:endParaRPr lang="en-US"/>
          </a:p>
        </p:txBody>
      </p:sp>
      <p:sp>
        <p:nvSpPr>
          <p:cNvPr id="13" name="Rectangle 12">
            <a:extLst>
              <a:ext uri="{FF2B5EF4-FFF2-40B4-BE49-F238E27FC236}">
                <a16:creationId xmlns:a16="http://schemas.microsoft.com/office/drawing/2014/main" id="{0723624C-C013-4D1F-B650-751D7ED62846}"/>
              </a:ext>
            </a:extLst>
          </p:cNvPr>
          <p:cNvSpPr>
            <a:spLocks noGrp="1"/>
          </p:cNvSpPr>
          <p:nvPr/>
        </p:nvSpPr>
        <p:spPr>
          <a:xfrm>
            <a:off x="666750" y="3962400"/>
            <a:ext cx="2381250" cy="523875"/>
          </a:xfrm>
          <a:prstGeom prst="rect">
            <a:avLst/>
          </a:prstGeom>
          <a:noFill/>
          <a:ln w="0">
            <a:noFill/>
            <a:prstDash val="solid"/>
          </a:ln>
        </p:spPr>
        <p:txBody>
          <a:bodyPr anchor="ctr"/>
          <a:lstStyle/>
          <a:p>
            <a:pPr algn="l">
              <a:defRPr sz="2850" b="1">
                <a:solidFill>
                  <a:srgbClr val="B58A3A"/>
                </a:solidFill>
              </a:defRPr>
            </a:pPr>
            <a:r>
              <a:rPr sz="2850" b="1">
                <a:solidFill>
                  <a:srgbClr val="B58A3A"/>
                </a:solidFill>
              </a:rPr>
              <a:t>RELATION</a:t>
            </a:r>
          </a:p>
        </p:txBody>
      </p:sp>
      <p:sp>
        <p:nvSpPr>
          <p:cNvPr id="14" name="Rectangle 13">
            <a:extLst>
              <a:ext uri="{FF2B5EF4-FFF2-40B4-BE49-F238E27FC236}">
                <a16:creationId xmlns:a16="http://schemas.microsoft.com/office/drawing/2014/main" id="{AAAF2690-2B32-48FD-B4E7-452DBAEE1B77}"/>
              </a:ext>
            </a:extLst>
          </p:cNvPr>
          <p:cNvSpPr>
            <a:spLocks noGrp="1"/>
          </p:cNvSpPr>
          <p:nvPr/>
        </p:nvSpPr>
        <p:spPr>
          <a:xfrm>
            <a:off x="3429000" y="3962400"/>
            <a:ext cx="2286000" cy="523875"/>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Communion</a:t>
            </a:r>
          </a:p>
        </p:txBody>
      </p:sp>
      <p:sp>
        <p:nvSpPr>
          <p:cNvPr id="15" name="Rectangle 14">
            <a:extLst>
              <a:ext uri="{FF2B5EF4-FFF2-40B4-BE49-F238E27FC236}">
                <a16:creationId xmlns:a16="http://schemas.microsoft.com/office/drawing/2014/main" id="{2E19543D-0B99-4CE0-8E84-7A51C6FCCC7B}"/>
              </a:ext>
            </a:extLst>
          </p:cNvPr>
          <p:cNvSpPr>
            <a:spLocks noGrp="1"/>
          </p:cNvSpPr>
          <p:nvPr/>
        </p:nvSpPr>
        <p:spPr>
          <a:xfrm>
            <a:off x="5905500" y="3924300"/>
            <a:ext cx="5048250" cy="685800"/>
          </a:xfrm>
          <a:prstGeom prst="rect">
            <a:avLst/>
          </a:prstGeom>
          <a:noFill/>
          <a:ln w="0">
            <a:noFill/>
            <a:prstDash val="solid"/>
          </a:ln>
        </p:spPr>
        <p:txBody>
          <a:bodyPr anchor="ctr"/>
          <a:lstStyle/>
          <a:p>
            <a:pPr algn="l">
              <a:defRPr sz="1650" b="0">
                <a:solidFill>
                  <a:srgbClr val="6C6963"/>
                </a:solidFill>
              </a:defRPr>
            </a:pPr>
            <a:r>
              <a:rPr sz="1650" b="0">
                <a:solidFill>
                  <a:srgbClr val="6C6963"/>
                </a:solidFill>
              </a:rPr>
              <a:t>Humans receive God’s word, live before God, and are made for mutual companionship.</a:t>
            </a:r>
          </a:p>
        </p:txBody>
      </p:sp>
      <p:sp>
        <p:nvSpPr>
          <p:cNvPr id="16" name="Rectangle 15">
            <a:extLst>
              <a:ext uri="{FF2B5EF4-FFF2-40B4-BE49-F238E27FC236}">
                <a16:creationId xmlns:a16="http://schemas.microsoft.com/office/drawing/2014/main" id="{93A6E35E-5323-4E5E-8F12-3BBC85814594}"/>
              </a:ext>
            </a:extLst>
          </p:cNvPr>
          <p:cNvSpPr>
            <a:spLocks noGrp="1"/>
          </p:cNvSpPr>
          <p:nvPr/>
        </p:nvSpPr>
        <p:spPr>
          <a:xfrm>
            <a:off x="666750" y="4781550"/>
            <a:ext cx="10287000" cy="9525"/>
          </a:xfrm>
          <a:prstGeom prst="rect">
            <a:avLst/>
          </a:prstGeom>
          <a:solidFill>
            <a:srgbClr val="D9C7A3"/>
          </a:solidFill>
          <a:ln w="0">
            <a:noFill/>
            <a:prstDash val="solid"/>
          </a:ln>
        </p:spPr>
        <p:txBody>
          <a:bodyPr/>
          <a:lstStyle/>
          <a:p>
            <a:endParaRPr lang="en-US"/>
          </a:p>
        </p:txBody>
      </p:sp>
      <p:sp>
        <p:nvSpPr>
          <p:cNvPr id="17" name="Rectangle 16">
            <a:extLst>
              <a:ext uri="{FF2B5EF4-FFF2-40B4-BE49-F238E27FC236}">
                <a16:creationId xmlns:a16="http://schemas.microsoft.com/office/drawing/2014/main" id="{93BA5F67-0F84-4C7F-B68B-3B6184D6BFDA}"/>
              </a:ext>
            </a:extLst>
          </p:cNvPr>
          <p:cNvSpPr>
            <a:spLocks noGrp="1"/>
          </p:cNvSpPr>
          <p:nvPr/>
        </p:nvSpPr>
        <p:spPr>
          <a:xfrm>
            <a:off x="666750" y="5067300"/>
            <a:ext cx="2571750" cy="523875"/>
          </a:xfrm>
          <a:prstGeom prst="rect">
            <a:avLst/>
          </a:prstGeom>
          <a:noFill/>
          <a:ln w="0">
            <a:noFill/>
            <a:prstDash val="solid"/>
          </a:ln>
        </p:spPr>
        <p:txBody>
          <a:bodyPr anchor="ctr"/>
          <a:lstStyle/>
          <a:p>
            <a:pPr algn="l">
              <a:defRPr sz="2400" b="1">
                <a:solidFill>
                  <a:srgbClr val="7B2E2E"/>
                </a:solidFill>
              </a:defRPr>
            </a:pPr>
            <a:r>
              <a:rPr sz="2400" b="1">
                <a:solidFill>
                  <a:srgbClr val="7B2E2E"/>
                </a:solidFill>
              </a:rPr>
              <a:t>MORAL AGENCY</a:t>
            </a:r>
          </a:p>
        </p:txBody>
      </p:sp>
      <p:sp>
        <p:nvSpPr>
          <p:cNvPr id="18" name="Rectangle 17">
            <a:extLst>
              <a:ext uri="{FF2B5EF4-FFF2-40B4-BE49-F238E27FC236}">
                <a16:creationId xmlns:a16="http://schemas.microsoft.com/office/drawing/2014/main" id="{8F580E7C-5149-4311-826A-16CED22713FC}"/>
              </a:ext>
            </a:extLst>
          </p:cNvPr>
          <p:cNvSpPr>
            <a:spLocks noGrp="1"/>
          </p:cNvSpPr>
          <p:nvPr/>
        </p:nvSpPr>
        <p:spPr>
          <a:xfrm>
            <a:off x="3429000" y="5067300"/>
            <a:ext cx="2286000" cy="523875"/>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Choice</a:t>
            </a:r>
          </a:p>
        </p:txBody>
      </p:sp>
      <p:sp>
        <p:nvSpPr>
          <p:cNvPr id="19" name="Rectangle 18">
            <a:extLst>
              <a:ext uri="{FF2B5EF4-FFF2-40B4-BE49-F238E27FC236}">
                <a16:creationId xmlns:a16="http://schemas.microsoft.com/office/drawing/2014/main" id="{3D48637A-F26B-44BC-9379-C12C32AE207D}"/>
              </a:ext>
            </a:extLst>
          </p:cNvPr>
          <p:cNvSpPr>
            <a:spLocks noGrp="1"/>
          </p:cNvSpPr>
          <p:nvPr/>
        </p:nvSpPr>
        <p:spPr>
          <a:xfrm>
            <a:off x="5905500" y="5029200"/>
            <a:ext cx="5048250" cy="685800"/>
          </a:xfrm>
          <a:prstGeom prst="rect">
            <a:avLst/>
          </a:prstGeom>
          <a:noFill/>
          <a:ln w="0">
            <a:noFill/>
            <a:prstDash val="solid"/>
          </a:ln>
        </p:spPr>
        <p:txBody>
          <a:bodyPr anchor="ctr"/>
          <a:lstStyle/>
          <a:p>
            <a:pPr algn="l">
              <a:defRPr sz="1650" b="0">
                <a:solidFill>
                  <a:srgbClr val="6C6963"/>
                </a:solidFill>
              </a:defRPr>
            </a:pPr>
            <a:r>
              <a:rPr sz="1650" b="0">
                <a:solidFill>
                  <a:srgbClr val="6C6963"/>
                </a:solidFill>
              </a:rPr>
              <a:t>Humans can obey or reject a meaningful divine command—and answer for that choice.</a:t>
            </a:r>
          </a:p>
        </p:txBody>
      </p:sp>
    </p:spTree>
    <p:extLst>
      <p:ext uri="{BB962C8B-B14F-4D97-AF65-F5344CB8AC3E}">
        <p14:creationId xmlns:p14="http://schemas.microsoft.com/office/powerpoint/2010/main" val="366411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8F9B270-6545-41E6-B333-028112F6947E}"/>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6BFB6ADC-1D6C-4233-9C3D-F0D098D0F856}"/>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0E270C2D-988C-4AD1-89A7-4297114F4637}"/>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dirty="0">
                <a:solidFill>
                  <a:srgbClr val="FFFFFF"/>
                </a:solidFill>
              </a:rPr>
              <a:t>Genesis 2:18–25</a:t>
            </a:r>
          </a:p>
        </p:txBody>
      </p:sp>
      <p:sp>
        <p:nvSpPr>
          <p:cNvPr id="4" name="Rectangle 3">
            <a:extLst>
              <a:ext uri="{FF2B5EF4-FFF2-40B4-BE49-F238E27FC236}">
                <a16:creationId xmlns:a16="http://schemas.microsoft.com/office/drawing/2014/main" id="{24EA6CE4-1DDF-470F-AE0E-C72571E125AF}"/>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C7B6F26C-368B-49C0-B359-4FC8067D56BD}"/>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5</a:t>
            </a:r>
          </a:p>
        </p:txBody>
      </p:sp>
      <p:sp>
        <p:nvSpPr>
          <p:cNvPr id="6" name="Rectangle 5">
            <a:extLst>
              <a:ext uri="{FF2B5EF4-FFF2-40B4-BE49-F238E27FC236}">
                <a16:creationId xmlns:a16="http://schemas.microsoft.com/office/drawing/2014/main" id="{F9E73E82-CD56-442F-BDA3-B8B1DAB90E4D}"/>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EC2C7A58-CDE3-4431-8BA9-C0CBCC3D1BAF}"/>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7F56C5B9-814F-491F-9394-D8BE150EB4EB}"/>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Companionship • mutuality • recognition • one flesh</a:t>
            </a:r>
          </a:p>
        </p:txBody>
      </p:sp>
      <p:sp>
        <p:nvSpPr>
          <p:cNvPr id="9" name="Rectangle 8">
            <a:extLst>
              <a:ext uri="{FF2B5EF4-FFF2-40B4-BE49-F238E27FC236}">
                <a16:creationId xmlns:a16="http://schemas.microsoft.com/office/drawing/2014/main" id="{E491C3CD-208F-49EF-B3B2-239E49D7459E}"/>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30176D69-D0B9-47E5-A2F0-CBD0A07106A7}"/>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Why is “not good” first spoken here, and how does God answer human aloneness?</a:t>
            </a:r>
          </a:p>
        </p:txBody>
      </p:sp>
    </p:spTree>
    <p:extLst>
      <p:ext uri="{BB962C8B-B14F-4D97-AF65-F5344CB8AC3E}">
        <p14:creationId xmlns:p14="http://schemas.microsoft.com/office/powerpoint/2010/main" val="857634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D221019-CBA4-49A7-A3BF-AC2C8EDA3A3F}"/>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5034271D-65D9-4746-B94F-9AD8B5870B40}"/>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D5E88E34-9B88-4A51-8767-AC77EA94AB00}"/>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dirty="0">
                <a:solidFill>
                  <a:srgbClr val="17130F"/>
                </a:solidFill>
              </a:rPr>
              <a:t>“Very good” describes a whole creation </a:t>
            </a:r>
            <a:r>
              <a:rPr sz="2850" b="1">
                <a:solidFill>
                  <a:srgbClr val="17130F"/>
                </a:solidFill>
              </a:rPr>
              <a:t>rightly ordered</a:t>
            </a:r>
            <a:r>
              <a:rPr lang="en-US" sz="2850" b="1">
                <a:solidFill>
                  <a:srgbClr val="17130F"/>
                </a:solidFill>
              </a:rPr>
              <a:t> (SKIP)</a:t>
            </a:r>
            <a:endParaRPr sz="2850" b="1" dirty="0">
              <a:solidFill>
                <a:srgbClr val="17130F"/>
              </a:solidFill>
            </a:endParaRPr>
          </a:p>
        </p:txBody>
      </p:sp>
      <p:sp>
        <p:nvSpPr>
          <p:cNvPr id="4" name="Rectangle 3">
            <a:extLst>
              <a:ext uri="{FF2B5EF4-FFF2-40B4-BE49-F238E27FC236}">
                <a16:creationId xmlns:a16="http://schemas.microsoft.com/office/drawing/2014/main" id="{B7329913-8B29-4617-9CB2-6ADFA9892338}"/>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454E766C-7977-4134-8875-B6E51C05BF95}"/>
              </a:ext>
            </a:extLst>
          </p:cNvPr>
          <p:cNvSpPr>
            <a:spLocks noGrp="1"/>
          </p:cNvSpPr>
          <p:nvPr/>
        </p:nvSpPr>
        <p:spPr>
          <a:xfrm>
            <a:off x="590550" y="1809750"/>
            <a:ext cx="3333750" cy="3000375"/>
          </a:xfrm>
          <a:prstGeom prst="rect">
            <a:avLst/>
          </a:prstGeom>
          <a:solidFill>
            <a:srgbClr val="FFFDF8"/>
          </a:solidFill>
          <a:ln w="9525">
            <a:solidFill>
              <a:srgbClr val="EAE0CE"/>
            </a:solidFill>
            <a:prstDash val="solid"/>
          </a:ln>
        </p:spPr>
        <p:txBody>
          <a:bodyPr/>
          <a:lstStyle/>
          <a:p>
            <a:endParaRPr lang="en-US"/>
          </a:p>
        </p:txBody>
      </p:sp>
      <p:sp>
        <p:nvSpPr>
          <p:cNvPr id="6" name="Rectangle 5">
            <a:extLst>
              <a:ext uri="{FF2B5EF4-FFF2-40B4-BE49-F238E27FC236}">
                <a16:creationId xmlns:a16="http://schemas.microsoft.com/office/drawing/2014/main" id="{7DAAD82B-F690-4358-A3E2-E2359395777A}"/>
              </a:ext>
            </a:extLst>
          </p:cNvPr>
          <p:cNvSpPr>
            <a:spLocks noGrp="1"/>
          </p:cNvSpPr>
          <p:nvPr/>
        </p:nvSpPr>
        <p:spPr>
          <a:xfrm>
            <a:off x="828675" y="2047875"/>
            <a:ext cx="2857500" cy="419100"/>
          </a:xfrm>
          <a:prstGeom prst="rect">
            <a:avLst/>
          </a:prstGeom>
          <a:noFill/>
          <a:ln w="0">
            <a:noFill/>
            <a:prstDash val="solid"/>
          </a:ln>
        </p:spPr>
        <p:txBody>
          <a:bodyPr anchor="ctr"/>
          <a:lstStyle/>
          <a:p>
            <a:pPr algn="ctr">
              <a:defRPr sz="1875" b="1">
                <a:solidFill>
                  <a:srgbClr val="536B57"/>
                </a:solidFill>
              </a:defRPr>
            </a:pPr>
            <a:r>
              <a:rPr sz="1875" b="1">
                <a:solidFill>
                  <a:srgbClr val="536B57"/>
                </a:solidFill>
              </a:rPr>
              <a:t>GOOD</a:t>
            </a:r>
          </a:p>
        </p:txBody>
      </p:sp>
      <p:sp>
        <p:nvSpPr>
          <p:cNvPr id="7" name="Rectangle 6">
            <a:extLst>
              <a:ext uri="{FF2B5EF4-FFF2-40B4-BE49-F238E27FC236}">
                <a16:creationId xmlns:a16="http://schemas.microsoft.com/office/drawing/2014/main" id="{B70A7D4E-4252-43A2-9281-163DBB08D7FB}"/>
              </a:ext>
            </a:extLst>
          </p:cNvPr>
          <p:cNvSpPr>
            <a:spLocks noGrp="1"/>
          </p:cNvSpPr>
          <p:nvPr/>
        </p:nvSpPr>
        <p:spPr>
          <a:xfrm>
            <a:off x="923925" y="2714625"/>
            <a:ext cx="2667000" cy="1428750"/>
          </a:xfrm>
          <a:prstGeom prst="rect">
            <a:avLst/>
          </a:prstGeom>
          <a:noFill/>
          <a:ln w="0">
            <a:noFill/>
            <a:prstDash val="solid"/>
          </a:ln>
        </p:spPr>
        <p:txBody>
          <a:bodyPr anchor="ctr"/>
          <a:lstStyle/>
          <a:p>
            <a:pPr algn="ctr">
              <a:defRPr sz="1950" b="1">
                <a:solidFill>
                  <a:srgbClr val="17130F"/>
                </a:solidFill>
              </a:defRPr>
            </a:pPr>
            <a:r>
              <a:rPr sz="1950" b="1">
                <a:solidFill>
                  <a:srgbClr val="17130F"/>
                </a:solidFill>
              </a:rPr>
              <a:t>Each created realm fulfills God’s purpose.</a:t>
            </a:r>
          </a:p>
        </p:txBody>
      </p:sp>
      <p:sp>
        <p:nvSpPr>
          <p:cNvPr id="8" name="Rectangle 7">
            <a:extLst>
              <a:ext uri="{FF2B5EF4-FFF2-40B4-BE49-F238E27FC236}">
                <a16:creationId xmlns:a16="http://schemas.microsoft.com/office/drawing/2014/main" id="{976D8449-61E8-4A1E-8CA3-478DBCFE471F}"/>
              </a:ext>
            </a:extLst>
          </p:cNvPr>
          <p:cNvSpPr>
            <a:spLocks noGrp="1"/>
          </p:cNvSpPr>
          <p:nvPr/>
        </p:nvSpPr>
        <p:spPr>
          <a:xfrm>
            <a:off x="4210050" y="1809750"/>
            <a:ext cx="3333750" cy="3000375"/>
          </a:xfrm>
          <a:prstGeom prst="rect">
            <a:avLst/>
          </a:prstGeom>
          <a:solidFill>
            <a:srgbClr val="EAE0CE"/>
          </a:solidFill>
          <a:ln w="9525">
            <a:solidFill>
              <a:srgbClr val="D9C7A3"/>
            </a:solidFill>
            <a:prstDash val="solid"/>
          </a:ln>
        </p:spPr>
        <p:txBody>
          <a:bodyPr/>
          <a:lstStyle/>
          <a:p>
            <a:endParaRPr lang="en-US"/>
          </a:p>
        </p:txBody>
      </p:sp>
      <p:sp>
        <p:nvSpPr>
          <p:cNvPr id="9" name="Rectangle 8">
            <a:extLst>
              <a:ext uri="{FF2B5EF4-FFF2-40B4-BE49-F238E27FC236}">
                <a16:creationId xmlns:a16="http://schemas.microsoft.com/office/drawing/2014/main" id="{946BEC98-9493-444B-B55B-8098C230095A}"/>
              </a:ext>
            </a:extLst>
          </p:cNvPr>
          <p:cNvSpPr>
            <a:spLocks noGrp="1"/>
          </p:cNvSpPr>
          <p:nvPr/>
        </p:nvSpPr>
        <p:spPr>
          <a:xfrm>
            <a:off x="4448175" y="2047875"/>
            <a:ext cx="2857500" cy="419100"/>
          </a:xfrm>
          <a:prstGeom prst="rect">
            <a:avLst/>
          </a:prstGeom>
          <a:noFill/>
          <a:ln w="0">
            <a:noFill/>
            <a:prstDash val="solid"/>
          </a:ln>
        </p:spPr>
        <p:txBody>
          <a:bodyPr anchor="ctr"/>
          <a:lstStyle/>
          <a:p>
            <a:pPr algn="ctr">
              <a:defRPr sz="1875" b="1">
                <a:solidFill>
                  <a:srgbClr val="7B2E2E"/>
                </a:solidFill>
              </a:defRPr>
            </a:pPr>
            <a:r>
              <a:rPr sz="1875" b="1">
                <a:solidFill>
                  <a:srgbClr val="7B2E2E"/>
                </a:solidFill>
              </a:rPr>
              <a:t>VERY GOOD</a:t>
            </a:r>
          </a:p>
        </p:txBody>
      </p:sp>
      <p:sp>
        <p:nvSpPr>
          <p:cNvPr id="10" name="Rectangle 9">
            <a:extLst>
              <a:ext uri="{FF2B5EF4-FFF2-40B4-BE49-F238E27FC236}">
                <a16:creationId xmlns:a16="http://schemas.microsoft.com/office/drawing/2014/main" id="{06F29FEE-2759-4576-9ED4-BC46377C3F50}"/>
              </a:ext>
            </a:extLst>
          </p:cNvPr>
          <p:cNvSpPr>
            <a:spLocks noGrp="1"/>
          </p:cNvSpPr>
          <p:nvPr/>
        </p:nvSpPr>
        <p:spPr>
          <a:xfrm>
            <a:off x="4543425" y="2714625"/>
            <a:ext cx="2667000" cy="1428750"/>
          </a:xfrm>
          <a:prstGeom prst="rect">
            <a:avLst/>
          </a:prstGeom>
          <a:noFill/>
          <a:ln w="0">
            <a:noFill/>
            <a:prstDash val="solid"/>
          </a:ln>
        </p:spPr>
        <p:txBody>
          <a:bodyPr anchor="ctr"/>
          <a:lstStyle/>
          <a:p>
            <a:pPr algn="ctr">
              <a:defRPr sz="1950" b="1">
                <a:solidFill>
                  <a:srgbClr val="17130F"/>
                </a:solidFill>
              </a:defRPr>
            </a:pPr>
            <a:r>
              <a:rPr sz="1950" b="1">
                <a:solidFill>
                  <a:srgbClr val="17130F"/>
                </a:solidFill>
              </a:rPr>
              <a:t>The completed whole is harmonious, abundant, and fit for life.</a:t>
            </a:r>
          </a:p>
        </p:txBody>
      </p:sp>
      <p:sp>
        <p:nvSpPr>
          <p:cNvPr id="11" name="Rectangle 10">
            <a:extLst>
              <a:ext uri="{FF2B5EF4-FFF2-40B4-BE49-F238E27FC236}">
                <a16:creationId xmlns:a16="http://schemas.microsoft.com/office/drawing/2014/main" id="{DADD0A70-F7DF-4FC7-B57C-E531E2520362}"/>
              </a:ext>
            </a:extLst>
          </p:cNvPr>
          <p:cNvSpPr>
            <a:spLocks noGrp="1"/>
          </p:cNvSpPr>
          <p:nvPr/>
        </p:nvSpPr>
        <p:spPr>
          <a:xfrm>
            <a:off x="7829550" y="1809750"/>
            <a:ext cx="3333750" cy="3000375"/>
          </a:xfrm>
          <a:prstGeom prst="rect">
            <a:avLst/>
          </a:prstGeom>
          <a:solidFill>
            <a:srgbClr val="FFFDF8"/>
          </a:solidFill>
          <a:ln w="9525">
            <a:solidFill>
              <a:srgbClr val="EAE0CE"/>
            </a:solidFill>
            <a:prstDash val="solid"/>
          </a:ln>
        </p:spPr>
        <p:txBody>
          <a:bodyPr/>
          <a:lstStyle/>
          <a:p>
            <a:endParaRPr lang="en-US"/>
          </a:p>
        </p:txBody>
      </p:sp>
      <p:sp>
        <p:nvSpPr>
          <p:cNvPr id="12" name="Rectangle 11">
            <a:extLst>
              <a:ext uri="{FF2B5EF4-FFF2-40B4-BE49-F238E27FC236}">
                <a16:creationId xmlns:a16="http://schemas.microsoft.com/office/drawing/2014/main" id="{D16415D7-4F8B-4B45-AFE3-BB1B6DE78720}"/>
              </a:ext>
            </a:extLst>
          </p:cNvPr>
          <p:cNvSpPr>
            <a:spLocks noGrp="1"/>
          </p:cNvSpPr>
          <p:nvPr/>
        </p:nvSpPr>
        <p:spPr>
          <a:xfrm>
            <a:off x="8067675" y="2047875"/>
            <a:ext cx="2857500" cy="419100"/>
          </a:xfrm>
          <a:prstGeom prst="rect">
            <a:avLst/>
          </a:prstGeom>
          <a:noFill/>
          <a:ln w="0">
            <a:noFill/>
            <a:prstDash val="solid"/>
          </a:ln>
        </p:spPr>
        <p:txBody>
          <a:bodyPr anchor="ctr"/>
          <a:lstStyle/>
          <a:p>
            <a:pPr algn="ctr">
              <a:defRPr sz="1875" b="1">
                <a:solidFill>
                  <a:srgbClr val="536B57"/>
                </a:solidFill>
              </a:defRPr>
            </a:pPr>
            <a:r>
              <a:rPr sz="1875" b="1">
                <a:solidFill>
                  <a:srgbClr val="536B57"/>
                </a:solidFill>
              </a:rPr>
              <a:t>PERFECT?</a:t>
            </a:r>
          </a:p>
        </p:txBody>
      </p:sp>
      <p:sp>
        <p:nvSpPr>
          <p:cNvPr id="13" name="Rectangle 12">
            <a:extLst>
              <a:ext uri="{FF2B5EF4-FFF2-40B4-BE49-F238E27FC236}">
                <a16:creationId xmlns:a16="http://schemas.microsoft.com/office/drawing/2014/main" id="{247D18F4-B7D9-4AA6-8DE3-C4A027024E34}"/>
              </a:ext>
            </a:extLst>
          </p:cNvPr>
          <p:cNvSpPr>
            <a:spLocks noGrp="1"/>
          </p:cNvSpPr>
          <p:nvPr/>
        </p:nvSpPr>
        <p:spPr>
          <a:xfrm>
            <a:off x="8162925" y="2714625"/>
            <a:ext cx="2667000" cy="1428750"/>
          </a:xfrm>
          <a:prstGeom prst="rect">
            <a:avLst/>
          </a:prstGeom>
          <a:noFill/>
          <a:ln w="0">
            <a:noFill/>
            <a:prstDash val="solid"/>
          </a:ln>
        </p:spPr>
        <p:txBody>
          <a:bodyPr anchor="ctr"/>
          <a:lstStyle/>
          <a:p>
            <a:pPr algn="ctr">
              <a:defRPr sz="1950" b="1">
                <a:solidFill>
                  <a:srgbClr val="17130F"/>
                </a:solidFill>
              </a:defRPr>
            </a:pPr>
            <a:r>
              <a:rPr sz="1950" b="1">
                <a:solidFill>
                  <a:srgbClr val="17130F"/>
                </a:solidFill>
              </a:rPr>
              <a:t>Genesis does not say creation was incapable of change, temptation, or disobedience.</a:t>
            </a:r>
          </a:p>
        </p:txBody>
      </p:sp>
      <p:sp>
        <p:nvSpPr>
          <p:cNvPr id="14" name="Rectangle 13">
            <a:extLst>
              <a:ext uri="{FF2B5EF4-FFF2-40B4-BE49-F238E27FC236}">
                <a16:creationId xmlns:a16="http://schemas.microsoft.com/office/drawing/2014/main" id="{8ECD714F-9BE2-4CCD-8CFE-9C61A7E987CF}"/>
              </a:ext>
            </a:extLst>
          </p:cNvPr>
          <p:cNvSpPr>
            <a:spLocks noGrp="1"/>
          </p:cNvSpPr>
          <p:nvPr/>
        </p:nvSpPr>
        <p:spPr>
          <a:xfrm>
            <a:off x="714375" y="5286375"/>
            <a:ext cx="4953000" cy="400050"/>
          </a:xfrm>
          <a:prstGeom prst="rect">
            <a:avLst/>
          </a:prstGeom>
          <a:noFill/>
          <a:ln w="0">
            <a:noFill/>
            <a:prstDash val="solid"/>
          </a:ln>
        </p:spPr>
        <p:txBody>
          <a:bodyPr anchor="ctr"/>
          <a:lstStyle/>
          <a:p>
            <a:pPr algn="l">
              <a:defRPr sz="2250" b="1">
                <a:solidFill>
                  <a:srgbClr val="7B2E2E"/>
                </a:solidFill>
              </a:defRPr>
            </a:pPr>
            <a:r>
              <a:rPr sz="2250" b="1">
                <a:solidFill>
                  <a:srgbClr val="7B2E2E"/>
                </a:solidFill>
              </a:rPr>
              <a:t>Creaturely limitation is not sin.</a:t>
            </a:r>
          </a:p>
        </p:txBody>
      </p:sp>
      <p:sp>
        <p:nvSpPr>
          <p:cNvPr id="15" name="Rectangle 14">
            <a:extLst>
              <a:ext uri="{FF2B5EF4-FFF2-40B4-BE49-F238E27FC236}">
                <a16:creationId xmlns:a16="http://schemas.microsoft.com/office/drawing/2014/main" id="{28B27A93-AC61-44D0-96FF-E8D4EABC2D61}"/>
              </a:ext>
            </a:extLst>
          </p:cNvPr>
          <p:cNvSpPr>
            <a:spLocks noGrp="1"/>
          </p:cNvSpPr>
          <p:nvPr/>
        </p:nvSpPr>
        <p:spPr>
          <a:xfrm>
            <a:off x="5429250" y="5191125"/>
            <a:ext cx="5619750" cy="714375"/>
          </a:xfrm>
          <a:prstGeom prst="rect">
            <a:avLst/>
          </a:prstGeom>
          <a:noFill/>
          <a:ln w="0">
            <a:noFill/>
            <a:prstDash val="solid"/>
          </a:ln>
        </p:spPr>
        <p:txBody>
          <a:bodyPr anchor="ctr"/>
          <a:lstStyle/>
          <a:p>
            <a:pPr algn="l">
              <a:defRPr sz="1650" b="0">
                <a:solidFill>
                  <a:srgbClr val="6C6963"/>
                </a:solidFill>
              </a:defRPr>
            </a:pPr>
            <a:r>
              <a:rPr sz="1650" b="0">
                <a:solidFill>
                  <a:srgbClr val="6C6963"/>
                </a:solidFill>
              </a:rPr>
              <a:t>Adam and Eve were finite and dependent, but Genesis does not portray God as creating them morally defective.</a:t>
            </a:r>
          </a:p>
        </p:txBody>
      </p:sp>
    </p:spTree>
    <p:extLst>
      <p:ext uri="{BB962C8B-B14F-4D97-AF65-F5344CB8AC3E}">
        <p14:creationId xmlns:p14="http://schemas.microsoft.com/office/powerpoint/2010/main" val="1258894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89EA126-7204-4E23-95BC-C71E45BEF7D8}"/>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DAEF9FC2-6B04-413A-B3EF-4EF6900C8937}"/>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BC6070F1-2B5A-461B-ACF4-299BEBC8E76A}"/>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a:solidFill>
                  <a:srgbClr val="FFFFFF"/>
                </a:solidFill>
              </a:rPr>
              <a:t>Genesis 3:1–7</a:t>
            </a:r>
          </a:p>
        </p:txBody>
      </p:sp>
      <p:sp>
        <p:nvSpPr>
          <p:cNvPr id="4" name="Rectangle 3">
            <a:extLst>
              <a:ext uri="{FF2B5EF4-FFF2-40B4-BE49-F238E27FC236}">
                <a16:creationId xmlns:a16="http://schemas.microsoft.com/office/drawing/2014/main" id="{46CAFCE0-E889-4083-B8B2-01824E2ADFB4}"/>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348BCC05-4B4E-46B3-A4FC-607258E262D4}"/>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6</a:t>
            </a:r>
          </a:p>
        </p:txBody>
      </p:sp>
      <p:sp>
        <p:nvSpPr>
          <p:cNvPr id="6" name="Rectangle 5">
            <a:extLst>
              <a:ext uri="{FF2B5EF4-FFF2-40B4-BE49-F238E27FC236}">
                <a16:creationId xmlns:a16="http://schemas.microsoft.com/office/drawing/2014/main" id="{C1C56303-CE75-4F68-8E09-9112907097A0}"/>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7BDDD2D0-1B47-405F-8ED1-0536D002D63F}"/>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9B9F18D7-A652-4A82-8629-88C0F0DDDD39}"/>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Distortion • distrust • desire • grasping • shame</a:t>
            </a:r>
          </a:p>
        </p:txBody>
      </p:sp>
      <p:sp>
        <p:nvSpPr>
          <p:cNvPr id="9" name="Rectangle 8">
            <a:extLst>
              <a:ext uri="{FF2B5EF4-FFF2-40B4-BE49-F238E27FC236}">
                <a16:creationId xmlns:a16="http://schemas.microsoft.com/office/drawing/2014/main" id="{0AAC9AB7-8913-4F0F-AEDA-DB8488C80BA8}"/>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1D30C4FC-200D-4C7C-A9E4-0BBC33B95E6C}"/>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Where does the serpent distort God’s word, and what changes immediately after the humans eat?</a:t>
            </a:r>
          </a:p>
        </p:txBody>
      </p:sp>
    </p:spTree>
    <p:extLst>
      <p:ext uri="{BB962C8B-B14F-4D97-AF65-F5344CB8AC3E}">
        <p14:creationId xmlns:p14="http://schemas.microsoft.com/office/powerpoint/2010/main" val="365570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821B0CE-35DE-4BAD-A08D-2F08EE2EADD2}"/>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1AB1392A-20D1-47A2-BDEA-B07D326EAFC4}"/>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FC7CE1D2-1CA8-4C36-A1F0-800FC4E76203}"/>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The temptation begins by making God seem untrustworthy</a:t>
            </a:r>
          </a:p>
        </p:txBody>
      </p:sp>
      <p:sp>
        <p:nvSpPr>
          <p:cNvPr id="4" name="Rectangle 3">
            <a:extLst>
              <a:ext uri="{FF2B5EF4-FFF2-40B4-BE49-F238E27FC236}">
                <a16:creationId xmlns:a16="http://schemas.microsoft.com/office/drawing/2014/main" id="{E510C26C-37CB-4E87-875A-1A7EF78F3529}"/>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9DE4435E-1595-4A4B-88F9-CBECB1647604}"/>
              </a:ext>
            </a:extLst>
          </p:cNvPr>
          <p:cNvSpPr>
            <a:spLocks noGrp="1"/>
          </p:cNvSpPr>
          <p:nvPr/>
        </p:nvSpPr>
        <p:spPr>
          <a:xfrm>
            <a:off x="714375" y="1809750"/>
            <a:ext cx="10287000" cy="666750"/>
          </a:xfrm>
          <a:prstGeom prst="rect">
            <a:avLst/>
          </a:prstGeom>
          <a:noFill/>
          <a:ln w="0">
            <a:noFill/>
            <a:prstDash val="solid"/>
          </a:ln>
        </p:spPr>
        <p:txBody>
          <a:bodyPr anchor="ctr"/>
          <a:lstStyle/>
          <a:p>
            <a:pPr algn="ctr">
              <a:defRPr sz="3000" b="1">
                <a:solidFill>
                  <a:srgbClr val="7B2E2E"/>
                </a:solidFill>
              </a:defRPr>
            </a:pPr>
            <a:r>
              <a:rPr sz="3000" b="1">
                <a:solidFill>
                  <a:srgbClr val="7B2E2E"/>
                </a:solidFill>
              </a:rPr>
              <a:t>“Did God really say…?”</a:t>
            </a:r>
          </a:p>
        </p:txBody>
      </p:sp>
      <p:sp>
        <p:nvSpPr>
          <p:cNvPr id="6" name="Rectangle 5">
            <a:extLst>
              <a:ext uri="{FF2B5EF4-FFF2-40B4-BE49-F238E27FC236}">
                <a16:creationId xmlns:a16="http://schemas.microsoft.com/office/drawing/2014/main" id="{74FB80A0-B8F3-4DBD-9496-7923B9A4D728}"/>
              </a:ext>
            </a:extLst>
          </p:cNvPr>
          <p:cNvSpPr>
            <a:spLocks noGrp="1"/>
          </p:cNvSpPr>
          <p:nvPr/>
        </p:nvSpPr>
        <p:spPr>
          <a:xfrm>
            <a:off x="619125" y="3143250"/>
            <a:ext cx="2333625" cy="361950"/>
          </a:xfrm>
          <a:prstGeom prst="rect">
            <a:avLst/>
          </a:prstGeom>
          <a:noFill/>
          <a:ln w="0">
            <a:noFill/>
            <a:prstDash val="solid"/>
          </a:ln>
        </p:spPr>
        <p:txBody>
          <a:bodyPr anchor="ctr"/>
          <a:lstStyle/>
          <a:p>
            <a:pPr algn="ctr">
              <a:defRPr sz="1500" b="1">
                <a:solidFill>
                  <a:srgbClr val="536B57"/>
                </a:solidFill>
              </a:defRPr>
            </a:pPr>
            <a:r>
              <a:rPr sz="1500" b="1">
                <a:solidFill>
                  <a:srgbClr val="536B57"/>
                </a:solidFill>
              </a:rPr>
              <a:t>DISTORT</a:t>
            </a:r>
          </a:p>
        </p:txBody>
      </p:sp>
      <p:sp>
        <p:nvSpPr>
          <p:cNvPr id="7" name="Rectangle 6">
            <a:extLst>
              <a:ext uri="{FF2B5EF4-FFF2-40B4-BE49-F238E27FC236}">
                <a16:creationId xmlns:a16="http://schemas.microsoft.com/office/drawing/2014/main" id="{3A8B13A7-D24E-428E-8EF0-909832EC2989}"/>
              </a:ext>
            </a:extLst>
          </p:cNvPr>
          <p:cNvSpPr>
            <a:spLocks noGrp="1"/>
          </p:cNvSpPr>
          <p:nvPr/>
        </p:nvSpPr>
        <p:spPr>
          <a:xfrm>
            <a:off x="828675" y="3638550"/>
            <a:ext cx="1905000" cy="19050"/>
          </a:xfrm>
          <a:prstGeom prst="rect">
            <a:avLst/>
          </a:prstGeom>
          <a:solidFill>
            <a:srgbClr val="D9C7A3"/>
          </a:solidFill>
          <a:ln w="0">
            <a:noFill/>
            <a:prstDash val="solid"/>
          </a:ln>
        </p:spPr>
        <p:txBody>
          <a:bodyPr/>
          <a:lstStyle/>
          <a:p>
            <a:endParaRPr lang="en-US"/>
          </a:p>
        </p:txBody>
      </p:sp>
      <p:sp>
        <p:nvSpPr>
          <p:cNvPr id="8" name="Rectangle 7">
            <a:extLst>
              <a:ext uri="{FF2B5EF4-FFF2-40B4-BE49-F238E27FC236}">
                <a16:creationId xmlns:a16="http://schemas.microsoft.com/office/drawing/2014/main" id="{73B682C3-07DD-468D-8A25-CD6256DB8F0A}"/>
              </a:ext>
            </a:extLst>
          </p:cNvPr>
          <p:cNvSpPr>
            <a:spLocks noGrp="1"/>
          </p:cNvSpPr>
          <p:nvPr/>
        </p:nvSpPr>
        <p:spPr>
          <a:xfrm>
            <a:off x="733425" y="3857625"/>
            <a:ext cx="2095500" cy="809625"/>
          </a:xfrm>
          <a:prstGeom prst="rect">
            <a:avLst/>
          </a:prstGeom>
          <a:noFill/>
          <a:ln w="0">
            <a:noFill/>
            <a:prstDash val="solid"/>
          </a:ln>
        </p:spPr>
        <p:txBody>
          <a:bodyPr anchor="ctr"/>
          <a:lstStyle/>
          <a:p>
            <a:pPr algn="ctr">
              <a:defRPr sz="1725" b="1">
                <a:solidFill>
                  <a:srgbClr val="17130F"/>
                </a:solidFill>
              </a:defRPr>
            </a:pPr>
            <a:r>
              <a:rPr sz="1725" b="1">
                <a:solidFill>
                  <a:srgbClr val="17130F"/>
                </a:solidFill>
              </a:rPr>
              <a:t>Exaggerate the command</a:t>
            </a:r>
          </a:p>
        </p:txBody>
      </p:sp>
      <p:sp>
        <p:nvSpPr>
          <p:cNvPr id="9" name="Rectangle 8">
            <a:extLst>
              <a:ext uri="{FF2B5EF4-FFF2-40B4-BE49-F238E27FC236}">
                <a16:creationId xmlns:a16="http://schemas.microsoft.com/office/drawing/2014/main" id="{D8C40924-94F0-450E-BF2C-748697C8EDF3}"/>
              </a:ext>
            </a:extLst>
          </p:cNvPr>
          <p:cNvSpPr>
            <a:spLocks noGrp="1"/>
          </p:cNvSpPr>
          <p:nvPr/>
        </p:nvSpPr>
        <p:spPr>
          <a:xfrm>
            <a:off x="3381375" y="3143250"/>
            <a:ext cx="2333625" cy="361950"/>
          </a:xfrm>
          <a:prstGeom prst="rect">
            <a:avLst/>
          </a:prstGeom>
          <a:noFill/>
          <a:ln w="0">
            <a:noFill/>
            <a:prstDash val="solid"/>
          </a:ln>
        </p:spPr>
        <p:txBody>
          <a:bodyPr anchor="ctr"/>
          <a:lstStyle/>
          <a:p>
            <a:pPr algn="ctr">
              <a:defRPr sz="1500" b="1">
                <a:solidFill>
                  <a:srgbClr val="536B57"/>
                </a:solidFill>
              </a:defRPr>
            </a:pPr>
            <a:r>
              <a:rPr sz="1500" b="1">
                <a:solidFill>
                  <a:srgbClr val="536B57"/>
                </a:solidFill>
              </a:rPr>
              <a:t>DENY</a:t>
            </a:r>
          </a:p>
        </p:txBody>
      </p:sp>
      <p:sp>
        <p:nvSpPr>
          <p:cNvPr id="10" name="Rectangle 9">
            <a:extLst>
              <a:ext uri="{FF2B5EF4-FFF2-40B4-BE49-F238E27FC236}">
                <a16:creationId xmlns:a16="http://schemas.microsoft.com/office/drawing/2014/main" id="{0D3A0825-8C55-435A-88BB-BED62CD230AC}"/>
              </a:ext>
            </a:extLst>
          </p:cNvPr>
          <p:cNvSpPr>
            <a:spLocks noGrp="1"/>
          </p:cNvSpPr>
          <p:nvPr/>
        </p:nvSpPr>
        <p:spPr>
          <a:xfrm>
            <a:off x="3590925" y="3638550"/>
            <a:ext cx="1905000" cy="19050"/>
          </a:xfrm>
          <a:prstGeom prst="rect">
            <a:avLst/>
          </a:prstGeom>
          <a:solidFill>
            <a:srgbClr val="D9C7A3"/>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C8373C1B-1CA6-4A91-8A56-1FA90FE5D5BE}"/>
              </a:ext>
            </a:extLst>
          </p:cNvPr>
          <p:cNvSpPr>
            <a:spLocks noGrp="1"/>
          </p:cNvSpPr>
          <p:nvPr/>
        </p:nvSpPr>
        <p:spPr>
          <a:xfrm>
            <a:off x="3495675" y="3857625"/>
            <a:ext cx="2095500" cy="809625"/>
          </a:xfrm>
          <a:prstGeom prst="rect">
            <a:avLst/>
          </a:prstGeom>
          <a:noFill/>
          <a:ln w="0">
            <a:noFill/>
            <a:prstDash val="solid"/>
          </a:ln>
        </p:spPr>
        <p:txBody>
          <a:bodyPr anchor="ctr"/>
          <a:lstStyle/>
          <a:p>
            <a:pPr algn="ctr">
              <a:defRPr sz="1725" b="1">
                <a:solidFill>
                  <a:srgbClr val="17130F"/>
                </a:solidFill>
              </a:defRPr>
            </a:pPr>
            <a:r>
              <a:rPr sz="1725" b="1">
                <a:solidFill>
                  <a:srgbClr val="17130F"/>
                </a:solidFill>
              </a:rPr>
              <a:t>Reject the consequence</a:t>
            </a:r>
          </a:p>
        </p:txBody>
      </p:sp>
      <p:sp>
        <p:nvSpPr>
          <p:cNvPr id="12" name="Rectangle 11">
            <a:extLst>
              <a:ext uri="{FF2B5EF4-FFF2-40B4-BE49-F238E27FC236}">
                <a16:creationId xmlns:a16="http://schemas.microsoft.com/office/drawing/2014/main" id="{A274246D-9159-4A4E-84DC-8C73C9502481}"/>
              </a:ext>
            </a:extLst>
          </p:cNvPr>
          <p:cNvSpPr>
            <a:spLocks noGrp="1"/>
          </p:cNvSpPr>
          <p:nvPr/>
        </p:nvSpPr>
        <p:spPr>
          <a:xfrm>
            <a:off x="6143625" y="3143250"/>
            <a:ext cx="2333625" cy="361950"/>
          </a:xfrm>
          <a:prstGeom prst="rect">
            <a:avLst/>
          </a:prstGeom>
          <a:noFill/>
          <a:ln w="0">
            <a:noFill/>
            <a:prstDash val="solid"/>
          </a:ln>
        </p:spPr>
        <p:txBody>
          <a:bodyPr anchor="ctr"/>
          <a:lstStyle/>
          <a:p>
            <a:pPr algn="ctr">
              <a:defRPr sz="1500" b="1">
                <a:solidFill>
                  <a:srgbClr val="7B2E2E"/>
                </a:solidFill>
              </a:defRPr>
            </a:pPr>
            <a:r>
              <a:rPr sz="1500" b="1">
                <a:solidFill>
                  <a:srgbClr val="7B2E2E"/>
                </a:solidFill>
              </a:rPr>
              <a:t>SUSPECT</a:t>
            </a:r>
          </a:p>
        </p:txBody>
      </p:sp>
      <p:sp>
        <p:nvSpPr>
          <p:cNvPr id="13" name="Rectangle 12">
            <a:extLst>
              <a:ext uri="{FF2B5EF4-FFF2-40B4-BE49-F238E27FC236}">
                <a16:creationId xmlns:a16="http://schemas.microsoft.com/office/drawing/2014/main" id="{93F6C62A-FCE7-4A54-AAD6-3811B81FDFB8}"/>
              </a:ext>
            </a:extLst>
          </p:cNvPr>
          <p:cNvSpPr>
            <a:spLocks noGrp="1"/>
          </p:cNvSpPr>
          <p:nvPr/>
        </p:nvSpPr>
        <p:spPr>
          <a:xfrm>
            <a:off x="6353175" y="3638550"/>
            <a:ext cx="1905000" cy="19050"/>
          </a:xfrm>
          <a:prstGeom prst="rect">
            <a:avLst/>
          </a:prstGeom>
          <a:solidFill>
            <a:srgbClr val="D9C7A3"/>
          </a:solidFill>
          <a:ln w="0">
            <a:noFill/>
            <a:prstDash val="solid"/>
          </a:ln>
        </p:spPr>
        <p:txBody>
          <a:bodyPr/>
          <a:lstStyle/>
          <a:p>
            <a:endParaRPr lang="en-US"/>
          </a:p>
        </p:txBody>
      </p:sp>
      <p:sp>
        <p:nvSpPr>
          <p:cNvPr id="14" name="Rectangle 13">
            <a:extLst>
              <a:ext uri="{FF2B5EF4-FFF2-40B4-BE49-F238E27FC236}">
                <a16:creationId xmlns:a16="http://schemas.microsoft.com/office/drawing/2014/main" id="{2CEFA13C-9DDB-4735-BCFF-51946331ED5B}"/>
              </a:ext>
            </a:extLst>
          </p:cNvPr>
          <p:cNvSpPr>
            <a:spLocks noGrp="1"/>
          </p:cNvSpPr>
          <p:nvPr/>
        </p:nvSpPr>
        <p:spPr>
          <a:xfrm>
            <a:off x="6257925" y="3857625"/>
            <a:ext cx="2095500" cy="809625"/>
          </a:xfrm>
          <a:prstGeom prst="rect">
            <a:avLst/>
          </a:prstGeom>
          <a:noFill/>
          <a:ln w="0">
            <a:noFill/>
            <a:prstDash val="solid"/>
          </a:ln>
        </p:spPr>
        <p:txBody>
          <a:bodyPr anchor="ctr"/>
          <a:lstStyle/>
          <a:p>
            <a:pPr algn="ctr">
              <a:defRPr sz="1725" b="1">
                <a:solidFill>
                  <a:srgbClr val="17130F"/>
                </a:solidFill>
              </a:defRPr>
            </a:pPr>
            <a:r>
              <a:rPr sz="1725" b="1">
                <a:solidFill>
                  <a:srgbClr val="17130F"/>
                </a:solidFill>
              </a:rPr>
              <a:t>Imagine God is withholding good</a:t>
            </a:r>
          </a:p>
        </p:txBody>
      </p:sp>
      <p:sp>
        <p:nvSpPr>
          <p:cNvPr id="15" name="Rectangle 14">
            <a:extLst>
              <a:ext uri="{FF2B5EF4-FFF2-40B4-BE49-F238E27FC236}">
                <a16:creationId xmlns:a16="http://schemas.microsoft.com/office/drawing/2014/main" id="{EF17991E-F632-4239-AA8A-BD99E21812BC}"/>
              </a:ext>
            </a:extLst>
          </p:cNvPr>
          <p:cNvSpPr>
            <a:spLocks noGrp="1"/>
          </p:cNvSpPr>
          <p:nvPr/>
        </p:nvSpPr>
        <p:spPr>
          <a:xfrm>
            <a:off x="8905875" y="3143250"/>
            <a:ext cx="2333625" cy="361950"/>
          </a:xfrm>
          <a:prstGeom prst="rect">
            <a:avLst/>
          </a:prstGeom>
          <a:noFill/>
          <a:ln w="0">
            <a:noFill/>
            <a:prstDash val="solid"/>
          </a:ln>
        </p:spPr>
        <p:txBody>
          <a:bodyPr anchor="ctr"/>
          <a:lstStyle/>
          <a:p>
            <a:pPr algn="ctr">
              <a:defRPr sz="1500" b="1">
                <a:solidFill>
                  <a:srgbClr val="7B2E2E"/>
                </a:solidFill>
              </a:defRPr>
            </a:pPr>
            <a:r>
              <a:rPr sz="1500" b="1">
                <a:solidFill>
                  <a:srgbClr val="7B2E2E"/>
                </a:solidFill>
              </a:rPr>
              <a:t>SEIZE</a:t>
            </a:r>
          </a:p>
        </p:txBody>
      </p:sp>
      <p:sp>
        <p:nvSpPr>
          <p:cNvPr id="16" name="Rectangle 15">
            <a:extLst>
              <a:ext uri="{FF2B5EF4-FFF2-40B4-BE49-F238E27FC236}">
                <a16:creationId xmlns:a16="http://schemas.microsoft.com/office/drawing/2014/main" id="{F764EC66-001A-4270-84EE-4806BCCBD0FA}"/>
              </a:ext>
            </a:extLst>
          </p:cNvPr>
          <p:cNvSpPr>
            <a:spLocks noGrp="1"/>
          </p:cNvSpPr>
          <p:nvPr/>
        </p:nvSpPr>
        <p:spPr>
          <a:xfrm>
            <a:off x="9115425" y="3638550"/>
            <a:ext cx="1905000" cy="19050"/>
          </a:xfrm>
          <a:prstGeom prst="rect">
            <a:avLst/>
          </a:prstGeom>
          <a:solidFill>
            <a:srgbClr val="D9C7A3"/>
          </a:solidFill>
          <a:ln w="0">
            <a:noFill/>
            <a:prstDash val="solid"/>
          </a:ln>
        </p:spPr>
        <p:txBody>
          <a:bodyPr/>
          <a:lstStyle/>
          <a:p>
            <a:endParaRPr lang="en-US"/>
          </a:p>
        </p:txBody>
      </p:sp>
      <p:sp>
        <p:nvSpPr>
          <p:cNvPr id="17" name="Rectangle 16">
            <a:extLst>
              <a:ext uri="{FF2B5EF4-FFF2-40B4-BE49-F238E27FC236}">
                <a16:creationId xmlns:a16="http://schemas.microsoft.com/office/drawing/2014/main" id="{A838271A-DEBF-4EF4-8006-892A63E1EFA8}"/>
              </a:ext>
            </a:extLst>
          </p:cNvPr>
          <p:cNvSpPr>
            <a:spLocks noGrp="1"/>
          </p:cNvSpPr>
          <p:nvPr/>
        </p:nvSpPr>
        <p:spPr>
          <a:xfrm>
            <a:off x="9020175" y="3857625"/>
            <a:ext cx="2095500" cy="809625"/>
          </a:xfrm>
          <a:prstGeom prst="rect">
            <a:avLst/>
          </a:prstGeom>
          <a:noFill/>
          <a:ln w="0">
            <a:noFill/>
            <a:prstDash val="solid"/>
          </a:ln>
        </p:spPr>
        <p:txBody>
          <a:bodyPr anchor="ctr"/>
          <a:lstStyle/>
          <a:p>
            <a:pPr algn="ctr">
              <a:defRPr sz="1725" b="1">
                <a:solidFill>
                  <a:srgbClr val="17130F"/>
                </a:solidFill>
              </a:defRPr>
            </a:pPr>
            <a:r>
              <a:rPr sz="1725" b="1">
                <a:solidFill>
                  <a:srgbClr val="17130F"/>
                </a:solidFill>
              </a:rPr>
              <a:t>Define good and evil apart from God</a:t>
            </a:r>
          </a:p>
        </p:txBody>
      </p:sp>
      <p:sp>
        <p:nvSpPr>
          <p:cNvPr id="18" name="Rectangle 17">
            <a:extLst>
              <a:ext uri="{FF2B5EF4-FFF2-40B4-BE49-F238E27FC236}">
                <a16:creationId xmlns:a16="http://schemas.microsoft.com/office/drawing/2014/main" id="{48465789-BF75-4D4F-AD85-892B3FA22BEB}"/>
              </a:ext>
            </a:extLst>
          </p:cNvPr>
          <p:cNvSpPr>
            <a:spLocks noGrp="1"/>
          </p:cNvSpPr>
          <p:nvPr/>
        </p:nvSpPr>
        <p:spPr>
          <a:xfrm>
            <a:off x="857250" y="5286375"/>
            <a:ext cx="10477500" cy="723900"/>
          </a:xfrm>
          <a:prstGeom prst="rect">
            <a:avLst/>
          </a:prstGeom>
          <a:solidFill>
            <a:srgbClr val="17130F"/>
          </a:solidFill>
          <a:ln w="0">
            <a:noFill/>
            <a:prstDash val="solid"/>
          </a:ln>
        </p:spPr>
        <p:txBody>
          <a:bodyPr/>
          <a:lstStyle/>
          <a:p>
            <a:endParaRPr lang="en-US"/>
          </a:p>
        </p:txBody>
      </p:sp>
      <p:sp>
        <p:nvSpPr>
          <p:cNvPr id="19" name="Rectangle 18">
            <a:extLst>
              <a:ext uri="{FF2B5EF4-FFF2-40B4-BE49-F238E27FC236}">
                <a16:creationId xmlns:a16="http://schemas.microsoft.com/office/drawing/2014/main" id="{93F2917C-4043-4036-BA2C-DD45D262DB14}"/>
              </a:ext>
            </a:extLst>
          </p:cNvPr>
          <p:cNvSpPr>
            <a:spLocks noGrp="1"/>
          </p:cNvSpPr>
          <p:nvPr/>
        </p:nvSpPr>
        <p:spPr>
          <a:xfrm>
            <a:off x="1095375" y="5410200"/>
            <a:ext cx="10001250" cy="4762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The root false belief: God’s word cannot be trusted and God’s limits keep us from flourishing.</a:t>
            </a:r>
          </a:p>
        </p:txBody>
      </p:sp>
    </p:spTree>
    <p:extLst>
      <p:ext uri="{BB962C8B-B14F-4D97-AF65-F5344CB8AC3E}">
        <p14:creationId xmlns:p14="http://schemas.microsoft.com/office/powerpoint/2010/main" val="1902313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B405500-7E9B-4638-B5F5-9E790A1694D4}"/>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A137E8D0-FAB8-4989-B299-F13DC00FBE0F}"/>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33491DCF-09D1-424F-889E-3357415C4F58}"/>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Sin turns openness into hiding—and communion into blame</a:t>
            </a:r>
          </a:p>
        </p:txBody>
      </p:sp>
      <p:sp>
        <p:nvSpPr>
          <p:cNvPr id="4" name="Rectangle 3">
            <a:extLst>
              <a:ext uri="{FF2B5EF4-FFF2-40B4-BE49-F238E27FC236}">
                <a16:creationId xmlns:a16="http://schemas.microsoft.com/office/drawing/2014/main" id="{A844CD91-CFF0-411A-A85B-0BF838550205}"/>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255D46BA-5C93-4F07-B664-5BBADD768AB3}"/>
              </a:ext>
            </a:extLst>
          </p:cNvPr>
          <p:cNvSpPr>
            <a:spLocks noGrp="1"/>
          </p:cNvSpPr>
          <p:nvPr/>
        </p:nvSpPr>
        <p:spPr>
          <a:xfrm>
            <a:off x="666750" y="1676400"/>
            <a:ext cx="523875" cy="438150"/>
          </a:xfrm>
          <a:prstGeom prst="rect">
            <a:avLst/>
          </a:prstGeom>
          <a:noFill/>
          <a:ln w="0">
            <a:noFill/>
            <a:prstDash val="solid"/>
          </a:ln>
        </p:spPr>
        <p:txBody>
          <a:bodyPr anchor="ctr"/>
          <a:lstStyle/>
          <a:p>
            <a:pPr algn="ctr">
              <a:defRPr sz="1350" b="1">
                <a:solidFill>
                  <a:srgbClr val="B58A3A"/>
                </a:solidFill>
              </a:defRPr>
            </a:pPr>
            <a:r>
              <a:rPr sz="1350" b="1">
                <a:solidFill>
                  <a:srgbClr val="B58A3A"/>
                </a:solidFill>
              </a:rPr>
              <a:t>01</a:t>
            </a:r>
          </a:p>
        </p:txBody>
      </p:sp>
      <p:sp>
        <p:nvSpPr>
          <p:cNvPr id="6" name="Rectangle 5">
            <a:extLst>
              <a:ext uri="{FF2B5EF4-FFF2-40B4-BE49-F238E27FC236}">
                <a16:creationId xmlns:a16="http://schemas.microsoft.com/office/drawing/2014/main" id="{9945C936-4CCE-4B12-8FA0-24D670B7FDE0}"/>
              </a:ext>
            </a:extLst>
          </p:cNvPr>
          <p:cNvSpPr>
            <a:spLocks noGrp="1"/>
          </p:cNvSpPr>
          <p:nvPr/>
        </p:nvSpPr>
        <p:spPr>
          <a:xfrm>
            <a:off x="1428750" y="1676400"/>
            <a:ext cx="2190750" cy="342900"/>
          </a:xfrm>
          <a:prstGeom prst="rect">
            <a:avLst/>
          </a:prstGeom>
          <a:noFill/>
          <a:ln w="0">
            <a:noFill/>
            <a:prstDash val="solid"/>
          </a:ln>
        </p:spPr>
        <p:txBody>
          <a:bodyPr anchor="ctr"/>
          <a:lstStyle/>
          <a:p>
            <a:pPr algn="l">
              <a:defRPr sz="1650" b="1">
                <a:solidFill>
                  <a:srgbClr val="7B2E2E"/>
                </a:solidFill>
              </a:defRPr>
            </a:pPr>
            <a:r>
              <a:rPr sz="1650" b="1">
                <a:solidFill>
                  <a:srgbClr val="7B2E2E"/>
                </a:solidFill>
              </a:rPr>
              <a:t>SHAME</a:t>
            </a:r>
          </a:p>
        </p:txBody>
      </p:sp>
      <p:sp>
        <p:nvSpPr>
          <p:cNvPr id="7" name="Rectangle 6">
            <a:extLst>
              <a:ext uri="{FF2B5EF4-FFF2-40B4-BE49-F238E27FC236}">
                <a16:creationId xmlns:a16="http://schemas.microsoft.com/office/drawing/2014/main" id="{ACA46D85-18EA-4B03-9314-EAFBBC8ECFE2}"/>
              </a:ext>
            </a:extLst>
          </p:cNvPr>
          <p:cNvSpPr>
            <a:spLocks noGrp="1"/>
          </p:cNvSpPr>
          <p:nvPr/>
        </p:nvSpPr>
        <p:spPr>
          <a:xfrm>
            <a:off x="3714750" y="1647825"/>
            <a:ext cx="7048500" cy="476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They recognize nakedness</a:t>
            </a:r>
          </a:p>
        </p:txBody>
      </p:sp>
      <p:sp>
        <p:nvSpPr>
          <p:cNvPr id="8" name="Rectangle 7">
            <a:extLst>
              <a:ext uri="{FF2B5EF4-FFF2-40B4-BE49-F238E27FC236}">
                <a16:creationId xmlns:a16="http://schemas.microsoft.com/office/drawing/2014/main" id="{1A278521-8F89-4EB8-A736-45358CE07404}"/>
              </a:ext>
            </a:extLst>
          </p:cNvPr>
          <p:cNvSpPr>
            <a:spLocks noGrp="1"/>
          </p:cNvSpPr>
          <p:nvPr/>
        </p:nvSpPr>
        <p:spPr>
          <a:xfrm>
            <a:off x="1428750" y="2266950"/>
            <a:ext cx="9334500" cy="9525"/>
          </a:xfrm>
          <a:prstGeom prst="rect">
            <a:avLst/>
          </a:prstGeom>
          <a:solidFill>
            <a:srgbClr val="EAE0CE"/>
          </a:solidFill>
          <a:ln w="0">
            <a:noFill/>
            <a:prstDash val="solid"/>
          </a:ln>
        </p:spPr>
        <p:txBody>
          <a:bodyPr/>
          <a:lstStyle/>
          <a:p>
            <a:endParaRPr lang="en-US"/>
          </a:p>
        </p:txBody>
      </p:sp>
      <p:sp>
        <p:nvSpPr>
          <p:cNvPr id="9" name="Rectangle 8">
            <a:extLst>
              <a:ext uri="{FF2B5EF4-FFF2-40B4-BE49-F238E27FC236}">
                <a16:creationId xmlns:a16="http://schemas.microsoft.com/office/drawing/2014/main" id="{BA7CEE92-8173-48E8-8B89-F5303E2E633D}"/>
              </a:ext>
            </a:extLst>
          </p:cNvPr>
          <p:cNvSpPr>
            <a:spLocks noGrp="1"/>
          </p:cNvSpPr>
          <p:nvPr/>
        </p:nvSpPr>
        <p:spPr>
          <a:xfrm>
            <a:off x="666750" y="2543175"/>
            <a:ext cx="523875" cy="438150"/>
          </a:xfrm>
          <a:prstGeom prst="rect">
            <a:avLst/>
          </a:prstGeom>
          <a:noFill/>
          <a:ln w="0">
            <a:noFill/>
            <a:prstDash val="solid"/>
          </a:ln>
        </p:spPr>
        <p:txBody>
          <a:bodyPr anchor="ctr"/>
          <a:lstStyle/>
          <a:p>
            <a:pPr algn="ctr">
              <a:defRPr sz="1350" b="1">
                <a:solidFill>
                  <a:srgbClr val="B58A3A"/>
                </a:solidFill>
              </a:defRPr>
            </a:pPr>
            <a:r>
              <a:rPr sz="1350" b="1">
                <a:solidFill>
                  <a:srgbClr val="B58A3A"/>
                </a:solidFill>
              </a:rPr>
              <a:t>02</a:t>
            </a:r>
          </a:p>
        </p:txBody>
      </p:sp>
      <p:sp>
        <p:nvSpPr>
          <p:cNvPr id="10" name="Rectangle 9">
            <a:extLst>
              <a:ext uri="{FF2B5EF4-FFF2-40B4-BE49-F238E27FC236}">
                <a16:creationId xmlns:a16="http://schemas.microsoft.com/office/drawing/2014/main" id="{0350E92F-C1E7-4697-BA63-97725C12F6F4}"/>
              </a:ext>
            </a:extLst>
          </p:cNvPr>
          <p:cNvSpPr>
            <a:spLocks noGrp="1"/>
          </p:cNvSpPr>
          <p:nvPr/>
        </p:nvSpPr>
        <p:spPr>
          <a:xfrm>
            <a:off x="1428750" y="2543175"/>
            <a:ext cx="2190750" cy="342900"/>
          </a:xfrm>
          <a:prstGeom prst="rect">
            <a:avLst/>
          </a:prstGeom>
          <a:noFill/>
          <a:ln w="0">
            <a:noFill/>
            <a:prstDash val="solid"/>
          </a:ln>
        </p:spPr>
        <p:txBody>
          <a:bodyPr anchor="ctr"/>
          <a:lstStyle/>
          <a:p>
            <a:pPr algn="l">
              <a:defRPr sz="1650" b="1">
                <a:solidFill>
                  <a:srgbClr val="7B2E2E"/>
                </a:solidFill>
              </a:defRPr>
            </a:pPr>
            <a:r>
              <a:rPr sz="1650" b="1">
                <a:solidFill>
                  <a:srgbClr val="7B2E2E"/>
                </a:solidFill>
              </a:rPr>
              <a:t>COVERING</a:t>
            </a:r>
          </a:p>
        </p:txBody>
      </p:sp>
      <p:sp>
        <p:nvSpPr>
          <p:cNvPr id="11" name="Rectangle 10">
            <a:extLst>
              <a:ext uri="{FF2B5EF4-FFF2-40B4-BE49-F238E27FC236}">
                <a16:creationId xmlns:a16="http://schemas.microsoft.com/office/drawing/2014/main" id="{8DCBF111-DB16-437C-A46F-7D31B3BF5288}"/>
              </a:ext>
            </a:extLst>
          </p:cNvPr>
          <p:cNvSpPr>
            <a:spLocks noGrp="1"/>
          </p:cNvSpPr>
          <p:nvPr/>
        </p:nvSpPr>
        <p:spPr>
          <a:xfrm>
            <a:off x="3714750" y="2514600"/>
            <a:ext cx="7048500" cy="476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They manufacture fig-leaf protection</a:t>
            </a:r>
          </a:p>
        </p:txBody>
      </p:sp>
      <p:sp>
        <p:nvSpPr>
          <p:cNvPr id="12" name="Rectangle 11">
            <a:extLst>
              <a:ext uri="{FF2B5EF4-FFF2-40B4-BE49-F238E27FC236}">
                <a16:creationId xmlns:a16="http://schemas.microsoft.com/office/drawing/2014/main" id="{D7EF399C-45F7-487D-BCFB-8DBAA716F771}"/>
              </a:ext>
            </a:extLst>
          </p:cNvPr>
          <p:cNvSpPr>
            <a:spLocks noGrp="1"/>
          </p:cNvSpPr>
          <p:nvPr/>
        </p:nvSpPr>
        <p:spPr>
          <a:xfrm>
            <a:off x="1428750" y="3133725"/>
            <a:ext cx="9334500" cy="9525"/>
          </a:xfrm>
          <a:prstGeom prst="rect">
            <a:avLst/>
          </a:prstGeom>
          <a:solidFill>
            <a:srgbClr val="EAE0CE"/>
          </a:solidFill>
          <a:ln w="0">
            <a:noFill/>
            <a:prstDash val="solid"/>
          </a:ln>
        </p:spPr>
        <p:txBody>
          <a:bodyPr/>
          <a:lstStyle/>
          <a:p>
            <a:endParaRPr lang="en-US"/>
          </a:p>
        </p:txBody>
      </p:sp>
      <p:sp>
        <p:nvSpPr>
          <p:cNvPr id="13" name="Rectangle 12">
            <a:extLst>
              <a:ext uri="{FF2B5EF4-FFF2-40B4-BE49-F238E27FC236}">
                <a16:creationId xmlns:a16="http://schemas.microsoft.com/office/drawing/2014/main" id="{143292D4-6B1C-45BD-9D04-DBE98FFCD8F5}"/>
              </a:ext>
            </a:extLst>
          </p:cNvPr>
          <p:cNvSpPr>
            <a:spLocks noGrp="1"/>
          </p:cNvSpPr>
          <p:nvPr/>
        </p:nvSpPr>
        <p:spPr>
          <a:xfrm>
            <a:off x="666750" y="3409950"/>
            <a:ext cx="523875" cy="438150"/>
          </a:xfrm>
          <a:prstGeom prst="rect">
            <a:avLst/>
          </a:prstGeom>
          <a:noFill/>
          <a:ln w="0">
            <a:noFill/>
            <a:prstDash val="solid"/>
          </a:ln>
        </p:spPr>
        <p:txBody>
          <a:bodyPr anchor="ctr"/>
          <a:lstStyle/>
          <a:p>
            <a:pPr algn="ctr">
              <a:defRPr sz="1350" b="1">
                <a:solidFill>
                  <a:srgbClr val="B58A3A"/>
                </a:solidFill>
              </a:defRPr>
            </a:pPr>
            <a:r>
              <a:rPr sz="1350" b="1">
                <a:solidFill>
                  <a:srgbClr val="B58A3A"/>
                </a:solidFill>
              </a:rPr>
              <a:t>03</a:t>
            </a:r>
          </a:p>
        </p:txBody>
      </p:sp>
      <p:sp>
        <p:nvSpPr>
          <p:cNvPr id="14" name="Rectangle 13">
            <a:extLst>
              <a:ext uri="{FF2B5EF4-FFF2-40B4-BE49-F238E27FC236}">
                <a16:creationId xmlns:a16="http://schemas.microsoft.com/office/drawing/2014/main" id="{B803DAFB-D6A6-4D92-BB10-FB2E0C91FBD5}"/>
              </a:ext>
            </a:extLst>
          </p:cNvPr>
          <p:cNvSpPr>
            <a:spLocks noGrp="1"/>
          </p:cNvSpPr>
          <p:nvPr/>
        </p:nvSpPr>
        <p:spPr>
          <a:xfrm>
            <a:off x="1428750" y="3409950"/>
            <a:ext cx="2190750" cy="342900"/>
          </a:xfrm>
          <a:prstGeom prst="rect">
            <a:avLst/>
          </a:prstGeom>
          <a:noFill/>
          <a:ln w="0">
            <a:noFill/>
            <a:prstDash val="solid"/>
          </a:ln>
        </p:spPr>
        <p:txBody>
          <a:bodyPr anchor="ctr"/>
          <a:lstStyle/>
          <a:p>
            <a:pPr algn="l">
              <a:defRPr sz="1650" b="1">
                <a:solidFill>
                  <a:srgbClr val="7B2E2E"/>
                </a:solidFill>
              </a:defRPr>
            </a:pPr>
            <a:r>
              <a:rPr sz="1650" b="1">
                <a:solidFill>
                  <a:srgbClr val="7B2E2E"/>
                </a:solidFill>
              </a:rPr>
              <a:t>HIDING</a:t>
            </a:r>
          </a:p>
        </p:txBody>
      </p:sp>
      <p:sp>
        <p:nvSpPr>
          <p:cNvPr id="15" name="Rectangle 14">
            <a:extLst>
              <a:ext uri="{FF2B5EF4-FFF2-40B4-BE49-F238E27FC236}">
                <a16:creationId xmlns:a16="http://schemas.microsoft.com/office/drawing/2014/main" id="{832C6CE5-A985-4557-BA45-0074EF2D9240}"/>
              </a:ext>
            </a:extLst>
          </p:cNvPr>
          <p:cNvSpPr>
            <a:spLocks noGrp="1"/>
          </p:cNvSpPr>
          <p:nvPr/>
        </p:nvSpPr>
        <p:spPr>
          <a:xfrm>
            <a:off x="3714750" y="3381375"/>
            <a:ext cx="7048500" cy="476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They withdraw from God’s presence</a:t>
            </a:r>
          </a:p>
        </p:txBody>
      </p:sp>
      <p:sp>
        <p:nvSpPr>
          <p:cNvPr id="16" name="Rectangle 15">
            <a:extLst>
              <a:ext uri="{FF2B5EF4-FFF2-40B4-BE49-F238E27FC236}">
                <a16:creationId xmlns:a16="http://schemas.microsoft.com/office/drawing/2014/main" id="{60608F0E-CD78-472A-84E3-610AAFE71F01}"/>
              </a:ext>
            </a:extLst>
          </p:cNvPr>
          <p:cNvSpPr>
            <a:spLocks noGrp="1"/>
          </p:cNvSpPr>
          <p:nvPr/>
        </p:nvSpPr>
        <p:spPr>
          <a:xfrm>
            <a:off x="1428750" y="4000500"/>
            <a:ext cx="9334500" cy="9525"/>
          </a:xfrm>
          <a:prstGeom prst="rect">
            <a:avLst/>
          </a:prstGeom>
          <a:solidFill>
            <a:srgbClr val="EAE0CE"/>
          </a:solidFill>
          <a:ln w="0">
            <a:noFill/>
            <a:prstDash val="solid"/>
          </a:ln>
        </p:spPr>
        <p:txBody>
          <a:bodyPr/>
          <a:lstStyle/>
          <a:p>
            <a:endParaRPr lang="en-US"/>
          </a:p>
        </p:txBody>
      </p:sp>
      <p:sp>
        <p:nvSpPr>
          <p:cNvPr id="17" name="Rectangle 16">
            <a:extLst>
              <a:ext uri="{FF2B5EF4-FFF2-40B4-BE49-F238E27FC236}">
                <a16:creationId xmlns:a16="http://schemas.microsoft.com/office/drawing/2014/main" id="{E159A9D0-CEB2-41D3-B713-458CB69A9178}"/>
              </a:ext>
            </a:extLst>
          </p:cNvPr>
          <p:cNvSpPr>
            <a:spLocks noGrp="1"/>
          </p:cNvSpPr>
          <p:nvPr/>
        </p:nvSpPr>
        <p:spPr>
          <a:xfrm>
            <a:off x="666750" y="4276725"/>
            <a:ext cx="523875" cy="438150"/>
          </a:xfrm>
          <a:prstGeom prst="rect">
            <a:avLst/>
          </a:prstGeom>
          <a:noFill/>
          <a:ln w="0">
            <a:noFill/>
            <a:prstDash val="solid"/>
          </a:ln>
        </p:spPr>
        <p:txBody>
          <a:bodyPr anchor="ctr"/>
          <a:lstStyle/>
          <a:p>
            <a:pPr algn="ctr">
              <a:defRPr sz="1350" b="1">
                <a:solidFill>
                  <a:srgbClr val="B58A3A"/>
                </a:solidFill>
              </a:defRPr>
            </a:pPr>
            <a:r>
              <a:rPr sz="1350" b="1">
                <a:solidFill>
                  <a:srgbClr val="B58A3A"/>
                </a:solidFill>
              </a:rPr>
              <a:t>04</a:t>
            </a:r>
          </a:p>
        </p:txBody>
      </p:sp>
      <p:sp>
        <p:nvSpPr>
          <p:cNvPr id="18" name="Rectangle 17">
            <a:extLst>
              <a:ext uri="{FF2B5EF4-FFF2-40B4-BE49-F238E27FC236}">
                <a16:creationId xmlns:a16="http://schemas.microsoft.com/office/drawing/2014/main" id="{FFC854B0-F816-43D8-8077-2C6C0878F5E9}"/>
              </a:ext>
            </a:extLst>
          </p:cNvPr>
          <p:cNvSpPr>
            <a:spLocks noGrp="1"/>
          </p:cNvSpPr>
          <p:nvPr/>
        </p:nvSpPr>
        <p:spPr>
          <a:xfrm>
            <a:off x="1428750" y="4276725"/>
            <a:ext cx="2190750" cy="342900"/>
          </a:xfrm>
          <a:prstGeom prst="rect">
            <a:avLst/>
          </a:prstGeom>
          <a:noFill/>
          <a:ln w="0">
            <a:noFill/>
            <a:prstDash val="solid"/>
          </a:ln>
        </p:spPr>
        <p:txBody>
          <a:bodyPr anchor="ctr"/>
          <a:lstStyle/>
          <a:p>
            <a:pPr algn="l">
              <a:defRPr sz="1650" b="1">
                <a:solidFill>
                  <a:srgbClr val="7B2E2E"/>
                </a:solidFill>
              </a:defRPr>
            </a:pPr>
            <a:r>
              <a:rPr sz="1650" b="1">
                <a:solidFill>
                  <a:srgbClr val="7B2E2E"/>
                </a:solidFill>
              </a:rPr>
              <a:t>FEAR</a:t>
            </a:r>
          </a:p>
        </p:txBody>
      </p:sp>
      <p:sp>
        <p:nvSpPr>
          <p:cNvPr id="19" name="Rectangle 18">
            <a:extLst>
              <a:ext uri="{FF2B5EF4-FFF2-40B4-BE49-F238E27FC236}">
                <a16:creationId xmlns:a16="http://schemas.microsoft.com/office/drawing/2014/main" id="{33CFF44C-AA1A-4C71-96C4-0A1885C7BA64}"/>
              </a:ext>
            </a:extLst>
          </p:cNvPr>
          <p:cNvSpPr>
            <a:spLocks noGrp="1"/>
          </p:cNvSpPr>
          <p:nvPr/>
        </p:nvSpPr>
        <p:spPr>
          <a:xfrm>
            <a:off x="3714750" y="4248150"/>
            <a:ext cx="7048500" cy="476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Adam names his dread</a:t>
            </a:r>
          </a:p>
        </p:txBody>
      </p:sp>
      <p:sp>
        <p:nvSpPr>
          <p:cNvPr id="20" name="Rectangle 19">
            <a:extLst>
              <a:ext uri="{FF2B5EF4-FFF2-40B4-BE49-F238E27FC236}">
                <a16:creationId xmlns:a16="http://schemas.microsoft.com/office/drawing/2014/main" id="{880FEC8B-5C87-4049-BBBA-AE6FBF1A7D95}"/>
              </a:ext>
            </a:extLst>
          </p:cNvPr>
          <p:cNvSpPr>
            <a:spLocks noGrp="1"/>
          </p:cNvSpPr>
          <p:nvPr/>
        </p:nvSpPr>
        <p:spPr>
          <a:xfrm>
            <a:off x="1428750" y="4867275"/>
            <a:ext cx="9334500" cy="9525"/>
          </a:xfrm>
          <a:prstGeom prst="rect">
            <a:avLst/>
          </a:prstGeom>
          <a:solidFill>
            <a:srgbClr val="EAE0CE"/>
          </a:solidFill>
          <a:ln w="0">
            <a:noFill/>
            <a:prstDash val="solid"/>
          </a:ln>
        </p:spPr>
        <p:txBody>
          <a:bodyPr/>
          <a:lstStyle/>
          <a:p>
            <a:endParaRPr lang="en-US"/>
          </a:p>
        </p:txBody>
      </p:sp>
      <p:sp>
        <p:nvSpPr>
          <p:cNvPr id="21" name="Rectangle 20">
            <a:extLst>
              <a:ext uri="{FF2B5EF4-FFF2-40B4-BE49-F238E27FC236}">
                <a16:creationId xmlns:a16="http://schemas.microsoft.com/office/drawing/2014/main" id="{48929AF0-926C-454F-BF91-5667A07A3E6B}"/>
              </a:ext>
            </a:extLst>
          </p:cNvPr>
          <p:cNvSpPr>
            <a:spLocks noGrp="1"/>
          </p:cNvSpPr>
          <p:nvPr/>
        </p:nvSpPr>
        <p:spPr>
          <a:xfrm>
            <a:off x="666750" y="5143500"/>
            <a:ext cx="523875" cy="438150"/>
          </a:xfrm>
          <a:prstGeom prst="rect">
            <a:avLst/>
          </a:prstGeom>
          <a:noFill/>
          <a:ln w="0">
            <a:noFill/>
            <a:prstDash val="solid"/>
          </a:ln>
        </p:spPr>
        <p:txBody>
          <a:bodyPr anchor="ctr"/>
          <a:lstStyle/>
          <a:p>
            <a:pPr algn="ctr">
              <a:defRPr sz="1350" b="1">
                <a:solidFill>
                  <a:srgbClr val="B58A3A"/>
                </a:solidFill>
              </a:defRPr>
            </a:pPr>
            <a:r>
              <a:rPr sz="1350" b="1">
                <a:solidFill>
                  <a:srgbClr val="B58A3A"/>
                </a:solidFill>
              </a:rPr>
              <a:t>05</a:t>
            </a:r>
          </a:p>
        </p:txBody>
      </p:sp>
      <p:sp>
        <p:nvSpPr>
          <p:cNvPr id="22" name="Rectangle 21">
            <a:extLst>
              <a:ext uri="{FF2B5EF4-FFF2-40B4-BE49-F238E27FC236}">
                <a16:creationId xmlns:a16="http://schemas.microsoft.com/office/drawing/2014/main" id="{1054C314-35BE-433B-81DB-FD89BC5E30D3}"/>
              </a:ext>
            </a:extLst>
          </p:cNvPr>
          <p:cNvSpPr>
            <a:spLocks noGrp="1"/>
          </p:cNvSpPr>
          <p:nvPr/>
        </p:nvSpPr>
        <p:spPr>
          <a:xfrm>
            <a:off x="1428750" y="5143500"/>
            <a:ext cx="2190750" cy="342900"/>
          </a:xfrm>
          <a:prstGeom prst="rect">
            <a:avLst/>
          </a:prstGeom>
          <a:noFill/>
          <a:ln w="0">
            <a:noFill/>
            <a:prstDash val="solid"/>
          </a:ln>
        </p:spPr>
        <p:txBody>
          <a:bodyPr anchor="ctr"/>
          <a:lstStyle/>
          <a:p>
            <a:pPr algn="l">
              <a:defRPr sz="1650" b="1">
                <a:solidFill>
                  <a:srgbClr val="7B2E2E"/>
                </a:solidFill>
              </a:defRPr>
            </a:pPr>
            <a:r>
              <a:rPr sz="1650" b="1">
                <a:solidFill>
                  <a:srgbClr val="7B2E2E"/>
                </a:solidFill>
              </a:rPr>
              <a:t>BLAME</a:t>
            </a:r>
          </a:p>
        </p:txBody>
      </p:sp>
      <p:sp>
        <p:nvSpPr>
          <p:cNvPr id="23" name="Rectangle 22">
            <a:extLst>
              <a:ext uri="{FF2B5EF4-FFF2-40B4-BE49-F238E27FC236}">
                <a16:creationId xmlns:a16="http://schemas.microsoft.com/office/drawing/2014/main" id="{5AADEB7C-2DBC-40DD-A3F8-B32D12FBEAE7}"/>
              </a:ext>
            </a:extLst>
          </p:cNvPr>
          <p:cNvSpPr>
            <a:spLocks noGrp="1"/>
          </p:cNvSpPr>
          <p:nvPr/>
        </p:nvSpPr>
        <p:spPr>
          <a:xfrm>
            <a:off x="3714750" y="5114925"/>
            <a:ext cx="7048500" cy="476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Adam blames Eve—and implicates God; Eve blames the serpent</a:t>
            </a:r>
          </a:p>
        </p:txBody>
      </p:sp>
    </p:spTree>
    <p:extLst>
      <p:ext uri="{BB962C8B-B14F-4D97-AF65-F5344CB8AC3E}">
        <p14:creationId xmlns:p14="http://schemas.microsoft.com/office/powerpoint/2010/main" val="606467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8D7FE6D-3A69-4286-B306-56B65D963BFD}"/>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2B8A13BD-7FC6-4380-B3E2-C6F3AD36B40D}"/>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CD6035A5-4943-476E-B806-FD5774496344}"/>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The opening chapters answer four human questions</a:t>
            </a:r>
          </a:p>
        </p:txBody>
      </p:sp>
      <p:sp>
        <p:nvSpPr>
          <p:cNvPr id="4" name="Rectangle 3">
            <a:extLst>
              <a:ext uri="{FF2B5EF4-FFF2-40B4-BE49-F238E27FC236}">
                <a16:creationId xmlns:a16="http://schemas.microsoft.com/office/drawing/2014/main" id="{A9256D16-074D-474F-911C-45EA66333AF7}"/>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C63B5822-E8BE-4C24-8225-F6D4460CC548}"/>
              </a:ext>
            </a:extLst>
          </p:cNvPr>
          <p:cNvSpPr>
            <a:spLocks noGrp="1"/>
          </p:cNvSpPr>
          <p:nvPr/>
        </p:nvSpPr>
        <p:spPr>
          <a:xfrm>
            <a:off x="552450" y="1762125"/>
            <a:ext cx="590550" cy="590550"/>
          </a:xfrm>
          <a:prstGeom prst="rect">
            <a:avLst/>
          </a:prstGeom>
          <a:noFill/>
          <a:ln w="0">
            <a:noFill/>
            <a:prstDash val="solid"/>
          </a:ln>
        </p:spPr>
        <p:txBody>
          <a:bodyPr anchor="ctr"/>
          <a:lstStyle/>
          <a:p>
            <a:pPr algn="ctr">
              <a:defRPr sz="2550" b="1">
                <a:solidFill>
                  <a:srgbClr val="7B2E2E"/>
                </a:solidFill>
              </a:defRPr>
            </a:pPr>
            <a:r>
              <a:rPr sz="2550" b="1">
                <a:solidFill>
                  <a:srgbClr val="7B2E2E"/>
                </a:solidFill>
              </a:rPr>
              <a:t>1</a:t>
            </a:r>
          </a:p>
        </p:txBody>
      </p:sp>
      <p:sp>
        <p:nvSpPr>
          <p:cNvPr id="6" name="Rectangle 5">
            <a:extLst>
              <a:ext uri="{FF2B5EF4-FFF2-40B4-BE49-F238E27FC236}">
                <a16:creationId xmlns:a16="http://schemas.microsoft.com/office/drawing/2014/main" id="{F10BD64D-DA0F-45E2-8C52-77E115478AB7}"/>
              </a:ext>
            </a:extLst>
          </p:cNvPr>
          <p:cNvSpPr>
            <a:spLocks noGrp="1"/>
          </p:cNvSpPr>
          <p:nvPr/>
        </p:nvSpPr>
        <p:spPr>
          <a:xfrm>
            <a:off x="1381125" y="1743075"/>
            <a:ext cx="2857500" cy="36195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Who is God?</a:t>
            </a:r>
          </a:p>
        </p:txBody>
      </p:sp>
      <p:sp>
        <p:nvSpPr>
          <p:cNvPr id="7" name="Rectangle 6">
            <a:extLst>
              <a:ext uri="{FF2B5EF4-FFF2-40B4-BE49-F238E27FC236}">
                <a16:creationId xmlns:a16="http://schemas.microsoft.com/office/drawing/2014/main" id="{E1F0A1FA-B7A0-4A0F-8FCA-A024630B3FDD}"/>
              </a:ext>
            </a:extLst>
          </p:cNvPr>
          <p:cNvSpPr>
            <a:spLocks noGrp="1"/>
          </p:cNvSpPr>
          <p:nvPr/>
        </p:nvSpPr>
        <p:spPr>
          <a:xfrm>
            <a:off x="4286250" y="1743075"/>
            <a:ext cx="7143750" cy="666750"/>
          </a:xfrm>
          <a:prstGeom prst="rect">
            <a:avLst/>
          </a:prstGeom>
          <a:noFill/>
          <a:ln w="0">
            <a:noFill/>
            <a:prstDash val="solid"/>
          </a:ln>
        </p:spPr>
        <p:txBody>
          <a:bodyPr anchor="ctr"/>
          <a:lstStyle/>
          <a:p>
            <a:pPr algn="l">
              <a:defRPr sz="1575" b="0">
                <a:solidFill>
                  <a:srgbClr val="6C6963"/>
                </a:solidFill>
              </a:defRPr>
            </a:pPr>
            <a:r>
              <a:rPr sz="1575" b="0">
                <a:solidFill>
                  <a:srgbClr val="6C6963"/>
                </a:solidFill>
              </a:rPr>
              <a:t>The sovereign Creator who speaks, forms, provides, and seeks.</a:t>
            </a:r>
          </a:p>
        </p:txBody>
      </p:sp>
      <p:sp>
        <p:nvSpPr>
          <p:cNvPr id="8" name="Rectangle 7">
            <a:extLst>
              <a:ext uri="{FF2B5EF4-FFF2-40B4-BE49-F238E27FC236}">
                <a16:creationId xmlns:a16="http://schemas.microsoft.com/office/drawing/2014/main" id="{F7EAB548-59E0-4947-ACF7-3F1688160348}"/>
              </a:ext>
            </a:extLst>
          </p:cNvPr>
          <p:cNvSpPr>
            <a:spLocks noGrp="1"/>
          </p:cNvSpPr>
          <p:nvPr/>
        </p:nvSpPr>
        <p:spPr>
          <a:xfrm>
            <a:off x="1381125" y="2581275"/>
            <a:ext cx="10048875" cy="9525"/>
          </a:xfrm>
          <a:prstGeom prst="rect">
            <a:avLst/>
          </a:prstGeom>
          <a:solidFill>
            <a:srgbClr val="EAE0CE"/>
          </a:solidFill>
          <a:ln w="0">
            <a:noFill/>
            <a:prstDash val="solid"/>
          </a:ln>
        </p:spPr>
        <p:txBody>
          <a:bodyPr/>
          <a:lstStyle/>
          <a:p>
            <a:endParaRPr lang="en-US"/>
          </a:p>
        </p:txBody>
      </p:sp>
      <p:sp>
        <p:nvSpPr>
          <p:cNvPr id="9" name="Rectangle 8">
            <a:extLst>
              <a:ext uri="{FF2B5EF4-FFF2-40B4-BE49-F238E27FC236}">
                <a16:creationId xmlns:a16="http://schemas.microsoft.com/office/drawing/2014/main" id="{97442531-CB4A-48B5-A88C-2712C7747F6C}"/>
              </a:ext>
            </a:extLst>
          </p:cNvPr>
          <p:cNvSpPr>
            <a:spLocks noGrp="1"/>
          </p:cNvSpPr>
          <p:nvPr/>
        </p:nvSpPr>
        <p:spPr>
          <a:xfrm>
            <a:off x="552450" y="2905125"/>
            <a:ext cx="590550" cy="590550"/>
          </a:xfrm>
          <a:prstGeom prst="rect">
            <a:avLst/>
          </a:prstGeom>
          <a:noFill/>
          <a:ln w="0">
            <a:noFill/>
            <a:prstDash val="solid"/>
          </a:ln>
        </p:spPr>
        <p:txBody>
          <a:bodyPr anchor="ctr"/>
          <a:lstStyle/>
          <a:p>
            <a:pPr algn="ctr">
              <a:defRPr sz="2550" b="1">
                <a:solidFill>
                  <a:srgbClr val="7B2E2E"/>
                </a:solidFill>
              </a:defRPr>
            </a:pPr>
            <a:r>
              <a:rPr sz="2550" b="1">
                <a:solidFill>
                  <a:srgbClr val="7B2E2E"/>
                </a:solidFill>
              </a:rPr>
              <a:t>2</a:t>
            </a:r>
          </a:p>
        </p:txBody>
      </p:sp>
      <p:sp>
        <p:nvSpPr>
          <p:cNvPr id="10" name="Rectangle 9">
            <a:extLst>
              <a:ext uri="{FF2B5EF4-FFF2-40B4-BE49-F238E27FC236}">
                <a16:creationId xmlns:a16="http://schemas.microsoft.com/office/drawing/2014/main" id="{3B469C8A-91A8-4C14-8C26-3AB7C6BDEE5C}"/>
              </a:ext>
            </a:extLst>
          </p:cNvPr>
          <p:cNvSpPr>
            <a:spLocks noGrp="1"/>
          </p:cNvSpPr>
          <p:nvPr/>
        </p:nvSpPr>
        <p:spPr>
          <a:xfrm>
            <a:off x="1381125" y="2886075"/>
            <a:ext cx="2857500" cy="36195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Who are we?</a:t>
            </a:r>
          </a:p>
        </p:txBody>
      </p:sp>
      <p:sp>
        <p:nvSpPr>
          <p:cNvPr id="11" name="Rectangle 10">
            <a:extLst>
              <a:ext uri="{FF2B5EF4-FFF2-40B4-BE49-F238E27FC236}">
                <a16:creationId xmlns:a16="http://schemas.microsoft.com/office/drawing/2014/main" id="{12CECA63-4D4A-4D3B-8767-CF0D673BCDE1}"/>
              </a:ext>
            </a:extLst>
          </p:cNvPr>
          <p:cNvSpPr>
            <a:spLocks noGrp="1"/>
          </p:cNvSpPr>
          <p:nvPr/>
        </p:nvSpPr>
        <p:spPr>
          <a:xfrm>
            <a:off x="4286250" y="2886075"/>
            <a:ext cx="7143750" cy="666750"/>
          </a:xfrm>
          <a:prstGeom prst="rect">
            <a:avLst/>
          </a:prstGeom>
          <a:noFill/>
          <a:ln w="0">
            <a:noFill/>
            <a:prstDash val="solid"/>
          </a:ln>
        </p:spPr>
        <p:txBody>
          <a:bodyPr anchor="ctr"/>
          <a:lstStyle/>
          <a:p>
            <a:pPr algn="l">
              <a:defRPr sz="1575" b="0">
                <a:solidFill>
                  <a:srgbClr val="6C6963"/>
                </a:solidFill>
              </a:defRPr>
            </a:pPr>
            <a:r>
              <a:rPr sz="1575" b="0">
                <a:solidFill>
                  <a:srgbClr val="6C6963"/>
                </a:solidFill>
              </a:rPr>
              <a:t>God’s image-bearers—embodied, relational, and entrusted with creation.</a:t>
            </a:r>
          </a:p>
        </p:txBody>
      </p:sp>
      <p:sp>
        <p:nvSpPr>
          <p:cNvPr id="12" name="Rectangle 11">
            <a:extLst>
              <a:ext uri="{FF2B5EF4-FFF2-40B4-BE49-F238E27FC236}">
                <a16:creationId xmlns:a16="http://schemas.microsoft.com/office/drawing/2014/main" id="{BD7E7816-10B2-4B20-97F4-4EC14C3AE929}"/>
              </a:ext>
            </a:extLst>
          </p:cNvPr>
          <p:cNvSpPr>
            <a:spLocks noGrp="1"/>
          </p:cNvSpPr>
          <p:nvPr/>
        </p:nvSpPr>
        <p:spPr>
          <a:xfrm>
            <a:off x="1381125" y="3724275"/>
            <a:ext cx="10048875" cy="9525"/>
          </a:xfrm>
          <a:prstGeom prst="rect">
            <a:avLst/>
          </a:prstGeom>
          <a:solidFill>
            <a:srgbClr val="EAE0CE"/>
          </a:solidFill>
          <a:ln w="0">
            <a:noFill/>
            <a:prstDash val="solid"/>
          </a:ln>
        </p:spPr>
        <p:txBody>
          <a:bodyPr/>
          <a:lstStyle/>
          <a:p>
            <a:endParaRPr lang="en-US"/>
          </a:p>
        </p:txBody>
      </p:sp>
      <p:sp>
        <p:nvSpPr>
          <p:cNvPr id="13" name="Rectangle 12">
            <a:extLst>
              <a:ext uri="{FF2B5EF4-FFF2-40B4-BE49-F238E27FC236}">
                <a16:creationId xmlns:a16="http://schemas.microsoft.com/office/drawing/2014/main" id="{D89B18FA-F851-4982-A766-C2EC2F8CE255}"/>
              </a:ext>
            </a:extLst>
          </p:cNvPr>
          <p:cNvSpPr>
            <a:spLocks noGrp="1"/>
          </p:cNvSpPr>
          <p:nvPr/>
        </p:nvSpPr>
        <p:spPr>
          <a:xfrm>
            <a:off x="552450" y="4048125"/>
            <a:ext cx="590550" cy="590550"/>
          </a:xfrm>
          <a:prstGeom prst="rect">
            <a:avLst/>
          </a:prstGeom>
          <a:noFill/>
          <a:ln w="0">
            <a:noFill/>
            <a:prstDash val="solid"/>
          </a:ln>
        </p:spPr>
        <p:txBody>
          <a:bodyPr anchor="ctr"/>
          <a:lstStyle/>
          <a:p>
            <a:pPr algn="ctr">
              <a:defRPr sz="2550" b="1">
                <a:solidFill>
                  <a:srgbClr val="7B2E2E"/>
                </a:solidFill>
              </a:defRPr>
            </a:pPr>
            <a:r>
              <a:rPr sz="2550" b="1">
                <a:solidFill>
                  <a:srgbClr val="7B2E2E"/>
                </a:solidFill>
              </a:rPr>
              <a:t>3</a:t>
            </a:r>
          </a:p>
        </p:txBody>
      </p:sp>
      <p:sp>
        <p:nvSpPr>
          <p:cNvPr id="14" name="Rectangle 13">
            <a:extLst>
              <a:ext uri="{FF2B5EF4-FFF2-40B4-BE49-F238E27FC236}">
                <a16:creationId xmlns:a16="http://schemas.microsoft.com/office/drawing/2014/main" id="{777D6E55-6685-4EF7-8B8C-51280E250A33}"/>
              </a:ext>
            </a:extLst>
          </p:cNvPr>
          <p:cNvSpPr>
            <a:spLocks noGrp="1"/>
          </p:cNvSpPr>
          <p:nvPr/>
        </p:nvSpPr>
        <p:spPr>
          <a:xfrm>
            <a:off x="1381125" y="4029075"/>
            <a:ext cx="2857500" cy="36195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What went wrong?</a:t>
            </a:r>
          </a:p>
        </p:txBody>
      </p:sp>
      <p:sp>
        <p:nvSpPr>
          <p:cNvPr id="15" name="Rectangle 14">
            <a:extLst>
              <a:ext uri="{FF2B5EF4-FFF2-40B4-BE49-F238E27FC236}">
                <a16:creationId xmlns:a16="http://schemas.microsoft.com/office/drawing/2014/main" id="{B7F34379-FEA6-4B0C-996B-38054DDCE06C}"/>
              </a:ext>
            </a:extLst>
          </p:cNvPr>
          <p:cNvSpPr>
            <a:spLocks noGrp="1"/>
          </p:cNvSpPr>
          <p:nvPr/>
        </p:nvSpPr>
        <p:spPr>
          <a:xfrm>
            <a:off x="4286250" y="4029075"/>
            <a:ext cx="7143750" cy="666750"/>
          </a:xfrm>
          <a:prstGeom prst="rect">
            <a:avLst/>
          </a:prstGeom>
          <a:noFill/>
          <a:ln w="0">
            <a:noFill/>
            <a:prstDash val="solid"/>
          </a:ln>
        </p:spPr>
        <p:txBody>
          <a:bodyPr anchor="ctr"/>
          <a:lstStyle/>
          <a:p>
            <a:pPr algn="l">
              <a:defRPr sz="1575" b="0">
                <a:solidFill>
                  <a:srgbClr val="6C6963"/>
                </a:solidFill>
              </a:defRPr>
            </a:pPr>
            <a:r>
              <a:rPr sz="1575" b="0">
                <a:solidFill>
                  <a:srgbClr val="6C6963"/>
                </a:solidFill>
              </a:rPr>
              <a:t>Humans distrusted God and seized moral autonomy.</a:t>
            </a:r>
          </a:p>
        </p:txBody>
      </p:sp>
      <p:sp>
        <p:nvSpPr>
          <p:cNvPr id="16" name="Rectangle 15">
            <a:extLst>
              <a:ext uri="{FF2B5EF4-FFF2-40B4-BE49-F238E27FC236}">
                <a16:creationId xmlns:a16="http://schemas.microsoft.com/office/drawing/2014/main" id="{17F3BDE0-B8C5-431F-9202-672688641252}"/>
              </a:ext>
            </a:extLst>
          </p:cNvPr>
          <p:cNvSpPr>
            <a:spLocks noGrp="1"/>
          </p:cNvSpPr>
          <p:nvPr/>
        </p:nvSpPr>
        <p:spPr>
          <a:xfrm>
            <a:off x="1381125" y="4867275"/>
            <a:ext cx="10048875" cy="9525"/>
          </a:xfrm>
          <a:prstGeom prst="rect">
            <a:avLst/>
          </a:prstGeom>
          <a:solidFill>
            <a:srgbClr val="EAE0CE"/>
          </a:solidFill>
          <a:ln w="0">
            <a:noFill/>
            <a:prstDash val="solid"/>
          </a:ln>
        </p:spPr>
        <p:txBody>
          <a:bodyPr/>
          <a:lstStyle/>
          <a:p>
            <a:endParaRPr lang="en-US"/>
          </a:p>
        </p:txBody>
      </p:sp>
      <p:sp>
        <p:nvSpPr>
          <p:cNvPr id="17" name="Rectangle 16">
            <a:extLst>
              <a:ext uri="{FF2B5EF4-FFF2-40B4-BE49-F238E27FC236}">
                <a16:creationId xmlns:a16="http://schemas.microsoft.com/office/drawing/2014/main" id="{BC226D8E-2DE1-4B8D-BD37-74D07E7C057B}"/>
              </a:ext>
            </a:extLst>
          </p:cNvPr>
          <p:cNvSpPr>
            <a:spLocks noGrp="1"/>
          </p:cNvSpPr>
          <p:nvPr/>
        </p:nvSpPr>
        <p:spPr>
          <a:xfrm>
            <a:off x="552450" y="5191125"/>
            <a:ext cx="590550" cy="590550"/>
          </a:xfrm>
          <a:prstGeom prst="rect">
            <a:avLst/>
          </a:prstGeom>
          <a:noFill/>
          <a:ln w="0">
            <a:noFill/>
            <a:prstDash val="solid"/>
          </a:ln>
        </p:spPr>
        <p:txBody>
          <a:bodyPr anchor="ctr"/>
          <a:lstStyle/>
          <a:p>
            <a:pPr algn="ctr">
              <a:defRPr sz="2550" b="1">
                <a:solidFill>
                  <a:srgbClr val="7B2E2E"/>
                </a:solidFill>
              </a:defRPr>
            </a:pPr>
            <a:r>
              <a:rPr sz="2550" b="1">
                <a:solidFill>
                  <a:srgbClr val="7B2E2E"/>
                </a:solidFill>
              </a:rPr>
              <a:t>4</a:t>
            </a:r>
          </a:p>
        </p:txBody>
      </p:sp>
      <p:sp>
        <p:nvSpPr>
          <p:cNvPr id="18" name="Rectangle 17">
            <a:extLst>
              <a:ext uri="{FF2B5EF4-FFF2-40B4-BE49-F238E27FC236}">
                <a16:creationId xmlns:a16="http://schemas.microsoft.com/office/drawing/2014/main" id="{9289ED70-8F81-4F90-BD39-B25E48449087}"/>
              </a:ext>
            </a:extLst>
          </p:cNvPr>
          <p:cNvSpPr>
            <a:spLocks noGrp="1"/>
          </p:cNvSpPr>
          <p:nvPr/>
        </p:nvSpPr>
        <p:spPr>
          <a:xfrm>
            <a:off x="1381125" y="5172075"/>
            <a:ext cx="2857500" cy="36195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What does God do?</a:t>
            </a:r>
          </a:p>
        </p:txBody>
      </p:sp>
      <p:sp>
        <p:nvSpPr>
          <p:cNvPr id="19" name="Rectangle 18">
            <a:extLst>
              <a:ext uri="{FF2B5EF4-FFF2-40B4-BE49-F238E27FC236}">
                <a16:creationId xmlns:a16="http://schemas.microsoft.com/office/drawing/2014/main" id="{6BC1DF91-D8FB-47C4-A815-EF62328B59CB}"/>
              </a:ext>
            </a:extLst>
          </p:cNvPr>
          <p:cNvSpPr>
            <a:spLocks noGrp="1"/>
          </p:cNvSpPr>
          <p:nvPr/>
        </p:nvSpPr>
        <p:spPr>
          <a:xfrm>
            <a:off x="4286250" y="5172075"/>
            <a:ext cx="7143750" cy="666750"/>
          </a:xfrm>
          <a:prstGeom prst="rect">
            <a:avLst/>
          </a:prstGeom>
          <a:noFill/>
          <a:ln w="0">
            <a:noFill/>
            <a:prstDash val="solid"/>
          </a:ln>
        </p:spPr>
        <p:txBody>
          <a:bodyPr anchor="ctr"/>
          <a:lstStyle/>
          <a:p>
            <a:pPr algn="l">
              <a:defRPr sz="1575" b="0">
                <a:solidFill>
                  <a:srgbClr val="6C6963"/>
                </a:solidFill>
              </a:defRPr>
            </a:pPr>
            <a:r>
              <a:rPr sz="1575" b="0">
                <a:solidFill>
                  <a:srgbClr val="6C6963"/>
                </a:solidFill>
              </a:rPr>
              <a:t>God confronts sin, judges truthfully, clothes the guilty, and preserves hope.</a:t>
            </a:r>
          </a:p>
        </p:txBody>
      </p:sp>
    </p:spTree>
    <p:extLst>
      <p:ext uri="{BB962C8B-B14F-4D97-AF65-F5344CB8AC3E}">
        <p14:creationId xmlns:p14="http://schemas.microsoft.com/office/powerpoint/2010/main" val="504087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227543E-91B8-4A39-BD63-CA8669010644}"/>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88FED32F-55A4-40EE-A911-728B9204B021}"/>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BBD01633-CD34-4BD9-ADE8-09CCDDD881D4}"/>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a:solidFill>
                  <a:srgbClr val="FFFFFF"/>
                </a:solidFill>
              </a:rPr>
              <a:t>Genesis 3:8–13</a:t>
            </a:r>
          </a:p>
        </p:txBody>
      </p:sp>
      <p:sp>
        <p:nvSpPr>
          <p:cNvPr id="4" name="Rectangle 3">
            <a:extLst>
              <a:ext uri="{FF2B5EF4-FFF2-40B4-BE49-F238E27FC236}">
                <a16:creationId xmlns:a16="http://schemas.microsoft.com/office/drawing/2014/main" id="{AA59B9B9-BE8F-4385-BF1E-6F7FEC6D8865}"/>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3529D0D9-997C-4F0B-A496-A497CAB9C205}"/>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7</a:t>
            </a:r>
          </a:p>
        </p:txBody>
      </p:sp>
      <p:sp>
        <p:nvSpPr>
          <p:cNvPr id="6" name="Rectangle 5">
            <a:extLst>
              <a:ext uri="{FF2B5EF4-FFF2-40B4-BE49-F238E27FC236}">
                <a16:creationId xmlns:a16="http://schemas.microsoft.com/office/drawing/2014/main" id="{685DE2F2-7BF6-462E-AB34-542A0EAF3F93}"/>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EEEDE346-8FCA-4288-9605-5C264AED5F2B}"/>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C5A1C1DA-AF19-4639-866A-6944DE9A7B66}"/>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Hiding • fear • evasion • blame</a:t>
            </a:r>
          </a:p>
        </p:txBody>
      </p:sp>
      <p:sp>
        <p:nvSpPr>
          <p:cNvPr id="9" name="Rectangle 8">
            <a:extLst>
              <a:ext uri="{FF2B5EF4-FFF2-40B4-BE49-F238E27FC236}">
                <a16:creationId xmlns:a16="http://schemas.microsoft.com/office/drawing/2014/main" id="{69CB60D1-E10F-481E-B5F9-5B3A68D6E673}"/>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815D5438-2597-4A97-8965-67A1499E8024}"/>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How do the first humans respond when God comes near and asks questions?</a:t>
            </a:r>
          </a:p>
        </p:txBody>
      </p:sp>
    </p:spTree>
    <p:extLst>
      <p:ext uri="{BB962C8B-B14F-4D97-AF65-F5344CB8AC3E}">
        <p14:creationId xmlns:p14="http://schemas.microsoft.com/office/powerpoint/2010/main" val="32232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81FBEFC-F01F-4989-BBA1-01AB1A8D291C}"/>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D7FADFB2-86A0-4B2C-BF94-06776E748270}"/>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2C6CECFC-DBDE-4164-88BF-E790C5CEDD43}"/>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God responds with pursuit, truth, judgment, and mercy</a:t>
            </a:r>
          </a:p>
        </p:txBody>
      </p:sp>
      <p:sp>
        <p:nvSpPr>
          <p:cNvPr id="4" name="Rectangle 3">
            <a:extLst>
              <a:ext uri="{FF2B5EF4-FFF2-40B4-BE49-F238E27FC236}">
                <a16:creationId xmlns:a16="http://schemas.microsoft.com/office/drawing/2014/main" id="{02724EAE-E285-4871-9E93-8E95618596D4}"/>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33BA9EBE-A3F4-4B87-A664-738432B50BEA}"/>
              </a:ext>
            </a:extLst>
          </p:cNvPr>
          <p:cNvSpPr>
            <a:spLocks noGrp="1"/>
          </p:cNvSpPr>
          <p:nvPr/>
        </p:nvSpPr>
        <p:spPr>
          <a:xfrm>
            <a:off x="619125" y="1714500"/>
            <a:ext cx="1619250" cy="304800"/>
          </a:xfrm>
          <a:prstGeom prst="rect">
            <a:avLst/>
          </a:prstGeom>
          <a:noFill/>
          <a:ln w="0">
            <a:noFill/>
            <a:prstDash val="solid"/>
          </a:ln>
        </p:spPr>
        <p:txBody>
          <a:bodyPr anchor="ctr"/>
          <a:lstStyle/>
          <a:p>
            <a:pPr algn="l">
              <a:defRPr sz="1500" b="1">
                <a:solidFill>
                  <a:srgbClr val="7B2E2E"/>
                </a:solidFill>
              </a:defRPr>
            </a:pPr>
            <a:r>
              <a:rPr sz="1500" b="1">
                <a:solidFill>
                  <a:srgbClr val="7B2E2E"/>
                </a:solidFill>
              </a:rPr>
              <a:t>SEEKS</a:t>
            </a:r>
          </a:p>
        </p:txBody>
      </p:sp>
      <p:sp>
        <p:nvSpPr>
          <p:cNvPr id="6" name="Rectangle 5">
            <a:extLst>
              <a:ext uri="{FF2B5EF4-FFF2-40B4-BE49-F238E27FC236}">
                <a16:creationId xmlns:a16="http://schemas.microsoft.com/office/drawing/2014/main" id="{CDFF715F-DD90-4D6F-8503-AA91B530276D}"/>
              </a:ext>
            </a:extLst>
          </p:cNvPr>
          <p:cNvSpPr>
            <a:spLocks noGrp="1"/>
          </p:cNvSpPr>
          <p:nvPr/>
        </p:nvSpPr>
        <p:spPr>
          <a:xfrm>
            <a:off x="2286000" y="1666875"/>
            <a:ext cx="3333750" cy="7429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“Where are you?” God initiates encounter.</a:t>
            </a:r>
          </a:p>
        </p:txBody>
      </p:sp>
      <p:sp>
        <p:nvSpPr>
          <p:cNvPr id="7" name="Rectangle 6">
            <a:extLst>
              <a:ext uri="{FF2B5EF4-FFF2-40B4-BE49-F238E27FC236}">
                <a16:creationId xmlns:a16="http://schemas.microsoft.com/office/drawing/2014/main" id="{489AF33B-4EEF-4762-9618-F4BEF0946388}"/>
              </a:ext>
            </a:extLst>
          </p:cNvPr>
          <p:cNvSpPr>
            <a:spLocks noGrp="1"/>
          </p:cNvSpPr>
          <p:nvPr/>
        </p:nvSpPr>
        <p:spPr>
          <a:xfrm>
            <a:off x="619125" y="2638425"/>
            <a:ext cx="4953000" cy="9525"/>
          </a:xfrm>
          <a:prstGeom prst="rect">
            <a:avLst/>
          </a:prstGeom>
          <a:solidFill>
            <a:srgbClr val="EAE0CE"/>
          </a:solidFill>
          <a:ln w="0">
            <a:noFill/>
            <a:prstDash val="solid"/>
          </a:ln>
        </p:spPr>
        <p:txBody>
          <a:bodyPr/>
          <a:lstStyle/>
          <a:p>
            <a:endParaRPr lang="en-US"/>
          </a:p>
        </p:txBody>
      </p:sp>
      <p:sp>
        <p:nvSpPr>
          <p:cNvPr id="8" name="Rectangle 7">
            <a:extLst>
              <a:ext uri="{FF2B5EF4-FFF2-40B4-BE49-F238E27FC236}">
                <a16:creationId xmlns:a16="http://schemas.microsoft.com/office/drawing/2014/main" id="{5DA259FE-4581-46E5-B19B-A2A8575A0B12}"/>
              </a:ext>
            </a:extLst>
          </p:cNvPr>
          <p:cNvSpPr>
            <a:spLocks noGrp="1"/>
          </p:cNvSpPr>
          <p:nvPr/>
        </p:nvSpPr>
        <p:spPr>
          <a:xfrm>
            <a:off x="6096000" y="1714500"/>
            <a:ext cx="1619250" cy="30480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QUESTIONS</a:t>
            </a:r>
          </a:p>
        </p:txBody>
      </p:sp>
      <p:sp>
        <p:nvSpPr>
          <p:cNvPr id="9" name="Rectangle 8">
            <a:extLst>
              <a:ext uri="{FF2B5EF4-FFF2-40B4-BE49-F238E27FC236}">
                <a16:creationId xmlns:a16="http://schemas.microsoft.com/office/drawing/2014/main" id="{960535EE-5F6A-41FF-AB56-CD2CF9D8EA8C}"/>
              </a:ext>
            </a:extLst>
          </p:cNvPr>
          <p:cNvSpPr>
            <a:spLocks noGrp="1"/>
          </p:cNvSpPr>
          <p:nvPr/>
        </p:nvSpPr>
        <p:spPr>
          <a:xfrm>
            <a:off x="7762875" y="1666875"/>
            <a:ext cx="3333750" cy="7429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God draws the humans into truthful confession.</a:t>
            </a:r>
          </a:p>
        </p:txBody>
      </p:sp>
      <p:sp>
        <p:nvSpPr>
          <p:cNvPr id="10" name="Rectangle 9">
            <a:extLst>
              <a:ext uri="{FF2B5EF4-FFF2-40B4-BE49-F238E27FC236}">
                <a16:creationId xmlns:a16="http://schemas.microsoft.com/office/drawing/2014/main" id="{8146C1A0-D4D3-4261-943D-7D02090C22D2}"/>
              </a:ext>
            </a:extLst>
          </p:cNvPr>
          <p:cNvSpPr>
            <a:spLocks noGrp="1"/>
          </p:cNvSpPr>
          <p:nvPr/>
        </p:nvSpPr>
        <p:spPr>
          <a:xfrm>
            <a:off x="6096000" y="2638425"/>
            <a:ext cx="4953000" cy="9525"/>
          </a:xfrm>
          <a:prstGeom prst="rect">
            <a:avLst/>
          </a:prstGeom>
          <a:solidFill>
            <a:srgbClr val="EAE0CE"/>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962F7409-742C-4A13-9D06-FB3BA5635D5B}"/>
              </a:ext>
            </a:extLst>
          </p:cNvPr>
          <p:cNvSpPr>
            <a:spLocks noGrp="1"/>
          </p:cNvSpPr>
          <p:nvPr/>
        </p:nvSpPr>
        <p:spPr>
          <a:xfrm>
            <a:off x="619125" y="3067050"/>
            <a:ext cx="1619250" cy="304800"/>
          </a:xfrm>
          <a:prstGeom prst="rect">
            <a:avLst/>
          </a:prstGeom>
          <a:noFill/>
          <a:ln w="0">
            <a:noFill/>
            <a:prstDash val="solid"/>
          </a:ln>
        </p:spPr>
        <p:txBody>
          <a:bodyPr anchor="ctr"/>
          <a:lstStyle/>
          <a:p>
            <a:pPr algn="l">
              <a:defRPr sz="1500" b="1">
                <a:solidFill>
                  <a:srgbClr val="7B2E2E"/>
                </a:solidFill>
              </a:defRPr>
            </a:pPr>
            <a:r>
              <a:rPr sz="1500" b="1">
                <a:solidFill>
                  <a:srgbClr val="7B2E2E"/>
                </a:solidFill>
              </a:rPr>
              <a:t>JUDGES</a:t>
            </a:r>
          </a:p>
        </p:txBody>
      </p:sp>
      <p:sp>
        <p:nvSpPr>
          <p:cNvPr id="12" name="Rectangle 11">
            <a:extLst>
              <a:ext uri="{FF2B5EF4-FFF2-40B4-BE49-F238E27FC236}">
                <a16:creationId xmlns:a16="http://schemas.microsoft.com/office/drawing/2014/main" id="{91989DF3-11D1-4E32-8C0E-4BC6FC0C7FE1}"/>
              </a:ext>
            </a:extLst>
          </p:cNvPr>
          <p:cNvSpPr>
            <a:spLocks noGrp="1"/>
          </p:cNvSpPr>
          <p:nvPr/>
        </p:nvSpPr>
        <p:spPr>
          <a:xfrm>
            <a:off x="2286000" y="3019425"/>
            <a:ext cx="3333750" cy="7429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The serpent, woman, man, and ground face consequences.</a:t>
            </a:r>
          </a:p>
        </p:txBody>
      </p:sp>
      <p:sp>
        <p:nvSpPr>
          <p:cNvPr id="13" name="Rectangle 12">
            <a:extLst>
              <a:ext uri="{FF2B5EF4-FFF2-40B4-BE49-F238E27FC236}">
                <a16:creationId xmlns:a16="http://schemas.microsoft.com/office/drawing/2014/main" id="{87509D15-8CEB-40E2-9D16-7F8ABF822A87}"/>
              </a:ext>
            </a:extLst>
          </p:cNvPr>
          <p:cNvSpPr>
            <a:spLocks noGrp="1"/>
          </p:cNvSpPr>
          <p:nvPr/>
        </p:nvSpPr>
        <p:spPr>
          <a:xfrm>
            <a:off x="619125" y="3990975"/>
            <a:ext cx="4953000" cy="9525"/>
          </a:xfrm>
          <a:prstGeom prst="rect">
            <a:avLst/>
          </a:prstGeom>
          <a:solidFill>
            <a:srgbClr val="EAE0CE"/>
          </a:solidFill>
          <a:ln w="0">
            <a:noFill/>
            <a:prstDash val="solid"/>
          </a:ln>
        </p:spPr>
        <p:txBody>
          <a:bodyPr/>
          <a:lstStyle/>
          <a:p>
            <a:endParaRPr lang="en-US"/>
          </a:p>
        </p:txBody>
      </p:sp>
      <p:sp>
        <p:nvSpPr>
          <p:cNvPr id="14" name="Rectangle 13">
            <a:extLst>
              <a:ext uri="{FF2B5EF4-FFF2-40B4-BE49-F238E27FC236}">
                <a16:creationId xmlns:a16="http://schemas.microsoft.com/office/drawing/2014/main" id="{022671A3-DA1F-4D92-AF92-3B49780E589E}"/>
              </a:ext>
            </a:extLst>
          </p:cNvPr>
          <p:cNvSpPr>
            <a:spLocks noGrp="1"/>
          </p:cNvSpPr>
          <p:nvPr/>
        </p:nvSpPr>
        <p:spPr>
          <a:xfrm>
            <a:off x="6096000" y="3067050"/>
            <a:ext cx="1619250" cy="30480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PROMISES</a:t>
            </a:r>
          </a:p>
        </p:txBody>
      </p:sp>
      <p:sp>
        <p:nvSpPr>
          <p:cNvPr id="15" name="Rectangle 14">
            <a:extLst>
              <a:ext uri="{FF2B5EF4-FFF2-40B4-BE49-F238E27FC236}">
                <a16:creationId xmlns:a16="http://schemas.microsoft.com/office/drawing/2014/main" id="{BE5F9897-EFB3-4124-9776-72C008658A08}"/>
              </a:ext>
            </a:extLst>
          </p:cNvPr>
          <p:cNvSpPr>
            <a:spLocks noGrp="1"/>
          </p:cNvSpPr>
          <p:nvPr/>
        </p:nvSpPr>
        <p:spPr>
          <a:xfrm>
            <a:off x="7762875" y="3019425"/>
            <a:ext cx="3333750" cy="7429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Genesis 3:15 introduces conflict—and, in Christian reading, a first glimmer of victory.</a:t>
            </a:r>
          </a:p>
        </p:txBody>
      </p:sp>
      <p:sp>
        <p:nvSpPr>
          <p:cNvPr id="16" name="Rectangle 15">
            <a:extLst>
              <a:ext uri="{FF2B5EF4-FFF2-40B4-BE49-F238E27FC236}">
                <a16:creationId xmlns:a16="http://schemas.microsoft.com/office/drawing/2014/main" id="{A39FAE94-840E-46DC-BFE8-3B4509A0EA03}"/>
              </a:ext>
            </a:extLst>
          </p:cNvPr>
          <p:cNvSpPr>
            <a:spLocks noGrp="1"/>
          </p:cNvSpPr>
          <p:nvPr/>
        </p:nvSpPr>
        <p:spPr>
          <a:xfrm>
            <a:off x="6096000" y="3990975"/>
            <a:ext cx="4953000" cy="9525"/>
          </a:xfrm>
          <a:prstGeom prst="rect">
            <a:avLst/>
          </a:prstGeom>
          <a:solidFill>
            <a:srgbClr val="EAE0CE"/>
          </a:solidFill>
          <a:ln w="0">
            <a:noFill/>
            <a:prstDash val="solid"/>
          </a:ln>
        </p:spPr>
        <p:txBody>
          <a:bodyPr/>
          <a:lstStyle/>
          <a:p>
            <a:endParaRPr lang="en-US"/>
          </a:p>
        </p:txBody>
      </p:sp>
      <p:sp>
        <p:nvSpPr>
          <p:cNvPr id="17" name="Rectangle 16">
            <a:extLst>
              <a:ext uri="{FF2B5EF4-FFF2-40B4-BE49-F238E27FC236}">
                <a16:creationId xmlns:a16="http://schemas.microsoft.com/office/drawing/2014/main" id="{A3A9F96F-A844-4E6A-A8F9-7ADB6981798C}"/>
              </a:ext>
            </a:extLst>
          </p:cNvPr>
          <p:cNvSpPr>
            <a:spLocks noGrp="1"/>
          </p:cNvSpPr>
          <p:nvPr/>
        </p:nvSpPr>
        <p:spPr>
          <a:xfrm>
            <a:off x="619125" y="4419600"/>
            <a:ext cx="1619250" cy="304800"/>
          </a:xfrm>
          <a:prstGeom prst="rect">
            <a:avLst/>
          </a:prstGeom>
          <a:noFill/>
          <a:ln w="0">
            <a:noFill/>
            <a:prstDash val="solid"/>
          </a:ln>
        </p:spPr>
        <p:txBody>
          <a:bodyPr anchor="ctr"/>
          <a:lstStyle/>
          <a:p>
            <a:pPr algn="l">
              <a:defRPr sz="1500" b="1">
                <a:solidFill>
                  <a:srgbClr val="7B2E2E"/>
                </a:solidFill>
              </a:defRPr>
            </a:pPr>
            <a:r>
              <a:rPr sz="1500" b="1">
                <a:solidFill>
                  <a:srgbClr val="7B2E2E"/>
                </a:solidFill>
              </a:rPr>
              <a:t>CLOTHES</a:t>
            </a:r>
          </a:p>
        </p:txBody>
      </p:sp>
      <p:sp>
        <p:nvSpPr>
          <p:cNvPr id="18" name="Rectangle 17">
            <a:extLst>
              <a:ext uri="{FF2B5EF4-FFF2-40B4-BE49-F238E27FC236}">
                <a16:creationId xmlns:a16="http://schemas.microsoft.com/office/drawing/2014/main" id="{6F0D75C5-E60C-44C4-B270-D6DD832F59C1}"/>
              </a:ext>
            </a:extLst>
          </p:cNvPr>
          <p:cNvSpPr>
            <a:spLocks noGrp="1"/>
          </p:cNvSpPr>
          <p:nvPr/>
        </p:nvSpPr>
        <p:spPr>
          <a:xfrm>
            <a:off x="2286000" y="4371975"/>
            <a:ext cx="3333750" cy="7429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God replaces fragile coverings with garments.</a:t>
            </a:r>
          </a:p>
        </p:txBody>
      </p:sp>
      <p:sp>
        <p:nvSpPr>
          <p:cNvPr id="19" name="Rectangle 18">
            <a:extLst>
              <a:ext uri="{FF2B5EF4-FFF2-40B4-BE49-F238E27FC236}">
                <a16:creationId xmlns:a16="http://schemas.microsoft.com/office/drawing/2014/main" id="{8D6C1C3F-632F-4499-A47F-15F3C57602D5}"/>
              </a:ext>
            </a:extLst>
          </p:cNvPr>
          <p:cNvSpPr>
            <a:spLocks noGrp="1"/>
          </p:cNvSpPr>
          <p:nvPr/>
        </p:nvSpPr>
        <p:spPr>
          <a:xfrm>
            <a:off x="619125" y="5343525"/>
            <a:ext cx="4953000" cy="9525"/>
          </a:xfrm>
          <a:prstGeom prst="rect">
            <a:avLst/>
          </a:prstGeom>
          <a:solidFill>
            <a:srgbClr val="EAE0CE"/>
          </a:solidFill>
          <a:ln w="0">
            <a:noFill/>
            <a:prstDash val="solid"/>
          </a:ln>
        </p:spPr>
        <p:txBody>
          <a:bodyPr/>
          <a:lstStyle/>
          <a:p>
            <a:endParaRPr lang="en-US"/>
          </a:p>
        </p:txBody>
      </p:sp>
      <p:sp>
        <p:nvSpPr>
          <p:cNvPr id="20" name="Rectangle 19">
            <a:extLst>
              <a:ext uri="{FF2B5EF4-FFF2-40B4-BE49-F238E27FC236}">
                <a16:creationId xmlns:a16="http://schemas.microsoft.com/office/drawing/2014/main" id="{A8BD93C0-CC0D-4D10-B8B4-00A4004E1788}"/>
              </a:ext>
            </a:extLst>
          </p:cNvPr>
          <p:cNvSpPr>
            <a:spLocks noGrp="1"/>
          </p:cNvSpPr>
          <p:nvPr/>
        </p:nvSpPr>
        <p:spPr>
          <a:xfrm>
            <a:off x="6096000" y="4419600"/>
            <a:ext cx="1619250" cy="30480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EXPELS</a:t>
            </a:r>
          </a:p>
        </p:txBody>
      </p:sp>
      <p:sp>
        <p:nvSpPr>
          <p:cNvPr id="21" name="Rectangle 20">
            <a:extLst>
              <a:ext uri="{FF2B5EF4-FFF2-40B4-BE49-F238E27FC236}">
                <a16:creationId xmlns:a16="http://schemas.microsoft.com/office/drawing/2014/main" id="{FA843B60-0714-49D0-BE10-847C5B956F22}"/>
              </a:ext>
            </a:extLst>
          </p:cNvPr>
          <p:cNvSpPr>
            <a:spLocks noGrp="1"/>
          </p:cNvSpPr>
          <p:nvPr/>
        </p:nvSpPr>
        <p:spPr>
          <a:xfrm>
            <a:off x="7762875" y="4371975"/>
            <a:ext cx="3333750" cy="7429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Access to the tree of life is barred; fallen life will not be made endless.</a:t>
            </a:r>
          </a:p>
        </p:txBody>
      </p:sp>
      <p:sp>
        <p:nvSpPr>
          <p:cNvPr id="22" name="Rectangle 21">
            <a:extLst>
              <a:ext uri="{FF2B5EF4-FFF2-40B4-BE49-F238E27FC236}">
                <a16:creationId xmlns:a16="http://schemas.microsoft.com/office/drawing/2014/main" id="{53C16ADC-E6A5-4AFC-BBBC-40A7040A009F}"/>
              </a:ext>
            </a:extLst>
          </p:cNvPr>
          <p:cNvSpPr>
            <a:spLocks noGrp="1"/>
          </p:cNvSpPr>
          <p:nvPr/>
        </p:nvSpPr>
        <p:spPr>
          <a:xfrm>
            <a:off x="6096000" y="5343525"/>
            <a:ext cx="4953000" cy="9525"/>
          </a:xfrm>
          <a:prstGeom prst="rect">
            <a:avLst/>
          </a:prstGeom>
          <a:solidFill>
            <a:srgbClr val="EAE0CE"/>
          </a:solidFill>
          <a:ln w="0">
            <a:noFill/>
            <a:prstDash val="solid"/>
          </a:ln>
        </p:spPr>
        <p:txBody>
          <a:bodyPr/>
          <a:lstStyle/>
          <a:p>
            <a:endParaRPr lang="en-US"/>
          </a:p>
        </p:txBody>
      </p:sp>
      <p:sp>
        <p:nvSpPr>
          <p:cNvPr id="23" name="Rectangle 22">
            <a:extLst>
              <a:ext uri="{FF2B5EF4-FFF2-40B4-BE49-F238E27FC236}">
                <a16:creationId xmlns:a16="http://schemas.microsoft.com/office/drawing/2014/main" id="{EAC26894-2BAF-4A6F-A8CA-AAED9DE215DA}"/>
              </a:ext>
            </a:extLst>
          </p:cNvPr>
          <p:cNvSpPr>
            <a:spLocks noGrp="1"/>
          </p:cNvSpPr>
          <p:nvPr/>
        </p:nvSpPr>
        <p:spPr>
          <a:xfrm>
            <a:off x="762000" y="5962650"/>
            <a:ext cx="10477500" cy="342900"/>
          </a:xfrm>
          <a:prstGeom prst="rect">
            <a:avLst/>
          </a:prstGeom>
          <a:noFill/>
          <a:ln w="0">
            <a:noFill/>
            <a:prstDash val="solid"/>
          </a:ln>
        </p:spPr>
        <p:txBody>
          <a:bodyPr anchor="ctr"/>
          <a:lstStyle/>
          <a:p>
            <a:pPr algn="ctr">
              <a:defRPr sz="1650" b="1">
                <a:solidFill>
                  <a:srgbClr val="7B2E2E"/>
                </a:solidFill>
              </a:defRPr>
            </a:pPr>
            <a:r>
              <a:rPr sz="1650" b="1">
                <a:solidFill>
                  <a:srgbClr val="7B2E2E"/>
                </a:solidFill>
              </a:rPr>
              <a:t>God’s grace does not erase consequences; it meets guilty people within them.</a:t>
            </a:r>
          </a:p>
        </p:txBody>
      </p:sp>
    </p:spTree>
    <p:extLst>
      <p:ext uri="{BB962C8B-B14F-4D97-AF65-F5344CB8AC3E}">
        <p14:creationId xmlns:p14="http://schemas.microsoft.com/office/powerpoint/2010/main" val="263740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AB4F40-1C8E-4BDC-ABBE-9F60ADF29EDA}"/>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F53772E3-2B5E-40DE-B036-22D580A92F09}"/>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5FB71C16-B12E-48E8-BC04-D3179AF5D27D}"/>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a:solidFill>
                  <a:srgbClr val="FFFFFF"/>
                </a:solidFill>
              </a:rPr>
              <a:t>Genesis 3:14–24</a:t>
            </a:r>
          </a:p>
        </p:txBody>
      </p:sp>
      <p:sp>
        <p:nvSpPr>
          <p:cNvPr id="4" name="Rectangle 3">
            <a:extLst>
              <a:ext uri="{FF2B5EF4-FFF2-40B4-BE49-F238E27FC236}">
                <a16:creationId xmlns:a16="http://schemas.microsoft.com/office/drawing/2014/main" id="{FB360413-F6C3-4232-A3D0-087A73271791}"/>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4BA16874-264B-4C66-BB01-CC40DFA38E74}"/>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8</a:t>
            </a:r>
          </a:p>
        </p:txBody>
      </p:sp>
      <p:sp>
        <p:nvSpPr>
          <p:cNvPr id="6" name="Rectangle 5">
            <a:extLst>
              <a:ext uri="{FF2B5EF4-FFF2-40B4-BE49-F238E27FC236}">
                <a16:creationId xmlns:a16="http://schemas.microsoft.com/office/drawing/2014/main" id="{89AF8878-A42B-4043-B3B3-8F8B20D6804D}"/>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A5132425-B5BD-4767-B338-5456F1D80E98}"/>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43B17D5C-1800-4788-B28E-F97A0EF983B6}"/>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Consequences • offspring • garments • exile • guarded life</a:t>
            </a:r>
          </a:p>
        </p:txBody>
      </p:sp>
      <p:sp>
        <p:nvSpPr>
          <p:cNvPr id="9" name="Rectangle 8">
            <a:extLst>
              <a:ext uri="{FF2B5EF4-FFF2-40B4-BE49-F238E27FC236}">
                <a16:creationId xmlns:a16="http://schemas.microsoft.com/office/drawing/2014/main" id="{06489756-1A8D-4816-80B7-2C9553D044D5}"/>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9B083C3B-1761-4056-A458-9C230C881052}"/>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Where do judgment, mercy, hope, and protection appear together?</a:t>
            </a:r>
          </a:p>
        </p:txBody>
      </p:sp>
    </p:spTree>
    <p:extLst>
      <p:ext uri="{BB962C8B-B14F-4D97-AF65-F5344CB8AC3E}">
        <p14:creationId xmlns:p14="http://schemas.microsoft.com/office/powerpoint/2010/main" val="1582595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75C902-E464-460E-B1C4-016AF7A33C8E}"/>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5F1B1081-1C3B-437C-B924-1C54B3E5FAE2}"/>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7F713320-1E2E-436A-A6A6-5D0BAD35FBE2}"/>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The Fall explains our need for Jesus—but not because God made a mistake</a:t>
            </a:r>
          </a:p>
        </p:txBody>
      </p:sp>
      <p:sp>
        <p:nvSpPr>
          <p:cNvPr id="4" name="Rectangle 3">
            <a:extLst>
              <a:ext uri="{FF2B5EF4-FFF2-40B4-BE49-F238E27FC236}">
                <a16:creationId xmlns:a16="http://schemas.microsoft.com/office/drawing/2014/main" id="{027E9A60-3239-463C-B69F-119FC2FF0677}"/>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E4E185C0-E713-4595-96CC-68F1D6E70A37}"/>
              </a:ext>
            </a:extLst>
          </p:cNvPr>
          <p:cNvSpPr>
            <a:spLocks noGrp="1"/>
          </p:cNvSpPr>
          <p:nvPr/>
        </p:nvSpPr>
        <p:spPr>
          <a:xfrm>
            <a:off x="666750" y="1809750"/>
            <a:ext cx="4619625" cy="3143250"/>
          </a:xfrm>
          <a:prstGeom prst="rect">
            <a:avLst/>
          </a:prstGeom>
          <a:solidFill>
            <a:srgbClr val="EAE0CE"/>
          </a:solidFill>
          <a:ln w="0">
            <a:noFill/>
            <a:prstDash val="solid"/>
          </a:ln>
        </p:spPr>
        <p:txBody>
          <a:bodyPr/>
          <a:lstStyle/>
          <a:p>
            <a:endParaRPr lang="en-US"/>
          </a:p>
        </p:txBody>
      </p:sp>
      <p:sp>
        <p:nvSpPr>
          <p:cNvPr id="6" name="Rectangle 5">
            <a:extLst>
              <a:ext uri="{FF2B5EF4-FFF2-40B4-BE49-F238E27FC236}">
                <a16:creationId xmlns:a16="http://schemas.microsoft.com/office/drawing/2014/main" id="{8E8C150D-E16A-4DC0-AD2B-3C4CE2E3404D}"/>
              </a:ext>
            </a:extLst>
          </p:cNvPr>
          <p:cNvSpPr>
            <a:spLocks noGrp="1"/>
          </p:cNvSpPr>
          <p:nvPr/>
        </p:nvSpPr>
        <p:spPr>
          <a:xfrm>
            <a:off x="952500" y="2095500"/>
            <a:ext cx="4000500" cy="428625"/>
          </a:xfrm>
          <a:prstGeom prst="rect">
            <a:avLst/>
          </a:prstGeom>
          <a:noFill/>
          <a:ln w="0">
            <a:noFill/>
            <a:prstDash val="solid"/>
          </a:ln>
        </p:spPr>
        <p:txBody>
          <a:bodyPr anchor="ctr"/>
          <a:lstStyle/>
          <a:p>
            <a:pPr algn="l">
              <a:defRPr sz="2250" b="1">
                <a:solidFill>
                  <a:srgbClr val="7B2E2E"/>
                </a:solidFill>
              </a:defRPr>
            </a:pPr>
            <a:r>
              <a:rPr sz="2250" b="1">
                <a:solidFill>
                  <a:srgbClr val="7B2E2E"/>
                </a:solidFill>
              </a:rPr>
              <a:t>ADAM</a:t>
            </a:r>
          </a:p>
        </p:txBody>
      </p:sp>
      <p:sp>
        <p:nvSpPr>
          <p:cNvPr id="7" name="Rectangle 6">
            <a:extLst>
              <a:ext uri="{FF2B5EF4-FFF2-40B4-BE49-F238E27FC236}">
                <a16:creationId xmlns:a16="http://schemas.microsoft.com/office/drawing/2014/main" id="{5791B3FD-D449-4067-9A1A-1EEDE3ADBA40}"/>
              </a:ext>
            </a:extLst>
          </p:cNvPr>
          <p:cNvSpPr>
            <a:spLocks noGrp="1"/>
          </p:cNvSpPr>
          <p:nvPr/>
        </p:nvSpPr>
        <p:spPr>
          <a:xfrm>
            <a:off x="952500" y="2714625"/>
            <a:ext cx="195263" cy="6032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8" name="Rectangle 7">
            <a:extLst>
              <a:ext uri="{FF2B5EF4-FFF2-40B4-BE49-F238E27FC236}">
                <a16:creationId xmlns:a16="http://schemas.microsoft.com/office/drawing/2014/main" id="{98DFF0B3-730F-483A-9D3A-13218D9D7086}"/>
              </a:ext>
            </a:extLst>
          </p:cNvPr>
          <p:cNvSpPr>
            <a:spLocks noGrp="1"/>
          </p:cNvSpPr>
          <p:nvPr/>
        </p:nvSpPr>
        <p:spPr>
          <a:xfrm>
            <a:off x="1167289" y="2714625"/>
            <a:ext cx="3690461" cy="603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Distrust and disobedience</a:t>
            </a:r>
          </a:p>
        </p:txBody>
      </p:sp>
      <p:sp>
        <p:nvSpPr>
          <p:cNvPr id="9" name="Rectangle 8">
            <a:extLst>
              <a:ext uri="{FF2B5EF4-FFF2-40B4-BE49-F238E27FC236}">
                <a16:creationId xmlns:a16="http://schemas.microsoft.com/office/drawing/2014/main" id="{CAE875AC-F9E3-46E2-845B-A7EC3EFC34C9}"/>
              </a:ext>
            </a:extLst>
          </p:cNvPr>
          <p:cNvSpPr>
            <a:spLocks noGrp="1"/>
          </p:cNvSpPr>
          <p:nvPr/>
        </p:nvSpPr>
        <p:spPr>
          <a:xfrm>
            <a:off x="952500" y="3317875"/>
            <a:ext cx="195263" cy="6032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0" name="Rectangle 9">
            <a:extLst>
              <a:ext uri="{FF2B5EF4-FFF2-40B4-BE49-F238E27FC236}">
                <a16:creationId xmlns:a16="http://schemas.microsoft.com/office/drawing/2014/main" id="{4CE918CA-AB41-4F59-8BBD-E4CC440C856D}"/>
              </a:ext>
            </a:extLst>
          </p:cNvPr>
          <p:cNvSpPr>
            <a:spLocks noGrp="1"/>
          </p:cNvSpPr>
          <p:nvPr/>
        </p:nvSpPr>
        <p:spPr>
          <a:xfrm>
            <a:off x="1167289" y="3317875"/>
            <a:ext cx="3690461" cy="603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Sin and death enter human experience</a:t>
            </a:r>
          </a:p>
        </p:txBody>
      </p:sp>
      <p:sp>
        <p:nvSpPr>
          <p:cNvPr id="11" name="Rectangle 10">
            <a:extLst>
              <a:ext uri="{FF2B5EF4-FFF2-40B4-BE49-F238E27FC236}">
                <a16:creationId xmlns:a16="http://schemas.microsoft.com/office/drawing/2014/main" id="{0189231F-B926-4CE3-9950-5088155DF29F}"/>
              </a:ext>
            </a:extLst>
          </p:cNvPr>
          <p:cNvSpPr>
            <a:spLocks noGrp="1"/>
          </p:cNvSpPr>
          <p:nvPr/>
        </p:nvSpPr>
        <p:spPr>
          <a:xfrm>
            <a:off x="952500" y="3921125"/>
            <a:ext cx="195263" cy="6032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2" name="Rectangle 11">
            <a:extLst>
              <a:ext uri="{FF2B5EF4-FFF2-40B4-BE49-F238E27FC236}">
                <a16:creationId xmlns:a16="http://schemas.microsoft.com/office/drawing/2014/main" id="{5400EDDA-0890-4256-9FEA-10456F662E44}"/>
              </a:ext>
            </a:extLst>
          </p:cNvPr>
          <p:cNvSpPr>
            <a:spLocks noGrp="1"/>
          </p:cNvSpPr>
          <p:nvPr/>
        </p:nvSpPr>
        <p:spPr>
          <a:xfrm>
            <a:off x="1167289" y="3921125"/>
            <a:ext cx="3690461" cy="603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Alienation spreads through every relationship</a:t>
            </a:r>
          </a:p>
        </p:txBody>
      </p:sp>
      <p:sp>
        <p:nvSpPr>
          <p:cNvPr id="13" name="Rectangle 12">
            <a:extLst>
              <a:ext uri="{FF2B5EF4-FFF2-40B4-BE49-F238E27FC236}">
                <a16:creationId xmlns:a16="http://schemas.microsoft.com/office/drawing/2014/main" id="{097FB5AC-80C8-40BD-969A-342E11C1E51A}"/>
              </a:ext>
            </a:extLst>
          </p:cNvPr>
          <p:cNvSpPr>
            <a:spLocks noGrp="1"/>
          </p:cNvSpPr>
          <p:nvPr/>
        </p:nvSpPr>
        <p:spPr>
          <a:xfrm>
            <a:off x="6381750" y="2095500"/>
            <a:ext cx="4000500" cy="428625"/>
          </a:xfrm>
          <a:prstGeom prst="rect">
            <a:avLst/>
          </a:prstGeom>
          <a:noFill/>
          <a:ln w="0">
            <a:noFill/>
            <a:prstDash val="solid"/>
          </a:ln>
        </p:spPr>
        <p:txBody>
          <a:bodyPr anchor="ctr"/>
          <a:lstStyle/>
          <a:p>
            <a:pPr algn="l">
              <a:defRPr sz="2250" b="1">
                <a:solidFill>
                  <a:srgbClr val="536B57"/>
                </a:solidFill>
              </a:defRPr>
            </a:pPr>
            <a:r>
              <a:rPr sz="2250" b="1">
                <a:solidFill>
                  <a:srgbClr val="536B57"/>
                </a:solidFill>
              </a:rPr>
              <a:t>CHRIST</a:t>
            </a:r>
          </a:p>
        </p:txBody>
      </p:sp>
      <p:sp>
        <p:nvSpPr>
          <p:cNvPr id="14" name="Rectangle 13">
            <a:extLst>
              <a:ext uri="{FF2B5EF4-FFF2-40B4-BE49-F238E27FC236}">
                <a16:creationId xmlns:a16="http://schemas.microsoft.com/office/drawing/2014/main" id="{CF4B65A7-C7BE-417C-AAF4-102BA083B481}"/>
              </a:ext>
            </a:extLst>
          </p:cNvPr>
          <p:cNvSpPr>
            <a:spLocks noGrp="1"/>
          </p:cNvSpPr>
          <p:nvPr/>
        </p:nvSpPr>
        <p:spPr>
          <a:xfrm>
            <a:off x="6381750" y="2714625"/>
            <a:ext cx="195263" cy="6032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5" name="Rectangle 14">
            <a:extLst>
              <a:ext uri="{FF2B5EF4-FFF2-40B4-BE49-F238E27FC236}">
                <a16:creationId xmlns:a16="http://schemas.microsoft.com/office/drawing/2014/main" id="{8448AB27-58B2-40C9-963C-82565CF095F8}"/>
              </a:ext>
            </a:extLst>
          </p:cNvPr>
          <p:cNvSpPr>
            <a:spLocks noGrp="1"/>
          </p:cNvSpPr>
          <p:nvPr/>
        </p:nvSpPr>
        <p:spPr>
          <a:xfrm>
            <a:off x="6596539" y="2714625"/>
            <a:ext cx="3690461" cy="603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Faithful obedience</a:t>
            </a:r>
          </a:p>
        </p:txBody>
      </p:sp>
      <p:sp>
        <p:nvSpPr>
          <p:cNvPr id="16" name="Rectangle 15">
            <a:extLst>
              <a:ext uri="{FF2B5EF4-FFF2-40B4-BE49-F238E27FC236}">
                <a16:creationId xmlns:a16="http://schemas.microsoft.com/office/drawing/2014/main" id="{F73D3E57-7E9B-43B1-85CD-A64646AFBC6F}"/>
              </a:ext>
            </a:extLst>
          </p:cNvPr>
          <p:cNvSpPr>
            <a:spLocks noGrp="1"/>
          </p:cNvSpPr>
          <p:nvPr/>
        </p:nvSpPr>
        <p:spPr>
          <a:xfrm>
            <a:off x="6381750" y="3317875"/>
            <a:ext cx="195263" cy="6032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7" name="Rectangle 16">
            <a:extLst>
              <a:ext uri="{FF2B5EF4-FFF2-40B4-BE49-F238E27FC236}">
                <a16:creationId xmlns:a16="http://schemas.microsoft.com/office/drawing/2014/main" id="{F76F4803-CE53-42B8-A2DE-21ACAF4EA44E}"/>
              </a:ext>
            </a:extLst>
          </p:cNvPr>
          <p:cNvSpPr>
            <a:spLocks noGrp="1"/>
          </p:cNvSpPr>
          <p:nvPr/>
        </p:nvSpPr>
        <p:spPr>
          <a:xfrm>
            <a:off x="6596539" y="3317875"/>
            <a:ext cx="3690461" cy="603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Grace and righteousness</a:t>
            </a:r>
          </a:p>
        </p:txBody>
      </p:sp>
      <p:sp>
        <p:nvSpPr>
          <p:cNvPr id="18" name="Rectangle 17">
            <a:extLst>
              <a:ext uri="{FF2B5EF4-FFF2-40B4-BE49-F238E27FC236}">
                <a16:creationId xmlns:a16="http://schemas.microsoft.com/office/drawing/2014/main" id="{43982499-58DC-4D0C-A557-4D484F5E6C9A}"/>
              </a:ext>
            </a:extLst>
          </p:cNvPr>
          <p:cNvSpPr>
            <a:spLocks noGrp="1"/>
          </p:cNvSpPr>
          <p:nvPr/>
        </p:nvSpPr>
        <p:spPr>
          <a:xfrm>
            <a:off x="6381750" y="3921125"/>
            <a:ext cx="195263" cy="6032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9" name="Rectangle 18">
            <a:extLst>
              <a:ext uri="{FF2B5EF4-FFF2-40B4-BE49-F238E27FC236}">
                <a16:creationId xmlns:a16="http://schemas.microsoft.com/office/drawing/2014/main" id="{BA018DA3-0E81-49EB-9B52-8AA548482BDC}"/>
              </a:ext>
            </a:extLst>
          </p:cNvPr>
          <p:cNvSpPr>
            <a:spLocks noGrp="1"/>
          </p:cNvSpPr>
          <p:nvPr/>
        </p:nvSpPr>
        <p:spPr>
          <a:xfrm>
            <a:off x="6596539" y="3921125"/>
            <a:ext cx="3690461" cy="6032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New creation and resurrection life</a:t>
            </a:r>
          </a:p>
        </p:txBody>
      </p:sp>
      <p:sp>
        <p:nvSpPr>
          <p:cNvPr id="20" name="Rectangle 19">
            <a:extLst>
              <a:ext uri="{FF2B5EF4-FFF2-40B4-BE49-F238E27FC236}">
                <a16:creationId xmlns:a16="http://schemas.microsoft.com/office/drawing/2014/main" id="{C6059738-4445-4818-A44B-91A2B482AAF5}"/>
              </a:ext>
            </a:extLst>
          </p:cNvPr>
          <p:cNvSpPr>
            <a:spLocks noGrp="1"/>
          </p:cNvSpPr>
          <p:nvPr/>
        </p:nvSpPr>
        <p:spPr>
          <a:xfrm>
            <a:off x="666750" y="5286375"/>
            <a:ext cx="10287000" cy="323850"/>
          </a:xfrm>
          <a:prstGeom prst="rect">
            <a:avLst/>
          </a:prstGeom>
          <a:noFill/>
          <a:ln w="0">
            <a:noFill/>
            <a:prstDash val="solid"/>
          </a:ln>
        </p:spPr>
        <p:txBody>
          <a:bodyPr anchor="ctr"/>
          <a:lstStyle/>
          <a:p>
            <a:pPr algn="ctr">
              <a:defRPr sz="1500" b="1">
                <a:solidFill>
                  <a:srgbClr val="6C6963"/>
                </a:solidFill>
              </a:defRPr>
            </a:pPr>
            <a:r>
              <a:rPr sz="1500" b="1">
                <a:solidFill>
                  <a:srgbClr val="6C6963"/>
                </a:solidFill>
              </a:rPr>
              <a:t>Romans 5:12–21  •  1 Corinthians 15:21–22, 45–49</a:t>
            </a:r>
          </a:p>
        </p:txBody>
      </p:sp>
      <p:sp>
        <p:nvSpPr>
          <p:cNvPr id="21" name="Rectangle 20">
            <a:extLst>
              <a:ext uri="{FF2B5EF4-FFF2-40B4-BE49-F238E27FC236}">
                <a16:creationId xmlns:a16="http://schemas.microsoft.com/office/drawing/2014/main" id="{64E58C51-631C-4634-A30F-689F4B895AF5}"/>
              </a:ext>
            </a:extLst>
          </p:cNvPr>
          <p:cNvSpPr>
            <a:spLocks noGrp="1"/>
          </p:cNvSpPr>
          <p:nvPr/>
        </p:nvSpPr>
        <p:spPr>
          <a:xfrm>
            <a:off x="666750" y="5810250"/>
            <a:ext cx="10287000" cy="428625"/>
          </a:xfrm>
          <a:prstGeom prst="rect">
            <a:avLst/>
          </a:prstGeom>
          <a:noFill/>
          <a:ln w="0">
            <a:noFill/>
            <a:prstDash val="solid"/>
          </a:ln>
        </p:spPr>
        <p:txBody>
          <a:bodyPr anchor="ctr"/>
          <a:lstStyle/>
          <a:p>
            <a:pPr algn="ctr">
              <a:defRPr sz="1725" b="1">
                <a:solidFill>
                  <a:srgbClr val="7B2E2E"/>
                </a:solidFill>
              </a:defRPr>
            </a:pPr>
            <a:r>
              <a:rPr sz="1725" b="1">
                <a:solidFill>
                  <a:srgbClr val="7B2E2E"/>
                </a:solidFill>
              </a:rPr>
              <a:t>We need Christ because humanity sins and death reigns—not because finitude itself is sinful.</a:t>
            </a:r>
          </a:p>
        </p:txBody>
      </p:sp>
    </p:spTree>
    <p:extLst>
      <p:ext uri="{BB962C8B-B14F-4D97-AF65-F5344CB8AC3E}">
        <p14:creationId xmlns:p14="http://schemas.microsoft.com/office/powerpoint/2010/main" val="1266817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E096D-56AC-44AA-B2AB-675C3CE25AB4}"/>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AD2119E5-25A2-4D87-869A-84A5E4A3B762}"/>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B39D6D08-C9B7-4BD2-B11E-1015C71E781C}"/>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a:solidFill>
                  <a:srgbClr val="FFFFFF"/>
                </a:solidFill>
              </a:rPr>
              <a:t>Romans 5:12–19 and 1 Corinthians 15:20–22</a:t>
            </a:r>
          </a:p>
        </p:txBody>
      </p:sp>
      <p:sp>
        <p:nvSpPr>
          <p:cNvPr id="4" name="Rectangle 3">
            <a:extLst>
              <a:ext uri="{FF2B5EF4-FFF2-40B4-BE49-F238E27FC236}">
                <a16:creationId xmlns:a16="http://schemas.microsoft.com/office/drawing/2014/main" id="{FC508C3A-E0C7-44A3-BA9B-93D15E1DAF70}"/>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1D1FD8B6-D726-4368-92AE-D7B759D5480A}"/>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9</a:t>
            </a:r>
          </a:p>
        </p:txBody>
      </p:sp>
      <p:sp>
        <p:nvSpPr>
          <p:cNvPr id="6" name="Rectangle 5">
            <a:extLst>
              <a:ext uri="{FF2B5EF4-FFF2-40B4-BE49-F238E27FC236}">
                <a16:creationId xmlns:a16="http://schemas.microsoft.com/office/drawing/2014/main" id="{DC4437EF-7F43-4FE0-A1B3-9C31E69D5DE7}"/>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D555DB54-3355-4481-9E1E-6FB9A70E6C95}"/>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4A391B0F-0F62-40E7-9692-864C6E3E1F40}"/>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Adam • Christ • sin • grace • death • resurrection</a:t>
            </a:r>
          </a:p>
        </p:txBody>
      </p:sp>
      <p:sp>
        <p:nvSpPr>
          <p:cNvPr id="9" name="Rectangle 8">
            <a:extLst>
              <a:ext uri="{FF2B5EF4-FFF2-40B4-BE49-F238E27FC236}">
                <a16:creationId xmlns:a16="http://schemas.microsoft.com/office/drawing/2014/main" id="{188BE647-CC60-4DC6-9D8A-F439113D2C58}"/>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C5C54D0D-D271-4FC6-9971-04208FC18E51}"/>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How does Paul contrast Adam’s disobedience and death with Christ’s obedience and life?</a:t>
            </a:r>
          </a:p>
        </p:txBody>
      </p:sp>
    </p:spTree>
    <p:extLst>
      <p:ext uri="{BB962C8B-B14F-4D97-AF65-F5344CB8AC3E}">
        <p14:creationId xmlns:p14="http://schemas.microsoft.com/office/powerpoint/2010/main" val="464230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169AC41-1B84-4140-B276-3F073479595B}"/>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42B42601-6557-43FB-8906-A590EE6AFA9D}"/>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8775C04F-2198-4D50-86D8-588B6ED5F3E6}"/>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Read the whole story: gift, limit, rebellion, grace</a:t>
            </a:r>
          </a:p>
        </p:txBody>
      </p:sp>
      <p:sp>
        <p:nvSpPr>
          <p:cNvPr id="4" name="Rectangle 3">
            <a:extLst>
              <a:ext uri="{FF2B5EF4-FFF2-40B4-BE49-F238E27FC236}">
                <a16:creationId xmlns:a16="http://schemas.microsoft.com/office/drawing/2014/main" id="{C0B7ACEC-E0FF-4969-8C24-3B8B32A7B807}"/>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4CD0D0A7-9102-4693-B04C-CFAAA9DEF53D}"/>
              </a:ext>
            </a:extLst>
          </p:cNvPr>
          <p:cNvSpPr>
            <a:spLocks noGrp="1"/>
          </p:cNvSpPr>
          <p:nvPr/>
        </p:nvSpPr>
        <p:spPr>
          <a:xfrm>
            <a:off x="523875" y="1905000"/>
            <a:ext cx="666750" cy="533400"/>
          </a:xfrm>
          <a:prstGeom prst="rect">
            <a:avLst/>
          </a:prstGeom>
          <a:solidFill>
            <a:srgbClr val="17130F"/>
          </a:solidFill>
          <a:ln w="0">
            <a:noFill/>
            <a:prstDash val="solid"/>
          </a:ln>
        </p:spPr>
        <p:txBody>
          <a:bodyPr/>
          <a:lstStyle/>
          <a:p>
            <a:endParaRPr lang="en-US"/>
          </a:p>
        </p:txBody>
      </p:sp>
      <p:sp>
        <p:nvSpPr>
          <p:cNvPr id="6" name="Rectangle 5">
            <a:extLst>
              <a:ext uri="{FF2B5EF4-FFF2-40B4-BE49-F238E27FC236}">
                <a16:creationId xmlns:a16="http://schemas.microsoft.com/office/drawing/2014/main" id="{771510C6-457C-45DE-BB36-0A457DE81D9D}"/>
              </a:ext>
            </a:extLst>
          </p:cNvPr>
          <p:cNvSpPr>
            <a:spLocks noGrp="1"/>
          </p:cNvSpPr>
          <p:nvPr/>
        </p:nvSpPr>
        <p:spPr>
          <a:xfrm>
            <a:off x="523875" y="1905000"/>
            <a:ext cx="666750" cy="533400"/>
          </a:xfrm>
          <a:prstGeom prst="rect">
            <a:avLst/>
          </a:prstGeom>
          <a:noFill/>
          <a:ln w="0">
            <a:noFill/>
            <a:prstDash val="solid"/>
          </a:ln>
        </p:spPr>
        <p:txBody>
          <a:bodyPr anchor="ctr"/>
          <a:lstStyle/>
          <a:p>
            <a:pPr algn="ctr">
              <a:defRPr sz="2400" b="1">
                <a:solidFill>
                  <a:srgbClr val="FFFFFF"/>
                </a:solidFill>
              </a:defRPr>
            </a:pPr>
            <a:r>
              <a:rPr sz="2400" b="1">
                <a:solidFill>
                  <a:srgbClr val="FFFFFF"/>
                </a:solidFill>
              </a:rPr>
              <a:t>1</a:t>
            </a:r>
          </a:p>
        </p:txBody>
      </p:sp>
      <p:sp>
        <p:nvSpPr>
          <p:cNvPr id="7" name="Rectangle 6">
            <a:extLst>
              <a:ext uri="{FF2B5EF4-FFF2-40B4-BE49-F238E27FC236}">
                <a16:creationId xmlns:a16="http://schemas.microsoft.com/office/drawing/2014/main" id="{94565EA4-5805-4EE5-8F97-BB9DBB1FBB0E}"/>
              </a:ext>
            </a:extLst>
          </p:cNvPr>
          <p:cNvSpPr>
            <a:spLocks noGrp="1"/>
          </p:cNvSpPr>
          <p:nvPr/>
        </p:nvSpPr>
        <p:spPr>
          <a:xfrm>
            <a:off x="523875" y="2714625"/>
            <a:ext cx="1809750" cy="32385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GIFT</a:t>
            </a:r>
          </a:p>
        </p:txBody>
      </p:sp>
      <p:sp>
        <p:nvSpPr>
          <p:cNvPr id="8" name="Rectangle 7">
            <a:extLst>
              <a:ext uri="{FF2B5EF4-FFF2-40B4-BE49-F238E27FC236}">
                <a16:creationId xmlns:a16="http://schemas.microsoft.com/office/drawing/2014/main" id="{B0AA8C1A-5747-40B6-9832-454AF81F68D0}"/>
              </a:ext>
            </a:extLst>
          </p:cNvPr>
          <p:cNvSpPr>
            <a:spLocks noGrp="1"/>
          </p:cNvSpPr>
          <p:nvPr/>
        </p:nvSpPr>
        <p:spPr>
          <a:xfrm>
            <a:off x="523875" y="3143250"/>
            <a:ext cx="1809750" cy="1047750"/>
          </a:xfrm>
          <a:prstGeom prst="rect">
            <a:avLst/>
          </a:prstGeom>
          <a:noFill/>
          <a:ln w="0">
            <a:noFill/>
            <a:prstDash val="solid"/>
          </a:ln>
        </p:spPr>
        <p:txBody>
          <a:bodyPr anchor="ctr"/>
          <a:lstStyle/>
          <a:p>
            <a:pPr algn="l">
              <a:defRPr sz="1725" b="1">
                <a:solidFill>
                  <a:srgbClr val="17130F"/>
                </a:solidFill>
              </a:defRPr>
            </a:pPr>
            <a:r>
              <a:rPr sz="1725" b="1">
                <a:solidFill>
                  <a:srgbClr val="17130F"/>
                </a:solidFill>
              </a:rPr>
              <a:t>God creates and blesses</a:t>
            </a:r>
          </a:p>
        </p:txBody>
      </p:sp>
      <p:sp>
        <p:nvSpPr>
          <p:cNvPr id="9" name="Rectangle 8">
            <a:extLst>
              <a:ext uri="{FF2B5EF4-FFF2-40B4-BE49-F238E27FC236}">
                <a16:creationId xmlns:a16="http://schemas.microsoft.com/office/drawing/2014/main" id="{3EA25D41-CC04-4188-B89C-4AA6CCFA5DA6}"/>
              </a:ext>
            </a:extLst>
          </p:cNvPr>
          <p:cNvSpPr>
            <a:spLocks noGrp="1"/>
          </p:cNvSpPr>
          <p:nvPr/>
        </p:nvSpPr>
        <p:spPr>
          <a:xfrm>
            <a:off x="2333625" y="2143125"/>
            <a:ext cx="400050" cy="19050"/>
          </a:xfrm>
          <a:prstGeom prst="rect">
            <a:avLst/>
          </a:prstGeom>
          <a:solidFill>
            <a:srgbClr val="B58A3A"/>
          </a:solidFill>
          <a:ln w="0">
            <a:noFill/>
            <a:prstDash val="solid"/>
          </a:ln>
        </p:spPr>
        <p:txBody>
          <a:bodyPr/>
          <a:lstStyle/>
          <a:p>
            <a:endParaRPr lang="en-US"/>
          </a:p>
        </p:txBody>
      </p:sp>
      <p:sp>
        <p:nvSpPr>
          <p:cNvPr id="10" name="Rectangle 9">
            <a:extLst>
              <a:ext uri="{FF2B5EF4-FFF2-40B4-BE49-F238E27FC236}">
                <a16:creationId xmlns:a16="http://schemas.microsoft.com/office/drawing/2014/main" id="{604184A5-2808-42BC-B664-323BC40E5865}"/>
              </a:ext>
            </a:extLst>
          </p:cNvPr>
          <p:cNvSpPr>
            <a:spLocks noGrp="1"/>
          </p:cNvSpPr>
          <p:nvPr/>
        </p:nvSpPr>
        <p:spPr>
          <a:xfrm>
            <a:off x="2790825" y="1905000"/>
            <a:ext cx="666750" cy="533400"/>
          </a:xfrm>
          <a:prstGeom prst="rect">
            <a:avLst/>
          </a:prstGeom>
          <a:solidFill>
            <a:srgbClr val="17130F"/>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FC865C5A-EE12-4408-B0AB-104FF699E73C}"/>
              </a:ext>
            </a:extLst>
          </p:cNvPr>
          <p:cNvSpPr>
            <a:spLocks noGrp="1"/>
          </p:cNvSpPr>
          <p:nvPr/>
        </p:nvSpPr>
        <p:spPr>
          <a:xfrm>
            <a:off x="2790825" y="1905000"/>
            <a:ext cx="666750" cy="533400"/>
          </a:xfrm>
          <a:prstGeom prst="rect">
            <a:avLst/>
          </a:prstGeom>
          <a:noFill/>
          <a:ln w="0">
            <a:noFill/>
            <a:prstDash val="solid"/>
          </a:ln>
        </p:spPr>
        <p:txBody>
          <a:bodyPr anchor="ctr"/>
          <a:lstStyle/>
          <a:p>
            <a:pPr algn="ctr">
              <a:defRPr sz="2400" b="1">
                <a:solidFill>
                  <a:srgbClr val="FFFFFF"/>
                </a:solidFill>
              </a:defRPr>
            </a:pPr>
            <a:r>
              <a:rPr sz="2400" b="1">
                <a:solidFill>
                  <a:srgbClr val="FFFFFF"/>
                </a:solidFill>
              </a:rPr>
              <a:t>2</a:t>
            </a:r>
          </a:p>
        </p:txBody>
      </p:sp>
      <p:sp>
        <p:nvSpPr>
          <p:cNvPr id="12" name="Rectangle 11">
            <a:extLst>
              <a:ext uri="{FF2B5EF4-FFF2-40B4-BE49-F238E27FC236}">
                <a16:creationId xmlns:a16="http://schemas.microsoft.com/office/drawing/2014/main" id="{7682FAB5-A5CA-4ECA-8B13-C586164B325D}"/>
              </a:ext>
            </a:extLst>
          </p:cNvPr>
          <p:cNvSpPr>
            <a:spLocks noGrp="1"/>
          </p:cNvSpPr>
          <p:nvPr/>
        </p:nvSpPr>
        <p:spPr>
          <a:xfrm>
            <a:off x="2790825" y="2714625"/>
            <a:ext cx="1809750" cy="32385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CALLING</a:t>
            </a:r>
          </a:p>
        </p:txBody>
      </p:sp>
      <p:sp>
        <p:nvSpPr>
          <p:cNvPr id="13" name="Rectangle 12">
            <a:extLst>
              <a:ext uri="{FF2B5EF4-FFF2-40B4-BE49-F238E27FC236}">
                <a16:creationId xmlns:a16="http://schemas.microsoft.com/office/drawing/2014/main" id="{7492B581-D2D2-4579-833C-35E5A63C6C25}"/>
              </a:ext>
            </a:extLst>
          </p:cNvPr>
          <p:cNvSpPr>
            <a:spLocks noGrp="1"/>
          </p:cNvSpPr>
          <p:nvPr/>
        </p:nvSpPr>
        <p:spPr>
          <a:xfrm>
            <a:off x="2790825" y="3143250"/>
            <a:ext cx="1809750" cy="1047750"/>
          </a:xfrm>
          <a:prstGeom prst="rect">
            <a:avLst/>
          </a:prstGeom>
          <a:noFill/>
          <a:ln w="0">
            <a:noFill/>
            <a:prstDash val="solid"/>
          </a:ln>
        </p:spPr>
        <p:txBody>
          <a:bodyPr anchor="ctr"/>
          <a:lstStyle/>
          <a:p>
            <a:pPr algn="l">
              <a:defRPr sz="1725" b="1">
                <a:solidFill>
                  <a:srgbClr val="17130F"/>
                </a:solidFill>
              </a:defRPr>
            </a:pPr>
            <a:r>
              <a:rPr sz="1725" b="1">
                <a:solidFill>
                  <a:srgbClr val="17130F"/>
                </a:solidFill>
              </a:rPr>
              <a:t>Humans image God in the world</a:t>
            </a:r>
          </a:p>
        </p:txBody>
      </p:sp>
      <p:sp>
        <p:nvSpPr>
          <p:cNvPr id="14" name="Rectangle 13">
            <a:extLst>
              <a:ext uri="{FF2B5EF4-FFF2-40B4-BE49-F238E27FC236}">
                <a16:creationId xmlns:a16="http://schemas.microsoft.com/office/drawing/2014/main" id="{A19E1431-D10A-434E-8E17-A8422D9243EA}"/>
              </a:ext>
            </a:extLst>
          </p:cNvPr>
          <p:cNvSpPr>
            <a:spLocks noGrp="1"/>
          </p:cNvSpPr>
          <p:nvPr/>
        </p:nvSpPr>
        <p:spPr>
          <a:xfrm>
            <a:off x="4600575" y="2143125"/>
            <a:ext cx="400050" cy="19050"/>
          </a:xfrm>
          <a:prstGeom prst="rect">
            <a:avLst/>
          </a:prstGeom>
          <a:solidFill>
            <a:srgbClr val="B58A3A"/>
          </a:solidFill>
          <a:ln w="0">
            <a:noFill/>
            <a:prstDash val="solid"/>
          </a:ln>
        </p:spPr>
        <p:txBody>
          <a:bodyPr/>
          <a:lstStyle/>
          <a:p>
            <a:endParaRPr lang="en-US"/>
          </a:p>
        </p:txBody>
      </p:sp>
      <p:sp>
        <p:nvSpPr>
          <p:cNvPr id="15" name="Rectangle 14">
            <a:extLst>
              <a:ext uri="{FF2B5EF4-FFF2-40B4-BE49-F238E27FC236}">
                <a16:creationId xmlns:a16="http://schemas.microsoft.com/office/drawing/2014/main" id="{FA831CDA-58D2-4689-B68B-E2F587CA2B74}"/>
              </a:ext>
            </a:extLst>
          </p:cNvPr>
          <p:cNvSpPr>
            <a:spLocks noGrp="1"/>
          </p:cNvSpPr>
          <p:nvPr/>
        </p:nvSpPr>
        <p:spPr>
          <a:xfrm>
            <a:off x="5057775" y="1905000"/>
            <a:ext cx="666750" cy="533400"/>
          </a:xfrm>
          <a:prstGeom prst="rect">
            <a:avLst/>
          </a:prstGeom>
          <a:solidFill>
            <a:srgbClr val="17130F"/>
          </a:solidFill>
          <a:ln w="0">
            <a:noFill/>
            <a:prstDash val="solid"/>
          </a:ln>
        </p:spPr>
        <p:txBody>
          <a:bodyPr/>
          <a:lstStyle/>
          <a:p>
            <a:endParaRPr lang="en-US"/>
          </a:p>
        </p:txBody>
      </p:sp>
      <p:sp>
        <p:nvSpPr>
          <p:cNvPr id="16" name="Rectangle 15">
            <a:extLst>
              <a:ext uri="{FF2B5EF4-FFF2-40B4-BE49-F238E27FC236}">
                <a16:creationId xmlns:a16="http://schemas.microsoft.com/office/drawing/2014/main" id="{511DF903-A9B6-403F-B6A3-A6A698220275}"/>
              </a:ext>
            </a:extLst>
          </p:cNvPr>
          <p:cNvSpPr>
            <a:spLocks noGrp="1"/>
          </p:cNvSpPr>
          <p:nvPr/>
        </p:nvSpPr>
        <p:spPr>
          <a:xfrm>
            <a:off x="5057775" y="1905000"/>
            <a:ext cx="666750" cy="533400"/>
          </a:xfrm>
          <a:prstGeom prst="rect">
            <a:avLst/>
          </a:prstGeom>
          <a:noFill/>
          <a:ln w="0">
            <a:noFill/>
            <a:prstDash val="solid"/>
          </a:ln>
        </p:spPr>
        <p:txBody>
          <a:bodyPr anchor="ctr"/>
          <a:lstStyle/>
          <a:p>
            <a:pPr algn="ctr">
              <a:defRPr sz="2400" b="1">
                <a:solidFill>
                  <a:srgbClr val="FFFFFF"/>
                </a:solidFill>
              </a:defRPr>
            </a:pPr>
            <a:r>
              <a:rPr sz="2400" b="1">
                <a:solidFill>
                  <a:srgbClr val="FFFFFF"/>
                </a:solidFill>
              </a:rPr>
              <a:t>3</a:t>
            </a:r>
          </a:p>
        </p:txBody>
      </p:sp>
      <p:sp>
        <p:nvSpPr>
          <p:cNvPr id="17" name="Rectangle 16">
            <a:extLst>
              <a:ext uri="{FF2B5EF4-FFF2-40B4-BE49-F238E27FC236}">
                <a16:creationId xmlns:a16="http://schemas.microsoft.com/office/drawing/2014/main" id="{5EDB98AB-AE2A-4558-9B1C-DC47981FD8E5}"/>
              </a:ext>
            </a:extLst>
          </p:cNvPr>
          <p:cNvSpPr>
            <a:spLocks noGrp="1"/>
          </p:cNvSpPr>
          <p:nvPr/>
        </p:nvSpPr>
        <p:spPr>
          <a:xfrm>
            <a:off x="5057775" y="2714625"/>
            <a:ext cx="1809750" cy="32385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LIMIT</a:t>
            </a:r>
          </a:p>
        </p:txBody>
      </p:sp>
      <p:sp>
        <p:nvSpPr>
          <p:cNvPr id="18" name="Rectangle 17">
            <a:extLst>
              <a:ext uri="{FF2B5EF4-FFF2-40B4-BE49-F238E27FC236}">
                <a16:creationId xmlns:a16="http://schemas.microsoft.com/office/drawing/2014/main" id="{BFF465E5-5031-4E6A-A162-7CFCB7E55523}"/>
              </a:ext>
            </a:extLst>
          </p:cNvPr>
          <p:cNvSpPr>
            <a:spLocks noGrp="1"/>
          </p:cNvSpPr>
          <p:nvPr/>
        </p:nvSpPr>
        <p:spPr>
          <a:xfrm>
            <a:off x="5057775" y="3143250"/>
            <a:ext cx="1809750" cy="1047750"/>
          </a:xfrm>
          <a:prstGeom prst="rect">
            <a:avLst/>
          </a:prstGeom>
          <a:noFill/>
          <a:ln w="0">
            <a:noFill/>
            <a:prstDash val="solid"/>
          </a:ln>
        </p:spPr>
        <p:txBody>
          <a:bodyPr anchor="ctr"/>
          <a:lstStyle/>
          <a:p>
            <a:pPr algn="l">
              <a:defRPr sz="1725" b="1">
                <a:solidFill>
                  <a:srgbClr val="17130F"/>
                </a:solidFill>
              </a:defRPr>
            </a:pPr>
            <a:r>
              <a:rPr sz="1725" b="1">
                <a:solidFill>
                  <a:srgbClr val="17130F"/>
                </a:solidFill>
              </a:rPr>
              <a:t>Freedom remains accountable to God</a:t>
            </a:r>
          </a:p>
        </p:txBody>
      </p:sp>
      <p:sp>
        <p:nvSpPr>
          <p:cNvPr id="19" name="Rectangle 18">
            <a:extLst>
              <a:ext uri="{FF2B5EF4-FFF2-40B4-BE49-F238E27FC236}">
                <a16:creationId xmlns:a16="http://schemas.microsoft.com/office/drawing/2014/main" id="{0E8EF88D-0011-447B-AA61-C8B47402060D}"/>
              </a:ext>
            </a:extLst>
          </p:cNvPr>
          <p:cNvSpPr>
            <a:spLocks noGrp="1"/>
          </p:cNvSpPr>
          <p:nvPr/>
        </p:nvSpPr>
        <p:spPr>
          <a:xfrm>
            <a:off x="6867525" y="2143125"/>
            <a:ext cx="400050" cy="19050"/>
          </a:xfrm>
          <a:prstGeom prst="rect">
            <a:avLst/>
          </a:prstGeom>
          <a:solidFill>
            <a:srgbClr val="B58A3A"/>
          </a:solidFill>
          <a:ln w="0">
            <a:noFill/>
            <a:prstDash val="solid"/>
          </a:ln>
        </p:spPr>
        <p:txBody>
          <a:bodyPr/>
          <a:lstStyle/>
          <a:p>
            <a:endParaRPr lang="en-US"/>
          </a:p>
        </p:txBody>
      </p:sp>
      <p:sp>
        <p:nvSpPr>
          <p:cNvPr id="20" name="Rectangle 19">
            <a:extLst>
              <a:ext uri="{FF2B5EF4-FFF2-40B4-BE49-F238E27FC236}">
                <a16:creationId xmlns:a16="http://schemas.microsoft.com/office/drawing/2014/main" id="{51721D05-8B4A-4B96-8908-C91A1B46B89D}"/>
              </a:ext>
            </a:extLst>
          </p:cNvPr>
          <p:cNvSpPr>
            <a:spLocks noGrp="1"/>
          </p:cNvSpPr>
          <p:nvPr/>
        </p:nvSpPr>
        <p:spPr>
          <a:xfrm>
            <a:off x="7324725" y="1905000"/>
            <a:ext cx="666750" cy="533400"/>
          </a:xfrm>
          <a:prstGeom prst="rect">
            <a:avLst/>
          </a:prstGeom>
          <a:solidFill>
            <a:srgbClr val="17130F"/>
          </a:solidFill>
          <a:ln w="0">
            <a:noFill/>
            <a:prstDash val="solid"/>
          </a:ln>
        </p:spPr>
        <p:txBody>
          <a:bodyPr/>
          <a:lstStyle/>
          <a:p>
            <a:endParaRPr lang="en-US"/>
          </a:p>
        </p:txBody>
      </p:sp>
      <p:sp>
        <p:nvSpPr>
          <p:cNvPr id="21" name="Rectangle 20">
            <a:extLst>
              <a:ext uri="{FF2B5EF4-FFF2-40B4-BE49-F238E27FC236}">
                <a16:creationId xmlns:a16="http://schemas.microsoft.com/office/drawing/2014/main" id="{F7B08C78-2725-48E0-8816-05876572AA5B}"/>
              </a:ext>
            </a:extLst>
          </p:cNvPr>
          <p:cNvSpPr>
            <a:spLocks noGrp="1"/>
          </p:cNvSpPr>
          <p:nvPr/>
        </p:nvSpPr>
        <p:spPr>
          <a:xfrm>
            <a:off x="7324725" y="1905000"/>
            <a:ext cx="666750" cy="533400"/>
          </a:xfrm>
          <a:prstGeom prst="rect">
            <a:avLst/>
          </a:prstGeom>
          <a:noFill/>
          <a:ln w="0">
            <a:noFill/>
            <a:prstDash val="solid"/>
          </a:ln>
        </p:spPr>
        <p:txBody>
          <a:bodyPr anchor="ctr"/>
          <a:lstStyle/>
          <a:p>
            <a:pPr algn="ctr">
              <a:defRPr sz="2400" b="1">
                <a:solidFill>
                  <a:srgbClr val="FFFFFF"/>
                </a:solidFill>
              </a:defRPr>
            </a:pPr>
            <a:r>
              <a:rPr sz="2400" b="1">
                <a:solidFill>
                  <a:srgbClr val="FFFFFF"/>
                </a:solidFill>
              </a:rPr>
              <a:t>4</a:t>
            </a:r>
          </a:p>
        </p:txBody>
      </p:sp>
      <p:sp>
        <p:nvSpPr>
          <p:cNvPr id="22" name="Rectangle 21">
            <a:extLst>
              <a:ext uri="{FF2B5EF4-FFF2-40B4-BE49-F238E27FC236}">
                <a16:creationId xmlns:a16="http://schemas.microsoft.com/office/drawing/2014/main" id="{F8F7F219-4D74-456D-A62E-C1F247D8CF7F}"/>
              </a:ext>
            </a:extLst>
          </p:cNvPr>
          <p:cNvSpPr>
            <a:spLocks noGrp="1"/>
          </p:cNvSpPr>
          <p:nvPr/>
        </p:nvSpPr>
        <p:spPr>
          <a:xfrm>
            <a:off x="7324725" y="2714625"/>
            <a:ext cx="1809750" cy="32385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REBELLION</a:t>
            </a:r>
          </a:p>
        </p:txBody>
      </p:sp>
      <p:sp>
        <p:nvSpPr>
          <p:cNvPr id="23" name="Rectangle 22">
            <a:extLst>
              <a:ext uri="{FF2B5EF4-FFF2-40B4-BE49-F238E27FC236}">
                <a16:creationId xmlns:a16="http://schemas.microsoft.com/office/drawing/2014/main" id="{607536D4-D28A-441A-92A8-1431ED6EBF93}"/>
              </a:ext>
            </a:extLst>
          </p:cNvPr>
          <p:cNvSpPr>
            <a:spLocks noGrp="1"/>
          </p:cNvSpPr>
          <p:nvPr/>
        </p:nvSpPr>
        <p:spPr>
          <a:xfrm>
            <a:off x="7324725" y="3143250"/>
            <a:ext cx="1809750" cy="1047750"/>
          </a:xfrm>
          <a:prstGeom prst="rect">
            <a:avLst/>
          </a:prstGeom>
          <a:noFill/>
          <a:ln w="0">
            <a:noFill/>
            <a:prstDash val="solid"/>
          </a:ln>
        </p:spPr>
        <p:txBody>
          <a:bodyPr anchor="ctr"/>
          <a:lstStyle/>
          <a:p>
            <a:pPr algn="l">
              <a:defRPr sz="1725" b="1">
                <a:solidFill>
                  <a:srgbClr val="17130F"/>
                </a:solidFill>
              </a:defRPr>
            </a:pPr>
            <a:r>
              <a:rPr sz="1725" b="1">
                <a:solidFill>
                  <a:srgbClr val="17130F"/>
                </a:solidFill>
              </a:rPr>
              <a:t>Distrust produces grasping and fracture</a:t>
            </a:r>
          </a:p>
        </p:txBody>
      </p:sp>
      <p:sp>
        <p:nvSpPr>
          <p:cNvPr id="24" name="Rectangle 23">
            <a:extLst>
              <a:ext uri="{FF2B5EF4-FFF2-40B4-BE49-F238E27FC236}">
                <a16:creationId xmlns:a16="http://schemas.microsoft.com/office/drawing/2014/main" id="{C177B5DC-ACCE-4238-9296-75603600ED8A}"/>
              </a:ext>
            </a:extLst>
          </p:cNvPr>
          <p:cNvSpPr>
            <a:spLocks noGrp="1"/>
          </p:cNvSpPr>
          <p:nvPr/>
        </p:nvSpPr>
        <p:spPr>
          <a:xfrm>
            <a:off x="9134475" y="2143125"/>
            <a:ext cx="400050" cy="19050"/>
          </a:xfrm>
          <a:prstGeom prst="rect">
            <a:avLst/>
          </a:prstGeom>
          <a:solidFill>
            <a:srgbClr val="B58A3A"/>
          </a:solidFill>
          <a:ln w="0">
            <a:noFill/>
            <a:prstDash val="solid"/>
          </a:ln>
        </p:spPr>
        <p:txBody>
          <a:bodyPr/>
          <a:lstStyle/>
          <a:p>
            <a:endParaRPr lang="en-US"/>
          </a:p>
        </p:txBody>
      </p:sp>
      <p:sp>
        <p:nvSpPr>
          <p:cNvPr id="25" name="Rectangle 24">
            <a:extLst>
              <a:ext uri="{FF2B5EF4-FFF2-40B4-BE49-F238E27FC236}">
                <a16:creationId xmlns:a16="http://schemas.microsoft.com/office/drawing/2014/main" id="{C5ADDF52-A356-46AE-98C5-AE5EAE709BA4}"/>
              </a:ext>
            </a:extLst>
          </p:cNvPr>
          <p:cNvSpPr>
            <a:spLocks noGrp="1"/>
          </p:cNvSpPr>
          <p:nvPr/>
        </p:nvSpPr>
        <p:spPr>
          <a:xfrm>
            <a:off x="9591675" y="1905000"/>
            <a:ext cx="666750" cy="533400"/>
          </a:xfrm>
          <a:prstGeom prst="rect">
            <a:avLst/>
          </a:prstGeom>
          <a:solidFill>
            <a:srgbClr val="7B2E2E"/>
          </a:solidFill>
          <a:ln w="0">
            <a:noFill/>
            <a:prstDash val="solid"/>
          </a:ln>
        </p:spPr>
        <p:txBody>
          <a:bodyPr/>
          <a:lstStyle/>
          <a:p>
            <a:endParaRPr lang="en-US"/>
          </a:p>
        </p:txBody>
      </p:sp>
      <p:sp>
        <p:nvSpPr>
          <p:cNvPr id="26" name="Rectangle 25">
            <a:extLst>
              <a:ext uri="{FF2B5EF4-FFF2-40B4-BE49-F238E27FC236}">
                <a16:creationId xmlns:a16="http://schemas.microsoft.com/office/drawing/2014/main" id="{1BE7629A-8D83-407C-9D98-74B60E2A7BAC}"/>
              </a:ext>
            </a:extLst>
          </p:cNvPr>
          <p:cNvSpPr>
            <a:spLocks noGrp="1"/>
          </p:cNvSpPr>
          <p:nvPr/>
        </p:nvSpPr>
        <p:spPr>
          <a:xfrm>
            <a:off x="9591675" y="1905000"/>
            <a:ext cx="666750" cy="533400"/>
          </a:xfrm>
          <a:prstGeom prst="rect">
            <a:avLst/>
          </a:prstGeom>
          <a:noFill/>
          <a:ln w="0">
            <a:noFill/>
            <a:prstDash val="solid"/>
          </a:ln>
        </p:spPr>
        <p:txBody>
          <a:bodyPr anchor="ctr"/>
          <a:lstStyle/>
          <a:p>
            <a:pPr algn="ctr">
              <a:defRPr sz="2400" b="1">
                <a:solidFill>
                  <a:srgbClr val="FFFFFF"/>
                </a:solidFill>
              </a:defRPr>
            </a:pPr>
            <a:r>
              <a:rPr sz="2400" b="1">
                <a:solidFill>
                  <a:srgbClr val="FFFFFF"/>
                </a:solidFill>
              </a:rPr>
              <a:t>5</a:t>
            </a:r>
          </a:p>
        </p:txBody>
      </p:sp>
      <p:sp>
        <p:nvSpPr>
          <p:cNvPr id="27" name="Rectangle 26">
            <a:extLst>
              <a:ext uri="{FF2B5EF4-FFF2-40B4-BE49-F238E27FC236}">
                <a16:creationId xmlns:a16="http://schemas.microsoft.com/office/drawing/2014/main" id="{8158C964-EE0D-4552-98E2-CBBBA20EC920}"/>
              </a:ext>
            </a:extLst>
          </p:cNvPr>
          <p:cNvSpPr>
            <a:spLocks noGrp="1"/>
          </p:cNvSpPr>
          <p:nvPr/>
        </p:nvSpPr>
        <p:spPr>
          <a:xfrm>
            <a:off x="9591675" y="2714625"/>
            <a:ext cx="1809750" cy="323850"/>
          </a:xfrm>
          <a:prstGeom prst="rect">
            <a:avLst/>
          </a:prstGeom>
          <a:noFill/>
          <a:ln w="0">
            <a:noFill/>
            <a:prstDash val="solid"/>
          </a:ln>
        </p:spPr>
        <p:txBody>
          <a:bodyPr anchor="ctr"/>
          <a:lstStyle/>
          <a:p>
            <a:pPr algn="l">
              <a:defRPr sz="1500" b="1">
                <a:solidFill>
                  <a:srgbClr val="7B2E2E"/>
                </a:solidFill>
              </a:defRPr>
            </a:pPr>
            <a:r>
              <a:rPr sz="1500" b="1">
                <a:solidFill>
                  <a:srgbClr val="7B2E2E"/>
                </a:solidFill>
              </a:rPr>
              <a:t>GRACE</a:t>
            </a:r>
          </a:p>
        </p:txBody>
      </p:sp>
      <p:sp>
        <p:nvSpPr>
          <p:cNvPr id="28" name="Rectangle 27">
            <a:extLst>
              <a:ext uri="{FF2B5EF4-FFF2-40B4-BE49-F238E27FC236}">
                <a16:creationId xmlns:a16="http://schemas.microsoft.com/office/drawing/2014/main" id="{A30CD589-3F4A-45DA-89B3-9BEE32F9548B}"/>
              </a:ext>
            </a:extLst>
          </p:cNvPr>
          <p:cNvSpPr>
            <a:spLocks noGrp="1"/>
          </p:cNvSpPr>
          <p:nvPr/>
        </p:nvSpPr>
        <p:spPr>
          <a:xfrm>
            <a:off x="9591675" y="3143250"/>
            <a:ext cx="1809750" cy="1047750"/>
          </a:xfrm>
          <a:prstGeom prst="rect">
            <a:avLst/>
          </a:prstGeom>
          <a:noFill/>
          <a:ln w="0">
            <a:noFill/>
            <a:prstDash val="solid"/>
          </a:ln>
        </p:spPr>
        <p:txBody>
          <a:bodyPr anchor="ctr"/>
          <a:lstStyle/>
          <a:p>
            <a:pPr algn="l">
              <a:defRPr sz="1725" b="1">
                <a:solidFill>
                  <a:srgbClr val="17130F"/>
                </a:solidFill>
              </a:defRPr>
            </a:pPr>
            <a:r>
              <a:rPr sz="1725" b="1">
                <a:solidFill>
                  <a:srgbClr val="17130F"/>
                </a:solidFill>
              </a:rPr>
              <a:t>God seeks, clothes, judges, and preserves hope</a:t>
            </a:r>
          </a:p>
        </p:txBody>
      </p:sp>
      <p:sp>
        <p:nvSpPr>
          <p:cNvPr id="29" name="Rectangle 28">
            <a:extLst>
              <a:ext uri="{FF2B5EF4-FFF2-40B4-BE49-F238E27FC236}">
                <a16:creationId xmlns:a16="http://schemas.microsoft.com/office/drawing/2014/main" id="{2AE25153-DF4D-44C1-8028-FFF6862538A4}"/>
              </a:ext>
            </a:extLst>
          </p:cNvPr>
          <p:cNvSpPr>
            <a:spLocks noGrp="1"/>
          </p:cNvSpPr>
          <p:nvPr/>
        </p:nvSpPr>
        <p:spPr>
          <a:xfrm>
            <a:off x="666750" y="4953000"/>
            <a:ext cx="10287000" cy="1123950"/>
          </a:xfrm>
          <a:prstGeom prst="rect">
            <a:avLst/>
          </a:prstGeom>
          <a:solidFill>
            <a:srgbClr val="EAE0CE"/>
          </a:solidFill>
          <a:ln w="0">
            <a:noFill/>
            <a:prstDash val="solid"/>
          </a:ln>
        </p:spPr>
        <p:txBody>
          <a:bodyPr/>
          <a:lstStyle/>
          <a:p>
            <a:endParaRPr lang="en-US"/>
          </a:p>
        </p:txBody>
      </p:sp>
      <p:sp>
        <p:nvSpPr>
          <p:cNvPr id="30" name="Rectangle 29">
            <a:extLst>
              <a:ext uri="{FF2B5EF4-FFF2-40B4-BE49-F238E27FC236}">
                <a16:creationId xmlns:a16="http://schemas.microsoft.com/office/drawing/2014/main" id="{58F1D5E8-8969-4CF3-885D-C91EF7FE19F3}"/>
              </a:ext>
            </a:extLst>
          </p:cNvPr>
          <p:cNvSpPr>
            <a:spLocks noGrp="1"/>
          </p:cNvSpPr>
          <p:nvPr/>
        </p:nvSpPr>
        <p:spPr>
          <a:xfrm>
            <a:off x="1000125" y="5095875"/>
            <a:ext cx="9620250" cy="819150"/>
          </a:xfrm>
          <a:prstGeom prst="rect">
            <a:avLst/>
          </a:prstGeom>
          <a:noFill/>
          <a:ln w="0">
            <a:noFill/>
            <a:prstDash val="solid"/>
          </a:ln>
        </p:spPr>
        <p:txBody>
          <a:bodyPr anchor="ctr"/>
          <a:lstStyle/>
          <a:p>
            <a:pPr algn="ctr">
              <a:defRPr sz="1950" b="1">
                <a:solidFill>
                  <a:srgbClr val="17130F"/>
                </a:solidFill>
              </a:defRPr>
            </a:pPr>
            <a:r>
              <a:rPr sz="1950" b="1">
                <a:solidFill>
                  <a:srgbClr val="17130F"/>
                </a:solidFill>
              </a:rPr>
              <a:t>Genesis 1–3 is not only about what happened at the beginning. It reveals the pattern we still inhabit—and the God who still comes looking for us.</a:t>
            </a:r>
          </a:p>
        </p:txBody>
      </p:sp>
    </p:spTree>
    <p:extLst>
      <p:ext uri="{BB962C8B-B14F-4D97-AF65-F5344CB8AC3E}">
        <p14:creationId xmlns:p14="http://schemas.microsoft.com/office/powerpoint/2010/main" val="622417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5FFDC691-269E-4790-92F4-DB678B8C75FC}"/>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52BB1FFA-4B97-471F-ABD5-B8F46F912023}"/>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BC0F2EC2-D6DA-4D9B-86D8-25B2958ACCEE}"/>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Study and discussion</a:t>
            </a:r>
          </a:p>
        </p:txBody>
      </p:sp>
      <p:sp>
        <p:nvSpPr>
          <p:cNvPr id="4" name="Rectangle 3">
            <a:extLst>
              <a:ext uri="{FF2B5EF4-FFF2-40B4-BE49-F238E27FC236}">
                <a16:creationId xmlns:a16="http://schemas.microsoft.com/office/drawing/2014/main" id="{D8F2C8D1-0690-4039-9C51-E89E81CE35B0}"/>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18CC5D26-612E-4BF8-9FA8-490FEF8A9499}"/>
              </a:ext>
            </a:extLst>
          </p:cNvPr>
          <p:cNvSpPr>
            <a:spLocks noGrp="1"/>
          </p:cNvSpPr>
          <p:nvPr/>
        </p:nvSpPr>
        <p:spPr>
          <a:xfrm>
            <a:off x="590550" y="1676400"/>
            <a:ext cx="400050" cy="400050"/>
          </a:xfrm>
          <a:prstGeom prst="rect">
            <a:avLst/>
          </a:prstGeom>
          <a:solidFill>
            <a:srgbClr val="17130F"/>
          </a:solidFill>
          <a:ln w="0">
            <a:noFill/>
            <a:prstDash val="solid"/>
          </a:ln>
        </p:spPr>
        <p:txBody>
          <a:bodyPr/>
          <a:lstStyle/>
          <a:p>
            <a:endParaRPr lang="en-US"/>
          </a:p>
        </p:txBody>
      </p:sp>
      <p:sp>
        <p:nvSpPr>
          <p:cNvPr id="6" name="Rectangle 5">
            <a:extLst>
              <a:ext uri="{FF2B5EF4-FFF2-40B4-BE49-F238E27FC236}">
                <a16:creationId xmlns:a16="http://schemas.microsoft.com/office/drawing/2014/main" id="{FBBACACF-1C2E-472B-88C5-1A05A7F2800F}"/>
              </a:ext>
            </a:extLst>
          </p:cNvPr>
          <p:cNvSpPr>
            <a:spLocks noGrp="1"/>
          </p:cNvSpPr>
          <p:nvPr/>
        </p:nvSpPr>
        <p:spPr>
          <a:xfrm>
            <a:off x="590550" y="16764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1</a:t>
            </a:r>
          </a:p>
        </p:txBody>
      </p:sp>
      <p:sp>
        <p:nvSpPr>
          <p:cNvPr id="7" name="Rectangle 6">
            <a:extLst>
              <a:ext uri="{FF2B5EF4-FFF2-40B4-BE49-F238E27FC236}">
                <a16:creationId xmlns:a16="http://schemas.microsoft.com/office/drawing/2014/main" id="{AC60EC01-1309-4C4B-AD02-8778F1CC205E}"/>
              </a:ext>
            </a:extLst>
          </p:cNvPr>
          <p:cNvSpPr>
            <a:spLocks noGrp="1"/>
          </p:cNvSpPr>
          <p:nvPr/>
        </p:nvSpPr>
        <p:spPr>
          <a:xfrm>
            <a:off x="1143000" y="16383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Who wrote Genesis, for whom, and when?</a:t>
            </a:r>
          </a:p>
        </p:txBody>
      </p:sp>
      <p:sp>
        <p:nvSpPr>
          <p:cNvPr id="8" name="Rectangle 7">
            <a:extLst>
              <a:ext uri="{FF2B5EF4-FFF2-40B4-BE49-F238E27FC236}">
                <a16:creationId xmlns:a16="http://schemas.microsoft.com/office/drawing/2014/main" id="{BB9759F5-D3B0-4246-81CC-30C7B15EBEF6}"/>
              </a:ext>
            </a:extLst>
          </p:cNvPr>
          <p:cNvSpPr>
            <a:spLocks noGrp="1"/>
          </p:cNvSpPr>
          <p:nvPr/>
        </p:nvSpPr>
        <p:spPr>
          <a:xfrm>
            <a:off x="6019800" y="1676400"/>
            <a:ext cx="400050" cy="400050"/>
          </a:xfrm>
          <a:prstGeom prst="rect">
            <a:avLst/>
          </a:prstGeom>
          <a:solidFill>
            <a:srgbClr val="17130F"/>
          </a:solidFill>
          <a:ln w="0">
            <a:noFill/>
            <a:prstDash val="solid"/>
          </a:ln>
        </p:spPr>
        <p:txBody>
          <a:bodyPr/>
          <a:lstStyle/>
          <a:p>
            <a:endParaRPr lang="en-US"/>
          </a:p>
        </p:txBody>
      </p:sp>
      <p:sp>
        <p:nvSpPr>
          <p:cNvPr id="9" name="Rectangle 8">
            <a:extLst>
              <a:ext uri="{FF2B5EF4-FFF2-40B4-BE49-F238E27FC236}">
                <a16:creationId xmlns:a16="http://schemas.microsoft.com/office/drawing/2014/main" id="{1D4FBB6F-6094-4442-9543-A6D4AFAA3078}"/>
              </a:ext>
            </a:extLst>
          </p:cNvPr>
          <p:cNvSpPr>
            <a:spLocks noGrp="1"/>
          </p:cNvSpPr>
          <p:nvPr/>
        </p:nvSpPr>
        <p:spPr>
          <a:xfrm>
            <a:off x="6019800" y="16764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2</a:t>
            </a:r>
          </a:p>
        </p:txBody>
      </p:sp>
      <p:sp>
        <p:nvSpPr>
          <p:cNvPr id="10" name="Rectangle 9">
            <a:extLst>
              <a:ext uri="{FF2B5EF4-FFF2-40B4-BE49-F238E27FC236}">
                <a16:creationId xmlns:a16="http://schemas.microsoft.com/office/drawing/2014/main" id="{8A373F92-2EA6-4E0C-AE58-98CFBF23ADAF}"/>
              </a:ext>
            </a:extLst>
          </p:cNvPr>
          <p:cNvSpPr>
            <a:spLocks noGrp="1"/>
          </p:cNvSpPr>
          <p:nvPr/>
        </p:nvSpPr>
        <p:spPr>
          <a:xfrm>
            <a:off x="6572250" y="16383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What literary styles shape Genesis 1–3?</a:t>
            </a:r>
          </a:p>
        </p:txBody>
      </p:sp>
      <p:sp>
        <p:nvSpPr>
          <p:cNvPr id="11" name="Rectangle 10">
            <a:extLst>
              <a:ext uri="{FF2B5EF4-FFF2-40B4-BE49-F238E27FC236}">
                <a16:creationId xmlns:a16="http://schemas.microsoft.com/office/drawing/2014/main" id="{D19DCE58-98CA-4A60-8738-A77FD9C8DE89}"/>
              </a:ext>
            </a:extLst>
          </p:cNvPr>
          <p:cNvSpPr>
            <a:spLocks noGrp="1"/>
          </p:cNvSpPr>
          <p:nvPr/>
        </p:nvSpPr>
        <p:spPr>
          <a:xfrm>
            <a:off x="590550" y="2552700"/>
            <a:ext cx="400050" cy="400050"/>
          </a:xfrm>
          <a:prstGeom prst="rect">
            <a:avLst/>
          </a:prstGeom>
          <a:solidFill>
            <a:srgbClr val="17130F"/>
          </a:solidFill>
          <a:ln w="0">
            <a:noFill/>
            <a:prstDash val="solid"/>
          </a:ln>
        </p:spPr>
        <p:txBody>
          <a:bodyPr/>
          <a:lstStyle/>
          <a:p>
            <a:endParaRPr lang="en-US"/>
          </a:p>
        </p:txBody>
      </p:sp>
      <p:sp>
        <p:nvSpPr>
          <p:cNvPr id="12" name="Rectangle 11">
            <a:extLst>
              <a:ext uri="{FF2B5EF4-FFF2-40B4-BE49-F238E27FC236}">
                <a16:creationId xmlns:a16="http://schemas.microsoft.com/office/drawing/2014/main" id="{B05FE311-BACA-4C29-A468-80081310E290}"/>
              </a:ext>
            </a:extLst>
          </p:cNvPr>
          <p:cNvSpPr>
            <a:spLocks noGrp="1"/>
          </p:cNvSpPr>
          <p:nvPr/>
        </p:nvSpPr>
        <p:spPr>
          <a:xfrm>
            <a:off x="590550" y="25527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3</a:t>
            </a:r>
          </a:p>
        </p:txBody>
      </p:sp>
      <p:sp>
        <p:nvSpPr>
          <p:cNvPr id="13" name="Rectangle 12">
            <a:extLst>
              <a:ext uri="{FF2B5EF4-FFF2-40B4-BE49-F238E27FC236}">
                <a16:creationId xmlns:a16="http://schemas.microsoft.com/office/drawing/2014/main" id="{C65DFAB5-0410-4F79-9710-F091843E5669}"/>
              </a:ext>
            </a:extLst>
          </p:cNvPr>
          <p:cNvSpPr>
            <a:spLocks noGrp="1"/>
          </p:cNvSpPr>
          <p:nvPr/>
        </p:nvSpPr>
        <p:spPr>
          <a:xfrm>
            <a:off x="1143000" y="25146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What does each creation account uniquely teach?</a:t>
            </a:r>
          </a:p>
        </p:txBody>
      </p:sp>
      <p:sp>
        <p:nvSpPr>
          <p:cNvPr id="14" name="Rectangle 13">
            <a:extLst>
              <a:ext uri="{FF2B5EF4-FFF2-40B4-BE49-F238E27FC236}">
                <a16:creationId xmlns:a16="http://schemas.microsoft.com/office/drawing/2014/main" id="{D975CA3B-4CDB-4945-8854-3EF0A067201B}"/>
              </a:ext>
            </a:extLst>
          </p:cNvPr>
          <p:cNvSpPr>
            <a:spLocks noGrp="1"/>
          </p:cNvSpPr>
          <p:nvPr/>
        </p:nvSpPr>
        <p:spPr>
          <a:xfrm>
            <a:off x="6019800" y="2552700"/>
            <a:ext cx="400050" cy="400050"/>
          </a:xfrm>
          <a:prstGeom prst="rect">
            <a:avLst/>
          </a:prstGeom>
          <a:solidFill>
            <a:srgbClr val="17130F"/>
          </a:solidFill>
          <a:ln w="0">
            <a:noFill/>
            <a:prstDash val="solid"/>
          </a:ln>
        </p:spPr>
        <p:txBody>
          <a:bodyPr/>
          <a:lstStyle/>
          <a:p>
            <a:endParaRPr lang="en-US"/>
          </a:p>
        </p:txBody>
      </p:sp>
      <p:sp>
        <p:nvSpPr>
          <p:cNvPr id="15" name="Rectangle 14">
            <a:extLst>
              <a:ext uri="{FF2B5EF4-FFF2-40B4-BE49-F238E27FC236}">
                <a16:creationId xmlns:a16="http://schemas.microsoft.com/office/drawing/2014/main" id="{191A69A9-44F8-42BE-9024-29A53BF3C606}"/>
              </a:ext>
            </a:extLst>
          </p:cNvPr>
          <p:cNvSpPr>
            <a:spLocks noGrp="1"/>
          </p:cNvSpPr>
          <p:nvPr/>
        </p:nvSpPr>
        <p:spPr>
          <a:xfrm>
            <a:off x="6019800" y="25527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4</a:t>
            </a:r>
          </a:p>
        </p:txBody>
      </p:sp>
      <p:sp>
        <p:nvSpPr>
          <p:cNvPr id="16" name="Rectangle 15">
            <a:extLst>
              <a:ext uri="{FF2B5EF4-FFF2-40B4-BE49-F238E27FC236}">
                <a16:creationId xmlns:a16="http://schemas.microsoft.com/office/drawing/2014/main" id="{0BD4389B-9B32-4B7C-B423-2967F92126D6}"/>
              </a:ext>
            </a:extLst>
          </p:cNvPr>
          <p:cNvSpPr>
            <a:spLocks noGrp="1"/>
          </p:cNvSpPr>
          <p:nvPr/>
        </p:nvSpPr>
        <p:spPr>
          <a:xfrm>
            <a:off x="6572250" y="25146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Who might “us” refer to in Genesis 1:26?</a:t>
            </a:r>
          </a:p>
        </p:txBody>
      </p:sp>
      <p:sp>
        <p:nvSpPr>
          <p:cNvPr id="17" name="Rectangle 16">
            <a:extLst>
              <a:ext uri="{FF2B5EF4-FFF2-40B4-BE49-F238E27FC236}">
                <a16:creationId xmlns:a16="http://schemas.microsoft.com/office/drawing/2014/main" id="{00E98E29-4435-4C70-BDC9-40950329E7D8}"/>
              </a:ext>
            </a:extLst>
          </p:cNvPr>
          <p:cNvSpPr>
            <a:spLocks noGrp="1"/>
          </p:cNvSpPr>
          <p:nvPr/>
        </p:nvSpPr>
        <p:spPr>
          <a:xfrm>
            <a:off x="590550" y="3429000"/>
            <a:ext cx="400050" cy="400050"/>
          </a:xfrm>
          <a:prstGeom prst="rect">
            <a:avLst/>
          </a:prstGeom>
          <a:solidFill>
            <a:srgbClr val="17130F"/>
          </a:solidFill>
          <a:ln w="0">
            <a:noFill/>
            <a:prstDash val="solid"/>
          </a:ln>
        </p:spPr>
        <p:txBody>
          <a:bodyPr/>
          <a:lstStyle/>
          <a:p>
            <a:endParaRPr lang="en-US"/>
          </a:p>
        </p:txBody>
      </p:sp>
      <p:sp>
        <p:nvSpPr>
          <p:cNvPr id="18" name="Rectangle 17">
            <a:extLst>
              <a:ext uri="{FF2B5EF4-FFF2-40B4-BE49-F238E27FC236}">
                <a16:creationId xmlns:a16="http://schemas.microsoft.com/office/drawing/2014/main" id="{895A6F60-681B-429D-BCD4-65A04521A20B}"/>
              </a:ext>
            </a:extLst>
          </p:cNvPr>
          <p:cNvSpPr>
            <a:spLocks noGrp="1"/>
          </p:cNvSpPr>
          <p:nvPr/>
        </p:nvSpPr>
        <p:spPr>
          <a:xfrm>
            <a:off x="590550" y="34290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5</a:t>
            </a:r>
          </a:p>
        </p:txBody>
      </p:sp>
      <p:sp>
        <p:nvSpPr>
          <p:cNvPr id="19" name="Rectangle 18">
            <a:extLst>
              <a:ext uri="{FF2B5EF4-FFF2-40B4-BE49-F238E27FC236}">
                <a16:creationId xmlns:a16="http://schemas.microsoft.com/office/drawing/2014/main" id="{4D542AE9-92C3-457A-986B-96BACBCDD035}"/>
              </a:ext>
            </a:extLst>
          </p:cNvPr>
          <p:cNvSpPr>
            <a:spLocks noGrp="1"/>
          </p:cNvSpPr>
          <p:nvPr/>
        </p:nvSpPr>
        <p:spPr>
          <a:xfrm>
            <a:off x="1143000" y="33909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How are humans different from the rest of creation?</a:t>
            </a:r>
          </a:p>
        </p:txBody>
      </p:sp>
      <p:sp>
        <p:nvSpPr>
          <p:cNvPr id="20" name="Rectangle 19">
            <a:extLst>
              <a:ext uri="{FF2B5EF4-FFF2-40B4-BE49-F238E27FC236}">
                <a16:creationId xmlns:a16="http://schemas.microsoft.com/office/drawing/2014/main" id="{07119824-0E4E-4834-87F8-F781B1B980A4}"/>
              </a:ext>
            </a:extLst>
          </p:cNvPr>
          <p:cNvSpPr>
            <a:spLocks noGrp="1"/>
          </p:cNvSpPr>
          <p:nvPr/>
        </p:nvSpPr>
        <p:spPr>
          <a:xfrm>
            <a:off x="6019800" y="3429000"/>
            <a:ext cx="400050" cy="400050"/>
          </a:xfrm>
          <a:prstGeom prst="rect">
            <a:avLst/>
          </a:prstGeom>
          <a:solidFill>
            <a:srgbClr val="17130F"/>
          </a:solidFill>
          <a:ln w="0">
            <a:noFill/>
            <a:prstDash val="solid"/>
          </a:ln>
        </p:spPr>
        <p:txBody>
          <a:bodyPr/>
          <a:lstStyle/>
          <a:p>
            <a:endParaRPr lang="en-US"/>
          </a:p>
        </p:txBody>
      </p:sp>
      <p:sp>
        <p:nvSpPr>
          <p:cNvPr id="21" name="Rectangle 20">
            <a:extLst>
              <a:ext uri="{FF2B5EF4-FFF2-40B4-BE49-F238E27FC236}">
                <a16:creationId xmlns:a16="http://schemas.microsoft.com/office/drawing/2014/main" id="{4742965F-FDC3-4170-A924-9617DCE85F39}"/>
              </a:ext>
            </a:extLst>
          </p:cNvPr>
          <p:cNvSpPr>
            <a:spLocks noGrp="1"/>
          </p:cNvSpPr>
          <p:nvPr/>
        </p:nvSpPr>
        <p:spPr>
          <a:xfrm>
            <a:off x="6019800" y="34290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6</a:t>
            </a:r>
          </a:p>
        </p:txBody>
      </p:sp>
      <p:sp>
        <p:nvSpPr>
          <p:cNvPr id="22" name="Rectangle 21">
            <a:extLst>
              <a:ext uri="{FF2B5EF4-FFF2-40B4-BE49-F238E27FC236}">
                <a16:creationId xmlns:a16="http://schemas.microsoft.com/office/drawing/2014/main" id="{F69EBC59-D2EF-495A-8E52-C3E16583E18A}"/>
              </a:ext>
            </a:extLst>
          </p:cNvPr>
          <p:cNvSpPr>
            <a:spLocks noGrp="1"/>
          </p:cNvSpPr>
          <p:nvPr/>
        </p:nvSpPr>
        <p:spPr>
          <a:xfrm>
            <a:off x="6572250" y="33909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How do good, very good, and perfect differ?</a:t>
            </a:r>
          </a:p>
        </p:txBody>
      </p:sp>
      <p:sp>
        <p:nvSpPr>
          <p:cNvPr id="23" name="Rectangle 22">
            <a:extLst>
              <a:ext uri="{FF2B5EF4-FFF2-40B4-BE49-F238E27FC236}">
                <a16:creationId xmlns:a16="http://schemas.microsoft.com/office/drawing/2014/main" id="{DCF4CB5F-3BD1-42EE-8232-3402E0B386F8}"/>
              </a:ext>
            </a:extLst>
          </p:cNvPr>
          <p:cNvSpPr>
            <a:spLocks noGrp="1"/>
          </p:cNvSpPr>
          <p:nvPr/>
        </p:nvSpPr>
        <p:spPr>
          <a:xfrm>
            <a:off x="590550" y="4305300"/>
            <a:ext cx="400050" cy="400050"/>
          </a:xfrm>
          <a:prstGeom prst="rect">
            <a:avLst/>
          </a:prstGeom>
          <a:solidFill>
            <a:srgbClr val="17130F"/>
          </a:solidFill>
          <a:ln w="0">
            <a:noFill/>
            <a:prstDash val="solid"/>
          </a:ln>
        </p:spPr>
        <p:txBody>
          <a:bodyPr/>
          <a:lstStyle/>
          <a:p>
            <a:endParaRPr lang="en-US"/>
          </a:p>
        </p:txBody>
      </p:sp>
      <p:sp>
        <p:nvSpPr>
          <p:cNvPr id="24" name="Rectangle 23">
            <a:extLst>
              <a:ext uri="{FF2B5EF4-FFF2-40B4-BE49-F238E27FC236}">
                <a16:creationId xmlns:a16="http://schemas.microsoft.com/office/drawing/2014/main" id="{6BAB8135-AC2D-448F-9D3D-E02F25E520A3}"/>
              </a:ext>
            </a:extLst>
          </p:cNvPr>
          <p:cNvSpPr>
            <a:spLocks noGrp="1"/>
          </p:cNvSpPr>
          <p:nvPr/>
        </p:nvSpPr>
        <p:spPr>
          <a:xfrm>
            <a:off x="590550" y="43053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7</a:t>
            </a:r>
          </a:p>
        </p:txBody>
      </p:sp>
      <p:sp>
        <p:nvSpPr>
          <p:cNvPr id="25" name="Rectangle 24">
            <a:extLst>
              <a:ext uri="{FF2B5EF4-FFF2-40B4-BE49-F238E27FC236}">
                <a16:creationId xmlns:a16="http://schemas.microsoft.com/office/drawing/2014/main" id="{75593C9E-0328-4917-9425-717383157208}"/>
              </a:ext>
            </a:extLst>
          </p:cNvPr>
          <p:cNvSpPr>
            <a:spLocks noGrp="1"/>
          </p:cNvSpPr>
          <p:nvPr/>
        </p:nvSpPr>
        <p:spPr>
          <a:xfrm>
            <a:off x="1143000" y="42672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What false belief drives the temptation?</a:t>
            </a:r>
          </a:p>
        </p:txBody>
      </p:sp>
      <p:sp>
        <p:nvSpPr>
          <p:cNvPr id="26" name="Rectangle 25">
            <a:extLst>
              <a:ext uri="{FF2B5EF4-FFF2-40B4-BE49-F238E27FC236}">
                <a16:creationId xmlns:a16="http://schemas.microsoft.com/office/drawing/2014/main" id="{A09ACAD8-37FB-496F-B73C-1A02C87847E6}"/>
              </a:ext>
            </a:extLst>
          </p:cNvPr>
          <p:cNvSpPr>
            <a:spLocks noGrp="1"/>
          </p:cNvSpPr>
          <p:nvPr/>
        </p:nvSpPr>
        <p:spPr>
          <a:xfrm>
            <a:off x="6019800" y="4305300"/>
            <a:ext cx="400050" cy="400050"/>
          </a:xfrm>
          <a:prstGeom prst="rect">
            <a:avLst/>
          </a:prstGeom>
          <a:solidFill>
            <a:srgbClr val="17130F"/>
          </a:solidFill>
          <a:ln w="0">
            <a:noFill/>
            <a:prstDash val="solid"/>
          </a:ln>
        </p:spPr>
        <p:txBody>
          <a:bodyPr/>
          <a:lstStyle/>
          <a:p>
            <a:endParaRPr lang="en-US"/>
          </a:p>
        </p:txBody>
      </p:sp>
      <p:sp>
        <p:nvSpPr>
          <p:cNvPr id="27" name="Rectangle 26">
            <a:extLst>
              <a:ext uri="{FF2B5EF4-FFF2-40B4-BE49-F238E27FC236}">
                <a16:creationId xmlns:a16="http://schemas.microsoft.com/office/drawing/2014/main" id="{8CBE092D-2DD7-4044-B64C-3F368232ABFB}"/>
              </a:ext>
            </a:extLst>
          </p:cNvPr>
          <p:cNvSpPr>
            <a:spLocks noGrp="1"/>
          </p:cNvSpPr>
          <p:nvPr/>
        </p:nvSpPr>
        <p:spPr>
          <a:xfrm>
            <a:off x="6019800" y="43053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8</a:t>
            </a:r>
          </a:p>
        </p:txBody>
      </p:sp>
      <p:sp>
        <p:nvSpPr>
          <p:cNvPr id="28" name="Rectangle 27">
            <a:extLst>
              <a:ext uri="{FF2B5EF4-FFF2-40B4-BE49-F238E27FC236}">
                <a16:creationId xmlns:a16="http://schemas.microsoft.com/office/drawing/2014/main" id="{27456362-7A79-4FFD-AC8B-3600F8F0F1C6}"/>
              </a:ext>
            </a:extLst>
          </p:cNvPr>
          <p:cNvSpPr>
            <a:spLocks noGrp="1"/>
          </p:cNvSpPr>
          <p:nvPr/>
        </p:nvSpPr>
        <p:spPr>
          <a:xfrm>
            <a:off x="6572250" y="4267200"/>
            <a:ext cx="4619625" cy="523875"/>
          </a:xfrm>
          <a:prstGeom prst="rect">
            <a:avLst/>
          </a:prstGeom>
          <a:noFill/>
          <a:ln w="0">
            <a:noFill/>
            <a:prstDash val="solid"/>
          </a:ln>
        </p:spPr>
        <p:txBody>
          <a:bodyPr anchor="ctr"/>
          <a:lstStyle/>
          <a:p>
            <a:pPr algn="l">
              <a:defRPr sz="1500" b="0">
                <a:solidFill>
                  <a:srgbClr val="17130F"/>
                </a:solidFill>
              </a:defRPr>
            </a:pPr>
            <a:r>
              <a:rPr sz="1500" b="0">
                <a:solidFill>
                  <a:srgbClr val="17130F"/>
                </a:solidFill>
              </a:rPr>
              <a:t>How do humans respond to sin—and how does God respond?</a:t>
            </a:r>
          </a:p>
        </p:txBody>
      </p:sp>
      <p:sp>
        <p:nvSpPr>
          <p:cNvPr id="29" name="Rectangle 28">
            <a:extLst>
              <a:ext uri="{FF2B5EF4-FFF2-40B4-BE49-F238E27FC236}">
                <a16:creationId xmlns:a16="http://schemas.microsoft.com/office/drawing/2014/main" id="{AB1858E3-E6F8-4CB5-B500-E7CFC3FB224C}"/>
              </a:ext>
            </a:extLst>
          </p:cNvPr>
          <p:cNvSpPr>
            <a:spLocks noGrp="1"/>
          </p:cNvSpPr>
          <p:nvPr/>
        </p:nvSpPr>
        <p:spPr>
          <a:xfrm>
            <a:off x="590550" y="5181600"/>
            <a:ext cx="400050" cy="400050"/>
          </a:xfrm>
          <a:prstGeom prst="rect">
            <a:avLst/>
          </a:prstGeom>
          <a:solidFill>
            <a:srgbClr val="7B2E2E"/>
          </a:solidFill>
          <a:ln w="0">
            <a:noFill/>
            <a:prstDash val="solid"/>
          </a:ln>
        </p:spPr>
        <p:txBody>
          <a:bodyPr/>
          <a:lstStyle/>
          <a:p>
            <a:endParaRPr lang="en-US"/>
          </a:p>
        </p:txBody>
      </p:sp>
      <p:sp>
        <p:nvSpPr>
          <p:cNvPr id="30" name="Rectangle 29">
            <a:extLst>
              <a:ext uri="{FF2B5EF4-FFF2-40B4-BE49-F238E27FC236}">
                <a16:creationId xmlns:a16="http://schemas.microsoft.com/office/drawing/2014/main" id="{5F57293B-354B-4472-8634-3E7838BA61C0}"/>
              </a:ext>
            </a:extLst>
          </p:cNvPr>
          <p:cNvSpPr>
            <a:spLocks noGrp="1"/>
          </p:cNvSpPr>
          <p:nvPr/>
        </p:nvSpPr>
        <p:spPr>
          <a:xfrm>
            <a:off x="590550" y="5181600"/>
            <a:ext cx="400050" cy="40005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9</a:t>
            </a:r>
          </a:p>
        </p:txBody>
      </p:sp>
      <p:sp>
        <p:nvSpPr>
          <p:cNvPr id="31" name="Rectangle 30">
            <a:extLst>
              <a:ext uri="{FF2B5EF4-FFF2-40B4-BE49-F238E27FC236}">
                <a16:creationId xmlns:a16="http://schemas.microsoft.com/office/drawing/2014/main" id="{7ADF5B9D-6478-44EC-9BF3-E99125DF5F07}"/>
              </a:ext>
            </a:extLst>
          </p:cNvPr>
          <p:cNvSpPr>
            <a:spLocks noGrp="1"/>
          </p:cNvSpPr>
          <p:nvPr/>
        </p:nvSpPr>
        <p:spPr>
          <a:xfrm>
            <a:off x="1143000" y="5143500"/>
            <a:ext cx="4619625" cy="523875"/>
          </a:xfrm>
          <a:prstGeom prst="rect">
            <a:avLst/>
          </a:prstGeom>
          <a:noFill/>
          <a:ln w="0">
            <a:noFill/>
            <a:prstDash val="solid"/>
          </a:ln>
        </p:spPr>
        <p:txBody>
          <a:bodyPr anchor="ctr"/>
          <a:lstStyle/>
          <a:p>
            <a:pPr algn="l">
              <a:defRPr sz="1500" b="1">
                <a:solidFill>
                  <a:srgbClr val="17130F"/>
                </a:solidFill>
              </a:defRPr>
            </a:pPr>
            <a:r>
              <a:rPr sz="1500" b="1">
                <a:solidFill>
                  <a:srgbClr val="17130F"/>
                </a:solidFill>
              </a:rPr>
              <a:t>Why does the Fall reveal our need for Jesus?</a:t>
            </a:r>
          </a:p>
        </p:txBody>
      </p:sp>
    </p:spTree>
    <p:extLst>
      <p:ext uri="{BB962C8B-B14F-4D97-AF65-F5344CB8AC3E}">
        <p14:creationId xmlns:p14="http://schemas.microsoft.com/office/powerpoint/2010/main" val="130169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B2E2E"/>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DDDFDD0-0FC9-4098-B61B-593F3352010B}"/>
              </a:ext>
            </a:extLst>
          </p:cNvPr>
          <p:cNvSpPr>
            <a:spLocks noGrp="1"/>
          </p:cNvSpPr>
          <p:nvPr/>
        </p:nvSpPr>
        <p:spPr>
          <a:xfrm>
            <a:off x="0" y="0"/>
            <a:ext cx="1905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1B989654-2577-4206-9022-11D35BAEFB9E}"/>
              </a:ext>
            </a:extLst>
          </p:cNvPr>
          <p:cNvSpPr>
            <a:spLocks noGrp="1"/>
          </p:cNvSpPr>
          <p:nvPr/>
        </p:nvSpPr>
        <p:spPr>
          <a:xfrm>
            <a:off x="666750" y="1047750"/>
            <a:ext cx="10477500" cy="342900"/>
          </a:xfrm>
          <a:prstGeom prst="rect">
            <a:avLst/>
          </a:prstGeom>
          <a:noFill/>
          <a:ln w="0">
            <a:noFill/>
            <a:prstDash val="solid"/>
          </a:ln>
        </p:spPr>
        <p:txBody>
          <a:bodyPr anchor="ctr"/>
          <a:lstStyle/>
          <a:p>
            <a:pPr algn="l">
              <a:defRPr sz="1350" b="1">
                <a:solidFill>
                  <a:srgbClr val="D9C7A3"/>
                </a:solidFill>
              </a:defRPr>
            </a:pPr>
            <a:r>
              <a:rPr sz="1350" b="1">
                <a:solidFill>
                  <a:srgbClr val="D9C7A3"/>
                </a:solidFill>
              </a:rPr>
              <a:t>THE FINAL WORD IS NOT HIDING</a:t>
            </a:r>
          </a:p>
        </p:txBody>
      </p:sp>
      <p:sp>
        <p:nvSpPr>
          <p:cNvPr id="3" name="Rectangle 2">
            <a:extLst>
              <a:ext uri="{FF2B5EF4-FFF2-40B4-BE49-F238E27FC236}">
                <a16:creationId xmlns:a16="http://schemas.microsoft.com/office/drawing/2014/main" id="{E38B027E-1A8E-41DD-8642-00893DB90648}"/>
              </a:ext>
            </a:extLst>
          </p:cNvPr>
          <p:cNvSpPr>
            <a:spLocks noGrp="1"/>
          </p:cNvSpPr>
          <p:nvPr/>
        </p:nvSpPr>
        <p:spPr>
          <a:xfrm>
            <a:off x="666750" y="1714500"/>
            <a:ext cx="10477500" cy="904875"/>
          </a:xfrm>
          <a:prstGeom prst="rect">
            <a:avLst/>
          </a:prstGeom>
          <a:noFill/>
          <a:ln w="0">
            <a:noFill/>
            <a:prstDash val="solid"/>
          </a:ln>
        </p:spPr>
        <p:txBody>
          <a:bodyPr anchor="ctr"/>
          <a:lstStyle/>
          <a:p>
            <a:pPr algn="ctr">
              <a:defRPr sz="4350" b="1">
                <a:solidFill>
                  <a:srgbClr val="FFFFFF"/>
                </a:solidFill>
              </a:defRPr>
            </a:pPr>
            <a:r>
              <a:rPr sz="4350" b="1">
                <a:solidFill>
                  <a:srgbClr val="FFFFFF"/>
                </a:solidFill>
              </a:rPr>
              <a:t>“Where are you?”</a:t>
            </a:r>
          </a:p>
        </p:txBody>
      </p:sp>
      <p:sp>
        <p:nvSpPr>
          <p:cNvPr id="4" name="Rectangle 3">
            <a:extLst>
              <a:ext uri="{FF2B5EF4-FFF2-40B4-BE49-F238E27FC236}">
                <a16:creationId xmlns:a16="http://schemas.microsoft.com/office/drawing/2014/main" id="{2E7D53AE-5661-4704-8E6E-3018152611AB}"/>
              </a:ext>
            </a:extLst>
          </p:cNvPr>
          <p:cNvSpPr>
            <a:spLocks noGrp="1"/>
          </p:cNvSpPr>
          <p:nvPr/>
        </p:nvSpPr>
        <p:spPr>
          <a:xfrm>
            <a:off x="666750" y="2714625"/>
            <a:ext cx="10477500" cy="381000"/>
          </a:xfrm>
          <a:prstGeom prst="rect">
            <a:avLst/>
          </a:prstGeom>
          <a:noFill/>
          <a:ln w="0">
            <a:noFill/>
            <a:prstDash val="solid"/>
          </a:ln>
        </p:spPr>
        <p:txBody>
          <a:bodyPr anchor="ctr"/>
          <a:lstStyle/>
          <a:p>
            <a:pPr algn="ctr">
              <a:defRPr sz="1725" b="0">
                <a:solidFill>
                  <a:srgbClr val="D9C7A3"/>
                </a:solidFill>
              </a:defRPr>
            </a:pPr>
            <a:r>
              <a:rPr sz="1725" b="0">
                <a:solidFill>
                  <a:srgbClr val="D9C7A3"/>
                </a:solidFill>
              </a:rPr>
              <a:t>Genesis 3:9</a:t>
            </a:r>
          </a:p>
        </p:txBody>
      </p:sp>
      <p:sp>
        <p:nvSpPr>
          <p:cNvPr id="5" name="Rectangle 4">
            <a:extLst>
              <a:ext uri="{FF2B5EF4-FFF2-40B4-BE49-F238E27FC236}">
                <a16:creationId xmlns:a16="http://schemas.microsoft.com/office/drawing/2014/main" id="{3B1F5BC0-DF0A-4DCE-BA0F-815C6D91EE7F}"/>
              </a:ext>
            </a:extLst>
          </p:cNvPr>
          <p:cNvSpPr>
            <a:spLocks noGrp="1"/>
          </p:cNvSpPr>
          <p:nvPr/>
        </p:nvSpPr>
        <p:spPr>
          <a:xfrm>
            <a:off x="3143250" y="3476625"/>
            <a:ext cx="5905500" cy="19050"/>
          </a:xfrm>
          <a:prstGeom prst="rect">
            <a:avLst/>
          </a:prstGeom>
          <a:solidFill>
            <a:srgbClr val="B58A3A"/>
          </a:solidFill>
          <a:ln w="0">
            <a:noFill/>
            <a:prstDash val="solid"/>
          </a:ln>
        </p:spPr>
        <p:txBody>
          <a:bodyPr/>
          <a:lstStyle/>
          <a:p>
            <a:endParaRPr lang="en-US"/>
          </a:p>
        </p:txBody>
      </p:sp>
      <p:sp>
        <p:nvSpPr>
          <p:cNvPr id="6" name="Rectangle 5">
            <a:extLst>
              <a:ext uri="{FF2B5EF4-FFF2-40B4-BE49-F238E27FC236}">
                <a16:creationId xmlns:a16="http://schemas.microsoft.com/office/drawing/2014/main" id="{998E5589-49F9-4524-B437-B2D7B4C98BA6}"/>
              </a:ext>
            </a:extLst>
          </p:cNvPr>
          <p:cNvSpPr>
            <a:spLocks noGrp="1"/>
          </p:cNvSpPr>
          <p:nvPr/>
        </p:nvSpPr>
        <p:spPr>
          <a:xfrm>
            <a:off x="2000250" y="3905250"/>
            <a:ext cx="8191500" cy="1047750"/>
          </a:xfrm>
          <a:prstGeom prst="rect">
            <a:avLst/>
          </a:prstGeom>
          <a:noFill/>
          <a:ln w="0">
            <a:noFill/>
            <a:prstDash val="solid"/>
          </a:ln>
        </p:spPr>
        <p:txBody>
          <a:bodyPr anchor="ctr"/>
          <a:lstStyle/>
          <a:p>
            <a:pPr algn="ctr">
              <a:defRPr sz="2250" b="1">
                <a:solidFill>
                  <a:srgbClr val="FFFFFF"/>
                </a:solidFill>
              </a:defRPr>
            </a:pPr>
            <a:r>
              <a:rPr sz="2250" b="1">
                <a:solidFill>
                  <a:srgbClr val="FFFFFF"/>
                </a:solidFill>
              </a:rPr>
              <a:t>The Creator whom humanity distrusts is also the God who seeks the sinner.</a:t>
            </a:r>
          </a:p>
        </p:txBody>
      </p:sp>
      <p:sp>
        <p:nvSpPr>
          <p:cNvPr id="7" name="Rectangle 6">
            <a:extLst>
              <a:ext uri="{FF2B5EF4-FFF2-40B4-BE49-F238E27FC236}">
                <a16:creationId xmlns:a16="http://schemas.microsoft.com/office/drawing/2014/main" id="{CF03269A-F671-4B57-BCCD-8D3E0256D479}"/>
              </a:ext>
            </a:extLst>
          </p:cNvPr>
          <p:cNvSpPr>
            <a:spLocks noGrp="1"/>
          </p:cNvSpPr>
          <p:nvPr/>
        </p:nvSpPr>
        <p:spPr>
          <a:xfrm>
            <a:off x="666750" y="5953125"/>
            <a:ext cx="10477500" cy="285750"/>
          </a:xfrm>
          <a:prstGeom prst="rect">
            <a:avLst/>
          </a:prstGeom>
          <a:noFill/>
          <a:ln w="0">
            <a:noFill/>
            <a:prstDash val="solid"/>
          </a:ln>
        </p:spPr>
        <p:txBody>
          <a:bodyPr anchor="ctr"/>
          <a:lstStyle/>
          <a:p>
            <a:pPr algn="ctr">
              <a:defRPr sz="1350" b="1">
                <a:solidFill>
                  <a:srgbClr val="D9C7A3"/>
                </a:solidFill>
              </a:defRPr>
            </a:pPr>
            <a:r>
              <a:rPr sz="1350" b="1">
                <a:solidFill>
                  <a:srgbClr val="D9C7A3"/>
                </a:solidFill>
              </a:rPr>
              <a:t>Creation • Fall • Promise • New Creation</a:t>
            </a:r>
          </a:p>
        </p:txBody>
      </p:sp>
    </p:spTree>
    <p:extLst>
      <p:ext uri="{BB962C8B-B14F-4D97-AF65-F5344CB8AC3E}">
        <p14:creationId xmlns:p14="http://schemas.microsoft.com/office/powerpoint/2010/main" val="1683968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DA2D4BF-9723-4A9B-8D44-EFDFDFA27749}"/>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F4EBD9E3-7259-4871-A8A8-1ACB864D5D96}"/>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35736049-FDDE-4BF5-ADD9-3592691ED6D5}"/>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a:solidFill>
                  <a:srgbClr val="FFFFFF"/>
                </a:solidFill>
              </a:rPr>
              <a:t>Genesis 1:1–13</a:t>
            </a:r>
          </a:p>
        </p:txBody>
      </p:sp>
      <p:sp>
        <p:nvSpPr>
          <p:cNvPr id="4" name="Rectangle 3">
            <a:extLst>
              <a:ext uri="{FF2B5EF4-FFF2-40B4-BE49-F238E27FC236}">
                <a16:creationId xmlns:a16="http://schemas.microsoft.com/office/drawing/2014/main" id="{E21E5140-B023-46BB-B7BC-2519A372DA79}"/>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CF2B84F6-E458-4832-811E-CCA24E27D05F}"/>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1</a:t>
            </a:r>
          </a:p>
        </p:txBody>
      </p:sp>
      <p:sp>
        <p:nvSpPr>
          <p:cNvPr id="6" name="Rectangle 5">
            <a:extLst>
              <a:ext uri="{FF2B5EF4-FFF2-40B4-BE49-F238E27FC236}">
                <a16:creationId xmlns:a16="http://schemas.microsoft.com/office/drawing/2014/main" id="{67F13236-7469-4352-845F-870A88E44277}"/>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7E3C9A49-2474-4330-B9B1-FF988445F0EF}"/>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650E4757-8FA9-47A5-A462-77EC8F0AE688}"/>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God’s speech • order emerging • “God saw that it was good”</a:t>
            </a:r>
          </a:p>
        </p:txBody>
      </p:sp>
      <p:sp>
        <p:nvSpPr>
          <p:cNvPr id="9" name="Rectangle 8">
            <a:extLst>
              <a:ext uri="{FF2B5EF4-FFF2-40B4-BE49-F238E27FC236}">
                <a16:creationId xmlns:a16="http://schemas.microsoft.com/office/drawing/2014/main" id="{ACCC695D-6AED-4D71-B471-2D11FC45754B}"/>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88332489-2EEA-4288-B65B-B77E43C06D9E}"/>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What do God’s words, separations, and repeated declarations of goodness reveal?</a:t>
            </a:r>
          </a:p>
        </p:txBody>
      </p:sp>
    </p:spTree>
    <p:extLst>
      <p:ext uri="{BB962C8B-B14F-4D97-AF65-F5344CB8AC3E}">
        <p14:creationId xmlns:p14="http://schemas.microsoft.com/office/powerpoint/2010/main" val="214434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804729D-892F-4B54-8ECF-578EC2F97CD0}"/>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11125F25-2593-4785-9CD8-F8007648D7FC}"/>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40B16489-4116-4C95-8A6B-E56A72E0B79F}"/>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Who wrote Genesis—and when?</a:t>
            </a:r>
          </a:p>
        </p:txBody>
      </p:sp>
      <p:sp>
        <p:nvSpPr>
          <p:cNvPr id="4" name="Rectangle 3">
            <a:extLst>
              <a:ext uri="{FF2B5EF4-FFF2-40B4-BE49-F238E27FC236}">
                <a16:creationId xmlns:a16="http://schemas.microsoft.com/office/drawing/2014/main" id="{04131B93-7D8F-4F4C-B2E2-EBFAC4AC95DB}"/>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C1BD67DB-1D67-4BD5-8916-98D1B3AD108A}"/>
              </a:ext>
            </a:extLst>
          </p:cNvPr>
          <p:cNvSpPr>
            <a:spLocks noGrp="1"/>
          </p:cNvSpPr>
          <p:nvPr/>
        </p:nvSpPr>
        <p:spPr>
          <a:xfrm>
            <a:off x="590550" y="1790700"/>
            <a:ext cx="4572000" cy="285750"/>
          </a:xfrm>
          <a:prstGeom prst="rect">
            <a:avLst/>
          </a:prstGeom>
          <a:noFill/>
          <a:ln w="0">
            <a:noFill/>
            <a:prstDash val="solid"/>
          </a:ln>
        </p:spPr>
        <p:txBody>
          <a:bodyPr anchor="ctr"/>
          <a:lstStyle/>
          <a:p>
            <a:pPr algn="l">
              <a:defRPr sz="1350" b="1">
                <a:solidFill>
                  <a:srgbClr val="7B2E2E"/>
                </a:solidFill>
              </a:defRPr>
            </a:pPr>
            <a:r>
              <a:rPr sz="1350" b="1">
                <a:solidFill>
                  <a:srgbClr val="7B2E2E"/>
                </a:solidFill>
              </a:rPr>
              <a:t>THE TRADITIONAL ANSWER</a:t>
            </a:r>
          </a:p>
        </p:txBody>
      </p:sp>
      <p:sp>
        <p:nvSpPr>
          <p:cNvPr id="6" name="Rectangle 5">
            <a:extLst>
              <a:ext uri="{FF2B5EF4-FFF2-40B4-BE49-F238E27FC236}">
                <a16:creationId xmlns:a16="http://schemas.microsoft.com/office/drawing/2014/main" id="{E936D971-EE4A-4D6A-BDD0-BC12E072F2EB}"/>
              </a:ext>
            </a:extLst>
          </p:cNvPr>
          <p:cNvSpPr>
            <a:spLocks noGrp="1"/>
          </p:cNvSpPr>
          <p:nvPr/>
        </p:nvSpPr>
        <p:spPr>
          <a:xfrm>
            <a:off x="590550" y="2143125"/>
            <a:ext cx="4572000" cy="571500"/>
          </a:xfrm>
          <a:prstGeom prst="rect">
            <a:avLst/>
          </a:prstGeom>
          <a:noFill/>
          <a:ln w="0">
            <a:noFill/>
            <a:prstDash val="solid"/>
          </a:ln>
        </p:spPr>
        <p:txBody>
          <a:bodyPr anchor="ctr"/>
          <a:lstStyle/>
          <a:p>
            <a:pPr algn="l">
              <a:defRPr sz="3000" b="1">
                <a:solidFill>
                  <a:srgbClr val="17130F"/>
                </a:solidFill>
              </a:defRPr>
            </a:pPr>
            <a:r>
              <a:rPr sz="3000" b="1">
                <a:solidFill>
                  <a:srgbClr val="17130F"/>
                </a:solidFill>
              </a:rPr>
              <a:t>Moses</a:t>
            </a:r>
          </a:p>
        </p:txBody>
      </p:sp>
      <p:sp>
        <p:nvSpPr>
          <p:cNvPr id="7" name="Rectangle 6">
            <a:extLst>
              <a:ext uri="{FF2B5EF4-FFF2-40B4-BE49-F238E27FC236}">
                <a16:creationId xmlns:a16="http://schemas.microsoft.com/office/drawing/2014/main" id="{2CA0F78F-57B9-493B-94C3-8E823616CF6F}"/>
              </a:ext>
            </a:extLst>
          </p:cNvPr>
          <p:cNvSpPr>
            <a:spLocks noGrp="1"/>
          </p:cNvSpPr>
          <p:nvPr/>
        </p:nvSpPr>
        <p:spPr>
          <a:xfrm>
            <a:off x="590550" y="2857500"/>
            <a:ext cx="242888" cy="904875"/>
          </a:xfrm>
          <a:prstGeom prst="rect">
            <a:avLst/>
          </a:prstGeom>
          <a:noFill/>
          <a:ln w="0">
            <a:noFill/>
            <a:prstDash val="solid"/>
          </a:ln>
        </p:spPr>
        <p:txBody>
          <a:bodyPr anchor="ctr"/>
          <a:lstStyle/>
          <a:p>
            <a:pPr algn="l">
              <a:defRPr sz="1575" b="1">
                <a:solidFill>
                  <a:srgbClr val="B58A3A"/>
                </a:solidFill>
              </a:defRPr>
            </a:pPr>
            <a:r>
              <a:rPr sz="1575" b="1">
                <a:solidFill>
                  <a:srgbClr val="B58A3A"/>
                </a:solidFill>
              </a:rPr>
              <a:t>•</a:t>
            </a:r>
          </a:p>
        </p:txBody>
      </p:sp>
      <p:sp>
        <p:nvSpPr>
          <p:cNvPr id="8" name="Rectangle 7">
            <a:extLst>
              <a:ext uri="{FF2B5EF4-FFF2-40B4-BE49-F238E27FC236}">
                <a16:creationId xmlns:a16="http://schemas.microsoft.com/office/drawing/2014/main" id="{D9122DA3-63D0-4233-ADEB-CFC5FCD6DCC4}"/>
              </a:ext>
            </a:extLst>
          </p:cNvPr>
          <p:cNvSpPr>
            <a:spLocks noGrp="1"/>
          </p:cNvSpPr>
          <p:nvPr/>
        </p:nvSpPr>
        <p:spPr>
          <a:xfrm>
            <a:off x="857726" y="2857500"/>
            <a:ext cx="4590574" cy="904875"/>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Jewish and Christian tradition associates the Torah with Moses.</a:t>
            </a:r>
          </a:p>
        </p:txBody>
      </p:sp>
      <p:sp>
        <p:nvSpPr>
          <p:cNvPr id="9" name="Rectangle 8">
            <a:extLst>
              <a:ext uri="{FF2B5EF4-FFF2-40B4-BE49-F238E27FC236}">
                <a16:creationId xmlns:a16="http://schemas.microsoft.com/office/drawing/2014/main" id="{061B44B2-EC81-4986-AFEC-963503BD46F1}"/>
              </a:ext>
            </a:extLst>
          </p:cNvPr>
          <p:cNvSpPr>
            <a:spLocks noGrp="1"/>
          </p:cNvSpPr>
          <p:nvPr/>
        </p:nvSpPr>
        <p:spPr>
          <a:xfrm>
            <a:off x="590550" y="3762375"/>
            <a:ext cx="242888" cy="904875"/>
          </a:xfrm>
          <a:prstGeom prst="rect">
            <a:avLst/>
          </a:prstGeom>
          <a:noFill/>
          <a:ln w="0">
            <a:noFill/>
            <a:prstDash val="solid"/>
          </a:ln>
        </p:spPr>
        <p:txBody>
          <a:bodyPr anchor="ctr"/>
          <a:lstStyle/>
          <a:p>
            <a:pPr algn="l">
              <a:defRPr sz="1575" b="1">
                <a:solidFill>
                  <a:srgbClr val="B58A3A"/>
                </a:solidFill>
              </a:defRPr>
            </a:pPr>
            <a:r>
              <a:rPr sz="1575" b="1">
                <a:solidFill>
                  <a:srgbClr val="B58A3A"/>
                </a:solidFill>
              </a:rPr>
              <a:t>•</a:t>
            </a:r>
          </a:p>
        </p:txBody>
      </p:sp>
      <p:sp>
        <p:nvSpPr>
          <p:cNvPr id="10" name="Rectangle 9">
            <a:extLst>
              <a:ext uri="{FF2B5EF4-FFF2-40B4-BE49-F238E27FC236}">
                <a16:creationId xmlns:a16="http://schemas.microsoft.com/office/drawing/2014/main" id="{64CFFD93-FE0F-467D-885A-23ED42310B47}"/>
              </a:ext>
            </a:extLst>
          </p:cNvPr>
          <p:cNvSpPr>
            <a:spLocks noGrp="1"/>
          </p:cNvSpPr>
          <p:nvPr/>
        </p:nvSpPr>
        <p:spPr>
          <a:xfrm>
            <a:off x="857726" y="3762375"/>
            <a:ext cx="4590574" cy="904875"/>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Jesus and New Testament writers speak of “Moses” as the covenantal authority of the Law.</a:t>
            </a:r>
          </a:p>
        </p:txBody>
      </p:sp>
      <p:sp>
        <p:nvSpPr>
          <p:cNvPr id="11" name="Rectangle 10">
            <a:extLst>
              <a:ext uri="{FF2B5EF4-FFF2-40B4-BE49-F238E27FC236}">
                <a16:creationId xmlns:a16="http://schemas.microsoft.com/office/drawing/2014/main" id="{039AF35A-DBED-4445-A270-B2B48298F7BA}"/>
              </a:ext>
            </a:extLst>
          </p:cNvPr>
          <p:cNvSpPr>
            <a:spLocks noGrp="1"/>
          </p:cNvSpPr>
          <p:nvPr/>
        </p:nvSpPr>
        <p:spPr>
          <a:xfrm>
            <a:off x="5905500" y="1714500"/>
            <a:ext cx="19050" cy="4095750"/>
          </a:xfrm>
          <a:prstGeom prst="rect">
            <a:avLst/>
          </a:prstGeom>
          <a:solidFill>
            <a:srgbClr val="D9C7A3"/>
          </a:solidFill>
          <a:ln w="0">
            <a:noFill/>
            <a:prstDash val="solid"/>
          </a:ln>
        </p:spPr>
        <p:txBody>
          <a:bodyPr/>
          <a:lstStyle/>
          <a:p>
            <a:endParaRPr lang="en-US"/>
          </a:p>
        </p:txBody>
      </p:sp>
      <p:sp>
        <p:nvSpPr>
          <p:cNvPr id="12" name="Rectangle 11">
            <a:extLst>
              <a:ext uri="{FF2B5EF4-FFF2-40B4-BE49-F238E27FC236}">
                <a16:creationId xmlns:a16="http://schemas.microsoft.com/office/drawing/2014/main" id="{9D4DEF00-E033-4096-BCBC-7F6B06E9E844}"/>
              </a:ext>
            </a:extLst>
          </p:cNvPr>
          <p:cNvSpPr>
            <a:spLocks noGrp="1"/>
          </p:cNvSpPr>
          <p:nvPr/>
        </p:nvSpPr>
        <p:spPr>
          <a:xfrm>
            <a:off x="6305550" y="1790700"/>
            <a:ext cx="4953000" cy="285750"/>
          </a:xfrm>
          <a:prstGeom prst="rect">
            <a:avLst/>
          </a:prstGeom>
          <a:noFill/>
          <a:ln w="0">
            <a:noFill/>
            <a:prstDash val="solid"/>
          </a:ln>
        </p:spPr>
        <p:txBody>
          <a:bodyPr anchor="ctr"/>
          <a:lstStyle/>
          <a:p>
            <a:pPr algn="l">
              <a:defRPr sz="1350" b="1">
                <a:solidFill>
                  <a:srgbClr val="536B57"/>
                </a:solidFill>
              </a:defRPr>
            </a:pPr>
            <a:r>
              <a:rPr sz="1350" b="1">
                <a:solidFill>
                  <a:srgbClr val="536B57"/>
                </a:solidFill>
              </a:rPr>
              <a:t>THE SCHOLARLY DISCUSSION</a:t>
            </a:r>
          </a:p>
        </p:txBody>
      </p:sp>
      <p:sp>
        <p:nvSpPr>
          <p:cNvPr id="13" name="Rectangle 12">
            <a:extLst>
              <a:ext uri="{FF2B5EF4-FFF2-40B4-BE49-F238E27FC236}">
                <a16:creationId xmlns:a16="http://schemas.microsoft.com/office/drawing/2014/main" id="{08A01B8B-7C4A-43E3-88E0-8DA250A0E6B6}"/>
              </a:ext>
            </a:extLst>
          </p:cNvPr>
          <p:cNvSpPr>
            <a:spLocks noGrp="1"/>
          </p:cNvSpPr>
          <p:nvPr/>
        </p:nvSpPr>
        <p:spPr>
          <a:xfrm>
            <a:off x="6305550" y="2143125"/>
            <a:ext cx="4953000" cy="571500"/>
          </a:xfrm>
          <a:prstGeom prst="rect">
            <a:avLst/>
          </a:prstGeom>
          <a:noFill/>
          <a:ln w="0">
            <a:noFill/>
            <a:prstDash val="solid"/>
          </a:ln>
        </p:spPr>
        <p:txBody>
          <a:bodyPr anchor="ctr"/>
          <a:lstStyle/>
          <a:p>
            <a:pPr algn="l">
              <a:defRPr sz="2550" b="1">
                <a:solidFill>
                  <a:srgbClr val="17130F"/>
                </a:solidFill>
              </a:defRPr>
            </a:pPr>
            <a:r>
              <a:rPr sz="2550" b="1">
                <a:solidFill>
                  <a:srgbClr val="17130F"/>
                </a:solidFill>
              </a:rPr>
              <a:t>A received and shaped book</a:t>
            </a:r>
          </a:p>
        </p:txBody>
      </p:sp>
      <p:sp>
        <p:nvSpPr>
          <p:cNvPr id="14" name="Rectangle 13">
            <a:extLst>
              <a:ext uri="{FF2B5EF4-FFF2-40B4-BE49-F238E27FC236}">
                <a16:creationId xmlns:a16="http://schemas.microsoft.com/office/drawing/2014/main" id="{2FC4CFE5-4814-4DCB-8447-6615E3307204}"/>
              </a:ext>
            </a:extLst>
          </p:cNvPr>
          <p:cNvSpPr>
            <a:spLocks noGrp="1"/>
          </p:cNvSpPr>
          <p:nvPr/>
        </p:nvSpPr>
        <p:spPr>
          <a:xfrm>
            <a:off x="6305550" y="2857500"/>
            <a:ext cx="247650" cy="793750"/>
          </a:xfrm>
          <a:prstGeom prst="rect">
            <a:avLst/>
          </a:prstGeom>
          <a:noFill/>
          <a:ln w="0">
            <a:noFill/>
            <a:prstDash val="solid"/>
          </a:ln>
        </p:spPr>
        <p:txBody>
          <a:bodyPr anchor="ctr"/>
          <a:lstStyle/>
          <a:p>
            <a:pPr algn="l">
              <a:defRPr sz="1575" b="1">
                <a:solidFill>
                  <a:srgbClr val="B58A3A"/>
                </a:solidFill>
              </a:defRPr>
            </a:pPr>
            <a:r>
              <a:rPr sz="1575" b="1">
                <a:solidFill>
                  <a:srgbClr val="B58A3A"/>
                </a:solidFill>
              </a:rPr>
              <a:t>•</a:t>
            </a:r>
          </a:p>
        </p:txBody>
      </p:sp>
      <p:sp>
        <p:nvSpPr>
          <p:cNvPr id="15" name="Rectangle 14">
            <a:extLst>
              <a:ext uri="{FF2B5EF4-FFF2-40B4-BE49-F238E27FC236}">
                <a16:creationId xmlns:a16="http://schemas.microsoft.com/office/drawing/2014/main" id="{9C2B9764-6C66-444C-9DE5-79ED95B407C0}"/>
              </a:ext>
            </a:extLst>
          </p:cNvPr>
          <p:cNvSpPr>
            <a:spLocks noGrp="1"/>
          </p:cNvSpPr>
          <p:nvPr/>
        </p:nvSpPr>
        <p:spPr>
          <a:xfrm>
            <a:off x="6577965" y="2857500"/>
            <a:ext cx="4680585" cy="7937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Genesis itself does not name its author.</a:t>
            </a:r>
          </a:p>
        </p:txBody>
      </p:sp>
      <p:sp>
        <p:nvSpPr>
          <p:cNvPr id="16" name="Rectangle 15">
            <a:extLst>
              <a:ext uri="{FF2B5EF4-FFF2-40B4-BE49-F238E27FC236}">
                <a16:creationId xmlns:a16="http://schemas.microsoft.com/office/drawing/2014/main" id="{43775229-DC83-4A66-A317-15B72CFF4C79}"/>
              </a:ext>
            </a:extLst>
          </p:cNvPr>
          <p:cNvSpPr>
            <a:spLocks noGrp="1"/>
          </p:cNvSpPr>
          <p:nvPr/>
        </p:nvSpPr>
        <p:spPr>
          <a:xfrm>
            <a:off x="6305550" y="3651250"/>
            <a:ext cx="247650" cy="793750"/>
          </a:xfrm>
          <a:prstGeom prst="rect">
            <a:avLst/>
          </a:prstGeom>
          <a:noFill/>
          <a:ln w="0">
            <a:noFill/>
            <a:prstDash val="solid"/>
          </a:ln>
        </p:spPr>
        <p:txBody>
          <a:bodyPr anchor="ctr"/>
          <a:lstStyle/>
          <a:p>
            <a:pPr algn="l">
              <a:defRPr sz="1575" b="1">
                <a:solidFill>
                  <a:srgbClr val="B58A3A"/>
                </a:solidFill>
              </a:defRPr>
            </a:pPr>
            <a:r>
              <a:rPr sz="1575" b="1">
                <a:solidFill>
                  <a:srgbClr val="B58A3A"/>
                </a:solidFill>
              </a:rPr>
              <a:t>•</a:t>
            </a:r>
          </a:p>
        </p:txBody>
      </p:sp>
      <p:sp>
        <p:nvSpPr>
          <p:cNvPr id="17" name="Rectangle 16">
            <a:extLst>
              <a:ext uri="{FF2B5EF4-FFF2-40B4-BE49-F238E27FC236}">
                <a16:creationId xmlns:a16="http://schemas.microsoft.com/office/drawing/2014/main" id="{584EA4F0-BEBF-4E0B-9351-2CDCF83C10BA}"/>
              </a:ext>
            </a:extLst>
          </p:cNvPr>
          <p:cNvSpPr>
            <a:spLocks noGrp="1"/>
          </p:cNvSpPr>
          <p:nvPr/>
        </p:nvSpPr>
        <p:spPr>
          <a:xfrm>
            <a:off x="6577965" y="3651250"/>
            <a:ext cx="4680585" cy="7937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Many scholars see older traditions brought together and edited over time.</a:t>
            </a:r>
          </a:p>
        </p:txBody>
      </p:sp>
      <p:sp>
        <p:nvSpPr>
          <p:cNvPr id="18" name="Rectangle 17">
            <a:extLst>
              <a:ext uri="{FF2B5EF4-FFF2-40B4-BE49-F238E27FC236}">
                <a16:creationId xmlns:a16="http://schemas.microsoft.com/office/drawing/2014/main" id="{BE08D436-CCE4-46D8-A75E-5835DBF82247}"/>
              </a:ext>
            </a:extLst>
          </p:cNvPr>
          <p:cNvSpPr>
            <a:spLocks noGrp="1"/>
          </p:cNvSpPr>
          <p:nvPr/>
        </p:nvSpPr>
        <p:spPr>
          <a:xfrm>
            <a:off x="6305550" y="4445000"/>
            <a:ext cx="247650" cy="793750"/>
          </a:xfrm>
          <a:prstGeom prst="rect">
            <a:avLst/>
          </a:prstGeom>
          <a:noFill/>
          <a:ln w="0">
            <a:noFill/>
            <a:prstDash val="solid"/>
          </a:ln>
        </p:spPr>
        <p:txBody>
          <a:bodyPr anchor="ctr"/>
          <a:lstStyle/>
          <a:p>
            <a:pPr algn="l">
              <a:defRPr sz="1575" b="1">
                <a:solidFill>
                  <a:srgbClr val="B58A3A"/>
                </a:solidFill>
              </a:defRPr>
            </a:pPr>
            <a:r>
              <a:rPr sz="1575" b="1">
                <a:solidFill>
                  <a:srgbClr val="B58A3A"/>
                </a:solidFill>
              </a:rPr>
              <a:t>•</a:t>
            </a:r>
          </a:p>
        </p:txBody>
      </p:sp>
      <p:sp>
        <p:nvSpPr>
          <p:cNvPr id="19" name="Rectangle 18">
            <a:extLst>
              <a:ext uri="{FF2B5EF4-FFF2-40B4-BE49-F238E27FC236}">
                <a16:creationId xmlns:a16="http://schemas.microsoft.com/office/drawing/2014/main" id="{FA613FB4-BF98-482B-BE5D-8D7F51644524}"/>
              </a:ext>
            </a:extLst>
          </p:cNvPr>
          <p:cNvSpPr>
            <a:spLocks noGrp="1"/>
          </p:cNvSpPr>
          <p:nvPr/>
        </p:nvSpPr>
        <p:spPr>
          <a:xfrm>
            <a:off x="6577965" y="4445000"/>
            <a:ext cx="4680585" cy="793750"/>
          </a:xfrm>
          <a:prstGeom prst="rect">
            <a:avLst/>
          </a:prstGeom>
          <a:noFill/>
          <a:ln w="0">
            <a:noFill/>
            <a:prstDash val="solid"/>
          </a:ln>
        </p:spPr>
        <p:txBody>
          <a:bodyPr anchor="ctr"/>
          <a:lstStyle/>
          <a:p>
            <a:pPr algn="l">
              <a:defRPr sz="1575" b="0">
                <a:solidFill>
                  <a:srgbClr val="17130F"/>
                </a:solidFill>
              </a:defRPr>
            </a:pPr>
            <a:r>
              <a:rPr sz="1575" b="0">
                <a:solidFill>
                  <a:srgbClr val="17130F"/>
                </a:solidFill>
              </a:rPr>
              <a:t>Proposals range widely; much of the final shaping is often placed in the exilic or postexilic period.</a:t>
            </a:r>
          </a:p>
        </p:txBody>
      </p:sp>
      <p:sp>
        <p:nvSpPr>
          <p:cNvPr id="20" name="Rectangle 19">
            <a:extLst>
              <a:ext uri="{FF2B5EF4-FFF2-40B4-BE49-F238E27FC236}">
                <a16:creationId xmlns:a16="http://schemas.microsoft.com/office/drawing/2014/main" id="{A45CFBBB-FEFE-4D3F-8636-FA864DDAD080}"/>
              </a:ext>
            </a:extLst>
          </p:cNvPr>
          <p:cNvSpPr>
            <a:spLocks noGrp="1"/>
          </p:cNvSpPr>
          <p:nvPr/>
        </p:nvSpPr>
        <p:spPr>
          <a:xfrm>
            <a:off x="590550" y="5981700"/>
            <a:ext cx="10668000" cy="400050"/>
          </a:xfrm>
          <a:prstGeom prst="rect">
            <a:avLst/>
          </a:prstGeom>
          <a:noFill/>
          <a:ln w="0">
            <a:noFill/>
            <a:prstDash val="solid"/>
          </a:ln>
        </p:spPr>
        <p:txBody>
          <a:bodyPr anchor="ctr"/>
          <a:lstStyle/>
          <a:p>
            <a:pPr algn="ctr">
              <a:defRPr sz="1650" b="1">
                <a:solidFill>
                  <a:srgbClr val="7B2E2E"/>
                </a:solidFill>
              </a:defRPr>
            </a:pPr>
            <a:r>
              <a:rPr sz="1650" b="1">
                <a:solidFill>
                  <a:srgbClr val="7B2E2E"/>
                </a:solidFill>
              </a:rPr>
              <a:t>Faithful study can acknowledge both the Mosaic tradition and the book’s literary formation.</a:t>
            </a:r>
          </a:p>
        </p:txBody>
      </p:sp>
    </p:spTree>
    <p:extLst>
      <p:ext uri="{BB962C8B-B14F-4D97-AF65-F5344CB8AC3E}">
        <p14:creationId xmlns:p14="http://schemas.microsoft.com/office/powerpoint/2010/main" val="1912280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DF5294B-EE5B-43B8-A792-C9CA9B5AD3EE}"/>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D6B5900B-B305-407B-BD5D-223A7230D2D8}"/>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51D6F0C8-6F75-46D7-BCED-71C04740F01C}"/>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Genesis was written for Israel—and it still forms God’s people</a:t>
            </a:r>
          </a:p>
        </p:txBody>
      </p:sp>
      <p:sp>
        <p:nvSpPr>
          <p:cNvPr id="4" name="Rectangle 3">
            <a:extLst>
              <a:ext uri="{FF2B5EF4-FFF2-40B4-BE49-F238E27FC236}">
                <a16:creationId xmlns:a16="http://schemas.microsoft.com/office/drawing/2014/main" id="{3D73EB06-1041-4122-A453-2462427C25FF}"/>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08BA473F-0E90-4D7F-8E92-5BE0A81BBD09}"/>
              </a:ext>
            </a:extLst>
          </p:cNvPr>
          <p:cNvSpPr>
            <a:spLocks noGrp="1"/>
          </p:cNvSpPr>
          <p:nvPr/>
        </p:nvSpPr>
        <p:spPr>
          <a:xfrm>
            <a:off x="590550" y="1809750"/>
            <a:ext cx="4953000" cy="3143250"/>
          </a:xfrm>
          <a:prstGeom prst="rect">
            <a:avLst/>
          </a:prstGeom>
          <a:solidFill>
            <a:srgbClr val="EAE0CE"/>
          </a:solidFill>
          <a:ln w="0">
            <a:noFill/>
            <a:prstDash val="solid"/>
          </a:ln>
        </p:spPr>
        <p:txBody>
          <a:bodyPr/>
          <a:lstStyle/>
          <a:p>
            <a:endParaRPr lang="en-US"/>
          </a:p>
        </p:txBody>
      </p:sp>
      <p:sp>
        <p:nvSpPr>
          <p:cNvPr id="6" name="Rectangle 5">
            <a:extLst>
              <a:ext uri="{FF2B5EF4-FFF2-40B4-BE49-F238E27FC236}">
                <a16:creationId xmlns:a16="http://schemas.microsoft.com/office/drawing/2014/main" id="{B74039BA-13EB-4B25-8030-0E506821F1F2}"/>
              </a:ext>
            </a:extLst>
          </p:cNvPr>
          <p:cNvSpPr>
            <a:spLocks noGrp="1"/>
          </p:cNvSpPr>
          <p:nvPr/>
        </p:nvSpPr>
        <p:spPr>
          <a:xfrm>
            <a:off x="876300" y="2095500"/>
            <a:ext cx="4381500" cy="342900"/>
          </a:xfrm>
          <a:prstGeom prst="rect">
            <a:avLst/>
          </a:prstGeom>
          <a:noFill/>
          <a:ln w="0">
            <a:noFill/>
            <a:prstDash val="solid"/>
          </a:ln>
        </p:spPr>
        <p:txBody>
          <a:bodyPr anchor="ctr"/>
          <a:lstStyle/>
          <a:p>
            <a:pPr algn="l">
              <a:defRPr sz="1500" b="1">
                <a:solidFill>
                  <a:srgbClr val="7B2E2E"/>
                </a:solidFill>
              </a:defRPr>
            </a:pPr>
            <a:r>
              <a:rPr sz="1500" b="1">
                <a:solidFill>
                  <a:srgbClr val="7B2E2E"/>
                </a:solidFill>
              </a:rPr>
              <a:t>FIRST HEARERS</a:t>
            </a:r>
          </a:p>
        </p:txBody>
      </p:sp>
      <p:sp>
        <p:nvSpPr>
          <p:cNvPr id="7" name="Rectangle 6">
            <a:extLst>
              <a:ext uri="{FF2B5EF4-FFF2-40B4-BE49-F238E27FC236}">
                <a16:creationId xmlns:a16="http://schemas.microsoft.com/office/drawing/2014/main" id="{051506E8-5830-4131-AF6D-91B7A0ECBD67}"/>
              </a:ext>
            </a:extLst>
          </p:cNvPr>
          <p:cNvSpPr>
            <a:spLocks noGrp="1"/>
          </p:cNvSpPr>
          <p:nvPr/>
        </p:nvSpPr>
        <p:spPr>
          <a:xfrm>
            <a:off x="876300" y="2619375"/>
            <a:ext cx="4286250" cy="1666875"/>
          </a:xfrm>
          <a:prstGeom prst="rect">
            <a:avLst/>
          </a:prstGeom>
          <a:noFill/>
          <a:ln w="0">
            <a:noFill/>
            <a:prstDash val="solid"/>
          </a:ln>
        </p:spPr>
        <p:txBody>
          <a:bodyPr anchor="ctr"/>
          <a:lstStyle/>
          <a:p>
            <a:pPr algn="l">
              <a:defRPr sz="2025" b="1">
                <a:solidFill>
                  <a:srgbClr val="17130F"/>
                </a:solidFill>
              </a:defRPr>
            </a:pPr>
            <a:r>
              <a:rPr sz="2025" b="1">
                <a:solidFill>
                  <a:srgbClr val="17130F"/>
                </a:solidFill>
              </a:rPr>
              <a:t>Israel needed to know that its God—not Egypt’s, Babylon’s, or Canaan’s gods—is Creator of all.</a:t>
            </a:r>
          </a:p>
        </p:txBody>
      </p:sp>
      <p:sp>
        <p:nvSpPr>
          <p:cNvPr id="8" name="Rectangle 7">
            <a:extLst>
              <a:ext uri="{FF2B5EF4-FFF2-40B4-BE49-F238E27FC236}">
                <a16:creationId xmlns:a16="http://schemas.microsoft.com/office/drawing/2014/main" id="{6A44F0A7-1171-4D41-B581-BA0A13738189}"/>
              </a:ext>
            </a:extLst>
          </p:cNvPr>
          <p:cNvSpPr>
            <a:spLocks noGrp="1"/>
          </p:cNvSpPr>
          <p:nvPr/>
        </p:nvSpPr>
        <p:spPr>
          <a:xfrm>
            <a:off x="876300" y="4286250"/>
            <a:ext cx="4286250" cy="523875"/>
          </a:xfrm>
          <a:prstGeom prst="rect">
            <a:avLst/>
          </a:prstGeom>
          <a:noFill/>
          <a:ln w="0">
            <a:noFill/>
            <a:prstDash val="solid"/>
          </a:ln>
        </p:spPr>
        <p:txBody>
          <a:bodyPr anchor="ctr"/>
          <a:lstStyle/>
          <a:p>
            <a:pPr algn="l">
              <a:defRPr sz="1500" b="0">
                <a:solidFill>
                  <a:srgbClr val="6C6963"/>
                </a:solidFill>
              </a:defRPr>
            </a:pPr>
            <a:r>
              <a:rPr sz="1500" b="0">
                <a:solidFill>
                  <a:srgbClr val="6C6963"/>
                </a:solidFill>
              </a:rPr>
              <a:t>Creation becomes a confession of identity, worship, vocation, and hope.</a:t>
            </a:r>
          </a:p>
        </p:txBody>
      </p:sp>
      <p:sp>
        <p:nvSpPr>
          <p:cNvPr id="9" name="Rectangle 8">
            <a:extLst>
              <a:ext uri="{FF2B5EF4-FFF2-40B4-BE49-F238E27FC236}">
                <a16:creationId xmlns:a16="http://schemas.microsoft.com/office/drawing/2014/main" id="{8ADF3D2A-DD60-4250-8C7B-7BD77CD9DAF1}"/>
              </a:ext>
            </a:extLst>
          </p:cNvPr>
          <p:cNvSpPr>
            <a:spLocks noGrp="1"/>
          </p:cNvSpPr>
          <p:nvPr/>
        </p:nvSpPr>
        <p:spPr>
          <a:xfrm>
            <a:off x="6191250" y="2095500"/>
            <a:ext cx="4572000" cy="342900"/>
          </a:xfrm>
          <a:prstGeom prst="rect">
            <a:avLst/>
          </a:prstGeom>
          <a:noFill/>
          <a:ln w="0">
            <a:noFill/>
            <a:prstDash val="solid"/>
          </a:ln>
        </p:spPr>
        <p:txBody>
          <a:bodyPr anchor="ctr"/>
          <a:lstStyle/>
          <a:p>
            <a:pPr algn="l">
              <a:defRPr sz="1500" b="1">
                <a:solidFill>
                  <a:srgbClr val="536B57"/>
                </a:solidFill>
              </a:defRPr>
            </a:pPr>
            <a:r>
              <a:rPr sz="1500" b="1">
                <a:solidFill>
                  <a:srgbClr val="536B57"/>
                </a:solidFill>
              </a:rPr>
              <a:t>FOR THE CHURCH</a:t>
            </a:r>
          </a:p>
        </p:txBody>
      </p:sp>
      <p:sp>
        <p:nvSpPr>
          <p:cNvPr id="10" name="Rectangle 9">
            <a:extLst>
              <a:ext uri="{FF2B5EF4-FFF2-40B4-BE49-F238E27FC236}">
                <a16:creationId xmlns:a16="http://schemas.microsoft.com/office/drawing/2014/main" id="{1B0C8958-1AC0-4B0A-8695-405E932BCB25}"/>
              </a:ext>
            </a:extLst>
          </p:cNvPr>
          <p:cNvSpPr>
            <a:spLocks noGrp="1"/>
          </p:cNvSpPr>
          <p:nvPr/>
        </p:nvSpPr>
        <p:spPr>
          <a:xfrm>
            <a:off x="6191250" y="2619375"/>
            <a:ext cx="238125" cy="6667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1" name="Rectangle 10">
            <a:extLst>
              <a:ext uri="{FF2B5EF4-FFF2-40B4-BE49-F238E27FC236}">
                <a16:creationId xmlns:a16="http://schemas.microsoft.com/office/drawing/2014/main" id="{A7922576-BD8F-494E-B4AC-D3BA12285DEB}"/>
              </a:ext>
            </a:extLst>
          </p:cNvPr>
          <p:cNvSpPr>
            <a:spLocks noGrp="1"/>
          </p:cNvSpPr>
          <p:nvPr/>
        </p:nvSpPr>
        <p:spPr>
          <a:xfrm>
            <a:off x="6453188" y="2619375"/>
            <a:ext cx="4500563" cy="6667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God creates with purpose.</a:t>
            </a:r>
          </a:p>
        </p:txBody>
      </p:sp>
      <p:sp>
        <p:nvSpPr>
          <p:cNvPr id="12" name="Rectangle 11">
            <a:extLst>
              <a:ext uri="{FF2B5EF4-FFF2-40B4-BE49-F238E27FC236}">
                <a16:creationId xmlns:a16="http://schemas.microsoft.com/office/drawing/2014/main" id="{A77C845E-A200-4C4E-B25B-722574E3F489}"/>
              </a:ext>
            </a:extLst>
          </p:cNvPr>
          <p:cNvSpPr>
            <a:spLocks noGrp="1"/>
          </p:cNvSpPr>
          <p:nvPr/>
        </p:nvSpPr>
        <p:spPr>
          <a:xfrm>
            <a:off x="6191250" y="3286125"/>
            <a:ext cx="238125" cy="6667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3" name="Rectangle 12">
            <a:extLst>
              <a:ext uri="{FF2B5EF4-FFF2-40B4-BE49-F238E27FC236}">
                <a16:creationId xmlns:a16="http://schemas.microsoft.com/office/drawing/2014/main" id="{E5A0ED5C-75CF-4309-B80F-0C908512A710}"/>
              </a:ext>
            </a:extLst>
          </p:cNvPr>
          <p:cNvSpPr>
            <a:spLocks noGrp="1"/>
          </p:cNvSpPr>
          <p:nvPr/>
        </p:nvSpPr>
        <p:spPr>
          <a:xfrm>
            <a:off x="6453188" y="3286125"/>
            <a:ext cx="4500563" cy="6667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Human dignity is universal.</a:t>
            </a:r>
          </a:p>
        </p:txBody>
      </p:sp>
      <p:sp>
        <p:nvSpPr>
          <p:cNvPr id="14" name="Rectangle 13">
            <a:extLst>
              <a:ext uri="{FF2B5EF4-FFF2-40B4-BE49-F238E27FC236}">
                <a16:creationId xmlns:a16="http://schemas.microsoft.com/office/drawing/2014/main" id="{37476715-239B-4954-A642-09A7A3B5CA49}"/>
              </a:ext>
            </a:extLst>
          </p:cNvPr>
          <p:cNvSpPr>
            <a:spLocks noGrp="1"/>
          </p:cNvSpPr>
          <p:nvPr/>
        </p:nvSpPr>
        <p:spPr>
          <a:xfrm>
            <a:off x="6191250" y="3952875"/>
            <a:ext cx="238125" cy="6667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5" name="Rectangle 14">
            <a:extLst>
              <a:ext uri="{FF2B5EF4-FFF2-40B4-BE49-F238E27FC236}">
                <a16:creationId xmlns:a16="http://schemas.microsoft.com/office/drawing/2014/main" id="{F345B1C3-2FB5-4D01-BFBB-9D40A12A5C83}"/>
              </a:ext>
            </a:extLst>
          </p:cNvPr>
          <p:cNvSpPr>
            <a:spLocks noGrp="1"/>
          </p:cNvSpPr>
          <p:nvPr/>
        </p:nvSpPr>
        <p:spPr>
          <a:xfrm>
            <a:off x="6453188" y="3952875"/>
            <a:ext cx="4500563" cy="6667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Work, limits, marriage, and Sabbath belong to God’s design.</a:t>
            </a:r>
          </a:p>
        </p:txBody>
      </p:sp>
      <p:sp>
        <p:nvSpPr>
          <p:cNvPr id="16" name="Rectangle 15">
            <a:extLst>
              <a:ext uri="{FF2B5EF4-FFF2-40B4-BE49-F238E27FC236}">
                <a16:creationId xmlns:a16="http://schemas.microsoft.com/office/drawing/2014/main" id="{045D9A1E-28EC-4507-8BF7-832808A8E87F}"/>
              </a:ext>
            </a:extLst>
          </p:cNvPr>
          <p:cNvSpPr>
            <a:spLocks noGrp="1"/>
          </p:cNvSpPr>
          <p:nvPr/>
        </p:nvSpPr>
        <p:spPr>
          <a:xfrm>
            <a:off x="6191250" y="4619625"/>
            <a:ext cx="238125" cy="666750"/>
          </a:xfrm>
          <a:prstGeom prst="rect">
            <a:avLst/>
          </a:prstGeom>
          <a:noFill/>
          <a:ln w="0">
            <a:noFill/>
            <a:prstDash val="solid"/>
          </a:ln>
        </p:spPr>
        <p:txBody>
          <a:bodyPr anchor="ctr"/>
          <a:lstStyle/>
          <a:p>
            <a:pPr algn="l">
              <a:defRPr sz="1725" b="1">
                <a:solidFill>
                  <a:srgbClr val="B58A3A"/>
                </a:solidFill>
              </a:defRPr>
            </a:pPr>
            <a:r>
              <a:rPr sz="1725" b="1">
                <a:solidFill>
                  <a:srgbClr val="B58A3A"/>
                </a:solidFill>
              </a:rPr>
              <a:t>•</a:t>
            </a:r>
          </a:p>
        </p:txBody>
      </p:sp>
      <p:sp>
        <p:nvSpPr>
          <p:cNvPr id="17" name="Rectangle 16">
            <a:extLst>
              <a:ext uri="{FF2B5EF4-FFF2-40B4-BE49-F238E27FC236}">
                <a16:creationId xmlns:a16="http://schemas.microsoft.com/office/drawing/2014/main" id="{BFB8D165-9618-4429-867E-EFC86BB62BA1}"/>
              </a:ext>
            </a:extLst>
          </p:cNvPr>
          <p:cNvSpPr>
            <a:spLocks noGrp="1"/>
          </p:cNvSpPr>
          <p:nvPr/>
        </p:nvSpPr>
        <p:spPr>
          <a:xfrm>
            <a:off x="6453188" y="4619625"/>
            <a:ext cx="4500563" cy="666750"/>
          </a:xfrm>
          <a:prstGeom prst="rect">
            <a:avLst/>
          </a:prstGeom>
          <a:noFill/>
          <a:ln w="0">
            <a:noFill/>
            <a:prstDash val="solid"/>
          </a:ln>
        </p:spPr>
        <p:txBody>
          <a:bodyPr anchor="ctr"/>
          <a:lstStyle/>
          <a:p>
            <a:pPr algn="l">
              <a:defRPr sz="1725" b="0">
                <a:solidFill>
                  <a:srgbClr val="17130F"/>
                </a:solidFill>
              </a:defRPr>
            </a:pPr>
            <a:r>
              <a:rPr sz="1725" b="0">
                <a:solidFill>
                  <a:srgbClr val="17130F"/>
                </a:solidFill>
              </a:rPr>
              <a:t>Sin fractures communion—but God does not abandon the sinner.</a:t>
            </a:r>
          </a:p>
        </p:txBody>
      </p:sp>
      <p:sp>
        <p:nvSpPr>
          <p:cNvPr id="18" name="Rectangle 17">
            <a:extLst>
              <a:ext uri="{FF2B5EF4-FFF2-40B4-BE49-F238E27FC236}">
                <a16:creationId xmlns:a16="http://schemas.microsoft.com/office/drawing/2014/main" id="{8D5FCF95-0991-4639-81E8-F226ADC3327B}"/>
              </a:ext>
            </a:extLst>
          </p:cNvPr>
          <p:cNvSpPr>
            <a:spLocks noGrp="1"/>
          </p:cNvSpPr>
          <p:nvPr/>
        </p:nvSpPr>
        <p:spPr>
          <a:xfrm>
            <a:off x="590550" y="5762625"/>
            <a:ext cx="10668000" cy="590550"/>
          </a:xfrm>
          <a:prstGeom prst="rect">
            <a:avLst/>
          </a:prstGeom>
          <a:solidFill>
            <a:srgbClr val="7B2E2E"/>
          </a:solidFill>
          <a:ln w="0">
            <a:noFill/>
            <a:prstDash val="solid"/>
          </a:ln>
        </p:spPr>
        <p:txBody>
          <a:bodyPr/>
          <a:lstStyle/>
          <a:p>
            <a:endParaRPr lang="en-US"/>
          </a:p>
        </p:txBody>
      </p:sp>
      <p:sp>
        <p:nvSpPr>
          <p:cNvPr id="19" name="Rectangle 18">
            <a:extLst>
              <a:ext uri="{FF2B5EF4-FFF2-40B4-BE49-F238E27FC236}">
                <a16:creationId xmlns:a16="http://schemas.microsoft.com/office/drawing/2014/main" id="{4A3B4335-4132-4C32-90DC-912B1B2CBCC5}"/>
              </a:ext>
            </a:extLst>
          </p:cNvPr>
          <p:cNvSpPr>
            <a:spLocks noGrp="1"/>
          </p:cNvSpPr>
          <p:nvPr/>
        </p:nvSpPr>
        <p:spPr>
          <a:xfrm>
            <a:off x="590550" y="5762625"/>
            <a:ext cx="10668000" cy="590550"/>
          </a:xfrm>
          <a:prstGeom prst="rect">
            <a:avLst/>
          </a:prstGeom>
          <a:noFill/>
          <a:ln w="0">
            <a:noFill/>
            <a:prstDash val="solid"/>
          </a:ln>
        </p:spPr>
        <p:txBody>
          <a:bodyPr anchor="ctr"/>
          <a:lstStyle/>
          <a:p>
            <a:pPr algn="ctr">
              <a:defRPr sz="1650" b="1">
                <a:solidFill>
                  <a:srgbClr val="FFFFFF"/>
                </a:solidFill>
              </a:defRPr>
            </a:pPr>
            <a:r>
              <a:rPr sz="1650" b="1">
                <a:solidFill>
                  <a:srgbClr val="FFFFFF"/>
                </a:solidFill>
              </a:rPr>
              <a:t>Discussion: Which message would have been especially powerful to a displaced or oppressed people?</a:t>
            </a:r>
          </a:p>
        </p:txBody>
      </p:sp>
    </p:spTree>
    <p:extLst>
      <p:ext uri="{BB962C8B-B14F-4D97-AF65-F5344CB8AC3E}">
        <p14:creationId xmlns:p14="http://schemas.microsoft.com/office/powerpoint/2010/main" val="654338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84CD463-4EC9-490E-9E8E-81CE66A25089}"/>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CEF75EAC-E6A3-4E4F-9395-B3C0366AB93D}"/>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ABB28A47-5D8D-49D2-8D25-72B78032C39D}"/>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The literary style is theological narrative—not a laboratory report</a:t>
            </a:r>
          </a:p>
        </p:txBody>
      </p:sp>
      <p:sp>
        <p:nvSpPr>
          <p:cNvPr id="4" name="Rectangle 3">
            <a:extLst>
              <a:ext uri="{FF2B5EF4-FFF2-40B4-BE49-F238E27FC236}">
                <a16:creationId xmlns:a16="http://schemas.microsoft.com/office/drawing/2014/main" id="{24FFC1D6-DA69-4333-8263-6E709307E2CA}"/>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76B3235C-7E1D-4ED3-8E8A-F59FD3FF432D}"/>
              </a:ext>
            </a:extLst>
          </p:cNvPr>
          <p:cNvSpPr>
            <a:spLocks noGrp="1"/>
          </p:cNvSpPr>
          <p:nvPr/>
        </p:nvSpPr>
        <p:spPr>
          <a:xfrm>
            <a:off x="590550" y="1809750"/>
            <a:ext cx="4857750" cy="285750"/>
          </a:xfrm>
          <a:prstGeom prst="rect">
            <a:avLst/>
          </a:prstGeom>
          <a:noFill/>
          <a:ln w="0">
            <a:noFill/>
            <a:prstDash val="solid"/>
          </a:ln>
        </p:spPr>
        <p:txBody>
          <a:bodyPr anchor="ctr"/>
          <a:lstStyle/>
          <a:p>
            <a:pPr algn="l">
              <a:defRPr sz="1425" b="1">
                <a:solidFill>
                  <a:srgbClr val="7B2E2E"/>
                </a:solidFill>
              </a:defRPr>
            </a:pPr>
            <a:r>
              <a:rPr sz="1425" b="1">
                <a:solidFill>
                  <a:srgbClr val="7B2E2E"/>
                </a:solidFill>
              </a:rPr>
              <a:t>PROSE NARRATIVE</a:t>
            </a:r>
          </a:p>
        </p:txBody>
      </p:sp>
      <p:sp>
        <p:nvSpPr>
          <p:cNvPr id="6" name="Rectangle 5">
            <a:extLst>
              <a:ext uri="{FF2B5EF4-FFF2-40B4-BE49-F238E27FC236}">
                <a16:creationId xmlns:a16="http://schemas.microsoft.com/office/drawing/2014/main" id="{1CF379A8-D994-45B8-A856-96BB21DC461F}"/>
              </a:ext>
            </a:extLst>
          </p:cNvPr>
          <p:cNvSpPr>
            <a:spLocks noGrp="1"/>
          </p:cNvSpPr>
          <p:nvPr/>
        </p:nvSpPr>
        <p:spPr>
          <a:xfrm>
            <a:off x="590550" y="2209800"/>
            <a:ext cx="4762500" cy="87630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Characters, actions, speech, conflict, consequence</a:t>
            </a:r>
          </a:p>
        </p:txBody>
      </p:sp>
      <p:sp>
        <p:nvSpPr>
          <p:cNvPr id="7" name="Rectangle 6">
            <a:extLst>
              <a:ext uri="{FF2B5EF4-FFF2-40B4-BE49-F238E27FC236}">
                <a16:creationId xmlns:a16="http://schemas.microsoft.com/office/drawing/2014/main" id="{57A2AA86-2973-4AE3-BA4B-78A11067424F}"/>
              </a:ext>
            </a:extLst>
          </p:cNvPr>
          <p:cNvSpPr>
            <a:spLocks noGrp="1"/>
          </p:cNvSpPr>
          <p:nvPr/>
        </p:nvSpPr>
        <p:spPr>
          <a:xfrm>
            <a:off x="590550" y="3276600"/>
            <a:ext cx="4762500" cy="19050"/>
          </a:xfrm>
          <a:prstGeom prst="rect">
            <a:avLst/>
          </a:prstGeom>
          <a:solidFill>
            <a:srgbClr val="D9C7A3"/>
          </a:solidFill>
          <a:ln w="0">
            <a:noFill/>
            <a:prstDash val="solid"/>
          </a:ln>
        </p:spPr>
        <p:txBody>
          <a:bodyPr/>
          <a:lstStyle/>
          <a:p>
            <a:endParaRPr lang="en-US"/>
          </a:p>
        </p:txBody>
      </p:sp>
      <p:sp>
        <p:nvSpPr>
          <p:cNvPr id="8" name="Rectangle 7">
            <a:extLst>
              <a:ext uri="{FF2B5EF4-FFF2-40B4-BE49-F238E27FC236}">
                <a16:creationId xmlns:a16="http://schemas.microsoft.com/office/drawing/2014/main" id="{69C8B6AD-C0E4-4141-8E9C-ACE3C7754840}"/>
              </a:ext>
            </a:extLst>
          </p:cNvPr>
          <p:cNvSpPr>
            <a:spLocks noGrp="1"/>
          </p:cNvSpPr>
          <p:nvPr/>
        </p:nvSpPr>
        <p:spPr>
          <a:xfrm>
            <a:off x="6019800" y="1809750"/>
            <a:ext cx="4857750" cy="285750"/>
          </a:xfrm>
          <a:prstGeom prst="rect">
            <a:avLst/>
          </a:prstGeom>
          <a:noFill/>
          <a:ln w="0">
            <a:noFill/>
            <a:prstDash val="solid"/>
          </a:ln>
        </p:spPr>
        <p:txBody>
          <a:bodyPr anchor="ctr"/>
          <a:lstStyle/>
          <a:p>
            <a:pPr algn="l">
              <a:defRPr sz="1425" b="1">
                <a:solidFill>
                  <a:srgbClr val="7B2E2E"/>
                </a:solidFill>
              </a:defRPr>
            </a:pPr>
            <a:r>
              <a:rPr sz="1425" b="1">
                <a:solidFill>
                  <a:srgbClr val="7B2E2E"/>
                </a:solidFill>
              </a:rPr>
              <a:t>EXALTED PATTERN</a:t>
            </a:r>
          </a:p>
        </p:txBody>
      </p:sp>
      <p:sp>
        <p:nvSpPr>
          <p:cNvPr id="9" name="Rectangle 8">
            <a:extLst>
              <a:ext uri="{FF2B5EF4-FFF2-40B4-BE49-F238E27FC236}">
                <a16:creationId xmlns:a16="http://schemas.microsoft.com/office/drawing/2014/main" id="{04AAC8FF-B306-4273-B156-857EA29829D2}"/>
              </a:ext>
            </a:extLst>
          </p:cNvPr>
          <p:cNvSpPr>
            <a:spLocks noGrp="1"/>
          </p:cNvSpPr>
          <p:nvPr/>
        </p:nvSpPr>
        <p:spPr>
          <a:xfrm>
            <a:off x="6019800" y="2209800"/>
            <a:ext cx="4762500" cy="87630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Repetition, symmetry, numbered days, recurring refrains</a:t>
            </a:r>
          </a:p>
        </p:txBody>
      </p:sp>
      <p:sp>
        <p:nvSpPr>
          <p:cNvPr id="10" name="Rectangle 9">
            <a:extLst>
              <a:ext uri="{FF2B5EF4-FFF2-40B4-BE49-F238E27FC236}">
                <a16:creationId xmlns:a16="http://schemas.microsoft.com/office/drawing/2014/main" id="{BD9F5A53-4D84-48A0-A2F0-6166ECF5BFB1}"/>
              </a:ext>
            </a:extLst>
          </p:cNvPr>
          <p:cNvSpPr>
            <a:spLocks noGrp="1"/>
          </p:cNvSpPr>
          <p:nvPr/>
        </p:nvSpPr>
        <p:spPr>
          <a:xfrm>
            <a:off x="6019800" y="3276600"/>
            <a:ext cx="4762500" cy="19050"/>
          </a:xfrm>
          <a:prstGeom prst="rect">
            <a:avLst/>
          </a:prstGeom>
          <a:solidFill>
            <a:srgbClr val="D9C7A3"/>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B061EEF7-217F-4EA5-BF9B-DD94368164B5}"/>
              </a:ext>
            </a:extLst>
          </p:cNvPr>
          <p:cNvSpPr>
            <a:spLocks noGrp="1"/>
          </p:cNvSpPr>
          <p:nvPr/>
        </p:nvSpPr>
        <p:spPr>
          <a:xfrm>
            <a:off x="590550" y="3762375"/>
            <a:ext cx="4857750" cy="285750"/>
          </a:xfrm>
          <a:prstGeom prst="rect">
            <a:avLst/>
          </a:prstGeom>
          <a:noFill/>
          <a:ln w="0">
            <a:noFill/>
            <a:prstDash val="solid"/>
          </a:ln>
        </p:spPr>
        <p:txBody>
          <a:bodyPr anchor="ctr"/>
          <a:lstStyle/>
          <a:p>
            <a:pPr algn="l">
              <a:defRPr sz="1425" b="1">
                <a:solidFill>
                  <a:srgbClr val="536B57"/>
                </a:solidFill>
              </a:defRPr>
            </a:pPr>
            <a:r>
              <a:rPr sz="1425" b="1">
                <a:solidFill>
                  <a:srgbClr val="536B57"/>
                </a:solidFill>
              </a:rPr>
              <a:t>POETIC SPEECH</a:t>
            </a:r>
          </a:p>
        </p:txBody>
      </p:sp>
      <p:sp>
        <p:nvSpPr>
          <p:cNvPr id="12" name="Rectangle 11">
            <a:extLst>
              <a:ext uri="{FF2B5EF4-FFF2-40B4-BE49-F238E27FC236}">
                <a16:creationId xmlns:a16="http://schemas.microsoft.com/office/drawing/2014/main" id="{4AB4CCEC-3EA0-4736-B29A-543E1D661EEB}"/>
              </a:ext>
            </a:extLst>
          </p:cNvPr>
          <p:cNvSpPr>
            <a:spLocks noGrp="1"/>
          </p:cNvSpPr>
          <p:nvPr/>
        </p:nvSpPr>
        <p:spPr>
          <a:xfrm>
            <a:off x="590550" y="4162425"/>
            <a:ext cx="4762500" cy="87630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“Bone of my bones”; curse, promise, and naming</a:t>
            </a:r>
          </a:p>
        </p:txBody>
      </p:sp>
      <p:sp>
        <p:nvSpPr>
          <p:cNvPr id="13" name="Rectangle 12">
            <a:extLst>
              <a:ext uri="{FF2B5EF4-FFF2-40B4-BE49-F238E27FC236}">
                <a16:creationId xmlns:a16="http://schemas.microsoft.com/office/drawing/2014/main" id="{EB8E0E61-A5FD-49AF-A0D0-53068C63E81F}"/>
              </a:ext>
            </a:extLst>
          </p:cNvPr>
          <p:cNvSpPr>
            <a:spLocks noGrp="1"/>
          </p:cNvSpPr>
          <p:nvPr/>
        </p:nvSpPr>
        <p:spPr>
          <a:xfrm>
            <a:off x="590550" y="5229225"/>
            <a:ext cx="4762500" cy="19050"/>
          </a:xfrm>
          <a:prstGeom prst="rect">
            <a:avLst/>
          </a:prstGeom>
          <a:solidFill>
            <a:srgbClr val="D9C7A3"/>
          </a:solidFill>
          <a:ln w="0">
            <a:noFill/>
            <a:prstDash val="solid"/>
          </a:ln>
        </p:spPr>
        <p:txBody>
          <a:bodyPr/>
          <a:lstStyle/>
          <a:p>
            <a:endParaRPr lang="en-US"/>
          </a:p>
        </p:txBody>
      </p:sp>
      <p:sp>
        <p:nvSpPr>
          <p:cNvPr id="14" name="Rectangle 13">
            <a:extLst>
              <a:ext uri="{FF2B5EF4-FFF2-40B4-BE49-F238E27FC236}">
                <a16:creationId xmlns:a16="http://schemas.microsoft.com/office/drawing/2014/main" id="{324B3323-2A35-4B2D-89C5-C52F209CEF27}"/>
              </a:ext>
            </a:extLst>
          </p:cNvPr>
          <p:cNvSpPr>
            <a:spLocks noGrp="1"/>
          </p:cNvSpPr>
          <p:nvPr/>
        </p:nvSpPr>
        <p:spPr>
          <a:xfrm>
            <a:off x="6019800" y="3762375"/>
            <a:ext cx="4857750" cy="285750"/>
          </a:xfrm>
          <a:prstGeom prst="rect">
            <a:avLst/>
          </a:prstGeom>
          <a:noFill/>
          <a:ln w="0">
            <a:noFill/>
            <a:prstDash val="solid"/>
          </a:ln>
        </p:spPr>
        <p:txBody>
          <a:bodyPr anchor="ctr"/>
          <a:lstStyle/>
          <a:p>
            <a:pPr algn="l">
              <a:defRPr sz="1425" b="1">
                <a:solidFill>
                  <a:srgbClr val="536B57"/>
                </a:solidFill>
              </a:defRPr>
            </a:pPr>
            <a:r>
              <a:rPr sz="1425" b="1">
                <a:solidFill>
                  <a:srgbClr val="536B57"/>
                </a:solidFill>
              </a:rPr>
              <a:t>ORIGIN STORY</a:t>
            </a:r>
          </a:p>
        </p:txBody>
      </p:sp>
      <p:sp>
        <p:nvSpPr>
          <p:cNvPr id="15" name="Rectangle 14">
            <a:extLst>
              <a:ext uri="{FF2B5EF4-FFF2-40B4-BE49-F238E27FC236}">
                <a16:creationId xmlns:a16="http://schemas.microsoft.com/office/drawing/2014/main" id="{B352E1ED-2EB3-45D9-921F-F837763F41C2}"/>
              </a:ext>
            </a:extLst>
          </p:cNvPr>
          <p:cNvSpPr>
            <a:spLocks noGrp="1"/>
          </p:cNvSpPr>
          <p:nvPr/>
        </p:nvSpPr>
        <p:spPr>
          <a:xfrm>
            <a:off x="6019800" y="4162425"/>
            <a:ext cx="4762500" cy="876300"/>
          </a:xfrm>
          <a:prstGeom prst="rect">
            <a:avLst/>
          </a:prstGeom>
          <a:noFill/>
          <a:ln w="0">
            <a:noFill/>
            <a:prstDash val="solid"/>
          </a:ln>
        </p:spPr>
        <p:txBody>
          <a:bodyPr anchor="ctr"/>
          <a:lstStyle/>
          <a:p>
            <a:pPr algn="l">
              <a:defRPr sz="1875" b="1">
                <a:solidFill>
                  <a:srgbClr val="17130F"/>
                </a:solidFill>
              </a:defRPr>
            </a:pPr>
            <a:r>
              <a:rPr sz="1875" b="1">
                <a:solidFill>
                  <a:srgbClr val="17130F"/>
                </a:solidFill>
              </a:rPr>
              <a:t>Explains Israel’s world: God, humanity, work, marriage, sin, death</a:t>
            </a:r>
          </a:p>
        </p:txBody>
      </p:sp>
      <p:sp>
        <p:nvSpPr>
          <p:cNvPr id="16" name="Rectangle 15">
            <a:extLst>
              <a:ext uri="{FF2B5EF4-FFF2-40B4-BE49-F238E27FC236}">
                <a16:creationId xmlns:a16="http://schemas.microsoft.com/office/drawing/2014/main" id="{8304B62B-49A5-4E01-A8D1-CB663DE1B425}"/>
              </a:ext>
            </a:extLst>
          </p:cNvPr>
          <p:cNvSpPr>
            <a:spLocks noGrp="1"/>
          </p:cNvSpPr>
          <p:nvPr/>
        </p:nvSpPr>
        <p:spPr>
          <a:xfrm>
            <a:off x="6019800" y="5229225"/>
            <a:ext cx="4762500" cy="19050"/>
          </a:xfrm>
          <a:prstGeom prst="rect">
            <a:avLst/>
          </a:prstGeom>
          <a:solidFill>
            <a:srgbClr val="D9C7A3"/>
          </a:solidFill>
          <a:ln w="0">
            <a:noFill/>
            <a:prstDash val="solid"/>
          </a:ln>
        </p:spPr>
        <p:txBody>
          <a:bodyPr/>
          <a:lstStyle/>
          <a:p>
            <a:endParaRPr lang="en-US"/>
          </a:p>
        </p:txBody>
      </p:sp>
      <p:sp>
        <p:nvSpPr>
          <p:cNvPr id="17" name="Rectangle 16">
            <a:extLst>
              <a:ext uri="{FF2B5EF4-FFF2-40B4-BE49-F238E27FC236}">
                <a16:creationId xmlns:a16="http://schemas.microsoft.com/office/drawing/2014/main" id="{5166018A-17C7-48A8-B041-D4B58BA5C9A9}"/>
              </a:ext>
            </a:extLst>
          </p:cNvPr>
          <p:cNvSpPr>
            <a:spLocks noGrp="1"/>
          </p:cNvSpPr>
          <p:nvPr/>
        </p:nvSpPr>
        <p:spPr>
          <a:xfrm>
            <a:off x="857250" y="5943600"/>
            <a:ext cx="10477500" cy="342900"/>
          </a:xfrm>
          <a:prstGeom prst="rect">
            <a:avLst/>
          </a:prstGeom>
          <a:noFill/>
          <a:ln w="0">
            <a:noFill/>
            <a:prstDash val="solid"/>
          </a:ln>
        </p:spPr>
        <p:txBody>
          <a:bodyPr anchor="ctr"/>
          <a:lstStyle/>
          <a:p>
            <a:pPr algn="ctr">
              <a:defRPr sz="1650" b="1">
                <a:solidFill>
                  <a:srgbClr val="7B2E2E"/>
                </a:solidFill>
              </a:defRPr>
            </a:pPr>
            <a:r>
              <a:rPr sz="1650" b="1">
                <a:solidFill>
                  <a:srgbClr val="7B2E2E"/>
                </a:solidFill>
              </a:rPr>
              <a:t>The text makes truth claims through carefully shaped story, structure, and symbol.</a:t>
            </a:r>
          </a:p>
        </p:txBody>
      </p:sp>
    </p:spTree>
    <p:extLst>
      <p:ext uri="{BB962C8B-B14F-4D97-AF65-F5344CB8AC3E}">
        <p14:creationId xmlns:p14="http://schemas.microsoft.com/office/powerpoint/2010/main" val="330687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965DC0-E3F8-4D72-B228-AB567060152F}"/>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923C050D-D971-4A0A-BFF9-B1F15BF28482}"/>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C0ACC3B1-203B-4DD8-93E4-91CE558B7E67}"/>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a:solidFill>
                  <a:srgbClr val="FFFFFF"/>
                </a:solidFill>
              </a:rPr>
              <a:t>Genesis 1:14–25</a:t>
            </a:r>
          </a:p>
        </p:txBody>
      </p:sp>
      <p:sp>
        <p:nvSpPr>
          <p:cNvPr id="4" name="Rectangle 3">
            <a:extLst>
              <a:ext uri="{FF2B5EF4-FFF2-40B4-BE49-F238E27FC236}">
                <a16:creationId xmlns:a16="http://schemas.microsoft.com/office/drawing/2014/main" id="{FA052DD8-0C8C-4521-A4A8-F80153FCBB4A}"/>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0A96D89F-2132-491A-8954-EBCD6A5B3967}"/>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2</a:t>
            </a:r>
          </a:p>
        </p:txBody>
      </p:sp>
      <p:sp>
        <p:nvSpPr>
          <p:cNvPr id="6" name="Rectangle 5">
            <a:extLst>
              <a:ext uri="{FF2B5EF4-FFF2-40B4-BE49-F238E27FC236}">
                <a16:creationId xmlns:a16="http://schemas.microsoft.com/office/drawing/2014/main" id="{0AD128E2-1E75-4177-A736-AD6D8AF0FC2F}"/>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A87C54BD-7D22-454F-805B-1ACF6475A9E6}"/>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9C64BB16-67B6-4A73-A2E5-C48EE3516A26}"/>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God appoints • God blesses • creation multiplies</a:t>
            </a:r>
          </a:p>
        </p:txBody>
      </p:sp>
      <p:sp>
        <p:nvSpPr>
          <p:cNvPr id="9" name="Rectangle 8">
            <a:extLst>
              <a:ext uri="{FF2B5EF4-FFF2-40B4-BE49-F238E27FC236}">
                <a16:creationId xmlns:a16="http://schemas.microsoft.com/office/drawing/2014/main" id="{17606920-C2C4-480A-A3B2-5A4345919F0B}"/>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89DBFE65-3C1E-4BF6-94AC-421FF5C57338}"/>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How does the passage portray the heavenly lights and living creatures under God’s authority?</a:t>
            </a:r>
          </a:p>
        </p:txBody>
      </p:sp>
    </p:spTree>
    <p:extLst>
      <p:ext uri="{BB962C8B-B14F-4D97-AF65-F5344CB8AC3E}">
        <p14:creationId xmlns:p14="http://schemas.microsoft.com/office/powerpoint/2010/main" val="1431380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C2B383C-93F7-487A-8BC3-AFB653DFF77A}"/>
              </a:ext>
            </a:extLst>
          </p:cNvPr>
          <p:cNvSpPr>
            <a:spLocks noGrp="1"/>
          </p:cNvSpPr>
          <p:nvPr/>
        </p:nvSpPr>
        <p:spPr>
          <a:xfrm>
            <a:off x="0" y="0"/>
            <a:ext cx="190500" cy="6858000"/>
          </a:xfrm>
          <a:prstGeom prst="rect">
            <a:avLst/>
          </a:prstGeom>
          <a:solidFill>
            <a:srgbClr val="7B2E2E"/>
          </a:solidFill>
          <a:ln w="0">
            <a:noFill/>
            <a:prstDash val="solid"/>
          </a:ln>
        </p:spPr>
        <p:txBody>
          <a:bodyPr/>
          <a:lstStyle/>
          <a:p>
            <a:endParaRPr lang="en-US"/>
          </a:p>
        </p:txBody>
      </p:sp>
      <p:sp>
        <p:nvSpPr>
          <p:cNvPr id="2" name="Rectangle 1">
            <a:extLst>
              <a:ext uri="{FF2B5EF4-FFF2-40B4-BE49-F238E27FC236}">
                <a16:creationId xmlns:a16="http://schemas.microsoft.com/office/drawing/2014/main" id="{319660C1-5C27-4277-A5AA-65A1D3405462}"/>
              </a:ext>
            </a:extLst>
          </p:cNvPr>
          <p:cNvSpPr>
            <a:spLocks noGrp="1"/>
          </p:cNvSpPr>
          <p:nvPr/>
        </p:nvSpPr>
        <p:spPr>
          <a:xfrm>
            <a:off x="514350" y="323850"/>
            <a:ext cx="2952750" cy="266700"/>
          </a:xfrm>
          <a:prstGeom prst="rect">
            <a:avLst/>
          </a:prstGeom>
          <a:noFill/>
          <a:ln w="0">
            <a:noFill/>
            <a:prstDash val="solid"/>
          </a:ln>
        </p:spPr>
        <p:txBody>
          <a:bodyPr anchor="ctr"/>
          <a:lstStyle/>
          <a:p>
            <a:pPr algn="l">
              <a:defRPr sz="975" b="1">
                <a:solidFill>
                  <a:srgbClr val="7B2E2E"/>
                </a:solidFill>
              </a:defRPr>
            </a:pPr>
            <a:r>
              <a:rPr sz="975" b="1">
                <a:solidFill>
                  <a:srgbClr val="7B2E2E"/>
                </a:solidFill>
              </a:rPr>
              <a:t>GENESIS 1–3</a:t>
            </a:r>
          </a:p>
        </p:txBody>
      </p:sp>
      <p:sp>
        <p:nvSpPr>
          <p:cNvPr id="3" name="Rectangle 2">
            <a:extLst>
              <a:ext uri="{FF2B5EF4-FFF2-40B4-BE49-F238E27FC236}">
                <a16:creationId xmlns:a16="http://schemas.microsoft.com/office/drawing/2014/main" id="{715A259A-CBC6-4F18-8B9E-AE5CAFA384E4}"/>
              </a:ext>
            </a:extLst>
          </p:cNvPr>
          <p:cNvSpPr>
            <a:spLocks noGrp="1"/>
          </p:cNvSpPr>
          <p:nvPr/>
        </p:nvSpPr>
        <p:spPr>
          <a:xfrm>
            <a:off x="514350" y="685800"/>
            <a:ext cx="11096625" cy="666750"/>
          </a:xfrm>
          <a:prstGeom prst="rect">
            <a:avLst/>
          </a:prstGeom>
          <a:noFill/>
          <a:ln w="0">
            <a:noFill/>
            <a:prstDash val="solid"/>
          </a:ln>
        </p:spPr>
        <p:txBody>
          <a:bodyPr anchor="ctr"/>
          <a:lstStyle/>
          <a:p>
            <a:pPr algn="l">
              <a:defRPr sz="2850" b="1">
                <a:solidFill>
                  <a:srgbClr val="17130F"/>
                </a:solidFill>
              </a:defRPr>
            </a:pPr>
            <a:r>
              <a:rPr sz="2850" b="1">
                <a:solidFill>
                  <a:srgbClr val="17130F"/>
                </a:solidFill>
              </a:rPr>
              <a:t>Genesis gives two creation accounts with two different lenses</a:t>
            </a:r>
          </a:p>
        </p:txBody>
      </p:sp>
      <p:sp>
        <p:nvSpPr>
          <p:cNvPr id="4" name="Rectangle 3">
            <a:extLst>
              <a:ext uri="{FF2B5EF4-FFF2-40B4-BE49-F238E27FC236}">
                <a16:creationId xmlns:a16="http://schemas.microsoft.com/office/drawing/2014/main" id="{F468DFB2-FED4-4535-8B1A-E84397125EA1}"/>
              </a:ext>
            </a:extLst>
          </p:cNvPr>
          <p:cNvSpPr>
            <a:spLocks noGrp="1"/>
          </p:cNvSpPr>
          <p:nvPr/>
        </p:nvSpPr>
        <p:spPr>
          <a:xfrm>
            <a:off x="514350" y="1457325"/>
            <a:ext cx="11144250" cy="19050"/>
          </a:xfrm>
          <a:prstGeom prst="rect">
            <a:avLst/>
          </a:prstGeom>
          <a:solidFill>
            <a:srgbClr val="D9C7A3"/>
          </a:solidFill>
          <a:ln w="0">
            <a:noFill/>
            <a:prstDash val="solid"/>
          </a:ln>
        </p:spPr>
        <p:txBody>
          <a:bodyPr/>
          <a:lstStyle/>
          <a:p>
            <a:endParaRPr lang="en-US"/>
          </a:p>
        </p:txBody>
      </p:sp>
      <p:sp>
        <p:nvSpPr>
          <p:cNvPr id="5" name="Rectangle 4">
            <a:extLst>
              <a:ext uri="{FF2B5EF4-FFF2-40B4-BE49-F238E27FC236}">
                <a16:creationId xmlns:a16="http://schemas.microsoft.com/office/drawing/2014/main" id="{A594DB3F-8B83-4E52-A796-59DED465FB77}"/>
              </a:ext>
            </a:extLst>
          </p:cNvPr>
          <p:cNvSpPr>
            <a:spLocks noGrp="1"/>
          </p:cNvSpPr>
          <p:nvPr/>
        </p:nvSpPr>
        <p:spPr>
          <a:xfrm>
            <a:off x="666750" y="1809750"/>
            <a:ext cx="4857750" cy="400050"/>
          </a:xfrm>
          <a:prstGeom prst="rect">
            <a:avLst/>
          </a:prstGeom>
          <a:noFill/>
          <a:ln w="0">
            <a:noFill/>
            <a:prstDash val="solid"/>
          </a:ln>
        </p:spPr>
        <p:txBody>
          <a:bodyPr anchor="ctr"/>
          <a:lstStyle/>
          <a:p>
            <a:pPr algn="l">
              <a:defRPr sz="1950" b="1">
                <a:solidFill>
                  <a:srgbClr val="7B2E2E"/>
                </a:solidFill>
              </a:defRPr>
            </a:pPr>
            <a:r>
              <a:rPr sz="1950" b="1">
                <a:solidFill>
                  <a:srgbClr val="7B2E2E"/>
                </a:solidFill>
              </a:rPr>
              <a:t>GENESIS 1:1–2:4a</a:t>
            </a:r>
          </a:p>
        </p:txBody>
      </p:sp>
      <p:sp>
        <p:nvSpPr>
          <p:cNvPr id="6" name="Rectangle 5">
            <a:extLst>
              <a:ext uri="{FF2B5EF4-FFF2-40B4-BE49-F238E27FC236}">
                <a16:creationId xmlns:a16="http://schemas.microsoft.com/office/drawing/2014/main" id="{A42EB07A-91D2-4354-85CE-C040F9F47712}"/>
              </a:ext>
            </a:extLst>
          </p:cNvPr>
          <p:cNvSpPr>
            <a:spLocks noGrp="1"/>
          </p:cNvSpPr>
          <p:nvPr/>
        </p:nvSpPr>
        <p:spPr>
          <a:xfrm>
            <a:off x="666750" y="2238375"/>
            <a:ext cx="4857750" cy="514350"/>
          </a:xfrm>
          <a:prstGeom prst="rect">
            <a:avLst/>
          </a:prstGeom>
          <a:noFill/>
          <a:ln w="0">
            <a:noFill/>
            <a:prstDash val="solid"/>
          </a:ln>
        </p:spPr>
        <p:txBody>
          <a:bodyPr anchor="ctr"/>
          <a:lstStyle/>
          <a:p>
            <a:pPr algn="l">
              <a:defRPr sz="2700" b="1">
                <a:solidFill>
                  <a:srgbClr val="17130F"/>
                </a:solidFill>
              </a:defRPr>
            </a:pPr>
            <a:r>
              <a:rPr sz="2700" b="1" dirty="0">
                <a:solidFill>
                  <a:srgbClr val="17130F"/>
                </a:solidFill>
              </a:rPr>
              <a:t>The cosmic lens</a:t>
            </a:r>
            <a:r>
              <a:rPr lang="en-US" sz="2700" b="1" dirty="0">
                <a:solidFill>
                  <a:srgbClr val="17130F"/>
                </a:solidFill>
              </a:rPr>
              <a:t> (P - Priestly)</a:t>
            </a:r>
            <a:endParaRPr sz="2700" b="1" dirty="0">
              <a:solidFill>
                <a:srgbClr val="17130F"/>
              </a:solidFill>
            </a:endParaRPr>
          </a:p>
        </p:txBody>
      </p:sp>
      <p:sp>
        <p:nvSpPr>
          <p:cNvPr id="7" name="Rectangle 6">
            <a:extLst>
              <a:ext uri="{FF2B5EF4-FFF2-40B4-BE49-F238E27FC236}">
                <a16:creationId xmlns:a16="http://schemas.microsoft.com/office/drawing/2014/main" id="{9F09C0DF-1011-42F1-863A-603E97534F8A}"/>
              </a:ext>
            </a:extLst>
          </p:cNvPr>
          <p:cNvSpPr>
            <a:spLocks noGrp="1"/>
          </p:cNvSpPr>
          <p:nvPr/>
        </p:nvSpPr>
        <p:spPr>
          <a:xfrm>
            <a:off x="666750" y="29527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8" name="Rectangle 7">
            <a:extLst>
              <a:ext uri="{FF2B5EF4-FFF2-40B4-BE49-F238E27FC236}">
                <a16:creationId xmlns:a16="http://schemas.microsoft.com/office/drawing/2014/main" id="{04C45132-E36E-4FD4-B859-D32A08B7054F}"/>
              </a:ext>
            </a:extLst>
          </p:cNvPr>
          <p:cNvSpPr>
            <a:spLocks noGrp="1"/>
          </p:cNvSpPr>
          <p:nvPr/>
        </p:nvSpPr>
        <p:spPr>
          <a:xfrm>
            <a:off x="928688" y="29527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God is transcendent and sovereign</a:t>
            </a:r>
          </a:p>
        </p:txBody>
      </p:sp>
      <p:sp>
        <p:nvSpPr>
          <p:cNvPr id="9" name="Rectangle 8">
            <a:extLst>
              <a:ext uri="{FF2B5EF4-FFF2-40B4-BE49-F238E27FC236}">
                <a16:creationId xmlns:a16="http://schemas.microsoft.com/office/drawing/2014/main" id="{D4404442-BF66-4924-9942-EB9D2DCA1233}"/>
              </a:ext>
            </a:extLst>
          </p:cNvPr>
          <p:cNvSpPr>
            <a:spLocks noGrp="1"/>
          </p:cNvSpPr>
          <p:nvPr/>
        </p:nvSpPr>
        <p:spPr>
          <a:xfrm>
            <a:off x="666750" y="35242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10" name="Rectangle 9">
            <a:extLst>
              <a:ext uri="{FF2B5EF4-FFF2-40B4-BE49-F238E27FC236}">
                <a16:creationId xmlns:a16="http://schemas.microsoft.com/office/drawing/2014/main" id="{FA9EBD48-CA6D-4F89-931D-90DAA42FB093}"/>
              </a:ext>
            </a:extLst>
          </p:cNvPr>
          <p:cNvSpPr>
            <a:spLocks noGrp="1"/>
          </p:cNvSpPr>
          <p:nvPr/>
        </p:nvSpPr>
        <p:spPr>
          <a:xfrm>
            <a:off x="928688" y="35242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Creation unfolds in ordered days</a:t>
            </a:r>
          </a:p>
        </p:txBody>
      </p:sp>
      <p:sp>
        <p:nvSpPr>
          <p:cNvPr id="11" name="Rectangle 10">
            <a:extLst>
              <a:ext uri="{FF2B5EF4-FFF2-40B4-BE49-F238E27FC236}">
                <a16:creationId xmlns:a16="http://schemas.microsoft.com/office/drawing/2014/main" id="{04D1BCF5-E420-42EE-8214-6605D484030B}"/>
              </a:ext>
            </a:extLst>
          </p:cNvPr>
          <p:cNvSpPr>
            <a:spLocks noGrp="1"/>
          </p:cNvSpPr>
          <p:nvPr/>
        </p:nvSpPr>
        <p:spPr>
          <a:xfrm>
            <a:off x="666750" y="40957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12" name="Rectangle 11">
            <a:extLst>
              <a:ext uri="{FF2B5EF4-FFF2-40B4-BE49-F238E27FC236}">
                <a16:creationId xmlns:a16="http://schemas.microsoft.com/office/drawing/2014/main" id="{FFAA21C0-5446-4CA2-A248-0A34B652132C}"/>
              </a:ext>
            </a:extLst>
          </p:cNvPr>
          <p:cNvSpPr>
            <a:spLocks noGrp="1"/>
          </p:cNvSpPr>
          <p:nvPr/>
        </p:nvSpPr>
        <p:spPr>
          <a:xfrm>
            <a:off x="928688" y="40957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Humanity—male and female—bears God’s image</a:t>
            </a:r>
          </a:p>
        </p:txBody>
      </p:sp>
      <p:sp>
        <p:nvSpPr>
          <p:cNvPr id="13" name="Rectangle 12">
            <a:extLst>
              <a:ext uri="{FF2B5EF4-FFF2-40B4-BE49-F238E27FC236}">
                <a16:creationId xmlns:a16="http://schemas.microsoft.com/office/drawing/2014/main" id="{AE6DD213-B0E8-48F6-9A51-85BA733C0E2A}"/>
              </a:ext>
            </a:extLst>
          </p:cNvPr>
          <p:cNvSpPr>
            <a:spLocks noGrp="1"/>
          </p:cNvSpPr>
          <p:nvPr/>
        </p:nvSpPr>
        <p:spPr>
          <a:xfrm>
            <a:off x="666750" y="46672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14" name="Rectangle 13">
            <a:extLst>
              <a:ext uri="{FF2B5EF4-FFF2-40B4-BE49-F238E27FC236}">
                <a16:creationId xmlns:a16="http://schemas.microsoft.com/office/drawing/2014/main" id="{146761FF-2B04-4FD4-9797-F050AF96997D}"/>
              </a:ext>
            </a:extLst>
          </p:cNvPr>
          <p:cNvSpPr>
            <a:spLocks noGrp="1"/>
          </p:cNvSpPr>
          <p:nvPr/>
        </p:nvSpPr>
        <p:spPr>
          <a:xfrm>
            <a:off x="928688" y="46672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The movement culminates in Sabbath</a:t>
            </a:r>
          </a:p>
        </p:txBody>
      </p:sp>
      <p:sp>
        <p:nvSpPr>
          <p:cNvPr id="15" name="Rectangle 14">
            <a:extLst>
              <a:ext uri="{FF2B5EF4-FFF2-40B4-BE49-F238E27FC236}">
                <a16:creationId xmlns:a16="http://schemas.microsoft.com/office/drawing/2014/main" id="{975BCDEC-E5A0-4AA9-BE19-1367E316AC6C}"/>
              </a:ext>
            </a:extLst>
          </p:cNvPr>
          <p:cNvSpPr>
            <a:spLocks noGrp="1"/>
          </p:cNvSpPr>
          <p:nvPr/>
        </p:nvSpPr>
        <p:spPr>
          <a:xfrm>
            <a:off x="5905500" y="1714500"/>
            <a:ext cx="19050" cy="4000500"/>
          </a:xfrm>
          <a:prstGeom prst="rect">
            <a:avLst/>
          </a:prstGeom>
          <a:solidFill>
            <a:srgbClr val="D9C7A3"/>
          </a:solidFill>
          <a:ln w="0">
            <a:noFill/>
            <a:prstDash val="solid"/>
          </a:ln>
        </p:spPr>
        <p:txBody>
          <a:bodyPr/>
          <a:lstStyle/>
          <a:p>
            <a:endParaRPr lang="en-US"/>
          </a:p>
        </p:txBody>
      </p:sp>
      <p:sp>
        <p:nvSpPr>
          <p:cNvPr id="16" name="Rectangle 15">
            <a:extLst>
              <a:ext uri="{FF2B5EF4-FFF2-40B4-BE49-F238E27FC236}">
                <a16:creationId xmlns:a16="http://schemas.microsoft.com/office/drawing/2014/main" id="{5E74644D-1BE4-4A80-9A05-9FE90BFCEF75}"/>
              </a:ext>
            </a:extLst>
          </p:cNvPr>
          <p:cNvSpPr>
            <a:spLocks noGrp="1"/>
          </p:cNvSpPr>
          <p:nvPr/>
        </p:nvSpPr>
        <p:spPr>
          <a:xfrm>
            <a:off x="6381750" y="1809750"/>
            <a:ext cx="4857750" cy="400050"/>
          </a:xfrm>
          <a:prstGeom prst="rect">
            <a:avLst/>
          </a:prstGeom>
          <a:noFill/>
          <a:ln w="0">
            <a:noFill/>
            <a:prstDash val="solid"/>
          </a:ln>
        </p:spPr>
        <p:txBody>
          <a:bodyPr anchor="ctr"/>
          <a:lstStyle/>
          <a:p>
            <a:pPr algn="l">
              <a:defRPr sz="1950" b="1">
                <a:solidFill>
                  <a:srgbClr val="536B57"/>
                </a:solidFill>
              </a:defRPr>
            </a:pPr>
            <a:r>
              <a:rPr sz="1950" b="1">
                <a:solidFill>
                  <a:srgbClr val="536B57"/>
                </a:solidFill>
              </a:rPr>
              <a:t>GENESIS 2:4b–25</a:t>
            </a:r>
          </a:p>
        </p:txBody>
      </p:sp>
      <p:sp>
        <p:nvSpPr>
          <p:cNvPr id="17" name="Rectangle 16">
            <a:extLst>
              <a:ext uri="{FF2B5EF4-FFF2-40B4-BE49-F238E27FC236}">
                <a16:creationId xmlns:a16="http://schemas.microsoft.com/office/drawing/2014/main" id="{56EBE988-6593-4335-B941-4D27994BF4AD}"/>
              </a:ext>
            </a:extLst>
          </p:cNvPr>
          <p:cNvSpPr>
            <a:spLocks noGrp="1"/>
          </p:cNvSpPr>
          <p:nvPr/>
        </p:nvSpPr>
        <p:spPr>
          <a:xfrm>
            <a:off x="6381750" y="2238375"/>
            <a:ext cx="4857750" cy="514350"/>
          </a:xfrm>
          <a:prstGeom prst="rect">
            <a:avLst/>
          </a:prstGeom>
          <a:noFill/>
          <a:ln w="0">
            <a:noFill/>
            <a:prstDash val="solid"/>
          </a:ln>
        </p:spPr>
        <p:txBody>
          <a:bodyPr anchor="ctr"/>
          <a:lstStyle/>
          <a:p>
            <a:pPr algn="l">
              <a:defRPr sz="2700" b="1">
                <a:solidFill>
                  <a:srgbClr val="17130F"/>
                </a:solidFill>
              </a:defRPr>
            </a:pPr>
            <a:r>
              <a:rPr sz="2700" b="1" dirty="0">
                <a:solidFill>
                  <a:srgbClr val="17130F"/>
                </a:solidFill>
              </a:rPr>
              <a:t>The garden lens</a:t>
            </a:r>
            <a:r>
              <a:rPr lang="en-US" sz="2700" b="1" dirty="0">
                <a:solidFill>
                  <a:srgbClr val="17130F"/>
                </a:solidFill>
              </a:rPr>
              <a:t> (J – Yahwist)</a:t>
            </a:r>
            <a:endParaRPr sz="2700" b="1" dirty="0">
              <a:solidFill>
                <a:srgbClr val="17130F"/>
              </a:solidFill>
            </a:endParaRPr>
          </a:p>
        </p:txBody>
      </p:sp>
      <p:sp>
        <p:nvSpPr>
          <p:cNvPr id="18" name="Rectangle 17">
            <a:extLst>
              <a:ext uri="{FF2B5EF4-FFF2-40B4-BE49-F238E27FC236}">
                <a16:creationId xmlns:a16="http://schemas.microsoft.com/office/drawing/2014/main" id="{16BB4AC2-1A82-4C78-9C97-8E214EEADBCE}"/>
              </a:ext>
            </a:extLst>
          </p:cNvPr>
          <p:cNvSpPr>
            <a:spLocks noGrp="1"/>
          </p:cNvSpPr>
          <p:nvPr/>
        </p:nvSpPr>
        <p:spPr>
          <a:xfrm>
            <a:off x="6381750" y="29527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19" name="Rectangle 18">
            <a:extLst>
              <a:ext uri="{FF2B5EF4-FFF2-40B4-BE49-F238E27FC236}">
                <a16:creationId xmlns:a16="http://schemas.microsoft.com/office/drawing/2014/main" id="{4CA00872-ECFE-489C-AD36-04D74377B582}"/>
              </a:ext>
            </a:extLst>
          </p:cNvPr>
          <p:cNvSpPr>
            <a:spLocks noGrp="1"/>
          </p:cNvSpPr>
          <p:nvPr/>
        </p:nvSpPr>
        <p:spPr>
          <a:xfrm>
            <a:off x="6643688" y="29527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God forms, breathes, plants, and speaks</a:t>
            </a:r>
          </a:p>
        </p:txBody>
      </p:sp>
      <p:sp>
        <p:nvSpPr>
          <p:cNvPr id="20" name="Rectangle 19">
            <a:extLst>
              <a:ext uri="{FF2B5EF4-FFF2-40B4-BE49-F238E27FC236}">
                <a16:creationId xmlns:a16="http://schemas.microsoft.com/office/drawing/2014/main" id="{F8960458-E251-46B9-9425-A4BDA031C290}"/>
              </a:ext>
            </a:extLst>
          </p:cNvPr>
          <p:cNvSpPr>
            <a:spLocks noGrp="1"/>
          </p:cNvSpPr>
          <p:nvPr/>
        </p:nvSpPr>
        <p:spPr>
          <a:xfrm>
            <a:off x="6381750" y="35242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21" name="Rectangle 20">
            <a:extLst>
              <a:ext uri="{FF2B5EF4-FFF2-40B4-BE49-F238E27FC236}">
                <a16:creationId xmlns:a16="http://schemas.microsoft.com/office/drawing/2014/main" id="{EFE6A282-1F9A-4249-95D7-289574C2048C}"/>
              </a:ext>
            </a:extLst>
          </p:cNvPr>
          <p:cNvSpPr>
            <a:spLocks noGrp="1"/>
          </p:cNvSpPr>
          <p:nvPr/>
        </p:nvSpPr>
        <p:spPr>
          <a:xfrm>
            <a:off x="6643688" y="35242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The human is placed within a particular garden</a:t>
            </a:r>
          </a:p>
        </p:txBody>
      </p:sp>
      <p:sp>
        <p:nvSpPr>
          <p:cNvPr id="22" name="Rectangle 21">
            <a:extLst>
              <a:ext uri="{FF2B5EF4-FFF2-40B4-BE49-F238E27FC236}">
                <a16:creationId xmlns:a16="http://schemas.microsoft.com/office/drawing/2014/main" id="{F0B28974-C9BE-49F9-99AE-E66432208462}"/>
              </a:ext>
            </a:extLst>
          </p:cNvPr>
          <p:cNvSpPr>
            <a:spLocks noGrp="1"/>
          </p:cNvSpPr>
          <p:nvPr/>
        </p:nvSpPr>
        <p:spPr>
          <a:xfrm>
            <a:off x="6381750" y="40957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23" name="Rectangle 22">
            <a:extLst>
              <a:ext uri="{FF2B5EF4-FFF2-40B4-BE49-F238E27FC236}">
                <a16:creationId xmlns:a16="http://schemas.microsoft.com/office/drawing/2014/main" id="{5D9BBDAB-7C0F-4772-A20E-5EFC9B6D3B5C}"/>
              </a:ext>
            </a:extLst>
          </p:cNvPr>
          <p:cNvSpPr>
            <a:spLocks noGrp="1"/>
          </p:cNvSpPr>
          <p:nvPr/>
        </p:nvSpPr>
        <p:spPr>
          <a:xfrm>
            <a:off x="6643688" y="40957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Work, limits, loneliness, and companionship take center stage</a:t>
            </a:r>
          </a:p>
        </p:txBody>
      </p:sp>
      <p:sp>
        <p:nvSpPr>
          <p:cNvPr id="24" name="Rectangle 23">
            <a:extLst>
              <a:ext uri="{FF2B5EF4-FFF2-40B4-BE49-F238E27FC236}">
                <a16:creationId xmlns:a16="http://schemas.microsoft.com/office/drawing/2014/main" id="{8FB57263-01A4-4404-B41E-05ACC8354E2E}"/>
              </a:ext>
            </a:extLst>
          </p:cNvPr>
          <p:cNvSpPr>
            <a:spLocks noGrp="1"/>
          </p:cNvSpPr>
          <p:nvPr/>
        </p:nvSpPr>
        <p:spPr>
          <a:xfrm>
            <a:off x="6381750" y="4667250"/>
            <a:ext cx="238125" cy="571500"/>
          </a:xfrm>
          <a:prstGeom prst="rect">
            <a:avLst/>
          </a:prstGeom>
          <a:noFill/>
          <a:ln w="0">
            <a:noFill/>
            <a:prstDash val="solid"/>
          </a:ln>
        </p:spPr>
        <p:txBody>
          <a:bodyPr anchor="ctr"/>
          <a:lstStyle/>
          <a:p>
            <a:pPr algn="l">
              <a:defRPr sz="1650" b="1">
                <a:solidFill>
                  <a:srgbClr val="B58A3A"/>
                </a:solidFill>
              </a:defRPr>
            </a:pPr>
            <a:r>
              <a:rPr sz="1650" b="1">
                <a:solidFill>
                  <a:srgbClr val="B58A3A"/>
                </a:solidFill>
              </a:rPr>
              <a:t>•</a:t>
            </a:r>
          </a:p>
        </p:txBody>
      </p:sp>
      <p:sp>
        <p:nvSpPr>
          <p:cNvPr id="25" name="Rectangle 24">
            <a:extLst>
              <a:ext uri="{FF2B5EF4-FFF2-40B4-BE49-F238E27FC236}">
                <a16:creationId xmlns:a16="http://schemas.microsoft.com/office/drawing/2014/main" id="{679E591C-D56C-413E-B93F-EA27624379AB}"/>
              </a:ext>
            </a:extLst>
          </p:cNvPr>
          <p:cNvSpPr>
            <a:spLocks noGrp="1"/>
          </p:cNvSpPr>
          <p:nvPr/>
        </p:nvSpPr>
        <p:spPr>
          <a:xfrm>
            <a:off x="6643688" y="4667250"/>
            <a:ext cx="4500563" cy="571500"/>
          </a:xfrm>
          <a:prstGeom prst="rect">
            <a:avLst/>
          </a:prstGeom>
          <a:noFill/>
          <a:ln w="0">
            <a:noFill/>
            <a:prstDash val="solid"/>
          </a:ln>
        </p:spPr>
        <p:txBody>
          <a:bodyPr anchor="ctr"/>
          <a:lstStyle/>
          <a:p>
            <a:pPr algn="l">
              <a:defRPr sz="1650" b="0">
                <a:solidFill>
                  <a:srgbClr val="17130F"/>
                </a:solidFill>
              </a:defRPr>
            </a:pPr>
            <a:r>
              <a:rPr sz="1650" b="0">
                <a:solidFill>
                  <a:srgbClr val="17130F"/>
                </a:solidFill>
              </a:rPr>
              <a:t>The movement culminates in one-flesh communion</a:t>
            </a:r>
          </a:p>
        </p:txBody>
      </p:sp>
      <p:sp>
        <p:nvSpPr>
          <p:cNvPr id="26" name="Rectangle 25">
            <a:extLst>
              <a:ext uri="{FF2B5EF4-FFF2-40B4-BE49-F238E27FC236}">
                <a16:creationId xmlns:a16="http://schemas.microsoft.com/office/drawing/2014/main" id="{3766C08E-84E3-4012-82FD-3CE0177C4D99}"/>
              </a:ext>
            </a:extLst>
          </p:cNvPr>
          <p:cNvSpPr>
            <a:spLocks noGrp="1"/>
          </p:cNvSpPr>
          <p:nvPr/>
        </p:nvSpPr>
        <p:spPr>
          <a:xfrm>
            <a:off x="666750" y="5905500"/>
            <a:ext cx="10477500" cy="381000"/>
          </a:xfrm>
          <a:prstGeom prst="rect">
            <a:avLst/>
          </a:prstGeom>
          <a:noFill/>
          <a:ln w="0">
            <a:noFill/>
            <a:prstDash val="solid"/>
          </a:ln>
        </p:spPr>
        <p:txBody>
          <a:bodyPr anchor="ctr"/>
          <a:lstStyle/>
          <a:p>
            <a:pPr algn="ctr">
              <a:defRPr sz="1650" b="1">
                <a:solidFill>
                  <a:srgbClr val="7B2E2E"/>
                </a:solidFill>
              </a:defRPr>
            </a:pPr>
            <a:r>
              <a:rPr sz="1650" b="1">
                <a:solidFill>
                  <a:srgbClr val="7B2E2E"/>
                </a:solidFill>
              </a:rPr>
              <a:t>The second account does not merely repeat the first; it moves closer—from cosmos to communion.</a:t>
            </a:r>
          </a:p>
        </p:txBody>
      </p:sp>
    </p:spTree>
    <p:extLst>
      <p:ext uri="{BB962C8B-B14F-4D97-AF65-F5344CB8AC3E}">
        <p14:creationId xmlns:p14="http://schemas.microsoft.com/office/powerpoint/2010/main" val="335653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7130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3F507F2-7E7F-4177-A497-C145267DAB2C}"/>
              </a:ext>
            </a:extLst>
          </p:cNvPr>
          <p:cNvSpPr>
            <a:spLocks noGrp="1"/>
          </p:cNvSpPr>
          <p:nvPr/>
        </p:nvSpPr>
        <p:spPr>
          <a:xfrm>
            <a:off x="0" y="0"/>
            <a:ext cx="228600" cy="6858000"/>
          </a:xfrm>
          <a:prstGeom prst="rect">
            <a:avLst/>
          </a:prstGeom>
          <a:solidFill>
            <a:srgbClr val="B58A3A"/>
          </a:solidFill>
          <a:ln w="0">
            <a:noFill/>
            <a:prstDash val="solid"/>
          </a:ln>
        </p:spPr>
        <p:txBody>
          <a:bodyPr/>
          <a:lstStyle/>
          <a:p>
            <a:endParaRPr lang="en-US"/>
          </a:p>
        </p:txBody>
      </p:sp>
      <p:sp>
        <p:nvSpPr>
          <p:cNvPr id="2" name="Rectangle 1">
            <a:extLst>
              <a:ext uri="{FF2B5EF4-FFF2-40B4-BE49-F238E27FC236}">
                <a16:creationId xmlns:a16="http://schemas.microsoft.com/office/drawing/2014/main" id="{07373A4C-92CB-4CC0-A720-A578DA3809D5}"/>
              </a:ext>
            </a:extLst>
          </p:cNvPr>
          <p:cNvSpPr>
            <a:spLocks noGrp="1"/>
          </p:cNvSpPr>
          <p:nvPr/>
        </p:nvSpPr>
        <p:spPr>
          <a:xfrm>
            <a:off x="666750" y="723900"/>
            <a:ext cx="4762500" cy="304800"/>
          </a:xfrm>
          <a:prstGeom prst="rect">
            <a:avLst/>
          </a:prstGeom>
          <a:noFill/>
          <a:ln w="0">
            <a:noFill/>
            <a:prstDash val="solid"/>
          </a:ln>
        </p:spPr>
        <p:txBody>
          <a:bodyPr anchor="ctr"/>
          <a:lstStyle/>
          <a:p>
            <a:pPr algn="l">
              <a:defRPr sz="1275" b="1">
                <a:solidFill>
                  <a:srgbClr val="D9C7A3"/>
                </a:solidFill>
              </a:defRPr>
            </a:pPr>
            <a:r>
              <a:rPr sz="1275" b="1">
                <a:solidFill>
                  <a:srgbClr val="D9C7A3"/>
                </a:solidFill>
              </a:rPr>
              <a:t>READ THE WORD</a:t>
            </a:r>
          </a:p>
        </p:txBody>
      </p:sp>
      <p:sp>
        <p:nvSpPr>
          <p:cNvPr id="3" name="Rectangle 2">
            <a:extLst>
              <a:ext uri="{FF2B5EF4-FFF2-40B4-BE49-F238E27FC236}">
                <a16:creationId xmlns:a16="http://schemas.microsoft.com/office/drawing/2014/main" id="{1BE02888-A6F8-4A4E-AF2D-1D4341DB35E9}"/>
              </a:ext>
            </a:extLst>
          </p:cNvPr>
          <p:cNvSpPr>
            <a:spLocks noGrp="1"/>
          </p:cNvSpPr>
          <p:nvPr/>
        </p:nvSpPr>
        <p:spPr>
          <a:xfrm>
            <a:off x="666750" y="1381125"/>
            <a:ext cx="10287000" cy="838200"/>
          </a:xfrm>
          <a:prstGeom prst="rect">
            <a:avLst/>
          </a:prstGeom>
          <a:noFill/>
          <a:ln w="0">
            <a:noFill/>
            <a:prstDash val="solid"/>
          </a:ln>
        </p:spPr>
        <p:txBody>
          <a:bodyPr anchor="ctr"/>
          <a:lstStyle/>
          <a:p>
            <a:pPr algn="l">
              <a:defRPr sz="3900" b="1">
                <a:solidFill>
                  <a:srgbClr val="FFFFFF"/>
                </a:solidFill>
              </a:defRPr>
            </a:pPr>
            <a:r>
              <a:rPr sz="3900" b="1" dirty="0">
                <a:solidFill>
                  <a:srgbClr val="FFFFFF"/>
                </a:solidFill>
              </a:rPr>
              <a:t>Genesis 1:26–2:4a</a:t>
            </a:r>
          </a:p>
        </p:txBody>
      </p:sp>
      <p:sp>
        <p:nvSpPr>
          <p:cNvPr id="4" name="Rectangle 3">
            <a:extLst>
              <a:ext uri="{FF2B5EF4-FFF2-40B4-BE49-F238E27FC236}">
                <a16:creationId xmlns:a16="http://schemas.microsoft.com/office/drawing/2014/main" id="{D962B468-2FA7-4271-9711-3932FAB7B9E9}"/>
              </a:ext>
            </a:extLst>
          </p:cNvPr>
          <p:cNvSpPr>
            <a:spLocks noGrp="1"/>
          </p:cNvSpPr>
          <p:nvPr/>
        </p:nvSpPr>
        <p:spPr>
          <a:xfrm>
            <a:off x="666750" y="2533650"/>
            <a:ext cx="10287000" cy="19050"/>
          </a:xfrm>
          <a:prstGeom prst="rect">
            <a:avLst/>
          </a:prstGeom>
          <a:solidFill>
            <a:srgbClr val="B58A3A"/>
          </a:solidFill>
          <a:ln w="0">
            <a:noFill/>
            <a:prstDash val="solid"/>
          </a:ln>
        </p:spPr>
        <p:txBody>
          <a:bodyPr/>
          <a:lstStyle/>
          <a:p>
            <a:endParaRPr lang="en-US"/>
          </a:p>
        </p:txBody>
      </p:sp>
      <p:sp>
        <p:nvSpPr>
          <p:cNvPr id="5" name="Rectangle 4">
            <a:extLst>
              <a:ext uri="{FF2B5EF4-FFF2-40B4-BE49-F238E27FC236}">
                <a16:creationId xmlns:a16="http://schemas.microsoft.com/office/drawing/2014/main" id="{F2C0D66D-DD3A-4FDD-9733-C127BF11A5F4}"/>
              </a:ext>
            </a:extLst>
          </p:cNvPr>
          <p:cNvSpPr>
            <a:spLocks noGrp="1"/>
          </p:cNvSpPr>
          <p:nvPr/>
        </p:nvSpPr>
        <p:spPr>
          <a:xfrm>
            <a:off x="666750" y="2886075"/>
            <a:ext cx="26670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READER 3</a:t>
            </a:r>
          </a:p>
        </p:txBody>
      </p:sp>
      <p:sp>
        <p:nvSpPr>
          <p:cNvPr id="6" name="Rectangle 5">
            <a:extLst>
              <a:ext uri="{FF2B5EF4-FFF2-40B4-BE49-F238E27FC236}">
                <a16:creationId xmlns:a16="http://schemas.microsoft.com/office/drawing/2014/main" id="{7E9A8AA1-0BDB-4162-849B-AF6C28475EF6}"/>
              </a:ext>
            </a:extLst>
          </p:cNvPr>
          <p:cNvSpPr>
            <a:spLocks noGrp="1"/>
          </p:cNvSpPr>
          <p:nvPr/>
        </p:nvSpPr>
        <p:spPr>
          <a:xfrm>
            <a:off x="666750" y="3238500"/>
            <a:ext cx="4572000" cy="495300"/>
          </a:xfrm>
          <a:prstGeom prst="rect">
            <a:avLst/>
          </a:prstGeom>
          <a:noFill/>
          <a:ln w="0">
            <a:noFill/>
            <a:prstDash val="solid"/>
          </a:ln>
        </p:spPr>
        <p:txBody>
          <a:bodyPr anchor="ctr"/>
          <a:lstStyle/>
          <a:p>
            <a:pPr algn="l">
              <a:defRPr sz="2175" b="1">
                <a:solidFill>
                  <a:srgbClr val="FFFFFF"/>
                </a:solidFill>
              </a:defRPr>
            </a:pPr>
            <a:r>
              <a:rPr sz="2175" b="1">
                <a:solidFill>
                  <a:srgbClr val="FFFFFF"/>
                </a:solidFill>
              </a:rPr>
              <a:t>Read the passage aloud</a:t>
            </a:r>
          </a:p>
        </p:txBody>
      </p:sp>
      <p:sp>
        <p:nvSpPr>
          <p:cNvPr id="7" name="Rectangle 6">
            <a:extLst>
              <a:ext uri="{FF2B5EF4-FFF2-40B4-BE49-F238E27FC236}">
                <a16:creationId xmlns:a16="http://schemas.microsoft.com/office/drawing/2014/main" id="{24B5DC9B-C6E2-40E2-BA0C-8D32E71A9FF5}"/>
              </a:ext>
            </a:extLst>
          </p:cNvPr>
          <p:cNvSpPr>
            <a:spLocks noGrp="1"/>
          </p:cNvSpPr>
          <p:nvPr/>
        </p:nvSpPr>
        <p:spPr>
          <a:xfrm>
            <a:off x="6572250" y="2886075"/>
            <a:ext cx="2857500" cy="266700"/>
          </a:xfrm>
          <a:prstGeom prst="rect">
            <a:avLst/>
          </a:prstGeom>
          <a:noFill/>
          <a:ln w="0">
            <a:noFill/>
            <a:prstDash val="solid"/>
          </a:ln>
        </p:spPr>
        <p:txBody>
          <a:bodyPr anchor="ctr"/>
          <a:lstStyle/>
          <a:p>
            <a:pPr algn="l">
              <a:defRPr sz="1200" b="1">
                <a:solidFill>
                  <a:srgbClr val="B58A3A"/>
                </a:solidFill>
              </a:defRPr>
            </a:pPr>
            <a:r>
              <a:rPr sz="1200" b="1">
                <a:solidFill>
                  <a:srgbClr val="B58A3A"/>
                </a:solidFill>
              </a:rPr>
              <a:t>LISTEN FOR</a:t>
            </a:r>
          </a:p>
        </p:txBody>
      </p:sp>
      <p:sp>
        <p:nvSpPr>
          <p:cNvPr id="8" name="Rectangle 7">
            <a:extLst>
              <a:ext uri="{FF2B5EF4-FFF2-40B4-BE49-F238E27FC236}">
                <a16:creationId xmlns:a16="http://schemas.microsoft.com/office/drawing/2014/main" id="{6BB5FD59-3C41-43E3-84EE-97BF231B8199}"/>
              </a:ext>
            </a:extLst>
          </p:cNvPr>
          <p:cNvSpPr>
            <a:spLocks noGrp="1"/>
          </p:cNvSpPr>
          <p:nvPr/>
        </p:nvSpPr>
        <p:spPr>
          <a:xfrm>
            <a:off x="6572250" y="3238500"/>
            <a:ext cx="4381500" cy="1123950"/>
          </a:xfrm>
          <a:prstGeom prst="rect">
            <a:avLst/>
          </a:prstGeom>
          <a:noFill/>
          <a:ln w="0">
            <a:noFill/>
            <a:prstDash val="solid"/>
          </a:ln>
        </p:spPr>
        <p:txBody>
          <a:bodyPr anchor="ctr"/>
          <a:lstStyle/>
          <a:p>
            <a:pPr algn="l">
              <a:defRPr sz="1875" b="1">
                <a:solidFill>
                  <a:srgbClr val="FFFFFF"/>
                </a:solidFill>
              </a:defRPr>
            </a:pPr>
            <a:r>
              <a:rPr sz="1875" b="1">
                <a:solidFill>
                  <a:srgbClr val="FFFFFF"/>
                </a:solidFill>
              </a:rPr>
              <a:t>Image • vocation • blessing • very good • rest</a:t>
            </a:r>
          </a:p>
        </p:txBody>
      </p:sp>
      <p:sp>
        <p:nvSpPr>
          <p:cNvPr id="9" name="Rectangle 8">
            <a:extLst>
              <a:ext uri="{FF2B5EF4-FFF2-40B4-BE49-F238E27FC236}">
                <a16:creationId xmlns:a16="http://schemas.microsoft.com/office/drawing/2014/main" id="{FB7A8F2E-FF9F-4FB1-A25C-331A9957EFDA}"/>
              </a:ext>
            </a:extLst>
          </p:cNvPr>
          <p:cNvSpPr>
            <a:spLocks noGrp="1"/>
          </p:cNvSpPr>
          <p:nvPr/>
        </p:nvSpPr>
        <p:spPr>
          <a:xfrm>
            <a:off x="666750" y="5095875"/>
            <a:ext cx="10287000" cy="876300"/>
          </a:xfrm>
          <a:prstGeom prst="rect">
            <a:avLst/>
          </a:prstGeom>
          <a:solidFill>
            <a:srgbClr val="7B2E2E"/>
          </a:solidFill>
          <a:ln w="0">
            <a:noFill/>
            <a:prstDash val="solid"/>
          </a:ln>
        </p:spPr>
        <p:txBody>
          <a:bodyPr/>
          <a:lstStyle/>
          <a:p>
            <a:endParaRPr lang="en-US"/>
          </a:p>
        </p:txBody>
      </p:sp>
      <p:sp>
        <p:nvSpPr>
          <p:cNvPr id="10" name="Rectangle 9">
            <a:extLst>
              <a:ext uri="{FF2B5EF4-FFF2-40B4-BE49-F238E27FC236}">
                <a16:creationId xmlns:a16="http://schemas.microsoft.com/office/drawing/2014/main" id="{0C098054-1265-4852-A536-961797DD73E7}"/>
              </a:ext>
            </a:extLst>
          </p:cNvPr>
          <p:cNvSpPr>
            <a:spLocks noGrp="1"/>
          </p:cNvSpPr>
          <p:nvPr/>
        </p:nvSpPr>
        <p:spPr>
          <a:xfrm>
            <a:off x="952500" y="5219700"/>
            <a:ext cx="9715500" cy="628650"/>
          </a:xfrm>
          <a:prstGeom prst="rect">
            <a:avLst/>
          </a:prstGeom>
          <a:noFill/>
          <a:ln w="0">
            <a:noFill/>
            <a:prstDash val="solid"/>
          </a:ln>
        </p:spPr>
        <p:txBody>
          <a:bodyPr anchor="ctr"/>
          <a:lstStyle/>
          <a:p>
            <a:pPr algn="ctr">
              <a:defRPr sz="1725" b="1">
                <a:solidFill>
                  <a:srgbClr val="FFFFFF"/>
                </a:solidFill>
              </a:defRPr>
            </a:pPr>
            <a:r>
              <a:rPr sz="1725" b="1">
                <a:solidFill>
                  <a:srgbClr val="FFFFFF"/>
                </a:solidFill>
              </a:rPr>
              <a:t>What is unique about humanity, and why does the first account culminate in Sabbath?</a:t>
            </a:r>
          </a:p>
        </p:txBody>
      </p:sp>
    </p:spTree>
    <p:extLst>
      <p:ext uri="{BB962C8B-B14F-4D97-AF65-F5344CB8AC3E}">
        <p14:creationId xmlns:p14="http://schemas.microsoft.com/office/powerpoint/2010/main" val="1344181793"/>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3010</Words>
  <Application>Microsoft Office PowerPoint</Application>
  <DocSecurity>0</DocSecurity>
  <PresentationFormat>Widescreen</PresentationFormat>
  <Paragraphs>367</Paragraphs>
  <Slides>27</Slides>
  <Notes>27</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27</vt:i4>
      </vt:variant>
    </vt:vector>
  </HeadingPairs>
  <TitlesOfParts>
    <vt:vector size="29"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Aaron</cp:lastModifiedBy>
  <cp:revision>3</cp:revision>
  <dcterms:created xsi:type="dcterms:W3CDTF">2026-07-22T22:27:34Z</dcterms:created>
  <dcterms:modified xsi:type="dcterms:W3CDTF">2026-07-22T22:58:56Z</dcterms:modified>
</cp:coreProperties>
</file>