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a5172624c03441c" /><Relationship Type="http://schemas.openxmlformats.org/officeDocument/2006/relationships/extended-properties" Target="/docProps/app.xml" Id="R88d9058a588a43ae" /><Relationship Type="http://schemas.openxmlformats.org/officeDocument/2006/relationships/officeDocument" Target="/ppt/presentation.xml" Id="R51c5ce4055da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5c74f31f64181"/>
  </p:sldMasterIdLst>
  <p:notesMasterIdLst>
    <p:notesMasterId xmlns:r="http://schemas.openxmlformats.org/officeDocument/2006/relationships" r:id="R9d759d1975834e67"/>
  </p:notesMasterIdLst>
  <p:sldIdLst>
    <p:sldId xmlns:r="http://schemas.openxmlformats.org/officeDocument/2006/relationships" id="256" r:id="R0ccc05d80af14d93"/>
    <p:sldId xmlns:r="http://schemas.openxmlformats.org/officeDocument/2006/relationships" id="257" r:id="Rd1ada9195d6a4cd4"/>
    <p:sldId xmlns:r="http://schemas.openxmlformats.org/officeDocument/2006/relationships" id="258" r:id="R5cd2c8ab41bb4d2f"/>
    <p:sldId xmlns:r="http://schemas.openxmlformats.org/officeDocument/2006/relationships" id="259" r:id="Rb59486ec43de4ceb"/>
    <p:sldId xmlns:r="http://schemas.openxmlformats.org/officeDocument/2006/relationships" id="260" r:id="Rd303b16c9c174eb5"/>
    <p:sldId xmlns:r="http://schemas.openxmlformats.org/officeDocument/2006/relationships" id="261" r:id="R71717caacbb34fdf"/>
    <p:sldId xmlns:r="http://schemas.openxmlformats.org/officeDocument/2006/relationships" id="262" r:id="Rc16f72f624004170"/>
    <p:sldId xmlns:r="http://schemas.openxmlformats.org/officeDocument/2006/relationships" id="263" r:id="R4996ec0860794ea5"/>
    <p:sldId xmlns:r="http://schemas.openxmlformats.org/officeDocument/2006/relationships" id="264" r:id="Rebad9b7bb5934521"/>
    <p:sldId xmlns:r="http://schemas.openxmlformats.org/officeDocument/2006/relationships" id="265" r:id="R9e620711549148eb"/>
    <p:sldId xmlns:r="http://schemas.openxmlformats.org/officeDocument/2006/relationships" id="266" r:id="R6de7979b991444c9"/>
    <p:sldId xmlns:r="http://schemas.openxmlformats.org/officeDocument/2006/relationships" id="267" r:id="R7a1e6f4fe5014538"/>
    <p:sldId xmlns:r="http://schemas.openxmlformats.org/officeDocument/2006/relationships" id="268" r:id="Ra28ed179aeb44346"/>
    <p:sldId xmlns:r="http://schemas.openxmlformats.org/officeDocument/2006/relationships" id="269" r:id="R5cedc6a53f934f7a"/>
    <p:sldId xmlns:r="http://schemas.openxmlformats.org/officeDocument/2006/relationships" id="270" r:id="R13c14b83aecd4ac9"/>
    <p:sldId xmlns:r="http://schemas.openxmlformats.org/officeDocument/2006/relationships" id="271" r:id="Rfcc064c2fb5c4e70"/>
    <p:sldId xmlns:r="http://schemas.openxmlformats.org/officeDocument/2006/relationships" id="272" r:id="R923b13bd96b74029"/>
    <p:sldId xmlns:r="http://schemas.openxmlformats.org/officeDocument/2006/relationships" id="273" r:id="Rf87d6f7d8e194575"/>
    <p:sldId xmlns:r="http://schemas.openxmlformats.org/officeDocument/2006/relationships" id="274" r:id="Rf861ee8a6aeb4908"/>
    <p:sldId xmlns:r="http://schemas.openxmlformats.org/officeDocument/2006/relationships" id="275" r:id="R329e89802b4d42bc"/>
    <p:sldId xmlns:r="http://schemas.openxmlformats.org/officeDocument/2006/relationships" id="276" r:id="R12b4bfc3214d4993"/>
    <p:sldId xmlns:r="http://schemas.openxmlformats.org/officeDocument/2006/relationships" id="277" r:id="R293be70ad0e847ee"/>
    <p:sldId xmlns:r="http://schemas.openxmlformats.org/officeDocument/2006/relationships" id="278" r:id="Rf2703639f6504b1f"/>
    <p:sldId xmlns:r="http://schemas.openxmlformats.org/officeDocument/2006/relationships" id="279" r:id="Rb84ce6014be647c6"/>
    <p:sldId xmlns:r="http://schemas.openxmlformats.org/officeDocument/2006/relationships" id="280" r:id="R463b17463f1f4daa"/>
    <p:sldId xmlns:r="http://schemas.openxmlformats.org/officeDocument/2006/relationships" id="281" r:id="R671d56f014ee41e0"/>
    <p:sldId xmlns:r="http://schemas.openxmlformats.org/officeDocument/2006/relationships" id="282" r:id="Rd2facfe651af46bf"/>
    <p:sldId xmlns:r="http://schemas.openxmlformats.org/officeDocument/2006/relationships" id="283" r:id="Rc345d000bf4c49bb"/>
    <p:sldId xmlns:r="http://schemas.openxmlformats.org/officeDocument/2006/relationships" id="284" r:id="R9d7024b15f18482a"/>
    <p:sldId xmlns:r="http://schemas.openxmlformats.org/officeDocument/2006/relationships" id="285" r:id="Rcb2eca2b34ce4c5b"/>
    <p:sldId xmlns:r="http://schemas.openxmlformats.org/officeDocument/2006/relationships" id="286" r:id="Rbb6e597e92e94bf7"/>
    <p:sldId xmlns:r="http://schemas.openxmlformats.org/officeDocument/2006/relationships" id="287" r:id="R673c0f531b2b4678"/>
    <p:sldId xmlns:r="http://schemas.openxmlformats.org/officeDocument/2006/relationships" id="288" r:id="Rbab16e4ddf0a41b4"/>
    <p:sldId xmlns:r="http://schemas.openxmlformats.org/officeDocument/2006/relationships" id="289" r:id="R2171e58a2e734eb9"/>
    <p:sldId xmlns:r="http://schemas.openxmlformats.org/officeDocument/2006/relationships" id="290" r:id="R501de49885c04cf6"/>
    <p:sldId xmlns:r="http://schemas.openxmlformats.org/officeDocument/2006/relationships" id="291" r:id="Ra743c8ef2d0b44aa"/>
    <p:sldId xmlns:r="http://schemas.openxmlformats.org/officeDocument/2006/relationships" id="292" r:id="Re4a4b9c0be924c4c"/>
    <p:sldId xmlns:r="http://schemas.openxmlformats.org/officeDocument/2006/relationships" id="293" r:id="R00037a50c2084910"/>
    <p:sldId xmlns:r="http://schemas.openxmlformats.org/officeDocument/2006/relationships" id="294" r:id="R969a6645f3b74c56"/>
    <p:sldId xmlns:r="http://schemas.openxmlformats.org/officeDocument/2006/relationships" id="295" r:id="R1b10c46ee20a474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7c3996164064d08" /><Relationship Type="http://schemas.openxmlformats.org/officeDocument/2006/relationships/slideMaster" Target="/ppt/slideMasters/slideMaster1.xml" Id="R3045c74f31f64181" /><Relationship Type="http://schemas.openxmlformats.org/officeDocument/2006/relationships/notesMaster" Target="/ppt/notesMasters/notesMaster1.xml" Id="R9d759d1975834e67" /><Relationship Type="http://schemas.openxmlformats.org/officeDocument/2006/relationships/presProps" Target="/ppt/presProps.xml" Id="R3bcb3a13a37b4373" /><Relationship Type="http://schemas.openxmlformats.org/officeDocument/2006/relationships/tableStyles" Target="/ppt/tableStyles.xml" Id="Rbcb656ab50af48d0" /><Relationship Type="http://schemas.openxmlformats.org/officeDocument/2006/relationships/slide" Target="/ppt/slides/slide1.xml" Id="R0ccc05d80af14d93" /><Relationship Type="http://schemas.openxmlformats.org/officeDocument/2006/relationships/slide" Target="/ppt/slides/slide2.xml" Id="Rd1ada9195d6a4cd4" /><Relationship Type="http://schemas.openxmlformats.org/officeDocument/2006/relationships/slide" Target="/ppt/slides/slide3.xml" Id="R5cd2c8ab41bb4d2f" /><Relationship Type="http://schemas.openxmlformats.org/officeDocument/2006/relationships/slide" Target="/ppt/slides/slide4.xml" Id="Rb59486ec43de4ceb" /><Relationship Type="http://schemas.openxmlformats.org/officeDocument/2006/relationships/slide" Target="/ppt/slides/slide5.xml" Id="Rd303b16c9c174eb5" /><Relationship Type="http://schemas.openxmlformats.org/officeDocument/2006/relationships/slide" Target="/ppt/slides/slide6.xml" Id="R71717caacbb34fdf" /><Relationship Type="http://schemas.openxmlformats.org/officeDocument/2006/relationships/slide" Target="/ppt/slides/slide7.xml" Id="Rc16f72f624004170" /><Relationship Type="http://schemas.openxmlformats.org/officeDocument/2006/relationships/slide" Target="/ppt/slides/slide8.xml" Id="R4996ec0860794ea5" /><Relationship Type="http://schemas.openxmlformats.org/officeDocument/2006/relationships/slide" Target="/ppt/slides/slide9.xml" Id="Rebad9b7bb5934521" /><Relationship Type="http://schemas.openxmlformats.org/officeDocument/2006/relationships/slide" Target="/ppt/slides/slide10.xml" Id="R9e620711549148eb" /><Relationship Type="http://schemas.openxmlformats.org/officeDocument/2006/relationships/slide" Target="/ppt/slides/slide11.xml" Id="R6de7979b991444c9" /><Relationship Type="http://schemas.openxmlformats.org/officeDocument/2006/relationships/slide" Target="/ppt/slides/slide12.xml" Id="R7a1e6f4fe5014538" /><Relationship Type="http://schemas.openxmlformats.org/officeDocument/2006/relationships/slide" Target="/ppt/slides/slide13.xml" Id="Ra28ed179aeb44346" /><Relationship Type="http://schemas.openxmlformats.org/officeDocument/2006/relationships/slide" Target="/ppt/slides/slide14.xml" Id="R5cedc6a53f934f7a" /><Relationship Type="http://schemas.openxmlformats.org/officeDocument/2006/relationships/slide" Target="/ppt/slides/slide15.xml" Id="R13c14b83aecd4ac9" /><Relationship Type="http://schemas.openxmlformats.org/officeDocument/2006/relationships/slide" Target="/ppt/slides/slide16.xml" Id="Rfcc064c2fb5c4e70" /><Relationship Type="http://schemas.openxmlformats.org/officeDocument/2006/relationships/slide" Target="/ppt/slides/slide17.xml" Id="R923b13bd96b74029" /><Relationship Type="http://schemas.openxmlformats.org/officeDocument/2006/relationships/slide" Target="/ppt/slides/slide18.xml" Id="Rf87d6f7d8e194575" /><Relationship Type="http://schemas.openxmlformats.org/officeDocument/2006/relationships/slide" Target="/ppt/slides/slide19.xml" Id="Rf861ee8a6aeb4908" /><Relationship Type="http://schemas.openxmlformats.org/officeDocument/2006/relationships/slide" Target="/ppt/slides/slide20.xml" Id="R329e89802b4d42bc" /><Relationship Type="http://schemas.openxmlformats.org/officeDocument/2006/relationships/slide" Target="/ppt/slides/slide21.xml" Id="R12b4bfc3214d4993" /><Relationship Type="http://schemas.openxmlformats.org/officeDocument/2006/relationships/slide" Target="/ppt/slides/slide22.xml" Id="R293be70ad0e847ee" /><Relationship Type="http://schemas.openxmlformats.org/officeDocument/2006/relationships/slide" Target="/ppt/slides/slide23.xml" Id="Rf2703639f6504b1f" /><Relationship Type="http://schemas.openxmlformats.org/officeDocument/2006/relationships/slide" Target="/ppt/slides/slide24.xml" Id="Rb84ce6014be647c6" /><Relationship Type="http://schemas.openxmlformats.org/officeDocument/2006/relationships/slide" Target="/ppt/slides/slide25.xml" Id="R463b17463f1f4daa" /><Relationship Type="http://schemas.openxmlformats.org/officeDocument/2006/relationships/slide" Target="/ppt/slides/slide26.xml" Id="R671d56f014ee41e0" /><Relationship Type="http://schemas.openxmlformats.org/officeDocument/2006/relationships/slide" Target="/ppt/slides/slide27.xml" Id="Rd2facfe651af46bf" /><Relationship Type="http://schemas.openxmlformats.org/officeDocument/2006/relationships/slide" Target="/ppt/slides/slide28.xml" Id="Rc345d000bf4c49bb" /><Relationship Type="http://schemas.openxmlformats.org/officeDocument/2006/relationships/slide" Target="/ppt/slides/slide29.xml" Id="R9d7024b15f18482a" /><Relationship Type="http://schemas.openxmlformats.org/officeDocument/2006/relationships/slide" Target="/ppt/slides/slide30.xml" Id="Rcb2eca2b34ce4c5b" /><Relationship Type="http://schemas.openxmlformats.org/officeDocument/2006/relationships/slide" Target="/ppt/slides/slide31.xml" Id="Rbb6e597e92e94bf7" /><Relationship Type="http://schemas.openxmlformats.org/officeDocument/2006/relationships/slide" Target="/ppt/slides/slide32.xml" Id="R673c0f531b2b4678" /><Relationship Type="http://schemas.openxmlformats.org/officeDocument/2006/relationships/slide" Target="/ppt/slides/slide33.xml" Id="Rbab16e4ddf0a41b4" /><Relationship Type="http://schemas.openxmlformats.org/officeDocument/2006/relationships/slide" Target="/ppt/slides/slide34.xml" Id="R2171e58a2e734eb9" /><Relationship Type="http://schemas.openxmlformats.org/officeDocument/2006/relationships/slide" Target="/ppt/slides/slide35.xml" Id="R501de49885c04cf6" /><Relationship Type="http://schemas.openxmlformats.org/officeDocument/2006/relationships/slide" Target="/ppt/slides/slide36.xml" Id="Ra743c8ef2d0b44aa" /><Relationship Type="http://schemas.openxmlformats.org/officeDocument/2006/relationships/slide" Target="/ppt/slides/slide37.xml" Id="Re4a4b9c0be924c4c" /><Relationship Type="http://schemas.openxmlformats.org/officeDocument/2006/relationships/slide" Target="/ppt/slides/slide38.xml" Id="R00037a50c2084910" /><Relationship Type="http://schemas.openxmlformats.org/officeDocument/2006/relationships/slide" Target="/ppt/slides/slide39.xml" Id="R969a6645f3b74c56" /><Relationship Type="http://schemas.openxmlformats.org/officeDocument/2006/relationships/slide" Target="/ppt/slides/slide40.xml" Id="R1b10c46ee20a474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d9e79065a0e420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939cd16ba42458d" /><Relationship Type="http://schemas.openxmlformats.org/officeDocument/2006/relationships/notesMaster" Target="/ppt/notesMasters/notesMaster1.xml" Id="Ra8db15d62db04a2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8ce326c8b664dde" /><Relationship Type="http://schemas.openxmlformats.org/officeDocument/2006/relationships/notesMaster" Target="/ppt/notesMasters/notesMaster1.xml" Id="Rae60168e160c4ea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87e354ce0404bbc" /><Relationship Type="http://schemas.openxmlformats.org/officeDocument/2006/relationships/notesMaster" Target="/ppt/notesMasters/notesMaster1.xml" Id="Re561de689ce0472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bdea2be6f594e01" /><Relationship Type="http://schemas.openxmlformats.org/officeDocument/2006/relationships/notesMaster" Target="/ppt/notesMasters/notesMaster1.xml" Id="R9204c16533ca4a0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f6bc93850a348e4" /><Relationship Type="http://schemas.openxmlformats.org/officeDocument/2006/relationships/notesMaster" Target="/ppt/notesMasters/notesMaster1.xml" Id="Re0d41200e93e472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f5c81aa5bdf4f26" /><Relationship Type="http://schemas.openxmlformats.org/officeDocument/2006/relationships/notesMaster" Target="/ppt/notesMasters/notesMaster1.xml" Id="Ra5e062c56b3c476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ab417df6fa54da8" /><Relationship Type="http://schemas.openxmlformats.org/officeDocument/2006/relationships/notesMaster" Target="/ppt/notesMasters/notesMaster1.xml" Id="Rdc43a21c19a84c4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3a0e87e9f3041f8" /><Relationship Type="http://schemas.openxmlformats.org/officeDocument/2006/relationships/notesMaster" Target="/ppt/notesMasters/notesMaster1.xml" Id="R8b5b4fffb98a463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4f01158fa8a4fe4" /><Relationship Type="http://schemas.openxmlformats.org/officeDocument/2006/relationships/notesMaster" Target="/ppt/notesMasters/notesMaster1.xml" Id="Rcb58d480f8d345d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ac024ec3ddf4725" /><Relationship Type="http://schemas.openxmlformats.org/officeDocument/2006/relationships/notesMaster" Target="/ppt/notesMasters/notesMaster1.xml" Id="R7e9d462ad89341e3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4e101f4883404a8d" /><Relationship Type="http://schemas.openxmlformats.org/officeDocument/2006/relationships/notesMaster" Target="/ppt/notesMasters/notesMaster1.xml" Id="R62a08914ebfa48d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6c55a34895b4136" /><Relationship Type="http://schemas.openxmlformats.org/officeDocument/2006/relationships/notesMaster" Target="/ppt/notesMasters/notesMaster1.xml" Id="R2328ab1f3ce34195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38831ec4dc34bc8" /><Relationship Type="http://schemas.openxmlformats.org/officeDocument/2006/relationships/notesMaster" Target="/ppt/notesMasters/notesMaster1.xml" Id="Rb52b02ce87c9457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70c9ca08b1b4e27" /><Relationship Type="http://schemas.openxmlformats.org/officeDocument/2006/relationships/notesMaster" Target="/ppt/notesMasters/notesMaster1.xml" Id="Rbf7ee8f48aaf46a7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991cda373e2b48a1" /><Relationship Type="http://schemas.openxmlformats.org/officeDocument/2006/relationships/notesMaster" Target="/ppt/notesMasters/notesMaster1.xml" Id="R2f0069384dd848fa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75aa7e87abb94546" /><Relationship Type="http://schemas.openxmlformats.org/officeDocument/2006/relationships/notesMaster" Target="/ppt/notesMasters/notesMaster1.xml" Id="R88b0a7f5fe114d2c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323855bdd5774972" /><Relationship Type="http://schemas.openxmlformats.org/officeDocument/2006/relationships/notesMaster" Target="/ppt/notesMasters/notesMaster1.xml" Id="Rad5125c85c4f4899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7c9f2fd4735a4ed5" /><Relationship Type="http://schemas.openxmlformats.org/officeDocument/2006/relationships/notesMaster" Target="/ppt/notesMasters/notesMaster1.xml" Id="Ra4c1ed2a53b043ef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8f0203b9b3d64d9f" /><Relationship Type="http://schemas.openxmlformats.org/officeDocument/2006/relationships/notesMaster" Target="/ppt/notesMasters/notesMaster1.xml" Id="R2332af49149745c9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1a4ca9b4bf6542e4" /><Relationship Type="http://schemas.openxmlformats.org/officeDocument/2006/relationships/notesMaster" Target="/ppt/notesMasters/notesMaster1.xml" Id="R611319dd89024e59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e8fdbd49157046a9" /><Relationship Type="http://schemas.openxmlformats.org/officeDocument/2006/relationships/notesMaster" Target="/ppt/notesMasters/notesMaster1.xml" Id="Rb526e2af7e00471d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16bc3d212f764318" /><Relationship Type="http://schemas.openxmlformats.org/officeDocument/2006/relationships/notesMaster" Target="/ppt/notesMasters/notesMaster1.xml" Id="Rb9ef06812e7a41c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208204018ba4d26" /><Relationship Type="http://schemas.openxmlformats.org/officeDocument/2006/relationships/notesMaster" Target="/ppt/notesMasters/notesMaster1.xml" Id="Rc806c07d7eeb4eef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8a5db468fad34caf" /><Relationship Type="http://schemas.openxmlformats.org/officeDocument/2006/relationships/notesMaster" Target="/ppt/notesMasters/notesMaster1.xml" Id="R00e8afa62c3849c5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e8763d73395a4305" /><Relationship Type="http://schemas.openxmlformats.org/officeDocument/2006/relationships/notesMaster" Target="/ppt/notesMasters/notesMaster1.xml" Id="Rc4c084c47073444b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c30c2ce383f1443e" /><Relationship Type="http://schemas.openxmlformats.org/officeDocument/2006/relationships/notesMaster" Target="/ppt/notesMasters/notesMaster1.xml" Id="R60dc7f96439945ee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115d4aee4c8a4c07" /><Relationship Type="http://schemas.openxmlformats.org/officeDocument/2006/relationships/notesMaster" Target="/ppt/notesMasters/notesMaster1.xml" Id="R99751616a4d342bd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a871bbd1106c44bb" /><Relationship Type="http://schemas.openxmlformats.org/officeDocument/2006/relationships/notesMaster" Target="/ppt/notesMasters/notesMaster1.xml" Id="R751299d96e1b4b5c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a5df3162e23b47fd" /><Relationship Type="http://schemas.openxmlformats.org/officeDocument/2006/relationships/notesMaster" Target="/ppt/notesMasters/notesMaster1.xml" Id="Rda4decc4d3f94d32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b9f0d4ada3c046aa" /><Relationship Type="http://schemas.openxmlformats.org/officeDocument/2006/relationships/notesMaster" Target="/ppt/notesMasters/notesMaster1.xml" Id="R63bfaeedf4404682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beaebc6e92cf4e81" /><Relationship Type="http://schemas.openxmlformats.org/officeDocument/2006/relationships/notesMaster" Target="/ppt/notesMasters/notesMaster1.xml" Id="R036c175054fa4998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559c2776aa264b40" /><Relationship Type="http://schemas.openxmlformats.org/officeDocument/2006/relationships/notesMaster" Target="/ppt/notesMasters/notesMaster1.xml" Id="Ra008e5aed9d74071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ae5616e03e1642a5" /><Relationship Type="http://schemas.openxmlformats.org/officeDocument/2006/relationships/notesMaster" Target="/ppt/notesMasters/notesMaster1.xml" Id="R2f908fb44ae7470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183284b97174006" /><Relationship Type="http://schemas.openxmlformats.org/officeDocument/2006/relationships/notesMaster" Target="/ppt/notesMasters/notesMaster1.xml" Id="R89a3f87e85794a74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2aa40c470e7e411f" /><Relationship Type="http://schemas.openxmlformats.org/officeDocument/2006/relationships/notesMaster" Target="/ppt/notesMasters/notesMaster1.xml" Id="R59d8d30629b347e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96fb4f2d6db4453" /><Relationship Type="http://schemas.openxmlformats.org/officeDocument/2006/relationships/notesMaster" Target="/ppt/notesMasters/notesMaster1.xml" Id="R54f9a97025664d3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357b55d9b1447d9" /><Relationship Type="http://schemas.openxmlformats.org/officeDocument/2006/relationships/notesMaster" Target="/ppt/notesMasters/notesMaster1.xml" Id="R1127495e4884462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afa91b6f9e64dcc" /><Relationship Type="http://schemas.openxmlformats.org/officeDocument/2006/relationships/notesMaster" Target="/ppt/notesMasters/notesMaster1.xml" Id="R470157afa4ec433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94f65a28d384763" /><Relationship Type="http://schemas.openxmlformats.org/officeDocument/2006/relationships/notesMaster" Target="/ppt/notesMasters/notesMaster1.xml" Id="R2b8235c1d8a4488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5d40dbb868347ad" /><Relationship Type="http://schemas.openxmlformats.org/officeDocument/2006/relationships/notesMaster" Target="/ppt/notesMasters/notesMaster1.xml" Id="Ra47c028bfde2450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week moves from Joseph’s death in Egypt to Israel becoming a free but still-forming people.</a:t>
            </a:r>
          </a:p>
          <a:p xmlns:a="http://schemas.openxmlformats.org/drawingml/2006/main">
            <a:r>
              <a:t>God’s deliverance answers oppression, judges imperial power, and begins the harder work of forming community.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48–Exodus 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holy God is revealed as the God who attends to oppressed people and enters history to deliver.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2–3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God’s name is not a formula to master; it is a promise that the living God will be known through faithful action.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3:13–15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resists an easy or sentimental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1–3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3 to read Exodus 4:1–17, 24–31; 5:1–23; 6:1–9.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4:1–17, 24–31; 5:1–23; 6:1–9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God accommodates weakness without allowing reluctance to cancel the call.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Oppressive systems often intensify when challenged; worsening conditions do not prove the call was false.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Israel cannot hear because of broken spirit and cruel slavery, yet God’s promise does not depend on their optimism.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resists an easy or sentimental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4–6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4 to read Exodus 7:8–25; 8:1–19; 9:13–35.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7:8–25; 8:1–19; 9:13–35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conflict is not a magic contest; it is a public judgment on a regime that treats people and creation as possessions.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7–9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Deliverance is not only escape from bondage; it is formation for life with God and one another.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48–EXODUS 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reducing the Hebrew descriptions to one simple mechanical process.</a:t>
            </a:r>
          </a:p>
          <a:p xmlns:a="http://schemas.openxmlformats.org/drawingml/2006/main">
            <a:r>
              <a:t>Track the sequence: Pharaoh repeatedly resists before the later emphasis on God’s hardening.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7–9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plagues distinguish temporary fear from genuine surrender and show mercy operating within judgment.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resists an easy or sentimental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7–9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5 to read Exodus 10:21–29; 11:1–10; 12:1–32, 40–42.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10:21–29; 11:1–10; 12:1–32, 40–42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Passover forms a people who remember that life and freedom are received, shared, and retold.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Deliverance is good news for the enslaved, but biblical judgment must never be taught casually or triumphantly.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11–12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Freedom becomes a disciplined memory: God delivered us, therefore we belong to God and must remember together.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resists an easy or sentimental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10–12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6 to read Exodus 13:17–22; 14:5–31; 15:1–21.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13:17–22; 14:5–31; 15:1–21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Leaving Egypt is immediate; learning to live without Egypt’s control is a longer journey.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13–14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1 to read Genesis 48:8–22; 49:1–12, 22–26; 50:15–26.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48:8–22; 49:1–12, 22–26; 50:15–26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crossing ends Pharaoh’s claim over Israel and gives the people a future they could not manufacture.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Communal song teaches the next generation what freedom means and who made it possible.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resists an easy or sentimental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13–15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7 to read Exodus 16:1–21; 17:1–16; 18:13–27.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16:1–21; 17:1–16; 18:13–27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Freedom requires an economy of enough: gather responsibly, resist hoarding, and receive rest.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free community survives through provision, courage, intercession, and mutual support.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Delegation is not weakness; it is wise care for the leader, the people, and the work.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resists an easy or sentimental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16–18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God who brings people out of bondage also teaches them how to live free.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WEDNESDAY CONVERSATION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one concrete commitment for the coming week.</a:t>
            </a:r>
          </a:p>
          <a:p xmlns:a="http://schemas.openxmlformats.org/drawingml/2006/main">
            <a:r>
              <a:t>Close by praying for people facing oppression and for leaders carrying burdens alone.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48–Exodus 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God’s future is not imprisoned by custom, rank, or human expectation.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in prayer for courage to confront oppression and patience for the work of formation.</a:t>
            </a:r>
          </a:p>
          <a:p xmlns:a="http://schemas.openxmlformats.org/drawingml/2006/main">
            <a:r>
              <a:t>Ask God to make the congregation a community that remembers deliverance and shares responsibility.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48–Exodus 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Blessing is not flattery; Jacob tells the truth about the past while opening a future.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Genesis ends with preservation achieved—but the promised land and complete freedom still ahead.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50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Let the group answer from the text before presenting the synthesis.</a:t>
            </a:r>
          </a:p>
          <a:p xmlns:a="http://schemas.openxmlformats.org/drawingml/2006/main">
            <a:r>
              <a:t>Ask where the passage resists an easy or sentimental conclusion.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Genesis 48–50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reader 2 to read Exodus 1:8–22; 2:23–25; 3:1–15.</a:t>
            </a:r>
          </a:p>
          <a:p xmlns:a="http://schemas.openxmlformats.org/drawingml/2006/main">
            <a:r>
              <a:t>Ask the focus question before the teaching synthesis.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1:8–22; 2:23–25; 3:1–15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Oppression is spiritual and political: Pharaoh claims authority over bodies, labor, birth, and death.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The Holy Bible, EXODUS 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667c2288c4b8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1a62e33425e4c77" /><Relationship Type="http://schemas.openxmlformats.org/officeDocument/2006/relationships/slideLayout" Target="/ppt/slideLayouts/slideLayout1.xml" Id="R57fa6d603ef3415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a6d603ef3415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5176ed8ac44aa" /><Relationship Type="http://schemas.openxmlformats.org/officeDocument/2006/relationships/notesSlide" Target="/ppt/notesSlides/notesSlide1.xml" Id="Rd2a68b7975a14ab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bd5376fe14004" /><Relationship Type="http://schemas.openxmlformats.org/officeDocument/2006/relationships/notesSlide" Target="/ppt/notesSlides/notesSlide10.xml" Id="R9c4f0ad9267a4ce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d86cf72cb4014" /><Relationship Type="http://schemas.openxmlformats.org/officeDocument/2006/relationships/notesSlide" Target="/ppt/notesSlides/notesSlide11.xml" Id="Redf8408bc066434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8cde7a515468f" /><Relationship Type="http://schemas.openxmlformats.org/officeDocument/2006/relationships/notesSlide" Target="/ppt/notesSlides/notesSlide12.xml" Id="R87b1e6337bb34e7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0f61d46144417" /><Relationship Type="http://schemas.openxmlformats.org/officeDocument/2006/relationships/notesSlide" Target="/ppt/notesSlides/notesSlide13.xml" Id="R915afb7e1a47465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f8db5c3a14641" /><Relationship Type="http://schemas.openxmlformats.org/officeDocument/2006/relationships/notesSlide" Target="/ppt/notesSlides/notesSlide14.xml" Id="Rc210eddf13784c3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ab4a5de4e412c" /><Relationship Type="http://schemas.openxmlformats.org/officeDocument/2006/relationships/notesSlide" Target="/ppt/notesSlides/notesSlide15.xml" Id="R55fb00c0fd9a4c8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f8b59d29b47a3" /><Relationship Type="http://schemas.openxmlformats.org/officeDocument/2006/relationships/notesSlide" Target="/ppt/notesSlides/notesSlide16.xml" Id="R0663c1c7150d4a3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f195dbaf2452f" /><Relationship Type="http://schemas.openxmlformats.org/officeDocument/2006/relationships/notesSlide" Target="/ppt/notesSlides/notesSlide17.xml" Id="Rbf18a7dc86da42b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f7427dfed49d1" /><Relationship Type="http://schemas.openxmlformats.org/officeDocument/2006/relationships/notesSlide" Target="/ppt/notesSlides/notesSlide18.xml" Id="Reb3c67257da241d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052ef44714a61" /><Relationship Type="http://schemas.openxmlformats.org/officeDocument/2006/relationships/notesSlide" Target="/ppt/notesSlides/notesSlide19.xml" Id="R47373489edbc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bd045ef07423f" /><Relationship Type="http://schemas.openxmlformats.org/officeDocument/2006/relationships/notesSlide" Target="/ppt/notesSlides/notesSlide2.xml" Id="Reea5fc0b2aa4458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d23d7c9ac4d08" /><Relationship Type="http://schemas.openxmlformats.org/officeDocument/2006/relationships/notesSlide" Target="/ppt/notesSlides/notesSlide20.xml" Id="Ra84bb443b4884267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e5e690a5d4d53" /><Relationship Type="http://schemas.openxmlformats.org/officeDocument/2006/relationships/notesSlide" Target="/ppt/notesSlides/notesSlide21.xml" Id="R273b5a190dc443ee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2b6d3228b4ea2" /><Relationship Type="http://schemas.openxmlformats.org/officeDocument/2006/relationships/notesSlide" Target="/ppt/notesSlides/notesSlide22.xml" Id="Rb346e142ea094225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992173d384f55" /><Relationship Type="http://schemas.openxmlformats.org/officeDocument/2006/relationships/notesSlide" Target="/ppt/notesSlides/notesSlide23.xml" Id="R4f60626d21bc4700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d8d2abf6f4da2" /><Relationship Type="http://schemas.openxmlformats.org/officeDocument/2006/relationships/notesSlide" Target="/ppt/notesSlides/notesSlide24.xml" Id="Rf0bcf615b1ee408e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f4aae20264d7c" /><Relationship Type="http://schemas.openxmlformats.org/officeDocument/2006/relationships/notesSlide" Target="/ppt/notesSlides/notesSlide25.xml" Id="Rfc3658a17a174702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95c364f2d43b7" /><Relationship Type="http://schemas.openxmlformats.org/officeDocument/2006/relationships/notesSlide" Target="/ppt/notesSlides/notesSlide26.xml" Id="R0f02d7d9aca2459f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abc6919bd4215" /><Relationship Type="http://schemas.openxmlformats.org/officeDocument/2006/relationships/notesSlide" Target="/ppt/notesSlides/notesSlide27.xml" Id="R4efe99a2bf4d4ac0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c5094b2ce4d9c" /><Relationship Type="http://schemas.openxmlformats.org/officeDocument/2006/relationships/notesSlide" Target="/ppt/notesSlides/notesSlide28.xml" Id="R43f00f10c9ed4779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fc39429dd4ddb" /><Relationship Type="http://schemas.openxmlformats.org/officeDocument/2006/relationships/notesSlide" Target="/ppt/notesSlides/notesSlide29.xml" Id="Rf6afc21ff0e7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112d2351944b6" /><Relationship Type="http://schemas.openxmlformats.org/officeDocument/2006/relationships/notesSlide" Target="/ppt/notesSlides/notesSlide3.xml" Id="Raae3e4b4f8964eea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119836554df5" /><Relationship Type="http://schemas.openxmlformats.org/officeDocument/2006/relationships/notesSlide" Target="/ppt/notesSlides/notesSlide30.xml" Id="Rf30070d5557e47bd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35d97c35f42b6" /><Relationship Type="http://schemas.openxmlformats.org/officeDocument/2006/relationships/notesSlide" Target="/ppt/notesSlides/notesSlide31.xml" Id="Re3e13d0dc6bd4cf1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e63e939c645c8" /><Relationship Type="http://schemas.openxmlformats.org/officeDocument/2006/relationships/notesSlide" Target="/ppt/notesSlides/notesSlide32.xml" Id="R0a3873c6a59c457f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8355e03894008" /><Relationship Type="http://schemas.openxmlformats.org/officeDocument/2006/relationships/notesSlide" Target="/ppt/notesSlides/notesSlide33.xml" Id="R4fbdf1a33a424ab2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a96abc1f24575" /><Relationship Type="http://schemas.openxmlformats.org/officeDocument/2006/relationships/notesSlide" Target="/ppt/notesSlides/notesSlide34.xml" Id="R28be888f996d4567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a0efb74e4197" /><Relationship Type="http://schemas.openxmlformats.org/officeDocument/2006/relationships/notesSlide" Target="/ppt/notesSlides/notesSlide35.xml" Id="R29fac71028e94b56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7b8e0377d4fb5" /><Relationship Type="http://schemas.openxmlformats.org/officeDocument/2006/relationships/notesSlide" Target="/ppt/notesSlides/notesSlide36.xml" Id="Rd47c97b2b384485c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a0d57fefc4462" /><Relationship Type="http://schemas.openxmlformats.org/officeDocument/2006/relationships/notesSlide" Target="/ppt/notesSlides/notesSlide37.xml" Id="R90d50907e60b4de2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e5445e65b4012" /><Relationship Type="http://schemas.openxmlformats.org/officeDocument/2006/relationships/notesSlide" Target="/ppt/notesSlides/notesSlide38.xml" Id="Rdceb06f595364373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85a591f7c4c0b" /><Relationship Type="http://schemas.openxmlformats.org/officeDocument/2006/relationships/notesSlide" Target="/ppt/notesSlides/notesSlide39.xml" Id="R5b6b5aba9243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033dff2b142fa" /><Relationship Type="http://schemas.openxmlformats.org/officeDocument/2006/relationships/notesSlide" Target="/ppt/notesSlides/notesSlide4.xml" Id="R7c5c478bd1014b2e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d4606816b43ee" /><Relationship Type="http://schemas.openxmlformats.org/officeDocument/2006/relationships/notesSlide" Target="/ppt/notesSlides/notesSlide40.xml" Id="Ra6d3814bc76a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64e8dbc5343c2" /><Relationship Type="http://schemas.openxmlformats.org/officeDocument/2006/relationships/notesSlide" Target="/ppt/notesSlides/notesSlide5.xml" Id="Rcaa0326e0d4b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6c70275c84a3b" /><Relationship Type="http://schemas.openxmlformats.org/officeDocument/2006/relationships/notesSlide" Target="/ppt/notesSlides/notesSlide6.xml" Id="R5ee35d5b59b74c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61292338e4744" /><Relationship Type="http://schemas.openxmlformats.org/officeDocument/2006/relationships/notesSlide" Target="/ppt/notesSlides/notesSlide7.xml" Id="R458438f6b2d1430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f33e943f14864" /><Relationship Type="http://schemas.openxmlformats.org/officeDocument/2006/relationships/notesSlide" Target="/ppt/notesSlides/notesSlide8.xml" Id="R7e1c5a6e51f34ae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4d342348b4827" /><Relationship Type="http://schemas.openxmlformats.org/officeDocument/2006/relationships/notesSlide" Target="/ppt/notesSlides/notesSlide9.xml" Id="Rf942871fcb9a45b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9938E5-F1EA-4382-9E25-8AEAF5271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5C6ADE-39CF-4E74-BF20-5FB99F76B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57250"/>
            <a:ext cx="619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BIBLE 365  •  WEEK FIVE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85DEF2-EF97-4B15-983E-55BF2B5B5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28750"/>
            <a:ext cx="10096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Deliverance: God Hears,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Calls, Judges, and Provides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03F47D-D919-45F9-8F5F-3A5AF8143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24250"/>
            <a:ext cx="8572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D9C7A3"/>
                </a:solidFill>
              </a:defRPr>
            </a:pPr>
            <a:r>
              <a:rPr sz="2100" b="0">
                <a:solidFill>
                  <a:srgbClr val="D9C7A3"/>
                </a:solidFill>
              </a:rPr>
              <a:t>Genesis 48–50 • Exodus 1–18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EC1EDD-2E5D-4F8E-BFCD-9BF411BA8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286250"/>
            <a:ext cx="44291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B67407-8282-41C9-9B06-461D701C2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76750"/>
            <a:ext cx="45243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PROMISE  •  OPPRESSION  •  FREEDOM  •  FORMATION</a:t>
            </a:r>
          </a:p>
        </p:txBody>
      </p:sp>
    </p:spTree>
    <p:extLst>
      <p:ext uri="{BB962C8B-B14F-4D97-AF65-F5344CB8AC3E}">
        <p14:creationId xmlns:p14="http://schemas.microsoft.com/office/powerpoint/2010/main" val="78827811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C6B5DFB-D5F0-4E5D-B8F8-CEA49AFB9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65ACD3-7E3A-45CA-A3DB-7011FCC2D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2–3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7FC1E9-985E-43D2-BD8B-B08BD04F7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At the bush, God’s holiness turns attention toward suffering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F516CC-6575-4D29-8A63-98C82F9B1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04F66C-9CC9-4444-AB87-7993FF45D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HEARS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D6E2DD-C0DB-42D6-9825-C4B25C65F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Israel’s groaning rises from slavery; suffering is neither invisible nor forgotten.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405733-86A0-4C9C-925E-772C88B95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B413F1-E31B-48B2-B419-047341A23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GOD REMEMBERS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8BEF61-303F-45F8-93E9-42FF37DA7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Covenant memory means faithful action, not that God had mentally forgotten.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9B3A57-CBE6-4648-BAF6-4ED51F471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8155BA-F4AF-4997-A256-6A449419C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COMES DOWN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03B493-1C42-4B31-888F-B3FA33D95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knows the people’s pain and declares an intention to deliver them.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FE26B5-C90D-4CC9-8496-2CBB51673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94534C-FA07-48E7-A005-A6EC93C6E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GOD CALLS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24A06E-3372-414E-BD6F-9CFDD6400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Moses is sent back to the place he fled, carrying divine promise rather than self-sufficiency.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0BF21A-C7B1-41EE-BD4F-0289B7489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holy God is revealed as the God who attends to oppressed people and enters history to deliver.</a:t>
            </a:r>
          </a:p>
        </p:txBody>
      </p:sp>
    </p:spTree>
    <p:extLst>
      <p:ext uri="{BB962C8B-B14F-4D97-AF65-F5344CB8AC3E}">
        <p14:creationId xmlns:p14="http://schemas.microsoft.com/office/powerpoint/2010/main" val="69507520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61CCBAD-F282-4FE7-90A6-69920D5AA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3FECB6-010F-42E2-9725-04CB18E21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3:13–15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909773-E47F-4D8B-8041-FDE1CA07D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divine name promises faithful presence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B20BC5-5ABD-46B9-A5B3-5441D63C8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08677A-5905-40AA-A224-D865C0C61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I AM WHO I AM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9BFB46-B5E5-4CBF-B029-56D3382F0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The name resists human control: God is not one manageable deity among others. God’s identity is self-grounded and free.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5572FD-1ED2-4DF8-AEB5-11989CFD0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F6F9E4-1FC8-492D-AADB-1615783B7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I WILL BE WITH YOU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C6F04F-052F-4AEE-AB01-53210CCFD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The Hebrew wording can carry a future sense. Moses’ decisive assurance is not personal adequacy but God’s accompanying presence.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54ED4E-98CC-4E02-81D9-DD13255C7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God’s name is not a formula to master; it is a promise that the living God will be known through faithful action.</a:t>
            </a:r>
          </a:p>
        </p:txBody>
      </p:sp>
    </p:spTree>
    <p:extLst>
      <p:ext uri="{BB962C8B-B14F-4D97-AF65-F5344CB8AC3E}">
        <p14:creationId xmlns:p14="http://schemas.microsoft.com/office/powerpoint/2010/main" val="178096487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4F1959-6D7D-4D3B-9948-86A33F8B8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AFE935-91BE-4A6F-8C07-2296853C9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THURSDAY, AUGUST 20, 2026  •  EXODUS 1–3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FF9B16-208E-418A-A86B-A36BE06AA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30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E380968-F305-43B6-8537-929B00570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C1601A9-EC60-4AAC-9AD4-AEBE8E523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EA6EA2-FADC-4F6D-8E76-4017A59A1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What does God’s response at the burning bush reveal about the divine name, God’s attention to oppression, and Moses’ reluctant calling?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143B7B-920B-42C4-A469-B4FC48BED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584623-270D-4DD5-9EA6-C5D4B1CFA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196420541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1149BE-95E8-4CF0-A95F-45F0EC7F8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5DFE4D-B5DB-4CFB-856E-88B222121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5D4223-AD4F-463C-96DF-6B7D337A9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Exodus 4:1–17, 24–31; 5:1–23; 6:1–9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DCD0B1-3DAC-462E-B588-C09BB73C0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3C7102-6C39-4BB8-825C-7AEB10B4B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A22486-7AE8-4A50-A245-9B4402B0C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6629A4-1894-40FC-B695-ED555C73A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8732AE8-C22A-453D-942A-01A6BEDC7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Objections • signs • Aaron • strange night encounter • bricks • complaint • renewed promise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79E466-A051-4B6E-A852-767D89824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4BA6F5-834A-4615-8E64-5432482FF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Why does obedience initially make the crisis worse?</a:t>
            </a:r>
          </a:p>
        </p:txBody>
      </p:sp>
    </p:spTree>
    <p:extLst>
      <p:ext uri="{BB962C8B-B14F-4D97-AF65-F5344CB8AC3E}">
        <p14:creationId xmlns:p14="http://schemas.microsoft.com/office/powerpoint/2010/main" val="90247586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D1A8A6D-0CB1-4218-91F7-F36C5AEFB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3C0D0C-F598-4F94-8E07-9AE857FBC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35A98F-FCB7-4F7C-AE4A-60F767AFC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Moses’ objections expose fear—and God supplies what the mission needs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E4BE05-5C99-4A6E-A5AF-09F92B579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A6A418E-F117-4D0E-B9D4-D057C6A90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THEY WILL NOT BELIEVE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8B1475-479E-4279-A72A-C8667F7B0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gives signs that authenticate the commission.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37C736-EF36-4539-8BEE-2898D47F9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C887BD-16FA-47D8-A26D-B374F4F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I AM NOT ELOQUENT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DF656B-4EB5-409D-B674-6722777C5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claims authority over human speech and promises instruction.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738A93-9448-4C27-94CE-FCCE09C2A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17E4D3-8B74-4B33-B43C-DA4AD67B3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SEND SOMEONE ELSE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6CC8723-1E24-4DFD-AB64-4A13695A8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Divine anger answers refusal, yet Aaron is provided as partner.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D90D7E-B246-4C5E-A4DB-6F4FAB2C5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E8D851-2CA1-4025-9840-93174A76A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COVENANT SERIOUSNESS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14C07C-71DD-4E38-B648-6BDE11499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difficult circumcision episode warns that the liberator’s household cannot ignore covenant obligation.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772505-1BD4-48DA-B143-DCE4F6585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God accommodates weakness without allowing reluctance to cancel the call.</a:t>
            </a:r>
          </a:p>
        </p:txBody>
      </p:sp>
    </p:spTree>
    <p:extLst>
      <p:ext uri="{BB962C8B-B14F-4D97-AF65-F5344CB8AC3E}">
        <p14:creationId xmlns:p14="http://schemas.microsoft.com/office/powerpoint/2010/main" val="8591220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EAB91E-247B-46B6-99AC-21C77BC93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881468F-5776-42CC-9830-612AFE1E6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89AC8D6-D90C-4896-8BEB-50E3160DF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Pharaoh retaliates because liberation threatens his economy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728D36-162C-4CE7-AEAD-853DF4CDD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FC3F26-5778-4002-8C18-27629068F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MOSES SPEAKS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5BE116-84C4-402C-B5F6-9FA925618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Israel’s God commands a journey to worship. Pharaoh hears no legitimate authority above his own.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C3BD5F-41DB-4A72-A31B-1EED39875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4B9D18-0CDE-4C67-B263-C622CB703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PHARAOH TIGHTENS CONTROL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8260A5-0FE8-4552-95BE-823BA253D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Straw is withheld while brick quotas remain. Israelite supervisors are beaten, and anger turns against Moses and Aaron.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C453FE-9DF6-46A7-A014-62075ED96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Oppressive systems often intensify when challenged; worsening conditions do not prove the call was false.</a:t>
            </a:r>
          </a:p>
        </p:txBody>
      </p:sp>
    </p:spTree>
    <p:extLst>
      <p:ext uri="{BB962C8B-B14F-4D97-AF65-F5344CB8AC3E}">
        <p14:creationId xmlns:p14="http://schemas.microsoft.com/office/powerpoint/2010/main" val="137887174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7DA8803-86AC-4310-B934-9058CEC1D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D777D3-69C1-4DB4-AD9F-33F780247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D460C7-0B12-4A10-A007-1C2C6F68F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God answers discouragement by restating identity and covenant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DF31EB-5A6E-4C07-B8AA-74716E612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F785AD-A86A-4052-B132-09D7FE5E8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I AM THE LORD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5FA376-BBEA-45F8-A59F-4D659C9AF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promise begins in God’s identity, not Israel’s emotional strength.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652813-3DE9-49BD-94BB-D0934BC69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F6909B7-A323-4CEE-937C-5D80F8A61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I WILL BRING OUT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191189-70A4-4B77-BE6C-100683171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907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Freedom from forced labor addresses the people’s immediate bondage.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BA7DD15-4761-48E9-9214-B845D9B10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337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63C157-1D05-4A35-AA02-9F01FD078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813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I WILL REDEEM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37B776-6549-44BF-9540-7C2AF8E17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337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claims the enslaved through decisive judgment and covenant action.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1E2535-B38B-4FCB-ADE8-4AF291447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766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847052-EBB2-4BC0-9D85-0F6A2BF9C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I WILL TAKE YOU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FBAAD5-DE48-4D6E-9FEE-1684DA314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766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Deliverance creates belonging: Israel will be God’s people.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99961A-071C-4BE2-846B-C4047872B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6A45C2-0D60-44E0-A2C4-0BD890F73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I WILL BRING YOU IN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48B1D88-AC8E-4509-B72D-A258F8035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6196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exodus points toward land and fulfilled promise, not escape alone.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2A04EB4-E79A-4B77-99D3-9289232E7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Israel cannot hear because of broken spirit and cruel slavery, yet God’s promise does not depend on their optimism.</a:t>
            </a:r>
          </a:p>
        </p:txBody>
      </p:sp>
    </p:spTree>
    <p:extLst>
      <p:ext uri="{BB962C8B-B14F-4D97-AF65-F5344CB8AC3E}">
        <p14:creationId xmlns:p14="http://schemas.microsoft.com/office/powerpoint/2010/main" val="160257690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F88D38-8129-46EC-BADF-524095CB5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A70C28-7851-4EB4-849C-BE4EABEAA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FRIDAY, AUGUST 21, 2026  •  EXODUS 4–6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69D68F-26DE-48F8-9495-2826B18A1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31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D328C3-616F-4962-AED0-6D320EDAF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5169BCE-9271-432B-9D58-C190FAA6C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FA4B7C-4D18-4712-86D9-88F058174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Why do Moses’ objections, Pharaoh’s retaliation, and Israel’s discouragement intensify after God commissions Moses to lead the people out of slavery?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1EF6C5-F772-4D87-9740-ABC495267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BFA5FD-5F8C-434E-B05F-4E00602EB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15329629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BFF494-A667-46DB-9FED-7EF80EC92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94C5B9-4518-435F-9651-62E265CDE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386D44-5EC0-42EB-A223-0FC9893DF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Exodus 7:8–25; 8:1–19; 9:13–35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15783B-5AEF-4F4D-8763-500CE920F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74BEF7-1F3E-435D-8D4F-1AF21A800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F40C85-7F60-46E5-9157-F5B08EF65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5BC4A8-8DA3-4F19-B6CE-009520DD5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F40065E-AC3B-46C6-B0ED-03BB9DE88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Staffs • Nile • frogs • gnats • flies • livestock • boils • hail • distinction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F78075-9CDF-4CD7-B3FF-C42CDC6BB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D0665D-0BC3-43AE-9A3E-2315C6D4E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claims to sovereignty are exposed in the first plagues?</a:t>
            </a:r>
          </a:p>
        </p:txBody>
      </p:sp>
    </p:spTree>
    <p:extLst>
      <p:ext uri="{BB962C8B-B14F-4D97-AF65-F5344CB8AC3E}">
        <p14:creationId xmlns:p14="http://schemas.microsoft.com/office/powerpoint/2010/main" val="17423762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DB7022B-B020-4714-B340-0BCF1F5AF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76662A7-2308-4FD1-A658-B7F3F1743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7–9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CCFC14-6C8B-47F5-80FD-B79E62398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plagues expose Pharaoh’s rule as counterfeit sovereignty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6E7C09-8FB5-4F57-9235-8BC6CEFDC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A49C51C-2D99-4423-AB8B-CC3CB871C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ROYAL POWER CONTESTED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4AD53DF-456F-4442-9923-9D206005B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Pharaoh commands labor and death, but cannot command creation.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16BC3E-AF0C-473E-9EF6-25A74C220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93752E-037A-4319-A0EC-946E0BEAA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MAGICIANS LIMITED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9472389-8217-4D9B-869D-12805EF3E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They imitate some signs but cannot reverse them and finally confess God’s finger.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F4AC11-25B5-4D92-B501-F8E9EDC78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2EF1DA-547D-45E4-A599-F006F41F5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CREATION DISRUPTED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9BEB88-82C5-4560-9F70-24A38B536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Water, animals, bodies, weather, and agriculture become arenas of judgment.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5176669-9DBB-41F9-A845-CC4200A8A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DBF8ED5-71B0-4131-97FE-2F6CB57BA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ISRAEL DISTINGUISHED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D0F214-E616-434A-A565-2037855F1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protects Goshen, revealing that Egypt’s control over Israel is not ultimate.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C4EF7A-5289-4CFE-8502-0DE754B9C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conflict is not a magic contest; it is a public judgment on a regime that treats people and creation as possessions.</a:t>
            </a:r>
          </a:p>
        </p:txBody>
      </p:sp>
    </p:spTree>
    <p:extLst>
      <p:ext uri="{BB962C8B-B14F-4D97-AF65-F5344CB8AC3E}">
        <p14:creationId xmlns:p14="http://schemas.microsoft.com/office/powerpoint/2010/main" val="133660072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323357E-8FA2-405F-98A2-FF8ABBEC3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89C8D4-4163-4F1C-AC87-D37505646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48–EXODUS 18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9089193-EEC0-4BAB-A2A1-774C50204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promise survives Egypt—and confronts empire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06AABA-8A53-435F-900E-CA6F7DAC6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FDFFA2-B8BD-4E18-A955-AD6DDEEED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BLESSING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7C4EE0-76C0-4A26-B13A-1CBCF099C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Jacob interprets family history and directs hope beyond Egypt.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AFBF4D-DE1D-42B8-BB24-90775C8A2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9E361D-BEF2-4FEB-ADE7-A7EEFBDCE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OPPRESSION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7BFF7C-C9F1-4634-A9A0-2CA343F87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907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Pharaoh turns demographic fear into forced labor and death.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77C797-123A-4095-A22A-28378FFC8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337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0FE429-9C5E-4A6C-AA89-EBBCA5E72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813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CALL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968D4E-CA19-488B-8FDC-3B4F67418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337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hears Israel and commissions a reluctant Moses.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DC08681-26DA-4BE0-A3E1-B72F05785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766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AFF64C-A55B-4F66-BCA4-7EA21AB79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JUDGMENT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34560A8-101A-43D9-ACEF-8C0B6A534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766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plagues expose Pharaoh’s false sovereignty and Egypt’s gods.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7D5113-0FFE-4639-B9BD-4D41F8C85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5AFC14-E532-47C0-96E1-DFB21CFA6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FORMATION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0C289A-D9A3-493A-BE42-E20B31F02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6196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Passover, the sea, manna, water, battle, and shared leadership shape a people.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EB28FDB-8ED8-450D-A88D-5BF6B59AA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Deliverance is not only escape from bondage; it is formation for life with God and one another.</a:t>
            </a:r>
          </a:p>
        </p:txBody>
      </p:sp>
    </p:spTree>
    <p:extLst>
      <p:ext uri="{BB962C8B-B14F-4D97-AF65-F5344CB8AC3E}">
        <p14:creationId xmlns:p14="http://schemas.microsoft.com/office/powerpoint/2010/main" val="73048870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2435FF-CB69-4D7A-B806-B886742E4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8071AE-FE99-4B3A-B1DF-43E9C6B28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7–9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80047F-A798-4D52-9904-BA8DD62B7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hardening of Pharaoh’s heart reveals settled resistance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AA51BF-B1F9-4C6D-8BFA-A088377E0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00F351-917E-4B3D-9B52-AC6FD7375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PHARAOH HARDENS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4C70E9-A338-4274-935A-2EA388FC3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Several texts describe Pharaoh making his own heart heavy, refusing warning even after temporary relief.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C2E0E1-3052-44CE-89FD-22A3D8D68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56043D-58C2-45E0-81C0-403DC3071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GOD HARDENS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D121DA-52DC-4FEE-B682-3DF3B90CD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Other texts say God strengthens or confirms that resistance so the conflict exposes divine power and Pharaoh’s injustice fully.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C054F65-D286-4225-A595-E79F6B893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narrative holds human responsibility and divine judgment together; hardening is not permission for arbitrary cruelty.</a:t>
            </a:r>
          </a:p>
        </p:txBody>
      </p:sp>
    </p:spTree>
    <p:extLst>
      <p:ext uri="{BB962C8B-B14F-4D97-AF65-F5344CB8AC3E}">
        <p14:creationId xmlns:p14="http://schemas.microsoft.com/office/powerpoint/2010/main" val="1640817991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1822AD8-DA41-4DC9-8BF7-14BD22155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C77ADF-2E10-4A60-9BF2-F6580FF7D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72200C-A51B-49DC-BB7B-13E5AB527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Judgment also creates opportunities to listen and act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2F9203-A0AE-4412-9701-122041692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B11CD33-B681-4038-9DA9-DDDEBA1C7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WARNING GIVEN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496C280-3BF1-4A2E-B984-6C1744DC8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Before the hail, Egyptians are told to shelter servants and livestock.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1CB48B-DF34-4045-BB34-A948155EA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A8D552-9271-4E3F-8B1E-E17067D40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SOME FEAR GOD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3891AD-90EE-401E-B52D-6F5FE66A1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Those who heed the word preserve life within Egypt.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EEB6E6C-1409-4B4D-AA30-46E6DF8D2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AADD24-74E4-43F0-BA64-EF238BFCF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PHARAOH CONFESSES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CA4125-5157-4140-8BC5-F55E8A3E5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He says he has sinned, but his change lasts only while danger remains.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7AEC53-5649-4C2D-AC1A-5FA405601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680CE0-BF28-45EC-AE39-586A4458B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MOSES INTERCEDES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C746B59-24B2-4A13-80C7-D635AF422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Moses prays for the storm to end even while knowing Pharaoh will resist.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665DFD-79B6-45A1-8E31-69AFF8EAC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plagues distinguish temporary fear from genuine surrender and show mercy operating within judgment.</a:t>
            </a:r>
          </a:p>
        </p:txBody>
      </p:sp>
    </p:spTree>
    <p:extLst>
      <p:ext uri="{BB962C8B-B14F-4D97-AF65-F5344CB8AC3E}">
        <p14:creationId xmlns:p14="http://schemas.microsoft.com/office/powerpoint/2010/main" val="26329171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C4A855-F20E-4250-8AA3-735A4E9EC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4006C9-5D5C-4848-8495-6B823AD3C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SATURDAY, AUGUST 22, 2026  •  EXODUS 7–9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7C2FCA-5DCC-44E7-9DE9-EF7B6F54A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32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E9F9C7-EEAD-4163-ACEC-2756987DA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6FACA9-B45B-48DF-8969-400730C63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68D8BB-237B-4EB1-98D0-08DE7B9E4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Through the first plagues in Exodus 7–9, how does the contest between God and Pharaoh expose the spiritual and political foundations of Egyptian oppression?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77A2B7-1D75-4629-94C2-63A36F0C7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71F687-C473-4EE9-AD60-ECCF767D9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238001600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FAC86C-5662-4D89-96ED-A9C5D8778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6EEC7CF-274B-4B40-9847-606956A1E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D8FA2C-7331-41E4-AD92-143F0775E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Exodus 10:21–29; 11:1–10; 12:1–32, 40–42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EFCAFBD-5779-435F-9B0F-5EA7EC75C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BC3AEE-0E29-474B-845A-E5614F11C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296411-CCF1-40C8-BE06-E5ABE4433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DC5B7F-E21C-4406-9F23-D5ADB4E1D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3DA501-71E9-47B9-BE4F-5718A4545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Darkness • firstborn • lamb • blood • unleavened bread • vigil • release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061013-7B7E-4D7D-860C-3863D27F1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193D6C-3688-4ABA-984A-0582B5CE8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 blood, meal, death, haste, and memory create a people?</a:t>
            </a:r>
          </a:p>
        </p:txBody>
      </p:sp>
    </p:spTree>
    <p:extLst>
      <p:ext uri="{BB962C8B-B14F-4D97-AF65-F5344CB8AC3E}">
        <p14:creationId xmlns:p14="http://schemas.microsoft.com/office/powerpoint/2010/main" val="742058842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B914AEE-9C47-4134-AA40-3FC34F875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965F0B8-1E53-4563-959E-1CA69E858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4C61FE-957A-4699-A721-408DA4861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Passover turns deliverance into embodied memory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468D30-880C-417D-832F-AED307A9E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191D3E-46A8-4779-A19C-32EEFE6A4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HOUSEHOLDS PREPARE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81647C-8DED-44A0-9BCA-D981F8639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 lamb, shared meal, sandals, staffs, and haste make faith concrete.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8CB20E-E4C5-4953-B4FA-D4B55F09E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BBAB49-9BEE-494F-995C-9C8A7C9CF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BLOOD MARKS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6616BE-1C3F-41C9-A8DB-764E28F5F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sign identifies households trusting God’s instruction amid judgment.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041076E-6EE0-4829-97ED-C4344E4E9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4E1FEF-98BD-495A-AD3E-82B991A6C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TIME REORDERED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1F0804-DF81-417D-BFA8-3BA20034A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Israel’s calendar begins around deliverance; freedom becomes communal identity.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542564E-068B-44A6-8BA8-DB9EC2CD5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3DC5A6C-B805-40A3-B9F0-E3F4376F8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STORY REPEATED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B2067E-B993-40FC-ADE9-A9BDACD06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Future children must learn why the meal is kept and whom God delivered.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0BF25B-6A17-4446-93BA-892E5C24A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Passover forms a people who remember that life and freedom are received, shared, and retold.</a:t>
            </a:r>
          </a:p>
        </p:txBody>
      </p:sp>
    </p:spTree>
    <p:extLst>
      <p:ext uri="{BB962C8B-B14F-4D97-AF65-F5344CB8AC3E}">
        <p14:creationId xmlns:p14="http://schemas.microsoft.com/office/powerpoint/2010/main" val="164269402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A66AA0-30C8-4A1A-8818-04437A760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629816-0C63-4561-ABE2-452C13EDE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11–12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F42050-F656-4C07-9CF7-3EAD6BDD0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death of the firstborn is judgment—and a text of terror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E99644-6452-4B02-AFC9-ED476E6AB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C99326-9343-4112-8EEC-7FF0F5D5F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JUDGMENT ON EGYPT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9C9235-6695-4F9B-B2D8-3EFCF6BB7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The blow reaches Pharaoh’s household and the enslaved woman’s household. The empire that killed Hebrew sons experiences death at its center.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2714607-1C1F-424C-BBD8-011234CEF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06EA51-DC65-483F-BAA1-5E9A1E810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MORAL GRAVITY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4148F4-54A5-40DB-B4C9-0E575E09C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The narrative does not invite delight in children’s deaths. Egypt’s cry forces readers to face the catastrophic human cost of Pharaoh’s refusal.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428B16-0CD1-4163-BCFD-4BCDCAE01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Deliverance is good news for the enslaved, but biblical judgment must never be taught casually or triumphantly.</a:t>
            </a:r>
          </a:p>
        </p:txBody>
      </p:sp>
    </p:spTree>
    <p:extLst>
      <p:ext uri="{BB962C8B-B14F-4D97-AF65-F5344CB8AC3E}">
        <p14:creationId xmlns:p14="http://schemas.microsoft.com/office/powerpoint/2010/main" val="711419087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AC953B-42C4-4657-9825-87474436C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F12A2A3-BCB8-4737-910D-EEB653A59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0B0F93-2587-4D7F-8BEC-FAF79195F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exodus creates identity through distinction and inclusion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024E54-545B-4D43-8608-07BEF8454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918C44-8A4E-433A-9DCA-A840B7DB9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ISRAEL DEPARTS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FF392E-0CA8-47B2-888A-6CA67F5C7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 population formerly held as labor leaves by divine command.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B15B1A-0D86-43AA-BED1-0F47CDA1C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221A29-EBE1-463A-B8C8-1A39F1FEC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MIXED MULTITUDE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313323-DF66-4843-B2D9-515ABF002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Others travel with Israel; the delivered community is not described as ethnically sealed.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585209-D1C3-4A19-8025-90DAB1764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3A521B5-05C2-4EF1-805D-244C5F5DC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ONE PRACTICE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55A5A6-03C5-407D-A8F2-BF232D259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Passover has covenant boundaries, yet resident foreigners may join through the prescribed sign.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BA9D32-12B6-4276-9C57-ED43F6783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584D3F-6517-4656-A257-C9BA51F1F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NIGHT OF WATCHING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BDD3F02-4AD2-476A-B8BE-2A5DD4392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Israel remembers God’s vigilance by keeping vigil across generations.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89047A-5D92-48FA-8113-F8AABA3FE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Freedom becomes a disciplined memory: God delivered us, therefore we belong to God and must remember together.</a:t>
            </a:r>
          </a:p>
        </p:txBody>
      </p:sp>
    </p:spTree>
    <p:extLst>
      <p:ext uri="{BB962C8B-B14F-4D97-AF65-F5344CB8AC3E}">
        <p14:creationId xmlns:p14="http://schemas.microsoft.com/office/powerpoint/2010/main" val="391833529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A284FD-C906-42D6-9773-B2017B0E9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C3CE01-4BC0-45D2-8D55-A20984EA5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SUNDAY, AUGUST 23, 2026  •  EXODUS 10–12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748371-FF40-4796-AEF2-EA578A6D8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33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D48C1C3-E812-43C1-A57F-4938301EC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A83FD1-4394-4EAD-881E-27F8B60E1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0F52A6-131A-44EB-98DC-DCCEADC8F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How do Passover and the death of Egypt’s firstborn connect deliverance, judgment, remembrance, and the formation of a people?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BB589C-C9BD-4F44-8DAB-FAB904C7D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6D8E94-2D75-4AFE-B66A-71E2E3288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1680020913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F7CDE3-67C0-40C7-84BF-FB28C60B1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4C5775-CAE8-40D7-869E-C13E908AB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690BBA-F1C0-4439-8C67-AE9A61C49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Exodus 13:17–22; 14:5–31; 15:1–21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5B0763-7700-45E6-B482-B2F514B0F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3B1EFD7-C3E1-44EC-9FBC-38B8EEFEF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A2357D-466C-4EBC-B381-D63F033A2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E507B4-D4EB-4452-A59F-B018581DE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826D621-C3AC-4A98-9472-3EB2D1354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Long route • cloud and fire • trapped • stand firm • waters • shore • song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8324037-04BB-47FD-A3D1-6D6635809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83446D7-BEF7-48A3-ACFA-8528D2196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 fear, command, rescue, and song shape freedom at the sea?</a:t>
            </a:r>
          </a:p>
        </p:txBody>
      </p:sp>
    </p:spTree>
    <p:extLst>
      <p:ext uri="{BB962C8B-B14F-4D97-AF65-F5344CB8AC3E}">
        <p14:creationId xmlns:p14="http://schemas.microsoft.com/office/powerpoint/2010/main" val="33368549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A057879-72BF-4700-A991-EB46A90A6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DF94B5-9CA1-431E-B044-48A87A18F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13–14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34495D-9091-4F3D-9C0F-76D768134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God leads Israel by a route that exposes unfinished fear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035802-0C67-47D1-8385-7FE7B3BCC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222C60-F383-47C9-95B5-7761265ED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A LONGER WAY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0AF05B-8274-4599-892B-7C692A3E8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avoids the direct military route because freedom requires formation.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FC8331-6DFD-49A5-8D4A-E64D0056F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4B502F-558F-45F0-9DE5-898C10C2D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VISIBLE PRESENCE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9CA92D-4689-46A8-8893-DAD2815B8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Cloud and fire guide, shield, illuminate, and remain with the people.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73232D1-3629-4193-BD27-7F732C09E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71A22C-0657-4136-AEF0-4294559D6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FEAR SPEAKS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925CE9-7C49-4EA5-B4DA-B3FF44A6E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At the sea, Israel imagines slavery as safer than uncertain freedom.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E1C8F7-8EA3-478C-A6DF-5828EE48E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F189B5-D950-4DEE-A978-1ED91D5B6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MOSES CALLS FOR TRUST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A536B3-5C08-46A2-A7E0-A66F35A0E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people are told to stand firm, then commanded to move forward.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CE6805F-77FE-479D-9804-1B451C587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Leaving Egypt is immediate; learning to live without Egypt’s control is a longer journey.</a:t>
            </a:r>
          </a:p>
        </p:txBody>
      </p:sp>
    </p:spTree>
    <p:extLst>
      <p:ext uri="{BB962C8B-B14F-4D97-AF65-F5344CB8AC3E}">
        <p14:creationId xmlns:p14="http://schemas.microsoft.com/office/powerpoint/2010/main" val="61202829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05CAB8-6E03-4A24-90E6-7153968F3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71A916-2C67-43CD-8302-9E7D9D041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38AE6E-8F4A-4D4A-99A8-A115A0933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Genesis 48:8–22; 49:1–12, 22–26; 50:15–26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CA7AAF-5694-4295-AE3A-AF251A92F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5B40D4-D433-48F1-A5C5-18F843D15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46B1D1-7CD6-44AA-8687-D3E904399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D4AE00-2942-4280-AE48-7017901B6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1341EE-5184-4C1A-B4CF-FDC0D7B83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Ephraim before Manasseh • sons named • Judah • Joseph • forgiveness • return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107D44-78DB-4CB7-BEAC-75DF890CB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7873EE8-66A5-41B2-8D90-0016A6445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How do blessing, reversal, memory, and burial shape Israel’s future?</a:t>
            </a:r>
          </a:p>
        </p:txBody>
      </p:sp>
    </p:spTree>
    <p:extLst>
      <p:ext uri="{BB962C8B-B14F-4D97-AF65-F5344CB8AC3E}">
        <p14:creationId xmlns:p14="http://schemas.microsoft.com/office/powerpoint/2010/main" val="102971142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A47878-6F14-467C-B8B1-D648909D4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6A05E8-A79F-4B18-ADDA-C2AF2EDB0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81A41A-D22C-4EB6-9B2C-64E9704B4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sea reveals freedom as gift, not self-rescue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5B5C4B-792E-42B2-82B1-1AC8CC587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158F2A-4D9B-4266-B791-8AEE699CA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ISRAEL CANNOT ESCAPE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4A48CA-4AF1-45F5-9C81-B73EAD1FE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Water stands ahead and Pharaoh’s army behind. Former slaves possess no military answer to imperial pursuit.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9361BC-359A-4127-BC46-755DA1D48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5746DB-EB7A-4B66-BE4E-C15C64BDB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GOD MAKES A WAY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DD1D44-466E-4485-A930-9B2DAA11B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Wind divides the waters, Israel crosses, and the army that would re-enslave them is defeated.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BD1CD4-A6BC-4214-8EDD-4234AD4FF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crossing ends Pharaoh’s claim over Israel and gives the people a future they could not manufacture.</a:t>
            </a:r>
          </a:p>
        </p:txBody>
      </p:sp>
    </p:spTree>
    <p:extLst>
      <p:ext uri="{BB962C8B-B14F-4D97-AF65-F5344CB8AC3E}">
        <p14:creationId xmlns:p14="http://schemas.microsoft.com/office/powerpoint/2010/main" val="659498245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66228F-B9A3-4107-BD5B-A167F9A86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31101A-7C1C-4A21-92F1-DFF5A94FF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70F43B-8660-4008-9E77-AB8D3B558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Song turns rescue into communal theology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F6B6AD-55C7-4B00-B73F-83C7C44D0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84D3A6-8C35-48A5-9574-38FDDE82A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IS NAMED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BAB594-EDC0-4A1C-8441-35631585A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LORD becomes strength, song, salvation, and incomparable holiness.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F333D8-48B4-4B03-A612-CA3599C63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943671-19FD-4A0C-BC5A-3363E2E8E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POWER REVERSED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8DE495-C01E-4407-9877-11B4B5ACA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Horse and rider—the machinery of imperial pursuit—do not have the final word.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ACC80E-2F81-469D-8A0D-F6E009D23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F347D8B-90BC-4CE6-A8C6-9A1BC857E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WOMEN LEAD MEMORY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ACAD336-ED4A-41FC-8AC9-29A8C2E21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Miriam and the women answer with tambourines and dance.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B17EA0-9D94-4055-80C2-D7E90F284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4017B8-C28A-4319-8DD6-5DB0401FB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FUTURE ANTICIPATED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C4D84E1-0C96-4CCC-B56F-EB9B0205F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song moves from the shore toward God’s dwelling and the people’s destination.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6927C5-DEC3-4EBA-85C0-6985F59BC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Communal song teaches the next generation what freedom means and who made it possible.</a:t>
            </a:r>
          </a:p>
        </p:txBody>
      </p:sp>
    </p:spTree>
    <p:extLst>
      <p:ext uri="{BB962C8B-B14F-4D97-AF65-F5344CB8AC3E}">
        <p14:creationId xmlns:p14="http://schemas.microsoft.com/office/powerpoint/2010/main" val="793229912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4F9333C-8B0F-41FC-91CD-1B9A02C46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F2E8B4-256B-4CB4-AB86-84221C674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MONDAY, AUGUST 24, 2026  •  EXODUS 13–15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9CC191-B648-4C01-A431-44DC3F642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34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71D196-44B1-47AD-A0AA-A9CCF831C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CC5BC4-EFD7-4323-8619-38CFA76AF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9D2547-1200-4DAF-B3EB-96D8EA3E2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At the sea in Exodus 13–15, how do fear, divine deliverance, and communal song shape Israel’s understanding of freedom?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102BB3-6C1E-4C02-A8E1-8944D5198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6F06F7-17C1-4901-94B9-ABA593FAE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734877767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87DCEF-5570-4A98-920A-EB6F7C5EE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EE6ED85-C862-4D82-B515-2B2877722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DF7315-6BDC-43AA-B000-5FB414ACB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Exodus 16:1–21; 17:1–16; 18:13–27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4A9EE0E-3535-457C-8C24-EBF0514CF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D7D7C9E-F1E6-48FE-9AD3-2A4C84609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362FF2-5213-4EA9-867C-7CB736DAD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FDC5C9-0021-4338-8BFD-B028F08EA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FF3B52-03D1-4009-B79A-5C79CE59D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Complaint • daily bread • Sabbath • water • Amalek • raised hands • shared leadership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B7E358-6654-48B8-846E-282EFC028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170C50-8AB0-4E6E-A695-E782FDC4D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practical habits must formerly enslaved people learn?</a:t>
            </a:r>
          </a:p>
        </p:txBody>
      </p:sp>
    </p:spTree>
    <p:extLst>
      <p:ext uri="{BB962C8B-B14F-4D97-AF65-F5344CB8AC3E}">
        <p14:creationId xmlns:p14="http://schemas.microsoft.com/office/powerpoint/2010/main" val="422784315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52F2589-CF7E-4D3C-8474-956FA1563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B4B7B8-1281-490B-BBEF-84539A69C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8F5A2E-6E43-4F26-94A6-C9765B1FE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Manna trains Israel in daily dependence and shared sufficiency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527A43-0F5F-4ECF-93E5-1A7FBA8BC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730D31-475F-41E7-BDEF-B7665EEF6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NEED VOICED BADLY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7BC534-5B29-4522-AA70-58A3C2420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Complaint romanticizes Egypt’s food while forgetting slavery.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FA28D2-21F8-4741-A5AB-85A9F25DD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4C2AC0-7DEA-4607-A26D-93350127F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BREAD PROVIDED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56C7B69-C6F2-46CD-B608-26E65E5C0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responds to hunger with provision rather than abandoning the people.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405911-DA6F-419A-B5F3-3A9BA96D4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DBE63EB-126A-4DB9-A2CD-ABCE8AD36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HOARDING EXPOSED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A8ECEF-4CE2-4BB4-B0D4-26EFE5657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Extra manna decays; fear-driven accumulation cannot secure tomorrow.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7B0FE0-1139-40C7-AC12-60EA78F21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2FB8337-280E-49E0-A0B5-8D61F19C6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SABBATH LEARNED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622987-057D-48E4-BD44-6C6B83C92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A double portion makes rest possible and disciplines endless production.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84E7C9-5E55-4013-9C91-DFA4C990A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Freedom requires an economy of enough: gather responsibly, resist hoarding, and receive rest.</a:t>
            </a:r>
          </a:p>
        </p:txBody>
      </p:sp>
    </p:spTree>
    <p:extLst>
      <p:ext uri="{BB962C8B-B14F-4D97-AF65-F5344CB8AC3E}">
        <p14:creationId xmlns:p14="http://schemas.microsoft.com/office/powerpoint/2010/main" val="1823213243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C18B26-9ADD-4864-8274-89918AB88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6F2A52-2C99-4B9C-981D-2CB1E110E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17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83AC6C-004C-4CF8-A93D-9328ACA27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Water and Amalek reveal dependence and shared struggle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997C77E-7FF7-48DC-A111-2F4BAB021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0C431F-9163-4B84-AC04-1F43E3723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WATER FROM THE ROCK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E8755E-6748-4AD1-9078-924BFDEB3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Thirst becomes accusation, yet God stands before Moses and provides water. Need does not disappear because a people is free.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8C6580-A30E-4C87-BE7B-4777D1AD7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5DC68F-C459-488E-8F1C-DE8D66596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VICTORY THROUGH COMMUNITY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ED142FC-F257-4B68-9EF6-2DA7DFE8C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Joshua fights, Moses intercedes, and Aaron and Hur sustain his hands. No single leader accomplishes deliverance alone.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E7C7F40-D2EF-46D8-A1A8-A96455BA6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A free community survives through provision, courage, intercession, and mutual support.</a:t>
            </a:r>
          </a:p>
        </p:txBody>
      </p:sp>
    </p:spTree>
    <p:extLst>
      <p:ext uri="{BB962C8B-B14F-4D97-AF65-F5344CB8AC3E}">
        <p14:creationId xmlns:p14="http://schemas.microsoft.com/office/powerpoint/2010/main" val="808395403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BB82DEF-6257-4438-9DB0-A66BF1CDA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41693C-50C8-49C0-8BE6-AC24FA676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18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AC21FF4-6941-430F-B17F-C8EC2CF2F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Jethro turns exhausted leadership into shared responsibility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B1A757-C01E-45DB-8AD4-9CE1BED0B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C1A215-015F-417F-B52A-AED4343DF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THE PROBLEM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856C02E-9E18-4B51-A252-F6B4D0294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Moses sits alone while the people wait from morning to evening.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3F379B-10B0-4C49-B92E-232A3F427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AEE9D9-9E02-4E70-9D5E-7465C97E7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THE WARNING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E8396E-96CD-4D55-B609-D03B4E623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907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work is too heavy; both leader and people will wear out.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4DEC94E-1865-4492-AD09-C203E49BD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337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D18407-A6CC-420E-A497-039B7AA95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813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THE STANDARD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F347EE-FB50-41E7-ADCD-3F3208483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337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Capable, trustworthy people who reject dishonest gain share judgment.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0B8B8F-805D-4AD0-B63C-5A585C900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766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B8C445-2B9F-4BDF-99BB-407AC6FA4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THE STRUCTURE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F5E049-BF4C-4033-BA55-D522FD269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766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Leaders handle ordinary cases while Moses receives the difficult ones.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62E5B3-4B93-4BF3-830E-745CC62C5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6452B05-0E88-477B-8409-7475AB328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THE RESULT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35E819-4239-48A4-8A35-1011FA136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6196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Moses can endure, and the people can reach their place in peace.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A1910C-50FA-4046-8A7C-290CA106A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Delegation is not weakness; it is wise care for the leader, the people, and the work.</a:t>
            </a:r>
          </a:p>
        </p:txBody>
      </p:sp>
    </p:spTree>
    <p:extLst>
      <p:ext uri="{BB962C8B-B14F-4D97-AF65-F5344CB8AC3E}">
        <p14:creationId xmlns:p14="http://schemas.microsoft.com/office/powerpoint/2010/main" val="817990104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FFD490-5BB2-408E-803B-CF9E7FED1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F5A696-91D0-44FB-A3B5-4C3D66F44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TUESDAY, AUGUST 25, 2026  •  EXODUS 16–18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1E6930-6C5E-4746-A188-C0811F81D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35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F5255E-9585-4F6C-823E-25DFC9739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8EFE05-50E0-42AB-ADAE-D5A3550C0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9C251A-5A3A-437C-B327-89EFD0580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How do Israel’s complaints about food and water, Jethro’s counsel, and the battle with Amalek reveal the practical challenges of becoming a free covenant community?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4089A5E-4385-4BA4-9DB8-FC687D300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E00341-3FCD-4BC7-A276-C324F661F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609845321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A2EC58-DE3C-4ACE-8D77-A6776BD49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85DB43-7BB9-46F9-8649-01A9A4E30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WEDNESDAY CONVERSATION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16332C-675F-4CBE-BBC7-6E85E2AD6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What did this week teach us about God?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26D11B-CFAA-4459-9C49-5668B1521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712497-6755-46F8-B0F4-4ACAB5B51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HEARS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90B7AB-95E2-4F48-851A-36AB252AA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Oppression, groaning, hunger, thirst, and fear receive divine attention.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2DC430-2AAE-442B-9663-180A3C408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385DE1-913D-4142-87CE-375E599FA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GOD CALLS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3C676F-0CA8-46DC-8E09-BB9269F10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907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God commissions imperfect people and supplies partners for the work.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F4E287-CE99-42EC-9422-C4C3700A6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337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15CE0F-7574-455B-8A98-860490296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813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JUDGES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EE1070-5EF8-4748-BE3A-9B8EB6A61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337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Imperial claims over bodies, labor, creation, and worship are confronted.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2D2907-EC89-45C0-A833-97F00814C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766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C00EC4B-9A3E-470B-818D-72D516EBB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GOD DELIVERS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BFF389-8CAB-431C-8D74-73AB199AB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766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Passover and the sea break Pharaoh’s claim and create a future.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1E28E04-9C48-4F78-B4E4-90779E28C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FAB5C8A-D628-4752-96CE-0BFA4AA41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GOD PROVIDES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CEBD07C-4D2D-4174-9BC9-9503B8CE9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6196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Bread, water, protection, worship, and shared leadership form community.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CC0440-0124-4A6A-9225-8DE8735E6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The God who brings people out of bondage also teaches them how to live free.</a:t>
            </a:r>
          </a:p>
        </p:txBody>
      </p:sp>
    </p:spTree>
    <p:extLst>
      <p:ext uri="{BB962C8B-B14F-4D97-AF65-F5344CB8AC3E}">
        <p14:creationId xmlns:p14="http://schemas.microsoft.com/office/powerpoint/2010/main" val="75181601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7B40D53-B935-4BB2-B030-108DD559F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919BCB-7F3B-40CC-9C5F-11ACB9177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REVIEW THE WEEK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AFEDDEE-966B-4C0C-90CB-DBDF682FC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Wednesday conversation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360644-6FBB-4C42-98C2-A0DFAF9D5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3D27F8-2A03-454C-81FA-99D3D80D9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533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30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78CE1A6-32B9-4A0F-9F25-F79DE3D2D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145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219EAE-0589-4EA3-8DDB-ED05D3BE8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6954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WHAT DID WE LEARN ABOUT GOD?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FBE54C-87E3-41D1-A15E-12898D249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647825"/>
            <a:ext cx="514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Where did God’s attention to oppression or provision become clearest?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350DC0-20FA-4938-B615-FF17CB1EC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67050"/>
            <a:ext cx="533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30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357E32-A114-4ADE-BD77-42BD08935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6705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9CA00B-C411-487B-A08D-8B64D66F7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4800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WHAT CHALLENGED OR ENCOURAGED US?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9EA16D-52F6-4B76-9DD6-529A44A1F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000375"/>
            <a:ext cx="514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Which part of judgment, calling, or freedom resists an easy answer?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493E11-31E3-41D5-B8CB-11CB4EAF0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19600"/>
            <a:ext cx="533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983154-06C2-4441-A55B-7DA59E600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19600"/>
            <a:ext cx="533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E4AEFFE-5803-4F6F-AE62-A0BB5C58C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4005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WHAT WILL WE PRACTICE?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769E3E-9962-4492-B0C1-0B512ECE6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352925"/>
            <a:ext cx="5143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Choose courageous resistance, faithful memory, daily trust, shared leadership, or care for need.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FD33B2-1C4E-4F2F-BEAF-F7A8E7069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15000"/>
            <a:ext cx="10096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960C66-6125-4187-8E25-CBE553E0F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05500"/>
            <a:ext cx="1009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7B2E2E"/>
                </a:solidFill>
              </a:defRPr>
            </a:pPr>
            <a:r>
              <a:rPr sz="1725" b="1">
                <a:solidFill>
                  <a:srgbClr val="7B2E2E"/>
                </a:solidFill>
              </a:rPr>
              <a:t>Practice freedom by preserving life, remembering deliverance, sharing provision, and sharing responsibility.</a:t>
            </a:r>
          </a:p>
        </p:txBody>
      </p:sp>
    </p:spTree>
    <p:extLst>
      <p:ext uri="{BB962C8B-B14F-4D97-AF65-F5344CB8AC3E}">
        <p14:creationId xmlns:p14="http://schemas.microsoft.com/office/powerpoint/2010/main" val="68991464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D48007-BED4-4C9A-8474-DDF9C86E1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93C695-CC6F-4C14-AFA2-B5226E21F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48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0F1BDE-392B-4EFC-8DBB-87BC5B240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Jacob’s crossed hands announce that promise is gift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74DA50-5B93-492A-9D8B-49B7884C7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B87B61-0749-4811-9A09-A192FB81B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JOSEPH EXPECTS ORDER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48CB16-4244-4C14-8ED0-23EBE351F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He positions Manasseh, the firstborn, for Jacob’s right hand.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A9AD44B-423F-4E51-99A0-3208CA957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DAEC4D4-59C7-4360-844A-4A273C5E6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JACOB CROSSES HANDS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21221E6-AFD9-45E8-9FDB-5CAB67F3C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 younger Ephraim receives the greater blessing deliberately.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A3F53B8-8AD9-4B81-A4CA-0324F596B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670E2A-B31A-4D26-A835-8B6C768EE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BOTH ARE INCLUDED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A37A295-56D3-4125-A5F5-12B95B31F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Reversal does not mean rejection; both sons become tribes within Israel.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47F420-999D-4F8C-8450-C9E6B9E47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7B15F7-98D1-4013-ACAF-F24F9CCC4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MEMORY BECOMES HOPE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DB9A7F-E5C5-44D5-A599-13913CED7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Jacob invokes the God who shepherded him and promises return to the ancestral land.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4A29B5-B5E7-429D-A23B-AAFA0A64B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God’s future is not imprisoned by custom, rank, or human expectation.</a:t>
            </a:r>
          </a:p>
        </p:txBody>
      </p:sp>
    </p:spTree>
    <p:extLst>
      <p:ext uri="{BB962C8B-B14F-4D97-AF65-F5344CB8AC3E}">
        <p14:creationId xmlns:p14="http://schemas.microsoft.com/office/powerpoint/2010/main" val="508990311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7B2E2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2CCB7E-9931-4232-A873-D6FD2D793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052E867-E9C9-4581-B6BE-6E2E2AD04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000125"/>
            <a:ext cx="1047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D9C7A3"/>
                </a:solidFill>
              </a:defRPr>
            </a:pPr>
            <a:r>
              <a:rPr sz="1350" b="1">
                <a:solidFill>
                  <a:srgbClr val="D9C7A3"/>
                </a:solidFill>
              </a:rPr>
              <a:t>DELIVERANCE LEADS TO FORMATION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4C0974-CEE1-445F-9C81-A091DBB1B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66875"/>
            <a:ext cx="10477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975" b="1">
                <a:solidFill>
                  <a:srgbClr val="FFFFFF"/>
                </a:solidFill>
              </a:defRPr>
            </a:pPr>
            <a:r>
              <a:rPr sz="3975" b="1">
                <a:solidFill>
                  <a:srgbClr val="FFFFFF"/>
                </a:solidFill>
              </a:rPr>
              <a:t>“I have observed the misery</a:t>
            </a:r>
          </a:p>
          <a:p xmlns:a="http://schemas.openxmlformats.org/drawingml/2006/main">
            <a:pPr algn="ctr">
              <a:defRPr sz="3975" b="1">
                <a:solidFill>
                  <a:srgbClr val="FFFFFF"/>
                </a:solidFill>
              </a:defRPr>
            </a:pPr>
            <a:r>
              <a:rPr sz="3975" b="1">
                <a:solidFill>
                  <a:srgbClr val="FFFFFF"/>
                </a:solidFill>
              </a:rPr>
              <a:t>of my people.”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4EED21-44A8-4417-B5FB-D70036B2B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00375"/>
            <a:ext cx="1047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D9C7A3"/>
                </a:solidFill>
              </a:defRPr>
            </a:pPr>
            <a:r>
              <a:rPr sz="1650" b="0">
                <a:solidFill>
                  <a:srgbClr val="D9C7A3"/>
                </a:solidFill>
              </a:rPr>
              <a:t>Exodus 3:7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98FEDF-1C03-49CA-ABB6-03CCB103F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714750"/>
            <a:ext cx="5905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4B6D61-7EA4-4653-9A76-58696FFB3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095750"/>
            <a:ext cx="8572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God hears oppressed people, confronts powers that enslave, and forms the delivered into a community of memory, trust, provision, and shared responsibility.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7C3D75C-D85D-4E86-BA7F-40B87E136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53125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D9C7A3"/>
                </a:solidFill>
              </a:defRPr>
            </a:pPr>
            <a:r>
              <a:rPr sz="1350" b="1">
                <a:solidFill>
                  <a:srgbClr val="D9C7A3"/>
                </a:solidFill>
              </a:rPr>
              <a:t>God hears • God calls • God judges • God provides</a:t>
            </a:r>
          </a:p>
        </p:txBody>
      </p:sp>
    </p:spTree>
    <p:extLst>
      <p:ext uri="{BB962C8B-B14F-4D97-AF65-F5344CB8AC3E}">
        <p14:creationId xmlns:p14="http://schemas.microsoft.com/office/powerpoint/2010/main" val="185406298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A49A34A-F32B-41C7-B35B-B1FE04ECB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ECA8BF-1008-4DE7-A997-94367F174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49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7FD583-1106-4839-8EF5-3FECEACBF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The blessings interpret character and consequence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70239E6-EDBA-4238-8F45-E1062106F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56607B-4D6C-4FBA-9A9C-C45B86413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REUBEN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F5336B-B20E-4A4F-9211-9C11F31DE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Firstborn privilege is lost because unstable power violated the household.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8450B8-2253-476E-86AC-E44D6947C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12F1A5-AC19-4EA1-A371-26AFB099B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4384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SIMEON &amp; LEVI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32F989F-0A32-4FF6-AD9C-5EDC772B6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3907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Their violence at Shechem is remembered and judged, not celebrated.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C09992-6734-4355-9B37-04E9F250E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337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2CEFAA-20EA-4462-A505-E549632B8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813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JUDAH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9B05848-A3A1-438C-8D91-2BF1DA149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1337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Leadership and royal hope gather around the brother whose character changed.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351C12-4E40-4C94-91DB-7C3AEA460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766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FA0039-1A7A-40A7-95C1-20F3003AF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92430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JOSEPH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2537CD-7F80-4C74-8B65-EFA1DEC84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87667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Past affliction is named, but fruitfulness and sustaining blessing prevail.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F23DB4-3569-45AC-B864-9646B2828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1962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A4F684A-BE1F-40DF-98D0-D14698A25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TWELVE SONS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0511A3-F37E-42F7-AC25-3E1EE96B0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6196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Different words preserve one family as the emerging tribes of Israel.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66B1D8-7FBE-4496-B537-69195FF12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Blessing is not flattery; Jacob tells the truth about the past while opening a future.</a:t>
            </a:r>
          </a:p>
        </p:txBody>
      </p:sp>
    </p:spTree>
    <p:extLst>
      <p:ext uri="{BB962C8B-B14F-4D97-AF65-F5344CB8AC3E}">
        <p14:creationId xmlns:p14="http://schemas.microsoft.com/office/powerpoint/2010/main" val="86374843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EB0FFFD-1342-4796-8CC8-2C2658490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6DA9D8-CF82-4486-B4E7-1C23ECA04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GENESIS 50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E2EFAA-A2AF-41F6-9F6F-6DCE9D2DA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Joseph closes Genesis by joining forgiveness to hope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043113-B6F8-4BF1-B3F2-E5BD27E53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95CEB8-5DCC-4900-B25F-5CD7651DD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7B2E2E"/>
                </a:solidFill>
              </a:defRPr>
            </a:pPr>
            <a:r>
              <a:rPr sz="1575" b="1">
                <a:solidFill>
                  <a:srgbClr val="7B2E2E"/>
                </a:solidFill>
              </a:rPr>
              <a:t>PROVIDENCE INTERPRETS THE PAST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A100E6-DDD9-4EB7-8623-7E0BDD1EE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Joseph names the brothers’ evil without denying God’s ability to bring life from it. He reassures and provides for them.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95835C-5B25-47E3-A0D1-12A7FB7F8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714500"/>
            <a:ext cx="19050" cy="3190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143DC82-C703-4E09-820B-8DD6F9E52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4476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536B57"/>
                </a:solidFill>
              </a:defRPr>
            </a:pPr>
            <a:r>
              <a:rPr sz="1575" b="1">
                <a:solidFill>
                  <a:srgbClr val="536B57"/>
                </a:solidFill>
              </a:rPr>
              <a:t>BURIAL POINTS BEYOND EGYPT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88959B-836F-4803-B9C0-83987B5CE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333625"/>
            <a:ext cx="4476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7130F"/>
                </a:solidFill>
              </a:defRPr>
            </a:pPr>
            <a:r>
              <a:rPr sz="2025" b="1">
                <a:solidFill>
                  <a:srgbClr val="17130F"/>
                </a:solidFill>
              </a:rPr>
              <a:t>Joseph dies in Egypt but makes Israel swear to carry his bones home when God visits them. His coffin becomes a sign of unfinished promise.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2476BE-5617-4255-9193-7E2EABACC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1025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Genesis ends with preservation achieved—but the promised land and complete freedom still ahead.</a:t>
            </a:r>
          </a:p>
        </p:txBody>
      </p:sp>
    </p:spTree>
    <p:extLst>
      <p:ext uri="{BB962C8B-B14F-4D97-AF65-F5344CB8AC3E}">
        <p14:creationId xmlns:p14="http://schemas.microsoft.com/office/powerpoint/2010/main" val="836873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08F9C4-A858-4606-8953-3629FE0B1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BADB074-8408-4ED7-823B-70F243A63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WEDNESDAY, AUGUST 19, 2026  •  GENESIS 48–50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0F664C5-1F89-4DC3-8EE8-CC8F2CBFE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Day 29 discussion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177015-0FC0-43C5-8D9A-1D7C5AC56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648622F-D067-49DE-9A6E-A77B6680F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7B2E2E"/>
                </a:solidFill>
              </a:defRPr>
            </a:pPr>
            <a:r>
              <a:rPr sz="1350" b="1">
                <a:solidFill>
                  <a:srgbClr val="7B2E2E"/>
                </a:solidFill>
              </a:rPr>
              <a:t>DISCUSSION QUESTION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AD86A0F-EEE1-4709-B212-55ED5DC92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1028700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7130F"/>
                </a:solidFill>
              </a:defRPr>
            </a:pPr>
            <a:r>
              <a:rPr sz="2250" b="1">
                <a:solidFill>
                  <a:srgbClr val="17130F"/>
                </a:solidFill>
              </a:rPr>
              <a:t>How do Jacob’s blessings of Ephraim, Manasseh, and his sons interpret the family’s past while shaping Israel’s future beyond Egypt?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41EC0F8-5A37-4147-8E98-972CFA061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686C2ED-69F6-48E6-8BC3-72003BF42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57800"/>
            <a:ext cx="10287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36B57"/>
                </a:solidFill>
              </a:defRPr>
            </a:pPr>
            <a:r>
              <a:rPr sz="1725" b="1">
                <a:solidFill>
                  <a:srgbClr val="536B57"/>
                </a:solidFill>
              </a:rPr>
              <a:t>What details in the passage support your answer?</a:t>
            </a:r>
          </a:p>
        </p:txBody>
      </p:sp>
    </p:spTree>
    <p:extLst>
      <p:ext uri="{BB962C8B-B14F-4D97-AF65-F5344CB8AC3E}">
        <p14:creationId xmlns:p14="http://schemas.microsoft.com/office/powerpoint/2010/main" val="211473218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7130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8EB49A-820F-4862-9057-DE606FD4A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286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9AEA59-95B7-45EC-BF89-D413D92A5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723900"/>
            <a:ext cx="476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9C7A3"/>
                </a:solidFill>
              </a:defRPr>
            </a:pPr>
            <a:r>
              <a:rPr sz="1275" b="1">
                <a:solidFill>
                  <a:srgbClr val="D9C7A3"/>
                </a:solidFill>
              </a:rPr>
              <a:t>READ THE WORD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170A2D-6DE9-4378-B3D0-4FE9BE8A7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10287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Exodus 1:8–22; 2:23–25; 3:1–15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2EAA454-C88D-40E3-8597-9FE5C7880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10287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A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298847-2E52-41F2-92A5-9BD60AA0E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READER 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74F3B49-3D6C-4CF1-B79E-FCABE6A93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0"/>
            <a:ext cx="457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Read the passage aloud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5E6C40-29B3-482E-A7D7-E790B67A9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58A3A"/>
                </a:solidFill>
              </a:defRPr>
            </a:pPr>
            <a:r>
              <a:rPr sz="1200" b="1">
                <a:solidFill>
                  <a:srgbClr val="B58A3A"/>
                </a:solidFill>
              </a:rPr>
              <a:t>LISTEN FOR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C5E4A2-C145-422B-8A85-127BD054A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43815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New Pharaoh • forced labor • midwives • groaning • holy ground • divine name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D6A9CE-27BF-42FD-A1F7-D48E1D7E1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095875"/>
            <a:ext cx="10287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B04908-8317-4093-A4E3-C8C7061B2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219700"/>
            <a:ext cx="9715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What does God see, hear, remember, reveal, and command?</a:t>
            </a:r>
          </a:p>
        </p:txBody>
      </p:sp>
    </p:spTree>
    <p:extLst>
      <p:ext uri="{BB962C8B-B14F-4D97-AF65-F5344CB8AC3E}">
        <p14:creationId xmlns:p14="http://schemas.microsoft.com/office/powerpoint/2010/main" val="74536566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D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CFB4697-A4DD-4EC8-B4ED-C3FFAE245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2E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C984A9-5E64-46FC-B749-0B205CC87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7B2E2E"/>
                </a:solidFill>
              </a:defRPr>
            </a:pPr>
            <a:r>
              <a:rPr sz="975" b="1">
                <a:solidFill>
                  <a:srgbClr val="7B2E2E"/>
                </a:solidFill>
              </a:rPr>
              <a:t>EXODUS 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43C4E6-7C09-4D5D-BA13-BDE4F1585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85800"/>
            <a:ext cx="11096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7130F"/>
                </a:solidFill>
              </a:defRPr>
            </a:pPr>
            <a:r>
              <a:rPr sz="2850" b="1">
                <a:solidFill>
                  <a:srgbClr val="17130F"/>
                </a:solidFill>
              </a:rPr>
              <a:t>Pharaoh converts fear into an organized system of oppression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FD6499-5799-46AE-99F4-83D06190D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57325"/>
            <a:ext cx="11144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F6F457-7136-40CC-8160-69C6B7B8A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95450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FEAR INVENTED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039793-16B5-4828-930F-C04B04A85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47825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Israel’s growth is framed as a security threat by a king who does not know Joseph.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A03D91-37C2-4A0B-B622-696F36BC3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90775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516562-8649-46C7-B336-3EBD16016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24138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LABOR WEAPONIZED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3274427-3C67-4E1C-8628-2DB1FC76E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576513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Forced work builds imperial store cities but does not stop Israel’s growth.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7761E6-76A1-4F80-812F-8DE4ADB36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19463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985E97-CFFB-4E86-AB35-CBC5588BF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7B2E2E"/>
                </a:solidFill>
              </a:defRPr>
            </a:pPr>
            <a:r>
              <a:rPr sz="1500" b="1">
                <a:solidFill>
                  <a:srgbClr val="7B2E2E"/>
                </a:solidFill>
              </a:rPr>
              <a:t>DEATH ORDERED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386F0A-C53E-44FA-AAB5-CBBB29CD7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05200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Midwives are commanded to kill sons; Pharaoh then mobilizes the public.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D0A938-A87B-4BB2-961E-1459740DE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10096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E0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FB430C-290F-48B8-AF09-A12174FAD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81513"/>
            <a:ext cx="2809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36B57"/>
                </a:solidFill>
              </a:defRPr>
            </a:pPr>
            <a:r>
              <a:rPr sz="1500" b="1">
                <a:solidFill>
                  <a:srgbClr val="536B57"/>
                </a:solidFill>
              </a:rPr>
              <a:t>RESISTANCE EMERGES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4D893F-2147-43A8-A7E5-0A04F325C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433888"/>
            <a:ext cx="714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7130F"/>
                </a:solidFill>
              </a:defRPr>
            </a:pPr>
            <a:r>
              <a:rPr sz="1725" b="0">
                <a:solidFill>
                  <a:srgbClr val="17130F"/>
                </a:solidFill>
              </a:rPr>
              <a:t>Shiphrah and Puah fear God more than the king and preserve life.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C0BFF6-015B-4222-A297-3A8BF5A84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8578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7B2E2E"/>
                </a:solidFill>
              </a:defRPr>
            </a:pPr>
            <a:r>
              <a:rPr sz="1650" b="1">
                <a:solidFill>
                  <a:srgbClr val="7B2E2E"/>
                </a:solidFill>
              </a:rPr>
              <a:t>Oppression is spiritual and political: Pharaoh claims authority over bodies, labor, birth, and death.</a:t>
            </a:r>
          </a:p>
        </p:txBody>
      </p:sp>
    </p:spTree>
    <p:extLst>
      <p:ext uri="{BB962C8B-B14F-4D97-AF65-F5344CB8AC3E}">
        <p14:creationId xmlns:p14="http://schemas.microsoft.com/office/powerpoint/2010/main" val="120102993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2026-08-26T19:31:15.9980000Z</dcterms:created>
  <dcterms:modified xsi:type="dcterms:W3CDTF">2026-08-26T19:31:15.9980000Z</dcterms:modified>
</coreProperties>
</file>