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917a3dc8e1e4052" /><Relationship Type="http://schemas.openxmlformats.org/officeDocument/2006/relationships/extended-properties" Target="/docProps/app.xml" Id="Ref1f945314834cfa" /><Relationship Type="http://schemas.openxmlformats.org/officeDocument/2006/relationships/officeDocument" Target="/ppt/presentation.xml" Id="R536aa17d66db4ff0" /></Relationships>
</file>

<file path=ppt/presentation.xml><?xml version="1.0" encoding="utf-8"?>
<p:presentation xmlns:p="http://schemas.openxmlformats.org/presentationml/2006/main">
  <p:sldMasterIdLst>
    <p:sldMasterId xmlns:r="http://schemas.openxmlformats.org/officeDocument/2006/relationships" id="2147483648" r:id="Rcdbcd577f4934885"/>
  </p:sldMasterIdLst>
  <p:notesMasterIdLst>
    <p:notesMasterId xmlns:r="http://schemas.openxmlformats.org/officeDocument/2006/relationships" r:id="R43ea11d91b3e4b6c"/>
  </p:notesMasterIdLst>
  <p:sldIdLst>
    <p:sldId xmlns:r="http://schemas.openxmlformats.org/officeDocument/2006/relationships" id="256" r:id="R161ff40a91b3408c"/>
    <p:sldId xmlns:r="http://schemas.openxmlformats.org/officeDocument/2006/relationships" id="257" r:id="R7a3864c035734f47"/>
    <p:sldId xmlns:r="http://schemas.openxmlformats.org/officeDocument/2006/relationships" id="258" r:id="R9b1e48cfaae549a9"/>
    <p:sldId xmlns:r="http://schemas.openxmlformats.org/officeDocument/2006/relationships" id="259" r:id="Rce90ced0da9a4fcb"/>
    <p:sldId xmlns:r="http://schemas.openxmlformats.org/officeDocument/2006/relationships" id="260" r:id="R7b8fa14859734a4c"/>
    <p:sldId xmlns:r="http://schemas.openxmlformats.org/officeDocument/2006/relationships" id="261" r:id="Rca358d30e11b483f"/>
    <p:sldId xmlns:r="http://schemas.openxmlformats.org/officeDocument/2006/relationships" id="262" r:id="Rc011eb8a731d4182"/>
    <p:sldId xmlns:r="http://schemas.openxmlformats.org/officeDocument/2006/relationships" id="263" r:id="Re00e3832a3f44ceb"/>
    <p:sldId xmlns:r="http://schemas.openxmlformats.org/officeDocument/2006/relationships" id="264" r:id="R4a6b6324f77f4f0a"/>
    <p:sldId xmlns:r="http://schemas.openxmlformats.org/officeDocument/2006/relationships" id="265" r:id="R20edd60a5936485b"/>
    <p:sldId xmlns:r="http://schemas.openxmlformats.org/officeDocument/2006/relationships" id="266" r:id="Raf53b8aee7cd46b2"/>
    <p:sldId xmlns:r="http://schemas.openxmlformats.org/officeDocument/2006/relationships" id="267" r:id="R112f7808637448aa"/>
    <p:sldId xmlns:r="http://schemas.openxmlformats.org/officeDocument/2006/relationships" id="268" r:id="R87d667b4230e4abd"/>
    <p:sldId xmlns:r="http://schemas.openxmlformats.org/officeDocument/2006/relationships" id="269" r:id="Rce3ea70390894ba5"/>
    <p:sldId xmlns:r="http://schemas.openxmlformats.org/officeDocument/2006/relationships" id="270" r:id="R4df12e263c574868"/>
    <p:sldId xmlns:r="http://schemas.openxmlformats.org/officeDocument/2006/relationships" id="271" r:id="R76d8599559244072"/>
    <p:sldId xmlns:r="http://schemas.openxmlformats.org/officeDocument/2006/relationships" id="272" r:id="R4ec4973dc5464a7f"/>
  </p:sldIdLst>
  <p:sldSz cx="12192000" cy="6858000"/>
  <p:notesSz cx="6858000" cy="9144000"/>
  <p:defaultTextStyle>
    <a:defPPr xmlns:a="http://schemas.openxmlformats.org/drawingml/2006/main">
      <a:buNone/>
    </a:defPPr>
    <a:lvl1pPr xmlns:a="http://schemas.openxmlformats.org/drawingml/2006/main" marL="0" algn="l" defTabSz="914400">
      <a:buNone/>
      <a:defRPr sz="1800" kern="1200">
        <a:solidFill>
          <a:schemeClr val="tx1"/>
        </a:solidFill>
        <a:latin typeface="+mn-lt"/>
        <a:ea typeface="+mn-lt"/>
        <a:cs typeface="+mn-lt"/>
      </a:defRPr>
    </a:lvl1pPr>
    <a:lvl2pPr xmlns:a="http://schemas.openxmlformats.org/drawingml/2006/main" marL="457200" algn="l" defTabSz="914400">
      <a:buNone/>
      <a:defRPr sz="1800" kern="1200">
        <a:solidFill>
          <a:schemeClr val="tx1"/>
        </a:solidFill>
        <a:latin typeface="+mn-lt"/>
        <a:ea typeface="+mn-lt"/>
        <a:cs typeface="+mn-lt"/>
      </a:defRPr>
    </a:lvl2pPr>
    <a:lvl3pPr xmlns:a="http://schemas.openxmlformats.org/drawingml/2006/main" marL="914400" algn="l" defTabSz="914400">
      <a:buNone/>
      <a:defRPr sz="1800" kern="1200">
        <a:solidFill>
          <a:schemeClr val="tx1"/>
        </a:solidFill>
        <a:latin typeface="+mn-lt"/>
        <a:ea typeface="+mn-lt"/>
        <a:cs typeface="+mn-lt"/>
      </a:defRPr>
    </a:lvl3pPr>
    <a:lvl4pPr xmlns:a="http://schemas.openxmlformats.org/drawingml/2006/main" marL="1371600" algn="l" defTabSz="914400">
      <a:buNone/>
      <a:defRPr sz="1800" kern="1200">
        <a:solidFill>
          <a:schemeClr val="tx1"/>
        </a:solidFill>
        <a:latin typeface="+mn-lt"/>
        <a:ea typeface="+mn-lt"/>
        <a:cs typeface="+mn-lt"/>
      </a:defRPr>
    </a:lvl4pPr>
    <a:lvl5pPr xmlns:a="http://schemas.openxmlformats.org/drawingml/2006/main" marL="1828800" algn="l" defTabSz="914400">
      <a:buNone/>
      <a:defRPr sz="1800" kern="1200">
        <a:solidFill>
          <a:schemeClr val="tx1"/>
        </a:solidFill>
        <a:latin typeface="+mn-lt"/>
        <a:ea typeface="+mn-lt"/>
        <a:cs typeface="+mn-lt"/>
      </a:defRPr>
    </a:lvl5pPr>
    <a:lvl6pPr xmlns:a="http://schemas.openxmlformats.org/drawingml/2006/main" marL="2286000" algn="l" defTabSz="914400">
      <a:buNone/>
      <a:defRPr sz="1800" kern="1200">
        <a:solidFill>
          <a:schemeClr val="tx1"/>
        </a:solidFill>
        <a:latin typeface="+mn-lt"/>
        <a:ea typeface="+mn-lt"/>
        <a:cs typeface="+mn-lt"/>
      </a:defRPr>
    </a:lvl6pPr>
    <a:lvl7pPr xmlns:a="http://schemas.openxmlformats.org/drawingml/2006/main" marL="2743200" algn="l" defTabSz="914400">
      <a:buNone/>
      <a:defRPr sz="1800" kern="1200">
        <a:solidFill>
          <a:schemeClr val="tx1"/>
        </a:solidFill>
        <a:latin typeface="+mn-lt"/>
        <a:ea typeface="+mn-lt"/>
        <a:cs typeface="+mn-lt"/>
      </a:defRPr>
    </a:lvl7pPr>
    <a:lvl8pPr xmlns:a="http://schemas.openxmlformats.org/drawingml/2006/main" marL="3200400" algn="l" defTabSz="914400">
      <a:buNone/>
      <a:defRPr sz="1800" kern="1200">
        <a:solidFill>
          <a:schemeClr val="tx1"/>
        </a:solidFill>
        <a:latin typeface="+mn-lt"/>
        <a:ea typeface="+mn-lt"/>
        <a:cs typeface="+mn-lt"/>
      </a:defRPr>
    </a:lvl8pPr>
    <a:lvl9pPr xmlns:a="http://schemas.openxmlformats.org/drawingml/2006/main" marL="3657600" algn="l" defTabSz="914400">
      <a:buNone/>
      <a:defRPr sz="1800" kern="1200">
        <a:solidFill>
          <a:schemeClr val="tx1"/>
        </a:solidFill>
        <a:latin typeface="+mn-lt"/>
        <a:ea typeface="+mn-lt"/>
        <a:cs typeface="+mn-lt"/>
      </a:defRPr>
    </a:lvl9pPr>
  </p:defaultTextStyle>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p:slideViewPr>
    <p:cSldViewPr snapToGrid="0">
      <p:cViewPr>
        <p:scale>
          <a:sx xmlns:a="http://schemas.openxmlformats.org/drawingml/2006/main" n="1" d="1"/>
          <a:sy xmlns:a="http://schemas.openxmlformats.org/drawingml/2006/main" n="1" d="1"/>
        </p:scale>
        <p:origin x="0" y="0"/>
      </p:cViewPr>
      <p:guideLst/>
    </p:cSldViewPr>
  </p:slideViewPr>
  <p:gridSpacing cx="76200" cy="76200"/>
</p:viewPr>
</file>

<file path=ppt/_rels/presentation.xml.rels>&#65279;<?xml version="1.0" encoding="utf-8"?><Relationships xmlns="http://schemas.openxmlformats.org/package/2006/relationships"><Relationship Type="http://schemas.openxmlformats.org/officeDocument/2006/relationships/theme" Target="/ppt/theme/theme1.xml" Id="R1ef1b978a8bd4d13" /><Relationship Type="http://schemas.openxmlformats.org/officeDocument/2006/relationships/slideMaster" Target="/ppt/slideMasters/slideMaster1.xml" Id="Rcdbcd577f4934885" /><Relationship Type="http://schemas.openxmlformats.org/officeDocument/2006/relationships/notesMaster" Target="/ppt/notesMasters/notesMaster1.xml" Id="R43ea11d91b3e4b6c" /><Relationship Type="http://schemas.openxmlformats.org/officeDocument/2006/relationships/presProps" Target="/ppt/presProps.xml" Id="R1fae55bc24ae413d" /><Relationship Type="http://schemas.openxmlformats.org/officeDocument/2006/relationships/viewProps" Target="/ppt/viewProps.xml" Id="R38370582a9ef4ccc" /><Relationship Type="http://schemas.openxmlformats.org/officeDocument/2006/relationships/tableStyles" Target="/ppt/tableStyles.xml" Id="Rb32d5995d2a446cf" /><Relationship Type="http://schemas.openxmlformats.org/officeDocument/2006/relationships/slide" Target="/ppt/slides/slide1.xml" Id="R161ff40a91b3408c" /><Relationship Type="http://schemas.openxmlformats.org/officeDocument/2006/relationships/slide" Target="/ppt/slides/slide2.xml" Id="R7a3864c035734f47" /><Relationship Type="http://schemas.openxmlformats.org/officeDocument/2006/relationships/slide" Target="/ppt/slides/slide3.xml" Id="R9b1e48cfaae549a9" /><Relationship Type="http://schemas.openxmlformats.org/officeDocument/2006/relationships/slide" Target="/ppt/slides/slide4.xml" Id="Rce90ced0da9a4fcb" /><Relationship Type="http://schemas.openxmlformats.org/officeDocument/2006/relationships/slide" Target="/ppt/slides/slide5.xml" Id="R7b8fa14859734a4c" /><Relationship Type="http://schemas.openxmlformats.org/officeDocument/2006/relationships/slide" Target="/ppt/slides/slide6.xml" Id="Rca358d30e11b483f" /><Relationship Type="http://schemas.openxmlformats.org/officeDocument/2006/relationships/slide" Target="/ppt/slides/slide7.xml" Id="Rc011eb8a731d4182" /><Relationship Type="http://schemas.openxmlformats.org/officeDocument/2006/relationships/slide" Target="/ppt/slides/slide8.xml" Id="Re00e3832a3f44ceb" /><Relationship Type="http://schemas.openxmlformats.org/officeDocument/2006/relationships/slide" Target="/ppt/slides/slide9.xml" Id="R4a6b6324f77f4f0a" /><Relationship Type="http://schemas.openxmlformats.org/officeDocument/2006/relationships/slide" Target="/ppt/slides/slide10.xml" Id="R20edd60a5936485b" /><Relationship Type="http://schemas.openxmlformats.org/officeDocument/2006/relationships/slide" Target="/ppt/slides/slide11.xml" Id="Raf53b8aee7cd46b2" /><Relationship Type="http://schemas.openxmlformats.org/officeDocument/2006/relationships/slide" Target="/ppt/slides/slide12.xml" Id="R112f7808637448aa" /><Relationship Type="http://schemas.openxmlformats.org/officeDocument/2006/relationships/slide" Target="/ppt/slides/slide13.xml" Id="R87d667b4230e4abd" /><Relationship Type="http://schemas.openxmlformats.org/officeDocument/2006/relationships/slide" Target="/ppt/slides/slide14.xml" Id="Rce3ea70390894ba5" /><Relationship Type="http://schemas.openxmlformats.org/officeDocument/2006/relationships/slide" Target="/ppt/slides/slide15.xml" Id="R4df12e263c574868" /><Relationship Type="http://schemas.openxmlformats.org/officeDocument/2006/relationships/slide" Target="/ppt/slides/slide16.xml" Id="R76d8599559244072" /><Relationship Type="http://schemas.openxmlformats.org/officeDocument/2006/relationships/slide" Target="/ppt/slides/slide17.xml" Id="R4ec4973dc5464a7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71330472eb0496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a04897640be4762" /><Relationship Type="http://schemas.openxmlformats.org/officeDocument/2006/relationships/notesMaster" Target="/ppt/notesMasters/notesMaster1.xml" Id="R88d1b8a23e594ed8" /></Relationships>
</file>

<file path=ppt/notesSlides/_rels/notesSlide2.xml.rels>&#65279;<?xml version="1.0" encoding="utf-8"?><Relationships xmlns="http://schemas.openxmlformats.org/package/2006/relationships"><Relationship Type="http://schemas.openxmlformats.org/officeDocument/2006/relationships/slide" Target="/ppt/slides/slide2.xml" Id="R432610d76d214dc6" /><Relationship Type="http://schemas.openxmlformats.org/officeDocument/2006/relationships/notesMaster" Target="/ppt/notesMasters/notesMaster1.xml" Id="R555c1b0e7cf54bd2" /></Relationships>
</file>

<file path=ppt/notesSlides/_rels/notesSlide3.xml.rels>&#65279;<?xml version="1.0" encoding="utf-8"?><Relationships xmlns="http://schemas.openxmlformats.org/package/2006/relationships"><Relationship Type="http://schemas.openxmlformats.org/officeDocument/2006/relationships/slide" Target="/ppt/slides/slide3.xml" Id="R988931a128994a6f" /><Relationship Type="http://schemas.openxmlformats.org/officeDocument/2006/relationships/notesMaster" Target="/ppt/notesMasters/notesMaster1.xml" Id="R8708231df66c4dbb" /></Relationships>
</file>

<file path=ppt/notesSlides/_rels/notesSlide4.xml.rels>&#65279;<?xml version="1.0" encoding="utf-8"?><Relationships xmlns="http://schemas.openxmlformats.org/package/2006/relationships"><Relationship Type="http://schemas.openxmlformats.org/officeDocument/2006/relationships/slide" Target="/ppt/slides/slide4.xml" Id="R31fe678d10ca42a6" /><Relationship Type="http://schemas.openxmlformats.org/officeDocument/2006/relationships/notesMaster" Target="/ppt/notesMasters/notesMaster1.xml" Id="R654ef2baa1fe4b2f" /></Relationships>
</file>

<file path=ppt/notesSlides/_rels/notesSlide5.xml.rels>&#65279;<?xml version="1.0" encoding="utf-8"?><Relationships xmlns="http://schemas.openxmlformats.org/package/2006/relationships"><Relationship Type="http://schemas.openxmlformats.org/officeDocument/2006/relationships/slide" Target="/ppt/slides/slide5.xml" Id="Rea31aaecdd464cb2" /><Relationship Type="http://schemas.openxmlformats.org/officeDocument/2006/relationships/notesMaster" Target="/ppt/notesMasters/notesMaster1.xml" Id="R1cdad1c3c757422a" /></Relationships>
</file>

<file path=ppt/notesSlides/_rels/notesSlide6.xml.rels>&#65279;<?xml version="1.0" encoding="utf-8"?><Relationships xmlns="http://schemas.openxmlformats.org/package/2006/relationships"><Relationship Type="http://schemas.openxmlformats.org/officeDocument/2006/relationships/slide" Target="/ppt/slides/slide6.xml" Id="R740014be46454c91" /><Relationship Type="http://schemas.openxmlformats.org/officeDocument/2006/relationships/notesMaster" Target="/ppt/notesMasters/notesMaster1.xml" Id="Rc7015dbfbb8840a6" /></Relationships>
</file>

<file path=ppt/notesSlides/_rels/notesSlide7.xml.rels>&#65279;<?xml version="1.0" encoding="utf-8"?><Relationships xmlns="http://schemas.openxmlformats.org/package/2006/relationships"><Relationship Type="http://schemas.openxmlformats.org/officeDocument/2006/relationships/slide" Target="/ppt/slides/slide7.xml" Id="R1fa63dbc6cde4e69" /><Relationship Type="http://schemas.openxmlformats.org/officeDocument/2006/relationships/notesMaster" Target="/ppt/notesMasters/notesMaster1.xml" Id="Rf33b07feada74a2f" /></Relationships>
</file>

<file path=ppt/notesSlides/_rels/notesSlide8.xml.rels>&#65279;<?xml version="1.0" encoding="utf-8"?><Relationships xmlns="http://schemas.openxmlformats.org/package/2006/relationships"><Relationship Type="http://schemas.openxmlformats.org/officeDocument/2006/relationships/slide" Target="/ppt/slides/slide8.xml" Id="R17708f9cacc44f85" /><Relationship Type="http://schemas.openxmlformats.org/officeDocument/2006/relationships/notesMaster" Target="/ppt/notesMasters/notesMaster1.xml" Id="R403fb8a2967a4b6c" /></Relationships>
</file>

<file path=ppt/notesSlides/_rels/notesSlide9.xml.rels>&#65279;<?xml version="1.0" encoding="utf-8"?><Relationships xmlns="http://schemas.openxmlformats.org/package/2006/relationships"><Relationship Type="http://schemas.openxmlformats.org/officeDocument/2006/relationships/slide" Target="/ppt/slides/slide9.xml" Id="R39738c84707b492c" /><Relationship Type="http://schemas.openxmlformats.org/officeDocument/2006/relationships/notesMaster" Target="/ppt/notesMasters/notesMaster1.xml" Id="R3c80aa5201f4441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d69ef9d1cd649fd" /><Relationship Type="http://schemas.openxmlformats.org/officeDocument/2006/relationships/notesMaster" Target="/ppt/notesMasters/notesMaster1.xml" Id="Rff07f14917f24a5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abd24d21d4a4c65" /><Relationship Type="http://schemas.openxmlformats.org/officeDocument/2006/relationships/notesMaster" Target="/ppt/notesMasters/notesMaster1.xml" Id="R7e07def757d745b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636588e5a864b88" /><Relationship Type="http://schemas.openxmlformats.org/officeDocument/2006/relationships/notesMaster" Target="/ppt/notesMasters/notesMaster1.xml" Id="R9d6fca018af7424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b72dead624f4079" /><Relationship Type="http://schemas.openxmlformats.org/officeDocument/2006/relationships/notesMaster" Target="/ppt/notesMasters/notesMaster1.xml" Id="R04817e224068446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7b748231b184ed1" /><Relationship Type="http://schemas.openxmlformats.org/officeDocument/2006/relationships/notesMaster" Target="/ppt/notesMasters/notesMaster1.xml" Id="R4028cbc8877d433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ecb8ad6af364b2d" /><Relationship Type="http://schemas.openxmlformats.org/officeDocument/2006/relationships/notesMaster" Target="/ppt/notesMasters/notesMaster1.xml" Id="Ra61ee923ce414fc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0192f5056344889" /><Relationship Type="http://schemas.openxmlformats.org/officeDocument/2006/relationships/notesMaster" Target="/ppt/notesMasters/notesMaster1.xml" Id="Ra5787fddafc3464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a6d198868d24ece" /><Relationship Type="http://schemas.openxmlformats.org/officeDocument/2006/relationships/notesMaster" Target="/ppt/notesMasters/notesMaster1.xml" Id="R435877c591714d4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Days 78–84, October 7–13, 2026. Wednesday conversation on October 14. Session timing: opening 3 minutes, seven daily sections of 5 minutes, review 7 minutes, application and prayer 5 minutes. Introduce the weekly themes: Remembering the covenant and choosing faithful obedience. Courage, conquest, inheritance, and covenant renewal. Participants read the full daily assignments before the meeting. Opening prompt: Where did this week’s reading call you to trust God or care for a neighbor?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Weekly theme: Remembering the covenant and choosing faithful obedience</a:t>
            </a:r>
          </a:p>
          <a:p xmlns:a="http://schemas.openxmlformats.org/drawingml/2006/main">
            <a:r>
              <a:t>Full daily reading: Deuteronomy 24–27</a:t>
            </a:r>
          </a:p>
          <a:p xmlns:a="http://schemas.openxmlformats.org/drawingml/2006/main">
            <a:r>
              <a:t>Read the selected verses aloud in the group, allowing people to use their preferred Bible translation. Invite observations before interpretation.</a:t>
            </a:r>
            <a:endParaRPr/>
          </a:p>
          <a:p xmlns:a="http://schemas.openxmlformats.org/drawingml/2006/main">
            <a:r>
              <a:t>Source and full reading: https://www.biblegateway.com/passage/?search=Deuteronomy+24-27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Weekly theme: Remembering the covenant and choosing faithful obedience</a:t>
            </a:r>
          </a:p>
          <a:p xmlns:a="http://schemas.openxmlformats.org/drawingml/2006/main">
            <a:r>
              <a:t>Source and full reading: https://www.biblegateway.com/passage/?search=Deuteronomy+24-27</a:t>
            </a:r>
          </a:p>
          <a:p xmlns:a="http://schemas.openxmlformats.org/drawingml/2006/main">
            <a:r>
              <a:t>Facilitator: Invite one brief answer supported by a verse or scene in the reading. These summaries offer a starting point for discussion.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Weekly theme: Remembering the covenant and choosing faithful obedience</a:t>
            </a:r>
          </a:p>
          <a:p xmlns:a="http://schemas.openxmlformats.org/drawingml/2006/main">
            <a:r>
              <a:t>Full daily reading: Deuteronomy 28–29</a:t>
            </a:r>
          </a:p>
          <a:p xmlns:a="http://schemas.openxmlformats.org/drawingml/2006/main">
            <a:r>
              <a:t>Read the selected verses aloud in the group, allowing people to use their preferred Bible translation. Invite observations before interpretation.</a:t>
            </a:r>
            <a:endParaRPr/>
          </a:p>
          <a:p xmlns:a="http://schemas.openxmlformats.org/drawingml/2006/main">
            <a:r>
              <a:t>Source and full reading: https://www.biblegateway.com/passage/?search=Deuteronomy+28-29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Weekly theme: Remembering the covenant and choosing faithful obedience</a:t>
            </a:r>
          </a:p>
          <a:p xmlns:a="http://schemas.openxmlformats.org/drawingml/2006/main">
            <a:r>
              <a:t>Source and full reading: https://www.biblegateway.com/passage/?search=Deuteronomy+28-29</a:t>
            </a:r>
          </a:p>
          <a:p xmlns:a="http://schemas.openxmlformats.org/drawingml/2006/main">
            <a:r>
              <a:t>Facilitator: Invite one brief answer supported by a verse or scene in the reading. These summaries offer a starting point for discussion.</a:t>
            </a:r>
          </a:p>
          <a:p xmlns:a="http://schemas.openxmlformats.org/drawingml/2006/main">
            <a:r>
              <a:t>Interpret these blessings and curses within Israel’s covenant setting. Avoid treating another person’s suffering as proof of personal unfaithfulness.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Weekly theme: Remembering the covenant and choosing faithful obedience</a:t>
            </a:r>
          </a:p>
          <a:p xmlns:a="http://schemas.openxmlformats.org/drawingml/2006/main">
            <a:r>
              <a:t>Full daily reading: Deuteronomy 30–31</a:t>
            </a:r>
          </a:p>
          <a:p xmlns:a="http://schemas.openxmlformats.org/drawingml/2006/main">
            <a:r>
              <a:t>Read the selected verses aloud in the group, allowing people to use their preferred Bible translation. Invite observations before interpretation.</a:t>
            </a:r>
            <a:endParaRPr/>
          </a:p>
          <a:p xmlns:a="http://schemas.openxmlformats.org/drawingml/2006/main">
            <a:r>
              <a:t>Source and full reading: https://www.biblegateway.com/passage/?search=Deuteronomy+30-31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Weekly theme: Remembering the covenant and choosing faithful obedience</a:t>
            </a:r>
          </a:p>
          <a:p xmlns:a="http://schemas.openxmlformats.org/drawingml/2006/main">
            <a:r>
              <a:t>Source and full reading: https://www.biblegateway.com/passage/?search=Deuteronomy+30-31</a:t>
            </a:r>
          </a:p>
          <a:p xmlns:a="http://schemas.openxmlformats.org/drawingml/2006/main">
            <a:r>
              <a:t>Facilitator: Invite one brief answer supported by a verse or scene in the reading. These summaries offer a starting point for discussion.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Weekly theme: Remembering the covenant and choosing faithful obedience</a:t>
            </a:r>
          </a:p>
          <a:p xmlns:a="http://schemas.openxmlformats.org/drawingml/2006/main">
            <a:r>
              <a:t>Full daily reading: Deuteronomy 32–34; Psalm 91</a:t>
            </a:r>
          </a:p>
          <a:p xmlns:a="http://schemas.openxmlformats.org/drawingml/2006/main">
            <a:r>
              <a:t>Read the selected verses aloud in the group, allowing people to use their preferred Bible translation. Invite observations before interpretation.</a:t>
            </a:r>
            <a:endParaRPr/>
          </a:p>
          <a:p xmlns:a="http://schemas.openxmlformats.org/drawingml/2006/main">
            <a:r>
              <a:t>Source and full reading: https://www.biblegateway.com/passage/?search=Deuteronomy+32-34%3B+Psalms+91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Weekly theme: Remembering the covenant and choosing faithful obedience</a:t>
            </a:r>
          </a:p>
          <a:p xmlns:a="http://schemas.openxmlformats.org/drawingml/2006/main">
            <a:r>
              <a:t>Source and full reading: https://www.biblegateway.com/passage/?search=Deuteronomy+32-34%3B+Psalms+91</a:t>
            </a:r>
          </a:p>
          <a:p xmlns:a="http://schemas.openxmlformats.org/drawingml/2006/main">
            <a:r>
              <a:t>Facilitator: Invite one brief answer supported by a verse or scene in the reading. These summaries offer a starting point for discussion.</a:t>
            </a:r>
          </a:p>
          <a:p xmlns:a="http://schemas.openxmlformats.org/drawingml/2006/main">
            <a:r>
              <a:t>Include Deuteronomy 33:26–29 when discussing Moses’ blessing. Read Psalm 91 as a confession of trust, including God’s presence in trouble in verse 15. Do not attribute Psalm 91 to Moses without qualification.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Weekly theme: Courage, conquest, inheritance, and covenant renewal</a:t>
            </a:r>
          </a:p>
          <a:p xmlns:a="http://schemas.openxmlformats.org/drawingml/2006/main">
            <a:r>
              <a:t>Full daily reading: Joshua 1–4</a:t>
            </a:r>
          </a:p>
          <a:p xmlns:a="http://schemas.openxmlformats.org/drawingml/2006/main">
            <a:r>
              <a:t>Read the selected verses aloud in the group, allowing people to use their preferred Bible translation. Invite observations before interpretation.</a:t>
            </a:r>
            <a:endParaRPr/>
          </a:p>
          <a:p xmlns:a="http://schemas.openxmlformats.org/drawingml/2006/main">
            <a:r>
              <a:t>Source and full reading: https://www.biblegateway.com/passage/?search=Joshua+1-4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Weekly theme: Courage, conquest, inheritance, and covenant renewal</a:t>
            </a:r>
          </a:p>
          <a:p xmlns:a="http://schemas.openxmlformats.org/drawingml/2006/main">
            <a:r>
              <a:t>Source and full reading: https://www.biblegateway.com/passage/?search=Joshua+1-4</a:t>
            </a:r>
          </a:p>
          <a:p xmlns:a="http://schemas.openxmlformats.org/drawingml/2006/main">
            <a:r>
              <a:t>Facilitator: Invite one brief answer supported by a verse or scene in the reading. These summaries offer a starting point for discussion.</a:t>
            </a:r>
          </a:p>
          <a:p xmlns:a="http://schemas.openxmlformats.org/drawingml/2006/main">
            <a:r>
              <a:t>Joshua 2: Rahab protects the spies and confesses that the Lord is God in heaven and on earth. Joshua 1:12–18 connects courage with the eastern tribes’ responsibility to help the others.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Weekly theme: Courage, conquest, inheritance, and covenant renewal</a:t>
            </a:r>
          </a:p>
          <a:p xmlns:a="http://schemas.openxmlformats.org/drawingml/2006/main">
            <a:r>
              <a:t>Full daily reading: Joshua 5–8</a:t>
            </a:r>
          </a:p>
          <a:p xmlns:a="http://schemas.openxmlformats.org/drawingml/2006/main">
            <a:r>
              <a:t>Read the selected verses aloud in the group, allowing people to use their preferred Bible translation. Invite observations before interpretation.</a:t>
            </a:r>
            <a:endParaRPr/>
          </a:p>
          <a:p xmlns:a="http://schemas.openxmlformats.org/drawingml/2006/main">
            <a:r>
              <a:t>Source and full reading: https://www.biblegateway.com/passage/?search=Joshua+5-8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Weekly theme: Courage, conquest, inheritance, and covenant renewal</a:t>
            </a:r>
          </a:p>
          <a:p xmlns:a="http://schemas.openxmlformats.org/drawingml/2006/main">
            <a:r>
              <a:t>Source and full reading: https://www.biblegateway.com/passage/?search=Joshua+5-8</a:t>
            </a:r>
          </a:p>
          <a:p xmlns:a="http://schemas.openxmlformats.org/drawingml/2006/main">
            <a:r>
              <a:t>Facilitator: Invite one brief answer supported by a verse or scene in the reading. These summaries offer a starting point for discussion.</a:t>
            </a:r>
          </a:p>
          <a:p xmlns:a="http://schemas.openxmlformats.org/drawingml/2006/main">
            <a:r>
              <a:t>Invite honest questions about the killing of noncombatants and the severity of judgment. Keep the conquest accounts in their ancient narrative setting. Do not turn these texts into authorization for violence today.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Weekly theme: Courage, conquest, inheritance, and covenant renewal</a:t>
            </a:r>
          </a:p>
          <a:p xmlns:a="http://schemas.openxmlformats.org/drawingml/2006/main">
            <a:r>
              <a:t>Full daily reading: Joshua 9–11</a:t>
            </a:r>
          </a:p>
          <a:p xmlns:a="http://schemas.openxmlformats.org/drawingml/2006/main">
            <a:r>
              <a:t>Read the selected verses aloud in the group, allowing people to use their preferred Bible translation. Invite observations before interpretation.</a:t>
            </a:r>
            <a:endParaRPr/>
          </a:p>
          <a:p xmlns:a="http://schemas.openxmlformats.org/drawingml/2006/main">
            <a:r>
              <a:t>Source and full reading: https://www.biblegateway.com/passage/?search=Joshua+9-11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Weekly theme: Courage, conquest, inheritance, and covenant renewal</a:t>
            </a:r>
          </a:p>
          <a:p xmlns:a="http://schemas.openxmlformats.org/drawingml/2006/main">
            <a:r>
              <a:t>Source and full reading: https://www.biblegateway.com/passage/?search=Joshua+9-11</a:t>
            </a:r>
          </a:p>
          <a:p xmlns:a="http://schemas.openxmlformats.org/drawingml/2006/main">
            <a:r>
              <a:t>Facilitator: Invite one brief answer supported by a verse or scene in the reading. These summaries offer a starting point for discussion.</a:t>
            </a:r>
          </a:p>
          <a:p xmlns:a="http://schemas.openxmlformats.org/drawingml/2006/main">
            <a:r>
              <a:t>Invite honest questions about the killing of noncombatants and the severity of judgment. Keep the conquest accounts in their ancient narrative setting. Do not turn these texts into authorization for violence today.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Wednesday conversation, October 14, 2026. Review the week: What did we learn about God? What challenged or encouraged us? What is one practice or act of witness we will carry into the coming week? Spend about 7 minutes here and move to the final slide for the practice. Sources: Deuteronomy 24–34, Psalm 91, Joshua 1–11.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Allow each person to name a concrete action and time. Examples: check on a neighbor living alone, support a local food pantry, pause for prayer and wise counsel before a major decision, or tell someone why a remembered act of God gives you hope. Close with Joshua 1:9 and prayer. Source: https://www.biblegateway.com/passage/?search=Joshua+1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13ce30120584d0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f218a47b3bb4cd8" /><Relationship Type="http://schemas.openxmlformats.org/officeDocument/2006/relationships/slideLayout" Target="/ppt/slideLayouts/slideLayout1.xml" Id="Rec69e66adfce489e"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c69e66adfce489e"/>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c6620f875a9e4b64" /><Relationship Type="http://schemas.openxmlformats.org/officeDocument/2006/relationships/notesSlide" Target="/ppt/notesSlides/notesSlide1.xml" Id="R1dfdcac5c44146ef"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7e88baa1ae2d4703" /><Relationship Type="http://schemas.openxmlformats.org/officeDocument/2006/relationships/notesSlide" Target="/ppt/notesSlides/notesSlide2.xml" Id="R0714fc0226384bb0"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9f8a80a869794a24" /><Relationship Type="http://schemas.openxmlformats.org/officeDocument/2006/relationships/notesSlide" Target="/ppt/notesSlides/notesSlide3.xml" Id="R1286a6bdc152488d"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df7e84cf511e4cc8" /><Relationship Type="http://schemas.openxmlformats.org/officeDocument/2006/relationships/notesSlide" Target="/ppt/notesSlides/notesSlide4.xml" Id="Rbe02510a15ad4bb8"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402c7c367ac545da" /><Relationship Type="http://schemas.openxmlformats.org/officeDocument/2006/relationships/notesSlide" Target="/ppt/notesSlides/notesSlide5.xml" Id="Rfa55a4bea56148ba"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3894e83c521d4d5a" /><Relationship Type="http://schemas.openxmlformats.org/officeDocument/2006/relationships/notesSlide" Target="/ppt/notesSlides/notesSlide6.xml" Id="R53860e938fe547ab"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7f13bdc467f04223" /><Relationship Type="http://schemas.openxmlformats.org/officeDocument/2006/relationships/notesSlide" Target="/ppt/notesSlides/notesSlide7.xml" Id="Rb4006fe31c4e4b39"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dcba4dcbaf784b06" /><Relationship Type="http://schemas.openxmlformats.org/officeDocument/2006/relationships/notesSlide" Target="/ppt/notesSlides/notesSlide8.xml" Id="R67821a77842a400a"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6db889acdd87437c" /><Relationship Type="http://schemas.openxmlformats.org/officeDocument/2006/relationships/notesSlide" Target="/ppt/notesSlides/notesSlide9.xml" Id="Ref37a1d381e447b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af72781a1d4b4e3d" /><Relationship Type="http://schemas.openxmlformats.org/officeDocument/2006/relationships/notesSlide" Target="/ppt/notesSlides/notesSlide10.xml" Id="Red63b9b8543d4e1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8987cb5b8f78473f" /><Relationship Type="http://schemas.openxmlformats.org/officeDocument/2006/relationships/notesSlide" Target="/ppt/notesSlides/notesSlide11.xml" Id="R5e72fe4a1afc41d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8e85574fdce1448e" /><Relationship Type="http://schemas.openxmlformats.org/officeDocument/2006/relationships/notesSlide" Target="/ppt/notesSlides/notesSlide12.xml" Id="R4b4882cc7a7b469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a1bc91cf2ea64315" /><Relationship Type="http://schemas.openxmlformats.org/officeDocument/2006/relationships/notesSlide" Target="/ppt/notesSlides/notesSlide13.xml" Id="R11e578c0d92e4da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4c55e0523c854ca2" /><Relationship Type="http://schemas.openxmlformats.org/officeDocument/2006/relationships/notesSlide" Target="/ppt/notesSlides/notesSlide14.xml" Id="R8af0f5dfa994481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f57e8c7154dd4473" /><Relationship Type="http://schemas.openxmlformats.org/officeDocument/2006/relationships/notesSlide" Target="/ppt/notesSlides/notesSlide15.xml" Id="R642e6d5c03fc467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8dad369da86b49ba" /><Relationship Type="http://schemas.openxmlformats.org/officeDocument/2006/relationships/notesSlide" Target="/ppt/notesSlides/notesSlide16.xml" Id="R38d1d57e425d4e5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f365f348cb774dec" /><Relationship Type="http://schemas.openxmlformats.org/officeDocument/2006/relationships/notesSlide" Target="/ppt/notesSlides/notesSlide17.xml" Id="Rd8d9d12de0574990" /></Relationships>
</file>

<file path=ppt/slides/slide1.xml><?xml version="1.0" encoding="utf-8"?>
<p:sld xmlns:p="http://schemas.openxmlformats.org/presentationml/2006/main">
  <p:cSld>
    <p:bg>
      <p:bgPr>
        <a:solidFill xmlns:a="http://schemas.openxmlformats.org/drawingml/2006/main">
          <a:srgbClr val="17130F"/>
        </a:solidFill>
      </p:bgPr>
    </p:bg>
    <p:spTree>
      <p:nvGrpSpPr>
        <p:cNvPr id="1" name=""/>
        <p:cNvGrpSpPr/>
        <p:nvPr/>
      </p:nvGrpSpPr>
      <p:grpSpPr>
        <a:xfrm xmlns:a="http://schemas.openxmlformats.org/drawingml/2006/main"/>
      </p:grpSpPr>
      <p:sp>
        <p:nvSpPr>
          <p:cNvPr id="7" name="Rectangle 6">
            <a:extLst xmlns:a="http://schemas.openxmlformats.org/drawingml/2006/main">
              <a:ext uri="{FF2B5EF4-FFF2-40B4-BE49-F238E27FC236}">
                <a16:creationId xmlns:a16="http://schemas.microsoft.com/office/drawing/2014/main" id="{8598DCDF-143C-46E7-A4CB-297909DBE237}"/>
              </a:ext>
            </a:extLst>
          </p:cNvPr>
          <p:cNvSpPr>
            <a:spLocks xmlns:a="http://schemas.openxmlformats.org/drawingml/2006/main" noGrp="1"/>
          </p:cNvSpPr>
          <p:nvPr/>
        </p:nvSpPr>
        <p:spPr>
          <a:xfrm xmlns:a="http://schemas.openxmlformats.org/drawingml/2006/main">
            <a:off x="0" y="0"/>
            <a:ext cx="228600" cy="6858000"/>
          </a:xfrm>
          <a:prstGeom xmlns:a="http://schemas.openxmlformats.org/drawingml/2006/main" prst="rect">
            <a:avLst/>
          </a:prstGeom>
          <a:solidFill xmlns:a="http://schemas.openxmlformats.org/drawingml/2006/main">
            <a:srgbClr val="B58A3A"/>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2" name="Rectangle 1">
            <a:extLst xmlns:a="http://schemas.openxmlformats.org/drawingml/2006/main">
              <a:ext uri="{FF2B5EF4-FFF2-40B4-BE49-F238E27FC236}">
                <a16:creationId xmlns:a16="http://schemas.microsoft.com/office/drawing/2014/main" id="{16B72E90-5D50-4D24-97D7-707D2A6E3D1C}"/>
              </a:ext>
            </a:extLst>
          </p:cNvPr>
          <p:cNvSpPr>
            <a:spLocks xmlns:a="http://schemas.openxmlformats.org/drawingml/2006/main" noGrp="1"/>
          </p:cNvSpPr>
          <p:nvPr/>
        </p:nvSpPr>
        <p:spPr>
          <a:xfrm xmlns:a="http://schemas.openxmlformats.org/drawingml/2006/main">
            <a:off x="666750" y="857250"/>
            <a:ext cx="6667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75" b="1">
                <a:solidFill>
                  <a:srgbClr val="D9C7A3"/>
                </a:solidFill>
                <a:latin typeface="Aptos"/>
                <a:ea typeface="Aptos"/>
                <a:cs typeface="Aptos"/>
              </a:defRPr>
            </a:pPr>
            <a:r>
              <a:rPr sz="1275" b="1">
                <a:solidFill>
                  <a:srgbClr val="D9C7A3"/>
                </a:solidFill>
                <a:latin typeface="Aptos"/>
                <a:ea typeface="Aptos"/>
                <a:cs typeface="Aptos"/>
              </a:rPr>
              <a:t>BIBLE 365  •  50-MINUTE STUDY</a:t>
            </a:r>
          </a:p>
        </p:txBody>
      </p:sp>
      <p:sp>
        <p:nvSpPr>
          <p:cNvPr id="3" name="Rectangle 2">
            <a:extLst xmlns:a="http://schemas.openxmlformats.org/drawingml/2006/main">
              <a:ext uri="{FF2B5EF4-FFF2-40B4-BE49-F238E27FC236}">
                <a16:creationId xmlns:a16="http://schemas.microsoft.com/office/drawing/2014/main" id="{B3ED57F3-8E4D-4993-ABF2-8B0E56A9799E}"/>
              </a:ext>
            </a:extLst>
          </p:cNvPr>
          <p:cNvSpPr>
            <a:spLocks xmlns:a="http://schemas.openxmlformats.org/drawingml/2006/main" noGrp="1"/>
          </p:cNvSpPr>
          <p:nvPr/>
        </p:nvSpPr>
        <p:spPr>
          <a:xfrm xmlns:a="http://schemas.openxmlformats.org/drawingml/2006/main">
            <a:off x="666750" y="1428750"/>
            <a:ext cx="1047750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4050" b="1">
                <a:solidFill>
                  <a:srgbClr val="FFFFFF"/>
                </a:solidFill>
                <a:latin typeface="Aptos"/>
                <a:ea typeface="Aptos"/>
                <a:cs typeface="Aptos"/>
              </a:defRPr>
            </a:pPr>
            <a:r>
              <a:rPr sz="4050" b="1">
                <a:solidFill>
                  <a:srgbClr val="FFFFFF"/>
                </a:solidFill>
                <a:latin typeface="Aptos"/>
                <a:ea typeface="Aptos"/>
                <a:cs typeface="Aptos"/>
              </a:rPr>
              <a:t>Covenant Faithfulness</a:t>
            </a:r>
          </a:p>
          <a:p xmlns:a="http://schemas.openxmlformats.org/drawingml/2006/main">
            <a:pPr algn="l">
              <a:buNone/>
              <a:defRPr sz="4050" b="1">
                <a:solidFill>
                  <a:srgbClr val="FFFFFF"/>
                </a:solidFill>
                <a:latin typeface="Aptos"/>
                <a:ea typeface="Aptos"/>
                <a:cs typeface="Aptos"/>
              </a:defRPr>
            </a:pPr>
            <a:r>
              <a:rPr sz="4050" b="1">
                <a:solidFill>
                  <a:srgbClr val="FFFFFF"/>
                </a:solidFill>
                <a:latin typeface="Aptos"/>
                <a:ea typeface="Aptos"/>
                <a:cs typeface="Aptos"/>
              </a:rPr>
              <a:t>and Courage for a New Season</a:t>
            </a:r>
          </a:p>
        </p:txBody>
      </p:sp>
      <p:sp>
        <p:nvSpPr>
          <p:cNvPr id="4" name="Rectangle 3">
            <a:extLst xmlns:a="http://schemas.openxmlformats.org/drawingml/2006/main">
              <a:ext uri="{FF2B5EF4-FFF2-40B4-BE49-F238E27FC236}">
                <a16:creationId xmlns:a16="http://schemas.microsoft.com/office/drawing/2014/main" id="{10534AC2-CAE2-411A-88C8-9E5C1EBC2254}"/>
              </a:ext>
            </a:extLst>
          </p:cNvPr>
          <p:cNvSpPr>
            <a:spLocks xmlns:a="http://schemas.openxmlformats.org/drawingml/2006/main" noGrp="1"/>
          </p:cNvSpPr>
          <p:nvPr/>
        </p:nvSpPr>
        <p:spPr>
          <a:xfrm xmlns:a="http://schemas.openxmlformats.org/drawingml/2006/main">
            <a:off x="704850" y="3524250"/>
            <a:ext cx="85725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2100" b="0">
                <a:solidFill>
                  <a:srgbClr val="D9C7A3"/>
                </a:solidFill>
                <a:latin typeface="Aptos"/>
                <a:ea typeface="Aptos"/>
                <a:cs typeface="Aptos"/>
              </a:defRPr>
            </a:pPr>
            <a:r>
              <a:rPr sz="2100" b="0">
                <a:solidFill>
                  <a:srgbClr val="D9C7A3"/>
                </a:solidFill>
                <a:latin typeface="Aptos"/>
                <a:ea typeface="Aptos"/>
                <a:cs typeface="Aptos"/>
              </a:rPr>
              <a:t>Deuteronomy 24–34 • Psalm 91 • Joshua 1–11</a:t>
            </a:r>
          </a:p>
        </p:txBody>
      </p:sp>
      <p:sp>
        <p:nvSpPr>
          <p:cNvPr id="5" name="Rectangle 4">
            <a:extLst xmlns:a="http://schemas.openxmlformats.org/drawingml/2006/main">
              <a:ext uri="{FF2B5EF4-FFF2-40B4-BE49-F238E27FC236}">
                <a16:creationId xmlns:a16="http://schemas.microsoft.com/office/drawing/2014/main" id="{A204D094-6B35-45A9-B258-2CF9D8A13622}"/>
              </a:ext>
            </a:extLst>
          </p:cNvPr>
          <p:cNvSpPr>
            <a:spLocks xmlns:a="http://schemas.openxmlformats.org/drawingml/2006/main" noGrp="1"/>
          </p:cNvSpPr>
          <p:nvPr/>
        </p:nvSpPr>
        <p:spPr>
          <a:xfrm xmlns:a="http://schemas.openxmlformats.org/drawingml/2006/main">
            <a:off x="6762750" y="4286250"/>
            <a:ext cx="4429125" cy="28575"/>
          </a:xfrm>
          <a:prstGeom xmlns:a="http://schemas.openxmlformats.org/drawingml/2006/main" prst="rect">
            <a:avLst/>
          </a:prstGeom>
          <a:solidFill xmlns:a="http://schemas.openxmlformats.org/drawingml/2006/main">
            <a:srgbClr val="B58A3A"/>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6" name="Rectangle 5">
            <a:extLst xmlns:a="http://schemas.openxmlformats.org/drawingml/2006/main">
              <a:ext uri="{FF2B5EF4-FFF2-40B4-BE49-F238E27FC236}">
                <a16:creationId xmlns:a16="http://schemas.microsoft.com/office/drawing/2014/main" id="{A81E2B8F-5A0D-4054-88CA-BD5915623A24}"/>
              </a:ext>
            </a:extLst>
          </p:cNvPr>
          <p:cNvSpPr>
            <a:spLocks xmlns:a="http://schemas.openxmlformats.org/drawingml/2006/main" noGrp="1"/>
          </p:cNvSpPr>
          <p:nvPr/>
        </p:nvSpPr>
        <p:spPr>
          <a:xfrm xmlns:a="http://schemas.openxmlformats.org/drawingml/2006/main">
            <a:off x="6667500" y="4476750"/>
            <a:ext cx="452437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r">
              <a:buNone/>
              <a:defRPr sz="1350" b="1">
                <a:solidFill>
                  <a:srgbClr val="FFFFFF"/>
                </a:solidFill>
                <a:latin typeface="Aptos"/>
                <a:ea typeface="Aptos"/>
                <a:cs typeface="Aptos"/>
              </a:defRPr>
            </a:pPr>
            <a:r>
              <a:rPr sz="1350" b="1">
                <a:solidFill>
                  <a:srgbClr val="FFFFFF"/>
                </a:solidFill>
                <a:latin typeface="Aptos"/>
                <a:ea typeface="Aptos"/>
                <a:cs typeface="Aptos"/>
              </a:rPr>
              <a:t>READ  •  REFLECT  •  DISCUSS  •  PRACTICE</a:t>
            </a:r>
          </a:p>
        </p:txBody>
      </p:sp>
    </p:spTree>
    <p:extLst>
      <p:ext uri="{BB962C8B-B14F-4D97-AF65-F5344CB8AC3E}">
        <p14:creationId xmlns:p14="http://schemas.microsoft.com/office/powerpoint/2010/main" val="280638123"/>
      </p:ext>
    </p:extLst>
  </p:cSld>
</p:sld>
</file>

<file path=ppt/slides/slide2.xml><?xml version="1.0" encoding="utf-8"?>
<p:sld xmlns:p="http://schemas.openxmlformats.org/presentationml/2006/main">
  <p:cSld>
    <p:bg>
      <p:bgPr>
        <a:solidFill xmlns:a="http://schemas.openxmlformats.org/drawingml/2006/main">
          <a:srgbClr val="17130F"/>
        </a:solidFill>
      </p:bgPr>
    </p:bg>
    <p:spTree>
      <p:nvGrpSpPr>
        <p:cNvPr id="1" name=""/>
        <p:cNvGrpSpPr/>
        <p:nvPr/>
      </p:nvGrpSpPr>
      <p:grpSpPr>
        <a:xfrm xmlns:a="http://schemas.openxmlformats.org/drawingml/2006/main"/>
      </p:grpSpPr>
      <p:sp>
        <p:nvSpPr>
          <p:cNvPr id="11" name="Rectangle 10">
            <a:extLst xmlns:a="http://schemas.openxmlformats.org/drawingml/2006/main">
              <a:ext uri="{FF2B5EF4-FFF2-40B4-BE49-F238E27FC236}">
                <a16:creationId xmlns:a16="http://schemas.microsoft.com/office/drawing/2014/main" id="{7A49FD00-13EB-45BB-9881-8655C151E8E7}"/>
              </a:ext>
            </a:extLst>
          </p:cNvPr>
          <p:cNvSpPr>
            <a:spLocks xmlns:a="http://schemas.openxmlformats.org/drawingml/2006/main" noGrp="1"/>
          </p:cNvSpPr>
          <p:nvPr/>
        </p:nvSpPr>
        <p:spPr>
          <a:xfrm xmlns:a="http://schemas.openxmlformats.org/drawingml/2006/main">
            <a:off x="0" y="0"/>
            <a:ext cx="228600" cy="6858000"/>
          </a:xfrm>
          <a:prstGeom xmlns:a="http://schemas.openxmlformats.org/drawingml/2006/main" prst="rect">
            <a:avLst/>
          </a:prstGeom>
          <a:solidFill xmlns:a="http://schemas.openxmlformats.org/drawingml/2006/main">
            <a:srgbClr val="B58A3A"/>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2" name="Rectangle 1">
            <a:extLst xmlns:a="http://schemas.openxmlformats.org/drawingml/2006/main">
              <a:ext uri="{FF2B5EF4-FFF2-40B4-BE49-F238E27FC236}">
                <a16:creationId xmlns:a16="http://schemas.microsoft.com/office/drawing/2014/main" id="{DDBB72EB-256F-4ABC-BF88-AC1C34BD88F3}"/>
              </a:ext>
            </a:extLst>
          </p:cNvPr>
          <p:cNvSpPr>
            <a:spLocks xmlns:a="http://schemas.openxmlformats.org/drawingml/2006/main" noGrp="1"/>
          </p:cNvSpPr>
          <p:nvPr/>
        </p:nvSpPr>
        <p:spPr>
          <a:xfrm xmlns:a="http://schemas.openxmlformats.org/drawingml/2006/main">
            <a:off x="666750" y="723900"/>
            <a:ext cx="6191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75" b="1">
                <a:solidFill>
                  <a:srgbClr val="D9C7A3"/>
                </a:solidFill>
                <a:latin typeface="Aptos"/>
                <a:ea typeface="Aptos"/>
                <a:cs typeface="Aptos"/>
              </a:defRPr>
            </a:pPr>
            <a:r>
              <a:rPr sz="1275" b="1">
                <a:solidFill>
                  <a:srgbClr val="D9C7A3"/>
                </a:solidFill>
                <a:latin typeface="Aptos"/>
                <a:ea typeface="Aptos"/>
                <a:cs typeface="Aptos"/>
              </a:rPr>
              <a:t>DAY 78  •  READ THE WORD  •  3 MINUTES</a:t>
            </a:r>
          </a:p>
        </p:txBody>
      </p:sp>
      <p:sp>
        <p:nvSpPr>
          <p:cNvPr id="3" name="Rectangle 2">
            <a:extLst xmlns:a="http://schemas.openxmlformats.org/drawingml/2006/main">
              <a:ext uri="{FF2B5EF4-FFF2-40B4-BE49-F238E27FC236}">
                <a16:creationId xmlns:a16="http://schemas.microsoft.com/office/drawing/2014/main" id="{A6249DAB-F41C-47A7-BEA4-AFDF5E930D50}"/>
              </a:ext>
            </a:extLst>
          </p:cNvPr>
          <p:cNvSpPr>
            <a:spLocks xmlns:a="http://schemas.openxmlformats.org/drawingml/2006/main" noGrp="1"/>
          </p:cNvSpPr>
          <p:nvPr/>
        </p:nvSpPr>
        <p:spPr>
          <a:xfrm xmlns:a="http://schemas.openxmlformats.org/drawingml/2006/main">
            <a:off x="666750" y="1381125"/>
            <a:ext cx="10287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3600" b="1">
                <a:solidFill>
                  <a:srgbClr val="FFFFFF"/>
                </a:solidFill>
                <a:latin typeface="Aptos"/>
                <a:ea typeface="Aptos"/>
                <a:cs typeface="Aptos"/>
              </a:defRPr>
            </a:pPr>
            <a:r>
              <a:rPr sz="3600" b="1">
                <a:solidFill>
                  <a:srgbClr val="FFFFFF"/>
                </a:solidFill>
                <a:latin typeface="Aptos"/>
                <a:ea typeface="Aptos"/>
                <a:cs typeface="Aptos"/>
              </a:rPr>
              <a:t>Deuteronomy 24:14–22; 27:9–10, 19</a:t>
            </a:r>
          </a:p>
        </p:txBody>
      </p:sp>
      <p:sp>
        <p:nvSpPr>
          <p:cNvPr id="4" name="Rectangle 3">
            <a:extLst xmlns:a="http://schemas.openxmlformats.org/drawingml/2006/main">
              <a:ext uri="{FF2B5EF4-FFF2-40B4-BE49-F238E27FC236}">
                <a16:creationId xmlns:a16="http://schemas.microsoft.com/office/drawing/2014/main" id="{6A0B3E82-BC3B-46C1-881D-75A6CDDF2C96}"/>
              </a:ext>
            </a:extLst>
          </p:cNvPr>
          <p:cNvSpPr>
            <a:spLocks xmlns:a="http://schemas.openxmlformats.org/drawingml/2006/main" noGrp="1"/>
          </p:cNvSpPr>
          <p:nvPr/>
        </p:nvSpPr>
        <p:spPr>
          <a:xfrm xmlns:a="http://schemas.openxmlformats.org/drawingml/2006/main">
            <a:off x="666750" y="2533650"/>
            <a:ext cx="10287000" cy="19050"/>
          </a:xfrm>
          <a:prstGeom xmlns:a="http://schemas.openxmlformats.org/drawingml/2006/main" prst="rect">
            <a:avLst/>
          </a:prstGeom>
          <a:solidFill xmlns:a="http://schemas.openxmlformats.org/drawingml/2006/main">
            <a:srgbClr val="B58A3A"/>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5" name="Rectangle 4">
            <a:extLst xmlns:a="http://schemas.openxmlformats.org/drawingml/2006/main">
              <a:ext uri="{FF2B5EF4-FFF2-40B4-BE49-F238E27FC236}">
                <a16:creationId xmlns:a16="http://schemas.microsoft.com/office/drawing/2014/main" id="{478AB124-3C79-4D8E-8F86-75A8D7B238FD}"/>
              </a:ext>
            </a:extLst>
          </p:cNvPr>
          <p:cNvSpPr>
            <a:spLocks xmlns:a="http://schemas.openxmlformats.org/drawingml/2006/main" noGrp="1"/>
          </p:cNvSpPr>
          <p:nvPr/>
        </p:nvSpPr>
        <p:spPr>
          <a:xfrm xmlns:a="http://schemas.openxmlformats.org/drawingml/2006/main">
            <a:off x="666750" y="2886075"/>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00" b="1">
                <a:solidFill>
                  <a:srgbClr val="B58A3A"/>
                </a:solidFill>
                <a:latin typeface="Aptos"/>
                <a:ea typeface="Aptos"/>
                <a:cs typeface="Aptos"/>
              </a:defRPr>
            </a:pPr>
            <a:r>
              <a:rPr sz="1200" b="1">
                <a:solidFill>
                  <a:srgbClr val="B58A3A"/>
                </a:solidFill>
                <a:latin typeface="Aptos"/>
                <a:ea typeface="Aptos"/>
                <a:cs typeface="Aptos"/>
              </a:rPr>
              <a:t>READER</a:t>
            </a:r>
          </a:p>
        </p:txBody>
      </p:sp>
      <p:sp>
        <p:nvSpPr>
          <p:cNvPr id="6" name="Rectangle 5">
            <a:extLst xmlns:a="http://schemas.openxmlformats.org/drawingml/2006/main">
              <a:ext uri="{FF2B5EF4-FFF2-40B4-BE49-F238E27FC236}">
                <a16:creationId xmlns:a16="http://schemas.microsoft.com/office/drawing/2014/main" id="{1D3E7EC3-6CBB-4B98-A057-021DDC3C28F7}"/>
              </a:ext>
            </a:extLst>
          </p:cNvPr>
          <p:cNvSpPr>
            <a:spLocks xmlns:a="http://schemas.openxmlformats.org/drawingml/2006/main" noGrp="1"/>
          </p:cNvSpPr>
          <p:nvPr/>
        </p:nvSpPr>
        <p:spPr>
          <a:xfrm xmlns:a="http://schemas.openxmlformats.org/drawingml/2006/main">
            <a:off x="666750" y="3238500"/>
            <a:ext cx="4572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2175" b="1">
                <a:solidFill>
                  <a:srgbClr val="FFFFFF"/>
                </a:solidFill>
                <a:latin typeface="Aptos"/>
                <a:ea typeface="Aptos"/>
                <a:cs typeface="Aptos"/>
              </a:defRPr>
            </a:pPr>
            <a:r>
              <a:rPr sz="2175" b="1">
                <a:solidFill>
                  <a:srgbClr val="FFFFFF"/>
                </a:solidFill>
                <a:latin typeface="Aptos"/>
                <a:ea typeface="Aptos"/>
                <a:cs typeface="Aptos"/>
              </a:rPr>
              <a:t>Read the selected verses aloud</a:t>
            </a:r>
          </a:p>
        </p:txBody>
      </p:sp>
      <p:sp>
        <p:nvSpPr>
          <p:cNvPr id="7" name="Rectangle 6">
            <a:extLst xmlns:a="http://schemas.openxmlformats.org/drawingml/2006/main">
              <a:ext uri="{FF2B5EF4-FFF2-40B4-BE49-F238E27FC236}">
                <a16:creationId xmlns:a16="http://schemas.microsoft.com/office/drawing/2014/main" id="{756E9A9B-E0A3-415B-84FE-6CEADFB942B9}"/>
              </a:ext>
            </a:extLst>
          </p:cNvPr>
          <p:cNvSpPr>
            <a:spLocks xmlns:a="http://schemas.openxmlformats.org/drawingml/2006/main" noGrp="1"/>
          </p:cNvSpPr>
          <p:nvPr/>
        </p:nvSpPr>
        <p:spPr>
          <a:xfrm xmlns:a="http://schemas.openxmlformats.org/drawingml/2006/main">
            <a:off x="6572250" y="2886075"/>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00" b="1">
                <a:solidFill>
                  <a:srgbClr val="B58A3A"/>
                </a:solidFill>
                <a:latin typeface="Aptos"/>
                <a:ea typeface="Aptos"/>
                <a:cs typeface="Aptos"/>
              </a:defRPr>
            </a:pPr>
            <a:r>
              <a:rPr sz="1200" b="1">
                <a:solidFill>
                  <a:srgbClr val="B58A3A"/>
                </a:solidFill>
                <a:latin typeface="Aptos"/>
                <a:ea typeface="Aptos"/>
                <a:cs typeface="Aptos"/>
              </a:rPr>
              <a:t>LISTEN FOR</a:t>
            </a:r>
          </a:p>
        </p:txBody>
      </p:sp>
      <p:sp>
        <p:nvSpPr>
          <p:cNvPr id="8" name="Rectangle 7">
            <a:extLst xmlns:a="http://schemas.openxmlformats.org/drawingml/2006/main">
              <a:ext uri="{FF2B5EF4-FFF2-40B4-BE49-F238E27FC236}">
                <a16:creationId xmlns:a16="http://schemas.microsoft.com/office/drawing/2014/main" id="{655AC635-88E6-40D7-8F48-5DE2A4654B63}"/>
              </a:ext>
            </a:extLst>
          </p:cNvPr>
          <p:cNvSpPr>
            <a:spLocks xmlns:a="http://schemas.openxmlformats.org/drawingml/2006/main" noGrp="1"/>
          </p:cNvSpPr>
          <p:nvPr/>
        </p:nvSpPr>
        <p:spPr>
          <a:xfrm xmlns:a="http://schemas.openxmlformats.org/drawingml/2006/main">
            <a:off x="6572250" y="3238500"/>
            <a:ext cx="43815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800" b="1">
                <a:solidFill>
                  <a:srgbClr val="FFFFFF"/>
                </a:solidFill>
                <a:latin typeface="Aptos"/>
                <a:ea typeface="Aptos"/>
                <a:cs typeface="Aptos"/>
              </a:defRPr>
            </a:pPr>
            <a:r>
              <a:rPr sz="1800" b="1">
                <a:solidFill>
                  <a:srgbClr val="FFFFFF"/>
                </a:solidFill>
                <a:latin typeface="Aptos"/>
                <a:ea typeface="Aptos"/>
                <a:cs typeface="Aptos"/>
              </a:rPr>
              <a:t>fair wages, immigrant neighbors, gleaning, remembered slavery, public commitment</a:t>
            </a:r>
          </a:p>
        </p:txBody>
      </p:sp>
      <p:sp>
        <p:nvSpPr>
          <p:cNvPr id="9" name="Rectangle 8">
            <a:extLst xmlns:a="http://schemas.openxmlformats.org/drawingml/2006/main">
              <a:ext uri="{FF2B5EF4-FFF2-40B4-BE49-F238E27FC236}">
                <a16:creationId xmlns:a16="http://schemas.microsoft.com/office/drawing/2014/main" id="{EE034004-FC0C-4435-9BE9-54887DF7A16E}"/>
              </a:ext>
            </a:extLst>
          </p:cNvPr>
          <p:cNvSpPr>
            <a:spLocks xmlns:a="http://schemas.openxmlformats.org/drawingml/2006/main" noGrp="1"/>
          </p:cNvSpPr>
          <p:nvPr/>
        </p:nvSpPr>
        <p:spPr>
          <a:xfrm xmlns:a="http://schemas.openxmlformats.org/drawingml/2006/main">
            <a:off x="666750" y="5095875"/>
            <a:ext cx="10287000" cy="876300"/>
          </a:xfrm>
          <a:prstGeom xmlns:a="http://schemas.openxmlformats.org/drawingml/2006/main" prst="rect">
            <a:avLst/>
          </a:prstGeom>
          <a:solidFill xmlns:a="http://schemas.openxmlformats.org/drawingml/2006/main">
            <a:srgbClr val="7B2E2E"/>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10" name="Rectangle 9">
            <a:extLst xmlns:a="http://schemas.openxmlformats.org/drawingml/2006/main">
              <a:ext uri="{FF2B5EF4-FFF2-40B4-BE49-F238E27FC236}">
                <a16:creationId xmlns:a16="http://schemas.microsoft.com/office/drawing/2014/main" id="{E1E38F3E-FEA1-44E0-AD4F-ACEC68BC5094}"/>
              </a:ext>
            </a:extLst>
          </p:cNvPr>
          <p:cNvSpPr>
            <a:spLocks xmlns:a="http://schemas.openxmlformats.org/drawingml/2006/main" noGrp="1"/>
          </p:cNvSpPr>
          <p:nvPr/>
        </p:nvSpPr>
        <p:spPr>
          <a:xfrm xmlns:a="http://schemas.openxmlformats.org/drawingml/2006/main">
            <a:off x="952500" y="5219700"/>
            <a:ext cx="97155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ctr">
              <a:buNone/>
              <a:defRPr sz="1725" b="1">
                <a:solidFill>
                  <a:srgbClr val="FFFFFF"/>
                </a:solidFill>
                <a:latin typeface="Aptos"/>
                <a:ea typeface="Aptos"/>
                <a:cs typeface="Aptos"/>
              </a:defRPr>
            </a:pPr>
            <a:r>
              <a:rPr sz="1725" b="1">
                <a:solidFill>
                  <a:srgbClr val="FFFFFF"/>
                </a:solidFill>
                <a:latin typeface="Aptos"/>
                <a:ea typeface="Aptos"/>
                <a:cs typeface="Aptos"/>
              </a:rPr>
              <a:t>How does remembering deliverance shape care for vulnerable neighbors?</a:t>
            </a:r>
          </a:p>
        </p:txBody>
      </p:sp>
    </p:spTree>
    <p:extLst>
      <p:ext uri="{BB962C8B-B14F-4D97-AF65-F5344CB8AC3E}">
        <p14:creationId xmlns:p14="http://schemas.microsoft.com/office/powerpoint/2010/main" val="1690092339"/>
      </p:ext>
    </p:extLst>
  </p:cSld>
</p:sld>
</file>

<file path=ppt/slides/slide3.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14" name="Rectangle 13">
            <a:extLst xmlns:a="http://schemas.openxmlformats.org/drawingml/2006/main">
              <a:ext uri="{FF2B5EF4-FFF2-40B4-BE49-F238E27FC236}">
                <a16:creationId xmlns:a16="http://schemas.microsoft.com/office/drawing/2014/main" id="{4BF14146-B9A0-43DD-93DB-637F39AC463C}"/>
              </a:ext>
            </a:extLst>
          </p:cNvPr>
          <p:cNvSpPr>
            <a:spLocks xmlns:a="http://schemas.openxmlformats.org/drawingml/2006/main" noGrp="1"/>
          </p:cNvSpPr>
          <p:nvPr/>
        </p:nvSpPr>
        <p:spPr>
          <a:xfrm xmlns:a="http://schemas.openxmlformats.org/drawingml/2006/main">
            <a:off x="0" y="0"/>
            <a:ext cx="190500" cy="6858000"/>
          </a:xfrm>
          <a:prstGeom xmlns:a="http://schemas.openxmlformats.org/drawingml/2006/main" prst="rect">
            <a:avLst/>
          </a:prstGeom>
          <a:solidFill xmlns:a="http://schemas.openxmlformats.org/drawingml/2006/main">
            <a:srgbClr val="7B2E2E"/>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2" name="Rectangle 1">
            <a:extLst xmlns:a="http://schemas.openxmlformats.org/drawingml/2006/main">
              <a:ext uri="{FF2B5EF4-FFF2-40B4-BE49-F238E27FC236}">
                <a16:creationId xmlns:a16="http://schemas.microsoft.com/office/drawing/2014/main" id="{4BCF420C-13AC-4B6F-B1DF-42A310A42332}"/>
              </a:ext>
            </a:extLst>
          </p:cNvPr>
          <p:cNvSpPr>
            <a:spLocks xmlns:a="http://schemas.openxmlformats.org/drawingml/2006/main" noGrp="1"/>
          </p:cNvSpPr>
          <p:nvPr/>
        </p:nvSpPr>
        <p:spPr>
          <a:xfrm xmlns:a="http://schemas.openxmlformats.org/drawingml/2006/main">
            <a:off x="514350" y="323850"/>
            <a:ext cx="8572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975" b="1">
                <a:solidFill>
                  <a:srgbClr val="7B2E2E"/>
                </a:solidFill>
                <a:latin typeface="Aptos"/>
                <a:ea typeface="Aptos"/>
                <a:cs typeface="Aptos"/>
              </a:defRPr>
            </a:pPr>
            <a:r>
              <a:rPr sz="975" b="1">
                <a:solidFill>
                  <a:srgbClr val="7B2E2E"/>
                </a:solidFill>
                <a:latin typeface="Aptos"/>
                <a:ea typeface="Aptos"/>
                <a:cs typeface="Aptos"/>
              </a:rPr>
              <a:t>DAY 78  •  WEDNESDAY, OCTOBER 7, 2026  •  DEUTERONOMY 24–27  •  2 MINUTES</a:t>
            </a:r>
          </a:p>
        </p:txBody>
      </p:sp>
      <p:sp>
        <p:nvSpPr>
          <p:cNvPr id="3" name="Rectangle 2">
            <a:extLst xmlns:a="http://schemas.openxmlformats.org/drawingml/2006/main">
              <a:ext uri="{FF2B5EF4-FFF2-40B4-BE49-F238E27FC236}">
                <a16:creationId xmlns:a16="http://schemas.microsoft.com/office/drawing/2014/main" id="{CC72A020-5B8D-442D-B8EE-2120AABEA275}"/>
              </a:ext>
            </a:extLst>
          </p:cNvPr>
          <p:cNvSpPr>
            <a:spLocks xmlns:a="http://schemas.openxmlformats.org/drawingml/2006/main" noGrp="1"/>
          </p:cNvSpPr>
          <p:nvPr/>
        </p:nvSpPr>
        <p:spPr>
          <a:xfrm xmlns:a="http://schemas.openxmlformats.org/drawingml/2006/main">
            <a:off x="514350" y="685800"/>
            <a:ext cx="1109662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2850" b="1">
                <a:solidFill>
                  <a:srgbClr val="17130F"/>
                </a:solidFill>
                <a:latin typeface="Aptos"/>
                <a:ea typeface="Aptos"/>
                <a:cs typeface="Aptos"/>
              </a:defRPr>
            </a:pPr>
            <a:r>
              <a:rPr sz="2850" b="1">
                <a:solidFill>
                  <a:srgbClr val="17130F"/>
                </a:solidFill>
                <a:latin typeface="Aptos"/>
                <a:ea typeface="Aptos"/>
                <a:cs typeface="Aptos"/>
              </a:rPr>
              <a:t>Neighbor care and covenant commitment</a:t>
            </a:r>
          </a:p>
        </p:txBody>
      </p:sp>
      <p:sp>
        <p:nvSpPr>
          <p:cNvPr id="4" name="Rectangle 3">
            <a:extLst xmlns:a="http://schemas.openxmlformats.org/drawingml/2006/main">
              <a:ext uri="{FF2B5EF4-FFF2-40B4-BE49-F238E27FC236}">
                <a16:creationId xmlns:a16="http://schemas.microsoft.com/office/drawing/2014/main" id="{01825CB0-2718-47D6-AC40-EE3D9DF8775A}"/>
              </a:ext>
            </a:extLst>
          </p:cNvPr>
          <p:cNvSpPr>
            <a:spLocks xmlns:a="http://schemas.openxmlformats.org/drawingml/2006/main" noGrp="1"/>
          </p:cNvSpPr>
          <p:nvPr/>
        </p:nvSpPr>
        <p:spPr>
          <a:xfrm xmlns:a="http://schemas.openxmlformats.org/drawingml/2006/main">
            <a:off x="514350" y="1457325"/>
            <a:ext cx="11144250" cy="19050"/>
          </a:xfrm>
          <a:prstGeom xmlns:a="http://schemas.openxmlformats.org/drawingml/2006/main" prst="rect">
            <a:avLst/>
          </a:prstGeom>
          <a:solidFill xmlns:a="http://schemas.openxmlformats.org/drawingml/2006/main">
            <a:srgbClr val="D9C7A3"/>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5" name="Rectangle 4">
            <a:extLst xmlns:a="http://schemas.openxmlformats.org/drawingml/2006/main">
              <a:ext uri="{FF2B5EF4-FFF2-40B4-BE49-F238E27FC236}">
                <a16:creationId xmlns:a16="http://schemas.microsoft.com/office/drawing/2014/main" id="{C10263F9-30C4-4634-A7BE-2E10CA5BD38D}"/>
              </a:ext>
            </a:extLst>
          </p:cNvPr>
          <p:cNvSpPr>
            <a:spLocks xmlns:a="http://schemas.openxmlformats.org/drawingml/2006/main" noGrp="1"/>
          </p:cNvSpPr>
          <p:nvPr/>
        </p:nvSpPr>
        <p:spPr>
          <a:xfrm xmlns:a="http://schemas.openxmlformats.org/drawingml/2006/main">
            <a:off x="666750" y="1762125"/>
            <a:ext cx="4667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500" b="1">
                <a:solidFill>
                  <a:srgbClr val="7B2E2E"/>
                </a:solidFill>
                <a:latin typeface="Aptos"/>
                <a:ea typeface="Aptos"/>
                <a:cs typeface="Aptos"/>
              </a:defRPr>
            </a:pPr>
            <a:r>
              <a:rPr sz="1500" b="1">
                <a:solidFill>
                  <a:srgbClr val="7B2E2E"/>
                </a:solidFill>
                <a:latin typeface="Aptos"/>
                <a:ea typeface="Aptos"/>
                <a:cs typeface="Aptos"/>
              </a:rPr>
              <a:t>PROTECTION IN DAILY LIFE</a:t>
            </a:r>
          </a:p>
        </p:txBody>
      </p:sp>
      <p:sp>
        <p:nvSpPr>
          <p:cNvPr id="6" name="Rectangle 5">
            <a:extLst xmlns:a="http://schemas.openxmlformats.org/drawingml/2006/main">
              <a:ext uri="{FF2B5EF4-FFF2-40B4-BE49-F238E27FC236}">
                <a16:creationId xmlns:a16="http://schemas.microsoft.com/office/drawing/2014/main" id="{6912D35C-B27D-4233-B28D-19927A7F9240}"/>
              </a:ext>
            </a:extLst>
          </p:cNvPr>
          <p:cNvSpPr>
            <a:spLocks xmlns:a="http://schemas.openxmlformats.org/drawingml/2006/main" noGrp="1"/>
          </p:cNvSpPr>
          <p:nvPr/>
        </p:nvSpPr>
        <p:spPr>
          <a:xfrm xmlns:a="http://schemas.openxmlformats.org/drawingml/2006/main">
            <a:off x="666750" y="2190750"/>
            <a:ext cx="4667250" cy="1524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875" b="1">
                <a:solidFill>
                  <a:srgbClr val="17130F"/>
                </a:solidFill>
                <a:latin typeface="Aptos"/>
                <a:ea typeface="Aptos"/>
                <a:cs typeface="Aptos"/>
              </a:defRPr>
            </a:pPr>
            <a:r>
              <a:rPr sz="1875" b="1">
                <a:solidFill>
                  <a:srgbClr val="17130F"/>
                </a:solidFill>
                <a:latin typeface="Aptos"/>
                <a:ea typeface="Aptos"/>
                <a:cs typeface="Aptos"/>
              </a:rPr>
              <a:t>Fair wages, just hearings, and harvest gleanings protect vulnerable neighbors. Israel’s memory of slavery gives these commands their urgency.</a:t>
            </a:r>
          </a:p>
        </p:txBody>
      </p:sp>
      <p:sp>
        <p:nvSpPr>
          <p:cNvPr id="7" name="Rectangle 6">
            <a:extLst xmlns:a="http://schemas.openxmlformats.org/drawingml/2006/main">
              <a:ext uri="{FF2B5EF4-FFF2-40B4-BE49-F238E27FC236}">
                <a16:creationId xmlns:a16="http://schemas.microsoft.com/office/drawing/2014/main" id="{99FC20C5-7B49-4FE6-82FA-D6ECA4590A00}"/>
              </a:ext>
            </a:extLst>
          </p:cNvPr>
          <p:cNvSpPr>
            <a:spLocks xmlns:a="http://schemas.openxmlformats.org/drawingml/2006/main" noGrp="1"/>
          </p:cNvSpPr>
          <p:nvPr/>
        </p:nvSpPr>
        <p:spPr>
          <a:xfrm xmlns:a="http://schemas.openxmlformats.org/drawingml/2006/main">
            <a:off x="5810250" y="1714500"/>
            <a:ext cx="19050" cy="2190750"/>
          </a:xfrm>
          <a:prstGeom xmlns:a="http://schemas.openxmlformats.org/drawingml/2006/main" prst="rect">
            <a:avLst/>
          </a:prstGeom>
          <a:solidFill xmlns:a="http://schemas.openxmlformats.org/drawingml/2006/main">
            <a:srgbClr val="D9C7A3"/>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8" name="Rectangle 7">
            <a:extLst xmlns:a="http://schemas.openxmlformats.org/drawingml/2006/main">
              <a:ext uri="{FF2B5EF4-FFF2-40B4-BE49-F238E27FC236}">
                <a16:creationId xmlns:a16="http://schemas.microsoft.com/office/drawing/2014/main" id="{D7B6C667-0C86-4C1E-AB62-868FEAC3B6F8}"/>
              </a:ext>
            </a:extLst>
          </p:cNvPr>
          <p:cNvSpPr>
            <a:spLocks xmlns:a="http://schemas.openxmlformats.org/drawingml/2006/main" noGrp="1"/>
          </p:cNvSpPr>
          <p:nvPr/>
        </p:nvSpPr>
        <p:spPr>
          <a:xfrm xmlns:a="http://schemas.openxmlformats.org/drawingml/2006/main">
            <a:off x="6286500" y="1762125"/>
            <a:ext cx="4667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500" b="1">
                <a:solidFill>
                  <a:srgbClr val="536B57"/>
                </a:solidFill>
                <a:latin typeface="Aptos"/>
                <a:ea typeface="Aptos"/>
                <a:cs typeface="Aptos"/>
              </a:defRPr>
            </a:pPr>
            <a:r>
              <a:rPr sz="1500" b="1">
                <a:solidFill>
                  <a:srgbClr val="536B57"/>
                </a:solidFill>
                <a:latin typeface="Aptos"/>
                <a:ea typeface="Aptos"/>
                <a:cs typeface="Aptos"/>
              </a:rPr>
              <a:t>A PUBLIC COVENANT</a:t>
            </a:r>
          </a:p>
        </p:txBody>
      </p:sp>
      <p:sp>
        <p:nvSpPr>
          <p:cNvPr id="9" name="Rectangle 8">
            <a:extLst xmlns:a="http://schemas.openxmlformats.org/drawingml/2006/main">
              <a:ext uri="{FF2B5EF4-FFF2-40B4-BE49-F238E27FC236}">
                <a16:creationId xmlns:a16="http://schemas.microsoft.com/office/drawing/2014/main" id="{2706BD50-28C2-4D6A-A06D-B4E27C79CA01}"/>
              </a:ext>
            </a:extLst>
          </p:cNvPr>
          <p:cNvSpPr>
            <a:spLocks xmlns:a="http://schemas.openxmlformats.org/drawingml/2006/main" noGrp="1"/>
          </p:cNvSpPr>
          <p:nvPr/>
        </p:nvSpPr>
        <p:spPr>
          <a:xfrm xmlns:a="http://schemas.openxmlformats.org/drawingml/2006/main">
            <a:off x="6286500" y="2190750"/>
            <a:ext cx="4667250" cy="1524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875" b="1">
                <a:solidFill>
                  <a:srgbClr val="17130F"/>
                </a:solidFill>
                <a:latin typeface="Aptos"/>
                <a:ea typeface="Aptos"/>
                <a:cs typeface="Aptos"/>
              </a:defRPr>
            </a:pPr>
            <a:r>
              <a:rPr sz="1875" b="1">
                <a:solidFill>
                  <a:srgbClr val="17130F"/>
                </a:solidFill>
                <a:latin typeface="Aptos"/>
                <a:ea typeface="Aptos"/>
                <a:cs typeface="Aptos"/>
              </a:rPr>
              <a:t>Firstfruits and shared provision recall God’s gifts. The ceremonies on Ebal and Gerizim bind the whole people to covenant obedience.</a:t>
            </a:r>
          </a:p>
        </p:txBody>
      </p:sp>
      <p:sp>
        <p:nvSpPr>
          <p:cNvPr id="10" name="Rectangle 9">
            <a:extLst xmlns:a="http://schemas.openxmlformats.org/drawingml/2006/main">
              <a:ext uri="{FF2B5EF4-FFF2-40B4-BE49-F238E27FC236}">
                <a16:creationId xmlns:a16="http://schemas.microsoft.com/office/drawing/2014/main" id="{F4617F06-36ED-464B-A7AE-15FD910DDF41}"/>
              </a:ext>
            </a:extLst>
          </p:cNvPr>
          <p:cNvSpPr>
            <a:spLocks xmlns:a="http://schemas.openxmlformats.org/drawingml/2006/main" noGrp="1"/>
          </p:cNvSpPr>
          <p:nvPr/>
        </p:nvSpPr>
        <p:spPr>
          <a:xfrm xmlns:a="http://schemas.openxmlformats.org/drawingml/2006/main">
            <a:off x="666750" y="4171950"/>
            <a:ext cx="10287000" cy="19050"/>
          </a:xfrm>
          <a:prstGeom xmlns:a="http://schemas.openxmlformats.org/drawingml/2006/main" prst="rect">
            <a:avLst/>
          </a:prstGeom>
          <a:solidFill xmlns:a="http://schemas.openxmlformats.org/drawingml/2006/main">
            <a:srgbClr val="D9C7A3"/>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11" name="Rectangle 10">
            <a:extLst xmlns:a="http://schemas.openxmlformats.org/drawingml/2006/main">
              <a:ext uri="{FF2B5EF4-FFF2-40B4-BE49-F238E27FC236}">
                <a16:creationId xmlns:a16="http://schemas.microsoft.com/office/drawing/2014/main" id="{75E10653-E89C-47A1-9821-70A9B2492CB5}"/>
              </a:ext>
            </a:extLst>
          </p:cNvPr>
          <p:cNvSpPr>
            <a:spLocks xmlns:a="http://schemas.openxmlformats.org/drawingml/2006/main" noGrp="1"/>
          </p:cNvSpPr>
          <p:nvPr/>
        </p:nvSpPr>
        <p:spPr>
          <a:xfrm xmlns:a="http://schemas.openxmlformats.org/drawingml/2006/main">
            <a:off x="666750" y="4362450"/>
            <a:ext cx="3048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00" b="1">
                <a:solidFill>
                  <a:srgbClr val="7B2E2E"/>
                </a:solidFill>
                <a:latin typeface="Aptos"/>
                <a:ea typeface="Aptos"/>
                <a:cs typeface="Aptos"/>
              </a:defRPr>
            </a:pPr>
            <a:r>
              <a:rPr sz="1200" b="1">
                <a:solidFill>
                  <a:srgbClr val="7B2E2E"/>
                </a:solidFill>
                <a:latin typeface="Aptos"/>
                <a:ea typeface="Aptos"/>
                <a:cs typeface="Aptos"/>
              </a:rPr>
              <a:t>DISCUSSION QUESTION</a:t>
            </a:r>
          </a:p>
        </p:txBody>
      </p:sp>
      <p:sp>
        <p:nvSpPr>
          <p:cNvPr id="12" name="Rectangle 11">
            <a:extLst xmlns:a="http://schemas.openxmlformats.org/drawingml/2006/main">
              <a:ext uri="{FF2B5EF4-FFF2-40B4-BE49-F238E27FC236}">
                <a16:creationId xmlns:a16="http://schemas.microsoft.com/office/drawing/2014/main" id="{C24F09D9-9310-4F84-A23E-7CD5F04F7361}"/>
              </a:ext>
            </a:extLst>
          </p:cNvPr>
          <p:cNvSpPr>
            <a:spLocks xmlns:a="http://schemas.openxmlformats.org/drawingml/2006/main" noGrp="1"/>
          </p:cNvSpPr>
          <p:nvPr/>
        </p:nvSpPr>
        <p:spPr>
          <a:xfrm xmlns:a="http://schemas.openxmlformats.org/drawingml/2006/main">
            <a:off x="666750" y="4714875"/>
            <a:ext cx="102870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725" b="1">
                <a:solidFill>
                  <a:srgbClr val="17130F"/>
                </a:solidFill>
                <a:latin typeface="Aptos"/>
                <a:ea typeface="Aptos"/>
                <a:cs typeface="Aptos"/>
              </a:defRPr>
            </a:pPr>
            <a:r>
              <a:rPr sz="1725" b="1">
                <a:solidFill>
                  <a:srgbClr val="17130F"/>
                </a:solidFill>
                <a:latin typeface="Aptos"/>
                <a:ea typeface="Aptos"/>
                <a:cs typeface="Aptos"/>
              </a:rPr>
              <a:t>Why do laws protecting workers, immigrants, widows, orphans, and the poor appear beside covenant ceremonies on Mounts Ebal and Gerizim?</a:t>
            </a:r>
          </a:p>
        </p:txBody>
      </p:sp>
      <p:sp>
        <p:nvSpPr>
          <p:cNvPr id="13" name="Rectangle 12">
            <a:extLst xmlns:a="http://schemas.openxmlformats.org/drawingml/2006/main">
              <a:ext uri="{FF2B5EF4-FFF2-40B4-BE49-F238E27FC236}">
                <a16:creationId xmlns:a16="http://schemas.microsoft.com/office/drawing/2014/main" id="{5E989D44-98EE-43D1-B499-88F106888488}"/>
              </a:ext>
            </a:extLst>
          </p:cNvPr>
          <p:cNvSpPr>
            <a:spLocks xmlns:a="http://schemas.openxmlformats.org/drawingml/2006/main" noGrp="1"/>
          </p:cNvSpPr>
          <p:nvPr/>
        </p:nvSpPr>
        <p:spPr>
          <a:xfrm xmlns:a="http://schemas.openxmlformats.org/drawingml/2006/main">
            <a:off x="714375" y="5924550"/>
            <a:ext cx="10096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ctr">
              <a:buNone/>
              <a:defRPr sz="1425" b="1">
                <a:solidFill>
                  <a:srgbClr val="536B57"/>
                </a:solidFill>
                <a:latin typeface="Aptos"/>
                <a:ea typeface="Aptos"/>
                <a:cs typeface="Aptos"/>
              </a:defRPr>
            </a:pPr>
            <a:r>
              <a:rPr sz="1425" b="1">
                <a:solidFill>
                  <a:srgbClr val="536B57"/>
                </a:solidFill>
                <a:latin typeface="Aptos"/>
                <a:ea typeface="Aptos"/>
                <a:cs typeface="Aptos"/>
              </a:rPr>
              <a:t>Invite one brief answer supported by the reading.</a:t>
            </a:r>
          </a:p>
        </p:txBody>
      </p:sp>
    </p:spTree>
    <p:extLst>
      <p:ext uri="{BB962C8B-B14F-4D97-AF65-F5344CB8AC3E}">
        <p14:creationId xmlns:p14="http://schemas.microsoft.com/office/powerpoint/2010/main" val="74534941"/>
      </p:ext>
    </p:extLst>
  </p:cSld>
</p:sld>
</file>

<file path=ppt/slides/slide4.xml><?xml version="1.0" encoding="utf-8"?>
<p:sld xmlns:p="http://schemas.openxmlformats.org/presentationml/2006/main">
  <p:cSld>
    <p:bg>
      <p:bgPr>
        <a:solidFill xmlns:a="http://schemas.openxmlformats.org/drawingml/2006/main">
          <a:srgbClr val="17130F"/>
        </a:solidFill>
      </p:bgPr>
    </p:bg>
    <p:spTree>
      <p:nvGrpSpPr>
        <p:cNvPr id="1" name=""/>
        <p:cNvGrpSpPr/>
        <p:nvPr/>
      </p:nvGrpSpPr>
      <p:grpSpPr>
        <a:xfrm xmlns:a="http://schemas.openxmlformats.org/drawingml/2006/main"/>
      </p:grpSpPr>
      <p:sp>
        <p:nvSpPr>
          <p:cNvPr id="11" name="Rectangle 10">
            <a:extLst xmlns:a="http://schemas.openxmlformats.org/drawingml/2006/main">
              <a:ext uri="{FF2B5EF4-FFF2-40B4-BE49-F238E27FC236}">
                <a16:creationId xmlns:a16="http://schemas.microsoft.com/office/drawing/2014/main" id="{BD3A03E9-0594-44DA-AB71-F5FBFBE91AE3}"/>
              </a:ext>
            </a:extLst>
          </p:cNvPr>
          <p:cNvSpPr>
            <a:spLocks xmlns:a="http://schemas.openxmlformats.org/drawingml/2006/main" noGrp="1"/>
          </p:cNvSpPr>
          <p:nvPr/>
        </p:nvSpPr>
        <p:spPr>
          <a:xfrm xmlns:a="http://schemas.openxmlformats.org/drawingml/2006/main">
            <a:off x="0" y="0"/>
            <a:ext cx="228600" cy="6858000"/>
          </a:xfrm>
          <a:prstGeom xmlns:a="http://schemas.openxmlformats.org/drawingml/2006/main" prst="rect">
            <a:avLst/>
          </a:prstGeom>
          <a:solidFill xmlns:a="http://schemas.openxmlformats.org/drawingml/2006/main">
            <a:srgbClr val="B58A3A"/>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2" name="Rectangle 1">
            <a:extLst xmlns:a="http://schemas.openxmlformats.org/drawingml/2006/main">
              <a:ext uri="{FF2B5EF4-FFF2-40B4-BE49-F238E27FC236}">
                <a16:creationId xmlns:a16="http://schemas.microsoft.com/office/drawing/2014/main" id="{26ADDDE1-DA1B-45D3-AA66-1FA03FD40D03}"/>
              </a:ext>
            </a:extLst>
          </p:cNvPr>
          <p:cNvSpPr>
            <a:spLocks xmlns:a="http://schemas.openxmlformats.org/drawingml/2006/main" noGrp="1"/>
          </p:cNvSpPr>
          <p:nvPr/>
        </p:nvSpPr>
        <p:spPr>
          <a:xfrm xmlns:a="http://schemas.openxmlformats.org/drawingml/2006/main">
            <a:off x="666750" y="723900"/>
            <a:ext cx="6191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75" b="1">
                <a:solidFill>
                  <a:srgbClr val="D9C7A3"/>
                </a:solidFill>
                <a:latin typeface="Aptos"/>
                <a:ea typeface="Aptos"/>
                <a:cs typeface="Aptos"/>
              </a:defRPr>
            </a:pPr>
            <a:r>
              <a:rPr sz="1275" b="1">
                <a:solidFill>
                  <a:srgbClr val="D9C7A3"/>
                </a:solidFill>
                <a:latin typeface="Aptos"/>
                <a:ea typeface="Aptos"/>
                <a:cs typeface="Aptos"/>
              </a:rPr>
              <a:t>DAY 79  •  READ THE WORD  •  3 MINUTES</a:t>
            </a:r>
          </a:p>
        </p:txBody>
      </p:sp>
      <p:sp>
        <p:nvSpPr>
          <p:cNvPr id="3" name="Rectangle 2">
            <a:extLst xmlns:a="http://schemas.openxmlformats.org/drawingml/2006/main">
              <a:ext uri="{FF2B5EF4-FFF2-40B4-BE49-F238E27FC236}">
                <a16:creationId xmlns:a16="http://schemas.microsoft.com/office/drawing/2014/main" id="{7DBD5BC7-81B1-4DCF-AC4D-F3022D402FBF}"/>
              </a:ext>
            </a:extLst>
          </p:cNvPr>
          <p:cNvSpPr>
            <a:spLocks xmlns:a="http://schemas.openxmlformats.org/drawingml/2006/main" noGrp="1"/>
          </p:cNvSpPr>
          <p:nvPr/>
        </p:nvSpPr>
        <p:spPr>
          <a:xfrm xmlns:a="http://schemas.openxmlformats.org/drawingml/2006/main">
            <a:off x="666750" y="1381125"/>
            <a:ext cx="10287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3600" b="1">
                <a:solidFill>
                  <a:srgbClr val="FFFFFF"/>
                </a:solidFill>
                <a:latin typeface="Aptos"/>
                <a:ea typeface="Aptos"/>
                <a:cs typeface="Aptos"/>
              </a:defRPr>
            </a:pPr>
            <a:r>
              <a:rPr sz="3600" b="1">
                <a:solidFill>
                  <a:srgbClr val="FFFFFF"/>
                </a:solidFill>
                <a:latin typeface="Aptos"/>
                <a:ea typeface="Aptos"/>
                <a:cs typeface="Aptos"/>
              </a:rPr>
              <a:t>Deuteronomy 28:1–6, 15–19; 29:10–15</a:t>
            </a:r>
          </a:p>
        </p:txBody>
      </p:sp>
      <p:sp>
        <p:nvSpPr>
          <p:cNvPr id="4" name="Rectangle 3">
            <a:extLst xmlns:a="http://schemas.openxmlformats.org/drawingml/2006/main">
              <a:ext uri="{FF2B5EF4-FFF2-40B4-BE49-F238E27FC236}">
                <a16:creationId xmlns:a16="http://schemas.microsoft.com/office/drawing/2014/main" id="{CCF521AA-88EC-44ED-8C2F-EE4903E318B5}"/>
              </a:ext>
            </a:extLst>
          </p:cNvPr>
          <p:cNvSpPr>
            <a:spLocks xmlns:a="http://schemas.openxmlformats.org/drawingml/2006/main" noGrp="1"/>
          </p:cNvSpPr>
          <p:nvPr/>
        </p:nvSpPr>
        <p:spPr>
          <a:xfrm xmlns:a="http://schemas.openxmlformats.org/drawingml/2006/main">
            <a:off x="666750" y="2533650"/>
            <a:ext cx="10287000" cy="19050"/>
          </a:xfrm>
          <a:prstGeom xmlns:a="http://schemas.openxmlformats.org/drawingml/2006/main" prst="rect">
            <a:avLst/>
          </a:prstGeom>
          <a:solidFill xmlns:a="http://schemas.openxmlformats.org/drawingml/2006/main">
            <a:srgbClr val="B58A3A"/>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5" name="Rectangle 4">
            <a:extLst xmlns:a="http://schemas.openxmlformats.org/drawingml/2006/main">
              <a:ext uri="{FF2B5EF4-FFF2-40B4-BE49-F238E27FC236}">
                <a16:creationId xmlns:a16="http://schemas.microsoft.com/office/drawing/2014/main" id="{21207569-4AF5-4065-8F5B-77D1B4123EB4}"/>
              </a:ext>
            </a:extLst>
          </p:cNvPr>
          <p:cNvSpPr>
            <a:spLocks xmlns:a="http://schemas.openxmlformats.org/drawingml/2006/main" noGrp="1"/>
          </p:cNvSpPr>
          <p:nvPr/>
        </p:nvSpPr>
        <p:spPr>
          <a:xfrm xmlns:a="http://schemas.openxmlformats.org/drawingml/2006/main">
            <a:off x="666750" y="2886075"/>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00" b="1">
                <a:solidFill>
                  <a:srgbClr val="B58A3A"/>
                </a:solidFill>
                <a:latin typeface="Aptos"/>
                <a:ea typeface="Aptos"/>
                <a:cs typeface="Aptos"/>
              </a:defRPr>
            </a:pPr>
            <a:r>
              <a:rPr sz="1200" b="1">
                <a:solidFill>
                  <a:srgbClr val="B58A3A"/>
                </a:solidFill>
                <a:latin typeface="Aptos"/>
                <a:ea typeface="Aptos"/>
                <a:cs typeface="Aptos"/>
              </a:rPr>
              <a:t>READER</a:t>
            </a:r>
          </a:p>
        </p:txBody>
      </p:sp>
      <p:sp>
        <p:nvSpPr>
          <p:cNvPr id="6" name="Rectangle 5">
            <a:extLst xmlns:a="http://schemas.openxmlformats.org/drawingml/2006/main">
              <a:ext uri="{FF2B5EF4-FFF2-40B4-BE49-F238E27FC236}">
                <a16:creationId xmlns:a16="http://schemas.microsoft.com/office/drawing/2014/main" id="{1B350749-C127-4158-A3EC-4AA3067EE352}"/>
              </a:ext>
            </a:extLst>
          </p:cNvPr>
          <p:cNvSpPr>
            <a:spLocks xmlns:a="http://schemas.openxmlformats.org/drawingml/2006/main" noGrp="1"/>
          </p:cNvSpPr>
          <p:nvPr/>
        </p:nvSpPr>
        <p:spPr>
          <a:xfrm xmlns:a="http://schemas.openxmlformats.org/drawingml/2006/main">
            <a:off x="666750" y="3238500"/>
            <a:ext cx="4572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2175" b="1">
                <a:solidFill>
                  <a:srgbClr val="FFFFFF"/>
                </a:solidFill>
                <a:latin typeface="Aptos"/>
                <a:ea typeface="Aptos"/>
                <a:cs typeface="Aptos"/>
              </a:defRPr>
            </a:pPr>
            <a:r>
              <a:rPr sz="2175" b="1">
                <a:solidFill>
                  <a:srgbClr val="FFFFFF"/>
                </a:solidFill>
                <a:latin typeface="Aptos"/>
                <a:ea typeface="Aptos"/>
                <a:cs typeface="Aptos"/>
              </a:rPr>
              <a:t>Read the selected verses aloud</a:t>
            </a:r>
          </a:p>
        </p:txBody>
      </p:sp>
      <p:sp>
        <p:nvSpPr>
          <p:cNvPr id="7" name="Rectangle 6">
            <a:extLst xmlns:a="http://schemas.openxmlformats.org/drawingml/2006/main">
              <a:ext uri="{FF2B5EF4-FFF2-40B4-BE49-F238E27FC236}">
                <a16:creationId xmlns:a16="http://schemas.microsoft.com/office/drawing/2014/main" id="{1B66D504-AAEE-45FE-A351-4C6B83AB9D16}"/>
              </a:ext>
            </a:extLst>
          </p:cNvPr>
          <p:cNvSpPr>
            <a:spLocks xmlns:a="http://schemas.openxmlformats.org/drawingml/2006/main" noGrp="1"/>
          </p:cNvSpPr>
          <p:nvPr/>
        </p:nvSpPr>
        <p:spPr>
          <a:xfrm xmlns:a="http://schemas.openxmlformats.org/drawingml/2006/main">
            <a:off x="6572250" y="2886075"/>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00" b="1">
                <a:solidFill>
                  <a:srgbClr val="B58A3A"/>
                </a:solidFill>
                <a:latin typeface="Aptos"/>
                <a:ea typeface="Aptos"/>
                <a:cs typeface="Aptos"/>
              </a:defRPr>
            </a:pPr>
            <a:r>
              <a:rPr sz="1200" b="1">
                <a:solidFill>
                  <a:srgbClr val="B58A3A"/>
                </a:solidFill>
                <a:latin typeface="Aptos"/>
                <a:ea typeface="Aptos"/>
                <a:cs typeface="Aptos"/>
              </a:rPr>
              <a:t>LISTEN FOR</a:t>
            </a:r>
          </a:p>
        </p:txBody>
      </p:sp>
      <p:sp>
        <p:nvSpPr>
          <p:cNvPr id="8" name="Rectangle 7">
            <a:extLst xmlns:a="http://schemas.openxmlformats.org/drawingml/2006/main">
              <a:ext uri="{FF2B5EF4-FFF2-40B4-BE49-F238E27FC236}">
                <a16:creationId xmlns:a16="http://schemas.microsoft.com/office/drawing/2014/main" id="{1408A73B-BA80-4E87-B5A3-BFB8193E2B61}"/>
              </a:ext>
            </a:extLst>
          </p:cNvPr>
          <p:cNvSpPr>
            <a:spLocks xmlns:a="http://schemas.openxmlformats.org/drawingml/2006/main" noGrp="1"/>
          </p:cNvSpPr>
          <p:nvPr/>
        </p:nvSpPr>
        <p:spPr>
          <a:xfrm xmlns:a="http://schemas.openxmlformats.org/drawingml/2006/main">
            <a:off x="6572250" y="3238500"/>
            <a:ext cx="43815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800" b="1">
                <a:solidFill>
                  <a:srgbClr val="FFFFFF"/>
                </a:solidFill>
                <a:latin typeface="Aptos"/>
                <a:ea typeface="Aptos"/>
                <a:cs typeface="Aptos"/>
              </a:defRPr>
            </a:pPr>
            <a:r>
              <a:rPr sz="1800" b="1">
                <a:solidFill>
                  <a:srgbClr val="FFFFFF"/>
                </a:solidFill>
                <a:latin typeface="Aptos"/>
                <a:ea typeface="Aptos"/>
                <a:cs typeface="Aptos"/>
              </a:rPr>
              <a:t>blessing, disobedience, shared consequences, every generation, covenant belonging</a:t>
            </a:r>
          </a:p>
        </p:txBody>
      </p:sp>
      <p:sp>
        <p:nvSpPr>
          <p:cNvPr id="9" name="Rectangle 8">
            <a:extLst xmlns:a="http://schemas.openxmlformats.org/drawingml/2006/main">
              <a:ext uri="{FF2B5EF4-FFF2-40B4-BE49-F238E27FC236}">
                <a16:creationId xmlns:a16="http://schemas.microsoft.com/office/drawing/2014/main" id="{B6FAEABA-CF0A-445B-8747-5DB1845C31F6}"/>
              </a:ext>
            </a:extLst>
          </p:cNvPr>
          <p:cNvSpPr>
            <a:spLocks xmlns:a="http://schemas.openxmlformats.org/drawingml/2006/main" noGrp="1"/>
          </p:cNvSpPr>
          <p:nvPr/>
        </p:nvSpPr>
        <p:spPr>
          <a:xfrm xmlns:a="http://schemas.openxmlformats.org/drawingml/2006/main">
            <a:off x="666750" y="5095875"/>
            <a:ext cx="10287000" cy="876300"/>
          </a:xfrm>
          <a:prstGeom xmlns:a="http://schemas.openxmlformats.org/drawingml/2006/main" prst="rect">
            <a:avLst/>
          </a:prstGeom>
          <a:solidFill xmlns:a="http://schemas.openxmlformats.org/drawingml/2006/main">
            <a:srgbClr val="7B2E2E"/>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10" name="Rectangle 9">
            <a:extLst xmlns:a="http://schemas.openxmlformats.org/drawingml/2006/main">
              <a:ext uri="{FF2B5EF4-FFF2-40B4-BE49-F238E27FC236}">
                <a16:creationId xmlns:a16="http://schemas.microsoft.com/office/drawing/2014/main" id="{3DDC0B77-42D1-4FD4-9D16-E504D211DC31}"/>
              </a:ext>
            </a:extLst>
          </p:cNvPr>
          <p:cNvSpPr>
            <a:spLocks xmlns:a="http://schemas.openxmlformats.org/drawingml/2006/main" noGrp="1"/>
          </p:cNvSpPr>
          <p:nvPr/>
        </p:nvSpPr>
        <p:spPr>
          <a:xfrm xmlns:a="http://schemas.openxmlformats.org/drawingml/2006/main">
            <a:off x="952500" y="5219700"/>
            <a:ext cx="97155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ctr">
              <a:buNone/>
              <a:defRPr sz="1725" b="1">
                <a:solidFill>
                  <a:srgbClr val="FFFFFF"/>
                </a:solidFill>
                <a:latin typeface="Aptos"/>
                <a:ea typeface="Aptos"/>
                <a:cs typeface="Aptos"/>
              </a:defRPr>
            </a:pPr>
            <a:r>
              <a:rPr sz="1725" b="1">
                <a:solidFill>
                  <a:srgbClr val="FFFFFF"/>
                </a:solidFill>
                <a:latin typeface="Aptos"/>
                <a:ea typeface="Aptos"/>
                <a:cs typeface="Aptos"/>
              </a:rPr>
              <a:t>Who shares responsibility for the covenant, and who feels its consequences?</a:t>
            </a:r>
          </a:p>
        </p:txBody>
      </p:sp>
    </p:spTree>
    <p:extLst>
      <p:ext uri="{BB962C8B-B14F-4D97-AF65-F5344CB8AC3E}">
        <p14:creationId xmlns:p14="http://schemas.microsoft.com/office/powerpoint/2010/main" val="1457218155"/>
      </p:ext>
    </p:extLst>
  </p:cSld>
</p:sld>
</file>

<file path=ppt/slides/slide5.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14" name="Rectangle 13">
            <a:extLst xmlns:a="http://schemas.openxmlformats.org/drawingml/2006/main">
              <a:ext uri="{FF2B5EF4-FFF2-40B4-BE49-F238E27FC236}">
                <a16:creationId xmlns:a16="http://schemas.microsoft.com/office/drawing/2014/main" id="{6EC9D9FA-82BF-4460-A006-AC8D69333484}"/>
              </a:ext>
            </a:extLst>
          </p:cNvPr>
          <p:cNvSpPr>
            <a:spLocks xmlns:a="http://schemas.openxmlformats.org/drawingml/2006/main" noGrp="1"/>
          </p:cNvSpPr>
          <p:nvPr/>
        </p:nvSpPr>
        <p:spPr>
          <a:xfrm xmlns:a="http://schemas.openxmlformats.org/drawingml/2006/main">
            <a:off x="0" y="0"/>
            <a:ext cx="190500" cy="6858000"/>
          </a:xfrm>
          <a:prstGeom xmlns:a="http://schemas.openxmlformats.org/drawingml/2006/main" prst="rect">
            <a:avLst/>
          </a:prstGeom>
          <a:solidFill xmlns:a="http://schemas.openxmlformats.org/drawingml/2006/main">
            <a:srgbClr val="7B2E2E"/>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2" name="Rectangle 1">
            <a:extLst xmlns:a="http://schemas.openxmlformats.org/drawingml/2006/main">
              <a:ext uri="{FF2B5EF4-FFF2-40B4-BE49-F238E27FC236}">
                <a16:creationId xmlns:a16="http://schemas.microsoft.com/office/drawing/2014/main" id="{FD07DEF9-1091-4714-91B5-B29BF9A56681}"/>
              </a:ext>
            </a:extLst>
          </p:cNvPr>
          <p:cNvSpPr>
            <a:spLocks xmlns:a="http://schemas.openxmlformats.org/drawingml/2006/main" noGrp="1"/>
          </p:cNvSpPr>
          <p:nvPr/>
        </p:nvSpPr>
        <p:spPr>
          <a:xfrm xmlns:a="http://schemas.openxmlformats.org/drawingml/2006/main">
            <a:off x="514350" y="323850"/>
            <a:ext cx="8572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975" b="1">
                <a:solidFill>
                  <a:srgbClr val="7B2E2E"/>
                </a:solidFill>
                <a:latin typeface="Aptos"/>
                <a:ea typeface="Aptos"/>
                <a:cs typeface="Aptos"/>
              </a:defRPr>
            </a:pPr>
            <a:r>
              <a:rPr sz="975" b="1">
                <a:solidFill>
                  <a:srgbClr val="7B2E2E"/>
                </a:solidFill>
                <a:latin typeface="Aptos"/>
                <a:ea typeface="Aptos"/>
                <a:cs typeface="Aptos"/>
              </a:rPr>
              <a:t>DAY 79  •  THURSDAY, OCTOBER 8, 2026  •  DEUTERONOMY 28–29  •  2 MINUTES</a:t>
            </a:r>
          </a:p>
        </p:txBody>
      </p:sp>
      <p:sp>
        <p:nvSpPr>
          <p:cNvPr id="3" name="Rectangle 2">
            <a:extLst xmlns:a="http://schemas.openxmlformats.org/drawingml/2006/main">
              <a:ext uri="{FF2B5EF4-FFF2-40B4-BE49-F238E27FC236}">
                <a16:creationId xmlns:a16="http://schemas.microsoft.com/office/drawing/2014/main" id="{A0FEC150-8593-4006-BF2C-84690B7FB5B4}"/>
              </a:ext>
            </a:extLst>
          </p:cNvPr>
          <p:cNvSpPr>
            <a:spLocks xmlns:a="http://schemas.openxmlformats.org/drawingml/2006/main" noGrp="1"/>
          </p:cNvSpPr>
          <p:nvPr/>
        </p:nvSpPr>
        <p:spPr>
          <a:xfrm xmlns:a="http://schemas.openxmlformats.org/drawingml/2006/main">
            <a:off x="514350" y="685800"/>
            <a:ext cx="1109662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2850" b="1">
                <a:solidFill>
                  <a:srgbClr val="17130F"/>
                </a:solidFill>
                <a:latin typeface="Aptos"/>
                <a:ea typeface="Aptos"/>
                <a:cs typeface="Aptos"/>
              </a:defRPr>
            </a:pPr>
            <a:r>
              <a:rPr sz="2850" b="1">
                <a:solidFill>
                  <a:srgbClr val="17130F"/>
                </a:solidFill>
                <a:latin typeface="Aptos"/>
                <a:ea typeface="Aptos"/>
                <a:cs typeface="Aptos"/>
              </a:rPr>
              <a:t>Covenant responsibility and its consequences</a:t>
            </a:r>
          </a:p>
        </p:txBody>
      </p:sp>
      <p:sp>
        <p:nvSpPr>
          <p:cNvPr id="4" name="Rectangle 3">
            <a:extLst xmlns:a="http://schemas.openxmlformats.org/drawingml/2006/main">
              <a:ext uri="{FF2B5EF4-FFF2-40B4-BE49-F238E27FC236}">
                <a16:creationId xmlns:a16="http://schemas.microsoft.com/office/drawing/2014/main" id="{1260A9B8-0556-476B-BB73-35A594419F66}"/>
              </a:ext>
            </a:extLst>
          </p:cNvPr>
          <p:cNvSpPr>
            <a:spLocks xmlns:a="http://schemas.openxmlformats.org/drawingml/2006/main" noGrp="1"/>
          </p:cNvSpPr>
          <p:nvPr/>
        </p:nvSpPr>
        <p:spPr>
          <a:xfrm xmlns:a="http://schemas.openxmlformats.org/drawingml/2006/main">
            <a:off x="514350" y="1457325"/>
            <a:ext cx="11144250" cy="19050"/>
          </a:xfrm>
          <a:prstGeom xmlns:a="http://schemas.openxmlformats.org/drawingml/2006/main" prst="rect">
            <a:avLst/>
          </a:prstGeom>
          <a:solidFill xmlns:a="http://schemas.openxmlformats.org/drawingml/2006/main">
            <a:srgbClr val="D9C7A3"/>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5" name="Rectangle 4">
            <a:extLst xmlns:a="http://schemas.openxmlformats.org/drawingml/2006/main">
              <a:ext uri="{FF2B5EF4-FFF2-40B4-BE49-F238E27FC236}">
                <a16:creationId xmlns:a16="http://schemas.microsoft.com/office/drawing/2014/main" id="{C9B72BCF-5C78-411A-B57A-0FAD5DBE6B94}"/>
              </a:ext>
            </a:extLst>
          </p:cNvPr>
          <p:cNvSpPr>
            <a:spLocks xmlns:a="http://schemas.openxmlformats.org/drawingml/2006/main" noGrp="1"/>
          </p:cNvSpPr>
          <p:nvPr/>
        </p:nvSpPr>
        <p:spPr>
          <a:xfrm xmlns:a="http://schemas.openxmlformats.org/drawingml/2006/main">
            <a:off x="666750" y="1762125"/>
            <a:ext cx="4667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500" b="1">
                <a:solidFill>
                  <a:srgbClr val="7B2E2E"/>
                </a:solidFill>
                <a:latin typeface="Aptos"/>
                <a:ea typeface="Aptos"/>
                <a:cs typeface="Aptos"/>
              </a:defRPr>
            </a:pPr>
            <a:r>
              <a:rPr sz="1500" b="1">
                <a:solidFill>
                  <a:srgbClr val="7B2E2E"/>
                </a:solidFill>
                <a:latin typeface="Aptos"/>
                <a:ea typeface="Aptos"/>
                <a:cs typeface="Aptos"/>
              </a:rPr>
              <a:t>BLESSING AND JUDGMENT</a:t>
            </a:r>
          </a:p>
        </p:txBody>
      </p:sp>
      <p:sp>
        <p:nvSpPr>
          <p:cNvPr id="6" name="Rectangle 5">
            <a:extLst xmlns:a="http://schemas.openxmlformats.org/drawingml/2006/main">
              <a:ext uri="{FF2B5EF4-FFF2-40B4-BE49-F238E27FC236}">
                <a16:creationId xmlns:a16="http://schemas.microsoft.com/office/drawing/2014/main" id="{B47937D8-F70A-4EF3-8942-FC0D08A26083}"/>
              </a:ext>
            </a:extLst>
          </p:cNvPr>
          <p:cNvSpPr>
            <a:spLocks xmlns:a="http://schemas.openxmlformats.org/drawingml/2006/main" noGrp="1"/>
          </p:cNvSpPr>
          <p:nvPr/>
        </p:nvSpPr>
        <p:spPr>
          <a:xfrm xmlns:a="http://schemas.openxmlformats.org/drawingml/2006/main">
            <a:off x="666750" y="2190750"/>
            <a:ext cx="4667250" cy="1524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875" b="1">
                <a:solidFill>
                  <a:srgbClr val="17130F"/>
                </a:solidFill>
                <a:latin typeface="Aptos"/>
                <a:ea typeface="Aptos"/>
                <a:cs typeface="Aptos"/>
              </a:defRPr>
            </a:pPr>
            <a:r>
              <a:rPr sz="1875" b="1">
                <a:solidFill>
                  <a:srgbClr val="17130F"/>
                </a:solidFill>
                <a:latin typeface="Aptos"/>
                <a:ea typeface="Aptos"/>
                <a:cs typeface="Aptos"/>
              </a:rPr>
              <a:t>Obedience brings blessing to Israel’s life in the land. The curses describe devastation and exile when the people abandon the covenant.</a:t>
            </a:r>
          </a:p>
        </p:txBody>
      </p:sp>
      <p:sp>
        <p:nvSpPr>
          <p:cNvPr id="7" name="Rectangle 6">
            <a:extLst xmlns:a="http://schemas.openxmlformats.org/drawingml/2006/main">
              <a:ext uri="{FF2B5EF4-FFF2-40B4-BE49-F238E27FC236}">
                <a16:creationId xmlns:a16="http://schemas.microsoft.com/office/drawing/2014/main" id="{8FED48D4-8348-42DB-B3C0-F9B5CF6259E9}"/>
              </a:ext>
            </a:extLst>
          </p:cNvPr>
          <p:cNvSpPr>
            <a:spLocks xmlns:a="http://schemas.openxmlformats.org/drawingml/2006/main" noGrp="1"/>
          </p:cNvSpPr>
          <p:nvPr/>
        </p:nvSpPr>
        <p:spPr>
          <a:xfrm xmlns:a="http://schemas.openxmlformats.org/drawingml/2006/main">
            <a:off x="5810250" y="1714500"/>
            <a:ext cx="19050" cy="2190750"/>
          </a:xfrm>
          <a:prstGeom xmlns:a="http://schemas.openxmlformats.org/drawingml/2006/main" prst="rect">
            <a:avLst/>
          </a:prstGeom>
          <a:solidFill xmlns:a="http://schemas.openxmlformats.org/drawingml/2006/main">
            <a:srgbClr val="D9C7A3"/>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8" name="Rectangle 7">
            <a:extLst xmlns:a="http://schemas.openxmlformats.org/drawingml/2006/main">
              <a:ext uri="{FF2B5EF4-FFF2-40B4-BE49-F238E27FC236}">
                <a16:creationId xmlns:a16="http://schemas.microsoft.com/office/drawing/2014/main" id="{02A05C94-02C9-4925-B1F8-1F28DB2099DE}"/>
              </a:ext>
            </a:extLst>
          </p:cNvPr>
          <p:cNvSpPr>
            <a:spLocks xmlns:a="http://schemas.openxmlformats.org/drawingml/2006/main" noGrp="1"/>
          </p:cNvSpPr>
          <p:nvPr/>
        </p:nvSpPr>
        <p:spPr>
          <a:xfrm xmlns:a="http://schemas.openxmlformats.org/drawingml/2006/main">
            <a:off x="6286500" y="1762125"/>
            <a:ext cx="4667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500" b="1">
                <a:solidFill>
                  <a:srgbClr val="536B57"/>
                </a:solidFill>
                <a:latin typeface="Aptos"/>
                <a:ea typeface="Aptos"/>
                <a:cs typeface="Aptos"/>
              </a:defRPr>
            </a:pPr>
            <a:r>
              <a:rPr sz="1500" b="1">
                <a:solidFill>
                  <a:srgbClr val="536B57"/>
                </a:solidFill>
                <a:latin typeface="Aptos"/>
                <a:ea typeface="Aptos"/>
                <a:cs typeface="Aptos"/>
              </a:rPr>
              <a:t>THE WHOLE COMMUNITY</a:t>
            </a:r>
          </a:p>
        </p:txBody>
      </p:sp>
      <p:sp>
        <p:nvSpPr>
          <p:cNvPr id="9" name="Rectangle 8">
            <a:extLst xmlns:a="http://schemas.openxmlformats.org/drawingml/2006/main">
              <a:ext uri="{FF2B5EF4-FFF2-40B4-BE49-F238E27FC236}">
                <a16:creationId xmlns:a16="http://schemas.microsoft.com/office/drawing/2014/main" id="{56B09194-B9B6-437A-884B-B8583CB9E592}"/>
              </a:ext>
            </a:extLst>
          </p:cNvPr>
          <p:cNvSpPr>
            <a:spLocks xmlns:a="http://schemas.openxmlformats.org/drawingml/2006/main" noGrp="1"/>
          </p:cNvSpPr>
          <p:nvPr/>
        </p:nvSpPr>
        <p:spPr>
          <a:xfrm xmlns:a="http://schemas.openxmlformats.org/drawingml/2006/main">
            <a:off x="6286500" y="2190750"/>
            <a:ext cx="4667250" cy="1524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875" b="1">
                <a:solidFill>
                  <a:srgbClr val="17130F"/>
                </a:solidFill>
                <a:latin typeface="Aptos"/>
                <a:ea typeface="Aptos"/>
                <a:cs typeface="Aptos"/>
              </a:defRPr>
            </a:pPr>
            <a:r>
              <a:rPr sz="1875" b="1">
                <a:solidFill>
                  <a:srgbClr val="17130F"/>
                </a:solidFill>
                <a:latin typeface="Aptos"/>
                <a:ea typeface="Aptos"/>
                <a:cs typeface="Aptos"/>
              </a:rPr>
              <a:t>Leaders, children, and resident foreigners stand together before God. Covenant responsibility includes future generations.</a:t>
            </a:r>
          </a:p>
        </p:txBody>
      </p:sp>
      <p:sp>
        <p:nvSpPr>
          <p:cNvPr id="10" name="Rectangle 9">
            <a:extLst xmlns:a="http://schemas.openxmlformats.org/drawingml/2006/main">
              <a:ext uri="{FF2B5EF4-FFF2-40B4-BE49-F238E27FC236}">
                <a16:creationId xmlns:a16="http://schemas.microsoft.com/office/drawing/2014/main" id="{875FF3C9-66DB-405F-93A4-993F2F920F7F}"/>
              </a:ext>
            </a:extLst>
          </p:cNvPr>
          <p:cNvSpPr>
            <a:spLocks xmlns:a="http://schemas.openxmlformats.org/drawingml/2006/main" noGrp="1"/>
          </p:cNvSpPr>
          <p:nvPr/>
        </p:nvSpPr>
        <p:spPr>
          <a:xfrm xmlns:a="http://schemas.openxmlformats.org/drawingml/2006/main">
            <a:off x="666750" y="4171950"/>
            <a:ext cx="10287000" cy="19050"/>
          </a:xfrm>
          <a:prstGeom xmlns:a="http://schemas.openxmlformats.org/drawingml/2006/main" prst="rect">
            <a:avLst/>
          </a:prstGeom>
          <a:solidFill xmlns:a="http://schemas.openxmlformats.org/drawingml/2006/main">
            <a:srgbClr val="D9C7A3"/>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11" name="Rectangle 10">
            <a:extLst xmlns:a="http://schemas.openxmlformats.org/drawingml/2006/main">
              <a:ext uri="{FF2B5EF4-FFF2-40B4-BE49-F238E27FC236}">
                <a16:creationId xmlns:a16="http://schemas.microsoft.com/office/drawing/2014/main" id="{8FB4175D-9F1D-4188-8011-452C0449A438}"/>
              </a:ext>
            </a:extLst>
          </p:cNvPr>
          <p:cNvSpPr>
            <a:spLocks xmlns:a="http://schemas.openxmlformats.org/drawingml/2006/main" noGrp="1"/>
          </p:cNvSpPr>
          <p:nvPr/>
        </p:nvSpPr>
        <p:spPr>
          <a:xfrm xmlns:a="http://schemas.openxmlformats.org/drawingml/2006/main">
            <a:off x="666750" y="4362450"/>
            <a:ext cx="3048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00" b="1">
                <a:solidFill>
                  <a:srgbClr val="7B2E2E"/>
                </a:solidFill>
                <a:latin typeface="Aptos"/>
                <a:ea typeface="Aptos"/>
                <a:cs typeface="Aptos"/>
              </a:defRPr>
            </a:pPr>
            <a:r>
              <a:rPr sz="1200" b="1">
                <a:solidFill>
                  <a:srgbClr val="7B2E2E"/>
                </a:solidFill>
                <a:latin typeface="Aptos"/>
                <a:ea typeface="Aptos"/>
                <a:cs typeface="Aptos"/>
              </a:rPr>
              <a:t>DISCUSSION QUESTION</a:t>
            </a:r>
          </a:p>
        </p:txBody>
      </p:sp>
      <p:sp>
        <p:nvSpPr>
          <p:cNvPr id="12" name="Rectangle 11">
            <a:extLst xmlns:a="http://schemas.openxmlformats.org/drawingml/2006/main">
              <a:ext uri="{FF2B5EF4-FFF2-40B4-BE49-F238E27FC236}">
                <a16:creationId xmlns:a16="http://schemas.microsoft.com/office/drawing/2014/main" id="{29A0CC63-4DC1-45F7-AE1A-D86594BBA93E}"/>
              </a:ext>
            </a:extLst>
          </p:cNvPr>
          <p:cNvSpPr>
            <a:spLocks xmlns:a="http://schemas.openxmlformats.org/drawingml/2006/main" noGrp="1"/>
          </p:cNvSpPr>
          <p:nvPr/>
        </p:nvSpPr>
        <p:spPr>
          <a:xfrm xmlns:a="http://schemas.openxmlformats.org/drawingml/2006/main">
            <a:off x="666750" y="4714875"/>
            <a:ext cx="102870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725" b="1">
                <a:solidFill>
                  <a:srgbClr val="17130F"/>
                </a:solidFill>
                <a:latin typeface="Aptos"/>
                <a:ea typeface="Aptos"/>
                <a:cs typeface="Aptos"/>
              </a:defRPr>
            </a:pPr>
            <a:r>
              <a:rPr sz="1725" b="1">
                <a:solidFill>
                  <a:srgbClr val="17130F"/>
                </a:solidFill>
                <a:latin typeface="Aptos"/>
                <a:ea typeface="Aptos"/>
                <a:cs typeface="Aptos"/>
              </a:rPr>
              <a:t>What do the blessings and curses of Deuteronomy 28–29 reveal about covenant responsibility and the communal consequences of unfaithfulness?</a:t>
            </a:r>
          </a:p>
        </p:txBody>
      </p:sp>
      <p:sp>
        <p:nvSpPr>
          <p:cNvPr id="13" name="Rectangle 12">
            <a:extLst xmlns:a="http://schemas.openxmlformats.org/drawingml/2006/main">
              <a:ext uri="{FF2B5EF4-FFF2-40B4-BE49-F238E27FC236}">
                <a16:creationId xmlns:a16="http://schemas.microsoft.com/office/drawing/2014/main" id="{3B0624D9-2CF3-4883-B609-D6E6EC2E267B}"/>
              </a:ext>
            </a:extLst>
          </p:cNvPr>
          <p:cNvSpPr>
            <a:spLocks xmlns:a="http://schemas.openxmlformats.org/drawingml/2006/main" noGrp="1"/>
          </p:cNvSpPr>
          <p:nvPr/>
        </p:nvSpPr>
        <p:spPr>
          <a:xfrm xmlns:a="http://schemas.openxmlformats.org/drawingml/2006/main">
            <a:off x="714375" y="5924550"/>
            <a:ext cx="10096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ctr">
              <a:buNone/>
              <a:defRPr sz="1425" b="1">
                <a:solidFill>
                  <a:srgbClr val="536B57"/>
                </a:solidFill>
                <a:latin typeface="Aptos"/>
                <a:ea typeface="Aptos"/>
                <a:cs typeface="Aptos"/>
              </a:defRPr>
            </a:pPr>
            <a:r>
              <a:rPr sz="1425" b="1">
                <a:solidFill>
                  <a:srgbClr val="536B57"/>
                </a:solidFill>
                <a:latin typeface="Aptos"/>
                <a:ea typeface="Aptos"/>
                <a:cs typeface="Aptos"/>
              </a:rPr>
              <a:t>Invite one brief answer supported by the reading.</a:t>
            </a:r>
          </a:p>
        </p:txBody>
      </p:sp>
    </p:spTree>
    <p:extLst>
      <p:ext uri="{BB962C8B-B14F-4D97-AF65-F5344CB8AC3E}">
        <p14:creationId xmlns:p14="http://schemas.microsoft.com/office/powerpoint/2010/main" val="362122894"/>
      </p:ext>
    </p:extLst>
  </p:cSld>
</p:sld>
</file>

<file path=ppt/slides/slide6.xml><?xml version="1.0" encoding="utf-8"?>
<p:sld xmlns:p="http://schemas.openxmlformats.org/presentationml/2006/main">
  <p:cSld>
    <p:bg>
      <p:bgPr>
        <a:solidFill xmlns:a="http://schemas.openxmlformats.org/drawingml/2006/main">
          <a:srgbClr val="17130F"/>
        </a:solidFill>
      </p:bgPr>
    </p:bg>
    <p:spTree>
      <p:nvGrpSpPr>
        <p:cNvPr id="1" name=""/>
        <p:cNvGrpSpPr/>
        <p:nvPr/>
      </p:nvGrpSpPr>
      <p:grpSpPr>
        <a:xfrm xmlns:a="http://schemas.openxmlformats.org/drawingml/2006/main"/>
      </p:grpSpPr>
      <p:sp>
        <p:nvSpPr>
          <p:cNvPr id="11" name="Rectangle 10">
            <a:extLst xmlns:a="http://schemas.openxmlformats.org/drawingml/2006/main">
              <a:ext uri="{FF2B5EF4-FFF2-40B4-BE49-F238E27FC236}">
                <a16:creationId xmlns:a16="http://schemas.microsoft.com/office/drawing/2014/main" id="{E0895F50-01B6-472E-A100-3376B006103A}"/>
              </a:ext>
            </a:extLst>
          </p:cNvPr>
          <p:cNvSpPr>
            <a:spLocks xmlns:a="http://schemas.openxmlformats.org/drawingml/2006/main" noGrp="1"/>
          </p:cNvSpPr>
          <p:nvPr/>
        </p:nvSpPr>
        <p:spPr>
          <a:xfrm xmlns:a="http://schemas.openxmlformats.org/drawingml/2006/main">
            <a:off x="0" y="0"/>
            <a:ext cx="228600" cy="6858000"/>
          </a:xfrm>
          <a:prstGeom xmlns:a="http://schemas.openxmlformats.org/drawingml/2006/main" prst="rect">
            <a:avLst/>
          </a:prstGeom>
          <a:solidFill xmlns:a="http://schemas.openxmlformats.org/drawingml/2006/main">
            <a:srgbClr val="B58A3A"/>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2" name="Rectangle 1">
            <a:extLst xmlns:a="http://schemas.openxmlformats.org/drawingml/2006/main">
              <a:ext uri="{FF2B5EF4-FFF2-40B4-BE49-F238E27FC236}">
                <a16:creationId xmlns:a16="http://schemas.microsoft.com/office/drawing/2014/main" id="{E3D8C918-E773-43EC-971D-5C297D87E290}"/>
              </a:ext>
            </a:extLst>
          </p:cNvPr>
          <p:cNvSpPr>
            <a:spLocks xmlns:a="http://schemas.openxmlformats.org/drawingml/2006/main" noGrp="1"/>
          </p:cNvSpPr>
          <p:nvPr/>
        </p:nvSpPr>
        <p:spPr>
          <a:xfrm xmlns:a="http://schemas.openxmlformats.org/drawingml/2006/main">
            <a:off x="666750" y="723900"/>
            <a:ext cx="6191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75" b="1">
                <a:solidFill>
                  <a:srgbClr val="D9C7A3"/>
                </a:solidFill>
                <a:latin typeface="Aptos"/>
                <a:ea typeface="Aptos"/>
                <a:cs typeface="Aptos"/>
              </a:defRPr>
            </a:pPr>
            <a:r>
              <a:rPr sz="1275" b="1">
                <a:solidFill>
                  <a:srgbClr val="D9C7A3"/>
                </a:solidFill>
                <a:latin typeface="Aptos"/>
                <a:ea typeface="Aptos"/>
                <a:cs typeface="Aptos"/>
              </a:rPr>
              <a:t>DAY 80  •  READ THE WORD  •  3 MINUTES</a:t>
            </a:r>
          </a:p>
        </p:txBody>
      </p:sp>
      <p:sp>
        <p:nvSpPr>
          <p:cNvPr id="3" name="Rectangle 2">
            <a:extLst xmlns:a="http://schemas.openxmlformats.org/drawingml/2006/main">
              <a:ext uri="{FF2B5EF4-FFF2-40B4-BE49-F238E27FC236}">
                <a16:creationId xmlns:a16="http://schemas.microsoft.com/office/drawing/2014/main" id="{DFCA6923-8057-47D1-88B6-05A098247649}"/>
              </a:ext>
            </a:extLst>
          </p:cNvPr>
          <p:cNvSpPr>
            <a:spLocks xmlns:a="http://schemas.openxmlformats.org/drawingml/2006/main" noGrp="1"/>
          </p:cNvSpPr>
          <p:nvPr/>
        </p:nvSpPr>
        <p:spPr>
          <a:xfrm xmlns:a="http://schemas.openxmlformats.org/drawingml/2006/main">
            <a:off x="666750" y="1381125"/>
            <a:ext cx="10287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3600" b="1">
                <a:solidFill>
                  <a:srgbClr val="FFFFFF"/>
                </a:solidFill>
                <a:latin typeface="Aptos"/>
                <a:ea typeface="Aptos"/>
                <a:cs typeface="Aptos"/>
              </a:defRPr>
            </a:pPr>
            <a:r>
              <a:rPr sz="3600" b="1">
                <a:solidFill>
                  <a:srgbClr val="FFFFFF"/>
                </a:solidFill>
                <a:latin typeface="Aptos"/>
                <a:ea typeface="Aptos"/>
                <a:cs typeface="Aptos"/>
              </a:rPr>
              <a:t>Deuteronomy 30:11–20; 31:7–8</a:t>
            </a:r>
          </a:p>
        </p:txBody>
      </p:sp>
      <p:sp>
        <p:nvSpPr>
          <p:cNvPr id="4" name="Rectangle 3">
            <a:extLst xmlns:a="http://schemas.openxmlformats.org/drawingml/2006/main">
              <a:ext uri="{FF2B5EF4-FFF2-40B4-BE49-F238E27FC236}">
                <a16:creationId xmlns:a16="http://schemas.microsoft.com/office/drawing/2014/main" id="{6BEC043E-DD67-468E-B81C-B13871ABAF02}"/>
              </a:ext>
            </a:extLst>
          </p:cNvPr>
          <p:cNvSpPr>
            <a:spLocks xmlns:a="http://schemas.openxmlformats.org/drawingml/2006/main" noGrp="1"/>
          </p:cNvSpPr>
          <p:nvPr/>
        </p:nvSpPr>
        <p:spPr>
          <a:xfrm xmlns:a="http://schemas.openxmlformats.org/drawingml/2006/main">
            <a:off x="666750" y="2533650"/>
            <a:ext cx="10287000" cy="19050"/>
          </a:xfrm>
          <a:prstGeom xmlns:a="http://schemas.openxmlformats.org/drawingml/2006/main" prst="rect">
            <a:avLst/>
          </a:prstGeom>
          <a:solidFill xmlns:a="http://schemas.openxmlformats.org/drawingml/2006/main">
            <a:srgbClr val="B58A3A"/>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5" name="Rectangle 4">
            <a:extLst xmlns:a="http://schemas.openxmlformats.org/drawingml/2006/main">
              <a:ext uri="{FF2B5EF4-FFF2-40B4-BE49-F238E27FC236}">
                <a16:creationId xmlns:a16="http://schemas.microsoft.com/office/drawing/2014/main" id="{34B19378-D1EC-41C1-BE77-08F0DB69C408}"/>
              </a:ext>
            </a:extLst>
          </p:cNvPr>
          <p:cNvSpPr>
            <a:spLocks xmlns:a="http://schemas.openxmlformats.org/drawingml/2006/main" noGrp="1"/>
          </p:cNvSpPr>
          <p:nvPr/>
        </p:nvSpPr>
        <p:spPr>
          <a:xfrm xmlns:a="http://schemas.openxmlformats.org/drawingml/2006/main">
            <a:off x="666750" y="2886075"/>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00" b="1">
                <a:solidFill>
                  <a:srgbClr val="B58A3A"/>
                </a:solidFill>
                <a:latin typeface="Aptos"/>
                <a:ea typeface="Aptos"/>
                <a:cs typeface="Aptos"/>
              </a:defRPr>
            </a:pPr>
            <a:r>
              <a:rPr sz="1200" b="1">
                <a:solidFill>
                  <a:srgbClr val="B58A3A"/>
                </a:solidFill>
                <a:latin typeface="Aptos"/>
                <a:ea typeface="Aptos"/>
                <a:cs typeface="Aptos"/>
              </a:rPr>
              <a:t>READER</a:t>
            </a:r>
          </a:p>
        </p:txBody>
      </p:sp>
      <p:sp>
        <p:nvSpPr>
          <p:cNvPr id="6" name="Rectangle 5">
            <a:extLst xmlns:a="http://schemas.openxmlformats.org/drawingml/2006/main">
              <a:ext uri="{FF2B5EF4-FFF2-40B4-BE49-F238E27FC236}">
                <a16:creationId xmlns:a16="http://schemas.microsoft.com/office/drawing/2014/main" id="{4C86CD79-EBDD-4D7E-A124-DB5AD91ABE57}"/>
              </a:ext>
            </a:extLst>
          </p:cNvPr>
          <p:cNvSpPr>
            <a:spLocks xmlns:a="http://schemas.openxmlformats.org/drawingml/2006/main" noGrp="1"/>
          </p:cNvSpPr>
          <p:nvPr/>
        </p:nvSpPr>
        <p:spPr>
          <a:xfrm xmlns:a="http://schemas.openxmlformats.org/drawingml/2006/main">
            <a:off x="666750" y="3238500"/>
            <a:ext cx="4572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2175" b="1">
                <a:solidFill>
                  <a:srgbClr val="FFFFFF"/>
                </a:solidFill>
                <a:latin typeface="Aptos"/>
                <a:ea typeface="Aptos"/>
                <a:cs typeface="Aptos"/>
              </a:defRPr>
            </a:pPr>
            <a:r>
              <a:rPr sz="2175" b="1">
                <a:solidFill>
                  <a:srgbClr val="FFFFFF"/>
                </a:solidFill>
                <a:latin typeface="Aptos"/>
                <a:ea typeface="Aptos"/>
                <a:cs typeface="Aptos"/>
              </a:rPr>
              <a:t>Read the selected verses aloud</a:t>
            </a:r>
          </a:p>
        </p:txBody>
      </p:sp>
      <p:sp>
        <p:nvSpPr>
          <p:cNvPr id="7" name="Rectangle 6">
            <a:extLst xmlns:a="http://schemas.openxmlformats.org/drawingml/2006/main">
              <a:ext uri="{FF2B5EF4-FFF2-40B4-BE49-F238E27FC236}">
                <a16:creationId xmlns:a16="http://schemas.microsoft.com/office/drawing/2014/main" id="{128D4B0A-39FC-4B91-AA85-DB205753A958}"/>
              </a:ext>
            </a:extLst>
          </p:cNvPr>
          <p:cNvSpPr>
            <a:spLocks xmlns:a="http://schemas.openxmlformats.org/drawingml/2006/main" noGrp="1"/>
          </p:cNvSpPr>
          <p:nvPr/>
        </p:nvSpPr>
        <p:spPr>
          <a:xfrm xmlns:a="http://schemas.openxmlformats.org/drawingml/2006/main">
            <a:off x="6572250" y="2886075"/>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00" b="1">
                <a:solidFill>
                  <a:srgbClr val="B58A3A"/>
                </a:solidFill>
                <a:latin typeface="Aptos"/>
                <a:ea typeface="Aptos"/>
                <a:cs typeface="Aptos"/>
              </a:defRPr>
            </a:pPr>
            <a:r>
              <a:rPr sz="1200" b="1">
                <a:solidFill>
                  <a:srgbClr val="B58A3A"/>
                </a:solidFill>
                <a:latin typeface="Aptos"/>
                <a:ea typeface="Aptos"/>
                <a:cs typeface="Aptos"/>
              </a:rPr>
              <a:t>LISTEN FOR</a:t>
            </a:r>
          </a:p>
        </p:txBody>
      </p:sp>
      <p:sp>
        <p:nvSpPr>
          <p:cNvPr id="8" name="Rectangle 7">
            <a:extLst xmlns:a="http://schemas.openxmlformats.org/drawingml/2006/main">
              <a:ext uri="{FF2B5EF4-FFF2-40B4-BE49-F238E27FC236}">
                <a16:creationId xmlns:a16="http://schemas.microsoft.com/office/drawing/2014/main" id="{AAFFC962-444C-48D3-84AF-96781397E1BA}"/>
              </a:ext>
            </a:extLst>
          </p:cNvPr>
          <p:cNvSpPr>
            <a:spLocks xmlns:a="http://schemas.openxmlformats.org/drawingml/2006/main" noGrp="1"/>
          </p:cNvSpPr>
          <p:nvPr/>
        </p:nvSpPr>
        <p:spPr>
          <a:xfrm xmlns:a="http://schemas.openxmlformats.org/drawingml/2006/main">
            <a:off x="6572250" y="3238500"/>
            <a:ext cx="43815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800" b="1">
                <a:solidFill>
                  <a:srgbClr val="FFFFFF"/>
                </a:solidFill>
                <a:latin typeface="Aptos"/>
                <a:ea typeface="Aptos"/>
                <a:cs typeface="Aptos"/>
              </a:defRPr>
            </a:pPr>
            <a:r>
              <a:rPr sz="1800" b="1">
                <a:solidFill>
                  <a:srgbClr val="FFFFFF"/>
                </a:solidFill>
                <a:latin typeface="Aptos"/>
                <a:ea typeface="Aptos"/>
                <a:cs typeface="Aptos"/>
              </a:rPr>
              <a:t>a reachable command, life and death, love for God, courage, Joshua’s commission</a:t>
            </a:r>
          </a:p>
        </p:txBody>
      </p:sp>
      <p:sp>
        <p:nvSpPr>
          <p:cNvPr id="9" name="Rectangle 8">
            <a:extLst xmlns:a="http://schemas.openxmlformats.org/drawingml/2006/main">
              <a:ext uri="{FF2B5EF4-FFF2-40B4-BE49-F238E27FC236}">
                <a16:creationId xmlns:a16="http://schemas.microsoft.com/office/drawing/2014/main" id="{556689F1-9F31-412E-8D2B-ADB0BC94A3C8}"/>
              </a:ext>
            </a:extLst>
          </p:cNvPr>
          <p:cNvSpPr>
            <a:spLocks xmlns:a="http://schemas.openxmlformats.org/drawingml/2006/main" noGrp="1"/>
          </p:cNvSpPr>
          <p:nvPr/>
        </p:nvSpPr>
        <p:spPr>
          <a:xfrm xmlns:a="http://schemas.openxmlformats.org/drawingml/2006/main">
            <a:off x="666750" y="5095875"/>
            <a:ext cx="10287000" cy="876300"/>
          </a:xfrm>
          <a:prstGeom xmlns:a="http://schemas.openxmlformats.org/drawingml/2006/main" prst="rect">
            <a:avLst/>
          </a:prstGeom>
          <a:solidFill xmlns:a="http://schemas.openxmlformats.org/drawingml/2006/main">
            <a:srgbClr val="7B2E2E"/>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10" name="Rectangle 9">
            <a:extLst xmlns:a="http://schemas.openxmlformats.org/drawingml/2006/main">
              <a:ext uri="{FF2B5EF4-FFF2-40B4-BE49-F238E27FC236}">
                <a16:creationId xmlns:a16="http://schemas.microsoft.com/office/drawing/2014/main" id="{04B37BDC-23AC-43AE-8AE0-AA56FB07D7C5}"/>
              </a:ext>
            </a:extLst>
          </p:cNvPr>
          <p:cNvSpPr>
            <a:spLocks xmlns:a="http://schemas.openxmlformats.org/drawingml/2006/main" noGrp="1"/>
          </p:cNvSpPr>
          <p:nvPr/>
        </p:nvSpPr>
        <p:spPr>
          <a:xfrm xmlns:a="http://schemas.openxmlformats.org/drawingml/2006/main">
            <a:off x="952500" y="5219700"/>
            <a:ext cx="97155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ctr">
              <a:buNone/>
              <a:defRPr sz="1725" b="1">
                <a:solidFill>
                  <a:srgbClr val="FFFFFF"/>
                </a:solidFill>
                <a:latin typeface="Aptos"/>
                <a:ea typeface="Aptos"/>
                <a:cs typeface="Aptos"/>
              </a:defRPr>
            </a:pPr>
            <a:r>
              <a:rPr sz="1725" b="1">
                <a:solidFill>
                  <a:srgbClr val="FFFFFF"/>
                </a:solidFill>
                <a:latin typeface="Aptos"/>
                <a:ea typeface="Aptos"/>
                <a:cs typeface="Aptos"/>
              </a:rPr>
              <a:t>How does God’s promised presence strengthen a choice to obey?</a:t>
            </a:r>
          </a:p>
        </p:txBody>
      </p:sp>
    </p:spTree>
    <p:extLst>
      <p:ext uri="{BB962C8B-B14F-4D97-AF65-F5344CB8AC3E}">
        <p14:creationId xmlns:p14="http://schemas.microsoft.com/office/powerpoint/2010/main" val="1326684184"/>
      </p:ext>
    </p:extLst>
  </p:cSld>
</p:sld>
</file>

<file path=ppt/slides/slide7.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14" name="Rectangle 13">
            <a:extLst xmlns:a="http://schemas.openxmlformats.org/drawingml/2006/main">
              <a:ext uri="{FF2B5EF4-FFF2-40B4-BE49-F238E27FC236}">
                <a16:creationId xmlns:a16="http://schemas.microsoft.com/office/drawing/2014/main" id="{D6262FD0-FCF1-4934-89EC-77D99262F174}"/>
              </a:ext>
            </a:extLst>
          </p:cNvPr>
          <p:cNvSpPr>
            <a:spLocks xmlns:a="http://schemas.openxmlformats.org/drawingml/2006/main" noGrp="1"/>
          </p:cNvSpPr>
          <p:nvPr/>
        </p:nvSpPr>
        <p:spPr>
          <a:xfrm xmlns:a="http://schemas.openxmlformats.org/drawingml/2006/main">
            <a:off x="0" y="0"/>
            <a:ext cx="190500" cy="6858000"/>
          </a:xfrm>
          <a:prstGeom xmlns:a="http://schemas.openxmlformats.org/drawingml/2006/main" prst="rect">
            <a:avLst/>
          </a:prstGeom>
          <a:solidFill xmlns:a="http://schemas.openxmlformats.org/drawingml/2006/main">
            <a:srgbClr val="7B2E2E"/>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2" name="Rectangle 1">
            <a:extLst xmlns:a="http://schemas.openxmlformats.org/drawingml/2006/main">
              <a:ext uri="{FF2B5EF4-FFF2-40B4-BE49-F238E27FC236}">
                <a16:creationId xmlns:a16="http://schemas.microsoft.com/office/drawing/2014/main" id="{1F763E3A-88A9-41C1-B6AA-E09149A1E5C9}"/>
              </a:ext>
            </a:extLst>
          </p:cNvPr>
          <p:cNvSpPr>
            <a:spLocks xmlns:a="http://schemas.openxmlformats.org/drawingml/2006/main" noGrp="1"/>
          </p:cNvSpPr>
          <p:nvPr/>
        </p:nvSpPr>
        <p:spPr>
          <a:xfrm xmlns:a="http://schemas.openxmlformats.org/drawingml/2006/main">
            <a:off x="514350" y="323850"/>
            <a:ext cx="8572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975" b="1">
                <a:solidFill>
                  <a:srgbClr val="7B2E2E"/>
                </a:solidFill>
                <a:latin typeface="Aptos"/>
                <a:ea typeface="Aptos"/>
                <a:cs typeface="Aptos"/>
              </a:defRPr>
            </a:pPr>
            <a:r>
              <a:rPr sz="975" b="1">
                <a:solidFill>
                  <a:srgbClr val="7B2E2E"/>
                </a:solidFill>
                <a:latin typeface="Aptos"/>
                <a:ea typeface="Aptos"/>
                <a:cs typeface="Aptos"/>
              </a:rPr>
              <a:t>DAY 80  •  FRIDAY, OCTOBER 9, 2026  •  DEUTERONOMY 30–31  •  2 MINUTES</a:t>
            </a:r>
          </a:p>
        </p:txBody>
      </p:sp>
      <p:sp>
        <p:nvSpPr>
          <p:cNvPr id="3" name="Rectangle 2">
            <a:extLst xmlns:a="http://schemas.openxmlformats.org/drawingml/2006/main">
              <a:ext uri="{FF2B5EF4-FFF2-40B4-BE49-F238E27FC236}">
                <a16:creationId xmlns:a16="http://schemas.microsoft.com/office/drawing/2014/main" id="{239348CC-9527-4F99-86CE-4ECE592FA0E5}"/>
              </a:ext>
            </a:extLst>
          </p:cNvPr>
          <p:cNvSpPr>
            <a:spLocks xmlns:a="http://schemas.openxmlformats.org/drawingml/2006/main" noGrp="1"/>
          </p:cNvSpPr>
          <p:nvPr/>
        </p:nvSpPr>
        <p:spPr>
          <a:xfrm xmlns:a="http://schemas.openxmlformats.org/drawingml/2006/main">
            <a:off x="514350" y="685800"/>
            <a:ext cx="1109662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2850" b="1">
                <a:solidFill>
                  <a:srgbClr val="17130F"/>
                </a:solidFill>
                <a:latin typeface="Aptos"/>
                <a:ea typeface="Aptos"/>
                <a:cs typeface="Aptos"/>
              </a:defRPr>
            </a:pPr>
            <a:r>
              <a:rPr sz="2850" b="1">
                <a:solidFill>
                  <a:srgbClr val="17130F"/>
                </a:solidFill>
                <a:latin typeface="Aptos"/>
                <a:ea typeface="Aptos"/>
                <a:cs typeface="Aptos"/>
              </a:rPr>
              <a:t>Choosing life as leadership changes</a:t>
            </a:r>
          </a:p>
        </p:txBody>
      </p:sp>
      <p:sp>
        <p:nvSpPr>
          <p:cNvPr id="4" name="Rectangle 3">
            <a:extLst xmlns:a="http://schemas.openxmlformats.org/drawingml/2006/main">
              <a:ext uri="{FF2B5EF4-FFF2-40B4-BE49-F238E27FC236}">
                <a16:creationId xmlns:a16="http://schemas.microsoft.com/office/drawing/2014/main" id="{7D36CBC6-D112-4DB5-BE38-F90A94B8401A}"/>
              </a:ext>
            </a:extLst>
          </p:cNvPr>
          <p:cNvSpPr>
            <a:spLocks xmlns:a="http://schemas.openxmlformats.org/drawingml/2006/main" noGrp="1"/>
          </p:cNvSpPr>
          <p:nvPr/>
        </p:nvSpPr>
        <p:spPr>
          <a:xfrm xmlns:a="http://schemas.openxmlformats.org/drawingml/2006/main">
            <a:off x="514350" y="1457325"/>
            <a:ext cx="11144250" cy="19050"/>
          </a:xfrm>
          <a:prstGeom xmlns:a="http://schemas.openxmlformats.org/drawingml/2006/main" prst="rect">
            <a:avLst/>
          </a:prstGeom>
          <a:solidFill xmlns:a="http://schemas.openxmlformats.org/drawingml/2006/main">
            <a:srgbClr val="D9C7A3"/>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5" name="Rectangle 4">
            <a:extLst xmlns:a="http://schemas.openxmlformats.org/drawingml/2006/main">
              <a:ext uri="{FF2B5EF4-FFF2-40B4-BE49-F238E27FC236}">
                <a16:creationId xmlns:a16="http://schemas.microsoft.com/office/drawing/2014/main" id="{ED22098F-B44A-4C7F-88CF-1E8B948AA011}"/>
              </a:ext>
            </a:extLst>
          </p:cNvPr>
          <p:cNvSpPr>
            <a:spLocks xmlns:a="http://schemas.openxmlformats.org/drawingml/2006/main" noGrp="1"/>
          </p:cNvSpPr>
          <p:nvPr/>
        </p:nvSpPr>
        <p:spPr>
          <a:xfrm xmlns:a="http://schemas.openxmlformats.org/drawingml/2006/main">
            <a:off x="666750" y="1762125"/>
            <a:ext cx="4667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500" b="1">
                <a:solidFill>
                  <a:srgbClr val="7B2E2E"/>
                </a:solidFill>
                <a:latin typeface="Aptos"/>
                <a:ea typeface="Aptos"/>
                <a:cs typeface="Aptos"/>
              </a:defRPr>
            </a:pPr>
            <a:r>
              <a:rPr sz="1500" b="1">
                <a:solidFill>
                  <a:srgbClr val="7B2E2E"/>
                </a:solidFill>
                <a:latin typeface="Aptos"/>
                <a:ea typeface="Aptos"/>
                <a:cs typeface="Aptos"/>
              </a:rPr>
              <a:t>A CHOICE OF LOVE</a:t>
            </a:r>
          </a:p>
        </p:txBody>
      </p:sp>
      <p:sp>
        <p:nvSpPr>
          <p:cNvPr id="6" name="Rectangle 5">
            <a:extLst xmlns:a="http://schemas.openxmlformats.org/drawingml/2006/main">
              <a:ext uri="{FF2B5EF4-FFF2-40B4-BE49-F238E27FC236}">
                <a16:creationId xmlns:a16="http://schemas.microsoft.com/office/drawing/2014/main" id="{631F7A0B-1019-45DC-93D0-BF3B697FC49D}"/>
              </a:ext>
            </a:extLst>
          </p:cNvPr>
          <p:cNvSpPr>
            <a:spLocks xmlns:a="http://schemas.openxmlformats.org/drawingml/2006/main" noGrp="1"/>
          </p:cNvSpPr>
          <p:nvPr/>
        </p:nvSpPr>
        <p:spPr>
          <a:xfrm xmlns:a="http://schemas.openxmlformats.org/drawingml/2006/main">
            <a:off x="666750" y="2190750"/>
            <a:ext cx="4667250" cy="1524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875" b="1">
                <a:solidFill>
                  <a:srgbClr val="17130F"/>
                </a:solidFill>
                <a:latin typeface="Aptos"/>
                <a:ea typeface="Aptos"/>
                <a:cs typeface="Aptos"/>
              </a:defRPr>
            </a:pPr>
            <a:r>
              <a:rPr sz="1875" b="1">
                <a:solidFill>
                  <a:srgbClr val="17130F"/>
                </a:solidFill>
                <a:latin typeface="Aptos"/>
                <a:ea typeface="Aptos"/>
                <a:cs typeface="Aptos"/>
              </a:rPr>
              <a:t>Moses calls Israel to choose life by loving God, listening to him, and holding fast to him. Returning to God opens the way to restoration.</a:t>
            </a:r>
          </a:p>
        </p:txBody>
      </p:sp>
      <p:sp>
        <p:nvSpPr>
          <p:cNvPr id="7" name="Rectangle 6">
            <a:extLst xmlns:a="http://schemas.openxmlformats.org/drawingml/2006/main">
              <a:ext uri="{FF2B5EF4-FFF2-40B4-BE49-F238E27FC236}">
                <a16:creationId xmlns:a16="http://schemas.microsoft.com/office/drawing/2014/main" id="{B26F7BC2-EE08-430A-81F6-FB56238F6E87}"/>
              </a:ext>
            </a:extLst>
          </p:cNvPr>
          <p:cNvSpPr>
            <a:spLocks xmlns:a="http://schemas.openxmlformats.org/drawingml/2006/main" noGrp="1"/>
          </p:cNvSpPr>
          <p:nvPr/>
        </p:nvSpPr>
        <p:spPr>
          <a:xfrm xmlns:a="http://schemas.openxmlformats.org/drawingml/2006/main">
            <a:off x="5810250" y="1714500"/>
            <a:ext cx="19050" cy="2190750"/>
          </a:xfrm>
          <a:prstGeom xmlns:a="http://schemas.openxmlformats.org/drawingml/2006/main" prst="rect">
            <a:avLst/>
          </a:prstGeom>
          <a:solidFill xmlns:a="http://schemas.openxmlformats.org/drawingml/2006/main">
            <a:srgbClr val="D9C7A3"/>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8" name="Rectangle 7">
            <a:extLst xmlns:a="http://schemas.openxmlformats.org/drawingml/2006/main">
              <a:ext uri="{FF2B5EF4-FFF2-40B4-BE49-F238E27FC236}">
                <a16:creationId xmlns:a16="http://schemas.microsoft.com/office/drawing/2014/main" id="{51566383-6CC1-43A0-B29F-351BED6787FE}"/>
              </a:ext>
            </a:extLst>
          </p:cNvPr>
          <p:cNvSpPr>
            <a:spLocks xmlns:a="http://schemas.openxmlformats.org/drawingml/2006/main" noGrp="1"/>
          </p:cNvSpPr>
          <p:nvPr/>
        </p:nvSpPr>
        <p:spPr>
          <a:xfrm xmlns:a="http://schemas.openxmlformats.org/drawingml/2006/main">
            <a:off x="6286500" y="1762125"/>
            <a:ext cx="4667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500" b="1">
                <a:solidFill>
                  <a:srgbClr val="536B57"/>
                </a:solidFill>
                <a:latin typeface="Aptos"/>
                <a:ea typeface="Aptos"/>
                <a:cs typeface="Aptos"/>
              </a:defRPr>
            </a:pPr>
            <a:r>
              <a:rPr sz="1500" b="1">
                <a:solidFill>
                  <a:srgbClr val="536B57"/>
                </a:solidFill>
                <a:latin typeface="Aptos"/>
                <a:ea typeface="Aptos"/>
                <a:cs typeface="Aptos"/>
              </a:rPr>
              <a:t>COURAGE BEYOND MOSES</a:t>
            </a:r>
          </a:p>
        </p:txBody>
      </p:sp>
      <p:sp>
        <p:nvSpPr>
          <p:cNvPr id="9" name="Rectangle 8">
            <a:extLst xmlns:a="http://schemas.openxmlformats.org/drawingml/2006/main">
              <a:ext uri="{FF2B5EF4-FFF2-40B4-BE49-F238E27FC236}">
                <a16:creationId xmlns:a16="http://schemas.microsoft.com/office/drawing/2014/main" id="{98613462-40BF-40DE-BE6D-EF2A17869E7B}"/>
              </a:ext>
            </a:extLst>
          </p:cNvPr>
          <p:cNvSpPr>
            <a:spLocks xmlns:a="http://schemas.openxmlformats.org/drawingml/2006/main" noGrp="1"/>
          </p:cNvSpPr>
          <p:nvPr/>
        </p:nvSpPr>
        <p:spPr>
          <a:xfrm xmlns:a="http://schemas.openxmlformats.org/drawingml/2006/main">
            <a:off x="6286500" y="2190750"/>
            <a:ext cx="4667250" cy="1524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875" b="1">
                <a:solidFill>
                  <a:srgbClr val="17130F"/>
                </a:solidFill>
                <a:latin typeface="Aptos"/>
                <a:ea typeface="Aptos"/>
                <a:cs typeface="Aptos"/>
              </a:defRPr>
            </a:pPr>
            <a:r>
              <a:rPr sz="1875" b="1">
                <a:solidFill>
                  <a:srgbClr val="17130F"/>
                </a:solidFill>
                <a:latin typeface="Aptos"/>
                <a:ea typeface="Aptos"/>
                <a:cs typeface="Aptos"/>
              </a:rPr>
              <a:t>Joshua receives his commission, and the people must keep hearing the law. God’s continuing presence sustains them through the transition.</a:t>
            </a:r>
          </a:p>
        </p:txBody>
      </p:sp>
      <p:sp>
        <p:nvSpPr>
          <p:cNvPr id="10" name="Rectangle 9">
            <a:extLst xmlns:a="http://schemas.openxmlformats.org/drawingml/2006/main">
              <a:ext uri="{FF2B5EF4-FFF2-40B4-BE49-F238E27FC236}">
                <a16:creationId xmlns:a16="http://schemas.microsoft.com/office/drawing/2014/main" id="{11F0FE1A-4AC5-4EEF-86F6-52AAAE48E4EC}"/>
              </a:ext>
            </a:extLst>
          </p:cNvPr>
          <p:cNvSpPr>
            <a:spLocks xmlns:a="http://schemas.openxmlformats.org/drawingml/2006/main" noGrp="1"/>
          </p:cNvSpPr>
          <p:nvPr/>
        </p:nvSpPr>
        <p:spPr>
          <a:xfrm xmlns:a="http://schemas.openxmlformats.org/drawingml/2006/main">
            <a:off x="666750" y="4171950"/>
            <a:ext cx="10287000" cy="19050"/>
          </a:xfrm>
          <a:prstGeom xmlns:a="http://schemas.openxmlformats.org/drawingml/2006/main" prst="rect">
            <a:avLst/>
          </a:prstGeom>
          <a:solidFill xmlns:a="http://schemas.openxmlformats.org/drawingml/2006/main">
            <a:srgbClr val="D9C7A3"/>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11" name="Rectangle 10">
            <a:extLst xmlns:a="http://schemas.openxmlformats.org/drawingml/2006/main">
              <a:ext uri="{FF2B5EF4-FFF2-40B4-BE49-F238E27FC236}">
                <a16:creationId xmlns:a16="http://schemas.microsoft.com/office/drawing/2014/main" id="{9E5DF09F-1364-4D4E-9735-344B5AE733E7}"/>
              </a:ext>
            </a:extLst>
          </p:cNvPr>
          <p:cNvSpPr>
            <a:spLocks xmlns:a="http://schemas.openxmlformats.org/drawingml/2006/main" noGrp="1"/>
          </p:cNvSpPr>
          <p:nvPr/>
        </p:nvSpPr>
        <p:spPr>
          <a:xfrm xmlns:a="http://schemas.openxmlformats.org/drawingml/2006/main">
            <a:off x="666750" y="4362450"/>
            <a:ext cx="3048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00" b="1">
                <a:solidFill>
                  <a:srgbClr val="7B2E2E"/>
                </a:solidFill>
                <a:latin typeface="Aptos"/>
                <a:ea typeface="Aptos"/>
                <a:cs typeface="Aptos"/>
              </a:defRPr>
            </a:pPr>
            <a:r>
              <a:rPr sz="1200" b="1">
                <a:solidFill>
                  <a:srgbClr val="7B2E2E"/>
                </a:solidFill>
                <a:latin typeface="Aptos"/>
                <a:ea typeface="Aptos"/>
                <a:cs typeface="Aptos"/>
              </a:rPr>
              <a:t>DISCUSSION QUESTION</a:t>
            </a:r>
          </a:p>
        </p:txBody>
      </p:sp>
      <p:sp>
        <p:nvSpPr>
          <p:cNvPr id="12" name="Rectangle 11">
            <a:extLst xmlns:a="http://schemas.openxmlformats.org/drawingml/2006/main">
              <a:ext uri="{FF2B5EF4-FFF2-40B4-BE49-F238E27FC236}">
                <a16:creationId xmlns:a16="http://schemas.microsoft.com/office/drawing/2014/main" id="{2E501F74-97CC-4FCC-8B4B-2D420CF4989D}"/>
              </a:ext>
            </a:extLst>
          </p:cNvPr>
          <p:cNvSpPr>
            <a:spLocks xmlns:a="http://schemas.openxmlformats.org/drawingml/2006/main" noGrp="1"/>
          </p:cNvSpPr>
          <p:nvPr/>
        </p:nvSpPr>
        <p:spPr>
          <a:xfrm xmlns:a="http://schemas.openxmlformats.org/drawingml/2006/main">
            <a:off x="666750" y="4714875"/>
            <a:ext cx="102870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725" b="1">
                <a:solidFill>
                  <a:srgbClr val="17130F"/>
                </a:solidFill>
                <a:latin typeface="Aptos"/>
                <a:ea typeface="Aptos"/>
                <a:cs typeface="Aptos"/>
              </a:defRPr>
            </a:pPr>
            <a:r>
              <a:rPr sz="1725" b="1">
                <a:solidFill>
                  <a:srgbClr val="17130F"/>
                </a:solidFill>
                <a:latin typeface="Aptos"/>
                <a:ea typeface="Aptos"/>
                <a:cs typeface="Aptos"/>
              </a:rPr>
              <a:t>How do Moses’ final appeals in Deuteronomy 30–31 frame covenant obedience as a choice involving life, love, courage, and succession?</a:t>
            </a:r>
          </a:p>
        </p:txBody>
      </p:sp>
      <p:sp>
        <p:nvSpPr>
          <p:cNvPr id="13" name="Rectangle 12">
            <a:extLst xmlns:a="http://schemas.openxmlformats.org/drawingml/2006/main">
              <a:ext uri="{FF2B5EF4-FFF2-40B4-BE49-F238E27FC236}">
                <a16:creationId xmlns:a16="http://schemas.microsoft.com/office/drawing/2014/main" id="{B7DF795D-FA2C-4A55-857E-A51785117B3A}"/>
              </a:ext>
            </a:extLst>
          </p:cNvPr>
          <p:cNvSpPr>
            <a:spLocks xmlns:a="http://schemas.openxmlformats.org/drawingml/2006/main" noGrp="1"/>
          </p:cNvSpPr>
          <p:nvPr/>
        </p:nvSpPr>
        <p:spPr>
          <a:xfrm xmlns:a="http://schemas.openxmlformats.org/drawingml/2006/main">
            <a:off x="714375" y="5924550"/>
            <a:ext cx="10096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ctr">
              <a:buNone/>
              <a:defRPr sz="1425" b="1">
                <a:solidFill>
                  <a:srgbClr val="536B57"/>
                </a:solidFill>
                <a:latin typeface="Aptos"/>
                <a:ea typeface="Aptos"/>
                <a:cs typeface="Aptos"/>
              </a:defRPr>
            </a:pPr>
            <a:r>
              <a:rPr sz="1425" b="1">
                <a:solidFill>
                  <a:srgbClr val="536B57"/>
                </a:solidFill>
                <a:latin typeface="Aptos"/>
                <a:ea typeface="Aptos"/>
                <a:cs typeface="Aptos"/>
              </a:rPr>
              <a:t>Invite one brief answer supported by the reading.</a:t>
            </a:r>
          </a:p>
        </p:txBody>
      </p:sp>
    </p:spTree>
    <p:extLst>
      <p:ext uri="{BB962C8B-B14F-4D97-AF65-F5344CB8AC3E}">
        <p14:creationId xmlns:p14="http://schemas.microsoft.com/office/powerpoint/2010/main" val="140679589"/>
      </p:ext>
    </p:extLst>
  </p:cSld>
</p:sld>
</file>

<file path=ppt/slides/slide8.xml><?xml version="1.0" encoding="utf-8"?>
<p:sld xmlns:p="http://schemas.openxmlformats.org/presentationml/2006/main">
  <p:cSld>
    <p:bg>
      <p:bgPr>
        <a:solidFill xmlns:a="http://schemas.openxmlformats.org/drawingml/2006/main">
          <a:srgbClr val="17130F"/>
        </a:solidFill>
      </p:bgPr>
    </p:bg>
    <p:spTree>
      <p:nvGrpSpPr>
        <p:cNvPr id="1" name=""/>
        <p:cNvGrpSpPr/>
        <p:nvPr/>
      </p:nvGrpSpPr>
      <p:grpSpPr>
        <a:xfrm xmlns:a="http://schemas.openxmlformats.org/drawingml/2006/main"/>
      </p:grpSpPr>
      <p:sp>
        <p:nvSpPr>
          <p:cNvPr id="11" name="Rectangle 10">
            <a:extLst xmlns:a="http://schemas.openxmlformats.org/drawingml/2006/main">
              <a:ext uri="{FF2B5EF4-FFF2-40B4-BE49-F238E27FC236}">
                <a16:creationId xmlns:a16="http://schemas.microsoft.com/office/drawing/2014/main" id="{BEF0670E-45A7-4165-8093-A07EC0FA12B1}"/>
              </a:ext>
            </a:extLst>
          </p:cNvPr>
          <p:cNvSpPr>
            <a:spLocks xmlns:a="http://schemas.openxmlformats.org/drawingml/2006/main" noGrp="1"/>
          </p:cNvSpPr>
          <p:nvPr/>
        </p:nvSpPr>
        <p:spPr>
          <a:xfrm xmlns:a="http://schemas.openxmlformats.org/drawingml/2006/main">
            <a:off x="0" y="0"/>
            <a:ext cx="228600" cy="6858000"/>
          </a:xfrm>
          <a:prstGeom xmlns:a="http://schemas.openxmlformats.org/drawingml/2006/main" prst="rect">
            <a:avLst/>
          </a:prstGeom>
          <a:solidFill xmlns:a="http://schemas.openxmlformats.org/drawingml/2006/main">
            <a:srgbClr val="B58A3A"/>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2" name="Rectangle 1">
            <a:extLst xmlns:a="http://schemas.openxmlformats.org/drawingml/2006/main">
              <a:ext uri="{FF2B5EF4-FFF2-40B4-BE49-F238E27FC236}">
                <a16:creationId xmlns:a16="http://schemas.microsoft.com/office/drawing/2014/main" id="{2C1A39A5-F0C3-483D-B02A-934F330E7E4F}"/>
              </a:ext>
            </a:extLst>
          </p:cNvPr>
          <p:cNvSpPr>
            <a:spLocks xmlns:a="http://schemas.openxmlformats.org/drawingml/2006/main" noGrp="1"/>
          </p:cNvSpPr>
          <p:nvPr/>
        </p:nvSpPr>
        <p:spPr>
          <a:xfrm xmlns:a="http://schemas.openxmlformats.org/drawingml/2006/main">
            <a:off x="666750" y="723900"/>
            <a:ext cx="6191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75" b="1">
                <a:solidFill>
                  <a:srgbClr val="D9C7A3"/>
                </a:solidFill>
                <a:latin typeface="Aptos"/>
                <a:ea typeface="Aptos"/>
                <a:cs typeface="Aptos"/>
              </a:defRPr>
            </a:pPr>
            <a:r>
              <a:rPr sz="1275" b="1">
                <a:solidFill>
                  <a:srgbClr val="D9C7A3"/>
                </a:solidFill>
                <a:latin typeface="Aptos"/>
                <a:ea typeface="Aptos"/>
                <a:cs typeface="Aptos"/>
              </a:rPr>
              <a:t>DAY 81  •  READ THE WORD  •  3 MINUTES</a:t>
            </a:r>
          </a:p>
        </p:txBody>
      </p:sp>
      <p:sp>
        <p:nvSpPr>
          <p:cNvPr id="3" name="Rectangle 2">
            <a:extLst xmlns:a="http://schemas.openxmlformats.org/drawingml/2006/main">
              <a:ext uri="{FF2B5EF4-FFF2-40B4-BE49-F238E27FC236}">
                <a16:creationId xmlns:a16="http://schemas.microsoft.com/office/drawing/2014/main" id="{D0CFF9DE-B854-4A01-BAAD-01BB501DD500}"/>
              </a:ext>
            </a:extLst>
          </p:cNvPr>
          <p:cNvSpPr>
            <a:spLocks xmlns:a="http://schemas.openxmlformats.org/drawingml/2006/main" noGrp="1"/>
          </p:cNvSpPr>
          <p:nvPr/>
        </p:nvSpPr>
        <p:spPr>
          <a:xfrm xmlns:a="http://schemas.openxmlformats.org/drawingml/2006/main">
            <a:off x="666750" y="1381125"/>
            <a:ext cx="10287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defPPr>
              <a:defRPr sz="3000"/>
            </a:defPPr>
          </a:lstStyle>
          <a:p xmlns:a="http://schemas.openxmlformats.org/drawingml/2006/main">
            <a:pPr algn="l">
              <a:buNone/>
              <a:defRPr sz="3600" b="1">
                <a:solidFill>
                  <a:srgbClr val="FFFFFF"/>
                </a:solidFill>
                <a:latin typeface="Aptos"/>
                <a:ea typeface="Aptos"/>
                <a:cs typeface="Aptos"/>
              </a:defRPr>
            </a:pPr>
            <a:r>
              <a:rPr sz="3000" b="1">
                <a:solidFill>
                  <a:srgbClr val="FFFFFF"/>
                </a:solidFill>
                <a:latin typeface="Aptos"/>
                <a:ea typeface="Aptos"/>
                <a:cs typeface="Aptos"/>
              </a:rPr>
              <a:t>Deuteronomy 32:3–4; 34:5–9</a:t>
            </a:r>
          </a:p>
          <a:p xmlns:a="http://schemas.openxmlformats.org/drawingml/2006/main">
            <a:pPr algn="l">
              <a:buNone/>
              <a:defRPr sz="3600" b="1">
                <a:solidFill>
                  <a:srgbClr val="FFFFFF"/>
                </a:solidFill>
                <a:latin typeface="Aptos"/>
                <a:ea typeface="Aptos"/>
                <a:cs typeface="Aptos"/>
              </a:defRPr>
            </a:pPr>
            <a:r>
              <a:rPr sz="3000" b="1">
                <a:solidFill>
                  <a:srgbClr val="FFFFFF"/>
                </a:solidFill>
                <a:latin typeface="Aptos"/>
                <a:ea typeface="Aptos"/>
                <a:cs typeface="Aptos"/>
              </a:rPr>
              <a:t>Psalm 91:1–2, 14–16</a:t>
            </a:r>
          </a:p>
        </p:txBody>
      </p:sp>
      <p:sp>
        <p:nvSpPr>
          <p:cNvPr id="4" name="Rectangle 3">
            <a:extLst xmlns:a="http://schemas.openxmlformats.org/drawingml/2006/main">
              <a:ext uri="{FF2B5EF4-FFF2-40B4-BE49-F238E27FC236}">
                <a16:creationId xmlns:a16="http://schemas.microsoft.com/office/drawing/2014/main" id="{C8D44567-1E4C-478D-8D23-28BD17BA3A6B}"/>
              </a:ext>
            </a:extLst>
          </p:cNvPr>
          <p:cNvSpPr>
            <a:spLocks xmlns:a="http://schemas.openxmlformats.org/drawingml/2006/main" noGrp="1"/>
          </p:cNvSpPr>
          <p:nvPr/>
        </p:nvSpPr>
        <p:spPr>
          <a:xfrm xmlns:a="http://schemas.openxmlformats.org/drawingml/2006/main">
            <a:off x="666750" y="2533650"/>
            <a:ext cx="10287000" cy="19050"/>
          </a:xfrm>
          <a:prstGeom xmlns:a="http://schemas.openxmlformats.org/drawingml/2006/main" prst="rect">
            <a:avLst/>
          </a:prstGeom>
          <a:solidFill xmlns:a="http://schemas.openxmlformats.org/drawingml/2006/main">
            <a:srgbClr val="B58A3A"/>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5" name="Rectangle 4">
            <a:extLst xmlns:a="http://schemas.openxmlformats.org/drawingml/2006/main">
              <a:ext uri="{FF2B5EF4-FFF2-40B4-BE49-F238E27FC236}">
                <a16:creationId xmlns:a16="http://schemas.microsoft.com/office/drawing/2014/main" id="{DB9A0252-DB1E-4AB3-92AF-AEC288B3C351}"/>
              </a:ext>
            </a:extLst>
          </p:cNvPr>
          <p:cNvSpPr>
            <a:spLocks xmlns:a="http://schemas.openxmlformats.org/drawingml/2006/main" noGrp="1"/>
          </p:cNvSpPr>
          <p:nvPr/>
        </p:nvSpPr>
        <p:spPr>
          <a:xfrm xmlns:a="http://schemas.openxmlformats.org/drawingml/2006/main">
            <a:off x="666750" y="2886075"/>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00" b="1">
                <a:solidFill>
                  <a:srgbClr val="B58A3A"/>
                </a:solidFill>
                <a:latin typeface="Aptos"/>
                <a:ea typeface="Aptos"/>
                <a:cs typeface="Aptos"/>
              </a:defRPr>
            </a:pPr>
            <a:r>
              <a:rPr sz="1200" b="1">
                <a:solidFill>
                  <a:srgbClr val="B58A3A"/>
                </a:solidFill>
                <a:latin typeface="Aptos"/>
                <a:ea typeface="Aptos"/>
                <a:cs typeface="Aptos"/>
              </a:rPr>
              <a:t>READER</a:t>
            </a:r>
          </a:p>
        </p:txBody>
      </p:sp>
      <p:sp>
        <p:nvSpPr>
          <p:cNvPr id="6" name="Rectangle 5">
            <a:extLst xmlns:a="http://schemas.openxmlformats.org/drawingml/2006/main">
              <a:ext uri="{FF2B5EF4-FFF2-40B4-BE49-F238E27FC236}">
                <a16:creationId xmlns:a16="http://schemas.microsoft.com/office/drawing/2014/main" id="{2CA0811B-1826-4ACD-A962-A1BFCE4EBE19}"/>
              </a:ext>
            </a:extLst>
          </p:cNvPr>
          <p:cNvSpPr>
            <a:spLocks xmlns:a="http://schemas.openxmlformats.org/drawingml/2006/main" noGrp="1"/>
          </p:cNvSpPr>
          <p:nvPr/>
        </p:nvSpPr>
        <p:spPr>
          <a:xfrm xmlns:a="http://schemas.openxmlformats.org/drawingml/2006/main">
            <a:off x="666750" y="3238500"/>
            <a:ext cx="4572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2175" b="1">
                <a:solidFill>
                  <a:srgbClr val="FFFFFF"/>
                </a:solidFill>
                <a:latin typeface="Aptos"/>
                <a:ea typeface="Aptos"/>
                <a:cs typeface="Aptos"/>
              </a:defRPr>
            </a:pPr>
            <a:r>
              <a:rPr sz="2175" b="1">
                <a:solidFill>
                  <a:srgbClr val="FFFFFF"/>
                </a:solidFill>
                <a:latin typeface="Aptos"/>
                <a:ea typeface="Aptos"/>
                <a:cs typeface="Aptos"/>
              </a:rPr>
              <a:t>Read the selected verses aloud</a:t>
            </a:r>
          </a:p>
        </p:txBody>
      </p:sp>
      <p:sp>
        <p:nvSpPr>
          <p:cNvPr id="7" name="Rectangle 6">
            <a:extLst xmlns:a="http://schemas.openxmlformats.org/drawingml/2006/main">
              <a:ext uri="{FF2B5EF4-FFF2-40B4-BE49-F238E27FC236}">
                <a16:creationId xmlns:a16="http://schemas.microsoft.com/office/drawing/2014/main" id="{282F92CC-4C3B-426F-9CAE-4C78B278E85F}"/>
              </a:ext>
            </a:extLst>
          </p:cNvPr>
          <p:cNvSpPr>
            <a:spLocks xmlns:a="http://schemas.openxmlformats.org/drawingml/2006/main" noGrp="1"/>
          </p:cNvSpPr>
          <p:nvPr/>
        </p:nvSpPr>
        <p:spPr>
          <a:xfrm xmlns:a="http://schemas.openxmlformats.org/drawingml/2006/main">
            <a:off x="6572250" y="2886075"/>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00" b="1">
                <a:solidFill>
                  <a:srgbClr val="B58A3A"/>
                </a:solidFill>
                <a:latin typeface="Aptos"/>
                <a:ea typeface="Aptos"/>
                <a:cs typeface="Aptos"/>
              </a:defRPr>
            </a:pPr>
            <a:r>
              <a:rPr sz="1200" b="1">
                <a:solidFill>
                  <a:srgbClr val="B58A3A"/>
                </a:solidFill>
                <a:latin typeface="Aptos"/>
                <a:ea typeface="Aptos"/>
                <a:cs typeface="Aptos"/>
              </a:rPr>
              <a:t>LISTEN FOR</a:t>
            </a:r>
          </a:p>
        </p:txBody>
      </p:sp>
      <p:sp>
        <p:nvSpPr>
          <p:cNvPr id="8" name="Rectangle 7">
            <a:extLst xmlns:a="http://schemas.openxmlformats.org/drawingml/2006/main">
              <a:ext uri="{FF2B5EF4-FFF2-40B4-BE49-F238E27FC236}">
                <a16:creationId xmlns:a16="http://schemas.microsoft.com/office/drawing/2014/main" id="{F068CF2A-6FD4-40B6-A412-7C7CCCA45A4D}"/>
              </a:ext>
            </a:extLst>
          </p:cNvPr>
          <p:cNvSpPr>
            <a:spLocks xmlns:a="http://schemas.openxmlformats.org/drawingml/2006/main" noGrp="1"/>
          </p:cNvSpPr>
          <p:nvPr/>
        </p:nvSpPr>
        <p:spPr>
          <a:xfrm xmlns:a="http://schemas.openxmlformats.org/drawingml/2006/main">
            <a:off x="6572250" y="3238500"/>
            <a:ext cx="43815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800" b="1">
                <a:solidFill>
                  <a:srgbClr val="FFFFFF"/>
                </a:solidFill>
                <a:latin typeface="Aptos"/>
                <a:ea typeface="Aptos"/>
                <a:cs typeface="Aptos"/>
              </a:defRPr>
            </a:pPr>
            <a:r>
              <a:rPr sz="1800" b="1">
                <a:solidFill>
                  <a:srgbClr val="FFFFFF"/>
                </a:solidFill>
                <a:latin typeface="Aptos"/>
                <a:ea typeface="Aptos"/>
                <a:cs typeface="Aptos"/>
              </a:rPr>
              <a:t>God the Rock, Moses’ death, Joshua’s wisdom, refuge, God’s presence in trouble</a:t>
            </a:r>
          </a:p>
        </p:txBody>
      </p:sp>
      <p:sp>
        <p:nvSpPr>
          <p:cNvPr id="9" name="Rectangle 8">
            <a:extLst xmlns:a="http://schemas.openxmlformats.org/drawingml/2006/main">
              <a:ext uri="{FF2B5EF4-FFF2-40B4-BE49-F238E27FC236}">
                <a16:creationId xmlns:a16="http://schemas.microsoft.com/office/drawing/2014/main" id="{AF8054D2-6A83-4308-9EED-2CDB56BFB6ED}"/>
              </a:ext>
            </a:extLst>
          </p:cNvPr>
          <p:cNvSpPr>
            <a:spLocks xmlns:a="http://schemas.openxmlformats.org/drawingml/2006/main" noGrp="1"/>
          </p:cNvSpPr>
          <p:nvPr/>
        </p:nvSpPr>
        <p:spPr>
          <a:xfrm xmlns:a="http://schemas.openxmlformats.org/drawingml/2006/main">
            <a:off x="666750" y="5095875"/>
            <a:ext cx="10287000" cy="876300"/>
          </a:xfrm>
          <a:prstGeom xmlns:a="http://schemas.openxmlformats.org/drawingml/2006/main" prst="rect">
            <a:avLst/>
          </a:prstGeom>
          <a:solidFill xmlns:a="http://schemas.openxmlformats.org/drawingml/2006/main">
            <a:srgbClr val="7B2E2E"/>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10" name="Rectangle 9">
            <a:extLst xmlns:a="http://schemas.openxmlformats.org/drawingml/2006/main">
              <a:ext uri="{FF2B5EF4-FFF2-40B4-BE49-F238E27FC236}">
                <a16:creationId xmlns:a16="http://schemas.microsoft.com/office/drawing/2014/main" id="{1FC56CFE-29A4-4F6A-8BBC-27E20A5E5B6A}"/>
              </a:ext>
            </a:extLst>
          </p:cNvPr>
          <p:cNvSpPr>
            <a:spLocks xmlns:a="http://schemas.openxmlformats.org/drawingml/2006/main" noGrp="1"/>
          </p:cNvSpPr>
          <p:nvPr/>
        </p:nvSpPr>
        <p:spPr>
          <a:xfrm xmlns:a="http://schemas.openxmlformats.org/drawingml/2006/main">
            <a:off x="952500" y="5219700"/>
            <a:ext cx="97155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ctr">
              <a:buNone/>
              <a:defRPr sz="1725" b="1">
                <a:solidFill>
                  <a:srgbClr val="FFFFFF"/>
                </a:solidFill>
                <a:latin typeface="Aptos"/>
                <a:ea typeface="Aptos"/>
                <a:cs typeface="Aptos"/>
              </a:defRPr>
            </a:pPr>
            <a:r>
              <a:rPr sz="1725" b="1">
                <a:solidFill>
                  <a:srgbClr val="FFFFFF"/>
                </a:solidFill>
                <a:latin typeface="Aptos"/>
                <a:ea typeface="Aptos"/>
                <a:cs typeface="Aptos"/>
              </a:rPr>
              <a:t>What remains secure when even a faithful leader’s work comes to an end?</a:t>
            </a:r>
          </a:p>
        </p:txBody>
      </p:sp>
    </p:spTree>
    <p:extLst>
      <p:ext uri="{BB962C8B-B14F-4D97-AF65-F5344CB8AC3E}">
        <p14:creationId xmlns:p14="http://schemas.microsoft.com/office/powerpoint/2010/main" val="1007085558"/>
      </p:ext>
    </p:extLst>
  </p:cSld>
</p:sld>
</file>

<file path=ppt/slides/slide9.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14" name="Rectangle 13">
            <a:extLst xmlns:a="http://schemas.openxmlformats.org/drawingml/2006/main">
              <a:ext uri="{FF2B5EF4-FFF2-40B4-BE49-F238E27FC236}">
                <a16:creationId xmlns:a16="http://schemas.microsoft.com/office/drawing/2014/main" id="{F2AF013C-434C-4756-836D-0FDDA5EEBDD9}"/>
              </a:ext>
            </a:extLst>
          </p:cNvPr>
          <p:cNvSpPr>
            <a:spLocks xmlns:a="http://schemas.openxmlformats.org/drawingml/2006/main" noGrp="1"/>
          </p:cNvSpPr>
          <p:nvPr/>
        </p:nvSpPr>
        <p:spPr>
          <a:xfrm xmlns:a="http://schemas.openxmlformats.org/drawingml/2006/main">
            <a:off x="0" y="0"/>
            <a:ext cx="190500" cy="6858000"/>
          </a:xfrm>
          <a:prstGeom xmlns:a="http://schemas.openxmlformats.org/drawingml/2006/main" prst="rect">
            <a:avLst/>
          </a:prstGeom>
          <a:solidFill xmlns:a="http://schemas.openxmlformats.org/drawingml/2006/main">
            <a:srgbClr val="7B2E2E"/>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2" name="Rectangle 1">
            <a:extLst xmlns:a="http://schemas.openxmlformats.org/drawingml/2006/main">
              <a:ext uri="{FF2B5EF4-FFF2-40B4-BE49-F238E27FC236}">
                <a16:creationId xmlns:a16="http://schemas.microsoft.com/office/drawing/2014/main" id="{9625D7E5-546B-4413-83BB-289FF0B1FB14}"/>
              </a:ext>
            </a:extLst>
          </p:cNvPr>
          <p:cNvSpPr>
            <a:spLocks xmlns:a="http://schemas.openxmlformats.org/drawingml/2006/main" noGrp="1"/>
          </p:cNvSpPr>
          <p:nvPr/>
        </p:nvSpPr>
        <p:spPr>
          <a:xfrm xmlns:a="http://schemas.openxmlformats.org/drawingml/2006/main">
            <a:off x="514350" y="323850"/>
            <a:ext cx="8572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975" b="1">
                <a:solidFill>
                  <a:srgbClr val="7B2E2E"/>
                </a:solidFill>
                <a:latin typeface="Aptos"/>
                <a:ea typeface="Aptos"/>
                <a:cs typeface="Aptos"/>
              </a:defRPr>
            </a:pPr>
            <a:r>
              <a:rPr sz="975" b="1">
                <a:solidFill>
                  <a:srgbClr val="7B2E2E"/>
                </a:solidFill>
                <a:latin typeface="Aptos"/>
                <a:ea typeface="Aptos"/>
                <a:cs typeface="Aptos"/>
              </a:rPr>
              <a:t>DAY 81  •  SATURDAY, OCTOBER 10, 2026  •  DEUTERONOMY 32–34; PSALM 91  •  2 MINUTES</a:t>
            </a:r>
          </a:p>
        </p:txBody>
      </p:sp>
      <p:sp>
        <p:nvSpPr>
          <p:cNvPr id="3" name="Rectangle 2">
            <a:extLst xmlns:a="http://schemas.openxmlformats.org/drawingml/2006/main">
              <a:ext uri="{FF2B5EF4-FFF2-40B4-BE49-F238E27FC236}">
                <a16:creationId xmlns:a16="http://schemas.microsoft.com/office/drawing/2014/main" id="{1053CEE5-819A-4120-9937-89653A7898F3}"/>
              </a:ext>
            </a:extLst>
          </p:cNvPr>
          <p:cNvSpPr>
            <a:spLocks xmlns:a="http://schemas.openxmlformats.org/drawingml/2006/main" noGrp="1"/>
          </p:cNvSpPr>
          <p:nvPr/>
        </p:nvSpPr>
        <p:spPr>
          <a:xfrm xmlns:a="http://schemas.openxmlformats.org/drawingml/2006/main">
            <a:off x="514350" y="685800"/>
            <a:ext cx="1109662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2850" b="1">
                <a:solidFill>
                  <a:srgbClr val="17130F"/>
                </a:solidFill>
                <a:latin typeface="Aptos"/>
                <a:ea typeface="Aptos"/>
                <a:cs typeface="Aptos"/>
              </a:defRPr>
            </a:pPr>
            <a:r>
              <a:rPr sz="2850" b="1">
                <a:solidFill>
                  <a:srgbClr val="17130F"/>
                </a:solidFill>
                <a:latin typeface="Aptos"/>
                <a:ea typeface="Aptos"/>
                <a:cs typeface="Aptos"/>
              </a:rPr>
              <a:t>Moses’ limits and God’s enduring faithfulness</a:t>
            </a:r>
          </a:p>
        </p:txBody>
      </p:sp>
      <p:sp>
        <p:nvSpPr>
          <p:cNvPr id="4" name="Rectangle 3">
            <a:extLst xmlns:a="http://schemas.openxmlformats.org/drawingml/2006/main">
              <a:ext uri="{FF2B5EF4-FFF2-40B4-BE49-F238E27FC236}">
                <a16:creationId xmlns:a16="http://schemas.microsoft.com/office/drawing/2014/main" id="{C93BBA3D-572F-4CD3-BD19-3A5E2532D718}"/>
              </a:ext>
            </a:extLst>
          </p:cNvPr>
          <p:cNvSpPr>
            <a:spLocks xmlns:a="http://schemas.openxmlformats.org/drawingml/2006/main" noGrp="1"/>
          </p:cNvSpPr>
          <p:nvPr/>
        </p:nvSpPr>
        <p:spPr>
          <a:xfrm xmlns:a="http://schemas.openxmlformats.org/drawingml/2006/main">
            <a:off x="514350" y="1457325"/>
            <a:ext cx="11144250" cy="19050"/>
          </a:xfrm>
          <a:prstGeom xmlns:a="http://schemas.openxmlformats.org/drawingml/2006/main" prst="rect">
            <a:avLst/>
          </a:prstGeom>
          <a:solidFill xmlns:a="http://schemas.openxmlformats.org/drawingml/2006/main">
            <a:srgbClr val="D9C7A3"/>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5" name="Rectangle 4">
            <a:extLst xmlns:a="http://schemas.openxmlformats.org/drawingml/2006/main">
              <a:ext uri="{FF2B5EF4-FFF2-40B4-BE49-F238E27FC236}">
                <a16:creationId xmlns:a16="http://schemas.microsoft.com/office/drawing/2014/main" id="{2D453C2E-CFC5-4394-B9C8-E039AB14712E}"/>
              </a:ext>
            </a:extLst>
          </p:cNvPr>
          <p:cNvSpPr>
            <a:spLocks xmlns:a="http://schemas.openxmlformats.org/drawingml/2006/main" noGrp="1"/>
          </p:cNvSpPr>
          <p:nvPr/>
        </p:nvSpPr>
        <p:spPr>
          <a:xfrm xmlns:a="http://schemas.openxmlformats.org/drawingml/2006/main">
            <a:off x="666750" y="1762125"/>
            <a:ext cx="4667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500" b="1">
                <a:solidFill>
                  <a:srgbClr val="7B2E2E"/>
                </a:solidFill>
                <a:latin typeface="Aptos"/>
                <a:ea typeface="Aptos"/>
                <a:cs typeface="Aptos"/>
              </a:defRPr>
            </a:pPr>
            <a:r>
              <a:rPr sz="1500" b="1">
                <a:solidFill>
                  <a:srgbClr val="7B2E2E"/>
                </a:solidFill>
                <a:latin typeface="Aptos"/>
                <a:ea typeface="Aptos"/>
                <a:cs typeface="Aptos"/>
              </a:rPr>
              <a:t>A LEADER’S FINAL WITNESS</a:t>
            </a:r>
          </a:p>
        </p:txBody>
      </p:sp>
      <p:sp>
        <p:nvSpPr>
          <p:cNvPr id="6" name="Rectangle 5">
            <a:extLst xmlns:a="http://schemas.openxmlformats.org/drawingml/2006/main">
              <a:ext uri="{FF2B5EF4-FFF2-40B4-BE49-F238E27FC236}">
                <a16:creationId xmlns:a16="http://schemas.microsoft.com/office/drawing/2014/main" id="{580D2586-96C0-425F-82B3-1975136B7B6B}"/>
              </a:ext>
            </a:extLst>
          </p:cNvPr>
          <p:cNvSpPr>
            <a:spLocks xmlns:a="http://schemas.openxmlformats.org/drawingml/2006/main" noGrp="1"/>
          </p:cNvSpPr>
          <p:nvPr/>
        </p:nvSpPr>
        <p:spPr>
          <a:xfrm xmlns:a="http://schemas.openxmlformats.org/drawingml/2006/main">
            <a:off x="666750" y="2190750"/>
            <a:ext cx="4667250" cy="1524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875" b="1">
                <a:solidFill>
                  <a:srgbClr val="17130F"/>
                </a:solidFill>
                <a:latin typeface="Aptos"/>
                <a:ea typeface="Aptos"/>
                <a:cs typeface="Aptos"/>
              </a:defRPr>
            </a:pPr>
            <a:r>
              <a:rPr sz="1875" b="1">
                <a:solidFill>
                  <a:srgbClr val="17130F"/>
                </a:solidFill>
                <a:latin typeface="Aptos"/>
                <a:ea typeface="Aptos"/>
                <a:cs typeface="Aptos"/>
              </a:rPr>
              <a:t>Moses’ song names God’s faithfulness and Israel’s failure. His blessing points the tribes toward God’s help. Moses dies before entering the land.</a:t>
            </a:r>
          </a:p>
        </p:txBody>
      </p:sp>
      <p:sp>
        <p:nvSpPr>
          <p:cNvPr id="7" name="Rectangle 6">
            <a:extLst xmlns:a="http://schemas.openxmlformats.org/drawingml/2006/main">
              <a:ext uri="{FF2B5EF4-FFF2-40B4-BE49-F238E27FC236}">
                <a16:creationId xmlns:a16="http://schemas.microsoft.com/office/drawing/2014/main" id="{522AF0F7-8A3C-426A-A0A5-AC5A0A17C59D}"/>
              </a:ext>
            </a:extLst>
          </p:cNvPr>
          <p:cNvSpPr>
            <a:spLocks xmlns:a="http://schemas.openxmlformats.org/drawingml/2006/main" noGrp="1"/>
          </p:cNvSpPr>
          <p:nvPr/>
        </p:nvSpPr>
        <p:spPr>
          <a:xfrm xmlns:a="http://schemas.openxmlformats.org/drawingml/2006/main">
            <a:off x="5810250" y="1714500"/>
            <a:ext cx="19050" cy="2190750"/>
          </a:xfrm>
          <a:prstGeom xmlns:a="http://schemas.openxmlformats.org/drawingml/2006/main" prst="rect">
            <a:avLst/>
          </a:prstGeom>
          <a:solidFill xmlns:a="http://schemas.openxmlformats.org/drawingml/2006/main">
            <a:srgbClr val="D9C7A3"/>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8" name="Rectangle 7">
            <a:extLst xmlns:a="http://schemas.openxmlformats.org/drawingml/2006/main">
              <a:ext uri="{FF2B5EF4-FFF2-40B4-BE49-F238E27FC236}">
                <a16:creationId xmlns:a16="http://schemas.microsoft.com/office/drawing/2014/main" id="{9422036E-E7D5-4655-8923-E64766B0F3D4}"/>
              </a:ext>
            </a:extLst>
          </p:cNvPr>
          <p:cNvSpPr>
            <a:spLocks xmlns:a="http://schemas.openxmlformats.org/drawingml/2006/main" noGrp="1"/>
          </p:cNvSpPr>
          <p:nvPr/>
        </p:nvSpPr>
        <p:spPr>
          <a:xfrm xmlns:a="http://schemas.openxmlformats.org/drawingml/2006/main">
            <a:off x="6286500" y="1762125"/>
            <a:ext cx="4667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500" b="1">
                <a:solidFill>
                  <a:srgbClr val="536B57"/>
                </a:solidFill>
                <a:latin typeface="Aptos"/>
                <a:ea typeface="Aptos"/>
                <a:cs typeface="Aptos"/>
              </a:defRPr>
            </a:pPr>
            <a:r>
              <a:rPr sz="1500" b="1">
                <a:solidFill>
                  <a:srgbClr val="536B57"/>
                </a:solidFill>
                <a:latin typeface="Aptos"/>
                <a:ea typeface="Aptos"/>
                <a:cs typeface="Aptos"/>
              </a:rPr>
              <a:t>REFUGE BEYOND ONE LEADER</a:t>
            </a:r>
          </a:p>
        </p:txBody>
      </p:sp>
      <p:sp>
        <p:nvSpPr>
          <p:cNvPr id="9" name="Rectangle 8">
            <a:extLst xmlns:a="http://schemas.openxmlformats.org/drawingml/2006/main">
              <a:ext uri="{FF2B5EF4-FFF2-40B4-BE49-F238E27FC236}">
                <a16:creationId xmlns:a16="http://schemas.microsoft.com/office/drawing/2014/main" id="{A5E90E37-E026-4B2D-A997-A00C63DA4430}"/>
              </a:ext>
            </a:extLst>
          </p:cNvPr>
          <p:cNvSpPr>
            <a:spLocks xmlns:a="http://schemas.openxmlformats.org/drawingml/2006/main" noGrp="1"/>
          </p:cNvSpPr>
          <p:nvPr/>
        </p:nvSpPr>
        <p:spPr>
          <a:xfrm xmlns:a="http://schemas.openxmlformats.org/drawingml/2006/main">
            <a:off x="6286500" y="2190750"/>
            <a:ext cx="4667250" cy="1524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875" b="1">
                <a:solidFill>
                  <a:srgbClr val="17130F"/>
                </a:solidFill>
                <a:latin typeface="Aptos"/>
                <a:ea typeface="Aptos"/>
                <a:cs typeface="Aptos"/>
              </a:defRPr>
            </a:pPr>
            <a:r>
              <a:rPr sz="1875" b="1">
                <a:solidFill>
                  <a:srgbClr val="17130F"/>
                </a:solidFill>
                <a:latin typeface="Aptos"/>
                <a:ea typeface="Aptos"/>
                <a:cs typeface="Aptos"/>
              </a:rPr>
              <a:t>Joshua takes up leadership, while God remains Israel’s refuge. Psalm 91 gives language for trust and promises God’s presence in trouble.</a:t>
            </a:r>
          </a:p>
        </p:txBody>
      </p:sp>
      <p:sp>
        <p:nvSpPr>
          <p:cNvPr id="10" name="Rectangle 9">
            <a:extLst xmlns:a="http://schemas.openxmlformats.org/drawingml/2006/main">
              <a:ext uri="{FF2B5EF4-FFF2-40B4-BE49-F238E27FC236}">
                <a16:creationId xmlns:a16="http://schemas.microsoft.com/office/drawing/2014/main" id="{E9D4B431-0394-4210-B2B2-2A621409949A}"/>
              </a:ext>
            </a:extLst>
          </p:cNvPr>
          <p:cNvSpPr>
            <a:spLocks xmlns:a="http://schemas.openxmlformats.org/drawingml/2006/main" noGrp="1"/>
          </p:cNvSpPr>
          <p:nvPr/>
        </p:nvSpPr>
        <p:spPr>
          <a:xfrm xmlns:a="http://schemas.openxmlformats.org/drawingml/2006/main">
            <a:off x="666750" y="4171950"/>
            <a:ext cx="10287000" cy="19050"/>
          </a:xfrm>
          <a:prstGeom xmlns:a="http://schemas.openxmlformats.org/drawingml/2006/main" prst="rect">
            <a:avLst/>
          </a:prstGeom>
          <a:solidFill xmlns:a="http://schemas.openxmlformats.org/drawingml/2006/main">
            <a:srgbClr val="D9C7A3"/>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11" name="Rectangle 10">
            <a:extLst xmlns:a="http://schemas.openxmlformats.org/drawingml/2006/main">
              <a:ext uri="{FF2B5EF4-FFF2-40B4-BE49-F238E27FC236}">
                <a16:creationId xmlns:a16="http://schemas.microsoft.com/office/drawing/2014/main" id="{EBFBE667-2F4B-4F76-979C-E4C91989B42E}"/>
              </a:ext>
            </a:extLst>
          </p:cNvPr>
          <p:cNvSpPr>
            <a:spLocks xmlns:a="http://schemas.openxmlformats.org/drawingml/2006/main" noGrp="1"/>
          </p:cNvSpPr>
          <p:nvPr/>
        </p:nvSpPr>
        <p:spPr>
          <a:xfrm xmlns:a="http://schemas.openxmlformats.org/drawingml/2006/main">
            <a:off x="666750" y="4362450"/>
            <a:ext cx="3048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00" b="1">
                <a:solidFill>
                  <a:srgbClr val="7B2E2E"/>
                </a:solidFill>
                <a:latin typeface="Aptos"/>
                <a:ea typeface="Aptos"/>
                <a:cs typeface="Aptos"/>
              </a:defRPr>
            </a:pPr>
            <a:r>
              <a:rPr sz="1200" b="1">
                <a:solidFill>
                  <a:srgbClr val="7B2E2E"/>
                </a:solidFill>
                <a:latin typeface="Aptos"/>
                <a:ea typeface="Aptos"/>
                <a:cs typeface="Aptos"/>
              </a:rPr>
              <a:t>DISCUSSION QUESTION</a:t>
            </a:r>
          </a:p>
        </p:txBody>
      </p:sp>
      <p:sp>
        <p:nvSpPr>
          <p:cNvPr id="12" name="Rectangle 11">
            <a:extLst xmlns:a="http://schemas.openxmlformats.org/drawingml/2006/main">
              <a:ext uri="{FF2B5EF4-FFF2-40B4-BE49-F238E27FC236}">
                <a16:creationId xmlns:a16="http://schemas.microsoft.com/office/drawing/2014/main" id="{60DD1986-4373-4B45-AC74-0937AD7C8CFE}"/>
              </a:ext>
            </a:extLst>
          </p:cNvPr>
          <p:cNvSpPr>
            <a:spLocks xmlns:a="http://schemas.openxmlformats.org/drawingml/2006/main" noGrp="1"/>
          </p:cNvSpPr>
          <p:nvPr/>
        </p:nvSpPr>
        <p:spPr>
          <a:xfrm xmlns:a="http://schemas.openxmlformats.org/drawingml/2006/main">
            <a:off x="666750" y="4714875"/>
            <a:ext cx="102870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725" b="1">
                <a:solidFill>
                  <a:srgbClr val="17130F"/>
                </a:solidFill>
                <a:latin typeface="Aptos"/>
                <a:ea typeface="Aptos"/>
                <a:cs typeface="Aptos"/>
              </a:defRPr>
            </a:pPr>
            <a:r>
              <a:rPr sz="1725" b="1">
                <a:solidFill>
                  <a:srgbClr val="17130F"/>
                </a:solidFill>
                <a:latin typeface="Aptos"/>
                <a:ea typeface="Aptos"/>
                <a:cs typeface="Aptos"/>
              </a:rPr>
              <a:t>As Moses dies, what do his song, blessing, and Psalm 91 teach about leadership’s limits and God’s enduring faithfulness?</a:t>
            </a:r>
          </a:p>
        </p:txBody>
      </p:sp>
      <p:sp>
        <p:nvSpPr>
          <p:cNvPr id="13" name="Rectangle 12">
            <a:extLst xmlns:a="http://schemas.openxmlformats.org/drawingml/2006/main">
              <a:ext uri="{FF2B5EF4-FFF2-40B4-BE49-F238E27FC236}">
                <a16:creationId xmlns:a16="http://schemas.microsoft.com/office/drawing/2014/main" id="{2F83EFF5-7AC6-4AF0-A84E-0C5716801104}"/>
              </a:ext>
            </a:extLst>
          </p:cNvPr>
          <p:cNvSpPr>
            <a:spLocks xmlns:a="http://schemas.openxmlformats.org/drawingml/2006/main" noGrp="1"/>
          </p:cNvSpPr>
          <p:nvPr/>
        </p:nvSpPr>
        <p:spPr>
          <a:xfrm xmlns:a="http://schemas.openxmlformats.org/drawingml/2006/main">
            <a:off x="714375" y="5924550"/>
            <a:ext cx="10096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ctr">
              <a:buNone/>
              <a:defRPr sz="1425" b="1">
                <a:solidFill>
                  <a:srgbClr val="536B57"/>
                </a:solidFill>
                <a:latin typeface="Aptos"/>
                <a:ea typeface="Aptos"/>
                <a:cs typeface="Aptos"/>
              </a:defRPr>
            </a:pPr>
            <a:r>
              <a:rPr sz="1425" b="1">
                <a:solidFill>
                  <a:srgbClr val="536B57"/>
                </a:solidFill>
                <a:latin typeface="Aptos"/>
                <a:ea typeface="Aptos"/>
                <a:cs typeface="Aptos"/>
              </a:rPr>
              <a:t>Invite one brief answer supported by the reading.</a:t>
            </a:r>
          </a:p>
        </p:txBody>
      </p:sp>
    </p:spTree>
    <p:extLst>
      <p:ext uri="{BB962C8B-B14F-4D97-AF65-F5344CB8AC3E}">
        <p14:creationId xmlns:p14="http://schemas.microsoft.com/office/powerpoint/2010/main" val="2009597062"/>
      </p:ext>
    </p:extLst>
  </p:cSld>
</p:sld>
</file>

<file path=ppt/slides/slide10.xml><?xml version="1.0" encoding="utf-8"?>
<p:sld xmlns:p="http://schemas.openxmlformats.org/presentationml/2006/main">
  <p:cSld>
    <p:bg>
      <p:bgPr>
        <a:solidFill xmlns:a="http://schemas.openxmlformats.org/drawingml/2006/main">
          <a:srgbClr val="17130F"/>
        </a:solidFill>
      </p:bgPr>
    </p:bg>
    <p:spTree>
      <p:nvGrpSpPr>
        <p:cNvPr id="1" name=""/>
        <p:cNvGrpSpPr/>
        <p:nvPr/>
      </p:nvGrpSpPr>
      <p:grpSpPr>
        <a:xfrm xmlns:a="http://schemas.openxmlformats.org/drawingml/2006/main"/>
      </p:grpSpPr>
      <p:sp>
        <p:nvSpPr>
          <p:cNvPr id="11" name="Rectangle 10">
            <a:extLst xmlns:a="http://schemas.openxmlformats.org/drawingml/2006/main">
              <a:ext uri="{FF2B5EF4-FFF2-40B4-BE49-F238E27FC236}">
                <a16:creationId xmlns:a16="http://schemas.microsoft.com/office/drawing/2014/main" id="{04CD0E95-C6B1-4C3F-B640-B4D656047A74}"/>
              </a:ext>
            </a:extLst>
          </p:cNvPr>
          <p:cNvSpPr>
            <a:spLocks xmlns:a="http://schemas.openxmlformats.org/drawingml/2006/main" noGrp="1"/>
          </p:cNvSpPr>
          <p:nvPr/>
        </p:nvSpPr>
        <p:spPr>
          <a:xfrm xmlns:a="http://schemas.openxmlformats.org/drawingml/2006/main">
            <a:off x="0" y="0"/>
            <a:ext cx="228600" cy="6858000"/>
          </a:xfrm>
          <a:prstGeom xmlns:a="http://schemas.openxmlformats.org/drawingml/2006/main" prst="rect">
            <a:avLst/>
          </a:prstGeom>
          <a:solidFill xmlns:a="http://schemas.openxmlformats.org/drawingml/2006/main">
            <a:srgbClr val="B58A3A"/>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2" name="Rectangle 1">
            <a:extLst xmlns:a="http://schemas.openxmlformats.org/drawingml/2006/main">
              <a:ext uri="{FF2B5EF4-FFF2-40B4-BE49-F238E27FC236}">
                <a16:creationId xmlns:a16="http://schemas.microsoft.com/office/drawing/2014/main" id="{6A9E49DE-B45F-4324-899C-12EB19E68428}"/>
              </a:ext>
            </a:extLst>
          </p:cNvPr>
          <p:cNvSpPr>
            <a:spLocks xmlns:a="http://schemas.openxmlformats.org/drawingml/2006/main" noGrp="1"/>
          </p:cNvSpPr>
          <p:nvPr/>
        </p:nvSpPr>
        <p:spPr>
          <a:xfrm xmlns:a="http://schemas.openxmlformats.org/drawingml/2006/main">
            <a:off x="666750" y="723900"/>
            <a:ext cx="6191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75" b="1">
                <a:solidFill>
                  <a:srgbClr val="D9C7A3"/>
                </a:solidFill>
                <a:latin typeface="Aptos"/>
                <a:ea typeface="Aptos"/>
                <a:cs typeface="Aptos"/>
              </a:defRPr>
            </a:pPr>
            <a:r>
              <a:rPr sz="1275" b="1">
                <a:solidFill>
                  <a:srgbClr val="D9C7A3"/>
                </a:solidFill>
                <a:latin typeface="Aptos"/>
                <a:ea typeface="Aptos"/>
                <a:cs typeface="Aptos"/>
              </a:rPr>
              <a:t>DAY 82  •  READ THE WORD  •  3 MINUTES</a:t>
            </a:r>
          </a:p>
        </p:txBody>
      </p:sp>
      <p:sp>
        <p:nvSpPr>
          <p:cNvPr id="3" name="Rectangle 2">
            <a:extLst xmlns:a="http://schemas.openxmlformats.org/drawingml/2006/main">
              <a:ext uri="{FF2B5EF4-FFF2-40B4-BE49-F238E27FC236}">
                <a16:creationId xmlns:a16="http://schemas.microsoft.com/office/drawing/2014/main" id="{0ECBE050-B244-42BD-8C87-7007D2E5FCAF}"/>
              </a:ext>
            </a:extLst>
          </p:cNvPr>
          <p:cNvSpPr>
            <a:spLocks xmlns:a="http://schemas.openxmlformats.org/drawingml/2006/main" noGrp="1"/>
          </p:cNvSpPr>
          <p:nvPr/>
        </p:nvSpPr>
        <p:spPr>
          <a:xfrm xmlns:a="http://schemas.openxmlformats.org/drawingml/2006/main">
            <a:off x="666750" y="1381125"/>
            <a:ext cx="10287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3600" b="1">
                <a:solidFill>
                  <a:srgbClr val="FFFFFF"/>
                </a:solidFill>
                <a:latin typeface="Aptos"/>
                <a:ea typeface="Aptos"/>
                <a:cs typeface="Aptos"/>
              </a:defRPr>
            </a:pPr>
            <a:r>
              <a:rPr sz="3600" b="1">
                <a:solidFill>
                  <a:srgbClr val="FFFFFF"/>
                </a:solidFill>
                <a:latin typeface="Aptos"/>
                <a:ea typeface="Aptos"/>
                <a:cs typeface="Aptos"/>
              </a:rPr>
              <a:t>Joshua 1:7–9; 3:5–8; 4:20–24</a:t>
            </a:r>
          </a:p>
        </p:txBody>
      </p:sp>
      <p:sp>
        <p:nvSpPr>
          <p:cNvPr id="4" name="Rectangle 3">
            <a:extLst xmlns:a="http://schemas.openxmlformats.org/drawingml/2006/main">
              <a:ext uri="{FF2B5EF4-FFF2-40B4-BE49-F238E27FC236}">
                <a16:creationId xmlns:a16="http://schemas.microsoft.com/office/drawing/2014/main" id="{428B620C-FA0B-4B5D-9BD6-F4F29238FB57}"/>
              </a:ext>
            </a:extLst>
          </p:cNvPr>
          <p:cNvSpPr>
            <a:spLocks xmlns:a="http://schemas.openxmlformats.org/drawingml/2006/main" noGrp="1"/>
          </p:cNvSpPr>
          <p:nvPr/>
        </p:nvSpPr>
        <p:spPr>
          <a:xfrm xmlns:a="http://schemas.openxmlformats.org/drawingml/2006/main">
            <a:off x="666750" y="2533650"/>
            <a:ext cx="10287000" cy="19050"/>
          </a:xfrm>
          <a:prstGeom xmlns:a="http://schemas.openxmlformats.org/drawingml/2006/main" prst="rect">
            <a:avLst/>
          </a:prstGeom>
          <a:solidFill xmlns:a="http://schemas.openxmlformats.org/drawingml/2006/main">
            <a:srgbClr val="B58A3A"/>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5" name="Rectangle 4">
            <a:extLst xmlns:a="http://schemas.openxmlformats.org/drawingml/2006/main">
              <a:ext uri="{FF2B5EF4-FFF2-40B4-BE49-F238E27FC236}">
                <a16:creationId xmlns:a16="http://schemas.microsoft.com/office/drawing/2014/main" id="{ED23CED1-2E86-47BA-85E8-36EBE5B47158}"/>
              </a:ext>
            </a:extLst>
          </p:cNvPr>
          <p:cNvSpPr>
            <a:spLocks xmlns:a="http://schemas.openxmlformats.org/drawingml/2006/main" noGrp="1"/>
          </p:cNvSpPr>
          <p:nvPr/>
        </p:nvSpPr>
        <p:spPr>
          <a:xfrm xmlns:a="http://schemas.openxmlformats.org/drawingml/2006/main">
            <a:off x="666750" y="2886075"/>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00" b="1">
                <a:solidFill>
                  <a:srgbClr val="B58A3A"/>
                </a:solidFill>
                <a:latin typeface="Aptos"/>
                <a:ea typeface="Aptos"/>
                <a:cs typeface="Aptos"/>
              </a:defRPr>
            </a:pPr>
            <a:r>
              <a:rPr sz="1200" b="1">
                <a:solidFill>
                  <a:srgbClr val="B58A3A"/>
                </a:solidFill>
                <a:latin typeface="Aptos"/>
                <a:ea typeface="Aptos"/>
                <a:cs typeface="Aptos"/>
              </a:rPr>
              <a:t>READER</a:t>
            </a:r>
          </a:p>
        </p:txBody>
      </p:sp>
      <p:sp>
        <p:nvSpPr>
          <p:cNvPr id="6" name="Rectangle 5">
            <a:extLst xmlns:a="http://schemas.openxmlformats.org/drawingml/2006/main">
              <a:ext uri="{FF2B5EF4-FFF2-40B4-BE49-F238E27FC236}">
                <a16:creationId xmlns:a16="http://schemas.microsoft.com/office/drawing/2014/main" id="{2A1C5813-8B57-44EC-8544-120B13B995B1}"/>
              </a:ext>
            </a:extLst>
          </p:cNvPr>
          <p:cNvSpPr>
            <a:spLocks xmlns:a="http://schemas.openxmlformats.org/drawingml/2006/main" noGrp="1"/>
          </p:cNvSpPr>
          <p:nvPr/>
        </p:nvSpPr>
        <p:spPr>
          <a:xfrm xmlns:a="http://schemas.openxmlformats.org/drawingml/2006/main">
            <a:off x="666750" y="3238500"/>
            <a:ext cx="4572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2175" b="1">
                <a:solidFill>
                  <a:srgbClr val="FFFFFF"/>
                </a:solidFill>
                <a:latin typeface="Aptos"/>
                <a:ea typeface="Aptos"/>
                <a:cs typeface="Aptos"/>
              </a:defRPr>
            </a:pPr>
            <a:r>
              <a:rPr sz="2175" b="1">
                <a:solidFill>
                  <a:srgbClr val="FFFFFF"/>
                </a:solidFill>
                <a:latin typeface="Aptos"/>
                <a:ea typeface="Aptos"/>
                <a:cs typeface="Aptos"/>
              </a:rPr>
              <a:t>Read the selected verses aloud</a:t>
            </a:r>
          </a:p>
        </p:txBody>
      </p:sp>
      <p:sp>
        <p:nvSpPr>
          <p:cNvPr id="7" name="Rectangle 6">
            <a:extLst xmlns:a="http://schemas.openxmlformats.org/drawingml/2006/main">
              <a:ext uri="{FF2B5EF4-FFF2-40B4-BE49-F238E27FC236}">
                <a16:creationId xmlns:a16="http://schemas.microsoft.com/office/drawing/2014/main" id="{3054C27A-716D-455F-9019-6D82B9EED6C0}"/>
              </a:ext>
            </a:extLst>
          </p:cNvPr>
          <p:cNvSpPr>
            <a:spLocks xmlns:a="http://schemas.openxmlformats.org/drawingml/2006/main" noGrp="1"/>
          </p:cNvSpPr>
          <p:nvPr/>
        </p:nvSpPr>
        <p:spPr>
          <a:xfrm xmlns:a="http://schemas.openxmlformats.org/drawingml/2006/main">
            <a:off x="6572250" y="2886075"/>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00" b="1">
                <a:solidFill>
                  <a:srgbClr val="B58A3A"/>
                </a:solidFill>
                <a:latin typeface="Aptos"/>
                <a:ea typeface="Aptos"/>
                <a:cs typeface="Aptos"/>
              </a:defRPr>
            </a:pPr>
            <a:r>
              <a:rPr sz="1200" b="1">
                <a:solidFill>
                  <a:srgbClr val="B58A3A"/>
                </a:solidFill>
                <a:latin typeface="Aptos"/>
                <a:ea typeface="Aptos"/>
                <a:cs typeface="Aptos"/>
              </a:rPr>
              <a:t>LISTEN FOR</a:t>
            </a:r>
          </a:p>
        </p:txBody>
      </p:sp>
      <p:sp>
        <p:nvSpPr>
          <p:cNvPr id="8" name="Rectangle 7">
            <a:extLst xmlns:a="http://schemas.openxmlformats.org/drawingml/2006/main">
              <a:ext uri="{FF2B5EF4-FFF2-40B4-BE49-F238E27FC236}">
                <a16:creationId xmlns:a16="http://schemas.microsoft.com/office/drawing/2014/main" id="{CC538C73-76D7-46C5-81E4-69FF3E6884CA}"/>
              </a:ext>
            </a:extLst>
          </p:cNvPr>
          <p:cNvSpPr>
            <a:spLocks xmlns:a="http://schemas.openxmlformats.org/drawingml/2006/main" noGrp="1"/>
          </p:cNvSpPr>
          <p:nvPr/>
        </p:nvSpPr>
        <p:spPr>
          <a:xfrm xmlns:a="http://schemas.openxmlformats.org/drawingml/2006/main">
            <a:off x="6572250" y="3238500"/>
            <a:ext cx="43815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800" b="1">
                <a:solidFill>
                  <a:srgbClr val="FFFFFF"/>
                </a:solidFill>
                <a:latin typeface="Aptos"/>
                <a:ea typeface="Aptos"/>
                <a:cs typeface="Aptos"/>
              </a:defRPr>
            </a:pPr>
            <a:r>
              <a:rPr sz="1800" b="1">
                <a:solidFill>
                  <a:srgbClr val="FFFFFF"/>
                </a:solidFill>
                <a:latin typeface="Aptos"/>
                <a:ea typeface="Aptos"/>
                <a:cs typeface="Aptos"/>
              </a:rPr>
              <a:t>courage, meditation on the law, consecration, the Jordan, children’s questions</a:t>
            </a:r>
          </a:p>
        </p:txBody>
      </p:sp>
      <p:sp>
        <p:nvSpPr>
          <p:cNvPr id="9" name="Rectangle 8">
            <a:extLst xmlns:a="http://schemas.openxmlformats.org/drawingml/2006/main">
              <a:ext uri="{FF2B5EF4-FFF2-40B4-BE49-F238E27FC236}">
                <a16:creationId xmlns:a16="http://schemas.microsoft.com/office/drawing/2014/main" id="{881E2075-6D9E-4E30-A9EB-B9ABE7F164B6}"/>
              </a:ext>
            </a:extLst>
          </p:cNvPr>
          <p:cNvSpPr>
            <a:spLocks xmlns:a="http://schemas.openxmlformats.org/drawingml/2006/main" noGrp="1"/>
          </p:cNvSpPr>
          <p:nvPr/>
        </p:nvSpPr>
        <p:spPr>
          <a:xfrm xmlns:a="http://schemas.openxmlformats.org/drawingml/2006/main">
            <a:off x="666750" y="5095875"/>
            <a:ext cx="10287000" cy="876300"/>
          </a:xfrm>
          <a:prstGeom xmlns:a="http://schemas.openxmlformats.org/drawingml/2006/main" prst="rect">
            <a:avLst/>
          </a:prstGeom>
          <a:solidFill xmlns:a="http://schemas.openxmlformats.org/drawingml/2006/main">
            <a:srgbClr val="7B2E2E"/>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10" name="Rectangle 9">
            <a:extLst xmlns:a="http://schemas.openxmlformats.org/drawingml/2006/main">
              <a:ext uri="{FF2B5EF4-FFF2-40B4-BE49-F238E27FC236}">
                <a16:creationId xmlns:a16="http://schemas.microsoft.com/office/drawing/2014/main" id="{2F587288-B171-4FCC-A7F9-C5208117C3CB}"/>
              </a:ext>
            </a:extLst>
          </p:cNvPr>
          <p:cNvSpPr>
            <a:spLocks xmlns:a="http://schemas.openxmlformats.org/drawingml/2006/main" noGrp="1"/>
          </p:cNvSpPr>
          <p:nvPr/>
        </p:nvSpPr>
        <p:spPr>
          <a:xfrm xmlns:a="http://schemas.openxmlformats.org/drawingml/2006/main">
            <a:off x="952500" y="5219700"/>
            <a:ext cx="97155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ctr">
              <a:buNone/>
              <a:defRPr sz="1725" b="1">
                <a:solidFill>
                  <a:srgbClr val="FFFFFF"/>
                </a:solidFill>
                <a:latin typeface="Aptos"/>
                <a:ea typeface="Aptos"/>
                <a:cs typeface="Aptos"/>
              </a:defRPr>
            </a:pPr>
            <a:r>
              <a:rPr sz="1725" b="1">
                <a:solidFill>
                  <a:srgbClr val="FFFFFF"/>
                </a:solidFill>
                <a:latin typeface="Aptos"/>
                <a:ea typeface="Aptos"/>
                <a:cs typeface="Aptos"/>
              </a:rPr>
              <a:t>How can a remembered act of God prepare the next generation to trust?</a:t>
            </a:r>
          </a:p>
        </p:txBody>
      </p:sp>
    </p:spTree>
    <p:extLst>
      <p:ext uri="{BB962C8B-B14F-4D97-AF65-F5344CB8AC3E}">
        <p14:creationId xmlns:p14="http://schemas.microsoft.com/office/powerpoint/2010/main" val="784703945"/>
      </p:ext>
    </p:extLst>
  </p:cSld>
</p:sld>
</file>

<file path=ppt/slides/slide11.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14" name="Rectangle 13">
            <a:extLst xmlns:a="http://schemas.openxmlformats.org/drawingml/2006/main">
              <a:ext uri="{FF2B5EF4-FFF2-40B4-BE49-F238E27FC236}">
                <a16:creationId xmlns:a16="http://schemas.microsoft.com/office/drawing/2014/main" id="{DA6668EA-450B-4EA4-91D5-C9930DA1B417}"/>
              </a:ext>
            </a:extLst>
          </p:cNvPr>
          <p:cNvSpPr>
            <a:spLocks xmlns:a="http://schemas.openxmlformats.org/drawingml/2006/main" noGrp="1"/>
          </p:cNvSpPr>
          <p:nvPr/>
        </p:nvSpPr>
        <p:spPr>
          <a:xfrm xmlns:a="http://schemas.openxmlformats.org/drawingml/2006/main">
            <a:off x="0" y="0"/>
            <a:ext cx="190500" cy="6858000"/>
          </a:xfrm>
          <a:prstGeom xmlns:a="http://schemas.openxmlformats.org/drawingml/2006/main" prst="rect">
            <a:avLst/>
          </a:prstGeom>
          <a:solidFill xmlns:a="http://schemas.openxmlformats.org/drawingml/2006/main">
            <a:srgbClr val="7B2E2E"/>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2" name="Rectangle 1">
            <a:extLst xmlns:a="http://schemas.openxmlformats.org/drawingml/2006/main">
              <a:ext uri="{FF2B5EF4-FFF2-40B4-BE49-F238E27FC236}">
                <a16:creationId xmlns:a16="http://schemas.microsoft.com/office/drawing/2014/main" id="{ED182B29-4C4F-48BF-8EC9-2C279125F9B3}"/>
              </a:ext>
            </a:extLst>
          </p:cNvPr>
          <p:cNvSpPr>
            <a:spLocks xmlns:a="http://schemas.openxmlformats.org/drawingml/2006/main" noGrp="1"/>
          </p:cNvSpPr>
          <p:nvPr/>
        </p:nvSpPr>
        <p:spPr>
          <a:xfrm xmlns:a="http://schemas.openxmlformats.org/drawingml/2006/main">
            <a:off x="514350" y="323850"/>
            <a:ext cx="8572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975" b="1">
                <a:solidFill>
                  <a:srgbClr val="7B2E2E"/>
                </a:solidFill>
                <a:latin typeface="Aptos"/>
                <a:ea typeface="Aptos"/>
                <a:cs typeface="Aptos"/>
              </a:defRPr>
            </a:pPr>
            <a:r>
              <a:rPr sz="975" b="1">
                <a:solidFill>
                  <a:srgbClr val="7B2E2E"/>
                </a:solidFill>
                <a:latin typeface="Aptos"/>
                <a:ea typeface="Aptos"/>
                <a:cs typeface="Aptos"/>
              </a:rPr>
              <a:t>DAY 82  •  SUNDAY, OCTOBER 11, 2026  •  JOSHUA 1–4  •  2 MINUTES</a:t>
            </a:r>
          </a:p>
        </p:txBody>
      </p:sp>
      <p:sp>
        <p:nvSpPr>
          <p:cNvPr id="3" name="Rectangle 2">
            <a:extLst xmlns:a="http://schemas.openxmlformats.org/drawingml/2006/main">
              <a:ext uri="{FF2B5EF4-FFF2-40B4-BE49-F238E27FC236}">
                <a16:creationId xmlns:a16="http://schemas.microsoft.com/office/drawing/2014/main" id="{72C42C37-27DD-4DB5-AA92-FEC8A063E8A4}"/>
              </a:ext>
            </a:extLst>
          </p:cNvPr>
          <p:cNvSpPr>
            <a:spLocks xmlns:a="http://schemas.openxmlformats.org/drawingml/2006/main" noGrp="1"/>
          </p:cNvSpPr>
          <p:nvPr/>
        </p:nvSpPr>
        <p:spPr>
          <a:xfrm xmlns:a="http://schemas.openxmlformats.org/drawingml/2006/main">
            <a:off x="514350" y="685800"/>
            <a:ext cx="1109662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2850" b="1">
                <a:solidFill>
                  <a:srgbClr val="17130F"/>
                </a:solidFill>
                <a:latin typeface="Aptos"/>
                <a:ea typeface="Aptos"/>
                <a:cs typeface="Aptos"/>
              </a:defRPr>
            </a:pPr>
            <a:r>
              <a:rPr sz="2850" b="1">
                <a:solidFill>
                  <a:srgbClr val="17130F"/>
                </a:solidFill>
                <a:latin typeface="Aptos"/>
                <a:ea typeface="Aptos"/>
                <a:cs typeface="Aptos"/>
              </a:rPr>
              <a:t>Courage, consecration, and shared memory</a:t>
            </a:r>
          </a:p>
        </p:txBody>
      </p:sp>
      <p:sp>
        <p:nvSpPr>
          <p:cNvPr id="4" name="Rectangle 3">
            <a:extLst xmlns:a="http://schemas.openxmlformats.org/drawingml/2006/main">
              <a:ext uri="{FF2B5EF4-FFF2-40B4-BE49-F238E27FC236}">
                <a16:creationId xmlns:a16="http://schemas.microsoft.com/office/drawing/2014/main" id="{38422FF0-7A6D-4937-BCAB-398BA0EEB35A}"/>
              </a:ext>
            </a:extLst>
          </p:cNvPr>
          <p:cNvSpPr>
            <a:spLocks xmlns:a="http://schemas.openxmlformats.org/drawingml/2006/main" noGrp="1"/>
          </p:cNvSpPr>
          <p:nvPr/>
        </p:nvSpPr>
        <p:spPr>
          <a:xfrm xmlns:a="http://schemas.openxmlformats.org/drawingml/2006/main">
            <a:off x="514350" y="1457325"/>
            <a:ext cx="11144250" cy="19050"/>
          </a:xfrm>
          <a:prstGeom xmlns:a="http://schemas.openxmlformats.org/drawingml/2006/main" prst="rect">
            <a:avLst/>
          </a:prstGeom>
          <a:solidFill xmlns:a="http://schemas.openxmlformats.org/drawingml/2006/main">
            <a:srgbClr val="D9C7A3"/>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5" name="Rectangle 4">
            <a:extLst xmlns:a="http://schemas.openxmlformats.org/drawingml/2006/main">
              <a:ext uri="{FF2B5EF4-FFF2-40B4-BE49-F238E27FC236}">
                <a16:creationId xmlns:a16="http://schemas.microsoft.com/office/drawing/2014/main" id="{1D2F524A-5386-4842-9757-8651504579D3}"/>
              </a:ext>
            </a:extLst>
          </p:cNvPr>
          <p:cNvSpPr>
            <a:spLocks xmlns:a="http://schemas.openxmlformats.org/drawingml/2006/main" noGrp="1"/>
          </p:cNvSpPr>
          <p:nvPr/>
        </p:nvSpPr>
        <p:spPr>
          <a:xfrm xmlns:a="http://schemas.openxmlformats.org/drawingml/2006/main">
            <a:off x="666750" y="1762125"/>
            <a:ext cx="4667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500" b="1">
                <a:solidFill>
                  <a:srgbClr val="7B2E2E"/>
                </a:solidFill>
                <a:latin typeface="Aptos"/>
                <a:ea typeface="Aptos"/>
                <a:cs typeface="Aptos"/>
              </a:defRPr>
            </a:pPr>
            <a:r>
              <a:rPr sz="1500" b="1">
                <a:solidFill>
                  <a:srgbClr val="7B2E2E"/>
                </a:solidFill>
                <a:latin typeface="Aptos"/>
                <a:ea typeface="Aptos"/>
                <a:cs typeface="Aptos"/>
              </a:rPr>
              <a:t>COURAGE ROOTED IN GOD</a:t>
            </a:r>
          </a:p>
        </p:txBody>
      </p:sp>
      <p:sp>
        <p:nvSpPr>
          <p:cNvPr id="6" name="Rectangle 5">
            <a:extLst xmlns:a="http://schemas.openxmlformats.org/drawingml/2006/main">
              <a:ext uri="{FF2B5EF4-FFF2-40B4-BE49-F238E27FC236}">
                <a16:creationId xmlns:a16="http://schemas.microsoft.com/office/drawing/2014/main" id="{06D77BE4-0C50-48F8-9BFC-39C4A7739840}"/>
              </a:ext>
            </a:extLst>
          </p:cNvPr>
          <p:cNvSpPr>
            <a:spLocks xmlns:a="http://schemas.openxmlformats.org/drawingml/2006/main" noGrp="1"/>
          </p:cNvSpPr>
          <p:nvPr/>
        </p:nvSpPr>
        <p:spPr>
          <a:xfrm xmlns:a="http://schemas.openxmlformats.org/drawingml/2006/main">
            <a:off x="666750" y="2190750"/>
            <a:ext cx="4667250" cy="1524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875" b="1">
                <a:solidFill>
                  <a:srgbClr val="17130F"/>
                </a:solidFill>
                <a:latin typeface="Aptos"/>
                <a:ea typeface="Aptos"/>
                <a:cs typeface="Aptos"/>
              </a:defRPr>
            </a:pPr>
            <a:r>
              <a:rPr sz="1875" b="1">
                <a:solidFill>
                  <a:srgbClr val="17130F"/>
                </a:solidFill>
                <a:latin typeface="Aptos"/>
                <a:ea typeface="Aptos"/>
                <a:cs typeface="Aptos"/>
              </a:rPr>
              <a:t>God calls Joshua to courage shaped by obedience to the law. The people consecrate themselves, and the ark leads them across the Jordan.</a:t>
            </a:r>
          </a:p>
        </p:txBody>
      </p:sp>
      <p:sp>
        <p:nvSpPr>
          <p:cNvPr id="7" name="Rectangle 6">
            <a:extLst xmlns:a="http://schemas.openxmlformats.org/drawingml/2006/main">
              <a:ext uri="{FF2B5EF4-FFF2-40B4-BE49-F238E27FC236}">
                <a16:creationId xmlns:a16="http://schemas.microsoft.com/office/drawing/2014/main" id="{9B8851E7-AD3C-407C-A884-65FCE0703DE1}"/>
              </a:ext>
            </a:extLst>
          </p:cNvPr>
          <p:cNvSpPr>
            <a:spLocks xmlns:a="http://schemas.openxmlformats.org/drawingml/2006/main" noGrp="1"/>
          </p:cNvSpPr>
          <p:nvPr/>
        </p:nvSpPr>
        <p:spPr>
          <a:xfrm xmlns:a="http://schemas.openxmlformats.org/drawingml/2006/main">
            <a:off x="5810250" y="1714500"/>
            <a:ext cx="19050" cy="2190750"/>
          </a:xfrm>
          <a:prstGeom xmlns:a="http://schemas.openxmlformats.org/drawingml/2006/main" prst="rect">
            <a:avLst/>
          </a:prstGeom>
          <a:solidFill xmlns:a="http://schemas.openxmlformats.org/drawingml/2006/main">
            <a:srgbClr val="D9C7A3"/>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8" name="Rectangle 7">
            <a:extLst xmlns:a="http://schemas.openxmlformats.org/drawingml/2006/main">
              <a:ext uri="{FF2B5EF4-FFF2-40B4-BE49-F238E27FC236}">
                <a16:creationId xmlns:a16="http://schemas.microsoft.com/office/drawing/2014/main" id="{3F5FC6F1-EF2D-4685-A29C-60969F018643}"/>
              </a:ext>
            </a:extLst>
          </p:cNvPr>
          <p:cNvSpPr>
            <a:spLocks xmlns:a="http://schemas.openxmlformats.org/drawingml/2006/main" noGrp="1"/>
          </p:cNvSpPr>
          <p:nvPr/>
        </p:nvSpPr>
        <p:spPr>
          <a:xfrm xmlns:a="http://schemas.openxmlformats.org/drawingml/2006/main">
            <a:off x="6286500" y="1762125"/>
            <a:ext cx="4667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500" b="1">
                <a:solidFill>
                  <a:srgbClr val="536B57"/>
                </a:solidFill>
                <a:latin typeface="Aptos"/>
                <a:ea typeface="Aptos"/>
                <a:cs typeface="Aptos"/>
              </a:defRPr>
            </a:pPr>
            <a:r>
              <a:rPr sz="1500" b="1">
                <a:solidFill>
                  <a:srgbClr val="536B57"/>
                </a:solidFill>
                <a:latin typeface="Aptos"/>
                <a:ea typeface="Aptos"/>
                <a:cs typeface="Aptos"/>
              </a:rPr>
              <a:t>A MEMORY TO PASS ON</a:t>
            </a:r>
          </a:p>
        </p:txBody>
      </p:sp>
      <p:sp>
        <p:nvSpPr>
          <p:cNvPr id="9" name="Rectangle 8">
            <a:extLst xmlns:a="http://schemas.openxmlformats.org/drawingml/2006/main">
              <a:ext uri="{FF2B5EF4-FFF2-40B4-BE49-F238E27FC236}">
                <a16:creationId xmlns:a16="http://schemas.microsoft.com/office/drawing/2014/main" id="{6C6FAB9C-AFED-42EF-AEF6-8397A7C0B552}"/>
              </a:ext>
            </a:extLst>
          </p:cNvPr>
          <p:cNvSpPr>
            <a:spLocks xmlns:a="http://schemas.openxmlformats.org/drawingml/2006/main" noGrp="1"/>
          </p:cNvSpPr>
          <p:nvPr/>
        </p:nvSpPr>
        <p:spPr>
          <a:xfrm xmlns:a="http://schemas.openxmlformats.org/drawingml/2006/main">
            <a:off x="6286500" y="2190750"/>
            <a:ext cx="4667250" cy="1524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875" b="1">
                <a:solidFill>
                  <a:srgbClr val="17130F"/>
                </a:solidFill>
                <a:latin typeface="Aptos"/>
                <a:ea typeface="Aptos"/>
                <a:cs typeface="Aptos"/>
              </a:defRPr>
            </a:pPr>
            <a:r>
              <a:rPr sz="1875" b="1">
                <a:solidFill>
                  <a:srgbClr val="17130F"/>
                </a:solidFill>
                <a:latin typeface="Aptos"/>
                <a:ea typeface="Aptos"/>
                <a:cs typeface="Aptos"/>
              </a:rPr>
              <a:t>Twelve stones preserve the story of the crossing. Children’s questions become occasions to tell how God brought Israel through.</a:t>
            </a:r>
          </a:p>
        </p:txBody>
      </p:sp>
      <p:sp>
        <p:nvSpPr>
          <p:cNvPr id="10" name="Rectangle 9">
            <a:extLst xmlns:a="http://schemas.openxmlformats.org/drawingml/2006/main">
              <a:ext uri="{FF2B5EF4-FFF2-40B4-BE49-F238E27FC236}">
                <a16:creationId xmlns:a16="http://schemas.microsoft.com/office/drawing/2014/main" id="{E5F366FB-8440-4EB3-A024-9AB713252EED}"/>
              </a:ext>
            </a:extLst>
          </p:cNvPr>
          <p:cNvSpPr>
            <a:spLocks xmlns:a="http://schemas.openxmlformats.org/drawingml/2006/main" noGrp="1"/>
          </p:cNvSpPr>
          <p:nvPr/>
        </p:nvSpPr>
        <p:spPr>
          <a:xfrm xmlns:a="http://schemas.openxmlformats.org/drawingml/2006/main">
            <a:off x="666750" y="4171950"/>
            <a:ext cx="10287000" cy="19050"/>
          </a:xfrm>
          <a:prstGeom xmlns:a="http://schemas.openxmlformats.org/drawingml/2006/main" prst="rect">
            <a:avLst/>
          </a:prstGeom>
          <a:solidFill xmlns:a="http://schemas.openxmlformats.org/drawingml/2006/main">
            <a:srgbClr val="D9C7A3"/>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11" name="Rectangle 10">
            <a:extLst xmlns:a="http://schemas.openxmlformats.org/drawingml/2006/main">
              <a:ext uri="{FF2B5EF4-FFF2-40B4-BE49-F238E27FC236}">
                <a16:creationId xmlns:a16="http://schemas.microsoft.com/office/drawing/2014/main" id="{65862FE8-41C9-4FB3-A2FC-0EA79EAD2482}"/>
              </a:ext>
            </a:extLst>
          </p:cNvPr>
          <p:cNvSpPr>
            <a:spLocks xmlns:a="http://schemas.openxmlformats.org/drawingml/2006/main" noGrp="1"/>
          </p:cNvSpPr>
          <p:nvPr/>
        </p:nvSpPr>
        <p:spPr>
          <a:xfrm xmlns:a="http://schemas.openxmlformats.org/drawingml/2006/main">
            <a:off x="666750" y="4362450"/>
            <a:ext cx="3048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00" b="1">
                <a:solidFill>
                  <a:srgbClr val="7B2E2E"/>
                </a:solidFill>
                <a:latin typeface="Aptos"/>
                <a:ea typeface="Aptos"/>
                <a:cs typeface="Aptos"/>
              </a:defRPr>
            </a:pPr>
            <a:r>
              <a:rPr sz="1200" b="1">
                <a:solidFill>
                  <a:srgbClr val="7B2E2E"/>
                </a:solidFill>
                <a:latin typeface="Aptos"/>
                <a:ea typeface="Aptos"/>
                <a:cs typeface="Aptos"/>
              </a:rPr>
              <a:t>DISCUSSION QUESTION</a:t>
            </a:r>
          </a:p>
        </p:txBody>
      </p:sp>
      <p:sp>
        <p:nvSpPr>
          <p:cNvPr id="12" name="Rectangle 11">
            <a:extLst xmlns:a="http://schemas.openxmlformats.org/drawingml/2006/main">
              <a:ext uri="{FF2B5EF4-FFF2-40B4-BE49-F238E27FC236}">
                <a16:creationId xmlns:a16="http://schemas.microsoft.com/office/drawing/2014/main" id="{F117D1FA-179C-45DD-9CC5-D8EFEE75BC38}"/>
              </a:ext>
            </a:extLst>
          </p:cNvPr>
          <p:cNvSpPr>
            <a:spLocks xmlns:a="http://schemas.openxmlformats.org/drawingml/2006/main" noGrp="1"/>
          </p:cNvSpPr>
          <p:nvPr/>
        </p:nvSpPr>
        <p:spPr>
          <a:xfrm xmlns:a="http://schemas.openxmlformats.org/drawingml/2006/main">
            <a:off x="666750" y="4714875"/>
            <a:ext cx="102870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725" b="1">
                <a:solidFill>
                  <a:srgbClr val="17130F"/>
                </a:solidFill>
                <a:latin typeface="Aptos"/>
                <a:ea typeface="Aptos"/>
                <a:cs typeface="Aptos"/>
              </a:defRPr>
            </a:pPr>
            <a:r>
              <a:rPr sz="1725" b="1">
                <a:solidFill>
                  <a:srgbClr val="17130F"/>
                </a:solidFill>
                <a:latin typeface="Aptos"/>
                <a:ea typeface="Aptos"/>
                <a:cs typeface="Aptos"/>
              </a:rPr>
              <a:t>At the Jordan crossing, how do courage, consecration, shared memory, and memorial stones prepare Israel for a new season?</a:t>
            </a:r>
          </a:p>
        </p:txBody>
      </p:sp>
      <p:sp>
        <p:nvSpPr>
          <p:cNvPr id="13" name="Rectangle 12">
            <a:extLst xmlns:a="http://schemas.openxmlformats.org/drawingml/2006/main">
              <a:ext uri="{FF2B5EF4-FFF2-40B4-BE49-F238E27FC236}">
                <a16:creationId xmlns:a16="http://schemas.microsoft.com/office/drawing/2014/main" id="{819C9B67-ABDA-47E2-81CF-215181F7C066}"/>
              </a:ext>
            </a:extLst>
          </p:cNvPr>
          <p:cNvSpPr>
            <a:spLocks xmlns:a="http://schemas.openxmlformats.org/drawingml/2006/main" noGrp="1"/>
          </p:cNvSpPr>
          <p:nvPr/>
        </p:nvSpPr>
        <p:spPr>
          <a:xfrm xmlns:a="http://schemas.openxmlformats.org/drawingml/2006/main">
            <a:off x="714375" y="5924550"/>
            <a:ext cx="10096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ctr">
              <a:buNone/>
              <a:defRPr sz="1425" b="1">
                <a:solidFill>
                  <a:srgbClr val="536B57"/>
                </a:solidFill>
                <a:latin typeface="Aptos"/>
                <a:ea typeface="Aptos"/>
                <a:cs typeface="Aptos"/>
              </a:defRPr>
            </a:pPr>
            <a:r>
              <a:rPr sz="1425" b="1">
                <a:solidFill>
                  <a:srgbClr val="536B57"/>
                </a:solidFill>
                <a:latin typeface="Aptos"/>
                <a:ea typeface="Aptos"/>
                <a:cs typeface="Aptos"/>
              </a:rPr>
              <a:t>Invite one brief answer supported by the reading.</a:t>
            </a:r>
          </a:p>
        </p:txBody>
      </p:sp>
    </p:spTree>
    <p:extLst>
      <p:ext uri="{BB962C8B-B14F-4D97-AF65-F5344CB8AC3E}">
        <p14:creationId xmlns:p14="http://schemas.microsoft.com/office/powerpoint/2010/main" val="1996450398"/>
      </p:ext>
    </p:extLst>
  </p:cSld>
</p:sld>
</file>

<file path=ppt/slides/slide12.xml><?xml version="1.0" encoding="utf-8"?>
<p:sld xmlns:p="http://schemas.openxmlformats.org/presentationml/2006/main">
  <p:cSld>
    <p:bg>
      <p:bgPr>
        <a:solidFill xmlns:a="http://schemas.openxmlformats.org/drawingml/2006/main">
          <a:srgbClr val="17130F"/>
        </a:solidFill>
      </p:bgPr>
    </p:bg>
    <p:spTree>
      <p:nvGrpSpPr>
        <p:cNvPr id="1" name=""/>
        <p:cNvGrpSpPr/>
        <p:nvPr/>
      </p:nvGrpSpPr>
      <p:grpSpPr>
        <a:xfrm xmlns:a="http://schemas.openxmlformats.org/drawingml/2006/main"/>
      </p:grpSpPr>
      <p:sp>
        <p:nvSpPr>
          <p:cNvPr id="11" name="Rectangle 10">
            <a:extLst xmlns:a="http://schemas.openxmlformats.org/drawingml/2006/main">
              <a:ext uri="{FF2B5EF4-FFF2-40B4-BE49-F238E27FC236}">
                <a16:creationId xmlns:a16="http://schemas.microsoft.com/office/drawing/2014/main" id="{E7CC27C5-CDF4-4E26-BA8A-9AA9E56B5CC7}"/>
              </a:ext>
            </a:extLst>
          </p:cNvPr>
          <p:cNvSpPr>
            <a:spLocks xmlns:a="http://schemas.openxmlformats.org/drawingml/2006/main" noGrp="1"/>
          </p:cNvSpPr>
          <p:nvPr/>
        </p:nvSpPr>
        <p:spPr>
          <a:xfrm xmlns:a="http://schemas.openxmlformats.org/drawingml/2006/main">
            <a:off x="0" y="0"/>
            <a:ext cx="228600" cy="6858000"/>
          </a:xfrm>
          <a:prstGeom xmlns:a="http://schemas.openxmlformats.org/drawingml/2006/main" prst="rect">
            <a:avLst/>
          </a:prstGeom>
          <a:solidFill xmlns:a="http://schemas.openxmlformats.org/drawingml/2006/main">
            <a:srgbClr val="B58A3A"/>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2" name="Rectangle 1">
            <a:extLst xmlns:a="http://schemas.openxmlformats.org/drawingml/2006/main">
              <a:ext uri="{FF2B5EF4-FFF2-40B4-BE49-F238E27FC236}">
                <a16:creationId xmlns:a16="http://schemas.microsoft.com/office/drawing/2014/main" id="{6DB7731E-706C-44AC-9A00-72982185309B}"/>
              </a:ext>
            </a:extLst>
          </p:cNvPr>
          <p:cNvSpPr>
            <a:spLocks xmlns:a="http://schemas.openxmlformats.org/drawingml/2006/main" noGrp="1"/>
          </p:cNvSpPr>
          <p:nvPr/>
        </p:nvSpPr>
        <p:spPr>
          <a:xfrm xmlns:a="http://schemas.openxmlformats.org/drawingml/2006/main">
            <a:off x="666750" y="723900"/>
            <a:ext cx="6191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75" b="1">
                <a:solidFill>
                  <a:srgbClr val="D9C7A3"/>
                </a:solidFill>
                <a:latin typeface="Aptos"/>
                <a:ea typeface="Aptos"/>
                <a:cs typeface="Aptos"/>
              </a:defRPr>
            </a:pPr>
            <a:r>
              <a:rPr sz="1275" b="1">
                <a:solidFill>
                  <a:srgbClr val="D9C7A3"/>
                </a:solidFill>
                <a:latin typeface="Aptos"/>
                <a:ea typeface="Aptos"/>
                <a:cs typeface="Aptos"/>
              </a:rPr>
              <a:t>DAY 83  •  READ THE WORD  •  3 MINUTES</a:t>
            </a:r>
          </a:p>
        </p:txBody>
      </p:sp>
      <p:sp>
        <p:nvSpPr>
          <p:cNvPr id="3" name="Rectangle 2">
            <a:extLst xmlns:a="http://schemas.openxmlformats.org/drawingml/2006/main">
              <a:ext uri="{FF2B5EF4-FFF2-40B4-BE49-F238E27FC236}">
                <a16:creationId xmlns:a16="http://schemas.microsoft.com/office/drawing/2014/main" id="{0CB25325-4E51-4A2C-B557-480D2DAD7E78}"/>
              </a:ext>
            </a:extLst>
          </p:cNvPr>
          <p:cNvSpPr>
            <a:spLocks xmlns:a="http://schemas.openxmlformats.org/drawingml/2006/main" noGrp="1"/>
          </p:cNvSpPr>
          <p:nvPr/>
        </p:nvSpPr>
        <p:spPr>
          <a:xfrm xmlns:a="http://schemas.openxmlformats.org/drawingml/2006/main">
            <a:off x="666750" y="1381125"/>
            <a:ext cx="10287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3600" b="1">
                <a:solidFill>
                  <a:srgbClr val="FFFFFF"/>
                </a:solidFill>
                <a:latin typeface="Aptos"/>
                <a:ea typeface="Aptos"/>
                <a:cs typeface="Aptos"/>
              </a:defRPr>
            </a:pPr>
            <a:r>
              <a:rPr sz="3600" b="1">
                <a:solidFill>
                  <a:srgbClr val="FFFFFF"/>
                </a:solidFill>
                <a:latin typeface="Aptos"/>
                <a:ea typeface="Aptos"/>
                <a:cs typeface="Aptos"/>
              </a:rPr>
              <a:t>Joshua 5:9–12; 7:10–13; 8:30–35</a:t>
            </a:r>
          </a:p>
        </p:txBody>
      </p:sp>
      <p:sp>
        <p:nvSpPr>
          <p:cNvPr id="4" name="Rectangle 3">
            <a:extLst xmlns:a="http://schemas.openxmlformats.org/drawingml/2006/main">
              <a:ext uri="{FF2B5EF4-FFF2-40B4-BE49-F238E27FC236}">
                <a16:creationId xmlns:a16="http://schemas.microsoft.com/office/drawing/2014/main" id="{38148904-A2A3-4E20-96CF-3B2042F2859D}"/>
              </a:ext>
            </a:extLst>
          </p:cNvPr>
          <p:cNvSpPr>
            <a:spLocks xmlns:a="http://schemas.openxmlformats.org/drawingml/2006/main" noGrp="1"/>
          </p:cNvSpPr>
          <p:nvPr/>
        </p:nvSpPr>
        <p:spPr>
          <a:xfrm xmlns:a="http://schemas.openxmlformats.org/drawingml/2006/main">
            <a:off x="666750" y="2533650"/>
            <a:ext cx="10287000" cy="19050"/>
          </a:xfrm>
          <a:prstGeom xmlns:a="http://schemas.openxmlformats.org/drawingml/2006/main" prst="rect">
            <a:avLst/>
          </a:prstGeom>
          <a:solidFill xmlns:a="http://schemas.openxmlformats.org/drawingml/2006/main">
            <a:srgbClr val="B58A3A"/>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5" name="Rectangle 4">
            <a:extLst xmlns:a="http://schemas.openxmlformats.org/drawingml/2006/main">
              <a:ext uri="{FF2B5EF4-FFF2-40B4-BE49-F238E27FC236}">
                <a16:creationId xmlns:a16="http://schemas.microsoft.com/office/drawing/2014/main" id="{475D9A3B-F5A9-4D3D-BB9C-51CD1D69265A}"/>
              </a:ext>
            </a:extLst>
          </p:cNvPr>
          <p:cNvSpPr>
            <a:spLocks xmlns:a="http://schemas.openxmlformats.org/drawingml/2006/main" noGrp="1"/>
          </p:cNvSpPr>
          <p:nvPr/>
        </p:nvSpPr>
        <p:spPr>
          <a:xfrm xmlns:a="http://schemas.openxmlformats.org/drawingml/2006/main">
            <a:off x="666750" y="2886075"/>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00" b="1">
                <a:solidFill>
                  <a:srgbClr val="B58A3A"/>
                </a:solidFill>
                <a:latin typeface="Aptos"/>
                <a:ea typeface="Aptos"/>
                <a:cs typeface="Aptos"/>
              </a:defRPr>
            </a:pPr>
            <a:r>
              <a:rPr sz="1200" b="1">
                <a:solidFill>
                  <a:srgbClr val="B58A3A"/>
                </a:solidFill>
                <a:latin typeface="Aptos"/>
                <a:ea typeface="Aptos"/>
                <a:cs typeface="Aptos"/>
              </a:rPr>
              <a:t>READER</a:t>
            </a:r>
          </a:p>
        </p:txBody>
      </p:sp>
      <p:sp>
        <p:nvSpPr>
          <p:cNvPr id="6" name="Rectangle 5">
            <a:extLst xmlns:a="http://schemas.openxmlformats.org/drawingml/2006/main">
              <a:ext uri="{FF2B5EF4-FFF2-40B4-BE49-F238E27FC236}">
                <a16:creationId xmlns:a16="http://schemas.microsoft.com/office/drawing/2014/main" id="{F94DC96F-AB51-4D1A-9137-2EF1128667BE}"/>
              </a:ext>
            </a:extLst>
          </p:cNvPr>
          <p:cNvSpPr>
            <a:spLocks xmlns:a="http://schemas.openxmlformats.org/drawingml/2006/main" noGrp="1"/>
          </p:cNvSpPr>
          <p:nvPr/>
        </p:nvSpPr>
        <p:spPr>
          <a:xfrm xmlns:a="http://schemas.openxmlformats.org/drawingml/2006/main">
            <a:off x="666750" y="3238500"/>
            <a:ext cx="4572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2175" b="1">
                <a:solidFill>
                  <a:srgbClr val="FFFFFF"/>
                </a:solidFill>
                <a:latin typeface="Aptos"/>
                <a:ea typeface="Aptos"/>
                <a:cs typeface="Aptos"/>
              </a:defRPr>
            </a:pPr>
            <a:r>
              <a:rPr sz="2175" b="1">
                <a:solidFill>
                  <a:srgbClr val="FFFFFF"/>
                </a:solidFill>
                <a:latin typeface="Aptos"/>
                <a:ea typeface="Aptos"/>
                <a:cs typeface="Aptos"/>
              </a:rPr>
              <a:t>Read the selected verses aloud</a:t>
            </a:r>
          </a:p>
        </p:txBody>
      </p:sp>
      <p:sp>
        <p:nvSpPr>
          <p:cNvPr id="7" name="Rectangle 6">
            <a:extLst xmlns:a="http://schemas.openxmlformats.org/drawingml/2006/main">
              <a:ext uri="{FF2B5EF4-FFF2-40B4-BE49-F238E27FC236}">
                <a16:creationId xmlns:a16="http://schemas.microsoft.com/office/drawing/2014/main" id="{F56AC2C3-096F-478A-99A1-5AFB4D758882}"/>
              </a:ext>
            </a:extLst>
          </p:cNvPr>
          <p:cNvSpPr>
            <a:spLocks xmlns:a="http://schemas.openxmlformats.org/drawingml/2006/main" noGrp="1"/>
          </p:cNvSpPr>
          <p:nvPr/>
        </p:nvSpPr>
        <p:spPr>
          <a:xfrm xmlns:a="http://schemas.openxmlformats.org/drawingml/2006/main">
            <a:off x="6572250" y="2886075"/>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00" b="1">
                <a:solidFill>
                  <a:srgbClr val="B58A3A"/>
                </a:solidFill>
                <a:latin typeface="Aptos"/>
                <a:ea typeface="Aptos"/>
                <a:cs typeface="Aptos"/>
              </a:defRPr>
            </a:pPr>
            <a:r>
              <a:rPr sz="1200" b="1">
                <a:solidFill>
                  <a:srgbClr val="B58A3A"/>
                </a:solidFill>
                <a:latin typeface="Aptos"/>
                <a:ea typeface="Aptos"/>
                <a:cs typeface="Aptos"/>
              </a:rPr>
              <a:t>LISTEN FOR</a:t>
            </a:r>
          </a:p>
        </p:txBody>
      </p:sp>
      <p:sp>
        <p:nvSpPr>
          <p:cNvPr id="8" name="Rectangle 7">
            <a:extLst xmlns:a="http://schemas.openxmlformats.org/drawingml/2006/main">
              <a:ext uri="{FF2B5EF4-FFF2-40B4-BE49-F238E27FC236}">
                <a16:creationId xmlns:a16="http://schemas.microsoft.com/office/drawing/2014/main" id="{DA05F27A-A79C-4FEF-88C0-A5FB8B39FD3D}"/>
              </a:ext>
            </a:extLst>
          </p:cNvPr>
          <p:cNvSpPr>
            <a:spLocks xmlns:a="http://schemas.openxmlformats.org/drawingml/2006/main" noGrp="1"/>
          </p:cNvSpPr>
          <p:nvPr/>
        </p:nvSpPr>
        <p:spPr>
          <a:xfrm xmlns:a="http://schemas.openxmlformats.org/drawingml/2006/main">
            <a:off x="6572250" y="3238500"/>
            <a:ext cx="43815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800" b="1">
                <a:solidFill>
                  <a:srgbClr val="FFFFFF"/>
                </a:solidFill>
                <a:latin typeface="Aptos"/>
                <a:ea typeface="Aptos"/>
                <a:cs typeface="Aptos"/>
              </a:defRPr>
            </a:pPr>
            <a:r>
              <a:rPr sz="1800" b="1">
                <a:solidFill>
                  <a:srgbClr val="FFFFFF"/>
                </a:solidFill>
                <a:latin typeface="Aptos"/>
                <a:ea typeface="Aptos"/>
                <a:cs typeface="Aptos"/>
              </a:rPr>
              <a:t>covenant identity, Passover, Achan’s breach, communal harm, the law read aloud</a:t>
            </a:r>
          </a:p>
        </p:txBody>
      </p:sp>
      <p:sp>
        <p:nvSpPr>
          <p:cNvPr id="9" name="Rectangle 8">
            <a:extLst xmlns:a="http://schemas.openxmlformats.org/drawingml/2006/main">
              <a:ext uri="{FF2B5EF4-FFF2-40B4-BE49-F238E27FC236}">
                <a16:creationId xmlns:a16="http://schemas.microsoft.com/office/drawing/2014/main" id="{EFB31AF2-EFF2-4220-9648-D952D4EAA1EE}"/>
              </a:ext>
            </a:extLst>
          </p:cNvPr>
          <p:cNvSpPr>
            <a:spLocks xmlns:a="http://schemas.openxmlformats.org/drawingml/2006/main" noGrp="1"/>
          </p:cNvSpPr>
          <p:nvPr/>
        </p:nvSpPr>
        <p:spPr>
          <a:xfrm xmlns:a="http://schemas.openxmlformats.org/drawingml/2006/main">
            <a:off x="666750" y="5095875"/>
            <a:ext cx="10287000" cy="876300"/>
          </a:xfrm>
          <a:prstGeom xmlns:a="http://schemas.openxmlformats.org/drawingml/2006/main" prst="rect">
            <a:avLst/>
          </a:prstGeom>
          <a:solidFill xmlns:a="http://schemas.openxmlformats.org/drawingml/2006/main">
            <a:srgbClr val="7B2E2E"/>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10" name="Rectangle 9">
            <a:extLst xmlns:a="http://schemas.openxmlformats.org/drawingml/2006/main">
              <a:ext uri="{FF2B5EF4-FFF2-40B4-BE49-F238E27FC236}">
                <a16:creationId xmlns:a16="http://schemas.microsoft.com/office/drawing/2014/main" id="{917DA922-A0D0-449B-AE45-D7FC6B5314EE}"/>
              </a:ext>
            </a:extLst>
          </p:cNvPr>
          <p:cNvSpPr>
            <a:spLocks xmlns:a="http://schemas.openxmlformats.org/drawingml/2006/main" noGrp="1"/>
          </p:cNvSpPr>
          <p:nvPr/>
        </p:nvSpPr>
        <p:spPr>
          <a:xfrm xmlns:a="http://schemas.openxmlformats.org/drawingml/2006/main">
            <a:off x="952500" y="5219700"/>
            <a:ext cx="97155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ctr">
              <a:buNone/>
              <a:defRPr sz="1725" b="1">
                <a:solidFill>
                  <a:srgbClr val="FFFFFF"/>
                </a:solidFill>
                <a:latin typeface="Aptos"/>
                <a:ea typeface="Aptos"/>
                <a:cs typeface="Aptos"/>
              </a:defRPr>
            </a:pPr>
            <a:r>
              <a:rPr sz="1725" b="1">
                <a:solidFill>
                  <a:srgbClr val="FFFFFF"/>
                </a:solidFill>
                <a:latin typeface="Aptos"/>
                <a:ea typeface="Aptos"/>
                <a:cs typeface="Aptos"/>
              </a:rPr>
              <a:t>Why must Israel renew its covenant commitments even after victory?</a:t>
            </a:r>
          </a:p>
        </p:txBody>
      </p:sp>
    </p:spTree>
    <p:extLst>
      <p:ext uri="{BB962C8B-B14F-4D97-AF65-F5344CB8AC3E}">
        <p14:creationId xmlns:p14="http://schemas.microsoft.com/office/powerpoint/2010/main" val="2144291662"/>
      </p:ext>
    </p:extLst>
  </p:cSld>
</p:sld>
</file>

<file path=ppt/slides/slide13.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14" name="Rectangle 13">
            <a:extLst xmlns:a="http://schemas.openxmlformats.org/drawingml/2006/main">
              <a:ext uri="{FF2B5EF4-FFF2-40B4-BE49-F238E27FC236}">
                <a16:creationId xmlns:a16="http://schemas.microsoft.com/office/drawing/2014/main" id="{B01F8153-0E72-4635-BA8D-B56112783057}"/>
              </a:ext>
            </a:extLst>
          </p:cNvPr>
          <p:cNvSpPr>
            <a:spLocks xmlns:a="http://schemas.openxmlformats.org/drawingml/2006/main" noGrp="1"/>
          </p:cNvSpPr>
          <p:nvPr/>
        </p:nvSpPr>
        <p:spPr>
          <a:xfrm xmlns:a="http://schemas.openxmlformats.org/drawingml/2006/main">
            <a:off x="0" y="0"/>
            <a:ext cx="190500" cy="6858000"/>
          </a:xfrm>
          <a:prstGeom xmlns:a="http://schemas.openxmlformats.org/drawingml/2006/main" prst="rect">
            <a:avLst/>
          </a:prstGeom>
          <a:solidFill xmlns:a="http://schemas.openxmlformats.org/drawingml/2006/main">
            <a:srgbClr val="7B2E2E"/>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2" name="Rectangle 1">
            <a:extLst xmlns:a="http://schemas.openxmlformats.org/drawingml/2006/main">
              <a:ext uri="{FF2B5EF4-FFF2-40B4-BE49-F238E27FC236}">
                <a16:creationId xmlns:a16="http://schemas.microsoft.com/office/drawing/2014/main" id="{D80171C1-E888-4F4C-9DCC-B03F355CACF6}"/>
              </a:ext>
            </a:extLst>
          </p:cNvPr>
          <p:cNvSpPr>
            <a:spLocks xmlns:a="http://schemas.openxmlformats.org/drawingml/2006/main" noGrp="1"/>
          </p:cNvSpPr>
          <p:nvPr/>
        </p:nvSpPr>
        <p:spPr>
          <a:xfrm xmlns:a="http://schemas.openxmlformats.org/drawingml/2006/main">
            <a:off x="514350" y="323850"/>
            <a:ext cx="8572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975" b="1">
                <a:solidFill>
                  <a:srgbClr val="7B2E2E"/>
                </a:solidFill>
                <a:latin typeface="Aptos"/>
                <a:ea typeface="Aptos"/>
                <a:cs typeface="Aptos"/>
              </a:defRPr>
            </a:pPr>
            <a:r>
              <a:rPr sz="975" b="1">
                <a:solidFill>
                  <a:srgbClr val="7B2E2E"/>
                </a:solidFill>
                <a:latin typeface="Aptos"/>
                <a:ea typeface="Aptos"/>
                <a:cs typeface="Aptos"/>
              </a:rPr>
              <a:t>DAY 83  •  MONDAY, OCTOBER 12, 2026  •  JOSHUA 5–8  •  2 MINUTES</a:t>
            </a:r>
          </a:p>
        </p:txBody>
      </p:sp>
      <p:sp>
        <p:nvSpPr>
          <p:cNvPr id="3" name="Rectangle 2">
            <a:extLst xmlns:a="http://schemas.openxmlformats.org/drawingml/2006/main">
              <a:ext uri="{FF2B5EF4-FFF2-40B4-BE49-F238E27FC236}">
                <a16:creationId xmlns:a16="http://schemas.microsoft.com/office/drawing/2014/main" id="{FAA3D1E7-A070-4648-932A-31B987049DE4}"/>
              </a:ext>
            </a:extLst>
          </p:cNvPr>
          <p:cNvSpPr>
            <a:spLocks xmlns:a="http://schemas.openxmlformats.org/drawingml/2006/main" noGrp="1"/>
          </p:cNvSpPr>
          <p:nvPr/>
        </p:nvSpPr>
        <p:spPr>
          <a:xfrm xmlns:a="http://schemas.openxmlformats.org/drawingml/2006/main">
            <a:off x="514350" y="685800"/>
            <a:ext cx="1109662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2850" b="1">
                <a:solidFill>
                  <a:srgbClr val="17130F"/>
                </a:solidFill>
                <a:latin typeface="Aptos"/>
                <a:ea typeface="Aptos"/>
                <a:cs typeface="Aptos"/>
              </a:defRPr>
            </a:pPr>
            <a:r>
              <a:rPr sz="2850" b="1">
                <a:solidFill>
                  <a:srgbClr val="17130F"/>
                </a:solidFill>
                <a:latin typeface="Aptos"/>
                <a:ea typeface="Aptos"/>
                <a:cs typeface="Aptos"/>
              </a:rPr>
              <a:t>Covenant identity, victory, and accountability</a:t>
            </a:r>
          </a:p>
        </p:txBody>
      </p:sp>
      <p:sp>
        <p:nvSpPr>
          <p:cNvPr id="4" name="Rectangle 3">
            <a:extLst xmlns:a="http://schemas.openxmlformats.org/drawingml/2006/main">
              <a:ext uri="{FF2B5EF4-FFF2-40B4-BE49-F238E27FC236}">
                <a16:creationId xmlns:a16="http://schemas.microsoft.com/office/drawing/2014/main" id="{5B04393B-606B-4DDF-B29B-8A920FE25EA5}"/>
              </a:ext>
            </a:extLst>
          </p:cNvPr>
          <p:cNvSpPr>
            <a:spLocks xmlns:a="http://schemas.openxmlformats.org/drawingml/2006/main" noGrp="1"/>
          </p:cNvSpPr>
          <p:nvPr/>
        </p:nvSpPr>
        <p:spPr>
          <a:xfrm xmlns:a="http://schemas.openxmlformats.org/drawingml/2006/main">
            <a:off x="514350" y="1457325"/>
            <a:ext cx="11144250" cy="19050"/>
          </a:xfrm>
          <a:prstGeom xmlns:a="http://schemas.openxmlformats.org/drawingml/2006/main" prst="rect">
            <a:avLst/>
          </a:prstGeom>
          <a:solidFill xmlns:a="http://schemas.openxmlformats.org/drawingml/2006/main">
            <a:srgbClr val="D9C7A3"/>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5" name="Rectangle 4">
            <a:extLst xmlns:a="http://schemas.openxmlformats.org/drawingml/2006/main">
              <a:ext uri="{FF2B5EF4-FFF2-40B4-BE49-F238E27FC236}">
                <a16:creationId xmlns:a16="http://schemas.microsoft.com/office/drawing/2014/main" id="{A8D69716-58BE-48DE-83F8-C64458C1F6B1}"/>
              </a:ext>
            </a:extLst>
          </p:cNvPr>
          <p:cNvSpPr>
            <a:spLocks xmlns:a="http://schemas.openxmlformats.org/drawingml/2006/main" noGrp="1"/>
          </p:cNvSpPr>
          <p:nvPr/>
        </p:nvSpPr>
        <p:spPr>
          <a:xfrm xmlns:a="http://schemas.openxmlformats.org/drawingml/2006/main">
            <a:off x="666750" y="1762125"/>
            <a:ext cx="4667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500" b="1">
                <a:solidFill>
                  <a:srgbClr val="7B2E2E"/>
                </a:solidFill>
                <a:latin typeface="Aptos"/>
                <a:ea typeface="Aptos"/>
                <a:cs typeface="Aptos"/>
              </a:defRPr>
            </a:pPr>
            <a:r>
              <a:rPr sz="1500" b="1">
                <a:solidFill>
                  <a:srgbClr val="7B2E2E"/>
                </a:solidFill>
                <a:latin typeface="Aptos"/>
                <a:ea typeface="Aptos"/>
                <a:cs typeface="Aptos"/>
              </a:rPr>
              <a:t>BELONGING BEFORE BATTLE</a:t>
            </a:r>
          </a:p>
        </p:txBody>
      </p:sp>
      <p:sp>
        <p:nvSpPr>
          <p:cNvPr id="6" name="Rectangle 5">
            <a:extLst xmlns:a="http://schemas.openxmlformats.org/drawingml/2006/main">
              <a:ext uri="{FF2B5EF4-FFF2-40B4-BE49-F238E27FC236}">
                <a16:creationId xmlns:a16="http://schemas.microsoft.com/office/drawing/2014/main" id="{8820B731-D9A3-4CDF-B43C-F22F6B7A28FF}"/>
              </a:ext>
            </a:extLst>
          </p:cNvPr>
          <p:cNvSpPr>
            <a:spLocks xmlns:a="http://schemas.openxmlformats.org/drawingml/2006/main" noGrp="1"/>
          </p:cNvSpPr>
          <p:nvPr/>
        </p:nvSpPr>
        <p:spPr>
          <a:xfrm xmlns:a="http://schemas.openxmlformats.org/drawingml/2006/main">
            <a:off x="666750" y="2190750"/>
            <a:ext cx="4667250" cy="1524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875" b="1">
                <a:solidFill>
                  <a:srgbClr val="17130F"/>
                </a:solidFill>
                <a:latin typeface="Aptos"/>
                <a:ea typeface="Aptos"/>
                <a:cs typeface="Aptos"/>
              </a:defRPr>
            </a:pPr>
            <a:r>
              <a:rPr sz="1875" b="1">
                <a:solidFill>
                  <a:srgbClr val="17130F"/>
                </a:solidFill>
                <a:latin typeface="Aptos"/>
                <a:ea typeface="Aptos"/>
                <a:cs typeface="Aptos"/>
              </a:rPr>
              <a:t>Circumcision and Passover renew Israel’s covenant identity. Jericho’s fall displays God’s power, and Rahab’s household receives protection.</a:t>
            </a:r>
          </a:p>
        </p:txBody>
      </p:sp>
      <p:sp>
        <p:nvSpPr>
          <p:cNvPr id="7" name="Rectangle 6">
            <a:extLst xmlns:a="http://schemas.openxmlformats.org/drawingml/2006/main">
              <a:ext uri="{FF2B5EF4-FFF2-40B4-BE49-F238E27FC236}">
                <a16:creationId xmlns:a16="http://schemas.microsoft.com/office/drawing/2014/main" id="{F2DAB509-A98B-4561-BD79-BAF20CCAA852}"/>
              </a:ext>
            </a:extLst>
          </p:cNvPr>
          <p:cNvSpPr>
            <a:spLocks xmlns:a="http://schemas.openxmlformats.org/drawingml/2006/main" noGrp="1"/>
          </p:cNvSpPr>
          <p:nvPr/>
        </p:nvSpPr>
        <p:spPr>
          <a:xfrm xmlns:a="http://schemas.openxmlformats.org/drawingml/2006/main">
            <a:off x="5810250" y="1714500"/>
            <a:ext cx="19050" cy="2190750"/>
          </a:xfrm>
          <a:prstGeom xmlns:a="http://schemas.openxmlformats.org/drawingml/2006/main" prst="rect">
            <a:avLst/>
          </a:prstGeom>
          <a:solidFill xmlns:a="http://schemas.openxmlformats.org/drawingml/2006/main">
            <a:srgbClr val="D9C7A3"/>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8" name="Rectangle 7">
            <a:extLst xmlns:a="http://schemas.openxmlformats.org/drawingml/2006/main">
              <a:ext uri="{FF2B5EF4-FFF2-40B4-BE49-F238E27FC236}">
                <a16:creationId xmlns:a16="http://schemas.microsoft.com/office/drawing/2014/main" id="{D8637DCB-E306-4874-A0F5-BABB71D67EDC}"/>
              </a:ext>
            </a:extLst>
          </p:cNvPr>
          <p:cNvSpPr>
            <a:spLocks xmlns:a="http://schemas.openxmlformats.org/drawingml/2006/main" noGrp="1"/>
          </p:cNvSpPr>
          <p:nvPr/>
        </p:nvSpPr>
        <p:spPr>
          <a:xfrm xmlns:a="http://schemas.openxmlformats.org/drawingml/2006/main">
            <a:off x="6286500" y="1762125"/>
            <a:ext cx="4667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500" b="1">
                <a:solidFill>
                  <a:srgbClr val="536B57"/>
                </a:solidFill>
                <a:latin typeface="Aptos"/>
                <a:ea typeface="Aptos"/>
                <a:cs typeface="Aptos"/>
              </a:defRPr>
            </a:pPr>
            <a:r>
              <a:rPr sz="1500" b="1">
                <a:solidFill>
                  <a:srgbClr val="536B57"/>
                </a:solidFill>
                <a:latin typeface="Aptos"/>
                <a:ea typeface="Aptos"/>
                <a:cs typeface="Aptos"/>
              </a:rPr>
              <a:t>SIN AND RENEWED OBEDIENCE</a:t>
            </a:r>
          </a:p>
        </p:txBody>
      </p:sp>
      <p:sp>
        <p:nvSpPr>
          <p:cNvPr id="9" name="Rectangle 8">
            <a:extLst xmlns:a="http://schemas.openxmlformats.org/drawingml/2006/main">
              <a:ext uri="{FF2B5EF4-FFF2-40B4-BE49-F238E27FC236}">
                <a16:creationId xmlns:a16="http://schemas.microsoft.com/office/drawing/2014/main" id="{8318D17D-3981-48C9-A938-7AB2CCA28452}"/>
              </a:ext>
            </a:extLst>
          </p:cNvPr>
          <p:cNvSpPr>
            <a:spLocks xmlns:a="http://schemas.openxmlformats.org/drawingml/2006/main" noGrp="1"/>
          </p:cNvSpPr>
          <p:nvPr/>
        </p:nvSpPr>
        <p:spPr>
          <a:xfrm xmlns:a="http://schemas.openxmlformats.org/drawingml/2006/main">
            <a:off x="6286500" y="2190750"/>
            <a:ext cx="4667250" cy="1524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875" b="1">
                <a:solidFill>
                  <a:srgbClr val="17130F"/>
                </a:solidFill>
                <a:latin typeface="Aptos"/>
                <a:ea typeface="Aptos"/>
                <a:cs typeface="Aptos"/>
              </a:defRPr>
            </a:pPr>
            <a:r>
              <a:rPr sz="1875" b="1">
                <a:solidFill>
                  <a:srgbClr val="17130F"/>
                </a:solidFill>
                <a:latin typeface="Aptos"/>
                <a:ea typeface="Aptos"/>
                <a:cs typeface="Aptos"/>
              </a:rPr>
              <a:t>Achan’s breach harms the whole camp. After Ai, Joshua builds an altar on Ebal and reads the law before the gathered community.</a:t>
            </a:r>
          </a:p>
        </p:txBody>
      </p:sp>
      <p:sp>
        <p:nvSpPr>
          <p:cNvPr id="10" name="Rectangle 9">
            <a:extLst xmlns:a="http://schemas.openxmlformats.org/drawingml/2006/main">
              <a:ext uri="{FF2B5EF4-FFF2-40B4-BE49-F238E27FC236}">
                <a16:creationId xmlns:a16="http://schemas.microsoft.com/office/drawing/2014/main" id="{5C3E1352-5C79-4CB3-BF5E-F468FA0614E2}"/>
              </a:ext>
            </a:extLst>
          </p:cNvPr>
          <p:cNvSpPr>
            <a:spLocks xmlns:a="http://schemas.openxmlformats.org/drawingml/2006/main" noGrp="1"/>
          </p:cNvSpPr>
          <p:nvPr/>
        </p:nvSpPr>
        <p:spPr>
          <a:xfrm xmlns:a="http://schemas.openxmlformats.org/drawingml/2006/main">
            <a:off x="666750" y="4171950"/>
            <a:ext cx="10287000" cy="19050"/>
          </a:xfrm>
          <a:prstGeom xmlns:a="http://schemas.openxmlformats.org/drawingml/2006/main" prst="rect">
            <a:avLst/>
          </a:prstGeom>
          <a:solidFill xmlns:a="http://schemas.openxmlformats.org/drawingml/2006/main">
            <a:srgbClr val="D9C7A3"/>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11" name="Rectangle 10">
            <a:extLst xmlns:a="http://schemas.openxmlformats.org/drawingml/2006/main">
              <a:ext uri="{FF2B5EF4-FFF2-40B4-BE49-F238E27FC236}">
                <a16:creationId xmlns:a16="http://schemas.microsoft.com/office/drawing/2014/main" id="{E0457704-0DBD-4B77-824E-0FF639F105DD}"/>
              </a:ext>
            </a:extLst>
          </p:cNvPr>
          <p:cNvSpPr>
            <a:spLocks xmlns:a="http://schemas.openxmlformats.org/drawingml/2006/main" noGrp="1"/>
          </p:cNvSpPr>
          <p:nvPr/>
        </p:nvSpPr>
        <p:spPr>
          <a:xfrm xmlns:a="http://schemas.openxmlformats.org/drawingml/2006/main">
            <a:off x="666750" y="4362450"/>
            <a:ext cx="3048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00" b="1">
                <a:solidFill>
                  <a:srgbClr val="7B2E2E"/>
                </a:solidFill>
                <a:latin typeface="Aptos"/>
                <a:ea typeface="Aptos"/>
                <a:cs typeface="Aptos"/>
              </a:defRPr>
            </a:pPr>
            <a:r>
              <a:rPr sz="1200" b="1">
                <a:solidFill>
                  <a:srgbClr val="7B2E2E"/>
                </a:solidFill>
                <a:latin typeface="Aptos"/>
                <a:ea typeface="Aptos"/>
                <a:cs typeface="Aptos"/>
              </a:rPr>
              <a:t>DISCUSSION QUESTION</a:t>
            </a:r>
          </a:p>
        </p:txBody>
      </p:sp>
      <p:sp>
        <p:nvSpPr>
          <p:cNvPr id="12" name="Rectangle 11">
            <a:extLst xmlns:a="http://schemas.openxmlformats.org/drawingml/2006/main">
              <a:ext uri="{FF2B5EF4-FFF2-40B4-BE49-F238E27FC236}">
                <a16:creationId xmlns:a16="http://schemas.microsoft.com/office/drawing/2014/main" id="{353674AE-6381-4F00-A6F9-ECE11FF09967}"/>
              </a:ext>
            </a:extLst>
          </p:cNvPr>
          <p:cNvSpPr>
            <a:spLocks xmlns:a="http://schemas.openxmlformats.org/drawingml/2006/main" noGrp="1"/>
          </p:cNvSpPr>
          <p:nvPr/>
        </p:nvSpPr>
        <p:spPr>
          <a:xfrm xmlns:a="http://schemas.openxmlformats.org/drawingml/2006/main">
            <a:off x="666750" y="4714875"/>
            <a:ext cx="102870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725" b="1">
                <a:solidFill>
                  <a:srgbClr val="17130F"/>
                </a:solidFill>
                <a:latin typeface="Aptos"/>
                <a:ea typeface="Aptos"/>
                <a:cs typeface="Aptos"/>
              </a:defRPr>
            </a:pPr>
            <a:r>
              <a:rPr sz="1725" b="1">
                <a:solidFill>
                  <a:srgbClr val="17130F"/>
                </a:solidFill>
                <a:latin typeface="Aptos"/>
                <a:ea typeface="Aptos"/>
                <a:cs typeface="Aptos"/>
              </a:rPr>
              <a:t>How do circumcision and Passover prepare Israel for Jericho, and what do Achan’s sin and the renewed covenant ceremony at Mount Ebal teach about victory and obedience?</a:t>
            </a:r>
          </a:p>
        </p:txBody>
      </p:sp>
      <p:sp>
        <p:nvSpPr>
          <p:cNvPr id="13" name="Rectangle 12">
            <a:extLst xmlns:a="http://schemas.openxmlformats.org/drawingml/2006/main">
              <a:ext uri="{FF2B5EF4-FFF2-40B4-BE49-F238E27FC236}">
                <a16:creationId xmlns:a16="http://schemas.microsoft.com/office/drawing/2014/main" id="{F1C59D3B-0195-4636-883D-A938A6969E31}"/>
              </a:ext>
            </a:extLst>
          </p:cNvPr>
          <p:cNvSpPr>
            <a:spLocks xmlns:a="http://schemas.openxmlformats.org/drawingml/2006/main" noGrp="1"/>
          </p:cNvSpPr>
          <p:nvPr/>
        </p:nvSpPr>
        <p:spPr>
          <a:xfrm xmlns:a="http://schemas.openxmlformats.org/drawingml/2006/main">
            <a:off x="714375" y="5924550"/>
            <a:ext cx="10096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ctr">
              <a:buNone/>
              <a:defRPr sz="1425" b="1">
                <a:solidFill>
                  <a:srgbClr val="536B57"/>
                </a:solidFill>
                <a:latin typeface="Aptos"/>
                <a:ea typeface="Aptos"/>
                <a:cs typeface="Aptos"/>
              </a:defRPr>
            </a:pPr>
            <a:r>
              <a:rPr sz="1425" b="1">
                <a:solidFill>
                  <a:srgbClr val="536B57"/>
                </a:solidFill>
                <a:latin typeface="Aptos"/>
                <a:ea typeface="Aptos"/>
                <a:cs typeface="Aptos"/>
              </a:rPr>
              <a:t>Invite one brief answer supported by the reading.</a:t>
            </a:r>
          </a:p>
        </p:txBody>
      </p:sp>
    </p:spTree>
    <p:extLst>
      <p:ext uri="{BB962C8B-B14F-4D97-AF65-F5344CB8AC3E}">
        <p14:creationId xmlns:p14="http://schemas.microsoft.com/office/powerpoint/2010/main" val="692889152"/>
      </p:ext>
    </p:extLst>
  </p:cSld>
</p:sld>
</file>

<file path=ppt/slides/slide14.xml><?xml version="1.0" encoding="utf-8"?>
<p:sld xmlns:p="http://schemas.openxmlformats.org/presentationml/2006/main">
  <p:cSld>
    <p:bg>
      <p:bgPr>
        <a:solidFill xmlns:a="http://schemas.openxmlformats.org/drawingml/2006/main">
          <a:srgbClr val="17130F"/>
        </a:solidFill>
      </p:bgPr>
    </p:bg>
    <p:spTree>
      <p:nvGrpSpPr>
        <p:cNvPr id="1" name=""/>
        <p:cNvGrpSpPr/>
        <p:nvPr/>
      </p:nvGrpSpPr>
      <p:grpSpPr>
        <a:xfrm xmlns:a="http://schemas.openxmlformats.org/drawingml/2006/main"/>
      </p:grpSpPr>
      <p:sp>
        <p:nvSpPr>
          <p:cNvPr id="11" name="Rectangle 10">
            <a:extLst xmlns:a="http://schemas.openxmlformats.org/drawingml/2006/main">
              <a:ext uri="{FF2B5EF4-FFF2-40B4-BE49-F238E27FC236}">
                <a16:creationId xmlns:a16="http://schemas.microsoft.com/office/drawing/2014/main" id="{B3B3AE2E-8679-40D6-A766-E66FEF07E6FF}"/>
              </a:ext>
            </a:extLst>
          </p:cNvPr>
          <p:cNvSpPr>
            <a:spLocks xmlns:a="http://schemas.openxmlformats.org/drawingml/2006/main" noGrp="1"/>
          </p:cNvSpPr>
          <p:nvPr/>
        </p:nvSpPr>
        <p:spPr>
          <a:xfrm xmlns:a="http://schemas.openxmlformats.org/drawingml/2006/main">
            <a:off x="0" y="0"/>
            <a:ext cx="228600" cy="6858000"/>
          </a:xfrm>
          <a:prstGeom xmlns:a="http://schemas.openxmlformats.org/drawingml/2006/main" prst="rect">
            <a:avLst/>
          </a:prstGeom>
          <a:solidFill xmlns:a="http://schemas.openxmlformats.org/drawingml/2006/main">
            <a:srgbClr val="B58A3A"/>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2" name="Rectangle 1">
            <a:extLst xmlns:a="http://schemas.openxmlformats.org/drawingml/2006/main">
              <a:ext uri="{FF2B5EF4-FFF2-40B4-BE49-F238E27FC236}">
                <a16:creationId xmlns:a16="http://schemas.microsoft.com/office/drawing/2014/main" id="{1555950B-6A16-4FB1-8B8C-96BE9CC70CD0}"/>
              </a:ext>
            </a:extLst>
          </p:cNvPr>
          <p:cNvSpPr>
            <a:spLocks xmlns:a="http://schemas.openxmlformats.org/drawingml/2006/main" noGrp="1"/>
          </p:cNvSpPr>
          <p:nvPr/>
        </p:nvSpPr>
        <p:spPr>
          <a:xfrm xmlns:a="http://schemas.openxmlformats.org/drawingml/2006/main">
            <a:off x="666750" y="723900"/>
            <a:ext cx="6191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75" b="1">
                <a:solidFill>
                  <a:srgbClr val="D9C7A3"/>
                </a:solidFill>
                <a:latin typeface="Aptos"/>
                <a:ea typeface="Aptos"/>
                <a:cs typeface="Aptos"/>
              </a:defRPr>
            </a:pPr>
            <a:r>
              <a:rPr sz="1275" b="1">
                <a:solidFill>
                  <a:srgbClr val="D9C7A3"/>
                </a:solidFill>
                <a:latin typeface="Aptos"/>
                <a:ea typeface="Aptos"/>
                <a:cs typeface="Aptos"/>
              </a:rPr>
              <a:t>DAY 84  •  READ THE WORD  •  3 MINUTES</a:t>
            </a:r>
          </a:p>
        </p:txBody>
      </p:sp>
      <p:sp>
        <p:nvSpPr>
          <p:cNvPr id="3" name="Rectangle 2">
            <a:extLst xmlns:a="http://schemas.openxmlformats.org/drawingml/2006/main">
              <a:ext uri="{FF2B5EF4-FFF2-40B4-BE49-F238E27FC236}">
                <a16:creationId xmlns:a16="http://schemas.microsoft.com/office/drawing/2014/main" id="{DCB1574E-9D2D-4286-B8AA-C4A04D07943E}"/>
              </a:ext>
            </a:extLst>
          </p:cNvPr>
          <p:cNvSpPr>
            <a:spLocks xmlns:a="http://schemas.openxmlformats.org/drawingml/2006/main" noGrp="1"/>
          </p:cNvSpPr>
          <p:nvPr/>
        </p:nvSpPr>
        <p:spPr>
          <a:xfrm xmlns:a="http://schemas.openxmlformats.org/drawingml/2006/main">
            <a:off x="666750" y="1381125"/>
            <a:ext cx="10287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3600" b="1">
                <a:solidFill>
                  <a:srgbClr val="FFFFFF"/>
                </a:solidFill>
                <a:latin typeface="Aptos"/>
                <a:ea typeface="Aptos"/>
                <a:cs typeface="Aptos"/>
              </a:defRPr>
            </a:pPr>
            <a:r>
              <a:rPr sz="3600" b="1">
                <a:solidFill>
                  <a:srgbClr val="FFFFFF"/>
                </a:solidFill>
                <a:latin typeface="Aptos"/>
                <a:ea typeface="Aptos"/>
                <a:cs typeface="Aptos"/>
              </a:rPr>
              <a:t>Joshua 9:14–21; 10:6–8; 11:6–9</a:t>
            </a:r>
          </a:p>
        </p:txBody>
      </p:sp>
      <p:sp>
        <p:nvSpPr>
          <p:cNvPr id="4" name="Rectangle 3">
            <a:extLst xmlns:a="http://schemas.openxmlformats.org/drawingml/2006/main">
              <a:ext uri="{FF2B5EF4-FFF2-40B4-BE49-F238E27FC236}">
                <a16:creationId xmlns:a16="http://schemas.microsoft.com/office/drawing/2014/main" id="{C16C0427-3BD1-4111-8AB9-EDBBA8EB9806}"/>
              </a:ext>
            </a:extLst>
          </p:cNvPr>
          <p:cNvSpPr>
            <a:spLocks xmlns:a="http://schemas.openxmlformats.org/drawingml/2006/main" noGrp="1"/>
          </p:cNvSpPr>
          <p:nvPr/>
        </p:nvSpPr>
        <p:spPr>
          <a:xfrm xmlns:a="http://schemas.openxmlformats.org/drawingml/2006/main">
            <a:off x="666750" y="2533650"/>
            <a:ext cx="10287000" cy="19050"/>
          </a:xfrm>
          <a:prstGeom xmlns:a="http://schemas.openxmlformats.org/drawingml/2006/main" prst="rect">
            <a:avLst/>
          </a:prstGeom>
          <a:solidFill xmlns:a="http://schemas.openxmlformats.org/drawingml/2006/main">
            <a:srgbClr val="B58A3A"/>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5" name="Rectangle 4">
            <a:extLst xmlns:a="http://schemas.openxmlformats.org/drawingml/2006/main">
              <a:ext uri="{FF2B5EF4-FFF2-40B4-BE49-F238E27FC236}">
                <a16:creationId xmlns:a16="http://schemas.microsoft.com/office/drawing/2014/main" id="{81C972DF-91AC-4983-8181-615D02976B41}"/>
              </a:ext>
            </a:extLst>
          </p:cNvPr>
          <p:cNvSpPr>
            <a:spLocks xmlns:a="http://schemas.openxmlformats.org/drawingml/2006/main" noGrp="1"/>
          </p:cNvSpPr>
          <p:nvPr/>
        </p:nvSpPr>
        <p:spPr>
          <a:xfrm xmlns:a="http://schemas.openxmlformats.org/drawingml/2006/main">
            <a:off x="666750" y="2886075"/>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00" b="1">
                <a:solidFill>
                  <a:srgbClr val="B58A3A"/>
                </a:solidFill>
                <a:latin typeface="Aptos"/>
                <a:ea typeface="Aptos"/>
                <a:cs typeface="Aptos"/>
              </a:defRPr>
            </a:pPr>
            <a:r>
              <a:rPr sz="1200" b="1">
                <a:solidFill>
                  <a:srgbClr val="B58A3A"/>
                </a:solidFill>
                <a:latin typeface="Aptos"/>
                <a:ea typeface="Aptos"/>
                <a:cs typeface="Aptos"/>
              </a:rPr>
              <a:t>READER</a:t>
            </a:r>
          </a:p>
        </p:txBody>
      </p:sp>
      <p:sp>
        <p:nvSpPr>
          <p:cNvPr id="6" name="Rectangle 5">
            <a:extLst xmlns:a="http://schemas.openxmlformats.org/drawingml/2006/main">
              <a:ext uri="{FF2B5EF4-FFF2-40B4-BE49-F238E27FC236}">
                <a16:creationId xmlns:a16="http://schemas.microsoft.com/office/drawing/2014/main" id="{B8B544E4-B42C-4E89-B424-F53DFF45284F}"/>
              </a:ext>
            </a:extLst>
          </p:cNvPr>
          <p:cNvSpPr>
            <a:spLocks xmlns:a="http://schemas.openxmlformats.org/drawingml/2006/main" noGrp="1"/>
          </p:cNvSpPr>
          <p:nvPr/>
        </p:nvSpPr>
        <p:spPr>
          <a:xfrm xmlns:a="http://schemas.openxmlformats.org/drawingml/2006/main">
            <a:off x="666750" y="3238500"/>
            <a:ext cx="4572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2175" b="1">
                <a:solidFill>
                  <a:srgbClr val="FFFFFF"/>
                </a:solidFill>
                <a:latin typeface="Aptos"/>
                <a:ea typeface="Aptos"/>
                <a:cs typeface="Aptos"/>
              </a:defRPr>
            </a:pPr>
            <a:r>
              <a:rPr sz="2175" b="1">
                <a:solidFill>
                  <a:srgbClr val="FFFFFF"/>
                </a:solidFill>
                <a:latin typeface="Aptos"/>
                <a:ea typeface="Aptos"/>
                <a:cs typeface="Aptos"/>
              </a:rPr>
              <a:t>Read the selected verses aloud</a:t>
            </a:r>
          </a:p>
        </p:txBody>
      </p:sp>
      <p:sp>
        <p:nvSpPr>
          <p:cNvPr id="7" name="Rectangle 6">
            <a:extLst xmlns:a="http://schemas.openxmlformats.org/drawingml/2006/main">
              <a:ext uri="{FF2B5EF4-FFF2-40B4-BE49-F238E27FC236}">
                <a16:creationId xmlns:a16="http://schemas.microsoft.com/office/drawing/2014/main" id="{D6F981DE-C209-434A-AC27-50ECF895476A}"/>
              </a:ext>
            </a:extLst>
          </p:cNvPr>
          <p:cNvSpPr>
            <a:spLocks xmlns:a="http://schemas.openxmlformats.org/drawingml/2006/main" noGrp="1"/>
          </p:cNvSpPr>
          <p:nvPr/>
        </p:nvSpPr>
        <p:spPr>
          <a:xfrm xmlns:a="http://schemas.openxmlformats.org/drawingml/2006/main">
            <a:off x="6572250" y="2886075"/>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00" b="1">
                <a:solidFill>
                  <a:srgbClr val="B58A3A"/>
                </a:solidFill>
                <a:latin typeface="Aptos"/>
                <a:ea typeface="Aptos"/>
                <a:cs typeface="Aptos"/>
              </a:defRPr>
            </a:pPr>
            <a:r>
              <a:rPr sz="1200" b="1">
                <a:solidFill>
                  <a:srgbClr val="B58A3A"/>
                </a:solidFill>
                <a:latin typeface="Aptos"/>
                <a:ea typeface="Aptos"/>
                <a:cs typeface="Aptos"/>
              </a:rPr>
              <a:t>LISTEN FOR</a:t>
            </a:r>
          </a:p>
        </p:txBody>
      </p:sp>
      <p:sp>
        <p:nvSpPr>
          <p:cNvPr id="8" name="Rectangle 7">
            <a:extLst xmlns:a="http://schemas.openxmlformats.org/drawingml/2006/main">
              <a:ext uri="{FF2B5EF4-FFF2-40B4-BE49-F238E27FC236}">
                <a16:creationId xmlns:a16="http://schemas.microsoft.com/office/drawing/2014/main" id="{D4C0D789-8742-40BA-B819-314B63E6DC91}"/>
              </a:ext>
            </a:extLst>
          </p:cNvPr>
          <p:cNvSpPr>
            <a:spLocks xmlns:a="http://schemas.openxmlformats.org/drawingml/2006/main" noGrp="1"/>
          </p:cNvSpPr>
          <p:nvPr/>
        </p:nvSpPr>
        <p:spPr>
          <a:xfrm xmlns:a="http://schemas.openxmlformats.org/drawingml/2006/main">
            <a:off x="6572250" y="3238500"/>
            <a:ext cx="43815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800" b="1">
                <a:solidFill>
                  <a:srgbClr val="FFFFFF"/>
                </a:solidFill>
                <a:latin typeface="Aptos"/>
                <a:ea typeface="Aptos"/>
                <a:cs typeface="Aptos"/>
              </a:defRPr>
            </a:pPr>
            <a:r>
              <a:rPr sz="1800" b="1">
                <a:solidFill>
                  <a:srgbClr val="FFFFFF"/>
                </a:solidFill>
                <a:latin typeface="Aptos"/>
                <a:ea typeface="Aptos"/>
                <a:cs typeface="Aptos"/>
              </a:rPr>
              <a:t>unexamined evidence, failure to seek God, a binding oath, reassurance, obedience</a:t>
            </a:r>
          </a:p>
        </p:txBody>
      </p:sp>
      <p:sp>
        <p:nvSpPr>
          <p:cNvPr id="9" name="Rectangle 8">
            <a:extLst xmlns:a="http://schemas.openxmlformats.org/drawingml/2006/main">
              <a:ext uri="{FF2B5EF4-FFF2-40B4-BE49-F238E27FC236}">
                <a16:creationId xmlns:a16="http://schemas.microsoft.com/office/drawing/2014/main" id="{6F3D09F0-2F47-4959-97B3-84186F4DA1A8}"/>
              </a:ext>
            </a:extLst>
          </p:cNvPr>
          <p:cNvSpPr>
            <a:spLocks xmlns:a="http://schemas.openxmlformats.org/drawingml/2006/main" noGrp="1"/>
          </p:cNvSpPr>
          <p:nvPr/>
        </p:nvSpPr>
        <p:spPr>
          <a:xfrm xmlns:a="http://schemas.openxmlformats.org/drawingml/2006/main">
            <a:off x="666750" y="5095875"/>
            <a:ext cx="10287000" cy="876300"/>
          </a:xfrm>
          <a:prstGeom xmlns:a="http://schemas.openxmlformats.org/drawingml/2006/main" prst="rect">
            <a:avLst/>
          </a:prstGeom>
          <a:solidFill xmlns:a="http://schemas.openxmlformats.org/drawingml/2006/main">
            <a:srgbClr val="7B2E2E"/>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10" name="Rectangle 9">
            <a:extLst xmlns:a="http://schemas.openxmlformats.org/drawingml/2006/main">
              <a:ext uri="{FF2B5EF4-FFF2-40B4-BE49-F238E27FC236}">
                <a16:creationId xmlns:a16="http://schemas.microsoft.com/office/drawing/2014/main" id="{35348DE6-94B0-4D57-A611-DED1CD68F0CE}"/>
              </a:ext>
            </a:extLst>
          </p:cNvPr>
          <p:cNvSpPr>
            <a:spLocks xmlns:a="http://schemas.openxmlformats.org/drawingml/2006/main" noGrp="1"/>
          </p:cNvSpPr>
          <p:nvPr/>
        </p:nvSpPr>
        <p:spPr>
          <a:xfrm xmlns:a="http://schemas.openxmlformats.org/drawingml/2006/main">
            <a:off x="952500" y="5219700"/>
            <a:ext cx="97155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ctr">
              <a:buNone/>
              <a:defRPr sz="1725" b="1">
                <a:solidFill>
                  <a:srgbClr val="FFFFFF"/>
                </a:solidFill>
                <a:latin typeface="Aptos"/>
                <a:ea typeface="Aptos"/>
                <a:cs typeface="Aptos"/>
              </a:defRPr>
            </a:pPr>
            <a:r>
              <a:rPr sz="1725" b="1">
                <a:solidFill>
                  <a:srgbClr val="FFFFFF"/>
                </a:solidFill>
                <a:latin typeface="Aptos"/>
                <a:ea typeface="Aptos"/>
                <a:cs typeface="Aptos"/>
              </a:rPr>
              <a:t>How can seeking God and keeping our word guide difficult decisions?</a:t>
            </a:r>
          </a:p>
        </p:txBody>
      </p:sp>
    </p:spTree>
    <p:extLst>
      <p:ext uri="{BB962C8B-B14F-4D97-AF65-F5344CB8AC3E}">
        <p14:creationId xmlns:p14="http://schemas.microsoft.com/office/powerpoint/2010/main" val="41331881"/>
      </p:ext>
    </p:extLst>
  </p:cSld>
</p:sld>
</file>

<file path=ppt/slides/slide15.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14" name="Rectangle 13">
            <a:extLst xmlns:a="http://schemas.openxmlformats.org/drawingml/2006/main">
              <a:ext uri="{FF2B5EF4-FFF2-40B4-BE49-F238E27FC236}">
                <a16:creationId xmlns:a16="http://schemas.microsoft.com/office/drawing/2014/main" id="{FA6DA227-53B4-41F2-BCE7-044A2F676705}"/>
              </a:ext>
            </a:extLst>
          </p:cNvPr>
          <p:cNvSpPr>
            <a:spLocks xmlns:a="http://schemas.openxmlformats.org/drawingml/2006/main" noGrp="1"/>
          </p:cNvSpPr>
          <p:nvPr/>
        </p:nvSpPr>
        <p:spPr>
          <a:xfrm xmlns:a="http://schemas.openxmlformats.org/drawingml/2006/main">
            <a:off x="0" y="0"/>
            <a:ext cx="190500" cy="6858000"/>
          </a:xfrm>
          <a:prstGeom xmlns:a="http://schemas.openxmlformats.org/drawingml/2006/main" prst="rect">
            <a:avLst/>
          </a:prstGeom>
          <a:solidFill xmlns:a="http://schemas.openxmlformats.org/drawingml/2006/main">
            <a:srgbClr val="7B2E2E"/>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2" name="Rectangle 1">
            <a:extLst xmlns:a="http://schemas.openxmlformats.org/drawingml/2006/main">
              <a:ext uri="{FF2B5EF4-FFF2-40B4-BE49-F238E27FC236}">
                <a16:creationId xmlns:a16="http://schemas.microsoft.com/office/drawing/2014/main" id="{AF4DBEF8-AEE8-45DC-8FA9-3F097C666BCF}"/>
              </a:ext>
            </a:extLst>
          </p:cNvPr>
          <p:cNvSpPr>
            <a:spLocks xmlns:a="http://schemas.openxmlformats.org/drawingml/2006/main" noGrp="1"/>
          </p:cNvSpPr>
          <p:nvPr/>
        </p:nvSpPr>
        <p:spPr>
          <a:xfrm xmlns:a="http://schemas.openxmlformats.org/drawingml/2006/main">
            <a:off x="514350" y="323850"/>
            <a:ext cx="8572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975" b="1">
                <a:solidFill>
                  <a:srgbClr val="7B2E2E"/>
                </a:solidFill>
                <a:latin typeface="Aptos"/>
                <a:ea typeface="Aptos"/>
                <a:cs typeface="Aptos"/>
              </a:defRPr>
            </a:pPr>
            <a:r>
              <a:rPr sz="975" b="1">
                <a:solidFill>
                  <a:srgbClr val="7B2E2E"/>
                </a:solidFill>
                <a:latin typeface="Aptos"/>
                <a:ea typeface="Aptos"/>
                <a:cs typeface="Aptos"/>
              </a:rPr>
              <a:t>DAY 84  •  TUESDAY, OCTOBER 13, 2026  •  JOSHUA 9–11  •  2 MINUTES</a:t>
            </a:r>
          </a:p>
        </p:txBody>
      </p:sp>
      <p:sp>
        <p:nvSpPr>
          <p:cNvPr id="3" name="Rectangle 2">
            <a:extLst xmlns:a="http://schemas.openxmlformats.org/drawingml/2006/main">
              <a:ext uri="{FF2B5EF4-FFF2-40B4-BE49-F238E27FC236}">
                <a16:creationId xmlns:a16="http://schemas.microsoft.com/office/drawing/2014/main" id="{64F922A8-18E1-400C-A577-15E804886D78}"/>
              </a:ext>
            </a:extLst>
          </p:cNvPr>
          <p:cNvSpPr>
            <a:spLocks xmlns:a="http://schemas.openxmlformats.org/drawingml/2006/main" noGrp="1"/>
          </p:cNvSpPr>
          <p:nvPr/>
        </p:nvSpPr>
        <p:spPr>
          <a:xfrm xmlns:a="http://schemas.openxmlformats.org/drawingml/2006/main">
            <a:off x="514350" y="685800"/>
            <a:ext cx="1109662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2850" b="1">
                <a:solidFill>
                  <a:srgbClr val="17130F"/>
                </a:solidFill>
                <a:latin typeface="Aptos"/>
                <a:ea typeface="Aptos"/>
                <a:cs typeface="Aptos"/>
              </a:defRPr>
            </a:pPr>
            <a:r>
              <a:rPr sz="2850" b="1">
                <a:solidFill>
                  <a:srgbClr val="17130F"/>
                </a:solidFill>
                <a:latin typeface="Aptos"/>
                <a:ea typeface="Aptos"/>
                <a:cs typeface="Aptos"/>
              </a:rPr>
              <a:t>Discernment, promises, and dependence on God</a:t>
            </a:r>
          </a:p>
        </p:txBody>
      </p:sp>
      <p:sp>
        <p:nvSpPr>
          <p:cNvPr id="4" name="Rectangle 3">
            <a:extLst xmlns:a="http://schemas.openxmlformats.org/drawingml/2006/main">
              <a:ext uri="{FF2B5EF4-FFF2-40B4-BE49-F238E27FC236}">
                <a16:creationId xmlns:a16="http://schemas.microsoft.com/office/drawing/2014/main" id="{164FE985-B782-468E-B066-6C8F1427B0F1}"/>
              </a:ext>
            </a:extLst>
          </p:cNvPr>
          <p:cNvSpPr>
            <a:spLocks xmlns:a="http://schemas.openxmlformats.org/drawingml/2006/main" noGrp="1"/>
          </p:cNvSpPr>
          <p:nvPr/>
        </p:nvSpPr>
        <p:spPr>
          <a:xfrm xmlns:a="http://schemas.openxmlformats.org/drawingml/2006/main">
            <a:off x="514350" y="1457325"/>
            <a:ext cx="11144250" cy="19050"/>
          </a:xfrm>
          <a:prstGeom xmlns:a="http://schemas.openxmlformats.org/drawingml/2006/main" prst="rect">
            <a:avLst/>
          </a:prstGeom>
          <a:solidFill xmlns:a="http://schemas.openxmlformats.org/drawingml/2006/main">
            <a:srgbClr val="D9C7A3"/>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5" name="Rectangle 4">
            <a:extLst xmlns:a="http://schemas.openxmlformats.org/drawingml/2006/main">
              <a:ext uri="{FF2B5EF4-FFF2-40B4-BE49-F238E27FC236}">
                <a16:creationId xmlns:a16="http://schemas.microsoft.com/office/drawing/2014/main" id="{871DFA49-42F6-4651-8567-1AC90843048C}"/>
              </a:ext>
            </a:extLst>
          </p:cNvPr>
          <p:cNvSpPr>
            <a:spLocks xmlns:a="http://schemas.openxmlformats.org/drawingml/2006/main" noGrp="1"/>
          </p:cNvSpPr>
          <p:nvPr/>
        </p:nvSpPr>
        <p:spPr>
          <a:xfrm xmlns:a="http://schemas.openxmlformats.org/drawingml/2006/main">
            <a:off x="666750" y="1762125"/>
            <a:ext cx="4667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500" b="1">
                <a:solidFill>
                  <a:srgbClr val="7B2E2E"/>
                </a:solidFill>
                <a:latin typeface="Aptos"/>
                <a:ea typeface="Aptos"/>
                <a:cs typeface="Aptos"/>
              </a:defRPr>
            </a:pPr>
            <a:r>
              <a:rPr sz="1500" b="1">
                <a:solidFill>
                  <a:srgbClr val="7B2E2E"/>
                </a:solidFill>
                <a:latin typeface="Aptos"/>
                <a:ea typeface="Aptos"/>
                <a:cs typeface="Aptos"/>
              </a:rPr>
              <a:t>A DECEPTIVE AGREEMENT</a:t>
            </a:r>
          </a:p>
        </p:txBody>
      </p:sp>
      <p:sp>
        <p:nvSpPr>
          <p:cNvPr id="6" name="Rectangle 5">
            <a:extLst xmlns:a="http://schemas.openxmlformats.org/drawingml/2006/main">
              <a:ext uri="{FF2B5EF4-FFF2-40B4-BE49-F238E27FC236}">
                <a16:creationId xmlns:a16="http://schemas.microsoft.com/office/drawing/2014/main" id="{6DD5EBD5-DC8D-4415-9450-B7F7691356F0}"/>
              </a:ext>
            </a:extLst>
          </p:cNvPr>
          <p:cNvSpPr>
            <a:spLocks xmlns:a="http://schemas.openxmlformats.org/drawingml/2006/main" noGrp="1"/>
          </p:cNvSpPr>
          <p:nvPr/>
        </p:nvSpPr>
        <p:spPr>
          <a:xfrm xmlns:a="http://schemas.openxmlformats.org/drawingml/2006/main">
            <a:off x="666750" y="2190750"/>
            <a:ext cx="4667250" cy="1524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875" b="1">
                <a:solidFill>
                  <a:srgbClr val="17130F"/>
                </a:solidFill>
                <a:latin typeface="Aptos"/>
                <a:ea typeface="Aptos"/>
                <a:cs typeface="Aptos"/>
              </a:defRPr>
            </a:pPr>
            <a:r>
              <a:rPr sz="1875" b="1">
                <a:solidFill>
                  <a:srgbClr val="17130F"/>
                </a:solidFill>
                <a:latin typeface="Aptos"/>
                <a:ea typeface="Aptos"/>
                <a:cs typeface="Aptos"/>
              </a:rPr>
              <a:t>Israel accepts the Gibeonites’ evidence without seeking God’s counsel. When the deception emerges, the leaders preserve the oath and spare them.</a:t>
            </a:r>
          </a:p>
        </p:txBody>
      </p:sp>
      <p:sp>
        <p:nvSpPr>
          <p:cNvPr id="7" name="Rectangle 6">
            <a:extLst xmlns:a="http://schemas.openxmlformats.org/drawingml/2006/main">
              <a:ext uri="{FF2B5EF4-FFF2-40B4-BE49-F238E27FC236}">
                <a16:creationId xmlns:a16="http://schemas.microsoft.com/office/drawing/2014/main" id="{C52B1914-DEC1-423D-84BB-9CEEC2816E64}"/>
              </a:ext>
            </a:extLst>
          </p:cNvPr>
          <p:cNvSpPr>
            <a:spLocks xmlns:a="http://schemas.openxmlformats.org/drawingml/2006/main" noGrp="1"/>
          </p:cNvSpPr>
          <p:nvPr/>
        </p:nvSpPr>
        <p:spPr>
          <a:xfrm xmlns:a="http://schemas.openxmlformats.org/drawingml/2006/main">
            <a:off x="5810250" y="1714500"/>
            <a:ext cx="19050" cy="2190750"/>
          </a:xfrm>
          <a:prstGeom xmlns:a="http://schemas.openxmlformats.org/drawingml/2006/main" prst="rect">
            <a:avLst/>
          </a:prstGeom>
          <a:solidFill xmlns:a="http://schemas.openxmlformats.org/drawingml/2006/main">
            <a:srgbClr val="D9C7A3"/>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8" name="Rectangle 7">
            <a:extLst xmlns:a="http://schemas.openxmlformats.org/drawingml/2006/main">
              <a:ext uri="{FF2B5EF4-FFF2-40B4-BE49-F238E27FC236}">
                <a16:creationId xmlns:a16="http://schemas.microsoft.com/office/drawing/2014/main" id="{D83E97E6-375C-4340-B2EF-89A3BD625E13}"/>
              </a:ext>
            </a:extLst>
          </p:cNvPr>
          <p:cNvSpPr>
            <a:spLocks xmlns:a="http://schemas.openxmlformats.org/drawingml/2006/main" noGrp="1"/>
          </p:cNvSpPr>
          <p:nvPr/>
        </p:nvSpPr>
        <p:spPr>
          <a:xfrm xmlns:a="http://schemas.openxmlformats.org/drawingml/2006/main">
            <a:off x="6286500" y="1762125"/>
            <a:ext cx="4667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500" b="1">
                <a:solidFill>
                  <a:srgbClr val="536B57"/>
                </a:solidFill>
                <a:latin typeface="Aptos"/>
                <a:ea typeface="Aptos"/>
                <a:cs typeface="Aptos"/>
              </a:defRPr>
            </a:pPr>
            <a:r>
              <a:rPr sz="1500" b="1">
                <a:solidFill>
                  <a:srgbClr val="536B57"/>
                </a:solidFill>
                <a:latin typeface="Aptos"/>
                <a:ea typeface="Aptos"/>
                <a:cs typeface="Aptos"/>
              </a:rPr>
              <a:t>DEPENDENCE IN BATTLE</a:t>
            </a:r>
          </a:p>
        </p:txBody>
      </p:sp>
      <p:sp>
        <p:nvSpPr>
          <p:cNvPr id="9" name="Rectangle 8">
            <a:extLst xmlns:a="http://schemas.openxmlformats.org/drawingml/2006/main">
              <a:ext uri="{FF2B5EF4-FFF2-40B4-BE49-F238E27FC236}">
                <a16:creationId xmlns:a16="http://schemas.microsoft.com/office/drawing/2014/main" id="{0906D5D1-B258-4A12-8F93-C6D23848BB2B}"/>
              </a:ext>
            </a:extLst>
          </p:cNvPr>
          <p:cNvSpPr>
            <a:spLocks xmlns:a="http://schemas.openxmlformats.org/drawingml/2006/main" noGrp="1"/>
          </p:cNvSpPr>
          <p:nvPr/>
        </p:nvSpPr>
        <p:spPr>
          <a:xfrm xmlns:a="http://schemas.openxmlformats.org/drawingml/2006/main">
            <a:off x="6286500" y="2190750"/>
            <a:ext cx="4667250" cy="1524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875" b="1">
                <a:solidFill>
                  <a:srgbClr val="17130F"/>
                </a:solidFill>
                <a:latin typeface="Aptos"/>
                <a:ea typeface="Aptos"/>
                <a:cs typeface="Aptos"/>
              </a:defRPr>
            </a:pPr>
            <a:r>
              <a:rPr sz="1875" b="1">
                <a:solidFill>
                  <a:srgbClr val="17130F"/>
                </a:solidFill>
                <a:latin typeface="Aptos"/>
                <a:ea typeface="Aptos"/>
                <a:cs typeface="Aptos"/>
              </a:rPr>
              <a:t>God reassures Joshua against the southern and northern coalitions. Israel’s victories accompany obedience to God’s directions.</a:t>
            </a:r>
          </a:p>
        </p:txBody>
      </p:sp>
      <p:sp>
        <p:nvSpPr>
          <p:cNvPr id="10" name="Rectangle 9">
            <a:extLst xmlns:a="http://schemas.openxmlformats.org/drawingml/2006/main">
              <a:ext uri="{FF2B5EF4-FFF2-40B4-BE49-F238E27FC236}">
                <a16:creationId xmlns:a16="http://schemas.microsoft.com/office/drawing/2014/main" id="{78199CCC-36CB-40DA-BB83-B6093B2D46AE}"/>
              </a:ext>
            </a:extLst>
          </p:cNvPr>
          <p:cNvSpPr>
            <a:spLocks xmlns:a="http://schemas.openxmlformats.org/drawingml/2006/main" noGrp="1"/>
          </p:cNvSpPr>
          <p:nvPr/>
        </p:nvSpPr>
        <p:spPr>
          <a:xfrm xmlns:a="http://schemas.openxmlformats.org/drawingml/2006/main">
            <a:off x="666750" y="4171950"/>
            <a:ext cx="10287000" cy="19050"/>
          </a:xfrm>
          <a:prstGeom xmlns:a="http://schemas.openxmlformats.org/drawingml/2006/main" prst="rect">
            <a:avLst/>
          </a:prstGeom>
          <a:solidFill xmlns:a="http://schemas.openxmlformats.org/drawingml/2006/main">
            <a:srgbClr val="D9C7A3"/>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11" name="Rectangle 10">
            <a:extLst xmlns:a="http://schemas.openxmlformats.org/drawingml/2006/main">
              <a:ext uri="{FF2B5EF4-FFF2-40B4-BE49-F238E27FC236}">
                <a16:creationId xmlns:a16="http://schemas.microsoft.com/office/drawing/2014/main" id="{A8C44D2F-E827-4240-B267-86CB02F57C20}"/>
              </a:ext>
            </a:extLst>
          </p:cNvPr>
          <p:cNvSpPr>
            <a:spLocks xmlns:a="http://schemas.openxmlformats.org/drawingml/2006/main" noGrp="1"/>
          </p:cNvSpPr>
          <p:nvPr/>
        </p:nvSpPr>
        <p:spPr>
          <a:xfrm xmlns:a="http://schemas.openxmlformats.org/drawingml/2006/main">
            <a:off x="666750" y="4362450"/>
            <a:ext cx="3048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00" b="1">
                <a:solidFill>
                  <a:srgbClr val="7B2E2E"/>
                </a:solidFill>
                <a:latin typeface="Aptos"/>
                <a:ea typeface="Aptos"/>
                <a:cs typeface="Aptos"/>
              </a:defRPr>
            </a:pPr>
            <a:r>
              <a:rPr sz="1200" b="1">
                <a:solidFill>
                  <a:srgbClr val="7B2E2E"/>
                </a:solidFill>
                <a:latin typeface="Aptos"/>
                <a:ea typeface="Aptos"/>
                <a:cs typeface="Aptos"/>
              </a:rPr>
              <a:t>DISCUSSION QUESTION</a:t>
            </a:r>
          </a:p>
        </p:txBody>
      </p:sp>
      <p:sp>
        <p:nvSpPr>
          <p:cNvPr id="12" name="Rectangle 11">
            <a:extLst xmlns:a="http://schemas.openxmlformats.org/drawingml/2006/main">
              <a:ext uri="{FF2B5EF4-FFF2-40B4-BE49-F238E27FC236}">
                <a16:creationId xmlns:a16="http://schemas.microsoft.com/office/drawing/2014/main" id="{3FECB5C3-D484-4844-8B2B-B7DD40F8507D}"/>
              </a:ext>
            </a:extLst>
          </p:cNvPr>
          <p:cNvSpPr>
            <a:spLocks xmlns:a="http://schemas.openxmlformats.org/drawingml/2006/main" noGrp="1"/>
          </p:cNvSpPr>
          <p:nvPr/>
        </p:nvSpPr>
        <p:spPr>
          <a:xfrm xmlns:a="http://schemas.openxmlformats.org/drawingml/2006/main">
            <a:off x="666750" y="4714875"/>
            <a:ext cx="102870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725" b="1">
                <a:solidFill>
                  <a:srgbClr val="17130F"/>
                </a:solidFill>
                <a:latin typeface="Aptos"/>
                <a:ea typeface="Aptos"/>
                <a:cs typeface="Aptos"/>
              </a:defRPr>
            </a:pPr>
            <a:r>
              <a:rPr sz="1725" b="1">
                <a:solidFill>
                  <a:srgbClr val="17130F"/>
                </a:solidFill>
                <a:latin typeface="Aptos"/>
                <a:ea typeface="Aptos"/>
                <a:cs typeface="Aptos"/>
              </a:rPr>
              <a:t>What contrasts between the Gibeonite deception and Israel’s battles against southern and northern coalitions reveal about discernment, covenant promises, and dependence on God?</a:t>
            </a:r>
          </a:p>
        </p:txBody>
      </p:sp>
      <p:sp>
        <p:nvSpPr>
          <p:cNvPr id="13" name="Rectangle 12">
            <a:extLst xmlns:a="http://schemas.openxmlformats.org/drawingml/2006/main">
              <a:ext uri="{FF2B5EF4-FFF2-40B4-BE49-F238E27FC236}">
                <a16:creationId xmlns:a16="http://schemas.microsoft.com/office/drawing/2014/main" id="{24976D1D-3DCD-4E74-AF76-7C669ECA0BEB}"/>
              </a:ext>
            </a:extLst>
          </p:cNvPr>
          <p:cNvSpPr>
            <a:spLocks xmlns:a="http://schemas.openxmlformats.org/drawingml/2006/main" noGrp="1"/>
          </p:cNvSpPr>
          <p:nvPr/>
        </p:nvSpPr>
        <p:spPr>
          <a:xfrm xmlns:a="http://schemas.openxmlformats.org/drawingml/2006/main">
            <a:off x="714375" y="5924550"/>
            <a:ext cx="10096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ctr">
              <a:buNone/>
              <a:defRPr sz="1425" b="1">
                <a:solidFill>
                  <a:srgbClr val="536B57"/>
                </a:solidFill>
                <a:latin typeface="Aptos"/>
                <a:ea typeface="Aptos"/>
                <a:cs typeface="Aptos"/>
              </a:defRPr>
            </a:pPr>
            <a:r>
              <a:rPr sz="1425" b="1">
                <a:solidFill>
                  <a:srgbClr val="536B57"/>
                </a:solidFill>
                <a:latin typeface="Aptos"/>
                <a:ea typeface="Aptos"/>
                <a:cs typeface="Aptos"/>
              </a:rPr>
              <a:t>Invite one brief answer supported by the reading.</a:t>
            </a:r>
          </a:p>
        </p:txBody>
      </p:sp>
    </p:spTree>
    <p:extLst>
      <p:ext uri="{BB962C8B-B14F-4D97-AF65-F5344CB8AC3E}">
        <p14:creationId xmlns:p14="http://schemas.microsoft.com/office/powerpoint/2010/main" val="79906074"/>
      </p:ext>
    </p:extLst>
  </p:cSld>
</p:sld>
</file>

<file path=ppt/slides/slide16.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17" name="Rectangle 16">
            <a:extLst xmlns:a="http://schemas.openxmlformats.org/drawingml/2006/main">
              <a:ext uri="{FF2B5EF4-FFF2-40B4-BE49-F238E27FC236}">
                <a16:creationId xmlns:a16="http://schemas.microsoft.com/office/drawing/2014/main" id="{BEDE4C49-5B15-466D-AD55-1D8B30056347}"/>
              </a:ext>
            </a:extLst>
          </p:cNvPr>
          <p:cNvSpPr>
            <a:spLocks xmlns:a="http://schemas.openxmlformats.org/drawingml/2006/main" noGrp="1"/>
          </p:cNvSpPr>
          <p:nvPr/>
        </p:nvSpPr>
        <p:spPr>
          <a:xfrm xmlns:a="http://schemas.openxmlformats.org/drawingml/2006/main">
            <a:off x="0" y="0"/>
            <a:ext cx="190500" cy="6858000"/>
          </a:xfrm>
          <a:prstGeom xmlns:a="http://schemas.openxmlformats.org/drawingml/2006/main" prst="rect">
            <a:avLst/>
          </a:prstGeom>
          <a:solidFill xmlns:a="http://schemas.openxmlformats.org/drawingml/2006/main">
            <a:srgbClr val="7B2E2E"/>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2" name="Rectangle 1">
            <a:extLst xmlns:a="http://schemas.openxmlformats.org/drawingml/2006/main">
              <a:ext uri="{FF2B5EF4-FFF2-40B4-BE49-F238E27FC236}">
                <a16:creationId xmlns:a16="http://schemas.microsoft.com/office/drawing/2014/main" id="{A00F335A-C26F-4EB2-ADAC-E5700AF3BB52}"/>
              </a:ext>
            </a:extLst>
          </p:cNvPr>
          <p:cNvSpPr>
            <a:spLocks xmlns:a="http://schemas.openxmlformats.org/drawingml/2006/main" noGrp="1"/>
          </p:cNvSpPr>
          <p:nvPr/>
        </p:nvSpPr>
        <p:spPr>
          <a:xfrm xmlns:a="http://schemas.openxmlformats.org/drawingml/2006/main">
            <a:off x="514350" y="323850"/>
            <a:ext cx="8572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975" b="1">
                <a:solidFill>
                  <a:srgbClr val="7B2E2E"/>
                </a:solidFill>
                <a:latin typeface="Aptos"/>
                <a:ea typeface="Aptos"/>
                <a:cs typeface="Aptos"/>
              </a:defRPr>
            </a:pPr>
            <a:r>
              <a:rPr sz="975" b="1">
                <a:solidFill>
                  <a:srgbClr val="7B2E2E"/>
                </a:solidFill>
                <a:latin typeface="Aptos"/>
                <a:ea typeface="Aptos"/>
                <a:cs typeface="Aptos"/>
              </a:rPr>
              <a:t>WEDNESDAY CONVERSATION  •  7 MINUTES</a:t>
            </a:r>
          </a:p>
        </p:txBody>
      </p:sp>
      <p:sp>
        <p:nvSpPr>
          <p:cNvPr id="3" name="Rectangle 2">
            <a:extLst xmlns:a="http://schemas.openxmlformats.org/drawingml/2006/main">
              <a:ext uri="{FF2B5EF4-FFF2-40B4-BE49-F238E27FC236}">
                <a16:creationId xmlns:a16="http://schemas.microsoft.com/office/drawing/2014/main" id="{E9371DDA-E3E0-481F-A4BE-BC7A28D10E1B}"/>
              </a:ext>
            </a:extLst>
          </p:cNvPr>
          <p:cNvSpPr>
            <a:spLocks xmlns:a="http://schemas.openxmlformats.org/drawingml/2006/main" noGrp="1"/>
          </p:cNvSpPr>
          <p:nvPr/>
        </p:nvSpPr>
        <p:spPr>
          <a:xfrm xmlns:a="http://schemas.openxmlformats.org/drawingml/2006/main">
            <a:off x="514350" y="685800"/>
            <a:ext cx="1109662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2850" b="1">
                <a:solidFill>
                  <a:srgbClr val="17130F"/>
                </a:solidFill>
                <a:latin typeface="Aptos"/>
                <a:ea typeface="Aptos"/>
                <a:cs typeface="Aptos"/>
              </a:defRPr>
            </a:pPr>
            <a:r>
              <a:rPr sz="2850" b="1">
                <a:solidFill>
                  <a:srgbClr val="17130F"/>
                </a:solidFill>
                <a:latin typeface="Aptos"/>
                <a:ea typeface="Aptos"/>
                <a:cs typeface="Aptos"/>
              </a:rPr>
              <a:t>Wednesday review</a:t>
            </a:r>
          </a:p>
        </p:txBody>
      </p:sp>
      <p:sp>
        <p:nvSpPr>
          <p:cNvPr id="4" name="Rectangle 3">
            <a:extLst xmlns:a="http://schemas.openxmlformats.org/drawingml/2006/main">
              <a:ext uri="{FF2B5EF4-FFF2-40B4-BE49-F238E27FC236}">
                <a16:creationId xmlns:a16="http://schemas.microsoft.com/office/drawing/2014/main" id="{D77623DA-B1B0-4383-A8C7-E63B38E799CE}"/>
              </a:ext>
            </a:extLst>
          </p:cNvPr>
          <p:cNvSpPr>
            <a:spLocks xmlns:a="http://schemas.openxmlformats.org/drawingml/2006/main" noGrp="1"/>
          </p:cNvSpPr>
          <p:nvPr/>
        </p:nvSpPr>
        <p:spPr>
          <a:xfrm xmlns:a="http://schemas.openxmlformats.org/drawingml/2006/main">
            <a:off x="514350" y="1457325"/>
            <a:ext cx="11144250" cy="19050"/>
          </a:xfrm>
          <a:prstGeom xmlns:a="http://schemas.openxmlformats.org/drawingml/2006/main" prst="rect">
            <a:avLst/>
          </a:prstGeom>
          <a:solidFill xmlns:a="http://schemas.openxmlformats.org/drawingml/2006/main">
            <a:srgbClr val="D9C7A3"/>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5" name="Rectangle 4">
            <a:extLst xmlns:a="http://schemas.openxmlformats.org/drawingml/2006/main">
              <a:ext uri="{FF2B5EF4-FFF2-40B4-BE49-F238E27FC236}">
                <a16:creationId xmlns:a16="http://schemas.microsoft.com/office/drawing/2014/main" id="{52D29BD9-6C33-4240-8083-1B514CEC9EE1}"/>
              </a:ext>
            </a:extLst>
          </p:cNvPr>
          <p:cNvSpPr>
            <a:spLocks xmlns:a="http://schemas.openxmlformats.org/drawingml/2006/main" noGrp="1"/>
          </p:cNvSpPr>
          <p:nvPr/>
        </p:nvSpPr>
        <p:spPr>
          <a:xfrm xmlns:a="http://schemas.openxmlformats.org/drawingml/2006/main">
            <a:off x="666750" y="1695450"/>
            <a:ext cx="2809875"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500" b="1">
                <a:solidFill>
                  <a:srgbClr val="7B2E2E"/>
                </a:solidFill>
                <a:latin typeface="Aptos"/>
                <a:ea typeface="Aptos"/>
                <a:cs typeface="Aptos"/>
              </a:defRPr>
            </a:pPr>
            <a:r>
              <a:rPr sz="1500" b="1">
                <a:solidFill>
                  <a:srgbClr val="7B2E2E"/>
                </a:solidFill>
                <a:latin typeface="Aptos"/>
                <a:ea typeface="Aptos"/>
                <a:cs typeface="Aptos"/>
              </a:rPr>
              <a:t>WHAT DID WE LEARN?</a:t>
            </a:r>
          </a:p>
        </p:txBody>
      </p:sp>
      <p:sp>
        <p:nvSpPr>
          <p:cNvPr id="6" name="Rectangle 5">
            <a:extLst xmlns:a="http://schemas.openxmlformats.org/drawingml/2006/main">
              <a:ext uri="{FF2B5EF4-FFF2-40B4-BE49-F238E27FC236}">
                <a16:creationId xmlns:a16="http://schemas.microsoft.com/office/drawing/2014/main" id="{0BE5100E-9290-4B3D-87C0-72DCA3B242A8}"/>
              </a:ext>
            </a:extLst>
          </p:cNvPr>
          <p:cNvSpPr>
            <a:spLocks xmlns:a="http://schemas.openxmlformats.org/drawingml/2006/main" noGrp="1"/>
          </p:cNvSpPr>
          <p:nvPr/>
        </p:nvSpPr>
        <p:spPr>
          <a:xfrm xmlns:a="http://schemas.openxmlformats.org/drawingml/2006/main">
            <a:off x="3619500" y="1647825"/>
            <a:ext cx="71437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725" b="0">
                <a:solidFill>
                  <a:srgbClr val="17130F"/>
                </a:solidFill>
                <a:latin typeface="Aptos"/>
                <a:ea typeface="Aptos"/>
                <a:cs typeface="Aptos"/>
              </a:defRPr>
            </a:pPr>
            <a:r>
              <a:rPr sz="1725" b="0">
                <a:solidFill>
                  <a:srgbClr val="17130F"/>
                </a:solidFill>
                <a:latin typeface="Aptos"/>
                <a:ea typeface="Aptos"/>
                <a:cs typeface="Aptos"/>
              </a:rPr>
              <a:t>What did we learn about God’s faithfulness, justice, and presence? Name a passage that helped you see it.</a:t>
            </a:r>
          </a:p>
        </p:txBody>
      </p:sp>
      <p:sp>
        <p:nvSpPr>
          <p:cNvPr id="7" name="Rectangle 6">
            <a:extLst xmlns:a="http://schemas.openxmlformats.org/drawingml/2006/main">
              <a:ext uri="{FF2B5EF4-FFF2-40B4-BE49-F238E27FC236}">
                <a16:creationId xmlns:a16="http://schemas.microsoft.com/office/drawing/2014/main" id="{7DEB184D-5A31-487C-AEF4-E38E812D26E5}"/>
              </a:ext>
            </a:extLst>
          </p:cNvPr>
          <p:cNvSpPr>
            <a:spLocks xmlns:a="http://schemas.openxmlformats.org/drawingml/2006/main" noGrp="1"/>
          </p:cNvSpPr>
          <p:nvPr/>
        </p:nvSpPr>
        <p:spPr>
          <a:xfrm xmlns:a="http://schemas.openxmlformats.org/drawingml/2006/main">
            <a:off x="666750" y="2390775"/>
            <a:ext cx="10096500" cy="9525"/>
          </a:xfrm>
          <a:prstGeom xmlns:a="http://schemas.openxmlformats.org/drawingml/2006/main" prst="rect">
            <a:avLst/>
          </a:prstGeom>
          <a:solidFill xmlns:a="http://schemas.openxmlformats.org/drawingml/2006/main">
            <a:srgbClr val="EAE0CE"/>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8" name="Rectangle 7">
            <a:extLst xmlns:a="http://schemas.openxmlformats.org/drawingml/2006/main">
              <a:ext uri="{FF2B5EF4-FFF2-40B4-BE49-F238E27FC236}">
                <a16:creationId xmlns:a16="http://schemas.microsoft.com/office/drawing/2014/main" id="{91ABF1E0-2BE0-4EB1-A3A3-B497FD8AA548}"/>
              </a:ext>
            </a:extLst>
          </p:cNvPr>
          <p:cNvSpPr>
            <a:spLocks xmlns:a="http://schemas.openxmlformats.org/drawingml/2006/main" noGrp="1"/>
          </p:cNvSpPr>
          <p:nvPr/>
        </p:nvSpPr>
        <p:spPr>
          <a:xfrm xmlns:a="http://schemas.openxmlformats.org/drawingml/2006/main">
            <a:off x="666750" y="2624138"/>
            <a:ext cx="2809875"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500" b="1">
                <a:solidFill>
                  <a:srgbClr val="536B57"/>
                </a:solidFill>
                <a:latin typeface="Aptos"/>
                <a:ea typeface="Aptos"/>
                <a:cs typeface="Aptos"/>
              </a:defRPr>
            </a:pPr>
            <a:r>
              <a:rPr sz="1500" b="1">
                <a:solidFill>
                  <a:srgbClr val="536B57"/>
                </a:solidFill>
                <a:latin typeface="Aptos"/>
                <a:ea typeface="Aptos"/>
                <a:cs typeface="Aptos"/>
              </a:rPr>
              <a:t>WHAT CHALLENGED US?</a:t>
            </a:r>
          </a:p>
        </p:txBody>
      </p:sp>
      <p:sp>
        <p:nvSpPr>
          <p:cNvPr id="9" name="Rectangle 8">
            <a:extLst xmlns:a="http://schemas.openxmlformats.org/drawingml/2006/main">
              <a:ext uri="{FF2B5EF4-FFF2-40B4-BE49-F238E27FC236}">
                <a16:creationId xmlns:a16="http://schemas.microsoft.com/office/drawing/2014/main" id="{2E859CCB-011F-43C7-A6ED-0169894619F8}"/>
              </a:ext>
            </a:extLst>
          </p:cNvPr>
          <p:cNvSpPr>
            <a:spLocks xmlns:a="http://schemas.openxmlformats.org/drawingml/2006/main" noGrp="1"/>
          </p:cNvSpPr>
          <p:nvPr/>
        </p:nvSpPr>
        <p:spPr>
          <a:xfrm xmlns:a="http://schemas.openxmlformats.org/drawingml/2006/main">
            <a:off x="3619500" y="2576513"/>
            <a:ext cx="71437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725" b="0">
                <a:solidFill>
                  <a:srgbClr val="17130F"/>
                </a:solidFill>
                <a:latin typeface="Aptos"/>
                <a:ea typeface="Aptos"/>
                <a:cs typeface="Aptos"/>
              </a:defRPr>
            </a:pPr>
            <a:r>
              <a:rPr sz="1725" b="0">
                <a:solidFill>
                  <a:srgbClr val="17130F"/>
                </a:solidFill>
                <a:latin typeface="Aptos"/>
                <a:ea typeface="Aptos"/>
                <a:cs typeface="Aptos"/>
              </a:rPr>
              <a:t>What challenged us? Discuss the covenant curses, Moses’ limits, or the violence in the conquest accounts.</a:t>
            </a:r>
          </a:p>
        </p:txBody>
      </p:sp>
      <p:sp>
        <p:nvSpPr>
          <p:cNvPr id="10" name="Rectangle 9">
            <a:extLst xmlns:a="http://schemas.openxmlformats.org/drawingml/2006/main">
              <a:ext uri="{FF2B5EF4-FFF2-40B4-BE49-F238E27FC236}">
                <a16:creationId xmlns:a16="http://schemas.microsoft.com/office/drawing/2014/main" id="{FD99CC23-F2F4-450D-BB13-554CF10CA0EE}"/>
              </a:ext>
            </a:extLst>
          </p:cNvPr>
          <p:cNvSpPr>
            <a:spLocks xmlns:a="http://schemas.openxmlformats.org/drawingml/2006/main" noGrp="1"/>
          </p:cNvSpPr>
          <p:nvPr/>
        </p:nvSpPr>
        <p:spPr>
          <a:xfrm xmlns:a="http://schemas.openxmlformats.org/drawingml/2006/main">
            <a:off x="666750" y="3319463"/>
            <a:ext cx="10096500" cy="9525"/>
          </a:xfrm>
          <a:prstGeom xmlns:a="http://schemas.openxmlformats.org/drawingml/2006/main" prst="rect">
            <a:avLst/>
          </a:prstGeom>
          <a:solidFill xmlns:a="http://schemas.openxmlformats.org/drawingml/2006/main">
            <a:srgbClr val="EAE0CE"/>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11" name="Rectangle 10">
            <a:extLst xmlns:a="http://schemas.openxmlformats.org/drawingml/2006/main">
              <a:ext uri="{FF2B5EF4-FFF2-40B4-BE49-F238E27FC236}">
                <a16:creationId xmlns:a16="http://schemas.microsoft.com/office/drawing/2014/main" id="{ED5239CC-6EC4-41AE-8D96-6CA74DCC30A2}"/>
              </a:ext>
            </a:extLst>
          </p:cNvPr>
          <p:cNvSpPr>
            <a:spLocks xmlns:a="http://schemas.openxmlformats.org/drawingml/2006/main" noGrp="1"/>
          </p:cNvSpPr>
          <p:nvPr/>
        </p:nvSpPr>
        <p:spPr>
          <a:xfrm xmlns:a="http://schemas.openxmlformats.org/drawingml/2006/main">
            <a:off x="666750" y="3552825"/>
            <a:ext cx="2809875"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500" b="1">
                <a:solidFill>
                  <a:srgbClr val="7B2E2E"/>
                </a:solidFill>
                <a:latin typeface="Aptos"/>
                <a:ea typeface="Aptos"/>
                <a:cs typeface="Aptos"/>
              </a:defRPr>
            </a:pPr>
            <a:r>
              <a:rPr sz="1500" b="1">
                <a:solidFill>
                  <a:srgbClr val="7B2E2E"/>
                </a:solidFill>
                <a:latin typeface="Aptos"/>
                <a:ea typeface="Aptos"/>
                <a:cs typeface="Aptos"/>
              </a:rPr>
              <a:t>WHAT ENCOURAGED US?</a:t>
            </a:r>
          </a:p>
        </p:txBody>
      </p:sp>
      <p:sp>
        <p:nvSpPr>
          <p:cNvPr id="12" name="Rectangle 11">
            <a:extLst xmlns:a="http://schemas.openxmlformats.org/drawingml/2006/main">
              <a:ext uri="{FF2B5EF4-FFF2-40B4-BE49-F238E27FC236}">
                <a16:creationId xmlns:a16="http://schemas.microsoft.com/office/drawing/2014/main" id="{579F18E5-475C-4125-BFFD-44990AF49357}"/>
              </a:ext>
            </a:extLst>
          </p:cNvPr>
          <p:cNvSpPr>
            <a:spLocks xmlns:a="http://schemas.openxmlformats.org/drawingml/2006/main" noGrp="1"/>
          </p:cNvSpPr>
          <p:nvPr/>
        </p:nvSpPr>
        <p:spPr>
          <a:xfrm xmlns:a="http://schemas.openxmlformats.org/drawingml/2006/main">
            <a:off x="3619500" y="3505200"/>
            <a:ext cx="71437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725" b="0">
                <a:solidFill>
                  <a:srgbClr val="17130F"/>
                </a:solidFill>
                <a:latin typeface="Aptos"/>
                <a:ea typeface="Aptos"/>
                <a:cs typeface="Aptos"/>
              </a:defRPr>
            </a:pPr>
            <a:r>
              <a:rPr sz="1725" b="0">
                <a:solidFill>
                  <a:srgbClr val="17130F"/>
                </a:solidFill>
                <a:latin typeface="Aptos"/>
                <a:ea typeface="Aptos"/>
                <a:cs typeface="Aptos"/>
              </a:rPr>
              <a:t>What encouraged us? Consider the invitation to return to God, his presence with Joshua, or his refuge in Psalm 91.</a:t>
            </a:r>
          </a:p>
        </p:txBody>
      </p:sp>
      <p:sp>
        <p:nvSpPr>
          <p:cNvPr id="13" name="Rectangle 12">
            <a:extLst xmlns:a="http://schemas.openxmlformats.org/drawingml/2006/main">
              <a:ext uri="{FF2B5EF4-FFF2-40B4-BE49-F238E27FC236}">
                <a16:creationId xmlns:a16="http://schemas.microsoft.com/office/drawing/2014/main" id="{01578A73-9979-4D90-8228-76BA425EA0FC}"/>
              </a:ext>
            </a:extLst>
          </p:cNvPr>
          <p:cNvSpPr>
            <a:spLocks xmlns:a="http://schemas.openxmlformats.org/drawingml/2006/main" noGrp="1"/>
          </p:cNvSpPr>
          <p:nvPr/>
        </p:nvSpPr>
        <p:spPr>
          <a:xfrm xmlns:a="http://schemas.openxmlformats.org/drawingml/2006/main">
            <a:off x="666750" y="4248150"/>
            <a:ext cx="10096500" cy="9525"/>
          </a:xfrm>
          <a:prstGeom xmlns:a="http://schemas.openxmlformats.org/drawingml/2006/main" prst="rect">
            <a:avLst/>
          </a:prstGeom>
          <a:solidFill xmlns:a="http://schemas.openxmlformats.org/drawingml/2006/main">
            <a:srgbClr val="EAE0CE"/>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14" name="Rectangle 13">
            <a:extLst xmlns:a="http://schemas.openxmlformats.org/drawingml/2006/main">
              <a:ext uri="{FF2B5EF4-FFF2-40B4-BE49-F238E27FC236}">
                <a16:creationId xmlns:a16="http://schemas.microsoft.com/office/drawing/2014/main" id="{1BE7400D-1F4B-4EE1-AED9-B641C49E75B2}"/>
              </a:ext>
            </a:extLst>
          </p:cNvPr>
          <p:cNvSpPr>
            <a:spLocks xmlns:a="http://schemas.openxmlformats.org/drawingml/2006/main" noGrp="1"/>
          </p:cNvSpPr>
          <p:nvPr/>
        </p:nvSpPr>
        <p:spPr>
          <a:xfrm xmlns:a="http://schemas.openxmlformats.org/drawingml/2006/main">
            <a:off x="666750" y="4481513"/>
            <a:ext cx="2809875"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500" b="1">
                <a:solidFill>
                  <a:srgbClr val="536B57"/>
                </a:solidFill>
                <a:latin typeface="Aptos"/>
                <a:ea typeface="Aptos"/>
                <a:cs typeface="Aptos"/>
              </a:defRPr>
            </a:pPr>
            <a:r>
              <a:rPr sz="1500" b="1">
                <a:solidFill>
                  <a:srgbClr val="536B57"/>
                </a:solidFill>
                <a:latin typeface="Aptos"/>
                <a:ea typeface="Aptos"/>
                <a:cs typeface="Aptos"/>
              </a:rPr>
              <a:t>WHAT CONNECTS THE WEEK?</a:t>
            </a:r>
          </a:p>
        </p:txBody>
      </p:sp>
      <p:sp>
        <p:nvSpPr>
          <p:cNvPr id="15" name="Rectangle 14">
            <a:extLst xmlns:a="http://schemas.openxmlformats.org/drawingml/2006/main">
              <a:ext uri="{FF2B5EF4-FFF2-40B4-BE49-F238E27FC236}">
                <a16:creationId xmlns:a16="http://schemas.microsoft.com/office/drawing/2014/main" id="{A1EF5038-BDC1-4DCF-876A-1A7A3D1C88E4}"/>
              </a:ext>
            </a:extLst>
          </p:cNvPr>
          <p:cNvSpPr>
            <a:spLocks xmlns:a="http://schemas.openxmlformats.org/drawingml/2006/main" noGrp="1"/>
          </p:cNvSpPr>
          <p:nvPr/>
        </p:nvSpPr>
        <p:spPr>
          <a:xfrm xmlns:a="http://schemas.openxmlformats.org/drawingml/2006/main">
            <a:off x="3619500" y="4433888"/>
            <a:ext cx="71437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725" b="0">
                <a:solidFill>
                  <a:srgbClr val="17130F"/>
                </a:solidFill>
                <a:latin typeface="Aptos"/>
                <a:ea typeface="Aptos"/>
                <a:cs typeface="Aptos"/>
              </a:defRPr>
            </a:pPr>
            <a:r>
              <a:rPr sz="1725" b="0">
                <a:solidFill>
                  <a:srgbClr val="17130F"/>
                </a:solidFill>
                <a:latin typeface="Aptos"/>
                <a:ea typeface="Aptos"/>
                <a:cs typeface="Aptos"/>
              </a:rPr>
              <a:t>Deuteronomy calls Israel to faithful obedience. Joshua tests that commitment as the people enter the land.</a:t>
            </a:r>
          </a:p>
        </p:txBody>
      </p:sp>
      <p:sp>
        <p:nvSpPr>
          <p:cNvPr id="16" name="Rectangle 15">
            <a:extLst xmlns:a="http://schemas.openxmlformats.org/drawingml/2006/main">
              <a:ext uri="{FF2B5EF4-FFF2-40B4-BE49-F238E27FC236}">
                <a16:creationId xmlns:a16="http://schemas.microsoft.com/office/drawing/2014/main" id="{2CEA798F-A48E-4FCC-9F17-3803C4D04585}"/>
              </a:ext>
            </a:extLst>
          </p:cNvPr>
          <p:cNvSpPr>
            <a:spLocks xmlns:a="http://schemas.openxmlformats.org/drawingml/2006/main" noGrp="1"/>
          </p:cNvSpPr>
          <p:nvPr/>
        </p:nvSpPr>
        <p:spPr>
          <a:xfrm xmlns:a="http://schemas.openxmlformats.org/drawingml/2006/main">
            <a:off x="714375" y="5857875"/>
            <a:ext cx="100965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ctr">
              <a:buNone/>
              <a:defRPr sz="1650" b="1">
                <a:solidFill>
                  <a:srgbClr val="7B2E2E"/>
                </a:solidFill>
                <a:latin typeface="Aptos"/>
                <a:ea typeface="Aptos"/>
                <a:cs typeface="Aptos"/>
              </a:defRPr>
            </a:pPr>
            <a:r>
              <a:rPr sz="1650" b="1">
                <a:solidFill>
                  <a:srgbClr val="7B2E2E"/>
                </a:solidFill>
                <a:latin typeface="Aptos"/>
                <a:ea typeface="Aptos"/>
                <a:cs typeface="Aptos"/>
              </a:rPr>
              <a:t>Invite three or four one-sentence responses.</a:t>
            </a:r>
          </a:p>
        </p:txBody>
      </p:sp>
    </p:spTree>
    <p:extLst>
      <p:ext uri="{BB962C8B-B14F-4D97-AF65-F5344CB8AC3E}">
        <p14:creationId xmlns:p14="http://schemas.microsoft.com/office/powerpoint/2010/main" val="1746232458"/>
      </p:ext>
    </p:extLst>
  </p:cSld>
</p:sld>
</file>

<file path=ppt/slides/slide17.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11" name="Rectangle 10">
            <a:extLst xmlns:a="http://schemas.openxmlformats.org/drawingml/2006/main">
              <a:ext uri="{FF2B5EF4-FFF2-40B4-BE49-F238E27FC236}">
                <a16:creationId xmlns:a16="http://schemas.microsoft.com/office/drawing/2014/main" id="{774E876A-AA16-44E3-99C7-9D9C9FECBE10}"/>
              </a:ext>
            </a:extLst>
          </p:cNvPr>
          <p:cNvSpPr>
            <a:spLocks xmlns:a="http://schemas.openxmlformats.org/drawingml/2006/main" noGrp="1"/>
          </p:cNvSpPr>
          <p:nvPr/>
        </p:nvSpPr>
        <p:spPr>
          <a:xfrm xmlns:a="http://schemas.openxmlformats.org/drawingml/2006/main">
            <a:off x="0" y="0"/>
            <a:ext cx="190500" cy="6858000"/>
          </a:xfrm>
          <a:prstGeom xmlns:a="http://schemas.openxmlformats.org/drawingml/2006/main" prst="rect">
            <a:avLst/>
          </a:prstGeom>
          <a:solidFill xmlns:a="http://schemas.openxmlformats.org/drawingml/2006/main">
            <a:srgbClr val="7B2E2E"/>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2" name="Rectangle 1">
            <a:extLst xmlns:a="http://schemas.openxmlformats.org/drawingml/2006/main">
              <a:ext uri="{FF2B5EF4-FFF2-40B4-BE49-F238E27FC236}">
                <a16:creationId xmlns:a16="http://schemas.microsoft.com/office/drawing/2014/main" id="{BF736D64-2E8B-467A-B7AD-AA3193CB9B32}"/>
              </a:ext>
            </a:extLst>
          </p:cNvPr>
          <p:cNvSpPr>
            <a:spLocks xmlns:a="http://schemas.openxmlformats.org/drawingml/2006/main" noGrp="1"/>
          </p:cNvSpPr>
          <p:nvPr/>
        </p:nvSpPr>
        <p:spPr>
          <a:xfrm xmlns:a="http://schemas.openxmlformats.org/drawingml/2006/main">
            <a:off x="514350" y="323850"/>
            <a:ext cx="8572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975" b="1">
                <a:solidFill>
                  <a:srgbClr val="7B2E2E"/>
                </a:solidFill>
                <a:latin typeface="Aptos"/>
                <a:ea typeface="Aptos"/>
                <a:cs typeface="Aptos"/>
              </a:defRPr>
            </a:pPr>
            <a:r>
              <a:rPr sz="975" b="1">
                <a:solidFill>
                  <a:srgbClr val="7B2E2E"/>
                </a:solidFill>
                <a:latin typeface="Aptos"/>
                <a:ea typeface="Aptos"/>
                <a:cs typeface="Aptos"/>
              </a:rPr>
              <a:t>APPLICATION AND PRAYER  •  5 MINUTES</a:t>
            </a:r>
          </a:p>
        </p:txBody>
      </p:sp>
      <p:sp>
        <p:nvSpPr>
          <p:cNvPr id="3" name="Rectangle 2">
            <a:extLst xmlns:a="http://schemas.openxmlformats.org/drawingml/2006/main">
              <a:ext uri="{FF2B5EF4-FFF2-40B4-BE49-F238E27FC236}">
                <a16:creationId xmlns:a16="http://schemas.microsoft.com/office/drawing/2014/main" id="{C8FAE3F9-1DBD-4229-9A2C-AF41D311BC36}"/>
              </a:ext>
            </a:extLst>
          </p:cNvPr>
          <p:cNvSpPr>
            <a:spLocks xmlns:a="http://schemas.openxmlformats.org/drawingml/2006/main" noGrp="1"/>
          </p:cNvSpPr>
          <p:nvPr/>
        </p:nvSpPr>
        <p:spPr>
          <a:xfrm xmlns:a="http://schemas.openxmlformats.org/drawingml/2006/main">
            <a:off x="514350" y="685800"/>
            <a:ext cx="1109662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2850" b="1">
                <a:solidFill>
                  <a:srgbClr val="17130F"/>
                </a:solidFill>
                <a:latin typeface="Aptos"/>
                <a:ea typeface="Aptos"/>
                <a:cs typeface="Aptos"/>
              </a:defRPr>
            </a:pPr>
            <a:r>
              <a:rPr sz="2850" b="1">
                <a:solidFill>
                  <a:srgbClr val="17130F"/>
                </a:solidFill>
                <a:latin typeface="Aptos"/>
                <a:ea typeface="Aptos"/>
                <a:cs typeface="Aptos"/>
              </a:rPr>
              <a:t>One practice for the coming week</a:t>
            </a:r>
          </a:p>
        </p:txBody>
      </p:sp>
      <p:sp>
        <p:nvSpPr>
          <p:cNvPr id="4" name="Rectangle 3">
            <a:extLst xmlns:a="http://schemas.openxmlformats.org/drawingml/2006/main">
              <a:ext uri="{FF2B5EF4-FFF2-40B4-BE49-F238E27FC236}">
                <a16:creationId xmlns:a16="http://schemas.microsoft.com/office/drawing/2014/main" id="{10F2A6AE-0949-4DF8-B262-32E0AFA9031A}"/>
              </a:ext>
            </a:extLst>
          </p:cNvPr>
          <p:cNvSpPr>
            <a:spLocks xmlns:a="http://schemas.openxmlformats.org/drawingml/2006/main" noGrp="1"/>
          </p:cNvSpPr>
          <p:nvPr/>
        </p:nvSpPr>
        <p:spPr>
          <a:xfrm xmlns:a="http://schemas.openxmlformats.org/drawingml/2006/main">
            <a:off x="514350" y="1457325"/>
            <a:ext cx="11144250" cy="19050"/>
          </a:xfrm>
          <a:prstGeom xmlns:a="http://schemas.openxmlformats.org/drawingml/2006/main" prst="rect">
            <a:avLst/>
          </a:prstGeom>
          <a:solidFill xmlns:a="http://schemas.openxmlformats.org/drawingml/2006/main">
            <a:srgbClr val="D9C7A3"/>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5" name="Rectangle 4">
            <a:extLst xmlns:a="http://schemas.openxmlformats.org/drawingml/2006/main">
              <a:ext uri="{FF2B5EF4-FFF2-40B4-BE49-F238E27FC236}">
                <a16:creationId xmlns:a16="http://schemas.microsoft.com/office/drawing/2014/main" id="{2CEA32C2-8298-466C-A064-3F0035DD26D2}"/>
              </a:ext>
            </a:extLst>
          </p:cNvPr>
          <p:cNvSpPr>
            <a:spLocks xmlns:a="http://schemas.openxmlformats.org/drawingml/2006/main" noGrp="1"/>
          </p:cNvSpPr>
          <p:nvPr/>
        </p:nvSpPr>
        <p:spPr>
          <a:xfrm xmlns:a="http://schemas.openxmlformats.org/drawingml/2006/main">
            <a:off x="666750" y="1809750"/>
            <a:ext cx="44767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575" b="1">
                <a:solidFill>
                  <a:srgbClr val="7B2E2E"/>
                </a:solidFill>
                <a:latin typeface="Aptos"/>
                <a:ea typeface="Aptos"/>
                <a:cs typeface="Aptos"/>
              </a:defRPr>
            </a:pPr>
            <a:r>
              <a:rPr sz="1575" b="1">
                <a:solidFill>
                  <a:srgbClr val="7B2E2E"/>
                </a:solidFill>
                <a:latin typeface="Aptos"/>
                <a:ea typeface="Aptos"/>
                <a:cs typeface="Aptos"/>
              </a:rPr>
              <a:t>A PRACTICE OR ACT OF WITNESS</a:t>
            </a:r>
          </a:p>
        </p:txBody>
      </p:sp>
      <p:sp>
        <p:nvSpPr>
          <p:cNvPr id="6" name="Rectangle 5">
            <a:extLst xmlns:a="http://schemas.openxmlformats.org/drawingml/2006/main">
              <a:ext uri="{FF2B5EF4-FFF2-40B4-BE49-F238E27FC236}">
                <a16:creationId xmlns:a16="http://schemas.microsoft.com/office/drawing/2014/main" id="{FFB7B342-6D90-4621-B841-607B86B72E23}"/>
              </a:ext>
            </a:extLst>
          </p:cNvPr>
          <p:cNvSpPr>
            <a:spLocks xmlns:a="http://schemas.openxmlformats.org/drawingml/2006/main" noGrp="1"/>
          </p:cNvSpPr>
          <p:nvPr/>
        </p:nvSpPr>
        <p:spPr>
          <a:xfrm xmlns:a="http://schemas.openxmlformats.org/drawingml/2006/main">
            <a:off x="666750" y="2333625"/>
            <a:ext cx="4476750" cy="2095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2025" b="1">
                <a:solidFill>
                  <a:srgbClr val="17130F"/>
                </a:solidFill>
                <a:latin typeface="Aptos"/>
                <a:ea typeface="Aptos"/>
                <a:cs typeface="Aptos"/>
              </a:defRPr>
            </a:pPr>
            <a:r>
              <a:rPr sz="2025" b="1">
                <a:solidFill>
                  <a:srgbClr val="17130F"/>
                </a:solidFill>
                <a:latin typeface="Aptos"/>
                <a:ea typeface="Aptos"/>
                <a:cs typeface="Aptos"/>
              </a:rPr>
              <a:t>Choose one: support a vulnerable neighbor, seek God’s counsel before a decision, keep a difficult promise, or share a memory of God’s care.</a:t>
            </a:r>
          </a:p>
        </p:txBody>
      </p:sp>
      <p:sp>
        <p:nvSpPr>
          <p:cNvPr id="7" name="Rectangle 6">
            <a:extLst xmlns:a="http://schemas.openxmlformats.org/drawingml/2006/main">
              <a:ext uri="{FF2B5EF4-FFF2-40B4-BE49-F238E27FC236}">
                <a16:creationId xmlns:a16="http://schemas.microsoft.com/office/drawing/2014/main" id="{7F2E8709-0166-4042-890F-95AB70BE9BDD}"/>
              </a:ext>
            </a:extLst>
          </p:cNvPr>
          <p:cNvSpPr>
            <a:spLocks xmlns:a="http://schemas.openxmlformats.org/drawingml/2006/main" noGrp="1"/>
          </p:cNvSpPr>
          <p:nvPr/>
        </p:nvSpPr>
        <p:spPr>
          <a:xfrm xmlns:a="http://schemas.openxmlformats.org/drawingml/2006/main">
            <a:off x="5810250" y="1714500"/>
            <a:ext cx="19050" cy="3190875"/>
          </a:xfrm>
          <a:prstGeom xmlns:a="http://schemas.openxmlformats.org/drawingml/2006/main" prst="rect">
            <a:avLst/>
          </a:prstGeom>
          <a:solidFill xmlns:a="http://schemas.openxmlformats.org/drawingml/2006/main">
            <a:srgbClr val="D9C7A3"/>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8" name="Rectangle 7">
            <a:extLst xmlns:a="http://schemas.openxmlformats.org/drawingml/2006/main">
              <a:ext uri="{FF2B5EF4-FFF2-40B4-BE49-F238E27FC236}">
                <a16:creationId xmlns:a16="http://schemas.microsoft.com/office/drawing/2014/main" id="{47D6A313-BCE1-432A-B645-FCBFD8C18409}"/>
              </a:ext>
            </a:extLst>
          </p:cNvPr>
          <p:cNvSpPr>
            <a:spLocks xmlns:a="http://schemas.openxmlformats.org/drawingml/2006/main" noGrp="1"/>
          </p:cNvSpPr>
          <p:nvPr/>
        </p:nvSpPr>
        <p:spPr>
          <a:xfrm xmlns:a="http://schemas.openxmlformats.org/drawingml/2006/main">
            <a:off x="6286500" y="1809750"/>
            <a:ext cx="44767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575" b="1">
                <a:solidFill>
                  <a:srgbClr val="536B57"/>
                </a:solidFill>
                <a:latin typeface="Aptos"/>
                <a:ea typeface="Aptos"/>
                <a:cs typeface="Aptos"/>
              </a:defRPr>
            </a:pPr>
            <a:r>
              <a:rPr sz="1575" b="1">
                <a:solidFill>
                  <a:srgbClr val="536B57"/>
                </a:solidFill>
                <a:latin typeface="Aptos"/>
                <a:ea typeface="Aptos"/>
                <a:cs typeface="Aptos"/>
              </a:rPr>
              <a:t>PRAYER FOR FAITHFUL COURAGE</a:t>
            </a:r>
          </a:p>
        </p:txBody>
      </p:sp>
      <p:sp>
        <p:nvSpPr>
          <p:cNvPr id="9" name="Rectangle 8">
            <a:extLst xmlns:a="http://schemas.openxmlformats.org/drawingml/2006/main">
              <a:ext uri="{FF2B5EF4-FFF2-40B4-BE49-F238E27FC236}">
                <a16:creationId xmlns:a16="http://schemas.microsoft.com/office/drawing/2014/main" id="{E1C7A411-FAA2-403D-9E21-913AA5C04D71}"/>
              </a:ext>
            </a:extLst>
          </p:cNvPr>
          <p:cNvSpPr>
            <a:spLocks xmlns:a="http://schemas.openxmlformats.org/drawingml/2006/main" noGrp="1"/>
          </p:cNvSpPr>
          <p:nvPr/>
        </p:nvSpPr>
        <p:spPr>
          <a:xfrm xmlns:a="http://schemas.openxmlformats.org/drawingml/2006/main">
            <a:off x="6286500" y="2333625"/>
            <a:ext cx="4476750" cy="2095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2025" b="1">
                <a:solidFill>
                  <a:srgbClr val="17130F"/>
                </a:solidFill>
                <a:latin typeface="Aptos"/>
                <a:ea typeface="Aptos"/>
                <a:cs typeface="Aptos"/>
              </a:defRPr>
            </a:pPr>
            <a:r>
              <a:rPr sz="2025" b="1">
                <a:solidFill>
                  <a:srgbClr val="17130F"/>
                </a:solidFill>
                <a:latin typeface="Aptos"/>
                <a:ea typeface="Aptos"/>
                <a:cs typeface="Aptos"/>
              </a:rPr>
              <a:t>Close by reading Joshua 1:9 aloud. Thank God for his presence. Pray for faithful obedience and courage to carry out the practice you chose.</a:t>
            </a:r>
          </a:p>
        </p:txBody>
      </p:sp>
      <p:sp>
        <p:nvSpPr>
          <p:cNvPr id="10" name="Rectangle 9">
            <a:extLst xmlns:a="http://schemas.openxmlformats.org/drawingml/2006/main">
              <a:ext uri="{FF2B5EF4-FFF2-40B4-BE49-F238E27FC236}">
                <a16:creationId xmlns:a16="http://schemas.microsoft.com/office/drawing/2014/main" id="{4A3CB2A7-687D-4531-B44D-72C2BF23F475}"/>
              </a:ext>
            </a:extLst>
          </p:cNvPr>
          <p:cNvSpPr>
            <a:spLocks xmlns:a="http://schemas.openxmlformats.org/drawingml/2006/main" noGrp="1"/>
          </p:cNvSpPr>
          <p:nvPr/>
        </p:nvSpPr>
        <p:spPr>
          <a:xfrm xmlns:a="http://schemas.openxmlformats.org/drawingml/2006/main">
            <a:off x="714375" y="5810250"/>
            <a:ext cx="102870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ctr">
              <a:buNone/>
              <a:defRPr sz="1650" b="1">
                <a:solidFill>
                  <a:srgbClr val="7B2E2E"/>
                </a:solidFill>
                <a:latin typeface="Aptos"/>
                <a:ea typeface="Aptos"/>
                <a:cs typeface="Aptos"/>
              </a:defRPr>
            </a:pPr>
            <a:r>
              <a:rPr sz="1650" b="1">
                <a:solidFill>
                  <a:srgbClr val="7B2E2E"/>
                </a:solidFill>
                <a:latin typeface="Aptos"/>
                <a:ea typeface="Aptos"/>
                <a:cs typeface="Aptos"/>
              </a:rPr>
              <a:t>Name one concrete step and when you will take it this week.</a:t>
            </a:r>
          </a:p>
        </p:txBody>
      </p:sp>
    </p:spTree>
    <p:extLst>
      <p:ext uri="{BB962C8B-B14F-4D97-AF65-F5344CB8AC3E}">
        <p14:creationId xmlns:p14="http://schemas.microsoft.com/office/powerpoint/2010/main" val="19848007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2026-10-14T19:30:40.2620000Z</dcterms:created>
  <dcterms:modified xsi:type="dcterms:W3CDTF">2026-10-14T19:30:40.2620000Z</dcterms:modified>
</coreProperties>
</file>