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b446dd0524f43d8" /><Relationship Type="http://schemas.openxmlformats.org/officeDocument/2006/relationships/extended-properties" Target="/docProps/app.xml" Id="R21a5dd8e51794cad" /><Relationship Type="http://schemas.openxmlformats.org/officeDocument/2006/relationships/officeDocument" Target="/ppt/presentation.xml" Id="R27d0b056c7e246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c69de46ea64427"/>
  </p:sldMasterIdLst>
  <p:notesMasterIdLst>
    <p:notesMasterId xmlns:r="http://schemas.openxmlformats.org/officeDocument/2006/relationships" r:id="Rf3a3c3de16fd4dbf"/>
  </p:notesMasterIdLst>
  <p:sldIdLst>
    <p:sldId xmlns:r="http://schemas.openxmlformats.org/officeDocument/2006/relationships" id="256" r:id="R3d241e6e3b574a38"/>
    <p:sldId xmlns:r="http://schemas.openxmlformats.org/officeDocument/2006/relationships" id="257" r:id="R43c05dec66c24392"/>
    <p:sldId xmlns:r="http://schemas.openxmlformats.org/officeDocument/2006/relationships" id="258" r:id="Rf92d5ab85fef4305"/>
    <p:sldId xmlns:r="http://schemas.openxmlformats.org/officeDocument/2006/relationships" id="259" r:id="Rea93518149d94102"/>
    <p:sldId xmlns:r="http://schemas.openxmlformats.org/officeDocument/2006/relationships" id="260" r:id="Rcaed087c96c44bc9"/>
    <p:sldId xmlns:r="http://schemas.openxmlformats.org/officeDocument/2006/relationships" id="261" r:id="R9a9e44ea2adb4824"/>
    <p:sldId xmlns:r="http://schemas.openxmlformats.org/officeDocument/2006/relationships" id="262" r:id="R88078b160100489e"/>
    <p:sldId xmlns:r="http://schemas.openxmlformats.org/officeDocument/2006/relationships" id="263" r:id="Rbd9015c7bce34593"/>
    <p:sldId xmlns:r="http://schemas.openxmlformats.org/officeDocument/2006/relationships" id="264" r:id="R5ebd9b3309d646d8"/>
    <p:sldId xmlns:r="http://schemas.openxmlformats.org/officeDocument/2006/relationships" id="265" r:id="R343a76e021584885"/>
    <p:sldId xmlns:r="http://schemas.openxmlformats.org/officeDocument/2006/relationships" id="266" r:id="R45bd1b3298b944dd"/>
    <p:sldId xmlns:r="http://schemas.openxmlformats.org/officeDocument/2006/relationships" id="267" r:id="Rbbaafe92b0e04c89"/>
    <p:sldId xmlns:r="http://schemas.openxmlformats.org/officeDocument/2006/relationships" id="268" r:id="R987b945d438440a6"/>
    <p:sldId xmlns:r="http://schemas.openxmlformats.org/officeDocument/2006/relationships" id="269" r:id="R4fa0ae7ffcfe495b"/>
    <p:sldId xmlns:r="http://schemas.openxmlformats.org/officeDocument/2006/relationships" id="270" r:id="R1a910c1671c7446a"/>
    <p:sldId xmlns:r="http://schemas.openxmlformats.org/officeDocument/2006/relationships" id="271" r:id="R00d4e0d8b17949f1"/>
    <p:sldId xmlns:r="http://schemas.openxmlformats.org/officeDocument/2006/relationships" id="272" r:id="Rae767e73aa1b42c8"/>
    <p:sldId xmlns:r="http://schemas.openxmlformats.org/officeDocument/2006/relationships" id="273" r:id="R78555c9b2891487a"/>
    <p:sldId xmlns:r="http://schemas.openxmlformats.org/officeDocument/2006/relationships" id="274" r:id="R4c325aedad0a481c"/>
    <p:sldId xmlns:r="http://schemas.openxmlformats.org/officeDocument/2006/relationships" id="275" r:id="Rf51152a51bd9441b"/>
    <p:sldId xmlns:r="http://schemas.openxmlformats.org/officeDocument/2006/relationships" id="276" r:id="R66067eb9f6e74612"/>
    <p:sldId xmlns:r="http://schemas.openxmlformats.org/officeDocument/2006/relationships" id="277" r:id="Ra4662af9918d426b"/>
    <p:sldId xmlns:r="http://schemas.openxmlformats.org/officeDocument/2006/relationships" id="278" r:id="R40c27d9959e7490a"/>
    <p:sldId xmlns:r="http://schemas.openxmlformats.org/officeDocument/2006/relationships" id="279" r:id="R633510908ee34508"/>
    <p:sldId xmlns:r="http://schemas.openxmlformats.org/officeDocument/2006/relationships" id="280" r:id="Rd49756511fb54ff2"/>
    <p:sldId xmlns:r="http://schemas.openxmlformats.org/officeDocument/2006/relationships" id="281" r:id="R2f1170bcc51f4e9e"/>
    <p:sldId xmlns:r="http://schemas.openxmlformats.org/officeDocument/2006/relationships" id="282" r:id="R5de8cc0e352c49ad"/>
    <p:sldId xmlns:r="http://schemas.openxmlformats.org/officeDocument/2006/relationships" id="283" r:id="R8a478ef4b0ee4101"/>
    <p:sldId xmlns:r="http://schemas.openxmlformats.org/officeDocument/2006/relationships" id="284" r:id="Redde9ff11c7f4219"/>
    <p:sldId xmlns:r="http://schemas.openxmlformats.org/officeDocument/2006/relationships" id="285" r:id="R79393fe142734c65"/>
    <p:sldId xmlns:r="http://schemas.openxmlformats.org/officeDocument/2006/relationships" id="286" r:id="R9481fd53fff048d9"/>
    <p:sldId xmlns:r="http://schemas.openxmlformats.org/officeDocument/2006/relationships" id="287" r:id="Rdd9c87eb8271431e"/>
    <p:sldId xmlns:r="http://schemas.openxmlformats.org/officeDocument/2006/relationships" id="288" r:id="R06014f67082042a6"/>
    <p:sldId xmlns:r="http://schemas.openxmlformats.org/officeDocument/2006/relationships" id="289" r:id="Rad1f046413544950"/>
    <p:sldId xmlns:r="http://schemas.openxmlformats.org/officeDocument/2006/relationships" id="290" r:id="Ra2c55e4c7cd14b89"/>
    <p:sldId xmlns:r="http://schemas.openxmlformats.org/officeDocument/2006/relationships" id="291" r:id="Re9fa385da0b846e3"/>
    <p:sldId xmlns:r="http://schemas.openxmlformats.org/officeDocument/2006/relationships" id="292" r:id="R166d704ce794487a"/>
    <p:sldId xmlns:r="http://schemas.openxmlformats.org/officeDocument/2006/relationships" id="293" r:id="R59eac0bd31844602"/>
    <p:sldId xmlns:r="http://schemas.openxmlformats.org/officeDocument/2006/relationships" id="294" r:id="R9c58ca24fd3b4a7c"/>
    <p:sldId xmlns:r="http://schemas.openxmlformats.org/officeDocument/2006/relationships" id="295" r:id="R66c4dca5a72644b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fa37d743dec4e59" /><Relationship Type="http://schemas.openxmlformats.org/officeDocument/2006/relationships/slideMaster" Target="/ppt/slideMasters/slideMaster1.xml" Id="R8bc69de46ea64427" /><Relationship Type="http://schemas.openxmlformats.org/officeDocument/2006/relationships/notesMaster" Target="/ppt/notesMasters/notesMaster1.xml" Id="Rf3a3c3de16fd4dbf" /><Relationship Type="http://schemas.openxmlformats.org/officeDocument/2006/relationships/presProps" Target="/ppt/presProps.xml" Id="Rf44aaaf6a0c74fb8" /><Relationship Type="http://schemas.openxmlformats.org/officeDocument/2006/relationships/tableStyles" Target="/ppt/tableStyles.xml" Id="R411f5fb488dd4185" /><Relationship Type="http://schemas.openxmlformats.org/officeDocument/2006/relationships/slide" Target="/ppt/slides/slide1.xml" Id="R3d241e6e3b574a38" /><Relationship Type="http://schemas.openxmlformats.org/officeDocument/2006/relationships/slide" Target="/ppt/slides/slide2.xml" Id="R43c05dec66c24392" /><Relationship Type="http://schemas.openxmlformats.org/officeDocument/2006/relationships/slide" Target="/ppt/slides/slide3.xml" Id="Rf92d5ab85fef4305" /><Relationship Type="http://schemas.openxmlformats.org/officeDocument/2006/relationships/slide" Target="/ppt/slides/slide4.xml" Id="Rea93518149d94102" /><Relationship Type="http://schemas.openxmlformats.org/officeDocument/2006/relationships/slide" Target="/ppt/slides/slide5.xml" Id="Rcaed087c96c44bc9" /><Relationship Type="http://schemas.openxmlformats.org/officeDocument/2006/relationships/slide" Target="/ppt/slides/slide6.xml" Id="R9a9e44ea2adb4824" /><Relationship Type="http://schemas.openxmlformats.org/officeDocument/2006/relationships/slide" Target="/ppt/slides/slide7.xml" Id="R88078b160100489e" /><Relationship Type="http://schemas.openxmlformats.org/officeDocument/2006/relationships/slide" Target="/ppt/slides/slide8.xml" Id="Rbd9015c7bce34593" /><Relationship Type="http://schemas.openxmlformats.org/officeDocument/2006/relationships/slide" Target="/ppt/slides/slide9.xml" Id="R5ebd9b3309d646d8" /><Relationship Type="http://schemas.openxmlformats.org/officeDocument/2006/relationships/slide" Target="/ppt/slides/slide10.xml" Id="R343a76e021584885" /><Relationship Type="http://schemas.openxmlformats.org/officeDocument/2006/relationships/slide" Target="/ppt/slides/slide11.xml" Id="R45bd1b3298b944dd" /><Relationship Type="http://schemas.openxmlformats.org/officeDocument/2006/relationships/slide" Target="/ppt/slides/slide12.xml" Id="Rbbaafe92b0e04c89" /><Relationship Type="http://schemas.openxmlformats.org/officeDocument/2006/relationships/slide" Target="/ppt/slides/slide13.xml" Id="R987b945d438440a6" /><Relationship Type="http://schemas.openxmlformats.org/officeDocument/2006/relationships/slide" Target="/ppt/slides/slide14.xml" Id="R4fa0ae7ffcfe495b" /><Relationship Type="http://schemas.openxmlformats.org/officeDocument/2006/relationships/slide" Target="/ppt/slides/slide15.xml" Id="R1a910c1671c7446a" /><Relationship Type="http://schemas.openxmlformats.org/officeDocument/2006/relationships/slide" Target="/ppt/slides/slide16.xml" Id="R00d4e0d8b17949f1" /><Relationship Type="http://schemas.openxmlformats.org/officeDocument/2006/relationships/slide" Target="/ppt/slides/slide17.xml" Id="Rae767e73aa1b42c8" /><Relationship Type="http://schemas.openxmlformats.org/officeDocument/2006/relationships/slide" Target="/ppt/slides/slide18.xml" Id="R78555c9b2891487a" /><Relationship Type="http://schemas.openxmlformats.org/officeDocument/2006/relationships/slide" Target="/ppt/slides/slide19.xml" Id="R4c325aedad0a481c" /><Relationship Type="http://schemas.openxmlformats.org/officeDocument/2006/relationships/slide" Target="/ppt/slides/slide20.xml" Id="Rf51152a51bd9441b" /><Relationship Type="http://schemas.openxmlformats.org/officeDocument/2006/relationships/slide" Target="/ppt/slides/slide21.xml" Id="R66067eb9f6e74612" /><Relationship Type="http://schemas.openxmlformats.org/officeDocument/2006/relationships/slide" Target="/ppt/slides/slide22.xml" Id="Ra4662af9918d426b" /><Relationship Type="http://schemas.openxmlformats.org/officeDocument/2006/relationships/slide" Target="/ppt/slides/slide23.xml" Id="R40c27d9959e7490a" /><Relationship Type="http://schemas.openxmlformats.org/officeDocument/2006/relationships/slide" Target="/ppt/slides/slide24.xml" Id="R633510908ee34508" /><Relationship Type="http://schemas.openxmlformats.org/officeDocument/2006/relationships/slide" Target="/ppt/slides/slide25.xml" Id="Rd49756511fb54ff2" /><Relationship Type="http://schemas.openxmlformats.org/officeDocument/2006/relationships/slide" Target="/ppt/slides/slide26.xml" Id="R2f1170bcc51f4e9e" /><Relationship Type="http://schemas.openxmlformats.org/officeDocument/2006/relationships/slide" Target="/ppt/slides/slide27.xml" Id="R5de8cc0e352c49ad" /><Relationship Type="http://schemas.openxmlformats.org/officeDocument/2006/relationships/slide" Target="/ppt/slides/slide28.xml" Id="R8a478ef4b0ee4101" /><Relationship Type="http://schemas.openxmlformats.org/officeDocument/2006/relationships/slide" Target="/ppt/slides/slide29.xml" Id="Redde9ff11c7f4219" /><Relationship Type="http://schemas.openxmlformats.org/officeDocument/2006/relationships/slide" Target="/ppt/slides/slide30.xml" Id="R79393fe142734c65" /><Relationship Type="http://schemas.openxmlformats.org/officeDocument/2006/relationships/slide" Target="/ppt/slides/slide31.xml" Id="R9481fd53fff048d9" /><Relationship Type="http://schemas.openxmlformats.org/officeDocument/2006/relationships/slide" Target="/ppt/slides/slide32.xml" Id="Rdd9c87eb8271431e" /><Relationship Type="http://schemas.openxmlformats.org/officeDocument/2006/relationships/slide" Target="/ppt/slides/slide33.xml" Id="R06014f67082042a6" /><Relationship Type="http://schemas.openxmlformats.org/officeDocument/2006/relationships/slide" Target="/ppt/slides/slide34.xml" Id="Rad1f046413544950" /><Relationship Type="http://schemas.openxmlformats.org/officeDocument/2006/relationships/slide" Target="/ppt/slides/slide35.xml" Id="Ra2c55e4c7cd14b89" /><Relationship Type="http://schemas.openxmlformats.org/officeDocument/2006/relationships/slide" Target="/ppt/slides/slide36.xml" Id="Re9fa385da0b846e3" /><Relationship Type="http://schemas.openxmlformats.org/officeDocument/2006/relationships/slide" Target="/ppt/slides/slide37.xml" Id="R166d704ce794487a" /><Relationship Type="http://schemas.openxmlformats.org/officeDocument/2006/relationships/slide" Target="/ppt/slides/slide38.xml" Id="R59eac0bd31844602" /><Relationship Type="http://schemas.openxmlformats.org/officeDocument/2006/relationships/slide" Target="/ppt/slides/slide39.xml" Id="R9c58ca24fd3b4a7c" /><Relationship Type="http://schemas.openxmlformats.org/officeDocument/2006/relationships/slide" Target="/ppt/slides/slide40.xml" Id="R66c4dca5a72644b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37d0b57af1e466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36bfcd735904621" /><Relationship Type="http://schemas.openxmlformats.org/officeDocument/2006/relationships/notesMaster" Target="/ppt/notesMasters/notesMaster1.xml" Id="R0d47acfafffb428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009f7bc2b5849fd" /><Relationship Type="http://schemas.openxmlformats.org/officeDocument/2006/relationships/notesMaster" Target="/ppt/notesMasters/notesMaster1.xml" Id="R26937cc32b2b48da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4835f8533734ca0" /><Relationship Type="http://schemas.openxmlformats.org/officeDocument/2006/relationships/notesMaster" Target="/ppt/notesMasters/notesMaster1.xml" Id="R3d6f99fcd7f04830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5393942dc9fa43ca" /><Relationship Type="http://schemas.openxmlformats.org/officeDocument/2006/relationships/notesMaster" Target="/ppt/notesMasters/notesMaster1.xml" Id="R21bad1cd3a3a437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4005ed265b384d50" /><Relationship Type="http://schemas.openxmlformats.org/officeDocument/2006/relationships/notesMaster" Target="/ppt/notesMasters/notesMaster1.xml" Id="R1ab76bdc9ab3423e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b3b3730cb98e4c3e" /><Relationship Type="http://schemas.openxmlformats.org/officeDocument/2006/relationships/notesMaster" Target="/ppt/notesMasters/notesMaster1.xml" Id="R9fed258b08ec455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3383cfa4098d49ec" /><Relationship Type="http://schemas.openxmlformats.org/officeDocument/2006/relationships/notesMaster" Target="/ppt/notesMasters/notesMaster1.xml" Id="R7b66d35288ab4da6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cb009be9c4ff4f64" /><Relationship Type="http://schemas.openxmlformats.org/officeDocument/2006/relationships/notesMaster" Target="/ppt/notesMasters/notesMaster1.xml" Id="R58063a186a49472f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7d392a2d9b2747ad" /><Relationship Type="http://schemas.openxmlformats.org/officeDocument/2006/relationships/notesMaster" Target="/ppt/notesMasters/notesMaster1.xml" Id="Re466d0f2c3c94362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c18252b1eb8548b0" /><Relationship Type="http://schemas.openxmlformats.org/officeDocument/2006/relationships/notesMaster" Target="/ppt/notesMasters/notesMaster1.xml" Id="R2d5fa7a25e8c445e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78aa69ec039e40df" /><Relationship Type="http://schemas.openxmlformats.org/officeDocument/2006/relationships/notesMaster" Target="/ppt/notesMasters/notesMaster1.xml" Id="R4f609d01c7ca4d2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f672f47b520419a" /><Relationship Type="http://schemas.openxmlformats.org/officeDocument/2006/relationships/notesMaster" Target="/ppt/notesMasters/notesMaster1.xml" Id="R8672a3c6f8bf43d9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6ea316832023439b" /><Relationship Type="http://schemas.openxmlformats.org/officeDocument/2006/relationships/notesMaster" Target="/ppt/notesMasters/notesMaster1.xml" Id="R99fd973b728c4cda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10ed8f836c67461a" /><Relationship Type="http://schemas.openxmlformats.org/officeDocument/2006/relationships/notesMaster" Target="/ppt/notesMasters/notesMaster1.xml" Id="R5f253ec087e44496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66563dc62cd646af" /><Relationship Type="http://schemas.openxmlformats.org/officeDocument/2006/relationships/notesMaster" Target="/ppt/notesMasters/notesMaster1.xml" Id="R0b0bf907ae4f4e7e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cf87342159224bb6" /><Relationship Type="http://schemas.openxmlformats.org/officeDocument/2006/relationships/notesMaster" Target="/ppt/notesMasters/notesMaster1.xml" Id="R4c28a582c513492e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2162a28792384a96" /><Relationship Type="http://schemas.openxmlformats.org/officeDocument/2006/relationships/notesMaster" Target="/ppt/notesMasters/notesMaster1.xml" Id="R9cde8c28e7624106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3c4f7f763e074a65" /><Relationship Type="http://schemas.openxmlformats.org/officeDocument/2006/relationships/notesMaster" Target="/ppt/notesMasters/notesMaster1.xml" Id="R0a0fc89d02354033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494a2506baaa484a" /><Relationship Type="http://schemas.openxmlformats.org/officeDocument/2006/relationships/notesMaster" Target="/ppt/notesMasters/notesMaster1.xml" Id="R76f53df2113a42d6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0af455cf4ea4448a" /><Relationship Type="http://schemas.openxmlformats.org/officeDocument/2006/relationships/notesMaster" Target="/ppt/notesMasters/notesMaster1.xml" Id="Rf058fd110402471e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93a25b45b3d14e30" /><Relationship Type="http://schemas.openxmlformats.org/officeDocument/2006/relationships/notesMaster" Target="/ppt/notesMasters/notesMaster1.xml" Id="R0cf8ea10119d4e62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c89e8961182d4159" /><Relationship Type="http://schemas.openxmlformats.org/officeDocument/2006/relationships/notesMaster" Target="/ppt/notesMasters/notesMaster1.xml" Id="Rc16c86bfca95449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d02c62c67ea4372" /><Relationship Type="http://schemas.openxmlformats.org/officeDocument/2006/relationships/notesMaster" Target="/ppt/notesMasters/notesMaster1.xml" Id="Rb8ccbb5fa5de4394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493ae97bb4924a31" /><Relationship Type="http://schemas.openxmlformats.org/officeDocument/2006/relationships/notesMaster" Target="/ppt/notesMasters/notesMaster1.xml" Id="Rb8fb74bd102947bd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b44b8adc58054f1d" /><Relationship Type="http://schemas.openxmlformats.org/officeDocument/2006/relationships/notesMaster" Target="/ppt/notesMasters/notesMaster1.xml" Id="Rd74c9cc7808b45b5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91bf648bb5574be8" /><Relationship Type="http://schemas.openxmlformats.org/officeDocument/2006/relationships/notesMaster" Target="/ppt/notesMasters/notesMaster1.xml" Id="Ra30d60c6939b4aa0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2cbe9a8256064245" /><Relationship Type="http://schemas.openxmlformats.org/officeDocument/2006/relationships/notesMaster" Target="/ppt/notesMasters/notesMaster1.xml" Id="R3e7bbdf8aa2e48ea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3892fc992b93467d" /><Relationship Type="http://schemas.openxmlformats.org/officeDocument/2006/relationships/notesMaster" Target="/ppt/notesMasters/notesMaster1.xml" Id="R1d8b2b771d22435d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64d9f21c137442b5" /><Relationship Type="http://schemas.openxmlformats.org/officeDocument/2006/relationships/notesMaster" Target="/ppt/notesMasters/notesMaster1.xml" Id="Rfba9f7518d4245d2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8115cfd39d4e4ae3" /><Relationship Type="http://schemas.openxmlformats.org/officeDocument/2006/relationships/notesMaster" Target="/ppt/notesMasters/notesMaster1.xml" Id="Rc439c3b94068424b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41af37164bda4535" /><Relationship Type="http://schemas.openxmlformats.org/officeDocument/2006/relationships/notesMaster" Target="/ppt/notesMasters/notesMaster1.xml" Id="R069aabe53da144bd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1b3941148f1f4351" /><Relationship Type="http://schemas.openxmlformats.org/officeDocument/2006/relationships/notesMaster" Target="/ppt/notesMasters/notesMaster1.xml" Id="Re8db62a072aa4696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61275207735741e9" /><Relationship Type="http://schemas.openxmlformats.org/officeDocument/2006/relationships/notesMaster" Target="/ppt/notesMasters/notesMaster1.xml" Id="R3faaf58fea5b4af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48c9465e7db46c8" /><Relationship Type="http://schemas.openxmlformats.org/officeDocument/2006/relationships/notesMaster" Target="/ppt/notesMasters/notesMaster1.xml" Id="R21794ba87fa2467f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c7c824e99d3f4171" /><Relationship Type="http://schemas.openxmlformats.org/officeDocument/2006/relationships/notesMaster" Target="/ppt/notesMasters/notesMaster1.xml" Id="Rc8145604e8354f9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d31a9e90d0b426a" /><Relationship Type="http://schemas.openxmlformats.org/officeDocument/2006/relationships/notesMaster" Target="/ppt/notesMasters/notesMaster1.xml" Id="R8aa235a39e35410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702dbb2feb5410a" /><Relationship Type="http://schemas.openxmlformats.org/officeDocument/2006/relationships/notesMaster" Target="/ppt/notesMasters/notesMaster1.xml" Id="Rf62e13fd88d84db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4b8f41119514706" /><Relationship Type="http://schemas.openxmlformats.org/officeDocument/2006/relationships/notesMaster" Target="/ppt/notesMasters/notesMaster1.xml" Id="Ra49128e5b137413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746383dfbba434c" /><Relationship Type="http://schemas.openxmlformats.org/officeDocument/2006/relationships/notesMaster" Target="/ppt/notesMasters/notesMaster1.xml" Id="Re44d4b60dffb407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77dd868cd82452c" /><Relationship Type="http://schemas.openxmlformats.org/officeDocument/2006/relationships/notesMaster" Target="/ppt/notesMasters/notesMaster1.xml" Id="R0a219e8a6a7f4c2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week moves from Sinai’s covenant to the construction of the tabernacle.</a:t>
            </a:r>
          </a:p>
          <a:p xmlns:a="http://schemas.openxmlformats.org/drawingml/2006/main">
            <a:r>
              <a:t>The central claim is that worship of the holy God must shape justice, leadership, mercy, and shared community work.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19–38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Remembered deliverance becomes responsibility toward people exposed to social and economic power.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22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Covenant truthfulness and rest resist the social habits that allow power to become oppression.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23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Worship celebrates relationship while binding the community to the justice the covenant requires.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24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Let the group answer from the text before presenting the synthesis.</a:t>
            </a:r>
          </a:p>
          <a:p xmlns:a="http://schemas.openxmlformats.org/drawingml/2006/main">
            <a:r>
              <a:t>Ask how worship and community responsibility illuminate one another.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22–24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reader 3 to read Exodus 25:1–22, 23–40; 26:31–37; 27:1–8.</a:t>
            </a:r>
          </a:p>
          <a:p xmlns:a="http://schemas.openxmlformats.org/drawingml/2006/main">
            <a:r>
              <a:t>Ask the focus question before the teaching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25:1–22, 23–40; 26:31–37; 27:1–8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God’s nearness is freely given, yet the community approaches through obedient, beautiful, and ordered worship.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25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tabernacle is not a container for God; it is the appointed meeting place where covenant presence is known.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25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God comes near without becoming manageable; grace supplies the way of approach.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26–27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Let the group answer from the text before presenting the synthesis.</a:t>
            </a:r>
          </a:p>
          <a:p xmlns:a="http://schemas.openxmlformats.org/drawingml/2006/main">
            <a:r>
              <a:t>Ask how worship and community responsibility illuminate one another.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25–27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reader 4 to read Exodus 28:1–21, 29–38; 29:1–9, 38–46.</a:t>
            </a:r>
          </a:p>
          <a:p xmlns:a="http://schemas.openxmlformats.org/drawingml/2006/main">
            <a:r>
              <a:t>Ask the focus question before the teaching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28:1–21, 29–38; 29:1–9, 38–46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God does not separate sacred worship from the communal practices that protect human dignity.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19–38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 priest does not approach God as a private spiritual achiever; he carries the people and answers for holy service.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28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Spiritual authority is accountable, sacrificial service ordered toward God’s dwelling among the people.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29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signs of office increase responsibility: leaders must hear, act, and walk in ways consistent with God’s holiness.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28–29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Let the group answer from the text before presenting the synthesis.</a:t>
            </a:r>
          </a:p>
          <a:p xmlns:a="http://schemas.openxmlformats.org/drawingml/2006/main">
            <a:r>
              <a:t>Ask how worship and community responsibility illuminate one another.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28–29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reader 5 to read Exodus 31:12–18; 32:1–35.</a:t>
            </a:r>
          </a:p>
          <a:p xmlns:a="http://schemas.openxmlformats.org/drawingml/2006/main">
            <a:r>
              <a:t>Ask the focus question before the teaching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31:12–18; 32:1–35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Impatient worship seeks God on our terms and may preserve religious activity while replacing obedience.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32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Spiritual leadership is revealed by whether it flatters communal desire or bears costly responsibility before God.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32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Covenant mercy is not indifference to sin; it preserves a future through intercession, truth, and renewed obedience.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32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Let the group answer from the text before presenting the synthesis.</a:t>
            </a:r>
          </a:p>
          <a:p xmlns:a="http://schemas.openxmlformats.org/drawingml/2006/main">
            <a:r>
              <a:t>Ask how worship and community responsibility illuminate one another.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30–32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reader 6 to read Exodus 33:1–23; 34:1–10, 27–35; 35:4–29.</a:t>
            </a:r>
          </a:p>
          <a:p xmlns:a="http://schemas.openxmlformats.org/drawingml/2006/main">
            <a:r>
              <a:t>Ask the focus question before the teaching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33:1–23; 34:1–10, 27–35; 35:4–29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reader 1 to read Exodus 19:3–20; 20:1–21; 21:1–27.</a:t>
            </a:r>
          </a:p>
          <a:p xmlns:a="http://schemas.openxmlformats.org/drawingml/2006/main">
            <a:r>
              <a:t>Ask the focus question before the teaching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19:3–20; 20:1–21; 21:1–27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covenant goal is not land, success, or security by itself; it is life with the living God.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33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Divine mercy is deep enough to renew covenant, and divine holiness is serious enough to require transformation.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33–34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Mercy gives another beginning; responsibility lives inside that renewed grace.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34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Repentance becomes visible when the same resources once misdirected are freely offered in obedient service.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35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Let the group answer from the text before presenting the synthesis.</a:t>
            </a:r>
          </a:p>
          <a:p xmlns:a="http://schemas.openxmlformats.org/drawingml/2006/main">
            <a:r>
              <a:t>Ask how worship and community responsibility illuminate one another.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33–35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reader 7 to read Exodus 36:1–7, 8–38; 37:1–29; 38:1–31.</a:t>
            </a:r>
          </a:p>
          <a:p xmlns:a="http://schemas.openxmlformats.org/drawingml/2006/main">
            <a:r>
              <a:t>Ask the focus question before the teaching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36:1–7, 8–38; 37:1–29; 38:1–31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Generosity is not measured by endless accumulation but by supplying what faithful work actually requires.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36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Shared worship is generous, skilled, accountable, bounded by rest, and coordinated around God’s presence.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36–38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Let the group answer from the text before presenting the synthesis.</a:t>
            </a:r>
          </a:p>
          <a:p xmlns:a="http://schemas.openxmlformats.org/drawingml/2006/main">
            <a:r>
              <a:t>Ask how worship and community responsibility illuminate one another.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36–38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God’s holy presence creates a community in which worship, justice, mercy, and work belong together.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WEDNESDAY CONVERSATION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law is not a ladder out of slavery; it is a way of life for a people already delivered.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19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each person to name one specific practice and one person or community affected by it.</a:t>
            </a:r>
          </a:p>
          <a:p xmlns:a="http://schemas.openxmlformats.org/drawingml/2006/main">
            <a:r>
              <a:t>Close by praying for worship that produces truthful, just, patient, and generous community life.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WEDNESDAY CONVERSATION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Worship becomes credible when allegiance to God reshapes speech, time, desire, and relationships.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20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Acknowledge that Exodus regulates servitude rather than abolishing it.</a:t>
            </a:r>
          </a:p>
          <a:p xmlns:a="http://schemas.openxmlformats.org/drawingml/2006/main">
            <a:r>
              <a:t>‘Eye for eye’ limits vengeance through proportionate justice; it need not require literal mutilation in every case.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21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At Sinai, reverence for God is expressed through responsible treatment of people made vulnerable by power.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19–21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Let the group answer from the text before presenting the synthesis.</a:t>
            </a:r>
          </a:p>
          <a:p xmlns:a="http://schemas.openxmlformats.org/drawingml/2006/main">
            <a:r>
              <a:t>Ask how worship and community responsibility illuminate one another.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19–21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reader 2 to read Exodus 22:20–27; 23:1–12; 24:3–11.</a:t>
            </a:r>
          </a:p>
          <a:p xmlns:a="http://schemas.openxmlformats.org/drawingml/2006/main">
            <a:r>
              <a:t>Ask the focus question before the teaching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22:20–27; 23:1–12; 24:3–11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e2871d179d403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5de6ab26ecd4b7f" /><Relationship Type="http://schemas.openxmlformats.org/officeDocument/2006/relationships/slideLayout" Target="/ppt/slideLayouts/slideLayout1.xml" Id="R2e78d4d9109644b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78d4d9109644b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44e1033444088" /><Relationship Type="http://schemas.openxmlformats.org/officeDocument/2006/relationships/notesSlide" Target="/ppt/notesSlides/notesSlide1.xml" Id="R118e32ddc591443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9fca84229434d" /><Relationship Type="http://schemas.openxmlformats.org/officeDocument/2006/relationships/notesSlide" Target="/ppt/notesSlides/notesSlide10.xml" Id="R008ce410b0624a8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ee50bad2f4a12" /><Relationship Type="http://schemas.openxmlformats.org/officeDocument/2006/relationships/notesSlide" Target="/ppt/notesSlides/notesSlide11.xml" Id="R397d55288dc545c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97ff88b8a4751" /><Relationship Type="http://schemas.openxmlformats.org/officeDocument/2006/relationships/notesSlide" Target="/ppt/notesSlides/notesSlide12.xml" Id="R8da975f877ac4024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efac415bb4803" /><Relationship Type="http://schemas.openxmlformats.org/officeDocument/2006/relationships/notesSlide" Target="/ppt/notesSlides/notesSlide13.xml" Id="Rc1da34cd2acb43c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add50e4904491" /><Relationship Type="http://schemas.openxmlformats.org/officeDocument/2006/relationships/notesSlide" Target="/ppt/notesSlides/notesSlide14.xml" Id="R2b4114b3ce2f424f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0ea7ab5564ebb" /><Relationship Type="http://schemas.openxmlformats.org/officeDocument/2006/relationships/notesSlide" Target="/ppt/notesSlides/notesSlide15.xml" Id="R8ec6e3e669404dea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2c17845364439" /><Relationship Type="http://schemas.openxmlformats.org/officeDocument/2006/relationships/notesSlide" Target="/ppt/notesSlides/notesSlide16.xml" Id="R8c51e8db88c7418e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48e29634b4b8d" /><Relationship Type="http://schemas.openxmlformats.org/officeDocument/2006/relationships/notesSlide" Target="/ppt/notesSlides/notesSlide17.xml" Id="R732fa82ae0904a4f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45d353db34c05" /><Relationship Type="http://schemas.openxmlformats.org/officeDocument/2006/relationships/notesSlide" Target="/ppt/notesSlides/notesSlide18.xml" Id="R6ba2b856437b4cfb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1514789554840" /><Relationship Type="http://schemas.openxmlformats.org/officeDocument/2006/relationships/notesSlide" Target="/ppt/notesSlides/notesSlide19.xml" Id="R730ac1ccf55e48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0f15a288840d4" /><Relationship Type="http://schemas.openxmlformats.org/officeDocument/2006/relationships/notesSlide" Target="/ppt/notesSlides/notesSlide2.xml" Id="R5a2dde85bf8045cb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d2407d21f4bdd" /><Relationship Type="http://schemas.openxmlformats.org/officeDocument/2006/relationships/notesSlide" Target="/ppt/notesSlides/notesSlide20.xml" Id="Re5b1a6f8dd2745a4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63cb861f7490f" /><Relationship Type="http://schemas.openxmlformats.org/officeDocument/2006/relationships/notesSlide" Target="/ppt/notesSlides/notesSlide21.xml" Id="R0ebee1a606464903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330c380a44d78" /><Relationship Type="http://schemas.openxmlformats.org/officeDocument/2006/relationships/notesSlide" Target="/ppt/notesSlides/notesSlide22.xml" Id="Re7b267f9d2864603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46f708cd94b94" /><Relationship Type="http://schemas.openxmlformats.org/officeDocument/2006/relationships/notesSlide" Target="/ppt/notesSlides/notesSlide23.xml" Id="R758a635fcf4f49a8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6d78d63334f63" /><Relationship Type="http://schemas.openxmlformats.org/officeDocument/2006/relationships/notesSlide" Target="/ppt/notesSlides/notesSlide24.xml" Id="Rc21748b81d5a4ba2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918fdaabe4d33" /><Relationship Type="http://schemas.openxmlformats.org/officeDocument/2006/relationships/notesSlide" Target="/ppt/notesSlides/notesSlide25.xml" Id="R2a7fb2b405164653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356f024c1447d" /><Relationship Type="http://schemas.openxmlformats.org/officeDocument/2006/relationships/notesSlide" Target="/ppt/notesSlides/notesSlide26.xml" Id="Rc24229e20c304b17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93e7ac4014e4a" /><Relationship Type="http://schemas.openxmlformats.org/officeDocument/2006/relationships/notesSlide" Target="/ppt/notesSlides/notesSlide27.xml" Id="R958e8ca094dd4572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8129ed8a44b2e" /><Relationship Type="http://schemas.openxmlformats.org/officeDocument/2006/relationships/notesSlide" Target="/ppt/notesSlides/notesSlide28.xml" Id="R04c2341777f3466a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7d0971706478f" /><Relationship Type="http://schemas.openxmlformats.org/officeDocument/2006/relationships/notesSlide" Target="/ppt/notesSlides/notesSlide29.xml" Id="R7d68c8e3a52b4d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f58d803c54b27" /><Relationship Type="http://schemas.openxmlformats.org/officeDocument/2006/relationships/notesSlide" Target="/ppt/notesSlides/notesSlide3.xml" Id="R357a13fce18c4aac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9c164c8fd4200" /><Relationship Type="http://schemas.openxmlformats.org/officeDocument/2006/relationships/notesSlide" Target="/ppt/notesSlides/notesSlide30.xml" Id="Rc0e4ab53b1da433a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1159d42114356" /><Relationship Type="http://schemas.openxmlformats.org/officeDocument/2006/relationships/notesSlide" Target="/ppt/notesSlides/notesSlide31.xml" Id="Rcbaf60dee396435e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71b2768144a2c" /><Relationship Type="http://schemas.openxmlformats.org/officeDocument/2006/relationships/notesSlide" Target="/ppt/notesSlides/notesSlide32.xml" Id="R469e5554ddc342d8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72f23d36447dc" /><Relationship Type="http://schemas.openxmlformats.org/officeDocument/2006/relationships/notesSlide" Target="/ppt/notesSlides/notesSlide33.xml" Id="Rd1098f0aacb44a9f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b22af25854e9b" /><Relationship Type="http://schemas.openxmlformats.org/officeDocument/2006/relationships/notesSlide" Target="/ppt/notesSlides/notesSlide34.xml" Id="Rd94f264c6e844a74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34e923b524614" /><Relationship Type="http://schemas.openxmlformats.org/officeDocument/2006/relationships/notesSlide" Target="/ppt/notesSlides/notesSlide35.xml" Id="Rfdf8b98b70284c0f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4854f7fb74fd4" /><Relationship Type="http://schemas.openxmlformats.org/officeDocument/2006/relationships/notesSlide" Target="/ppt/notesSlides/notesSlide36.xml" Id="R6af0334e5d4a4962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95ec8f808482a" /><Relationship Type="http://schemas.openxmlformats.org/officeDocument/2006/relationships/notesSlide" Target="/ppt/notesSlides/notesSlide37.xml" Id="Rda07b2d99dda43c8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588f3b25a46f6" /><Relationship Type="http://schemas.openxmlformats.org/officeDocument/2006/relationships/notesSlide" Target="/ppt/notesSlides/notesSlide38.xml" Id="Rc407685cff884ed3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7c07f8a964109" /><Relationship Type="http://schemas.openxmlformats.org/officeDocument/2006/relationships/notesSlide" Target="/ppt/notesSlides/notesSlide39.xml" Id="Rf34063c581e74c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830c87d214592" /><Relationship Type="http://schemas.openxmlformats.org/officeDocument/2006/relationships/notesSlide" Target="/ppt/notesSlides/notesSlide4.xml" Id="Rb564bd3300d24cab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b5705716a4bee" /><Relationship Type="http://schemas.openxmlformats.org/officeDocument/2006/relationships/notesSlide" Target="/ppt/notesSlides/notesSlide40.xml" Id="Rb32ef3d90e5e46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a18533b5745d5" /><Relationship Type="http://schemas.openxmlformats.org/officeDocument/2006/relationships/notesSlide" Target="/ppt/notesSlides/notesSlide5.xml" Id="Re733c6194ab044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0bd751d7e49c6" /><Relationship Type="http://schemas.openxmlformats.org/officeDocument/2006/relationships/notesSlide" Target="/ppt/notesSlides/notesSlide6.xml" Id="R626c108af9364d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6a7cd7fc444f8" /><Relationship Type="http://schemas.openxmlformats.org/officeDocument/2006/relationships/notesSlide" Target="/ppt/notesSlides/notesSlide7.xml" Id="Rc8febe4a2c21463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a680aab6d4925" /><Relationship Type="http://schemas.openxmlformats.org/officeDocument/2006/relationships/notesSlide" Target="/ppt/notesSlides/notesSlide8.xml" Id="R1732389713f74c4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fb37232854c94" /><Relationship Type="http://schemas.openxmlformats.org/officeDocument/2006/relationships/notesSlide" Target="/ppt/notesSlides/notesSlide9.xml" Id="R21506322a5a7456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97A7AFF-6FD0-47FA-8295-CB5F5E6B0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5270B9F-087A-46BA-8DB9-25A7BA6AB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57250"/>
            <a:ext cx="619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BIBLE 365  •  WEEK SIX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E5B5958-31FA-4F2B-B5C3-7FEA8FCE2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10477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FFFFFF"/>
                </a:solidFill>
              </a:defRPr>
            </a:pPr>
            <a:r>
              <a:rPr sz="4050" b="1">
                <a:solidFill>
                  <a:srgbClr val="FFFFFF"/>
                </a:solidFill>
              </a:rPr>
              <a:t>Covenant, Worship, and</a:t>
            </a:r>
          </a:p>
          <a:p xmlns:a="http://schemas.openxmlformats.org/drawingml/2006/main">
            <a:pPr algn="l">
              <a:defRPr sz="4050" b="1">
                <a:solidFill>
                  <a:srgbClr val="FFFFFF"/>
                </a:solidFill>
              </a:defRPr>
            </a:pPr>
            <a:r>
              <a:rPr sz="4050" b="1">
                <a:solidFill>
                  <a:srgbClr val="FFFFFF"/>
                </a:solidFill>
              </a:rPr>
              <a:t>God Dwelling Among the People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DE59DF2-DAAE-4F2C-B3E4-DEA329F84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524250"/>
            <a:ext cx="8572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D9C7A3"/>
                </a:solidFill>
              </a:defRPr>
            </a:pPr>
            <a:r>
              <a:rPr sz="2100" b="0">
                <a:solidFill>
                  <a:srgbClr val="D9C7A3"/>
                </a:solidFill>
              </a:rPr>
              <a:t>Exodus 19–38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F0E62BF-B551-4DCF-990B-7F71B5FF5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286250"/>
            <a:ext cx="44291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15DFC9C-D5AB-42F1-925D-141099FAE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476750"/>
            <a:ext cx="452437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HOLINESS  •  JUSTICE  •  PRESENCE  •  SHARED WORK</a:t>
            </a:r>
          </a:p>
        </p:txBody>
      </p:sp>
    </p:spTree>
    <p:extLst>
      <p:ext uri="{BB962C8B-B14F-4D97-AF65-F5344CB8AC3E}">
        <p14:creationId xmlns:p14="http://schemas.microsoft.com/office/powerpoint/2010/main" val="78692954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053F457-9201-4854-9F5A-227790876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CC2FCF6-BA26-4624-91B2-B91774598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610DAF1-2AED-455B-A3F1-53F386878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Israel’s own story becomes an ethic of protection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40AE965-0A80-4D72-9467-9EE4BF6CE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FFB6C87-010E-4153-99D9-67794389B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IMMIGRANTS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9D48B67-C1ED-4D55-A581-5BF5D809C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Israel must not exploit the resident foreigner because Israel remembers life as foreigners in Egypt.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B7B6466-3380-47EE-B948-FF1DE2C6E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09DB815-19F3-44D9-B045-08AB2F2DE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24138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WIDOWS &amp; ORPHANS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669B764-049A-42D8-84F8-05A75A4FB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576513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God hears those without ordinary household power and warns against afflicting them.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776E972-F22F-49A5-B65B-04A3A0554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9463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5136B14-1A15-4D9D-B444-A87902EE7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52825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THE POOR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DBEA362-506B-4BF9-AAFD-3D317C553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05200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Loans must not become predatory profit, and pledged clothing must be returned for the night.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815826A-5083-4B61-8BB3-CF6974633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7E9C8C5-7F21-4A08-AA5B-A43D8889C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1513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DIVINE ATTENTION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34E7C53-35FA-4EDC-9E09-C35D0A0C5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433888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Covenant law places God alongside people whose cries powerful neighbors may ignore.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4F70E83-7483-47AA-83DD-8C21DB366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Remembered deliverance becomes responsibility toward people exposed to social and economic power.</a:t>
            </a:r>
          </a:p>
        </p:txBody>
      </p:sp>
    </p:spTree>
    <p:extLst>
      <p:ext uri="{BB962C8B-B14F-4D97-AF65-F5344CB8AC3E}">
        <p14:creationId xmlns:p14="http://schemas.microsoft.com/office/powerpoint/2010/main" val="111121248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948E60E-AC33-422C-A31E-2529FF247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E92BAD7-DA12-4226-923C-88CF3E4CD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23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4CCD3B3-4025-46EC-B9D7-C45976A9E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Truth, Sabbath, and worship protect the community from distortion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A893584-441F-4CDE-B8FC-445A37384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B085FDD-8C90-42CE-905F-126CC246E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TRUTHFUL TESTIMONY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0AB4A77-FB2D-471A-9085-AAA21328F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Crowds, bribes, and favoritism must not bend justice for rich or poor.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DF1CB02-280B-47D5-8B23-2351FF0FF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E562EDA-87AE-46FC-8EB5-0419F9592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24138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ENEMY CARE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5592073-77E6-46E7-87CC-4BFA3A345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576513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A stray animal belonging to an enemy must be returned; hostility does not erase responsibility.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8779CE3-C4C4-4513-9476-666EC7D92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9463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F75CDA2-A58F-4476-83A7-EA6F31462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52825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SABBATH REST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7552F15-8043-4974-91DD-3D13E69ED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05200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Land, workers, animals, immigrants, and the poor receive relief from constant production.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D2E975F-7289-4C30-9367-D23519525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CAA2A03-400A-4BC0-82FC-F3A5332EE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1513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EXCLUSIVE WORSHIP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FAE60CE-AAEA-44A9-98EC-F5BC77F97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433888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Israel must reject other gods and order its festivals around God’s provision.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E9E2B27-82BE-4073-94E0-E4E3C3DDC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Covenant truthfulness and rest resist the social habits that allow power to become oppression.</a:t>
            </a:r>
          </a:p>
        </p:txBody>
      </p:sp>
    </p:spTree>
    <p:extLst>
      <p:ext uri="{BB962C8B-B14F-4D97-AF65-F5344CB8AC3E}">
        <p14:creationId xmlns:p14="http://schemas.microsoft.com/office/powerpoint/2010/main" val="134659813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82B90ED-0308-410F-9C67-438E3A0B7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C6E16A3-4914-45D1-99B7-8F75EF241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24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AA9A706-76E8-44FA-BA6F-EEACB19F7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The covenant ceremony binds words, blood, and fellowship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D997066-C984-45E1-AC47-7D752C8D0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16DABBE-6F8F-437D-B829-714BD1755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THE PEOPLE HEAR AND COMMIT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A242708-8DA8-4852-B84B-840268A4B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Moses reads the covenant book publicly, and the people answer together that they will obey.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717F158-DB30-417C-A676-6A4DF2CB3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714500"/>
            <a:ext cx="19050" cy="319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33DF952-D40B-43DD-AE93-FEF5B6E97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536B57"/>
                </a:solidFill>
              </a:defRPr>
            </a:pPr>
            <a:r>
              <a:rPr sz="1575" b="1">
                <a:solidFill>
                  <a:srgbClr val="536B57"/>
                </a:solidFill>
              </a:rPr>
              <a:t>BLOOD AND MEAL CONFIRM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DFBEFB6-5EF1-43BF-9683-8E08A3EA3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Blood marks covenant seriousness; representatives ascend, behold God’s glory in a protected way, and eat in God’s presence.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3878767-179C-40F0-9CF5-898FB4ED8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1025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Worship celebrates relationship while binding the community to the justice the covenant requires.</a:t>
            </a:r>
          </a:p>
        </p:txBody>
      </p:sp>
    </p:spTree>
    <p:extLst>
      <p:ext uri="{BB962C8B-B14F-4D97-AF65-F5344CB8AC3E}">
        <p14:creationId xmlns:p14="http://schemas.microsoft.com/office/powerpoint/2010/main" val="144357312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D7DE79C-7CFC-41C7-B200-75F943ABA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846D7D2-CD43-4E82-B128-C761254C9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THURSDAY, AUGUST 27, 2026  •  EXODUS 22–24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C6F3C56-C79A-49AC-9028-373E74471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Day 37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A4F8AE9-EEA4-4D2B-A983-866B220BB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F2B1670-0D08-4A2A-956F-651A0ED96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DISCUSSION QUESTION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BD07D78-ACCC-454B-BABB-F0B8700E7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02870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30F"/>
                </a:solidFill>
              </a:defRPr>
            </a:pPr>
            <a:r>
              <a:rPr sz="2250" b="1">
                <a:solidFill>
                  <a:srgbClr val="17130F"/>
                </a:solidFill>
              </a:rPr>
              <a:t>Why does Israel’s covenant ceremony include laws concerning immigrants, widows, the poor, truthful testimony, Sabbath, and worship?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BA7A411-D848-4BD1-94F1-DAD3277CF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C42F415-E975-4B0F-B930-1EBBC45E0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What details in the passage support your answer?</a:t>
            </a:r>
          </a:p>
        </p:txBody>
      </p:sp>
    </p:spTree>
    <p:extLst>
      <p:ext uri="{BB962C8B-B14F-4D97-AF65-F5344CB8AC3E}">
        <p14:creationId xmlns:p14="http://schemas.microsoft.com/office/powerpoint/2010/main" val="399668003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AE0BE90-F6DF-4825-8814-B6B70853D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6F6FF83-9B37-477C-8124-BA7593016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READ THE WORD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1EEA793-E5DB-46B5-B75B-273EB696F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28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Exodus 25:1–22, 23–40; 26:31–37; 27:1–8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A3CB81-4988-472A-8781-C487164C3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532BDA1-DE38-4D9A-B72B-2745612E1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READER 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FC65ECB-F53F-420B-9BD5-9B84D4346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Read the passage aloud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8A78125-ADB4-452A-B04B-75B4B7259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LISTEN 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3997614-C5BB-43DE-BB69-B18882855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38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Freewill gifts • ark • mercy seat • bread • light • veil • altar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2DEEAA0-68F9-430C-B6C4-1D9D9750B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287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4623C27-43E8-4B36-A3D4-45BBDC22C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971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What do beauty, provision, boundaries, and sacrifice reveal about divine dwelling?</a:t>
            </a:r>
          </a:p>
        </p:txBody>
      </p:sp>
    </p:spTree>
    <p:extLst>
      <p:ext uri="{BB962C8B-B14F-4D97-AF65-F5344CB8AC3E}">
        <p14:creationId xmlns:p14="http://schemas.microsoft.com/office/powerpoint/2010/main" val="2140674171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C9B5CE9-42B8-40DC-A643-95833FA2E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EE85841-C4DF-4328-9ACF-C7F080F82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25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93703AD-201A-4C39-9495-48331077D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The sanctuary begins with willing gifts and a divine purpose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67A9C29-CE30-4DCE-B1CC-7612C20FD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B9F6985-963C-42C4-9D68-A63C42150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GOD DESIRES TO DWELL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FE79224-FAE1-47FD-AE5A-6F349026E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sanctuary exists so the God who delivered Israel may dwell in their midst.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CDE0865-0EC3-4DA0-9005-B924E14C6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E137152-EDF3-46C1-AF61-A7699D530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24138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PEOPLE PARTICIPATE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E4738B6-1CAE-4330-B5B7-F5C4B1125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576513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Materials come from hearts moved to give; dwelling involves communal response.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791A2B0-F7B9-4B5F-B365-067A65BD5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9463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9F17756-5E2A-4485-A839-FEF7F0518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52825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PATTERN MATTERS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D3DB433-BB7E-42EA-8F02-A20736BCC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05200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Israel does not invent God’s dwelling according to preference; worship receives instruction.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3A1CE7B-7326-4D1D-AEB3-A4CDB3A36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8BB453B-CF5A-433E-B474-AC65AA8B4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1513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BEAUTY SERVES HOLINESS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00A6C60-DB58-4E5A-BBF4-5B69779A0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433888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Gold, wood, fabric, color, oil, and skilled work honor the God who comes near.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0E48C44-E70C-48E8-9AB4-28315F9F3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God’s nearness is freely given, yet the community approaches through obedient, beautiful, and ordered worship.</a:t>
            </a:r>
          </a:p>
        </p:txBody>
      </p:sp>
    </p:spTree>
    <p:extLst>
      <p:ext uri="{BB962C8B-B14F-4D97-AF65-F5344CB8AC3E}">
        <p14:creationId xmlns:p14="http://schemas.microsoft.com/office/powerpoint/2010/main" val="1557285480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A76D148-F33C-4498-B060-552D5B66D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294D23E-9C0C-41EB-8F67-F65E63FB6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25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04E2D15-6274-4006-A60B-79BF0C164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Ark, table, and lampstand make presence the center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FCC4441-FCBD-4051-B166-3D22E92A0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8A6A1CF-6786-4B58-98AF-521371E0F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ARK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5F8F77F-39A2-4F0A-8D9B-79934851C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covenant testimony lies beneath the place of divine meeting and atoning mercy.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0C4E613-71F1-4597-9F6E-F3503F33D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2377ABF-06E7-4603-BF25-A51317819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24138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TABLE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194116D-3CD9-4511-84FA-BFEF421CD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576513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Bread remains continually before God, signifying provision, fellowship, and Israel’s presence.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B98B5A9-1E04-4B80-B9A7-22F185802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9463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381EE02-70C2-4A76-BC9C-ACE92C6A5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52825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LAMPSTAND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6DAB091-F9FD-4A08-90AD-531FC05FA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05200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Seven lamps give ordered light within the holy place, evoking life and creation.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EE5DA72-78F4-4A9F-9E8E-CF1B73F68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2304534-104E-4B2F-99D5-9D6C2A8EE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1513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ONE SANCTUARY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48BF5A3-E0BA-4A40-B01E-4540989E9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433888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furnishings work together: God speaks, provides, illuminates, and receives Israel.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422FF21-EC5A-4A2F-886A-6EF6C9872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The tabernacle is not a container for God; it is the appointed meeting place where covenant presence is known.</a:t>
            </a:r>
          </a:p>
        </p:txBody>
      </p:sp>
    </p:spTree>
    <p:extLst>
      <p:ext uri="{BB962C8B-B14F-4D97-AF65-F5344CB8AC3E}">
        <p14:creationId xmlns:p14="http://schemas.microsoft.com/office/powerpoint/2010/main" val="441725455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D61CC96-AAA6-4044-A6CF-2B2A2732B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9E59FC1-B42E-43FB-A57B-9F6107ADC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26–27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1F5243A-5CF5-4216-80DD-4FBDF74AA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Curtains and altar hold access and atonement together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AEB5791-7C67-4E92-B782-51127BE6D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89CF72D-C4E1-4487-ACF3-69A3DD5A3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CURTAINS CREATE GRADED SPACE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1FEFD3A-EE59-4D5A-8D66-7257C430B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Beauty, layers, entrances, and the veil distinguish courtyard, holy place, and most holy place. Nearness is real but not casual.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452ECD4-6184-4CB1-82B2-D11423C19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714500"/>
            <a:ext cx="19050" cy="319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2D62560-C49E-4F98-BA83-B478E8790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536B57"/>
                </a:solidFill>
              </a:defRPr>
            </a:pPr>
            <a:r>
              <a:rPr sz="1575" b="1">
                <a:solidFill>
                  <a:srgbClr val="536B57"/>
                </a:solidFill>
              </a:rPr>
              <a:t>ALTAR ACKNOWLEDGES SIN AND GIFT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14B1C1A-0E2F-4088-8FF0-3292738F9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Before entering sacred space, Israel brings sacrifice. Life with the holy God requires atonement, dedication, and mediated approach.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8CFCD6A-4B24-4D3F-870E-79262AE60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1025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God comes near without becoming manageable; grace supplies the way of approach.</a:t>
            </a:r>
          </a:p>
        </p:txBody>
      </p:sp>
    </p:spTree>
    <p:extLst>
      <p:ext uri="{BB962C8B-B14F-4D97-AF65-F5344CB8AC3E}">
        <p14:creationId xmlns:p14="http://schemas.microsoft.com/office/powerpoint/2010/main" val="554419210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B8B4E45-A741-4CCB-90E4-7B19B6840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1496986-4085-4174-B13B-8A8FDEB61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FRIDAY, AUGUST 28, 2026  •  EXODUS 25–27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B36F770-CCFB-453A-82C9-2C9FF07F5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Day 38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2F8CDDC-9EE7-4CCE-8E8C-B2854007C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B7E0C27-DD86-45DF-8DF3-EF63F181F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DISCUSSION QUESTION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0E54133-B82D-4073-B3CC-38076F4DF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02870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30F"/>
                </a:solidFill>
              </a:defRPr>
            </a:pPr>
            <a:r>
              <a:rPr sz="2250" b="1">
                <a:solidFill>
                  <a:srgbClr val="17130F"/>
                </a:solidFill>
              </a:rPr>
              <a:t>What do the ark, table, lampstand, curtains, and altar communicate about God’s desire to dwell among Israel and the way Israel must approach God?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E649CB0-C0EB-485C-9946-37BF766EB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62929C5-DC63-4E4E-B472-C8FE57230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What details in the passage support your answer?</a:t>
            </a:r>
          </a:p>
        </p:txBody>
      </p:sp>
    </p:spTree>
    <p:extLst>
      <p:ext uri="{BB962C8B-B14F-4D97-AF65-F5344CB8AC3E}">
        <p14:creationId xmlns:p14="http://schemas.microsoft.com/office/powerpoint/2010/main" val="2021674374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74EFD2E-2698-473E-A528-6BBABFD12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D871E57-4CE6-4CA3-8B11-E3582DF5A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READ THE WORD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C511E11-DEE6-4EDE-B171-CB9F74373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28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Exodus 28:1–21, 29–38; 29:1–9, 38–46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99D37C1-26EB-40D3-B7D0-0408C8FD5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820EDDB-AF9E-49DF-9020-36D3BFC2F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READER 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EB70377-39B8-429C-A6D1-945C344E5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Read the passage aloud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13B169A-AC06-4E70-8CF6-3F17207C0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LISTEN 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655357B-4785-4DA8-96BC-3D177F109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38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Glory and beauty • names • breastpiece • holy crown • washing • blood • daily offering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8A2E7DF-3950-4E27-9078-79BDBD518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287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168CB18-97C5-4435-B7D0-90DCBF731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971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Whom does the priest carry, and what makes leadership holy?</a:t>
            </a:r>
          </a:p>
        </p:txBody>
      </p:sp>
    </p:spTree>
    <p:extLst>
      <p:ext uri="{BB962C8B-B14F-4D97-AF65-F5344CB8AC3E}">
        <p14:creationId xmlns:p14="http://schemas.microsoft.com/office/powerpoint/2010/main" val="197736712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AEAD310-4133-4248-B824-663784B5A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C8A6151-F52A-40AB-8EF1-F2FA6ED27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19–38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593D839-8D6C-46AC-9B2E-A57A8D4FC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God’s presence forms a worshiping and just community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26CEBA1-7F06-4543-A89A-968DCA4C9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A76ABBF-C820-45C6-B33F-FE7B8FAF6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HOLINESS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7FFE723-2A04-42C1-B2E4-9994BE5E3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Sinai teaches that God’s nearness is gift, danger, and summons.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D1E6075-4649-49F1-9833-5DBF2D1F5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F384755-BE5E-42C9-845E-84E8A0EFB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3840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COVENANT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55B5D29-637E-439F-9D94-61C791F21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39077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Commands give redeemed people a pattern for life with God and neighbor.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8159118-D605-4B1C-B2FB-D9861F19E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3372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EDB9C4E-4D90-4666-BEC4-E258CEE73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813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JUSTICE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8DC45B6-2FA7-46ED-8811-F54375E05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1337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Laws protect life, truthful process, rest, and those vulnerable to exploitation.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CB87AEC-2032-4AEE-BFBE-6031A00BB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766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10307BB-20AB-4FCA-8F6A-818A84465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2430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DWELLING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7E00FA3-D130-479E-B8C5-6D5F33F97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87667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tabernacle makes divine presence the organizing center of Israel’s life.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F10E819-F47C-4F79-AD87-667A976B4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1962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F34D9F7-6B73-49FE-A812-498E1C54E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672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RENEWAL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9BAB7F5-2011-4B69-9125-DEDDE409F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6196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After idolatry, intercession and mercy reopen a future of obedient worship.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11333F4-AAAB-457A-A8DE-5F7E77972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God does not separate sacred worship from the communal practices that protect human dignity.</a:t>
            </a:r>
          </a:p>
        </p:txBody>
      </p:sp>
    </p:spTree>
    <p:extLst>
      <p:ext uri="{BB962C8B-B14F-4D97-AF65-F5344CB8AC3E}">
        <p14:creationId xmlns:p14="http://schemas.microsoft.com/office/powerpoint/2010/main" val="2112114549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2CC9548-E497-48BB-A187-FA40676DB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7A84C67-F08B-4BA1-AD5D-D3AA3FC47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28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716D518-40F8-4834-81B0-529D1F4DB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Priestly garments make representation visible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90C3EC2-CA54-4657-AD5B-3B5F152AA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50135D7-E715-4050-8050-A70B3B1BA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CALLED FOR SERVICE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5DABC5F-DBBB-443E-B25A-9F4756608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Aaron and his sons are set apart for priestly work; office is received, not self-appointed.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1CACCF6-80F8-4AC2-B2D2-DD30E6DE9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6474F22-7CDF-444D-80C7-9E7E3F7C1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24138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GLORY AND BEAUTY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5B7EBCB-0BFE-4F97-91F3-A9B5B6FE6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576513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garments honor God and signal that sacred leadership must not be casual.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FD3F555-1BAE-424E-85AA-C1069DC37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9463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D6FD5D9-888E-42A1-814D-463740D82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52825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NAMES CARRIED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2321646-2173-415A-99F2-0180D3080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05200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Israel’s tribes rest on the priest’s shoulders and heart when he enters God’s presence.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4DA79FC-68F5-4612-9BEB-AC5748C96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92E2604-A4FB-4E49-8E27-AF2A3580D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1513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HOLINESS TO THE LORD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F592A9C-0457-4EC8-8D2A-8385DAAC2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433888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engraved plate declares that the leader belongs to God and bears responsibility for holy gifts.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4828960-BC9A-473A-A97A-5578287D6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A priest does not approach God as a private spiritual achiever; he carries the people and answers for holy service.</a:t>
            </a:r>
          </a:p>
        </p:txBody>
      </p:sp>
    </p:spTree>
    <p:extLst>
      <p:ext uri="{BB962C8B-B14F-4D97-AF65-F5344CB8AC3E}">
        <p14:creationId xmlns:p14="http://schemas.microsoft.com/office/powerpoint/2010/main" val="14423066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D55C91B-413E-4CB5-9101-97AD4423A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B8FD337-B889-46BE-BB85-8519025F1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29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E48B6A8-EF15-414F-AA84-25C1A7C15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Ordination gives the body, altar, and time to God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7A563A7-CD2E-4CCB-9478-EC2603A27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E4A4BD9-038C-4270-80B1-83FD6A67E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WASHING &amp; CLOTHING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49D1779-46B2-4689-A842-43EC07A17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Preparation begins with cleansing and an identity bestowed through garments.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87B361B-4AC7-4EBC-BD28-0BCD6DC09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4BFD974-9DED-4960-9C05-1F37A1B3B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3840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ANOINTING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84CB084-C1AD-46E6-84FF-E2D650CCB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39077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Oil marks consecration and dependence upon God’s empowering presence.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123DAE5-9600-40ED-BAAB-9670EE253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3372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B775630-C214-40C0-9C48-5A290156B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813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SACRIFICE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681212D-0A47-46A8-B37E-9CF80C78F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1337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Sin, dedication, and fellowship offerings address guilt and establish communion.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AFE4839-CEE9-4756-BF0A-625EA1B80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766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ED6D54A-3028-4129-9E74-4DD22180B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2430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EAR, HAND, AND FOOT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9B25D5C-5BC8-48E3-96EC-31DDAE912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87667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Blood marks hearing, action, and movement—the whole life of the leader belongs to God.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03D2A3C-3C34-42C2-8104-C18CD65F2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1962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A5D83F6-646B-4F05-A9AD-2FB43DA32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672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DAILY OFFERING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2922DE9-1428-4B2B-933A-20EDA388D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6196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Ordination leads into sustained worship; leadership is a continuing responsibility, not one dramatic moment.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5B2DD51-BB3F-4358-BC50-1A9B8865A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Spiritual authority is accountable, sacrificial service ordered toward God’s dwelling among the people.</a:t>
            </a:r>
          </a:p>
        </p:txBody>
      </p:sp>
    </p:spTree>
    <p:extLst>
      <p:ext uri="{BB962C8B-B14F-4D97-AF65-F5344CB8AC3E}">
        <p14:creationId xmlns:p14="http://schemas.microsoft.com/office/powerpoint/2010/main" val="464641245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325275B-BC3A-4B01-BC3C-CFCD29CE3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BF8D7CC-9BBB-49DA-8833-694254523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28–29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97B05C9-0640-437D-856E-CEB0D0FB7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Holy leadership represents people without replacing their responsibility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76D041-3B32-4C42-AF56-BDF31BFD4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3F0F6B3-CFC3-4F7A-B32D-006E4797D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THE PRIEST MEDIATES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B4345DC-4E80-4054-A3B9-73367282B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The priest bears names, guilt, judgment, and offerings before God. Representation is costly and covenantal.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DB6AD16-4858-409F-BD54-A4E305AD9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714500"/>
            <a:ext cx="19050" cy="319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75BCE08-3517-4478-93D0-A6C5B79A8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536B57"/>
                </a:solidFill>
              </a:defRPr>
            </a:pPr>
            <a:r>
              <a:rPr sz="1575" b="1">
                <a:solidFill>
                  <a:srgbClr val="536B57"/>
                </a:solidFill>
              </a:rPr>
              <a:t>THE COMMUNITY STILL OBEYS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E0EC034-793E-44B5-8630-FEE7C12DD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Priestly holiness cannot excuse communal injustice, and sacred clothing cannot substitute for faithful character.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46F99DD-332F-4782-B658-547F3DC94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1025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The signs of office increase responsibility: leaders must hear, act, and walk in ways consistent with God’s holiness.</a:t>
            </a:r>
          </a:p>
        </p:txBody>
      </p:sp>
    </p:spTree>
    <p:extLst>
      <p:ext uri="{BB962C8B-B14F-4D97-AF65-F5344CB8AC3E}">
        <p14:creationId xmlns:p14="http://schemas.microsoft.com/office/powerpoint/2010/main" val="350809630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2A16AA5-E65C-4AAD-A32C-1FFD20C8B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E6DB7E4-A491-4031-84F2-C25D41A96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SATURDAY, AUGUST 29, 2026  •  EXODUS 28–29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3AFCAD4-12C3-44DD-A200-0CE8BB090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Day 39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5BAEC5D-F44D-438D-8C11-DD4384E4F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4509C47-5F86-47B4-801D-FB3B44D9E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DISCUSSION QUESTION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800BF20-C956-49B2-941C-78A654BB8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02870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30F"/>
                </a:solidFill>
              </a:defRPr>
            </a:pPr>
            <a:r>
              <a:rPr sz="2250" b="1">
                <a:solidFill>
                  <a:srgbClr val="17130F"/>
                </a:solidFill>
              </a:rPr>
              <a:t>How do the priestly garments and ordination rituals in Exodus 28–29 define representation, holiness, sacrifice, and responsibility in spiritual leadership?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862072F-6DDB-4F6B-BB4B-5707DC930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1E04C82-6DAA-45DF-A7E9-ABBA44FFA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What details in the passage support your answer?</a:t>
            </a:r>
          </a:p>
        </p:txBody>
      </p:sp>
    </p:spTree>
    <p:extLst>
      <p:ext uri="{BB962C8B-B14F-4D97-AF65-F5344CB8AC3E}">
        <p14:creationId xmlns:p14="http://schemas.microsoft.com/office/powerpoint/2010/main" val="430919981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136CEAC-064A-499F-9D2D-27BD56332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D209ACA-53CA-42B6-8EC7-C70BB5D9D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READ THE WORD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D3E5EA2-681F-4921-B85E-EA913D309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28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Exodus 31:12–18; 32:1–35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C79BE02-20F8-4563-99A4-B1FF4FC25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B8875A2-E42F-4FAF-B6ED-C975F2A1E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READER 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C18FA90-0D66-40A1-8B8C-0317A77CD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Read the passage aloud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C298C6E-D0ED-4572-A809-2A2115553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LISTEN 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6271946-E9E7-4CD7-8857-7DE2ECE31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38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Sabbath • tablets • delay • gold • calf • Aaron • Moses • intercession • judgment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788CBF3-CC08-4AE9-9D7E-A47C2901B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287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B611BBB-389F-4163-A0DD-227639EA6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971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What collapses when the people cannot wait for God?</a:t>
            </a:r>
          </a:p>
        </p:txBody>
      </p:sp>
    </p:spTree>
    <p:extLst>
      <p:ext uri="{BB962C8B-B14F-4D97-AF65-F5344CB8AC3E}">
        <p14:creationId xmlns:p14="http://schemas.microsoft.com/office/powerpoint/2010/main" val="698399049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4563F62-40A1-49CC-A264-2EE0BE256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9B1E574-0C19-478C-A680-46DABF959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32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274DA77-4FA9-490C-BD99-C4508D428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The calf offers controllable worship when waiting becomes unbearable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6AFCEB7-216F-450C-B026-1F5D681A4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4BA5A48-5ECB-4F7B-9BC9-B1B5D8D8B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DELAY BECOMES CRISIS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809E6BC-1B5B-44F9-B795-976B5A3CB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Moses’ absence creates uncertainty, and the people demand visible gods to go before them.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B07B31E-4EAD-4805-807B-8C6C5905D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F592C13-ED96-4BB9-BDB5-912C9ED26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24138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GIFTS ARE MISDIRECTED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F6981A1-CE76-4109-9E26-67B5C9E96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576513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Gold intended for sacred dwelling becomes an idol made according to human demand.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1B402AE-7DB7-4FF9-B548-118C46201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9463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BD45B50-E501-469C-8DB5-FA4BDA78B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52825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DELIVERANCE IS REWRITTEN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B93F65E-D334-42E2-A0F0-68AC66A52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05200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calf receives credit for the exodus, turning grace into a manageable religious symbol.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67CB304-7CE2-417B-AD08-30A500169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8CA7657-EE1D-4C14-8CDE-A89DF0891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1513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CELEBRATION MASKS BETRAYAL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45425C7-2D3A-4DDE-8E6E-DA353D0C6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433888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Altar, festival, offerings, food, and dance use worship language while breaking covenant loyalty.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CF7A2E3-FF8A-4FB6-95D8-C2765F1AA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Impatient worship seeks God on our terms and may preserve religious activity while replacing obedience.</a:t>
            </a:r>
          </a:p>
        </p:txBody>
      </p:sp>
    </p:spTree>
    <p:extLst>
      <p:ext uri="{BB962C8B-B14F-4D97-AF65-F5344CB8AC3E}">
        <p14:creationId xmlns:p14="http://schemas.microsoft.com/office/powerpoint/2010/main" val="1783437747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D7DBB9C-818C-4DC0-AD64-349DBAA4E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71ABB4B-7DE5-4171-99D9-9A4E8ADF2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32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B21A6BC-847E-4CC9-85A3-47B7C9B80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Aaron fails by surrendering leadership to pressure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CFC8074-BFAF-4735-833F-D3D041FC5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49A05A5-6548-4D5B-B0C9-447353ACA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LEADERSHIP ABDICATES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EED73E2-A908-47F9-8740-24E5957D5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Aaron collects gold, fashions the calf, builds an altar, and later minimizes his agency with an evasive story.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25A2568-4AEB-49E6-8A59-D2BC7C76F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714500"/>
            <a:ext cx="19050" cy="319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9BAC3BA-8116-4698-AC85-57F5FD808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536B57"/>
                </a:solidFill>
              </a:defRPr>
            </a:pPr>
            <a:r>
              <a:rPr sz="1575" b="1">
                <a:solidFill>
                  <a:srgbClr val="536B57"/>
                </a:solidFill>
              </a:rPr>
              <a:t>MOSES STANDS IN THE BREACH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D7DA3AE-1623-4AEA-8E96-5B29A0E0F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Moses confronts sin, shatters the tablets, destroys the idol, appeals to God’s promises, and offers himself for the people.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6C1F0AF-C538-499D-B4E6-5EC83A3D2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1025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Spiritual leadership is revealed by whether it flatters communal desire or bears costly responsibility before God.</a:t>
            </a:r>
          </a:p>
        </p:txBody>
      </p:sp>
    </p:spTree>
    <p:extLst>
      <p:ext uri="{BB962C8B-B14F-4D97-AF65-F5344CB8AC3E}">
        <p14:creationId xmlns:p14="http://schemas.microsoft.com/office/powerpoint/2010/main" val="1929252705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84C0A33-4075-4543-B40F-8BAFAB629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BCA549F-DDA0-48DF-AEA9-B9B7FD174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32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3E458C3-733B-49B0-A704-931E64435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Mercy preserves a future without denying judgment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B49E7C9-3FC1-428B-AE56-0FF80F0FD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BCF987B-657D-42F7-9A6C-8BA656225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GOD NAMES SIN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D7AB381-B617-4B59-A3E9-F41660316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Idolatry is covenant betrayal, not a harmless alternative form of devotion.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47B8562-1956-42C4-980B-F0151542D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1DFCFEF-5A35-49D2-9FB2-7BAD85C4A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3840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MOSES APPEALS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A7F7AB5-CCA4-4F56-990D-FC3D516BD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39077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He pleads from God’s reputation, prior deliverance, and promises to Abraham, Isaac, and Israel.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0998348-26DD-4734-B8EC-88123660F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3372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7FAF744-C7C8-44E1-83D1-C6E892564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813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CONSEQUENCES FALL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B4BE07F-EAE8-4C42-9BCB-693AD60DB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1337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idol is destroyed, violence enters the camp, and a plague follows.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A1845BD-EC4E-490F-A48B-9A4111B4A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766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C8B5D7A-C6B5-40A2-B01A-651DCF4A7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2430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THE PEOPLE SURVIVE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EE9DA0C-1C83-4B2E-AF86-1CC7015DD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87667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God does not destroy the nation; intercession opens the path toward continued relationship.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3D84840-2EDC-446D-AF2A-363C47840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1962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7270713-3C44-495A-ADA2-87A50E80D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672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MERCY REQUIRES RENEWAL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66C8B61-50AC-4400-BBE9-43080051D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6196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unresolved question becomes whether God’s presence will still accompany them.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25C62E5-1CC0-4346-B960-8757A7E06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Covenant mercy is not indifference to sin; it preserves a future through intercession, truth, and renewed obedience.</a:t>
            </a:r>
          </a:p>
        </p:txBody>
      </p:sp>
    </p:spTree>
    <p:extLst>
      <p:ext uri="{BB962C8B-B14F-4D97-AF65-F5344CB8AC3E}">
        <p14:creationId xmlns:p14="http://schemas.microsoft.com/office/powerpoint/2010/main" val="39704629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FB11159-856F-40A3-B744-39F9142FE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C510A2E-4962-461E-ACB1-94EEF3311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SUNDAY, AUGUST 30, 2026  •  EXODUS 30–32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D224877-6165-4484-B94E-B188FD75D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Day 40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26EA413-A9D2-4146-B1CD-2FFBFE3FB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9EDE84B-A9D8-47E7-8C97-DDCE06EEA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DISCUSSION QUESTION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7D248BC-B6F9-42FA-8C84-9541DF5C5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02870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30F"/>
                </a:solidFill>
              </a:defRPr>
            </a:pPr>
            <a:r>
              <a:rPr sz="2250" b="1">
                <a:solidFill>
                  <a:srgbClr val="17130F"/>
                </a:solidFill>
              </a:rPr>
              <a:t>What does the golden calf episode reveal about impatient worship, failed leadership, intercession, judgment, and covenant mercy?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72D869C-A6A8-45B2-AC90-501B1A1A2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2340E8F-3594-4720-A9B8-A53626BA0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What details in the passage support your answer?</a:t>
            </a:r>
          </a:p>
        </p:txBody>
      </p:sp>
    </p:spTree>
    <p:extLst>
      <p:ext uri="{BB962C8B-B14F-4D97-AF65-F5344CB8AC3E}">
        <p14:creationId xmlns:p14="http://schemas.microsoft.com/office/powerpoint/2010/main" val="1229445491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29E6792-767E-4274-AFB6-B0C8C44DA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F7FD8A3-BE86-4970-90F2-34385F20F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READ THE WORD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3329E20-6C0B-4DE1-BAA6-ED7B00398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28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Exodus 33:1–23; 34:1–10, 27–35; 35:4–29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F0BF504-6D6F-44DE-8620-5AB5EF171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8400D81-3584-4035-9D1D-789EBF6C6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READER 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2BBFF58-94B4-482B-A08F-D05654DFD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Read the passage aloud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6F207EF-8479-493D-82F9-2DAAFDA28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LISTEN 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7EA5B50-17CB-40D5-82D8-163E85AC3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38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Tent outside camp • presence • glory • divine name • new tablets • radiant face • gifts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D99C70D-6116-4C92-982D-8ADA25D9C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287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79184FC-CAF9-4A53-879A-266DEA278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971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Why is the promised destination insufficient without God’s presence?</a:t>
            </a:r>
          </a:p>
        </p:txBody>
      </p:sp>
    </p:spTree>
    <p:extLst>
      <p:ext uri="{BB962C8B-B14F-4D97-AF65-F5344CB8AC3E}">
        <p14:creationId xmlns:p14="http://schemas.microsoft.com/office/powerpoint/2010/main" val="194276491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6A0DA8F-C5E2-4ACE-A6DE-6B76A6E8D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9944449-0830-4AC6-9A99-F3A95E395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READ THE WORD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48CBA96-86E6-49CF-8027-79A910828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28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Exodus 19:3–20; 20:1–21; 21:1–27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637ECA7-E68C-4574-9132-AD80AC8F6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FDCDC05-55CE-4D2D-B459-E2BA71816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READER 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E56A3D4-41D8-4222-A882-0BA89DA56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Read the passage aloud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533E201-0E9C-4AF3-9971-1AD7330FA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LISTEN 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A82533E-0695-48CB-96F6-CA1BBAB3B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38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Eagle’s wings • treasured people • boundaries • ten words • servants • injury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859AA61-2EB6-4895-A6AA-7FCE8EF9B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287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6DA7C9B-AA47-44B7-89D9-B4A70913F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971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How does the holy God shape both worship and treatment of neighbors?</a:t>
            </a:r>
          </a:p>
        </p:txBody>
      </p:sp>
    </p:spTree>
    <p:extLst>
      <p:ext uri="{BB962C8B-B14F-4D97-AF65-F5344CB8AC3E}">
        <p14:creationId xmlns:p14="http://schemas.microsoft.com/office/powerpoint/2010/main" val="651416043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4556526-1F46-4791-A7C3-FB0738330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C3C3F8B-439A-4ACB-957E-592D226DF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33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75DEB2B-E915-4DCB-BC28-B371307C7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Moses refuses a future containing gifts but lacking God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B84F00A-28C5-410E-9C06-4A6263336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2BB1839-E75B-4AE9-A566-E324F2D17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A SEVERE POSSIBILITY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DCA65EC-60FD-4639-B9CE-76111474D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God offers an angel and the promised land while warning that holy presence may consume the people.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2B59619-2AD5-40AA-BCD8-7F0E3A631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5111144-71D3-422B-8167-54374FCA8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24138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THE PEOPLE MOURN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A7F257D-1D31-4858-B3BA-A8A403376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576513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Ornaments are removed as Israel recognizes the loss hidden inside apparent success.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E4F88D7-1B1B-472E-A37C-737BB165A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9463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458523C-C3A3-4071-A1F7-ACE349A33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52825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MOSES INTERCEDES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D26F69E-091F-4397-A883-12A107117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05200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He insists that God’s presence is what distinguishes Israel from every other people.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A3CC3B4-726C-4617-91E1-F6C27B9C8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A770D49-F4E9-4F32-B4C1-AAFA34893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1513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GRACE IS PERSONAL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39DA58C-C685-4E6B-B925-D62F87EFF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433888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God answers Moses by name and promises presence and rest.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019DD53-2859-495A-9C2B-FBC676905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The covenant goal is not land, success, or security by itself; it is life with the living God.</a:t>
            </a:r>
          </a:p>
        </p:txBody>
      </p:sp>
    </p:spTree>
    <p:extLst>
      <p:ext uri="{BB962C8B-B14F-4D97-AF65-F5344CB8AC3E}">
        <p14:creationId xmlns:p14="http://schemas.microsoft.com/office/powerpoint/2010/main" val="1133463537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5F1C6F8-8E9D-463E-BA39-19A1F8DC1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B0F21BE-CC36-42CB-B87A-488EB9ECF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33–34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78A4624-A75D-4622-88D9-FFC077DAD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God’s glory is revealed through both freedom and character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00A3B67-485F-4EA6-A3AA-9193809BC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320A7BB-753B-411B-9A30-5BAD35C49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NO ONE CONTROLS GOD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530AE94-8D36-45D9-8459-D256792A8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Moses is sheltered as glory passes. God remains free to show mercy and cannot be grasped or seen without limit.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8C20020-4D08-49EB-8CFB-A95331570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714500"/>
            <a:ext cx="19050" cy="319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2EACE56-4CC9-4D84-96D4-D73932F54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536B57"/>
                </a:solidFill>
              </a:defRPr>
            </a:pPr>
            <a:r>
              <a:rPr sz="1575" b="1">
                <a:solidFill>
                  <a:srgbClr val="536B57"/>
                </a:solidFill>
              </a:rPr>
              <a:t>THE NAME PROCLAIMS CHARACTER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0C6409D-5505-4F93-91FB-A9115F66D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Merciful, gracious, slow to anger, abounding in steadfast love and faithfulness—yet refusing to call guilt harmless.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4C9FA7D-9F90-49BD-AE4A-0D60FC4C5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1025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Divine mercy is deep enough to renew covenant, and divine holiness is serious enough to require transformation.</a:t>
            </a:r>
          </a:p>
        </p:txBody>
      </p:sp>
    </p:spTree>
    <p:extLst>
      <p:ext uri="{BB962C8B-B14F-4D97-AF65-F5344CB8AC3E}">
        <p14:creationId xmlns:p14="http://schemas.microsoft.com/office/powerpoint/2010/main" val="1210884592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780759C-084F-4829-A72D-1A348719A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2463925-6DC1-4171-9C39-E4DB0D0B3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34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C92E3FA-2863-43FA-BADF-E3CECBA08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Covenant renewal restores relationship and obligation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F015C30-C7A2-4D1F-9800-C0FAC81D9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DF3BB97-196B-42E7-9812-66149683B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NEW TABLETS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C3DE8D6-C33B-4DDF-9F52-B3CF49501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broken covenant is not ignored; God commands replacement tablets and rewrites the words.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D64615B-0FA3-4745-9212-1488CE6E0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1CAE3E1-1745-4033-B752-7C58A048D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24138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WORSHIP BOUNDARIES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0055ADE-8166-4728-AD7B-D2F0A032E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576513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Israel must reject idolatrous alliances and worship practices that would repeat the calf.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07596FB-6050-4AFE-908A-CEDE5DC01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9463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358BCA3-F3F9-482E-A972-8A99C9EFC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52825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RHYTHMS RESTORED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92B7E5F-B8D4-44F7-BB19-8AE54A399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05200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Sabbath and festivals reorder work, time, harvest, memory, and dependence.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C0AA6C8-240A-4A86-84B0-2AF347658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5FA404F-A64F-4891-A8D7-8350D69B3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1513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MOSES TRANSFORMED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E5A0309-4809-4EDE-89C7-A45FA5D38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433888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His radiant face reflects encounter, but the glory is received and mediated rather than possessed.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A787851-4513-4E42-A47A-D08014174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Mercy gives another beginning; responsibility lives inside that renewed grace.</a:t>
            </a:r>
          </a:p>
        </p:txBody>
      </p:sp>
    </p:spTree>
    <p:extLst>
      <p:ext uri="{BB962C8B-B14F-4D97-AF65-F5344CB8AC3E}">
        <p14:creationId xmlns:p14="http://schemas.microsoft.com/office/powerpoint/2010/main" val="605755999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E383B0E-374A-4FC2-8274-85B93E1B5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09AF66A-39AF-4A22-8581-A16B9784C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35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DFD3152-A121-43BC-808E-65A86E887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Renewed presence produces willing obedience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204E0F3-3EB9-463B-BAE3-0E8B2498A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E9582CD-5402-4D5C-9E3A-711953B79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SABBATH FIRST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0F948F6-B179-4E98-8120-5987DC596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Even sacred construction must not become an excuse for endless work.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68C5B4A-BC51-4635-934E-A8207A4E0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E1AB76D-56A1-4B26-9927-63D8706F9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24138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WILLING GIFTS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7423E90-06C7-4FE8-A8E2-4AE107EDE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576513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People bring materials because their hearts move them, reversing the misuse of gold at the calf.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984A631-9E3F-4CCD-98F1-7FA97C4AE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9463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4879EF3-FEB6-4A9A-9ED5-F74F52238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52825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SKILLED SERVICE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B1C6247-5EAF-425B-9A53-06B75FA40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05200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Women and men offer craft, design, labor, and leadership as worship.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992A368-D826-4F9A-9D92-DF5C3C7F1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8D6A21C-2DAE-4405-9DFD-6E55148AC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1513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SHARED PURPOSE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C874BAA-DFB2-4A24-A60A-D55F0EA03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433888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community now makes what God commanded rather than an image it demanded.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890FDAB-B728-45C6-884C-E7FD5986C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Repentance becomes visible when the same resources once misdirected are freely offered in obedient service.</a:t>
            </a:r>
          </a:p>
        </p:txBody>
      </p:sp>
    </p:spTree>
    <p:extLst>
      <p:ext uri="{BB962C8B-B14F-4D97-AF65-F5344CB8AC3E}">
        <p14:creationId xmlns:p14="http://schemas.microsoft.com/office/powerpoint/2010/main" val="1417730928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9F0FE72-54B6-4096-93DA-EB646F3B5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3BC9DE0-AE35-4957-9C17-B742BF020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MONDAY, AUGUST 31, 2026  •  EXODUS 33–35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18FCA3C-7ECB-4DE5-98B6-19FE40B00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Day 41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1DFFE3F-C703-416E-AB73-04FC7C3ED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469268F-0C8D-4980-8ACC-D39512745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DISCUSSION QUESTION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535A819-76C5-4EE4-AD8D-682938523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02870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30F"/>
                </a:solidFill>
              </a:defRPr>
            </a:pPr>
            <a:r>
              <a:rPr sz="2250" b="1">
                <a:solidFill>
                  <a:srgbClr val="17130F"/>
                </a:solidFill>
              </a:rPr>
              <a:t>After the golden calf, why does Moses refuse to continue without God’s presence, and what does the renewal of the covenant reveal about divine mercy and human responsibility?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ED3A9EC-6B13-43AF-BA55-813D7A0A1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471D08B-D94C-484F-99BC-C9615C8BC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What details in the passage support your answer?</a:t>
            </a:r>
          </a:p>
        </p:txBody>
      </p:sp>
    </p:spTree>
    <p:extLst>
      <p:ext uri="{BB962C8B-B14F-4D97-AF65-F5344CB8AC3E}">
        <p14:creationId xmlns:p14="http://schemas.microsoft.com/office/powerpoint/2010/main" val="230166778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FD5FFC5-5C51-4971-9DF1-79BA6149F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A53AA58-C4F7-4F6B-A6E8-D57EF0434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READ THE WORD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2DC46E4-B8E1-4EC8-A5C7-F82EFFA46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28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Exodus 36:1–7, 8–38; 37:1–29; 38:1–31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4700AC6-E4A6-4C6F-84D0-F4D3671E9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6059E98-1E0D-4CD4-B3CF-9D8F0DD96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READER 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51D1279-61D3-4060-908A-0F0739BFF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Read the passage aloud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ACCD86B-C8C3-4C9F-87BF-3E4F51EB9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LISTEN 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AA7C30D-3EB8-4BE9-9C18-9CB94A645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38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Enough gifts • skilled workers • curtains • furnishings • altar • court • inventory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4F4F3CD-031B-45C1-BB1D-5F5C4BE23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287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A185860-E34E-40E3-A92C-220DC9DAC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971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What turns many gifts and skills into one ordered dwelling?</a:t>
            </a:r>
          </a:p>
        </p:txBody>
      </p:sp>
    </p:spTree>
    <p:extLst>
      <p:ext uri="{BB962C8B-B14F-4D97-AF65-F5344CB8AC3E}">
        <p14:creationId xmlns:p14="http://schemas.microsoft.com/office/powerpoint/2010/main" val="2052759365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78A6F17-6A2A-448E-B57D-A8FF913F3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5F3FD66-CDAA-433B-847B-4DF19BDFA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36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D0707B3-8EC7-4EC5-931A-192944C2A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Generosity becomes worship when disciplined by the work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005BCF5-5372-471B-9E21-699CC7AD1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9966E52-6605-4D73-996A-251614755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HEARTS ARE STIRRED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3E48348-0775-4F16-825F-C0CEC3D7E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People give freely and repeatedly for a shared holy purpose.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30004CB-437E-4ADF-BDF9-5470C8845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3EAE704-A614-4902-A096-210B36665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24138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ENOUGH IS ENOUGH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039760B-D90F-40E0-A2C1-AE336D68C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576513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workers report abundance, and Moses stops further contributions.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FABB9DC-1865-4687-98F4-FE3A1FFBE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9463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3139E84-4799-44E2-A4C6-1351F2B1A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52825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SKILL IS HONORED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5B59BD4-7880-4F28-BDA6-51B978264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05200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Wisdom, understanding, design, weaving, carving, and construction become Spirit-enabled service.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B67B1E5-FB19-4C2E-924B-64BC41762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B1E3B9E-382B-4188-8978-2F94895F4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1513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INSTRUCTION GUIDES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95A1381-CAE8-43A3-863E-05263BF2D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433888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Enthusiasm submits to the revealed pattern; creativity serves rather than replaces covenant obedience.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9F7ACB0-6DA2-41FD-8058-2C9DE81D4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Generosity is not measured by endless accumulation but by supplying what faithful work actually requires.</a:t>
            </a:r>
          </a:p>
        </p:txBody>
      </p:sp>
    </p:spTree>
    <p:extLst>
      <p:ext uri="{BB962C8B-B14F-4D97-AF65-F5344CB8AC3E}">
        <p14:creationId xmlns:p14="http://schemas.microsoft.com/office/powerpoint/2010/main" val="753304245"/>
      </p:ext>
    </p:extLst>
  </p:cSld>
</p:sld>
</file>

<file path=ppt/slides/slide37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096F52B-5A2E-4246-BA09-EBF6CEBA4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318285D-64BD-473B-A2FD-0C4034D90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36–38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12F4B6D-D021-4DF9-AAE8-FC885D4CE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Many hands create one coherent dwelling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910D3A2-BBA9-4222-9A0C-B3443816A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DEA0581-C10E-4475-811D-4DEF8D0C6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DIFFERENT TASKS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7D4B430-2864-4053-B43A-C1AFE1267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Curtains, frames, ark, table, lampstand, incense altar, bronze altar, basin, and court require varied crafts.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7FB42FB-0231-4BA3-BCEF-8C8A8F250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8D0E886-0B99-4E83-AD22-B598A9EB5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24138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COMMON PATTERN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827487A-6A62-4FDD-BEA9-0E7052E5A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576513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Separate contributions fit together because everyone serves the same instructed purpose.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BCB8542-BD3D-4C12-A787-3174F06F8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9463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829B494-98D8-439F-A4D0-D9EC03391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52825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MATERIALS ACCOUNTED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165B30D-6628-4690-9B13-FB7D57845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05200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inventory of metals makes valuable resources visible and accountable.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FAEAB32-3E8B-4A88-9C75-7E72531C4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C8403A0-1AB3-49DC-98A9-930CC632B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1513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PRESENCE ANTICIPATED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78E8C05-E515-4DAF-B24C-1B9DE9728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433888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chapters repeat ‘as the LORD commanded,’ preparing for God to fill the completed dwelling.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F43B69C-8664-4D5C-8691-BE32A035D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Shared worship is generous, skilled, accountable, bounded by rest, and coordinated around God’s presence.</a:t>
            </a:r>
          </a:p>
        </p:txBody>
      </p:sp>
    </p:spTree>
    <p:extLst>
      <p:ext uri="{BB962C8B-B14F-4D97-AF65-F5344CB8AC3E}">
        <p14:creationId xmlns:p14="http://schemas.microsoft.com/office/powerpoint/2010/main" val="1228767550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7904E22-C635-483B-8DDA-671B40672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43A475D-A1E9-4F28-AB0B-888C7ED4B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TUESDAY, SEPTEMBER 1, 2026  •  EXODUS 36–38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D8F3111-BC7A-4B42-845F-79F3ACF09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Day 42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BD5254E-5929-4519-9131-B1F63F385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E168C5A-3C10-445F-9037-245C0B737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DISCUSSION QUESTION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505204C-B767-4885-A2DC-7B65EDC92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02870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30F"/>
                </a:solidFill>
              </a:defRPr>
            </a:pPr>
            <a:r>
              <a:rPr sz="2250" b="1">
                <a:solidFill>
                  <a:srgbClr val="17130F"/>
                </a:solidFill>
              </a:rPr>
              <a:t>What does the people’s generous and skillful construction of the tabernacle in Exodus 36–38 show about worship as shared, disciplined work?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6775752-850C-450E-B6F7-219D4F87C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66CD18B-6789-4435-B22A-405B6CF54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What details in the passage support your answer?</a:t>
            </a:r>
          </a:p>
        </p:txBody>
      </p:sp>
    </p:spTree>
    <p:extLst>
      <p:ext uri="{BB962C8B-B14F-4D97-AF65-F5344CB8AC3E}">
        <p14:creationId xmlns:p14="http://schemas.microsoft.com/office/powerpoint/2010/main" val="688602521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111AF12-0DA0-4F2F-BC92-499505796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028898E-F1E0-4646-BDE2-50E54865C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WEDNESDAY CONVERSATION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96DA5FE-AB38-4B13-BBCD-844569083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What did this week teach us about God?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6D7EBFA-DDA1-4FB2-99CC-3078960E3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2774AEE-E9B0-4637-B5D9-FBC2C6E08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GOD IS HOLY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546D916-4A03-4554-AB31-BC5AF5418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Divine nearness is gracious and life-giving, yet never casual or controllable.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1B27C7A-F462-424D-A288-7EB3119D3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7BEE056-9A01-4EE1-AD7B-918D28CAA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3840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GOD IS JUST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74659A9-C13F-477B-B86A-C2B047B94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39077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Worship includes truth, rest, restitution, and protection for people vulnerable to power.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16E6033-00E3-4009-A1E9-3A20C68B7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3372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C49A6B7-132C-4159-A96C-47E43AC4C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813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GOD DESIRES TO DWELL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328556F-177E-4A2C-8BEF-4C9B368F8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1337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sanctuary places presence—not possession or national success—at Israel’s center.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E7E0A91-C17C-461E-849A-267FD251C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766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443CECD-1D2C-42DE-B4EA-5284BB558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2430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GOD IS MERCIFUL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2A534F6-BBD3-4CA4-A936-C32D7F12B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87667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After idolatry, God hears intercession, proclaims the divine character, and renews covenant.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CC69CEC-1633-4139-B1F4-214AEFFD9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1962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324DCCD-D6C3-462A-B1A4-C24ADCE60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672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GOD CALLS A PEOPLE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F787338-AC65-4AD0-B5FA-4DD1154C7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6196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Leaders, artisans, households, witnesses, workers, and worshipers share covenant responsibility.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4EEEB87-FD73-42C8-89C7-9A6E1116F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God’s holy presence creates a community in which worship, justice, mercy, and work belong together.</a:t>
            </a:r>
          </a:p>
        </p:txBody>
      </p:sp>
    </p:spTree>
    <p:extLst>
      <p:ext uri="{BB962C8B-B14F-4D97-AF65-F5344CB8AC3E}">
        <p14:creationId xmlns:p14="http://schemas.microsoft.com/office/powerpoint/2010/main" val="7431694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1586FB6-90A1-491C-9B70-3BBCB63B3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E4BDB1B-7E30-4020-A5FB-4F93CB5A3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19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26CA92D-C65A-4111-B98B-F84BE5C86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Sinai joins gracious rescue to holy responsibility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DEC34F3-495F-4ADB-9E41-6AF999B97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5CA14A0-5176-43E1-BC0A-8D0D49557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GRACE FIRST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3B8CAC6-E034-476A-AB3F-CD9D41754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God carried Israel out of Egypt before giving covenant commands.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0658DEB-CDCE-4A14-B171-351705588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14FD082-A10F-40C1-9873-1617BF2C3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24138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VOCATION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146DE09-4A3D-457D-A6AF-5A55E57E3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576513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Israel is called a treasured possession, priestly kingdom, and holy nation.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A9EE97A-3E53-4D3E-ACB9-5A298C9B7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9463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DF3BF0A-0CE8-427F-9180-D29638242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52825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BOUNDARIES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826A051-7C08-4AE9-9E2F-E4075F544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05200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Consecration and limits teach that divine presence cannot be treated casually.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B8D8203-0A83-4FB9-8166-057F45973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5645211-6F1A-45EA-8185-1875FE1D4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1513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MEDIATION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500BE68-6BDA-4087-8325-FAB59E9C8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433888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Moses moves between God and the people as thunder, fire, and trumpet reveal holy majesty.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872367A-1CE0-4E38-8544-7B161C186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The law is not a ladder out of slavery; it is a way of life for a people already delivered.</a:t>
            </a:r>
          </a:p>
        </p:txBody>
      </p:sp>
    </p:spTree>
    <p:extLst>
      <p:ext uri="{BB962C8B-B14F-4D97-AF65-F5344CB8AC3E}">
        <p14:creationId xmlns:p14="http://schemas.microsoft.com/office/powerpoint/2010/main" val="97158589"/>
      </p:ext>
    </p:extLst>
  </p:cSld>
</p:sld>
</file>

<file path=ppt/slides/slide40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A463B9F-080F-4B32-A93C-B0E2AF0DA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40692F2-8D91-49CB-9DC0-C5CF40616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WEDNESDAY CONVERSATION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E733F6E-F785-4E17-9D3D-E1E398907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Carry covenant worship into the coming week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77B3FEE-86A6-47B7-890B-71A1D0517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C2ECEA6-B232-4E7D-9E81-E79BFF19D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ONE PRACTICE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D037CA5-CC0D-4ACF-AD13-323E6B6FD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Choose a concrete rhythm of reverence: Sabbath rest, truthful speech, accountable work, generous giving, or patient prayer before acting.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2D2B9B2-4A00-41F7-A120-08998FD9A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714500"/>
            <a:ext cx="19050" cy="319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67A59CE-CBC5-41EC-9E29-14E4B8EE4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536B57"/>
                </a:solidFill>
              </a:defRPr>
            </a:pPr>
            <a:r>
              <a:rPr sz="1575" b="1">
                <a:solidFill>
                  <a:srgbClr val="536B57"/>
                </a:solidFill>
              </a:rPr>
              <a:t>ONE ACT OF WITNESS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FEC66AF-9424-478A-AA42-5B89035A1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Protect someone exposed to unequal power—an immigrant, worker, poor neighbor, injured person, or unheard voice—without using worship as an escape from justice.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DD4F1DC-B894-4815-90A0-8084E0DCA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1025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We approach the holy God by grace, and we bear witness by reflecting God’s mercy and justice in shared life.</a:t>
            </a:r>
          </a:p>
        </p:txBody>
      </p:sp>
    </p:spTree>
    <p:extLst>
      <p:ext uri="{BB962C8B-B14F-4D97-AF65-F5344CB8AC3E}">
        <p14:creationId xmlns:p14="http://schemas.microsoft.com/office/powerpoint/2010/main" val="78644386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EA5DE72-A859-4AE7-9E91-5214F65FC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9729BFE-E40F-48E7-A48F-D4F613938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20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3458351-40CE-4C47-B661-E6AFFE183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The Ten Commandments order love of God and neighbor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7FDCF92-35D2-48E3-A471-1471E841C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F2EED68-30F7-4F28-B320-E0EF2A8D4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NO RIVAL GODS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18352A2-4D7B-4887-AEB9-E97435E04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Israel’s loyalty belongs to the Deliverer, not to images or competing powers.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B19D208-B04B-485A-AD8A-B9FB098D0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05BD78B-FA30-4C69-B5A4-7B5E6C23C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24138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HOLY NAME &amp; TIME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A7E0038-73F6-4EA7-A7D3-E67A607B2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576513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God’s name is protected from misuse, and Sabbath interrupts endless production.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00F5500-E8E6-4F32-B37A-BC81B9DA1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9463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21480BC-E968-4C1A-B83C-5B094F704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52825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HOUSEHOLD DIGNITY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025638D-69B5-48E4-B3CE-AE86D50DE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05200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Parents, life, marriage, property, testimony, and desire receive covenant boundaries.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3A45692-E162-4D09-8C2D-742788D17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F1CD73C-15B2-4EA0-912C-5B6206C99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1513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INNER &amp; OUTER LIFE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ACD636B-6BDA-49A4-8790-0A5876B95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433888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commands address public actions and the coveting that can generate injustice.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BFCD3DA-73F1-4A85-9789-49C37DFD4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Worship becomes credible when allegiance to God reshapes speech, time, desire, and relationships.</a:t>
            </a:r>
          </a:p>
        </p:txBody>
      </p:sp>
    </p:spTree>
    <p:extLst>
      <p:ext uri="{BB962C8B-B14F-4D97-AF65-F5344CB8AC3E}">
        <p14:creationId xmlns:p14="http://schemas.microsoft.com/office/powerpoint/2010/main" val="204592478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3175E3F-36C6-4DDC-94F7-D8B449001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1EAF24C-3BF9-48C9-A5C7-49DC716A9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21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923D5B2-374B-41A9-A4AC-80BF72230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Case laws apply covenant dignity within a damaged world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5184C62-AD59-48ED-9C55-EB75BCA4E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7FCBB3D-250A-4C81-A947-8D0E72EE9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SERVANTS ARE NOT PROPERTY WITHOUT LIMIT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C9BA03B-F531-41B9-B13A-395FA21B3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The laws regulate an existing labor system, restrict lifelong service, protect release, and punish abusive masters. They are not the Bible’s final moral ideal.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06C3620-1179-4DAC-8CC1-08D39591E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714500"/>
            <a:ext cx="19050" cy="319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1F91D15-D95E-4B2A-BB6D-D3F436A3A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536B57"/>
                </a:solidFill>
              </a:defRPr>
            </a:pPr>
            <a:r>
              <a:rPr sz="1575" b="1">
                <a:solidFill>
                  <a:srgbClr val="536B57"/>
                </a:solidFill>
              </a:rPr>
              <a:t>INJURY REQUIRES ACCOUNTABILITY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1C4FDE5-BF8D-45E5-8A79-28CC972FE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Cases involving assault, negligence, pregnancy, animals, and bodily harm demand proportionate responsibility rather than private revenge.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EFDD36D-80AA-458E-8BCE-2889B5F60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1025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The movement is toward restraint, restitution, and protection of life—not permission for exploitation.</a:t>
            </a:r>
          </a:p>
        </p:txBody>
      </p:sp>
    </p:spTree>
    <p:extLst>
      <p:ext uri="{BB962C8B-B14F-4D97-AF65-F5344CB8AC3E}">
        <p14:creationId xmlns:p14="http://schemas.microsoft.com/office/powerpoint/2010/main" val="15056100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7FA3E74-650C-4455-9A4E-1D080BD4D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0693D2E-24DF-486D-8946-F5FDADBC2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19–21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0010426-CFDB-4696-887C-E2569007D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Holiness at the altar reaches the injured person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7BA492F-59CE-4BC2-B097-B3DCF3A07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4D3FBA8-6CAB-4B6F-A181-710154B06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WORSHIP WITHOUT JUSTICE FAILS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842BD09-ADAB-4D1A-936B-E1B7FE96C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The God who demands exclusive worship also judges violence, negligent harm, false testimony, and abuse of power.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72F52FD-3648-4E57-8E5B-28C6F0FB4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714500"/>
            <a:ext cx="19050" cy="319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35212F3-D225-4D8A-870D-3738DC466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536B57"/>
                </a:solidFill>
              </a:defRPr>
            </a:pPr>
            <a:r>
              <a:rPr sz="1575" b="1">
                <a:solidFill>
                  <a:srgbClr val="536B57"/>
                </a:solidFill>
              </a:rPr>
              <a:t>JUSTICE WITHOUT HOLINESS SHRINKS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7A377FF-A87B-4287-B02A-927BF6766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Communal law is grounded in God’s character and Israel’s memory of deliverance, not merely social convenience.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8923268-1AF0-4B00-A848-0A594D5DA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1025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At Sinai, reverence for God is expressed through responsible treatment of people made vulnerable by power.</a:t>
            </a:r>
          </a:p>
        </p:txBody>
      </p:sp>
    </p:spTree>
    <p:extLst>
      <p:ext uri="{BB962C8B-B14F-4D97-AF65-F5344CB8AC3E}">
        <p14:creationId xmlns:p14="http://schemas.microsoft.com/office/powerpoint/2010/main" val="69053073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7F29349-A582-4063-A934-D87CF6DA5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4EE76A1-BBE7-4F57-808F-63A612D64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WEDNESDAY, AUGUST 26, 2026  •  EXODUS 19–21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6FF2D4C-D907-4E59-933F-335760151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Day 36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041E98C-1B0F-4A8C-A69C-7590324F5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693A6FE-3BDC-4DF2-93FF-F222EA5DC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DISCUSSION QUESTION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FDAA34C-0FF5-4611-B25B-917546C90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02870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30F"/>
                </a:solidFill>
              </a:defRPr>
            </a:pPr>
            <a:r>
              <a:rPr sz="2250" b="1">
                <a:solidFill>
                  <a:srgbClr val="17130F"/>
                </a:solidFill>
              </a:rPr>
              <a:t>At Sinai in Exodus 19–21, how do God’s holiness, the Ten Commandments, and laws protecting servants and injured persons connect worship with communal justice?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588D659-F544-4724-9992-FA1660BBF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B2773B9-372F-45AA-ACE0-41AA8DC35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What details in the passage support your answer?</a:t>
            </a:r>
          </a:p>
        </p:txBody>
      </p:sp>
    </p:spTree>
    <p:extLst>
      <p:ext uri="{BB962C8B-B14F-4D97-AF65-F5344CB8AC3E}">
        <p14:creationId xmlns:p14="http://schemas.microsoft.com/office/powerpoint/2010/main" val="132904777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32E8362-DE26-4EE3-BB63-A1452B042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162038A-DEA2-4177-9A62-91D113DDD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READ THE WORD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448E1BB-8AA2-43E4-BE5C-5044B7AEB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28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Exodus 22:20–27; 23:1–12; 24:3–11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9C9A464-D768-4086-B553-9667F83B2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FBF994B-CB7D-495C-A89E-E8D3AA343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READER 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B1402C3-1126-48C5-98E0-085EFF45E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Read the passage aloud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58DC232-6D4F-4D50-A2A2-52B17A4ED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LISTEN 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B6ED4FC-B4E3-424F-868F-816A4AF3D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38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Immigrant • widow • orphan • poor • testimony • Sabbath • blood • meal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273FEC1-F2AE-4EB8-A86F-39647395B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287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9ACBBE1-CB9B-47C8-92A1-57026DC22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971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Whose life must covenant worship protect, and how is the covenant confirmed?</a:t>
            </a:r>
          </a:p>
        </p:txBody>
      </p:sp>
    </p:spTree>
    <p:extLst>
      <p:ext uri="{BB962C8B-B14F-4D97-AF65-F5344CB8AC3E}">
        <p14:creationId xmlns:p14="http://schemas.microsoft.com/office/powerpoint/2010/main" val="184975719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2026-09-02T19:50:59.0810000Z</dcterms:created>
  <dcterms:modified xsi:type="dcterms:W3CDTF">2026-09-02T19:50:59.0810000Z</dcterms:modified>
</coreProperties>
</file>