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4919b8c53564864" /><Relationship Type="http://schemas.openxmlformats.org/officeDocument/2006/relationships/extended-properties" Target="/docProps/app.xml" Id="R00fe5212b3494f5e" /><Relationship Type="http://schemas.openxmlformats.org/officeDocument/2006/relationships/officeDocument" Target="/ppt/presentation.xml" Id="Rdaa4768bace3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dfdabaddf42cf"/>
  </p:sldMasterIdLst>
  <p:notesMasterIdLst>
    <p:notesMasterId xmlns:r="http://schemas.openxmlformats.org/officeDocument/2006/relationships" r:id="Re2d26bf225414325"/>
  </p:notesMasterIdLst>
  <p:sldIdLst>
    <p:sldId xmlns:r="http://schemas.openxmlformats.org/officeDocument/2006/relationships" id="256" r:id="Rf2b8a96831864354"/>
    <p:sldId xmlns:r="http://schemas.openxmlformats.org/officeDocument/2006/relationships" id="257" r:id="R2a6d82019ec44103"/>
    <p:sldId xmlns:r="http://schemas.openxmlformats.org/officeDocument/2006/relationships" id="258" r:id="R579703433b0e4377"/>
    <p:sldId xmlns:r="http://schemas.openxmlformats.org/officeDocument/2006/relationships" id="259" r:id="Reb3b9c92ff8d41b5"/>
    <p:sldId xmlns:r="http://schemas.openxmlformats.org/officeDocument/2006/relationships" id="260" r:id="Rcd35c2b845fc426f"/>
    <p:sldId xmlns:r="http://schemas.openxmlformats.org/officeDocument/2006/relationships" id="261" r:id="R2f7e964bdc944e00"/>
    <p:sldId xmlns:r="http://schemas.openxmlformats.org/officeDocument/2006/relationships" id="262" r:id="Rf4a892ba00894955"/>
    <p:sldId xmlns:r="http://schemas.openxmlformats.org/officeDocument/2006/relationships" id="263" r:id="R0522eed5bfe74476"/>
    <p:sldId xmlns:r="http://schemas.openxmlformats.org/officeDocument/2006/relationships" id="264" r:id="Rcbe24282db404dfb"/>
    <p:sldId xmlns:r="http://schemas.openxmlformats.org/officeDocument/2006/relationships" id="265" r:id="R3d0e985d59564449"/>
    <p:sldId xmlns:r="http://schemas.openxmlformats.org/officeDocument/2006/relationships" id="266" r:id="R34171e667dfa485d"/>
    <p:sldId xmlns:r="http://schemas.openxmlformats.org/officeDocument/2006/relationships" id="267" r:id="R9d48631150f04890"/>
    <p:sldId xmlns:r="http://schemas.openxmlformats.org/officeDocument/2006/relationships" id="268" r:id="Rdc7632f73b1744f8"/>
    <p:sldId xmlns:r="http://schemas.openxmlformats.org/officeDocument/2006/relationships" id="269" r:id="Rd8884251962c449a"/>
    <p:sldId xmlns:r="http://schemas.openxmlformats.org/officeDocument/2006/relationships" id="270" r:id="Rfdb262d183c04e16"/>
    <p:sldId xmlns:r="http://schemas.openxmlformats.org/officeDocument/2006/relationships" id="271" r:id="Re2e3995cea5043ea"/>
    <p:sldId xmlns:r="http://schemas.openxmlformats.org/officeDocument/2006/relationships" id="272" r:id="Rd0142ed7022b4540"/>
    <p:sldId xmlns:r="http://schemas.openxmlformats.org/officeDocument/2006/relationships" id="273" r:id="R0c8528da3e2a476a"/>
    <p:sldId xmlns:r="http://schemas.openxmlformats.org/officeDocument/2006/relationships" id="274" r:id="Re7c755c779e14527"/>
    <p:sldId xmlns:r="http://schemas.openxmlformats.org/officeDocument/2006/relationships" id="275" r:id="Rc092aac810e74c67"/>
    <p:sldId xmlns:r="http://schemas.openxmlformats.org/officeDocument/2006/relationships" id="276" r:id="R3011f73afc0c4559"/>
    <p:sldId xmlns:r="http://schemas.openxmlformats.org/officeDocument/2006/relationships" id="277" r:id="Re63d9d84d8e447d6"/>
    <p:sldId xmlns:r="http://schemas.openxmlformats.org/officeDocument/2006/relationships" id="278" r:id="R12ae56e4db8b404b"/>
    <p:sldId xmlns:r="http://schemas.openxmlformats.org/officeDocument/2006/relationships" id="279" r:id="R0e93a6f77f06462f"/>
    <p:sldId xmlns:r="http://schemas.openxmlformats.org/officeDocument/2006/relationships" id="280" r:id="R5cf289a7d78542a8"/>
    <p:sldId xmlns:r="http://schemas.openxmlformats.org/officeDocument/2006/relationships" id="281" r:id="Rbbddcd0367354863"/>
    <p:sldId xmlns:r="http://schemas.openxmlformats.org/officeDocument/2006/relationships" id="282" r:id="R59d2f87e5e264838"/>
    <p:sldId xmlns:r="http://schemas.openxmlformats.org/officeDocument/2006/relationships" id="283" r:id="R3df443f0c3cb4503"/>
    <p:sldId xmlns:r="http://schemas.openxmlformats.org/officeDocument/2006/relationships" id="284" r:id="R1f4976d6290b4e7c"/>
    <p:sldId xmlns:r="http://schemas.openxmlformats.org/officeDocument/2006/relationships" id="285" r:id="R1f94ac1cc3314258"/>
    <p:sldId xmlns:r="http://schemas.openxmlformats.org/officeDocument/2006/relationships" id="286" r:id="Rfce379cedaae4399"/>
    <p:sldId xmlns:r="http://schemas.openxmlformats.org/officeDocument/2006/relationships" id="287" r:id="Rb0e9c463d4c4463c"/>
    <p:sldId xmlns:r="http://schemas.openxmlformats.org/officeDocument/2006/relationships" id="288" r:id="Ra5382913df734dc0"/>
    <p:sldId xmlns:r="http://schemas.openxmlformats.org/officeDocument/2006/relationships" id="289" r:id="R314ec326b04e477f"/>
    <p:sldId xmlns:r="http://schemas.openxmlformats.org/officeDocument/2006/relationships" id="290" r:id="Ra979e1ba8fbf4f27"/>
    <p:sldId xmlns:r="http://schemas.openxmlformats.org/officeDocument/2006/relationships" id="291" r:id="R3b803bcdbf44499f"/>
    <p:sldId xmlns:r="http://schemas.openxmlformats.org/officeDocument/2006/relationships" id="292" r:id="R66aa700128414c2e"/>
    <p:sldId xmlns:r="http://schemas.openxmlformats.org/officeDocument/2006/relationships" id="293" r:id="R936c4bff6a0649c6"/>
    <p:sldId xmlns:r="http://schemas.openxmlformats.org/officeDocument/2006/relationships" id="294" r:id="R52647b576aee4b2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a3037afadfa4c8c" /><Relationship Type="http://schemas.openxmlformats.org/officeDocument/2006/relationships/slideMaster" Target="/ppt/slideMasters/slideMaster1.xml" Id="R12cdfdabaddf42cf" /><Relationship Type="http://schemas.openxmlformats.org/officeDocument/2006/relationships/notesMaster" Target="/ppt/notesMasters/notesMaster1.xml" Id="Re2d26bf225414325" /><Relationship Type="http://schemas.openxmlformats.org/officeDocument/2006/relationships/presProps" Target="/ppt/presProps.xml" Id="R77f5e34ceade41e2" /><Relationship Type="http://schemas.openxmlformats.org/officeDocument/2006/relationships/tableStyles" Target="/ppt/tableStyles.xml" Id="R1a162f441d8d4375" /><Relationship Type="http://schemas.openxmlformats.org/officeDocument/2006/relationships/slide" Target="/ppt/slides/slide1.xml" Id="Rf2b8a96831864354" /><Relationship Type="http://schemas.openxmlformats.org/officeDocument/2006/relationships/slide" Target="/ppt/slides/slide2.xml" Id="R2a6d82019ec44103" /><Relationship Type="http://schemas.openxmlformats.org/officeDocument/2006/relationships/slide" Target="/ppt/slides/slide3.xml" Id="R579703433b0e4377" /><Relationship Type="http://schemas.openxmlformats.org/officeDocument/2006/relationships/slide" Target="/ppt/slides/slide4.xml" Id="Reb3b9c92ff8d41b5" /><Relationship Type="http://schemas.openxmlformats.org/officeDocument/2006/relationships/slide" Target="/ppt/slides/slide5.xml" Id="Rcd35c2b845fc426f" /><Relationship Type="http://schemas.openxmlformats.org/officeDocument/2006/relationships/slide" Target="/ppt/slides/slide6.xml" Id="R2f7e964bdc944e00" /><Relationship Type="http://schemas.openxmlformats.org/officeDocument/2006/relationships/slide" Target="/ppt/slides/slide7.xml" Id="Rf4a892ba00894955" /><Relationship Type="http://schemas.openxmlformats.org/officeDocument/2006/relationships/slide" Target="/ppt/slides/slide8.xml" Id="R0522eed5bfe74476" /><Relationship Type="http://schemas.openxmlformats.org/officeDocument/2006/relationships/slide" Target="/ppt/slides/slide9.xml" Id="Rcbe24282db404dfb" /><Relationship Type="http://schemas.openxmlformats.org/officeDocument/2006/relationships/slide" Target="/ppt/slides/slide10.xml" Id="R3d0e985d59564449" /><Relationship Type="http://schemas.openxmlformats.org/officeDocument/2006/relationships/slide" Target="/ppt/slides/slide11.xml" Id="R34171e667dfa485d" /><Relationship Type="http://schemas.openxmlformats.org/officeDocument/2006/relationships/slide" Target="/ppt/slides/slide12.xml" Id="R9d48631150f04890" /><Relationship Type="http://schemas.openxmlformats.org/officeDocument/2006/relationships/slide" Target="/ppt/slides/slide13.xml" Id="Rdc7632f73b1744f8" /><Relationship Type="http://schemas.openxmlformats.org/officeDocument/2006/relationships/slide" Target="/ppt/slides/slide14.xml" Id="Rd8884251962c449a" /><Relationship Type="http://schemas.openxmlformats.org/officeDocument/2006/relationships/slide" Target="/ppt/slides/slide15.xml" Id="Rfdb262d183c04e16" /><Relationship Type="http://schemas.openxmlformats.org/officeDocument/2006/relationships/slide" Target="/ppt/slides/slide16.xml" Id="Re2e3995cea5043ea" /><Relationship Type="http://schemas.openxmlformats.org/officeDocument/2006/relationships/slide" Target="/ppt/slides/slide17.xml" Id="Rd0142ed7022b4540" /><Relationship Type="http://schemas.openxmlformats.org/officeDocument/2006/relationships/slide" Target="/ppt/slides/slide18.xml" Id="R0c8528da3e2a476a" /><Relationship Type="http://schemas.openxmlformats.org/officeDocument/2006/relationships/slide" Target="/ppt/slides/slide19.xml" Id="Re7c755c779e14527" /><Relationship Type="http://schemas.openxmlformats.org/officeDocument/2006/relationships/slide" Target="/ppt/slides/slide20.xml" Id="Rc092aac810e74c67" /><Relationship Type="http://schemas.openxmlformats.org/officeDocument/2006/relationships/slide" Target="/ppt/slides/slide21.xml" Id="R3011f73afc0c4559" /><Relationship Type="http://schemas.openxmlformats.org/officeDocument/2006/relationships/slide" Target="/ppt/slides/slide22.xml" Id="Re63d9d84d8e447d6" /><Relationship Type="http://schemas.openxmlformats.org/officeDocument/2006/relationships/slide" Target="/ppt/slides/slide23.xml" Id="R12ae56e4db8b404b" /><Relationship Type="http://schemas.openxmlformats.org/officeDocument/2006/relationships/slide" Target="/ppt/slides/slide24.xml" Id="R0e93a6f77f06462f" /><Relationship Type="http://schemas.openxmlformats.org/officeDocument/2006/relationships/slide" Target="/ppt/slides/slide25.xml" Id="R5cf289a7d78542a8" /><Relationship Type="http://schemas.openxmlformats.org/officeDocument/2006/relationships/slide" Target="/ppt/slides/slide26.xml" Id="Rbbddcd0367354863" /><Relationship Type="http://schemas.openxmlformats.org/officeDocument/2006/relationships/slide" Target="/ppt/slides/slide27.xml" Id="R59d2f87e5e264838" /><Relationship Type="http://schemas.openxmlformats.org/officeDocument/2006/relationships/slide" Target="/ppt/slides/slide28.xml" Id="R3df443f0c3cb4503" /><Relationship Type="http://schemas.openxmlformats.org/officeDocument/2006/relationships/slide" Target="/ppt/slides/slide29.xml" Id="R1f4976d6290b4e7c" /><Relationship Type="http://schemas.openxmlformats.org/officeDocument/2006/relationships/slide" Target="/ppt/slides/slide30.xml" Id="R1f94ac1cc3314258" /><Relationship Type="http://schemas.openxmlformats.org/officeDocument/2006/relationships/slide" Target="/ppt/slides/slide31.xml" Id="Rfce379cedaae4399" /><Relationship Type="http://schemas.openxmlformats.org/officeDocument/2006/relationships/slide" Target="/ppt/slides/slide32.xml" Id="Rb0e9c463d4c4463c" /><Relationship Type="http://schemas.openxmlformats.org/officeDocument/2006/relationships/slide" Target="/ppt/slides/slide33.xml" Id="Ra5382913df734dc0" /><Relationship Type="http://schemas.openxmlformats.org/officeDocument/2006/relationships/slide" Target="/ppt/slides/slide34.xml" Id="R314ec326b04e477f" /><Relationship Type="http://schemas.openxmlformats.org/officeDocument/2006/relationships/slide" Target="/ppt/slides/slide35.xml" Id="Ra979e1ba8fbf4f27" /><Relationship Type="http://schemas.openxmlformats.org/officeDocument/2006/relationships/slide" Target="/ppt/slides/slide36.xml" Id="R3b803bcdbf44499f" /><Relationship Type="http://schemas.openxmlformats.org/officeDocument/2006/relationships/slide" Target="/ppt/slides/slide37.xml" Id="R66aa700128414c2e" /><Relationship Type="http://schemas.openxmlformats.org/officeDocument/2006/relationships/slide" Target="/ppt/slides/slide38.xml" Id="R936c4bff6a0649c6" /><Relationship Type="http://schemas.openxmlformats.org/officeDocument/2006/relationships/slide" Target="/ppt/slides/slide39.xml" Id="R52647b576aee4b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b4aaba3a4e14a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bb9c618b30e4433" /><Relationship Type="http://schemas.openxmlformats.org/officeDocument/2006/relationships/notesMaster" Target="/ppt/notesMasters/notesMaster1.xml" Id="R903b2fb060d84fa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e6b933b2b04bba" /><Relationship Type="http://schemas.openxmlformats.org/officeDocument/2006/relationships/notesMaster" Target="/ppt/notesMasters/notesMaster1.xml" Id="R48a9122a181f4eb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5012f83d677469e" /><Relationship Type="http://schemas.openxmlformats.org/officeDocument/2006/relationships/notesMaster" Target="/ppt/notesMasters/notesMaster1.xml" Id="Rccc250fb63664fc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2e788e5462d4871" /><Relationship Type="http://schemas.openxmlformats.org/officeDocument/2006/relationships/notesMaster" Target="/ppt/notesMasters/notesMaster1.xml" Id="Re0ed8ef925cb43b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da0905df7be4cc3" /><Relationship Type="http://schemas.openxmlformats.org/officeDocument/2006/relationships/notesMaster" Target="/ppt/notesMasters/notesMaster1.xml" Id="R6226940251c7495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2ebd7e2232543c9" /><Relationship Type="http://schemas.openxmlformats.org/officeDocument/2006/relationships/notesMaster" Target="/ppt/notesMasters/notesMaster1.xml" Id="R992f7a0d20494cd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bc6392cc18c4f1c" /><Relationship Type="http://schemas.openxmlformats.org/officeDocument/2006/relationships/notesMaster" Target="/ppt/notesMasters/notesMaster1.xml" Id="R79841acd5a7b492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480269bcffd4ed5" /><Relationship Type="http://schemas.openxmlformats.org/officeDocument/2006/relationships/notesMaster" Target="/ppt/notesMasters/notesMaster1.xml" Id="R23d0b73c98904ca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4804df18af9445f" /><Relationship Type="http://schemas.openxmlformats.org/officeDocument/2006/relationships/notesMaster" Target="/ppt/notesMasters/notesMaster1.xml" Id="R967510000a004eb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3b25a8bc26a4225" /><Relationship Type="http://schemas.openxmlformats.org/officeDocument/2006/relationships/notesMaster" Target="/ppt/notesMasters/notesMaster1.xml" Id="Re9a644c623584a1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8a47158c76b4ffe" /><Relationship Type="http://schemas.openxmlformats.org/officeDocument/2006/relationships/notesMaster" Target="/ppt/notesMasters/notesMaster1.xml" Id="Rca210d6bc7134ed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831d225d7db42f6" /><Relationship Type="http://schemas.openxmlformats.org/officeDocument/2006/relationships/notesMaster" Target="/ppt/notesMasters/notesMaster1.xml" Id="R26d807788675406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1561d9db1aa4ed3" /><Relationship Type="http://schemas.openxmlformats.org/officeDocument/2006/relationships/notesMaster" Target="/ppt/notesMasters/notesMaster1.xml" Id="Ra9c95f31aa3c4c8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94eddce4992418c" /><Relationship Type="http://schemas.openxmlformats.org/officeDocument/2006/relationships/notesMaster" Target="/ppt/notesMasters/notesMaster1.xml" Id="Ra9d32d3abec24b6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6c6879f9fd94b83" /><Relationship Type="http://schemas.openxmlformats.org/officeDocument/2006/relationships/notesMaster" Target="/ppt/notesMasters/notesMaster1.xml" Id="R80f97f89a49a417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5d04747133046ad" /><Relationship Type="http://schemas.openxmlformats.org/officeDocument/2006/relationships/notesMaster" Target="/ppt/notesMasters/notesMaster1.xml" Id="R6e9f86a586ca45b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c439de458ed44d0" /><Relationship Type="http://schemas.openxmlformats.org/officeDocument/2006/relationships/notesMaster" Target="/ppt/notesMasters/notesMaster1.xml" Id="Rd83892391ffd4a9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a0d8fceec454d3d" /><Relationship Type="http://schemas.openxmlformats.org/officeDocument/2006/relationships/notesMaster" Target="/ppt/notesMasters/notesMaster1.xml" Id="R9e0e3c2cd364452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943a566889224618" /><Relationship Type="http://schemas.openxmlformats.org/officeDocument/2006/relationships/notesMaster" Target="/ppt/notesMasters/notesMaster1.xml" Id="Rf34fb06570354254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c53ee4f58fa4ee6" /><Relationship Type="http://schemas.openxmlformats.org/officeDocument/2006/relationships/notesMaster" Target="/ppt/notesMasters/notesMaster1.xml" Id="Rd2d62ca30f2b45b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f8fd94e6ae5d481c" /><Relationship Type="http://schemas.openxmlformats.org/officeDocument/2006/relationships/notesMaster" Target="/ppt/notesMasters/notesMaster1.xml" Id="Rc5baced11162421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a05613d42af4bd3" /><Relationship Type="http://schemas.openxmlformats.org/officeDocument/2006/relationships/notesMaster" Target="/ppt/notesMasters/notesMaster1.xml" Id="Rc7c3d3dc6bb0402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392e56d4d042ba" /><Relationship Type="http://schemas.openxmlformats.org/officeDocument/2006/relationships/notesMaster" Target="/ppt/notesMasters/notesMaster1.xml" Id="R4efbefe6aed44df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b8a7732ce0a34f1c" /><Relationship Type="http://schemas.openxmlformats.org/officeDocument/2006/relationships/notesMaster" Target="/ppt/notesMasters/notesMaster1.xml" Id="R730ca22808684d94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7137cc811e6c4726" /><Relationship Type="http://schemas.openxmlformats.org/officeDocument/2006/relationships/notesMaster" Target="/ppt/notesMasters/notesMaster1.xml" Id="R54edf20c80694d2a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63db81a3b17a4810" /><Relationship Type="http://schemas.openxmlformats.org/officeDocument/2006/relationships/notesMaster" Target="/ppt/notesMasters/notesMaster1.xml" Id="R6ad58baa50e942d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5c854cd537c4f1f" /><Relationship Type="http://schemas.openxmlformats.org/officeDocument/2006/relationships/notesMaster" Target="/ppt/notesMasters/notesMaster1.xml" Id="R9a7e5360abdf4db2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85fe924fc8545cc" /><Relationship Type="http://schemas.openxmlformats.org/officeDocument/2006/relationships/notesMaster" Target="/ppt/notesMasters/notesMaster1.xml" Id="Ra513179a5cf84d7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baa578df68ae4479" /><Relationship Type="http://schemas.openxmlformats.org/officeDocument/2006/relationships/notesMaster" Target="/ppt/notesMasters/notesMaster1.xml" Id="Rca6a45edae634b6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1358ba44e97e40a8" /><Relationship Type="http://schemas.openxmlformats.org/officeDocument/2006/relationships/notesMaster" Target="/ppt/notesMasters/notesMaster1.xml" Id="R759f142e46774ec3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9ce6e3ca472a4502" /><Relationship Type="http://schemas.openxmlformats.org/officeDocument/2006/relationships/notesMaster" Target="/ppt/notesMasters/notesMaster1.xml" Id="R4af4caa26ab640d5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f0eea76fce64810" /><Relationship Type="http://schemas.openxmlformats.org/officeDocument/2006/relationships/notesMaster" Target="/ppt/notesMasters/notesMaster1.xml" Id="R00915027214c4025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583796b70f0e4fe2" /><Relationship Type="http://schemas.openxmlformats.org/officeDocument/2006/relationships/notesMaster" Target="/ppt/notesMasters/notesMaster1.xml" Id="Rec645402828d4a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8591d89d84f4832" /><Relationship Type="http://schemas.openxmlformats.org/officeDocument/2006/relationships/notesMaster" Target="/ppt/notesMasters/notesMaster1.xml" Id="Re30037efd0084eb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74e0695f0594f7a" /><Relationship Type="http://schemas.openxmlformats.org/officeDocument/2006/relationships/notesMaster" Target="/ppt/notesMasters/notesMaster1.xml" Id="R1e60b6985b8f4ae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7177f7953cd4069" /><Relationship Type="http://schemas.openxmlformats.org/officeDocument/2006/relationships/notesMaster" Target="/ppt/notesMasters/notesMaster1.xml" Id="R7cb76cc12189424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acc197ed248420b" /><Relationship Type="http://schemas.openxmlformats.org/officeDocument/2006/relationships/notesMaster" Target="/ppt/notesMasters/notesMaster1.xml" Id="R88cc03b1e66e49c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afa74bbdb6445f1" /><Relationship Type="http://schemas.openxmlformats.org/officeDocument/2006/relationships/notesMaster" Target="/ppt/notesMasters/notesMaster1.xml" Id="Rc5817db82f58456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13172c53989408f" /><Relationship Type="http://schemas.openxmlformats.org/officeDocument/2006/relationships/notesMaster" Target="/ppt/notesMasters/notesMaster1.xml" Id="R8c7a76ba15ae463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week closes Job and enters the ancestral narratives.</a:t>
            </a:r>
          </a:p>
          <a:p xmlns:a="http://schemas.openxmlformats.org/drawingml/2006/main">
            <a:r>
              <a:t>The central thread is that God’s purpose advances through people whose faith is real but whose families and decisions remain deeply complicated.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 and Genesis 12–29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Abram’s failures must not be softened: Sarai bears the danger produced by his self-protection.</a:t>
            </a:r>
          </a:p>
          <a:p xmlns:a="http://schemas.openxmlformats.org/drawingml/2006/main">
            <a:r>
              <a:t>Genesis also portrays growth and courage, especially in the rescue of Lot and the encounter with Melchizedek.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12–14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 ancient covenant ritual, passing between divided animals dramatized the consequence of covenant violation.</a:t>
            </a:r>
          </a:p>
          <a:p xmlns:a="http://schemas.openxmlformats.org/drawingml/2006/main">
            <a:r>
              <a:t>In this scene, the divine symbols pass through; Abram receives the promise in a deep sleep.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15</a:t>
            </a:r>
          </a:p>
          <a:p xmlns:a="http://schemas.openxmlformats.org/drawingml/2006/main">
            <a:r>
              <a:t>Gordon J. Wenham, Genesis 1–15, Word Biblical Commentary 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12–15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3 to read Genesis 16:6–16; 17:1–14; 18:9–15.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16:6–16; 17:1–14; 18:9–15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romanticize Hagar’s exploitation or imply that divine care excuses Sarai and Abram.</a:t>
            </a:r>
          </a:p>
          <a:p xmlns:a="http://schemas.openxmlformats.org/drawingml/2006/main">
            <a:r>
              <a:t>Hagar is the first person in Genesis to give God a name, and Ishmael’s name means ‘God hears.’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16</a:t>
            </a:r>
          </a:p>
          <a:p xmlns:a="http://schemas.openxmlformats.org/drawingml/2006/main">
            <a:r>
              <a:t>Phyllis Trible, Texts of Terror (Fortress Press, 1984)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Circumcision is not the source of the promise; it is the covenant sign and obligation.</a:t>
            </a:r>
          </a:p>
          <a:p xmlns:a="http://schemas.openxmlformats.org/drawingml/2006/main">
            <a:r>
              <a:t>Genesis 17 holds differentiation and blessing together: Isaac is the covenant heir, but Ishmael is not abandoned.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Abraham also laughs in Genesis 17:17. Sarah should not be singled out as uniquely unbelieving.</a:t>
            </a:r>
          </a:p>
          <a:p xmlns:a="http://schemas.openxmlformats.org/drawingml/2006/main">
            <a:r>
              <a:t>Isaac’s name, associated with laughter, preserves both disbelief and joy in the family’s memory.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17:15–22; 18:9–15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16–18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4 to read Genesis 19:12–17; 20:1–7; 21:1–21.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19:12–17; 20:1–7; 21:1–21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focus on violence, inhospitality, domination, and the household’s moral disintegration.</a:t>
            </a:r>
          </a:p>
          <a:p xmlns:a="http://schemas.openxmlformats.org/drawingml/2006/main">
            <a:r>
              <a:t>Ezekiel 16:49–50 also identifies pride, excess, neglect of the poor, and abomination in Sodom.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19</a:t>
            </a:r>
          </a:p>
          <a:p xmlns:a="http://schemas.openxmlformats.org/drawingml/2006/main">
            <a:r>
              <a:t>The Holy Bible, Ezekiel 16:49–50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map to show continuity across readings.</a:t>
            </a:r>
          </a:p>
          <a:p xmlns:a="http://schemas.openxmlformats.org/drawingml/2006/main">
            <a:r>
              <a:t>The covenant is dependable because God is faithful—not because the family is morally uncomplicated.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 and Genesis 12–29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narrative calls Abraham a prophet while exposing his morally dangerous behavior.</a:t>
            </a:r>
          </a:p>
          <a:p xmlns:a="http://schemas.openxmlformats.org/drawingml/2006/main">
            <a:r>
              <a:t>This tension is important: election does not equal moral infallibility.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Interpretations of Ishmael’s behavior in 21:9 vary; the Hebrew can mean laughing or mocking.</a:t>
            </a:r>
          </a:p>
          <a:p xmlns:a="http://schemas.openxmlformats.org/drawingml/2006/main">
            <a:r>
              <a:t>Whatever the immediate conflict, the text centers God’s hearing and provision in the wilderness.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21:1–21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19–21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5 to read Genesis 22:1–19.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22:1–19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moral and emotional difficulty rather than rushing past it.</a:t>
            </a:r>
          </a:p>
          <a:p xmlns:a="http://schemas.openxmlformats.org/drawingml/2006/main">
            <a:r>
              <a:t>The narrative calls this a test, prohibits completion, provides a substitute, and renews the promise.</a:t>
            </a:r>
          </a:p>
          <a:p xmlns:a="http://schemas.openxmlformats.org/drawingml/2006/main">
            <a:r>
              <a:t>Christian interpretation may see typological resonance with Christ, but Isaac is spared while Jesus’ self-offering follows a distinct canonical trajectory.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22:1–19</a:t>
            </a:r>
          </a:p>
          <a:p xmlns:a="http://schemas.openxmlformats.org/drawingml/2006/main">
            <a:r>
              <a:t>The Holy Bible, Hebrews 11:17–19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theological center is God’s reliability and provision under a test that appears to threaten the covenant itself.</a:t>
            </a:r>
          </a:p>
          <a:p xmlns:a="http://schemas.openxmlformats.org/drawingml/2006/main">
            <a:r>
              <a:t>Do not generalize Abraham’s singular command into permission to harm others in the name of private revelation.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22–24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6 to read Genesis 25:7–11, 19–34; 26:17–25.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25:7–11, 19–34; 26:17–25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burial briefly reunites Isaac and Ishmael in the narrative.</a:t>
            </a:r>
          </a:p>
          <a:p xmlns:a="http://schemas.openxmlformats.org/drawingml/2006/main">
            <a:r>
              <a:t>The genealogy confirms God’s word concerning Ishmael in Genesis 17.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25:7–18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reducing the episode to ‘Jacob good, Esau bad.’ The text criticizes Esau’s contempt and exposes Jacob’s opportunism.</a:t>
            </a:r>
          </a:p>
          <a:p xmlns:a="http://schemas.openxmlformats.org/drawingml/2006/main">
            <a:r>
              <a:t>The oracle of 25:23 precedes their actions; divine election is not created by the bargain.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25:19–34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1 to read Job 40:1–14; 42:1–10.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40:1–14; 42:1–10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Isaac’s nonretaliatory movement is not passivity; he keeps digging until space opens.</a:t>
            </a:r>
          </a:p>
          <a:p xmlns:a="http://schemas.openxmlformats.org/drawingml/2006/main">
            <a:r>
              <a:t>Altar, tent, and well combine worship, dwelling, and provision.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26:12–33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25–26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7 to read Genesis 27:1–17, 30–41; 28:10–22; 29:15–30.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27:1–17, 30–41; 28:10–22; 29:15–30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Favoritism is already named in Genesis 25:28 and becomes the structure of the deception in Genesis 27.</a:t>
            </a:r>
          </a:p>
          <a:p xmlns:a="http://schemas.openxmlformats.org/drawingml/2006/main">
            <a:r>
              <a:t>The family divides into parent-child coalitions instead of functioning as a covenant household.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25:28; 27:1–41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Consequences begin immediately: Esau’s anguish, murderous intent, separation, and exile.</a:t>
            </a:r>
          </a:p>
          <a:p xmlns:a="http://schemas.openxmlformats.org/drawingml/2006/main">
            <a:r>
              <a:t>God’s Bethel promise is grace, not approval of Jacob’s method.</a:t>
            </a:r>
          </a:p>
          <a:p xmlns:a="http://schemas.openxmlformats.org/drawingml/2006/main">
            <a:r>
              <a:t>Laban’s deception mirrors Jacob’s and begins a long process of 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27–29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divine election from human means. The text never requires the reader to approve the disguise in order to affirm the promise.</a:t>
            </a:r>
          </a:p>
          <a:p xmlns:a="http://schemas.openxmlformats.org/drawingml/2006/main">
            <a:r>
              <a:t>Jacob’s later life will involve repeated confrontations with his identity and methods.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27–29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27–29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each participant to identify one statement that challenged or encouraged them.</a:t>
            </a:r>
          </a:p>
          <a:p xmlns:a="http://schemas.openxmlformats.org/drawingml/2006/main">
            <a:r>
              <a:t>Keep together divine faithfulness and moral seriousness.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 and Genesis 12–29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inviting one specific commitment.</a:t>
            </a:r>
          </a:p>
          <a:p xmlns:a="http://schemas.openxmlformats.org/drawingml/2006/main">
            <a:r>
              <a:t>Suggested witness: refuse confident explanations of another person’s suffering; pray, listen, and act truthfully.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 and Genesis 12–29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in prayer for humility, truthful family relationships, and trust that does not manipulate.</a:t>
            </a:r>
          </a:p>
          <a:p xmlns:a="http://schemas.openxmlformats.org/drawingml/2006/main">
            <a:r>
              <a:t>The week’s hope is God’s faithfulness; its ethical demand is that covenant privilege never excuses harm.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 and Genesis 12–29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Job 42:6 is difficult to translate. It may mean ‘I despise myself and repent’ or ‘I retract and relent concerning dust and ashes.’ Avoid claiming Job confesses the crimes alleged by the friends.</a:t>
            </a:r>
          </a:p>
          <a:p xmlns:a="http://schemas.openxmlformats.org/drawingml/2006/main">
            <a:r>
              <a:t>His change concerns epistemic posture after encountering God.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40:1–14; 42:1–6</a:t>
            </a:r>
          </a:p>
          <a:p xmlns:a="http://schemas.openxmlformats.org/drawingml/2006/main">
            <a:r>
              <a:t>David J. A. Clines, Job 38–42, Word Biblical Commentary 18B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 twice says the friends did not speak what is right ‘as my servant Job has.’ Honest protest is treated more favorably than false certainty.</a:t>
            </a:r>
          </a:p>
          <a:p xmlns:a="http://schemas.openxmlformats.org/drawingml/2006/main">
            <a:r>
              <a:t>The intercession reverses the friends’ social and theological position.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42:7–9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turning Job’s ending into a prosperity formula—the very error the book has challenged.</a:t>
            </a:r>
          </a:p>
          <a:p xmlns:a="http://schemas.openxmlformats.org/drawingml/2006/main">
            <a:r>
              <a:t>The restoration is narrative grace, not a universal schedule for earthly compensation.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42:10–17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complicates a simple moral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Job 40–42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2 to read Genesis 12:1–9; 15:1–18.</a:t>
            </a:r>
          </a:p>
          <a:p xmlns:a="http://schemas.openxmlformats.org/drawingml/2006/main">
            <a:r>
              <a:t>Ask the focus question before moving to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12:1–9; 15:1–18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call combines command, promise, and purpose.</a:t>
            </a:r>
          </a:p>
          <a:p xmlns:a="http://schemas.openxmlformats.org/drawingml/2006/main">
            <a:r>
              <a:t>Abram’s election is missional: blessing received becomes blessing mediated.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12:1–9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2670613824c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2c8560e68a47e7" /><Relationship Type="http://schemas.openxmlformats.org/officeDocument/2006/relationships/slideLayout" Target="/ppt/slideLayouts/slideLayout1.xml" Id="Rd5380f21d38f43e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80f21d38f43e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80a6a7724302" /><Relationship Type="http://schemas.openxmlformats.org/officeDocument/2006/relationships/notesSlide" Target="/ppt/notesSlides/notesSlide1.xml" Id="R40018a0ee1cd439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f2cde4184824" /><Relationship Type="http://schemas.openxmlformats.org/officeDocument/2006/relationships/notesSlide" Target="/ppt/notesSlides/notesSlide10.xml" Id="R00235b82bf6246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1bfb13fa453c" /><Relationship Type="http://schemas.openxmlformats.org/officeDocument/2006/relationships/notesSlide" Target="/ppt/notesSlides/notesSlide11.xml" Id="Re7be55ea9249454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ded772944cab" /><Relationship Type="http://schemas.openxmlformats.org/officeDocument/2006/relationships/notesSlide" Target="/ppt/notesSlides/notesSlide12.xml" Id="R1973f01bcc64458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2c9d6def4bab" /><Relationship Type="http://schemas.openxmlformats.org/officeDocument/2006/relationships/notesSlide" Target="/ppt/notesSlides/notesSlide13.xml" Id="Rb35a564b9c9746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8d010cb64945" /><Relationship Type="http://schemas.openxmlformats.org/officeDocument/2006/relationships/notesSlide" Target="/ppt/notesSlides/notesSlide14.xml" Id="Reb6ad399849d449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7e0bcc804001" /><Relationship Type="http://schemas.openxmlformats.org/officeDocument/2006/relationships/notesSlide" Target="/ppt/notesSlides/notesSlide15.xml" Id="R57d6b10e34b449b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7918ba4c4e56" /><Relationship Type="http://schemas.openxmlformats.org/officeDocument/2006/relationships/notesSlide" Target="/ppt/notesSlides/notesSlide16.xml" Id="R4a23e463d40f46b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b8c281db49e5" /><Relationship Type="http://schemas.openxmlformats.org/officeDocument/2006/relationships/notesSlide" Target="/ppt/notesSlides/notesSlide17.xml" Id="R056e4a64dcdf46f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afc690c046d6" /><Relationship Type="http://schemas.openxmlformats.org/officeDocument/2006/relationships/notesSlide" Target="/ppt/notesSlides/notesSlide18.xml" Id="R9224997c38c4466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6c71b8ab4a56" /><Relationship Type="http://schemas.openxmlformats.org/officeDocument/2006/relationships/notesSlide" Target="/ppt/notesSlides/notesSlide19.xml" Id="Rd812ff1874cb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05e762f142d2" /><Relationship Type="http://schemas.openxmlformats.org/officeDocument/2006/relationships/notesSlide" Target="/ppt/notesSlides/notesSlide2.xml" Id="Raa3ec03fe639484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d8d3ebe04bbb" /><Relationship Type="http://schemas.openxmlformats.org/officeDocument/2006/relationships/notesSlide" Target="/ppt/notesSlides/notesSlide20.xml" Id="R7ebee6eec2c145c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91b6fcaf4bc2" /><Relationship Type="http://schemas.openxmlformats.org/officeDocument/2006/relationships/notesSlide" Target="/ppt/notesSlides/notesSlide21.xml" Id="Ra5dd13627dcd4b5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0fd4124e4d0b" /><Relationship Type="http://schemas.openxmlformats.org/officeDocument/2006/relationships/notesSlide" Target="/ppt/notesSlides/notesSlide22.xml" Id="Re0cd2d9cd100479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7320a9174af2" /><Relationship Type="http://schemas.openxmlformats.org/officeDocument/2006/relationships/notesSlide" Target="/ppt/notesSlides/notesSlide23.xml" Id="Ra18d7974510d45e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b584ef8b4614" /><Relationship Type="http://schemas.openxmlformats.org/officeDocument/2006/relationships/notesSlide" Target="/ppt/notesSlides/notesSlide24.xml" Id="R8d0ba004d3ff481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d5ab6d414b10" /><Relationship Type="http://schemas.openxmlformats.org/officeDocument/2006/relationships/notesSlide" Target="/ppt/notesSlides/notesSlide25.xml" Id="R294a04ed652d471c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86dee24f4a0c" /><Relationship Type="http://schemas.openxmlformats.org/officeDocument/2006/relationships/notesSlide" Target="/ppt/notesSlides/notesSlide26.xml" Id="Rc12eded6060f4f6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52e27bc14770" /><Relationship Type="http://schemas.openxmlformats.org/officeDocument/2006/relationships/notesSlide" Target="/ppt/notesSlides/notesSlide27.xml" Id="R3fdb4352292a4dac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132fd29d4772" /><Relationship Type="http://schemas.openxmlformats.org/officeDocument/2006/relationships/notesSlide" Target="/ppt/notesSlides/notesSlide28.xml" Id="Rb45527311a764fb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50a20b694d6c" /><Relationship Type="http://schemas.openxmlformats.org/officeDocument/2006/relationships/notesSlide" Target="/ppt/notesSlides/notesSlide29.xml" Id="R8f0b5e801319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511804d54a49" /><Relationship Type="http://schemas.openxmlformats.org/officeDocument/2006/relationships/notesSlide" Target="/ppt/notesSlides/notesSlide3.xml" Id="Rcd3343d01f744df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e9946ce74ca9" /><Relationship Type="http://schemas.openxmlformats.org/officeDocument/2006/relationships/notesSlide" Target="/ppt/notesSlides/notesSlide30.xml" Id="R19598cdb9cf445b6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7af1afa84ca3" /><Relationship Type="http://schemas.openxmlformats.org/officeDocument/2006/relationships/notesSlide" Target="/ppt/notesSlides/notesSlide31.xml" Id="R4bd8d9e4f4554743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f3769e26438d" /><Relationship Type="http://schemas.openxmlformats.org/officeDocument/2006/relationships/notesSlide" Target="/ppt/notesSlides/notesSlide32.xml" Id="R65c9de2697e54dc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d12b86b24847" /><Relationship Type="http://schemas.openxmlformats.org/officeDocument/2006/relationships/notesSlide" Target="/ppt/notesSlides/notesSlide33.xml" Id="R45aa9a9044a5454c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f8e524824d98" /><Relationship Type="http://schemas.openxmlformats.org/officeDocument/2006/relationships/notesSlide" Target="/ppt/notesSlides/notesSlide34.xml" Id="Rf12969c5f7db4ea2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dc6bb00841e5" /><Relationship Type="http://schemas.openxmlformats.org/officeDocument/2006/relationships/notesSlide" Target="/ppt/notesSlides/notesSlide35.xml" Id="R7a49e04560324156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d529ebc84900" /><Relationship Type="http://schemas.openxmlformats.org/officeDocument/2006/relationships/notesSlide" Target="/ppt/notesSlides/notesSlide36.xml" Id="R4051ed454c044cc5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b8ff8c8c844c1" /><Relationship Type="http://schemas.openxmlformats.org/officeDocument/2006/relationships/notesSlide" Target="/ppt/notesSlides/notesSlide37.xml" Id="Rbf303e31349144c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322ec4054b01" /><Relationship Type="http://schemas.openxmlformats.org/officeDocument/2006/relationships/notesSlide" Target="/ppt/notesSlides/notesSlide38.xml" Id="R232d716b918b4264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d46b87754262" /><Relationship Type="http://schemas.openxmlformats.org/officeDocument/2006/relationships/notesSlide" Target="/ppt/notesSlides/notesSlide39.xml" Id="Rfc9889c95e9e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92ddcd064f47" /><Relationship Type="http://schemas.openxmlformats.org/officeDocument/2006/relationships/notesSlide" Target="/ppt/notesSlides/notesSlide4.xml" Id="Rc6ff741a418a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e7caa73c49fa" /><Relationship Type="http://schemas.openxmlformats.org/officeDocument/2006/relationships/notesSlide" Target="/ppt/notesSlides/notesSlide5.xml" Id="R509f17bce684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cfabf9594038" /><Relationship Type="http://schemas.openxmlformats.org/officeDocument/2006/relationships/notesSlide" Target="/ppt/notesSlides/notesSlide6.xml" Id="Rb72b9c8c1308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5fcb25f3497c" /><Relationship Type="http://schemas.openxmlformats.org/officeDocument/2006/relationships/notesSlide" Target="/ppt/notesSlides/notesSlide7.xml" Id="R48f39319d024452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88dbfa67a432a" /><Relationship Type="http://schemas.openxmlformats.org/officeDocument/2006/relationships/notesSlide" Target="/ppt/notesSlides/notesSlide8.xml" Id="R491f7f3e81254bb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abdd831844a8" /><Relationship Type="http://schemas.openxmlformats.org/officeDocument/2006/relationships/notesSlide" Target="/ppt/notesSlides/notesSlide9.xml" Id="Rd1b44ad69874483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827AFC-E194-4E5D-AB32-08714F7C5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20B3EF-69EA-4C92-A5A8-AFB71F070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BIBLE 365  •  WEEK THREE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3EADA5-28F6-43D0-ACCD-409F7E45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9906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425" b="1">
                <a:solidFill>
                  <a:srgbClr val="FFFFFF"/>
                </a:solidFill>
              </a:defRPr>
            </a:pPr>
            <a:r>
              <a:rPr sz="4425" b="1">
                <a:solidFill>
                  <a:srgbClr val="FFFFFF"/>
                </a:solidFill>
              </a:rPr>
              <a:t>Promise Through</a:t>
            </a:r>
          </a:p>
          <a:p xmlns:a="http://schemas.openxmlformats.org/drawingml/2006/main">
            <a:pPr algn="l">
              <a:defRPr sz="4425" b="1">
                <a:solidFill>
                  <a:srgbClr val="FFFFFF"/>
                </a:solidFill>
              </a:defRPr>
            </a:pPr>
            <a:r>
              <a:rPr sz="4425" b="1">
                <a:solidFill>
                  <a:srgbClr val="FFFFFF"/>
                </a:solidFill>
              </a:rPr>
              <a:t>Complicated People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69E0BF-D50F-43A5-A498-0B6219ED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7620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9C7A3"/>
                </a:solidFill>
              </a:defRPr>
            </a:pPr>
            <a:r>
              <a:rPr sz="2100" b="0">
                <a:solidFill>
                  <a:srgbClr val="D9C7A3"/>
                </a:solidFill>
              </a:rPr>
              <a:t>Job 40–42  •  Genesis 12–29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D32892-8577-4013-B860-18C42A4E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86250"/>
            <a:ext cx="395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0F5957-5E92-4BE8-9EC1-8784E3013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76750"/>
            <a:ext cx="3952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HUMILITY  •  COVENANT  •  FAILURE  •  GRACE</a:t>
            </a:r>
          </a:p>
        </p:txBody>
      </p:sp>
    </p:spTree>
    <p:extLst>
      <p:ext uri="{BB962C8B-B14F-4D97-AF65-F5344CB8AC3E}">
        <p14:creationId xmlns:p14="http://schemas.microsoft.com/office/powerpoint/2010/main" val="2200002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A4CF72-9346-47BA-8B4C-FFA7B819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39F44C-B628-45C9-8FFA-FF0E628A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12–14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17752-E591-4EFB-9203-49F07C629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Abram believes—and still acts from fear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9EC20C-E9C8-4C24-B927-D7A5E6BB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7E34DD-EDC7-4A31-98A1-A742B8ACD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FAITH &amp; COURAGE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7502BB-A593-4409-AACC-D98E16CC8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Abram leaves home, builds altars, separates peacefully from Lot, rescues Lot from invading kings, and refuses the king of Sodom’s wealth.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279E3A-C6B7-4687-8457-F3DE69105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7B171A-59CC-4D8F-974D-C5D4FF849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FEAR &amp; FAILURE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F04B68-BAD6-485E-948F-6E51A6AF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In Egypt, Abram identifies Sarai as his sister, exposing her to Pharaoh’s household in order to protect himself.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D79966-2B57-4FA8-9C49-62A1409E0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narrative does not present the covenant bearer as flawless. God’s promise is dependable even while Abram’s trust is incomplete.</a:t>
            </a:r>
          </a:p>
        </p:txBody>
      </p:sp>
    </p:spTree>
    <p:extLst>
      <p:ext uri="{BB962C8B-B14F-4D97-AF65-F5344CB8AC3E}">
        <p14:creationId xmlns:p14="http://schemas.microsoft.com/office/powerpoint/2010/main" val="7282595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256E44-BF54-48E2-B83C-8F31321EF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20437F-6C9A-420E-9102-66326C7DC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F37F32-177F-4E8D-9A2B-C90B607AC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covenant ceremony places the promise in God’s hands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4E9F48-738A-43A2-B965-BE1F7D667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1E219-633F-482D-848B-7FADDE7DE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CRISIS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34FC3D-4A66-4FA5-93A3-F95E93D5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14500"/>
            <a:ext cx="695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Abram has land promises but no child; time appears to contradict God’s word.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52F113-E174-40A2-AF9B-FA2E9E653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THE FAITH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25DF3C-32C3-49C9-8A27-4310B200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62250"/>
            <a:ext cx="695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Abram believes the Lord, and it is counted to him as righteousness—trusting God’s promise despite visible lack.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D2BE18-1594-4FBD-B3C7-491503FC1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58A3A"/>
                </a:solidFill>
              </a:defRPr>
            </a:pPr>
            <a:r>
              <a:rPr sz="1650" b="1">
                <a:solidFill>
                  <a:srgbClr val="B58A3A"/>
                </a:solidFill>
              </a:rPr>
              <a:t>THE SIGN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E24748-891B-4171-B1F4-92D3B28F0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05250"/>
            <a:ext cx="695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A smoking fire pot and flaming torch pass between the pieces. God symbolically assumes the covenant obligation.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D070F8-342E-4FC3-B275-835F2A22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covenant rests ultimately on God’s pledged faithfulness, not Abram’s ability to secure the future.</a:t>
            </a:r>
          </a:p>
        </p:txBody>
      </p:sp>
    </p:spTree>
    <p:extLst>
      <p:ext uri="{BB962C8B-B14F-4D97-AF65-F5344CB8AC3E}">
        <p14:creationId xmlns:p14="http://schemas.microsoft.com/office/powerpoint/2010/main" val="17115051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0D9C25-BAB9-465F-B8AF-9374098C1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A000C4-7108-4053-8367-427A41B14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THURSDAY, AUGUST 6, 2026  •  GENESIS 12–15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B6A220-5634-49A9-85B4-AC195673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16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24D1C2-8311-4053-BF44-4A2987EC6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99D52A-A2F5-4ED4-B9C7-81849A6FC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574519-F7AC-40E3-8C51-0946E850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In Genesis 12–15, how do Abram’s call, failures, rescue of Lot, and covenant ceremony reveal both human weakness and God’s dependable promise?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2FB6D8-E8DC-4AF4-90E9-A57F106BC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057E7D-B5B9-429E-861D-3A8897F95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27561669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2FBFBC-2F8B-433D-BEF8-C81591DF4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F111AB-06A0-4244-A852-21FD45947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594EAD-9C98-4783-96A8-8D9FC73C1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16:6–16; 17:1–14; 18:9–15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B5227F-9569-4BE2-8A5A-72F37539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D1EE95-D9A7-40A8-9058-5098352B5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FE9C5-C339-406D-A21B-B8EEF788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B727E2-A9BC-4A4E-8AA2-6F1A44FD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1029BA-00BC-4210-A092-02F38721B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God sees • name • circumcision • household • laughter • promised son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791075-E605-42FF-98B7-EC7A94856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9DA1BB-7EB3-44DA-9CD5-4DE4E216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does God address an abused outsider, bind the household by covenant, and renew an impossible promise?</a:t>
            </a:r>
          </a:p>
        </p:txBody>
      </p:sp>
    </p:spTree>
    <p:extLst>
      <p:ext uri="{BB962C8B-B14F-4D97-AF65-F5344CB8AC3E}">
        <p14:creationId xmlns:p14="http://schemas.microsoft.com/office/powerpoint/2010/main" val="134420436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390D87-BFA8-4D54-8556-03F462F97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F1D539-BD66-4C44-B1A4-0F454C07E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92424C-9856-4013-9AF2-DDA960A68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Hagar names the God who sees the afflicted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863315-1F84-4B42-A687-BB0426B19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842756-7224-4FAE-9512-D9E97814E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HUMAN 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A36CBE-E55B-4C2D-B5ED-43F1E901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Sarai uses an enslaved woman to obtain a child; Abram consents; conflict follows; Sarai deals harshly with Hagar, who flees.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8D7B41-F584-47A9-905C-CE8E09082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62125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DIVINE ENCOUNTER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F6EBAF-7F1B-4D86-B850-16FA64BD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86000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God’s messenger finds Hagar in the wilderness, addresses her by name, hears her affliction, and promises descendants.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939431-2316-40FB-847E-641D0477B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954795-ABD0-4F58-A136-038862B9E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B58A3A"/>
                </a:solidFill>
              </a:defRPr>
            </a:pPr>
            <a:r>
              <a:rPr sz="2025" b="1">
                <a:solidFill>
                  <a:srgbClr val="B58A3A"/>
                </a:solidFill>
              </a:rPr>
              <a:t>EL ROI — “THE GOD WHO SEES ME”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BC1735-7595-4FD6-829B-1F706FC44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72125"/>
            <a:ext cx="1000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covenant family’s failure does not place Hagar beyond God’s sight, speech, or promise.</a:t>
            </a:r>
          </a:p>
        </p:txBody>
      </p:sp>
    </p:spTree>
    <p:extLst>
      <p:ext uri="{BB962C8B-B14F-4D97-AF65-F5344CB8AC3E}">
        <p14:creationId xmlns:p14="http://schemas.microsoft.com/office/powerpoint/2010/main" val="34021341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67591D-ACFF-4C4A-8F3F-B19891FE7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43E10B-EF9B-4C16-998F-8211246B1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25C178-2B09-471E-95C0-F3F497A6D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Circumcision marks belonging, obligation, and embodied covenant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9719C6-393E-453E-89F0-572C1EFC1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3EC184-4C27-4C1B-8316-0D160FA2B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NEW NAMES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F4999C-F07A-4B92-B3CE-0E51B8210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676400"/>
            <a:ext cx="7524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Abram becomes Abraham; Sarai becomes Sarah. Promise reshapes identity.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84DEBC-5986-48F5-80DC-CD987DA47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98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DBA17F-F2F6-40D7-AE43-4455FF4A9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COVENANT SIGN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B27850-C60A-442F-AF6A-7A95F4BFE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724150"/>
            <a:ext cx="7524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male body carries a permanent sign that the family belongs to God.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CE61AF-C5E2-4B9A-8F27-4CEEBF6A6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575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F0C735-80E6-40A5-AF13-5294FD2A2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WHOLE HOUSEHOLD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82F6B9-3702-4424-87A7-96A3032FE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771900"/>
            <a:ext cx="7524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Sons, servants, and those born outside the bloodline are included under the sign.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EA0EF5-DF43-438C-BF8A-983EFFAB6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053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D3364D-90D9-4C37-B652-121B73048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57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DEFINED PROMISE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6E0CB1-E494-4A29-9BB6-B69E11B1A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819650"/>
            <a:ext cx="7524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Isaac will carry the covenant line, while Ishmael also receives blessing and a future.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297B5A-F1DF-44A7-9AE5-C62E8C60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95312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Grace creates identity; the sign calls the household to live as people claimed by God.</a:t>
            </a:r>
          </a:p>
        </p:txBody>
      </p:sp>
    </p:spTree>
    <p:extLst>
      <p:ext uri="{BB962C8B-B14F-4D97-AF65-F5344CB8AC3E}">
        <p14:creationId xmlns:p14="http://schemas.microsoft.com/office/powerpoint/2010/main" val="79368930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A0D5A0-1D8F-46E1-A3F9-6C1CBF0D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737083-D2C9-43B7-B28A-31DE74EF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18:1–15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FE5386-3C90-48AD-A594-5DCB025A8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Sarah’s laughter reveals the distance between promise and possibility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87D3C5-DCC0-44EF-BC95-635B6B5DA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43B5E3-7629-443E-97E6-D6B406131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WHY SHE LAUGHS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6E08C8-7B8F-4C85-AD3E-65101136C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Age, infertility, and long delay make the promise sound impossible. Her laughter voices the strain of waiting.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A3BF1A-08D6-4551-8D7A-E796E1D37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CC56E8-6D16-45CD-93E6-37A2ADA3C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WHAT GOD ASKS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B66B30-C4E5-4050-BADE-7894C6B31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“Is anything too wonderful for the LORD?” The promise depends upon divine capacity, not reproductive probability.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2E505C-4FB0-45BA-9D48-1A3210855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covenant includes people who struggle to believe; God’s faithfulness is not defeated by incredulous laughter.</a:t>
            </a:r>
          </a:p>
        </p:txBody>
      </p:sp>
    </p:spTree>
    <p:extLst>
      <p:ext uri="{BB962C8B-B14F-4D97-AF65-F5344CB8AC3E}">
        <p14:creationId xmlns:p14="http://schemas.microsoft.com/office/powerpoint/2010/main" val="62421343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8A28C0-42CC-445E-B8F3-3FAD2C0E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FB521E-F9CA-42A6-B8A5-BE0ED4C8D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FRIDAY, AUGUST 7, 2026  •  GENESIS 16–18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BE6EFF-C7E9-496E-B94B-F2FF58A56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17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E4E34B-535D-4600-99DA-5E2EAB71F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133DCB-CFE1-4B8E-8F32-C84ACFD8E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1CFFC9-67BD-4D7D-B444-A5470570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Hagar’s encounter with the God who sees her, the covenant sign of circumcision, and Sarah’s promised son expand the meaning of God’s covenant in Genesis 16–18?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C00083-56D2-43E7-8D32-CA67CF40E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ACE0A4-DD6C-494D-A8FC-DA297CCDC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81690928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451250-D112-4D42-A82C-A78B112B2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B08783-482E-4447-9683-39CF88D0F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9647FE-8CAB-45D8-A741-DC5F928D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19:12–17; 20:1–7; 21:1–21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8C6BE5-8088-41FE-8676-285826B3D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6A8D15-C1E7-46C9-9A33-A62EB70D2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BB077A-DF47-4973-86D3-745AD84F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5E8969-DF7D-4D2F-9318-9BA622512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076061-914E-4277-BD64-E6427D5C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Escape • hesitation • Sarah endangered • Isaac born • Hagar heard • Ishmael protected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591AF1-98A7-4A76-9B93-6B544C656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82C819-BCB5-40C7-9E7A-81D9DAF7E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different forms of danger threaten these households, and how does God preserve life and promise?</a:t>
            </a:r>
          </a:p>
        </p:txBody>
      </p:sp>
    </p:spTree>
    <p:extLst>
      <p:ext uri="{BB962C8B-B14F-4D97-AF65-F5344CB8AC3E}">
        <p14:creationId xmlns:p14="http://schemas.microsoft.com/office/powerpoint/2010/main" val="102135022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CCB9D3-4361-4548-B2D9-1A2AB267D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DE1072-248A-4389-B078-4EF66477B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47A90C-608A-485C-9D43-891290D0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Genesis 19 portrays a household collapsing under a violent city’s influence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51A09F-3F02-446A-89CE-8F302CD77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76522D-D499-4285-BFE9-F2945F0CA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SODOM’S VIOLENCE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02717C-3CFD-4F8A-8EA3-DEAF1601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714500"/>
            <a:ext cx="666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The threatened gang assault exposes extreme hostility, domination, and abuse of strangers.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E1D7D9-3F77-4FB8-9EED-31AA2FF6B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LOT’S FAILURE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4B5FE6-A789-4105-9B09-6C7095D2C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809875"/>
            <a:ext cx="666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Lot offers his daughters, hesitates to flee, and cannot preserve moral clarity within his household.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636703-2FF3-4A03-AE7A-1F4FE2D6A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MERCIFUL RESCUE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3BB6E0-7561-4B5C-A8AE-B12E99DCA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857625"/>
            <a:ext cx="6667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The messengers seize the family by the hand because of God’s mercy, yet later choices continue the household’s disorder.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4FD465-386D-434D-B5CB-82C505C09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Physical escape from judgment does not automatically heal the patterns a family has learned.</a:t>
            </a:r>
          </a:p>
        </p:txBody>
      </p:sp>
    </p:spTree>
    <p:extLst>
      <p:ext uri="{BB962C8B-B14F-4D97-AF65-F5344CB8AC3E}">
        <p14:creationId xmlns:p14="http://schemas.microsoft.com/office/powerpoint/2010/main" val="8414728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3F5F04-E4A8-4A62-9E44-BC151446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EC1BC9-0B72-4148-AB2D-875B79302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40–42  •  GENESIS 12–29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213B6F-1EF4-4E8C-A0EA-CB5A27FC6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week moves from humbled speech to covenant trust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D9B6E5-CD29-465F-A764-C3C31C0F7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BF9FAB-9528-4ABF-84F1-A5F48321C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JOB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F9D89-B94F-4E67-99C8-855DCF1D5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8115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corrects speech, receives intercession, and restores relationship.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285542-8C23-48DA-9C51-260D6E35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02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861D62-E020-4691-B76A-C27A224B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86025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ABRAHAM &amp; SARAH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1D40A4-143A-40AF-A8DC-2DC4216DD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447925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Promise persists through migration, fear, delay, and family conflict.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C55303-1DC5-4269-8D98-B29B7F928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2C7513-670D-4304-BE58-A1B291CD8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HAGAR &amp; ISHMAEL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4074BA-43B6-4300-98BA-871A9B28E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31470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sees and protects people harmed within the covenant household.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EEE6D9-8697-48AD-A866-84BEEB89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338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6E910F-556C-4E18-ACDF-93E9CAECB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9575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ISAAC &amp; REBEKAH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EA5B86-9CB8-4E16-831D-831DDF82E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181475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promise continues through provision, barrenness, wells, and favoritism.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B26BA4-6336-42EC-8762-EAF40156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B57DC2-4738-4AF5-A1E8-6795863C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863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JACOB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4A1EF2-A4EC-47E5-9BD0-79DE4AB67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504825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Blessing is received amid deception, exile, encounter, and discipline.</a:t>
            </a:r>
          </a:p>
        </p:txBody>
      </p:sp>
    </p:spTree>
    <p:extLst>
      <p:ext uri="{BB962C8B-B14F-4D97-AF65-F5344CB8AC3E}">
        <p14:creationId xmlns:p14="http://schemas.microsoft.com/office/powerpoint/2010/main" val="6321472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E47EE9-774A-404B-A373-8A4D516EE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CE7ECA-A6AC-4BBD-A39F-B0BE24D22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80D1AB-A938-4C44-AAA6-D042DB5B7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Abraham repeats the same fear—and Sarah again bears the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D58156-18D3-406F-B59A-B38B9177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7EA0FA-8A92-4DFE-A2BB-7976455A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REPEATED PATTERN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BC57A9-E392-4BE7-AEB9-4A304F4C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As in Egypt, Abraham calls Sarah his sister. Self-protection places the promised mother in another ruler’s household.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DB35E8-ADFF-4A7D-B026-A7EC83065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DIVINE PROTECTION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6B84BE-B8D0-4485-9CDB-816BA2AF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4476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God warns Abimelech in a dream, prevents violation, restores Sarah, and preserves the promised birth.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9BF691-2D5B-4657-A198-152EE1A9B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7B884A-65D2-44AA-B06E-E6451BEFE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006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B58A3A"/>
                </a:solidFill>
              </a:defRPr>
            </a:pPr>
            <a:r>
              <a:rPr sz="1950" b="1">
                <a:solidFill>
                  <a:srgbClr val="B58A3A"/>
                </a:solidFill>
              </a:rPr>
              <a:t>Abraham is both prophet and failure: his calling does not make every action exemplary.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59F49B-993A-4BC9-BAB3-A3843D44B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promise survives because God intervenes where covenant people endanger one another.</a:t>
            </a:r>
          </a:p>
        </p:txBody>
      </p:sp>
    </p:spTree>
    <p:extLst>
      <p:ext uri="{BB962C8B-B14F-4D97-AF65-F5344CB8AC3E}">
        <p14:creationId xmlns:p14="http://schemas.microsoft.com/office/powerpoint/2010/main" val="76813421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851087-D0B6-4DCB-B73E-F824D3B2C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362C0B-3DA2-449F-8775-45A23635A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3BD2C1-D99B-4791-8E7A-034AC980F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Isaac’s joy and Ishmael’s exile stand painfully side by side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E8E56C-3487-4DF9-8E22-5C22C4DB9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CE6FC9-CB46-467D-865C-885C8DAE0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ISAAC IS BORN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32029B-441B-460B-8CD6-A1A401F94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God fulfills the announced promise. Sarah’s laughter becomes communal joy, and the covenant line continues.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F4318C-93E2-4644-B5CC-6761EF18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0FE4C4-5A58-4F5F-9BC7-2D265811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HAGAR &amp; ISHMAEL ARE SENT AWAY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D624F1-E4F2-40F6-B743-34CBAD715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Family conflict produces expulsion into the wilderness. God hears the boy, opens Hagar’s eyes to water, and preserves his future.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C613E9-4228-45C2-B55A-559A2B6FF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chosen line is clarified, but God’s care is not confined to the chosen line. Promise never makes displaced people invisible.</a:t>
            </a:r>
          </a:p>
        </p:txBody>
      </p:sp>
    </p:spTree>
    <p:extLst>
      <p:ext uri="{BB962C8B-B14F-4D97-AF65-F5344CB8AC3E}">
        <p14:creationId xmlns:p14="http://schemas.microsoft.com/office/powerpoint/2010/main" val="22204982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2F11B0-FC6D-44DA-8332-79D44AA03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82AC1E-8A26-448A-AF7A-80C72700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SATURDAY, AUGUST 8, 2026  •  GENESIS 19–21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A53794-0F5C-4534-872D-A90B6FC69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18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DF8B7C-9302-43CC-99FD-6BA13DE4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A5E40D-22C3-4750-A31A-EEE9138F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B75073-9D88-4284-B09B-FE134BFB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contrasts do Genesis 19–21 draw between Lot’s household, Abraham’s repeated failure involving Sarah, Hagar’s protection, and the birth of Isaac?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C63DE9-7875-4EEB-801B-E9629D8D3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698FF2-34C0-40DA-A854-328ADC0A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84302120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0C9BDE-B245-4A8D-9C3D-D8AAA692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D4C979-3C0D-4E2A-B0CB-9177402DD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29AE31-66FA-42F8-B3C9-0EEC014B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22:1–19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2D24B7-35AD-4497-B1AB-1D4CC0E8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183D80-5153-4DE5-A03B-9B8E74CF4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9102FD-348E-4587-AE6D-60B40C4B4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909151-E120-4F74-A24A-5B674F0B1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196B20-BD7F-4B02-8012-6BB00FAE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Test • beloved son • worship • God will provide • angel’s interruption • ram • renewed 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64A87B-6B2D-440A-B3AD-71A7B91B4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15EF33-6396-43EE-A706-E985CFB2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words and actions hold trust, terror, obedience, promise, and provision together?</a:t>
            </a:r>
          </a:p>
        </p:txBody>
      </p:sp>
    </p:spTree>
    <p:extLst>
      <p:ext uri="{BB962C8B-B14F-4D97-AF65-F5344CB8AC3E}">
        <p14:creationId xmlns:p14="http://schemas.microsoft.com/office/powerpoint/2010/main" val="37961726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4B29BE-FA24-408E-BDA0-7E8231201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959787-DD80-407F-AFE1-C9CD56C25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24F9E9-8DA4-4C99-AA9D-AD218AE8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binding of Isaac places the promise itself under unbearable pressure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B25F00-5180-42AE-9769-2E3E17380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CBF1BA-70FC-4A9B-BD2C-2A29B58AB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TEST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C329B4-D694-47BC-BCCE-EFB830779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14500"/>
            <a:ext cx="695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son through whom descendants were promised is now the one Abraham is commanded to offer.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388840-7623-4C33-9566-049665191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THE TRUST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6F779D-0860-424F-AF79-3C751D8E8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809875"/>
            <a:ext cx="6953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Abraham obeys while saying that God will provide and that “we” will return. Hebrews later interprets this as resurrection-shaped trust.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D3E058-1178-4392-81FD-46F4FE326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38625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THE INTERRUPTION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4545AD-9710-4385-AB10-CD9B5D79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43375"/>
            <a:ext cx="6953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God stops the act. Isaac is not sacrificed; a ram is provided; the covenant promise is renewed.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A57C0E-EDE2-4A46-8BB1-8A93D8286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story’s climax is not human sacrifice but divine provision: “On the mount of the LORD it shall be provided.”</a:t>
            </a:r>
          </a:p>
        </p:txBody>
      </p:sp>
    </p:spTree>
    <p:extLst>
      <p:ext uri="{BB962C8B-B14F-4D97-AF65-F5344CB8AC3E}">
        <p14:creationId xmlns:p14="http://schemas.microsoft.com/office/powerpoint/2010/main" val="188188469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3DCC8A-6909-4B86-B3FB-1C3D08015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0B1199-3070-48A3-B9B5-73E23C7F5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3318D6-4925-440A-966A-AE886BB48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Trust in Genesis 22 is not confidence that loss cannot occur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B2F3D5-34C6-434A-869C-590ED7DC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C67B92-9B3B-4AE5-AF82-D02C570CD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TRUST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F8F262-05C3-4F50-8D54-74320FF5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67640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God’s promise remains dependable even when Abraham cannot see how.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E71F1D-00D3-44A4-9497-A948351FF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9050E8-C35B-4A72-B114-7C9655716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432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PROVISION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91F8EF-9467-46AB-9EDE-40A0CB54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70510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ram is not visible at the beginning of the journey; provision appears at the decisive moment.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21748A-4626-48B9-BC7D-791DC629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290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6BE683-6E34-4098-8BBF-1B643762F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719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LIMIT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B2CCFB-92B4-4B24-9F29-5B0CCFB70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73380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God stops Abraham. The covenant’s future will not be secured through Isaac’s death.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F79B34-FB97-49EC-9249-DB2A30976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577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06C349-5C29-48F7-8DB3-EFFC9E42F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FUTURE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1DBEB4-57EA-4BFF-B97E-D1C93B56D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762500"/>
            <a:ext cx="752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The blessing of descendants and nations is reaffirmed through the preserved son.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762C57-0DCB-4A26-95B9-A1DE631D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953125"/>
            <a:ext cx="1009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Faith entrusts the promise to the Promiser; it does not control the means by which God must fulfill it.</a:t>
            </a:r>
          </a:p>
        </p:txBody>
      </p:sp>
    </p:spTree>
    <p:extLst>
      <p:ext uri="{BB962C8B-B14F-4D97-AF65-F5344CB8AC3E}">
        <p14:creationId xmlns:p14="http://schemas.microsoft.com/office/powerpoint/2010/main" val="85581585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D15820-41C3-4B81-957A-83AF70040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F96396-EB66-4ADD-A878-F5415C444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SUNDAY, AUGUST 9, 2026  •  GENESIS 22–24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8377DB-CA5A-4214-9A12-D1EE608E4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19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4FEFA5-5A46-43FF-9EB3-1A29C458F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A3D3D8-3314-42DB-83DB-508094A0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5208D3-8B49-416E-9DF1-8083027C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does Abraham’s willingness to offer Isaac in Genesis 22 reveal about trust, divine provision, and the future of the covenant promise?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BF4B70-8D38-4A3D-8A55-E4F56E94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59A7C4-87CB-4027-901A-5A76D42AD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62278535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E0813D-E867-43A0-B9DC-08B118DE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AD3C4B-D218-47E0-9DCF-FF200F06F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996197-78ED-4EA3-B00A-C9EDA278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25:7–11, 19–34; 26:17–25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2935AD-2E1C-4B7A-94CF-891E4923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71EB8A-2AD0-4FED-928B-BA1125BD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4D765A-9B7E-42BA-AA9D-FD0D173B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442A58-CB4C-4565-A006-EA7216FB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873367-8653-45C6-A29A-F8BEA6B4E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Burial • Ishmael • twins • birthright • famine • wells • room • altar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432746-0E05-4EE5-B77F-158DD7F32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C880BF-16A1-41DE-8E2B-364B8A39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does promise continue through death, rivalry, appetite, conflict, and renewed divine speech?</a:t>
            </a:r>
          </a:p>
        </p:txBody>
      </p:sp>
    </p:spTree>
    <p:extLst>
      <p:ext uri="{BB962C8B-B14F-4D97-AF65-F5344CB8AC3E}">
        <p14:creationId xmlns:p14="http://schemas.microsoft.com/office/powerpoint/2010/main" val="39542362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E51EB6-0794-4093-B008-9A393845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72AA1D-C4ED-4705-9D6F-CA524118B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018A3F-D48A-4C10-B4E2-855613D0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Death closes one generation without closing the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2A49F2-79A1-4BF6-A812-4B25F8660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92AA00-FC2C-4F9E-B925-C68FA7DA8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ABRAHAM DIES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1A4239-047B-4200-AF5E-CF4CA4B00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14500"/>
            <a:ext cx="695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Isaac and Ishmael bury their father together. The family is divided, yet both sons stand at the grave.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5D3D28-DC65-4C91-8FD4-5A08B50BE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ISHMAEL’S LINE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2C3DCA-C896-4833-B0C3-954D9B92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857500"/>
            <a:ext cx="695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His twelve princes fulfill God’s promise of fruitfulness, even though Isaac carries the covenant line.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EE08A9-6308-4C5E-8FC0-0F199CBB3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58A3A"/>
                </a:solidFill>
              </a:defRPr>
            </a:pPr>
            <a:r>
              <a:rPr sz="1650" b="1">
                <a:solidFill>
                  <a:srgbClr val="B58A3A"/>
                </a:solidFill>
              </a:rPr>
              <a:t>ISAAC IS BLESSED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D3A4A7-F8A7-46D6-B901-4512FC8C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52875"/>
            <a:ext cx="69532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God’s blessing rests on Isaac after Abraham’s death, showing that covenant continuity does not depend on the founder remaining alive.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CCC6DB-5A2E-48E6-97C7-7CA1DA04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God distinguishes the covenant line without erasing blessing beyond it.</a:t>
            </a:r>
          </a:p>
        </p:txBody>
      </p:sp>
    </p:spTree>
    <p:extLst>
      <p:ext uri="{BB962C8B-B14F-4D97-AF65-F5344CB8AC3E}">
        <p14:creationId xmlns:p14="http://schemas.microsoft.com/office/powerpoint/2010/main" val="30195015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2A7532-DD2D-4523-B740-234B7D777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71A60E-BB50-4D91-AFAE-75B8090B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25:19–34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2B729E-9801-43E0-B09D-FE4E1E470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birthright exchange exposes a promise endangered from within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64E593-2E1A-42B2-BD5B-FD47B397F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4092B7-F0AF-443F-8030-68F6D6EA9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ESAU’S IMPULSE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989ED8-BAD9-4DB3-ACDA-A5F25BE7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Hungry in the moment, Esau treats the birthright as less valuable than immediate satisfaction. The narrator says he despised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681BCB-DA62-4740-A3D9-1B75673D6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21DA36-5D11-4076-97DE-7135D7CC6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JACOB’S CALCULATION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12A704-8D84-476E-8752-42CAE223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Jacob values the birthright but exploits his brother’s vulnerability. Desire for covenant privilege does not justify manipulation.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539F61-228F-40E6-98B5-0E14F63A9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promise continues through a family in which one brother treats it lightly and the other tries to acquire it crookedly.</a:t>
            </a:r>
          </a:p>
        </p:txBody>
      </p:sp>
    </p:spTree>
    <p:extLst>
      <p:ext uri="{BB962C8B-B14F-4D97-AF65-F5344CB8AC3E}">
        <p14:creationId xmlns:p14="http://schemas.microsoft.com/office/powerpoint/2010/main" val="8840461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039598-0D0F-4215-A664-8F10354F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A441FB-648B-4478-9C02-E4377E81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46F8A6-C092-493D-BD05-4BE3A755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Job 40:1–14; 42:1–10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9C5454-64CA-46A9-99C7-B091077D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C78348-5CF1-4276-9F2C-0187FADD6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AF7B43-10D5-420B-B35A-2EA54194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1908A1-5261-435B-9DD9-3FECD49AA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96188B-CFCD-43F4-B81A-EE5D0121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Silence • repentance • rebuke • sacrifice • prayer • acceptance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DB130F-E145-4F83-93D7-ED10F7BEB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8C6DFD-2115-4A5F-873A-8B36E4DA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Job, God, and the friends each move toward restored relationship?</a:t>
            </a:r>
          </a:p>
        </p:txBody>
      </p:sp>
    </p:spTree>
    <p:extLst>
      <p:ext uri="{BB962C8B-B14F-4D97-AF65-F5344CB8AC3E}">
        <p14:creationId xmlns:p14="http://schemas.microsoft.com/office/powerpoint/2010/main" val="98281142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DF8FB5-A5B9-4F79-B46D-4064AF69C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133FA8-F78F-48FF-982A-CDE6E15DF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30072C-9C25-4ACC-88F3-2C9E02E11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Isaac’s wells teach patient persistence without surrendering promise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191375-88F3-41FA-8B46-27633BE2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3D7344-CC99-4473-B32D-D18161C4E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ESEK — CONTENTION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DCC3B5-6493-4E12-89B4-EDB0F50E2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76400"/>
            <a:ext cx="695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Opposition claims the first well; Isaac moves rather than escalating.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27F594-4B1A-4921-9AFE-281ECD37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003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5C1F18-3135-4A2B-99A5-0F11D3CE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5272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SITNAH — HOSTILITY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DC8032-3297-47BC-8374-6592BF274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14625"/>
            <a:ext cx="695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Conflict follows again; Isaac yields space without abandoning the search.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63F8CE-0CFB-49B1-814A-D51B9EFE0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3852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FFEB05-5F34-46E7-922C-4C969880D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9095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REHOBOTH — ROOM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23B0C8-F641-478C-8C49-30E24ECED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52850"/>
            <a:ext cx="695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A well is uncontested: “The LORD has made room for us.”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562C95-79AA-4E02-8E41-158AE7B3B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99EF56-FFE7-4DCD-BAE4-3142A509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29175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BEERSHEBA — WORSHIP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7E3F2B-5712-427B-B01C-DDFF8486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791075"/>
            <a:ext cx="695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130F"/>
                </a:solidFill>
              </a:defRPr>
            </a:pPr>
            <a:r>
              <a:rPr sz="1800" b="0">
                <a:solidFill>
                  <a:srgbClr val="17130F"/>
                </a:solidFill>
              </a:rPr>
              <a:t>God renews the promise; Isaac builds an altar, pitches his tent, and digs again.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815F28-4A7C-4931-BDB8-33567D01B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953125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Promise does not eliminate conflict; it gives Isaac freedom to seek peace without believing scarcity has the final word.</a:t>
            </a:r>
          </a:p>
        </p:txBody>
      </p:sp>
    </p:spTree>
    <p:extLst>
      <p:ext uri="{BB962C8B-B14F-4D97-AF65-F5344CB8AC3E}">
        <p14:creationId xmlns:p14="http://schemas.microsoft.com/office/powerpoint/2010/main" val="89695747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0B0AAB-FF3C-446A-9B25-AFF2C16F3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E1932B-314D-4187-B719-2EA6B029C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MONDAY, AUGUST 10, 2026  •  GENESIS 25–26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E5A9F1-9343-489B-90F5-444974257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20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3C5F62-7D6C-477C-BBC6-507771612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ED785E-49C2-4121-AE35-A1E089C8A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7D86AA-BA0B-4C9F-90C4-416FC1781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the deaths of Abraham and Ishmael, the birthright exchange, and Isaac’s conflicts over wells show both the fragility and continuation of God’s promise?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341C93-2F1D-4B3D-A930-713105FC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9522ED-93A1-4501-AF6E-20348482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82630882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4670F2-172F-4916-847A-35030EEF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B62FD5-4C14-467E-8818-D37A7623F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23E479-5734-4672-8FE8-5950E44B6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27:1–17, 30–41; 28:10–22; 29:15–30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D5B465-DF7E-40EA-A2A3-70D9F5A4F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70B8EE-7A9F-498F-B2EE-E3B13A4FA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54F1B4-C0B9-4757-A675-70D84CD19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5358BA-9B29-4C2F-92BF-82DC85E6B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156264-A443-4660-A880-CC2084B3D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Favorite sons • disguise • blessing • hatred • ladder • promise • Laban’s deception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1C50BF-3377-4A73-BCD1-590D433AA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34FCF6-AD4E-4743-B933-150F738DD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family favoritism and deception produce blessing, grief, exile, encounter, and reversal?</a:t>
            </a:r>
          </a:p>
        </p:txBody>
      </p:sp>
    </p:spTree>
    <p:extLst>
      <p:ext uri="{BB962C8B-B14F-4D97-AF65-F5344CB8AC3E}">
        <p14:creationId xmlns:p14="http://schemas.microsoft.com/office/powerpoint/2010/main" val="95108396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0638D9-0D33-4391-8701-2951AACF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F2F91C-1354-45CE-9A45-099DD0B94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25:28; 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DF4961-C783-4DEB-9F61-673850652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Favoritism turns the covenant household into competing alliances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313BD7-1717-449A-B241-3BE5DF90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FD4F78-16BA-4A6A-AD9E-91AD660B5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19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ISAAC → ESAU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C6A0EE-5F5C-4B93-BE36-861ACB15E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Isaac’s preference is tied to appetite and hunting. He attempts to bless Esau privately despite the earlier oracle.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E9194B-05E1-4484-BA49-94906C4A7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19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REBEKAH → JACOB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3B9241-083A-4979-8BEF-014A930F9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33625"/>
            <a:ext cx="4476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Rebekah converts knowledge of the promise into a deceptive strategy, placing Jacob in disguise before his blind father.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1662C0-4B30-46BF-862F-EB3A3CB55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29125"/>
            <a:ext cx="1000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FEC7B4-C415-4D1B-BD6E-4625BB722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0125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B58A3A"/>
                </a:solidFill>
              </a:defRPr>
            </a:pPr>
            <a:r>
              <a:rPr sz="2025" b="1">
                <a:solidFill>
                  <a:srgbClr val="B58A3A"/>
                </a:solidFill>
              </a:rPr>
              <a:t>Parents do not merely have preferences; they organize the family around them.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193590-C3AE-4678-8F9B-28C167A54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The result is stolen trust, fractured brotherhood, grief, and exile.</a:t>
            </a:r>
          </a:p>
        </p:txBody>
      </p:sp>
    </p:spTree>
    <p:extLst>
      <p:ext uri="{BB962C8B-B14F-4D97-AF65-F5344CB8AC3E}">
        <p14:creationId xmlns:p14="http://schemas.microsoft.com/office/powerpoint/2010/main" val="1318279477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AC2C5F-94A0-4338-862B-E92EBDB9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ADE387-B283-486C-9049-9665ED53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27–29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16F91C-8C69-4DAD-BD41-710EB5196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Jacob receives the blessing—but not without immediate consequences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3C0E65-7F16-49A7-9205-6CF32CECE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3DBFF-5431-402B-B77F-C67417AD0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ESAU GRIEVES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7C90DF-9649-40F0-B919-90C69236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581150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blessing cannot simply be recalled; Esau plans revenge.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7D6F4E-27D7-4A95-A4DE-1FB53BDC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02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28F1D8-F60A-48B9-A2DB-B7649AF74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86025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JACOB FLEES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ACB239-9ADC-4B29-8A0F-9F4B712D2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447925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heir leaves the land alone, without the wealth he sought to secure.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63B723-E7EB-43BE-8AEF-F3D6E7BA2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201BF7-D76E-4C97-96A7-67BADC98E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APPEARS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436101-7678-4A26-9293-4865C965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14700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At Bethel, God freely repeats the promise of land, descendants, presence, and return.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70B50C-7F9A-4A01-ACB4-5BB3E0F9E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3382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442F89-8DC9-42CE-9EC2-6E638D3C5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9575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JACOB IS DECEIVED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FA9082-B95E-4BB1-9FF3-68137D85D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181475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Laban substitutes Leah for Rachel; the deceiver experiences deception within kinship.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9F9C2C-0944-4F8A-864A-2ECD4D414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60D94F-A771-4370-8D6D-7CB2C3A6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8635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FAVORITISM CONTINUES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378C0C-822B-4DCA-9132-D21131DB0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048250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Jacob’s love for Rachel over Leah prepares further pain in the next generation.</a:t>
            </a:r>
          </a:p>
        </p:txBody>
      </p:sp>
    </p:spTree>
    <p:extLst>
      <p:ext uri="{BB962C8B-B14F-4D97-AF65-F5344CB8AC3E}">
        <p14:creationId xmlns:p14="http://schemas.microsoft.com/office/powerpoint/2010/main" val="1401771082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1F18F7-7A16-4C88-9588-14AA1BE28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078A91-3451-4AB9-AF5B-4661D7C86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27–29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C7DCF0-818A-423C-B8DF-0743EB0B0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promise is gracious; family deception is still destructive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34AE36-35FD-4E84-987A-7190CFD6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CF4962-469C-4307-B90D-23F617076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DIVINE PURPOSE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CAC1C8-67CF-47D9-9863-A7793927C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oracle and Bethel encounter show that God’s choice precedes and survives human schemes. God promises presence to a vulnerable exile.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DB648A-D23D-4D15-81DB-C734338A0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13ABB8-C8AB-46DB-B228-60571E30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HUMAN CONSEQUENCE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B178CD-DE51-4AC0-A859-7F6AAA59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Deception cannot create the promise, but it can wound people, destroy trust, produce exile, and reproduce itself across generations.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8206D5-7660-4817-87CA-EC98956CC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Grace does not call deception good. It means human sin cannot finally cancel God’s purpose—and God remains at work transforming the people who carry it.</a:t>
            </a:r>
          </a:p>
        </p:txBody>
      </p:sp>
    </p:spTree>
    <p:extLst>
      <p:ext uri="{BB962C8B-B14F-4D97-AF65-F5344CB8AC3E}">
        <p14:creationId xmlns:p14="http://schemas.microsoft.com/office/powerpoint/2010/main" val="1454200726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FA9D94-F17F-4F72-9E31-17FCEDE4C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249FE7-E50E-4A6B-AFC3-8713F25A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TUESDAY, AUGUST 11, 2026  •  GENESIS 27–29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1666CF-8941-4F60-81C6-654BBF707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21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E99569-99A2-4B19-A774-C62A174BC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3C577D-56B7-48E5-8A5F-C030821C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F704E3-B6FC-4A0B-A22B-4CAB1D73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deception and favoritism shape Jacob’s reception of Isaac’s blessing, and what consequences begin immediately within the family?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C366DB-ABAA-4A04-A821-A10135EAA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19D2AA-78CC-4B35-BC13-B7E84B02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8262349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92E507-CAAE-4973-B108-BC75A8313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B502E9-502F-472A-A187-3619AB13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 CONVERSATION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C22360-7864-41A8-BD86-F04BD47B2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What did this week teach us about God?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CDF637-F1D4-41AA-B3E8-C56C1EF87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EF9042-6140-436D-A456-C34E239C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CORRECTS SPEECH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EE37CC-C97C-4D6C-8AB1-2DB7018B8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5811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Job’s friends learn that religious certainty can misrepresent God.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3C08C1-5CCE-427E-8C04-A5D0C3A0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027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E5132F-9B1A-49CE-A7E4-3E6F358D8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86025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KEEPS 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7FE67B-AC50-4554-90E9-4DEA1B05D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2447925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covenant persists through delay, death, barrenness, fear, and exile.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B393E3-AECE-4299-A72E-34AC4FDAB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DF60BD-343F-4A60-AB39-9DED90CC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SEES THE DISPLACED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BDDDA1-7AE7-4F3F-BB47-CF7BDB1E1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1470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Hagar and Ishmael remain objects of divine hearing and care.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F507DD-D4B4-47B2-86F3-2C2491C28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33825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CB9549-42E3-482B-A47E-F3E7AC802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9575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PROVIDES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1AC7E4-1724-41FF-8D1C-C5ADDBEB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81475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Isaac is preserved; wells open; the next generation receives the promise.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70C403-9798-4D3E-B12F-5ADFCB9FD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1000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94EA4A-D65C-44CD-8807-2B93B4B0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8635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WORKS WITHOUT APPROVING SIN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2EB784-284C-4446-8BCB-027E94A6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50482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Grace carries the family forward while deception still produces consequences.</a:t>
            </a:r>
          </a:p>
        </p:txBody>
      </p:sp>
    </p:spTree>
    <p:extLst>
      <p:ext uri="{BB962C8B-B14F-4D97-AF65-F5344CB8AC3E}">
        <p14:creationId xmlns:p14="http://schemas.microsoft.com/office/powerpoint/2010/main" val="201839035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3806CA-6A53-4B4D-A4CA-99A080923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09EACC-0F89-4476-BAA4-54A22D443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REVIEW THE WEEK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689F9E-435C-4106-8CCF-8BFC524ED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Wednesday conversation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E73861-6AEA-45A4-9DFF-6C824CAE2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A4D290-115A-4A53-AFEE-E5AC6E088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F668CF-14D0-4C63-BA02-43D5BEFF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E88EE6-EA34-4AC0-8453-2B858BEA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954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DID WE LEARN ABOUT GOD?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719E42-EE79-48A2-A019-27893973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478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Name one way God’s faithfulness exceeded human failure.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F90393-A344-4215-8ECA-147D160E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C0B8D9-39D0-4373-BB3D-FD89F70E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53C38D-2D7B-479B-9B0D-A71F96E4E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CHALLENGED OR ENCOURAGED US?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A9DBA9-39F0-4692-B69B-A022030D4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0037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Which character or conflict exposed an assumption about faith?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786CA9-19C0-450D-9278-48AECBFA4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3A99E9-24C4-4597-B78F-004647E3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CA9B51-88D9-43AF-8270-FBF2F02A0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WHAT WILL WE PRACTICE?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82ED0C-9B0E-411A-BFA6-1C8FB310D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529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Choose humility in speech, intercession, truthfulness, peacemaking, or care for someone overlooked.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A77C28-2E3A-49AE-B1C0-9E3D66D88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1CABD9-2FC1-458B-A377-26F89C722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Practice: trust God’s promise without manipulating people to secure it.</a:t>
            </a:r>
          </a:p>
        </p:txBody>
      </p:sp>
    </p:spTree>
    <p:extLst>
      <p:ext uri="{BB962C8B-B14F-4D97-AF65-F5344CB8AC3E}">
        <p14:creationId xmlns:p14="http://schemas.microsoft.com/office/powerpoint/2010/main" val="563076538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7B2E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32FE6F-C24A-406B-B4DB-56A7B4953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43434B-B53C-4BC9-A065-70CC6F148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THE PROMISE DOES NOT DEPEND ON A PERFECT FAMILY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43CAF1-3697-4D8F-B455-C5342A201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1047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“Is anything too wonderful</a:t>
            </a:r>
          </a:p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for the LORD?”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F45881-DB6F-4A5E-8745-FBF60E2A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D9C7A3"/>
                </a:solidFill>
              </a:defRPr>
            </a:pPr>
            <a:r>
              <a:rPr sz="1650" b="0">
                <a:solidFill>
                  <a:srgbClr val="D9C7A3"/>
                </a:solidFill>
              </a:rPr>
              <a:t>Genesis 18:14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2B303B-FDB6-44E2-AC1A-EF55B18D0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71475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E80594-65E6-4564-95CB-5DB54D3BF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095750"/>
            <a:ext cx="8382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God’s faithfulness creates a future that fear, delay, failure, and family disorder cannot finally cancel.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867458-A1A7-46F5-A938-2A2570B7B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Humility • promise • provision •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0138412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B3F8A2-671C-45CF-B22F-1733EDA42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3D33CB-05F7-4B2C-913F-DAFBE7DB9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40–42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A256F5-7887-48F1-97AE-4FDB61212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Job’s humility is a correction of perspective—not a confession of secret crimes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4D23CA-BC3D-4D4C-A622-C994D9E10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FDE858-DFD0-4B7A-B404-D385AC0E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JOB WITHDRAWS HIS CASE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B94EEA-13EF-4B4B-82C6-BAFB1D4BB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He acknowledges that he spoke beyond his knowledge. Encounter with God changes how he understands his own limits.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943338-7653-475F-9D4A-84CDA37C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9B5E30-F00F-4EFD-9623-07E5DEB38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JOB IS NOT DECLARED WICKED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D635BD-7ADD-4797-92B1-31B970349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God does not confirm the friends’ accusations. Instead, God says they have not spoken rightly as Job has.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7B0E49-1622-4D9D-8BDD-BBA8A217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Humility means releasing the claim to comprehensive understanding without surrendering the truth of honest lament.</a:t>
            </a:r>
          </a:p>
        </p:txBody>
      </p:sp>
    </p:spTree>
    <p:extLst>
      <p:ext uri="{BB962C8B-B14F-4D97-AF65-F5344CB8AC3E}">
        <p14:creationId xmlns:p14="http://schemas.microsoft.com/office/powerpoint/2010/main" val="61274891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5758EB-67B0-4595-BAAB-DD6A04175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883FF1-2942-4FA9-894A-BE2F88DB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42:7–9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1023E2-68A0-400C-927B-A9108EF80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rebuke makes careless theology a moral issue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D725E9-2257-4A7F-A6F8-8D5CF8DA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846AD0-5D43-4404-88B8-DA36D7D4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FRIENDS’ ERROR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C66F8C-8EB1-493D-9316-B97689FC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CB0822-E803-4AC7-AA77-2C4AAC9FE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286000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defended a rigid system instead of listening.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6E3402-45BA-4C35-8350-A55F54868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62A968-C5A0-43D4-85AA-821E57CF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2952750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treated suffering as proof of guilt.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1B7301-C26D-4C63-B549-1A5EA3287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19500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FBF3A8-375D-4F82-833D-4C2D7B14C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3619500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invented wrongdoing to protect their theory.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32174D-21E0-4E05-B1F9-CC8AF69A1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223838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7A6600-10AB-449F-BECB-E750B9C91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" y="4286250"/>
            <a:ext cx="4230529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spoke confidently where God had not revealed a cause.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4DB70E-8A7D-49A9-9B1B-0E1091BC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62125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36B57"/>
                </a:solidFill>
              </a:defRPr>
            </a:pPr>
            <a:r>
              <a:rPr sz="1650" b="1">
                <a:solidFill>
                  <a:srgbClr val="536B57"/>
                </a:solidFill>
              </a:rPr>
              <a:t>GOD’S REMEDY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9D7DD3-B71F-43B4-A1DD-64156BBE2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86000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0040E5-6776-4033-A4C1-277DB8018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721" y="2286000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friends must acknowledge guilt through sacrifice.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EDE9FE-4598-4D16-ACA9-5ED3F9A45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63875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27CBD7-0D0B-4CCF-B2E0-68983266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721" y="3063875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Job—the person they condemned—must pray for them.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2D5F7C-FB67-4B6E-AA15-C94737102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41750"/>
            <a:ext cx="223838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58A3A"/>
                </a:solidFill>
              </a:defRPr>
            </a:pPr>
            <a:r>
              <a:rPr sz="1725" b="1">
                <a:solidFill>
                  <a:srgbClr val="B58A3A"/>
                </a:solidFill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A1D876-5D84-45C5-BF76-51F757694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721" y="3841750"/>
            <a:ext cx="4230529" cy="77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accepts Job’s intercession and restores the community.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43C5DA-E3F5-487A-9081-3D1BDF19A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Speaking rightly about God requires truth, humility, and restraint—not merely defending God with religious certainty.</a:t>
            </a:r>
          </a:p>
        </p:txBody>
      </p:sp>
    </p:spTree>
    <p:extLst>
      <p:ext uri="{BB962C8B-B14F-4D97-AF65-F5344CB8AC3E}">
        <p14:creationId xmlns:p14="http://schemas.microsoft.com/office/powerpoint/2010/main" val="13861546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284F65-7ECE-4CB7-B45F-FA91757AB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BD2552-13C5-4CE1-91F6-9DF83BD6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JOB 42:10–17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004AFA-3AAF-4434-99E6-407EB204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Restoration is grace—not payment for passing a test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BE7469-1CBB-43C8-B41F-42A614763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3FC9E2-FFA3-4698-8335-095F575FF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38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536B57"/>
                </a:solidFill>
              </a:defRPr>
            </a:pPr>
            <a:r>
              <a:rPr sz="2025" b="1">
                <a:solidFill>
                  <a:srgbClr val="536B57"/>
                </a:solidFill>
              </a:rPr>
              <a:t>RESTORED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76909F-AA22-4927-BB92-89A8D3BED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62125"/>
            <a:ext cx="7524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Fortune, family life, social fellowship, longevity, and public honor return.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F4E732-D95D-45B1-B89B-9ABE79A4E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17461E-3BC3-49CA-8D2A-C4D6286E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238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7B2E2E"/>
                </a:solidFill>
              </a:defRPr>
            </a:pPr>
            <a:r>
              <a:rPr sz="2025" b="1">
                <a:solidFill>
                  <a:srgbClr val="7B2E2E"/>
                </a:solidFill>
              </a:rPr>
              <a:t>NOT ERASED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AF1D87-91E9-45E5-9A42-8536578D3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95625"/>
            <a:ext cx="7524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ending does not make the deaths, grief, bodily pain, or unanswered questions insignificant.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72E196-5129-4CEE-8E99-1E9A24C3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64CF2A-4EB6-4A5B-AB00-43D02606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238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58A3A"/>
                </a:solidFill>
              </a:defRPr>
            </a:pPr>
            <a:r>
              <a:rPr sz="1875" b="1">
                <a:solidFill>
                  <a:srgbClr val="B58A3A"/>
                </a:solidFill>
              </a:rPr>
              <a:t>TRANSFORMED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01BC6F-5047-422A-82D9-A5E098A06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333875"/>
            <a:ext cx="7524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130F"/>
                </a:solidFill>
              </a:defRPr>
            </a:pPr>
            <a:r>
              <a:rPr sz="1950" b="1">
                <a:solidFill>
                  <a:srgbClr val="17130F"/>
                </a:solidFill>
              </a:rPr>
              <a:t>Job moves from litigation to intercession: the sufferer becomes the priestly mediator for those who wounded him.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ED3FF5-A14A-4849-A542-DFFD0628F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1009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Restoration follows relationship and intercession; it is not proof that all faithful sufferers receive material replacement in this life.</a:t>
            </a:r>
          </a:p>
        </p:txBody>
      </p:sp>
    </p:spTree>
    <p:extLst>
      <p:ext uri="{BB962C8B-B14F-4D97-AF65-F5344CB8AC3E}">
        <p14:creationId xmlns:p14="http://schemas.microsoft.com/office/powerpoint/2010/main" val="11432356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AA2485-8AA5-48EA-AF6F-8D28BFFF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22F4CA-2EE9-4B8D-AC10-8817ED266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5, 2026  •  JOB 40–42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470C9D-0AB5-45EC-84DC-9D9F3F96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15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5395B7-04F5-44BB-8274-350A16C5D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3638D2-4126-4EF2-9B5C-3F9B2FC73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B076D2-FE55-4FC4-92C0-EC32AA15E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does Job’s restoration in Job 40–42—and God’s rebuke of his friends—teach about humility, intercession, and speaking rightly about God?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FCD2C2-AA37-4210-B594-B7B613A20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B4F052-B929-4DC6-8042-46901E08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52707073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663413-231A-472C-9D46-9FBC037F6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7FA902-6A37-4CDF-9DE9-F5D86036D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7EFAB6-0B39-4063-96FB-34A0B8DE6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12:1–9; 15:1–18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15948B-4153-4B72-A864-CE0597BE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854BCA-1274-497F-847F-0AC1F0A4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E310A5-6BB3-4B2A-A208-B40A4CFBE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1AE401-0855-40E0-B44B-C9ED3FDD1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64BD1C-DA7C-4565-AA75-1267C4ED1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Go • bless • land • descendants • trust • covenant ceremony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52A94B-E9D4-48C4-8499-896748B4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CACFEE-2324-4B0B-B68D-AF294CB7E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does God promise, and how does Abram respond before he can see fulfillment?</a:t>
            </a:r>
          </a:p>
        </p:txBody>
      </p:sp>
    </p:spTree>
    <p:extLst>
      <p:ext uri="{BB962C8B-B14F-4D97-AF65-F5344CB8AC3E}">
        <p14:creationId xmlns:p14="http://schemas.microsoft.com/office/powerpoint/2010/main" val="7115604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39C640-9D76-469E-9166-EAFFAD87B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99D28F-E92B-47AD-AF5C-DCEA43ADC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12:1–9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43F21D-A134-4993-8B14-8522EA8B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Abram’s call turns blessing outward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B4E495-80E6-473D-A1FD-DA39FDEA7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421E28-AD6F-4CC9-A3EE-2C231273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7B2E2E"/>
                </a:solidFill>
              </a:defRPr>
            </a:pPr>
            <a:r>
              <a:rPr sz="2250" b="1">
                <a:solidFill>
                  <a:srgbClr val="7B2E2E"/>
                </a:solidFill>
              </a:rPr>
              <a:t>LEAVE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0CC004-F76B-46BF-A8D8-65C6FEF79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714500"/>
            <a:ext cx="7620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Land, kindred, and father’s house—the structures that ordinarily provide identity and security.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6C505C-275E-4B98-9634-CDDE81B0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536B57"/>
                </a:solidFill>
              </a:defRPr>
            </a:pPr>
            <a:r>
              <a:rPr sz="2250" b="1">
                <a:solidFill>
                  <a:srgbClr val="536B57"/>
                </a:solidFill>
              </a:rPr>
              <a:t>RECEIVE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39DE68-D39B-4286-A7CD-765DDC1CB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809875"/>
            <a:ext cx="7620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Land, a great name, descendants, divine protection, and God’s blessing.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6DE125-86CB-45C5-8FBA-528B59969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B58A3A"/>
                </a:solidFill>
              </a:defRPr>
            </a:pPr>
            <a:r>
              <a:rPr sz="2250" b="1">
                <a:solidFill>
                  <a:srgbClr val="B58A3A"/>
                </a:solidFill>
              </a:rPr>
              <a:t>BECOME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0712C8-32CF-4081-940D-90708A84A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905250"/>
            <a:ext cx="7620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30F"/>
                </a:solidFill>
              </a:defRPr>
            </a:pPr>
            <a:r>
              <a:rPr sz="1875" b="1">
                <a:solidFill>
                  <a:srgbClr val="17130F"/>
                </a:solidFill>
              </a:rPr>
              <a:t>A channel through whom all families of the earth are to be blessed.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685040-8527-4BB3-9DA3-35709A4A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10001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9ECBED-2492-48BF-A936-45D5B9FD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267325"/>
            <a:ext cx="9525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130F"/>
                </a:solidFill>
              </a:defRPr>
            </a:pPr>
            <a:r>
              <a:rPr sz="1800" b="1">
                <a:solidFill>
                  <a:srgbClr val="17130F"/>
                </a:solidFill>
              </a:rPr>
              <a:t>Election is not divine favoritism for private advantage; Abram is chosen for a mission that reaches the nations.</a:t>
            </a:r>
          </a:p>
        </p:txBody>
      </p:sp>
    </p:spTree>
    <p:extLst>
      <p:ext uri="{BB962C8B-B14F-4D97-AF65-F5344CB8AC3E}">
        <p14:creationId xmlns:p14="http://schemas.microsoft.com/office/powerpoint/2010/main" val="15614483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2026-08-12T20:58:32.7550000Z</dcterms:created>
  <dcterms:modified xsi:type="dcterms:W3CDTF">2026-08-12T20:58:32.7550000Z</dcterms:modified>
</coreProperties>
</file>