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21C4-22C0-451E-A8C0-F0D22009B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January Bible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4A088-EF66-4660-AF06-ED947E0AF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One: Chapter Five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6161-F857-43EB-88C3-5E01BD31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Sermon on the 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9CE07-4C27-4990-8E93-1757F4184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910" y="2010878"/>
            <a:ext cx="5784573" cy="34485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Spatial Setting – Anything unique about this image?</a:t>
            </a:r>
          </a:p>
          <a:p>
            <a:r>
              <a:rPr lang="en-US" dirty="0"/>
              <a:t>Historical Event</a:t>
            </a:r>
          </a:p>
          <a:p>
            <a:r>
              <a:rPr lang="en-US" dirty="0"/>
              <a:t>What were the masses hearing?</a:t>
            </a:r>
          </a:p>
          <a:p>
            <a:r>
              <a:rPr lang="en-US" dirty="0"/>
              <a:t>What makes this A unique Sermon</a:t>
            </a:r>
          </a:p>
          <a:p>
            <a:r>
              <a:rPr lang="en-US" dirty="0"/>
              <a:t>So here is my first question, Why do you think Jesus preached a unique and private sermon to the Disciples</a:t>
            </a:r>
          </a:p>
          <a:p>
            <a:pPr lvl="1"/>
            <a:r>
              <a:rPr lang="en-US" dirty="0"/>
              <a:t>Why did he preach a simpler message full of miracles and joy with the general public, and in private teach the stringent social concerns of the Covenant with the disciples</a:t>
            </a:r>
          </a:p>
        </p:txBody>
      </p:sp>
      <p:pic>
        <p:nvPicPr>
          <p:cNvPr id="1030" name="Picture 6" descr="Sermon On The Mount | Arte biblico, Arte, Bíblicos">
            <a:extLst>
              <a:ext uri="{FF2B5EF4-FFF2-40B4-BE49-F238E27FC236}">
                <a16:creationId xmlns:a16="http://schemas.microsoft.com/office/drawing/2014/main" id="{1A2DBD42-B3CF-4E99-ADC3-734617819B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45" y="2017713"/>
            <a:ext cx="285553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1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5F30-AD8F-4D00-9692-E0E0E6A2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Sermon on the mount outside Matthew?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DCDD-2401-412A-889B-5951A4B11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950" y="2010878"/>
            <a:ext cx="5597533" cy="3448595"/>
          </a:xfrm>
        </p:spPr>
        <p:txBody>
          <a:bodyPr/>
          <a:lstStyle/>
          <a:p>
            <a:r>
              <a:rPr lang="en-US" dirty="0"/>
              <a:t>As for this sermon, Matthew is not the Only Gospel that includes this narrative?</a:t>
            </a:r>
          </a:p>
          <a:p>
            <a:pPr lvl="1"/>
            <a:r>
              <a:rPr lang="en-US" b="1" dirty="0"/>
              <a:t>Question, What is the Synoptic Gospel Theory?</a:t>
            </a:r>
          </a:p>
          <a:p>
            <a:pPr lvl="1"/>
            <a:r>
              <a:rPr lang="en-US" dirty="0"/>
              <a:t>Sermon on the Plain Luke 6:17-49</a:t>
            </a:r>
          </a:p>
          <a:p>
            <a:r>
              <a:rPr lang="en-US" dirty="0"/>
              <a:t>What is the Overall purpose in knowing the synoptic process?</a:t>
            </a:r>
          </a:p>
          <a:p>
            <a:endParaRPr lang="en-US" dirty="0"/>
          </a:p>
        </p:txBody>
      </p:sp>
      <p:pic>
        <p:nvPicPr>
          <p:cNvPr id="5" name="Content Placeholder 4" descr="Mount of Beatitudes - Jesus Walked Here Tours">
            <a:extLst>
              <a:ext uri="{FF2B5EF4-FFF2-40B4-BE49-F238E27FC236}">
                <a16:creationId xmlns:a16="http://schemas.microsoft.com/office/drawing/2014/main" id="{13F805EB-0B35-4443-8C81-067240D4DB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86" y="2017713"/>
            <a:ext cx="4562253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9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D366-4BC1-4558-AED8-AFD31D8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style of biblical Exegesis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424DB-3EAF-45B8-BB04-8B83DFF3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505" y="2010878"/>
            <a:ext cx="5714978" cy="34485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Ex-e-</a:t>
            </a:r>
            <a:r>
              <a:rPr lang="en-US" dirty="0" err="1"/>
              <a:t>ge</a:t>
            </a:r>
            <a:r>
              <a:rPr lang="en-US" dirty="0"/>
              <a:t>-sis – </a:t>
            </a:r>
            <a:r>
              <a:rPr lang="en-US" i="1" dirty="0"/>
              <a:t>to critically explain or interpret a text</a:t>
            </a:r>
          </a:p>
          <a:p>
            <a:r>
              <a:rPr lang="en-US" dirty="0"/>
              <a:t>So what foundation does Jesus use for his Sermon</a:t>
            </a:r>
          </a:p>
          <a:p>
            <a:pPr lvl="1"/>
            <a:r>
              <a:rPr lang="en-US" dirty="0"/>
              <a:t>Torah, including Genesis 1, Exodus 20, Deuteronomy 5</a:t>
            </a:r>
          </a:p>
          <a:p>
            <a:pPr lvl="1"/>
            <a:r>
              <a:rPr lang="en-US" dirty="0"/>
              <a:t>He also appreciates historical tradition and protocol</a:t>
            </a:r>
          </a:p>
          <a:p>
            <a:pPr lvl="1"/>
            <a:r>
              <a:rPr lang="en-US" dirty="0"/>
              <a:t>Look at the symbolic gestures of the event</a:t>
            </a:r>
          </a:p>
          <a:p>
            <a:r>
              <a:rPr lang="en-US" dirty="0"/>
              <a:t>In that mirror sermonic style, Jesus also provides a simplistic window into Christian Ethics based on the Decalogue</a:t>
            </a:r>
          </a:p>
          <a:p>
            <a:r>
              <a:rPr lang="en-US" dirty="0"/>
              <a:t>What do these commandments warrant? Humanity has the ability to attain a high moral capacity</a:t>
            </a:r>
          </a:p>
          <a:p>
            <a:endParaRPr lang="en-US" dirty="0"/>
          </a:p>
        </p:txBody>
      </p:sp>
      <p:pic>
        <p:nvPicPr>
          <p:cNvPr id="3074" name="Picture 2" descr="Emmaus City Church | United with Jesus in what He is doing in, with, and  for Worcester, MA: Sermon on the Mount Series | Matthew 6:9-18: Kingdom  Prayer and Power + Saturday, May 26, 2018">
            <a:extLst>
              <a:ext uri="{FF2B5EF4-FFF2-40B4-BE49-F238E27FC236}">
                <a16:creationId xmlns:a16="http://schemas.microsoft.com/office/drawing/2014/main" id="{6E8D5E51-A1F0-4253-9F0B-426D7F0069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432150"/>
            <a:ext cx="4645025" cy="26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6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11B9-9B83-4B36-AC1A-ED662ECC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Fist: The Beatitudes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3BC8-D85D-4352-82BD-425ADA8A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490" y="2010878"/>
            <a:ext cx="5485993" cy="34485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 What is a Beatitude?</a:t>
            </a:r>
          </a:p>
          <a:p>
            <a:pPr lvl="1"/>
            <a:r>
              <a:rPr lang="en-US" dirty="0"/>
              <a:t>In translation – blessings</a:t>
            </a:r>
          </a:p>
          <a:p>
            <a:pPr lvl="1"/>
            <a:r>
              <a:rPr lang="en-US" dirty="0"/>
              <a:t>These are proverb like blessings – Promises from God</a:t>
            </a:r>
          </a:p>
          <a:p>
            <a:r>
              <a:rPr lang="en-US" dirty="0"/>
              <a:t>Jesus starts off his sermon to the Disciples with this list of 8 blessings, why?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28B05-03EB-40A9-A047-D3325AEA6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5408115" cy="34415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“Blessed are the poor in spirit, for theirs is the kingdom of heaven.</a:t>
            </a:r>
          </a:p>
          <a:p>
            <a:r>
              <a:rPr lang="en-US" dirty="0"/>
              <a:t>Blessed are those who mourn, for they will be comforted.</a:t>
            </a:r>
          </a:p>
          <a:p>
            <a:r>
              <a:rPr lang="en-US" dirty="0"/>
              <a:t>Blessed are the meek, for they will inherit the earth.</a:t>
            </a:r>
          </a:p>
          <a:p>
            <a:r>
              <a:rPr lang="en-US" dirty="0"/>
              <a:t>Blessed are those who hunger and thirst for righteousness, for they will be filled.</a:t>
            </a:r>
          </a:p>
          <a:p>
            <a:r>
              <a:rPr lang="en-US" dirty="0"/>
              <a:t>Blessed are the merciful, for they will be shown mercy.</a:t>
            </a:r>
          </a:p>
          <a:p>
            <a:r>
              <a:rPr lang="en-US" dirty="0"/>
              <a:t>Blessed are the pure in heart, for they will see God.</a:t>
            </a:r>
          </a:p>
          <a:p>
            <a:r>
              <a:rPr lang="en-US" dirty="0"/>
              <a:t>Blessed are the peacemakers, for they will be called children of God.</a:t>
            </a:r>
          </a:p>
          <a:p>
            <a:r>
              <a:rPr lang="en-US" dirty="0"/>
              <a:t>Blessed are those who are persecuted because of righteousness, for theirs is the kingdom of heaven.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3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2FC3-2F58-4A8C-978A-484AC067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&amp;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7348-6063-434D-8638-8921FAA95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22" y="2010878"/>
            <a:ext cx="5597961" cy="4042233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Jesus moves from blessings (proverbs) to parables on Salt</a:t>
            </a:r>
          </a:p>
          <a:p>
            <a:r>
              <a:rPr lang="en-US" sz="1400" dirty="0"/>
              <a:t>Salt is… A </a:t>
            </a:r>
            <a:r>
              <a:rPr lang="en-US" sz="1400" b="1" dirty="0"/>
              <a:t>preservative</a:t>
            </a:r>
            <a:r>
              <a:rPr lang="en-US" sz="1400" dirty="0"/>
              <a:t> to kill bacteria – Christians should have a preserving type of influence</a:t>
            </a:r>
          </a:p>
          <a:p>
            <a:r>
              <a:rPr lang="en-US" sz="1400" dirty="0"/>
              <a:t>Salt is… used to </a:t>
            </a:r>
            <a:r>
              <a:rPr lang="en-US" sz="1400" b="1" dirty="0"/>
              <a:t>add flavor</a:t>
            </a:r>
            <a:r>
              <a:rPr lang="en-US" sz="1400" dirty="0"/>
              <a:t>. Christians are to add life and flavor to people’s lives.</a:t>
            </a:r>
          </a:p>
          <a:p>
            <a:r>
              <a:rPr lang="en-US" sz="1400" dirty="0"/>
              <a:t>Salt </a:t>
            </a:r>
            <a:r>
              <a:rPr lang="en-US" sz="1400" b="1" dirty="0"/>
              <a:t>creates thirst</a:t>
            </a:r>
            <a:r>
              <a:rPr lang="en-US" sz="1400" dirty="0"/>
              <a:t>. Christians should create a thirst within others to know Jesus</a:t>
            </a:r>
          </a:p>
          <a:p>
            <a:r>
              <a:rPr lang="en-US" sz="1400" dirty="0"/>
              <a:t>Salt </a:t>
            </a:r>
            <a:r>
              <a:rPr lang="en-US" sz="1400" b="1" dirty="0"/>
              <a:t>prevents infections</a:t>
            </a:r>
            <a:r>
              <a:rPr lang="en-US" sz="1400" dirty="0"/>
              <a:t> from setting in. The word is an antiseptic of the world’s sores</a:t>
            </a:r>
          </a:p>
          <a:p>
            <a:r>
              <a:rPr lang="en-US" sz="1400" dirty="0"/>
              <a:t>Light is…. </a:t>
            </a:r>
            <a:r>
              <a:rPr lang="en-US" sz="1400" b="1" dirty="0"/>
              <a:t>Dispelling darkness. </a:t>
            </a:r>
            <a:r>
              <a:rPr lang="en-US" sz="1400" dirty="0"/>
              <a:t>Lives should dispel darkness</a:t>
            </a:r>
          </a:p>
          <a:p>
            <a:r>
              <a:rPr lang="en-US" sz="1400" dirty="0"/>
              <a:t>Light </a:t>
            </a:r>
            <a:r>
              <a:rPr lang="en-US" sz="1400" b="1" dirty="0"/>
              <a:t>reveals</a:t>
            </a:r>
            <a:r>
              <a:rPr lang="en-US" sz="1400" dirty="0"/>
              <a:t>. The light reveals the darkness in others</a:t>
            </a:r>
          </a:p>
          <a:p>
            <a:r>
              <a:rPr lang="en-US" sz="1400" dirty="0"/>
              <a:t>Light </a:t>
            </a:r>
            <a:r>
              <a:rPr lang="en-US" sz="1400" b="1" dirty="0"/>
              <a:t>shows the way</a:t>
            </a:r>
            <a:r>
              <a:rPr lang="en-US" sz="1400" dirty="0"/>
              <a:t>. Lead men out of darkness.</a:t>
            </a:r>
          </a:p>
          <a:p>
            <a:endParaRPr lang="en-US" sz="1400" dirty="0"/>
          </a:p>
        </p:txBody>
      </p:sp>
      <p:pic>
        <p:nvPicPr>
          <p:cNvPr id="4098" name="Picture 2" descr="Salt And Light - Trinity Presbyterian Church - Charlotte, NC">
            <a:extLst>
              <a:ext uri="{FF2B5EF4-FFF2-40B4-BE49-F238E27FC236}">
                <a16:creationId xmlns:a16="http://schemas.microsoft.com/office/drawing/2014/main" id="{9AF5AAED-6317-4F36-BCC3-36CC35E863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433311"/>
            <a:ext cx="4645025" cy="2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7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2ADF-78DE-4678-9375-726B555F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RELATIONSHIP OF JESUS CHRIST TO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2784-0E04-44F2-BDB0-6B0DA2D51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4" y="2010879"/>
            <a:ext cx="5569969" cy="38674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reminds me of the conversations I had in private with our family </a:t>
            </a:r>
          </a:p>
          <a:p>
            <a:pPr lvl="1"/>
            <a:r>
              <a:rPr lang="en-US" dirty="0"/>
              <a:t>The Law of Moses needed Clarity to be fulfilled (Matthew 15:1-3)</a:t>
            </a:r>
          </a:p>
          <a:p>
            <a:r>
              <a:rPr lang="en-US" dirty="0"/>
              <a:t>(1) There is no more need for sacrifice. Jesus became the sin sacrifice for the world as the Lamb of God (John 1 :29).</a:t>
            </a:r>
          </a:p>
          <a:p>
            <a:r>
              <a:rPr lang="en-US" dirty="0"/>
              <a:t>(2) Jesus became our sacrifice of burnt offering, the offering of consecration.</a:t>
            </a:r>
          </a:p>
          <a:p>
            <a:r>
              <a:rPr lang="en-US" dirty="0"/>
              <a:t>(3) Jesus became our peace offering, making peace between man and God (Ephesians 2:14).</a:t>
            </a:r>
          </a:p>
          <a:p>
            <a:r>
              <a:rPr lang="en-US" dirty="0"/>
              <a:t>(4) Jesus fulfilled the Sabbath law, which was the rest that God had given to His people (Hebrews 4:9-10).</a:t>
            </a:r>
          </a:p>
          <a:p>
            <a:endParaRPr lang="en-US" dirty="0"/>
          </a:p>
        </p:txBody>
      </p:sp>
      <p:pic>
        <p:nvPicPr>
          <p:cNvPr id="5122" name="Picture 2" descr="Coard: Christmas myths, including the white Jesus one | Michael Coard |  phillytrib.com">
            <a:extLst>
              <a:ext uri="{FF2B5EF4-FFF2-40B4-BE49-F238E27FC236}">
                <a16:creationId xmlns:a16="http://schemas.microsoft.com/office/drawing/2014/main" id="{CD53BD2E-FE99-4D77-BD0C-D4A50F334E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13" y="2017713"/>
            <a:ext cx="4499599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1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F486-D31C-4D12-8CF6-2A9376DC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EXCEED THE RIGHTEOUSNESS OF THE SCRIBES AND PHARISEES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EEBF-072F-454B-BEFD-0CECB39A4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490" y="2010878"/>
            <a:ext cx="5485993" cy="34485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true intention of the law was that we exceed the righteousness of the scribes and Pharisees. </a:t>
            </a:r>
          </a:p>
          <a:p>
            <a:pPr lvl="1"/>
            <a:r>
              <a:rPr lang="en-US" dirty="0"/>
              <a:t>The law was to govern men's attitudes as well as their actions.</a:t>
            </a:r>
          </a:p>
          <a:p>
            <a:pPr lvl="1"/>
            <a:r>
              <a:rPr lang="en-US" dirty="0"/>
              <a:t>After the Babylonian captivity, the common people could no longer read the Hebrew language, and they depended on the scribes for the interpretation of the law.</a:t>
            </a:r>
          </a:p>
          <a:p>
            <a:pPr lvl="1"/>
            <a:r>
              <a:rPr lang="en-US" dirty="0"/>
              <a:t>They put the emphasis on the outward observances of the law and ignored the inward law of God</a:t>
            </a:r>
          </a:p>
          <a:p>
            <a:pPr lvl="1"/>
            <a:r>
              <a:rPr lang="en-US" dirty="0"/>
              <a:t>The rest of Matthew 5 affirms the fact that God is more concerned with the propria persona (for oneself) attitudes that lead to the right actions.</a:t>
            </a:r>
          </a:p>
          <a:p>
            <a:endParaRPr lang="en-US" dirty="0"/>
          </a:p>
        </p:txBody>
      </p:sp>
      <p:pic>
        <p:nvPicPr>
          <p:cNvPr id="6146" name="Picture 2" descr="Learn Torah: The Pharisees and Essenes defined!">
            <a:extLst>
              <a:ext uri="{FF2B5EF4-FFF2-40B4-BE49-F238E27FC236}">
                <a16:creationId xmlns:a16="http://schemas.microsoft.com/office/drawing/2014/main" id="{458A70C7-3EB1-4F19-BA8B-7717443C7A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6" y="2017713"/>
            <a:ext cx="4333633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0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A634-DC82-4E6C-ACC2-B1639E83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Laws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6721-33D1-4C36-82A2-1DF489D73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Murder</a:t>
            </a:r>
          </a:p>
          <a:p>
            <a:r>
              <a:rPr lang="en-US" dirty="0"/>
              <a:t>Adultery</a:t>
            </a:r>
          </a:p>
          <a:p>
            <a:r>
              <a:rPr lang="en-US" dirty="0"/>
              <a:t>Divorce</a:t>
            </a:r>
          </a:p>
          <a:p>
            <a:r>
              <a:rPr lang="en-US" dirty="0"/>
              <a:t>Oaths</a:t>
            </a:r>
          </a:p>
          <a:p>
            <a:r>
              <a:rPr lang="en-US" dirty="0"/>
              <a:t>Eye for Eye</a:t>
            </a:r>
          </a:p>
          <a:p>
            <a:r>
              <a:rPr lang="en-US" dirty="0"/>
              <a:t>Love Enemies</a:t>
            </a:r>
          </a:p>
          <a:p>
            <a:endParaRPr lang="en-US" dirty="0"/>
          </a:p>
        </p:txBody>
      </p:sp>
      <p:pic>
        <p:nvPicPr>
          <p:cNvPr id="7170" name="Picture 2" descr="Forgiveness, it's good for what ails you | The Blade">
            <a:extLst>
              <a:ext uri="{FF2B5EF4-FFF2-40B4-BE49-F238E27FC236}">
                <a16:creationId xmlns:a16="http://schemas.microsoft.com/office/drawing/2014/main" id="{C9B196E2-5854-4E75-8178-4C8D8C39BE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12804"/>
            <a:ext cx="4645025" cy="32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886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74</TotalTime>
  <Words>741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January Bible Study</vt:lpstr>
      <vt:lpstr>The Sermon on the Mount</vt:lpstr>
      <vt:lpstr>Is the Sermon on the mount outside Matthew?</vt:lpstr>
      <vt:lpstr>Jesus style of biblical Exegesis</vt:lpstr>
      <vt:lpstr>Chapter Fist: The Beatitudes</vt:lpstr>
      <vt:lpstr>Salt &amp; Light</vt:lpstr>
      <vt:lpstr>THE RELATIONSHIP OF JESUS CHRIST TO THE LAW</vt:lpstr>
      <vt:lpstr>TO EXCEED THE RIGHTEOUSNESS OF THE SCRIBES AND PHARISEES </vt:lpstr>
      <vt:lpstr>Additional Laws in 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Bible Study</dc:title>
  <dc:creator>Aaron Treadwell</dc:creator>
  <cp:lastModifiedBy>Aaron Treadwell</cp:lastModifiedBy>
  <cp:revision>13</cp:revision>
  <dcterms:created xsi:type="dcterms:W3CDTF">2021-01-13T22:57:22Z</dcterms:created>
  <dcterms:modified xsi:type="dcterms:W3CDTF">2021-01-14T00:11:58Z</dcterms:modified>
</cp:coreProperties>
</file>