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p:scale>
          <a:sx n="58" d="100"/>
          <a:sy n="58" d="100"/>
        </p:scale>
        <p:origin x="1176"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1/2/2021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155B5-C3BF-4BC5-BECD-90BE2F81E47B}"/>
              </a:ext>
            </a:extLst>
          </p:cNvPr>
          <p:cNvSpPr>
            <a:spLocks noGrp="1"/>
          </p:cNvSpPr>
          <p:nvPr>
            <p:ph type="ctrTitle"/>
          </p:nvPr>
        </p:nvSpPr>
        <p:spPr/>
        <p:txBody>
          <a:bodyPr/>
          <a:lstStyle/>
          <a:p>
            <a:r>
              <a:rPr lang="en-US" dirty="0"/>
              <a:t>Unit 2 The Good News</a:t>
            </a:r>
          </a:p>
        </p:txBody>
      </p:sp>
      <p:sp>
        <p:nvSpPr>
          <p:cNvPr id="3" name="Subtitle 2">
            <a:extLst>
              <a:ext uri="{FF2B5EF4-FFF2-40B4-BE49-F238E27FC236}">
                <a16:creationId xmlns:a16="http://schemas.microsoft.com/office/drawing/2014/main" id="{1370DF3C-0373-4DBA-9568-D4B55B7EE56D}"/>
              </a:ext>
            </a:extLst>
          </p:cNvPr>
          <p:cNvSpPr>
            <a:spLocks noGrp="1"/>
          </p:cNvSpPr>
          <p:nvPr>
            <p:ph type="subTitle" idx="1"/>
          </p:nvPr>
        </p:nvSpPr>
        <p:spPr/>
        <p:txBody>
          <a:bodyPr/>
          <a:lstStyle/>
          <a:p>
            <a:r>
              <a:rPr lang="en-US" sz="4800" b="1" dirty="0"/>
              <a:t>John Calls for Repentance</a:t>
            </a:r>
          </a:p>
          <a:p>
            <a:endParaRPr lang="en-US" sz="4800" b="1" dirty="0"/>
          </a:p>
          <a:p>
            <a:endParaRPr lang="en-US" dirty="0"/>
          </a:p>
          <a:p>
            <a:endParaRPr lang="en-US" dirty="0"/>
          </a:p>
          <a:p>
            <a:endParaRPr lang="en-US" dirty="0"/>
          </a:p>
        </p:txBody>
      </p:sp>
    </p:spTree>
    <p:extLst>
      <p:ext uri="{BB962C8B-B14F-4D97-AF65-F5344CB8AC3E}">
        <p14:creationId xmlns:p14="http://schemas.microsoft.com/office/powerpoint/2010/main" val="675507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71" name="Picture 2">
            <a:extLst>
              <a:ext uri="{FF2B5EF4-FFF2-40B4-BE49-F238E27FC236}">
                <a16:creationId xmlns:a16="http://schemas.microsoft.com/office/drawing/2014/main" id="{B1981535-B5AA-4E0C-ACE5-925CC19B20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BF97D060-AA7E-4411-BA62-28BD1EBD55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75" name="Rectangle 74">
            <a:extLst>
              <a:ext uri="{FF2B5EF4-FFF2-40B4-BE49-F238E27FC236}">
                <a16:creationId xmlns:a16="http://schemas.microsoft.com/office/drawing/2014/main" id="{40C1BC1E-153D-4DA3-87A4-314B61BC4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FB5A56C3-A6D4-4D92-8AE6-10218C076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Free art print of Christian mercy word montage. Graphic typographic montage  illustration of the Christian concept of Mercy composed of associated and  defining words against a subtle smatter of blood. An inspirational,">
            <a:extLst>
              <a:ext uri="{FF2B5EF4-FFF2-40B4-BE49-F238E27FC236}">
                <a16:creationId xmlns:a16="http://schemas.microsoft.com/office/drawing/2014/main" id="{69C3EB55-7E1C-46EE-9702-BFE276317676}"/>
              </a:ext>
            </a:extLst>
          </p:cNvPr>
          <p:cNvPicPr>
            <a:picLocks noGrp="1" noChangeAspect="1" noChangeArrowheads="1"/>
          </p:cNvPicPr>
          <p:nvPr>
            <p:ph sz="quarter" idx="13"/>
          </p:nvPr>
        </p:nvPicPr>
        <p:blipFill>
          <a:blip r:embed="rId4">
            <a:extLst>
              <a:ext uri="{28A0092B-C50C-407E-A947-70E740481C1C}">
                <a14:useLocalDpi xmlns:a14="http://schemas.microsoft.com/office/drawing/2010/main" val="0"/>
              </a:ext>
            </a:extLst>
          </a:blip>
          <a:stretch>
            <a:fillRect/>
          </a:stretch>
        </p:blipFill>
        <p:spPr bwMode="auto">
          <a:xfrm>
            <a:off x="1453445" y="643467"/>
            <a:ext cx="9285110"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501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696F6-B9A4-4DE5-933D-F8AA46F32C71}"/>
              </a:ext>
            </a:extLst>
          </p:cNvPr>
          <p:cNvSpPr>
            <a:spLocks noGrp="1"/>
          </p:cNvSpPr>
          <p:nvPr>
            <p:ph type="title"/>
          </p:nvPr>
        </p:nvSpPr>
        <p:spPr/>
        <p:txBody>
          <a:bodyPr/>
          <a:lstStyle/>
          <a:p>
            <a:r>
              <a:rPr lang="en-US" dirty="0"/>
              <a:t>The spiritual practice of mercy</a:t>
            </a:r>
            <a:br>
              <a:rPr lang="en-US" dirty="0"/>
            </a:br>
            <a:r>
              <a:rPr lang="en-US" dirty="0"/>
              <a:t>(page 55)</a:t>
            </a:r>
          </a:p>
        </p:txBody>
      </p:sp>
      <p:sp>
        <p:nvSpPr>
          <p:cNvPr id="3" name="Content Placeholder 2">
            <a:extLst>
              <a:ext uri="{FF2B5EF4-FFF2-40B4-BE49-F238E27FC236}">
                <a16:creationId xmlns:a16="http://schemas.microsoft.com/office/drawing/2014/main" id="{A85332D9-F310-4853-AE71-75AEF6BA1300}"/>
              </a:ext>
            </a:extLst>
          </p:cNvPr>
          <p:cNvSpPr>
            <a:spLocks noGrp="1"/>
          </p:cNvSpPr>
          <p:nvPr>
            <p:ph sz="quarter" idx="13"/>
          </p:nvPr>
        </p:nvSpPr>
        <p:spPr/>
        <p:txBody>
          <a:bodyPr/>
          <a:lstStyle/>
          <a:p>
            <a:r>
              <a:rPr lang="en-US" dirty="0"/>
              <a:t>Situations of hopelessness</a:t>
            </a:r>
          </a:p>
          <a:p>
            <a:r>
              <a:rPr lang="en-US" dirty="0"/>
              <a:t>The works of mercy</a:t>
            </a:r>
          </a:p>
          <a:p>
            <a:r>
              <a:rPr lang="en-US" dirty="0"/>
              <a:t>This coming week where will you extend hope to someone through an act of mercy.  </a:t>
            </a:r>
          </a:p>
          <a:p>
            <a:endParaRPr lang="en-US" dirty="0"/>
          </a:p>
        </p:txBody>
      </p:sp>
    </p:spTree>
    <p:extLst>
      <p:ext uri="{BB962C8B-B14F-4D97-AF65-F5344CB8AC3E}">
        <p14:creationId xmlns:p14="http://schemas.microsoft.com/office/powerpoint/2010/main" val="1713864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71" name="Picture 2">
            <a:extLst>
              <a:ext uri="{FF2B5EF4-FFF2-40B4-BE49-F238E27FC236}">
                <a16:creationId xmlns:a16="http://schemas.microsoft.com/office/drawing/2014/main" id="{B1981535-B5AA-4E0C-ACE5-925CC19B20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BF97D060-AA7E-4411-BA62-28BD1EBD55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75" name="Rectangle 74">
            <a:extLst>
              <a:ext uri="{FF2B5EF4-FFF2-40B4-BE49-F238E27FC236}">
                <a16:creationId xmlns:a16="http://schemas.microsoft.com/office/drawing/2014/main" id="{40C1BC1E-153D-4DA3-87A4-314B61BC4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FB5A56C3-A6D4-4D92-8AE6-10218C076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Only Today Matters">
            <a:extLst>
              <a:ext uri="{FF2B5EF4-FFF2-40B4-BE49-F238E27FC236}">
                <a16:creationId xmlns:a16="http://schemas.microsoft.com/office/drawing/2014/main" id="{F2888450-2050-4C83-A153-001BF4E150D0}"/>
              </a:ext>
            </a:extLst>
          </p:cNvPr>
          <p:cNvPicPr>
            <a:picLocks noGrp="1" noChangeAspect="1" noChangeArrowheads="1"/>
          </p:cNvPicPr>
          <p:nvPr>
            <p:ph sz="quarter" idx="13"/>
          </p:nvPr>
        </p:nvPicPr>
        <p:blipFill>
          <a:blip r:embed="rId4">
            <a:extLst>
              <a:ext uri="{28A0092B-C50C-407E-A947-70E740481C1C}">
                <a14:useLocalDpi xmlns:a14="http://schemas.microsoft.com/office/drawing/2010/main" val="0"/>
              </a:ext>
            </a:extLst>
          </a:blip>
          <a:stretch>
            <a:fillRect/>
          </a:stretch>
        </p:blipFill>
        <p:spPr bwMode="auto">
          <a:xfrm>
            <a:off x="840277" y="643467"/>
            <a:ext cx="10511445"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856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71" name="Picture 2">
            <a:extLst>
              <a:ext uri="{FF2B5EF4-FFF2-40B4-BE49-F238E27FC236}">
                <a16:creationId xmlns:a16="http://schemas.microsoft.com/office/drawing/2014/main" id="{B1981535-B5AA-4E0C-ACE5-925CC19B20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BF97D060-AA7E-4411-BA62-28BD1EBD55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75" name="Rectangle 74">
            <a:extLst>
              <a:ext uri="{FF2B5EF4-FFF2-40B4-BE49-F238E27FC236}">
                <a16:creationId xmlns:a16="http://schemas.microsoft.com/office/drawing/2014/main" id="{40C1BC1E-153D-4DA3-87A4-314B61BC4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FB5A56C3-A6D4-4D92-8AE6-10218C076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NGUMC: Let Us Pray Together: 40 Days of Prayer and Fasting">
            <a:extLst>
              <a:ext uri="{FF2B5EF4-FFF2-40B4-BE49-F238E27FC236}">
                <a16:creationId xmlns:a16="http://schemas.microsoft.com/office/drawing/2014/main" id="{DE9A8086-761B-41C6-8229-5879F6718BD3}"/>
              </a:ext>
            </a:extLst>
          </p:cNvPr>
          <p:cNvPicPr>
            <a:picLocks noGrp="1" noChangeAspect="1" noChangeArrowheads="1"/>
          </p:cNvPicPr>
          <p:nvPr>
            <p:ph sz="quarter" idx="13"/>
          </p:nvPr>
        </p:nvPicPr>
        <p:blipFill>
          <a:blip r:embed="rId4">
            <a:extLst>
              <a:ext uri="{28A0092B-C50C-407E-A947-70E740481C1C}">
                <a14:useLocalDpi xmlns:a14="http://schemas.microsoft.com/office/drawing/2010/main" val="0"/>
              </a:ext>
            </a:extLst>
          </a:blip>
          <a:stretch>
            <a:fillRect/>
          </a:stretch>
        </p:blipFill>
        <p:spPr bwMode="auto">
          <a:xfrm>
            <a:off x="643467" y="702733"/>
            <a:ext cx="10905066" cy="5452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461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71"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CAD20AEA-7CAF-4A83-BE2E-EAF010B8B7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A1D0F6D-01FC-4004-BBC3-706D5E9DE9A7}"/>
              </a:ext>
            </a:extLst>
          </p:cNvPr>
          <p:cNvSpPr>
            <a:spLocks noGrp="1"/>
          </p:cNvSpPr>
          <p:nvPr>
            <p:ph type="title"/>
          </p:nvPr>
        </p:nvSpPr>
        <p:spPr>
          <a:xfrm>
            <a:off x="1751012" y="3909806"/>
            <a:ext cx="8689976" cy="1345888"/>
          </a:xfrm>
        </p:spPr>
        <p:txBody>
          <a:bodyPr vert="horz" lIns="91440" tIns="45720" rIns="91440" bIns="45720" rtlCol="0" anchor="b">
            <a:normAutofit/>
          </a:bodyPr>
          <a:lstStyle/>
          <a:p>
            <a:r>
              <a:rPr lang="en-US" sz="4400"/>
              <a:t>Song for the week</a:t>
            </a:r>
          </a:p>
        </p:txBody>
      </p:sp>
      <p:pic>
        <p:nvPicPr>
          <p:cNvPr id="10242" name="Picture 2" descr="I Need Thee Every Hour [Lyrics Video] - YouTube">
            <a:extLst>
              <a:ext uri="{FF2B5EF4-FFF2-40B4-BE49-F238E27FC236}">
                <a16:creationId xmlns:a16="http://schemas.microsoft.com/office/drawing/2014/main" id="{7679B805-E10F-4C5A-8CDC-80A806DED820}"/>
              </a:ext>
            </a:extLst>
          </p:cNvPr>
          <p:cNvPicPr>
            <a:picLocks noGrp="1" noChangeAspect="1" noChangeArrowheads="1"/>
          </p:cNvPicPr>
          <p:nvPr>
            <p:ph sz="quarter" idx="13"/>
          </p:nvPr>
        </p:nvPicPr>
        <p:blipFill rotWithShape="1">
          <a:blip r:embed="rId4">
            <a:extLst>
              <a:ext uri="{28A0092B-C50C-407E-A947-70E740481C1C}">
                <a14:useLocalDpi xmlns:a14="http://schemas.microsoft.com/office/drawing/2010/main" val="0"/>
              </a:ext>
            </a:extLst>
          </a:blip>
          <a:srcRect t="3022" r="-1" b="-1"/>
          <a:stretch/>
        </p:blipFill>
        <p:spPr bwMode="auto">
          <a:xfrm>
            <a:off x="3078163" y="550656"/>
            <a:ext cx="6035675" cy="3292475"/>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824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1268"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72">
            <a:extLst>
              <a:ext uri="{FF2B5EF4-FFF2-40B4-BE49-F238E27FC236}">
                <a16:creationId xmlns:a16="http://schemas.microsoft.com/office/drawing/2014/main" id="{CAD20AEA-7CAF-4A83-BE2E-EAF010B8B7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270" name="Rectangle 74">
            <a:extLst>
              <a:ext uri="{FF2B5EF4-FFF2-40B4-BE49-F238E27FC236}">
                <a16:creationId xmlns:a16="http://schemas.microsoft.com/office/drawing/2014/main" id="{7FDAA88F-5D25-49B0-B1C5-DC899E4A5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71" name="Picture 2">
            <a:extLst>
              <a:ext uri="{FF2B5EF4-FFF2-40B4-BE49-F238E27FC236}">
                <a16:creationId xmlns:a16="http://schemas.microsoft.com/office/drawing/2014/main" id="{65125039-CA3B-4EBD-9365-54FA912E4ED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11272" name="Rounded Rectangle 5">
            <a:extLst>
              <a:ext uri="{FF2B5EF4-FFF2-40B4-BE49-F238E27FC236}">
                <a16:creationId xmlns:a16="http://schemas.microsoft.com/office/drawing/2014/main" id="{90E712EA-29C8-427E-A8F2-38BB668493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7439" y="1215213"/>
            <a:ext cx="6005039" cy="4940394"/>
          </a:xfrm>
          <a:prstGeom prst="roundRect">
            <a:avLst>
              <a:gd name="adj" fmla="val 4448"/>
            </a:avLst>
          </a:prstGeom>
          <a:solidFill>
            <a:srgbClr val="FFFFFF"/>
          </a:solid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vert="horz" lIns="91440" tIns="45720" rIns="91440" bIns="45720" rtlCol="0" anchor="t">
            <a:normAutofit/>
          </a:bodyPr>
          <a:lstStyle/>
          <a:p>
            <a:pPr algn="ctr">
              <a:lnSpc>
                <a:spcPct val="120000"/>
              </a:lnSpc>
              <a:spcBef>
                <a:spcPts val="1000"/>
              </a:spcBef>
              <a:buClr>
                <a:schemeClr val="tx1"/>
              </a:buClr>
              <a:buFont typeface="Arial" panose="020B0604020202020204" pitchFamily="34" charset="0"/>
              <a:buNone/>
            </a:pPr>
            <a:endParaRPr lang="en-US" sz="3200" cap="all">
              <a:solidFill>
                <a:schemeClr val="bg1">
                  <a:lumMod val="50000"/>
                </a:schemeClr>
              </a:solidFill>
            </a:endParaRPr>
          </a:p>
        </p:txBody>
      </p:sp>
      <p:pic>
        <p:nvPicPr>
          <p:cNvPr id="11266" name="Picture 2" descr="Prayer Of Deep Repentance - Prayever">
            <a:extLst>
              <a:ext uri="{FF2B5EF4-FFF2-40B4-BE49-F238E27FC236}">
                <a16:creationId xmlns:a16="http://schemas.microsoft.com/office/drawing/2014/main" id="{6E124440-EF70-4A3F-B11C-DD7CD03A3A2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28" r="32871"/>
          <a:stretch/>
        </p:blipFill>
        <p:spPr bwMode="auto">
          <a:xfrm>
            <a:off x="1371419" y="1678055"/>
            <a:ext cx="5037079" cy="4014710"/>
          </a:xfrm>
          <a:prstGeom prst="rect">
            <a:avLst/>
          </a:prstGeom>
          <a:noFill/>
          <a:extLst>
            <a:ext uri="{909E8E84-426E-40DD-AFC4-6F175D3DCCD1}">
              <a14:hiddenFill xmlns:a14="http://schemas.microsoft.com/office/drawing/2010/main">
                <a:solidFill>
                  <a:srgbClr val="FFFFFF"/>
                </a:solidFill>
              </a14:hiddenFill>
            </a:ext>
          </a:extLst>
        </p:spPr>
      </p:pic>
      <p:pic>
        <p:nvPicPr>
          <p:cNvPr id="11273" name="Picture 80">
            <a:extLst>
              <a:ext uri="{FF2B5EF4-FFF2-40B4-BE49-F238E27FC236}">
                <a16:creationId xmlns:a16="http://schemas.microsoft.com/office/drawing/2014/main" id="{F81E24BF-59C1-4F7E-B758-FC580AE6DD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607" y="0"/>
            <a:ext cx="12192000" cy="6858000"/>
          </a:xfrm>
          <a:prstGeom prst="rect">
            <a:avLst/>
          </a:prstGeom>
        </p:spPr>
      </p:pic>
      <p:sp>
        <p:nvSpPr>
          <p:cNvPr id="2" name="Title 1">
            <a:extLst>
              <a:ext uri="{FF2B5EF4-FFF2-40B4-BE49-F238E27FC236}">
                <a16:creationId xmlns:a16="http://schemas.microsoft.com/office/drawing/2014/main" id="{FAB8F26F-9A3A-4206-95FF-6F5A83AD2B3B}"/>
              </a:ext>
            </a:extLst>
          </p:cNvPr>
          <p:cNvSpPr>
            <a:spLocks noGrp="1"/>
          </p:cNvSpPr>
          <p:nvPr>
            <p:ph type="title"/>
          </p:nvPr>
        </p:nvSpPr>
        <p:spPr>
          <a:xfrm>
            <a:off x="7570382" y="957486"/>
            <a:ext cx="3707844" cy="3131913"/>
          </a:xfrm>
        </p:spPr>
        <p:txBody>
          <a:bodyPr vert="horz" lIns="91440" tIns="45720" rIns="91440" bIns="45720" rtlCol="0" anchor="b">
            <a:normAutofit/>
          </a:bodyPr>
          <a:lstStyle/>
          <a:p>
            <a:r>
              <a:rPr lang="en-US" sz="4800"/>
              <a:t>Thought for the week</a:t>
            </a:r>
          </a:p>
        </p:txBody>
      </p:sp>
      <p:sp>
        <p:nvSpPr>
          <p:cNvPr id="3" name="Content Placeholder 2">
            <a:extLst>
              <a:ext uri="{FF2B5EF4-FFF2-40B4-BE49-F238E27FC236}">
                <a16:creationId xmlns:a16="http://schemas.microsoft.com/office/drawing/2014/main" id="{5404CBF5-498C-4500-BA37-8CD2B9EC5C98}"/>
              </a:ext>
            </a:extLst>
          </p:cNvPr>
          <p:cNvSpPr>
            <a:spLocks noGrp="1"/>
          </p:cNvSpPr>
          <p:nvPr>
            <p:ph sz="quarter" idx="13"/>
          </p:nvPr>
        </p:nvSpPr>
        <p:spPr>
          <a:xfrm>
            <a:off x="7570383" y="4165600"/>
            <a:ext cx="3707844" cy="1717675"/>
          </a:xfrm>
        </p:spPr>
        <p:txBody>
          <a:bodyPr vert="horz" lIns="91440" tIns="45720" rIns="91440" bIns="45720" rtlCol="0">
            <a:normAutofit/>
          </a:bodyPr>
          <a:lstStyle/>
          <a:p>
            <a:pPr marL="0" indent="0" algn="ctr">
              <a:buNone/>
            </a:pPr>
            <a:r>
              <a:rPr lang="en-US" sz="2200">
                <a:solidFill>
                  <a:schemeClr val="bg1">
                    <a:lumMod val="50000"/>
                  </a:schemeClr>
                </a:solidFill>
              </a:rPr>
              <a:t>Repentance and reformation bring restoration.</a:t>
            </a:r>
          </a:p>
        </p:txBody>
      </p:sp>
    </p:spTree>
    <p:extLst>
      <p:ext uri="{BB962C8B-B14F-4D97-AF65-F5344CB8AC3E}">
        <p14:creationId xmlns:p14="http://schemas.microsoft.com/office/powerpoint/2010/main" val="1452619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D58954F-C5AC-4BE0-811D-8DFE18E35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359E835-CE77-4DCC-8EC3-1924094D3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60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Prophet and preacher: Who was John the Baptist?">
            <a:extLst>
              <a:ext uri="{FF2B5EF4-FFF2-40B4-BE49-F238E27FC236}">
                <a16:creationId xmlns:a16="http://schemas.microsoft.com/office/drawing/2014/main" id="{03F89D05-DE0B-48DB-A69D-6E1099B8AB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021" r="24033" b="-1"/>
          <a:stretch/>
        </p:blipFill>
        <p:spPr bwMode="auto">
          <a:xfrm>
            <a:off x="8157374" y="10"/>
            <a:ext cx="4034626"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74">
            <a:extLst>
              <a:ext uri="{FF2B5EF4-FFF2-40B4-BE49-F238E27FC236}">
                <a16:creationId xmlns:a16="http://schemas.microsoft.com/office/drawing/2014/main" id="{B03B59B5-123A-4DC5-87BD-6D3E22FA65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23C56D1-3CEA-4D7D-A9E5-E5FC8A3EE430}"/>
              </a:ext>
            </a:extLst>
          </p:cNvPr>
          <p:cNvSpPr>
            <a:spLocks noGrp="1"/>
          </p:cNvSpPr>
          <p:nvPr>
            <p:ph type="title"/>
          </p:nvPr>
        </p:nvSpPr>
        <p:spPr>
          <a:xfrm>
            <a:off x="913776" y="618517"/>
            <a:ext cx="6672886" cy="1596177"/>
          </a:xfrm>
        </p:spPr>
        <p:txBody>
          <a:bodyPr>
            <a:normAutofit/>
          </a:bodyPr>
          <a:lstStyle/>
          <a:p>
            <a:r>
              <a:rPr lang="en-US"/>
              <a:t>John Calls for repentance</a:t>
            </a:r>
          </a:p>
        </p:txBody>
      </p:sp>
      <p:sp>
        <p:nvSpPr>
          <p:cNvPr id="3" name="Content Placeholder 2">
            <a:extLst>
              <a:ext uri="{FF2B5EF4-FFF2-40B4-BE49-F238E27FC236}">
                <a16:creationId xmlns:a16="http://schemas.microsoft.com/office/drawing/2014/main" id="{348C6820-0707-4D4A-8E08-CF8CAA7ABDD3}"/>
              </a:ext>
            </a:extLst>
          </p:cNvPr>
          <p:cNvSpPr>
            <a:spLocks noGrp="1"/>
          </p:cNvSpPr>
          <p:nvPr>
            <p:ph sz="quarter" idx="13"/>
          </p:nvPr>
        </p:nvSpPr>
        <p:spPr>
          <a:xfrm>
            <a:off x="913774" y="2367092"/>
            <a:ext cx="6672887" cy="3424107"/>
          </a:xfrm>
        </p:spPr>
        <p:txBody>
          <a:bodyPr>
            <a:normAutofit/>
          </a:bodyPr>
          <a:lstStyle/>
          <a:p>
            <a:r>
              <a:rPr lang="en-US" sz="1900"/>
              <a:t>Focal passage: Luke 3: 1-18</a:t>
            </a:r>
          </a:p>
          <a:p>
            <a:r>
              <a:rPr lang="en-US" sz="1900"/>
              <a:t>Background Text: Luke 3: 1-18; Isaiah 40:1-11</a:t>
            </a:r>
          </a:p>
          <a:p>
            <a:r>
              <a:rPr lang="en-US" sz="1900"/>
              <a:t>Purpose Statement: To insist that repentance should evidence itself in behavior.  </a:t>
            </a:r>
          </a:p>
          <a:p>
            <a:r>
              <a:rPr lang="en-US" sz="1900"/>
              <a:t>Key Verse:  “John went throughout the region of the Jordan river, calling for people to be baptized to show that they were changing their hearts and lives and wanted God to forgive their sins” (Luke 3:3)</a:t>
            </a:r>
          </a:p>
          <a:p>
            <a:endParaRPr lang="en-US" sz="1900"/>
          </a:p>
        </p:txBody>
      </p:sp>
    </p:spTree>
    <p:extLst>
      <p:ext uri="{BB962C8B-B14F-4D97-AF65-F5344CB8AC3E}">
        <p14:creationId xmlns:p14="http://schemas.microsoft.com/office/powerpoint/2010/main" val="4022199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6D58954F-C5AC-4BE0-811D-8DFE18E35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359E835-CE77-4DCC-8EC3-1924094D3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60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John the Baptist | Saints Resource">
            <a:extLst>
              <a:ext uri="{FF2B5EF4-FFF2-40B4-BE49-F238E27FC236}">
                <a16:creationId xmlns:a16="http://schemas.microsoft.com/office/drawing/2014/main" id="{4DD09D2F-4251-410B-AF01-E7994CFC50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538"/>
          <a:stretch/>
        </p:blipFill>
        <p:spPr bwMode="auto">
          <a:xfrm>
            <a:off x="8157374" y="10"/>
            <a:ext cx="4034626"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a:extLst>
              <a:ext uri="{FF2B5EF4-FFF2-40B4-BE49-F238E27FC236}">
                <a16:creationId xmlns:a16="http://schemas.microsoft.com/office/drawing/2014/main" id="{B03B59B5-123A-4DC5-87BD-6D3E22FA65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08546DA-7B3E-41EF-AB76-C65DAA41FCF8}"/>
              </a:ext>
            </a:extLst>
          </p:cNvPr>
          <p:cNvSpPr>
            <a:spLocks noGrp="1"/>
          </p:cNvSpPr>
          <p:nvPr>
            <p:ph type="title"/>
          </p:nvPr>
        </p:nvSpPr>
        <p:spPr>
          <a:xfrm>
            <a:off x="913776" y="618517"/>
            <a:ext cx="6672886" cy="1596177"/>
          </a:xfrm>
        </p:spPr>
        <p:txBody>
          <a:bodyPr>
            <a:normAutofit/>
          </a:bodyPr>
          <a:lstStyle/>
          <a:p>
            <a:r>
              <a:rPr lang="en-US" dirty="0"/>
              <a:t>John the Baptist…</a:t>
            </a:r>
          </a:p>
        </p:txBody>
      </p:sp>
      <p:sp>
        <p:nvSpPr>
          <p:cNvPr id="1030" name="Content Placeholder 1029">
            <a:extLst>
              <a:ext uri="{FF2B5EF4-FFF2-40B4-BE49-F238E27FC236}">
                <a16:creationId xmlns:a16="http://schemas.microsoft.com/office/drawing/2014/main" id="{A4ACD89D-EA13-45AA-9B33-A887D6ED9C27}"/>
              </a:ext>
            </a:extLst>
          </p:cNvPr>
          <p:cNvSpPr>
            <a:spLocks noGrp="1"/>
          </p:cNvSpPr>
          <p:nvPr>
            <p:ph sz="quarter" idx="13"/>
          </p:nvPr>
        </p:nvSpPr>
        <p:spPr>
          <a:xfrm>
            <a:off x="913774" y="2367092"/>
            <a:ext cx="6672887" cy="3424107"/>
          </a:xfrm>
        </p:spPr>
        <p:txBody>
          <a:bodyPr>
            <a:normAutofit fontScale="92500" lnSpcReduction="10000"/>
          </a:bodyPr>
          <a:lstStyle/>
          <a:p>
            <a:r>
              <a:rPr lang="en-US" dirty="0"/>
              <a:t>The most important man in the new testament.  “Among them that are born of women there hath not risen a greater than john the Baptist” (Matthew 11:11)</a:t>
            </a:r>
          </a:p>
          <a:p>
            <a:r>
              <a:rPr lang="en-US" dirty="0"/>
              <a:t>His assignment from the messiah.</a:t>
            </a:r>
          </a:p>
          <a:p>
            <a:r>
              <a:rPr lang="en-US" dirty="0"/>
              <a:t>No jealousy here “He must increase” said John of the messiah, “but must decrease” (John 3:30)</a:t>
            </a:r>
          </a:p>
          <a:p>
            <a:r>
              <a:rPr lang="en-US" dirty="0"/>
              <a:t>He modeled what we as disciples of Christ should be today. </a:t>
            </a:r>
          </a:p>
          <a:p>
            <a:endParaRPr lang="en-US" dirty="0"/>
          </a:p>
        </p:txBody>
      </p:sp>
    </p:spTree>
    <p:extLst>
      <p:ext uri="{BB962C8B-B14F-4D97-AF65-F5344CB8AC3E}">
        <p14:creationId xmlns:p14="http://schemas.microsoft.com/office/powerpoint/2010/main" val="910270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0D21FCB-56CB-4EFA-A79A-A9A8EC0F72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tay Positive - Stay Focused. Our Social Distancing Policy — High Desert  Frameworks! Custom Picture Framing and Digital Printing">
            <a:extLst>
              <a:ext uri="{FF2B5EF4-FFF2-40B4-BE49-F238E27FC236}">
                <a16:creationId xmlns:a16="http://schemas.microsoft.com/office/drawing/2014/main" id="{039F5C8B-53C9-4463-B1A1-B9401FF8099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87343" y="609600"/>
            <a:ext cx="5181599" cy="5181599"/>
          </a:xfrm>
          <a:prstGeom prst="roundRect">
            <a:avLst>
              <a:gd name="adj" fmla="val 2392"/>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B1027BD9-272C-4CC4-9396-1708F8B1F4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DD5D63C-2B93-4877-8437-16A150A04DAA}"/>
              </a:ext>
            </a:extLst>
          </p:cNvPr>
          <p:cNvSpPr>
            <a:spLocks noGrp="1"/>
          </p:cNvSpPr>
          <p:nvPr>
            <p:ph type="title"/>
          </p:nvPr>
        </p:nvSpPr>
        <p:spPr>
          <a:xfrm>
            <a:off x="913776" y="618517"/>
            <a:ext cx="3893976" cy="1596177"/>
          </a:xfrm>
        </p:spPr>
        <p:txBody>
          <a:bodyPr anchor="b">
            <a:normAutofit/>
          </a:bodyPr>
          <a:lstStyle/>
          <a:p>
            <a:pPr algn="l"/>
            <a:r>
              <a:rPr lang="en-US" sz="3200"/>
              <a:t>Happy new year (Page 47)</a:t>
            </a:r>
          </a:p>
        </p:txBody>
      </p:sp>
      <p:sp>
        <p:nvSpPr>
          <p:cNvPr id="3" name="Content Placeholder 2">
            <a:extLst>
              <a:ext uri="{FF2B5EF4-FFF2-40B4-BE49-F238E27FC236}">
                <a16:creationId xmlns:a16="http://schemas.microsoft.com/office/drawing/2014/main" id="{EADA3BF8-907D-4607-B022-8EFE00B908F2}"/>
              </a:ext>
            </a:extLst>
          </p:cNvPr>
          <p:cNvSpPr>
            <a:spLocks noGrp="1"/>
          </p:cNvSpPr>
          <p:nvPr>
            <p:ph sz="quarter" idx="13"/>
          </p:nvPr>
        </p:nvSpPr>
        <p:spPr>
          <a:xfrm>
            <a:off x="913774" y="2367092"/>
            <a:ext cx="3893978" cy="3424107"/>
          </a:xfrm>
        </p:spPr>
        <p:txBody>
          <a:bodyPr>
            <a:normAutofit/>
          </a:bodyPr>
          <a:lstStyle/>
          <a:p>
            <a:r>
              <a:rPr lang="en-US" sz="1600" dirty="0"/>
              <a:t>ARE YOU Looking back AT the last 12 month OR ARE ANTICIPATING A NEW YEAR?</a:t>
            </a:r>
          </a:p>
          <a:p>
            <a:r>
              <a:rPr lang="en-US" sz="1600" dirty="0"/>
              <a:t>New opportunities and new beginnings.</a:t>
            </a:r>
          </a:p>
          <a:p>
            <a:r>
              <a:rPr lang="en-US" sz="1600" dirty="0"/>
              <a:t>Your mind is your control center so…</a:t>
            </a:r>
          </a:p>
          <a:p>
            <a:endParaRPr lang="en-US" sz="1600" dirty="0"/>
          </a:p>
        </p:txBody>
      </p:sp>
    </p:spTree>
    <p:extLst>
      <p:ext uri="{BB962C8B-B14F-4D97-AF65-F5344CB8AC3E}">
        <p14:creationId xmlns:p14="http://schemas.microsoft.com/office/powerpoint/2010/main" val="3644860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04D612-4D57-4BEC-9D1D-0B595E3D7BA4}"/>
              </a:ext>
            </a:extLst>
          </p:cNvPr>
          <p:cNvSpPr>
            <a:spLocks noGrp="1"/>
          </p:cNvSpPr>
          <p:nvPr>
            <p:ph type="title"/>
          </p:nvPr>
        </p:nvSpPr>
        <p:spPr>
          <a:xfrm>
            <a:off x="641074" y="1588878"/>
            <a:ext cx="2844002" cy="3680244"/>
          </a:xfrm>
        </p:spPr>
        <p:txBody>
          <a:bodyPr>
            <a:normAutofit/>
          </a:bodyPr>
          <a:lstStyle/>
          <a:p>
            <a:pPr algn="l"/>
            <a:r>
              <a:rPr lang="en-US" sz="4400">
                <a:solidFill>
                  <a:srgbClr val="FFFFFF"/>
                </a:solidFill>
              </a:rPr>
              <a:t>John and his ministry</a:t>
            </a:r>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3" name="Content Placeholder 2">
            <a:extLst>
              <a:ext uri="{FF2B5EF4-FFF2-40B4-BE49-F238E27FC236}">
                <a16:creationId xmlns:a16="http://schemas.microsoft.com/office/drawing/2014/main" id="{3756A687-4876-4CCE-B101-AA17B516B8EA}"/>
              </a:ext>
            </a:extLst>
          </p:cNvPr>
          <p:cNvSpPr>
            <a:spLocks noGrp="1"/>
          </p:cNvSpPr>
          <p:nvPr>
            <p:ph sz="quarter" idx="13"/>
          </p:nvPr>
        </p:nvSpPr>
        <p:spPr>
          <a:xfrm>
            <a:off x="4634794" y="1049695"/>
            <a:ext cx="6642806" cy="4758611"/>
          </a:xfrm>
        </p:spPr>
        <p:txBody>
          <a:bodyPr anchor="ctr">
            <a:normAutofit/>
          </a:bodyPr>
          <a:lstStyle/>
          <a:p>
            <a:r>
              <a:rPr lang="en-US" dirty="0"/>
              <a:t>A prophet</a:t>
            </a:r>
          </a:p>
          <a:p>
            <a:r>
              <a:rPr lang="en-US" dirty="0"/>
              <a:t>Son of Zachariah (God Remembers) and Elisabeth</a:t>
            </a:r>
          </a:p>
          <a:p>
            <a:r>
              <a:rPr lang="en-US" dirty="0"/>
              <a:t>Why the wilderness?</a:t>
            </a:r>
          </a:p>
          <a:p>
            <a:r>
              <a:rPr lang="en-US" dirty="0"/>
              <a:t>Preached in the wilderness of </a:t>
            </a:r>
            <a:r>
              <a:rPr lang="en-US" dirty="0" err="1"/>
              <a:t>judea</a:t>
            </a:r>
            <a:endParaRPr lang="en-US" dirty="0"/>
          </a:p>
          <a:p>
            <a:r>
              <a:rPr lang="en-US" dirty="0"/>
              <a:t>Spiritual messages (page 48) Bold, judgmental, demands were challenging </a:t>
            </a:r>
            <a:r>
              <a:rPr lang="en-US" b="1">
                <a:highlight>
                  <a:srgbClr val="00FF00"/>
                </a:highlight>
              </a:rPr>
              <a:t>But</a:t>
            </a:r>
            <a:r>
              <a:rPr lang="en-US"/>
              <a:t> </a:t>
            </a:r>
            <a:r>
              <a:rPr lang="en-US" dirty="0"/>
              <a:t>he offered people new life, hope, and the promise of the coming messiah.  </a:t>
            </a:r>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4274857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D58954F-C5AC-4BE0-811D-8DFE18E35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59E835-CE77-4DCC-8EC3-1924094D3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60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963111A-28ED-4E25-9E8B-CFDC609B4251}"/>
              </a:ext>
            </a:extLst>
          </p:cNvPr>
          <p:cNvPicPr>
            <a:picLocks noChangeAspect="1"/>
          </p:cNvPicPr>
          <p:nvPr/>
        </p:nvPicPr>
        <p:blipFill rotWithShape="1">
          <a:blip r:embed="rId2"/>
          <a:srcRect l="32034" r="23843"/>
          <a:stretch/>
        </p:blipFill>
        <p:spPr>
          <a:xfrm>
            <a:off x="8157374" y="10"/>
            <a:ext cx="4034626" cy="6857990"/>
          </a:xfrm>
          <a:prstGeom prst="rect">
            <a:avLst/>
          </a:prstGeom>
        </p:spPr>
      </p:pic>
      <p:pic>
        <p:nvPicPr>
          <p:cNvPr id="13" name="Picture 12">
            <a:extLst>
              <a:ext uri="{FF2B5EF4-FFF2-40B4-BE49-F238E27FC236}">
                <a16:creationId xmlns:a16="http://schemas.microsoft.com/office/drawing/2014/main" id="{B03B59B5-123A-4DC5-87BD-6D3E22FA65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DB3D7C8-092E-433B-92AA-77D1A74759F1}"/>
              </a:ext>
            </a:extLst>
          </p:cNvPr>
          <p:cNvSpPr>
            <a:spLocks noGrp="1"/>
          </p:cNvSpPr>
          <p:nvPr>
            <p:ph type="title"/>
          </p:nvPr>
        </p:nvSpPr>
        <p:spPr>
          <a:xfrm>
            <a:off x="913776" y="618517"/>
            <a:ext cx="6672886" cy="1596177"/>
          </a:xfrm>
        </p:spPr>
        <p:txBody>
          <a:bodyPr>
            <a:normAutofit/>
          </a:bodyPr>
          <a:lstStyle/>
          <a:p>
            <a:r>
              <a:rPr lang="en-US"/>
              <a:t>John’s message</a:t>
            </a:r>
            <a:endParaRPr lang="en-US" dirty="0"/>
          </a:p>
        </p:txBody>
      </p:sp>
      <p:sp>
        <p:nvSpPr>
          <p:cNvPr id="3" name="Content Placeholder 2">
            <a:extLst>
              <a:ext uri="{FF2B5EF4-FFF2-40B4-BE49-F238E27FC236}">
                <a16:creationId xmlns:a16="http://schemas.microsoft.com/office/drawing/2014/main" id="{E531DBBE-0A30-4974-8CEB-4E01394591BE}"/>
              </a:ext>
            </a:extLst>
          </p:cNvPr>
          <p:cNvSpPr>
            <a:spLocks noGrp="1"/>
          </p:cNvSpPr>
          <p:nvPr>
            <p:ph sz="quarter" idx="13"/>
          </p:nvPr>
        </p:nvSpPr>
        <p:spPr>
          <a:xfrm>
            <a:off x="913774" y="2367092"/>
            <a:ext cx="6672887" cy="3424107"/>
          </a:xfrm>
        </p:spPr>
        <p:txBody>
          <a:bodyPr>
            <a:normAutofit/>
          </a:bodyPr>
          <a:lstStyle/>
          <a:p>
            <a:r>
              <a:rPr lang="en-US" dirty="0"/>
              <a:t>Multitude (diverse group)</a:t>
            </a:r>
          </a:p>
          <a:p>
            <a:r>
              <a:rPr lang="en-US" dirty="0"/>
              <a:t>Uncompromising and strong language.  He described the crowd as a generation of vipers.  </a:t>
            </a:r>
          </a:p>
          <a:p>
            <a:r>
              <a:rPr lang="en-US" dirty="0"/>
              <a:t>Failure to listen.</a:t>
            </a:r>
          </a:p>
          <a:p>
            <a:r>
              <a:rPr lang="en-US" dirty="0"/>
              <a:t>When you look at and back over your life….</a:t>
            </a:r>
          </a:p>
          <a:p>
            <a:r>
              <a:rPr lang="en-US" dirty="0"/>
              <a:t>The people’s cry (What should we do?)</a:t>
            </a:r>
          </a:p>
          <a:p>
            <a:r>
              <a:rPr lang="en-US" dirty="0"/>
              <a:t>A prescription for life (Page 49)</a:t>
            </a:r>
          </a:p>
        </p:txBody>
      </p:sp>
    </p:spTree>
    <p:extLst>
      <p:ext uri="{BB962C8B-B14F-4D97-AF65-F5344CB8AC3E}">
        <p14:creationId xmlns:p14="http://schemas.microsoft.com/office/powerpoint/2010/main" val="1872857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D58954F-C5AC-4BE0-811D-8DFE18E35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359E835-CE77-4DCC-8EC3-1924094D3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60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FreeBibleimages :: John the Baptist's ministry :: John the Baptist starts  preaching in the wilderness of Judea and crowds come to hear him and be  baptised (Matthew 3:1-12)">
            <a:extLst>
              <a:ext uri="{FF2B5EF4-FFF2-40B4-BE49-F238E27FC236}">
                <a16:creationId xmlns:a16="http://schemas.microsoft.com/office/drawing/2014/main" id="{04A797FB-FB93-4E92-9552-885A782903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275" r="28601"/>
          <a:stretch/>
        </p:blipFill>
        <p:spPr bwMode="auto">
          <a:xfrm>
            <a:off x="8157374" y="10"/>
            <a:ext cx="4034626"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74">
            <a:extLst>
              <a:ext uri="{FF2B5EF4-FFF2-40B4-BE49-F238E27FC236}">
                <a16:creationId xmlns:a16="http://schemas.microsoft.com/office/drawing/2014/main" id="{B03B59B5-123A-4DC5-87BD-6D3E22FA65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7EBED0B-7BC3-4E0D-8B62-5F4D92D342A8}"/>
              </a:ext>
            </a:extLst>
          </p:cNvPr>
          <p:cNvSpPr>
            <a:spLocks noGrp="1"/>
          </p:cNvSpPr>
          <p:nvPr>
            <p:ph type="title"/>
          </p:nvPr>
        </p:nvSpPr>
        <p:spPr>
          <a:xfrm>
            <a:off x="913776" y="618517"/>
            <a:ext cx="6672886" cy="1596177"/>
          </a:xfrm>
        </p:spPr>
        <p:txBody>
          <a:bodyPr>
            <a:normAutofit/>
          </a:bodyPr>
          <a:lstStyle/>
          <a:p>
            <a:r>
              <a:rPr lang="en-US" dirty="0"/>
              <a:t>John and the messiah</a:t>
            </a:r>
          </a:p>
        </p:txBody>
      </p:sp>
      <p:sp>
        <p:nvSpPr>
          <p:cNvPr id="3" name="Content Placeholder 2">
            <a:extLst>
              <a:ext uri="{FF2B5EF4-FFF2-40B4-BE49-F238E27FC236}">
                <a16:creationId xmlns:a16="http://schemas.microsoft.com/office/drawing/2014/main" id="{F43EA45C-706A-41AC-BDDE-56749E273D00}"/>
              </a:ext>
            </a:extLst>
          </p:cNvPr>
          <p:cNvSpPr>
            <a:spLocks noGrp="1"/>
          </p:cNvSpPr>
          <p:nvPr>
            <p:ph sz="quarter" idx="13"/>
          </p:nvPr>
        </p:nvSpPr>
        <p:spPr>
          <a:xfrm>
            <a:off x="913774" y="2367092"/>
            <a:ext cx="6672887" cy="3424107"/>
          </a:xfrm>
        </p:spPr>
        <p:txBody>
          <a:bodyPr>
            <a:normAutofit/>
          </a:bodyPr>
          <a:lstStyle/>
          <a:p>
            <a:r>
              <a:rPr lang="en-US" dirty="0"/>
              <a:t>The people wondered</a:t>
            </a:r>
          </a:p>
          <a:p>
            <a:r>
              <a:rPr lang="en-US" dirty="0"/>
              <a:t>John’s humility</a:t>
            </a:r>
          </a:p>
          <a:p>
            <a:r>
              <a:rPr lang="en-US" dirty="0"/>
              <a:t>John’s description of judgement.</a:t>
            </a:r>
          </a:p>
          <a:p>
            <a:endParaRPr lang="en-US" dirty="0"/>
          </a:p>
          <a:p>
            <a:endParaRPr lang="en-US" dirty="0"/>
          </a:p>
        </p:txBody>
      </p:sp>
    </p:spTree>
    <p:extLst>
      <p:ext uri="{BB962C8B-B14F-4D97-AF65-F5344CB8AC3E}">
        <p14:creationId xmlns:p14="http://schemas.microsoft.com/office/powerpoint/2010/main" val="2915735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0D21FCB-56CB-4EFA-A79A-A9A8EC0F72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Giving offering sharing background. Words in grunge style on white  background. | CanStock">
            <a:extLst>
              <a:ext uri="{FF2B5EF4-FFF2-40B4-BE49-F238E27FC236}">
                <a16:creationId xmlns:a16="http://schemas.microsoft.com/office/drawing/2014/main" id="{44D9F81D-7BD1-4F40-BD32-0DEAF726F86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97452" y="609600"/>
            <a:ext cx="4961381" cy="5181599"/>
          </a:xfrm>
          <a:prstGeom prst="roundRect">
            <a:avLst>
              <a:gd name="adj" fmla="val 2392"/>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B1027BD9-272C-4CC4-9396-1708F8B1F4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1915336-5B33-40A6-8B0B-8E1092E11432}"/>
              </a:ext>
            </a:extLst>
          </p:cNvPr>
          <p:cNvSpPr>
            <a:spLocks noGrp="1"/>
          </p:cNvSpPr>
          <p:nvPr>
            <p:ph type="title"/>
          </p:nvPr>
        </p:nvSpPr>
        <p:spPr>
          <a:xfrm>
            <a:off x="913776" y="618517"/>
            <a:ext cx="3893976" cy="1596177"/>
          </a:xfrm>
        </p:spPr>
        <p:txBody>
          <a:bodyPr anchor="b">
            <a:normAutofit/>
          </a:bodyPr>
          <a:lstStyle/>
          <a:p>
            <a:pPr algn="l"/>
            <a:r>
              <a:rPr lang="en-US" sz="2700"/>
              <a:t>Expectations well defined</a:t>
            </a:r>
            <a:br>
              <a:rPr lang="en-US" sz="2700"/>
            </a:br>
            <a:r>
              <a:rPr lang="en-US" sz="2700"/>
              <a:t>(A new way of living)</a:t>
            </a:r>
          </a:p>
        </p:txBody>
      </p:sp>
      <p:sp>
        <p:nvSpPr>
          <p:cNvPr id="3" name="Content Placeholder 2">
            <a:extLst>
              <a:ext uri="{FF2B5EF4-FFF2-40B4-BE49-F238E27FC236}">
                <a16:creationId xmlns:a16="http://schemas.microsoft.com/office/drawing/2014/main" id="{818351D6-6749-476F-9F7C-C2AB6219CC05}"/>
              </a:ext>
            </a:extLst>
          </p:cNvPr>
          <p:cNvSpPr>
            <a:spLocks noGrp="1"/>
          </p:cNvSpPr>
          <p:nvPr>
            <p:ph sz="quarter" idx="13"/>
          </p:nvPr>
        </p:nvSpPr>
        <p:spPr>
          <a:xfrm>
            <a:off x="913774" y="2367092"/>
            <a:ext cx="3893978" cy="3424107"/>
          </a:xfrm>
        </p:spPr>
        <p:txBody>
          <a:bodyPr>
            <a:normAutofit/>
          </a:bodyPr>
          <a:lstStyle/>
          <a:p>
            <a:r>
              <a:rPr lang="en-US" sz="1600"/>
              <a:t>Page 51-52</a:t>
            </a:r>
          </a:p>
          <a:p>
            <a:endParaRPr lang="en-US" sz="1600"/>
          </a:p>
        </p:txBody>
      </p:sp>
    </p:spTree>
    <p:extLst>
      <p:ext uri="{BB962C8B-B14F-4D97-AF65-F5344CB8AC3E}">
        <p14:creationId xmlns:p14="http://schemas.microsoft.com/office/powerpoint/2010/main" val="3438811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71" name="Picture 2">
            <a:extLst>
              <a:ext uri="{FF2B5EF4-FFF2-40B4-BE49-F238E27FC236}">
                <a16:creationId xmlns:a16="http://schemas.microsoft.com/office/drawing/2014/main" id="{B1981535-B5AA-4E0C-ACE5-925CC19B20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BF97D060-AA7E-4411-BA62-28BD1EBD55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75" name="Rectangle 74">
            <a:extLst>
              <a:ext uri="{FF2B5EF4-FFF2-40B4-BE49-F238E27FC236}">
                <a16:creationId xmlns:a16="http://schemas.microsoft.com/office/drawing/2014/main" id="{40C1BC1E-153D-4DA3-87A4-314B61BC4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FB5A56C3-A6D4-4D92-8AE6-10218C076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Home | Fairness at Work Lab | University of Waterloo">
            <a:extLst>
              <a:ext uri="{FF2B5EF4-FFF2-40B4-BE49-F238E27FC236}">
                <a16:creationId xmlns:a16="http://schemas.microsoft.com/office/drawing/2014/main" id="{69430028-D30E-487C-AD1B-2DD8885ED943}"/>
              </a:ext>
            </a:extLst>
          </p:cNvPr>
          <p:cNvPicPr>
            <a:picLocks noGrp="1" noChangeAspect="1" noChangeArrowheads="1"/>
          </p:cNvPicPr>
          <p:nvPr>
            <p:ph sz="quarter" idx="13"/>
          </p:nvPr>
        </p:nvPicPr>
        <p:blipFill>
          <a:blip r:embed="rId4">
            <a:extLst>
              <a:ext uri="{28A0092B-C50C-407E-A947-70E740481C1C}">
                <a14:useLocalDpi xmlns:a14="http://schemas.microsoft.com/office/drawing/2010/main" val="0"/>
              </a:ext>
            </a:extLst>
          </a:blip>
          <a:stretch>
            <a:fillRect/>
          </a:stretch>
        </p:blipFill>
        <p:spPr bwMode="auto">
          <a:xfrm>
            <a:off x="643467" y="907204"/>
            <a:ext cx="10905066" cy="5043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505"/>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otalTime>0</TotalTime>
  <Words>368</Words>
  <Application>Microsoft Office PowerPoint</Application>
  <PresentationFormat>Widescreen</PresentationFormat>
  <Paragraphs>44</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Tw Cen MT</vt:lpstr>
      <vt:lpstr>Droplet</vt:lpstr>
      <vt:lpstr>Unit 2 The Good News</vt:lpstr>
      <vt:lpstr>John Calls for repentance</vt:lpstr>
      <vt:lpstr>John the Baptist…</vt:lpstr>
      <vt:lpstr>Happy new year (Page 47)</vt:lpstr>
      <vt:lpstr>John and his ministry</vt:lpstr>
      <vt:lpstr>John’s message</vt:lpstr>
      <vt:lpstr>John and the messiah</vt:lpstr>
      <vt:lpstr>Expectations well defined (A new way of living)</vt:lpstr>
      <vt:lpstr>PowerPoint Presentation</vt:lpstr>
      <vt:lpstr>PowerPoint Presentation</vt:lpstr>
      <vt:lpstr>The spiritual practice of mercy (page 55)</vt:lpstr>
      <vt:lpstr>PowerPoint Presentation</vt:lpstr>
      <vt:lpstr>PowerPoint Presentation</vt:lpstr>
      <vt:lpstr>Song for the week</vt:lpstr>
      <vt:lpstr>Thought for the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The Good News</dc:title>
  <dc:creator>Cynthia Ford</dc:creator>
  <cp:lastModifiedBy>Cynthia Ford</cp:lastModifiedBy>
  <cp:revision>2</cp:revision>
  <dcterms:created xsi:type="dcterms:W3CDTF">2021-01-02T23:18:39Z</dcterms:created>
  <dcterms:modified xsi:type="dcterms:W3CDTF">2021-01-02T23:23:38Z</dcterms:modified>
</cp:coreProperties>
</file>