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6"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7813-1423-423C-BE3D-C300F92A62C8}"/>
              </a:ext>
            </a:extLst>
          </p:cNvPr>
          <p:cNvSpPr>
            <a:spLocks noGrp="1"/>
          </p:cNvSpPr>
          <p:nvPr>
            <p:ph type="ctrTitle"/>
          </p:nvPr>
        </p:nvSpPr>
        <p:spPr/>
        <p:txBody>
          <a:bodyPr/>
          <a:lstStyle/>
          <a:p>
            <a:r>
              <a:rPr lang="en-US" dirty="0"/>
              <a:t>The Cross and the Lynching Tree</a:t>
            </a:r>
          </a:p>
        </p:txBody>
      </p:sp>
      <p:sp>
        <p:nvSpPr>
          <p:cNvPr id="3" name="Subtitle 2">
            <a:extLst>
              <a:ext uri="{FF2B5EF4-FFF2-40B4-BE49-F238E27FC236}">
                <a16:creationId xmlns:a16="http://schemas.microsoft.com/office/drawing/2014/main" id="{94E6CB30-9019-4E8A-8EA0-43EA7C1DC03D}"/>
              </a:ext>
            </a:extLst>
          </p:cNvPr>
          <p:cNvSpPr>
            <a:spLocks noGrp="1"/>
          </p:cNvSpPr>
          <p:nvPr>
            <p:ph type="subTitle" idx="1"/>
          </p:nvPr>
        </p:nvSpPr>
        <p:spPr/>
        <p:txBody>
          <a:bodyPr/>
          <a:lstStyle/>
          <a:p>
            <a:r>
              <a:rPr lang="en-US" dirty="0"/>
              <a:t>Chapter Four: The Recrucified Christ in Black Literary Imagination</a:t>
            </a:r>
          </a:p>
        </p:txBody>
      </p:sp>
    </p:spTree>
    <p:extLst>
      <p:ext uri="{BB962C8B-B14F-4D97-AF65-F5344CB8AC3E}">
        <p14:creationId xmlns:p14="http://schemas.microsoft.com/office/powerpoint/2010/main" val="233723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73" name="Rectangle 72">
            <a:extLst>
              <a:ext uri="{FF2B5EF4-FFF2-40B4-BE49-F238E27FC236}">
                <a16:creationId xmlns:a16="http://schemas.microsoft.com/office/drawing/2014/main" id="{E70614E7-C3C9-443C-972E-FF9F932C1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E2A1B58A-48EF-4D97-95BD-A8B8498A9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3CE2D0B5-D91B-4C55-B5ED-4F025E84BF5B}"/>
              </a:ext>
            </a:extLst>
          </p:cNvPr>
          <p:cNvSpPr>
            <a:spLocks noGrp="1"/>
          </p:cNvSpPr>
          <p:nvPr>
            <p:ph type="title"/>
          </p:nvPr>
        </p:nvSpPr>
        <p:spPr>
          <a:xfrm>
            <a:off x="685800" y="764373"/>
            <a:ext cx="6751948" cy="1293028"/>
          </a:xfrm>
        </p:spPr>
        <p:txBody>
          <a:bodyPr vert="horz" lIns="91440" tIns="45720" rIns="91440" bIns="45720" rtlCol="0" anchor="ctr">
            <a:normAutofit/>
          </a:bodyPr>
          <a:lstStyle/>
          <a:p>
            <a:r>
              <a:rPr lang="en-US" dirty="0"/>
              <a:t>Lorraine Hansberry, </a:t>
            </a:r>
            <a:r>
              <a:rPr lang="en-US" i="1" dirty="0" err="1"/>
              <a:t>Lynchsong</a:t>
            </a:r>
            <a:endParaRPr lang="en-US" i="1" dirty="0"/>
          </a:p>
        </p:txBody>
      </p:sp>
      <p:sp>
        <p:nvSpPr>
          <p:cNvPr id="3" name="Content Placeholder 2">
            <a:extLst>
              <a:ext uri="{FF2B5EF4-FFF2-40B4-BE49-F238E27FC236}">
                <a16:creationId xmlns:a16="http://schemas.microsoft.com/office/drawing/2014/main" id="{87CCFBA8-0EAD-4A9F-818A-F9109BB905CF}"/>
              </a:ext>
            </a:extLst>
          </p:cNvPr>
          <p:cNvSpPr>
            <a:spLocks noGrp="1"/>
          </p:cNvSpPr>
          <p:nvPr>
            <p:ph sz="half" idx="1"/>
          </p:nvPr>
        </p:nvSpPr>
        <p:spPr>
          <a:xfrm>
            <a:off x="685800" y="2194560"/>
            <a:ext cx="6770802" cy="4024125"/>
          </a:xfrm>
        </p:spPr>
        <p:txBody>
          <a:bodyPr vert="horz" lIns="91440" tIns="45720" rIns="91440" bIns="45720" rtlCol="0">
            <a:normAutofit fontScale="47500" lnSpcReduction="20000"/>
          </a:bodyPr>
          <a:lstStyle/>
          <a:p>
            <a:pPr marL="0" indent="0">
              <a:buNone/>
            </a:pPr>
            <a:r>
              <a:rPr lang="en-US" dirty="0"/>
              <a:t>Laurel: </a:t>
            </a:r>
          </a:p>
          <a:p>
            <a:pPr marL="0" indent="0">
              <a:buNone/>
            </a:pPr>
            <a:r>
              <a:rPr lang="en-US" dirty="0"/>
              <a:t>Name sweet like the breath of peace</a:t>
            </a:r>
          </a:p>
          <a:p>
            <a:pPr marL="0" indent="0">
              <a:buNone/>
            </a:pPr>
            <a:r>
              <a:rPr lang="en-US" dirty="0"/>
              <a:t>Blood and blood</a:t>
            </a:r>
          </a:p>
          <a:p>
            <a:pPr marL="0" indent="0">
              <a:buNone/>
            </a:pPr>
            <a:r>
              <a:rPr lang="en-US" dirty="0"/>
              <a:t>Hatred there </a:t>
            </a:r>
          </a:p>
          <a:p>
            <a:pPr marL="0" indent="0">
              <a:buNone/>
            </a:pPr>
            <a:r>
              <a:rPr lang="en-US" dirty="0"/>
              <a:t>White robes and </a:t>
            </a:r>
          </a:p>
          <a:p>
            <a:pPr marL="0" indent="0">
              <a:buNone/>
            </a:pPr>
            <a:r>
              <a:rPr lang="en-US" dirty="0"/>
              <a:t>Black robes </a:t>
            </a:r>
          </a:p>
          <a:p>
            <a:pPr marL="0" indent="0">
              <a:buNone/>
            </a:pPr>
            <a:r>
              <a:rPr lang="en-US" dirty="0"/>
              <a:t>And a burning </a:t>
            </a:r>
          </a:p>
          <a:p>
            <a:pPr marL="0" indent="0">
              <a:buNone/>
            </a:pPr>
            <a:r>
              <a:rPr lang="en-US" dirty="0"/>
              <a:t>Burning Cross</a:t>
            </a:r>
          </a:p>
          <a:p>
            <a:pPr marL="0" indent="0">
              <a:buNone/>
            </a:pPr>
            <a:r>
              <a:rPr lang="en-US" dirty="0"/>
              <a:t>Cross in Laurel</a:t>
            </a:r>
          </a:p>
          <a:p>
            <a:pPr marL="0" indent="0">
              <a:buNone/>
            </a:pPr>
            <a:r>
              <a:rPr lang="en-US" dirty="0"/>
              <a:t>Cross in Jackson</a:t>
            </a:r>
          </a:p>
          <a:p>
            <a:pPr marL="0" indent="0">
              <a:buNone/>
            </a:pPr>
            <a:r>
              <a:rPr lang="en-US" dirty="0"/>
              <a:t>Cross in Chicago</a:t>
            </a:r>
          </a:p>
          <a:p>
            <a:pPr marL="0" indent="0">
              <a:buNone/>
            </a:pPr>
            <a:r>
              <a:rPr lang="en-US" dirty="0"/>
              <a:t>And a </a:t>
            </a:r>
          </a:p>
          <a:p>
            <a:pPr marL="0" indent="0">
              <a:buNone/>
            </a:pPr>
            <a:r>
              <a:rPr lang="en-US" dirty="0"/>
              <a:t>Cross in front of the </a:t>
            </a:r>
          </a:p>
          <a:p>
            <a:pPr marL="0" indent="0">
              <a:buNone/>
            </a:pPr>
            <a:r>
              <a:rPr lang="en-US" dirty="0"/>
              <a:t>City Hall</a:t>
            </a:r>
          </a:p>
          <a:p>
            <a:pPr marL="0" indent="0">
              <a:buNone/>
            </a:pPr>
            <a:r>
              <a:rPr lang="en-US" dirty="0"/>
              <a:t>In: </a:t>
            </a:r>
          </a:p>
          <a:p>
            <a:pPr marL="0" indent="0">
              <a:buNone/>
            </a:pPr>
            <a:r>
              <a:rPr lang="en-US" dirty="0"/>
              <a:t>New York City</a:t>
            </a:r>
          </a:p>
        </p:txBody>
      </p:sp>
      <p:sp>
        <p:nvSpPr>
          <p:cNvPr id="77" name="Rounded Rectangle 14">
            <a:extLst>
              <a:ext uri="{FF2B5EF4-FFF2-40B4-BE49-F238E27FC236}">
                <a16:creationId xmlns:a16="http://schemas.microsoft.com/office/drawing/2014/main" id="{456AD6B4-D67B-43C3-ABB7-A93159F68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8475" y="1075591"/>
            <a:ext cx="3303482"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 Raisin in the Sun: Lorraine Hansberry, Robert Nemiroff: 9780679755333:  Amazon.com: Books">
            <a:extLst>
              <a:ext uri="{FF2B5EF4-FFF2-40B4-BE49-F238E27FC236}">
                <a16:creationId xmlns:a16="http://schemas.microsoft.com/office/drawing/2014/main" id="{332807C7-A0DE-424D-A4EF-08C981DB344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531" r="1" b="1"/>
          <a:stretch/>
        </p:blipFill>
        <p:spPr bwMode="auto">
          <a:xfrm>
            <a:off x="8400446" y="1336566"/>
            <a:ext cx="2699540" cy="460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3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A74F-AA78-4DA3-BCB6-62C95A6B09D4}"/>
              </a:ext>
            </a:extLst>
          </p:cNvPr>
          <p:cNvSpPr>
            <a:spLocks noGrp="1"/>
          </p:cNvSpPr>
          <p:nvPr>
            <p:ph type="title"/>
          </p:nvPr>
        </p:nvSpPr>
        <p:spPr/>
        <p:txBody>
          <a:bodyPr/>
          <a:lstStyle/>
          <a:p>
            <a:r>
              <a:rPr lang="en-US" dirty="0"/>
              <a:t>Walter White, </a:t>
            </a:r>
            <a:r>
              <a:rPr lang="en-US" i="1" dirty="0"/>
              <a:t>Rope and The Faggot</a:t>
            </a:r>
            <a:endParaRPr lang="en-US" dirty="0"/>
          </a:p>
        </p:txBody>
      </p:sp>
      <p:sp>
        <p:nvSpPr>
          <p:cNvPr id="3" name="Content Placeholder 2">
            <a:extLst>
              <a:ext uri="{FF2B5EF4-FFF2-40B4-BE49-F238E27FC236}">
                <a16:creationId xmlns:a16="http://schemas.microsoft.com/office/drawing/2014/main" id="{8ACCF05B-980B-472A-A846-712B583CFC8F}"/>
              </a:ext>
            </a:extLst>
          </p:cNvPr>
          <p:cNvSpPr>
            <a:spLocks noGrp="1"/>
          </p:cNvSpPr>
          <p:nvPr>
            <p:ph sz="half" idx="1"/>
          </p:nvPr>
        </p:nvSpPr>
        <p:spPr/>
        <p:txBody>
          <a:bodyPr>
            <a:normAutofit fontScale="92500" lnSpcReduction="20000"/>
          </a:bodyPr>
          <a:lstStyle/>
          <a:p>
            <a:r>
              <a:rPr lang="en-US" dirty="0"/>
              <a:t>Walter White was the national secretary of the NAACP and author of several novels</a:t>
            </a:r>
          </a:p>
          <a:p>
            <a:r>
              <a:rPr lang="en-US" dirty="0"/>
              <a:t>He would indict Christianity for creating the fanaticism that encouraged </a:t>
            </a:r>
            <a:r>
              <a:rPr lang="en-US" dirty="0" err="1"/>
              <a:t>lycnihng</a:t>
            </a:r>
            <a:r>
              <a:rPr lang="en-US" dirty="0"/>
              <a:t> </a:t>
            </a:r>
          </a:p>
          <a:p>
            <a:r>
              <a:rPr lang="en-US" dirty="0"/>
              <a:t>“It is exceedingly doubtful if lynching could possibly exist under any other religion than Christianity. Not only through tacit approval and acquiescence has the Christian Church indirectly given its approval to lynching law…, but the evangelical, .Christian denominations have done much towards creation of the particular fanaticism which finds its outlet in lynching.”</a:t>
            </a:r>
          </a:p>
        </p:txBody>
      </p:sp>
      <p:pic>
        <p:nvPicPr>
          <p:cNvPr id="7170" name="Picture 2" descr="Rope &amp; Faggot. A Biography Of Judge Lynch by Walter White">
            <a:extLst>
              <a:ext uri="{FF2B5EF4-FFF2-40B4-BE49-F238E27FC236}">
                <a16:creationId xmlns:a16="http://schemas.microsoft.com/office/drawing/2014/main" id="{597BB439-0CD9-43C7-8210-E6C3FFD4AD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44104" y="2193925"/>
            <a:ext cx="2978189"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1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A00B-5DE2-4EBD-ADBE-6A97000B904C}"/>
              </a:ext>
            </a:extLst>
          </p:cNvPr>
          <p:cNvSpPr>
            <a:spLocks noGrp="1"/>
          </p:cNvSpPr>
          <p:nvPr>
            <p:ph type="title"/>
          </p:nvPr>
        </p:nvSpPr>
        <p:spPr/>
        <p:txBody>
          <a:bodyPr/>
          <a:lstStyle/>
          <a:p>
            <a:r>
              <a:rPr lang="en-US" dirty="0"/>
              <a:t>Langston Hughes, </a:t>
            </a:r>
            <a:r>
              <a:rPr lang="en-US" i="1" dirty="0"/>
              <a:t>Christ in Alabama</a:t>
            </a:r>
            <a:endParaRPr lang="en-US" dirty="0"/>
          </a:p>
        </p:txBody>
      </p:sp>
      <p:sp>
        <p:nvSpPr>
          <p:cNvPr id="3" name="Content Placeholder 2">
            <a:extLst>
              <a:ext uri="{FF2B5EF4-FFF2-40B4-BE49-F238E27FC236}">
                <a16:creationId xmlns:a16="http://schemas.microsoft.com/office/drawing/2014/main" id="{CDAAD654-E901-49C7-A10B-89B129A9331E}"/>
              </a:ext>
            </a:extLst>
          </p:cNvPr>
          <p:cNvSpPr>
            <a:spLocks noGrp="1"/>
          </p:cNvSpPr>
          <p:nvPr>
            <p:ph sz="half" idx="1"/>
          </p:nvPr>
        </p:nvSpPr>
        <p:spPr/>
        <p:txBody>
          <a:bodyPr>
            <a:normAutofit fontScale="92500" lnSpcReduction="10000"/>
          </a:bodyPr>
          <a:lstStyle/>
          <a:p>
            <a:pPr marL="0" indent="0">
              <a:buNone/>
            </a:pPr>
            <a:r>
              <a:rPr lang="en-US" sz="1100" dirty="0"/>
              <a:t>Christ is a Nigger,</a:t>
            </a:r>
          </a:p>
          <a:p>
            <a:pPr marL="0" indent="0">
              <a:buNone/>
            </a:pPr>
            <a:r>
              <a:rPr lang="en-US" sz="1100" dirty="0"/>
              <a:t>Beaten and black--</a:t>
            </a:r>
          </a:p>
          <a:p>
            <a:pPr marL="0" indent="0">
              <a:buNone/>
            </a:pPr>
            <a:r>
              <a:rPr lang="en-US" sz="1100" dirty="0"/>
              <a:t>O, bare your back.</a:t>
            </a:r>
          </a:p>
          <a:p>
            <a:pPr marL="0" indent="0">
              <a:buNone/>
            </a:pPr>
            <a:endParaRPr lang="en-US" sz="1100" dirty="0"/>
          </a:p>
          <a:p>
            <a:pPr marL="0" indent="0">
              <a:buNone/>
            </a:pPr>
            <a:r>
              <a:rPr lang="en-US" sz="1100" dirty="0"/>
              <a:t>Mary is His Mother</a:t>
            </a:r>
          </a:p>
          <a:p>
            <a:pPr marL="0" indent="0">
              <a:buNone/>
            </a:pPr>
            <a:r>
              <a:rPr lang="en-US" sz="1100" dirty="0"/>
              <a:t>Mammy of the South,</a:t>
            </a:r>
          </a:p>
          <a:p>
            <a:pPr marL="0" indent="0">
              <a:buNone/>
            </a:pPr>
            <a:r>
              <a:rPr lang="en-US" sz="1100" dirty="0"/>
              <a:t>Silence your Mouth.</a:t>
            </a:r>
          </a:p>
          <a:p>
            <a:pPr marL="0" indent="0">
              <a:buNone/>
            </a:pPr>
            <a:endParaRPr lang="en-US" sz="1100" dirty="0"/>
          </a:p>
          <a:p>
            <a:pPr marL="0" indent="0">
              <a:buNone/>
            </a:pPr>
            <a:r>
              <a:rPr lang="en-US" sz="1100" dirty="0"/>
              <a:t>God's His Father--</a:t>
            </a:r>
          </a:p>
          <a:p>
            <a:pPr marL="0" indent="0">
              <a:buNone/>
            </a:pPr>
            <a:r>
              <a:rPr lang="en-US" sz="1100" dirty="0"/>
              <a:t>White Master above</a:t>
            </a:r>
          </a:p>
          <a:p>
            <a:pPr marL="0" indent="0">
              <a:buNone/>
            </a:pPr>
            <a:r>
              <a:rPr lang="en-US" sz="1100" dirty="0"/>
              <a:t>Grant us your love.</a:t>
            </a:r>
          </a:p>
          <a:p>
            <a:pPr marL="0" indent="0">
              <a:buNone/>
            </a:pPr>
            <a:endParaRPr lang="en-US" sz="1100" dirty="0"/>
          </a:p>
          <a:p>
            <a:pPr marL="0" indent="0">
              <a:buNone/>
            </a:pPr>
            <a:r>
              <a:rPr lang="en-US" sz="1100" dirty="0"/>
              <a:t>Most holy bastard</a:t>
            </a:r>
          </a:p>
          <a:p>
            <a:pPr marL="0" indent="0">
              <a:buNone/>
            </a:pPr>
            <a:r>
              <a:rPr lang="en-US" sz="1100" dirty="0"/>
              <a:t>Of the bleeding mouth:</a:t>
            </a:r>
          </a:p>
          <a:p>
            <a:pPr marL="0" indent="0">
              <a:buNone/>
            </a:pPr>
            <a:r>
              <a:rPr lang="en-US" sz="1100" dirty="0"/>
              <a:t>Nigger Christ</a:t>
            </a:r>
          </a:p>
          <a:p>
            <a:pPr marL="0" indent="0">
              <a:buNone/>
            </a:pPr>
            <a:r>
              <a:rPr lang="en-US" sz="1100" dirty="0"/>
              <a:t>On the cross of the South.</a:t>
            </a:r>
          </a:p>
        </p:txBody>
      </p:sp>
      <p:pic>
        <p:nvPicPr>
          <p:cNvPr id="8194" name="Picture 2" descr="Civil Rights Blog: Christ in Alabama by Langston Hughes">
            <a:extLst>
              <a:ext uri="{FF2B5EF4-FFF2-40B4-BE49-F238E27FC236}">
                <a16:creationId xmlns:a16="http://schemas.microsoft.com/office/drawing/2014/main" id="{C85EC605-D33F-4575-9AD6-D700FDEE40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44011" y="2193925"/>
            <a:ext cx="2790377"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0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9225-4949-4809-9465-13996CBE2F79}"/>
              </a:ext>
            </a:extLst>
          </p:cNvPr>
          <p:cNvSpPr>
            <a:spLocks noGrp="1"/>
          </p:cNvSpPr>
          <p:nvPr>
            <p:ph type="title"/>
          </p:nvPr>
        </p:nvSpPr>
        <p:spPr/>
        <p:txBody>
          <a:bodyPr/>
          <a:lstStyle/>
          <a:p>
            <a:r>
              <a:rPr lang="en-US" dirty="0"/>
              <a:t>Reactions</a:t>
            </a:r>
          </a:p>
        </p:txBody>
      </p:sp>
      <p:sp>
        <p:nvSpPr>
          <p:cNvPr id="3" name="Content Placeholder 2">
            <a:extLst>
              <a:ext uri="{FF2B5EF4-FFF2-40B4-BE49-F238E27FC236}">
                <a16:creationId xmlns:a16="http://schemas.microsoft.com/office/drawing/2014/main" id="{AEFA35F7-7098-4EF5-858C-0E045F9FC602}"/>
              </a:ext>
            </a:extLst>
          </p:cNvPr>
          <p:cNvSpPr>
            <a:spLocks noGrp="1"/>
          </p:cNvSpPr>
          <p:nvPr>
            <p:ph sz="half" idx="1"/>
          </p:nvPr>
        </p:nvSpPr>
        <p:spPr>
          <a:xfrm>
            <a:off x="685800" y="2125980"/>
            <a:ext cx="5334000" cy="4024125"/>
          </a:xfrm>
        </p:spPr>
        <p:txBody>
          <a:bodyPr>
            <a:normAutofit fontScale="92500" lnSpcReduction="20000"/>
          </a:bodyPr>
          <a:lstStyle/>
          <a:p>
            <a:r>
              <a:rPr lang="en-US" dirty="0"/>
              <a:t>These poems and forms of art offended the white Christian community and even African Americans were not happy about it.</a:t>
            </a:r>
          </a:p>
          <a:p>
            <a:r>
              <a:rPr lang="en-US" dirty="0"/>
              <a:t>Artist were often denounced in both black and white churches when challenging white supremacy in Christianity – blacks because fear, whites because racism</a:t>
            </a:r>
          </a:p>
          <a:p>
            <a:r>
              <a:rPr lang="en-US" i="1" dirty="0"/>
              <a:t>Artist force us to see things we do not want to look at because they make us uncomfortable with ourselves and the world we have created</a:t>
            </a:r>
            <a:r>
              <a:rPr lang="en-US" dirty="0"/>
              <a:t>.  </a:t>
            </a:r>
          </a:p>
          <a:p>
            <a:r>
              <a:rPr lang="en-US" dirty="0"/>
              <a:t>For the black artist/leader, many rejected the celebration of the cross as a means of salvation. </a:t>
            </a:r>
          </a:p>
        </p:txBody>
      </p:sp>
      <p:pic>
        <p:nvPicPr>
          <p:cNvPr id="9218" name="Picture 2" descr="Langston Hughes | Modern American Poetry">
            <a:extLst>
              <a:ext uri="{FF2B5EF4-FFF2-40B4-BE49-F238E27FC236}">
                <a16:creationId xmlns:a16="http://schemas.microsoft.com/office/drawing/2014/main" id="{86802463-8EF0-4608-B301-FC3415F959B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87308" y="1870356"/>
            <a:ext cx="3594618" cy="434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4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DFE4-1D3E-409B-886B-59D2798846E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3A37412-E4C7-4702-ABE9-84DF3BDA82D6}"/>
              </a:ext>
            </a:extLst>
          </p:cNvPr>
          <p:cNvSpPr>
            <a:spLocks noGrp="1"/>
          </p:cNvSpPr>
          <p:nvPr>
            <p:ph sz="half" idx="1"/>
          </p:nvPr>
        </p:nvSpPr>
        <p:spPr/>
        <p:txBody>
          <a:bodyPr/>
          <a:lstStyle/>
          <a:p>
            <a:r>
              <a:rPr lang="en-US" dirty="0"/>
              <a:t>This Week:</a:t>
            </a:r>
          </a:p>
          <a:p>
            <a:pPr lvl="1"/>
            <a:r>
              <a:rPr lang="en-US" dirty="0"/>
              <a:t>Artist often used their Creativity to develop nuance – new ways to understand Christianity </a:t>
            </a:r>
          </a:p>
          <a:p>
            <a:pPr lvl="1"/>
            <a:r>
              <a:rPr lang="en-US" dirty="0"/>
              <a:t>How are we contextualizing or relating our experiences to that of Christ?</a:t>
            </a:r>
          </a:p>
          <a:p>
            <a:pPr lvl="1"/>
            <a:r>
              <a:rPr lang="en-US" dirty="0"/>
              <a:t>Artist taught of God outside the Church, in what secular ways can we still teach the Gospel?</a:t>
            </a:r>
          </a:p>
        </p:txBody>
      </p:sp>
      <p:sp>
        <p:nvSpPr>
          <p:cNvPr id="4" name="Content Placeholder 3">
            <a:extLst>
              <a:ext uri="{FF2B5EF4-FFF2-40B4-BE49-F238E27FC236}">
                <a16:creationId xmlns:a16="http://schemas.microsoft.com/office/drawing/2014/main" id="{2967EC66-1ED3-49F3-A672-D68F4A25EE21}"/>
              </a:ext>
            </a:extLst>
          </p:cNvPr>
          <p:cNvSpPr>
            <a:spLocks noGrp="1"/>
          </p:cNvSpPr>
          <p:nvPr>
            <p:ph sz="half" idx="2"/>
          </p:nvPr>
        </p:nvSpPr>
        <p:spPr/>
        <p:txBody>
          <a:bodyPr/>
          <a:lstStyle/>
          <a:p>
            <a:r>
              <a:rPr lang="en-US" dirty="0"/>
              <a:t>Next Week:</a:t>
            </a:r>
          </a:p>
          <a:p>
            <a:pPr lvl="1"/>
            <a:r>
              <a:rPr lang="en-US" dirty="0"/>
              <a:t>What is womanism? (You Might have to look this one up)</a:t>
            </a:r>
          </a:p>
          <a:p>
            <a:pPr lvl="1"/>
            <a:r>
              <a:rPr lang="en-US" dirty="0"/>
              <a:t>Why is the re-telling of the Jesus story without the inclusion of women – INADEQUATE</a:t>
            </a:r>
          </a:p>
          <a:p>
            <a:pPr lvl="1"/>
            <a:r>
              <a:rPr lang="en-US" dirty="0"/>
              <a:t>Describe some of the contradictions the black church has had to overcome, concerning the treatment </a:t>
            </a:r>
            <a:r>
              <a:rPr lang="en-US"/>
              <a:t>of women </a:t>
            </a:r>
            <a:endParaRPr lang="en-US" dirty="0"/>
          </a:p>
        </p:txBody>
      </p:sp>
    </p:spTree>
    <p:extLst>
      <p:ext uri="{BB962C8B-B14F-4D97-AF65-F5344CB8AC3E}">
        <p14:creationId xmlns:p14="http://schemas.microsoft.com/office/powerpoint/2010/main" val="99387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AC507-D56C-4018-8CE4-03DF457A9807}"/>
              </a:ext>
            </a:extLst>
          </p:cNvPr>
          <p:cNvSpPr>
            <a:spLocks noGrp="1"/>
          </p:cNvSpPr>
          <p:nvPr>
            <p:ph type="ctrTitle"/>
          </p:nvPr>
        </p:nvSpPr>
        <p:spPr>
          <a:xfrm>
            <a:off x="1371599" y="1803405"/>
            <a:ext cx="9862457" cy="3393746"/>
          </a:xfrm>
        </p:spPr>
        <p:txBody>
          <a:bodyPr>
            <a:normAutofit fontScale="90000"/>
          </a:bodyPr>
          <a:lstStyle/>
          <a:p>
            <a:r>
              <a:rPr lang="en-US" i="1" dirty="0"/>
              <a:t>“Artist force us to see things we do not want to look at because they make us uncomfortable with ourselves and the world we have created.”</a:t>
            </a:r>
            <a:r>
              <a:rPr lang="en-US" dirty="0"/>
              <a:t> </a:t>
            </a:r>
          </a:p>
        </p:txBody>
      </p:sp>
    </p:spTree>
    <p:extLst>
      <p:ext uri="{BB962C8B-B14F-4D97-AF65-F5344CB8AC3E}">
        <p14:creationId xmlns:p14="http://schemas.microsoft.com/office/powerpoint/2010/main" val="27848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C337-3EF5-47BC-B5D9-CFF70E0655A2}"/>
              </a:ext>
            </a:extLst>
          </p:cNvPr>
          <p:cNvSpPr>
            <a:spLocks noGrp="1"/>
          </p:cNvSpPr>
          <p:nvPr>
            <p:ph type="title"/>
          </p:nvPr>
        </p:nvSpPr>
        <p:spPr/>
        <p:txBody>
          <a:bodyPr/>
          <a:lstStyle/>
          <a:p>
            <a:r>
              <a:rPr lang="en-US" dirty="0"/>
              <a:t>Walter Everette Hawkins, A Festival in Christendom”</a:t>
            </a:r>
          </a:p>
        </p:txBody>
      </p:sp>
      <p:sp>
        <p:nvSpPr>
          <p:cNvPr id="3" name="Content Placeholder 2">
            <a:extLst>
              <a:ext uri="{FF2B5EF4-FFF2-40B4-BE49-F238E27FC236}">
                <a16:creationId xmlns:a16="http://schemas.microsoft.com/office/drawing/2014/main" id="{04A7BD7B-6506-44C7-9A97-53AD89EED08F}"/>
              </a:ext>
            </a:extLst>
          </p:cNvPr>
          <p:cNvSpPr>
            <a:spLocks noGrp="1"/>
          </p:cNvSpPr>
          <p:nvPr>
            <p:ph sz="half" idx="1"/>
          </p:nvPr>
        </p:nvSpPr>
        <p:spPr/>
        <p:txBody>
          <a:bodyPr>
            <a:normAutofit/>
          </a:bodyPr>
          <a:lstStyle/>
          <a:p>
            <a:pPr marL="0" indent="0">
              <a:buNone/>
            </a:pPr>
            <a:r>
              <a:rPr lang="en-US" dirty="0"/>
              <a:t>And so this Christian mob did turn</a:t>
            </a:r>
          </a:p>
          <a:p>
            <a:pPr marL="0" indent="0">
              <a:buNone/>
            </a:pPr>
            <a:r>
              <a:rPr lang="en-US" dirty="0"/>
              <a:t>From prayer to rob, to lynch and burn</a:t>
            </a:r>
          </a:p>
          <a:p>
            <a:pPr marL="0" indent="0">
              <a:buNone/>
            </a:pPr>
            <a:r>
              <a:rPr lang="en-US" dirty="0"/>
              <a:t>A victim helplessly he fell</a:t>
            </a:r>
          </a:p>
          <a:p>
            <a:pPr marL="0" indent="0">
              <a:buNone/>
            </a:pPr>
            <a:r>
              <a:rPr lang="en-US" dirty="0"/>
              <a:t>To tortures truly kin to hell</a:t>
            </a:r>
          </a:p>
        </p:txBody>
      </p:sp>
      <p:sp>
        <p:nvSpPr>
          <p:cNvPr id="4" name="Content Placeholder 3">
            <a:extLst>
              <a:ext uri="{FF2B5EF4-FFF2-40B4-BE49-F238E27FC236}">
                <a16:creationId xmlns:a16="http://schemas.microsoft.com/office/drawing/2014/main" id="{0BE64A4F-5390-4FD7-8A29-B05B6C006AE1}"/>
              </a:ext>
            </a:extLst>
          </p:cNvPr>
          <p:cNvSpPr>
            <a:spLocks noGrp="1"/>
          </p:cNvSpPr>
          <p:nvPr>
            <p:ph sz="half" idx="2"/>
          </p:nvPr>
        </p:nvSpPr>
        <p:spPr/>
        <p:txBody>
          <a:bodyPr>
            <a:normAutofit/>
          </a:bodyPr>
          <a:lstStyle/>
          <a:p>
            <a:pPr marL="0" indent="0">
              <a:buNone/>
            </a:pPr>
            <a:r>
              <a:rPr lang="en-US" sz="1800" dirty="0"/>
              <a:t>They bound him fast and strung him high </a:t>
            </a:r>
          </a:p>
          <a:p>
            <a:pPr marL="0" indent="0">
              <a:buNone/>
            </a:pPr>
            <a:r>
              <a:rPr lang="en-US" sz="1800" dirty="0"/>
              <a:t>They cut him down lest he should die </a:t>
            </a:r>
          </a:p>
          <a:p>
            <a:pPr marL="0" indent="0">
              <a:buNone/>
            </a:pPr>
            <a:r>
              <a:rPr lang="en-US" sz="1800" dirty="0"/>
              <a:t>Before their energy was spent </a:t>
            </a:r>
          </a:p>
          <a:p>
            <a:pPr marL="0" indent="0">
              <a:buNone/>
            </a:pPr>
            <a:r>
              <a:rPr lang="en-US" sz="1800" dirty="0"/>
              <a:t>In torturing to their heart’s content</a:t>
            </a:r>
          </a:p>
          <a:p>
            <a:pPr marL="0" indent="0">
              <a:buNone/>
            </a:pPr>
            <a:r>
              <a:rPr lang="en-US" sz="1800" dirty="0"/>
              <a:t>They tore his flesh and broke his bones</a:t>
            </a:r>
          </a:p>
          <a:p>
            <a:pPr marL="0" indent="0">
              <a:buNone/>
            </a:pPr>
            <a:r>
              <a:rPr lang="en-US" sz="1800" dirty="0"/>
              <a:t>And laughed in triumph at his groans </a:t>
            </a:r>
          </a:p>
          <a:p>
            <a:pPr marL="0" indent="0">
              <a:buNone/>
            </a:pPr>
            <a:r>
              <a:rPr lang="en-US" sz="1800" dirty="0"/>
              <a:t>They chopped his fingers, clipped his ears </a:t>
            </a:r>
          </a:p>
          <a:p>
            <a:pPr marL="0" indent="0">
              <a:buNone/>
            </a:pPr>
            <a:r>
              <a:rPr lang="en-US" sz="1800" dirty="0"/>
              <a:t>And passed them round as souvenirs</a:t>
            </a:r>
          </a:p>
        </p:txBody>
      </p:sp>
    </p:spTree>
    <p:extLst>
      <p:ext uri="{BB962C8B-B14F-4D97-AF65-F5344CB8AC3E}">
        <p14:creationId xmlns:p14="http://schemas.microsoft.com/office/powerpoint/2010/main" val="186063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1E4F95-4C6D-4CFF-B09C-3C45B65EE084}"/>
              </a:ext>
            </a:extLst>
          </p:cNvPr>
          <p:cNvSpPr>
            <a:spLocks noGrp="1"/>
          </p:cNvSpPr>
          <p:nvPr>
            <p:ph type="title"/>
          </p:nvPr>
        </p:nvSpPr>
        <p:spPr/>
        <p:txBody>
          <a:bodyPr>
            <a:normAutofit/>
          </a:bodyPr>
          <a:lstStyle/>
          <a:p>
            <a:r>
              <a:rPr lang="en-US" b="1" dirty="0"/>
              <a:t>"I passed along this way"</a:t>
            </a:r>
            <a:endParaRPr lang="en-US" dirty="0"/>
          </a:p>
        </p:txBody>
      </p:sp>
      <p:sp>
        <p:nvSpPr>
          <p:cNvPr id="5" name="Content Placeholder 4">
            <a:extLst>
              <a:ext uri="{FF2B5EF4-FFF2-40B4-BE49-F238E27FC236}">
                <a16:creationId xmlns:a16="http://schemas.microsoft.com/office/drawing/2014/main" id="{332964BB-3730-47ED-A6FE-DBE7202ACFCF}"/>
              </a:ext>
            </a:extLst>
          </p:cNvPr>
          <p:cNvSpPr>
            <a:spLocks noGrp="1"/>
          </p:cNvSpPr>
          <p:nvPr>
            <p:ph sz="half" idx="1"/>
          </p:nvPr>
        </p:nvSpPr>
        <p:spPr/>
        <p:txBody>
          <a:bodyPr/>
          <a:lstStyle/>
          <a:p>
            <a:r>
              <a:rPr lang="en-US" dirty="0"/>
              <a:t>Photo shows a man, possibly meant to be Jesus Christ, with his right hand covering his face, laboring uphill under the burden of a cross; also shows over his right shoulder, the upper torso of a lynched African American man with a rope extending from the left around his neck.</a:t>
            </a:r>
          </a:p>
          <a:p>
            <a:endParaRPr lang="en-US" dirty="0"/>
          </a:p>
        </p:txBody>
      </p:sp>
      <p:pic>
        <p:nvPicPr>
          <p:cNvPr id="1026" name="Picture 2" descr="Langston Hughes The Bitter River">
            <a:extLst>
              <a:ext uri="{FF2B5EF4-FFF2-40B4-BE49-F238E27FC236}">
                <a16:creationId xmlns:a16="http://schemas.microsoft.com/office/drawing/2014/main" id="{D94D413E-E63A-40CB-A37D-AFD82BB0B2C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8707" y="2193925"/>
            <a:ext cx="5120985"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63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6E8B-3167-4851-B4A3-32A49B8128F9}"/>
              </a:ext>
            </a:extLst>
          </p:cNvPr>
          <p:cNvSpPr>
            <a:spLocks noGrp="1"/>
          </p:cNvSpPr>
          <p:nvPr>
            <p:ph type="title"/>
          </p:nvPr>
        </p:nvSpPr>
        <p:spPr/>
        <p:txBody>
          <a:bodyPr>
            <a:normAutofit/>
          </a:bodyPr>
          <a:lstStyle/>
          <a:p>
            <a:r>
              <a:rPr lang="en-US" b="1" dirty="0"/>
              <a:t>Julius Bloch, </a:t>
            </a:r>
            <a:r>
              <a:rPr lang="en-US" b="1" i="1" dirty="0"/>
              <a:t>Lynching</a:t>
            </a:r>
            <a:endParaRPr lang="en-US" dirty="0"/>
          </a:p>
        </p:txBody>
      </p:sp>
      <p:sp>
        <p:nvSpPr>
          <p:cNvPr id="3" name="Content Placeholder 2">
            <a:extLst>
              <a:ext uri="{FF2B5EF4-FFF2-40B4-BE49-F238E27FC236}">
                <a16:creationId xmlns:a16="http://schemas.microsoft.com/office/drawing/2014/main" id="{88C8068D-B6F7-4C18-9247-575D97262EEC}"/>
              </a:ext>
            </a:extLst>
          </p:cNvPr>
          <p:cNvSpPr>
            <a:spLocks noGrp="1"/>
          </p:cNvSpPr>
          <p:nvPr>
            <p:ph sz="half" idx="1"/>
          </p:nvPr>
        </p:nvSpPr>
        <p:spPr/>
        <p:txBody>
          <a:bodyPr>
            <a:normAutofit fontScale="77500" lnSpcReduction="20000"/>
          </a:bodyPr>
          <a:lstStyle/>
          <a:p>
            <a:r>
              <a:rPr lang="en-US" dirty="0"/>
              <a:t>Like many socially engaged artists of the 1930s, Bloch took the lynching of black men as one of his subjects. Outraged by newspaper stories and photographs of mob violence perpetrated against African Americans, he crafted this composition based on the crucifixion of Christ.</a:t>
            </a:r>
          </a:p>
          <a:p>
            <a:r>
              <a:rPr lang="en-US" dirty="0"/>
              <a:t>Here a man is bound to a dying tree, his arms outstretched and face lifted up in abject suffering. In its T-shaped form, his body unmistakably recalls Christ’s suffering posture on the cross. The black man is elevated above his white foes, who encircle him, holding a burning torch and a length of rope ready. The ominous clouds dramatize the man’s impending suffering and death.</a:t>
            </a:r>
          </a:p>
          <a:p>
            <a:br>
              <a:rPr lang="en-US" dirty="0"/>
            </a:br>
            <a:endParaRPr lang="en-US" dirty="0"/>
          </a:p>
        </p:txBody>
      </p:sp>
      <p:pic>
        <p:nvPicPr>
          <p:cNvPr id="2050" name="Picture 2" descr="Julius Bloch: Lynching (1933) Gouache on paper">
            <a:extLst>
              <a:ext uri="{FF2B5EF4-FFF2-40B4-BE49-F238E27FC236}">
                <a16:creationId xmlns:a16="http://schemas.microsoft.com/office/drawing/2014/main" id="{F9F89D0F-ACF6-49AC-A4F2-4BB3B72562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77328" y="2377281"/>
            <a:ext cx="252374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50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DB02-26A3-483C-9B7F-AAFE93C9F7BA}"/>
              </a:ext>
            </a:extLst>
          </p:cNvPr>
          <p:cNvSpPr>
            <a:spLocks noGrp="1"/>
          </p:cNvSpPr>
          <p:nvPr>
            <p:ph type="title"/>
          </p:nvPr>
        </p:nvSpPr>
        <p:spPr/>
        <p:txBody>
          <a:bodyPr/>
          <a:lstStyle/>
          <a:p>
            <a:r>
              <a:rPr lang="en-US" dirty="0"/>
              <a:t>Du </a:t>
            </a:r>
            <a:r>
              <a:rPr lang="en-US" dirty="0" err="1"/>
              <a:t>Bois</a:t>
            </a:r>
            <a:r>
              <a:rPr lang="en-US" dirty="0"/>
              <a:t>, The Riddle of the Sphinx”</a:t>
            </a:r>
          </a:p>
        </p:txBody>
      </p:sp>
      <p:sp>
        <p:nvSpPr>
          <p:cNvPr id="3" name="Content Placeholder 2">
            <a:extLst>
              <a:ext uri="{FF2B5EF4-FFF2-40B4-BE49-F238E27FC236}">
                <a16:creationId xmlns:a16="http://schemas.microsoft.com/office/drawing/2014/main" id="{58A7541A-D584-4788-99A4-D3582B18DE28}"/>
              </a:ext>
            </a:extLst>
          </p:cNvPr>
          <p:cNvSpPr>
            <a:spLocks noGrp="1"/>
          </p:cNvSpPr>
          <p:nvPr>
            <p:ph sz="half" idx="1"/>
          </p:nvPr>
        </p:nvSpPr>
        <p:spPr/>
        <p:txBody>
          <a:bodyPr>
            <a:normAutofit/>
          </a:bodyPr>
          <a:lstStyle/>
          <a:p>
            <a:pPr marL="0" indent="0">
              <a:buNone/>
            </a:pPr>
            <a:r>
              <a:rPr lang="en-US" sz="2000" dirty="0"/>
              <a:t>Till some dim, darker David, a hoeing of his corn</a:t>
            </a:r>
          </a:p>
          <a:p>
            <a:pPr marL="0" indent="0">
              <a:buNone/>
            </a:pPr>
            <a:r>
              <a:rPr lang="en-US" sz="2000" dirty="0"/>
              <a:t>And married maiden, mother of God, </a:t>
            </a:r>
          </a:p>
          <a:p>
            <a:pPr marL="0" indent="0">
              <a:buNone/>
            </a:pPr>
            <a:r>
              <a:rPr lang="en-US" sz="2000" b="1" dirty="0"/>
              <a:t>Bid the black Christ be born</a:t>
            </a:r>
          </a:p>
          <a:p>
            <a:pPr marL="0" indent="0">
              <a:buNone/>
            </a:pPr>
            <a:r>
              <a:rPr lang="en-US" sz="2000" dirty="0"/>
              <a:t>Then shall our burden be manhood</a:t>
            </a:r>
          </a:p>
          <a:p>
            <a:pPr marL="0" indent="0">
              <a:buNone/>
            </a:pPr>
            <a:r>
              <a:rPr lang="en-US" sz="2000" dirty="0"/>
              <a:t>Be it yellow or black or white; </a:t>
            </a:r>
          </a:p>
          <a:p>
            <a:pPr marL="0" indent="0">
              <a:buNone/>
            </a:pPr>
            <a:r>
              <a:rPr lang="en-US" sz="2000" dirty="0"/>
              <a:t>And poverty and justice and sorrow</a:t>
            </a:r>
          </a:p>
          <a:p>
            <a:pPr marL="0" indent="0">
              <a:buNone/>
            </a:pPr>
            <a:r>
              <a:rPr lang="en-US" sz="2000" dirty="0"/>
              <a:t>The humble and simple and strong</a:t>
            </a:r>
          </a:p>
          <a:p>
            <a:pPr marL="0" indent="0">
              <a:buNone/>
            </a:pPr>
            <a:r>
              <a:rPr lang="en-US" sz="2000" dirty="0"/>
              <a:t>Shall sing with the sons of morning</a:t>
            </a:r>
          </a:p>
          <a:p>
            <a:pPr marL="0" indent="0">
              <a:buNone/>
            </a:pPr>
            <a:r>
              <a:rPr lang="en-US" sz="2000" dirty="0"/>
              <a:t>And daughters of even-song</a:t>
            </a:r>
          </a:p>
        </p:txBody>
      </p:sp>
      <p:pic>
        <p:nvPicPr>
          <p:cNvPr id="3074" name="Picture 2" descr="The Souls of Black Folk by W. E. B. Du Bois | 9781604502060 | Paperback |  Barnes &amp; Noble®">
            <a:extLst>
              <a:ext uri="{FF2B5EF4-FFF2-40B4-BE49-F238E27FC236}">
                <a16:creationId xmlns:a16="http://schemas.microsoft.com/office/drawing/2014/main" id="{02A9F2D1-854E-4A4D-B134-F857D8D8CA6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64062" y="2198418"/>
            <a:ext cx="2606100" cy="40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0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73F5-708A-4A85-B502-9C94DA2E51E6}"/>
              </a:ext>
            </a:extLst>
          </p:cNvPr>
          <p:cNvSpPr>
            <a:spLocks noGrp="1"/>
          </p:cNvSpPr>
          <p:nvPr>
            <p:ph type="title"/>
          </p:nvPr>
        </p:nvSpPr>
        <p:spPr/>
        <p:txBody>
          <a:bodyPr/>
          <a:lstStyle/>
          <a:p>
            <a:r>
              <a:rPr lang="en-US" dirty="0"/>
              <a:t>Du </a:t>
            </a:r>
            <a:r>
              <a:rPr lang="en-US" dirty="0" err="1"/>
              <a:t>Bois</a:t>
            </a:r>
            <a:r>
              <a:rPr lang="en-US" dirty="0"/>
              <a:t> and The True Christ</a:t>
            </a:r>
          </a:p>
        </p:txBody>
      </p:sp>
      <p:sp>
        <p:nvSpPr>
          <p:cNvPr id="3" name="Content Placeholder 2">
            <a:extLst>
              <a:ext uri="{FF2B5EF4-FFF2-40B4-BE49-F238E27FC236}">
                <a16:creationId xmlns:a16="http://schemas.microsoft.com/office/drawing/2014/main" id="{B585DE43-BBB2-4229-8D7D-F9C9BB9C7C75}"/>
              </a:ext>
            </a:extLst>
          </p:cNvPr>
          <p:cNvSpPr>
            <a:spLocks noGrp="1"/>
          </p:cNvSpPr>
          <p:nvPr>
            <p:ph sz="half" idx="1"/>
          </p:nvPr>
        </p:nvSpPr>
        <p:spPr/>
        <p:txBody>
          <a:bodyPr>
            <a:normAutofit fontScale="92500" lnSpcReduction="20000"/>
          </a:bodyPr>
          <a:lstStyle/>
          <a:p>
            <a:r>
              <a:rPr lang="en-US" dirty="0"/>
              <a:t>An exert story, “Jesus Christ in Texas” </a:t>
            </a:r>
          </a:p>
          <a:p>
            <a:pPr lvl="1"/>
            <a:r>
              <a:rPr lang="en-US" dirty="0"/>
              <a:t>Has a stranger appearing as a messianic figure </a:t>
            </a:r>
          </a:p>
          <a:p>
            <a:pPr lvl="1"/>
            <a:r>
              <a:rPr lang="en-US" dirty="0"/>
              <a:t>A mulatto with hair hung in close curls </a:t>
            </a:r>
          </a:p>
          <a:p>
            <a:pPr lvl="1"/>
            <a:endParaRPr lang="en-US" dirty="0"/>
          </a:p>
          <a:p>
            <a:r>
              <a:rPr lang="en-US" dirty="0"/>
              <a:t>“Second Coming”</a:t>
            </a:r>
          </a:p>
          <a:p>
            <a:pPr lvl="1"/>
            <a:r>
              <a:rPr lang="en-US" dirty="0"/>
              <a:t>A black baby is born as the Black Christ in Valdosta, GA</a:t>
            </a:r>
          </a:p>
          <a:p>
            <a:r>
              <a:rPr lang="en-US" dirty="0"/>
              <a:t>Religion of white supremacy a miserable failure</a:t>
            </a:r>
          </a:p>
          <a:p>
            <a:pPr lvl="1"/>
            <a:r>
              <a:rPr lang="en-US" dirty="0"/>
              <a:t>True Christianity was defined by the "life and teaching of Jesus of Nazareth and the Golden Rule.”</a:t>
            </a:r>
          </a:p>
          <a:p>
            <a:pPr lvl="1"/>
            <a:r>
              <a:rPr lang="en-US" dirty="0"/>
              <a:t>White Christ is not the biblical Christ (103)</a:t>
            </a:r>
          </a:p>
        </p:txBody>
      </p:sp>
      <p:pic>
        <p:nvPicPr>
          <p:cNvPr id="4098" name="Picture 2">
            <a:extLst>
              <a:ext uri="{FF2B5EF4-FFF2-40B4-BE49-F238E27FC236}">
                <a16:creationId xmlns:a16="http://schemas.microsoft.com/office/drawing/2014/main" id="{3024F800-9CBB-42C0-828D-B73E9BE91A9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96200" y="2419191"/>
            <a:ext cx="2286000" cy="357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2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773F-6886-4628-8404-18878D1E3B5E}"/>
              </a:ext>
            </a:extLst>
          </p:cNvPr>
          <p:cNvSpPr>
            <a:spLocks noGrp="1"/>
          </p:cNvSpPr>
          <p:nvPr>
            <p:ph type="title"/>
          </p:nvPr>
        </p:nvSpPr>
        <p:spPr/>
        <p:txBody>
          <a:bodyPr/>
          <a:lstStyle/>
          <a:p>
            <a:r>
              <a:rPr lang="en-US" dirty="0"/>
              <a:t>Du </a:t>
            </a:r>
            <a:r>
              <a:rPr lang="en-US" dirty="0" err="1"/>
              <a:t>Bois</a:t>
            </a:r>
            <a:r>
              <a:rPr lang="en-US" dirty="0"/>
              <a:t> and </a:t>
            </a:r>
            <a:r>
              <a:rPr lang="en-US" i="1" dirty="0"/>
              <a:t>the crisis</a:t>
            </a:r>
            <a:endParaRPr lang="en-US" dirty="0"/>
          </a:p>
        </p:txBody>
      </p:sp>
      <p:sp>
        <p:nvSpPr>
          <p:cNvPr id="3" name="Content Placeholder 2">
            <a:extLst>
              <a:ext uri="{FF2B5EF4-FFF2-40B4-BE49-F238E27FC236}">
                <a16:creationId xmlns:a16="http://schemas.microsoft.com/office/drawing/2014/main" id="{5A6632A9-E0F0-4214-B113-DD08182F02AB}"/>
              </a:ext>
            </a:extLst>
          </p:cNvPr>
          <p:cNvSpPr>
            <a:spLocks noGrp="1"/>
          </p:cNvSpPr>
          <p:nvPr>
            <p:ph sz="half" idx="1"/>
          </p:nvPr>
        </p:nvSpPr>
        <p:spPr/>
        <p:txBody>
          <a:bodyPr/>
          <a:lstStyle/>
          <a:p>
            <a:r>
              <a:rPr lang="en-US" dirty="0"/>
              <a:t>“Gospel of Mary Brown”</a:t>
            </a:r>
          </a:p>
          <a:p>
            <a:pPr lvl="1"/>
            <a:r>
              <a:rPr lang="en-US" dirty="0"/>
              <a:t>Luke’s retelling of Jesus’ birth</a:t>
            </a:r>
          </a:p>
          <a:p>
            <a:pPr lvl="1"/>
            <a:r>
              <a:rPr lang="en-US" dirty="0"/>
              <a:t>Mary is black, living in a cabin by the creek</a:t>
            </a:r>
          </a:p>
          <a:p>
            <a:pPr lvl="1"/>
            <a:r>
              <a:rPr lang="en-US" dirty="0"/>
              <a:t>Joshua works on the plantation, plowing, picking and hoeing cotton. </a:t>
            </a:r>
          </a:p>
          <a:p>
            <a:pPr lvl="1"/>
            <a:r>
              <a:rPr lang="en-US" dirty="0"/>
              <a:t>Joshua is killed for his message</a:t>
            </a:r>
          </a:p>
          <a:p>
            <a:r>
              <a:rPr lang="en-US" dirty="0"/>
              <a:t>Other stories include:</a:t>
            </a:r>
          </a:p>
          <a:p>
            <a:pPr lvl="1"/>
            <a:r>
              <a:rPr lang="en-US" dirty="0"/>
              <a:t>Pontius Pilate; My God, my God!; The Son of God; Easter</a:t>
            </a:r>
          </a:p>
          <a:p>
            <a:pPr lvl="1"/>
            <a:r>
              <a:rPr lang="en-US" dirty="0"/>
              <a:t>What do these stories provide?</a:t>
            </a:r>
          </a:p>
        </p:txBody>
      </p:sp>
      <p:pic>
        <p:nvPicPr>
          <p:cNvPr id="5122" name="Picture 2" descr="The Crisis. Vol. 19, No. 2. (December, 1919).">
            <a:extLst>
              <a:ext uri="{FF2B5EF4-FFF2-40B4-BE49-F238E27FC236}">
                <a16:creationId xmlns:a16="http://schemas.microsoft.com/office/drawing/2014/main" id="{1AFD5DC8-5571-416D-9866-AD160AAD99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52257" y="2050715"/>
            <a:ext cx="2997430" cy="431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28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BCFA-D5CC-457E-9F6A-4B0878CF692E}"/>
              </a:ext>
            </a:extLst>
          </p:cNvPr>
          <p:cNvSpPr>
            <a:spLocks noGrp="1"/>
          </p:cNvSpPr>
          <p:nvPr>
            <p:ph type="title"/>
          </p:nvPr>
        </p:nvSpPr>
        <p:spPr/>
        <p:txBody>
          <a:bodyPr/>
          <a:lstStyle/>
          <a:p>
            <a:r>
              <a:rPr lang="en-US" dirty="0"/>
              <a:t>Poems</a:t>
            </a:r>
          </a:p>
        </p:txBody>
      </p:sp>
      <p:sp>
        <p:nvSpPr>
          <p:cNvPr id="3" name="Content Placeholder 2">
            <a:extLst>
              <a:ext uri="{FF2B5EF4-FFF2-40B4-BE49-F238E27FC236}">
                <a16:creationId xmlns:a16="http://schemas.microsoft.com/office/drawing/2014/main" id="{26BF7D79-C4C5-44AF-A8CE-65B59D47F4E2}"/>
              </a:ext>
            </a:extLst>
          </p:cNvPr>
          <p:cNvSpPr>
            <a:spLocks noGrp="1"/>
          </p:cNvSpPr>
          <p:nvPr>
            <p:ph sz="half" idx="1"/>
          </p:nvPr>
        </p:nvSpPr>
        <p:spPr/>
        <p:txBody>
          <a:bodyPr>
            <a:normAutofit fontScale="77500" lnSpcReduction="20000"/>
          </a:bodyPr>
          <a:lstStyle/>
          <a:p>
            <a:pPr marL="0" indent="0">
              <a:buNone/>
            </a:pPr>
            <a:r>
              <a:rPr lang="en-US" b="1" u="sng" dirty="0"/>
              <a:t>Robert Hayden’s, </a:t>
            </a:r>
            <a:r>
              <a:rPr lang="en-US" b="1" i="1" u="sng" dirty="0"/>
              <a:t>Night Death, Mississippi</a:t>
            </a:r>
            <a:endParaRPr lang="en-US" b="1" u="sng" dirty="0"/>
          </a:p>
          <a:p>
            <a:pPr marL="0" indent="0">
              <a:buNone/>
            </a:pPr>
            <a:r>
              <a:rPr lang="en-US" dirty="0"/>
              <a:t>In the sweetgum dark</a:t>
            </a:r>
          </a:p>
          <a:p>
            <a:pPr marL="0" indent="0">
              <a:buNone/>
            </a:pPr>
            <a:r>
              <a:rPr lang="en-US" dirty="0"/>
              <a:t>Unbucked that one then</a:t>
            </a:r>
          </a:p>
          <a:p>
            <a:pPr marL="0" indent="0">
              <a:buNone/>
            </a:pPr>
            <a:r>
              <a:rPr lang="en-US" dirty="0"/>
              <a:t>And him squealing bloody Jesus</a:t>
            </a:r>
          </a:p>
          <a:p>
            <a:pPr marL="0" indent="0">
              <a:buNone/>
            </a:pPr>
            <a:r>
              <a:rPr lang="en-US" dirty="0"/>
              <a:t>As we cut off </a:t>
            </a:r>
          </a:p>
          <a:p>
            <a:pPr marL="0" indent="0">
              <a:buNone/>
            </a:pPr>
            <a:r>
              <a:rPr lang="en-US" dirty="0"/>
              <a:t>Then we beat them, he said,</a:t>
            </a:r>
          </a:p>
          <a:p>
            <a:pPr marL="0" indent="0">
              <a:buNone/>
            </a:pPr>
            <a:r>
              <a:rPr lang="en-US" dirty="0"/>
              <a:t>Beat them till our arms was tired</a:t>
            </a:r>
          </a:p>
          <a:p>
            <a:pPr marL="0" indent="0">
              <a:buNone/>
            </a:pPr>
            <a:r>
              <a:rPr lang="en-US" dirty="0"/>
              <a:t>And the big old chains</a:t>
            </a:r>
          </a:p>
          <a:p>
            <a:pPr marL="0" indent="0">
              <a:buNone/>
            </a:pPr>
            <a:r>
              <a:rPr lang="en-US" dirty="0"/>
              <a:t>Messy and red</a:t>
            </a:r>
          </a:p>
          <a:p>
            <a:pPr marL="0" indent="0">
              <a:buNone/>
            </a:pPr>
            <a:r>
              <a:rPr lang="en-US" dirty="0"/>
              <a:t>O </a:t>
            </a:r>
            <a:r>
              <a:rPr lang="en-US" dirty="0" err="1"/>
              <a:t>jesus</a:t>
            </a:r>
            <a:r>
              <a:rPr lang="en-US" dirty="0"/>
              <a:t> burning on the lily cross</a:t>
            </a:r>
          </a:p>
          <a:p>
            <a:pPr marL="0" indent="0">
              <a:buNone/>
            </a:pPr>
            <a:endParaRPr lang="en-US" dirty="0"/>
          </a:p>
        </p:txBody>
      </p:sp>
      <p:sp>
        <p:nvSpPr>
          <p:cNvPr id="4" name="Content Placeholder 3">
            <a:extLst>
              <a:ext uri="{FF2B5EF4-FFF2-40B4-BE49-F238E27FC236}">
                <a16:creationId xmlns:a16="http://schemas.microsoft.com/office/drawing/2014/main" id="{A000E677-5F43-4283-BEE0-EE653CBC019A}"/>
              </a:ext>
            </a:extLst>
          </p:cNvPr>
          <p:cNvSpPr>
            <a:spLocks noGrp="1"/>
          </p:cNvSpPr>
          <p:nvPr>
            <p:ph sz="half" idx="2"/>
          </p:nvPr>
        </p:nvSpPr>
        <p:spPr/>
        <p:txBody>
          <a:bodyPr>
            <a:normAutofit fontScale="77500" lnSpcReduction="20000"/>
          </a:bodyPr>
          <a:lstStyle/>
          <a:p>
            <a:pPr marL="0" indent="0">
              <a:buNone/>
            </a:pPr>
            <a:r>
              <a:rPr lang="en-US" b="1" u="sng" dirty="0"/>
              <a:t>James Andrews, </a:t>
            </a:r>
            <a:r>
              <a:rPr lang="en-US" b="1" i="1" u="sng" dirty="0"/>
              <a:t>Burnt Offering</a:t>
            </a:r>
          </a:p>
          <a:p>
            <a:pPr marL="0" indent="0">
              <a:buNone/>
            </a:pPr>
            <a:r>
              <a:rPr lang="en-US" dirty="0"/>
              <a:t>A fatted calf, a priestly fire; </a:t>
            </a:r>
          </a:p>
          <a:p>
            <a:pPr marL="0" indent="0">
              <a:buNone/>
            </a:pPr>
            <a:r>
              <a:rPr lang="en-US" dirty="0"/>
              <a:t>The sacrificial knife, a dire</a:t>
            </a:r>
          </a:p>
          <a:p>
            <a:pPr marL="0" indent="0">
              <a:buNone/>
            </a:pPr>
            <a:r>
              <a:rPr lang="en-US" dirty="0"/>
              <a:t>Foreboding of a bloody thing</a:t>
            </a:r>
          </a:p>
          <a:p>
            <a:pPr marL="0" indent="0">
              <a:buNone/>
            </a:pPr>
            <a:r>
              <a:rPr lang="en-US" dirty="0"/>
              <a:t>It plunges deep, death takes its prize; </a:t>
            </a:r>
          </a:p>
          <a:p>
            <a:pPr marL="0" indent="0">
              <a:buNone/>
            </a:pPr>
            <a:r>
              <a:rPr lang="en-US" dirty="0"/>
              <a:t>And smoke ascends toward the skies</a:t>
            </a:r>
          </a:p>
          <a:p>
            <a:pPr marL="0" indent="0">
              <a:buNone/>
            </a:pPr>
            <a:r>
              <a:rPr lang="en-US" dirty="0"/>
              <a:t>Burnt offering</a:t>
            </a:r>
          </a:p>
          <a:p>
            <a:pPr marL="0" indent="0">
              <a:buNone/>
            </a:pPr>
            <a:r>
              <a:rPr lang="en-US" dirty="0"/>
              <a:t>A lonely tree, a surging crowd</a:t>
            </a:r>
          </a:p>
          <a:p>
            <a:pPr marL="0" indent="0">
              <a:buNone/>
            </a:pPr>
            <a:r>
              <a:rPr lang="en-US" dirty="0"/>
              <a:t>With clubs and stones and voices loud</a:t>
            </a:r>
          </a:p>
          <a:p>
            <a:pPr marL="0" indent="0">
              <a:buNone/>
            </a:pPr>
            <a:r>
              <a:rPr lang="en-US" dirty="0"/>
              <a:t>A black man as a calf they bring</a:t>
            </a:r>
          </a:p>
          <a:p>
            <a:pPr marL="0" indent="0">
              <a:buNone/>
            </a:pPr>
            <a:r>
              <a:rPr lang="en-US" dirty="0"/>
              <a:t>Upon a newer Cross he dies</a:t>
            </a:r>
          </a:p>
          <a:p>
            <a:pPr marL="0" indent="0">
              <a:buNone/>
            </a:pPr>
            <a:r>
              <a:rPr lang="en-US" dirty="0"/>
              <a:t>And smoke ascends towards the skies</a:t>
            </a:r>
          </a:p>
          <a:p>
            <a:pPr marL="0" indent="0">
              <a:buNone/>
            </a:pPr>
            <a:r>
              <a:rPr lang="en-US" dirty="0"/>
              <a:t>Burnt offering</a:t>
            </a:r>
          </a:p>
        </p:txBody>
      </p:sp>
    </p:spTree>
    <p:extLst>
      <p:ext uri="{BB962C8B-B14F-4D97-AF65-F5344CB8AC3E}">
        <p14:creationId xmlns:p14="http://schemas.microsoft.com/office/powerpoint/2010/main" val="395047773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27</TotalTime>
  <Words>1083</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Vapor Trail</vt:lpstr>
      <vt:lpstr>The Cross and the Lynching Tree</vt:lpstr>
      <vt:lpstr>“Artist force us to see things we do not want to look at because they make us uncomfortable with ourselves and the world we have created.” </vt:lpstr>
      <vt:lpstr>Walter Everette Hawkins, A Festival in Christendom”</vt:lpstr>
      <vt:lpstr>"I passed along this way"</vt:lpstr>
      <vt:lpstr>Julius Bloch, Lynching</vt:lpstr>
      <vt:lpstr>Du Bois, The Riddle of the Sphinx”</vt:lpstr>
      <vt:lpstr>Du Bois and The True Christ</vt:lpstr>
      <vt:lpstr>Du Bois and the crisis</vt:lpstr>
      <vt:lpstr>Poems</vt:lpstr>
      <vt:lpstr>Lorraine Hansberry, Lynchsong</vt:lpstr>
      <vt:lpstr>Walter White, Rope and The Faggot</vt:lpstr>
      <vt:lpstr>Langston Hughes, Christ in Alabama</vt:lpstr>
      <vt:lpstr>Reactions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Cross and the Lynching Tree</dc:title>
  <dc:creator>Aaron Treadwell</dc:creator>
  <cp:lastModifiedBy>Aaron Treadwell</cp:lastModifiedBy>
  <cp:revision>18</cp:revision>
  <dcterms:created xsi:type="dcterms:W3CDTF">2020-11-18T23:41:45Z</dcterms:created>
  <dcterms:modified xsi:type="dcterms:W3CDTF">2020-11-19T00:09:25Z</dcterms:modified>
</cp:coreProperties>
</file>