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11/11/2020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11/11/2020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11/11/2020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11/11/2020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TmZvkHpX_Q4?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4.xml"/><Relationship Id="rId1" Type="http://schemas.openxmlformats.org/officeDocument/2006/relationships/video" Target="https://www.youtube.com/embed/ucgvxxGTdDk?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3C9C1-CD40-4C8C-AC66-0AB02A35FCCD}"/>
              </a:ext>
            </a:extLst>
          </p:cNvPr>
          <p:cNvSpPr>
            <a:spLocks noGrp="1"/>
          </p:cNvSpPr>
          <p:nvPr>
            <p:ph type="ctrTitle"/>
          </p:nvPr>
        </p:nvSpPr>
        <p:spPr/>
        <p:txBody>
          <a:bodyPr/>
          <a:lstStyle/>
          <a:p>
            <a:r>
              <a:rPr lang="en-US" dirty="0"/>
              <a:t>The Cross and the Lynching Tree</a:t>
            </a:r>
          </a:p>
        </p:txBody>
      </p:sp>
      <p:sp>
        <p:nvSpPr>
          <p:cNvPr id="3" name="Subtitle 2">
            <a:extLst>
              <a:ext uri="{FF2B5EF4-FFF2-40B4-BE49-F238E27FC236}">
                <a16:creationId xmlns:a16="http://schemas.microsoft.com/office/drawing/2014/main" id="{894B0093-F614-41A3-931E-3D7C43E904B8}"/>
              </a:ext>
            </a:extLst>
          </p:cNvPr>
          <p:cNvSpPr>
            <a:spLocks noGrp="1"/>
          </p:cNvSpPr>
          <p:nvPr>
            <p:ph type="subTitle" idx="1"/>
          </p:nvPr>
        </p:nvSpPr>
        <p:spPr/>
        <p:txBody>
          <a:bodyPr/>
          <a:lstStyle/>
          <a:p>
            <a:r>
              <a:rPr lang="en-US" dirty="0"/>
              <a:t>Chapter Three: Bearing the Cross and Staring Down the Lynching Tree</a:t>
            </a:r>
          </a:p>
        </p:txBody>
      </p:sp>
    </p:spTree>
    <p:extLst>
      <p:ext uri="{BB962C8B-B14F-4D97-AF65-F5344CB8AC3E}">
        <p14:creationId xmlns:p14="http://schemas.microsoft.com/office/powerpoint/2010/main" val="332423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9C035-88FA-4941-84BB-9C0BED665D32}"/>
              </a:ext>
            </a:extLst>
          </p:cNvPr>
          <p:cNvSpPr>
            <a:spLocks noGrp="1"/>
          </p:cNvSpPr>
          <p:nvPr>
            <p:ph type="title"/>
          </p:nvPr>
        </p:nvSpPr>
        <p:spPr/>
        <p:txBody>
          <a:bodyPr/>
          <a:lstStyle/>
          <a:p>
            <a:r>
              <a:rPr lang="en-US" dirty="0"/>
              <a:t>Questions from Last week</a:t>
            </a:r>
          </a:p>
        </p:txBody>
      </p:sp>
      <p:sp>
        <p:nvSpPr>
          <p:cNvPr id="3" name="Content Placeholder 2">
            <a:extLst>
              <a:ext uri="{FF2B5EF4-FFF2-40B4-BE49-F238E27FC236}">
                <a16:creationId xmlns:a16="http://schemas.microsoft.com/office/drawing/2014/main" id="{07F50F88-BC78-4F09-9F4C-E658C4954F99}"/>
              </a:ext>
            </a:extLst>
          </p:cNvPr>
          <p:cNvSpPr>
            <a:spLocks noGrp="1"/>
          </p:cNvSpPr>
          <p:nvPr>
            <p:ph idx="1"/>
          </p:nvPr>
        </p:nvSpPr>
        <p:spPr/>
        <p:txBody>
          <a:bodyPr/>
          <a:lstStyle/>
          <a:p>
            <a:r>
              <a:rPr lang="en-US" dirty="0"/>
              <a:t>The Lynching tree was supposed to instill silence and passivity in the black community. It had the opposite effect, inspiring blacks to rise in defiance and fight back. Why, and how does this relate to your Christian Journey?</a:t>
            </a:r>
          </a:p>
          <a:p>
            <a:r>
              <a:rPr lang="en-US" dirty="0"/>
              <a:t>What does it take to see the REAL CROSS OF JESUS?</a:t>
            </a:r>
          </a:p>
          <a:p>
            <a:r>
              <a:rPr lang="en-US" dirty="0"/>
              <a:t>Cone argues that Faith will not erase the pain and suffering of a Lynching Tree experience. What does this mean to you?</a:t>
            </a:r>
          </a:p>
          <a:p>
            <a:endParaRPr lang="en-US" dirty="0"/>
          </a:p>
        </p:txBody>
      </p:sp>
    </p:spTree>
    <p:extLst>
      <p:ext uri="{BB962C8B-B14F-4D97-AF65-F5344CB8AC3E}">
        <p14:creationId xmlns:p14="http://schemas.microsoft.com/office/powerpoint/2010/main" val="159628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A8B66-EED9-4D51-8782-BC443615E9FE}"/>
              </a:ext>
            </a:extLst>
          </p:cNvPr>
          <p:cNvSpPr>
            <a:spLocks noGrp="1"/>
          </p:cNvSpPr>
          <p:nvPr>
            <p:ph type="title"/>
          </p:nvPr>
        </p:nvSpPr>
        <p:spPr/>
        <p:txBody>
          <a:bodyPr/>
          <a:lstStyle/>
          <a:p>
            <a:r>
              <a:rPr lang="en-US" dirty="0"/>
              <a:t>Emmett Till</a:t>
            </a:r>
          </a:p>
        </p:txBody>
      </p:sp>
      <p:sp>
        <p:nvSpPr>
          <p:cNvPr id="3" name="Content Placeholder 2">
            <a:extLst>
              <a:ext uri="{FF2B5EF4-FFF2-40B4-BE49-F238E27FC236}">
                <a16:creationId xmlns:a16="http://schemas.microsoft.com/office/drawing/2014/main" id="{DCD06DD2-2AD5-488E-9895-CBE02FF7B509}"/>
              </a:ext>
            </a:extLst>
          </p:cNvPr>
          <p:cNvSpPr>
            <a:spLocks noGrp="1"/>
          </p:cNvSpPr>
          <p:nvPr>
            <p:ph sz="half" idx="1"/>
          </p:nvPr>
        </p:nvSpPr>
        <p:spPr/>
        <p:txBody>
          <a:bodyPr/>
          <a:lstStyle/>
          <a:p>
            <a:r>
              <a:rPr lang="en-US" dirty="0"/>
              <a:t>Emmett Till was lynched in 1955, at 14.</a:t>
            </a:r>
          </a:p>
          <a:p>
            <a:pPr lvl="1"/>
            <a:r>
              <a:rPr lang="en-US" dirty="0"/>
              <a:t>According to Cone, his death did what for Civil Rights?</a:t>
            </a:r>
          </a:p>
          <a:p>
            <a:pPr lvl="1"/>
            <a:r>
              <a:rPr lang="en-US" dirty="0"/>
              <a:t>What did it mean that his death “rocked the nation”</a:t>
            </a:r>
          </a:p>
          <a:p>
            <a:pPr lvl="1"/>
            <a:r>
              <a:rPr lang="en-US" dirty="0"/>
              <a:t>What are your thoughts on Mamie Till Bradley’s decision?</a:t>
            </a:r>
          </a:p>
          <a:p>
            <a:pPr lvl="2"/>
            <a:r>
              <a:rPr lang="en-US" dirty="0"/>
              <a:t>How can emulate this energy?</a:t>
            </a:r>
          </a:p>
          <a:p>
            <a:r>
              <a:rPr lang="en-US" dirty="0"/>
              <a:t>How should the church align with these tragedies?</a:t>
            </a:r>
          </a:p>
          <a:p>
            <a:endParaRPr lang="en-US" dirty="0"/>
          </a:p>
          <a:p>
            <a:pPr lvl="1"/>
            <a:endParaRPr lang="en-US" dirty="0"/>
          </a:p>
        </p:txBody>
      </p:sp>
      <p:pic>
        <p:nvPicPr>
          <p:cNvPr id="6" name="Content Placeholder 5" descr="A group of people posing for a photo&#10;&#10;Description automatically generated">
            <a:extLst>
              <a:ext uri="{FF2B5EF4-FFF2-40B4-BE49-F238E27FC236}">
                <a16:creationId xmlns:a16="http://schemas.microsoft.com/office/drawing/2014/main" id="{41CC4AD4-5039-4DE4-95D9-6C18D981B75A}"/>
              </a:ext>
            </a:extLst>
          </p:cNvPr>
          <p:cNvPicPr>
            <a:picLocks noGrp="1" noChangeAspect="1"/>
          </p:cNvPicPr>
          <p:nvPr>
            <p:ph sz="half" idx="2"/>
          </p:nvPr>
        </p:nvPicPr>
        <p:blipFill>
          <a:blip r:embed="rId2"/>
          <a:stretch>
            <a:fillRect/>
          </a:stretch>
        </p:blipFill>
        <p:spPr>
          <a:xfrm>
            <a:off x="6172200" y="2298436"/>
            <a:ext cx="5334000" cy="3815291"/>
          </a:xfrm>
        </p:spPr>
      </p:pic>
    </p:spTree>
    <p:extLst>
      <p:ext uri="{BB962C8B-B14F-4D97-AF65-F5344CB8AC3E}">
        <p14:creationId xmlns:p14="http://schemas.microsoft.com/office/powerpoint/2010/main" val="1749056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2A35-7B21-4F54-8F2D-7A946CE7F75D}"/>
              </a:ext>
            </a:extLst>
          </p:cNvPr>
          <p:cNvSpPr>
            <a:spLocks noGrp="1"/>
          </p:cNvSpPr>
          <p:nvPr>
            <p:ph type="title"/>
          </p:nvPr>
        </p:nvSpPr>
        <p:spPr/>
        <p:txBody>
          <a:bodyPr/>
          <a:lstStyle/>
          <a:p>
            <a:r>
              <a:rPr lang="en-US" dirty="0"/>
              <a:t>Christian Spirit of Resistance</a:t>
            </a:r>
          </a:p>
        </p:txBody>
      </p:sp>
      <p:sp>
        <p:nvSpPr>
          <p:cNvPr id="3" name="Content Placeholder 2">
            <a:extLst>
              <a:ext uri="{FF2B5EF4-FFF2-40B4-BE49-F238E27FC236}">
                <a16:creationId xmlns:a16="http://schemas.microsoft.com/office/drawing/2014/main" id="{B81FB917-0073-4FBC-A1BF-B1C18F9F5D14}"/>
              </a:ext>
            </a:extLst>
          </p:cNvPr>
          <p:cNvSpPr>
            <a:spLocks noGrp="1"/>
          </p:cNvSpPr>
          <p:nvPr>
            <p:ph sz="half" idx="1"/>
          </p:nvPr>
        </p:nvSpPr>
        <p:spPr/>
        <p:txBody>
          <a:bodyPr>
            <a:normAutofit fontScale="85000" lnSpcReduction="20000"/>
          </a:bodyPr>
          <a:lstStyle/>
          <a:p>
            <a:r>
              <a:rPr lang="en-US" dirty="0"/>
              <a:t>Unlike Niebuhr, King couldn’t separate theology from religion</a:t>
            </a:r>
          </a:p>
          <a:p>
            <a:pPr lvl="1"/>
            <a:r>
              <a:rPr lang="en-US" dirty="0"/>
              <a:t>“When Christ calls a man, he bids him come and die”</a:t>
            </a:r>
          </a:p>
          <a:p>
            <a:pPr lvl="1"/>
            <a:r>
              <a:rPr lang="en-US" dirty="0"/>
              <a:t>What does this say as Christians having a responsibility to serve</a:t>
            </a:r>
          </a:p>
          <a:p>
            <a:pPr lvl="2"/>
            <a:r>
              <a:rPr lang="en-US" dirty="0"/>
              <a:t>If we don’t serve, what does that make us?</a:t>
            </a:r>
          </a:p>
          <a:p>
            <a:r>
              <a:rPr lang="en-US" dirty="0"/>
              <a:t>For King, “God’s love created blacks and whites and other human beings for each other in community </a:t>
            </a:r>
          </a:p>
          <a:p>
            <a:pPr lvl="1"/>
            <a:r>
              <a:rPr lang="en-US" dirty="0"/>
              <a:t>White supremacy was the sin that separated them in America (antithesis)</a:t>
            </a:r>
          </a:p>
          <a:p>
            <a:pPr lvl="1"/>
            <a:r>
              <a:rPr lang="en-US" dirty="0"/>
              <a:t>God reconciled humanity through Jesus’ cross</a:t>
            </a:r>
          </a:p>
          <a:p>
            <a:pPr lvl="1"/>
            <a:r>
              <a:rPr lang="en-US" dirty="0"/>
              <a:t>Therefore, white supremacy could never have the final and ultimate word on human relationship – God’s word was IT</a:t>
            </a:r>
          </a:p>
        </p:txBody>
      </p:sp>
      <p:pic>
        <p:nvPicPr>
          <p:cNvPr id="1026" name="Picture 2" descr="Visiting the Martin Luther King, Jr. Memorial in DC | Washington.org">
            <a:extLst>
              <a:ext uri="{FF2B5EF4-FFF2-40B4-BE49-F238E27FC236}">
                <a16:creationId xmlns:a16="http://schemas.microsoft.com/office/drawing/2014/main" id="{BC32AD69-0637-4DFC-B6A1-E4B97D625552}"/>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2429193"/>
            <a:ext cx="5334000" cy="355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37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nline Media 6" title="Martin Luther King Speaks! &quot;I￢ﾀﾙve Been to the Mountaintop&quot; (Full)">
            <a:hlinkClick r:id="" action="ppaction://media"/>
            <a:extLst>
              <a:ext uri="{FF2B5EF4-FFF2-40B4-BE49-F238E27FC236}">
                <a16:creationId xmlns:a16="http://schemas.microsoft.com/office/drawing/2014/main" id="{4B216C40-0D62-4B8A-9A41-4ADEE8D9B97B}"/>
              </a:ext>
            </a:extLst>
          </p:cNvPr>
          <p:cNvPicPr>
            <a:picLocks noGrp="1" noRot="1" noChangeAspect="1"/>
          </p:cNvPicPr>
          <p:nvPr>
            <p:ph idx="1"/>
            <a:videoFile r:link="rId1"/>
          </p:nvPr>
        </p:nvPicPr>
        <p:blipFill>
          <a:blip r:embed="rId3"/>
          <a:stretch>
            <a:fillRect/>
          </a:stretch>
        </p:blipFill>
        <p:spPr>
          <a:xfrm>
            <a:off x="506386" y="176169"/>
            <a:ext cx="11051913" cy="6216242"/>
          </a:xfrm>
          <a:prstGeom prst="rect">
            <a:avLst/>
          </a:prstGeom>
        </p:spPr>
      </p:pic>
    </p:spTree>
    <p:extLst>
      <p:ext uri="{BB962C8B-B14F-4D97-AF65-F5344CB8AC3E}">
        <p14:creationId xmlns:p14="http://schemas.microsoft.com/office/powerpoint/2010/main" val="16711388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vol="80000">
                <p:cTn id="7" fill="hold" display="0">
                  <p:stCondLst>
                    <p:cond delay="indefinite"/>
                  </p:stCondLst>
                </p:cTn>
                <p:tgtEl>
                  <p:spTgt spid="7"/>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214C3-61B2-4A75-8066-51B286A6F5F4}"/>
              </a:ext>
            </a:extLst>
          </p:cNvPr>
          <p:cNvSpPr>
            <a:spLocks noGrp="1"/>
          </p:cNvSpPr>
          <p:nvPr>
            <p:ph type="title"/>
          </p:nvPr>
        </p:nvSpPr>
        <p:spPr/>
        <p:txBody>
          <a:bodyPr/>
          <a:lstStyle/>
          <a:p>
            <a:r>
              <a:rPr lang="en-US" dirty="0"/>
              <a:t>A Jericho Road</a:t>
            </a:r>
          </a:p>
        </p:txBody>
      </p:sp>
      <p:sp>
        <p:nvSpPr>
          <p:cNvPr id="3" name="Content Placeholder 2">
            <a:extLst>
              <a:ext uri="{FF2B5EF4-FFF2-40B4-BE49-F238E27FC236}">
                <a16:creationId xmlns:a16="http://schemas.microsoft.com/office/drawing/2014/main" id="{E0946EC2-9213-4454-8B22-5E4BC8B8108F}"/>
              </a:ext>
            </a:extLst>
          </p:cNvPr>
          <p:cNvSpPr>
            <a:spLocks noGrp="1"/>
          </p:cNvSpPr>
          <p:nvPr>
            <p:ph sz="half" idx="1"/>
          </p:nvPr>
        </p:nvSpPr>
        <p:spPr/>
        <p:txBody>
          <a:bodyPr>
            <a:normAutofit fontScale="85000" lnSpcReduction="20000"/>
          </a:bodyPr>
          <a:lstStyle/>
          <a:p>
            <a:r>
              <a:rPr lang="en-US" dirty="0"/>
              <a:t>“You have to be prepared to die before you can begin to live.” Fred Shuttlesworth</a:t>
            </a:r>
          </a:p>
          <a:p>
            <a:pPr lvl="1"/>
            <a:r>
              <a:rPr lang="en-US" dirty="0"/>
              <a:t>The religion has always been a “dying/sacrificing” faith</a:t>
            </a:r>
          </a:p>
          <a:p>
            <a:r>
              <a:rPr lang="en-US" dirty="0"/>
              <a:t>The hymn writers</a:t>
            </a:r>
          </a:p>
          <a:p>
            <a:pPr lvl="1"/>
            <a:r>
              <a:rPr lang="en-US" dirty="0"/>
              <a:t>I knot it was the blood – martyrdom</a:t>
            </a:r>
          </a:p>
          <a:p>
            <a:pPr lvl="1"/>
            <a:r>
              <a:rPr lang="en-US" sz="1800" dirty="0"/>
              <a:t>What does this blood commemorate?</a:t>
            </a:r>
          </a:p>
          <a:p>
            <a:r>
              <a:rPr lang="en-US" sz="2000" dirty="0"/>
              <a:t>A </a:t>
            </a:r>
            <a:r>
              <a:rPr lang="en-US" sz="2000" i="1" dirty="0"/>
              <a:t>spiritual midnight</a:t>
            </a:r>
            <a:r>
              <a:rPr lang="en-US" sz="2000" dirty="0"/>
              <a:t>, what was it?</a:t>
            </a:r>
          </a:p>
          <a:p>
            <a:pPr lvl="1"/>
            <a:r>
              <a:rPr lang="en-US" sz="1800" dirty="0"/>
              <a:t>Have we had a spiritual midnight?</a:t>
            </a:r>
          </a:p>
          <a:p>
            <a:r>
              <a:rPr lang="en-US" sz="2000" dirty="0"/>
              <a:t>Did King want to be a martyr?</a:t>
            </a:r>
          </a:p>
          <a:p>
            <a:pPr lvl="1"/>
            <a:r>
              <a:rPr lang="en-US" sz="1800" dirty="0"/>
              <a:t>How did he maintain the course God set him on?</a:t>
            </a:r>
          </a:p>
          <a:p>
            <a:r>
              <a:rPr lang="en-US" sz="2000" dirty="0"/>
              <a:t>A Jericho Road</a:t>
            </a:r>
          </a:p>
          <a:p>
            <a:pPr lvl="1"/>
            <a:r>
              <a:rPr lang="en-US" sz="1800" dirty="0"/>
              <a:t>Holy Week was a dangerous act – Jesus knew the possibilities</a:t>
            </a:r>
          </a:p>
          <a:p>
            <a:pPr lvl="1"/>
            <a:r>
              <a:rPr lang="en-US" sz="1800" dirty="0"/>
              <a:t>King stayed on his cross and he stayed on his Jericho Rd. Why?</a:t>
            </a:r>
          </a:p>
          <a:p>
            <a:endParaRPr lang="en-US" dirty="0"/>
          </a:p>
        </p:txBody>
      </p:sp>
      <p:pic>
        <p:nvPicPr>
          <p:cNvPr id="5" name="Online Media 4" title="I Know It Was The Blood   The Pilgrim Jubilee Singers,  Church Songs">
            <a:hlinkClick r:id="" action="ppaction://media"/>
            <a:extLst>
              <a:ext uri="{FF2B5EF4-FFF2-40B4-BE49-F238E27FC236}">
                <a16:creationId xmlns:a16="http://schemas.microsoft.com/office/drawing/2014/main" id="{54219FE3-21CB-4B9C-BDF3-39DA0D675880}"/>
              </a:ext>
            </a:extLst>
          </p:cNvPr>
          <p:cNvPicPr>
            <a:picLocks noGrp="1" noRot="1" noChangeAspect="1"/>
          </p:cNvPicPr>
          <p:nvPr>
            <p:ph sz="half" idx="2"/>
            <a:videoFile r:link="rId1"/>
          </p:nvPr>
        </p:nvPicPr>
        <p:blipFill>
          <a:blip r:embed="rId3"/>
          <a:stretch>
            <a:fillRect/>
          </a:stretch>
        </p:blipFill>
        <p:spPr>
          <a:xfrm>
            <a:off x="6653213" y="2566988"/>
            <a:ext cx="4371975" cy="3276600"/>
          </a:xfrm>
          <a:prstGeom prst="rect">
            <a:avLst/>
          </a:prstGeom>
        </p:spPr>
      </p:pic>
    </p:spTree>
    <p:extLst>
      <p:ext uri="{BB962C8B-B14F-4D97-AF65-F5344CB8AC3E}">
        <p14:creationId xmlns:p14="http://schemas.microsoft.com/office/powerpoint/2010/main" val="200191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58</TotalTime>
  <Words>382</Words>
  <Application>Microsoft Office PowerPoint</Application>
  <PresentationFormat>Widescreen</PresentationFormat>
  <Paragraphs>35</Paragraphs>
  <Slides>6</Slides>
  <Notes>0</Notes>
  <HiddenSlides>0</HiddenSlides>
  <MMClips>2</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Century Gothic</vt:lpstr>
      <vt:lpstr>Vapor Trail</vt:lpstr>
      <vt:lpstr>The Cross and the Lynching Tree</vt:lpstr>
      <vt:lpstr>Questions from Last week</vt:lpstr>
      <vt:lpstr>Emmett Till</vt:lpstr>
      <vt:lpstr>Christian Spirit of Resistance</vt:lpstr>
      <vt:lpstr>PowerPoint Presentation</vt:lpstr>
      <vt:lpstr>A Jericho Road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Cross and the Lynching Tree</dc:title>
  <dc:creator>Aaron Treadwell</dc:creator>
  <cp:lastModifiedBy>Aaron Treadwell</cp:lastModifiedBy>
  <cp:revision>9</cp:revision>
  <dcterms:created xsi:type="dcterms:W3CDTF">2020-11-05T00:15:54Z</dcterms:created>
  <dcterms:modified xsi:type="dcterms:W3CDTF">2020-11-12T00:25:15Z</dcterms:modified>
</cp:coreProperties>
</file>