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dirty="0"/>
              <a:t>11/1/2020</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11/1/2020</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11/1/2020</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dirty="0"/>
              <a:pPr/>
              <a:t>11/1/2020</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11/1/2020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11/1/2020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dirty="0"/>
              <a:pPr/>
              <a:t>11/1/2020</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11/1/2020</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11/1/2020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11/1/2020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11/1/2020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11/1/2020</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F0E9FC-7028-49D2-AAD7-264B38AB2F41}"/>
              </a:ext>
            </a:extLst>
          </p:cNvPr>
          <p:cNvSpPr>
            <a:spLocks noGrp="1"/>
          </p:cNvSpPr>
          <p:nvPr>
            <p:ph type="ctrTitle"/>
          </p:nvPr>
        </p:nvSpPr>
        <p:spPr/>
        <p:txBody>
          <a:bodyPr/>
          <a:lstStyle/>
          <a:p>
            <a:r>
              <a:rPr lang="en-US" dirty="0"/>
              <a:t>The Cross and the Lynching Tree</a:t>
            </a:r>
          </a:p>
        </p:txBody>
      </p:sp>
      <p:sp>
        <p:nvSpPr>
          <p:cNvPr id="3" name="Subtitle 2">
            <a:extLst>
              <a:ext uri="{FF2B5EF4-FFF2-40B4-BE49-F238E27FC236}">
                <a16:creationId xmlns:a16="http://schemas.microsoft.com/office/drawing/2014/main" id="{60B384CE-1D01-428B-A15A-8EAD8B94478C}"/>
              </a:ext>
            </a:extLst>
          </p:cNvPr>
          <p:cNvSpPr>
            <a:spLocks noGrp="1"/>
          </p:cNvSpPr>
          <p:nvPr>
            <p:ph type="subTitle" idx="1"/>
          </p:nvPr>
        </p:nvSpPr>
        <p:spPr/>
        <p:txBody>
          <a:bodyPr/>
          <a:lstStyle/>
          <a:p>
            <a:r>
              <a:rPr lang="en-US" dirty="0"/>
              <a:t>Chapter Two: The Terrible Beauty of the Cross or </a:t>
            </a:r>
            <a:r>
              <a:rPr lang="en-US" b="1" dirty="0"/>
              <a:t>From the Manger to the Cross or THE REAL CROSS</a:t>
            </a:r>
            <a:endParaRPr lang="en-US" dirty="0"/>
          </a:p>
          <a:p>
            <a:endParaRPr lang="en-US" dirty="0"/>
          </a:p>
        </p:txBody>
      </p:sp>
    </p:spTree>
    <p:extLst>
      <p:ext uri="{BB962C8B-B14F-4D97-AF65-F5344CB8AC3E}">
        <p14:creationId xmlns:p14="http://schemas.microsoft.com/office/powerpoint/2010/main" val="37870478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4BCC26-21C5-41E5-AA67-62D8BBBEEEAF}"/>
              </a:ext>
            </a:extLst>
          </p:cNvPr>
          <p:cNvSpPr>
            <a:spLocks noGrp="1"/>
          </p:cNvSpPr>
          <p:nvPr>
            <p:ph type="title"/>
          </p:nvPr>
        </p:nvSpPr>
        <p:spPr/>
        <p:txBody>
          <a:bodyPr/>
          <a:lstStyle/>
          <a:p>
            <a:r>
              <a:rPr lang="en-US" dirty="0"/>
              <a:t>The Terrible Beauty</a:t>
            </a:r>
          </a:p>
        </p:txBody>
      </p:sp>
      <p:sp>
        <p:nvSpPr>
          <p:cNvPr id="3" name="Content Placeholder 2">
            <a:extLst>
              <a:ext uri="{FF2B5EF4-FFF2-40B4-BE49-F238E27FC236}">
                <a16:creationId xmlns:a16="http://schemas.microsoft.com/office/drawing/2014/main" id="{1842B5C4-9812-426D-A686-B59A25361F5B}"/>
              </a:ext>
            </a:extLst>
          </p:cNvPr>
          <p:cNvSpPr>
            <a:spLocks noGrp="1"/>
          </p:cNvSpPr>
          <p:nvPr>
            <p:ph idx="1"/>
          </p:nvPr>
        </p:nvSpPr>
        <p:spPr/>
        <p:txBody>
          <a:bodyPr/>
          <a:lstStyle/>
          <a:p>
            <a:pPr lvl="0"/>
            <a:r>
              <a:rPr lang="en-US" sz="2400" dirty="0"/>
              <a:t>“White theologians do not normally turn to the black experience to learn about theology. But if the lynching tree is America’s cross and if the cross is the heart of the Christian gospel, perhaps Martin Luther King Jr., who endeavored to “take up his cross, and follow Jesus” as did other theologian in American history, has something to teach America about Jesus’ cross. </a:t>
            </a:r>
          </a:p>
          <a:p>
            <a:pPr lvl="1"/>
            <a:r>
              <a:rPr lang="en-US" dirty="0"/>
              <a:t>Why don’t Christians talk about lynching?</a:t>
            </a:r>
          </a:p>
          <a:p>
            <a:pPr lvl="2"/>
            <a:r>
              <a:rPr lang="en-US" dirty="0"/>
              <a:t>Has lynching enhanced your </a:t>
            </a:r>
            <a:r>
              <a:rPr lang="en-US" b="1" dirty="0"/>
              <a:t>empathy </a:t>
            </a:r>
            <a:r>
              <a:rPr lang="en-US" dirty="0"/>
              <a:t>to the Passion story?</a:t>
            </a:r>
          </a:p>
          <a:p>
            <a:pPr lvl="1"/>
            <a:r>
              <a:rPr lang="en-US" dirty="0"/>
              <a:t>According to the author, </a:t>
            </a:r>
            <a:r>
              <a:rPr lang="en-US" b="1" dirty="0"/>
              <a:t>empathy &gt; sympathy</a:t>
            </a:r>
            <a:endParaRPr lang="en-US" dirty="0"/>
          </a:p>
          <a:p>
            <a:pPr lvl="2"/>
            <a:r>
              <a:rPr lang="en-US" b="1" dirty="0"/>
              <a:t>White privilege = see racism, but not have the heart to fix it</a:t>
            </a:r>
            <a:endParaRPr lang="en-US" dirty="0"/>
          </a:p>
          <a:p>
            <a:pPr lvl="2"/>
            <a:r>
              <a:rPr lang="en-US" b="1" dirty="0"/>
              <a:t>Sympathy = heart for racism, but not have the eyes to see it</a:t>
            </a:r>
            <a:endParaRPr lang="en-US" dirty="0"/>
          </a:p>
          <a:p>
            <a:pPr lvl="2"/>
            <a:r>
              <a:rPr lang="en-US" b="1" dirty="0"/>
              <a:t>Empathy = Both seeing and having a heart for it (change)</a:t>
            </a:r>
            <a:endParaRPr lang="en-US" dirty="0"/>
          </a:p>
          <a:p>
            <a:endParaRPr lang="en-US" dirty="0"/>
          </a:p>
        </p:txBody>
      </p:sp>
    </p:spTree>
    <p:extLst>
      <p:ext uri="{BB962C8B-B14F-4D97-AF65-F5344CB8AC3E}">
        <p14:creationId xmlns:p14="http://schemas.microsoft.com/office/powerpoint/2010/main" val="39033323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139665-AF0D-4897-9E7A-4F17B92052FA}"/>
              </a:ext>
            </a:extLst>
          </p:cNvPr>
          <p:cNvSpPr>
            <a:spLocks noGrp="1"/>
          </p:cNvSpPr>
          <p:nvPr>
            <p:ph type="title"/>
          </p:nvPr>
        </p:nvSpPr>
        <p:spPr/>
        <p:txBody>
          <a:bodyPr>
            <a:normAutofit/>
          </a:bodyPr>
          <a:lstStyle/>
          <a:p>
            <a:r>
              <a:rPr lang="en-US" dirty="0"/>
              <a:t>So who was Reinhold Niebuhr?</a:t>
            </a:r>
          </a:p>
        </p:txBody>
      </p:sp>
      <p:sp>
        <p:nvSpPr>
          <p:cNvPr id="3" name="Content Placeholder 2">
            <a:extLst>
              <a:ext uri="{FF2B5EF4-FFF2-40B4-BE49-F238E27FC236}">
                <a16:creationId xmlns:a16="http://schemas.microsoft.com/office/drawing/2014/main" id="{28B37917-9F36-4AC2-AA9E-3E91C21D671E}"/>
              </a:ext>
            </a:extLst>
          </p:cNvPr>
          <p:cNvSpPr>
            <a:spLocks noGrp="1"/>
          </p:cNvSpPr>
          <p:nvPr>
            <p:ph idx="1"/>
          </p:nvPr>
        </p:nvSpPr>
        <p:spPr/>
        <p:txBody>
          <a:bodyPr>
            <a:normAutofit fontScale="62500" lnSpcReduction="20000"/>
          </a:bodyPr>
          <a:lstStyle/>
          <a:p>
            <a:r>
              <a:rPr lang="en-US" dirty="0"/>
              <a:t>Why focus an entire chapter on Niebuhr? </a:t>
            </a:r>
          </a:p>
          <a:p>
            <a:r>
              <a:rPr lang="en-US" dirty="0"/>
              <a:t>Key</a:t>
            </a:r>
          </a:p>
          <a:p>
            <a:pPr lvl="1"/>
            <a:r>
              <a:rPr lang="en-US" dirty="0"/>
              <a:t>Love is the absolute transcendent standard that stands in judgment over what human beings can achieve in history. </a:t>
            </a:r>
          </a:p>
          <a:p>
            <a:pPr lvl="1"/>
            <a:r>
              <a:rPr lang="en-US" b="1" dirty="0"/>
              <a:t>Man’s capacity for justice makes democracy possible; but man’s inclination to injustice makes democracy necessary</a:t>
            </a:r>
            <a:endParaRPr lang="en-US" dirty="0"/>
          </a:p>
          <a:p>
            <a:r>
              <a:rPr lang="en-US" dirty="0"/>
              <a:t>Additional Facts</a:t>
            </a:r>
          </a:p>
          <a:p>
            <a:pPr lvl="1"/>
            <a:r>
              <a:rPr lang="en-US" dirty="0"/>
              <a:t>Rejected pacifism</a:t>
            </a:r>
          </a:p>
          <a:p>
            <a:pPr lvl="1"/>
            <a:r>
              <a:rPr lang="en-US" dirty="0"/>
              <a:t>Rejected Idealism</a:t>
            </a:r>
          </a:p>
          <a:p>
            <a:pPr lvl="1"/>
            <a:r>
              <a:rPr lang="en-US" dirty="0"/>
              <a:t>Rejected Perfectionism </a:t>
            </a:r>
          </a:p>
          <a:p>
            <a:r>
              <a:rPr lang="en-US" dirty="0"/>
              <a:t>Niebuhr looked at the cross as a sign of power </a:t>
            </a:r>
          </a:p>
          <a:p>
            <a:pPr lvl="1"/>
            <a:r>
              <a:rPr lang="en-US" b="1" dirty="0"/>
              <a:t>The crucified Messiah is the final revelation of the divine character and divine purpose. He was rejected because people expected a Messiah perfect in power and perfect in good news</a:t>
            </a:r>
            <a:endParaRPr lang="en-US" dirty="0"/>
          </a:p>
          <a:p>
            <a:pPr lvl="1"/>
            <a:r>
              <a:rPr lang="en-US" b="1" dirty="0"/>
              <a:t>But the revelation of divine goodness in history must be powerless</a:t>
            </a:r>
            <a:endParaRPr lang="en-US" dirty="0"/>
          </a:p>
          <a:p>
            <a:pPr lvl="1"/>
            <a:r>
              <a:rPr lang="en-US" b="1" dirty="0"/>
              <a:t>The revelation of divine goodness in history must be weak and not strong </a:t>
            </a:r>
            <a:endParaRPr lang="en-US" dirty="0"/>
          </a:p>
          <a:p>
            <a:r>
              <a:rPr lang="en-US" dirty="0"/>
              <a:t>The Greatness of Niebuhr couldn’t escape the privilege of whiteness</a:t>
            </a:r>
          </a:p>
          <a:p>
            <a:pPr lvl="1"/>
            <a:r>
              <a:rPr lang="en-US" dirty="0"/>
              <a:t>Overall, he tuned out black cries </a:t>
            </a:r>
          </a:p>
          <a:p>
            <a:r>
              <a:rPr lang="en-US" dirty="0"/>
              <a:t>What should have Niebuhr done to enhance his faith  (Discipleship)?</a:t>
            </a:r>
          </a:p>
          <a:p>
            <a:pPr lvl="1"/>
            <a:r>
              <a:rPr lang="en-US" dirty="0"/>
              <a:t>To fix racism and racial ignorance, Cone suggest that he should’ve </a:t>
            </a:r>
            <a:r>
              <a:rPr lang="en-US" dirty="0" err="1"/>
              <a:t>initiatied</a:t>
            </a:r>
            <a:r>
              <a:rPr lang="en-US" dirty="0"/>
              <a:t> more interchange with radical black intellectuals</a:t>
            </a:r>
          </a:p>
          <a:p>
            <a:endParaRPr lang="en-US" dirty="0"/>
          </a:p>
        </p:txBody>
      </p:sp>
    </p:spTree>
    <p:extLst>
      <p:ext uri="{BB962C8B-B14F-4D97-AF65-F5344CB8AC3E}">
        <p14:creationId xmlns:p14="http://schemas.microsoft.com/office/powerpoint/2010/main" val="41775773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995243-C006-431B-98E1-FEE7B1B33BB0}"/>
              </a:ext>
            </a:extLst>
          </p:cNvPr>
          <p:cNvSpPr>
            <a:spLocks noGrp="1"/>
          </p:cNvSpPr>
          <p:nvPr>
            <p:ph type="title"/>
          </p:nvPr>
        </p:nvSpPr>
        <p:spPr/>
        <p:txBody>
          <a:bodyPr>
            <a:normAutofit fontScale="90000"/>
          </a:bodyPr>
          <a:lstStyle/>
          <a:p>
            <a:r>
              <a:rPr lang="en-US" dirty="0"/>
              <a:t>Next Lesson – Bearing the Cross and Staring Down the Lynching Tree</a:t>
            </a:r>
          </a:p>
        </p:txBody>
      </p:sp>
      <p:sp>
        <p:nvSpPr>
          <p:cNvPr id="3" name="Content Placeholder 2">
            <a:extLst>
              <a:ext uri="{FF2B5EF4-FFF2-40B4-BE49-F238E27FC236}">
                <a16:creationId xmlns:a16="http://schemas.microsoft.com/office/drawing/2014/main" id="{AF9005F8-B2BA-42D3-8BF3-C9B54C31D325}"/>
              </a:ext>
            </a:extLst>
          </p:cNvPr>
          <p:cNvSpPr>
            <a:spLocks noGrp="1"/>
          </p:cNvSpPr>
          <p:nvPr>
            <p:ph idx="1"/>
          </p:nvPr>
        </p:nvSpPr>
        <p:spPr/>
        <p:txBody>
          <a:bodyPr>
            <a:normAutofit/>
          </a:bodyPr>
          <a:lstStyle/>
          <a:p>
            <a:r>
              <a:rPr lang="en-US" dirty="0"/>
              <a:t>The Lynching tree was supposed to instill silence and passivity in the black community. It had the opposite effect, inspiring blacks to rise in defiance and fight back. Why, and how does this relate to your Christian Journey?</a:t>
            </a:r>
          </a:p>
          <a:p>
            <a:r>
              <a:rPr lang="en-US" dirty="0"/>
              <a:t>What does it take to see the REAL CROSS OF JESUS?</a:t>
            </a:r>
          </a:p>
          <a:p>
            <a:r>
              <a:rPr lang="en-US" dirty="0"/>
              <a:t>Cone argues that Faith will not erase the pain and suffering of a Lynching Tree experience. What does this mean to you?</a:t>
            </a:r>
          </a:p>
        </p:txBody>
      </p:sp>
    </p:spTree>
    <p:extLst>
      <p:ext uri="{BB962C8B-B14F-4D97-AF65-F5344CB8AC3E}">
        <p14:creationId xmlns:p14="http://schemas.microsoft.com/office/powerpoint/2010/main" val="1495522879"/>
      </p:ext>
    </p:extLst>
  </p:cSld>
  <p:clrMapOvr>
    <a:masterClrMapping/>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docProps/app.xml><?xml version="1.0" encoding="utf-8"?>
<Properties xmlns="http://schemas.openxmlformats.org/officeDocument/2006/extended-properties" xmlns:vt="http://schemas.openxmlformats.org/officeDocument/2006/docPropsVTypes">
  <Template>Vapor Trail</Template>
  <TotalTime>2</TotalTime>
  <Words>430</Words>
  <Application>Microsoft Office PowerPoint</Application>
  <PresentationFormat>Widescreen</PresentationFormat>
  <Paragraphs>31</Paragraphs>
  <Slides>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Arial</vt:lpstr>
      <vt:lpstr>Century Gothic</vt:lpstr>
      <vt:lpstr>Vapor Trail</vt:lpstr>
      <vt:lpstr>The Cross and the Lynching Tree</vt:lpstr>
      <vt:lpstr>The Terrible Beauty</vt:lpstr>
      <vt:lpstr>So who was Reinhold Niebuhr?</vt:lpstr>
      <vt:lpstr>Next Lesson – Bearing the Cross and Staring Down the Lynching Tree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Cross and the Lynching Tree</dc:title>
  <dc:creator>Aaron Treadwell</dc:creator>
  <cp:lastModifiedBy>Aaron Treadwell</cp:lastModifiedBy>
  <cp:revision>5</cp:revision>
  <dcterms:created xsi:type="dcterms:W3CDTF">2020-11-01T15:56:08Z</dcterms:created>
  <dcterms:modified xsi:type="dcterms:W3CDTF">2020-11-01T15:58:33Z</dcterms:modified>
</cp:coreProperties>
</file>