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313" r:id="rId6"/>
    <p:sldId id="314" r:id="rId7"/>
    <p:sldId id="315" r:id="rId8"/>
    <p:sldId id="316" r:id="rId9"/>
    <p:sldId id="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>
        <p:scale>
          <a:sx n="125" d="100"/>
          <a:sy n="12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Advent Week three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Isaiah 34-50; Luke 13-18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F8F0-0910-4A06-8D0F-B48B8095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Reason…”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3C83B-5B4E-491D-BA21-089B457D7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Isaiah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CF561F-0E5C-4589-A72D-D4146A21DB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prophetic history book, which tells three different examples of oracles for judgment and salvation</a:t>
            </a:r>
          </a:p>
          <a:p>
            <a:r>
              <a:rPr lang="en-US" dirty="0"/>
              <a:t>First of the Latter Prophetic Books (8</a:t>
            </a:r>
            <a:r>
              <a:rPr lang="en-US" baseline="30000" dirty="0"/>
              <a:t>th</a:t>
            </a:r>
            <a:r>
              <a:rPr lang="en-US" dirty="0"/>
              <a:t>-5</a:t>
            </a:r>
            <a:r>
              <a:rPr lang="en-US" baseline="30000" dirty="0"/>
              <a:t>th</a:t>
            </a:r>
            <a:r>
              <a:rPr lang="en-US" dirty="0"/>
              <a:t> Century B.C.E.)</a:t>
            </a:r>
          </a:p>
          <a:p>
            <a:pPr lvl="1"/>
            <a:r>
              <a:rPr lang="en-US" dirty="0"/>
              <a:t>1-39</a:t>
            </a:r>
            <a:r>
              <a:rPr lang="en-US" baseline="30000" dirty="0"/>
              <a:t>th</a:t>
            </a:r>
            <a:r>
              <a:rPr lang="en-US" dirty="0"/>
              <a:t> Chapter likely written before Babylonian Exile (597 Diaspora)</a:t>
            </a:r>
          </a:p>
          <a:p>
            <a:pPr lvl="1"/>
            <a:r>
              <a:rPr lang="en-US" dirty="0"/>
              <a:t>40-55</a:t>
            </a:r>
            <a:r>
              <a:rPr lang="en-US" baseline="30000" dirty="0"/>
              <a:t>th</a:t>
            </a:r>
            <a:r>
              <a:rPr lang="en-US" dirty="0"/>
              <a:t> Chapter likely written 6</a:t>
            </a:r>
            <a:r>
              <a:rPr lang="en-US" baseline="30000" dirty="0"/>
              <a:t>th</a:t>
            </a:r>
            <a:r>
              <a:rPr lang="en-US" dirty="0"/>
              <a:t> Century - </a:t>
            </a:r>
            <a:r>
              <a:rPr lang="en-US" b="1" dirty="0"/>
              <a:t>In Exile</a:t>
            </a:r>
          </a:p>
          <a:p>
            <a:pPr lvl="1"/>
            <a:r>
              <a:rPr lang="en-US" dirty="0"/>
              <a:t>56-66</a:t>
            </a:r>
            <a:r>
              <a:rPr lang="en-US" baseline="30000" dirty="0"/>
              <a:t>th</a:t>
            </a:r>
            <a:r>
              <a:rPr lang="en-US" dirty="0"/>
              <a:t> Chapters written </a:t>
            </a:r>
            <a:r>
              <a:rPr lang="en-US" b="1" dirty="0"/>
              <a:t>After Exile</a:t>
            </a:r>
            <a:r>
              <a:rPr lang="en-US" dirty="0"/>
              <a:t> in Judah</a:t>
            </a:r>
          </a:p>
          <a:p>
            <a:r>
              <a:rPr lang="en-US" b="1" dirty="0"/>
              <a:t>This is a book that shows how one loses, re-gains, and holds onto the favor of God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9E6D78-78C5-4F70-8F68-06A8F410F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Luke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C596D3-A56A-4CE1-8878-DE4AAFEE37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Written by the ‘first’ Christian Historian; the supposed author of the Acts of the Apostles (1</a:t>
            </a:r>
            <a:r>
              <a:rPr lang="en-US" baseline="30000" dirty="0"/>
              <a:t>st</a:t>
            </a:r>
            <a:r>
              <a:rPr lang="en-US" dirty="0"/>
              <a:t> Century CE)</a:t>
            </a:r>
          </a:p>
          <a:p>
            <a:r>
              <a:rPr lang="en-US" dirty="0"/>
              <a:t>Focus on the social and theological issues of crucial importance within the historical church</a:t>
            </a:r>
          </a:p>
          <a:p>
            <a:pPr lvl="1"/>
            <a:r>
              <a:rPr lang="en-US" dirty="0"/>
              <a:t>AKA, answering the vital questions of the people</a:t>
            </a:r>
          </a:p>
          <a:p>
            <a:r>
              <a:rPr lang="en-US" dirty="0"/>
              <a:t>The most important include: </a:t>
            </a:r>
          </a:p>
          <a:p>
            <a:pPr lvl="1"/>
            <a:r>
              <a:rPr lang="en-US" dirty="0"/>
              <a:t>History of Israel (Zionist)</a:t>
            </a:r>
          </a:p>
          <a:p>
            <a:pPr lvl="1"/>
            <a:r>
              <a:rPr lang="en-US" dirty="0"/>
              <a:t>Political, religious, and social milieu of Roman dedicated world (immediate physical and social settings)</a:t>
            </a:r>
          </a:p>
          <a:p>
            <a:r>
              <a:rPr lang="en-US" b="1" dirty="0"/>
              <a:t>This is a book that shows how one can find the favor of God during religious instability </a:t>
            </a:r>
          </a:p>
        </p:txBody>
      </p:sp>
    </p:spTree>
    <p:extLst>
      <p:ext uri="{BB962C8B-B14F-4D97-AF65-F5344CB8AC3E}">
        <p14:creationId xmlns:p14="http://schemas.microsoft.com/office/powerpoint/2010/main" val="200953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0A1A-C7B6-4227-884D-F3CD204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Down: This is A Diasporic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B30F0-EEA4-492A-979C-432176D71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Isaiah Sections 1b &amp;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7EA1F-FBCB-4A1A-B77D-3E98B21385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Diaspora (Dispersed from Home), whereas people are receiving instructions to return to Jerusalem</a:t>
            </a:r>
          </a:p>
          <a:p>
            <a:r>
              <a:rPr lang="en-US" dirty="0"/>
              <a:t>Diaspora had exposed the dangers of ‘false religions’ – regional gods (geographical)</a:t>
            </a:r>
          </a:p>
          <a:p>
            <a:r>
              <a:rPr lang="en-US" dirty="0"/>
              <a:t>Diaspora should have reminded the people of their sins</a:t>
            </a:r>
          </a:p>
          <a:p>
            <a:r>
              <a:rPr lang="en-US" dirty="0"/>
              <a:t>Diaspora therefore should prepare the people for future success by learning harsh lessons; Lessons needed to </a:t>
            </a:r>
            <a:r>
              <a:rPr lang="en-US" b="1" dirty="0"/>
              <a:t>reclaim Jerusalem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0DF46-3CC6-4AC4-ACA4-7D6E1C5E0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Luke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33783-65E1-47F5-9A70-99F973F4ED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600" dirty="0"/>
              <a:t>Diaspora in this book is not physical but spiritual; Jesus is in unity with true Judaism, has Jewish piety (7:1-10), and promises Jewish salvation (2:29-32)</a:t>
            </a:r>
          </a:p>
          <a:p>
            <a:r>
              <a:rPr lang="en-US" sz="1600" dirty="0"/>
              <a:t>Diaspora in this book entails the Jewish people and its distorted practices (religion)</a:t>
            </a:r>
          </a:p>
          <a:p>
            <a:r>
              <a:rPr lang="en-US" sz="1600" dirty="0"/>
              <a:t>Diaspora (religious failures) are exposed by Christ for why they are stuck in chaos (Greco-Roman control)</a:t>
            </a:r>
          </a:p>
          <a:p>
            <a:r>
              <a:rPr lang="en-US" sz="1600" dirty="0"/>
              <a:t>Diaspora therefore should prepare the people for future success by learning </a:t>
            </a:r>
            <a:r>
              <a:rPr lang="en-US" sz="1600" b="1" dirty="0"/>
              <a:t>lessons of humility and sacrifice</a:t>
            </a:r>
            <a:r>
              <a:rPr lang="en-US" sz="1600" dirty="0"/>
              <a:t>; These </a:t>
            </a:r>
            <a:r>
              <a:rPr lang="en-US" sz="1600" b="1" dirty="0"/>
              <a:t>lessons </a:t>
            </a:r>
            <a:r>
              <a:rPr lang="en-US" sz="1600" dirty="0"/>
              <a:t>become the </a:t>
            </a:r>
            <a:r>
              <a:rPr lang="en-US" sz="1600" b="1" dirty="0"/>
              <a:t>truth needed to ‘reclaim Jerusalem’ or defeat sin (go astray – diaspora)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52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7153-B0E7-42D3-9520-E74DE2DA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Study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99214-23BF-42ED-94E9-D8063EEE1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Isaiah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20E79-F3D6-4715-8738-FE42CE7D40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Therefore, this study is not focused on Christology, or using a Hebrew text to justify our religion</a:t>
            </a:r>
          </a:p>
          <a:p>
            <a:r>
              <a:rPr lang="en-US" dirty="0"/>
              <a:t>Instead, this book is most effective in its telling of “Getting Right With God”</a:t>
            </a:r>
          </a:p>
          <a:p>
            <a:pPr lvl="1"/>
            <a:r>
              <a:rPr lang="en-US" dirty="0"/>
              <a:t>An intent that is like Luke’s</a:t>
            </a:r>
          </a:p>
          <a:p>
            <a:r>
              <a:rPr lang="en-US" dirty="0"/>
              <a:t> Isaiah (section 2) is seeking to speak Hope into people in captivity</a:t>
            </a:r>
          </a:p>
          <a:p>
            <a:pPr lvl="1"/>
            <a:r>
              <a:rPr lang="en-US" dirty="0"/>
              <a:t>This is essentially a story telling of the 2</a:t>
            </a:r>
            <a:r>
              <a:rPr lang="en-US" baseline="30000" dirty="0"/>
              <a:t>nd</a:t>
            </a:r>
            <a:r>
              <a:rPr lang="en-US" dirty="0"/>
              <a:t> Exodus, and people are being instructed on their eventual salvation (re-entry into Jerusalem)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478AE-EE93-45B5-810B-F7584D889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Luke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93A1E-3C8C-4F58-8782-6E9B666554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Playing off the last point, Luke also is seeking to speak Hope into the audience</a:t>
            </a:r>
          </a:p>
          <a:p>
            <a:pPr lvl="1"/>
            <a:r>
              <a:rPr lang="en-US" dirty="0"/>
              <a:t>Instead of a geographic salvific story</a:t>
            </a:r>
          </a:p>
          <a:p>
            <a:pPr lvl="1"/>
            <a:r>
              <a:rPr lang="en-US" dirty="0"/>
              <a:t>Luke’s story transcends the Temple of Jerusalem as the climax and instead exposes a temple that will rise on the 3</a:t>
            </a:r>
            <a:r>
              <a:rPr lang="en-US" baseline="30000" dirty="0"/>
              <a:t>rd</a:t>
            </a:r>
            <a:r>
              <a:rPr lang="en-US" dirty="0"/>
              <a:t> Day (Jesus)</a:t>
            </a:r>
          </a:p>
          <a:p>
            <a:r>
              <a:rPr lang="en-US" dirty="0"/>
              <a:t>But, that temple’s entry is not automatic nor simple</a:t>
            </a:r>
          </a:p>
          <a:p>
            <a:pPr lvl="1"/>
            <a:r>
              <a:rPr lang="en-US" dirty="0"/>
              <a:t>Eschaton (Chapter 18)</a:t>
            </a:r>
          </a:p>
          <a:p>
            <a:pPr lvl="1"/>
            <a:r>
              <a:rPr lang="en-US" dirty="0"/>
              <a:t>There are sacrifices that must be made, and people will be left out</a:t>
            </a:r>
          </a:p>
          <a:p>
            <a:r>
              <a:rPr lang="en-US" dirty="0"/>
              <a:t>Overall, </a:t>
            </a:r>
            <a:r>
              <a:rPr lang="en-US" b="1" dirty="0"/>
              <a:t>both books </a:t>
            </a:r>
            <a:r>
              <a:rPr lang="en-US" dirty="0"/>
              <a:t>preach</a:t>
            </a:r>
            <a:r>
              <a:rPr lang="en-US" b="1" dirty="0"/>
              <a:t> a message of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7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F5B0-7F2F-429E-B3AF-3BF4161D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F0FFE-72A4-41B4-B9E7-74962CB0F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Isaiah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0DF4F-6F9D-4C80-9AF9-A2B5613DA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061" y="2792472"/>
            <a:ext cx="5696125" cy="3163825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 startAt="34"/>
            </a:pPr>
            <a:r>
              <a:rPr lang="en-US" dirty="0"/>
              <a:t>God kills enemies for his people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God gives his people physical strength to defeat power men (obstacles)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Assyrian King Sennacherib threats initially scare Hezekiah because he overlooks God’s powers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Isaiah reminds Hex. That wisdom and protest (Angel of the Lord) will kill for God’s people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Saved, </a:t>
            </a:r>
            <a:r>
              <a:rPr lang="en-US" dirty="0" err="1"/>
              <a:t>Hez</a:t>
            </a:r>
            <a:r>
              <a:rPr lang="en-US" dirty="0"/>
              <a:t> prays for a longer life – answer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In pride, </a:t>
            </a:r>
            <a:r>
              <a:rPr lang="en-US" dirty="0" err="1"/>
              <a:t>Hez</a:t>
            </a:r>
            <a:r>
              <a:rPr lang="en-US" dirty="0"/>
              <a:t> mistakenly shows his earthly power (wealth) to his eventual enemies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Consolation of Judah – reminder of God’s promise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God reminds people of their return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en-US" dirty="0"/>
              <a:t>The first Servant Song of the Section – Humble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50C29-5E50-43E2-8803-693925192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Isaiah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AE171-AA11-4463-B4A0-5797902FFC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 startAt="43"/>
            </a:pPr>
            <a:r>
              <a:rPr lang="en-US" dirty="0"/>
              <a:t>People are shown “A New Thing” God will save them in a new way</a:t>
            </a:r>
          </a:p>
          <a:p>
            <a:pPr marL="342900" indent="-342900">
              <a:buFont typeface="+mj-lt"/>
              <a:buAutoNum type="arabicPeriod" startAt="43"/>
            </a:pPr>
            <a:r>
              <a:rPr lang="en-US" dirty="0"/>
              <a:t>Same</a:t>
            </a:r>
          </a:p>
          <a:p>
            <a:pPr marL="342900" indent="-342900">
              <a:buFont typeface="+mj-lt"/>
              <a:buAutoNum type="arabicPeriod" startAt="43"/>
            </a:pPr>
            <a:r>
              <a:rPr lang="en-US" dirty="0"/>
              <a:t>God show’s God’s power by Commissioning a Gentile, Cyrus</a:t>
            </a:r>
          </a:p>
          <a:p>
            <a:pPr marL="342900" indent="-342900">
              <a:buFont typeface="+mj-lt"/>
              <a:buAutoNum type="arabicPeriod" startAt="43"/>
            </a:pPr>
            <a:r>
              <a:rPr lang="en-US" dirty="0"/>
              <a:t>Dead idols are shown to be idle – God is a living God</a:t>
            </a:r>
          </a:p>
          <a:p>
            <a:pPr marL="342900" indent="-342900">
              <a:buFont typeface="+mj-lt"/>
              <a:buAutoNum type="arabicPeriod" startAt="43"/>
            </a:pPr>
            <a:r>
              <a:rPr lang="en-US" dirty="0"/>
              <a:t>God is a God of vengeance and strength </a:t>
            </a:r>
          </a:p>
          <a:p>
            <a:pPr marL="342900" indent="-342900">
              <a:buFont typeface="+mj-lt"/>
              <a:buAutoNum type="arabicPeriod" startAt="43"/>
            </a:pPr>
            <a:r>
              <a:rPr lang="en-US" dirty="0"/>
              <a:t>God is giving His people a second chance, with warning</a:t>
            </a:r>
          </a:p>
          <a:p>
            <a:pPr marL="342900" indent="-342900">
              <a:buFont typeface="+mj-lt"/>
              <a:buAutoNum type="arabicPeriod" startAt="43"/>
            </a:pPr>
            <a:r>
              <a:rPr lang="en-US" dirty="0"/>
              <a:t>Second Song</a:t>
            </a:r>
          </a:p>
          <a:p>
            <a:pPr marL="342900" indent="-342900">
              <a:buFont typeface="+mj-lt"/>
              <a:buAutoNum type="arabicPeriod" startAt="43"/>
            </a:pPr>
            <a:r>
              <a:rPr lang="en-US" dirty="0" err="1"/>
              <a:t>Thrird</a:t>
            </a:r>
            <a:r>
              <a:rPr lang="en-US" dirty="0"/>
              <a:t> Servant Song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1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79BF-4DD4-4EFB-B155-90BF5098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FC325-734A-45AF-84C3-25AF11344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Luke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E4C8B-C65F-4425-B76F-33EFACD4EB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dirty="0"/>
              <a:t>When observing suffering, God: Is patient (6); Heals (10); Allows what is small to grow (18); Allows what is unseen to rise (20); And judges those try to enter (22)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dirty="0"/>
              <a:t>When teaching, God utilizes uncomfortable scenarios to make points, including healing on the sabbath (1); guest position and invitation (7); Rich being rejected by God, and poor favored (15); And redefines the true religion – without possessions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dirty="0"/>
              <a:t>When telling of the eschaton, God tells the people that: Look for lost sheep (3-7); Lost coins (8-10); Prodigal Son (11-32)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A84E3-DA4F-4BEB-A7F4-EF8A7EC3E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Luke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3056D-72B7-481C-8B11-E72B5EFC18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en-US" dirty="0"/>
              <a:t>God then warns of the dangers that have seeped themselves into religion, like: wealth (2); shrewd manager (5); faithful over little and much (10); ignoring poor (19); including the ignoring of their cries (24)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The service of God for a true believer, therefore, is expected and not to be celebrated. This is made clear as Jesus gets closer to Jerusalem and: Many will be blessed but few will have faith (19); </a:t>
            </a:r>
            <a:r>
              <a:rPr lang="en-US" b="1" dirty="0"/>
              <a:t>And the chosen are the ones slain (37).</a:t>
            </a:r>
            <a:endParaRPr lang="en-US" dirty="0"/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Eschaton for God: we must prep to wear out the enemy (3); Humility will get you through (9-14); Children are an example (15-17); Money must be avoided (18); Giving up everything for God is mandatory; </a:t>
            </a:r>
            <a:r>
              <a:rPr lang="en-US" dirty="0" err="1"/>
              <a:t>Followship</a:t>
            </a:r>
            <a:r>
              <a:rPr lang="en-US" dirty="0"/>
              <a:t> doesn’t mean Discipleship, discipleship requires recognition of God (37)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29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{86321409-CDC7-47F7-AFAC-385E7FD1EFFB}tf11531919_win32</Template>
  <TotalTime>109</TotalTime>
  <Words>978</Words>
  <Application>Microsoft Office PowerPoint</Application>
  <PresentationFormat>Widescreen</PresentationFormat>
  <Paragraphs>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Calibri</vt:lpstr>
      <vt:lpstr>Garamond</vt:lpstr>
      <vt:lpstr>SavonVTI</vt:lpstr>
      <vt:lpstr>Advent Week three</vt:lpstr>
      <vt:lpstr>“The Reason…”</vt:lpstr>
      <vt:lpstr>Deep Down: This is A Diasporic Study </vt:lpstr>
      <vt:lpstr>Brief Study Summary</vt:lpstr>
      <vt:lpstr>Brief Examples</vt:lpstr>
      <vt:lpstr>Brief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Week three</dc:title>
  <dc:creator>Aaron Treadwell</dc:creator>
  <cp:lastModifiedBy>Aaron Treadwell</cp:lastModifiedBy>
  <cp:revision>20</cp:revision>
  <dcterms:created xsi:type="dcterms:W3CDTF">2020-12-16T23:44:29Z</dcterms:created>
  <dcterms:modified xsi:type="dcterms:W3CDTF">2020-12-17T01:34:00Z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