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c76a528994242bd" /><Relationship Type="http://schemas.openxmlformats.org/officeDocument/2006/relationships/extended-properties" Target="/docProps/app.xml" Id="Rf148b837057e42b0" /><Relationship Type="http://schemas.openxmlformats.org/officeDocument/2006/relationships/officeDocument" Target="/ppt/presentation.xml" Id="Rd25c34f2c851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c4862b3034cc7"/>
  </p:sldMasterIdLst>
  <p:notesMasterIdLst>
    <p:notesMasterId xmlns:r="http://schemas.openxmlformats.org/officeDocument/2006/relationships" r:id="R576c9996a8e04b0c"/>
  </p:notesMasterIdLst>
  <p:sldIdLst>
    <p:sldId xmlns:r="http://schemas.openxmlformats.org/officeDocument/2006/relationships" id="256" r:id="R71f345cf24014935"/>
    <p:sldId xmlns:r="http://schemas.openxmlformats.org/officeDocument/2006/relationships" id="257" r:id="R1316e8dc121c4943"/>
    <p:sldId xmlns:r="http://schemas.openxmlformats.org/officeDocument/2006/relationships" id="258" r:id="R493dacb713474f9b"/>
    <p:sldId xmlns:r="http://schemas.openxmlformats.org/officeDocument/2006/relationships" id="259" r:id="Rbdaff7aa91e34a71"/>
    <p:sldId xmlns:r="http://schemas.openxmlformats.org/officeDocument/2006/relationships" id="260" r:id="R00f5745a5b8a4835"/>
    <p:sldId xmlns:r="http://schemas.openxmlformats.org/officeDocument/2006/relationships" id="261" r:id="R7efe676791c94895"/>
    <p:sldId xmlns:r="http://schemas.openxmlformats.org/officeDocument/2006/relationships" id="262" r:id="R07095f5a7766479e"/>
    <p:sldId xmlns:r="http://schemas.openxmlformats.org/officeDocument/2006/relationships" id="263" r:id="Rea6bcb9026a04081"/>
    <p:sldId xmlns:r="http://schemas.openxmlformats.org/officeDocument/2006/relationships" id="264" r:id="R640aff26dbfa4a87"/>
    <p:sldId xmlns:r="http://schemas.openxmlformats.org/officeDocument/2006/relationships" id="265" r:id="R6982df2b2f5b489c"/>
    <p:sldId xmlns:r="http://schemas.openxmlformats.org/officeDocument/2006/relationships" id="266" r:id="R6d7435a689ef48c7"/>
    <p:sldId xmlns:r="http://schemas.openxmlformats.org/officeDocument/2006/relationships" id="267" r:id="R135a53cc3626499a"/>
    <p:sldId xmlns:r="http://schemas.openxmlformats.org/officeDocument/2006/relationships" id="268" r:id="Ra9b4823811cf4a69"/>
    <p:sldId xmlns:r="http://schemas.openxmlformats.org/officeDocument/2006/relationships" id="269" r:id="Rfa8d2ca9e52f4967"/>
    <p:sldId xmlns:r="http://schemas.openxmlformats.org/officeDocument/2006/relationships" id="270" r:id="R7b5a6c7ea1b44ebc"/>
    <p:sldId xmlns:r="http://schemas.openxmlformats.org/officeDocument/2006/relationships" id="271" r:id="R0ac11e05ef7b4d4f"/>
    <p:sldId xmlns:r="http://schemas.openxmlformats.org/officeDocument/2006/relationships" id="272" r:id="Rceb0a807d5bf4110"/>
    <p:sldId xmlns:r="http://schemas.openxmlformats.org/officeDocument/2006/relationships" id="273" r:id="R0451e6c8ee81452a"/>
    <p:sldId xmlns:r="http://schemas.openxmlformats.org/officeDocument/2006/relationships" id="274" r:id="Rea74ecdce9074c20"/>
    <p:sldId xmlns:r="http://schemas.openxmlformats.org/officeDocument/2006/relationships" id="275" r:id="R761be64c265b4d96"/>
    <p:sldId xmlns:r="http://schemas.openxmlformats.org/officeDocument/2006/relationships" id="276" r:id="R9544be23a7e94adc"/>
    <p:sldId xmlns:r="http://schemas.openxmlformats.org/officeDocument/2006/relationships" id="277" r:id="Rd48ef899b25e4a78"/>
    <p:sldId xmlns:r="http://schemas.openxmlformats.org/officeDocument/2006/relationships" id="278" r:id="R8c53b8ab5c3e45cc"/>
    <p:sldId xmlns:r="http://schemas.openxmlformats.org/officeDocument/2006/relationships" id="279" r:id="R65307088a67442ac"/>
    <p:sldId xmlns:r="http://schemas.openxmlformats.org/officeDocument/2006/relationships" id="280" r:id="R1eed8b06824b49d0"/>
    <p:sldId xmlns:r="http://schemas.openxmlformats.org/officeDocument/2006/relationships" id="281" r:id="R4e9f67ed5be94dbb"/>
    <p:sldId xmlns:r="http://schemas.openxmlformats.org/officeDocument/2006/relationships" id="282" r:id="Rebe83f1882174572"/>
    <p:sldId xmlns:r="http://schemas.openxmlformats.org/officeDocument/2006/relationships" id="283" r:id="R8aa2623d1f2a4649"/>
    <p:sldId xmlns:r="http://schemas.openxmlformats.org/officeDocument/2006/relationships" id="284" r:id="R3b8e3721827e436b"/>
    <p:sldId xmlns:r="http://schemas.openxmlformats.org/officeDocument/2006/relationships" id="285" r:id="R1a018665fbea40fc"/>
    <p:sldId xmlns:r="http://schemas.openxmlformats.org/officeDocument/2006/relationships" id="286" r:id="R4993e44357904764"/>
    <p:sldId xmlns:r="http://schemas.openxmlformats.org/officeDocument/2006/relationships" id="287" r:id="R28c26c6ad96d44d0"/>
    <p:sldId xmlns:r="http://schemas.openxmlformats.org/officeDocument/2006/relationships" id="288" r:id="R9f21d010e0804ee9"/>
    <p:sldId xmlns:r="http://schemas.openxmlformats.org/officeDocument/2006/relationships" id="289" r:id="R4364bf5501234a90"/>
    <p:sldId xmlns:r="http://schemas.openxmlformats.org/officeDocument/2006/relationships" id="290" r:id="Re0131d93a10249d3"/>
    <p:sldId xmlns:r="http://schemas.openxmlformats.org/officeDocument/2006/relationships" id="291" r:id="R6239b1093e8e496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32a9f0b912b49bf" /><Relationship Type="http://schemas.openxmlformats.org/officeDocument/2006/relationships/slideMaster" Target="/ppt/slideMasters/slideMaster1.xml" Id="R26cc4862b3034cc7" /><Relationship Type="http://schemas.openxmlformats.org/officeDocument/2006/relationships/notesMaster" Target="/ppt/notesMasters/notesMaster1.xml" Id="R576c9996a8e04b0c" /><Relationship Type="http://schemas.openxmlformats.org/officeDocument/2006/relationships/presProps" Target="/ppt/presProps.xml" Id="Rfce268c1ee21455b" /><Relationship Type="http://schemas.openxmlformats.org/officeDocument/2006/relationships/tableStyles" Target="/ppt/tableStyles.xml" Id="Rd1321799b14d46db" /><Relationship Type="http://schemas.openxmlformats.org/officeDocument/2006/relationships/slide" Target="/ppt/slides/slide1.xml" Id="R71f345cf24014935" /><Relationship Type="http://schemas.openxmlformats.org/officeDocument/2006/relationships/slide" Target="/ppt/slides/slide2.xml" Id="R1316e8dc121c4943" /><Relationship Type="http://schemas.openxmlformats.org/officeDocument/2006/relationships/slide" Target="/ppt/slides/slide3.xml" Id="R493dacb713474f9b" /><Relationship Type="http://schemas.openxmlformats.org/officeDocument/2006/relationships/slide" Target="/ppt/slides/slide4.xml" Id="Rbdaff7aa91e34a71" /><Relationship Type="http://schemas.openxmlformats.org/officeDocument/2006/relationships/slide" Target="/ppt/slides/slide5.xml" Id="R00f5745a5b8a4835" /><Relationship Type="http://schemas.openxmlformats.org/officeDocument/2006/relationships/slide" Target="/ppt/slides/slide6.xml" Id="R7efe676791c94895" /><Relationship Type="http://schemas.openxmlformats.org/officeDocument/2006/relationships/slide" Target="/ppt/slides/slide7.xml" Id="R07095f5a7766479e" /><Relationship Type="http://schemas.openxmlformats.org/officeDocument/2006/relationships/slide" Target="/ppt/slides/slide8.xml" Id="Rea6bcb9026a04081" /><Relationship Type="http://schemas.openxmlformats.org/officeDocument/2006/relationships/slide" Target="/ppt/slides/slide9.xml" Id="R640aff26dbfa4a87" /><Relationship Type="http://schemas.openxmlformats.org/officeDocument/2006/relationships/slide" Target="/ppt/slides/slide10.xml" Id="R6982df2b2f5b489c" /><Relationship Type="http://schemas.openxmlformats.org/officeDocument/2006/relationships/slide" Target="/ppt/slides/slide11.xml" Id="R6d7435a689ef48c7" /><Relationship Type="http://schemas.openxmlformats.org/officeDocument/2006/relationships/slide" Target="/ppt/slides/slide12.xml" Id="R135a53cc3626499a" /><Relationship Type="http://schemas.openxmlformats.org/officeDocument/2006/relationships/slide" Target="/ppt/slides/slide13.xml" Id="Ra9b4823811cf4a69" /><Relationship Type="http://schemas.openxmlformats.org/officeDocument/2006/relationships/slide" Target="/ppt/slides/slide14.xml" Id="Rfa8d2ca9e52f4967" /><Relationship Type="http://schemas.openxmlformats.org/officeDocument/2006/relationships/slide" Target="/ppt/slides/slide15.xml" Id="R7b5a6c7ea1b44ebc" /><Relationship Type="http://schemas.openxmlformats.org/officeDocument/2006/relationships/slide" Target="/ppt/slides/slide16.xml" Id="R0ac11e05ef7b4d4f" /><Relationship Type="http://schemas.openxmlformats.org/officeDocument/2006/relationships/slide" Target="/ppt/slides/slide17.xml" Id="Rceb0a807d5bf4110" /><Relationship Type="http://schemas.openxmlformats.org/officeDocument/2006/relationships/slide" Target="/ppt/slides/slide18.xml" Id="R0451e6c8ee81452a" /><Relationship Type="http://schemas.openxmlformats.org/officeDocument/2006/relationships/slide" Target="/ppt/slides/slide19.xml" Id="Rea74ecdce9074c20" /><Relationship Type="http://schemas.openxmlformats.org/officeDocument/2006/relationships/slide" Target="/ppt/slides/slide20.xml" Id="R761be64c265b4d96" /><Relationship Type="http://schemas.openxmlformats.org/officeDocument/2006/relationships/slide" Target="/ppt/slides/slide21.xml" Id="R9544be23a7e94adc" /><Relationship Type="http://schemas.openxmlformats.org/officeDocument/2006/relationships/slide" Target="/ppt/slides/slide22.xml" Id="Rd48ef899b25e4a78" /><Relationship Type="http://schemas.openxmlformats.org/officeDocument/2006/relationships/slide" Target="/ppt/slides/slide23.xml" Id="R8c53b8ab5c3e45cc" /><Relationship Type="http://schemas.openxmlformats.org/officeDocument/2006/relationships/slide" Target="/ppt/slides/slide24.xml" Id="R65307088a67442ac" /><Relationship Type="http://schemas.openxmlformats.org/officeDocument/2006/relationships/slide" Target="/ppt/slides/slide25.xml" Id="R1eed8b06824b49d0" /><Relationship Type="http://schemas.openxmlformats.org/officeDocument/2006/relationships/slide" Target="/ppt/slides/slide26.xml" Id="R4e9f67ed5be94dbb" /><Relationship Type="http://schemas.openxmlformats.org/officeDocument/2006/relationships/slide" Target="/ppt/slides/slide27.xml" Id="Rebe83f1882174572" /><Relationship Type="http://schemas.openxmlformats.org/officeDocument/2006/relationships/slide" Target="/ppt/slides/slide28.xml" Id="R8aa2623d1f2a4649" /><Relationship Type="http://schemas.openxmlformats.org/officeDocument/2006/relationships/slide" Target="/ppt/slides/slide29.xml" Id="R3b8e3721827e436b" /><Relationship Type="http://schemas.openxmlformats.org/officeDocument/2006/relationships/slide" Target="/ppt/slides/slide30.xml" Id="R1a018665fbea40fc" /><Relationship Type="http://schemas.openxmlformats.org/officeDocument/2006/relationships/slide" Target="/ppt/slides/slide31.xml" Id="R4993e44357904764" /><Relationship Type="http://schemas.openxmlformats.org/officeDocument/2006/relationships/slide" Target="/ppt/slides/slide32.xml" Id="R28c26c6ad96d44d0" /><Relationship Type="http://schemas.openxmlformats.org/officeDocument/2006/relationships/slide" Target="/ppt/slides/slide33.xml" Id="R9f21d010e0804ee9" /><Relationship Type="http://schemas.openxmlformats.org/officeDocument/2006/relationships/slide" Target="/ppt/slides/slide34.xml" Id="R4364bf5501234a90" /><Relationship Type="http://schemas.openxmlformats.org/officeDocument/2006/relationships/slide" Target="/ppt/slides/slide35.xml" Id="Re0131d93a10249d3" /><Relationship Type="http://schemas.openxmlformats.org/officeDocument/2006/relationships/slide" Target="/ppt/slides/slide36.xml" Id="R6239b1093e8e496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9103c36f36e498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f0f2ba17ce649a4" /><Relationship Type="http://schemas.openxmlformats.org/officeDocument/2006/relationships/notesMaster" Target="/ppt/notesMasters/notesMaster1.xml" Id="Re366ae6c4da04d7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ee3b70d5ccf4c32" /><Relationship Type="http://schemas.openxmlformats.org/officeDocument/2006/relationships/notesMaster" Target="/ppt/notesMasters/notesMaster1.xml" Id="Ra2377d89e190416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0177dccb13248c6" /><Relationship Type="http://schemas.openxmlformats.org/officeDocument/2006/relationships/notesMaster" Target="/ppt/notesMasters/notesMaster1.xml" Id="R02fbe691a0344c7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b9ee4c1c1d54093" /><Relationship Type="http://schemas.openxmlformats.org/officeDocument/2006/relationships/notesMaster" Target="/ppt/notesMasters/notesMaster1.xml" Id="R6228ba04f06748d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d2a6ad9b01e43f4" /><Relationship Type="http://schemas.openxmlformats.org/officeDocument/2006/relationships/notesMaster" Target="/ppt/notesMasters/notesMaster1.xml" Id="R2cc1cbebae7f42f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96d450f169846cc" /><Relationship Type="http://schemas.openxmlformats.org/officeDocument/2006/relationships/notesMaster" Target="/ppt/notesMasters/notesMaster1.xml" Id="R9bccad7d188845b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e84167323084bfa" /><Relationship Type="http://schemas.openxmlformats.org/officeDocument/2006/relationships/notesMaster" Target="/ppt/notesMasters/notesMaster1.xml" Id="Rdf09982b1ba4405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f8b71406d5f4168" /><Relationship Type="http://schemas.openxmlformats.org/officeDocument/2006/relationships/notesMaster" Target="/ppt/notesMasters/notesMaster1.xml" Id="R2e2e9155c3304f3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40192cb09064342" /><Relationship Type="http://schemas.openxmlformats.org/officeDocument/2006/relationships/notesMaster" Target="/ppt/notesMasters/notesMaster1.xml" Id="R49927784c915458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c24b6644f2b4646" /><Relationship Type="http://schemas.openxmlformats.org/officeDocument/2006/relationships/notesMaster" Target="/ppt/notesMasters/notesMaster1.xml" Id="Re3c0aef0aac443d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181b96ac519455b" /><Relationship Type="http://schemas.openxmlformats.org/officeDocument/2006/relationships/notesMaster" Target="/ppt/notesMasters/notesMaster1.xml" Id="R4cf3c10f4c524f8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4db718220e74ca6" /><Relationship Type="http://schemas.openxmlformats.org/officeDocument/2006/relationships/notesMaster" Target="/ppt/notesMasters/notesMaster1.xml" Id="Re2acd2951a1141c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0e5c22087e140c2" /><Relationship Type="http://schemas.openxmlformats.org/officeDocument/2006/relationships/notesMaster" Target="/ppt/notesMasters/notesMaster1.xml" Id="R6f786c596008411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e17f65239ecc470c" /><Relationship Type="http://schemas.openxmlformats.org/officeDocument/2006/relationships/notesMaster" Target="/ppt/notesMasters/notesMaster1.xml" Id="Rb275e64b0e3d4a4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3096d028e44419d" /><Relationship Type="http://schemas.openxmlformats.org/officeDocument/2006/relationships/notesMaster" Target="/ppt/notesMasters/notesMaster1.xml" Id="Rd712a74701de4a5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77637f20d89d4ccf" /><Relationship Type="http://schemas.openxmlformats.org/officeDocument/2006/relationships/notesMaster" Target="/ppt/notesMasters/notesMaster1.xml" Id="R2216118dcd6c4c87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6fe12942c324d27" /><Relationship Type="http://schemas.openxmlformats.org/officeDocument/2006/relationships/notesMaster" Target="/ppt/notesMasters/notesMaster1.xml" Id="R21de1e7f2f994516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336dbe81b910406d" /><Relationship Type="http://schemas.openxmlformats.org/officeDocument/2006/relationships/notesMaster" Target="/ppt/notesMasters/notesMaster1.xml" Id="R1e655e6732704744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9e2032e699f54e25" /><Relationship Type="http://schemas.openxmlformats.org/officeDocument/2006/relationships/notesMaster" Target="/ppt/notesMasters/notesMaster1.xml" Id="R48ff5335c31f498c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96130d8ea35b4d95" /><Relationship Type="http://schemas.openxmlformats.org/officeDocument/2006/relationships/notesMaster" Target="/ppt/notesMasters/notesMaster1.xml" Id="R8b7fc33f66a64983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0096a2a422704af5" /><Relationship Type="http://schemas.openxmlformats.org/officeDocument/2006/relationships/notesMaster" Target="/ppt/notesMasters/notesMaster1.xml" Id="Ra06b2be11b1b467e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3a8a256a91344160" /><Relationship Type="http://schemas.openxmlformats.org/officeDocument/2006/relationships/notesMaster" Target="/ppt/notesMasters/notesMaster1.xml" Id="Rdd4303e830a84a3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169bf9e971d4faf" /><Relationship Type="http://schemas.openxmlformats.org/officeDocument/2006/relationships/notesMaster" Target="/ppt/notesMasters/notesMaster1.xml" Id="Rdd0437a5428c4498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340c8eb1c62c414f" /><Relationship Type="http://schemas.openxmlformats.org/officeDocument/2006/relationships/notesMaster" Target="/ppt/notesMasters/notesMaster1.xml" Id="R42eb07e383f34fc5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da503e6e954e48f8" /><Relationship Type="http://schemas.openxmlformats.org/officeDocument/2006/relationships/notesMaster" Target="/ppt/notesMasters/notesMaster1.xml" Id="R0a06993e5af04307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6d3577c3ee1048d2" /><Relationship Type="http://schemas.openxmlformats.org/officeDocument/2006/relationships/notesMaster" Target="/ppt/notesMasters/notesMaster1.xml" Id="Rb3bb3643c5224fb8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925ed255579d46e1" /><Relationship Type="http://schemas.openxmlformats.org/officeDocument/2006/relationships/notesMaster" Target="/ppt/notesMasters/notesMaster1.xml" Id="Rfa71dc9e297a4f81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320e6376bbf74a56" /><Relationship Type="http://schemas.openxmlformats.org/officeDocument/2006/relationships/notesMaster" Target="/ppt/notesMasters/notesMaster1.xml" Id="R22541e2e918044bf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e4837f0162854f99" /><Relationship Type="http://schemas.openxmlformats.org/officeDocument/2006/relationships/notesMaster" Target="/ppt/notesMasters/notesMaster1.xml" Id="R05097c30fcdc4cc1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7b6ca2b101f04af4" /><Relationship Type="http://schemas.openxmlformats.org/officeDocument/2006/relationships/notesMaster" Target="/ppt/notesMasters/notesMaster1.xml" Id="R4c8ce9b330a340b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bd4a1b8fb474a7a" /><Relationship Type="http://schemas.openxmlformats.org/officeDocument/2006/relationships/notesMaster" Target="/ppt/notesMasters/notesMaster1.xml" Id="R5b5f1bf966bf4df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4c66069e8f34473" /><Relationship Type="http://schemas.openxmlformats.org/officeDocument/2006/relationships/notesMaster" Target="/ppt/notesMasters/notesMaster1.xml" Id="R8b4b296b58c84b2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b1821061cec4b30" /><Relationship Type="http://schemas.openxmlformats.org/officeDocument/2006/relationships/notesMaster" Target="/ppt/notesMasters/notesMaster1.xml" Id="Rde7e73a8ad0b4aa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93b43b2387b4252" /><Relationship Type="http://schemas.openxmlformats.org/officeDocument/2006/relationships/notesMaster" Target="/ppt/notesMasters/notesMaster1.xml" Id="R404326ce868942c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ba82a38fc66447c" /><Relationship Type="http://schemas.openxmlformats.org/officeDocument/2006/relationships/notesMaster" Target="/ppt/notesMasters/notesMaster1.xml" Id="R9c40984bd520465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9d400280f254ef0" /><Relationship Type="http://schemas.openxmlformats.org/officeDocument/2006/relationships/notesMaster" Target="/ppt/notesMasters/notesMaster1.xml" Id="Rf754a957e74849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week follows Jacob’s household from exploitation and fracture toward reunion and survival in Egypt.</a:t>
            </a:r>
          </a:p>
          <a:p xmlns:a="http://schemas.openxmlformats.org/drawingml/2006/main">
            <a:r>
              <a:t>Providence works through hidden reversals without making wrongdoing good.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30–47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reduce Dinah’s violation to damage to male honor.</a:t>
            </a:r>
          </a:p>
          <a:p xmlns:a="http://schemas.openxmlformats.org/drawingml/2006/main">
            <a:r>
              <a:t>Genesis 49 later condemns Simeon and Levi’s violence.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32–34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3 to read Genesis 35:1–20, 22–29; 37:2–11, 18–36.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35:1–20, 22–29; 37:2–11, 18–36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Covenant continuity does not mean a family is spared grief or moral fracture.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God’s future is present in the dreams, but favoritism and betrayal determine the painful road toward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35–37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4 to read Genesis 38:6–26; 39:6–23; 40:5–23.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38:6–26; 39:6–23; 40:5–23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Tamar’s righteousness is courageous action against abandonment—not passive respectability.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“The LORD was with Joseph” means presence within imprisonment—not immunity from harm.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Providence is often recognizable only afterward; hiddenness is not absence.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Providence does not erase human agency; God works through, around, and beyond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30–47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38–40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5 to read Genesis 41:14–40, 53–57; 42:1–24.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41:14–40, 53–57; 42:1–24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Faithful crisis leadership requires truthful interpretation and practical preparation.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Power during crisis can preserve life while increasing fear and dependence; good outcomes do not remove moral scrutiny.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41–42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41–42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6 to read Genesis 44:1–34; 45:1–15.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44:1–34; 45:1–15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Change becomes credible when people face a similar choice and act differently at personal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43–44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 can bring preservation from human evil without renaming the evil as good.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43–45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7 to read Genesis 46:1–7, 28–34; 47:1–12, 13–26.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46:1–7, 28–34; 47:1–12, 13–26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1 to read Genesis 30:25–43; 31:1–16, 36–55.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30:25–43; 31:1–16, 36–55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Migration away from the land is not abandonment when God’s presence travels with the family.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Covenant identity is not erased by dependence: Jacob receives protection while speaking blessing into the imperial court.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47:1–12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Translations differ at Genesis 47:21, but concentration of land and taxation is clear.</a:t>
            </a:r>
          </a:p>
          <a:p xmlns:a="http://schemas.openxmlformats.org/drawingml/2006/main">
            <a:r>
              <a:t>The narrative reports gratitude while still allowing scrutiny of concentrated power.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47:13–26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46–47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God’s faithfulness invites trust—and truthful attention to how power affects others.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WEDNESDAY CONVERSATION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one concrete commitment.</a:t>
            </a:r>
          </a:p>
          <a:p xmlns:a="http://schemas.openxmlformats.org/drawingml/2006/main">
            <a:r>
              <a:t>Possible practices: repair a relationship, set a truthful boundary, advocate for someone vulnerable, or examine how crisis decisions distribute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30–47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in prayer for wisdom to recognize providence without minimizing harm.</a:t>
            </a:r>
          </a:p>
          <a:p xmlns:a="http://schemas.openxmlformats.org/drawingml/2006/main">
            <a:r>
              <a:t>Ask for courage to use power in ways that preserve dignity as well as life.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30–47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household is not divided into a pure victim and a pure villain; power, survival, and deception overlap.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30–31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Providence appears as protection and boundary-setting—not approval of every scheme.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30–31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2 to read Genesis 32:6–12, 22–32; 33:1–11; 34:1–17, 25–31.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32:6–12, 22–32; 33:1–11; 34:1–17, 25–31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Jacob crosses the river blessed, wounded, and unable to meet Esau as the same man.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Jacob says seeing Esau’s reconciled face is like seeing the face of God—grace appears through the wronged brother.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33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77df74bb347d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73b469cd94c4e40" /><Relationship Type="http://schemas.openxmlformats.org/officeDocument/2006/relationships/slideLayout" Target="/ppt/slideLayouts/slideLayout1.xml" Id="R12f37f16df9d46c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37f16df9d46c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d2672722540ac" /><Relationship Type="http://schemas.openxmlformats.org/officeDocument/2006/relationships/notesSlide" Target="/ppt/notesSlides/notesSlide1.xml" Id="Re8238d6e0f7c4a4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6ded9d1d4d29" /><Relationship Type="http://schemas.openxmlformats.org/officeDocument/2006/relationships/notesSlide" Target="/ppt/notesSlides/notesSlide10.xml" Id="R9d355d3a9542415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c2b4a56d4c7f" /><Relationship Type="http://schemas.openxmlformats.org/officeDocument/2006/relationships/notesSlide" Target="/ppt/notesSlides/notesSlide11.xml" Id="R9bb8e71f0c0e4d5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3da2918b344e2" /><Relationship Type="http://schemas.openxmlformats.org/officeDocument/2006/relationships/notesSlide" Target="/ppt/notesSlides/notesSlide12.xml" Id="Ree526803b63d465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cb42b414b4c38" /><Relationship Type="http://schemas.openxmlformats.org/officeDocument/2006/relationships/notesSlide" Target="/ppt/notesSlides/notesSlide13.xml" Id="R2da54c0ce993409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f8c0bf24c41ac" /><Relationship Type="http://schemas.openxmlformats.org/officeDocument/2006/relationships/notesSlide" Target="/ppt/notesSlides/notesSlide14.xml" Id="R5fd85c9238d6422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484dce2a74825" /><Relationship Type="http://schemas.openxmlformats.org/officeDocument/2006/relationships/notesSlide" Target="/ppt/notesSlides/notesSlide15.xml" Id="Rd33db066b5034dc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2631941d04817" /><Relationship Type="http://schemas.openxmlformats.org/officeDocument/2006/relationships/notesSlide" Target="/ppt/notesSlides/notesSlide16.xml" Id="R8c188e0f9937474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6c9207bab4203" /><Relationship Type="http://schemas.openxmlformats.org/officeDocument/2006/relationships/notesSlide" Target="/ppt/notesSlides/notesSlide17.xml" Id="R9981414d84f8460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2735c9754234" /><Relationship Type="http://schemas.openxmlformats.org/officeDocument/2006/relationships/notesSlide" Target="/ppt/notesSlides/notesSlide18.xml" Id="Rf6e382157bb249f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94bff9d0e4326" /><Relationship Type="http://schemas.openxmlformats.org/officeDocument/2006/relationships/notesSlide" Target="/ppt/notesSlides/notesSlide19.xml" Id="Re3ab4045700e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919b8ba8485e" /><Relationship Type="http://schemas.openxmlformats.org/officeDocument/2006/relationships/notesSlide" Target="/ppt/notesSlides/notesSlide2.xml" Id="R9cc28d44b0da4ab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7b4960c414cf1" /><Relationship Type="http://schemas.openxmlformats.org/officeDocument/2006/relationships/notesSlide" Target="/ppt/notesSlides/notesSlide20.xml" Id="Rdbb1eea9ee8e4f5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4a74745ba4d51" /><Relationship Type="http://schemas.openxmlformats.org/officeDocument/2006/relationships/notesSlide" Target="/ppt/notesSlides/notesSlide21.xml" Id="Rd3cc21732da343f4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d36e583c499a" /><Relationship Type="http://schemas.openxmlformats.org/officeDocument/2006/relationships/notesSlide" Target="/ppt/notesSlides/notesSlide22.xml" Id="R135cbc658c3f41c8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1bf2cb42d4af1" /><Relationship Type="http://schemas.openxmlformats.org/officeDocument/2006/relationships/notesSlide" Target="/ppt/notesSlides/notesSlide23.xml" Id="Rf1ae6cbf5d0147a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79a7d02a84504" /><Relationship Type="http://schemas.openxmlformats.org/officeDocument/2006/relationships/notesSlide" Target="/ppt/notesSlides/notesSlide24.xml" Id="R46ae00190d674385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71205d8a49bc" /><Relationship Type="http://schemas.openxmlformats.org/officeDocument/2006/relationships/notesSlide" Target="/ppt/notesSlides/notesSlide25.xml" Id="R3b17ea93314f4292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41167d5b480d" /><Relationship Type="http://schemas.openxmlformats.org/officeDocument/2006/relationships/notesSlide" Target="/ppt/notesSlides/notesSlide26.xml" Id="Rec2329272fca4550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6ea2c70bd4fad" /><Relationship Type="http://schemas.openxmlformats.org/officeDocument/2006/relationships/notesSlide" Target="/ppt/notesSlides/notesSlide27.xml" Id="R3b3f3a8e95534b6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cb994405545cd" /><Relationship Type="http://schemas.openxmlformats.org/officeDocument/2006/relationships/notesSlide" Target="/ppt/notesSlides/notesSlide28.xml" Id="Rfcc73bb6057b4cf6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d022741148f6" /><Relationship Type="http://schemas.openxmlformats.org/officeDocument/2006/relationships/notesSlide" Target="/ppt/notesSlides/notesSlide29.xml" Id="Rb2d467765da4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f99605b9e43c3" /><Relationship Type="http://schemas.openxmlformats.org/officeDocument/2006/relationships/notesSlide" Target="/ppt/notesSlides/notesSlide3.xml" Id="R5f18fb1c2d60467b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55bcf0394100" /><Relationship Type="http://schemas.openxmlformats.org/officeDocument/2006/relationships/notesSlide" Target="/ppt/notesSlides/notesSlide30.xml" Id="Rb2d86453a5344118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82024da404343" /><Relationship Type="http://schemas.openxmlformats.org/officeDocument/2006/relationships/notesSlide" Target="/ppt/notesSlides/notesSlide31.xml" Id="Rf44ca59cf0344c59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62d1b1c554151" /><Relationship Type="http://schemas.openxmlformats.org/officeDocument/2006/relationships/notesSlide" Target="/ppt/notesSlides/notesSlide32.xml" Id="R7ffa35d387f64702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bc14b63545d3" /><Relationship Type="http://schemas.openxmlformats.org/officeDocument/2006/relationships/notesSlide" Target="/ppt/notesSlides/notesSlide33.xml" Id="Rfd482eba10414787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df3a2a9194aee" /><Relationship Type="http://schemas.openxmlformats.org/officeDocument/2006/relationships/notesSlide" Target="/ppt/notesSlides/notesSlide34.xml" Id="R7158e3668b524cd7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1869392f94fd9" /><Relationship Type="http://schemas.openxmlformats.org/officeDocument/2006/relationships/notesSlide" Target="/ppt/notesSlides/notesSlide35.xml" Id="Re51121e99a0649a6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ed196bfb14ce5" /><Relationship Type="http://schemas.openxmlformats.org/officeDocument/2006/relationships/notesSlide" Target="/ppt/notesSlides/notesSlide36.xml" Id="R93d1cef79866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2eb79ee446eb" /><Relationship Type="http://schemas.openxmlformats.org/officeDocument/2006/relationships/notesSlide" Target="/ppt/notesSlides/notesSlide4.xml" Id="Ref1394f0aad9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ab4538b614724" /><Relationship Type="http://schemas.openxmlformats.org/officeDocument/2006/relationships/notesSlide" Target="/ppt/notesSlides/notesSlide5.xml" Id="Rbed6fc0f61b8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ba3946f84627" /><Relationship Type="http://schemas.openxmlformats.org/officeDocument/2006/relationships/notesSlide" Target="/ppt/notesSlides/notesSlide6.xml" Id="R151371b692d3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a8632f894f86" /><Relationship Type="http://schemas.openxmlformats.org/officeDocument/2006/relationships/notesSlide" Target="/ppt/notesSlides/notesSlide7.xml" Id="R3836ff74afa840c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900d531064e89" /><Relationship Type="http://schemas.openxmlformats.org/officeDocument/2006/relationships/notesSlide" Target="/ppt/notesSlides/notesSlide8.xml" Id="Rcfa0a01df2f94f1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06b5a11e14e75" /><Relationship Type="http://schemas.openxmlformats.org/officeDocument/2006/relationships/notesSlide" Target="/ppt/notesSlides/notesSlide9.xml" Id="R57092565f3614d4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C69E43-A22E-4D52-A0B0-59006FF5B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0AF926-0564-43BE-99DF-1EF2773DA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572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BIBLE 365  •  WEEK FOUR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57B7AA-BF91-4CA0-9A02-44F15A56B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9906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425" b="1">
                <a:solidFill>
                  <a:srgbClr val="FFFFFF"/>
                </a:solidFill>
              </a:defRPr>
            </a:pPr>
            <a:r>
              <a:rPr sz="4425" b="1">
                <a:solidFill>
                  <a:srgbClr val="FFFFFF"/>
                </a:solidFill>
              </a:rPr>
              <a:t>Providence, Reconciliation,</a:t>
            </a:r>
          </a:p>
          <a:p xmlns:a="http://schemas.openxmlformats.org/drawingml/2006/main">
            <a:pPr algn="l">
              <a:defRPr sz="4425" b="1">
                <a:solidFill>
                  <a:srgbClr val="FFFFFF"/>
                </a:solidFill>
              </a:defRPr>
            </a:pPr>
            <a:r>
              <a:rPr sz="4425" b="1">
                <a:solidFill>
                  <a:srgbClr val="FFFFFF"/>
                </a:solidFill>
              </a:rPr>
              <a:t>and Blessing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FCA956-BF3B-484C-B1FA-A743E89DF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7620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D9C7A3"/>
                </a:solidFill>
              </a:defRPr>
            </a:pPr>
            <a:r>
              <a:rPr sz="2100" b="0">
                <a:solidFill>
                  <a:srgbClr val="D9C7A3"/>
                </a:solidFill>
              </a:rPr>
              <a:t>Genesis 30–47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16E66C-9FFC-4DA5-818D-E0279C49C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86250"/>
            <a:ext cx="3952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A8732C-9EE6-45EB-AD30-E26E3BB63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476750"/>
            <a:ext cx="3952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STRUGGLE  •  POWER  •  CHANGE  •  PRESERVATION</a:t>
            </a:r>
          </a:p>
        </p:txBody>
      </p:sp>
    </p:spTree>
    <p:extLst>
      <p:ext uri="{BB962C8B-B14F-4D97-AF65-F5344CB8AC3E}">
        <p14:creationId xmlns:p14="http://schemas.microsoft.com/office/powerpoint/2010/main" val="2551324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DBAC5C-D3AB-407D-840B-7AFFC8072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79F2BF-A0FA-4744-B3AF-15C4432F6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D9E58C-B3B9-45FC-B1F5-B38860799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Shechem compounds violation with collective violence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CEBCB7-1ADC-48EE-AB6A-BEF4FD098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62BAFB-6E89-4731-9613-4B3888E90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DINAH IS VIOLATED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910C1D-FEA2-4D8A-8A4C-C4E8CD47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Shechem takes and humiliates Dinah. Men negotiate over her while her own voice is absent from the narrative.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2A8213-04B0-4FBB-8AEB-8FEAC432E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899689-2DB3-4A86-84F8-CD39879C6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HER BROTHERS RETALIATE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69C0FA-622C-4923-87B9-50EE4B10B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Simeon and Levi weaponize circumcision, kill the city’s males, plunder households, and take women and children.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ABC123-901F-4E2F-9692-F92A62F64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Sexual violation is evil, and collective slaughter is not righteous repair.</a:t>
            </a:r>
          </a:p>
        </p:txBody>
      </p:sp>
    </p:spTree>
    <p:extLst>
      <p:ext uri="{BB962C8B-B14F-4D97-AF65-F5344CB8AC3E}">
        <p14:creationId xmlns:p14="http://schemas.microsoft.com/office/powerpoint/2010/main" val="743566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0295B9-995C-434D-A141-6A36F0D68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7B0137-27E4-48B2-AB0F-F150A45EC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THURSDAY, AUGUST 13, 2026  •  GENESIS 32–34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4AB901-ACD3-4774-AD80-EBB30B9AC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23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8BCB9C-0751-4C5B-A091-5E0E86969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612711-861A-46EC-9522-1BF88F4FC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5A297E-1A6E-417E-9868-EC3C39175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Why does Jacob wrestle with God before meeting Esau, and how should his reconciliation with Esau be read alongside the violence at Shechem?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F68253-7A10-4100-8457-F4767B713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5DCCFA-E231-4849-801C-83280D8FF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32333729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057E91-81C2-41AF-AC72-151908769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A2B921-8865-4570-A1C6-38F7321D4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383E2E-5122-45BE-8564-23865EE0F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35:1–20, 22–29; 37:2–11, 18–36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E8853C-9B94-4996-B7D2-25570DD71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266387-C348-4254-ADED-BF6A3A9A6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079918-17D2-4904-8C62-F0E6AC979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103868-E462-4491-9EF4-36620A15D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C10B32-C151-454B-A219-F92F459A3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Bethel • Rachel dies • Reuben • Isaac • robe • dreams • pit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ADC44AA-66F0-4E1F-8B4B-9FAA0CE30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A68C72-5776-4912-82F7-E42754BE5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 worship, death, disorder, favoritism, dreams, and betrayal coexist?</a:t>
            </a:r>
          </a:p>
        </p:txBody>
      </p:sp>
    </p:spTree>
    <p:extLst>
      <p:ext uri="{BB962C8B-B14F-4D97-AF65-F5344CB8AC3E}">
        <p14:creationId xmlns:p14="http://schemas.microsoft.com/office/powerpoint/2010/main" val="166626454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6AC339C-3662-4A3F-854A-66391EAAA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8C42A3-D73F-4730-B491-3ACEF7296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0B15C1-FC51-4362-9875-CA60D7930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Bethel renews promise amid death and disorder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42770E-E21D-4E9D-A876-36BEAD717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AF3884-14F6-490E-8B60-19CBFA849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PURIFICATION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6B070A-7010-4DC2-A17D-E9B8CD522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Jacob’s household removes foreign gods and returns to Bethel.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E76A18-7456-4744-9E3D-030C6791D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E45C0A-CAEE-46C5-9478-B6A95263F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PROMISE RENEWED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D63054-1C2D-49A2-BA60-DDCCAD479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reaffirms Israel’s name, nation, kings, and land.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0B92EC-1976-458B-8E17-87A189568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9A6CCE-DEC9-4B52-AB46-DD562132E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RACHEL DIES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A2EE14-0F0A-4646-94B2-B79A25894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Benjamin’s birth and Rachel’s death join continuity with irreparable loss.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1B96D2-F2B9-4F24-B4CE-CC8456384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7852A2-6881-4FDB-9529-B83B476D5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REUBEN OFFENDS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DE1C9C-3488-4347-A2CF-62A594CE2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His act with Bilhah violates household boundaries and later costs preeminence.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9D07E3-B458-47C8-B68F-0EA32404F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EFB6FA-7EA4-49D5-9DA6-3B5F2F91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ISAAC DIES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CB9686-883C-45EB-A8AA-765CA70EB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Esau and Jacob bury their father together.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4A15C8-E5B9-45D1-9E48-DB9D699C0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Covenant continuity does not mean a family is spared grief or moral fracture.</a:t>
            </a:r>
          </a:p>
        </p:txBody>
      </p:sp>
    </p:spTree>
    <p:extLst>
      <p:ext uri="{BB962C8B-B14F-4D97-AF65-F5344CB8AC3E}">
        <p14:creationId xmlns:p14="http://schemas.microsoft.com/office/powerpoint/2010/main" val="183809746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900A0B-0F60-42CB-8B38-CE7ECC8E8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AA8474-BF3C-44B4-B8FB-861096DFD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8739EF-F33C-43E2-A5D9-0A9FDC88A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Joseph’s dreams carry promise through a family shaped by favoritism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3A2D10-ADEE-4A86-8089-51B8E06A6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FDE8B6-40AA-40AB-A8FF-E37F76D2F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DIVINE POSSIBILITY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62E93F-7276-4705-80FB-0995D69BA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dreams anticipate Joseph’s elevation and the family bowing before him; later events confirm their providential dimension.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350C3E-D5F5-4AC4-B7B6-73D7D83AE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998C5B-5A26-4202-90E1-212A51F98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HUMAN FRACTURE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250AC0-86A9-4126-ACE1-6AACC8FC3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Jacob’s special robe publicizes favoritism. The brothers move from hatred to conspiracy, sale, deception, and their father’s grief.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6F87DA-719D-4F8D-8D27-15A97BBF7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God’s future is present in the dreams, but favoritism and betrayal determine the painful road toward it.</a:t>
            </a:r>
          </a:p>
        </p:txBody>
      </p:sp>
    </p:spTree>
    <p:extLst>
      <p:ext uri="{BB962C8B-B14F-4D97-AF65-F5344CB8AC3E}">
        <p14:creationId xmlns:p14="http://schemas.microsoft.com/office/powerpoint/2010/main" val="197144626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E76C51-9542-43EA-A1F3-E02B27874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EB983E-FDBF-4E30-ADB9-7CAD58C6E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FRIDAY, AUGUST 14, 2026  •  GENESIS 35–37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620A44-164D-47C8-8B51-1BFF48BC0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24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CDCDE8-4A98-4A17-80D4-BF65A70AF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61593D-CA7F-449C-A17D-74211FBC3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7DCFA2-0A82-4EAF-8B41-C5B684042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How do Rachel’s death, Reuben’s offense, Isaac’s death, and Joseph’s dreams reveal both continuity and deep fracture within Jacob’s family?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22C9E1-83CC-478C-B671-262B76216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7CA8F3-F616-4BA8-9AA3-F6AF9367C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92701307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776D97-FE58-4D3C-9C00-DA494C0D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602984-CECB-4388-A13F-3E33B4F28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8D30AE-30C6-404F-8B16-419CD2DEA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38:6–26; 39:6–23; 40:5–23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3ADD95-0845-48B8-A7B4-960560C6E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101CC1-2BE5-4097-8211-DF25E7312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D6B97D-A652-4A1D-8522-DED8C3766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4CFA04-4EBB-425A-8E7B-12B640697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12E0C2-875F-4C89-9DF7-EF783F556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Tamar • Judah’s seal • Joseph refuses • false charge • prison • forgotten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FFC6BC-0EDE-4A30-A036-887979E9C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B9FE58-85C6-4679-823D-932A9A1D6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does righteousness look like under sexual, judicial, and political power?</a:t>
            </a:r>
          </a:p>
        </p:txBody>
      </p:sp>
    </p:spTree>
    <p:extLst>
      <p:ext uri="{BB962C8B-B14F-4D97-AF65-F5344CB8AC3E}">
        <p14:creationId xmlns:p14="http://schemas.microsoft.com/office/powerpoint/2010/main" val="213310231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C4FEA9-E126-4E21-A8A9-354C83975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4FFDA6-BC7A-4A72-B253-F4D8F42ED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DB6976-F28E-4D1E-8C11-B276A3E6E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Tamar pursues justice within a system that abandons her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A8916B-FC6D-4F15-8721-96436A37A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1C254B-C097-4728-9161-7D4AD2C68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PROMISE WITHHELD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F423DB-A8D5-4D5B-9DAB-2110B6F4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Judah refuses Shelah, denying Tamar the family provision owed to her.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04B3D5-DDE4-4605-BDF7-F1C3B7D52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4447E4-B76F-46A2-90A3-3144194D3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RISK TAKEN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C37F5E-9142-4C8B-9BAB-794CF363A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Tamar disguises herself and secures Judah’s identifying pledge.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EFB4AB-984F-497C-A7E2-440135EB9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316F6B-7FDA-4F17-898A-7EBACBF6E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DOUBLE STANDARD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DB532F-A52D-40DB-B9D8-236CA236D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Judah orders punishment before learning that he is responsible.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AB25EB-B9E3-4819-9768-25B92BDAB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0FE9FC-60A7-4155-B527-D5FCFE39D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TRUTH ACKNOWLEDGED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A28FF1-B18D-4B03-9539-76E624B42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“She is more righteous than I” admits that Tamar sought justice Judah withheld.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5A9DBB-5518-4C0F-AA5B-3977FC9EC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Tamar’s righteousness is courageous action against abandonment—not passive respectability.</a:t>
            </a:r>
          </a:p>
        </p:txBody>
      </p:sp>
    </p:spTree>
    <p:extLst>
      <p:ext uri="{BB962C8B-B14F-4D97-AF65-F5344CB8AC3E}">
        <p14:creationId xmlns:p14="http://schemas.microsoft.com/office/powerpoint/2010/main" val="151473790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36DD12-9691-47C7-8195-525D1B013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F0A1B3-0C52-4377-AEF5-7CEBE9E5B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87696A-4414-49B4-A77E-B88230AE5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Joseph’s integrity does not protect him from injustice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781D05-A13F-4908-8260-AEDCA048A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67A751-BBF1-4715-95E8-76C709E8D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RIGHTEOUS RESISTANCE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F4B89B-D1B6-4548-94FB-CCDDE0EEB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Joseph refuses his master’s wife because the act would betray trust and sin against God. He flees rather than exploit access.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8D812F-11EC-4E19-9820-73A2375AE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884E0D-0825-4A4A-90AF-4E102FBF1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VULNERABLE POSITION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D11AEE-9669-4CBE-905C-47DD2E3F1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As an enslaved foreigner, Joseph cannot control the accusation, court, or punishment. His garment becomes false evidence.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0DA0DC-A36E-48C4-B54C-9F88CF7DC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“The LORD was with Joseph” means presence within imprisonment—not immunity from harm.</a:t>
            </a:r>
          </a:p>
        </p:txBody>
      </p:sp>
    </p:spTree>
    <p:extLst>
      <p:ext uri="{BB962C8B-B14F-4D97-AF65-F5344CB8AC3E}">
        <p14:creationId xmlns:p14="http://schemas.microsoft.com/office/powerpoint/2010/main" val="142407625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9BC8AF-890A-42CB-87BA-AF25FCC79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453D00-FFB2-4E51-9D13-4B05048C1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854AEC-310C-4899-BD70-7354F75E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God’s hidden work proceeds through gifts, waiting, and being forgotten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2C8899-B096-4AC0-A822-C932EDD24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6706D3-FA1D-4DC8-832F-9472EB680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GIFT IN CONFINEMENT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0020CD-CDE1-47CB-B0C2-51F81F3E3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Joseph notices distress and interprets dreams while imprisoned.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B03EA4-3C5D-4A4A-89FF-C5098B5B8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5EC964-336C-4B04-B49C-5CF3D74A4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TRUTH SPOKEN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514D92-D148-4593-B10B-BB384DEF9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One dream promises restoration; the other announces judgment.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0E2068-FB61-43F8-9816-873C2179D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A9382D-6F56-4DB1-BA3E-5F64EA90A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APPEAL MADE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7F5DB9-A970-475C-8535-0003025F7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Joseph asks the cupbearer to remember his unjust confinement.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59B8C8-AD45-401F-9103-3F8EC7E15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9389A6-90E0-4E1F-9E50-2B70225DC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JOSEPH FORGOTTEN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A0CABA6-B010-40E3-ACF2-CE74375A1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silence prolongs the wait, yet later becomes the route to Pharaoh.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A82C1B-E363-488E-AB76-B821F46A3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Providence is often recognizable only afterward; hiddenness is not absence.</a:t>
            </a:r>
          </a:p>
        </p:txBody>
      </p:sp>
    </p:spTree>
    <p:extLst>
      <p:ext uri="{BB962C8B-B14F-4D97-AF65-F5344CB8AC3E}">
        <p14:creationId xmlns:p14="http://schemas.microsoft.com/office/powerpoint/2010/main" val="19452697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0B1E89-AA88-40E1-B005-5A3EEBF52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09BC1E-3EB3-43FB-949C-EF7EF79E7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30–47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03C2C5-4A06-4D31-81CA-4F1F87983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One family carries promise through repeated fracture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7844D6-94F4-4BDE-9853-901A920B4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8CBD06-E6E5-4908-8B5E-D6B82191E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JACOB &amp; LABAN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A707F2-38D2-4F53-856A-F9B9F2D89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Exploitation and counter-scheming end under God’s protection.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897B2B-D8C2-455F-9123-DCFB88855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8CA27E-5AE6-48A9-9ACD-D6521146D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JACOB &amp; ESAU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6CE620-6B4F-4BFF-845B-9A8FD58B5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Wrestling prepares Jacob to meet the brother he wronged.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2F2D8D-175B-45BF-AB80-F8FFE9CBD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428AA0-E8CE-4695-83F5-870507B68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DINAH &amp; SHECHEM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B6ED12-5BEB-4756-BCDA-E61643A81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Violation is answered by another atrocity, not genuine justice.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7C7E4C-35B5-4BDC-AF8C-8CF14A7C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07D630-9C56-4799-8871-AB69E0578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JUDAH &amp; JOSEPH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ED8ADE-BDE0-4C11-B882-4D46FE3A9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Both men change through vulnerability, responsibility, and testing.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657A14-A064-424F-B03B-F17D84F04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259D60-4F92-4B28-9EFF-1060631B0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EGYPT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8D6DFA-8FC7-452F-A6F4-6653125B5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preserves life through imperial power that also creates dependence.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2DE3E6-9AAE-4D0B-A37C-8D3C7A86B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Providence does not erase human agency; God works through, around, and beyond it.</a:t>
            </a:r>
          </a:p>
        </p:txBody>
      </p:sp>
    </p:spTree>
    <p:extLst>
      <p:ext uri="{BB962C8B-B14F-4D97-AF65-F5344CB8AC3E}">
        <p14:creationId xmlns:p14="http://schemas.microsoft.com/office/powerpoint/2010/main" val="41547325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CDF11D-1217-433C-957A-B3D5FDD52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7C893F-52C3-4414-935A-89D74E1D5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SATURDAY, AUGUST 15, 2026  •  GENESIS 38–40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60C26E-B70A-4B17-B05F-E8093A4E7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25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B2FF38-2448-4F76-B9A0-0F7ECF1BF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54B473-D051-41CA-A769-D2902F9E0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7DE379-D3A6-4449-82BC-4306485B5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What do Judah and Tamar, Joseph’s resistance to Potiphar’s wife, and Joseph’s treatment in prison reveal about righteousness, vulnerability, and God’s hidden work?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0DF210-03FE-44C0-BE22-57B6AE680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92681B-DC9D-45B0-A509-7006944B2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34857751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B6E503-0035-4356-8886-AEF9A94F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EE5EEC-7523-40BA-9E8E-AF77EE41A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80ADDA-4C39-48F5-B417-1F4483C9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41:14–40, 53–57; 42:1–24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4F08C8-C200-4816-982B-389E0E3E6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778882-B612-4E7F-A396-59F95322F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8EE36A-F949-45DC-B0E5-805823EB5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13FD08-8C42-4DE6-9A41-1F3D81347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739822-D207-4431-B930-A01C405E3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God gives answers • planning • famine • grain • brothers bow • testing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51B60C-B143-4428-A709-D34FBE4B0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6F5289-BF26-4DB8-99DF-3726CF3B5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does Joseph move from prisoner to crisis administrator, and how does power reshape his family encounter?</a:t>
            </a:r>
          </a:p>
        </p:txBody>
      </p:sp>
    </p:spTree>
    <p:extLst>
      <p:ext uri="{BB962C8B-B14F-4D97-AF65-F5344CB8AC3E}">
        <p14:creationId xmlns:p14="http://schemas.microsoft.com/office/powerpoint/2010/main" val="45854910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C00D57-D3C9-4EEC-9575-EA4D9C6F0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05D25B-48C2-4224-AF77-130A3E698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F934FB-6CD4-4049-9B70-2C42E8DFB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Joseph combines spiritual humility with administrative competence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346040-4347-4A94-9EF2-E6280E910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84FE4E-58E5-4329-99D4-D753CD9A7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ANSWER FROM GOD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315B6C-9043-4C5F-B86D-7EC8D1B23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Joseph refuses self-promotion and credits God with interpretation.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909CDE-33E0-427F-860E-A8A54C348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DAF5DF-2E24-46C9-8973-F19257980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WARNING TO POLICY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11B6E9-FCC0-46F4-BF06-BDA84A9D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Seven abundant years must prepare for seven years of famine.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EEEDF7-50B8-4503-8C33-40950B3DB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AAFAEF-9C3D-42E7-9488-80BE0ECB5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CAPACITY RECOGNIZED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E9419B-4F92-4244-AC14-FFE1E4BB3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Pharaoh elevates Joseph because discernment must become organized action.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0FD08A-5FE6-42B3-BBEB-02364574C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59E1EB-5E6F-4E35-AFB6-060D46982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PRESERVATION EXPANDS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436297-2BFA-4954-96A4-5351F22AA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Egypt stores grain and feeds surrounding lands.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87B018-8864-444B-BAD7-6F47EB87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Faithful crisis leadership requires truthful interpretation and practical preparation.</a:t>
            </a:r>
          </a:p>
        </p:txBody>
      </p:sp>
    </p:spTree>
    <p:extLst>
      <p:ext uri="{BB962C8B-B14F-4D97-AF65-F5344CB8AC3E}">
        <p14:creationId xmlns:p14="http://schemas.microsoft.com/office/powerpoint/2010/main" val="83501848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B5837D-7D5E-40A7-B609-9AFFC400A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EA7C7A-4AAC-4DC5-809A-A06D1A5AF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41–42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5A95E5-4D8C-49F4-AAF4-78AA14CF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Famine creates life-saving opportunity and moral tension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51E2A4-2935-498D-81FF-DE1814C32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726CDD-2B6F-4D4B-9897-44662CCFD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PRESERVATION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15729D-7DF9-413C-8E11-F3F7EDDC0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Joseph’s foresight feeds populations and creates the route by which his own family survives.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399BD2-581D-45F6-A49D-6C47D1C93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E84354-DCB8-4F57-B21C-CF6A55361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CONCENTRATED POWER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F6839F-C67B-47D7-82A9-D8DF873AD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He controls food access, imprisons Simeon, and tests desperate brothers who do not recognize him.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E85406-1FF2-412B-85FC-606B84E8C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Power during crisis can preserve life while increasing fear and dependence; good outcomes do not remove moral scrutiny.</a:t>
            </a:r>
          </a:p>
        </p:txBody>
      </p:sp>
    </p:spTree>
    <p:extLst>
      <p:ext uri="{BB962C8B-B14F-4D97-AF65-F5344CB8AC3E}">
        <p14:creationId xmlns:p14="http://schemas.microsoft.com/office/powerpoint/2010/main" val="468707426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C0C913-D961-4A2C-87BC-CDE3FDC34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637985-FAAC-4D01-A7E0-398252147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SUNDAY, AUGUST 16, 2026  •  GENESIS 41–42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62074A-A578-42E3-92B9-6493D0B5B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26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B4BACF-2134-4262-8471-380FEFFC8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363337-DD3B-48C8-8D8B-0E01C74E0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BED49E-B85A-4832-8014-CD0124D63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How does Joseph’s conduct during Egypt’s famine show the opportunities and moral tensions involved in exercising power during a crisis?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E7C0AA-70E7-41AE-8E84-7BBBFEE15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FA6F7E-FC46-4887-8401-A474EA7DB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391112176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A4EFFB-7BA8-48AE-A5EA-873759583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04110F-5E09-4A60-9751-4997CF46C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B06CA8-EDF7-4107-998F-064E65466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44:1–34; 45:1–15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BC2104-9C90-4298-8932-1D3FED1CE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F45591-DB0A-4548-9B75-090C8AE25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3ACE41-FE1E-4FA7-81C8-C8D061F0F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A0ED85-7317-43C9-B510-ACF9C618C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4AC880-B625-4744-9A58-408EA0828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Benjamin • cup • Judah substitutes himself • Joseph weeps • preservation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BB5883-3ED2-442F-BBCD-294884F84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64686E-EBC7-43C1-98EB-20F0E23D2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shows whether the brothers will sacrifice another favored son?</a:t>
            </a:r>
          </a:p>
        </p:txBody>
      </p:sp>
    </p:spTree>
    <p:extLst>
      <p:ext uri="{BB962C8B-B14F-4D97-AF65-F5344CB8AC3E}">
        <p14:creationId xmlns:p14="http://schemas.microsoft.com/office/powerpoint/2010/main" val="1909464944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044931-1599-48D6-BE76-9DC401D93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FC24DB-4B9F-4478-88A5-A5D1190DF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43–44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4D9E13-59A9-49F5-8E5B-46751B2AF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Joseph’s test recreates the family’s old crisis with a new choice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B03FE7-BCB0-4E46-B48A-519E10EFC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4CEBB8-4B5D-4BE2-B61F-9E4FB7625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BENJAMIN FAVORED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09C51B-5405-4504-8990-381A0764B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His larger portion tests whether envy still governs the brothers.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A0A2BE-1D24-4ED7-8576-6BB0A47BD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7EA823-7488-43CB-92A5-D74638AAB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THE CUP PLANTED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0EB79E-0C1A-4971-A1A6-1F8365C2C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Benjamin appears guilty and faces enslavement while the others may go free.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F30CA9-D33A-4D22-9012-DA0B3440E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C6C055-9C52-45BC-A5F0-C262DA257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BROTHERS RETURN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615B2D-19F7-48EE-963D-05120C2DD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They refuse to abandon Rachel’s younger son as they abandoned Joseph.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4BFFDC-6251-4AAB-BE34-C5D69FC09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F7C580-7F2A-433C-99E7-B92BBD247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JUDAH OFFERS HIMSELF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44CDE8-7EA7-4456-950A-A2F5578DC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brother who proposed selling Joseph now accepts Benjamin’s place.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3600F8-CF38-4458-8E39-9B029B543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Change becomes credible when people face a similar choice and act differently at personal cost.</a:t>
            </a:r>
          </a:p>
        </p:txBody>
      </p:sp>
    </p:spTree>
    <p:extLst>
      <p:ext uri="{BB962C8B-B14F-4D97-AF65-F5344CB8AC3E}">
        <p14:creationId xmlns:p14="http://schemas.microsoft.com/office/powerpoint/2010/main" val="1973293740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43C85A7-35FA-4F6F-9A83-3090898F3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1575AB-C24A-434E-A18C-26728F4AB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9DD934-35B3-46D1-9131-690400C31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Joseph names providence without excusing betrayal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901411-7F32-41E9-824A-426025FA5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218CE9-DDE5-4305-85F2-E1F18E456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EVIL NAMED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62F714-9787-459E-AA33-C217D53F0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Joseph says plainly, “You sold me here.”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F8678B-40AA-419D-A932-1DAB2C624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4E7653-94C4-4645-B8F7-B7A42726A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PURPOSE DISCERNED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A914EA-5B4D-437E-B2DF-667709AAB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understands his position as a means of preserving life.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E392DE-37DB-4944-BEDE-F61727A5D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F73629-56FC-465C-9D57-E762A4ACF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CHANGE OBSERVED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175A2E-041F-458A-A20E-1D90055F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Judah’s self-offering shows that the family is not frozen in its old pattern.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5F7DB1-C376-46DD-B4C5-2176C5526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4B96F8-6D44-4CD5-84E8-444503FE3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RELATIONSHIP RENEWED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24F6DB-1D47-427B-AD00-8C5285F16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Joseph weeps, embraces Benjamin, and speaks with his brothers.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628241-8344-45A9-8F34-9B2FD795E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 can bring preservation from human evil without renaming the evil as good.</a:t>
            </a:r>
          </a:p>
        </p:txBody>
      </p:sp>
    </p:spTree>
    <p:extLst>
      <p:ext uri="{BB962C8B-B14F-4D97-AF65-F5344CB8AC3E}">
        <p14:creationId xmlns:p14="http://schemas.microsoft.com/office/powerpoint/2010/main" val="1642814410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2EF661-3308-4C67-91CD-CE044E4A0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13F490-B8F2-493F-9741-AFF281BC4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MONDAY, AUGUST 17, 2026  •  GENESIS 43–45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D36F6B-3C6D-4315-AA35-88DB3CBDC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27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4071BC-EA51-4BE6-8725-656BEAD2F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5F60B4-C9C3-4BBB-AE47-376492974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011B9E-244F-406C-BE04-199B43D12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Why does Joseph test his brothers before revealing himself, and what evidence shows that Judah and the family have begun to change?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FE3609-3178-48B2-9B13-52B2620F6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13B504-0031-4ABF-BA32-511E72D75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36721165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74F7AA-E648-468B-80A4-87620AE61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3555BD-9EBC-4723-AECD-5E4363717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E43BF3-58B4-4278-9174-1105287A9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46:1–7, 28–34; 47:1–12, 13–26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855A5E-1C7E-4785-9BBD-5EF29D2D9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D132D4-C937-41AF-9692-A93285CB0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0A204A-ABB1-4290-99E4-1CADD98ED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08A2B3-DD63-4455-BF06-25945AABD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BFC539-C52E-44BE-A545-50AC5CB81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Do not fear • Goshen • Jacob blesses Pharaoh • grain • land • one-fifth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54495E-DBA7-4C5A-831C-EB95C45A0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A80D5F-98E8-44C3-B9A5-27E8DF010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 reunion, blessing, food, taxation, and servitude converge in Egypt?</a:t>
            </a:r>
          </a:p>
        </p:txBody>
      </p:sp>
    </p:spTree>
    <p:extLst>
      <p:ext uri="{BB962C8B-B14F-4D97-AF65-F5344CB8AC3E}">
        <p14:creationId xmlns:p14="http://schemas.microsoft.com/office/powerpoint/2010/main" val="184330156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E7764D-E3D2-4BFC-B0FA-1EA239211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B22DC5-45B7-487F-B3A6-46A145BE6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5C7602-5D06-4340-BC84-B6E4EEB7B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30:25–43; 31:1–16, 36–55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F5D82E-5A02-4A82-B047-B2453F8EE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0D1BDC-6CF1-4966-B366-653A11669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41F83C-9CA3-4DDE-87F9-65DD3E2AB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548FC5-FC36-479A-9427-5C62992A4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658DE9-B702-42D7-8E04-A806EFEEF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Changed wages • breeding • God sees • flight • accusation • boundary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013BB4-E38F-4FF4-BC72-86BD86FB8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4D9CF8-3EAE-48D0-9F3E-E79D213D3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Where do exploitation, counter-scheming, and divine protection appear together?</a:t>
            </a:r>
          </a:p>
        </p:txBody>
      </p:sp>
    </p:spTree>
    <p:extLst>
      <p:ext uri="{BB962C8B-B14F-4D97-AF65-F5344CB8AC3E}">
        <p14:creationId xmlns:p14="http://schemas.microsoft.com/office/powerpoint/2010/main" val="481416982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CA306B-A629-426E-81BC-BB834AED7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685EA0-ABA8-4311-A8BE-5E6C903BE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6893C8-F5ED-4BC9-ACEB-286549F89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 accompanies Jacob into Egypt without surrendering the promise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24A809-ACA8-4178-9FEC-B07BE5E64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A6A1A5-A6AF-44D8-B8CA-36F55234F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FEAR ADDRESSED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244204-263D-4062-8296-C033FDB3C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At Beersheba, God tells Jacob not to fear the descent.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B32444-1557-42F0-A821-CB38BAB75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EF68AC-921C-4519-A9CF-6505C8ADB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PROMISE REFRAMED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3FDC6C-B3D7-4F3A-A03C-FF110BA98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Egypt will become the place where the family grows into a nation.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E0D65F-2D52-4ED5-AEC1-BF95E55BD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C47C48-7947-4225-A8E1-5D386F9AF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PRESENCE GUARANTEED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2FE7D7-43A0-4B0C-A9AC-75AA5F947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promises to go down and ultimately bring the people up.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030E73-D09C-4AAD-8FB2-2391D7546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E9AD10-7CAE-4613-AE8D-0637E226E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REUNION GIVEN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B817B2-97A3-4C35-BEC0-06CE01C03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Joseph meets his father in Goshen and weeps for a long time.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388338-3965-4103-93D8-3F482373C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Migration away from the land is not abandonment when God’s presence travels with the family.</a:t>
            </a:r>
          </a:p>
        </p:txBody>
      </p:sp>
    </p:spTree>
    <p:extLst>
      <p:ext uri="{BB962C8B-B14F-4D97-AF65-F5344CB8AC3E}">
        <p14:creationId xmlns:p14="http://schemas.microsoft.com/office/powerpoint/2010/main" val="926625558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33D299-986B-4FC3-A8F0-BFA7F97A5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C1E234-BA02-4538-9284-271C163FC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47:1–12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30D11A-99C0-4DE0-8754-31AB7FB7C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Jacob blesses Pharaoh while depending on Pharaoh’s land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B28DAE-94DF-4A91-AA12-5607264A0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BEAEA9-CBD9-4BCC-9E5C-8F019954D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DEPENDENCE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8D12C9-AF80-4D17-9BEF-B6C0C8CDC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Joseph settles the family in Egypt’s best land, provides food, and places them under imperial protection.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81281F-9926-48B2-903D-C64660A16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64FE90-832C-4841-A9F9-6E42BD255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BLESSING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05E088-46ED-43C2-B4F9-D0846F6C9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aged migrant blesses Pharaoh twice. The vulnerable guest still carries a vocation to bless the powerful host.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7C1CEC-4E99-4813-A8C4-F6104629B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Covenant identity is not erased by dependence: Jacob receives protection while speaking blessing into the imperial court.</a:t>
            </a:r>
          </a:p>
        </p:txBody>
      </p:sp>
    </p:spTree>
    <p:extLst>
      <p:ext uri="{BB962C8B-B14F-4D97-AF65-F5344CB8AC3E}">
        <p14:creationId xmlns:p14="http://schemas.microsoft.com/office/powerpoint/2010/main" val="1933045074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E97444-09E6-48C5-B4AB-0DF645CE7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D81964-0461-4E3E-9034-65690CFE0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47:13–26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A9B17D-D51D-4651-A238-4C08FE67E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Joseph’s famine policy preserves life while consolidating Pharaoh’s power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F7FE78-6783-415E-9C2F-9090AFA42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EF53C6-047D-4806-A781-77168E236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MONEY TRANSFERRED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8D691D-220D-41ED-8635-88A48B091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Egyptians spend their silver for royal grain.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530A66-25CE-4ACE-81EE-B14EADD54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6BE99A-6FAB-40D0-84F0-33BB6FACE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LIVESTOCK TRANSFERRED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E7D4DF-2D69-4BB1-8A00-7B57A9827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When money fails, animals become payment.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D9D0B6-3314-4891-A0BD-4EAB86A48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F4EC68-485D-4716-9D93-0B72A9CCF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LAND &amp; LABOR TRANSFERRED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98EED9-FF75-4F0D-B432-5B26E78B4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Land passes to Pharaoh, and the people become servants.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2F11A6-51C2-4B15-B8DF-7CBB7C69D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440EDF-9136-40BB-879F-FEE4E0F44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PERMANENT TAX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CA3230-C209-4BA4-8F77-B4329F1E5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fifth of future produce belongs to Pharaoh; priests retain protected land.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C3B2AC-AB8B-44DA-B09B-347152D85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Preservation and domination can occur together: survival comes with deepened state dependence.</a:t>
            </a:r>
          </a:p>
        </p:txBody>
      </p:sp>
    </p:spTree>
    <p:extLst>
      <p:ext uri="{BB962C8B-B14F-4D97-AF65-F5344CB8AC3E}">
        <p14:creationId xmlns:p14="http://schemas.microsoft.com/office/powerpoint/2010/main" val="221121170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018CC8-4C92-4C5F-A686-BE78E2859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550808-19C8-429E-A5D2-0706426B7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TUESDAY, AUGUST 18, 2026  •  GENESIS 46–47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481562-C7D4-4C4C-B3E5-F642B0975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28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92EF72-C2DD-474F-B669-1415CB3D8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26E380-077E-4FD3-9A0F-E9184FEC2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0E05F6-02CC-49D3-8320-6843601E6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As Jacob’s household settles in Egypt, how do the family reunion, the blessing of Pharaoh, and Joseph’s famine policies combine preservation with growing dependence on Egyptian power?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5577C6-EBEF-4DCB-9E46-665184A1E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90821D-CFD3-4871-968F-14658D589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584456512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00948D-0907-48F0-83E3-8534FB659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538A06-92F0-4430-B2DD-22B1ECB2F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 CONVERSATION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523FAA-6BE5-491C-9FC1-00F6F1065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What did this week teach us about God?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334415-83EC-46D0-AD87-CD71EBD7B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40F975-DEEC-4175-B330-4203EF2D7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PROTECTS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2F1549-B6D9-4B9C-A114-0AB295D93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restrains Laban, accompanies Jacob, and preserves a threatened family.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C0DACA-D337-4E88-A544-B68B4B5AC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976005-840E-43E9-B258-54FCC0CA5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TRANSFORMS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8FADA0-FCFE-4DDD-9F1F-C625AFA9F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Jacob is wounded into a new identity; Judah learns costly responsibility.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FA10C1-1101-4DFB-AFC9-088EA2FEB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6F5086-9006-4146-BE4C-152C9102B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SEES VULNERABILITY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7561CA-9476-4852-9072-33172AA03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Dinah, Tamar, Joseph, famine victims, and migrants expose unequal power.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9A54D3-3D9F-42AF-94B9-48D8C61B3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9D41E4-0148-4453-94E6-2B66BA3E2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WORKS HIDDENLY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E6833D-DD18-4169-A3BF-6142FFD03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Dreams, delays, reversals, and administrative skill preserve life.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7F2C4D-753A-40E1-A70E-F933E2387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BDA837-003B-414A-BBB6-3BF829A47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DOES NOT SANCTIFY EVIL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ACEDC64-59AE-4328-8759-CBE3FB7E5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Providence overcomes betrayal without calling it righteous.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A3EB2F-4626-4311-8CDE-848FAC74A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God’s faithfulness invites trust—and truthful attention to how power affects others.</a:t>
            </a:r>
          </a:p>
        </p:txBody>
      </p:sp>
    </p:spTree>
    <p:extLst>
      <p:ext uri="{BB962C8B-B14F-4D97-AF65-F5344CB8AC3E}">
        <p14:creationId xmlns:p14="http://schemas.microsoft.com/office/powerpoint/2010/main" val="1047508953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0132BB-EA23-40B1-AE1C-BA620DBCD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3BE376-481E-4E91-B828-E15B3A501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REVIEW THE WEEK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C38B5B-931F-404A-BC31-4C7C626AC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Wednesday conversation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525418-BC98-4248-8889-2CAE19F9D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9CBA05-93F9-484E-9E61-5A1D2666F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30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1FDCEC-72B1-4C3A-A92E-E4997D934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959451-BC8A-437A-A128-468CB3120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954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WHAT DID WE LEARN ABOUT GOD?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F96170-CEE9-4DAC-A2FA-87FA9582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64782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Name one way providence appeared without excusing wrongdoing.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51921F-574A-4F70-8613-987F71F4F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30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D51D22-1FB0-4B36-AF1A-8DEAD0DA7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530524-D59D-4683-B505-8549F4CB4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WHAT CHALLENGED OR ENCOURAGED US?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934491-5FFB-4C4E-B9F1-EA45622A6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00037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Which act of change, reconciliation, or preservation spoke most clearly?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8B9002-AD69-4B50-839F-703586E72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960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9F8558-109A-4379-AA6D-FBDDD9C7C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96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AD2DDA-C73D-4450-8DBF-99182B7D6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005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WHAT WILL WE PRACTICE?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52C928-CB13-467B-BE97-382D8DAE4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35292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Choose truthful boundaries, responsibility, reconciliation, or ethical care in crisis.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F6DC69-B585-42A7-9454-D20C21252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15000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07672E-2DEE-453E-8CB7-BE5A31BCB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05500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Practice: use whatever power we hold to preserve life without exploiting vulnerability.</a:t>
            </a:r>
          </a:p>
        </p:txBody>
      </p:sp>
    </p:spTree>
    <p:extLst>
      <p:ext uri="{BB962C8B-B14F-4D97-AF65-F5344CB8AC3E}">
        <p14:creationId xmlns:p14="http://schemas.microsoft.com/office/powerpoint/2010/main" val="480000248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7B2E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71446F-2FA4-431B-AD12-4D7197725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D11C86-5FEB-4BC2-94D6-80E351CEC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C7A3"/>
                </a:solidFill>
              </a:defRPr>
            </a:pPr>
            <a:r>
              <a:rPr sz="1350" b="1">
                <a:solidFill>
                  <a:srgbClr val="D9C7A3"/>
                </a:solidFill>
              </a:rPr>
              <a:t>PROVIDENCE DOES NOT CALL EVIL GOOD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6D6013-6DD0-4BB1-B2EF-255A0CD94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66875"/>
            <a:ext cx="10477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“God sent me before you</a:t>
            </a:r>
          </a:p>
          <a:p xmlns:a="http://schemas.openxmlformats.org/drawingml/2006/main">
            <a:pPr algn="ctr"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to preserve life.”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727320-3F02-4C17-84EB-D0A1090C5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0375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D9C7A3"/>
                </a:solidFill>
              </a:defRPr>
            </a:pPr>
            <a:r>
              <a:rPr sz="1650" b="0">
                <a:solidFill>
                  <a:srgbClr val="D9C7A3"/>
                </a:solidFill>
              </a:rPr>
              <a:t>Genesis 45:5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BEC66A-F4A3-49A1-91AD-FE2CB10B1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714750"/>
            <a:ext cx="590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D804AE-EFFB-4B10-8E99-4702CA99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095750"/>
            <a:ext cx="8382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God can transform betrayal into preservation while calling the family toward truth, responsibility, and reconciliation.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A1D53E3-B294-48F5-9122-A5D205F7D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53125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9C7A3"/>
                </a:solidFill>
              </a:defRPr>
            </a:pPr>
            <a:r>
              <a:rPr sz="1350" b="1">
                <a:solidFill>
                  <a:srgbClr val="D9C7A3"/>
                </a:solidFill>
              </a:rPr>
              <a:t>Protection • transformation • reconciliation • witness</a:t>
            </a:r>
          </a:p>
        </p:txBody>
      </p:sp>
    </p:spTree>
    <p:extLst>
      <p:ext uri="{BB962C8B-B14F-4D97-AF65-F5344CB8AC3E}">
        <p14:creationId xmlns:p14="http://schemas.microsoft.com/office/powerpoint/2010/main" val="154142462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D235D5-1A77-41AF-A48B-253C2579A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F51D20-4E04-4A02-AF45-8AF2A3382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30–31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A3F529-4E31-466F-9CA7-83BA6578C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Laban turns family and labor into instruments of control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24BC5B-8BFE-4F87-BC22-0EAE95364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843255-67B0-43A0-8ED4-F79AA9C66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EXPLOITATION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A5CECA-AD90-48A7-A188-F36268DE9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Laban changes Jacob’s wages, profits from his labor, and treats his daughters as property whose value has been consumed.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87C803-D9AE-40DB-98B8-8B221BF47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B592CB-829C-4428-AF7D-F13AF9A8E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HUMAN SCHEMING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2FB23F-41EE-47B0-81CC-7902AF1BD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Jacob uses selective breeding to grow his flocks, while Rachel steals and conceals Laban’s household gods.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9F269E-9D1F-4333-B3E5-AEE8B9B11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household is not divided into a pure victim and a pure villain; power, survival, and deception overlap.</a:t>
            </a:r>
          </a:p>
        </p:txBody>
      </p:sp>
    </p:spTree>
    <p:extLst>
      <p:ext uri="{BB962C8B-B14F-4D97-AF65-F5344CB8AC3E}">
        <p14:creationId xmlns:p14="http://schemas.microsoft.com/office/powerpoint/2010/main" val="138950366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2B05D0-19B7-4475-AD31-AE62D7CAC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2E5B05-CF73-4ADE-BABA-1AC50A322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77FB9E-C684-47F1-823E-2D6F1B0BE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 protects Jacob without endorsing every method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6A691B-F4AA-41A7-B72B-D6485315A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25BFF0-83BE-4190-A79D-F72B10A49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SEES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B53F33-6092-4F7A-8550-D123ED6DD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identifies Laban’s treatment and commands Jacob to return home.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C0177B-6978-4B61-9E4A-F1A4A0DCF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D89DAC-F299-4D6A-9864-5A68734FD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RESTRAINS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096335-12BC-4610-9A9A-0B1CBAD1D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warns Laban not to threaten Jacob with good or evil.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F1F7F0-9F3A-4D22-ACD6-A60987B46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CC0FEA-21E3-4708-AB70-B020B0414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JACOB TESTIFIES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3700BA-E45C-4CBC-ADE1-4A4699DA2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names years of heat, frost, lost sleep, and changed wages.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52E400-5D8A-4BD4-A90C-0EFF09F5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BEE590-3108-4DAE-9648-D390F8506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BOUNDARY SET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7F2741-75B1-473B-B0E0-F24FFAE62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heap and pillar establish a limit neither household should cross for harm.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983C4E-7E90-4685-BE9B-5F35CCBCB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Providence appears as protection and boundary-setting—not approval of every scheme.</a:t>
            </a:r>
          </a:p>
        </p:txBody>
      </p:sp>
    </p:spTree>
    <p:extLst>
      <p:ext uri="{BB962C8B-B14F-4D97-AF65-F5344CB8AC3E}">
        <p14:creationId xmlns:p14="http://schemas.microsoft.com/office/powerpoint/2010/main" val="100169162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D9D5EF-D9A1-4D51-BEB8-1342FAD15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4005BA-1218-4B1D-A04B-95A68C44F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WEDNESDAY, AUGUST 12, 2026  •  GENESIS 30–31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48E6E1-6999-47A3-8582-6A82ACC12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22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BA0E25-073C-4BD2-BBDF-6134E0D7A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51F984-AEF4-4AD1-B43A-93802B627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FC2B03-9E1A-4306-A233-AFE7CBC38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During Jacob’s struggle with Laban in Genesis 30–31, where do exploitation, human scheming, and God’s protection intersect?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8A3637-2A58-473B-A518-2C569A735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4B4451-4E10-4469-AD89-D9B89ACEC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79405223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3A8881-E6D9-47DE-A36C-6F8153620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8E3A19-A673-4077-8588-820EC9E48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E09F5B-EDC5-4E48-AF86-1BA86F6ED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32:6–12, 22–32; 33:1–11; 34:1–17, 25–31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F4E3DD-A427-46E9-A823-C6129807E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1BBD4C-FAC2-428E-8B0E-9E33EAC9E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0119BC-1D10-471B-A3E2-C22F4E0A6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EC5AF9-6186-440E-AA68-DF8B6D146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04AFBA-5417-4503-ABB4-63145F13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Fear • new name • limp • embrace • Dinah • revenge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013674-F1AB-4865-A864-CD670C337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4B1878-0CB4-4FBC-A980-3736266F9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 wrestling, embrace, violation, deceit, and violence complicate Jacob’s return?</a:t>
            </a:r>
          </a:p>
        </p:txBody>
      </p:sp>
    </p:spTree>
    <p:extLst>
      <p:ext uri="{BB962C8B-B14F-4D97-AF65-F5344CB8AC3E}">
        <p14:creationId xmlns:p14="http://schemas.microsoft.com/office/powerpoint/2010/main" val="210565345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3E5223-BB0E-4A9B-81F7-7F86CB546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DA083D-9935-4107-AB77-8085A7C96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5AA321-DDE6-4D11-B661-678DE6DD9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Jacob wrestles because he cannot enter the future unchanged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30561E-A963-48B0-A890-84B24AA0D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C9D7CD5-ABF9-4CCC-A38C-6B1465DD7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PAST RETURNS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9B0E22-38A5-4620-9B51-BC355A239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Esau approaches with four hundred men; Jacob’s deception becomes present danger.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0C3663-6391-4FCA-A6B8-C42C7F73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6CB211-75D3-4170-BADE-4A2B178A0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JACOB PRAYS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2E0947-9A06-4695-9646-F8FD21AC6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confesses unworthiness, names God’s promise, and asks for deliverance.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CB4731-DD0F-4FCD-8FEF-619B2F3AF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AAF88F-43CC-4665-A55E-C8701731B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JACOB STRUGGLES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AF497F-8122-488F-9A3B-B91C4F08E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Alone at night, he refuses release without blessing and receives a wound.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56E712-ABB5-4ED2-B5D6-9CE0B6215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A25A87-8440-41E3-A6DC-5529E9062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ISRAEL EMERGES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D08570-7F1D-4B57-B77A-19BBE80A1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new name marks struggle with God and humans; the limp prevents triumphalism.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B9D7F3-5E58-4571-A4AC-D76511760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Jacob crosses the river blessed, wounded, and unable to meet Esau as the same man.</a:t>
            </a:r>
          </a:p>
        </p:txBody>
      </p:sp>
    </p:spTree>
    <p:extLst>
      <p:ext uri="{BB962C8B-B14F-4D97-AF65-F5344CB8AC3E}">
        <p14:creationId xmlns:p14="http://schemas.microsoft.com/office/powerpoint/2010/main" val="193267513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FD74D2-704D-4FFA-9104-FD0B292E4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1835B3-48A0-4B0A-8197-639074F6E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33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F87E6D-8584-466F-A246-CCAE21DB8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Esau’s embrace exceeds Jacob’s strategy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D33C1F-DDBD-425B-8B02-943E8E5E6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15316D-6949-4600-979E-1F4ECE7DC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JACOB PREPARES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E7733F-92FB-4D68-98ED-0CAE32427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He divides the household, sends gifts, bows repeatedly, and expects Esau’s face must be appeased.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443285-3F6B-47E8-AB54-86E0A63E2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D172D4-1C06-46CC-B621-D0DC041B9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ESAU EMBRACES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8814BF-EE2E-47CC-9517-C1B02E2FB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Esau runs, embraces, kisses, weeps, and initially refuses payment. Mercy interrupts retaliation.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692064-3D98-452C-9212-AC0598DEE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Jacob says seeing Esau’s reconciled face is like seeing the face of God—grace appears through the wronged brother.</a:t>
            </a:r>
          </a:p>
        </p:txBody>
      </p:sp>
    </p:spTree>
    <p:extLst>
      <p:ext uri="{BB962C8B-B14F-4D97-AF65-F5344CB8AC3E}">
        <p14:creationId xmlns:p14="http://schemas.microsoft.com/office/powerpoint/2010/main" val="88782270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2026-08-19T21:21:31.4040000Z</dcterms:created>
  <dcterms:modified xsi:type="dcterms:W3CDTF">2026-08-19T21:21:31.4040000Z</dcterms:modified>
</coreProperties>
</file>