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1" r:id="rId3"/>
    <p:sldId id="266" r:id="rId4"/>
    <p:sldId id="270" r:id="rId5"/>
    <p:sldId id="274" r:id="rId6"/>
    <p:sldId id="273" r:id="rId7"/>
    <p:sldId id="259" r:id="rId8"/>
    <p:sldId id="275" r:id="rId9"/>
    <p:sldId id="257" r:id="rId10"/>
    <p:sldId id="276" r:id="rId11"/>
    <p:sldId id="268" r:id="rId12"/>
    <p:sldId id="269" r:id="rId13"/>
    <p:sldId id="277" r:id="rId14"/>
    <p:sldId id="267" r:id="rId15"/>
    <p:sldId id="271" r:id="rId16"/>
    <p:sldId id="265" r:id="rId17"/>
    <p:sldId id="272" r:id="rId18"/>
    <p:sldId id="260" r:id="rId19"/>
    <p:sldId id="278" r:id="rId20"/>
    <p:sldId id="279" r:id="rId21"/>
    <p:sldId id="282" r:id="rId22"/>
    <p:sldId id="280" r:id="rId23"/>
    <p:sldId id="281" r:id="rId24"/>
    <p:sldId id="264" r:id="rId25"/>
    <p:sldId id="263" r:id="rId26"/>
    <p:sldId id="258" r:id="rId27"/>
    <p:sldId id="262"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426" y="-108"/>
      </p:cViewPr>
      <p:guideLst>
        <p:guide orient="horz" pos="2160"/>
        <p:guide pos="3840"/>
      </p:guideLst>
    </p:cSldViewPr>
  </p:slideViewPr>
  <p:notesTextViewPr>
    <p:cViewPr>
      <p:scale>
        <a:sx n="1" d="1"/>
        <a:sy n="1" d="1"/>
      </p:scale>
      <p:origin x="0" y="0"/>
    </p:cViewPr>
  </p:notesTextViewPr>
  <p:sorterViewPr>
    <p:cViewPr>
      <p:scale>
        <a:sx n="75" d="100"/>
        <a:sy n="75" d="100"/>
      </p:scale>
      <p:origin x="0" y="-47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33852B1-E136-4573-BB25-F66880E1E927}" type="datetimeFigureOut">
              <a:rPr lang="en-US" smtClean="0"/>
              <a:t>1/19/2020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B4150A5-3220-454E-9356-3325AEBC8C0B}" type="slidenum">
              <a:rPr lang="en-US" smtClean="0"/>
              <a:t>‹#›</a:t>
            </a:fld>
            <a:endParaRPr lang="en-US" dirty="0"/>
          </a:p>
        </p:txBody>
      </p:sp>
    </p:spTree>
    <p:extLst>
      <p:ext uri="{BB962C8B-B14F-4D97-AF65-F5344CB8AC3E}">
        <p14:creationId xmlns:p14="http://schemas.microsoft.com/office/powerpoint/2010/main" val="117015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1EABD2-CB56-4F5F-845C-0C1AA9CFBEF5}" type="datetime1">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0E883-8B65-4342-A50A-CF5A62D27823}" type="slidenum">
              <a:rPr lang="en-US" smtClean="0"/>
              <a:t>‹#›</a:t>
            </a:fld>
            <a:endParaRPr lang="en-US" dirty="0"/>
          </a:p>
        </p:txBody>
      </p:sp>
    </p:spTree>
    <p:extLst>
      <p:ext uri="{BB962C8B-B14F-4D97-AF65-F5344CB8AC3E}">
        <p14:creationId xmlns:p14="http://schemas.microsoft.com/office/powerpoint/2010/main" val="412873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B7C8D9-C5D6-4C3A-A13F-14A8822F8D02}" type="datetime1">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0E883-8B65-4342-A50A-CF5A62D27823}" type="slidenum">
              <a:rPr lang="en-US" smtClean="0"/>
              <a:t>‹#›</a:t>
            </a:fld>
            <a:endParaRPr lang="en-US" dirty="0"/>
          </a:p>
        </p:txBody>
      </p:sp>
    </p:spTree>
    <p:extLst>
      <p:ext uri="{BB962C8B-B14F-4D97-AF65-F5344CB8AC3E}">
        <p14:creationId xmlns:p14="http://schemas.microsoft.com/office/powerpoint/2010/main" val="313733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D7DF1-F643-4B03-B3C5-8C93E682B4A9}" type="datetime1">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0E883-8B65-4342-A50A-CF5A62D27823}" type="slidenum">
              <a:rPr lang="en-US" smtClean="0"/>
              <a:t>‹#›</a:t>
            </a:fld>
            <a:endParaRPr lang="en-US" dirty="0"/>
          </a:p>
        </p:txBody>
      </p:sp>
    </p:spTree>
    <p:extLst>
      <p:ext uri="{BB962C8B-B14F-4D97-AF65-F5344CB8AC3E}">
        <p14:creationId xmlns:p14="http://schemas.microsoft.com/office/powerpoint/2010/main" val="183545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FAE06A-EDFF-406C-9E72-1836CF0377DE}" type="datetime1">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0E883-8B65-4342-A50A-CF5A62D27823}" type="slidenum">
              <a:rPr lang="en-US" smtClean="0"/>
              <a:t>‹#›</a:t>
            </a:fld>
            <a:endParaRPr lang="en-US" dirty="0"/>
          </a:p>
        </p:txBody>
      </p:sp>
    </p:spTree>
    <p:extLst>
      <p:ext uri="{BB962C8B-B14F-4D97-AF65-F5344CB8AC3E}">
        <p14:creationId xmlns:p14="http://schemas.microsoft.com/office/powerpoint/2010/main" val="300725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612220-787E-4122-B47B-ACC61328EBFA}" type="datetime1">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0E883-8B65-4342-A50A-CF5A62D27823}" type="slidenum">
              <a:rPr lang="en-US" smtClean="0"/>
              <a:t>‹#›</a:t>
            </a:fld>
            <a:endParaRPr lang="en-US" dirty="0"/>
          </a:p>
        </p:txBody>
      </p:sp>
    </p:spTree>
    <p:extLst>
      <p:ext uri="{BB962C8B-B14F-4D97-AF65-F5344CB8AC3E}">
        <p14:creationId xmlns:p14="http://schemas.microsoft.com/office/powerpoint/2010/main" val="10958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68947-351B-401F-B14D-B9CC01B2BD6A}" type="datetime1">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0E883-8B65-4342-A50A-CF5A62D27823}" type="slidenum">
              <a:rPr lang="en-US" smtClean="0"/>
              <a:t>‹#›</a:t>
            </a:fld>
            <a:endParaRPr lang="en-US" dirty="0"/>
          </a:p>
        </p:txBody>
      </p:sp>
    </p:spTree>
    <p:extLst>
      <p:ext uri="{BB962C8B-B14F-4D97-AF65-F5344CB8AC3E}">
        <p14:creationId xmlns:p14="http://schemas.microsoft.com/office/powerpoint/2010/main" val="308426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8D566E-D982-43A4-8AF0-6B2EE3F2CA4E}" type="datetime1">
              <a:rPr lang="en-US" smtClean="0"/>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70E883-8B65-4342-A50A-CF5A62D27823}" type="slidenum">
              <a:rPr lang="en-US" smtClean="0"/>
              <a:t>‹#›</a:t>
            </a:fld>
            <a:endParaRPr lang="en-US" dirty="0"/>
          </a:p>
        </p:txBody>
      </p:sp>
    </p:spTree>
    <p:extLst>
      <p:ext uri="{BB962C8B-B14F-4D97-AF65-F5344CB8AC3E}">
        <p14:creationId xmlns:p14="http://schemas.microsoft.com/office/powerpoint/2010/main" val="136972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A914C3-E086-4DF3-8C1B-81CC9A0CF09C}" type="datetime1">
              <a:rPr lang="en-US" smtClean="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70E883-8B65-4342-A50A-CF5A62D27823}" type="slidenum">
              <a:rPr lang="en-US" smtClean="0"/>
              <a:t>‹#›</a:t>
            </a:fld>
            <a:endParaRPr lang="en-US" dirty="0"/>
          </a:p>
        </p:txBody>
      </p:sp>
    </p:spTree>
    <p:extLst>
      <p:ext uri="{BB962C8B-B14F-4D97-AF65-F5344CB8AC3E}">
        <p14:creationId xmlns:p14="http://schemas.microsoft.com/office/powerpoint/2010/main" val="29905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AD4F8-9579-4648-8749-8AAF4E9FBAE5}" type="datetime1">
              <a:rPr lang="en-US" smtClean="0"/>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70E883-8B65-4342-A50A-CF5A62D27823}" type="slidenum">
              <a:rPr lang="en-US" smtClean="0"/>
              <a:t>‹#›</a:t>
            </a:fld>
            <a:endParaRPr lang="en-US" dirty="0"/>
          </a:p>
        </p:txBody>
      </p:sp>
    </p:spTree>
    <p:extLst>
      <p:ext uri="{BB962C8B-B14F-4D97-AF65-F5344CB8AC3E}">
        <p14:creationId xmlns:p14="http://schemas.microsoft.com/office/powerpoint/2010/main" val="256109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021B6F-CD50-464D-8C87-BC51A291874E}" type="datetime1">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0E883-8B65-4342-A50A-CF5A62D27823}" type="slidenum">
              <a:rPr lang="en-US" smtClean="0"/>
              <a:t>‹#›</a:t>
            </a:fld>
            <a:endParaRPr lang="en-US" dirty="0"/>
          </a:p>
        </p:txBody>
      </p:sp>
    </p:spTree>
    <p:extLst>
      <p:ext uri="{BB962C8B-B14F-4D97-AF65-F5344CB8AC3E}">
        <p14:creationId xmlns:p14="http://schemas.microsoft.com/office/powerpoint/2010/main" val="232562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BF57F6-F5B5-46B7-A087-DADA7AE04263}" type="datetime1">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0E883-8B65-4342-A50A-CF5A62D27823}" type="slidenum">
              <a:rPr lang="en-US" smtClean="0"/>
              <a:t>‹#›</a:t>
            </a:fld>
            <a:endParaRPr lang="en-US" dirty="0"/>
          </a:p>
        </p:txBody>
      </p:sp>
    </p:spTree>
    <p:extLst>
      <p:ext uri="{BB962C8B-B14F-4D97-AF65-F5344CB8AC3E}">
        <p14:creationId xmlns:p14="http://schemas.microsoft.com/office/powerpoint/2010/main" val="60009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0FEE3-4EA0-45F9-827F-0018E1783A4F}" type="datetime1">
              <a:rPr lang="en-US" smtClean="0"/>
              <a:t>1/19/2020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0E883-8B65-4342-A50A-CF5A62D27823}" type="slidenum">
              <a:rPr lang="en-US" smtClean="0"/>
              <a:t>‹#›</a:t>
            </a:fld>
            <a:endParaRPr lang="en-US" dirty="0"/>
          </a:p>
        </p:txBody>
      </p:sp>
    </p:spTree>
    <p:extLst>
      <p:ext uri="{BB962C8B-B14F-4D97-AF65-F5344CB8AC3E}">
        <p14:creationId xmlns:p14="http://schemas.microsoft.com/office/powerpoint/2010/main" val="3117953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lavan@depul.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rbes.com/sites/bernardmarr/2019/03/25/how-to-write-a-resume-to-appeal-to-robot-recruiters/#6097f2d89df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zipjob.com/blog/pdf-vs-word-for-sending-your-resume/" TargetMode="External"/><Relationship Id="rId1" Type="http://schemas.openxmlformats.org/officeDocument/2006/relationships/slideLayout" Target="../slideLayouts/slideLayout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optenreviews.com/best-resume-writing-softwa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jobscan.co/" TargetMode="External"/><Relationship Id="rId1" Type="http://schemas.openxmlformats.org/officeDocument/2006/relationships/slideLayout" Target="../slideLayouts/slideLayout2.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hyperlink" Target="https://www.jobscan.co/faq?sscid=11k4_e39g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jobscan.co/faq?sscid=11k4_e39g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jobscan.co/jobscan-tutorial" TargetMode="External"/><Relationship Id="rId1" Type="http://schemas.openxmlformats.org/officeDocument/2006/relationships/slideLayout" Target="../slideLayouts/slideLayout2.xml"/><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gxsI-tgM-Z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blog.careerminds.com/75-percent-of-resumes-are-never-re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apterra.com/applicant-tracking-software/"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hemuse.com/advice/meet-the-robots-reading-your-resu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Is Your Resume Impressing Resume Robots and </a:t>
            </a:r>
            <a:br>
              <a:rPr lang="en-US" dirty="0"/>
            </a:br>
            <a:r>
              <a:rPr lang="en-US" dirty="0"/>
              <a:t>Other Realities of Job Search</a:t>
            </a:r>
          </a:p>
        </p:txBody>
      </p:sp>
      <p:sp>
        <p:nvSpPr>
          <p:cNvPr id="3" name="Subtitle 2"/>
          <p:cNvSpPr>
            <a:spLocks noGrp="1"/>
          </p:cNvSpPr>
          <p:nvPr>
            <p:ph type="subTitle" idx="1"/>
          </p:nvPr>
        </p:nvSpPr>
        <p:spPr/>
        <p:txBody>
          <a:bodyPr>
            <a:noAutofit/>
          </a:bodyPr>
          <a:lstStyle/>
          <a:p>
            <a:r>
              <a:rPr lang="en-US" sz="1600" dirty="0"/>
              <a:t>Helen LaVan, PhD</a:t>
            </a:r>
          </a:p>
          <a:p>
            <a:r>
              <a:rPr lang="en-US" sz="1600" dirty="0"/>
              <a:t>Professor of Management and Entrepreneurship</a:t>
            </a:r>
          </a:p>
          <a:p>
            <a:r>
              <a:rPr lang="en-US" sz="1600" dirty="0"/>
              <a:t>DePaul University</a:t>
            </a:r>
          </a:p>
          <a:p>
            <a:r>
              <a:rPr lang="en-US" sz="1600" dirty="0">
                <a:hlinkClick r:id="rId2"/>
              </a:rPr>
              <a:t>hlavan@depul.edu</a:t>
            </a:r>
            <a:endParaRPr lang="en-US" sz="1600" dirty="0"/>
          </a:p>
          <a:p>
            <a:r>
              <a:rPr lang="en-US" sz="1600" dirty="0"/>
              <a:t>312-362-8539</a:t>
            </a:r>
          </a:p>
          <a:p>
            <a:r>
              <a:rPr lang="en-US" sz="1600" dirty="0"/>
              <a:t>Experienced Helping Develop 4,000+ Resumes</a:t>
            </a:r>
          </a:p>
        </p:txBody>
      </p:sp>
      <p:sp>
        <p:nvSpPr>
          <p:cNvPr id="4" name="Slide Number Placeholder 3"/>
          <p:cNvSpPr>
            <a:spLocks noGrp="1"/>
          </p:cNvSpPr>
          <p:nvPr>
            <p:ph type="sldNum" sz="quarter" idx="12"/>
          </p:nvPr>
        </p:nvSpPr>
        <p:spPr/>
        <p:txBody>
          <a:bodyPr/>
          <a:lstStyle/>
          <a:p>
            <a:fld id="{FB70E883-8B65-4342-A50A-CF5A62D27823}" type="slidenum">
              <a:rPr lang="en-US" smtClean="0"/>
              <a:t>1</a:t>
            </a:fld>
            <a:endParaRPr lang="en-US" dirty="0"/>
          </a:p>
        </p:txBody>
      </p:sp>
      <p:pic>
        <p:nvPicPr>
          <p:cNvPr id="5" name="Picture 4"/>
          <p:cNvPicPr>
            <a:picLocks noChangeAspect="1"/>
          </p:cNvPicPr>
          <p:nvPr/>
        </p:nvPicPr>
        <p:blipFill>
          <a:blip r:embed="rId3"/>
          <a:stretch>
            <a:fillRect/>
          </a:stretch>
        </p:blipFill>
        <p:spPr>
          <a:xfrm rot="2054492">
            <a:off x="9732894" y="3387588"/>
            <a:ext cx="1870212" cy="1870212"/>
          </a:xfrm>
          <a:prstGeom prst="rect">
            <a:avLst/>
          </a:prstGeom>
        </p:spPr>
      </p:pic>
    </p:spTree>
    <p:extLst>
      <p:ext uri="{BB962C8B-B14F-4D97-AF65-F5344CB8AC3E}">
        <p14:creationId xmlns:p14="http://schemas.microsoft.com/office/powerpoint/2010/main" val="2275187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Write A Resume To Appeal </a:t>
            </a:r>
            <a:br>
              <a:rPr lang="en-US" dirty="0"/>
            </a:br>
            <a:r>
              <a:rPr lang="en-US" dirty="0"/>
              <a:t>To Robot Recruiters </a:t>
            </a:r>
            <a:br>
              <a:rPr lang="en-US" dirty="0"/>
            </a:br>
            <a:endParaRPr lang="en-US" dirty="0"/>
          </a:p>
        </p:txBody>
      </p:sp>
      <p:pic>
        <p:nvPicPr>
          <p:cNvPr id="5" name="Content Placeholder 4"/>
          <p:cNvPicPr>
            <a:picLocks noGrp="1" noChangeAspect="1"/>
          </p:cNvPicPr>
          <p:nvPr>
            <p:ph idx="1"/>
          </p:nvPr>
        </p:nvPicPr>
        <p:blipFill rotWithShape="1">
          <a:blip r:embed="rId2"/>
          <a:srcRect t="9679" r="34318" b="10767"/>
          <a:stretch/>
        </p:blipFill>
        <p:spPr>
          <a:xfrm>
            <a:off x="838200" y="1690688"/>
            <a:ext cx="5941423" cy="4045918"/>
          </a:xfrm>
          <a:prstGeom prst="rect">
            <a:avLst/>
          </a:prstGeom>
        </p:spPr>
      </p:pic>
      <p:sp>
        <p:nvSpPr>
          <p:cNvPr id="4" name="TextBox 3"/>
          <p:cNvSpPr txBox="1"/>
          <p:nvPr/>
        </p:nvSpPr>
        <p:spPr>
          <a:xfrm>
            <a:off x="838201" y="6176963"/>
            <a:ext cx="8240486" cy="646331"/>
          </a:xfrm>
          <a:prstGeom prst="rect">
            <a:avLst/>
          </a:prstGeom>
          <a:noFill/>
        </p:spPr>
        <p:txBody>
          <a:bodyPr wrap="square" rtlCol="0">
            <a:spAutoFit/>
          </a:bodyPr>
          <a:lstStyle/>
          <a:p>
            <a:r>
              <a:rPr lang="en-US" dirty="0">
                <a:hlinkClick r:id="rId3"/>
              </a:rPr>
              <a:t>https://www.forbes.com/sites/bernardmarr/2019/03/25/how-to-write-a-resume-to-appeal-to-robot-recruiters/#6097f2d89dfa</a:t>
            </a:r>
            <a:r>
              <a:rPr lang="en-US" dirty="0"/>
              <a:t> </a:t>
            </a:r>
          </a:p>
        </p:txBody>
      </p:sp>
      <p:sp>
        <p:nvSpPr>
          <p:cNvPr id="6" name="Slide Number Placeholder 5"/>
          <p:cNvSpPr>
            <a:spLocks noGrp="1"/>
          </p:cNvSpPr>
          <p:nvPr>
            <p:ph type="sldNum" sz="quarter" idx="12"/>
          </p:nvPr>
        </p:nvSpPr>
        <p:spPr/>
        <p:txBody>
          <a:bodyPr/>
          <a:lstStyle/>
          <a:p>
            <a:fld id="{FB70E883-8B65-4342-A50A-CF5A62D27823}" type="slidenum">
              <a:rPr lang="en-US" smtClean="0"/>
              <a:t>10</a:t>
            </a:fld>
            <a:endParaRPr lang="en-US" dirty="0"/>
          </a:p>
        </p:txBody>
      </p:sp>
    </p:spTree>
    <p:extLst>
      <p:ext uri="{BB962C8B-B14F-4D97-AF65-F5344CB8AC3E}">
        <p14:creationId xmlns:p14="http://schemas.microsoft.com/office/powerpoint/2010/main" val="3693811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9609" t="25590" r="46398" b="29380"/>
          <a:stretch/>
        </p:blipFill>
        <p:spPr>
          <a:xfrm>
            <a:off x="836023" y="352435"/>
            <a:ext cx="8373291" cy="6237794"/>
          </a:xfrm>
          <a:prstGeom prst="rect">
            <a:avLst/>
          </a:prstGeom>
        </p:spPr>
      </p:pic>
      <p:sp>
        <p:nvSpPr>
          <p:cNvPr id="2" name="Slide Number Placeholder 1"/>
          <p:cNvSpPr>
            <a:spLocks noGrp="1"/>
          </p:cNvSpPr>
          <p:nvPr>
            <p:ph type="sldNum" sz="quarter" idx="12"/>
          </p:nvPr>
        </p:nvSpPr>
        <p:spPr/>
        <p:txBody>
          <a:bodyPr/>
          <a:lstStyle/>
          <a:p>
            <a:fld id="{FB70E883-8B65-4342-A50A-CF5A62D27823}" type="slidenum">
              <a:rPr lang="en-US" smtClean="0"/>
              <a:t>11</a:t>
            </a:fld>
            <a:endParaRPr lang="en-US" dirty="0"/>
          </a:p>
        </p:txBody>
      </p:sp>
    </p:spTree>
    <p:extLst>
      <p:ext uri="{BB962C8B-B14F-4D97-AF65-F5344CB8AC3E}">
        <p14:creationId xmlns:p14="http://schemas.microsoft.com/office/powerpoint/2010/main" val="1363632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5287" t="24690" r="58383" b="11967"/>
          <a:stretch/>
        </p:blipFill>
        <p:spPr>
          <a:xfrm>
            <a:off x="3224400" y="248830"/>
            <a:ext cx="4784193" cy="6472645"/>
          </a:xfrm>
          <a:prstGeom prst="rect">
            <a:avLst/>
          </a:prstGeom>
        </p:spPr>
      </p:pic>
      <p:sp>
        <p:nvSpPr>
          <p:cNvPr id="2" name="Slide Number Placeholder 1"/>
          <p:cNvSpPr>
            <a:spLocks noGrp="1"/>
          </p:cNvSpPr>
          <p:nvPr>
            <p:ph type="sldNum" sz="quarter" idx="12"/>
          </p:nvPr>
        </p:nvSpPr>
        <p:spPr/>
        <p:txBody>
          <a:bodyPr/>
          <a:lstStyle/>
          <a:p>
            <a:fld id="{FB70E883-8B65-4342-A50A-CF5A62D27823}" type="slidenum">
              <a:rPr lang="en-US" smtClean="0"/>
              <a:t>12</a:t>
            </a:fld>
            <a:endParaRPr lang="en-US" dirty="0"/>
          </a:p>
        </p:txBody>
      </p:sp>
    </p:spTree>
    <p:extLst>
      <p:ext uri="{BB962C8B-B14F-4D97-AF65-F5344CB8AC3E}">
        <p14:creationId xmlns:p14="http://schemas.microsoft.com/office/powerpoint/2010/main" val="324395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80954" y="3683091"/>
            <a:ext cx="5614852" cy="1325563"/>
          </a:xfrm>
        </p:spPr>
        <p:txBody>
          <a:bodyPr/>
          <a:lstStyle/>
          <a:p>
            <a:r>
              <a:rPr lang="en-US" dirty="0"/>
              <a:t>Word Processing Basics</a:t>
            </a:r>
          </a:p>
        </p:txBody>
      </p:sp>
      <p:sp>
        <p:nvSpPr>
          <p:cNvPr id="4" name="Slide Number Placeholder 3"/>
          <p:cNvSpPr>
            <a:spLocks noGrp="1"/>
          </p:cNvSpPr>
          <p:nvPr>
            <p:ph type="sldNum" sz="quarter" idx="12"/>
          </p:nvPr>
        </p:nvSpPr>
        <p:spPr/>
        <p:txBody>
          <a:bodyPr/>
          <a:lstStyle/>
          <a:p>
            <a:fld id="{FB70E883-8B65-4342-A50A-CF5A62D27823}" type="slidenum">
              <a:rPr lang="en-US" smtClean="0"/>
              <a:t>13</a:t>
            </a:fld>
            <a:endParaRPr lang="en-US" dirty="0"/>
          </a:p>
        </p:txBody>
      </p:sp>
    </p:spTree>
    <p:extLst>
      <p:ext uri="{BB962C8B-B14F-4D97-AF65-F5344CB8AC3E}">
        <p14:creationId xmlns:p14="http://schemas.microsoft.com/office/powerpoint/2010/main" val="118672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Vs. PDF</a:t>
            </a:r>
          </a:p>
        </p:txBody>
      </p:sp>
      <p:sp>
        <p:nvSpPr>
          <p:cNvPr id="3" name="Content Placeholder 2"/>
          <p:cNvSpPr>
            <a:spLocks noGrp="1"/>
          </p:cNvSpPr>
          <p:nvPr>
            <p:ph idx="1"/>
          </p:nvPr>
        </p:nvSpPr>
        <p:spPr/>
        <p:txBody>
          <a:bodyPr/>
          <a:lstStyle/>
          <a:p>
            <a:r>
              <a:rPr lang="en-US" dirty="0">
                <a:hlinkClick r:id="rId2"/>
              </a:rPr>
              <a:t>https://www.zipjob.com/blog/pdf-vs-word-for-sending-your-resume/</a:t>
            </a:r>
            <a:endParaRPr lang="en-US"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8199" t="30946" r="43924" b="34939"/>
          <a:stretch/>
        </p:blipFill>
        <p:spPr>
          <a:xfrm>
            <a:off x="1555503" y="2438263"/>
            <a:ext cx="8321650" cy="3333751"/>
          </a:xfrm>
          <a:prstGeom prst="rect">
            <a:avLst/>
          </a:prstGeom>
        </p:spPr>
      </p:pic>
      <p:sp>
        <p:nvSpPr>
          <p:cNvPr id="5" name="Slide Number Placeholder 4"/>
          <p:cNvSpPr>
            <a:spLocks noGrp="1"/>
          </p:cNvSpPr>
          <p:nvPr>
            <p:ph type="sldNum" sz="quarter" idx="12"/>
          </p:nvPr>
        </p:nvSpPr>
        <p:spPr/>
        <p:txBody>
          <a:bodyPr/>
          <a:lstStyle/>
          <a:p>
            <a:fld id="{FB70E883-8B65-4342-A50A-CF5A62D27823}" type="slidenum">
              <a:rPr lang="en-US" smtClean="0"/>
              <a:t>14</a:t>
            </a:fld>
            <a:endParaRPr lang="en-US" dirty="0"/>
          </a:p>
        </p:txBody>
      </p:sp>
    </p:spTree>
    <p:extLst>
      <p:ext uri="{BB962C8B-B14F-4D97-AF65-F5344CB8AC3E}">
        <p14:creationId xmlns:p14="http://schemas.microsoft.com/office/powerpoint/2010/main" val="1229845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Word Processing—Limiting or None of the Following</a:t>
            </a:r>
          </a:p>
        </p:txBody>
      </p:sp>
      <p:sp>
        <p:nvSpPr>
          <p:cNvPr id="8" name="Content Placeholder 7"/>
          <p:cNvSpPr>
            <a:spLocks noGrp="1"/>
          </p:cNvSpPr>
          <p:nvPr>
            <p:ph sz="half" idx="2"/>
          </p:nvPr>
        </p:nvSpPr>
        <p:spPr>
          <a:xfrm>
            <a:off x="939801" y="2581295"/>
            <a:ext cx="5157787" cy="3684588"/>
          </a:xfrm>
        </p:spPr>
        <p:txBody>
          <a:bodyPr/>
          <a:lstStyle/>
          <a:p>
            <a:r>
              <a:rPr lang="en-US" dirty="0"/>
              <a:t>One inch margin all around.</a:t>
            </a:r>
          </a:p>
          <a:p>
            <a:r>
              <a:rPr lang="en-US" dirty="0"/>
              <a:t>Clear formatting—this is an option on Word also.</a:t>
            </a:r>
          </a:p>
          <a:p>
            <a:r>
              <a:rPr lang="en-US" dirty="0" smtClean="0"/>
              <a:t>No f</a:t>
            </a:r>
            <a:r>
              <a:rPr lang="en-US" dirty="0" smtClean="0"/>
              <a:t>onts </a:t>
            </a:r>
            <a:r>
              <a:rPr lang="en-US" dirty="0"/>
              <a:t>with serifs.</a:t>
            </a:r>
          </a:p>
          <a:p>
            <a:r>
              <a:rPr lang="en-US" dirty="0"/>
              <a:t>Set tab for 5.5 to get date on the right side.</a:t>
            </a:r>
          </a:p>
        </p:txBody>
      </p:sp>
      <p:sp>
        <p:nvSpPr>
          <p:cNvPr id="10" name="Content Placeholder 9"/>
          <p:cNvSpPr>
            <a:spLocks noGrp="1"/>
          </p:cNvSpPr>
          <p:nvPr>
            <p:ph sz="quarter" idx="4"/>
          </p:nvPr>
        </p:nvSpPr>
        <p:spPr/>
        <p:txBody>
          <a:bodyPr>
            <a:normAutofit fontScale="92500" lnSpcReduction="10000"/>
          </a:bodyPr>
          <a:lstStyle/>
          <a:p>
            <a:r>
              <a:rPr lang="en-US" dirty="0"/>
              <a:t>Limit bullets.</a:t>
            </a:r>
          </a:p>
          <a:p>
            <a:r>
              <a:rPr lang="en-US" dirty="0"/>
              <a:t>No one page.</a:t>
            </a:r>
          </a:p>
          <a:p>
            <a:r>
              <a:rPr lang="en-US" dirty="0"/>
              <a:t>No pdf unless requested. </a:t>
            </a:r>
          </a:p>
          <a:p>
            <a:r>
              <a:rPr lang="en-US" dirty="0"/>
              <a:t>No extraneous spaces or tabs</a:t>
            </a:r>
          </a:p>
          <a:p>
            <a:r>
              <a:rPr lang="en-US" dirty="0"/>
              <a:t>No Headers.</a:t>
            </a:r>
          </a:p>
          <a:p>
            <a:r>
              <a:rPr lang="en-US" dirty="0"/>
              <a:t>No Fonts with Serifs.</a:t>
            </a:r>
          </a:p>
          <a:p>
            <a:r>
              <a:rPr lang="en-US" dirty="0"/>
              <a:t>No  Graphics.</a:t>
            </a:r>
          </a:p>
          <a:p>
            <a:r>
              <a:rPr lang="en-US" dirty="0"/>
              <a:t>No symbols such as &amp; \ |* - </a:t>
            </a:r>
          </a:p>
          <a:p>
            <a:endParaRPr lang="en-US" dirty="0"/>
          </a:p>
          <a:p>
            <a:endParaRPr lang="en-US" dirty="0"/>
          </a:p>
        </p:txBody>
      </p:sp>
      <p:sp>
        <p:nvSpPr>
          <p:cNvPr id="2" name="Slide Number Placeholder 1"/>
          <p:cNvSpPr>
            <a:spLocks noGrp="1"/>
          </p:cNvSpPr>
          <p:nvPr>
            <p:ph type="sldNum" sz="quarter" idx="12"/>
          </p:nvPr>
        </p:nvSpPr>
        <p:spPr/>
        <p:txBody>
          <a:bodyPr/>
          <a:lstStyle/>
          <a:p>
            <a:fld id="{FB70E883-8B65-4342-A50A-CF5A62D27823}" type="slidenum">
              <a:rPr lang="en-US" smtClean="0"/>
              <a:t>15</a:t>
            </a:fld>
            <a:endParaRPr lang="en-US" dirty="0"/>
          </a:p>
        </p:txBody>
      </p:sp>
      <p:pic>
        <p:nvPicPr>
          <p:cNvPr id="12" name="Picture 11"/>
          <p:cNvPicPr>
            <a:picLocks noChangeAspect="1"/>
          </p:cNvPicPr>
          <p:nvPr/>
        </p:nvPicPr>
        <p:blipFill rotWithShape="1">
          <a:blip r:embed="rId2"/>
          <a:srcRect l="4891" t="23303" r="53823" b="23098"/>
          <a:stretch/>
        </p:blipFill>
        <p:spPr>
          <a:xfrm>
            <a:off x="1871105" y="1681163"/>
            <a:ext cx="655968" cy="770709"/>
          </a:xfrm>
          <a:prstGeom prst="rect">
            <a:avLst/>
          </a:prstGeom>
        </p:spPr>
      </p:pic>
      <p:pic>
        <p:nvPicPr>
          <p:cNvPr id="13" name="Picture 12"/>
          <p:cNvPicPr>
            <a:picLocks noChangeAspect="1"/>
          </p:cNvPicPr>
          <p:nvPr/>
        </p:nvPicPr>
        <p:blipFill rotWithShape="1">
          <a:blip r:embed="rId2"/>
          <a:srcRect l="50908" t="24460" b="22001"/>
          <a:stretch/>
        </p:blipFill>
        <p:spPr>
          <a:xfrm>
            <a:off x="7183912" y="1512668"/>
            <a:ext cx="796164" cy="939204"/>
          </a:xfrm>
          <a:prstGeom prst="rect">
            <a:avLst/>
          </a:prstGeom>
        </p:spPr>
      </p:pic>
    </p:spTree>
    <p:extLst>
      <p:ext uri="{BB962C8B-B14F-4D97-AF65-F5344CB8AC3E}">
        <p14:creationId xmlns:p14="http://schemas.microsoft.com/office/powerpoint/2010/main" val="241151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Basics</a:t>
            </a:r>
          </a:p>
        </p:txBody>
      </p:sp>
      <p:sp>
        <p:nvSpPr>
          <p:cNvPr id="3" name="Content Placeholder 2"/>
          <p:cNvSpPr>
            <a:spLocks noGrp="1"/>
          </p:cNvSpPr>
          <p:nvPr>
            <p:ph idx="1"/>
          </p:nvPr>
        </p:nvSpPr>
        <p:spPr/>
        <p:txBody>
          <a:bodyPr/>
          <a:lstStyle/>
          <a:p>
            <a:r>
              <a:rPr lang="en-US" dirty="0"/>
              <a:t>After you are sure there are no spelling or grammar errors:  Word&gt;Options&gt;Proofing&gt;Hide Spelling Errors and Hide Grammar Errors. Otherwise, if a word is not in the dictionary of the recipient, it might appear as misspelled, even if it is correct. </a:t>
            </a:r>
          </a:p>
        </p:txBody>
      </p:sp>
      <p:sp>
        <p:nvSpPr>
          <p:cNvPr id="4" name="Slide Number Placeholder 3"/>
          <p:cNvSpPr>
            <a:spLocks noGrp="1"/>
          </p:cNvSpPr>
          <p:nvPr>
            <p:ph type="sldNum" sz="quarter" idx="12"/>
          </p:nvPr>
        </p:nvSpPr>
        <p:spPr/>
        <p:txBody>
          <a:bodyPr/>
          <a:lstStyle/>
          <a:p>
            <a:fld id="{FB70E883-8B65-4342-A50A-CF5A62D27823}" type="slidenum">
              <a:rPr lang="en-US" smtClean="0"/>
              <a:t>16</a:t>
            </a:fld>
            <a:endParaRPr lang="en-US" dirty="0"/>
          </a:p>
        </p:txBody>
      </p:sp>
    </p:spTree>
    <p:extLst>
      <p:ext uri="{BB962C8B-B14F-4D97-AF65-F5344CB8AC3E}">
        <p14:creationId xmlns:p14="http://schemas.microsoft.com/office/powerpoint/2010/main" val="1527633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038" y="3133362"/>
            <a:ext cx="4097927" cy="1325563"/>
          </a:xfrm>
        </p:spPr>
        <p:txBody>
          <a:bodyPr/>
          <a:lstStyle/>
          <a:p>
            <a:r>
              <a:rPr lang="en-US" dirty="0"/>
              <a:t>Resume Content </a:t>
            </a:r>
          </a:p>
        </p:txBody>
      </p:sp>
      <p:sp>
        <p:nvSpPr>
          <p:cNvPr id="3" name="Slide Number Placeholder 2"/>
          <p:cNvSpPr>
            <a:spLocks noGrp="1"/>
          </p:cNvSpPr>
          <p:nvPr>
            <p:ph type="sldNum" sz="quarter" idx="12"/>
          </p:nvPr>
        </p:nvSpPr>
        <p:spPr/>
        <p:txBody>
          <a:bodyPr/>
          <a:lstStyle/>
          <a:p>
            <a:fld id="{FB70E883-8B65-4342-A50A-CF5A62D27823}" type="slidenum">
              <a:rPr lang="en-US" smtClean="0"/>
              <a:t>17</a:t>
            </a:fld>
            <a:endParaRPr lang="en-US" dirty="0"/>
          </a:p>
        </p:txBody>
      </p:sp>
    </p:spTree>
    <p:extLst>
      <p:ext uri="{BB962C8B-B14F-4D97-AF65-F5344CB8AC3E}">
        <p14:creationId xmlns:p14="http://schemas.microsoft.com/office/powerpoint/2010/main" val="3275238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Resume Optimization Software</a:t>
            </a:r>
          </a:p>
        </p:txBody>
      </p:sp>
      <p:sp>
        <p:nvSpPr>
          <p:cNvPr id="3" name="Content Placeholder 2"/>
          <p:cNvSpPr>
            <a:spLocks noGrp="1"/>
          </p:cNvSpPr>
          <p:nvPr>
            <p:ph idx="1"/>
          </p:nvPr>
        </p:nvSpPr>
        <p:spPr/>
        <p:txBody>
          <a:bodyPr/>
          <a:lstStyle/>
          <a:p>
            <a:r>
              <a:rPr lang="en-US" dirty="0"/>
              <a:t>Resumes can be optimized for format or content. Prior slides were related to optimization format.  </a:t>
            </a:r>
          </a:p>
          <a:p>
            <a:r>
              <a:rPr lang="en-US" dirty="0"/>
              <a:t>Next slides are related to resume content.  You’ve made it through the ATS—now what should happen? Here is where you need to have content matching key words in the job listing. </a:t>
            </a:r>
          </a:p>
        </p:txBody>
      </p:sp>
      <p:sp>
        <p:nvSpPr>
          <p:cNvPr id="4" name="Slide Number Placeholder 3"/>
          <p:cNvSpPr>
            <a:spLocks noGrp="1"/>
          </p:cNvSpPr>
          <p:nvPr>
            <p:ph type="sldNum" sz="quarter" idx="12"/>
          </p:nvPr>
        </p:nvSpPr>
        <p:spPr/>
        <p:txBody>
          <a:bodyPr/>
          <a:lstStyle/>
          <a:p>
            <a:fld id="{FB70E883-8B65-4342-A50A-CF5A62D27823}" type="slidenum">
              <a:rPr lang="en-US" smtClean="0"/>
              <a:t>18</a:t>
            </a:fld>
            <a:endParaRPr lang="en-US" dirty="0"/>
          </a:p>
        </p:txBody>
      </p:sp>
    </p:spTree>
    <p:extLst>
      <p:ext uri="{BB962C8B-B14F-4D97-AF65-F5344CB8AC3E}">
        <p14:creationId xmlns:p14="http://schemas.microsoft.com/office/powerpoint/2010/main" val="3961481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Resume Optimization Software Are There? Hard to Know</a:t>
            </a:r>
          </a:p>
        </p:txBody>
      </p:sp>
      <p:sp>
        <p:nvSpPr>
          <p:cNvPr id="3" name="Content Placeholder 2"/>
          <p:cNvSpPr>
            <a:spLocks noGrp="1"/>
          </p:cNvSpPr>
          <p:nvPr>
            <p:ph idx="1"/>
          </p:nvPr>
        </p:nvSpPr>
        <p:spPr/>
        <p:txBody>
          <a:bodyPr/>
          <a:lstStyle/>
          <a:p>
            <a:r>
              <a:rPr lang="en-US" dirty="0"/>
              <a:t>See:  </a:t>
            </a:r>
            <a:r>
              <a:rPr lang="en-US" dirty="0">
                <a:hlinkClick r:id="rId2"/>
              </a:rPr>
              <a:t>https://www.toptenreviews.com/best-resume-writing-software</a:t>
            </a:r>
            <a:endParaRPr lang="en-US" dirty="0"/>
          </a:p>
          <a:p>
            <a:r>
              <a:rPr lang="en-US" dirty="0"/>
              <a:t>However, be sure the format is ATS friendly. </a:t>
            </a:r>
          </a:p>
        </p:txBody>
      </p:sp>
      <p:sp>
        <p:nvSpPr>
          <p:cNvPr id="4" name="Slide Number Placeholder 3"/>
          <p:cNvSpPr>
            <a:spLocks noGrp="1"/>
          </p:cNvSpPr>
          <p:nvPr>
            <p:ph type="sldNum" sz="quarter" idx="12"/>
          </p:nvPr>
        </p:nvSpPr>
        <p:spPr/>
        <p:txBody>
          <a:bodyPr/>
          <a:lstStyle/>
          <a:p>
            <a:fld id="{FB70E883-8B65-4342-A50A-CF5A62D27823}" type="slidenum">
              <a:rPr lang="en-US" smtClean="0"/>
              <a:t>19</a:t>
            </a:fld>
            <a:endParaRPr lang="en-US" dirty="0"/>
          </a:p>
        </p:txBody>
      </p:sp>
    </p:spTree>
    <p:extLst>
      <p:ext uri="{BB962C8B-B14F-4D97-AF65-F5344CB8AC3E}">
        <p14:creationId xmlns:p14="http://schemas.microsoft.com/office/powerpoint/2010/main" val="3607710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219200"/>
            <a:ext cx="4229100" cy="4229100"/>
          </a:xfrm>
          <a:prstGeom prst="rect">
            <a:avLst/>
          </a:prstGeom>
          <a:solidFill>
            <a:srgbClr val="FF0000"/>
          </a:solidFill>
          <a:ln>
            <a:noFill/>
          </a:ln>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4419601"/>
            <a:ext cx="1806168"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394B7094-D7DB-4DAA-8F47-7A10D9D79B74}" type="slidenum">
              <a:rPr lang="en-US" smtClean="0"/>
              <a:pPr/>
              <a:t>2</a:t>
            </a:fld>
            <a:endParaRPr lang="en-US" dirty="0"/>
          </a:p>
        </p:txBody>
      </p:sp>
    </p:spTree>
    <p:extLst>
      <p:ext uri="{BB962C8B-B14F-4D97-AF65-F5344CB8AC3E}">
        <p14:creationId xmlns:p14="http://schemas.microsoft.com/office/powerpoint/2010/main" val="2207080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LinkedIn May or May Not Be Your Friend</a:t>
            </a:r>
          </a:p>
        </p:txBody>
      </p:sp>
      <p:sp>
        <p:nvSpPr>
          <p:cNvPr id="3" name="Content Placeholder 2"/>
          <p:cNvSpPr>
            <a:spLocks noGrp="1"/>
          </p:cNvSpPr>
          <p:nvPr>
            <p:ph idx="1"/>
          </p:nvPr>
        </p:nvSpPr>
        <p:spPr>
          <a:xfrm>
            <a:off x="929640" y="1361191"/>
            <a:ext cx="10515600" cy="4351338"/>
          </a:xfrm>
        </p:spPr>
        <p:txBody>
          <a:bodyPr>
            <a:normAutofit/>
          </a:bodyPr>
          <a:lstStyle/>
          <a:p>
            <a:r>
              <a:rPr lang="en-US" sz="2400" dirty="0"/>
              <a:t>Not as much of a source of hires as is generally touted. </a:t>
            </a:r>
          </a:p>
          <a:p>
            <a:r>
              <a:rPr lang="en-US" sz="2400" dirty="0"/>
              <a:t>In my experience, it is slow and recruiters do not always remove filled positions.</a:t>
            </a:r>
          </a:p>
          <a:p>
            <a:r>
              <a:rPr lang="en-US" sz="2400" dirty="0"/>
              <a:t>Also, you are not networking with people who know your qualifications.</a:t>
            </a:r>
          </a:p>
          <a:p>
            <a:r>
              <a:rPr lang="en-US" sz="2400" dirty="0"/>
              <a:t>Silk Road Sources of Hire Report, based on 650,000 Interviews.</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FB70E883-8B65-4342-A50A-CF5A62D27823}" type="slidenum">
              <a:rPr lang="en-US" smtClean="0"/>
              <a:t>20</a:t>
            </a:fld>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0331" t="18511" r="18135" b="19757"/>
          <a:stretch/>
        </p:blipFill>
        <p:spPr>
          <a:xfrm>
            <a:off x="2595154" y="3268119"/>
            <a:ext cx="5969726" cy="3560581"/>
          </a:xfrm>
          <a:prstGeom prst="rect">
            <a:avLst/>
          </a:prstGeom>
          <a:ln>
            <a:solidFill>
              <a:schemeClr val="tx1"/>
            </a:solidFill>
          </a:ln>
        </p:spPr>
      </p:pic>
      <p:sp>
        <p:nvSpPr>
          <p:cNvPr id="6" name="Right Arrow 5"/>
          <p:cNvSpPr/>
          <p:nvPr/>
        </p:nvSpPr>
        <p:spPr>
          <a:xfrm>
            <a:off x="-1136469" y="365125"/>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4140926" y="4598126"/>
            <a:ext cx="313508" cy="4702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4268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Jobscan</a:t>
            </a:r>
            <a:r>
              <a:rPr lang="en-US" dirty="0"/>
              <a:t>? </a:t>
            </a:r>
            <a:r>
              <a:rPr lang="en-US" dirty="0">
                <a:hlinkClick r:id="rId2"/>
              </a:rPr>
              <a:t>http://www.jobscan.co</a:t>
            </a:r>
            <a:r>
              <a:rPr lang="en-US" dirty="0"/>
              <a:t> </a:t>
            </a:r>
            <a:br>
              <a:rPr lang="en-US" dirty="0"/>
            </a:br>
            <a:endParaRPr lang="en-US" dirty="0"/>
          </a:p>
        </p:txBody>
      </p:sp>
      <p:pic>
        <p:nvPicPr>
          <p:cNvPr id="5" name="Content Placeholder 4"/>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r="1840" b="7464"/>
          <a:stretch/>
        </p:blipFill>
        <p:spPr>
          <a:xfrm>
            <a:off x="1392701" y="1122980"/>
            <a:ext cx="9048541" cy="4795828"/>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FB70E883-8B65-4342-A50A-CF5A62D27823}" type="slidenum">
              <a:rPr lang="en-US" smtClean="0"/>
              <a:t>21</a:t>
            </a:fld>
            <a:endParaRPr lang="en-US" dirty="0"/>
          </a:p>
        </p:txBody>
      </p:sp>
      <p:sp>
        <p:nvSpPr>
          <p:cNvPr id="3" name="TextBox 2">
            <a:extLst>
              <a:ext uri="{FF2B5EF4-FFF2-40B4-BE49-F238E27FC236}">
                <a16:creationId xmlns:a16="http://schemas.microsoft.com/office/drawing/2014/main" xmlns="" id="{9201B8EA-0717-42FF-9F5C-AB71A6D32F50}"/>
              </a:ext>
            </a:extLst>
          </p:cNvPr>
          <p:cNvSpPr txBox="1"/>
          <p:nvPr/>
        </p:nvSpPr>
        <p:spPr>
          <a:xfrm>
            <a:off x="1111347" y="6356350"/>
            <a:ext cx="8496887" cy="369332"/>
          </a:xfrm>
          <a:prstGeom prst="rect">
            <a:avLst/>
          </a:prstGeom>
          <a:noFill/>
        </p:spPr>
        <p:txBody>
          <a:bodyPr wrap="square" rtlCol="0">
            <a:spAutoFit/>
          </a:bodyPr>
          <a:lstStyle/>
          <a:p>
            <a:r>
              <a:rPr lang="en-US"/>
              <a:t>I do not have a financial interest in Jobscan, but I am provided with free scans.</a:t>
            </a:r>
            <a:endParaRPr lang="en-US" dirty="0"/>
          </a:p>
        </p:txBody>
      </p:sp>
    </p:spTree>
    <p:extLst>
      <p:ext uri="{BB962C8B-B14F-4D97-AF65-F5344CB8AC3E}">
        <p14:creationId xmlns:p14="http://schemas.microsoft.com/office/powerpoint/2010/main" val="2491143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Jobscan</a:t>
            </a:r>
          </a:p>
        </p:txBody>
      </p:sp>
      <p:sp>
        <p:nvSpPr>
          <p:cNvPr id="3" name="Content Placeholder 2"/>
          <p:cNvSpPr>
            <a:spLocks noGrp="1"/>
          </p:cNvSpPr>
          <p:nvPr>
            <p:ph idx="1"/>
          </p:nvPr>
        </p:nvSpPr>
        <p:spPr/>
        <p:txBody>
          <a:bodyPr/>
          <a:lstStyle/>
          <a:p>
            <a:r>
              <a:rPr lang="en-US" dirty="0">
                <a:hlinkClick r:id="rId2"/>
              </a:rPr>
              <a:t>https://www.jobscan.co/faq?sscid=11k4_e39g5</a:t>
            </a:r>
            <a:endParaRPr lang="en-US" dirty="0"/>
          </a:p>
          <a:p>
            <a:r>
              <a:rPr lang="en-US" dirty="0"/>
              <a:t>Five free scans monthly. </a:t>
            </a:r>
          </a:p>
        </p:txBody>
      </p:sp>
      <p:sp>
        <p:nvSpPr>
          <p:cNvPr id="4" name="Slide Number Placeholder 3"/>
          <p:cNvSpPr>
            <a:spLocks noGrp="1"/>
          </p:cNvSpPr>
          <p:nvPr>
            <p:ph type="sldNum" sz="quarter" idx="12"/>
          </p:nvPr>
        </p:nvSpPr>
        <p:spPr/>
        <p:txBody>
          <a:bodyPr/>
          <a:lstStyle/>
          <a:p>
            <a:fld id="{FB70E883-8B65-4342-A50A-CF5A62D27823}" type="slidenum">
              <a:rPr lang="en-US" smtClean="0"/>
              <a:t>22</a:t>
            </a:fld>
            <a:endParaRPr lang="en-US" dirty="0"/>
          </a:p>
        </p:txBody>
      </p:sp>
      <p:sp>
        <p:nvSpPr>
          <p:cNvPr id="5" name="TextBox 4"/>
          <p:cNvSpPr txBox="1"/>
          <p:nvPr/>
        </p:nvSpPr>
        <p:spPr>
          <a:xfrm>
            <a:off x="1998617" y="6176963"/>
            <a:ext cx="7503785" cy="369332"/>
          </a:xfrm>
          <a:prstGeom prst="rect">
            <a:avLst/>
          </a:prstGeom>
          <a:noFill/>
        </p:spPr>
        <p:txBody>
          <a:bodyPr wrap="none" rtlCol="0">
            <a:spAutoFit/>
          </a:bodyPr>
          <a:lstStyle/>
          <a:p>
            <a:r>
              <a:rPr lang="en-US" dirty="0"/>
              <a:t>I do not have a financial interest in Jobscan, but I am provided with free scans.</a:t>
            </a:r>
          </a:p>
        </p:txBody>
      </p:sp>
    </p:spTree>
    <p:extLst>
      <p:ext uri="{BB962C8B-B14F-4D97-AF65-F5344CB8AC3E}">
        <p14:creationId xmlns:p14="http://schemas.microsoft.com/office/powerpoint/2010/main" val="3856126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Jobscan Offers</a:t>
            </a:r>
          </a:p>
        </p:txBody>
      </p:sp>
      <p:sp>
        <p:nvSpPr>
          <p:cNvPr id="3" name="Content Placeholder 2"/>
          <p:cNvSpPr>
            <a:spLocks noGrp="1"/>
          </p:cNvSpPr>
          <p:nvPr>
            <p:ph idx="1"/>
          </p:nvPr>
        </p:nvSpPr>
        <p:spPr/>
        <p:txBody>
          <a:bodyPr/>
          <a:lstStyle/>
          <a:p>
            <a:r>
              <a:rPr lang="en-US" dirty="0"/>
              <a:t>See:  </a:t>
            </a:r>
            <a:r>
              <a:rPr lang="en-US" dirty="0">
                <a:hlinkClick r:id="rId2"/>
              </a:rPr>
              <a:t>https://www.jobscan.co/faq?sscid=11k4_e39g5</a:t>
            </a:r>
            <a:r>
              <a:rPr lang="en-US" dirty="0"/>
              <a:t> </a:t>
            </a:r>
          </a:p>
          <a:p>
            <a:r>
              <a:rPr lang="en-US" dirty="0"/>
              <a:t>Five free scans monthly. </a:t>
            </a:r>
          </a:p>
          <a:p>
            <a:r>
              <a:rPr lang="en-US" dirty="0"/>
              <a:t>Most importantly—provides a matching score and lists terms that are omitted from you resume.  You can edit your resume (summary) to have at least a 70% matching score.</a:t>
            </a:r>
          </a:p>
          <a:p>
            <a:r>
              <a:rPr lang="en-US" dirty="0"/>
              <a:t>May provide ATS friendly info.</a:t>
            </a:r>
          </a:p>
          <a:p>
            <a:r>
              <a:rPr lang="en-US" dirty="0"/>
              <a:t>LinkedIn Optimization.</a:t>
            </a:r>
          </a:p>
          <a:p>
            <a:r>
              <a:rPr lang="en-US" dirty="0"/>
              <a:t>Suggest Jobs.</a:t>
            </a:r>
          </a:p>
          <a:p>
            <a:r>
              <a:rPr lang="en-US" dirty="0"/>
              <a:t>Power Edits</a:t>
            </a:r>
          </a:p>
          <a:p>
            <a:endParaRPr lang="en-US" dirty="0"/>
          </a:p>
        </p:txBody>
      </p:sp>
      <p:sp>
        <p:nvSpPr>
          <p:cNvPr id="4" name="Slide Number Placeholder 3"/>
          <p:cNvSpPr>
            <a:spLocks noGrp="1"/>
          </p:cNvSpPr>
          <p:nvPr>
            <p:ph type="sldNum" sz="quarter" idx="12"/>
          </p:nvPr>
        </p:nvSpPr>
        <p:spPr/>
        <p:txBody>
          <a:bodyPr/>
          <a:lstStyle/>
          <a:p>
            <a:fld id="{FB70E883-8B65-4342-A50A-CF5A62D27823}" type="slidenum">
              <a:rPr lang="en-US" smtClean="0"/>
              <a:t>23</a:t>
            </a:fld>
            <a:endParaRPr lang="en-US" dirty="0"/>
          </a:p>
        </p:txBody>
      </p:sp>
      <p:sp>
        <p:nvSpPr>
          <p:cNvPr id="5" name="TextBox 4">
            <a:extLst>
              <a:ext uri="{FF2B5EF4-FFF2-40B4-BE49-F238E27FC236}">
                <a16:creationId xmlns:a16="http://schemas.microsoft.com/office/drawing/2014/main" xmlns="" id="{DCEA6168-276C-4F56-8253-576A273CE7CB}"/>
              </a:ext>
            </a:extLst>
          </p:cNvPr>
          <p:cNvSpPr txBox="1"/>
          <p:nvPr/>
        </p:nvSpPr>
        <p:spPr>
          <a:xfrm>
            <a:off x="954157" y="6356350"/>
            <a:ext cx="7614392" cy="646331"/>
          </a:xfrm>
          <a:prstGeom prst="rect">
            <a:avLst/>
          </a:prstGeom>
          <a:noFill/>
        </p:spPr>
        <p:txBody>
          <a:bodyPr wrap="none" rtlCol="0">
            <a:spAutoFit/>
          </a:bodyPr>
          <a:lstStyle/>
          <a:p>
            <a:r>
              <a:rPr lang="en-US" dirty="0"/>
              <a:t>I do not have a financial interest in </a:t>
            </a:r>
            <a:r>
              <a:rPr lang="en-US" dirty="0" err="1"/>
              <a:t>Jobscan</a:t>
            </a:r>
            <a:r>
              <a:rPr lang="en-US" dirty="0"/>
              <a:t>, but I am provided with free scans.</a:t>
            </a:r>
          </a:p>
          <a:p>
            <a:endParaRPr lang="en-US" dirty="0"/>
          </a:p>
        </p:txBody>
      </p:sp>
    </p:spTree>
    <p:extLst>
      <p:ext uri="{BB962C8B-B14F-4D97-AF65-F5344CB8AC3E}">
        <p14:creationId xmlns:p14="http://schemas.microsoft.com/office/powerpoint/2010/main" val="2928472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Jobscan Tutorials- </a:t>
            </a:r>
            <a:r>
              <a:rPr lang="en-US" dirty="0">
                <a:hlinkClick r:id="rId2"/>
              </a:rPr>
              <a:t>https://www.jobscan.co/jobscan-tutorial</a:t>
            </a:r>
            <a:r>
              <a:rPr lang="en-US" dirty="0"/>
              <a:t> </a:t>
            </a:r>
          </a:p>
        </p:txBody>
      </p:sp>
      <p:pic>
        <p:nvPicPr>
          <p:cNvPr id="5" name="Content Placeholder 4"/>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4483" r="1841" b="8365"/>
          <a:stretch/>
        </p:blipFill>
        <p:spPr>
          <a:xfrm>
            <a:off x="1834370" y="2050869"/>
            <a:ext cx="7597014" cy="3357154"/>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FB70E883-8B65-4342-A50A-CF5A62D27823}" type="slidenum">
              <a:rPr lang="en-US" smtClean="0"/>
              <a:t>24</a:t>
            </a:fld>
            <a:endParaRPr lang="en-US" dirty="0"/>
          </a:p>
        </p:txBody>
      </p:sp>
    </p:spTree>
    <p:extLst>
      <p:ext uri="{BB962C8B-B14F-4D97-AF65-F5344CB8AC3E}">
        <p14:creationId xmlns:p14="http://schemas.microsoft.com/office/powerpoint/2010/main" val="3338349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 Really Need To Modify My Resume—I Am Providing A Cover Letter?</a:t>
            </a:r>
          </a:p>
        </p:txBody>
      </p:sp>
      <p:sp>
        <p:nvSpPr>
          <p:cNvPr id="3" name="Content Placeholder 2"/>
          <p:cNvSpPr>
            <a:spLocks noGrp="1"/>
          </p:cNvSpPr>
          <p:nvPr>
            <p:ph idx="1"/>
          </p:nvPr>
        </p:nvSpPr>
        <p:spPr/>
        <p:txBody>
          <a:bodyPr>
            <a:normAutofit/>
          </a:bodyPr>
          <a:lstStyle/>
          <a:p>
            <a:r>
              <a:rPr lang="en-US" sz="4000" dirty="0"/>
              <a:t>Many </a:t>
            </a:r>
            <a:r>
              <a:rPr lang="en-US" sz="4000" b="1" dirty="0"/>
              <a:t>recruiters</a:t>
            </a:r>
            <a:r>
              <a:rPr lang="en-US" sz="4000" dirty="0"/>
              <a:t> don't </a:t>
            </a:r>
            <a:r>
              <a:rPr lang="en-US" sz="4000" b="1" dirty="0"/>
              <a:t>read cover letters</a:t>
            </a:r>
            <a:r>
              <a:rPr lang="en-US" sz="4000" dirty="0"/>
              <a:t>. But it's always important to include a </a:t>
            </a:r>
            <a:r>
              <a:rPr lang="en-US" sz="4000" b="1" dirty="0"/>
              <a:t>cover letter</a:t>
            </a:r>
            <a:r>
              <a:rPr lang="en-US" sz="4000" dirty="0"/>
              <a:t> with your </a:t>
            </a:r>
            <a:r>
              <a:rPr lang="en-US" sz="4000" b="1" dirty="0"/>
              <a:t>application</a:t>
            </a:r>
            <a:r>
              <a:rPr lang="en-US" sz="4000" dirty="0"/>
              <a:t> and use it to explain things your resume might miss. Even if you choose to write a short, simple one, a well-written </a:t>
            </a:r>
            <a:r>
              <a:rPr lang="en-US" sz="4000" b="1" dirty="0"/>
              <a:t>cover letter</a:t>
            </a:r>
            <a:r>
              <a:rPr lang="en-US" sz="4000" dirty="0"/>
              <a:t> can be the thing that lands you the job. </a:t>
            </a:r>
            <a:r>
              <a:rPr lang="en-US" sz="3200" dirty="0"/>
              <a:t>Jan 9, 2020</a:t>
            </a:r>
            <a:r>
              <a:rPr lang="en-US" sz="4000" dirty="0"/>
              <a:t>.</a:t>
            </a:r>
          </a:p>
        </p:txBody>
      </p:sp>
      <p:sp>
        <p:nvSpPr>
          <p:cNvPr id="4" name="Slide Number Placeholder 3"/>
          <p:cNvSpPr>
            <a:spLocks noGrp="1"/>
          </p:cNvSpPr>
          <p:nvPr>
            <p:ph type="sldNum" sz="quarter" idx="12"/>
          </p:nvPr>
        </p:nvSpPr>
        <p:spPr/>
        <p:txBody>
          <a:bodyPr/>
          <a:lstStyle/>
          <a:p>
            <a:fld id="{FB70E883-8B65-4342-A50A-CF5A62D27823}" type="slidenum">
              <a:rPr lang="en-US" smtClean="0"/>
              <a:t>25</a:t>
            </a:fld>
            <a:endParaRPr lang="en-US" dirty="0"/>
          </a:p>
        </p:txBody>
      </p:sp>
    </p:spTree>
    <p:extLst>
      <p:ext uri="{BB962C8B-B14F-4D97-AF65-F5344CB8AC3E}">
        <p14:creationId xmlns:p14="http://schemas.microsoft.com/office/powerpoint/2010/main" val="2602716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Resumes Should I Send?</a:t>
            </a:r>
          </a:p>
        </p:txBody>
      </p:sp>
      <p:sp>
        <p:nvSpPr>
          <p:cNvPr id="3" name="Content Placeholder 2"/>
          <p:cNvSpPr>
            <a:spLocks noGrp="1"/>
          </p:cNvSpPr>
          <p:nvPr>
            <p:ph idx="1"/>
          </p:nvPr>
        </p:nvSpPr>
        <p:spPr/>
        <p:txBody>
          <a:bodyPr/>
          <a:lstStyle/>
          <a:p>
            <a:r>
              <a:rPr lang="en-US" dirty="0"/>
              <a:t>The answer to this depends on the extent to which you are tailoring your resume. </a:t>
            </a:r>
          </a:p>
          <a:p>
            <a:r>
              <a:rPr lang="en-US" dirty="0"/>
              <a:t>You will need fewer tailored resumes to get interviews.</a:t>
            </a:r>
          </a:p>
        </p:txBody>
      </p:sp>
      <p:sp>
        <p:nvSpPr>
          <p:cNvPr id="4" name="Slide Number Placeholder 3"/>
          <p:cNvSpPr>
            <a:spLocks noGrp="1"/>
          </p:cNvSpPr>
          <p:nvPr>
            <p:ph type="sldNum" sz="quarter" idx="12"/>
          </p:nvPr>
        </p:nvSpPr>
        <p:spPr/>
        <p:txBody>
          <a:bodyPr/>
          <a:lstStyle/>
          <a:p>
            <a:fld id="{FB70E883-8B65-4342-A50A-CF5A62D27823}" type="slidenum">
              <a:rPr lang="en-US" smtClean="0"/>
              <a:t>26</a:t>
            </a:fld>
            <a:endParaRPr lang="en-US" dirty="0"/>
          </a:p>
        </p:txBody>
      </p:sp>
      <p:sp>
        <p:nvSpPr>
          <p:cNvPr id="5" name="32-Point Star 4"/>
          <p:cNvSpPr/>
          <p:nvPr/>
        </p:nvSpPr>
        <p:spPr>
          <a:xfrm>
            <a:off x="4049485" y="3504974"/>
            <a:ext cx="3148149" cy="267198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150</a:t>
            </a:r>
          </a:p>
        </p:txBody>
      </p:sp>
    </p:spTree>
    <p:extLst>
      <p:ext uri="{BB962C8B-B14F-4D97-AF65-F5344CB8AC3E}">
        <p14:creationId xmlns:p14="http://schemas.microsoft.com/office/powerpoint/2010/main" val="272220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Know If My Resume Is Working—What Else Should I Do?</a:t>
            </a:r>
          </a:p>
        </p:txBody>
      </p:sp>
      <p:sp>
        <p:nvSpPr>
          <p:cNvPr id="3" name="Content Placeholder 2"/>
          <p:cNvSpPr>
            <a:spLocks noGrp="1"/>
          </p:cNvSpPr>
          <p:nvPr>
            <p:ph idx="1"/>
          </p:nvPr>
        </p:nvSpPr>
        <p:spPr/>
        <p:txBody>
          <a:bodyPr/>
          <a:lstStyle/>
          <a:p>
            <a:r>
              <a:rPr lang="en-US" dirty="0"/>
              <a:t>Develop a secondary approach—apply to known openings related to  your secondary skillset.</a:t>
            </a:r>
          </a:p>
          <a:p>
            <a:r>
              <a:rPr lang="en-US" dirty="0"/>
              <a:t>Get additional training and certifications—low cost </a:t>
            </a:r>
            <a:r>
              <a:rPr lang="en-US"/>
              <a:t>through MOOCs.</a:t>
            </a:r>
            <a:endParaRPr lang="en-US" dirty="0"/>
          </a:p>
          <a:p>
            <a:r>
              <a:rPr lang="en-US" dirty="0"/>
              <a:t>Network—at professional meetings, on-line, and/or job fairs. </a:t>
            </a:r>
          </a:p>
          <a:p>
            <a:r>
              <a:rPr lang="en-US" dirty="0"/>
              <a:t>Don’t network more than ten hours per week and don’t focus on strangers.</a:t>
            </a:r>
          </a:p>
          <a:p>
            <a:r>
              <a:rPr lang="en-US" dirty="0"/>
              <a:t>Script and practice interview questions.</a:t>
            </a:r>
          </a:p>
          <a:p>
            <a:r>
              <a:rPr lang="en-US" dirty="0"/>
              <a:t>Volunteer.</a:t>
            </a:r>
          </a:p>
          <a:p>
            <a:pPr marL="0" indent="0">
              <a:buNone/>
            </a:pPr>
            <a:endParaRPr lang="en-US" dirty="0"/>
          </a:p>
        </p:txBody>
      </p:sp>
      <p:sp>
        <p:nvSpPr>
          <p:cNvPr id="4" name="Slide Number Placeholder 3"/>
          <p:cNvSpPr>
            <a:spLocks noGrp="1"/>
          </p:cNvSpPr>
          <p:nvPr>
            <p:ph type="sldNum" sz="quarter" idx="12"/>
          </p:nvPr>
        </p:nvSpPr>
        <p:spPr/>
        <p:txBody>
          <a:bodyPr/>
          <a:lstStyle/>
          <a:p>
            <a:fld id="{FB70E883-8B65-4342-A50A-CF5A62D27823}" type="slidenum">
              <a:rPr lang="en-US" smtClean="0"/>
              <a:t>27</a:t>
            </a:fld>
            <a:endParaRPr lang="en-US" dirty="0"/>
          </a:p>
        </p:txBody>
      </p:sp>
    </p:spTree>
    <p:extLst>
      <p:ext uri="{BB962C8B-B14F-4D97-AF65-F5344CB8AC3E}">
        <p14:creationId xmlns:p14="http://schemas.microsoft.com/office/powerpoint/2010/main" val="12377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Will Learn</a:t>
            </a:r>
          </a:p>
        </p:txBody>
      </p:sp>
      <p:sp>
        <p:nvSpPr>
          <p:cNvPr id="3" name="Content Placeholder 2"/>
          <p:cNvSpPr>
            <a:spLocks noGrp="1"/>
          </p:cNvSpPr>
          <p:nvPr>
            <p:ph idx="1"/>
          </p:nvPr>
        </p:nvSpPr>
        <p:spPr/>
        <p:txBody>
          <a:bodyPr/>
          <a:lstStyle/>
          <a:p>
            <a:r>
              <a:rPr lang="en-US" dirty="0"/>
              <a:t>Best Practices For Resume Format and Content.</a:t>
            </a:r>
          </a:p>
          <a:p>
            <a:r>
              <a:rPr lang="en-US" dirty="0"/>
              <a:t>ATS.</a:t>
            </a:r>
          </a:p>
          <a:p>
            <a:r>
              <a:rPr lang="en-US" dirty="0"/>
              <a:t>Resume Robots.</a:t>
            </a:r>
          </a:p>
          <a:p>
            <a:r>
              <a:rPr lang="en-US" dirty="0"/>
              <a:t>Word Basics—Clear Formatting and PDF Issues.</a:t>
            </a:r>
          </a:p>
          <a:p>
            <a:r>
              <a:rPr lang="en-US" dirty="0"/>
              <a:t>Jobscan.</a:t>
            </a:r>
          </a:p>
          <a:p>
            <a:r>
              <a:rPr lang="en-US" dirty="0"/>
              <a:t>Cover Letters.</a:t>
            </a:r>
          </a:p>
          <a:p>
            <a:r>
              <a:rPr lang="en-US" dirty="0"/>
              <a:t>What Else To Do?</a:t>
            </a:r>
          </a:p>
          <a:p>
            <a:endParaRPr lang="en-US" dirty="0"/>
          </a:p>
        </p:txBody>
      </p:sp>
      <p:sp>
        <p:nvSpPr>
          <p:cNvPr id="4" name="Slide Number Placeholder 3"/>
          <p:cNvSpPr>
            <a:spLocks noGrp="1"/>
          </p:cNvSpPr>
          <p:nvPr>
            <p:ph type="sldNum" sz="quarter" idx="12"/>
          </p:nvPr>
        </p:nvSpPr>
        <p:spPr/>
        <p:txBody>
          <a:bodyPr/>
          <a:lstStyle/>
          <a:p>
            <a:fld id="{FB70E883-8B65-4342-A50A-CF5A62D27823}" type="slidenum">
              <a:rPr lang="en-US" smtClean="0"/>
              <a:t>3</a:t>
            </a:fld>
            <a:endParaRPr lang="en-US" dirty="0"/>
          </a:p>
        </p:txBody>
      </p:sp>
    </p:spTree>
    <p:extLst>
      <p:ext uri="{BB962C8B-B14F-4D97-AF65-F5344CB8AC3E}">
        <p14:creationId xmlns:p14="http://schemas.microsoft.com/office/powerpoint/2010/main" val="2662750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850" y="3499122"/>
            <a:ext cx="3954236" cy="1325563"/>
          </a:xfrm>
        </p:spPr>
        <p:txBody>
          <a:bodyPr/>
          <a:lstStyle/>
          <a:p>
            <a:r>
              <a:rPr lang="en-US" dirty="0"/>
              <a:t>Resume Format </a:t>
            </a:r>
          </a:p>
        </p:txBody>
      </p:sp>
      <p:sp>
        <p:nvSpPr>
          <p:cNvPr id="3" name="Slide Number Placeholder 2"/>
          <p:cNvSpPr>
            <a:spLocks noGrp="1"/>
          </p:cNvSpPr>
          <p:nvPr>
            <p:ph type="sldNum" sz="quarter" idx="12"/>
          </p:nvPr>
        </p:nvSpPr>
        <p:spPr/>
        <p:txBody>
          <a:bodyPr/>
          <a:lstStyle/>
          <a:p>
            <a:fld id="{FB70E883-8B65-4342-A50A-CF5A62D27823}" type="slidenum">
              <a:rPr lang="en-US" smtClean="0"/>
              <a:t>4</a:t>
            </a:fld>
            <a:endParaRPr lang="en-US" dirty="0"/>
          </a:p>
        </p:txBody>
      </p:sp>
    </p:spTree>
    <p:extLst>
      <p:ext uri="{BB962C8B-B14F-4D97-AF65-F5344CB8AC3E}">
        <p14:creationId xmlns:p14="http://schemas.microsoft.com/office/powerpoint/2010/main" val="620550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hlinkClick r:id="rId2"/>
              </a:rPr>
              <a:t>https://www.youtube.com/watch?v=gxsI-tgM-ZE</a:t>
            </a:r>
            <a:r>
              <a:rPr lang="en-US" sz="1400" dirty="0"/>
              <a:t> </a:t>
            </a:r>
            <a:br>
              <a:rPr lang="en-US" sz="1400" dirty="0"/>
            </a:br>
            <a:r>
              <a:rPr lang="en-US" sz="1400" dirty="0"/>
              <a:t/>
            </a:r>
            <a:br>
              <a:rPr lang="en-US" sz="1400" dirty="0"/>
            </a:br>
            <a:r>
              <a:rPr lang="en-US" sz="1400" dirty="0"/>
              <a:t> </a:t>
            </a:r>
            <a:br>
              <a:rPr lang="en-US" sz="1400" dirty="0"/>
            </a:br>
            <a:endParaRPr lang="en-US" sz="1400" dirty="0"/>
          </a:p>
        </p:txBody>
      </p:sp>
      <p:pic>
        <p:nvPicPr>
          <p:cNvPr id="4" name="Picture 3"/>
          <p:cNvPicPr>
            <a:picLocks noChangeAspect="1"/>
          </p:cNvPicPr>
          <p:nvPr/>
        </p:nvPicPr>
        <p:blipFill rotWithShape="1">
          <a:blip r:embed="rId3"/>
          <a:srcRect l="2746" t="5089" r="28080" b="15804"/>
          <a:stretch/>
        </p:blipFill>
        <p:spPr>
          <a:xfrm>
            <a:off x="966651" y="1027906"/>
            <a:ext cx="9000309" cy="5786847"/>
          </a:xfrm>
          <a:prstGeom prst="rect">
            <a:avLst/>
          </a:prstGeom>
        </p:spPr>
      </p:pic>
      <p:sp>
        <p:nvSpPr>
          <p:cNvPr id="5" name="Slide Number Placeholder 4"/>
          <p:cNvSpPr>
            <a:spLocks noGrp="1"/>
          </p:cNvSpPr>
          <p:nvPr>
            <p:ph type="sldNum" sz="quarter" idx="12"/>
          </p:nvPr>
        </p:nvSpPr>
        <p:spPr/>
        <p:txBody>
          <a:bodyPr/>
          <a:lstStyle/>
          <a:p>
            <a:fld id="{FB70E883-8B65-4342-A50A-CF5A62D27823}" type="slidenum">
              <a:rPr lang="en-US" smtClean="0"/>
              <a:t>5</a:t>
            </a:fld>
            <a:endParaRPr lang="en-US" dirty="0"/>
          </a:p>
        </p:txBody>
      </p:sp>
    </p:spTree>
    <p:extLst>
      <p:ext uri="{BB962C8B-B14F-4D97-AF65-F5344CB8AC3E}">
        <p14:creationId xmlns:p14="http://schemas.microsoft.com/office/powerpoint/2010/main" val="4551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Will Read My Resume—Mostly No One</a:t>
            </a:r>
          </a:p>
        </p:txBody>
      </p:sp>
      <p:sp>
        <p:nvSpPr>
          <p:cNvPr id="3" name="Content Placeholder 2"/>
          <p:cNvSpPr>
            <a:spLocks noGrp="1"/>
          </p:cNvSpPr>
          <p:nvPr>
            <p:ph idx="1"/>
          </p:nvPr>
        </p:nvSpPr>
        <p:spPr>
          <a:xfrm>
            <a:off x="838200" y="1825625"/>
            <a:ext cx="10515600" cy="3347266"/>
          </a:xfrm>
        </p:spPr>
        <p:txBody>
          <a:bodyPr/>
          <a:lstStyle/>
          <a:p>
            <a:r>
              <a:rPr lang="en-US" dirty="0"/>
              <a:t>According to a study by Preptel, a job search firm, 75 </a:t>
            </a:r>
            <a:r>
              <a:rPr lang="en-US" b="1" dirty="0"/>
              <a:t>percent</a:t>
            </a:r>
            <a:r>
              <a:rPr lang="en-US" dirty="0"/>
              <a:t> of all </a:t>
            </a:r>
            <a:r>
              <a:rPr lang="en-US" b="1" dirty="0"/>
              <a:t>resumes</a:t>
            </a:r>
            <a:r>
              <a:rPr lang="en-US" dirty="0"/>
              <a:t> are </a:t>
            </a:r>
            <a:r>
              <a:rPr lang="en-US" b="1" dirty="0"/>
              <a:t>never seen</a:t>
            </a:r>
            <a:r>
              <a:rPr lang="en-US" dirty="0"/>
              <a:t> by a real </a:t>
            </a:r>
            <a:r>
              <a:rPr lang="en-US" b="1" dirty="0"/>
              <a:t>human</a:t>
            </a:r>
            <a:r>
              <a:rPr lang="en-US" dirty="0"/>
              <a:t> being. Instead, they are filtered out by ATS without a second glance. </a:t>
            </a:r>
            <a:r>
              <a:rPr lang="en-US" sz="2000" dirty="0"/>
              <a:t>Apr 9, 2019</a:t>
            </a:r>
          </a:p>
        </p:txBody>
      </p:sp>
      <p:sp>
        <p:nvSpPr>
          <p:cNvPr id="4" name="TextBox 3"/>
          <p:cNvSpPr txBox="1"/>
          <p:nvPr/>
        </p:nvSpPr>
        <p:spPr>
          <a:xfrm>
            <a:off x="940526" y="6035040"/>
            <a:ext cx="6825010" cy="369332"/>
          </a:xfrm>
          <a:prstGeom prst="rect">
            <a:avLst/>
          </a:prstGeom>
          <a:noFill/>
        </p:spPr>
        <p:txBody>
          <a:bodyPr wrap="none" rtlCol="0">
            <a:spAutoFit/>
          </a:bodyPr>
          <a:lstStyle/>
          <a:p>
            <a:r>
              <a:rPr lang="en-US" dirty="0">
                <a:hlinkClick r:id="rId2"/>
              </a:rPr>
              <a:t>https://blog.careerminds.com/75-percent-of-resumes-are-never-read</a:t>
            </a:r>
            <a:r>
              <a:rPr lang="en-US" dirty="0"/>
              <a:t> </a:t>
            </a:r>
          </a:p>
        </p:txBody>
      </p:sp>
      <p:sp>
        <p:nvSpPr>
          <p:cNvPr id="6" name="Slide Number Placeholder 5"/>
          <p:cNvSpPr>
            <a:spLocks noGrp="1"/>
          </p:cNvSpPr>
          <p:nvPr>
            <p:ph type="sldNum" sz="quarter" idx="12"/>
          </p:nvPr>
        </p:nvSpPr>
        <p:spPr/>
        <p:txBody>
          <a:bodyPr/>
          <a:lstStyle/>
          <a:p>
            <a:fld id="{FB70E883-8B65-4342-A50A-CF5A62D27823}" type="slidenum">
              <a:rPr lang="en-US" smtClean="0"/>
              <a:t>6</a:t>
            </a:fld>
            <a:endParaRPr lang="en-US" dirty="0"/>
          </a:p>
        </p:txBody>
      </p:sp>
    </p:spTree>
    <p:extLst>
      <p:ext uri="{BB962C8B-B14F-4D97-AF65-F5344CB8AC3E}">
        <p14:creationId xmlns:p14="http://schemas.microsoft.com/office/powerpoint/2010/main" val="1298965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ATS</a:t>
            </a:r>
          </a:p>
        </p:txBody>
      </p:sp>
      <p:sp>
        <p:nvSpPr>
          <p:cNvPr id="3" name="Content Placeholder 2"/>
          <p:cNvSpPr>
            <a:spLocks noGrp="1"/>
          </p:cNvSpPr>
          <p:nvPr>
            <p:ph idx="1"/>
          </p:nvPr>
        </p:nvSpPr>
        <p:spPr/>
        <p:txBody>
          <a:bodyPr/>
          <a:lstStyle/>
          <a:p>
            <a:r>
              <a:rPr lang="en-US" dirty="0"/>
              <a:t>An applicant tracking system (ATS) is software that manages the recruiting and hiring process, including job postings and job applications. It organizes and makes searchable information about job seekers. As its name implies, an ATS tracks candidates through the hiring process. It helps scheduling, issues notification alerts and sends automated emails to candidates. But these systems are far more than organizers.</a:t>
            </a:r>
          </a:p>
        </p:txBody>
      </p:sp>
      <p:sp>
        <p:nvSpPr>
          <p:cNvPr id="4" name="Slide Number Placeholder 3"/>
          <p:cNvSpPr>
            <a:spLocks noGrp="1"/>
          </p:cNvSpPr>
          <p:nvPr>
            <p:ph type="sldNum" sz="quarter" idx="12"/>
          </p:nvPr>
        </p:nvSpPr>
        <p:spPr/>
        <p:txBody>
          <a:bodyPr/>
          <a:lstStyle/>
          <a:p>
            <a:fld id="{FB70E883-8B65-4342-A50A-CF5A62D27823}" type="slidenum">
              <a:rPr lang="en-US" smtClean="0"/>
              <a:t>7</a:t>
            </a:fld>
            <a:endParaRPr lang="en-US" dirty="0"/>
          </a:p>
        </p:txBody>
      </p:sp>
    </p:spTree>
    <p:extLst>
      <p:ext uri="{BB962C8B-B14F-4D97-AF65-F5344CB8AC3E}">
        <p14:creationId xmlns:p14="http://schemas.microsoft.com/office/powerpoint/2010/main" val="173642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ATS Are There? </a:t>
            </a:r>
            <a:br>
              <a:rPr lang="en-US" dirty="0"/>
            </a:br>
            <a:r>
              <a:rPr lang="en-US" dirty="0"/>
              <a:t>Maybe 387</a:t>
            </a:r>
            <a:br>
              <a:rPr lang="en-US" dirty="0"/>
            </a:br>
            <a:endParaRPr lang="en-US" dirty="0"/>
          </a:p>
        </p:txBody>
      </p:sp>
      <p:sp>
        <p:nvSpPr>
          <p:cNvPr id="3" name="Content Placeholder 2"/>
          <p:cNvSpPr>
            <a:spLocks noGrp="1"/>
          </p:cNvSpPr>
          <p:nvPr>
            <p:ph idx="1"/>
          </p:nvPr>
        </p:nvSpPr>
        <p:spPr/>
        <p:txBody>
          <a:bodyPr/>
          <a:lstStyle/>
          <a:p>
            <a:r>
              <a:rPr lang="en-US" dirty="0">
                <a:hlinkClick r:id="rId2"/>
              </a:rPr>
              <a:t>https://www.capterra.com/applicant-tracking-software/</a:t>
            </a:r>
            <a:r>
              <a:rPr lang="en-US" dirty="0"/>
              <a:t> </a:t>
            </a:r>
          </a:p>
          <a:p>
            <a:pPr marL="0" indent="0">
              <a:buNone/>
            </a:pPr>
            <a:endParaRPr lang="en-US"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0153" b="9573"/>
          <a:stretch/>
        </p:blipFill>
        <p:spPr>
          <a:xfrm>
            <a:off x="1998616" y="2756263"/>
            <a:ext cx="7402558" cy="3340935"/>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FB70E883-8B65-4342-A50A-CF5A62D27823}" type="slidenum">
              <a:rPr lang="en-US" smtClean="0"/>
              <a:t>8</a:t>
            </a:fld>
            <a:endParaRPr lang="en-US" dirty="0"/>
          </a:p>
        </p:txBody>
      </p:sp>
      <p:sp>
        <p:nvSpPr>
          <p:cNvPr id="6" name="Right Arrow 5"/>
          <p:cNvSpPr/>
          <p:nvPr/>
        </p:nvSpPr>
        <p:spPr>
          <a:xfrm>
            <a:off x="1371600" y="4558937"/>
            <a:ext cx="914400" cy="613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2806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Resume Robot</a:t>
            </a:r>
          </a:p>
        </p:txBody>
      </p:sp>
      <p:sp>
        <p:nvSpPr>
          <p:cNvPr id="3" name="Content Placeholder 2"/>
          <p:cNvSpPr>
            <a:spLocks noGrp="1"/>
          </p:cNvSpPr>
          <p:nvPr>
            <p:ph idx="1"/>
          </p:nvPr>
        </p:nvSpPr>
        <p:spPr/>
        <p:txBody>
          <a:bodyPr/>
          <a:lstStyle/>
          <a:p>
            <a:r>
              <a:rPr lang="en-US" dirty="0">
                <a:hlinkClick r:id="rId2"/>
              </a:rPr>
              <a:t>https://www.themuse.com/advice/meet-the-robots-reading-your-resume</a:t>
            </a:r>
            <a:r>
              <a:rPr lang="en-US" dirty="0"/>
              <a:t> </a:t>
            </a:r>
          </a:p>
        </p:txBody>
      </p:sp>
      <p:pic>
        <p:nvPicPr>
          <p:cNvPr id="4" name="Picture 3"/>
          <p:cNvPicPr>
            <a:picLocks noChangeAspect="1"/>
          </p:cNvPicPr>
          <p:nvPr/>
        </p:nvPicPr>
        <p:blipFill>
          <a:blip r:embed="rId3"/>
          <a:stretch>
            <a:fillRect/>
          </a:stretch>
        </p:blipFill>
        <p:spPr>
          <a:xfrm>
            <a:off x="7421880" y="2970530"/>
            <a:ext cx="3341370" cy="3341370"/>
          </a:xfrm>
          <a:prstGeom prst="rect">
            <a:avLst/>
          </a:prstGeom>
        </p:spPr>
      </p:pic>
      <p:sp>
        <p:nvSpPr>
          <p:cNvPr id="5" name="Slide Number Placeholder 4"/>
          <p:cNvSpPr>
            <a:spLocks noGrp="1"/>
          </p:cNvSpPr>
          <p:nvPr>
            <p:ph type="sldNum" sz="quarter" idx="12"/>
          </p:nvPr>
        </p:nvSpPr>
        <p:spPr/>
        <p:txBody>
          <a:bodyPr/>
          <a:lstStyle/>
          <a:p>
            <a:fld id="{FB70E883-8B65-4342-A50A-CF5A62D27823}" type="slidenum">
              <a:rPr lang="en-US" smtClean="0"/>
              <a:t>9</a:t>
            </a:fld>
            <a:endParaRPr lang="en-US" dirty="0"/>
          </a:p>
        </p:txBody>
      </p:sp>
    </p:spTree>
    <p:extLst>
      <p:ext uri="{BB962C8B-B14F-4D97-AF65-F5344CB8AC3E}">
        <p14:creationId xmlns:p14="http://schemas.microsoft.com/office/powerpoint/2010/main" val="2755119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842</Words>
  <Application>Microsoft Office PowerPoint</Application>
  <PresentationFormat>Custom</PresentationFormat>
  <Paragraphs>114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Is Your Resume Impressing Resume Robots and  Other Realities of Job Search</vt:lpstr>
      <vt:lpstr>PowerPoint Presentation</vt:lpstr>
      <vt:lpstr>What You Will Learn</vt:lpstr>
      <vt:lpstr>Resume Format </vt:lpstr>
      <vt:lpstr>https://www.youtube.com/watch?v=gxsI-tgM-ZE     </vt:lpstr>
      <vt:lpstr>Who Will Read My Resume—Mostly No One</vt:lpstr>
      <vt:lpstr>What is an ATS</vt:lpstr>
      <vt:lpstr>How Many ATS Are There?  Maybe 387 </vt:lpstr>
      <vt:lpstr>What is a Resume Robot</vt:lpstr>
      <vt:lpstr>How To Write A Resume To Appeal  To Robot Recruiters  </vt:lpstr>
      <vt:lpstr>PowerPoint Presentation</vt:lpstr>
      <vt:lpstr>PowerPoint Presentation</vt:lpstr>
      <vt:lpstr>Word Processing Basics</vt:lpstr>
      <vt:lpstr>Word Vs. PDF</vt:lpstr>
      <vt:lpstr>Word Processing—Limiting or None of the Following</vt:lpstr>
      <vt:lpstr>Word Basics</vt:lpstr>
      <vt:lpstr>Resume Content </vt:lpstr>
      <vt:lpstr>What is Resume Optimization Software</vt:lpstr>
      <vt:lpstr>How Many Resume Optimization Software Are There? Hard to Know</vt:lpstr>
      <vt:lpstr>Why LinkedIn May or May Not Be Your Friend</vt:lpstr>
      <vt:lpstr>What is Jobscan? http://www.jobscan.co  </vt:lpstr>
      <vt:lpstr>Jobscan</vt:lpstr>
      <vt:lpstr>Jobscan Offers</vt:lpstr>
      <vt:lpstr>Jobscan Tutorials- https://www.jobscan.co/jobscan-tutorial </vt:lpstr>
      <vt:lpstr>Do I Really Need To Modify My Resume—I Am Providing A Cover Letter?</vt:lpstr>
      <vt:lpstr>How Many Resumes Should I Send?</vt:lpstr>
      <vt:lpstr>How Do I Know If My Resume Is Working—What Else Should I Do?</vt:lpstr>
    </vt:vector>
  </TitlesOfParts>
  <Company>DePaul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Your Resume Impressing The Resume Robots and Other Realties of Job Search</dc:title>
  <dc:creator>Lavan, Helen</dc:creator>
  <cp:lastModifiedBy>Jack</cp:lastModifiedBy>
  <cp:revision>30</cp:revision>
  <cp:lastPrinted>2020-01-19T19:32:46Z</cp:lastPrinted>
  <dcterms:created xsi:type="dcterms:W3CDTF">2020-01-18T15:56:30Z</dcterms:created>
  <dcterms:modified xsi:type="dcterms:W3CDTF">2020-01-19T19:43:01Z</dcterms:modified>
</cp:coreProperties>
</file>