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Lst>
  <p:sldSz cx="9906000" cy="6858000" type="A4"/>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34"/>
    <a:srgbClr val="3BC0C4"/>
    <a:srgbClr val="666666"/>
    <a:srgbClr val="C03478"/>
    <a:srgbClr val="C480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90" d="100"/>
          <a:sy n="90" d="100"/>
        </p:scale>
        <p:origin x="33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8D9213-F9A5-441D-AF48-37174EABE3F3}" type="datetimeFigureOut">
              <a:rPr lang="en-IE" smtClean="0"/>
              <a:t>25/04/2018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611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D9213-F9A5-441D-AF48-37174EABE3F3}" type="datetimeFigureOut">
              <a:rPr lang="en-IE" smtClean="0"/>
              <a:t>25/04/2018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384803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D9213-F9A5-441D-AF48-37174EABE3F3}" type="datetimeFigureOut">
              <a:rPr lang="en-IE" smtClean="0"/>
              <a:t>25/04/2018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31643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8D9213-F9A5-441D-AF48-37174EABE3F3}" type="datetimeFigureOut">
              <a:rPr lang="en-IE" smtClean="0"/>
              <a:t>25/04/2018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162408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8D9213-F9A5-441D-AF48-37174EABE3F3}" type="datetimeFigureOut">
              <a:rPr lang="en-IE" smtClean="0"/>
              <a:t>25/04/2018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406714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8D9213-F9A5-441D-AF48-37174EABE3F3}" type="datetimeFigureOut">
              <a:rPr lang="en-IE" smtClean="0"/>
              <a:t>25/04/2018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136476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8D9213-F9A5-441D-AF48-37174EABE3F3}" type="datetimeFigureOut">
              <a:rPr lang="en-IE" smtClean="0"/>
              <a:t>25/04/2018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76454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8D9213-F9A5-441D-AF48-37174EABE3F3}" type="datetimeFigureOut">
              <a:rPr lang="en-IE" smtClean="0"/>
              <a:t>25/04/2018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303752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D9213-F9A5-441D-AF48-37174EABE3F3}" type="datetimeFigureOut">
              <a:rPr lang="en-IE" smtClean="0"/>
              <a:t>25/04/2018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80316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8D9213-F9A5-441D-AF48-37174EABE3F3}" type="datetimeFigureOut">
              <a:rPr lang="en-IE" smtClean="0"/>
              <a:t>25/04/2018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1741798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8D9213-F9A5-441D-AF48-37174EABE3F3}" type="datetimeFigureOut">
              <a:rPr lang="en-IE" smtClean="0"/>
              <a:t>25/04/2018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5861837-5A98-435F-9386-546034572493}" type="slidenum">
              <a:rPr lang="en-IE" smtClean="0"/>
              <a:t>‹#›</a:t>
            </a:fld>
            <a:endParaRPr lang="en-IE"/>
          </a:p>
        </p:txBody>
      </p:sp>
    </p:spTree>
    <p:extLst>
      <p:ext uri="{BB962C8B-B14F-4D97-AF65-F5344CB8AC3E}">
        <p14:creationId xmlns:p14="http://schemas.microsoft.com/office/powerpoint/2010/main" val="67087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D9213-F9A5-441D-AF48-37174EABE3F3}" type="datetimeFigureOut">
              <a:rPr lang="en-IE" smtClean="0"/>
              <a:t>25/04/2018</a:t>
            </a:fld>
            <a:endParaRPr lang="en-I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61837-5A98-435F-9386-546034572493}" type="slidenum">
              <a:rPr lang="en-IE" smtClean="0"/>
              <a:t>‹#›</a:t>
            </a:fld>
            <a:endParaRPr lang="en-IE"/>
          </a:p>
        </p:txBody>
      </p:sp>
    </p:spTree>
    <p:extLst>
      <p:ext uri="{BB962C8B-B14F-4D97-AF65-F5344CB8AC3E}">
        <p14:creationId xmlns:p14="http://schemas.microsoft.com/office/powerpoint/2010/main" val="883386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8">
            <a:extLst>
              <a:ext uri="{FF2B5EF4-FFF2-40B4-BE49-F238E27FC236}">
                <a16:creationId xmlns:a16="http://schemas.microsoft.com/office/drawing/2014/main" id="{F5E6C4EE-ABCE-4CD0-A47D-733F863A918A}"/>
              </a:ext>
            </a:extLst>
          </p:cNvPr>
          <p:cNvSpPr txBox="1">
            <a:spLocks/>
          </p:cNvSpPr>
          <p:nvPr/>
        </p:nvSpPr>
        <p:spPr>
          <a:xfrm>
            <a:off x="0" y="761882"/>
            <a:ext cx="2554665" cy="5323644"/>
          </a:xfrm>
          <a:prstGeom prst="rect">
            <a:avLst/>
          </a:prstGeom>
          <a:solidFill>
            <a:srgbClr val="3BC0C4"/>
          </a:solidFill>
        </p:spPr>
        <p:txBody>
          <a:bodyPr vert="horz" lIns="91440" tIns="45720" rIns="91440" bIns="45720"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Footer Placeholder 8">
            <a:extLst>
              <a:ext uri="{FF2B5EF4-FFF2-40B4-BE49-F238E27FC236}">
                <a16:creationId xmlns:a16="http://schemas.microsoft.com/office/drawing/2014/main" id="{76AB2357-2908-4A08-8235-7EFCBFD067D8}"/>
              </a:ext>
            </a:extLst>
          </p:cNvPr>
          <p:cNvSpPr>
            <a:spLocks noGrp="1"/>
          </p:cNvSpPr>
          <p:nvPr>
            <p:ph type="ftr" sz="quarter" idx="11"/>
          </p:nvPr>
        </p:nvSpPr>
        <p:spPr>
          <a:xfrm>
            <a:off x="0" y="6090407"/>
            <a:ext cx="9906000" cy="767593"/>
          </a:xfrm>
          <a:solidFill>
            <a:srgbClr val="C48034"/>
          </a:solidFill>
        </p:spPr>
        <p: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more information visit: www.openfitapp.com or email info@acehealth.co</a:t>
            </a:r>
          </a:p>
        </p:txBody>
      </p:sp>
      <p:pic>
        <p:nvPicPr>
          <p:cNvPr id="6" name="Picture Placeholder 5" descr="A screen shot of an open computer&#10;&#10;Description generated with very high confidence">
            <a:extLst>
              <a:ext uri="{FF2B5EF4-FFF2-40B4-BE49-F238E27FC236}">
                <a16:creationId xmlns:a16="http://schemas.microsoft.com/office/drawing/2014/main" id="{5D1C8981-2D98-4CC4-BC18-0CC6B8F817BC}"/>
              </a:ext>
            </a:extLst>
          </p:cNvPr>
          <p:cNvPicPr>
            <a:picLocks noChangeAspect="1"/>
          </p:cNvPicPr>
          <p:nvPr/>
        </p:nvPicPr>
        <p:blipFill rotWithShape="1">
          <a:blip r:embed="rId2">
            <a:extLst>
              <a:ext uri="{28A0092B-C50C-407E-A947-70E740481C1C}">
                <a14:useLocalDpi xmlns:a14="http://schemas.microsoft.com/office/drawing/2010/main" val="0"/>
              </a:ext>
            </a:extLst>
          </a:blip>
          <a:srcRect l="16009" t="727" b="6640"/>
          <a:stretch/>
        </p:blipFill>
        <p:spPr>
          <a:xfrm>
            <a:off x="2554664" y="766763"/>
            <a:ext cx="7351335" cy="5323644"/>
          </a:xfrm>
          <a:prstGeom prst="rect">
            <a:avLst/>
          </a:prstGeom>
        </p:spPr>
      </p:pic>
      <p:pic>
        <p:nvPicPr>
          <p:cNvPr id="7" name="Picture 6">
            <a:extLst>
              <a:ext uri="{FF2B5EF4-FFF2-40B4-BE49-F238E27FC236}">
                <a16:creationId xmlns:a16="http://schemas.microsoft.com/office/drawing/2014/main" id="{BC45B0C4-CF34-49C1-9A76-D7D69F7976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695"/>
          <a:stretch/>
        </p:blipFill>
        <p:spPr>
          <a:xfrm>
            <a:off x="8870422" y="52017"/>
            <a:ext cx="903685" cy="662730"/>
          </a:xfrm>
          <a:prstGeom prst="rect">
            <a:avLst/>
          </a:prstGeom>
        </p:spPr>
      </p:pic>
      <p:sp>
        <p:nvSpPr>
          <p:cNvPr id="8" name="TextBox 7">
            <a:extLst>
              <a:ext uri="{FF2B5EF4-FFF2-40B4-BE49-F238E27FC236}">
                <a16:creationId xmlns:a16="http://schemas.microsoft.com/office/drawing/2014/main" id="{CA11A42C-8321-4946-9461-6BF3A86E1B8D}"/>
              </a:ext>
            </a:extLst>
          </p:cNvPr>
          <p:cNvSpPr txBox="1"/>
          <p:nvPr/>
        </p:nvSpPr>
        <p:spPr>
          <a:xfrm>
            <a:off x="6927892" y="1306568"/>
            <a:ext cx="2978108" cy="584775"/>
          </a:xfrm>
          <a:prstGeom prst="rect">
            <a:avLst/>
          </a:prstGeom>
          <a:solidFill>
            <a:srgbClr val="C4C434">
              <a:alpha val="74902"/>
            </a:srgbClr>
          </a:solidFill>
        </p:spPr>
        <p:txBody>
          <a:bodyPr wrap="square" rtlCol="0">
            <a:spAutoFit/>
          </a:bodyPr>
          <a:lstStyle/>
          <a:p>
            <a:r>
              <a:rPr lang="en-IE" sz="3200" dirty="0">
                <a:solidFill>
                  <a:schemeClr val="bg1"/>
                </a:solidFill>
                <a:latin typeface="Dosis" panose="02010503020202060003" pitchFamily="50" charset="0"/>
              </a:rPr>
              <a:t>Product Overview</a:t>
            </a:r>
          </a:p>
        </p:txBody>
      </p:sp>
      <p:graphicFrame>
        <p:nvGraphicFramePr>
          <p:cNvPr id="9" name="Table 8">
            <a:extLst>
              <a:ext uri="{FF2B5EF4-FFF2-40B4-BE49-F238E27FC236}">
                <a16:creationId xmlns:a16="http://schemas.microsoft.com/office/drawing/2014/main" id="{9343D64A-36F2-48C6-8EAE-DE5975EA6CE9}"/>
              </a:ext>
            </a:extLst>
          </p:cNvPr>
          <p:cNvGraphicFramePr>
            <a:graphicFrameLocks noGrp="1"/>
          </p:cNvGraphicFramePr>
          <p:nvPr>
            <p:extLst>
              <p:ext uri="{D42A27DB-BD31-4B8C-83A1-F6EECF244321}">
                <p14:modId xmlns:p14="http://schemas.microsoft.com/office/powerpoint/2010/main" val="2313040699"/>
              </p:ext>
            </p:extLst>
          </p:nvPr>
        </p:nvGraphicFramePr>
        <p:xfrm>
          <a:off x="3013511" y="2431148"/>
          <a:ext cx="6892488" cy="2773680"/>
        </p:xfrm>
        <a:graphic>
          <a:graphicData uri="http://schemas.openxmlformats.org/drawingml/2006/table">
            <a:tbl>
              <a:tblPr>
                <a:noFill/>
                <a:tableStyleId>{5C22544A-7EE6-4342-B048-85BDC9FD1C3A}</a:tableStyleId>
              </a:tblPr>
              <a:tblGrid>
                <a:gridCol w="3446244">
                  <a:extLst>
                    <a:ext uri="{9D8B030D-6E8A-4147-A177-3AD203B41FA5}">
                      <a16:colId xmlns:a16="http://schemas.microsoft.com/office/drawing/2014/main" val="3346712288"/>
                    </a:ext>
                  </a:extLst>
                </a:gridCol>
                <a:gridCol w="3446244">
                  <a:extLst>
                    <a:ext uri="{9D8B030D-6E8A-4147-A177-3AD203B41FA5}">
                      <a16:colId xmlns:a16="http://schemas.microsoft.com/office/drawing/2014/main" val="3148609603"/>
                    </a:ext>
                  </a:extLst>
                </a:gridCol>
              </a:tblGrid>
              <a:tr h="0">
                <a:tc>
                  <a:txBody>
                    <a:bodyPr/>
                    <a:lstStyle/>
                    <a:p>
                      <a:r>
                        <a:rPr lang="en-IE" b="1" dirty="0">
                          <a:solidFill>
                            <a:schemeClr val="bg1"/>
                          </a:solidFill>
                          <a:latin typeface="Open Sans" panose="020B0606030504020204" pitchFamily="34" charset="0"/>
                          <a:ea typeface="Open Sans" panose="020B0606030504020204" pitchFamily="34" charset="0"/>
                          <a:cs typeface="Open Sans" panose="020B0606030504020204" pitchFamily="34" charset="0"/>
                        </a:rPr>
                        <a:t>Clients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tc>
                  <a:txBody>
                    <a:bodyPr/>
                    <a:lstStyle/>
                    <a:p>
                      <a:r>
                        <a:rPr lang="en-IE" b="1">
                          <a:solidFill>
                            <a:schemeClr val="bg1"/>
                          </a:solidFill>
                          <a:latin typeface="Open Sans" panose="020B0606030504020204" pitchFamily="34" charset="0"/>
                          <a:ea typeface="Open Sans" panose="020B0606030504020204" pitchFamily="34" charset="0"/>
                          <a:cs typeface="Open Sans" panose="020B0606030504020204" pitchFamily="34" charset="0"/>
                        </a:rPr>
                        <a:t>Case Managers</a:t>
                      </a:r>
                      <a:endParaRPr lang="en-IE"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extLst>
                  <a:ext uri="{0D108BD9-81ED-4DB2-BD59-A6C34878D82A}">
                    <a16:rowId xmlns:a16="http://schemas.microsoft.com/office/drawing/2014/main" val="1788227929"/>
                  </a:ext>
                </a:extLst>
              </a:tr>
              <a:tr h="866242">
                <a:tc>
                  <a:txBody>
                    <a:bodyPr/>
                    <a:lstStyle/>
                    <a:p>
                      <a:r>
                        <a:rPr lang="en-IE"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OpenFIT</a:t>
                      </a:r>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provides clients with a simple and easy way to provide real-time feedback on their progress in treatment and their engagement in services. In this way it empowers them as agents of accountability for their outcomes.</a:t>
                      </a: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tc>
                  <a:txBody>
                    <a:bodyPr/>
                    <a:lstStyle/>
                    <a:p>
                      <a:r>
                        <a:rPr lang="en-IE"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OpenFIT</a:t>
                      </a:r>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can easily generate reports on clinician and agency outcomes and service quality.</a:t>
                      </a:r>
                    </a:p>
                    <a:p>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This information can then be used to reduce costs associated with poor outcomes and lack of engagement in services.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extLst>
                  <a:ext uri="{0D108BD9-81ED-4DB2-BD59-A6C34878D82A}">
                    <a16:rowId xmlns:a16="http://schemas.microsoft.com/office/drawing/2014/main" val="1996562643"/>
                  </a:ext>
                </a:extLst>
              </a:tr>
              <a:tr h="183681">
                <a:tc>
                  <a:txBody>
                    <a:bodyPr/>
                    <a:lstStyle/>
                    <a:p>
                      <a:r>
                        <a:rPr lang="en-IE" b="1">
                          <a:solidFill>
                            <a:schemeClr val="bg1"/>
                          </a:solidFill>
                          <a:latin typeface="Open Sans" panose="020B0606030504020204" pitchFamily="34" charset="0"/>
                          <a:ea typeface="Open Sans" panose="020B0606030504020204" pitchFamily="34" charset="0"/>
                          <a:cs typeface="Open Sans" panose="020B0606030504020204" pitchFamily="34" charset="0"/>
                        </a:rPr>
                        <a:t>Clinicians</a:t>
                      </a:r>
                      <a:endParaRPr lang="en-IE"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tc>
                  <a:txBody>
                    <a:bodyPr/>
                    <a:lstStyle/>
                    <a:p>
                      <a:r>
                        <a:rPr lang="en-IE" b="1" dirty="0">
                          <a:solidFill>
                            <a:schemeClr val="bg1"/>
                          </a:solidFill>
                          <a:latin typeface="Open Sans" panose="020B0606030504020204" pitchFamily="34" charset="0"/>
                          <a:ea typeface="Open Sans" panose="020B0606030504020204" pitchFamily="34" charset="0"/>
                          <a:cs typeface="Open Sans" panose="020B0606030504020204" pitchFamily="34" charset="0"/>
                        </a:rPr>
                        <a:t>Managers and IT Directors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extLst>
                  <a:ext uri="{0D108BD9-81ED-4DB2-BD59-A6C34878D82A}">
                    <a16:rowId xmlns:a16="http://schemas.microsoft.com/office/drawing/2014/main" val="3865288593"/>
                  </a:ext>
                </a:extLst>
              </a:tr>
              <a:tr h="370840">
                <a:tc>
                  <a:txBody>
                    <a:bodyPr/>
                    <a:lstStyle/>
                    <a:p>
                      <a:r>
                        <a:rPr lang="en-IE"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OpenFIT</a:t>
                      </a:r>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greatly facilitates the implementation of Feedback Informed Treatment (FIT).</a:t>
                      </a:r>
                    </a:p>
                    <a:p>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Clinicians can easily capture client feedback, </a:t>
                      </a:r>
                      <a:r>
                        <a:rPr lang="en-IE"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compareit</a:t>
                      </a:r>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with their expected treatment response and adjust treatment accordingly.</a:t>
                      </a:r>
                    </a:p>
                    <a:p>
                      <a:endParaRPr lang="en-IE"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tc>
                  <a:txBody>
                    <a:bodyPr/>
                    <a:lstStyle/>
                    <a:p>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The </a:t>
                      </a:r>
                      <a:r>
                        <a:rPr lang="en-IE"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OpenFIT</a:t>
                      </a:r>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API allows for easy integration into existing client records software. Combining </a:t>
                      </a:r>
                      <a:r>
                        <a:rPr lang="en-IE"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OpenFIT</a:t>
                      </a:r>
                      <a:r>
                        <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data with client records data allows more detailed analysis of client outcomes and service quality.</a:t>
                      </a:r>
                    </a:p>
                    <a:p>
                      <a:endParaRPr lang="en-IE"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extLst>
                  <a:ext uri="{0D108BD9-81ED-4DB2-BD59-A6C34878D82A}">
                    <a16:rowId xmlns:a16="http://schemas.microsoft.com/office/drawing/2014/main" val="2395669715"/>
                  </a:ext>
                </a:extLst>
              </a:tr>
            </a:tbl>
          </a:graphicData>
        </a:graphic>
      </p:graphicFrame>
      <p:sp>
        <p:nvSpPr>
          <p:cNvPr id="10" name="Title 1">
            <a:extLst>
              <a:ext uri="{FF2B5EF4-FFF2-40B4-BE49-F238E27FC236}">
                <a16:creationId xmlns:a16="http://schemas.microsoft.com/office/drawing/2014/main" id="{62685BA1-DFB2-4FE0-99D7-B69A7AFD0E1B}"/>
              </a:ext>
            </a:extLst>
          </p:cNvPr>
          <p:cNvSpPr txBox="1">
            <a:spLocks/>
          </p:cNvSpPr>
          <p:nvPr/>
        </p:nvSpPr>
        <p:spPr>
          <a:xfrm>
            <a:off x="0" y="1730425"/>
            <a:ext cx="2500138" cy="3139321"/>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IE" sz="1100" dirty="0">
                <a:latin typeface="Open Sans Semibold" panose="020B0706030804020204" pitchFamily="34" charset="0"/>
                <a:ea typeface="Open Sans Semibold" panose="020B0706030804020204" pitchFamily="34" charset="0"/>
                <a:cs typeface="Open Sans Semibold" panose="020B0706030804020204" pitchFamily="34" charset="0"/>
              </a:rPr>
              <a:t>OpenFIT is an online feedback system designed to allows clinicians to easily and routinely solicit feedback from clients on treatment outcomes and service quality. </a:t>
            </a:r>
          </a:p>
          <a:p>
            <a:endParaRPr lang="en-IE" sz="1100" dirty="0">
              <a:latin typeface="Open Sans Semibold" panose="020B0706030804020204" pitchFamily="34" charset="0"/>
              <a:ea typeface="Open Sans Semibold" panose="020B0706030804020204" pitchFamily="34" charset="0"/>
              <a:cs typeface="Open Sans Semibold" panose="020B0706030804020204" pitchFamily="34" charset="0"/>
            </a:endParaRPr>
          </a:p>
          <a:p>
            <a:r>
              <a:rPr lang="en-IE" sz="1100" dirty="0">
                <a:latin typeface="Open Sans Semibold" panose="020B0706030804020204" pitchFamily="34" charset="0"/>
                <a:ea typeface="Open Sans Semibold" panose="020B0706030804020204" pitchFamily="34" charset="0"/>
                <a:cs typeface="Open Sans Semibold" panose="020B0706030804020204" pitchFamily="34" charset="0"/>
              </a:rPr>
              <a:t>OpenFIT supports the implementation of Feedback Informed Treatment (FIT) which focuses on adjustment of ongoing treatment in line with client feedback to ensure clients receive maximum benefit from services.</a:t>
            </a:r>
          </a:p>
          <a:p>
            <a:endParaRPr lang="en-IE" sz="1100" dirty="0">
              <a:latin typeface="Open Sans Semibold" panose="020B0706030804020204" pitchFamily="34" charset="0"/>
              <a:ea typeface="Open Sans Semibold" panose="020B0706030804020204" pitchFamily="34" charset="0"/>
              <a:cs typeface="Open Sans Semibold" panose="020B0706030804020204" pitchFamily="34" charset="0"/>
            </a:endParaRPr>
          </a:p>
          <a:p>
            <a:r>
              <a:rPr lang="en-IE" sz="1100" dirty="0">
                <a:latin typeface="Open Sans Semibold" panose="020B0706030804020204" pitchFamily="34" charset="0"/>
                <a:ea typeface="Open Sans Semibold" panose="020B0706030804020204" pitchFamily="34" charset="0"/>
                <a:cs typeface="Open Sans Semibold" panose="020B0706030804020204" pitchFamily="34" charset="0"/>
              </a:rPr>
              <a:t>Clinical supervisors and managers can view aggregate data on treatment outcomes and quality for their service. OpenFIT works  across any online device and can be integrated into existing client record systems. </a:t>
            </a:r>
          </a:p>
          <a:p>
            <a:endParaRPr lang="en-IE" sz="1100" dirty="0">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IE" sz="11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Title 1">
            <a:extLst>
              <a:ext uri="{FF2B5EF4-FFF2-40B4-BE49-F238E27FC236}">
                <a16:creationId xmlns:a16="http://schemas.microsoft.com/office/drawing/2014/main" id="{02ECFC36-4ADE-420A-AB48-6E5955672764}"/>
              </a:ext>
            </a:extLst>
          </p:cNvPr>
          <p:cNvSpPr txBox="1">
            <a:spLocks/>
          </p:cNvSpPr>
          <p:nvPr/>
        </p:nvSpPr>
        <p:spPr>
          <a:xfrm>
            <a:off x="0" y="892672"/>
            <a:ext cx="2500138" cy="87213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IE" sz="1800" b="1" dirty="0">
                <a:latin typeface="Open Sans" panose="020B0606030504020204" pitchFamily="34" charset="0"/>
                <a:ea typeface="Open Sans" panose="020B0606030504020204" pitchFamily="34" charset="0"/>
                <a:cs typeface="Open Sans" panose="020B0606030504020204" pitchFamily="34" charset="0"/>
              </a:rPr>
              <a:t>Feedback Informed Treatment across any device</a:t>
            </a:r>
            <a:endParaRPr lang="en-IE" sz="1800" b="1" dirty="0">
              <a:latin typeface="Dosis" panose="02010503020202060003" pitchFamily="50" charset="0"/>
            </a:endParaRPr>
          </a:p>
        </p:txBody>
      </p:sp>
      <p:pic>
        <p:nvPicPr>
          <p:cNvPr id="3" name="Picture 2">
            <a:extLst>
              <a:ext uri="{FF2B5EF4-FFF2-40B4-BE49-F238E27FC236}">
                <a16:creationId xmlns:a16="http://schemas.microsoft.com/office/drawing/2014/main" id="{91866D1C-B872-436D-BBDB-F287584D4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540" y="199880"/>
            <a:ext cx="1546078" cy="478712"/>
          </a:xfrm>
          <a:prstGeom prst="rect">
            <a:avLst/>
          </a:prstGeom>
        </p:spPr>
      </p:pic>
    </p:spTree>
    <p:extLst>
      <p:ext uri="{BB962C8B-B14F-4D97-AF65-F5344CB8AC3E}">
        <p14:creationId xmlns:p14="http://schemas.microsoft.com/office/powerpoint/2010/main" val="139622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8">
            <a:extLst>
              <a:ext uri="{FF2B5EF4-FFF2-40B4-BE49-F238E27FC236}">
                <a16:creationId xmlns:a16="http://schemas.microsoft.com/office/drawing/2014/main" id="{76AB2357-2908-4A08-8235-7EFCBFD067D8}"/>
              </a:ext>
            </a:extLst>
          </p:cNvPr>
          <p:cNvSpPr>
            <a:spLocks noGrp="1"/>
          </p:cNvSpPr>
          <p:nvPr>
            <p:ph type="ftr" sz="quarter" idx="11"/>
          </p:nvPr>
        </p:nvSpPr>
        <p:spPr>
          <a:xfrm>
            <a:off x="0" y="6585358"/>
            <a:ext cx="9906000" cy="272642"/>
          </a:xfrm>
          <a:solidFill>
            <a:srgbClr val="C48034"/>
          </a:solidFill>
        </p:spPr>
        <p:txBody>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www.openfitapp.com                         info@acehealth.co</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 name="Table 10">
            <a:extLst>
              <a:ext uri="{FF2B5EF4-FFF2-40B4-BE49-F238E27FC236}">
                <a16:creationId xmlns:a16="http://schemas.microsoft.com/office/drawing/2014/main" id="{0546F370-C6B3-417B-ADBF-30562029B70C}"/>
              </a:ext>
            </a:extLst>
          </p:cNvPr>
          <p:cNvGraphicFramePr>
            <a:graphicFrameLocks noGrp="1"/>
          </p:cNvGraphicFramePr>
          <p:nvPr>
            <p:extLst>
              <p:ext uri="{D42A27DB-BD31-4B8C-83A1-F6EECF244321}">
                <p14:modId xmlns:p14="http://schemas.microsoft.com/office/powerpoint/2010/main" val="4007025606"/>
              </p:ext>
            </p:extLst>
          </p:nvPr>
        </p:nvGraphicFramePr>
        <p:xfrm>
          <a:off x="-1" y="0"/>
          <a:ext cx="7351336" cy="3866520"/>
        </p:xfrm>
        <a:graphic>
          <a:graphicData uri="http://schemas.openxmlformats.org/drawingml/2006/table">
            <a:tbl>
              <a:tblPr>
                <a:noFill/>
                <a:tableStyleId>{5C22544A-7EE6-4342-B048-85BDC9FD1C3A}</a:tableStyleId>
              </a:tblPr>
              <a:tblGrid>
                <a:gridCol w="3675668">
                  <a:extLst>
                    <a:ext uri="{9D8B030D-6E8A-4147-A177-3AD203B41FA5}">
                      <a16:colId xmlns:a16="http://schemas.microsoft.com/office/drawing/2014/main" val="3346712288"/>
                    </a:ext>
                  </a:extLst>
                </a:gridCol>
                <a:gridCol w="3675668">
                  <a:extLst>
                    <a:ext uri="{9D8B030D-6E8A-4147-A177-3AD203B41FA5}">
                      <a16:colId xmlns:a16="http://schemas.microsoft.com/office/drawing/2014/main" val="3148609603"/>
                    </a:ext>
                  </a:extLst>
                </a:gridCol>
              </a:tblGrid>
              <a:tr h="370999">
                <a:tc gridSpan="2">
                  <a:txBody>
                    <a:bodyPr/>
                    <a:lstStyle/>
                    <a:p>
                      <a:pPr algn="ctr"/>
                      <a:r>
                        <a:rPr lang="en-I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Features</a:t>
                      </a:r>
                    </a:p>
                  </a:txBody>
                  <a:tcPr marT="144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tc hMerge="1">
                  <a:txBody>
                    <a:bodyPr/>
                    <a:lstStyle/>
                    <a:p>
                      <a:endParaRPr lang="en-IE" sz="1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alpha val="74902"/>
                      </a:srgbClr>
                    </a:solidFill>
                  </a:tcPr>
                </a:tc>
                <a:extLst>
                  <a:ext uri="{0D108BD9-81ED-4DB2-BD59-A6C34878D82A}">
                    <a16:rowId xmlns:a16="http://schemas.microsoft.com/office/drawing/2014/main" val="2921884267"/>
                  </a:ext>
                </a:extLst>
              </a:tr>
              <a:tr h="309485">
                <a:tc>
                  <a:txBody>
                    <a:bodyPr/>
                    <a:lstStyle/>
                    <a:p>
                      <a:r>
                        <a:rPr lang="en-IE"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Measures and Algorithms</a:t>
                      </a:r>
                    </a:p>
                  </a:txBody>
                  <a:tcPr marT="10800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tc>
                  <a:txBody>
                    <a:bodyPr/>
                    <a:lstStyle/>
                    <a:p>
                      <a:r>
                        <a:rPr lang="en-IE"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Reporting</a:t>
                      </a:r>
                    </a:p>
                  </a:txBody>
                  <a:tcPr marT="10800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extLst>
                  <a:ext uri="{0D108BD9-81ED-4DB2-BD59-A6C34878D82A}">
                    <a16:rowId xmlns:a16="http://schemas.microsoft.com/office/drawing/2014/main" val="1788227929"/>
                  </a:ext>
                </a:extLst>
              </a:tr>
              <a:tr h="1463669">
                <a:tc>
                  <a:txBody>
                    <a:bodyPr/>
                    <a:lstStyle/>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All PCOMS measures included (ORS and SRS)</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Features real-time analysis of client progress in treatment</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Provides access to latest SAMSHA approved predictive algorithms</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Expected treatment response available for each client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Ability to add additional outcome measures or client assessments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tc>
                  <a:txBody>
                    <a:bodyPr/>
                    <a:lstStyle/>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Interactive charts provide at a glance indication of client progress in treatment</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At-risk cases quickly identified and highlighted</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Comparison of feedback from other sources including family members and collateral </a:t>
                      </a:r>
                      <a:r>
                        <a:rPr lang="en-IE" sz="1100" dirty="0" err="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raters</a:t>
                      </a:r>
                      <a:endPar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Outcome and engagement reports available for clients, providers and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Management level access to provider, service and agency performance reports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extLst>
                  <a:ext uri="{0D108BD9-81ED-4DB2-BD59-A6C34878D82A}">
                    <a16:rowId xmlns:a16="http://schemas.microsoft.com/office/drawing/2014/main" val="1996562643"/>
                  </a:ext>
                </a:extLst>
              </a:tr>
              <a:tr h="142275">
                <a:tc>
                  <a:txBody>
                    <a:bodyPr/>
                    <a:lstStyle/>
                    <a:p>
                      <a:r>
                        <a:rPr lang="en-IE"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Technical and Integration</a:t>
                      </a:r>
                    </a:p>
                  </a:txBody>
                  <a:tcPr marT="10800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tc>
                  <a:txBody>
                    <a:bodyPr/>
                    <a:lstStyle/>
                    <a:p>
                      <a:r>
                        <a:rPr lang="en-IE"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Security and Setup</a:t>
                      </a:r>
                    </a:p>
                  </a:txBody>
                  <a:tcPr marT="10800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extLst>
                  <a:ext uri="{0D108BD9-81ED-4DB2-BD59-A6C34878D82A}">
                    <a16:rowId xmlns:a16="http://schemas.microsoft.com/office/drawing/2014/main" val="3865288593"/>
                  </a:ext>
                </a:extLst>
              </a:tr>
              <a:tr h="10062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Works on iPads, Tablets, PCs and Macs</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Available in multiple languages</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Surveys in over 18 languages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Fully documented OpenFIT API for developers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Single sign-on capabilities (OAuth 2.0 &amp; SAML)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tc>
                  <a:txBody>
                    <a:bodyPr/>
                    <a:lstStyle/>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Multi-level access for clinicians, supervisors, managers and administrators</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Designed to adhere to current and future security and data governance requirements including HIPAA</a:t>
                      </a:r>
                    </a:p>
                    <a:p>
                      <a:pPr marL="171450" indent="-171450">
                        <a:buFont typeface="Arial" panose="020B0604020202020204" pitchFamily="34" charset="0"/>
                        <a:buChar char="•"/>
                      </a:pPr>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Ability to import data from multiple systems including other FIT/PCOMS systems</a:t>
                      </a:r>
                    </a:p>
                  </a:txBody>
                  <a:tcPr marB="10800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4C434"/>
                    </a:solidFill>
                  </a:tcPr>
                </a:tc>
                <a:extLst>
                  <a:ext uri="{0D108BD9-81ED-4DB2-BD59-A6C34878D82A}">
                    <a16:rowId xmlns:a16="http://schemas.microsoft.com/office/drawing/2014/main" val="2395669715"/>
                  </a:ext>
                </a:extLst>
              </a:tr>
            </a:tbl>
          </a:graphicData>
        </a:graphic>
      </p:graphicFrame>
      <p:sp>
        <p:nvSpPr>
          <p:cNvPr id="13" name="Footer Placeholder 8">
            <a:extLst>
              <a:ext uri="{FF2B5EF4-FFF2-40B4-BE49-F238E27FC236}">
                <a16:creationId xmlns:a16="http://schemas.microsoft.com/office/drawing/2014/main" id="{09B09C6C-92DC-4FDE-8A36-36AC29597E87}"/>
              </a:ext>
            </a:extLst>
          </p:cNvPr>
          <p:cNvSpPr txBox="1">
            <a:spLocks/>
          </p:cNvSpPr>
          <p:nvPr/>
        </p:nvSpPr>
        <p:spPr>
          <a:xfrm>
            <a:off x="7351335" y="0"/>
            <a:ext cx="2554665" cy="6585358"/>
          </a:xfrm>
          <a:prstGeom prst="rect">
            <a:avLst/>
          </a:prstGeom>
          <a:solidFill>
            <a:srgbClr val="C03478"/>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IE" dirty="0">
              <a:solidFill>
                <a:srgbClr val="C4C434"/>
              </a:solidFill>
              <a:latin typeface="FontAwesome" pitchFamily="50" charset="0"/>
            </a:endParaRPr>
          </a:p>
          <a:p>
            <a:pPr algn="l"/>
            <a:endParaRPr lang="en-IE" dirty="0">
              <a:solidFill>
                <a:srgbClr val="C4C434"/>
              </a:solidFill>
              <a:latin typeface="FontAwesome" pitchFamily="50" charset="0"/>
            </a:endParaRPr>
          </a:p>
          <a:p>
            <a:pPr algn="l"/>
            <a:endParaRPr lang="en-IE" dirty="0">
              <a:solidFill>
                <a:srgbClr val="C4C434"/>
              </a:solidFill>
              <a:latin typeface="FontAwesome" pitchFamily="50" charset="0"/>
            </a:endParaRPr>
          </a:p>
          <a:p>
            <a:pPr algn="l"/>
            <a:endParaRPr lang="en-IE" dirty="0">
              <a:solidFill>
                <a:srgbClr val="C4C434"/>
              </a:solidFill>
              <a:latin typeface="FontAwesome" pitchFamily="50" charset="0"/>
            </a:endParaRPr>
          </a:p>
          <a:p>
            <a:pPr algn="l"/>
            <a:endParaRPr lang="en-IE" dirty="0">
              <a:solidFill>
                <a:srgbClr val="C4C434"/>
              </a:solidFill>
              <a:latin typeface="FontAwesome" pitchFamily="50" charset="0"/>
            </a:endParaRPr>
          </a:p>
          <a:p>
            <a:pPr algn="l"/>
            <a:endParaRPr lang="en-IE" dirty="0">
              <a:solidFill>
                <a:srgbClr val="C4C434"/>
              </a:solidFill>
              <a:latin typeface="FontAwesome" pitchFamily="50" charset="0"/>
            </a:endParaRPr>
          </a:p>
          <a:p>
            <a:pPr algn="l"/>
            <a:endParaRPr lang="en-IE" dirty="0">
              <a:solidFill>
                <a:srgbClr val="C4C434"/>
              </a:solidFill>
              <a:latin typeface="FontAwesome" pitchFamily="50" charset="0"/>
            </a:endParaRPr>
          </a:p>
          <a:p>
            <a:pPr algn="l"/>
            <a:r>
              <a:rPr lang="en-IE" dirty="0">
                <a:solidFill>
                  <a:srgbClr val="C4C434"/>
                </a:solidFill>
                <a:latin typeface="Open Sans Semibold" panose="020B0706030804020204" pitchFamily="34" charset="0"/>
                <a:ea typeface="Open Sans Semibold" panose="020B0706030804020204" pitchFamily="34" charset="0"/>
                <a:cs typeface="Open Sans Semibold" panose="020B0706030804020204" pitchFamily="34" charset="0"/>
              </a:rPr>
              <a:t>Capture feedback</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Capture outcomes and experience feedback from clients during treatment, inside or outside the treatment setting on tablets, smart-phones, or computers.</a:t>
            </a:r>
          </a:p>
          <a:p>
            <a:pPr algn="l"/>
            <a:endParaRPr lang="en-IE" dirty="0">
              <a:solidFill>
                <a:schemeClr val="bg1"/>
              </a:solidFill>
            </a:endParaRPr>
          </a:p>
          <a:p>
            <a:pPr algn="l"/>
            <a:r>
              <a:rPr lang="en-IE" dirty="0">
                <a:solidFill>
                  <a:srgbClr val="C4C434"/>
                </a:solidFill>
                <a:latin typeface="Open Sans Semibold" panose="020B0706030804020204" pitchFamily="34" charset="0"/>
                <a:ea typeface="Open Sans Semibold" panose="020B0706030804020204" pitchFamily="34" charset="0"/>
                <a:cs typeface="Open Sans Semibold" panose="020B0706030804020204" pitchFamily="34" charset="0"/>
              </a:rPr>
              <a:t>Analyse responses</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Review and analyse client feedback during sessions. Compare feedback with the client’s expected treatment response. </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Aggregate and analyse feedback data by clinician and agency.</a:t>
            </a:r>
          </a:p>
          <a:p>
            <a:pPr algn="l"/>
            <a:endParaRPr lang="en-IE" dirty="0">
              <a:solidFill>
                <a:schemeClr val="bg1"/>
              </a:solidFill>
            </a:endParaRPr>
          </a:p>
          <a:p>
            <a:pPr algn="l"/>
            <a:r>
              <a:rPr lang="en-IE" dirty="0">
                <a:solidFill>
                  <a:srgbClr val="C4C434"/>
                </a:solidFill>
                <a:latin typeface="Open Sans Semibold" panose="020B0706030804020204" pitchFamily="34" charset="0"/>
                <a:ea typeface="Open Sans Semibold" panose="020B0706030804020204" pitchFamily="34" charset="0"/>
                <a:cs typeface="Open Sans Semibold" panose="020B0706030804020204" pitchFamily="34" charset="0"/>
              </a:rPr>
              <a:t>Improve outcomes</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Adjust treatment to ensure maximum benefit for clients.  </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Use reports and data analysis to inform and improve service delivery. </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Implement performance benchmarking for quality improvement initiatives.</a:t>
            </a:r>
          </a:p>
          <a:p>
            <a:pPr algn="l"/>
            <a:endPar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l"/>
            <a:r>
              <a:rPr lang="en-IE" sz="1400" b="1"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Contact</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Brendan Madden</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ACE Health</a:t>
            </a:r>
          </a:p>
          <a:p>
            <a:pPr algn="l"/>
            <a:r>
              <a:rPr lang="en-IE" sz="11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brendan.madden@acehealth.co</a:t>
            </a:r>
          </a:p>
          <a:p>
            <a:pPr algn="l"/>
            <a:r>
              <a:rPr lang="en-IE" dirty="0">
                <a:solidFill>
                  <a:schemeClr val="bg1"/>
                </a:solidFill>
              </a:rPr>
              <a:t> </a:t>
            </a:r>
          </a:p>
          <a:p>
            <a:pPr algn="l"/>
            <a:endParaRPr lang="en-IE" dirty="0">
              <a:solidFill>
                <a:schemeClr val="bg1"/>
              </a:solidFill>
            </a:endParaRPr>
          </a:p>
        </p:txBody>
      </p:sp>
      <p:sp>
        <p:nvSpPr>
          <p:cNvPr id="15" name="Title 1">
            <a:extLst>
              <a:ext uri="{FF2B5EF4-FFF2-40B4-BE49-F238E27FC236}">
                <a16:creationId xmlns:a16="http://schemas.microsoft.com/office/drawing/2014/main" id="{2CA37C0B-040D-40B3-B6D8-151D9654C729}"/>
              </a:ext>
            </a:extLst>
          </p:cNvPr>
          <p:cNvSpPr txBox="1">
            <a:spLocks/>
          </p:cNvSpPr>
          <p:nvPr/>
        </p:nvSpPr>
        <p:spPr>
          <a:xfrm>
            <a:off x="7364966" y="174058"/>
            <a:ext cx="2527402" cy="10311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spc="-60" baseline="0">
                <a:solidFill>
                  <a:srgbClr val="FFFFFF"/>
                </a:solidFill>
                <a:latin typeface="+mj-lt"/>
                <a:ea typeface="+mj-ea"/>
                <a:cs typeface="+mj-cs"/>
              </a:defRPr>
            </a:lvl1pPr>
          </a:lstStyle>
          <a:p>
            <a:r>
              <a:rPr lang="en-IE" dirty="0">
                <a:latin typeface="Dosis" panose="02010503020202060003" pitchFamily="50" charset="0"/>
              </a:rPr>
              <a:t>OpenFIT</a:t>
            </a:r>
            <a:br>
              <a:rPr lang="en-IE" dirty="0">
                <a:latin typeface="Dosis" panose="02010503020202060003" pitchFamily="50" charset="0"/>
              </a:rPr>
            </a:br>
            <a:r>
              <a:rPr lang="en-IE" sz="1400" dirty="0">
                <a:latin typeface="Open Sans" panose="020B0606030504020204" pitchFamily="34" charset="0"/>
                <a:ea typeface="Open Sans" panose="020B0606030504020204" pitchFamily="34" charset="0"/>
                <a:cs typeface="Open Sans" panose="020B0606030504020204" pitchFamily="34" charset="0"/>
              </a:rPr>
              <a:t>Designed for large and small implementations </a:t>
            </a:r>
            <a:endParaRPr lang="en-IE" dirty="0">
              <a:latin typeface="Dosis" panose="02010503020202060003" pitchFamily="50" charset="0"/>
            </a:endParaRPr>
          </a:p>
        </p:txBody>
      </p:sp>
      <p:sp>
        <p:nvSpPr>
          <p:cNvPr id="16" name="Rectangle 15">
            <a:extLst>
              <a:ext uri="{FF2B5EF4-FFF2-40B4-BE49-F238E27FC236}">
                <a16:creationId xmlns:a16="http://schemas.microsoft.com/office/drawing/2014/main" id="{5CA1A25F-809C-463B-B314-4FFA7AF615C3}"/>
              </a:ext>
            </a:extLst>
          </p:cNvPr>
          <p:cNvSpPr/>
          <p:nvPr/>
        </p:nvSpPr>
        <p:spPr>
          <a:xfrm>
            <a:off x="0" y="4162971"/>
            <a:ext cx="7351335" cy="1184940"/>
          </a:xfrm>
          <a:prstGeom prst="rect">
            <a:avLst/>
          </a:prstGeom>
        </p:spPr>
        <p:txBody>
          <a:bodyPr wrap="square">
            <a:spAutoFit/>
          </a:bodyPr>
          <a:lstStyle/>
          <a:p>
            <a:r>
              <a:rPr lang="en-IE" sz="1400" b="1" dirty="0">
                <a:solidFill>
                  <a:srgbClr val="666666"/>
                </a:solidFill>
                <a:latin typeface="Open Sans" panose="020B0606030504020204" pitchFamily="34" charset="0"/>
                <a:ea typeface="Open Sans" panose="020B0606030504020204" pitchFamily="34" charset="0"/>
                <a:cs typeface="Open Sans" panose="020B0606030504020204" pitchFamily="34" charset="0"/>
              </a:rPr>
              <a:t>About us</a:t>
            </a:r>
          </a:p>
          <a:p>
            <a:r>
              <a:rPr lang="en-IE" sz="1100" dirty="0">
                <a:solidFill>
                  <a:srgbClr val="666666"/>
                </a:solidFill>
                <a:latin typeface="Open Sans Semibold" panose="020B0706030804020204" pitchFamily="34" charset="0"/>
                <a:ea typeface="Open Sans Semibold" panose="020B0706030804020204" pitchFamily="34" charset="0"/>
                <a:cs typeface="Open Sans Semibold" panose="020B0706030804020204" pitchFamily="34" charset="0"/>
              </a:rPr>
              <a:t>ACE Health Innovations (AHI) is committed to developing a range of innovative and cost-effective client feedback solutions that improve client outcomes and engagement. We work with therapists and healthcare providers in over 10 countries helping clinicians provide high quality client care.</a:t>
            </a:r>
          </a:p>
          <a:p>
            <a:endParaRPr lang="en-IE" sz="1200" dirty="0">
              <a:latin typeface="Open Sans" panose="020B0606030504020204" pitchFamily="34" charset="0"/>
              <a:ea typeface="Open Sans" panose="020B0606030504020204" pitchFamily="34" charset="0"/>
              <a:cs typeface="Open Sans" panose="020B0606030504020204" pitchFamily="34" charset="0"/>
            </a:endParaRPr>
          </a:p>
          <a:p>
            <a:endParaRPr lang="en-IE"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8" name="Graphic 17">
            <a:extLst>
              <a:ext uri="{FF2B5EF4-FFF2-40B4-BE49-F238E27FC236}">
                <a16:creationId xmlns:a16="http://schemas.microsoft.com/office/drawing/2014/main" id="{0C2F0F95-4501-4E23-88C7-F8680A6E0FA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484" t="32559" r="22022" b="32285"/>
          <a:stretch/>
        </p:blipFill>
        <p:spPr>
          <a:xfrm>
            <a:off x="1117762" y="4870857"/>
            <a:ext cx="4924425" cy="1714501"/>
          </a:xfrm>
          <a:prstGeom prst="rect">
            <a:avLst/>
          </a:prstGeom>
        </p:spPr>
      </p:pic>
    </p:spTree>
    <p:extLst>
      <p:ext uri="{BB962C8B-B14F-4D97-AF65-F5344CB8AC3E}">
        <p14:creationId xmlns:p14="http://schemas.microsoft.com/office/powerpoint/2010/main" val="19948445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800269A38E4A4FB71B3F4E7517E85B" ma:contentTypeVersion="3" ma:contentTypeDescription="Create a new document." ma:contentTypeScope="" ma:versionID="991ec4d48504978559896b510acb32c5">
  <xsd:schema xmlns:xsd="http://www.w3.org/2001/XMLSchema" xmlns:xs="http://www.w3.org/2001/XMLSchema" xmlns:p="http://schemas.microsoft.com/office/2006/metadata/properties" xmlns:ns2="b0c0590b-7167-452a-ad8c-931a7ce804ca" targetNamespace="http://schemas.microsoft.com/office/2006/metadata/properties" ma:root="true" ma:fieldsID="ff942b4b08145901df4b67c9801dba76" ns2:_="">
    <xsd:import namespace="b0c0590b-7167-452a-ad8c-931a7ce804ca"/>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c0590b-7167-452a-ad8c-931a7ce804c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97F57-11BD-4258-A363-95A62E2DF2C1}">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b0c0590b-7167-452a-ad8c-931a7ce804ca"/>
    <ds:schemaRef ds:uri="http://www.w3.org/XML/1998/namespace"/>
  </ds:schemaRefs>
</ds:datastoreItem>
</file>

<file path=customXml/itemProps2.xml><?xml version="1.0" encoding="utf-8"?>
<ds:datastoreItem xmlns:ds="http://schemas.openxmlformats.org/officeDocument/2006/customXml" ds:itemID="{9E6F5CE8-FFFA-4CC8-8C0A-BF94E33C7A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c0590b-7167-452a-ad8c-931a7ce804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BAA9AF-FC75-4914-A279-CCDE2656CF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8222</TotalTime>
  <Words>588</Words>
  <Application>Microsoft Office PowerPoint</Application>
  <PresentationFormat>A4 Paper (210x297 mm)</PresentationFormat>
  <Paragraphs>69</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Dosis</vt:lpstr>
      <vt:lpstr>FontAwesome</vt:lpstr>
      <vt:lpstr>Open Sans</vt:lpstr>
      <vt:lpstr>Open Sans Semibold</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Enda Madden</dc:creator>
  <cp:lastModifiedBy>Brendan Madden</cp:lastModifiedBy>
  <cp:revision>26</cp:revision>
  <cp:lastPrinted>2017-07-21T10:15:36Z</cp:lastPrinted>
  <dcterms:created xsi:type="dcterms:W3CDTF">2017-07-20T13:49:10Z</dcterms:created>
  <dcterms:modified xsi:type="dcterms:W3CDTF">2018-04-25T15:12:41Z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0x0101003B800269A38E4A4FB71B3F4E7517E85B</vt:lpwstr>
  </property>
</Properties>
</file>