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notesSlides/notesSlide11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12.xml" ContentType="application/vnd.openxmlformats-officedocument.presentationml.notesSlide+xml"/>
  <Override PartName="/ppt/charts/chart6.xml" ContentType="application/vnd.openxmlformats-officedocument.drawingml.char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91" d="100"/>
          <a:sy n="91" d="100"/>
        </p:scale>
        <p:origin x="78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c:style val="2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Youth Unemployment (15–34)</c:v>
                </c:pt>
              </c:strCache>
            </c:strRef>
          </c:tx>
          <c:spPr>
            <a:ln w="31750" cap="flat">
              <a:solidFill>
                <a:srgbClr val="D94040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D94040"/>
              </a:solidFill>
              <a:ln w="9525" cap="flat">
                <a:solidFill>
                  <a:srgbClr val="D94040"/>
                </a:solidFill>
                <a:prstDash val="solid"/>
                <a:round/>
              </a:ln>
              <a:effectLst/>
            </c:spPr>
          </c:marker>
          <c:cat>
            <c:strRef>
              <c:f>Sheet1!$A$2:$A$17</c:f>
              <c:strCache>
                <c:ptCount val="16"/>
                <c:pt idx="0">
                  <c:v>Q1'19</c:v>
                </c:pt>
                <c:pt idx="1">
                  <c:v>Q4'19</c:v>
                </c:pt>
                <c:pt idx="2">
                  <c:v>Q1'20</c:v>
                </c:pt>
                <c:pt idx="3">
                  <c:v>Q4'20</c:v>
                </c:pt>
                <c:pt idx="4">
                  <c:v>Q1'21</c:v>
                </c:pt>
                <c:pt idx="5">
                  <c:v>Q4'21</c:v>
                </c:pt>
                <c:pt idx="6">
                  <c:v>Q1'22</c:v>
                </c:pt>
                <c:pt idx="7">
                  <c:v>Q4'22</c:v>
                </c:pt>
                <c:pt idx="8">
                  <c:v>Q1'23</c:v>
                </c:pt>
                <c:pt idx="9">
                  <c:v>Q4'23</c:v>
                </c:pt>
                <c:pt idx="10">
                  <c:v>Q1'24</c:v>
                </c:pt>
                <c:pt idx="11">
                  <c:v>Q4'24</c:v>
                </c:pt>
                <c:pt idx="12">
                  <c:v>Q1'25</c:v>
                </c:pt>
                <c:pt idx="13">
                  <c:v>Q2'25</c:v>
                </c:pt>
                <c:pt idx="14">
                  <c:v>Q3'25</c:v>
                </c:pt>
                <c:pt idx="15">
                  <c:v>Q4'25</c:v>
                </c:pt>
              </c:strCache>
            </c:str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36.9</c:v>
                </c:pt>
                <c:pt idx="1">
                  <c:v>38.200000000000003</c:v>
                </c:pt>
                <c:pt idx="2">
                  <c:v>40.5</c:v>
                </c:pt>
                <c:pt idx="3">
                  <c:v>46.6</c:v>
                </c:pt>
                <c:pt idx="4">
                  <c:v>46.3</c:v>
                </c:pt>
                <c:pt idx="5">
                  <c:v>43.9</c:v>
                </c:pt>
                <c:pt idx="6">
                  <c:v>46.9</c:v>
                </c:pt>
                <c:pt idx="7">
                  <c:v>43.9</c:v>
                </c:pt>
                <c:pt idx="8">
                  <c:v>44.3</c:v>
                </c:pt>
                <c:pt idx="9">
                  <c:v>44.9</c:v>
                </c:pt>
                <c:pt idx="10">
                  <c:v>46.1</c:v>
                </c:pt>
                <c:pt idx="11">
                  <c:v>44.6</c:v>
                </c:pt>
                <c:pt idx="12">
                  <c:v>46.1</c:v>
                </c:pt>
                <c:pt idx="13">
                  <c:v>45.2</c:v>
                </c:pt>
                <c:pt idx="14">
                  <c:v>44.3</c:v>
                </c:pt>
                <c:pt idx="15">
                  <c:v>43.8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0103-E34F-91DF-A7FEB46963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88888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52"/>
          <c:min val="30"/>
        </c:scaling>
        <c:delete val="0"/>
        <c:axPos val="l"/>
        <c:majorGridlines>
          <c:spPr>
            <a:ln w="6350" cap="flat">
              <a:solidFill>
                <a:srgbClr val="333333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8888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222222"/>
        </a:solidFill>
        <a:ln>
          <a:noFill/>
        </a:ln>
        <a:effectLst/>
      </c:spPr>
    </c:plotArea>
    <c:plotVisOnly val="1"/>
    <c:dispBlanksAs val="span"/>
    <c:showDLblsOverMax val="1"/>
  </c:chart>
  <c:spPr>
    <a:solidFill>
      <a:srgbClr val="222222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Unemployment Rate (%)</c:v>
                </c:pt>
              </c:strCache>
            </c:strRef>
          </c:tx>
          <c:spPr>
            <a:solidFill>
              <a:srgbClr val="D94040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2F7-44B1-B8F5-183E215654B9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2F7-44B1-B8F5-183E215654B9}"/>
              </c:ext>
            </c:extLst>
          </c:dPt>
          <c:dPt>
            <c:idx val="2"/>
            <c:invertIfNegative val="0"/>
            <c:bubble3D val="0"/>
            <c:spPr>
              <a:solidFill>
                <a:srgbClr val="E07B30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C2F7-44B1-B8F5-183E215654B9}"/>
              </c:ext>
            </c:extLst>
          </c:dPt>
          <c:dPt>
            <c:idx val="3"/>
            <c:invertIfNegative val="0"/>
            <c:bubble3D val="0"/>
            <c:spPr>
              <a:solidFill>
                <a:srgbClr val="E07B30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C2F7-44B1-B8F5-183E215654B9}"/>
              </c:ext>
            </c:extLst>
          </c:dPt>
          <c:dPt>
            <c:idx val="4"/>
            <c:invertIfNegative val="0"/>
            <c:bubble3D val="0"/>
            <c:spPr>
              <a:solidFill>
                <a:srgbClr val="C9952A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C2F7-44B1-B8F5-183E215654B9}"/>
              </c:ext>
            </c:extLst>
          </c:dPt>
          <c:dPt>
            <c:idx val="5"/>
            <c:invertIfNegative val="0"/>
            <c:bubble3D val="0"/>
            <c:spPr>
              <a:solidFill>
                <a:srgbClr val="4A90C4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C2F7-44B1-B8F5-183E215654B9}"/>
              </c:ext>
            </c:extLst>
          </c:dPt>
          <c:dPt>
            <c:idx val="6"/>
            <c:invertIfNegative val="0"/>
            <c:bubble3D val="0"/>
            <c:spPr>
              <a:solidFill>
                <a:srgbClr val="3AA876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B-C2F7-44B1-B8F5-183E215654B9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0" u="none" strike="noStrike">
                    <a:solidFill>
                      <a:srgbClr val="FFFFFF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No
Schooling</c:v>
                </c:pt>
                <c:pt idx="1">
                  <c:v>Some
Primary</c:v>
                </c:pt>
                <c:pt idx="2">
                  <c:v>Primary
Complete</c:v>
                </c:pt>
                <c:pt idx="3">
                  <c:v>No Matric
(Secondary)</c:v>
                </c:pt>
                <c:pt idx="4">
                  <c:v>Matric
Only</c:v>
                </c:pt>
                <c:pt idx="5">
                  <c:v>Cert /
Diploma</c:v>
                </c:pt>
                <c:pt idx="6">
                  <c:v>University
Degree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62</c:v>
                </c:pt>
                <c:pt idx="1">
                  <c:v>58</c:v>
                </c:pt>
                <c:pt idx="2">
                  <c:v>55</c:v>
                </c:pt>
                <c:pt idx="3">
                  <c:v>51.6</c:v>
                </c:pt>
                <c:pt idx="4">
                  <c:v>47.6</c:v>
                </c:pt>
                <c:pt idx="5">
                  <c:v>37.299999999999997</c:v>
                </c:pt>
                <c:pt idx="6">
                  <c:v>23.9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82-074B-A843-5AD0052C201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8888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75"/>
          <c:min val="0"/>
        </c:scaling>
        <c:delete val="0"/>
        <c:axPos val="l"/>
        <c:majorGridlines>
          <c:spPr>
            <a:ln w="6350" cap="flat">
              <a:solidFill>
                <a:srgbClr val="333333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8888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222222"/>
        </a:solidFill>
        <a:ln>
          <a:noFill/>
        </a:ln>
        <a:effectLst/>
      </c:spPr>
    </c:plotArea>
    <c:plotVisOnly val="1"/>
    <c:dispBlanksAs val="span"/>
    <c:showDLblsOverMax val="1"/>
  </c:chart>
  <c:spPr>
    <a:solidFill>
      <a:srgbClr val="222222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Employment Share (%)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C9952A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4ACA-4FC1-AD2E-D72C6F55BF88}"/>
              </c:ext>
            </c:extLst>
          </c:dPt>
          <c:dPt>
            <c:idx val="1"/>
            <c:bubble3D val="0"/>
            <c:spPr>
              <a:solidFill>
                <a:srgbClr val="E8B84B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4ACA-4FC1-AD2E-D72C6F55BF88}"/>
              </c:ext>
            </c:extLst>
          </c:dPt>
          <c:dPt>
            <c:idx val="2"/>
            <c:bubble3D val="0"/>
            <c:spPr>
              <a:solidFill>
                <a:srgbClr val="4A90C4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4ACA-4FC1-AD2E-D72C6F55BF88}"/>
              </c:ext>
            </c:extLst>
          </c:dPt>
          <c:dPt>
            <c:idx val="3"/>
            <c:bubble3D val="0"/>
            <c:spPr>
              <a:solidFill>
                <a:srgbClr val="3AA876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4ACA-4FC1-AD2E-D72C6F55BF88}"/>
              </c:ext>
            </c:extLst>
          </c:dPt>
          <c:dPt>
            <c:idx val="4"/>
            <c:bubble3D val="0"/>
            <c:spPr>
              <a:solidFill>
                <a:srgbClr val="E07B30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4ACA-4FC1-AD2E-D72C6F55BF88}"/>
              </c:ext>
            </c:extLst>
          </c:dPt>
          <c:dPt>
            <c:idx val="5"/>
            <c:bubble3D val="0"/>
            <c:spPr>
              <a:solidFill>
                <a:srgbClr val="666666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B-4ACA-4FC1-AD2E-D72C6F55BF88}"/>
              </c:ext>
            </c:extLst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ACA-4FC1-AD2E-D72C6F55BF88}"/>
                </c:ext>
              </c:extLst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ACA-4FC1-AD2E-D72C6F55BF88}"/>
                </c:ext>
              </c:extLst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ACA-4FC1-AD2E-D72C6F55BF88}"/>
                </c:ext>
              </c:extLst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ACA-4FC1-AD2E-D72C6F55BF88}"/>
                </c:ext>
              </c:extLst>
            </c:dLbl>
            <c:dLbl>
              <c:idx val="4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ACA-4FC1-AD2E-D72C6F55BF88}"/>
                </c:ext>
              </c:extLst>
            </c:dLbl>
            <c:dLbl>
              <c:idx val="5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ACA-4FC1-AD2E-D72C6F55BF88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PGMs (Platinum)</c:v>
                </c:pt>
                <c:pt idx="1">
                  <c:v>Gold</c:v>
                </c:pt>
                <c:pt idx="2">
                  <c:v>Coal</c:v>
                </c:pt>
                <c:pt idx="3">
                  <c:v>Chrome &amp; Manganese</c:v>
                </c:pt>
                <c:pt idx="4">
                  <c:v>Iron Ore</c:v>
                </c:pt>
                <c:pt idx="5">
                  <c:v>Other Minerals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36</c:v>
                </c:pt>
                <c:pt idx="1">
                  <c:v>20</c:v>
                </c:pt>
                <c:pt idx="2">
                  <c:v>19</c:v>
                </c:pt>
                <c:pt idx="3">
                  <c:v>9</c:v>
                </c:pt>
                <c:pt idx="4">
                  <c:v>4.5</c:v>
                </c:pt>
                <c:pt idx="5">
                  <c:v>11.5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D8-7444-866C-D779862FD1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solidFill>
          <a:srgbClr val="222222"/>
        </a:solidFill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/>
          </a:pPr>
          <a:endParaRPr lang="en-US"/>
        </a:p>
      </c:txPr>
    </c:legend>
    <c:plotVisOnly val="1"/>
    <c:dispBlanksAs val="span"/>
    <c:showDLblsOverMax val="1"/>
  </c:chart>
  <c:spPr>
    <a:solidFill>
      <a:srgbClr val="222222"/>
    </a:solidFill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tx>
        <c:rich>
          <a:bodyPr/>
          <a:lstStyle/>
          <a:p>
            <a:pPr>
              <a:defRPr sz="1100" b="0" i="0" u="none" strike="noStrike">
                <a:solidFill>
                  <a:srgbClr val="E8E0D0"/>
                </a:solidFill>
                <a:latin typeface="Arial"/>
              </a:defRPr>
            </a:pPr>
            <a:r>
              <a:rPr lang="en-US" sz="1100" b="0" i="0" u="none" strike="noStrike">
                <a:solidFill>
                  <a:srgbClr val="E8E0D0"/>
                </a:solidFill>
                <a:latin typeface="Arial"/>
              </a:rPr>
              <a:t>2025 All Quarters (Youth 15–34)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Youth Unemployment (15–34)</c:v>
                </c:pt>
              </c:strCache>
            </c:strRef>
          </c:tx>
          <c:spPr>
            <a:solidFill>
              <a:srgbClr val="D94040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A968-4ADA-9056-32AF3AA0F6E9}"/>
              </c:ext>
            </c:extLst>
          </c:dPt>
          <c:dPt>
            <c:idx val="1"/>
            <c:invertIfNegative val="0"/>
            <c:bubble3D val="0"/>
            <c:spPr>
              <a:solidFill>
                <a:srgbClr val="E07B30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2-A968-4ADA-9056-32AF3AA0F6E9}"/>
              </c:ext>
            </c:extLst>
          </c:dPt>
          <c:dPt>
            <c:idx val="2"/>
            <c:invertIfNegative val="0"/>
            <c:bubble3D val="0"/>
            <c:spPr>
              <a:solidFill>
                <a:srgbClr val="C9952A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4-A968-4ADA-9056-32AF3AA0F6E9}"/>
              </c:ext>
            </c:extLst>
          </c:dPt>
          <c:dPt>
            <c:idx val="3"/>
            <c:invertIfNegative val="0"/>
            <c:bubble3D val="0"/>
            <c:spPr>
              <a:solidFill>
                <a:srgbClr val="E8B84B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6-A968-4ADA-9056-32AF3AA0F6E9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FFFFFF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Q1 2025
46.1%</c:v>
                </c:pt>
                <c:pt idx="1">
                  <c:v>Q2 2025
~45.2%</c:v>
                </c:pt>
                <c:pt idx="2">
                  <c:v>Q3 2025
44.3%</c:v>
                </c:pt>
                <c:pt idx="3">
                  <c:v>Q4 2025
43.8%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46.1</c:v>
                </c:pt>
                <c:pt idx="1">
                  <c:v>45.2</c:v>
                </c:pt>
                <c:pt idx="2">
                  <c:v>44.3</c:v>
                </c:pt>
                <c:pt idx="3">
                  <c:v>43.8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90-2A49-B384-0D512D1E5FB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50" b="0" i="0" u="none" strike="noStrike">
                <a:solidFill>
                  <a:srgbClr val="88888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50"/>
          <c:min val="40"/>
        </c:scaling>
        <c:delete val="0"/>
        <c:axPos val="l"/>
        <c:majorGridlines>
          <c:spPr>
            <a:ln w="6350" cap="flat">
              <a:solidFill>
                <a:srgbClr val="333333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8888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222222"/>
        </a:solidFill>
        <a:ln>
          <a:noFill/>
        </a:ln>
        <a:effectLst/>
      </c:spPr>
    </c:plotArea>
    <c:plotVisOnly val="1"/>
    <c:dispBlanksAs val="span"/>
    <c:showDLblsOverMax val="1"/>
  </c:chart>
  <c:spPr>
    <a:solidFill>
      <a:srgbClr val="222222"/>
    </a:solidFill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tx>
        <c:rich>
          <a:bodyPr/>
          <a:lstStyle/>
          <a:p>
            <a:pPr>
              <a:defRPr sz="1100" b="0" i="0" u="none" strike="noStrike">
                <a:solidFill>
                  <a:srgbClr val="E8E0D0"/>
                </a:solidFill>
                <a:latin typeface="Arial"/>
              </a:defRPr>
            </a:pPr>
            <a:r>
              <a:rPr lang="en-US" sz="1100" b="0" i="0" u="none" strike="noStrike">
                <a:solidFill>
                  <a:srgbClr val="E8E0D0"/>
                </a:solidFill>
                <a:latin typeface="Arial"/>
              </a:rPr>
              <a:t>Intervention Effectiveness by Dimension (Score/100)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Learnerships</c:v>
                </c:pt>
              </c:strCache>
            </c:strRef>
          </c:tx>
          <c:spPr>
            <a:solidFill>
              <a:srgbClr val="3AA876"/>
            </a:solidFill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Employ Absorption</c:v>
                </c:pt>
                <c:pt idx="1">
                  <c:v>Scale (# placed)</c:v>
                </c:pt>
                <c:pt idx="2">
                  <c:v>Entrepreneur Ready</c:v>
                </c:pt>
                <c:pt idx="3">
                  <c:v>Cost Efficiency</c:v>
                </c:pt>
                <c:pt idx="4">
                  <c:v>Speed to Work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85</c:v>
                </c:pt>
                <c:pt idx="1">
                  <c:v>70</c:v>
                </c:pt>
                <c:pt idx="2">
                  <c:v>40</c:v>
                </c:pt>
                <c:pt idx="3">
                  <c:v>60</c:v>
                </c:pt>
                <c:pt idx="4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F8-0648-8C35-66FB9C3D56C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Apprenticeships</c:v>
                </c:pt>
              </c:strCache>
            </c:strRef>
          </c:tx>
          <c:spPr>
            <a:solidFill>
              <a:srgbClr val="C9952A"/>
            </a:solidFill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Employ Absorption</c:v>
                </c:pt>
                <c:pt idx="1">
                  <c:v>Scale (# placed)</c:v>
                </c:pt>
                <c:pt idx="2">
                  <c:v>Entrepreneur Ready</c:v>
                </c:pt>
                <c:pt idx="3">
                  <c:v>Cost Efficiency</c:v>
                </c:pt>
                <c:pt idx="4">
                  <c:v>Speed to Work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90</c:v>
                </c:pt>
                <c:pt idx="1">
                  <c:v>50</c:v>
                </c:pt>
                <c:pt idx="2">
                  <c:v>30</c:v>
                </c:pt>
                <c:pt idx="3">
                  <c:v>50</c:v>
                </c:pt>
                <c:pt idx="4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F8-0648-8C35-66FB9C3D56C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Short Courses</c:v>
                </c:pt>
              </c:strCache>
            </c:strRef>
          </c:tx>
          <c:spPr>
            <a:solidFill>
              <a:srgbClr val="4A90C4"/>
            </a:solidFill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Employ Absorption</c:v>
                </c:pt>
                <c:pt idx="1">
                  <c:v>Scale (# placed)</c:v>
                </c:pt>
                <c:pt idx="2">
                  <c:v>Entrepreneur Ready</c:v>
                </c:pt>
                <c:pt idx="3">
                  <c:v>Cost Efficiency</c:v>
                </c:pt>
                <c:pt idx="4">
                  <c:v>Speed to Work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38</c:v>
                </c:pt>
                <c:pt idx="1">
                  <c:v>90</c:v>
                </c:pt>
                <c:pt idx="2">
                  <c:v>52</c:v>
                </c:pt>
                <c:pt idx="3">
                  <c:v>86</c:v>
                </c:pt>
                <c:pt idx="4">
                  <c:v>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9F8-0648-8C35-66FB9C3D56C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Bursaries</c:v>
                </c:pt>
              </c:strCache>
            </c:strRef>
          </c:tx>
          <c:spPr>
            <a:solidFill>
              <a:srgbClr val="E07B30"/>
            </a:solidFill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Employ Absorption</c:v>
                </c:pt>
                <c:pt idx="1">
                  <c:v>Scale (# placed)</c:v>
                </c:pt>
                <c:pt idx="2">
                  <c:v>Entrepreneur Ready</c:v>
                </c:pt>
                <c:pt idx="3">
                  <c:v>Cost Efficiency</c:v>
                </c:pt>
                <c:pt idx="4">
                  <c:v>Speed to Work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62</c:v>
                </c:pt>
                <c:pt idx="1">
                  <c:v>28</c:v>
                </c:pt>
                <c:pt idx="2">
                  <c:v>58</c:v>
                </c:pt>
                <c:pt idx="3">
                  <c:v>32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9F8-0648-8C35-66FB9C3D56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750" b="0" i="0" u="none" strike="noStrike">
                <a:solidFill>
                  <a:srgbClr val="88888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  <c:min val="0"/>
        </c:scaling>
        <c:delete val="0"/>
        <c:axPos val="l"/>
        <c:majorGridlines>
          <c:spPr>
            <a:ln w="6350" cap="flat">
              <a:solidFill>
                <a:srgbClr val="333333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88888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222222"/>
        </a:solidFill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850"/>
          </a:pPr>
          <a:endParaRPr lang="en-US"/>
        </a:p>
      </c:txPr>
    </c:legend>
    <c:plotVisOnly val="1"/>
    <c:dispBlanksAs val="span"/>
    <c:showDLblsOverMax val="1"/>
  </c:chart>
  <c:spPr>
    <a:solidFill>
      <a:srgbClr val="222222"/>
    </a:solidFill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Business-as-usual (no scale-up)</c:v>
                </c:pt>
              </c:strCache>
            </c:strRef>
          </c:tx>
          <c:spPr>
            <a:ln w="31750" cap="flat">
              <a:solidFill>
                <a:srgbClr val="888888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888888"/>
              </a:solidFill>
              <a:ln w="9525" cap="flat">
                <a:solidFill>
                  <a:srgbClr val="888888"/>
                </a:solidFill>
                <a:prstDash val="solid"/>
                <a:round/>
              </a:ln>
              <a:effectLst/>
            </c:spPr>
          </c:marker>
          <c:cat>
            <c:strRef>
              <c:f>Sheet1!$A$2:$A$7</c:f>
              <c:strCache>
                <c:ptCount val="6"/>
                <c:pt idx="0">
                  <c:v>Q4 2025
Baseline</c:v>
                </c:pt>
                <c:pt idx="1">
                  <c:v>2026</c:v>
                </c:pt>
                <c:pt idx="2">
                  <c:v>2027</c:v>
                </c:pt>
                <c:pt idx="3">
                  <c:v>2028</c:v>
                </c:pt>
                <c:pt idx="4">
                  <c:v>2029</c:v>
                </c:pt>
                <c:pt idx="5">
                  <c:v>2030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473484</c:v>
                </c:pt>
                <c:pt idx="1">
                  <c:v>471000</c:v>
                </c:pt>
                <c:pt idx="2">
                  <c:v>469000</c:v>
                </c:pt>
                <c:pt idx="3">
                  <c:v>467000</c:v>
                </c:pt>
                <c:pt idx="4">
                  <c:v>465000</c:v>
                </c:pt>
                <c:pt idx="5">
                  <c:v>462000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CCBA-7D4A-A204-312F4D8DAEA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With scaled skills development (national targets)</c:v>
                </c:pt>
              </c:strCache>
            </c:strRef>
          </c:tx>
          <c:spPr>
            <a:ln w="31750" cap="flat">
              <a:solidFill>
                <a:srgbClr val="3AA876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3AA876"/>
              </a:solidFill>
              <a:ln w="9525" cap="flat">
                <a:solidFill>
                  <a:srgbClr val="3AA876"/>
                </a:solidFill>
                <a:prstDash val="solid"/>
                <a:round/>
              </a:ln>
              <a:effectLst/>
            </c:spPr>
          </c:marker>
          <c:cat>
            <c:strRef>
              <c:f>Sheet1!$A$2:$A$7</c:f>
              <c:strCache>
                <c:ptCount val="6"/>
                <c:pt idx="0">
                  <c:v>Q4 2025
Baseline</c:v>
                </c:pt>
                <c:pt idx="1">
                  <c:v>2026</c:v>
                </c:pt>
                <c:pt idx="2">
                  <c:v>2027</c:v>
                </c:pt>
                <c:pt idx="3">
                  <c:v>2028</c:v>
                </c:pt>
                <c:pt idx="4">
                  <c:v>2029</c:v>
                </c:pt>
                <c:pt idx="5">
                  <c:v>2030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473484</c:v>
                </c:pt>
                <c:pt idx="1">
                  <c:v>492000</c:v>
                </c:pt>
                <c:pt idx="2">
                  <c:v>516000</c:v>
                </c:pt>
                <c:pt idx="3">
                  <c:v>545000</c:v>
                </c:pt>
                <c:pt idx="4">
                  <c:v>578000</c:v>
                </c:pt>
                <c:pt idx="5">
                  <c:v>618000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CCBA-7D4A-A204-312F4D8DAE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8888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in val="440000"/>
        </c:scaling>
        <c:delete val="0"/>
        <c:axPos val="l"/>
        <c:majorGridlines>
          <c:spPr>
            <a:ln w="6350" cap="flat">
              <a:solidFill>
                <a:srgbClr val="333333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50" b="0" i="0" u="none" strike="noStrike">
                <a:solidFill>
                  <a:srgbClr val="88888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222222"/>
        </a:solidFill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/>
          </a:pPr>
          <a:endParaRPr lang="en-US"/>
        </a:p>
      </c:txPr>
    </c:legend>
    <c:plotVisOnly val="1"/>
    <c:dispBlanksAs val="span"/>
    <c:showDLblsOverMax val="1"/>
  </c:chart>
  <c:spPr>
    <a:solidFill>
      <a:srgbClr val="222222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2913063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64C290-C388-624A-BEAF-16D3031BDAED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7145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514350" y="4400550"/>
            <a:ext cx="41148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2913063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E88B00-E8C1-C241-9600-BB75C9223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980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286000" y="-1371600"/>
            <a:ext cx="4572000" cy="3200400"/>
          </a:xfrm>
          <a:prstGeom prst="ellipse">
            <a:avLst/>
          </a:prstGeom>
          <a:solidFill>
            <a:srgbClr val="C9952A">
              <a:alpha val="12000"/>
            </a:srgbClr>
          </a:solidFill>
          <a:ln w="12700">
            <a:solidFill>
              <a:srgbClr val="0D0D0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C9952A"/>
          </a:solidFill>
          <a:ln w="12700">
            <a:solidFill>
              <a:srgbClr val="C9952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754880"/>
            <a:ext cx="859536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D0D0D"/>
                </a:solidFill>
              </a:rPr>
              <a:t>Recommendations by: South African Mining Youth Association  ·  February 2026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457200" y="347472"/>
            <a:ext cx="2011680" cy="256032"/>
          </a:xfrm>
          <a:prstGeom prst="rect">
            <a:avLst/>
          </a:prstGeom>
          <a:solidFill>
            <a:srgbClr val="C9952A"/>
          </a:solidFill>
          <a:ln w="12700">
            <a:solidFill>
              <a:srgbClr val="C9952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347472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kern="0" spc="50" dirty="0">
                <a:solidFill>
                  <a:srgbClr val="0D0D0D"/>
                </a:solidFill>
              </a:rPr>
              <a:t>  Q4 2025 DATA — 17 FEB 2026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457200" y="82296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Skills Development</a:t>
            </a:r>
            <a:endParaRPr lang="en-US" sz="4600" dirty="0"/>
          </a:p>
        </p:txBody>
      </p:sp>
      <p:sp>
        <p:nvSpPr>
          <p:cNvPr id="8" name="Text 6"/>
          <p:cNvSpPr/>
          <p:nvPr/>
        </p:nvSpPr>
        <p:spPr>
          <a:xfrm>
            <a:off x="457200" y="15544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E8B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&amp; the Mining Value Chain</a:t>
            </a:r>
            <a:endParaRPr lang="en-US" sz="3400" dirty="0"/>
          </a:p>
        </p:txBody>
      </p:sp>
      <p:sp>
        <p:nvSpPr>
          <p:cNvPr id="9" name="Shape 7"/>
          <p:cNvSpPr/>
          <p:nvPr/>
        </p:nvSpPr>
        <p:spPr>
          <a:xfrm>
            <a:off x="2286000" y="2304288"/>
            <a:ext cx="4572000" cy="22860"/>
          </a:xfrm>
          <a:prstGeom prst="rect">
            <a:avLst/>
          </a:prstGeom>
          <a:solidFill>
            <a:srgbClr val="C9952A"/>
          </a:solidFill>
          <a:ln w="12700">
            <a:solidFill>
              <a:srgbClr val="C9952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31520" y="2423160"/>
            <a:ext cx="768096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50" dirty="0">
                <a:solidFill>
                  <a:srgbClr val="888880"/>
                </a:solidFill>
              </a:rPr>
              <a:t>Addressing the skills mismatch  backed by the available data</a:t>
            </a:r>
            <a:endParaRPr lang="en-US" sz="1250" dirty="0"/>
          </a:p>
          <a:p>
            <a:pPr marL="0" indent="0" algn="ctr">
              <a:buNone/>
            </a:pPr>
            <a:r>
              <a:rPr lang="en-US" sz="1250" dirty="0">
                <a:solidFill>
                  <a:srgbClr val="888880"/>
                </a:solidFill>
              </a:rPr>
              <a:t>Building employment pathways for students, graduates, entrepreneurs &amp; </a:t>
            </a:r>
            <a:r>
              <a:rPr lang="en-US" sz="1250">
                <a:solidFill>
                  <a:srgbClr val="888880"/>
                </a:solidFill>
              </a:rPr>
              <a:t>unemployed youth.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914400" y="3291840"/>
            <a:ext cx="1828800" cy="292608"/>
          </a:xfrm>
          <a:prstGeom prst="rect">
            <a:avLst/>
          </a:prstGeom>
          <a:solidFill>
            <a:srgbClr val="222222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14400" y="3291840"/>
            <a:ext cx="18288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E8E0D0"/>
                </a:solidFill>
              </a:rPr>
              <a:t>🎓 Students &amp; Graduates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2798064" y="3291840"/>
            <a:ext cx="1828800" cy="292608"/>
          </a:xfrm>
          <a:prstGeom prst="rect">
            <a:avLst/>
          </a:prstGeom>
          <a:solidFill>
            <a:srgbClr val="222222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798064" y="3291840"/>
            <a:ext cx="18288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E8E0D0"/>
                </a:solidFill>
              </a:rPr>
              <a:t>💼 Entrepreneurs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681728" y="3291840"/>
            <a:ext cx="1828800" cy="292608"/>
          </a:xfrm>
          <a:prstGeom prst="rect">
            <a:avLst/>
          </a:prstGeom>
          <a:solidFill>
            <a:srgbClr val="222222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681728" y="3291840"/>
            <a:ext cx="18288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E8E0D0"/>
                </a:solidFill>
              </a:rPr>
              <a:t>🔍 Unemployed Youth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6565392" y="3291840"/>
            <a:ext cx="1828800" cy="292608"/>
          </a:xfrm>
          <a:prstGeom prst="rect">
            <a:avLst/>
          </a:prstGeom>
          <a:solidFill>
            <a:srgbClr val="222222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565392" y="3291840"/>
            <a:ext cx="18288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E8E0D0"/>
                </a:solidFill>
              </a:rPr>
              <a:t>⛏️ Mining Value Chain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457200" y="374904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i="1" dirty="0">
                <a:solidFill>
                  <a:srgbClr val="444444"/>
                </a:solidFill>
              </a:rPr>
              <a:t>Research Presentation  ·  February 2026  ·  Q4 2025 Stats SA QLFS Data</a:t>
            </a:r>
            <a:endParaRPr lang="en-US" sz="8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01168"/>
            <a:ext cx="3895344" cy="201168"/>
          </a:xfrm>
          <a:prstGeom prst="rect">
            <a:avLst/>
          </a:prstGeom>
          <a:solidFill>
            <a:srgbClr val="C9952A">
              <a:alpha val="15000"/>
            </a:srgbClr>
          </a:solidFill>
          <a:ln w="12700">
            <a:solidFill>
              <a:srgbClr val="C995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01168"/>
            <a:ext cx="38953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kern="0" spc="200" dirty="0">
                <a:solidFill>
                  <a:srgbClr val="E8B84B"/>
                </a:solidFill>
              </a:rPr>
              <a:t>MINING SECTOR — EMPLOYMENT BY COMMODITY 2025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Who Employs the Most — and Where Youth Must Be Trained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932688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88880"/>
                </a:solidFill>
              </a:rPr>
              <a:t>473,484 direct mining employees in 2025. PGMs are the largest employer. Each commodity requires distinct skills  training must be commodity-specific.</a:t>
            </a:r>
            <a:endParaRPr lang="en-US" sz="1000" dirty="0"/>
          </a:p>
        </p:txBody>
      </p:sp>
      <p:graphicFrame>
        <p:nvGraphicFramePr>
          <p:cNvPr id="6" name="Chart 0"/>
          <p:cNvGraphicFramePr/>
          <p:nvPr/>
        </p:nvGraphicFramePr>
        <p:xfrm>
          <a:off x="365760" y="1280160"/>
          <a:ext cx="50292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Shape 4"/>
          <p:cNvSpPr/>
          <p:nvPr/>
        </p:nvSpPr>
        <p:spPr>
          <a:xfrm>
            <a:off x="5577840" y="1353312"/>
            <a:ext cx="3200400" cy="713232"/>
          </a:xfrm>
          <a:prstGeom prst="rect">
            <a:avLst/>
          </a:prstGeom>
          <a:solidFill>
            <a:srgbClr val="222222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577840" y="1353312"/>
            <a:ext cx="36576" cy="713232"/>
          </a:xfrm>
          <a:prstGeom prst="rect">
            <a:avLst/>
          </a:prstGeom>
          <a:solidFill>
            <a:srgbClr val="C9952A"/>
          </a:solidFill>
          <a:ln w="12700">
            <a:solidFill>
              <a:srgbClr val="C9952A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687567" y="1545336"/>
            <a:ext cx="1039053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C995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36%</a:t>
            </a:r>
            <a:endParaRPr lang="en-US" sz="2400" dirty="0"/>
          </a:p>
        </p:txBody>
      </p:sp>
      <p:sp>
        <p:nvSpPr>
          <p:cNvPr id="10" name="Text 7"/>
          <p:cNvSpPr/>
          <p:nvPr/>
        </p:nvSpPr>
        <p:spPr>
          <a:xfrm>
            <a:off x="6510528" y="1588612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88880"/>
                </a:solidFill>
              </a:rPr>
              <a:t>PGMs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888880"/>
                </a:solidFill>
              </a:rPr>
              <a:t>~170K employees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5577840" y="2194560"/>
            <a:ext cx="3200400" cy="713232"/>
          </a:xfrm>
          <a:prstGeom prst="rect">
            <a:avLst/>
          </a:prstGeom>
          <a:solidFill>
            <a:srgbClr val="222222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5577840" y="2194560"/>
            <a:ext cx="36576" cy="713232"/>
          </a:xfrm>
          <a:prstGeom prst="rect">
            <a:avLst/>
          </a:prstGeom>
          <a:solidFill>
            <a:srgbClr val="E8B84B"/>
          </a:solidFill>
          <a:ln w="12700">
            <a:solidFill>
              <a:srgbClr val="E8B84B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5687568" y="2421058"/>
            <a:ext cx="92932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E8B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20%</a:t>
            </a:r>
            <a:endParaRPr lang="en-US" sz="2400" dirty="0"/>
          </a:p>
        </p:txBody>
      </p:sp>
      <p:sp>
        <p:nvSpPr>
          <p:cNvPr id="14" name="Text 11"/>
          <p:cNvSpPr/>
          <p:nvPr/>
        </p:nvSpPr>
        <p:spPr>
          <a:xfrm>
            <a:off x="6510528" y="2437376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88880"/>
                </a:solidFill>
              </a:rPr>
              <a:t>Gold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888880"/>
                </a:solidFill>
              </a:rPr>
              <a:t>~95K employees</a:t>
            </a:r>
            <a:endParaRPr lang="en-US" sz="900" dirty="0"/>
          </a:p>
        </p:txBody>
      </p:sp>
      <p:sp>
        <p:nvSpPr>
          <p:cNvPr id="15" name="Shape 12"/>
          <p:cNvSpPr/>
          <p:nvPr/>
        </p:nvSpPr>
        <p:spPr>
          <a:xfrm>
            <a:off x="5577840" y="3035808"/>
            <a:ext cx="3200400" cy="713232"/>
          </a:xfrm>
          <a:prstGeom prst="rect">
            <a:avLst/>
          </a:prstGeom>
          <a:solidFill>
            <a:srgbClr val="222222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5577840" y="3035808"/>
            <a:ext cx="36576" cy="713232"/>
          </a:xfrm>
          <a:prstGeom prst="rect">
            <a:avLst/>
          </a:prstGeom>
          <a:solidFill>
            <a:srgbClr val="4A90C4"/>
          </a:solidFill>
          <a:ln w="12700">
            <a:solidFill>
              <a:srgbClr val="4A90C4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5797296" y="3213827"/>
            <a:ext cx="822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4A90C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19%</a:t>
            </a:r>
            <a:endParaRPr lang="en-US" sz="2400" dirty="0"/>
          </a:p>
        </p:txBody>
      </p:sp>
      <p:sp>
        <p:nvSpPr>
          <p:cNvPr id="18" name="Text 15"/>
          <p:cNvSpPr/>
          <p:nvPr/>
        </p:nvSpPr>
        <p:spPr>
          <a:xfrm>
            <a:off x="6510528" y="3294126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88880"/>
                </a:solidFill>
              </a:rPr>
              <a:t>Coal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888880"/>
                </a:solidFill>
              </a:rPr>
              <a:t>~90K employees</a:t>
            </a:r>
            <a:endParaRPr lang="en-US" sz="900" dirty="0"/>
          </a:p>
        </p:txBody>
      </p:sp>
      <p:sp>
        <p:nvSpPr>
          <p:cNvPr id="19" name="Shape 16"/>
          <p:cNvSpPr/>
          <p:nvPr/>
        </p:nvSpPr>
        <p:spPr>
          <a:xfrm>
            <a:off x="5577840" y="3877056"/>
            <a:ext cx="3200400" cy="713232"/>
          </a:xfrm>
          <a:prstGeom prst="rect">
            <a:avLst/>
          </a:prstGeom>
          <a:solidFill>
            <a:srgbClr val="222222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0" name="Shape 17"/>
          <p:cNvSpPr/>
          <p:nvPr/>
        </p:nvSpPr>
        <p:spPr>
          <a:xfrm>
            <a:off x="5577840" y="3877056"/>
            <a:ext cx="36576" cy="713232"/>
          </a:xfrm>
          <a:prstGeom prst="rect">
            <a:avLst/>
          </a:prstGeom>
          <a:solidFill>
            <a:srgbClr val="3AA876"/>
          </a:solidFill>
          <a:ln w="12700">
            <a:solidFill>
              <a:srgbClr val="3AA876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5879592" y="4060278"/>
            <a:ext cx="822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3AA8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9%</a:t>
            </a:r>
            <a:endParaRPr lang="en-US" sz="2400" dirty="0"/>
          </a:p>
        </p:txBody>
      </p:sp>
      <p:sp>
        <p:nvSpPr>
          <p:cNvPr id="22" name="Text 19"/>
          <p:cNvSpPr/>
          <p:nvPr/>
        </p:nvSpPr>
        <p:spPr>
          <a:xfrm>
            <a:off x="6510528" y="4114169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88880"/>
                </a:solidFill>
              </a:rPr>
              <a:t>Chrome &amp; Mn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888880"/>
                </a:solidFill>
              </a:rPr>
              <a:t>~42K employees</a:t>
            </a:r>
            <a:endParaRPr lang="en-US" sz="900" dirty="0"/>
          </a:p>
        </p:txBody>
      </p:sp>
      <p:sp>
        <p:nvSpPr>
          <p:cNvPr id="23" name="Shape 20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24" name="Shape 21"/>
          <p:cNvSpPr/>
          <p:nvPr/>
        </p:nvSpPr>
        <p:spPr>
          <a:xfrm>
            <a:off x="0" y="4869180"/>
            <a:ext cx="9144000" cy="18288"/>
          </a:xfrm>
          <a:prstGeom prst="rect">
            <a:avLst/>
          </a:prstGeom>
          <a:solidFill>
            <a:srgbClr val="C9952A"/>
          </a:solidFill>
          <a:ln/>
        </p:spPr>
      </p:sp>
      <p:sp>
        <p:nvSpPr>
          <p:cNvPr id="25" name="Text 22"/>
          <p:cNvSpPr/>
          <p:nvPr/>
        </p:nvSpPr>
        <p:spPr>
          <a:xfrm>
            <a:off x="365760" y="4873752"/>
            <a:ext cx="8412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00" dirty="0">
                <a:solidFill>
                  <a:srgbClr val="888880"/>
                </a:solidFill>
              </a:rPr>
              <a:t>Source: Minerals Council SA Facts &amp; Figures 2025 · Dept. of Mineral &amp; Petroleum Resources 2025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01168"/>
            <a:ext cx="1755648" cy="201168"/>
          </a:xfrm>
          <a:prstGeom prst="rect">
            <a:avLst/>
          </a:prstGeom>
          <a:solidFill>
            <a:srgbClr val="C9952A">
              <a:alpha val="15000"/>
            </a:srgbClr>
          </a:solidFill>
          <a:ln w="12700">
            <a:solidFill>
              <a:srgbClr val="C995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01168"/>
            <a:ext cx="175564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kern="0" spc="200" dirty="0">
                <a:solidFill>
                  <a:srgbClr val="E8B84B"/>
                </a:solidFill>
              </a:rPr>
              <a:t>SOLUTIONS &amp; IMPACT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Full-Year 2025 Data &amp; Skills Intervention Effectiveness</a:t>
            </a:r>
            <a:endParaRPr lang="en-US" sz="2200" dirty="0"/>
          </a:p>
        </p:txBody>
      </p:sp>
      <p:graphicFrame>
        <p:nvGraphicFramePr>
          <p:cNvPr id="5" name="Chart 0"/>
          <p:cNvGraphicFramePr/>
          <p:nvPr/>
        </p:nvGraphicFramePr>
        <p:xfrm>
          <a:off x="365760" y="1051560"/>
          <a:ext cx="4206240" cy="3566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1"/>
          <p:cNvGraphicFramePr/>
          <p:nvPr/>
        </p:nvGraphicFramePr>
        <p:xfrm>
          <a:off x="4754880" y="1051560"/>
          <a:ext cx="4206240" cy="3566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Shape 3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8" name="Shape 4"/>
          <p:cNvSpPr/>
          <p:nvPr/>
        </p:nvSpPr>
        <p:spPr>
          <a:xfrm>
            <a:off x="0" y="4869180"/>
            <a:ext cx="9144000" cy="18288"/>
          </a:xfrm>
          <a:prstGeom prst="rect">
            <a:avLst/>
          </a:prstGeom>
          <a:solidFill>
            <a:srgbClr val="C9952A"/>
          </a:solidFill>
          <a:ln/>
        </p:spPr>
      </p:sp>
      <p:sp>
        <p:nvSpPr>
          <p:cNvPr id="9" name="Text 5"/>
          <p:cNvSpPr/>
          <p:nvPr/>
        </p:nvSpPr>
        <p:spPr>
          <a:xfrm>
            <a:off x="365760" y="4873752"/>
            <a:ext cx="8412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00" dirty="0">
                <a:solidFill>
                  <a:srgbClr val="888880"/>
                </a:solidFill>
              </a:rPr>
              <a:t>Left: Stats SA QLFS 2025 quarterly data · Right: MQA/SETA reporting trends 2023–2025 (illustrative scoring model)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01168"/>
            <a:ext cx="2825496" cy="201168"/>
          </a:xfrm>
          <a:prstGeom prst="rect">
            <a:avLst/>
          </a:prstGeom>
          <a:solidFill>
            <a:srgbClr val="C9952A">
              <a:alpha val="15000"/>
            </a:srgbClr>
          </a:solidFill>
          <a:ln w="12700">
            <a:solidFill>
              <a:srgbClr val="C995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01168"/>
            <a:ext cx="282549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kern="0" spc="200" dirty="0">
                <a:solidFill>
                  <a:srgbClr val="E8B84B"/>
                </a:solidFill>
              </a:rPr>
              <a:t>PROJECTED IMPACT — 2025 TO 2030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Scaled Skills Development Can Deliver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93268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88880"/>
                </a:solidFill>
              </a:rPr>
              <a:t>Business-as-usual projects further job losses in mining. Scaled skills development  aligned with national targets  can create 145,000+ additional jobs by 2030.</a:t>
            </a:r>
            <a:endParaRPr lang="en-US" sz="1000" dirty="0"/>
          </a:p>
        </p:txBody>
      </p:sp>
      <p:graphicFrame>
        <p:nvGraphicFramePr>
          <p:cNvPr id="6" name="Chart 0"/>
          <p:cNvGraphicFramePr/>
          <p:nvPr/>
        </p:nvGraphicFramePr>
        <p:xfrm>
          <a:off x="365760" y="1325880"/>
          <a:ext cx="6583680" cy="3246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Shape 4"/>
          <p:cNvSpPr/>
          <p:nvPr/>
        </p:nvSpPr>
        <p:spPr>
          <a:xfrm>
            <a:off x="7086600" y="1353312"/>
            <a:ext cx="1828800" cy="987552"/>
          </a:xfrm>
          <a:prstGeom prst="rect">
            <a:avLst/>
          </a:prstGeom>
          <a:solidFill>
            <a:srgbClr val="222222"/>
          </a:solidFill>
          <a:ln w="12700">
            <a:solidFill>
              <a:srgbClr val="3AA876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114032" y="1408176"/>
            <a:ext cx="17373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3AA8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+145K</a:t>
            </a:r>
            <a:endParaRPr lang="en-US" sz="3000" dirty="0"/>
          </a:p>
        </p:txBody>
      </p:sp>
      <p:sp>
        <p:nvSpPr>
          <p:cNvPr id="9" name="Text 6"/>
          <p:cNvSpPr/>
          <p:nvPr/>
        </p:nvSpPr>
        <p:spPr>
          <a:xfrm>
            <a:off x="7114032" y="1847088"/>
            <a:ext cx="173736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88880"/>
                </a:solidFill>
              </a:rPr>
              <a:t>Additional jobs by 2030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888880"/>
                </a:solidFill>
              </a:rPr>
              <a:t>with skills scale-up</a:t>
            </a:r>
            <a:endParaRPr lang="en-US" sz="850" dirty="0"/>
          </a:p>
        </p:txBody>
      </p:sp>
      <p:sp>
        <p:nvSpPr>
          <p:cNvPr id="10" name="Shape 7"/>
          <p:cNvSpPr/>
          <p:nvPr/>
        </p:nvSpPr>
        <p:spPr>
          <a:xfrm>
            <a:off x="7086600" y="2450592"/>
            <a:ext cx="1828800" cy="987552"/>
          </a:xfrm>
          <a:prstGeom prst="rect">
            <a:avLst/>
          </a:prstGeom>
          <a:solidFill>
            <a:srgbClr val="222222"/>
          </a:solidFill>
          <a:ln w="12700">
            <a:solidFill>
              <a:srgbClr val="D94040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7114032" y="2505456"/>
            <a:ext cx="17373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E8707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−11K</a:t>
            </a:r>
            <a:endParaRPr lang="en-US" sz="3000" dirty="0"/>
          </a:p>
        </p:txBody>
      </p:sp>
      <p:sp>
        <p:nvSpPr>
          <p:cNvPr id="12" name="Text 9"/>
          <p:cNvSpPr/>
          <p:nvPr/>
        </p:nvSpPr>
        <p:spPr>
          <a:xfrm>
            <a:off x="7114032" y="2944368"/>
            <a:ext cx="173736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88880"/>
                </a:solidFill>
              </a:rPr>
              <a:t>Jobs lost by 2030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888880"/>
                </a:solidFill>
              </a:rPr>
              <a:t>if nothing changes</a:t>
            </a:r>
            <a:endParaRPr lang="en-US" sz="850" dirty="0"/>
          </a:p>
        </p:txBody>
      </p:sp>
      <p:sp>
        <p:nvSpPr>
          <p:cNvPr id="13" name="Shape 10"/>
          <p:cNvSpPr/>
          <p:nvPr/>
        </p:nvSpPr>
        <p:spPr>
          <a:xfrm>
            <a:off x="7086600" y="3547872"/>
            <a:ext cx="1828800" cy="987552"/>
          </a:xfrm>
          <a:prstGeom prst="rect">
            <a:avLst/>
          </a:prstGeom>
          <a:solidFill>
            <a:srgbClr val="222222"/>
          </a:solidFill>
          <a:ln w="12700">
            <a:solidFill>
              <a:srgbClr val="C9952A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114032" y="3602736"/>
            <a:ext cx="17373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E8B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156K</a:t>
            </a:r>
            <a:endParaRPr lang="en-US" sz="3000" dirty="0"/>
          </a:p>
        </p:txBody>
      </p:sp>
      <p:sp>
        <p:nvSpPr>
          <p:cNvPr id="15" name="Text 12"/>
          <p:cNvSpPr/>
          <p:nvPr/>
        </p:nvSpPr>
        <p:spPr>
          <a:xfrm>
            <a:off x="7114032" y="4041648"/>
            <a:ext cx="173736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88880"/>
                </a:solidFill>
              </a:rPr>
              <a:t>Total jobs difference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888880"/>
                </a:solidFill>
              </a:rPr>
              <a:t>between scenarios</a:t>
            </a:r>
            <a:endParaRPr lang="en-US" sz="850" dirty="0"/>
          </a:p>
        </p:txBody>
      </p:sp>
      <p:sp>
        <p:nvSpPr>
          <p:cNvPr id="16" name="Shape 13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17" name="Shape 14"/>
          <p:cNvSpPr/>
          <p:nvPr/>
        </p:nvSpPr>
        <p:spPr>
          <a:xfrm>
            <a:off x="0" y="4869180"/>
            <a:ext cx="9144000" cy="18288"/>
          </a:xfrm>
          <a:prstGeom prst="rect">
            <a:avLst/>
          </a:prstGeom>
          <a:solidFill>
            <a:srgbClr val="C9952A"/>
          </a:solidFill>
          <a:ln/>
        </p:spPr>
      </p:sp>
      <p:sp>
        <p:nvSpPr>
          <p:cNvPr id="18" name="Text 15"/>
          <p:cNvSpPr/>
          <p:nvPr/>
        </p:nvSpPr>
        <p:spPr>
          <a:xfrm>
            <a:off x="365760" y="4873752"/>
            <a:ext cx="8412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00" dirty="0">
                <a:solidFill>
                  <a:srgbClr val="888880"/>
                </a:solidFill>
              </a:rPr>
              <a:t>Illustrative model based on national skills development targets and Stats SA QLFS Q4 2025 baseline of 473,484 direct mining jobs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01168"/>
            <a:ext cx="1508760" cy="201168"/>
          </a:xfrm>
          <a:prstGeom prst="rect">
            <a:avLst/>
          </a:prstGeom>
          <a:solidFill>
            <a:srgbClr val="C9952A">
              <a:alpha val="15000"/>
            </a:srgbClr>
          </a:solidFill>
          <a:ln w="12700">
            <a:solidFill>
              <a:srgbClr val="C995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01168"/>
            <a:ext cx="1508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kern="0" spc="200" dirty="0">
                <a:solidFill>
                  <a:srgbClr val="E8B84B"/>
                </a:solidFill>
              </a:rPr>
              <a:t>THE WAY FORWARD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Six Priority Recommendations from the South African Mining Youth Association</a:t>
            </a:r>
            <a:endParaRPr lang="en-US" sz="1900" dirty="0"/>
          </a:p>
        </p:txBody>
      </p:sp>
      <p:sp>
        <p:nvSpPr>
          <p:cNvPr id="5" name="Shape 3"/>
          <p:cNvSpPr/>
          <p:nvPr/>
        </p:nvSpPr>
        <p:spPr>
          <a:xfrm>
            <a:off x="320040" y="1078992"/>
            <a:ext cx="2697480" cy="1444752"/>
          </a:xfrm>
          <a:prstGeom prst="rect">
            <a:avLst/>
          </a:prstGeom>
          <a:solidFill>
            <a:srgbClr val="222222"/>
          </a:solidFill>
          <a:ln w="12700">
            <a:solidFill>
              <a:srgbClr val="333333"/>
            </a:solidFill>
            <a:prstDash val="solid"/>
          </a:ln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078992"/>
            <a:ext cx="36576" cy="1444752"/>
          </a:xfrm>
          <a:prstGeom prst="rect">
            <a:avLst/>
          </a:prstGeom>
          <a:solidFill>
            <a:srgbClr val="C9952A"/>
          </a:solidFill>
          <a:ln w="12700">
            <a:solidFill>
              <a:srgbClr val="C9952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29768" y="1152144"/>
            <a:ext cx="347472" cy="292608"/>
          </a:xfrm>
          <a:prstGeom prst="rect">
            <a:avLst/>
          </a:prstGeom>
          <a:solidFill>
            <a:srgbClr val="C9952A">
              <a:alpha val="20000"/>
            </a:srgbClr>
          </a:solidFill>
          <a:ln w="12700">
            <a:solidFill>
              <a:srgbClr val="C9952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29768" y="1152144"/>
            <a:ext cx="3474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C9952A"/>
                </a:solidFill>
              </a:rPr>
              <a:t>01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29768" y="1481328"/>
            <a:ext cx="2514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</a:rPr>
              <a:t>Scale TVET–Mine Partnerships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29768" y="1755648"/>
            <a:ext cx="2514600" cy="69494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Mandate all 2,000+ mining operations to submit WSPs to MQA. Pair every TVET in a mining province with a local mine. 1 million school-leavers entering in 2026 need a pipeline NOW.</a:t>
            </a:r>
            <a:endParaRPr lang="en-US" sz="850" dirty="0"/>
          </a:p>
        </p:txBody>
      </p:sp>
      <p:sp>
        <p:nvSpPr>
          <p:cNvPr id="11" name="Shape 9"/>
          <p:cNvSpPr/>
          <p:nvPr/>
        </p:nvSpPr>
        <p:spPr>
          <a:xfrm>
            <a:off x="3086100" y="1078992"/>
            <a:ext cx="2697480" cy="1444752"/>
          </a:xfrm>
          <a:prstGeom prst="rect">
            <a:avLst/>
          </a:prstGeom>
          <a:solidFill>
            <a:srgbClr val="222222"/>
          </a:solidFill>
          <a:ln w="12700">
            <a:solidFill>
              <a:srgbClr val="333333"/>
            </a:solidFill>
            <a:prstDash val="solid"/>
          </a:ln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086100" y="1078992"/>
            <a:ext cx="36576" cy="1444752"/>
          </a:xfrm>
          <a:prstGeom prst="rect">
            <a:avLst/>
          </a:prstGeom>
          <a:solidFill>
            <a:srgbClr val="3AA876"/>
          </a:solidFill>
          <a:ln w="12700">
            <a:solidFill>
              <a:srgbClr val="3AA876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195828" y="1152144"/>
            <a:ext cx="347472" cy="292608"/>
          </a:xfrm>
          <a:prstGeom prst="rect">
            <a:avLst/>
          </a:prstGeom>
          <a:solidFill>
            <a:srgbClr val="3AA876">
              <a:alpha val="20000"/>
            </a:srgbClr>
          </a:solidFill>
          <a:ln w="12700">
            <a:solidFill>
              <a:srgbClr val="3AA87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195828" y="1152144"/>
            <a:ext cx="3474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3AA876"/>
                </a:solidFill>
              </a:rPr>
              <a:t>02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195828" y="1481328"/>
            <a:ext cx="2514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</a:rPr>
              <a:t>50,000 New Learnerships by 2027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3195828" y="1755648"/>
            <a:ext cx="2514600" cy="69494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Set a binding national target of 50,000 additional mining-sector learnership placements by 2028, focused on artisans and scarce engineering roles with proven employment absorption.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5852160" y="1078992"/>
            <a:ext cx="2697480" cy="1444752"/>
          </a:xfrm>
          <a:prstGeom prst="rect">
            <a:avLst/>
          </a:prstGeom>
          <a:solidFill>
            <a:srgbClr val="222222"/>
          </a:solidFill>
          <a:ln w="12700">
            <a:solidFill>
              <a:srgbClr val="333333"/>
            </a:solidFill>
            <a:prstDash val="solid"/>
          </a:ln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5852160" y="1078992"/>
            <a:ext cx="36576" cy="1444752"/>
          </a:xfrm>
          <a:prstGeom prst="rect">
            <a:avLst/>
          </a:prstGeom>
          <a:solidFill>
            <a:srgbClr val="E07B30"/>
          </a:solidFill>
          <a:ln w="12700">
            <a:solidFill>
              <a:srgbClr val="E07B3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961888" y="1152144"/>
            <a:ext cx="347472" cy="292608"/>
          </a:xfrm>
          <a:prstGeom prst="rect">
            <a:avLst/>
          </a:prstGeom>
          <a:solidFill>
            <a:srgbClr val="E07B30">
              <a:alpha val="20000"/>
            </a:srgbClr>
          </a:solidFill>
          <a:ln w="12700">
            <a:solidFill>
              <a:srgbClr val="E07B3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961888" y="1152144"/>
            <a:ext cx="3474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E07B30"/>
                </a:solidFill>
              </a:rPr>
              <a:t>03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961888" y="1481328"/>
            <a:ext cx="2514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</a:rPr>
              <a:t>YIM SKILLS DEVELOPMENT FUND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5961888" y="1755648"/>
            <a:ext cx="2514600" cy="69494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Support skills development fund, which will Fast track the development of new talent in the sector.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320040" y="2615184"/>
            <a:ext cx="2697480" cy="1444752"/>
          </a:xfrm>
          <a:prstGeom prst="rect">
            <a:avLst/>
          </a:prstGeom>
          <a:solidFill>
            <a:srgbClr val="222222"/>
          </a:solidFill>
          <a:ln w="12700">
            <a:solidFill>
              <a:srgbClr val="333333"/>
            </a:solidFill>
            <a:prstDash val="solid"/>
          </a:ln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320040" y="2615184"/>
            <a:ext cx="36576" cy="1444752"/>
          </a:xfrm>
          <a:prstGeom prst="rect">
            <a:avLst/>
          </a:prstGeom>
          <a:solidFill>
            <a:srgbClr val="4A90C4"/>
          </a:solidFill>
          <a:ln w="12700">
            <a:solidFill>
              <a:srgbClr val="4A90C4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29768" y="2688336"/>
            <a:ext cx="347472" cy="292608"/>
          </a:xfrm>
          <a:prstGeom prst="rect">
            <a:avLst/>
          </a:prstGeom>
          <a:solidFill>
            <a:srgbClr val="4A90C4">
              <a:alpha val="20000"/>
            </a:srgbClr>
          </a:solidFill>
          <a:ln w="12700">
            <a:solidFill>
              <a:srgbClr val="4A90C4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29768" y="2688336"/>
            <a:ext cx="3474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4A90C4"/>
                </a:solidFill>
              </a:rPr>
              <a:t>04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29768" y="3017520"/>
            <a:ext cx="2514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</a:rPr>
              <a:t>4IR &amp; Critical Minerals Curriculum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29768" y="3291840"/>
            <a:ext cx="2514600" cy="69494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Remote vehicle operators, battery mineral specialists, drone operators these roles exist NOW with no trained pipeline. Critical minerals and the energy transition create jobs that must enter curricula immediately.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3086100" y="2615184"/>
            <a:ext cx="2697480" cy="1444752"/>
          </a:xfrm>
          <a:prstGeom prst="rect">
            <a:avLst/>
          </a:prstGeom>
          <a:solidFill>
            <a:srgbClr val="222222"/>
          </a:solidFill>
          <a:ln w="12700">
            <a:solidFill>
              <a:srgbClr val="333333"/>
            </a:solidFill>
            <a:prstDash val="solid"/>
          </a:ln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3086100" y="2615184"/>
            <a:ext cx="36576" cy="1444752"/>
          </a:xfrm>
          <a:prstGeom prst="rect">
            <a:avLst/>
          </a:prstGeom>
          <a:solidFill>
            <a:srgbClr val="E87070"/>
          </a:solidFill>
          <a:ln w="12700">
            <a:solidFill>
              <a:srgbClr val="E87070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3195828" y="2688336"/>
            <a:ext cx="347472" cy="292608"/>
          </a:xfrm>
          <a:prstGeom prst="rect">
            <a:avLst/>
          </a:prstGeom>
          <a:solidFill>
            <a:srgbClr val="E87070">
              <a:alpha val="20000"/>
            </a:srgbClr>
          </a:solidFill>
          <a:ln w="12700">
            <a:solidFill>
              <a:srgbClr val="E8707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195828" y="2688336"/>
            <a:ext cx="3474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E87070"/>
                </a:solidFill>
              </a:rPr>
              <a:t>05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3195828" y="3017520"/>
            <a:ext cx="2514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</a:rPr>
              <a:t>Target NEET Youth in Mining Communities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3195828" y="3291840"/>
            <a:ext cx="2514600" cy="69494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North West (58.8%) and Eastern Cape (54.3%) are NEET hotspots AND mining provinces. Community-based short courses must target these areas with matric as the minimum entry point.</a:t>
            </a:r>
            <a:endParaRPr lang="en-US" sz="850" dirty="0"/>
          </a:p>
        </p:txBody>
      </p:sp>
      <p:sp>
        <p:nvSpPr>
          <p:cNvPr id="35" name="Shape 33"/>
          <p:cNvSpPr/>
          <p:nvPr/>
        </p:nvSpPr>
        <p:spPr>
          <a:xfrm>
            <a:off x="5852160" y="2615184"/>
            <a:ext cx="2697480" cy="1444752"/>
          </a:xfrm>
          <a:prstGeom prst="rect">
            <a:avLst/>
          </a:prstGeom>
          <a:solidFill>
            <a:srgbClr val="222222"/>
          </a:solidFill>
          <a:ln w="12700">
            <a:solidFill>
              <a:srgbClr val="333333"/>
            </a:solidFill>
            <a:prstDash val="solid"/>
          </a:ln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5852160" y="2615184"/>
            <a:ext cx="36576" cy="1444752"/>
          </a:xfrm>
          <a:prstGeom prst="rect">
            <a:avLst/>
          </a:prstGeom>
          <a:solidFill>
            <a:srgbClr val="E8B84B"/>
          </a:solidFill>
          <a:ln w="12700">
            <a:solidFill>
              <a:srgbClr val="E8B84B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5961888" y="2688336"/>
            <a:ext cx="347472" cy="292608"/>
          </a:xfrm>
          <a:prstGeom prst="rect">
            <a:avLst/>
          </a:prstGeom>
          <a:solidFill>
            <a:srgbClr val="E8B84B">
              <a:alpha val="20000"/>
            </a:srgbClr>
          </a:solidFill>
          <a:ln w="12700">
            <a:solidFill>
              <a:srgbClr val="E8B84B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5961888" y="2688336"/>
            <a:ext cx="3474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E8B84B"/>
                </a:solidFill>
              </a:rPr>
              <a:t>06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5961888" y="3017520"/>
            <a:ext cx="2514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</a:rPr>
              <a:t>Measure Placement  Not Just Training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5961888" y="3291840"/>
            <a:ext cx="2514600" cy="69494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Current reporting tracks people trained, not employed. Mandate employment absorption rates as the primary MQA success metric. R5.7bn in annual training spend should accompanied by placement tracking.</a:t>
            </a:r>
            <a:endParaRPr lang="en-US" sz="850" dirty="0"/>
          </a:p>
        </p:txBody>
      </p:sp>
      <p:sp>
        <p:nvSpPr>
          <p:cNvPr id="41" name="Shape 39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0" y="4869180"/>
            <a:ext cx="9144000" cy="18288"/>
          </a:xfrm>
          <a:prstGeom prst="rect">
            <a:avLst/>
          </a:prstGeom>
          <a:solidFill>
            <a:srgbClr val="C9952A"/>
          </a:solidFill>
          <a:ln/>
        </p:spPr>
      </p:sp>
      <p:sp>
        <p:nvSpPr>
          <p:cNvPr id="43" name="Text 41"/>
          <p:cNvSpPr/>
          <p:nvPr/>
        </p:nvSpPr>
        <p:spPr>
          <a:xfrm>
            <a:off x="365760" y="4873752"/>
            <a:ext cx="8412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00" dirty="0">
                <a:solidFill>
                  <a:srgbClr val="888880"/>
                </a:solidFill>
              </a:rPr>
              <a:t>South African Mining Youth Association · Based on Stats SA Q4 2025 QLFS · FEDUSA Recommendations Feb 2026 · National Skills Development Framework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286000" y="1371600"/>
            <a:ext cx="4572000" cy="3657600"/>
          </a:xfrm>
          <a:prstGeom prst="ellipse">
            <a:avLst/>
          </a:prstGeom>
          <a:solidFill>
            <a:srgbClr val="C9952A">
              <a:alpha val="8000"/>
            </a:srgbClr>
          </a:solidFill>
          <a:ln w="12700">
            <a:solidFill>
              <a:srgbClr val="0D0D0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C9952A"/>
          </a:solidFill>
          <a:ln w="12700">
            <a:solidFill>
              <a:srgbClr val="C9952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Data Demands Action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2743200" y="1005840"/>
            <a:ext cx="3657600" cy="22860"/>
          </a:xfrm>
          <a:prstGeom prst="rect">
            <a:avLst/>
          </a:prstGeom>
          <a:solidFill>
            <a:srgbClr val="C9952A"/>
          </a:solidFill>
          <a:ln w="12700">
            <a:solidFill>
              <a:srgbClr val="C9952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1115568"/>
            <a:ext cx="768096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E87070"/>
                </a:solidFill>
              </a:rPr>
              <a:t>4.6 million </a:t>
            </a:r>
            <a:r>
              <a:rPr lang="en-US" sz="1250" dirty="0">
                <a:solidFill>
                  <a:schemeClr val="bg1"/>
                </a:solidFill>
              </a:rPr>
              <a:t>unemployed youth. </a:t>
            </a:r>
            <a:r>
              <a:rPr lang="en-US" sz="1250" b="1" dirty="0">
                <a:solidFill>
                  <a:srgbClr val="E8B84B"/>
                </a:solidFill>
              </a:rPr>
              <a:t>473,000 </a:t>
            </a:r>
            <a:r>
              <a:rPr lang="en-US" sz="1250" dirty="0">
                <a:solidFill>
                  <a:schemeClr val="bg1"/>
                </a:solidFill>
              </a:rPr>
              <a:t>mining jobs under threat from skills gaps</a:t>
            </a:r>
            <a:r>
              <a:rPr lang="en-US" sz="1250" dirty="0">
                <a:solidFill>
                  <a:srgbClr val="000000"/>
                </a:solidFill>
              </a:rPr>
              <a:t>.
</a:t>
            </a:r>
            <a:r>
              <a:rPr lang="en-US" sz="1250" b="1" dirty="0">
                <a:solidFill>
                  <a:srgbClr val="3AA876"/>
                </a:solidFill>
              </a:rPr>
              <a:t>R5.7 billion </a:t>
            </a:r>
            <a:r>
              <a:rPr lang="en-US" sz="1250" dirty="0">
                <a:solidFill>
                  <a:schemeClr val="bg1"/>
                </a:solidFill>
              </a:rPr>
              <a:t>in annual training spend without placement tracking.</a:t>
            </a:r>
            <a:r>
              <a:rPr lang="en-US" sz="1250" dirty="0">
                <a:solidFill>
                  <a:srgbClr val="000000"/>
                </a:solidFill>
              </a:rPr>
              <a:t>
</a:t>
            </a:r>
            <a:r>
              <a:rPr lang="en-US" sz="1250" dirty="0">
                <a:solidFill>
                  <a:schemeClr val="bg1"/>
                </a:solidFill>
              </a:rPr>
              <a:t>Skills development is not a cost.</a:t>
            </a:r>
          </a:p>
          <a:p>
            <a:pPr marL="0" indent="0" algn="ctr">
              <a:buNone/>
            </a:pPr>
            <a:r>
              <a:rPr lang="en-US" sz="1250" dirty="0">
                <a:solidFill>
                  <a:schemeClr val="bg1"/>
                </a:solidFill>
              </a:rPr>
              <a:t>It is South Africa's most direct investment in closing the unemployment paradox.</a:t>
            </a:r>
          </a:p>
          <a:p>
            <a:pPr marL="0" indent="0" algn="ctr">
              <a:buNone/>
            </a:pPr>
            <a:r>
              <a:rPr lang="en-US" sz="1250" dirty="0">
                <a:solidFill>
                  <a:schemeClr val="bg1"/>
                </a:solidFill>
              </a:rPr>
              <a:t>The mining value chain is the proven, scalable pathway.</a:t>
            </a:r>
          </a:p>
        </p:txBody>
      </p:sp>
      <p:sp>
        <p:nvSpPr>
          <p:cNvPr id="7" name="Shape 5"/>
          <p:cNvSpPr/>
          <p:nvPr/>
        </p:nvSpPr>
        <p:spPr>
          <a:xfrm>
            <a:off x="1097280" y="2834640"/>
            <a:ext cx="6949440" cy="1143000"/>
          </a:xfrm>
          <a:prstGeom prst="rect">
            <a:avLst/>
          </a:prstGeom>
          <a:solidFill>
            <a:srgbClr val="222222"/>
          </a:solidFill>
          <a:ln w="12700">
            <a:solidFill>
              <a:srgbClr val="C9952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97280" y="2834640"/>
            <a:ext cx="54864" cy="1143000"/>
          </a:xfrm>
          <a:prstGeom prst="rect">
            <a:avLst/>
          </a:prstGeom>
          <a:solidFill>
            <a:srgbClr val="C9952A"/>
          </a:solidFill>
          <a:ln w="12700">
            <a:solidFill>
              <a:srgbClr val="C9952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243584" y="2907792"/>
            <a:ext cx="65836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E8E0D0"/>
                </a:solidFill>
              </a:rPr>
              <a:t>"Employment must become the central organising principle of economic policy.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i="1" dirty="0">
                <a:solidFill>
                  <a:srgbClr val="E8E0D0"/>
                </a:solidFill>
              </a:rPr>
              <a:t>South Africa requires deliberate labour-absorbing growth, rebuilding of productive sectors,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i="1" dirty="0">
                <a:solidFill>
                  <a:srgbClr val="E8E0D0"/>
                </a:solidFill>
              </a:rPr>
              <a:t>and a skills system aligned with real economic demand."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243584" y="3639312"/>
            <a:ext cx="6583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88880"/>
                </a:solidFill>
              </a:rPr>
              <a:t>— FEDUSA  ·  Response to Q4 2025 QLFS  ·  17 February 2026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0" y="4133088"/>
            <a:ext cx="9144000" cy="1005840"/>
          </a:xfrm>
          <a:prstGeom prst="rect">
            <a:avLst/>
          </a:prstGeom>
          <a:solidFill>
            <a:srgbClr val="C9952A"/>
          </a:solidFill>
          <a:ln w="12700">
            <a:solidFill>
              <a:srgbClr val="C9952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4178808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D0D0D"/>
                </a:solidFill>
              </a:rPr>
              <a:t>South African Mining Youth Association  ·  Skills Development Research  ·  February 2026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365760" y="4498848"/>
            <a:ext cx="8412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5A3D00"/>
                </a:solidFill>
              </a:rPr>
              <a:t>Data Sources: Stats SA QLFS Q4 2025 (17 Feb 2026) · Minerals Council Facts &amp; Figures 2025 · MQA SSP 2025 · DMPR 2025 · Youth Capital · FEDUSA</a:t>
            </a:r>
            <a:endParaRPr lang="en-US" sz="7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01168"/>
            <a:ext cx="2907792" cy="201168"/>
          </a:xfrm>
          <a:prstGeom prst="rect">
            <a:avLst/>
          </a:prstGeom>
          <a:solidFill>
            <a:srgbClr val="C9952A">
              <a:alpha val="15000"/>
            </a:srgbClr>
          </a:solidFill>
          <a:ln w="12700">
            <a:solidFill>
              <a:srgbClr val="C995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01168"/>
            <a:ext cx="290779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kern="0" spc="200" dirty="0">
                <a:solidFill>
                  <a:srgbClr val="E8B84B"/>
                </a:solidFill>
              </a:rPr>
              <a:t>THE CRISIS AT A GLANCE — Q4 2025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South Africa's Youth Unemployment Emergency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987552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888880"/>
                </a:solidFill>
              </a:rPr>
              <a:t>Despite a mining sector contributing 5.8% to GDP, 4.6 million youth remain unemployed  coexisting with critical skills shortages in the same sector.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384048" y="1417320"/>
            <a:ext cx="2788920" cy="1371600"/>
          </a:xfrm>
          <a:prstGeom prst="rect">
            <a:avLst/>
          </a:prstGeom>
          <a:solidFill>
            <a:srgbClr val="222222"/>
          </a:solidFill>
          <a:ln w="12700">
            <a:solidFill>
              <a:srgbClr val="333333"/>
            </a:solidFill>
            <a:prstDash val="solid"/>
          </a:ln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84048" y="1417320"/>
            <a:ext cx="2788920" cy="32004"/>
          </a:xfrm>
          <a:prstGeom prst="rect">
            <a:avLst/>
          </a:prstGeom>
          <a:solidFill>
            <a:srgbClr val="D94040"/>
          </a:solidFill>
          <a:ln w="12700">
            <a:solidFill>
              <a:srgbClr val="D9404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21208" y="1481328"/>
            <a:ext cx="2514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D940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43.8%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521208" y="1984248"/>
            <a:ext cx="2514600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Youth unemployment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(ages 15–34) Q4 2025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Up from 34.9% in 2015.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521208" y="2606040"/>
            <a:ext cx="2514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00" i="1" dirty="0">
                <a:solidFill>
                  <a:srgbClr val="444444"/>
                </a:solidFill>
              </a:rPr>
              <a:t>Stats SA QLFS Q4 2025 · 17 Feb 2026</a:t>
            </a:r>
            <a:endParaRPr lang="en-US" sz="700" dirty="0"/>
          </a:p>
        </p:txBody>
      </p:sp>
      <p:sp>
        <p:nvSpPr>
          <p:cNvPr id="11" name="Shape 9"/>
          <p:cNvSpPr/>
          <p:nvPr/>
        </p:nvSpPr>
        <p:spPr>
          <a:xfrm>
            <a:off x="3246120" y="1417320"/>
            <a:ext cx="2788920" cy="1371600"/>
          </a:xfrm>
          <a:prstGeom prst="rect">
            <a:avLst/>
          </a:prstGeom>
          <a:solidFill>
            <a:srgbClr val="222222"/>
          </a:solidFill>
          <a:ln w="12700">
            <a:solidFill>
              <a:srgbClr val="333333"/>
            </a:solidFill>
            <a:prstDash val="solid"/>
          </a:ln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46120" y="1417320"/>
            <a:ext cx="2788920" cy="32004"/>
          </a:xfrm>
          <a:prstGeom prst="rect">
            <a:avLst/>
          </a:prstGeom>
          <a:solidFill>
            <a:srgbClr val="D94040"/>
          </a:solidFill>
          <a:ln w="12700">
            <a:solidFill>
              <a:srgbClr val="D9404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383280" y="1481328"/>
            <a:ext cx="2514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D940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57%</a:t>
            </a:r>
            <a:endParaRPr lang="en-US" sz="3000" dirty="0"/>
          </a:p>
        </p:txBody>
      </p:sp>
      <p:sp>
        <p:nvSpPr>
          <p:cNvPr id="14" name="Text 12"/>
          <p:cNvSpPr/>
          <p:nvPr/>
        </p:nvSpPr>
        <p:spPr>
          <a:xfrm>
            <a:off x="3383280" y="1984248"/>
            <a:ext cx="2514600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Ages 15–24 unemployed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Over half cannot find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their first job.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3383280" y="2606040"/>
            <a:ext cx="2514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00" i="1" dirty="0">
                <a:solidFill>
                  <a:srgbClr val="444444"/>
                </a:solidFill>
              </a:rPr>
              <a:t>Stats SA QLFS Q4 2025</a:t>
            </a:r>
            <a:endParaRPr lang="en-US" sz="700" dirty="0"/>
          </a:p>
        </p:txBody>
      </p:sp>
      <p:sp>
        <p:nvSpPr>
          <p:cNvPr id="16" name="Shape 14"/>
          <p:cNvSpPr/>
          <p:nvPr/>
        </p:nvSpPr>
        <p:spPr>
          <a:xfrm>
            <a:off x="6108192" y="1417320"/>
            <a:ext cx="2788920" cy="1371600"/>
          </a:xfrm>
          <a:prstGeom prst="rect">
            <a:avLst/>
          </a:prstGeom>
          <a:solidFill>
            <a:srgbClr val="222222"/>
          </a:solidFill>
          <a:ln w="12700">
            <a:solidFill>
              <a:srgbClr val="333333"/>
            </a:solidFill>
            <a:prstDash val="solid"/>
          </a:ln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108192" y="1417320"/>
            <a:ext cx="2788920" cy="32004"/>
          </a:xfrm>
          <a:prstGeom prst="rect">
            <a:avLst/>
          </a:prstGeom>
          <a:solidFill>
            <a:srgbClr val="E07B30"/>
          </a:solidFill>
          <a:ln w="12700">
            <a:solidFill>
              <a:srgbClr val="E07B3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245352" y="1481328"/>
            <a:ext cx="2514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E07B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4.6M</a:t>
            </a:r>
            <a:endParaRPr lang="en-US" sz="3000" dirty="0"/>
          </a:p>
        </p:txBody>
      </p:sp>
      <p:sp>
        <p:nvSpPr>
          <p:cNvPr id="19" name="Text 17"/>
          <p:cNvSpPr/>
          <p:nvPr/>
        </p:nvSpPr>
        <p:spPr>
          <a:xfrm>
            <a:off x="6245352" y="1984248"/>
            <a:ext cx="2514600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Total unemployed youth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(15–34) in Q4 2025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+ 3.7M discouraged.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6245352" y="2606040"/>
            <a:ext cx="2514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00" i="1" dirty="0">
                <a:solidFill>
                  <a:srgbClr val="444444"/>
                </a:solidFill>
              </a:rPr>
              <a:t>Stats SA QLFS Q4 2025 · FEDUSA</a:t>
            </a:r>
            <a:endParaRPr lang="en-US" sz="700" dirty="0"/>
          </a:p>
        </p:txBody>
      </p:sp>
      <p:sp>
        <p:nvSpPr>
          <p:cNvPr id="21" name="Shape 19"/>
          <p:cNvSpPr/>
          <p:nvPr/>
        </p:nvSpPr>
        <p:spPr>
          <a:xfrm>
            <a:off x="384048" y="2862072"/>
            <a:ext cx="2788920" cy="1371600"/>
          </a:xfrm>
          <a:prstGeom prst="rect">
            <a:avLst/>
          </a:prstGeom>
          <a:solidFill>
            <a:srgbClr val="222222"/>
          </a:solidFill>
          <a:ln w="12700">
            <a:solidFill>
              <a:srgbClr val="333333"/>
            </a:solidFill>
            <a:prstDash val="solid"/>
          </a:ln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84048" y="2862072"/>
            <a:ext cx="2788920" cy="32004"/>
          </a:xfrm>
          <a:prstGeom prst="rect">
            <a:avLst/>
          </a:prstGeom>
          <a:solidFill>
            <a:srgbClr val="E07B30"/>
          </a:solidFill>
          <a:ln w="12700">
            <a:solidFill>
              <a:srgbClr val="E07B3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21208" y="2926080"/>
            <a:ext cx="2514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E07B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34%</a:t>
            </a:r>
            <a:endParaRPr lang="en-US" sz="3000" dirty="0"/>
          </a:p>
        </p:txBody>
      </p:sp>
      <p:sp>
        <p:nvSpPr>
          <p:cNvPr id="24" name="Text 22"/>
          <p:cNvSpPr/>
          <p:nvPr/>
        </p:nvSpPr>
        <p:spPr>
          <a:xfrm>
            <a:off x="521208" y="3429000"/>
            <a:ext cx="2514600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NEET rate (ages 15–24)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Not in Employment,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Education OR Training.</a:t>
            </a:r>
            <a:endParaRPr lang="en-US" sz="850" dirty="0"/>
          </a:p>
        </p:txBody>
      </p:sp>
      <p:sp>
        <p:nvSpPr>
          <p:cNvPr id="25" name="Text 23"/>
          <p:cNvSpPr/>
          <p:nvPr/>
        </p:nvSpPr>
        <p:spPr>
          <a:xfrm>
            <a:off x="521208" y="4050792"/>
            <a:ext cx="2514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00" i="1" dirty="0">
                <a:solidFill>
                  <a:srgbClr val="444444"/>
                </a:solidFill>
              </a:rPr>
              <a:t>Stats SA QLFS Q4 2025</a:t>
            </a:r>
            <a:endParaRPr lang="en-US" sz="700" dirty="0"/>
          </a:p>
        </p:txBody>
      </p:sp>
      <p:sp>
        <p:nvSpPr>
          <p:cNvPr id="26" name="Shape 24"/>
          <p:cNvSpPr/>
          <p:nvPr/>
        </p:nvSpPr>
        <p:spPr>
          <a:xfrm>
            <a:off x="3246120" y="2862072"/>
            <a:ext cx="2788920" cy="1371600"/>
          </a:xfrm>
          <a:prstGeom prst="rect">
            <a:avLst/>
          </a:prstGeom>
          <a:solidFill>
            <a:srgbClr val="222222"/>
          </a:solidFill>
          <a:ln w="12700">
            <a:solidFill>
              <a:srgbClr val="333333"/>
            </a:solidFill>
            <a:prstDash val="solid"/>
          </a:ln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3246120" y="2862072"/>
            <a:ext cx="2788920" cy="32004"/>
          </a:xfrm>
          <a:prstGeom prst="rect">
            <a:avLst/>
          </a:prstGeom>
          <a:solidFill>
            <a:srgbClr val="C9952A"/>
          </a:solidFill>
          <a:ln w="12700">
            <a:solidFill>
              <a:srgbClr val="C9952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383280" y="2926080"/>
            <a:ext cx="2514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C995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5.8%</a:t>
            </a:r>
            <a:endParaRPr lang="en-US" sz="3000" dirty="0"/>
          </a:p>
        </p:txBody>
      </p:sp>
      <p:sp>
        <p:nvSpPr>
          <p:cNvPr id="29" name="Text 27"/>
          <p:cNvSpPr/>
          <p:nvPr/>
        </p:nvSpPr>
        <p:spPr>
          <a:xfrm>
            <a:off x="3383280" y="3429000"/>
            <a:ext cx="2514600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Mining's direct GDP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contribution 2025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+15% via supply chains.</a:t>
            </a:r>
            <a:endParaRPr lang="en-US" sz="850" dirty="0"/>
          </a:p>
        </p:txBody>
      </p:sp>
      <p:sp>
        <p:nvSpPr>
          <p:cNvPr id="30" name="Text 28"/>
          <p:cNvSpPr/>
          <p:nvPr/>
        </p:nvSpPr>
        <p:spPr>
          <a:xfrm>
            <a:off x="3383280" y="4050792"/>
            <a:ext cx="2514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00" i="1" dirty="0">
                <a:solidFill>
                  <a:srgbClr val="444444"/>
                </a:solidFill>
              </a:rPr>
              <a:t>Minerals Council 2025</a:t>
            </a:r>
            <a:endParaRPr lang="en-US" sz="700" dirty="0"/>
          </a:p>
        </p:txBody>
      </p:sp>
      <p:sp>
        <p:nvSpPr>
          <p:cNvPr id="31" name="Shape 29"/>
          <p:cNvSpPr/>
          <p:nvPr/>
        </p:nvSpPr>
        <p:spPr>
          <a:xfrm>
            <a:off x="6108192" y="2862072"/>
            <a:ext cx="2788920" cy="1371600"/>
          </a:xfrm>
          <a:prstGeom prst="rect">
            <a:avLst/>
          </a:prstGeom>
          <a:solidFill>
            <a:srgbClr val="222222"/>
          </a:solidFill>
          <a:ln w="12700">
            <a:solidFill>
              <a:srgbClr val="333333"/>
            </a:solidFill>
            <a:prstDash val="solid"/>
          </a:ln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6108192" y="2862072"/>
            <a:ext cx="2788920" cy="32004"/>
          </a:xfrm>
          <a:prstGeom prst="rect">
            <a:avLst/>
          </a:prstGeom>
          <a:solidFill>
            <a:srgbClr val="4A90C4"/>
          </a:solidFill>
          <a:ln w="12700">
            <a:solidFill>
              <a:srgbClr val="4A90C4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245352" y="2926080"/>
            <a:ext cx="2514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4A90C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−5,000</a:t>
            </a:r>
            <a:endParaRPr lang="en-US" sz="3000" dirty="0"/>
          </a:p>
        </p:txBody>
      </p:sp>
      <p:sp>
        <p:nvSpPr>
          <p:cNvPr id="34" name="Text 32"/>
          <p:cNvSpPr/>
          <p:nvPr/>
        </p:nvSpPr>
        <p:spPr>
          <a:xfrm>
            <a:off x="6245352" y="3429000"/>
            <a:ext cx="2514600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Mining jobs LOST in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Q4 2025  from skills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mismatch, not lack of work.</a:t>
            </a:r>
            <a:endParaRPr lang="en-US" sz="850" dirty="0"/>
          </a:p>
        </p:txBody>
      </p:sp>
      <p:sp>
        <p:nvSpPr>
          <p:cNvPr id="35" name="Text 33"/>
          <p:cNvSpPr/>
          <p:nvPr/>
        </p:nvSpPr>
        <p:spPr>
          <a:xfrm>
            <a:off x="6245352" y="4050792"/>
            <a:ext cx="2514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00" i="1" dirty="0">
                <a:solidFill>
                  <a:srgbClr val="444444"/>
                </a:solidFill>
              </a:rPr>
              <a:t>Stats SA QLFS Q4 2025</a:t>
            </a:r>
            <a:endParaRPr lang="en-US" sz="700" dirty="0"/>
          </a:p>
        </p:txBody>
      </p:sp>
      <p:sp>
        <p:nvSpPr>
          <p:cNvPr id="36" name="Shape 34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0" y="4869180"/>
            <a:ext cx="9144000" cy="18288"/>
          </a:xfrm>
          <a:prstGeom prst="rect">
            <a:avLst/>
          </a:prstGeom>
          <a:solidFill>
            <a:srgbClr val="C9952A"/>
          </a:solidFill>
          <a:ln/>
        </p:spPr>
      </p:sp>
      <p:sp>
        <p:nvSpPr>
          <p:cNvPr id="38" name="Text 36"/>
          <p:cNvSpPr/>
          <p:nvPr/>
        </p:nvSpPr>
        <p:spPr>
          <a:xfrm>
            <a:off x="365760" y="4873752"/>
            <a:ext cx="8412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00" dirty="0">
                <a:solidFill>
                  <a:srgbClr val="888880"/>
                </a:solidFill>
              </a:rPr>
              <a:t>Stats SA QLFS Q4 2025 · Minerals Council 2025 · MQA 2025</a:t>
            </a:r>
            <a:endParaRPr lang="en-US" sz="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01168"/>
            <a:ext cx="1591056" cy="201168"/>
          </a:xfrm>
          <a:prstGeom prst="rect">
            <a:avLst/>
          </a:prstGeom>
          <a:solidFill>
            <a:srgbClr val="C9952A">
              <a:alpha val="15000"/>
            </a:srgbClr>
          </a:solidFill>
          <a:ln w="12700">
            <a:solidFill>
              <a:srgbClr val="C995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01168"/>
            <a:ext cx="15910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kern="0" spc="200" dirty="0">
                <a:solidFill>
                  <a:srgbClr val="E8B84B"/>
                </a:solidFill>
              </a:rPr>
              <a:t>THE CORE PARADOX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4.6 Million Unemployed Youth Can't Fill Mining's Vacancies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365760" y="1097280"/>
            <a:ext cx="3749040" cy="2651760"/>
          </a:xfrm>
          <a:prstGeom prst="rect">
            <a:avLst/>
          </a:prstGeom>
          <a:solidFill>
            <a:srgbClr val="1A0808"/>
          </a:solidFill>
          <a:ln w="12700">
            <a:solidFill>
              <a:srgbClr val="D9404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097280"/>
            <a:ext cx="3749040" cy="36576"/>
          </a:xfrm>
          <a:prstGeom prst="rect">
            <a:avLst/>
          </a:prstGeom>
          <a:solidFill>
            <a:srgbClr val="D94040"/>
          </a:solidFill>
          <a:ln w="12700">
            <a:solidFill>
              <a:srgbClr val="D9404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170432"/>
            <a:ext cx="3566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E8707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📉  OVERSUPPLY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48640" y="1600200"/>
            <a:ext cx="338328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</a:rPr>
              <a:t>4.6 million</a:t>
            </a:r>
            <a:r>
              <a:rPr lang="en-US" sz="1050" dirty="0">
                <a:solidFill>
                  <a:srgbClr val="888880"/>
                </a:solidFill>
              </a:rPr>
              <a:t> unemployed youth
</a:t>
            </a:r>
            <a:r>
              <a:rPr lang="en-US" sz="1050" b="1" dirty="0">
                <a:solidFill>
                  <a:srgbClr val="FFFFFF"/>
                </a:solidFill>
              </a:rPr>
              <a:t>113,000</a:t>
            </a:r>
            <a:r>
              <a:rPr lang="en-US" sz="1050" dirty="0">
                <a:solidFill>
                  <a:srgbClr val="888880"/>
                </a:solidFill>
              </a:rPr>
              <a:t> youth jobs lost in Q4 2025
</a:t>
            </a:r>
            <a:r>
              <a:rPr lang="en-US" sz="1050" b="1" dirty="0">
                <a:solidFill>
                  <a:srgbClr val="FFFFFF"/>
                </a:solidFill>
              </a:rPr>
              <a:t>58.7%</a:t>
            </a:r>
            <a:r>
              <a:rPr lang="en-US" sz="1050" dirty="0">
                <a:solidFill>
                  <a:srgbClr val="888880"/>
                </a:solidFill>
              </a:rPr>
              <a:t> of unemployed youth have
ZERO previous work experience
More matriculants than ever </a:t>
            </a:r>
            <a:endParaRPr lang="en-US" sz="1050" dirty="0"/>
          </a:p>
          <a:p>
            <a:pPr marL="0" indent="0" algn="l">
              <a:buNone/>
            </a:pPr>
            <a:r>
              <a:rPr lang="en-US" sz="1050" dirty="0">
                <a:solidFill>
                  <a:srgbClr val="888880"/>
                </a:solidFill>
              </a:rPr>
              <a:t>entering a market that cannot absorb them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160520" y="2331720"/>
            <a:ext cx="822960" cy="457200"/>
          </a:xfrm>
          <a:prstGeom prst="rect">
            <a:avLst/>
          </a:prstGeom>
          <a:solidFill>
            <a:srgbClr val="C9952A"/>
          </a:solidFill>
          <a:ln w="12700">
            <a:solidFill>
              <a:srgbClr val="C9952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160520" y="2331720"/>
            <a:ext cx="822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D0D0D"/>
                </a:solidFill>
              </a:rPr>
              <a:t>⟶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4069080" y="2834640"/>
            <a:ext cx="10058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b="1" kern="0" spc="100" dirty="0">
                <a:solidFill>
                  <a:srgbClr val="C9952A"/>
                </a:solidFill>
              </a:rPr>
              <a:t>BRIDGE</a:t>
            </a:r>
            <a:endParaRPr lang="en-US" sz="750" dirty="0"/>
          </a:p>
        </p:txBody>
      </p:sp>
      <p:sp>
        <p:nvSpPr>
          <p:cNvPr id="12" name="Shape 10"/>
          <p:cNvSpPr/>
          <p:nvPr/>
        </p:nvSpPr>
        <p:spPr>
          <a:xfrm>
            <a:off x="5029200" y="1097280"/>
            <a:ext cx="3749040" cy="2651760"/>
          </a:xfrm>
          <a:prstGeom prst="rect">
            <a:avLst/>
          </a:prstGeom>
          <a:solidFill>
            <a:srgbClr val="12100A"/>
          </a:solidFill>
          <a:ln w="12700">
            <a:solidFill>
              <a:srgbClr val="C9952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5029200" y="1097280"/>
            <a:ext cx="3749040" cy="36576"/>
          </a:xfrm>
          <a:prstGeom prst="rect">
            <a:avLst/>
          </a:prstGeom>
          <a:solidFill>
            <a:srgbClr val="C9952A"/>
          </a:solidFill>
          <a:ln w="12700">
            <a:solidFill>
              <a:srgbClr val="C9952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120640" y="1170432"/>
            <a:ext cx="3566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E8B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⛏️  UNDERSUPPLY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5166360" y="1600200"/>
            <a:ext cx="338328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888880"/>
                </a:solidFill>
              </a:rPr>
              <a:t>Mining sector lost </a:t>
            </a:r>
            <a:r>
              <a:rPr lang="en-US" sz="1050" b="1" dirty="0">
                <a:solidFill>
                  <a:srgbClr val="FFFFFF"/>
                </a:solidFill>
              </a:rPr>
              <a:t>5,000 jobs</a:t>
            </a:r>
            <a:r>
              <a:rPr lang="en-US" sz="1050" dirty="0">
                <a:solidFill>
                  <a:srgbClr val="888880"/>
                </a:solidFill>
              </a:rPr>
              <a:t> in Q4 2025
NOT from lack of work  from
</a:t>
            </a:r>
            <a:r>
              <a:rPr lang="en-US" sz="1050" b="1" dirty="0">
                <a:solidFill>
                  <a:srgbClr val="FFFFFF"/>
                </a:solidFill>
              </a:rPr>
              <a:t>skills mismatch &amp; structural gaps
</a:t>
            </a:r>
            <a:r>
              <a:rPr lang="en-US" sz="1050" dirty="0">
                <a:solidFill>
                  <a:srgbClr val="888880"/>
                </a:solidFill>
              </a:rPr>
              <a:t>Engineering, artisan &amp; 4IR skills
remain critically scarce
</a:t>
            </a:r>
            <a:r>
              <a:rPr lang="en-US" sz="1050" b="1" dirty="0">
                <a:solidFill>
                  <a:srgbClr val="FFFFFF"/>
                </a:solidFill>
              </a:rPr>
              <a:t>183 SDPs</a:t>
            </a:r>
            <a:r>
              <a:rPr lang="en-US" sz="1050" dirty="0">
                <a:solidFill>
                  <a:srgbClr val="888880"/>
                </a:solidFill>
              </a:rPr>
              <a:t> serving 2,000+ mines </a:t>
            </a:r>
            <a:endParaRPr lang="en-US" sz="1050" dirty="0"/>
          </a:p>
          <a:p>
            <a:pPr marL="0" indent="0" algn="l">
              <a:buNone/>
            </a:pPr>
            <a:r>
              <a:rPr lang="en-US" sz="1050" dirty="0">
                <a:solidFill>
                  <a:srgbClr val="888880"/>
                </a:solidFill>
              </a:rPr>
              <a:t>hopelessly underscaled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365760" y="3840480"/>
            <a:ext cx="8412480" cy="658368"/>
          </a:xfrm>
          <a:prstGeom prst="rect">
            <a:avLst/>
          </a:prstGeom>
          <a:solidFill>
            <a:srgbClr val="07111A"/>
          </a:solidFill>
          <a:ln w="12700">
            <a:solidFill>
              <a:srgbClr val="4A90C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" y="3877056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kern="0" spc="50" dirty="0">
                <a:solidFill>
                  <a:srgbClr val="7ABAEE"/>
                </a:solidFill>
              </a:rPr>
              <a:t>THE BRIDGE  =  TARGETED SKILLS DEVELOPMENT IN THE MINING VALUE CHAIN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57200" y="4151376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888880"/>
                </a:solidFill>
              </a:rPr>
              <a:t>Learnerships  ·  Apprenticeships  ·  TVET Partnerships  ·  Bursaries  ·  Entrepreneurship Support  ·  4IR Training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0" y="4869180"/>
            <a:ext cx="9144000" cy="18288"/>
          </a:xfrm>
          <a:prstGeom prst="rect">
            <a:avLst/>
          </a:prstGeom>
          <a:solidFill>
            <a:srgbClr val="C9952A"/>
          </a:solidFill>
          <a:ln/>
        </p:spPr>
      </p:sp>
      <p:sp>
        <p:nvSpPr>
          <p:cNvPr id="21" name="Text 19"/>
          <p:cNvSpPr/>
          <p:nvPr/>
        </p:nvSpPr>
        <p:spPr>
          <a:xfrm>
            <a:off x="365760" y="4873752"/>
            <a:ext cx="8412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00" dirty="0">
                <a:solidFill>
                  <a:srgbClr val="888880"/>
                </a:solidFill>
              </a:rPr>
              <a:t>Stats SA QLFS Q4 2025 · Minerals Council 2025 · MQA 2025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01168"/>
            <a:ext cx="2084832" cy="201168"/>
          </a:xfrm>
          <a:prstGeom prst="rect">
            <a:avLst/>
          </a:prstGeom>
          <a:solidFill>
            <a:srgbClr val="C9952A">
              <a:alpha val="15000"/>
            </a:srgbClr>
          </a:solidFill>
          <a:ln w="12700">
            <a:solidFill>
              <a:srgbClr val="C995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01168"/>
            <a:ext cx="20848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kern="0" spc="200" dirty="0">
                <a:solidFill>
                  <a:srgbClr val="E8B84B"/>
                </a:solidFill>
              </a:rPr>
              <a:t>SKILLS MISMATCH — DATA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Youth Unemployment Trend: 2019 → Q4 2025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93268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88880"/>
                </a:solidFill>
              </a:rPr>
              <a:t>Despite a slight Q4 2025 dip to 43.8%, the decade-long trend shows a 9.2 percentage-point worsening since 2015. This is structural not cyclical.</a:t>
            </a:r>
            <a:endParaRPr lang="en-US" sz="1000" dirty="0"/>
          </a:p>
        </p:txBody>
      </p:sp>
      <p:graphicFrame>
        <p:nvGraphicFramePr>
          <p:cNvPr id="6" name="Chart 0"/>
          <p:cNvGraphicFramePr/>
          <p:nvPr/>
        </p:nvGraphicFramePr>
        <p:xfrm>
          <a:off x="365760" y="1325880"/>
          <a:ext cx="5943600" cy="3246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Shape 4"/>
          <p:cNvSpPr/>
          <p:nvPr/>
        </p:nvSpPr>
        <p:spPr>
          <a:xfrm>
            <a:off x="6492240" y="1371600"/>
            <a:ext cx="2286000" cy="960120"/>
          </a:xfrm>
          <a:prstGeom prst="rect">
            <a:avLst/>
          </a:prstGeom>
          <a:solidFill>
            <a:srgbClr val="222222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6492240" y="1371600"/>
            <a:ext cx="32004" cy="960120"/>
          </a:xfrm>
          <a:prstGeom prst="rect">
            <a:avLst/>
          </a:prstGeom>
          <a:solidFill>
            <a:srgbClr val="E07B30"/>
          </a:solidFill>
          <a:ln w="12700">
            <a:solidFill>
              <a:srgbClr val="E07B3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565392" y="1426464"/>
            <a:ext cx="21031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E07B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46.1%</a:t>
            </a:r>
            <a:endParaRPr lang="en-US" sz="2600" dirty="0"/>
          </a:p>
        </p:txBody>
      </p:sp>
      <p:sp>
        <p:nvSpPr>
          <p:cNvPr id="10" name="Text 7"/>
          <p:cNvSpPr/>
          <p:nvPr/>
        </p:nvSpPr>
        <p:spPr>
          <a:xfrm>
            <a:off x="6565392" y="1865376"/>
            <a:ext cx="21031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88880"/>
                </a:solidFill>
              </a:rPr>
              <a:t>Q1 2025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888880"/>
                </a:solidFill>
              </a:rPr>
              <a:t>Year high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6492240" y="2487168"/>
            <a:ext cx="2286000" cy="960120"/>
          </a:xfrm>
          <a:prstGeom prst="rect">
            <a:avLst/>
          </a:prstGeom>
          <a:solidFill>
            <a:srgbClr val="222222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6492240" y="2487168"/>
            <a:ext cx="32004" cy="960120"/>
          </a:xfrm>
          <a:prstGeom prst="rect">
            <a:avLst/>
          </a:prstGeom>
          <a:solidFill>
            <a:srgbClr val="E8B84B"/>
          </a:solidFill>
          <a:ln w="12700">
            <a:solidFill>
              <a:srgbClr val="E8B84B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6565392" y="2542032"/>
            <a:ext cx="21031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E8B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43.8%</a:t>
            </a:r>
            <a:endParaRPr lang="en-US" sz="2600" dirty="0"/>
          </a:p>
        </p:txBody>
      </p:sp>
      <p:sp>
        <p:nvSpPr>
          <p:cNvPr id="14" name="Text 11"/>
          <p:cNvSpPr/>
          <p:nvPr/>
        </p:nvSpPr>
        <p:spPr>
          <a:xfrm>
            <a:off x="6565392" y="2980944"/>
            <a:ext cx="21031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88880"/>
                </a:solidFill>
              </a:rPr>
              <a:t>Q4 2025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888880"/>
                </a:solidFill>
              </a:rPr>
              <a:t>Latest figure</a:t>
            </a:r>
            <a:endParaRPr lang="en-US" sz="900" dirty="0"/>
          </a:p>
        </p:txBody>
      </p:sp>
      <p:sp>
        <p:nvSpPr>
          <p:cNvPr id="15" name="Shape 12"/>
          <p:cNvSpPr/>
          <p:nvPr/>
        </p:nvSpPr>
        <p:spPr>
          <a:xfrm>
            <a:off x="6492240" y="3602736"/>
            <a:ext cx="2286000" cy="960120"/>
          </a:xfrm>
          <a:prstGeom prst="rect">
            <a:avLst/>
          </a:prstGeom>
          <a:solidFill>
            <a:srgbClr val="222222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6492240" y="3602736"/>
            <a:ext cx="32004" cy="960120"/>
          </a:xfrm>
          <a:prstGeom prst="rect">
            <a:avLst/>
          </a:prstGeom>
          <a:solidFill>
            <a:srgbClr val="D94040"/>
          </a:solidFill>
          <a:ln w="12700">
            <a:solidFill>
              <a:srgbClr val="D94040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6565392" y="3657600"/>
            <a:ext cx="21031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D940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+9.2pp</a:t>
            </a:r>
            <a:endParaRPr lang="en-US" sz="2600" dirty="0"/>
          </a:p>
        </p:txBody>
      </p:sp>
      <p:sp>
        <p:nvSpPr>
          <p:cNvPr id="18" name="Text 15"/>
          <p:cNvSpPr/>
          <p:nvPr/>
        </p:nvSpPr>
        <p:spPr>
          <a:xfrm>
            <a:off x="6565392" y="4096512"/>
            <a:ext cx="21031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88880"/>
                </a:solidFill>
              </a:rPr>
              <a:t>Worsening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888880"/>
                </a:solidFill>
              </a:rPr>
              <a:t>since 2015</a:t>
            </a:r>
            <a:endParaRPr lang="en-US" sz="900" dirty="0"/>
          </a:p>
        </p:txBody>
      </p:sp>
      <p:sp>
        <p:nvSpPr>
          <p:cNvPr id="19" name="Shape 1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20" name="Shape 17"/>
          <p:cNvSpPr/>
          <p:nvPr/>
        </p:nvSpPr>
        <p:spPr>
          <a:xfrm>
            <a:off x="0" y="4869180"/>
            <a:ext cx="9144000" cy="18288"/>
          </a:xfrm>
          <a:prstGeom prst="rect">
            <a:avLst/>
          </a:prstGeom>
          <a:solidFill>
            <a:srgbClr val="C9952A"/>
          </a:solidFill>
          <a:ln/>
        </p:spPr>
      </p:sp>
      <p:sp>
        <p:nvSpPr>
          <p:cNvPr id="21" name="Text 18"/>
          <p:cNvSpPr/>
          <p:nvPr/>
        </p:nvSpPr>
        <p:spPr>
          <a:xfrm>
            <a:off x="365760" y="4873752"/>
            <a:ext cx="8412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00" dirty="0">
                <a:solidFill>
                  <a:srgbClr val="888880"/>
                </a:solidFill>
              </a:rPr>
              <a:t>Source: Stats SA QLFS Q4 2025 (Released 17 February 2026) — Most current data available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01168"/>
            <a:ext cx="1837944" cy="201168"/>
          </a:xfrm>
          <a:prstGeom prst="rect">
            <a:avLst/>
          </a:prstGeom>
          <a:solidFill>
            <a:srgbClr val="C9952A">
              <a:alpha val="15000"/>
            </a:srgbClr>
          </a:solidFill>
          <a:ln w="12700">
            <a:solidFill>
              <a:srgbClr val="C995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01168"/>
            <a:ext cx="18379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kern="0" spc="200" dirty="0">
                <a:solidFill>
                  <a:srgbClr val="E8B84B"/>
                </a:solidFill>
              </a:rPr>
              <a:t>THE INVESTMENT CASE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Education-Employment Ladder (Youth, 2025)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93268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88880"/>
                </a:solidFill>
              </a:rPr>
              <a:t>Each qualification level gained drops youth unemployment significantly. This IS the economic case for skills development  the data proves it.</a:t>
            </a:r>
            <a:endParaRPr lang="en-US" sz="1000" dirty="0"/>
          </a:p>
        </p:txBody>
      </p:sp>
      <p:graphicFrame>
        <p:nvGraphicFramePr>
          <p:cNvPr id="6" name="Chart 0"/>
          <p:cNvGraphicFramePr/>
          <p:nvPr/>
        </p:nvGraphicFramePr>
        <p:xfrm>
          <a:off x="365760" y="1325880"/>
          <a:ext cx="8412480" cy="3291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Shape 4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0" y="4869180"/>
            <a:ext cx="9144000" cy="18288"/>
          </a:xfrm>
          <a:prstGeom prst="rect">
            <a:avLst/>
          </a:prstGeom>
          <a:solidFill>
            <a:srgbClr val="C9952A"/>
          </a:solidFill>
          <a:ln/>
        </p:spPr>
      </p:sp>
      <p:sp>
        <p:nvSpPr>
          <p:cNvPr id="9" name="Text 6"/>
          <p:cNvSpPr/>
          <p:nvPr/>
        </p:nvSpPr>
        <p:spPr>
          <a:xfrm>
            <a:off x="365760" y="4873752"/>
            <a:ext cx="8412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00" dirty="0">
                <a:solidFill>
                  <a:srgbClr val="888880"/>
                </a:solidFill>
              </a:rPr>
              <a:t>Source: Stats SA QLFS 2025 by education level · The data case for scaled skills development investment in South Africa's mining sector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01168"/>
            <a:ext cx="4389120" cy="201168"/>
          </a:xfrm>
          <a:prstGeom prst="rect">
            <a:avLst/>
          </a:prstGeom>
          <a:solidFill>
            <a:srgbClr val="C9952A">
              <a:alpha val="15000"/>
            </a:srgbClr>
          </a:solidFill>
          <a:ln w="12700">
            <a:solidFill>
              <a:srgbClr val="C995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01168"/>
            <a:ext cx="4389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kern="0" spc="200" dirty="0">
                <a:solidFill>
                  <a:srgbClr val="E8B84B"/>
                </a:solidFill>
              </a:rPr>
              <a:t>SCARCE &amp; CRITICAL SKILLS — MINING VALUE CHAIN 2025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Supply vs. Demand: The Occupation Gap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914400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88880"/>
                </a:solidFill>
              </a:rPr>
              <a:t>Blue = available supply as % of full industry need. Red = 100% demand. The gap = vacancies trained youth could fill. Source: MQA SSP 2025, Minerals Council 2025.</a:t>
            </a:r>
            <a:endParaRPr lang="en-US" sz="950" dirty="0"/>
          </a:p>
        </p:txBody>
      </p:sp>
      <p:sp>
        <p:nvSpPr>
          <p:cNvPr id="6" name="Text 4"/>
          <p:cNvSpPr/>
          <p:nvPr/>
        </p:nvSpPr>
        <p:spPr>
          <a:xfrm>
            <a:off x="365760" y="1261872"/>
            <a:ext cx="199339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E8E0D0"/>
                </a:solidFill>
              </a:rPr>
              <a:t>Mining &amp; Rock Engineers</a:t>
            </a:r>
            <a:endParaRPr lang="en-US" sz="850" dirty="0"/>
          </a:p>
        </p:txBody>
      </p:sp>
      <p:sp>
        <p:nvSpPr>
          <p:cNvPr id="7" name="Shape 5"/>
          <p:cNvSpPr/>
          <p:nvPr/>
        </p:nvSpPr>
        <p:spPr>
          <a:xfrm>
            <a:off x="2423160" y="1289304"/>
            <a:ext cx="6217920" cy="219456"/>
          </a:xfrm>
          <a:prstGeom prst="rect">
            <a:avLst/>
          </a:prstGeom>
          <a:solidFill>
            <a:srgbClr val="1E1E1E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2423160" y="1289304"/>
            <a:ext cx="3730752" cy="219456"/>
          </a:xfrm>
          <a:prstGeom prst="rect">
            <a:avLst/>
          </a:prstGeom>
          <a:solidFill>
            <a:srgbClr val="4A90C4"/>
          </a:solidFill>
          <a:ln w="12700">
            <a:solidFill>
              <a:srgbClr val="4A90C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468880" y="1289304"/>
            <a:ext cx="4572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0D0D0D"/>
                </a:solidFill>
              </a:rPr>
              <a:t>60%</a:t>
            </a:r>
            <a:endParaRPr lang="en-US" sz="750" dirty="0"/>
          </a:p>
        </p:txBody>
      </p:sp>
      <p:sp>
        <p:nvSpPr>
          <p:cNvPr id="10" name="Shape 8"/>
          <p:cNvSpPr/>
          <p:nvPr/>
        </p:nvSpPr>
        <p:spPr>
          <a:xfrm>
            <a:off x="8705088" y="1307592"/>
            <a:ext cx="512064" cy="182880"/>
          </a:xfrm>
          <a:prstGeom prst="rect">
            <a:avLst/>
          </a:prstGeom>
          <a:solidFill>
            <a:srgbClr val="2A0808"/>
          </a:solidFill>
          <a:ln w="12700">
            <a:solidFill>
              <a:srgbClr val="D9404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705088" y="1289304"/>
            <a:ext cx="512064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E87070"/>
                </a:solidFill>
              </a:rPr>
              <a:t>GAP</a:t>
            </a:r>
            <a:endParaRPr lang="en-US" sz="650" dirty="0"/>
          </a:p>
          <a:p>
            <a:pPr marL="0" indent="0" algn="ctr">
              <a:buNone/>
            </a:pPr>
            <a:r>
              <a:rPr lang="en-US" sz="650" b="1" dirty="0">
                <a:solidFill>
                  <a:srgbClr val="E87070"/>
                </a:solidFill>
              </a:rPr>
              <a:t>~40%</a:t>
            </a:r>
            <a:endParaRPr lang="en-US" sz="650" dirty="0"/>
          </a:p>
        </p:txBody>
      </p:sp>
      <p:sp>
        <p:nvSpPr>
          <p:cNvPr id="12" name="Text 10"/>
          <p:cNvSpPr/>
          <p:nvPr/>
        </p:nvSpPr>
        <p:spPr>
          <a:xfrm>
            <a:off x="365760" y="1627632"/>
            <a:ext cx="199339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E8E0D0"/>
                </a:solidFill>
              </a:rPr>
              <a:t>Artisans (Elec, Mech, Welders)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2423160" y="1655064"/>
            <a:ext cx="6217920" cy="219456"/>
          </a:xfrm>
          <a:prstGeom prst="rect">
            <a:avLst/>
          </a:prstGeom>
          <a:solidFill>
            <a:srgbClr val="1E1E1E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2423160" y="1655064"/>
            <a:ext cx="3419856" cy="219456"/>
          </a:xfrm>
          <a:prstGeom prst="rect">
            <a:avLst/>
          </a:prstGeom>
          <a:solidFill>
            <a:srgbClr val="4A90C4"/>
          </a:solidFill>
          <a:ln w="12700">
            <a:solidFill>
              <a:srgbClr val="4A90C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468880" y="1655064"/>
            <a:ext cx="4572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0D0D0D"/>
                </a:solidFill>
              </a:rPr>
              <a:t>55%</a:t>
            </a:r>
            <a:endParaRPr lang="en-US" sz="750" dirty="0"/>
          </a:p>
        </p:txBody>
      </p:sp>
      <p:sp>
        <p:nvSpPr>
          <p:cNvPr id="16" name="Shape 14"/>
          <p:cNvSpPr/>
          <p:nvPr/>
        </p:nvSpPr>
        <p:spPr>
          <a:xfrm>
            <a:off x="8705088" y="1673352"/>
            <a:ext cx="512064" cy="182880"/>
          </a:xfrm>
          <a:prstGeom prst="rect">
            <a:avLst/>
          </a:prstGeom>
          <a:solidFill>
            <a:srgbClr val="2A0808"/>
          </a:solidFill>
          <a:ln w="12700">
            <a:solidFill>
              <a:srgbClr val="D9404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705088" y="1655064"/>
            <a:ext cx="512064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E87070"/>
                </a:solidFill>
              </a:rPr>
              <a:t>GAP</a:t>
            </a:r>
            <a:endParaRPr lang="en-US" sz="650" dirty="0"/>
          </a:p>
          <a:p>
            <a:pPr marL="0" indent="0" algn="ctr">
              <a:buNone/>
            </a:pPr>
            <a:r>
              <a:rPr lang="en-US" sz="650" b="1" dirty="0">
                <a:solidFill>
                  <a:srgbClr val="E87070"/>
                </a:solidFill>
              </a:rPr>
              <a:t>~45%</a:t>
            </a:r>
            <a:endParaRPr lang="en-US" sz="650" dirty="0"/>
          </a:p>
        </p:txBody>
      </p:sp>
      <p:sp>
        <p:nvSpPr>
          <p:cNvPr id="18" name="Text 16"/>
          <p:cNvSpPr/>
          <p:nvPr/>
        </p:nvSpPr>
        <p:spPr>
          <a:xfrm>
            <a:off x="365760" y="1993392"/>
            <a:ext cx="199339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E8E0D0"/>
                </a:solidFill>
              </a:rPr>
              <a:t>Geologists &amp; Geoscientists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2423160" y="2020824"/>
            <a:ext cx="6217920" cy="219456"/>
          </a:xfrm>
          <a:prstGeom prst="rect">
            <a:avLst/>
          </a:prstGeom>
          <a:solidFill>
            <a:srgbClr val="1E1E1E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2423160" y="2020824"/>
            <a:ext cx="4041648" cy="219456"/>
          </a:xfrm>
          <a:prstGeom prst="rect">
            <a:avLst/>
          </a:prstGeom>
          <a:solidFill>
            <a:srgbClr val="4A90C4"/>
          </a:solidFill>
          <a:ln w="12700">
            <a:solidFill>
              <a:srgbClr val="4A90C4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468880" y="2020824"/>
            <a:ext cx="4572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0D0D0D"/>
                </a:solidFill>
              </a:rPr>
              <a:t>65%</a:t>
            </a:r>
            <a:endParaRPr lang="en-US" sz="750" dirty="0"/>
          </a:p>
        </p:txBody>
      </p:sp>
      <p:sp>
        <p:nvSpPr>
          <p:cNvPr id="22" name="Shape 20"/>
          <p:cNvSpPr/>
          <p:nvPr/>
        </p:nvSpPr>
        <p:spPr>
          <a:xfrm>
            <a:off x="8705088" y="2039112"/>
            <a:ext cx="512064" cy="182880"/>
          </a:xfrm>
          <a:prstGeom prst="rect">
            <a:avLst/>
          </a:prstGeom>
          <a:solidFill>
            <a:srgbClr val="2A0808"/>
          </a:solidFill>
          <a:ln w="12700">
            <a:solidFill>
              <a:srgbClr val="D9404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8705088" y="2020824"/>
            <a:ext cx="512064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E87070"/>
                </a:solidFill>
              </a:rPr>
              <a:t>GAP</a:t>
            </a:r>
            <a:endParaRPr lang="en-US" sz="650" dirty="0"/>
          </a:p>
          <a:p>
            <a:pPr marL="0" indent="0" algn="ctr">
              <a:buNone/>
            </a:pPr>
            <a:r>
              <a:rPr lang="en-US" sz="650" b="1" dirty="0">
                <a:solidFill>
                  <a:srgbClr val="E87070"/>
                </a:solidFill>
              </a:rPr>
              <a:t>~35%</a:t>
            </a:r>
            <a:endParaRPr lang="en-US" sz="650" dirty="0"/>
          </a:p>
        </p:txBody>
      </p:sp>
      <p:sp>
        <p:nvSpPr>
          <p:cNvPr id="24" name="Text 22"/>
          <p:cNvSpPr/>
          <p:nvPr/>
        </p:nvSpPr>
        <p:spPr>
          <a:xfrm>
            <a:off x="365760" y="2359152"/>
            <a:ext cx="199339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E8E0D0"/>
                </a:solidFill>
              </a:rPr>
              <a:t>Safety &amp; Health Officers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2423160" y="2386584"/>
            <a:ext cx="6217920" cy="219456"/>
          </a:xfrm>
          <a:prstGeom prst="rect">
            <a:avLst/>
          </a:prstGeom>
          <a:solidFill>
            <a:srgbClr val="1E1E1E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2423160" y="2386584"/>
            <a:ext cx="4352544" cy="219456"/>
          </a:xfrm>
          <a:prstGeom prst="rect">
            <a:avLst/>
          </a:prstGeom>
          <a:solidFill>
            <a:srgbClr val="4A90C4"/>
          </a:solidFill>
          <a:ln w="12700">
            <a:solidFill>
              <a:srgbClr val="4A90C4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468880" y="2386584"/>
            <a:ext cx="4572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0D0D0D"/>
                </a:solidFill>
              </a:rPr>
              <a:t>70%</a:t>
            </a:r>
            <a:endParaRPr lang="en-US" sz="750" dirty="0"/>
          </a:p>
        </p:txBody>
      </p:sp>
      <p:sp>
        <p:nvSpPr>
          <p:cNvPr id="28" name="Shape 26"/>
          <p:cNvSpPr/>
          <p:nvPr/>
        </p:nvSpPr>
        <p:spPr>
          <a:xfrm>
            <a:off x="8705088" y="2404872"/>
            <a:ext cx="512064" cy="182880"/>
          </a:xfrm>
          <a:prstGeom prst="rect">
            <a:avLst/>
          </a:prstGeom>
          <a:solidFill>
            <a:srgbClr val="2A0808"/>
          </a:solidFill>
          <a:ln w="12700">
            <a:solidFill>
              <a:srgbClr val="D9404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705088" y="2386584"/>
            <a:ext cx="512064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E87070"/>
                </a:solidFill>
              </a:rPr>
              <a:t>GAP</a:t>
            </a:r>
            <a:endParaRPr lang="en-US" sz="650" dirty="0"/>
          </a:p>
          <a:p>
            <a:pPr marL="0" indent="0" algn="ctr">
              <a:buNone/>
            </a:pPr>
            <a:r>
              <a:rPr lang="en-US" sz="650" b="1" dirty="0">
                <a:solidFill>
                  <a:srgbClr val="E87070"/>
                </a:solidFill>
              </a:rPr>
              <a:t>~30%</a:t>
            </a:r>
            <a:endParaRPr lang="en-US" sz="650" dirty="0"/>
          </a:p>
        </p:txBody>
      </p:sp>
      <p:sp>
        <p:nvSpPr>
          <p:cNvPr id="30" name="Text 28"/>
          <p:cNvSpPr/>
          <p:nvPr/>
        </p:nvSpPr>
        <p:spPr>
          <a:xfrm>
            <a:off x="365760" y="2724912"/>
            <a:ext cx="199339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E8E0D0"/>
                </a:solidFill>
              </a:rPr>
              <a:t>Environmental Specialists</a:t>
            </a:r>
            <a:endParaRPr lang="en-US" sz="850" dirty="0"/>
          </a:p>
        </p:txBody>
      </p:sp>
      <p:sp>
        <p:nvSpPr>
          <p:cNvPr id="31" name="Shape 29"/>
          <p:cNvSpPr/>
          <p:nvPr/>
        </p:nvSpPr>
        <p:spPr>
          <a:xfrm>
            <a:off x="2423160" y="2752344"/>
            <a:ext cx="6217920" cy="219456"/>
          </a:xfrm>
          <a:prstGeom prst="rect">
            <a:avLst/>
          </a:prstGeom>
          <a:solidFill>
            <a:srgbClr val="1E1E1E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2423160" y="2752344"/>
            <a:ext cx="3108960" cy="219456"/>
          </a:xfrm>
          <a:prstGeom prst="rect">
            <a:avLst/>
          </a:prstGeom>
          <a:solidFill>
            <a:srgbClr val="E07B30"/>
          </a:solidFill>
          <a:ln w="12700">
            <a:solidFill>
              <a:srgbClr val="E07B3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2468880" y="2752344"/>
            <a:ext cx="4572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0D0D0D"/>
                </a:solidFill>
              </a:rPr>
              <a:t>50%</a:t>
            </a:r>
            <a:endParaRPr lang="en-US" sz="750" dirty="0"/>
          </a:p>
        </p:txBody>
      </p:sp>
      <p:sp>
        <p:nvSpPr>
          <p:cNvPr id="34" name="Shape 32"/>
          <p:cNvSpPr/>
          <p:nvPr/>
        </p:nvSpPr>
        <p:spPr>
          <a:xfrm>
            <a:off x="8705088" y="2770632"/>
            <a:ext cx="512064" cy="182880"/>
          </a:xfrm>
          <a:prstGeom prst="rect">
            <a:avLst/>
          </a:prstGeom>
          <a:solidFill>
            <a:srgbClr val="2A0808"/>
          </a:solidFill>
          <a:ln w="12700">
            <a:solidFill>
              <a:srgbClr val="D9404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8705088" y="2752344"/>
            <a:ext cx="512064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E87070"/>
                </a:solidFill>
              </a:rPr>
              <a:t>GAP</a:t>
            </a:r>
            <a:endParaRPr lang="en-US" sz="650" dirty="0"/>
          </a:p>
          <a:p>
            <a:pPr marL="0" indent="0" algn="ctr">
              <a:buNone/>
            </a:pPr>
            <a:r>
              <a:rPr lang="en-US" sz="650" b="1" dirty="0">
                <a:solidFill>
                  <a:srgbClr val="E87070"/>
                </a:solidFill>
              </a:rPr>
              <a:t>~50%</a:t>
            </a:r>
            <a:endParaRPr lang="en-US" sz="650" dirty="0"/>
          </a:p>
        </p:txBody>
      </p:sp>
      <p:sp>
        <p:nvSpPr>
          <p:cNvPr id="36" name="Text 34"/>
          <p:cNvSpPr/>
          <p:nvPr/>
        </p:nvSpPr>
        <p:spPr>
          <a:xfrm>
            <a:off x="365760" y="3090672"/>
            <a:ext cx="199339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E8E0D0"/>
                </a:solidFill>
              </a:rPr>
              <a:t>4IR / Digital Mining Ops</a:t>
            </a:r>
            <a:endParaRPr lang="en-US" sz="850" dirty="0"/>
          </a:p>
        </p:txBody>
      </p:sp>
      <p:sp>
        <p:nvSpPr>
          <p:cNvPr id="37" name="Shape 35"/>
          <p:cNvSpPr/>
          <p:nvPr/>
        </p:nvSpPr>
        <p:spPr>
          <a:xfrm>
            <a:off x="2423160" y="3118104"/>
            <a:ext cx="6217920" cy="219456"/>
          </a:xfrm>
          <a:prstGeom prst="rect">
            <a:avLst/>
          </a:prstGeom>
          <a:solidFill>
            <a:srgbClr val="1E1E1E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2423160" y="3118104"/>
            <a:ext cx="2176272" cy="219456"/>
          </a:xfrm>
          <a:prstGeom prst="rect">
            <a:avLst/>
          </a:prstGeom>
          <a:solidFill>
            <a:srgbClr val="D94040"/>
          </a:solidFill>
          <a:ln w="12700">
            <a:solidFill>
              <a:srgbClr val="D9404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2468880" y="3118104"/>
            <a:ext cx="4572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0D0D0D"/>
                </a:solidFill>
              </a:rPr>
              <a:t>35%</a:t>
            </a:r>
            <a:endParaRPr lang="en-US" sz="750" dirty="0"/>
          </a:p>
        </p:txBody>
      </p:sp>
      <p:sp>
        <p:nvSpPr>
          <p:cNvPr id="40" name="Shape 38"/>
          <p:cNvSpPr/>
          <p:nvPr/>
        </p:nvSpPr>
        <p:spPr>
          <a:xfrm>
            <a:off x="8705088" y="3136392"/>
            <a:ext cx="512064" cy="182880"/>
          </a:xfrm>
          <a:prstGeom prst="rect">
            <a:avLst/>
          </a:prstGeom>
          <a:solidFill>
            <a:srgbClr val="2A0808"/>
          </a:solidFill>
          <a:ln w="12700">
            <a:solidFill>
              <a:srgbClr val="D9404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8705088" y="3118104"/>
            <a:ext cx="512064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E87070"/>
                </a:solidFill>
              </a:rPr>
              <a:t>GAP</a:t>
            </a:r>
            <a:endParaRPr lang="en-US" sz="650" dirty="0"/>
          </a:p>
          <a:p>
            <a:pPr marL="0" indent="0" algn="ctr">
              <a:buNone/>
            </a:pPr>
            <a:r>
              <a:rPr lang="en-US" sz="650" b="1" dirty="0">
                <a:solidFill>
                  <a:srgbClr val="E87070"/>
                </a:solidFill>
              </a:rPr>
              <a:t>~65%</a:t>
            </a:r>
            <a:endParaRPr lang="en-US" sz="650" dirty="0"/>
          </a:p>
        </p:txBody>
      </p:sp>
      <p:sp>
        <p:nvSpPr>
          <p:cNvPr id="42" name="Text 40"/>
          <p:cNvSpPr/>
          <p:nvPr/>
        </p:nvSpPr>
        <p:spPr>
          <a:xfrm>
            <a:off x="365760" y="3456432"/>
            <a:ext cx="199339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E8E0D0"/>
                </a:solidFill>
              </a:rPr>
              <a:t>Metallurgists &amp; Process Eng.</a:t>
            </a:r>
            <a:endParaRPr lang="en-US" sz="850" dirty="0"/>
          </a:p>
        </p:txBody>
      </p:sp>
      <p:sp>
        <p:nvSpPr>
          <p:cNvPr id="43" name="Shape 41"/>
          <p:cNvSpPr/>
          <p:nvPr/>
        </p:nvSpPr>
        <p:spPr>
          <a:xfrm>
            <a:off x="2423160" y="3483864"/>
            <a:ext cx="6217920" cy="219456"/>
          </a:xfrm>
          <a:prstGeom prst="rect">
            <a:avLst/>
          </a:prstGeom>
          <a:solidFill>
            <a:srgbClr val="1E1E1E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2423160" y="3483864"/>
            <a:ext cx="3855110" cy="219456"/>
          </a:xfrm>
          <a:prstGeom prst="rect">
            <a:avLst/>
          </a:prstGeom>
          <a:solidFill>
            <a:srgbClr val="4A90C4"/>
          </a:solidFill>
          <a:ln w="12700">
            <a:solidFill>
              <a:srgbClr val="4A90C4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2468880" y="3483864"/>
            <a:ext cx="4572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0D0D0D"/>
                </a:solidFill>
              </a:rPr>
              <a:t>62%</a:t>
            </a:r>
            <a:endParaRPr lang="en-US" sz="750" dirty="0"/>
          </a:p>
        </p:txBody>
      </p:sp>
      <p:sp>
        <p:nvSpPr>
          <p:cNvPr id="46" name="Shape 44"/>
          <p:cNvSpPr/>
          <p:nvPr/>
        </p:nvSpPr>
        <p:spPr>
          <a:xfrm>
            <a:off x="8705088" y="3502152"/>
            <a:ext cx="512064" cy="182880"/>
          </a:xfrm>
          <a:prstGeom prst="rect">
            <a:avLst/>
          </a:prstGeom>
          <a:solidFill>
            <a:srgbClr val="2A0808"/>
          </a:solidFill>
          <a:ln w="12700">
            <a:solidFill>
              <a:srgbClr val="D94040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8705088" y="3483864"/>
            <a:ext cx="512064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E87070"/>
                </a:solidFill>
              </a:rPr>
              <a:t>GAP</a:t>
            </a:r>
            <a:endParaRPr lang="en-US" sz="650" dirty="0"/>
          </a:p>
          <a:p>
            <a:pPr marL="0" indent="0" algn="ctr">
              <a:buNone/>
            </a:pPr>
            <a:r>
              <a:rPr lang="en-US" sz="650" b="1" dirty="0">
                <a:solidFill>
                  <a:srgbClr val="E87070"/>
                </a:solidFill>
              </a:rPr>
              <a:t>~38%</a:t>
            </a:r>
            <a:endParaRPr lang="en-US" sz="650" dirty="0"/>
          </a:p>
        </p:txBody>
      </p:sp>
      <p:sp>
        <p:nvSpPr>
          <p:cNvPr id="48" name="Text 46"/>
          <p:cNvSpPr/>
          <p:nvPr/>
        </p:nvSpPr>
        <p:spPr>
          <a:xfrm>
            <a:off x="365760" y="3822192"/>
            <a:ext cx="199339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E8E0D0"/>
                </a:solidFill>
              </a:rPr>
              <a:t>Critical/Green Minerals Spec.</a:t>
            </a:r>
            <a:endParaRPr lang="en-US" sz="850" dirty="0"/>
          </a:p>
        </p:txBody>
      </p:sp>
      <p:sp>
        <p:nvSpPr>
          <p:cNvPr id="49" name="Shape 47"/>
          <p:cNvSpPr/>
          <p:nvPr/>
        </p:nvSpPr>
        <p:spPr>
          <a:xfrm>
            <a:off x="2423160" y="3849624"/>
            <a:ext cx="6217920" cy="219456"/>
          </a:xfrm>
          <a:prstGeom prst="rect">
            <a:avLst/>
          </a:prstGeom>
          <a:solidFill>
            <a:srgbClr val="1E1E1E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2423160" y="3849624"/>
            <a:ext cx="1865376" cy="219456"/>
          </a:xfrm>
          <a:prstGeom prst="rect">
            <a:avLst/>
          </a:prstGeom>
          <a:solidFill>
            <a:srgbClr val="D94040"/>
          </a:solidFill>
          <a:ln w="12700">
            <a:solidFill>
              <a:srgbClr val="D94040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2468880" y="3849624"/>
            <a:ext cx="4572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0D0D0D"/>
                </a:solidFill>
              </a:rPr>
              <a:t>30%</a:t>
            </a:r>
            <a:endParaRPr lang="en-US" sz="750" dirty="0"/>
          </a:p>
        </p:txBody>
      </p:sp>
      <p:sp>
        <p:nvSpPr>
          <p:cNvPr id="52" name="Shape 50"/>
          <p:cNvSpPr/>
          <p:nvPr/>
        </p:nvSpPr>
        <p:spPr>
          <a:xfrm>
            <a:off x="8705088" y="3867912"/>
            <a:ext cx="512064" cy="182880"/>
          </a:xfrm>
          <a:prstGeom prst="rect">
            <a:avLst/>
          </a:prstGeom>
          <a:solidFill>
            <a:srgbClr val="2A0808"/>
          </a:solidFill>
          <a:ln w="12700">
            <a:solidFill>
              <a:srgbClr val="D94040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8705088" y="3849624"/>
            <a:ext cx="512064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E87070"/>
                </a:solidFill>
              </a:rPr>
              <a:t>GAP</a:t>
            </a:r>
            <a:endParaRPr lang="en-US" sz="650" dirty="0"/>
          </a:p>
          <a:p>
            <a:pPr marL="0" indent="0" algn="ctr">
              <a:buNone/>
            </a:pPr>
            <a:r>
              <a:rPr lang="en-US" sz="650" b="1" dirty="0">
                <a:solidFill>
                  <a:srgbClr val="E87070"/>
                </a:solidFill>
              </a:rPr>
              <a:t>~70%</a:t>
            </a:r>
            <a:endParaRPr lang="en-US" sz="650" dirty="0"/>
          </a:p>
        </p:txBody>
      </p:sp>
      <p:sp>
        <p:nvSpPr>
          <p:cNvPr id="54" name="Shape 52"/>
          <p:cNvSpPr/>
          <p:nvPr/>
        </p:nvSpPr>
        <p:spPr>
          <a:xfrm>
            <a:off x="8641080" y="1170432"/>
            <a:ext cx="0" cy="3657600"/>
          </a:xfrm>
          <a:prstGeom prst="line">
            <a:avLst/>
          </a:prstGeom>
          <a:noFill/>
          <a:ln w="12700">
            <a:solidFill>
              <a:srgbClr val="D94040"/>
            </a:solidFill>
            <a:prstDash val="dash"/>
          </a:ln>
        </p:spPr>
      </p:sp>
      <p:sp>
        <p:nvSpPr>
          <p:cNvPr id="55" name="Text 53"/>
          <p:cNvSpPr/>
          <p:nvPr/>
        </p:nvSpPr>
        <p:spPr>
          <a:xfrm>
            <a:off x="8183880" y="1106424"/>
            <a:ext cx="10058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b="1" kern="0" spc="50" dirty="0">
                <a:solidFill>
                  <a:srgbClr val="D94040"/>
                </a:solidFill>
              </a:rPr>
              <a:t>100% DEMAND</a:t>
            </a:r>
            <a:endParaRPr lang="en-US" sz="700" dirty="0"/>
          </a:p>
        </p:txBody>
      </p:sp>
      <p:sp>
        <p:nvSpPr>
          <p:cNvPr id="56" name="Shape 54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0" y="4869180"/>
            <a:ext cx="9144000" cy="18288"/>
          </a:xfrm>
          <a:prstGeom prst="rect">
            <a:avLst/>
          </a:prstGeom>
          <a:solidFill>
            <a:srgbClr val="C9952A"/>
          </a:solidFill>
          <a:ln/>
        </p:spPr>
      </p:sp>
      <p:sp>
        <p:nvSpPr>
          <p:cNvPr id="58" name="Text 56"/>
          <p:cNvSpPr/>
          <p:nvPr/>
        </p:nvSpPr>
        <p:spPr>
          <a:xfrm>
            <a:off x="365760" y="4873752"/>
            <a:ext cx="8412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00" dirty="0">
                <a:solidFill>
                  <a:srgbClr val="888880"/>
                </a:solidFill>
              </a:rPr>
              <a:t>Source: MQA Sector Skills Plan 2025 · DHET Occupational Demand Data · Minerals Council Facts &amp; Figures 2025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01168"/>
            <a:ext cx="1508760" cy="201168"/>
          </a:xfrm>
          <a:prstGeom prst="rect">
            <a:avLst/>
          </a:prstGeom>
          <a:solidFill>
            <a:srgbClr val="C9952A">
              <a:alpha val="15000"/>
            </a:srgbClr>
          </a:solidFill>
          <a:ln w="12700">
            <a:solidFill>
              <a:srgbClr val="C995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01168"/>
            <a:ext cx="1508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kern="0" spc="200" dirty="0">
                <a:solidFill>
                  <a:srgbClr val="E8B84B"/>
                </a:solidFill>
              </a:rPr>
              <a:t>WHO IS AFFECTED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Four Target Groups &amp; Their Skills Barriers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320040" y="1051560"/>
            <a:ext cx="2103120" cy="3337560"/>
          </a:xfrm>
          <a:prstGeom prst="rect">
            <a:avLst/>
          </a:prstGeom>
          <a:solidFill>
            <a:srgbClr val="222222"/>
          </a:solidFill>
          <a:ln w="12700">
            <a:solidFill>
              <a:srgbClr val="333333"/>
            </a:solidFill>
            <a:prstDash val="solid"/>
          </a:ln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051560"/>
            <a:ext cx="2103120" cy="32004"/>
          </a:xfrm>
          <a:prstGeom prst="rect">
            <a:avLst/>
          </a:prstGeom>
          <a:solidFill>
            <a:srgbClr val="7ABAEE"/>
          </a:solidFill>
          <a:ln w="12700">
            <a:solidFill>
              <a:srgbClr val="7ABAE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114300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000000"/>
                </a:solidFill>
              </a:rPr>
              <a:t>🎓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11480" y="1527048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7ABA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Students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11480" y="1837944"/>
            <a:ext cx="1965960" cy="2423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 algn="l">
              <a:spcAft>
                <a:spcPts val="400"/>
              </a:spcAft>
              <a:buSzPct val="100000"/>
              <a:buChar char="•"/>
            </a:pPr>
            <a:r>
              <a:rPr lang="en-US" sz="850" dirty="0">
                <a:solidFill>
                  <a:srgbClr val="888880"/>
                </a:solidFill>
              </a:rPr>
              <a:t>Only 13.2% of SA youth attend higher education.</a:t>
            </a:r>
            <a:endParaRPr lang="en-US" sz="850" dirty="0"/>
          </a:p>
          <a:p>
            <a:pPr marL="342900" indent="-342900" algn="l">
              <a:spcAft>
                <a:spcPts val="400"/>
              </a:spcAft>
              <a:buSzPct val="100000"/>
              <a:buChar char="•"/>
            </a:pPr>
            <a:r>
              <a:rPr lang="en-US" sz="850" dirty="0">
                <a:solidFill>
                  <a:srgbClr val="888880"/>
                </a:solidFill>
              </a:rPr>
              <a:t>Mining programmes under-enrolled vs. actual vacancies.</a:t>
            </a:r>
            <a:endParaRPr lang="en-US" sz="850" dirty="0"/>
          </a:p>
          <a:p>
            <a:pPr marL="342900" indent="-342900" algn="l">
              <a:spcAft>
                <a:spcPts val="400"/>
              </a:spcAft>
              <a:buSzPct val="100000"/>
              <a:buChar char="•"/>
            </a:pPr>
            <a:r>
              <a:rPr lang="en-US" sz="850" dirty="0">
                <a:solidFill>
                  <a:srgbClr val="888880"/>
                </a:solidFill>
              </a:rPr>
              <a:t>4IR skills absent from curricula</a:t>
            </a:r>
            <a:endParaRPr lang="en-US" sz="850" dirty="0"/>
          </a:p>
          <a:p>
            <a:pPr marL="342900" indent="-342900" algn="l">
              <a:spcAft>
                <a:spcPts val="400"/>
              </a:spcAft>
              <a:buSzPct val="100000"/>
              <a:buChar char="•"/>
            </a:pPr>
            <a:r>
              <a:rPr lang="en-US" sz="850" dirty="0">
                <a:solidFill>
                  <a:srgbClr val="888880"/>
                </a:solidFill>
              </a:rPr>
              <a:t>~50% of 2,000+ mines don't submit Work Skills Plans to MQA.</a:t>
            </a:r>
            <a:endParaRPr lang="en-US" sz="850" dirty="0"/>
          </a:p>
          <a:p>
            <a:pPr marL="342900" indent="-342900" algn="l">
              <a:spcAft>
                <a:spcPts val="400"/>
              </a:spcAft>
              <a:buSzPct val="100000"/>
              <a:buChar char="•"/>
            </a:pPr>
            <a:r>
              <a:rPr lang="en-US" sz="850" dirty="0">
                <a:solidFill>
                  <a:srgbClr val="888880"/>
                </a:solidFill>
              </a:rPr>
              <a:t>1 million school-leavers expected to exit by end of 2026.</a:t>
            </a:r>
            <a:endParaRPr lang="en-US" sz="850" dirty="0"/>
          </a:p>
        </p:txBody>
      </p:sp>
      <p:sp>
        <p:nvSpPr>
          <p:cNvPr id="10" name="Shape 8"/>
          <p:cNvSpPr/>
          <p:nvPr/>
        </p:nvSpPr>
        <p:spPr>
          <a:xfrm>
            <a:off x="2468880" y="1051560"/>
            <a:ext cx="2103120" cy="3337560"/>
          </a:xfrm>
          <a:prstGeom prst="rect">
            <a:avLst/>
          </a:prstGeom>
          <a:solidFill>
            <a:srgbClr val="222222"/>
          </a:solidFill>
          <a:ln w="12700">
            <a:solidFill>
              <a:srgbClr val="333333"/>
            </a:solidFill>
            <a:prstDash val="solid"/>
          </a:ln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468880" y="1051560"/>
            <a:ext cx="2103120" cy="32004"/>
          </a:xfrm>
          <a:prstGeom prst="rect">
            <a:avLst/>
          </a:prstGeom>
          <a:solidFill>
            <a:srgbClr val="3AA876"/>
          </a:solidFill>
          <a:ln w="12700">
            <a:solidFill>
              <a:srgbClr val="3AA87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560320" y="114300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000000"/>
                </a:solidFill>
              </a:rPr>
              <a:t>🏫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2560320" y="1527048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3AA8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Graduates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2560320" y="1837944"/>
            <a:ext cx="1965960" cy="2423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 algn="l">
              <a:spcAft>
                <a:spcPts val="400"/>
              </a:spcAft>
              <a:buSzPct val="100000"/>
              <a:buChar char="•"/>
            </a:pPr>
            <a:r>
              <a:rPr lang="en-US" sz="850" dirty="0">
                <a:solidFill>
                  <a:srgbClr val="888880"/>
                </a:solidFill>
              </a:rPr>
              <a:t>Degree holders: 23.9% unemployment  still too high.</a:t>
            </a:r>
            <a:endParaRPr lang="en-US" sz="850" dirty="0"/>
          </a:p>
          <a:p>
            <a:pPr marL="342900" indent="-342900" algn="l">
              <a:spcAft>
                <a:spcPts val="400"/>
              </a:spcAft>
              <a:buSzPct val="100000"/>
              <a:buChar char="•"/>
            </a:pPr>
            <a:r>
              <a:rPr lang="en-US" sz="850" dirty="0">
                <a:solidFill>
                  <a:srgbClr val="888880"/>
                </a:solidFill>
              </a:rPr>
              <a:t>Employers demand 2–5 yrs experience for entry roles.</a:t>
            </a:r>
            <a:endParaRPr lang="en-US" sz="850" dirty="0"/>
          </a:p>
          <a:p>
            <a:pPr marL="342900" indent="-342900" algn="l">
              <a:spcAft>
                <a:spcPts val="400"/>
              </a:spcAft>
              <a:buSzPct val="100000"/>
              <a:buChar char="•"/>
            </a:pPr>
            <a:r>
              <a:rPr lang="en-US" sz="850" dirty="0">
                <a:solidFill>
                  <a:srgbClr val="888880"/>
                </a:solidFill>
              </a:rPr>
              <a:t>MQA offers only 700 unemployed bursaries per year.</a:t>
            </a:r>
            <a:endParaRPr lang="en-US" sz="850" dirty="0"/>
          </a:p>
          <a:p>
            <a:pPr marL="342900" indent="-342900" algn="l">
              <a:spcAft>
                <a:spcPts val="400"/>
              </a:spcAft>
              <a:buSzPct val="100000"/>
              <a:buChar char="•"/>
            </a:pPr>
            <a:r>
              <a:rPr lang="en-US" sz="850" dirty="0">
                <a:solidFill>
                  <a:srgbClr val="888880"/>
                </a:solidFill>
              </a:rPr>
              <a:t>4 in 5 unemployed youth jobless for over a year.</a:t>
            </a:r>
            <a:endParaRPr lang="en-US" sz="850" dirty="0"/>
          </a:p>
          <a:p>
            <a:pPr marL="342900" indent="-342900" algn="l">
              <a:spcAft>
                <a:spcPts val="400"/>
              </a:spcAft>
              <a:buSzPct val="100000"/>
              <a:buChar char="•"/>
            </a:pPr>
            <a:r>
              <a:rPr lang="en-US" sz="850" dirty="0">
                <a:solidFill>
                  <a:srgbClr val="888880"/>
                </a:solidFill>
              </a:rPr>
              <a:t>TVET graduates lack workplace exposure without learnerships.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4617720" y="1051560"/>
            <a:ext cx="2103120" cy="3337560"/>
          </a:xfrm>
          <a:prstGeom prst="rect">
            <a:avLst/>
          </a:prstGeom>
          <a:solidFill>
            <a:srgbClr val="222222"/>
          </a:solidFill>
          <a:ln w="12700">
            <a:solidFill>
              <a:srgbClr val="333333"/>
            </a:solidFill>
            <a:prstDash val="solid"/>
          </a:ln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617720" y="1051560"/>
            <a:ext cx="2103120" cy="32004"/>
          </a:xfrm>
          <a:prstGeom prst="rect">
            <a:avLst/>
          </a:prstGeom>
          <a:solidFill>
            <a:srgbClr val="E07B30"/>
          </a:solidFill>
          <a:ln w="12700">
            <a:solidFill>
              <a:srgbClr val="E07B3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709160" y="114300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000000"/>
                </a:solidFill>
              </a:rPr>
              <a:t>⚡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4709160" y="1527048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07B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Entrepreneurs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709160" y="1837944"/>
            <a:ext cx="1965960" cy="2423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 algn="l">
              <a:spcAft>
                <a:spcPts val="400"/>
              </a:spcAft>
              <a:buSzPct val="100000"/>
              <a:buChar char="•"/>
            </a:pPr>
            <a:r>
              <a:rPr lang="en-US" sz="850" dirty="0">
                <a:solidFill>
                  <a:srgbClr val="888880"/>
                </a:solidFill>
              </a:rPr>
              <a:t>Mining Charter SLPs legally require local supplier development.</a:t>
            </a:r>
            <a:endParaRPr lang="en-US" sz="850" dirty="0"/>
          </a:p>
          <a:p>
            <a:pPr marL="342900" indent="-342900" algn="l">
              <a:spcAft>
                <a:spcPts val="400"/>
              </a:spcAft>
              <a:buSzPct val="100000"/>
              <a:buChar char="•"/>
            </a:pPr>
            <a:r>
              <a:rPr lang="en-US" sz="850" dirty="0">
                <a:solidFill>
                  <a:srgbClr val="888880"/>
                </a:solidFill>
              </a:rPr>
              <a:t>Every R10M in mining output supports ~8 formal supply chain jobs.</a:t>
            </a:r>
            <a:endParaRPr lang="en-US" sz="850" dirty="0"/>
          </a:p>
          <a:p>
            <a:pPr marL="342900" indent="-342900" algn="l">
              <a:spcAft>
                <a:spcPts val="400"/>
              </a:spcAft>
              <a:buSzPct val="100000"/>
              <a:buChar char="•"/>
            </a:pPr>
            <a:r>
              <a:rPr lang="en-US" sz="850" dirty="0">
                <a:solidFill>
                  <a:srgbClr val="888880"/>
                </a:solidFill>
              </a:rPr>
              <a:t>Mining's indirect GDP impact = 15% via supplier ecosystems.</a:t>
            </a:r>
            <a:endParaRPr lang="en-US" sz="850" dirty="0"/>
          </a:p>
          <a:p>
            <a:pPr marL="342900" indent="-342900" algn="l">
              <a:spcAft>
                <a:spcPts val="400"/>
              </a:spcAft>
              <a:buSzPct val="100000"/>
              <a:buChar char="•"/>
            </a:pPr>
            <a:r>
              <a:rPr lang="en-US" sz="850" dirty="0">
                <a:solidFill>
                  <a:srgbClr val="888880"/>
                </a:solidFill>
              </a:rPr>
              <a:t>Services, logistics, safety, catering  all open to youth SMMEs.</a:t>
            </a:r>
            <a:endParaRPr lang="en-US" sz="850" dirty="0"/>
          </a:p>
          <a:p>
            <a:pPr marL="342900" indent="-342900" algn="l">
              <a:spcAft>
                <a:spcPts val="400"/>
              </a:spcAft>
              <a:buSzPct val="100000"/>
              <a:buChar char="•"/>
            </a:pPr>
            <a:r>
              <a:rPr lang="en-US" sz="850" dirty="0">
                <a:solidFill>
                  <a:srgbClr val="888880"/>
                </a:solidFill>
              </a:rPr>
              <a:t>Business skills absent from all MQA/SETA mining </a:t>
            </a:r>
            <a:r>
              <a:rPr lang="en-US" sz="850" dirty="0" err="1">
                <a:solidFill>
                  <a:srgbClr val="888880"/>
                </a:solidFill>
              </a:rPr>
              <a:t>programmes</a:t>
            </a:r>
            <a:r>
              <a:rPr lang="en-US" sz="850" dirty="0">
                <a:solidFill>
                  <a:srgbClr val="888880"/>
                </a:solidFill>
              </a:rPr>
              <a:t>.</a:t>
            </a:r>
            <a:endParaRPr lang="en-US" sz="850" dirty="0"/>
          </a:p>
        </p:txBody>
      </p:sp>
      <p:sp>
        <p:nvSpPr>
          <p:cNvPr id="20" name="Shape 18"/>
          <p:cNvSpPr/>
          <p:nvPr/>
        </p:nvSpPr>
        <p:spPr>
          <a:xfrm>
            <a:off x="6766560" y="1051560"/>
            <a:ext cx="2103120" cy="3337560"/>
          </a:xfrm>
          <a:prstGeom prst="rect">
            <a:avLst/>
          </a:prstGeom>
          <a:solidFill>
            <a:srgbClr val="222222"/>
          </a:solidFill>
          <a:ln w="12700">
            <a:solidFill>
              <a:srgbClr val="333333"/>
            </a:solidFill>
            <a:prstDash val="solid"/>
          </a:ln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766560" y="1051560"/>
            <a:ext cx="2103120" cy="32004"/>
          </a:xfrm>
          <a:prstGeom prst="rect">
            <a:avLst/>
          </a:prstGeom>
          <a:solidFill>
            <a:srgbClr val="E87070"/>
          </a:solidFill>
          <a:ln w="12700">
            <a:solidFill>
              <a:srgbClr val="E8707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858000" y="114300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000000"/>
                </a:solidFill>
              </a:rPr>
              <a:t>🔍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6858000" y="1527048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707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Unemployed Youth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6858000" y="1837944"/>
            <a:ext cx="1965960" cy="2423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 algn="l">
              <a:spcAft>
                <a:spcPts val="400"/>
              </a:spcAft>
              <a:buSzPct val="100000"/>
              <a:buChar char="•"/>
            </a:pPr>
            <a:r>
              <a:rPr lang="en-US" sz="850" dirty="0">
                <a:solidFill>
                  <a:srgbClr val="888880"/>
                </a:solidFill>
              </a:rPr>
              <a:t>4.6M unemployed + 3.7M discouraged = 8.3M sidelined.</a:t>
            </a:r>
            <a:endParaRPr lang="en-US" sz="850" dirty="0"/>
          </a:p>
          <a:p>
            <a:pPr marL="342900" indent="-342900" algn="l">
              <a:spcAft>
                <a:spcPts val="400"/>
              </a:spcAft>
              <a:buSzPct val="100000"/>
              <a:buChar char="•"/>
            </a:pPr>
            <a:r>
              <a:rPr lang="en-US" sz="850" dirty="0">
                <a:solidFill>
                  <a:srgbClr val="888880"/>
                </a:solidFill>
              </a:rPr>
              <a:t>57% unemployment for ages 15–24 (Q4 2025)</a:t>
            </a:r>
            <a:endParaRPr lang="en-US" sz="850" dirty="0"/>
          </a:p>
          <a:p>
            <a:pPr marL="342900" indent="-342900" algn="l">
              <a:spcAft>
                <a:spcPts val="400"/>
              </a:spcAft>
              <a:buSzPct val="100000"/>
              <a:buChar char="•"/>
            </a:pPr>
            <a:r>
              <a:rPr lang="en-US" sz="850" dirty="0">
                <a:solidFill>
                  <a:srgbClr val="888880"/>
                </a:solidFill>
              </a:rPr>
              <a:t>34% NEET  3.5M youth disconnected from work AND training.</a:t>
            </a:r>
            <a:endParaRPr lang="en-US" sz="850" dirty="0"/>
          </a:p>
          <a:p>
            <a:pPr marL="342900" indent="-342900" algn="l">
              <a:spcAft>
                <a:spcPts val="400"/>
              </a:spcAft>
              <a:buSzPct val="100000"/>
              <a:buChar char="•"/>
            </a:pPr>
            <a:r>
              <a:rPr lang="en-US" sz="850" dirty="0">
                <a:solidFill>
                  <a:srgbClr val="888880"/>
                </a:solidFill>
              </a:rPr>
              <a:t>233,000 new discouraged work-seekers in Q4 2025 alone.</a:t>
            </a:r>
            <a:endParaRPr lang="en-US" sz="850" dirty="0"/>
          </a:p>
          <a:p>
            <a:pPr marL="342900" indent="-342900" algn="l">
              <a:spcAft>
                <a:spcPts val="400"/>
              </a:spcAft>
              <a:buSzPct val="100000"/>
              <a:buChar char="•"/>
            </a:pPr>
            <a:r>
              <a:rPr lang="en-US" sz="850" dirty="0">
                <a:solidFill>
                  <a:srgbClr val="888880"/>
                </a:solidFill>
              </a:rPr>
              <a:t>North West (58.8%) &amp; Eastern Cape (54.3%)  mining heartlands worst hit.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0" y="4869180"/>
            <a:ext cx="9144000" cy="18288"/>
          </a:xfrm>
          <a:prstGeom prst="rect">
            <a:avLst/>
          </a:prstGeom>
          <a:solidFill>
            <a:srgbClr val="C9952A"/>
          </a:solidFill>
          <a:ln/>
        </p:spPr>
      </p:sp>
      <p:sp>
        <p:nvSpPr>
          <p:cNvPr id="27" name="Text 25"/>
          <p:cNvSpPr/>
          <p:nvPr/>
        </p:nvSpPr>
        <p:spPr>
          <a:xfrm>
            <a:off x="365760" y="4873752"/>
            <a:ext cx="8412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00" dirty="0">
                <a:solidFill>
                  <a:srgbClr val="888880"/>
                </a:solidFill>
              </a:rPr>
              <a:t>Sources: Stats SA QLFS Q4 2025 · Youth Capital Feb 2026 · MQA Bursary Data 2025 · Minerals Council Economic Contribution 2025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01168"/>
            <a:ext cx="1508760" cy="201168"/>
          </a:xfrm>
          <a:prstGeom prst="rect">
            <a:avLst/>
          </a:prstGeom>
          <a:solidFill>
            <a:srgbClr val="C9952A">
              <a:alpha val="15000"/>
            </a:srgbClr>
          </a:solidFill>
          <a:ln w="12700">
            <a:solidFill>
              <a:srgbClr val="C995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01168"/>
            <a:ext cx="1508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kern="0" spc="200" dirty="0">
                <a:solidFill>
                  <a:srgbClr val="E8B84B"/>
                </a:solidFill>
              </a:rPr>
              <a:t>THE OPPORTUNITY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Mining Value Chain — Employment at Every Stage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932688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88880"/>
                </a:solidFill>
              </a:rPr>
              <a:t>Mining is not just extraction. Every stage of the value chain creates jobs and business opportunities for trained young South Africans.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320040" y="1325880"/>
            <a:ext cx="1389888" cy="3246120"/>
          </a:xfrm>
          <a:prstGeom prst="rect">
            <a:avLst/>
          </a:prstGeom>
          <a:solidFill>
            <a:srgbClr val="222222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20040" y="1325880"/>
            <a:ext cx="1389888" cy="32004"/>
          </a:xfrm>
          <a:prstGeom prst="rect">
            <a:avLst/>
          </a:prstGeom>
          <a:solidFill>
            <a:srgbClr val="C9952A"/>
          </a:solidFill>
          <a:ln w="12700">
            <a:solidFill>
              <a:srgbClr val="C9952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0040" y="1417320"/>
            <a:ext cx="138988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🔭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320040" y="1856232"/>
            <a:ext cx="138988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E8B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Exploration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57200" y="2167128"/>
            <a:ext cx="1115568" cy="0"/>
          </a:xfrm>
          <a:prstGeom prst="line">
            <a:avLst/>
          </a:prstGeom>
          <a:noFill/>
          <a:ln w="12700">
            <a:solidFill>
              <a:srgbClr val="33333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11480" y="2240280"/>
            <a:ext cx="1207008" cy="2240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850" dirty="0">
                <a:solidFill>
                  <a:srgbClr val="888880"/>
                </a:solidFill>
              </a:rPr>
              <a:t>Geologists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888880"/>
                </a:solidFill>
              </a:rPr>
              <a:t>Surveyors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888880"/>
                </a:solidFill>
              </a:rPr>
              <a:t>Enviro Scientists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888880"/>
                </a:solidFill>
              </a:rPr>
              <a:t>Drone Operators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888880"/>
                </a:solidFill>
              </a:rPr>
              <a:t>GIS Analysts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1709928" y="2766060"/>
            <a:ext cx="731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9952A"/>
                </a:solidFill>
              </a:rPr>
              <a:t>›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1746504" y="1325880"/>
            <a:ext cx="1389888" cy="3246120"/>
          </a:xfrm>
          <a:prstGeom prst="rect">
            <a:avLst/>
          </a:prstGeom>
          <a:solidFill>
            <a:srgbClr val="222222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746504" y="1325880"/>
            <a:ext cx="1389888" cy="32004"/>
          </a:xfrm>
          <a:prstGeom prst="rect">
            <a:avLst/>
          </a:prstGeom>
          <a:solidFill>
            <a:srgbClr val="C9952A"/>
          </a:solidFill>
          <a:ln w="12700">
            <a:solidFill>
              <a:srgbClr val="C9952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746504" y="1417320"/>
            <a:ext cx="138988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⛏️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1746504" y="1856232"/>
            <a:ext cx="138988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E8B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Extraction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1883664" y="2167128"/>
            <a:ext cx="1115568" cy="0"/>
          </a:xfrm>
          <a:prstGeom prst="line">
            <a:avLst/>
          </a:prstGeom>
          <a:noFill/>
          <a:ln w="12700">
            <a:solidFill>
              <a:srgbClr val="33333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837944" y="2240280"/>
            <a:ext cx="1207008" cy="2240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850" dirty="0">
                <a:solidFill>
                  <a:srgbClr val="888880"/>
                </a:solidFill>
              </a:rPr>
              <a:t>Miners &amp; Blasters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888880"/>
                </a:solidFill>
              </a:rPr>
              <a:t>Rock Engineers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888880"/>
                </a:solidFill>
              </a:rPr>
              <a:t>Machine Operators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888880"/>
                </a:solidFill>
              </a:rPr>
              <a:t>Artisans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888880"/>
                </a:solidFill>
              </a:rPr>
              <a:t>Safety Officers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3136392" y="2766060"/>
            <a:ext cx="731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9952A"/>
                </a:solidFill>
              </a:rPr>
              <a:t>›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3172968" y="1325880"/>
            <a:ext cx="1389888" cy="3246120"/>
          </a:xfrm>
          <a:prstGeom prst="rect">
            <a:avLst/>
          </a:prstGeom>
          <a:solidFill>
            <a:srgbClr val="222222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172968" y="1325880"/>
            <a:ext cx="1389888" cy="32004"/>
          </a:xfrm>
          <a:prstGeom prst="rect">
            <a:avLst/>
          </a:prstGeom>
          <a:solidFill>
            <a:srgbClr val="C9952A"/>
          </a:solidFill>
          <a:ln w="12700">
            <a:solidFill>
              <a:srgbClr val="C9952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172968" y="1417320"/>
            <a:ext cx="138988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⚙️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3172968" y="1856232"/>
            <a:ext cx="138988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E8B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Processing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3310128" y="2167128"/>
            <a:ext cx="1115568" cy="0"/>
          </a:xfrm>
          <a:prstGeom prst="line">
            <a:avLst/>
          </a:prstGeom>
          <a:noFill/>
          <a:ln w="12700">
            <a:solidFill>
              <a:srgbClr val="333333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264408" y="2240280"/>
            <a:ext cx="1207008" cy="2240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850" dirty="0">
                <a:solidFill>
                  <a:srgbClr val="888880"/>
                </a:solidFill>
              </a:rPr>
              <a:t>Metallurgists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888880"/>
                </a:solidFill>
              </a:rPr>
              <a:t>Process Engineers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888880"/>
                </a:solidFill>
              </a:rPr>
              <a:t>Lab Technicians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888880"/>
                </a:solidFill>
              </a:rPr>
              <a:t>Chemical Engineers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888880"/>
                </a:solidFill>
              </a:rPr>
              <a:t>Plant Operators</a:t>
            </a:r>
            <a:endParaRPr lang="en-US" sz="850" dirty="0"/>
          </a:p>
        </p:txBody>
      </p:sp>
      <p:sp>
        <p:nvSpPr>
          <p:cNvPr id="26" name="Text 24"/>
          <p:cNvSpPr/>
          <p:nvPr/>
        </p:nvSpPr>
        <p:spPr>
          <a:xfrm>
            <a:off x="4562856" y="2766060"/>
            <a:ext cx="731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9952A"/>
                </a:solidFill>
              </a:rPr>
              <a:t>›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4599432" y="1325880"/>
            <a:ext cx="1389888" cy="3246120"/>
          </a:xfrm>
          <a:prstGeom prst="rect">
            <a:avLst/>
          </a:prstGeom>
          <a:solidFill>
            <a:srgbClr val="222222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4599432" y="1325880"/>
            <a:ext cx="1389888" cy="32004"/>
          </a:xfrm>
          <a:prstGeom prst="rect">
            <a:avLst/>
          </a:prstGeom>
          <a:solidFill>
            <a:srgbClr val="C9952A"/>
          </a:solidFill>
          <a:ln w="12700">
            <a:solidFill>
              <a:srgbClr val="C9952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599432" y="1417320"/>
            <a:ext cx="138988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🚛</a:t>
            </a:r>
            <a:endParaRPr lang="en-US" sz="2200" dirty="0"/>
          </a:p>
        </p:txBody>
      </p:sp>
      <p:sp>
        <p:nvSpPr>
          <p:cNvPr id="30" name="Text 28"/>
          <p:cNvSpPr/>
          <p:nvPr/>
        </p:nvSpPr>
        <p:spPr>
          <a:xfrm>
            <a:off x="4599432" y="1856232"/>
            <a:ext cx="138988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E8B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Logistics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736592" y="2167128"/>
            <a:ext cx="1115568" cy="0"/>
          </a:xfrm>
          <a:prstGeom prst="line">
            <a:avLst/>
          </a:prstGeom>
          <a:noFill/>
          <a:ln w="12700">
            <a:solidFill>
              <a:srgbClr val="33333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690872" y="2240280"/>
            <a:ext cx="1207008" cy="2240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850" dirty="0">
                <a:solidFill>
                  <a:srgbClr val="888880"/>
                </a:solidFill>
              </a:rPr>
              <a:t>Transport SMMEs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888880"/>
                </a:solidFill>
              </a:rPr>
              <a:t>Warehouse Ops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888880"/>
                </a:solidFill>
              </a:rPr>
              <a:t>Logistics Planners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888880"/>
                </a:solidFill>
              </a:rPr>
              <a:t>Rail &amp; Port Coord.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888880"/>
                </a:solidFill>
              </a:rPr>
              <a:t>SCM Managers</a:t>
            </a:r>
            <a:endParaRPr lang="en-US" sz="850" dirty="0"/>
          </a:p>
        </p:txBody>
      </p:sp>
      <p:sp>
        <p:nvSpPr>
          <p:cNvPr id="33" name="Text 31"/>
          <p:cNvSpPr/>
          <p:nvPr/>
        </p:nvSpPr>
        <p:spPr>
          <a:xfrm>
            <a:off x="5989320" y="2766060"/>
            <a:ext cx="731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9952A"/>
                </a:solidFill>
              </a:rPr>
              <a:t>›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6025896" y="1325880"/>
            <a:ext cx="1389888" cy="3246120"/>
          </a:xfrm>
          <a:prstGeom prst="rect">
            <a:avLst/>
          </a:prstGeom>
          <a:solidFill>
            <a:srgbClr val="222222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6025896" y="1325880"/>
            <a:ext cx="1389888" cy="32004"/>
          </a:xfrm>
          <a:prstGeom prst="rect">
            <a:avLst/>
          </a:prstGeom>
          <a:solidFill>
            <a:srgbClr val="C9952A"/>
          </a:solidFill>
          <a:ln w="12700">
            <a:solidFill>
              <a:srgbClr val="C9952A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025896" y="1417320"/>
            <a:ext cx="138988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💎</a:t>
            </a:r>
            <a:endParaRPr lang="en-US" sz="2200" dirty="0"/>
          </a:p>
        </p:txBody>
      </p:sp>
      <p:sp>
        <p:nvSpPr>
          <p:cNvPr id="37" name="Text 35"/>
          <p:cNvSpPr/>
          <p:nvPr/>
        </p:nvSpPr>
        <p:spPr>
          <a:xfrm>
            <a:off x="6025896" y="1856232"/>
            <a:ext cx="138988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E8B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Beneficiation</a:t>
            </a:r>
            <a:endParaRPr lang="en-US" sz="1050" dirty="0"/>
          </a:p>
        </p:txBody>
      </p:sp>
      <p:sp>
        <p:nvSpPr>
          <p:cNvPr id="38" name="Shape 36"/>
          <p:cNvSpPr/>
          <p:nvPr/>
        </p:nvSpPr>
        <p:spPr>
          <a:xfrm>
            <a:off x="6163056" y="2167128"/>
            <a:ext cx="1115568" cy="0"/>
          </a:xfrm>
          <a:prstGeom prst="line">
            <a:avLst/>
          </a:prstGeom>
          <a:noFill/>
          <a:ln w="12700">
            <a:solidFill>
              <a:srgbClr val="333333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117336" y="2240280"/>
            <a:ext cx="1207008" cy="2240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850" dirty="0">
                <a:solidFill>
                  <a:srgbClr val="888880"/>
                </a:solidFill>
              </a:rPr>
              <a:t>Jewellery Makers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888880"/>
                </a:solidFill>
              </a:rPr>
              <a:t>Steel Processors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888880"/>
                </a:solidFill>
              </a:rPr>
              <a:t>Battery Material Spec.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888880"/>
                </a:solidFill>
              </a:rPr>
              <a:t>Value-Add Manuf.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888880"/>
                </a:solidFill>
              </a:rPr>
              <a:t>Export Specialists</a:t>
            </a:r>
            <a:endParaRPr lang="en-US" sz="850" dirty="0"/>
          </a:p>
        </p:txBody>
      </p:sp>
      <p:sp>
        <p:nvSpPr>
          <p:cNvPr id="40" name="Text 38"/>
          <p:cNvSpPr/>
          <p:nvPr/>
        </p:nvSpPr>
        <p:spPr>
          <a:xfrm>
            <a:off x="7415784" y="2766060"/>
            <a:ext cx="731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9952A"/>
                </a:solidFill>
              </a:rPr>
              <a:t>›</a:t>
            </a:r>
            <a:endParaRPr lang="en-US" sz="1600" dirty="0"/>
          </a:p>
        </p:txBody>
      </p:sp>
      <p:sp>
        <p:nvSpPr>
          <p:cNvPr id="41" name="Shape 39"/>
          <p:cNvSpPr/>
          <p:nvPr/>
        </p:nvSpPr>
        <p:spPr>
          <a:xfrm>
            <a:off x="7452360" y="1325880"/>
            <a:ext cx="1389888" cy="3246120"/>
          </a:xfrm>
          <a:prstGeom prst="rect">
            <a:avLst/>
          </a:prstGeom>
          <a:solidFill>
            <a:srgbClr val="222222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7452360" y="1325880"/>
            <a:ext cx="1389888" cy="32004"/>
          </a:xfrm>
          <a:prstGeom prst="rect">
            <a:avLst/>
          </a:prstGeom>
          <a:solidFill>
            <a:srgbClr val="C9952A"/>
          </a:solidFill>
          <a:ln w="12700">
            <a:solidFill>
              <a:srgbClr val="C9952A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7452360" y="1417320"/>
            <a:ext cx="138988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🛡️</a:t>
            </a:r>
            <a:endParaRPr lang="en-US" sz="2200" dirty="0"/>
          </a:p>
        </p:txBody>
      </p:sp>
      <p:sp>
        <p:nvSpPr>
          <p:cNvPr id="44" name="Text 42"/>
          <p:cNvSpPr/>
          <p:nvPr/>
        </p:nvSpPr>
        <p:spPr>
          <a:xfrm>
            <a:off x="7452360" y="1856232"/>
            <a:ext cx="138988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E8B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Services</a:t>
            </a:r>
            <a:endParaRPr lang="en-US" sz="1050" dirty="0"/>
          </a:p>
        </p:txBody>
      </p:sp>
      <p:sp>
        <p:nvSpPr>
          <p:cNvPr id="45" name="Shape 43"/>
          <p:cNvSpPr/>
          <p:nvPr/>
        </p:nvSpPr>
        <p:spPr>
          <a:xfrm>
            <a:off x="7589520" y="2167128"/>
            <a:ext cx="1115568" cy="0"/>
          </a:xfrm>
          <a:prstGeom prst="line">
            <a:avLst/>
          </a:prstGeom>
          <a:noFill/>
          <a:ln w="12700">
            <a:solidFill>
              <a:srgbClr val="333333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7543800" y="2240280"/>
            <a:ext cx="1207008" cy="2240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850" dirty="0">
                <a:solidFill>
                  <a:srgbClr val="888880"/>
                </a:solidFill>
              </a:rPr>
              <a:t>Safety SMMEs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888880"/>
                </a:solidFill>
              </a:rPr>
              <a:t>HR &amp; Legal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888880"/>
                </a:solidFill>
              </a:rPr>
              <a:t>IT &amp; Systems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888880"/>
                </a:solidFill>
              </a:rPr>
              <a:t>Catering &amp; Security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888880"/>
                </a:solidFill>
              </a:rPr>
              <a:t>Environmental Cons.</a:t>
            </a:r>
            <a:endParaRPr lang="en-US" sz="850" dirty="0"/>
          </a:p>
        </p:txBody>
      </p:sp>
      <p:sp>
        <p:nvSpPr>
          <p:cNvPr id="47" name="Shape 45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0" y="4869180"/>
            <a:ext cx="9144000" cy="18288"/>
          </a:xfrm>
          <a:prstGeom prst="rect">
            <a:avLst/>
          </a:prstGeom>
          <a:solidFill>
            <a:srgbClr val="C9952A"/>
          </a:solidFill>
          <a:ln/>
        </p:spPr>
      </p:sp>
      <p:sp>
        <p:nvSpPr>
          <p:cNvPr id="49" name="Text 47"/>
          <p:cNvSpPr/>
          <p:nvPr/>
        </p:nvSpPr>
        <p:spPr>
          <a:xfrm>
            <a:off x="365760" y="4873752"/>
            <a:ext cx="8412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00" dirty="0">
                <a:solidFill>
                  <a:srgbClr val="888880"/>
                </a:solidFill>
              </a:rPr>
              <a:t>The full value chain: from exploration to beneficiation and support services — each stage requires different, trainable skills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01168"/>
            <a:ext cx="2414016" cy="201168"/>
          </a:xfrm>
          <a:prstGeom prst="rect">
            <a:avLst/>
          </a:prstGeom>
          <a:solidFill>
            <a:srgbClr val="C9952A">
              <a:alpha val="15000"/>
            </a:srgbClr>
          </a:solidFill>
          <a:ln w="12700">
            <a:solidFill>
              <a:srgbClr val="C995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01168"/>
            <a:ext cx="24140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kern="0" spc="200" dirty="0">
                <a:solidFill>
                  <a:srgbClr val="E8B84B"/>
                </a:solidFill>
              </a:rPr>
              <a:t>MINING SECTOR — 2025 FACTS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Mining's Economic Engine: The Numbers That Demand Action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384048" y="1078992"/>
            <a:ext cx="2788920" cy="1536192"/>
          </a:xfrm>
          <a:prstGeom prst="rect">
            <a:avLst/>
          </a:prstGeom>
          <a:solidFill>
            <a:srgbClr val="222222"/>
          </a:solidFill>
          <a:ln w="12700">
            <a:solidFill>
              <a:srgbClr val="333333"/>
            </a:solidFill>
            <a:prstDash val="solid"/>
          </a:ln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84048" y="1078992"/>
            <a:ext cx="2788920" cy="32004"/>
          </a:xfrm>
          <a:prstGeom prst="rect">
            <a:avLst/>
          </a:prstGeom>
          <a:solidFill>
            <a:srgbClr val="C9952A"/>
          </a:solidFill>
          <a:ln w="12700">
            <a:solidFill>
              <a:srgbClr val="C9952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21208" y="1143000"/>
            <a:ext cx="2514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C995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5.8%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521208" y="1645920"/>
            <a:ext cx="2514600" cy="78638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Mining's direct GDP contribution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2025  down from 6.1% in 2024.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Structural pressure demands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skills-led recovery.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521208" y="2432304"/>
            <a:ext cx="2514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00" i="1" dirty="0">
                <a:solidFill>
                  <a:srgbClr val="444444"/>
                </a:solidFill>
              </a:rPr>
              <a:t>Minerals Council 2025</a:t>
            </a:r>
            <a:endParaRPr lang="en-US" sz="700" dirty="0"/>
          </a:p>
        </p:txBody>
      </p:sp>
      <p:sp>
        <p:nvSpPr>
          <p:cNvPr id="10" name="Shape 8"/>
          <p:cNvSpPr/>
          <p:nvPr/>
        </p:nvSpPr>
        <p:spPr>
          <a:xfrm>
            <a:off x="3246120" y="1078992"/>
            <a:ext cx="2788920" cy="1536192"/>
          </a:xfrm>
          <a:prstGeom prst="rect">
            <a:avLst/>
          </a:prstGeom>
          <a:solidFill>
            <a:srgbClr val="222222"/>
          </a:solidFill>
          <a:ln w="12700">
            <a:solidFill>
              <a:srgbClr val="333333"/>
            </a:solidFill>
            <a:prstDash val="solid"/>
          </a:ln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46120" y="1078992"/>
            <a:ext cx="2788920" cy="32004"/>
          </a:xfrm>
          <a:prstGeom prst="rect">
            <a:avLst/>
          </a:prstGeom>
          <a:solidFill>
            <a:srgbClr val="C9952A"/>
          </a:solidFill>
          <a:ln w="12700">
            <a:solidFill>
              <a:srgbClr val="C9952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383280" y="1143000"/>
            <a:ext cx="2514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C995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15%</a:t>
            </a:r>
            <a:endParaRPr lang="en-US" sz="3000" dirty="0"/>
          </a:p>
        </p:txBody>
      </p:sp>
      <p:sp>
        <p:nvSpPr>
          <p:cNvPr id="13" name="Text 11"/>
          <p:cNvSpPr/>
          <p:nvPr/>
        </p:nvSpPr>
        <p:spPr>
          <a:xfrm>
            <a:off x="3383280" y="1645920"/>
            <a:ext cx="2514600" cy="78638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Mining's TOTAL GDP impact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including full supply chain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multiplier effects.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The real size of the opportunity.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3383280" y="2432304"/>
            <a:ext cx="2514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00" i="1" dirty="0">
                <a:solidFill>
                  <a:srgbClr val="444444"/>
                </a:solidFill>
              </a:rPr>
              <a:t>Minerals Council 2025</a:t>
            </a:r>
            <a:endParaRPr lang="en-US" sz="700" dirty="0"/>
          </a:p>
        </p:txBody>
      </p:sp>
      <p:sp>
        <p:nvSpPr>
          <p:cNvPr id="15" name="Shape 13"/>
          <p:cNvSpPr/>
          <p:nvPr/>
        </p:nvSpPr>
        <p:spPr>
          <a:xfrm>
            <a:off x="6108192" y="1078992"/>
            <a:ext cx="2788920" cy="1536192"/>
          </a:xfrm>
          <a:prstGeom prst="rect">
            <a:avLst/>
          </a:prstGeom>
          <a:solidFill>
            <a:srgbClr val="222222"/>
          </a:solidFill>
          <a:ln w="12700">
            <a:solidFill>
              <a:srgbClr val="333333"/>
            </a:solidFill>
            <a:prstDash val="solid"/>
          </a:ln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108192" y="1078992"/>
            <a:ext cx="2788920" cy="32004"/>
          </a:xfrm>
          <a:prstGeom prst="rect">
            <a:avLst/>
          </a:prstGeom>
          <a:solidFill>
            <a:srgbClr val="4A90C4"/>
          </a:solidFill>
          <a:ln w="12700">
            <a:solidFill>
              <a:srgbClr val="4A90C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245352" y="1143000"/>
            <a:ext cx="2514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4A90C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473K</a:t>
            </a:r>
            <a:endParaRPr lang="en-US" sz="3000" dirty="0"/>
          </a:p>
        </p:txBody>
      </p:sp>
      <p:sp>
        <p:nvSpPr>
          <p:cNvPr id="18" name="Text 16"/>
          <p:cNvSpPr/>
          <p:nvPr/>
        </p:nvSpPr>
        <p:spPr>
          <a:xfrm>
            <a:off x="6245352" y="1645920"/>
            <a:ext cx="2514600" cy="78638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Direct mining employees 2025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= 4.5% of SA's formal workforce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Each employee supports up to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9 </a:t>
            </a:r>
            <a:r>
              <a:rPr lang="en-US" sz="850" dirty="0" err="1">
                <a:solidFill>
                  <a:srgbClr val="888880"/>
                </a:solidFill>
              </a:rPr>
              <a:t>dependants</a:t>
            </a:r>
            <a:r>
              <a:rPr lang="en-US" sz="850" dirty="0">
                <a:solidFill>
                  <a:srgbClr val="888880"/>
                </a:solidFill>
              </a:rPr>
              <a:t> .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6245352" y="2432304"/>
            <a:ext cx="2514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00" i="1" dirty="0">
                <a:solidFill>
                  <a:srgbClr val="444444"/>
                </a:solidFill>
              </a:rPr>
              <a:t>Minerals Council 2025</a:t>
            </a:r>
            <a:endParaRPr lang="en-US" sz="700" dirty="0"/>
          </a:p>
        </p:txBody>
      </p:sp>
      <p:sp>
        <p:nvSpPr>
          <p:cNvPr id="20" name="Shape 18"/>
          <p:cNvSpPr/>
          <p:nvPr/>
        </p:nvSpPr>
        <p:spPr>
          <a:xfrm>
            <a:off x="384048" y="2688336"/>
            <a:ext cx="2788920" cy="1536192"/>
          </a:xfrm>
          <a:prstGeom prst="rect">
            <a:avLst/>
          </a:prstGeom>
          <a:solidFill>
            <a:srgbClr val="222222"/>
          </a:solidFill>
          <a:ln w="12700">
            <a:solidFill>
              <a:srgbClr val="333333"/>
            </a:solidFill>
            <a:prstDash val="solid"/>
          </a:ln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84048" y="2688336"/>
            <a:ext cx="2788920" cy="32004"/>
          </a:xfrm>
          <a:prstGeom prst="rect">
            <a:avLst/>
          </a:prstGeom>
          <a:solidFill>
            <a:srgbClr val="E07B30"/>
          </a:solidFill>
          <a:ln w="12700">
            <a:solidFill>
              <a:srgbClr val="E07B3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21208" y="2752344"/>
            <a:ext cx="2514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E07B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R774bn</a:t>
            </a:r>
            <a:endParaRPr lang="en-US" sz="3000" dirty="0"/>
          </a:p>
        </p:txBody>
      </p:sp>
      <p:sp>
        <p:nvSpPr>
          <p:cNvPr id="23" name="Text 21"/>
          <p:cNvSpPr/>
          <p:nvPr/>
        </p:nvSpPr>
        <p:spPr>
          <a:xfrm>
            <a:off x="521208" y="3255264"/>
            <a:ext cx="2514600" cy="78638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Mineral exports in 2024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Approx. 45% of SA's total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merchandise exports.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Underpins national finances.</a:t>
            </a:r>
            <a:endParaRPr lang="en-US" sz="850" dirty="0"/>
          </a:p>
        </p:txBody>
      </p:sp>
      <p:sp>
        <p:nvSpPr>
          <p:cNvPr id="24" name="Text 22"/>
          <p:cNvSpPr/>
          <p:nvPr/>
        </p:nvSpPr>
        <p:spPr>
          <a:xfrm>
            <a:off x="521208" y="4041648"/>
            <a:ext cx="2514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00" i="1" dirty="0">
                <a:solidFill>
                  <a:srgbClr val="444444"/>
                </a:solidFill>
              </a:rPr>
              <a:t>Minerals Council 2025</a:t>
            </a:r>
            <a:endParaRPr lang="en-US" sz="700" dirty="0"/>
          </a:p>
        </p:txBody>
      </p:sp>
      <p:sp>
        <p:nvSpPr>
          <p:cNvPr id="25" name="Shape 23"/>
          <p:cNvSpPr/>
          <p:nvPr/>
        </p:nvSpPr>
        <p:spPr>
          <a:xfrm>
            <a:off x="3246120" y="2688336"/>
            <a:ext cx="2788920" cy="1536192"/>
          </a:xfrm>
          <a:prstGeom prst="rect">
            <a:avLst/>
          </a:prstGeom>
          <a:solidFill>
            <a:srgbClr val="222222"/>
          </a:solidFill>
          <a:ln w="12700">
            <a:solidFill>
              <a:srgbClr val="333333"/>
            </a:solidFill>
            <a:prstDash val="solid"/>
          </a:ln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46120" y="2688336"/>
            <a:ext cx="2788920" cy="32004"/>
          </a:xfrm>
          <a:prstGeom prst="rect">
            <a:avLst/>
          </a:prstGeom>
          <a:solidFill>
            <a:srgbClr val="3AA876"/>
          </a:solidFill>
          <a:ln w="12700">
            <a:solidFill>
              <a:srgbClr val="3AA87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383280" y="2752344"/>
            <a:ext cx="2514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3AA8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R5.7bn</a:t>
            </a:r>
            <a:endParaRPr lang="en-US" sz="3000" dirty="0"/>
          </a:p>
        </p:txBody>
      </p:sp>
      <p:sp>
        <p:nvSpPr>
          <p:cNvPr id="28" name="Text 26"/>
          <p:cNvSpPr/>
          <p:nvPr/>
        </p:nvSpPr>
        <p:spPr>
          <a:xfrm>
            <a:off x="3383280" y="3255264"/>
            <a:ext cx="2514600" cy="78638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Mining industry spend on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training &amp; skills development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in 2024/25.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But placement tracking is absent.</a:t>
            </a:r>
            <a:endParaRPr lang="en-US" sz="850" dirty="0"/>
          </a:p>
        </p:txBody>
      </p:sp>
      <p:sp>
        <p:nvSpPr>
          <p:cNvPr id="29" name="Text 27"/>
          <p:cNvSpPr/>
          <p:nvPr/>
        </p:nvSpPr>
        <p:spPr>
          <a:xfrm>
            <a:off x="3383280" y="4041648"/>
            <a:ext cx="2514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00" i="1" dirty="0">
                <a:solidFill>
                  <a:srgbClr val="444444"/>
                </a:solidFill>
              </a:rPr>
              <a:t>MQA / Minerals Council 2025</a:t>
            </a:r>
            <a:endParaRPr lang="en-US" sz="700" dirty="0"/>
          </a:p>
        </p:txBody>
      </p:sp>
      <p:sp>
        <p:nvSpPr>
          <p:cNvPr id="30" name="Shape 28"/>
          <p:cNvSpPr/>
          <p:nvPr/>
        </p:nvSpPr>
        <p:spPr>
          <a:xfrm>
            <a:off x="6108192" y="2688336"/>
            <a:ext cx="2788920" cy="1536192"/>
          </a:xfrm>
          <a:prstGeom prst="rect">
            <a:avLst/>
          </a:prstGeom>
          <a:solidFill>
            <a:srgbClr val="222222"/>
          </a:solidFill>
          <a:ln w="12700">
            <a:solidFill>
              <a:srgbClr val="333333"/>
            </a:solidFill>
            <a:prstDash val="solid"/>
          </a:ln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6108192" y="2688336"/>
            <a:ext cx="2788920" cy="32004"/>
          </a:xfrm>
          <a:prstGeom prst="rect">
            <a:avLst/>
          </a:prstGeom>
          <a:solidFill>
            <a:srgbClr val="3AA876"/>
          </a:solidFill>
          <a:ln w="12700">
            <a:solidFill>
              <a:srgbClr val="3AA876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245352" y="2752344"/>
            <a:ext cx="2514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3AA8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36,520</a:t>
            </a:r>
            <a:endParaRPr lang="en-US" sz="3000" dirty="0"/>
          </a:p>
        </p:txBody>
      </p:sp>
      <p:sp>
        <p:nvSpPr>
          <p:cNvPr id="33" name="Text 31"/>
          <p:cNvSpPr/>
          <p:nvPr/>
        </p:nvSpPr>
        <p:spPr>
          <a:xfrm>
            <a:off x="6245352" y="3255264"/>
            <a:ext cx="2514600" cy="78638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Youth trained by mining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companies in 2024/25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+3,300 school children.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888880"/>
                </a:solidFill>
              </a:rPr>
              <a:t>Must scale dramatically.</a:t>
            </a:r>
            <a:endParaRPr lang="en-US" sz="850" dirty="0"/>
          </a:p>
        </p:txBody>
      </p:sp>
      <p:sp>
        <p:nvSpPr>
          <p:cNvPr id="34" name="Text 32"/>
          <p:cNvSpPr/>
          <p:nvPr/>
        </p:nvSpPr>
        <p:spPr>
          <a:xfrm>
            <a:off x="6245352" y="4041648"/>
            <a:ext cx="2514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00" i="1" dirty="0">
                <a:solidFill>
                  <a:srgbClr val="444444"/>
                </a:solidFill>
              </a:rPr>
              <a:t>Minerals Council #MiningMatters</a:t>
            </a:r>
            <a:endParaRPr lang="en-US" sz="700" dirty="0"/>
          </a:p>
        </p:txBody>
      </p:sp>
      <p:sp>
        <p:nvSpPr>
          <p:cNvPr id="35" name="Shape 33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0" y="4869180"/>
            <a:ext cx="9144000" cy="18288"/>
          </a:xfrm>
          <a:prstGeom prst="rect">
            <a:avLst/>
          </a:prstGeom>
          <a:solidFill>
            <a:srgbClr val="C9952A"/>
          </a:solidFill>
          <a:ln/>
        </p:spPr>
      </p:sp>
      <p:sp>
        <p:nvSpPr>
          <p:cNvPr id="37" name="Text 35"/>
          <p:cNvSpPr/>
          <p:nvPr/>
        </p:nvSpPr>
        <p:spPr>
          <a:xfrm>
            <a:off x="365760" y="4873752"/>
            <a:ext cx="8412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00" dirty="0">
                <a:solidFill>
                  <a:srgbClr val="888880"/>
                </a:solidFill>
              </a:rPr>
              <a:t>Sources: Minerals Council SA Facts &amp; Figures 2025 · MQA Annual Performance Plan 2025 · DMPR Mining Sector Performance Report 2025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1856</Words>
  <Application>Microsoft Office PowerPoint</Application>
  <PresentationFormat>On-screen Show (16:9)</PresentationFormat>
  <Paragraphs>312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Aptos</vt:lpstr>
      <vt:lpstr>Arial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Skills Development &amp; the Mining Value Chain</dc:title>
  <dc:subject>PptxGenJS Presentation</dc:subject>
  <dc:creator>Skills Development Research</dc:creator>
  <cp:lastModifiedBy>Vumile Mbonani</cp:lastModifiedBy>
  <cp:revision>5</cp:revision>
  <dcterms:created xsi:type="dcterms:W3CDTF">2026-03-02T11:19:58Z</dcterms:created>
  <dcterms:modified xsi:type="dcterms:W3CDTF">2026-03-25T11:13:41Z</dcterms:modified>
</cp:coreProperties>
</file>