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57" r:id="rId4"/>
    <p:sldId id="262" r:id="rId5"/>
    <p:sldId id="272" r:id="rId6"/>
    <p:sldId id="258" r:id="rId7"/>
    <p:sldId id="259" r:id="rId8"/>
    <p:sldId id="273" r:id="rId9"/>
    <p:sldId id="274" r:id="rId10"/>
    <p:sldId id="275" r:id="rId11"/>
    <p:sldId id="261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8B"/>
    <a:srgbClr val="0083E6"/>
    <a:srgbClr val="008EC0"/>
    <a:srgbClr val="E593AA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75300" autoAdjust="0"/>
  </p:normalViewPr>
  <p:slideViewPr>
    <p:cSldViewPr snapToGrid="0" showGuides="1">
      <p:cViewPr varScale="1">
        <p:scale>
          <a:sx n="55" d="100"/>
          <a:sy n="55" d="100"/>
        </p:scale>
        <p:origin x="894" y="66"/>
      </p:cViewPr>
      <p:guideLst>
        <p:guide orient="horz" pos="2136"/>
        <p:guide pos="4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0BABC-F5E0-4B03-8CF5-55BB48104B1C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EC7B-A9D9-41A7-A4F2-713F9857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5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EC7B-A9D9-41A7-A4F2-713F9857A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Curriculum across various modalities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EC7B-A9D9-41A7-A4F2-713F9857A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Interventions!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EC7B-A9D9-41A7-A4F2-713F9857A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EC7B-A9D9-41A7-A4F2-713F9857A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go into ELA detail? Or another feature? ihttps://app.briskteaching.com/teacher_activity_monitor?id=3260787#activityId=3260787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EC7B-A9D9-41A7-A4F2-713F9857A1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Quiz: </a:t>
            </a:r>
          </a:p>
          <a:p>
            <a:r>
              <a:rPr lang="en-US" dirty="0"/>
              <a:t>https://docs.google.com/forms/d/e/1FAIpQLSczygnEBHhpOl3E-K2fUXqt0M1mevDaAuFUDJpuE-FFRX5H5Q/viewform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EC7B-A9D9-41A7-A4F2-713F9857A1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0731-C6AF-83A3-A023-F5FE41C58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324CC-1336-23D2-B611-AB499568B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4772B-4B67-AE5D-B5F4-FE887C42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64469-B260-82F2-DA47-0658944F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90BAF-E6D8-F006-FD7F-7B9BAFCC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E7459-F2FA-3DF5-AB46-E814C531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42448-DEE2-A015-94F7-E352E3FE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D0415-B1E4-1E1F-EEF8-F3ADB9B5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6CE46-6E55-5A2F-639B-6B5B544D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FFC72-8C1C-6FD9-7443-A480E056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4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5E1D1-7BE0-3442-F47F-95AC70FF4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004CA-CA22-5C9C-D5B3-2BA21FCF7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7BB30-5356-5395-13EF-1938A28E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FAA6C-7801-F2ED-C292-F9BA4F89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3D636-BE42-556B-6C41-FD09EE88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91EF-D999-84D6-FCFE-C57ACE7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A90C-7A4F-1392-1D46-E5DB44E1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72AB2-E5E1-2F41-0ED9-83457F80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67719-EB7F-DE8A-A639-35D88B91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B32F-3314-23EA-9BF0-1CAE3FF7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1BFB-A34A-C46F-7688-9BCDE26F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5D30C-9410-E8BB-0675-02E10CE4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6FD1-4AA4-918B-7BBC-6C695B0B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D524-9600-73D4-74DD-76D342C2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9CEC-8F05-21B4-2E48-84B7F976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E317-8898-C0C9-1448-AD62058B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439F1-440A-5D96-A828-0D2D8D64A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A9AA5-2506-9C1C-D21C-62E69194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78ADC-D76D-C9F7-1BBB-6C02CF98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3775-C16D-F738-E1AE-2EFF0F61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F2400-19DA-45EA-00BC-93F0876D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2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6A40-7F66-1B03-5974-913ECACE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D2B7D-5237-8617-4B17-0D6565A4D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6F10E-CA50-EEC0-8E96-07DD88960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841CD-50DB-61F8-F5BE-5599BFD2D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ED915-E773-652C-02E9-32BD6E225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D1683-800B-7120-A023-017817C2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27A9D-4F5E-4C2F-9003-727758FC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DF15E-CE1C-0300-B428-F2F873F8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4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0A61-78F8-03B4-6FA3-9730E29E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62670-7CA2-AE5A-C5C9-334F892F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9F7D9-9620-2264-1632-52D5582C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B8D1A-B840-B7E4-8CCC-0D526D18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0DC20-F066-2ACB-C491-CA121F21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BA6C0-7ECE-503F-3327-D39E36A0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60DD8-0D2F-677C-6F72-A4CF9D4D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2E27-7CA1-7C1A-EFC5-A8A6AEF0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5C1C-965E-6487-F15A-E404679D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A7A53-4E75-7A90-512C-89E7F00F5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205C2-86FD-5304-5F00-18B6198E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B1237-8B92-C6EC-3D26-C296D1C2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DDE2F-C53C-0974-322C-EC5551E0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6F09-7D6B-F672-9D81-531A8633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65B21-F667-E893-3752-71EED98FB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58EEB-BA36-66E5-EF1B-1EED15252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8BE89-E280-CFB2-BC2B-A1C282FD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82837-DF0A-E19B-8C3F-13843478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5E711-8BF8-7FE3-2E99-59F12999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5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5DD9A-D2A6-E118-D753-AAB483EB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36C00-994F-DBD5-77EC-7B16EA04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9378B-16B8-E9E7-4889-37A1134E1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6BDCC-5D22-4651-9EC9-4341F2D11145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931A8-777D-0E29-F7CC-F9C79F3A2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C43E-5E73-B2B9-EF23-FFD50FC4C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469B88-9E33-46D5-8D21-DE98166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0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kteaching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TeachersDaughter.or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kteaching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riskteaching.com/plans#compare-sectio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C1D423B-1C2B-097C-BA7A-E3F4D59D57E4}"/>
              </a:ext>
            </a:extLst>
          </p:cNvPr>
          <p:cNvGrpSpPr/>
          <p:nvPr/>
        </p:nvGrpSpPr>
        <p:grpSpPr>
          <a:xfrm>
            <a:off x="583932" y="1346005"/>
            <a:ext cx="11268716" cy="2265189"/>
            <a:chOff x="557545" y="1410708"/>
            <a:chExt cx="11268716" cy="22651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A9B493-49DD-3D48-C570-5640BA43EEE8}"/>
                </a:ext>
              </a:extLst>
            </p:cNvPr>
            <p:cNvSpPr txBox="1"/>
            <p:nvPr/>
          </p:nvSpPr>
          <p:spPr>
            <a:xfrm>
              <a:off x="831028" y="2968011"/>
              <a:ext cx="1099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u="none" strike="noStrike" dirty="0">
                  <a:solidFill>
                    <a:srgbClr val="0070C0"/>
                  </a:solidFill>
                  <a:effectLst/>
                  <a:latin typeface="Google San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https://www.briskteaching.com/</a:t>
              </a:r>
              <a:endParaRPr lang="en-US" sz="4000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3FC6BB-5A88-E3A0-6CAC-B9300216A7B1}"/>
                </a:ext>
              </a:extLst>
            </p:cNvPr>
            <p:cNvSpPr txBox="1"/>
            <p:nvPr/>
          </p:nvSpPr>
          <p:spPr>
            <a:xfrm>
              <a:off x="557545" y="1410708"/>
              <a:ext cx="10995233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i="0" u="none" strike="noStrike" dirty="0">
                  <a:solidFill>
                    <a:srgbClr val="0070C0"/>
                  </a:solidFill>
                  <a:effectLst/>
                  <a:latin typeface="Google Sans"/>
                </a:rPr>
                <a:t>Overview of </a:t>
              </a:r>
            </a:p>
            <a:p>
              <a:pPr algn="ctr"/>
              <a:r>
                <a:rPr lang="en-US" sz="8000" b="1" i="0" u="none" strike="noStrike" dirty="0">
                  <a:solidFill>
                    <a:srgbClr val="0070C0"/>
                  </a:solidFill>
                  <a:effectLst/>
                  <a:latin typeface="Google Sans"/>
                </a:rPr>
                <a:t>Brisk AI Assistant</a:t>
              </a:r>
              <a:endParaRPr lang="en-US" sz="8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8" name="Picture 7" descr="A qr code with a logo&#10;&#10;AI-generated content may be incorrect.">
            <a:extLst>
              <a:ext uri="{FF2B5EF4-FFF2-40B4-BE49-F238E27FC236}">
                <a16:creationId xmlns:a16="http://schemas.microsoft.com/office/drawing/2014/main" id="{92E12741-7200-ABC7-AD30-045CA8068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87" y="4112321"/>
            <a:ext cx="2669941" cy="26699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25E41C-23F5-8B17-DD30-DF977E0E68F4}"/>
              </a:ext>
            </a:extLst>
          </p:cNvPr>
          <p:cNvGrpSpPr/>
          <p:nvPr/>
        </p:nvGrpSpPr>
        <p:grpSpPr>
          <a:xfrm>
            <a:off x="1652351" y="437796"/>
            <a:ext cx="8887297" cy="689212"/>
            <a:chOff x="759025" y="349505"/>
            <a:chExt cx="8887297" cy="68921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DDFFAA-4947-7D22-6B97-838B565B1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025" y="349505"/>
              <a:ext cx="2811584" cy="689212"/>
            </a:xfrm>
            <a:prstGeom prst="rect">
              <a:avLst/>
            </a:prstGeom>
          </p:spPr>
        </p:pic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6D6342CC-5222-98CD-A6A1-9F1BE94F72E3}"/>
                </a:ext>
              </a:extLst>
            </p:cNvPr>
            <p:cNvSpPr txBox="1">
              <a:spLocks/>
            </p:cNvSpPr>
            <p:nvPr/>
          </p:nvSpPr>
          <p:spPr>
            <a:xfrm>
              <a:off x="3501877" y="497222"/>
              <a:ext cx="6144445" cy="4916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rgbClr val="960000"/>
                  </a:solidFill>
                </a:rPr>
                <a:t>AI for Educators Workshop, July 2025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7691C1-703E-45DC-F1C7-C5ECCDE1E795}"/>
              </a:ext>
            </a:extLst>
          </p:cNvPr>
          <p:cNvGrpSpPr/>
          <p:nvPr/>
        </p:nvGrpSpPr>
        <p:grpSpPr>
          <a:xfrm>
            <a:off x="733891" y="3946772"/>
            <a:ext cx="7322623" cy="2149773"/>
            <a:chOff x="557545" y="3680971"/>
            <a:chExt cx="7322623" cy="21497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0982ADE-92EC-5F27-D0E1-D5C69D0BA841}"/>
                </a:ext>
              </a:extLst>
            </p:cNvPr>
            <p:cNvGrpSpPr/>
            <p:nvPr/>
          </p:nvGrpSpPr>
          <p:grpSpPr>
            <a:xfrm>
              <a:off x="557545" y="3680971"/>
              <a:ext cx="7322623" cy="1688108"/>
              <a:chOff x="557545" y="3680971"/>
              <a:chExt cx="7322623" cy="168810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695C9A-484A-1CD6-B581-6B4723185643}"/>
                  </a:ext>
                </a:extLst>
              </p:cNvPr>
              <p:cNvSpPr txBox="1"/>
              <p:nvPr/>
            </p:nvSpPr>
            <p:spPr>
              <a:xfrm>
                <a:off x="557545" y="3680971"/>
                <a:ext cx="54259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>
                    <a:solidFill>
                      <a:srgbClr val="D961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 Renee Wilder</a:t>
                </a:r>
                <a:r>
                  <a:rPr lang="en-US" sz="1400" dirty="0">
                    <a:solidFill>
                      <a:srgbClr val="D9618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MBA, PMP, CSM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B8438B-23DD-97DD-A112-A474201AA363}"/>
                  </a:ext>
                </a:extLst>
              </p:cNvPr>
              <p:cNvSpPr txBox="1"/>
              <p:nvPr/>
            </p:nvSpPr>
            <p:spPr>
              <a:xfrm>
                <a:off x="688173" y="4368805"/>
                <a:ext cx="7191995" cy="1000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u="sng" dirty="0">
                    <a:solidFill>
                      <a:srgbClr val="E86D2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VDOE Graduate Professional License</a:t>
                </a:r>
                <a:r>
                  <a:rPr lang="en-US" dirty="0">
                    <a:solidFill>
                      <a:srgbClr val="E86D2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solidFill>
                      <a:srgbClr val="E86D2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Computer Science, Business/IT, Algebra1, Math 6-8, LD, ED, EMR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 Ready RVA Member and Founding Funder, 2025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23396F-F4F4-39EE-BD14-333A198DA585}"/>
                </a:ext>
              </a:extLst>
            </p:cNvPr>
            <p:cNvSpPr txBox="1"/>
            <p:nvPr/>
          </p:nvSpPr>
          <p:spPr>
            <a:xfrm>
              <a:off x="583932" y="5369079"/>
              <a:ext cx="62789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spc="150" dirty="0">
                  <a:solidFill>
                    <a:srgbClr val="E080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50" dirty="0">
                  <a:solidFill>
                    <a:srgbClr val="E0809B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info@TeachersDaughter.org</a:t>
              </a:r>
              <a:endParaRPr lang="en-US" sz="2400" spc="150" dirty="0">
                <a:solidFill>
                  <a:srgbClr val="E080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2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F3FA6-77C0-433B-8BA3-20359F88DADF}"/>
              </a:ext>
            </a:extLst>
          </p:cNvPr>
          <p:cNvSpPr txBox="1"/>
          <p:nvPr/>
        </p:nvSpPr>
        <p:spPr>
          <a:xfrm>
            <a:off x="237954" y="132397"/>
            <a:ext cx="11716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DB6B8B"/>
                </a:solidFill>
              </a:rPr>
              <a:t>Google Forms → Answer Keys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26A0EF-2012-F4F9-F774-5432047B562E}"/>
              </a:ext>
            </a:extLst>
          </p:cNvPr>
          <p:cNvGrpSpPr/>
          <p:nvPr/>
        </p:nvGrpSpPr>
        <p:grpSpPr>
          <a:xfrm>
            <a:off x="4636780" y="1148060"/>
            <a:ext cx="7056111" cy="5709940"/>
            <a:chOff x="2322415" y="866416"/>
            <a:chExt cx="7056111" cy="5709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E815A5-BC0B-38DC-907E-4CCC03971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8155"/>
            <a:stretch>
              <a:fillRect/>
            </a:stretch>
          </p:blipFill>
          <p:spPr>
            <a:xfrm>
              <a:off x="2322415" y="866416"/>
              <a:ext cx="7056111" cy="5125165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549672-7D1E-0255-16E9-7483F9015838}"/>
                </a:ext>
              </a:extLst>
            </p:cNvPr>
            <p:cNvSpPr/>
            <p:nvPr/>
          </p:nvSpPr>
          <p:spPr>
            <a:xfrm>
              <a:off x="2322415" y="5305978"/>
              <a:ext cx="1507243" cy="1270378"/>
            </a:xfrm>
            <a:prstGeom prst="ellipse">
              <a:avLst/>
            </a:prstGeom>
            <a:noFill/>
            <a:ln w="57150">
              <a:solidFill>
                <a:srgbClr val="DB6B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63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0DF6D-2EAE-DF2E-8AC3-91B96E9E2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09" y="132166"/>
            <a:ext cx="6334323" cy="6593668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7CC368-3DF5-EDB1-AFAB-9B789B99C8A7}"/>
              </a:ext>
            </a:extLst>
          </p:cNvPr>
          <p:cNvSpPr txBox="1"/>
          <p:nvPr/>
        </p:nvSpPr>
        <p:spPr>
          <a:xfrm>
            <a:off x="380618" y="195752"/>
            <a:ext cx="4808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DB6B8B"/>
                </a:solidFill>
              </a:rPr>
              <a:t>Language/Writing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9C639-4679-8165-CCCB-292B1015A339}"/>
              </a:ext>
            </a:extLst>
          </p:cNvPr>
          <p:cNvSpPr txBox="1"/>
          <p:nvPr/>
        </p:nvSpPr>
        <p:spPr>
          <a:xfrm>
            <a:off x="662366" y="2613898"/>
            <a:ext cx="40185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The model has rigor 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in evaluating student responses 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to the Learning Objectives</a:t>
            </a:r>
          </a:p>
          <a:p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0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196B31-4D41-1F41-BCDE-6340431DA07A}"/>
              </a:ext>
            </a:extLst>
          </p:cNvPr>
          <p:cNvSpPr txBox="1"/>
          <p:nvPr/>
        </p:nvSpPr>
        <p:spPr>
          <a:xfrm>
            <a:off x="651510" y="343020"/>
            <a:ext cx="10444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DB6B8B"/>
                </a:solidFill>
              </a:rPr>
              <a:t>Mathematics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D6B4E-485A-2770-9F83-072D4F9104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55" t="12565" r="8228" b="5111"/>
          <a:stretch>
            <a:fillRect/>
          </a:stretch>
        </p:blipFill>
        <p:spPr>
          <a:xfrm>
            <a:off x="651510" y="1760536"/>
            <a:ext cx="6439495" cy="419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D3224-2588-7064-DDDC-05C5D702C43C}"/>
              </a:ext>
            </a:extLst>
          </p:cNvPr>
          <p:cNvSpPr txBox="1"/>
          <p:nvPr/>
        </p:nvSpPr>
        <p:spPr>
          <a:xfrm>
            <a:off x="7091005" y="1110675"/>
            <a:ext cx="4872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Guide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Depth of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Quiz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1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3B1F0-1D81-19F9-CD5A-B4519CEDBE16}"/>
              </a:ext>
            </a:extLst>
          </p:cNvPr>
          <p:cNvSpPr txBox="1"/>
          <p:nvPr/>
        </p:nvSpPr>
        <p:spPr>
          <a:xfrm>
            <a:off x="633663" y="343020"/>
            <a:ext cx="1092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DB6B8B"/>
                </a:solidFill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188743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2171A-10FB-7D8D-7D29-E48FB920790F}"/>
              </a:ext>
            </a:extLst>
          </p:cNvPr>
          <p:cNvSpPr txBox="1"/>
          <p:nvPr/>
        </p:nvSpPr>
        <p:spPr>
          <a:xfrm>
            <a:off x="357028" y="18611"/>
            <a:ext cx="1092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DB6B8B"/>
                </a:solidFill>
              </a:rPr>
              <a:t>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04736-AFB8-CE58-FFD5-1B16178A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8" y="2040688"/>
            <a:ext cx="6952023" cy="436944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6A43F90-AD97-D033-150D-27F6C9DF1475}"/>
              </a:ext>
            </a:extLst>
          </p:cNvPr>
          <p:cNvGrpSpPr/>
          <p:nvPr/>
        </p:nvGrpSpPr>
        <p:grpSpPr>
          <a:xfrm>
            <a:off x="2197886" y="1021370"/>
            <a:ext cx="9431066" cy="2038635"/>
            <a:chOff x="2197886" y="1021370"/>
            <a:chExt cx="9431066" cy="203863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D73DEFD-5196-F8F0-21FA-000822CC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7886" y="1021370"/>
              <a:ext cx="9431066" cy="20386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324C95-A25E-4DB6-3DB4-F0729E2819CE}"/>
                </a:ext>
              </a:extLst>
            </p:cNvPr>
            <p:cNvSpPr txBox="1"/>
            <p:nvPr/>
          </p:nvSpPr>
          <p:spPr>
            <a:xfrm>
              <a:off x="2299854" y="1523919"/>
              <a:ext cx="59990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Browser will show if you’re in Brisk or Boost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C59207-0704-C12B-20BD-ECA62C8BF185}"/>
              </a:ext>
            </a:extLst>
          </p:cNvPr>
          <p:cNvGrpSpPr/>
          <p:nvPr/>
        </p:nvGrpSpPr>
        <p:grpSpPr>
          <a:xfrm>
            <a:off x="7184360" y="3797996"/>
            <a:ext cx="4772113" cy="2159940"/>
            <a:chOff x="7309051" y="4000810"/>
            <a:chExt cx="4838427" cy="21599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076193-C521-A10A-247E-9DC39AC6E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406" y="4659733"/>
              <a:ext cx="3899191" cy="1501017"/>
            </a:xfrm>
            <a:prstGeom prst="rect">
              <a:avLst/>
            </a:prstGeom>
            <a:ln w="50800">
              <a:solidFill>
                <a:srgbClr val="E593AA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F32609-7C91-987A-14E0-442C30571608}"/>
                </a:ext>
              </a:extLst>
            </p:cNvPr>
            <p:cNvSpPr txBox="1"/>
            <p:nvPr/>
          </p:nvSpPr>
          <p:spPr>
            <a:xfrm>
              <a:off x="7309051" y="4000810"/>
              <a:ext cx="4838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Don’t see the pop-up?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35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10CA03-A6EF-2F75-ED14-57F7FB0D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64" y="1526429"/>
            <a:ext cx="10802271" cy="4948020"/>
          </a:xfrm>
          <a:prstGeom prst="rect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EE2AB-3F6D-BF42-5F26-A82B5A1AF63C}"/>
              </a:ext>
            </a:extLst>
          </p:cNvPr>
          <p:cNvSpPr txBox="1"/>
          <p:nvPr/>
        </p:nvSpPr>
        <p:spPr>
          <a:xfrm>
            <a:off x="501902" y="600215"/>
            <a:ext cx="10995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dirty="0">
                <a:solidFill>
                  <a:srgbClr val="0070C0"/>
                </a:solidFill>
                <a:effectLst/>
                <a:latin typeface="Googl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https://www.briskteaching.com/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7632A1-914B-8DEF-25CF-782719F62FE9}"/>
              </a:ext>
            </a:extLst>
          </p:cNvPr>
          <p:cNvSpPr/>
          <p:nvPr/>
        </p:nvSpPr>
        <p:spPr>
          <a:xfrm>
            <a:off x="9352547" y="2572726"/>
            <a:ext cx="2043163" cy="1041577"/>
          </a:xfrm>
          <a:prstGeom prst="ellipse">
            <a:avLst/>
          </a:prstGeom>
          <a:noFill/>
          <a:ln w="57150">
            <a:solidFill>
              <a:srgbClr val="DB6B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878B32E-A223-FEB1-DFC4-710506E0831D}"/>
              </a:ext>
            </a:extLst>
          </p:cNvPr>
          <p:cNvSpPr/>
          <p:nvPr/>
        </p:nvSpPr>
        <p:spPr>
          <a:xfrm rot="19010780">
            <a:off x="9277691" y="1091708"/>
            <a:ext cx="783482" cy="1785440"/>
          </a:xfrm>
          <a:prstGeom prst="downArrow">
            <a:avLst/>
          </a:prstGeom>
          <a:solidFill>
            <a:srgbClr val="DB6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573D8-4A76-638A-CDF1-0DB36C68C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61" y="911197"/>
            <a:ext cx="10742329" cy="5386733"/>
          </a:xfrm>
          <a:prstGeom prst="rect">
            <a:avLst/>
          </a:prstGeom>
          <a:ln w="317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457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8E58D-76B1-6F5B-C33A-AAAF27AB1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0" y="1230048"/>
            <a:ext cx="5547814" cy="5284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E1914-595A-9C7D-9B84-9A4268A692F3}"/>
              </a:ext>
            </a:extLst>
          </p:cNvPr>
          <p:cNvSpPr txBox="1"/>
          <p:nvPr/>
        </p:nvSpPr>
        <p:spPr>
          <a:xfrm>
            <a:off x="716882" y="343020"/>
            <a:ext cx="1092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DB6B8B"/>
                </a:solidFill>
              </a:rPr>
              <a:t>Brisk Helps With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20A1D7-46C8-5FDF-3A41-BDFE8FBB2138}"/>
              </a:ext>
            </a:extLst>
          </p:cNvPr>
          <p:cNvGrpSpPr/>
          <p:nvPr/>
        </p:nvGrpSpPr>
        <p:grpSpPr>
          <a:xfrm>
            <a:off x="7071980" y="1870004"/>
            <a:ext cx="4569575" cy="3117991"/>
            <a:chOff x="6311018" y="1961383"/>
            <a:chExt cx="5525538" cy="374994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DB858E-816D-5825-8FFB-45E7A312D6D2}"/>
                </a:ext>
              </a:extLst>
            </p:cNvPr>
            <p:cNvGrpSpPr/>
            <p:nvPr/>
          </p:nvGrpSpPr>
          <p:grpSpPr>
            <a:xfrm>
              <a:off x="6311018" y="1961383"/>
              <a:ext cx="5159087" cy="3469087"/>
              <a:chOff x="6559570" y="2380220"/>
              <a:chExt cx="5159087" cy="346908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8FD9223-27A8-792D-17DC-638A437AC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9570" y="3088106"/>
                <a:ext cx="5159087" cy="276120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C00ACB-B44E-1861-BA54-53E95DA3EEDC}"/>
                  </a:ext>
                </a:extLst>
              </p:cNvPr>
              <p:cNvSpPr txBox="1"/>
              <p:nvPr/>
            </p:nvSpPr>
            <p:spPr>
              <a:xfrm>
                <a:off x="6559570" y="2380220"/>
                <a:ext cx="40182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DB6B8B"/>
                    </a:solidFill>
                  </a:rPr>
                  <a:t>but not</a:t>
                </a:r>
                <a:r>
                  <a:rPr lang="en-US" sz="3500" b="1" dirty="0">
                    <a:solidFill>
                      <a:srgbClr val="DB6B8B"/>
                    </a:solidFill>
                  </a:rPr>
                  <a:t>:</a:t>
                </a: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1033403-2D09-DE13-D34E-1162A119E278}"/>
                </a:ext>
              </a:extLst>
            </p:cNvPr>
            <p:cNvSpPr/>
            <p:nvPr/>
          </p:nvSpPr>
          <p:spPr>
            <a:xfrm>
              <a:off x="10329313" y="4440951"/>
              <a:ext cx="1507243" cy="1270378"/>
            </a:xfrm>
            <a:prstGeom prst="ellipse">
              <a:avLst/>
            </a:prstGeom>
            <a:noFill/>
            <a:ln w="57150">
              <a:solidFill>
                <a:srgbClr val="DB6B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3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5259E-9124-13EA-6E11-306BCBE3BC9C}"/>
              </a:ext>
            </a:extLst>
          </p:cNvPr>
          <p:cNvSpPr txBox="1"/>
          <p:nvPr/>
        </p:nvSpPr>
        <p:spPr>
          <a:xfrm>
            <a:off x="633663" y="1541563"/>
            <a:ext cx="107699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https://www.briskteaching.com/plans#compare-section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B9D08-81E5-91D7-8ADA-381E82D64764}"/>
              </a:ext>
            </a:extLst>
          </p:cNvPr>
          <p:cNvSpPr txBox="1"/>
          <p:nvPr/>
        </p:nvSpPr>
        <p:spPr>
          <a:xfrm>
            <a:off x="633663" y="525900"/>
            <a:ext cx="1092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DB6B8B"/>
                </a:solidFill>
              </a:rPr>
              <a:t>What Teachers Get for Free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D298F-2A89-5D8F-CA5C-2F91CF1D1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71" y="2239521"/>
            <a:ext cx="3999397" cy="39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4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F126F-A6B9-5E28-3A0D-3392FA3D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6175381" y="1764633"/>
            <a:ext cx="5623587" cy="4676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552C43-B5C2-0F47-0662-CDFE6DA54261}"/>
              </a:ext>
            </a:extLst>
          </p:cNvPr>
          <p:cNvSpPr txBox="1"/>
          <p:nvPr/>
        </p:nvSpPr>
        <p:spPr>
          <a:xfrm>
            <a:off x="472412" y="200122"/>
            <a:ext cx="114059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DB6B8B"/>
                </a:solidFill>
              </a:rPr>
              <a:t>(Boost) Student Activities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46A2CB-CD0D-E97E-60D4-910238137772}"/>
              </a:ext>
            </a:extLst>
          </p:cNvPr>
          <p:cNvGrpSpPr/>
          <p:nvPr/>
        </p:nvGrpSpPr>
        <p:grpSpPr>
          <a:xfrm>
            <a:off x="688006" y="969923"/>
            <a:ext cx="4828674" cy="5470785"/>
            <a:chOff x="733726" y="1187093"/>
            <a:chExt cx="4828674" cy="54707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600E60-BF50-507A-1843-25A7931C6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" b="14652"/>
            <a:stretch>
              <a:fillRect/>
            </a:stretch>
          </p:blipFill>
          <p:spPr>
            <a:xfrm>
              <a:off x="733726" y="1320811"/>
              <a:ext cx="4828674" cy="5337067"/>
            </a:xfrm>
            <a:prstGeom prst="rect">
              <a:avLst/>
            </a:prstGeom>
          </p:spPr>
        </p:pic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3CDC3E03-EA09-2B53-0DC8-7C42EFC99F29}"/>
                </a:ext>
              </a:extLst>
            </p:cNvPr>
            <p:cNvSpPr/>
            <p:nvPr/>
          </p:nvSpPr>
          <p:spPr>
            <a:xfrm rot="2686720">
              <a:off x="1973266" y="1187093"/>
              <a:ext cx="593049" cy="1141094"/>
            </a:xfrm>
            <a:prstGeom prst="downArrow">
              <a:avLst/>
            </a:prstGeom>
            <a:solidFill>
              <a:srgbClr val="E593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46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0E70009-9083-6B7E-63C2-6DA3B463385C}"/>
              </a:ext>
            </a:extLst>
          </p:cNvPr>
          <p:cNvSpPr/>
          <p:nvPr/>
        </p:nvSpPr>
        <p:spPr>
          <a:xfrm>
            <a:off x="1748589" y="4331368"/>
            <a:ext cx="5390148" cy="1411707"/>
          </a:xfrm>
          <a:prstGeom prst="ellipse">
            <a:avLst/>
          </a:prstGeom>
          <a:noFill/>
          <a:ln w="57150">
            <a:solidFill>
              <a:srgbClr val="8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B1602-E427-01A7-90CC-6DA2E5E6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95" y="223390"/>
            <a:ext cx="9490016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5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6394C-BC6D-2AA0-613A-6A4DC8AA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40" b="11498"/>
          <a:stretch>
            <a:fillRect/>
          </a:stretch>
        </p:blipFill>
        <p:spPr>
          <a:xfrm>
            <a:off x="2225842" y="878305"/>
            <a:ext cx="7327232" cy="512545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C4022F83-12B6-DAA8-CC87-234202B71B88}"/>
              </a:ext>
            </a:extLst>
          </p:cNvPr>
          <p:cNvSpPr/>
          <p:nvPr/>
        </p:nvSpPr>
        <p:spPr>
          <a:xfrm rot="7246805">
            <a:off x="8743086" y="1200259"/>
            <a:ext cx="694418" cy="2262604"/>
          </a:xfrm>
          <a:prstGeom prst="downArrow">
            <a:avLst/>
          </a:prstGeom>
          <a:solidFill>
            <a:srgbClr val="E59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F2EA0E-14A1-1810-971F-FDEA4745B1D5}"/>
              </a:ext>
            </a:extLst>
          </p:cNvPr>
          <p:cNvSpPr/>
          <p:nvPr/>
        </p:nvSpPr>
        <p:spPr>
          <a:xfrm>
            <a:off x="8658684" y="4709317"/>
            <a:ext cx="1507243" cy="1270378"/>
          </a:xfrm>
          <a:prstGeom prst="ellipse">
            <a:avLst/>
          </a:prstGeom>
          <a:noFill/>
          <a:ln w="57150">
            <a:solidFill>
              <a:srgbClr val="DB6B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01C7D-98D6-F1E4-835B-84BF1AE422C7}"/>
              </a:ext>
            </a:extLst>
          </p:cNvPr>
          <p:cNvSpPr txBox="1"/>
          <p:nvPr/>
        </p:nvSpPr>
        <p:spPr>
          <a:xfrm>
            <a:off x="714287" y="531076"/>
            <a:ext cx="845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DB6B8B"/>
                </a:solidFill>
              </a:rPr>
              <a:t>Navigation</a:t>
            </a:r>
          </a:p>
        </p:txBody>
      </p:sp>
    </p:spTree>
    <p:extLst>
      <p:ext uri="{BB962C8B-B14F-4D97-AF65-F5344CB8AC3E}">
        <p14:creationId xmlns:p14="http://schemas.microsoft.com/office/powerpoint/2010/main" val="401919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56D50-79A0-FE2F-DFAC-46D1E8A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84"/>
          <a:stretch>
            <a:fillRect/>
          </a:stretch>
        </p:blipFill>
        <p:spPr>
          <a:xfrm>
            <a:off x="3066974" y="866416"/>
            <a:ext cx="7032643" cy="5857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C5AF7-1633-2157-B367-6FB5045F1D46}"/>
              </a:ext>
            </a:extLst>
          </p:cNvPr>
          <p:cNvSpPr txBox="1"/>
          <p:nvPr/>
        </p:nvSpPr>
        <p:spPr>
          <a:xfrm>
            <a:off x="499110" y="281641"/>
            <a:ext cx="10444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DB6B8B"/>
                </a:solidFill>
              </a:rPr>
              <a:t>Brisk Activities Page</a:t>
            </a:r>
          </a:p>
        </p:txBody>
      </p:sp>
    </p:spTree>
    <p:extLst>
      <p:ext uri="{BB962C8B-B14F-4D97-AF65-F5344CB8AC3E}">
        <p14:creationId xmlns:p14="http://schemas.microsoft.com/office/powerpoint/2010/main" val="157606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212</Words>
  <Application>Microsoft Office PowerPoint</Application>
  <PresentationFormat>Widescreen</PresentationFormat>
  <Paragraphs>44</Paragraphs>
  <Slides>14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wrw wrw</dc:creator>
  <cp:lastModifiedBy>wrw wrw</cp:lastModifiedBy>
  <cp:revision>51</cp:revision>
  <dcterms:created xsi:type="dcterms:W3CDTF">2025-07-12T16:11:58Z</dcterms:created>
  <dcterms:modified xsi:type="dcterms:W3CDTF">2025-09-02T12:13:31Z</dcterms:modified>
</cp:coreProperties>
</file>