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9" r:id="rId3"/>
    <p:sldId id="260" r:id="rId4"/>
    <p:sldId id="262" r:id="rId5"/>
    <p:sldId id="263" r:id="rId6"/>
    <p:sldId id="264" r:id="rId7"/>
    <p:sldId id="265" r:id="rId8"/>
    <p:sldId id="266" r:id="rId9"/>
    <p:sldId id="274" r:id="rId10"/>
    <p:sldId id="268" r:id="rId11"/>
    <p:sldId id="269" r:id="rId12"/>
    <p:sldId id="271" r:id="rId13"/>
    <p:sldId id="273" r:id="rId14"/>
    <p:sldId id="272" r:id="rId15"/>
    <p:sldId id="275" r:id="rId16"/>
    <p:sldId id="276" r:id="rId17"/>
    <p:sldId id="277" r:id="rId18"/>
    <p:sldId id="278" r:id="rId19"/>
    <p:sldId id="279" r:id="rId20"/>
    <p:sldId id="280" r:id="rId21"/>
    <p:sldId id="281" r:id="rId22"/>
    <p:sldId id="282" r:id="rId23"/>
    <p:sldId id="283" r:id="rId24"/>
    <p:sldId id="290" r:id="rId25"/>
    <p:sldId id="288" r:id="rId26"/>
    <p:sldId id="289" r:id="rId27"/>
    <p:sldId id="284" r:id="rId28"/>
    <p:sldId id="285" r:id="rId29"/>
    <p:sldId id="286" r:id="rId30"/>
    <p:sldId id="287" r:id="rId31"/>
    <p:sldId id="261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144"/>
    <p:restoredTop sz="94703"/>
  </p:normalViewPr>
  <p:slideViewPr>
    <p:cSldViewPr snapToGrid="0">
      <p:cViewPr varScale="1">
        <p:scale>
          <a:sx n="89" d="100"/>
          <a:sy n="89" d="100"/>
        </p:scale>
        <p:origin x="200" y="4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A93CFC-F921-301B-2C82-5E87A54643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1F50CF7-6DE7-4B60-58AF-A354C284EE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FDE5B9-9B25-241A-5917-01DF9D8719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1B51B-E5DC-1046-A55A-941E1B7A41C4}" type="datetimeFigureOut">
              <a:rPr lang="en-US" smtClean="0"/>
              <a:t>3/27/25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7D5728-0CA2-2C08-FFAD-C0AA8954C7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5A4104-F911-C099-97C6-6D1546B7B7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7E86E-60F2-124D-ADF9-1C474896AE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9008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B05370-E10A-0613-CFA1-DDBE1832BE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AF72CB3-6200-B65D-4C6D-566ED494BF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04A385-CE6F-6F23-0B1A-ECB2FA59A0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1B51B-E5DC-1046-A55A-941E1B7A41C4}" type="datetimeFigureOut">
              <a:rPr lang="en-US" smtClean="0"/>
              <a:t>3/27/25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C2F329-3AD5-D37E-DE55-8A7A72B593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6BCE68-F666-AF46-7DB1-28F8E3A45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7E86E-60F2-124D-ADF9-1C474896AE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5874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10F0B3E-9C10-C85C-FA75-A66125D9FE1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F03E245-4D45-350E-3A12-3004FA98E1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425F3C-2737-C85A-7525-E2D7DD1425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1B51B-E5DC-1046-A55A-941E1B7A41C4}" type="datetimeFigureOut">
              <a:rPr lang="en-US" smtClean="0"/>
              <a:t>3/27/25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705669-DF98-C53B-573C-E1CDA13427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73D01E-2684-6FAB-90F1-882E5CC3DE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7E86E-60F2-124D-ADF9-1C474896AE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1109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4667DD-EC69-C83B-9CB3-5007028082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DE61B1-B584-50DB-A87D-3F9B1FB949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64A379-1370-885F-2D73-E71ACCC188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1B51B-E5DC-1046-A55A-941E1B7A41C4}" type="datetimeFigureOut">
              <a:rPr lang="en-US" smtClean="0"/>
              <a:t>3/27/25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117E71-4110-C45C-F295-4798A9B2FD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2D8D39-8F03-FF42-EE47-45D03F41A1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7E86E-60F2-124D-ADF9-1C474896AE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3298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0268F9-20D1-3167-7B2F-C13CB7EA6D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460018-C660-B253-9B3E-AD1A15D55B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F278A4-657C-DD6C-5A99-9F7E04E948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1B51B-E5DC-1046-A55A-941E1B7A41C4}" type="datetimeFigureOut">
              <a:rPr lang="en-US" smtClean="0"/>
              <a:t>3/27/25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B608A9-2CFE-53ED-61BD-2F437778A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2DF8BB-F96A-6411-A190-FE7A68D55E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7E86E-60F2-124D-ADF9-1C474896AE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654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00B687-87B3-D643-E855-AB94ED9CFB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DD9078-DA8F-EB8A-5191-CA1913F2CE7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830A5E7-A964-CF59-3D88-316CE5CC48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D320D4-F2CB-5485-2468-3D34CB366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1B51B-E5DC-1046-A55A-941E1B7A41C4}" type="datetimeFigureOut">
              <a:rPr lang="en-US" smtClean="0"/>
              <a:t>3/27/25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7EE7D6-BCC8-1CD5-73BB-13DD85D7B8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DD1454-D8A7-A84A-D603-7C3B668B2B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7E86E-60F2-124D-ADF9-1C474896AE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2466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992C96-D596-5BFA-F300-DDB18E16E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67AA83-3E24-C0ED-D5CF-7A655E4287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5535859-A872-F436-857C-408F8431E4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55872E9-17A0-AC9F-A369-8397EDA300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E052F33-1518-E1DF-DD23-260901A308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68ECC90-CD06-6A6C-5850-0EF9534EC2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1B51B-E5DC-1046-A55A-941E1B7A41C4}" type="datetimeFigureOut">
              <a:rPr lang="en-US" smtClean="0"/>
              <a:t>3/27/25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72D0C40-9E51-28D9-EE70-C4AF5CD4B7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C14AD1B-55B3-B3F1-D028-50CDB50786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7E86E-60F2-124D-ADF9-1C474896AE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7427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825393-1073-8571-BFAB-721E12F6F5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1CDDEF7-4EFF-12AE-9AD1-17E1524A0A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1B51B-E5DC-1046-A55A-941E1B7A41C4}" type="datetimeFigureOut">
              <a:rPr lang="en-US" smtClean="0"/>
              <a:t>3/27/25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4BE0ACB-5716-721E-BFD9-4DF16931A4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EEF4D29-31C6-8A24-B520-9C0D3E4B98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7E86E-60F2-124D-ADF9-1C474896AE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50266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C5CD2B-83B7-A088-5ABB-9F16BD7EF5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1B51B-E5DC-1046-A55A-941E1B7A41C4}" type="datetimeFigureOut">
              <a:rPr lang="en-US" smtClean="0"/>
              <a:t>3/27/25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E484BA-9503-14E0-5ECF-8B4262A914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154625-2096-7545-04EC-967C10706C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7E86E-60F2-124D-ADF9-1C474896AE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9731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DB88E2-3A46-74B2-091C-176A535C59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E34C87-4943-86CA-9F4B-27380D95A1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057A0D-8722-4F92-4D7C-7EBE88A20C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837D1FB-EEA4-26A2-EE5B-BEA0D20D6D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1B51B-E5DC-1046-A55A-941E1B7A41C4}" type="datetimeFigureOut">
              <a:rPr lang="en-US" smtClean="0"/>
              <a:t>3/27/25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CEA1891-5854-662B-B528-834E8E9EA0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A1E3C8-799D-6B6D-7AF1-E883B3423B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7E86E-60F2-124D-ADF9-1C474896AE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20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272EC6-FACF-EFB7-8943-CD622051CD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24B262B-DFF9-3EBF-1100-C0F299222BE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0E4339-6F3E-615E-CF29-ECFEC2A93F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F39A5F-631D-1F6A-C3FD-A0D02712DF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1B51B-E5DC-1046-A55A-941E1B7A41C4}" type="datetimeFigureOut">
              <a:rPr lang="en-US" smtClean="0"/>
              <a:t>3/27/25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61497C-2F40-5CA2-C794-7E7183685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57E7EB-594B-E1AB-B657-F277E4170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7E86E-60F2-124D-ADF9-1C474896AE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2319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36A16A3-4D09-EE9F-A7A6-A3E9D2A2C2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F14A8E-A134-4CA1-42C9-0D8D935411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387CF7-B583-46F6-AB9C-4711F91A46F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0C1B51B-E5DC-1046-A55A-941E1B7A41C4}" type="datetimeFigureOut">
              <a:rPr lang="en-US" smtClean="0"/>
              <a:t>3/27/25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62C864-979A-F5FF-9C05-7994C48BACF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4D6A3D-4E33-5F68-E69B-00BA2472CA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047E86E-60F2-124D-ADF9-1C474896AE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2646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3962D7-BD5E-A551-ADA9-C2CE0C180D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1729" y="1214438"/>
            <a:ext cx="10868542" cy="2387600"/>
          </a:xfrm>
        </p:spPr>
        <p:txBody>
          <a:bodyPr/>
          <a:lstStyle/>
          <a:p>
            <a:r>
              <a:rPr lang="en-US" b="1" dirty="0"/>
              <a:t>What is the Universe made of?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73677D7-CD1F-4CD7-4EA0-FD303B5653A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Rob Clemenson – Particle Physicist</a:t>
            </a:r>
          </a:p>
        </p:txBody>
      </p:sp>
    </p:spTree>
    <p:extLst>
      <p:ext uri="{BB962C8B-B14F-4D97-AF65-F5344CB8AC3E}">
        <p14:creationId xmlns:p14="http://schemas.microsoft.com/office/powerpoint/2010/main" val="25119844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6DD909B-8AAE-1524-4A8E-B017058238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Slide Background">
            <a:extLst>
              <a:ext uri="{FF2B5EF4-FFF2-40B4-BE49-F238E27FC236}">
                <a16:creationId xmlns:a16="http://schemas.microsoft.com/office/drawing/2014/main" id="{4C0BC025-9BDB-ED57-E78C-FB4B50DAF6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A720677B-2BEB-1EF4-D3CD-D98EA2A662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416414" cy="6858000"/>
          </a:xfrm>
          <a:prstGeom prst="rect">
            <a:avLst/>
          </a:prstGeom>
          <a:ln>
            <a:noFill/>
          </a:ln>
          <a:effectLst>
            <a:outerShdw blurRad="889000" dist="406400" dir="21540000" sx="90000" sy="90000" algn="t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C1048A8-0C09-FEB8-B99F-6C29DBEAE7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409" y="762001"/>
            <a:ext cx="4156512" cy="1708244"/>
          </a:xfrm>
        </p:spPr>
        <p:txBody>
          <a:bodyPr anchor="ctr">
            <a:normAutofit/>
          </a:bodyPr>
          <a:lstStyle/>
          <a:p>
            <a:pPr algn="ctr"/>
            <a:r>
              <a:rPr lang="en-US" sz="4000" b="1" dirty="0"/>
              <a:t>Looking Closer at Matter…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D2E4817-C0EF-2168-8CCB-293F49E652B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556" b="5556"/>
          <a:stretch/>
        </p:blipFill>
        <p:spPr>
          <a:xfrm rot="5400000">
            <a:off x="-381001" y="380998"/>
            <a:ext cx="6858002" cy="6096001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55EEE4-A5EA-A163-3976-BBDA298A3D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409" y="2470245"/>
            <a:ext cx="4156512" cy="3769835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2000" b="1" dirty="0"/>
              <a:t>Protons &amp; Neutrons</a:t>
            </a:r>
          </a:p>
          <a:p>
            <a:endParaRPr lang="en-US" sz="2000" b="1" dirty="0"/>
          </a:p>
          <a:p>
            <a:pPr marL="0" indent="0" algn="ctr">
              <a:buNone/>
            </a:pPr>
            <a:r>
              <a:rPr lang="en-US" sz="2000" dirty="0"/>
              <a:t>The center of an atom is made out of particles called ‘Protons’ and ‘Neutrons’.</a:t>
            </a:r>
          </a:p>
          <a:p>
            <a:pPr marL="0" indent="0" algn="ctr">
              <a:buNone/>
            </a:pPr>
            <a:endParaRPr lang="en-US" sz="2000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4E04759-5686-666F-2EBF-A6295C53D758}"/>
              </a:ext>
            </a:extLst>
          </p:cNvPr>
          <p:cNvCxnSpPr/>
          <p:nvPr/>
        </p:nvCxnSpPr>
        <p:spPr>
          <a:xfrm>
            <a:off x="7538484" y="5794744"/>
            <a:ext cx="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1259CD2B-29E4-DDE9-77B4-46C7FE6578C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153" r="6271"/>
          <a:stretch/>
        </p:blipFill>
        <p:spPr>
          <a:xfrm>
            <a:off x="0" y="0"/>
            <a:ext cx="6096000" cy="6858000"/>
          </a:xfrm>
          <a:prstGeom prst="rect">
            <a:avLst/>
          </a:prstGeom>
        </p:spPr>
      </p:pic>
      <p:pic>
        <p:nvPicPr>
          <p:cNvPr id="11" name="Picture 10" descr="A black and red circle with a red circle with a black circle with a red circle with a black circle with a red circle with a black circle with a red circle with a black circle with a&#10;&#10;AI-generated content may be incorrect.">
            <a:extLst>
              <a:ext uri="{FF2B5EF4-FFF2-40B4-BE49-F238E27FC236}">
                <a16:creationId xmlns:a16="http://schemas.microsoft.com/office/drawing/2014/main" id="{2C8628D5-A4B8-B399-51F2-88021C37178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10445"/>
          <a:stretch/>
        </p:blipFill>
        <p:spPr>
          <a:xfrm>
            <a:off x="-14992" y="-1"/>
            <a:ext cx="6110991" cy="6858001"/>
          </a:xfrm>
          <a:prstGeom prst="rect">
            <a:avLst/>
          </a:prstGeom>
        </p:spPr>
      </p:pic>
      <p:pic>
        <p:nvPicPr>
          <p:cNvPr id="13" name="Picture 12" descr="A black and red circle with a red circle with a black circle with a red circle with a black circle with a red circle with a black circle with a red circle with a black circle with a&#10;&#10;AI-generated content may be incorrect.">
            <a:extLst>
              <a:ext uri="{FF2B5EF4-FFF2-40B4-BE49-F238E27FC236}">
                <a16:creationId xmlns:a16="http://schemas.microsoft.com/office/drawing/2014/main" id="{7EC6C3C0-9BD1-D0D2-8114-CF348A000B8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12327"/>
          <a:stretch/>
        </p:blipFill>
        <p:spPr>
          <a:xfrm>
            <a:off x="0" y="0"/>
            <a:ext cx="6110991" cy="6713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5343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A5CA761-B0FE-BB50-0758-46EF5DAEB4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Slide Background">
            <a:extLst>
              <a:ext uri="{FF2B5EF4-FFF2-40B4-BE49-F238E27FC236}">
                <a16:creationId xmlns:a16="http://schemas.microsoft.com/office/drawing/2014/main" id="{8A6F2098-44C5-25D7-D53E-2E7958BAE7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29990FB1-F526-B063-0D63-75227ECDCD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416414" cy="6858000"/>
          </a:xfrm>
          <a:prstGeom prst="rect">
            <a:avLst/>
          </a:prstGeom>
          <a:ln>
            <a:noFill/>
          </a:ln>
          <a:effectLst>
            <a:outerShdw blurRad="889000" dist="406400" dir="21540000" sx="90000" sy="90000" algn="t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3D799F-1739-B11E-2568-52FD89DA4D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409" y="762001"/>
            <a:ext cx="4156512" cy="1708244"/>
          </a:xfrm>
        </p:spPr>
        <p:txBody>
          <a:bodyPr anchor="ctr">
            <a:normAutofit/>
          </a:bodyPr>
          <a:lstStyle/>
          <a:p>
            <a:pPr algn="ctr"/>
            <a:r>
              <a:rPr lang="en-US" sz="4000" b="1" dirty="0"/>
              <a:t>Looking Closer at Matter…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92A2F9C-6DCB-8291-95DC-309FD1F94A6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556" b="5556"/>
          <a:stretch/>
        </p:blipFill>
        <p:spPr>
          <a:xfrm rot="5400000">
            <a:off x="-381001" y="380998"/>
            <a:ext cx="6858002" cy="6096001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AB6891-38B8-ACDF-F396-11EEFBBC93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409" y="2470245"/>
            <a:ext cx="4156512" cy="3769835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2000" b="1" dirty="0"/>
              <a:t>Protons &amp; Neutrons</a:t>
            </a:r>
          </a:p>
          <a:p>
            <a:endParaRPr lang="en-US" sz="2000" b="1" dirty="0"/>
          </a:p>
          <a:p>
            <a:pPr marL="0" indent="0" algn="ctr">
              <a:buNone/>
            </a:pPr>
            <a:r>
              <a:rPr lang="en-US" sz="2000" dirty="0"/>
              <a:t>The center of an atom is made out of particles called ‘Protons’ and ‘Neutrons’.</a:t>
            </a:r>
          </a:p>
          <a:p>
            <a:pPr marL="0" indent="0" algn="ctr">
              <a:buNone/>
            </a:pPr>
            <a:endParaRPr lang="en-US" sz="2000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0C1E274-194C-70E1-88E4-2D291502BB05}"/>
              </a:ext>
            </a:extLst>
          </p:cNvPr>
          <p:cNvCxnSpPr/>
          <p:nvPr/>
        </p:nvCxnSpPr>
        <p:spPr>
          <a:xfrm>
            <a:off x="7538484" y="5794744"/>
            <a:ext cx="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C1829159-E270-081A-BE6A-657C02D70E9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153" r="6271"/>
          <a:stretch/>
        </p:blipFill>
        <p:spPr>
          <a:xfrm>
            <a:off x="0" y="0"/>
            <a:ext cx="6096000" cy="6858000"/>
          </a:xfrm>
          <a:prstGeom prst="rect">
            <a:avLst/>
          </a:prstGeom>
        </p:spPr>
      </p:pic>
      <p:pic>
        <p:nvPicPr>
          <p:cNvPr id="11" name="Picture 10" descr="A black and red circle with a red circle with a black circle with a red circle with a black circle with a red circle with a black circle with a red circle with a black circle with a&#10;&#10;AI-generated content may be incorrect.">
            <a:extLst>
              <a:ext uri="{FF2B5EF4-FFF2-40B4-BE49-F238E27FC236}">
                <a16:creationId xmlns:a16="http://schemas.microsoft.com/office/drawing/2014/main" id="{D4E60B15-25D1-9AA0-B0B5-1AC4856BB4D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10445"/>
          <a:stretch/>
        </p:blipFill>
        <p:spPr>
          <a:xfrm>
            <a:off x="-14992" y="-1"/>
            <a:ext cx="6110991" cy="6858001"/>
          </a:xfrm>
          <a:prstGeom prst="rect">
            <a:avLst/>
          </a:prstGeom>
        </p:spPr>
      </p:pic>
      <p:pic>
        <p:nvPicPr>
          <p:cNvPr id="13" name="Picture 12" descr="A black and red circle with a red circle with a black circle with a red circle with a black circle with a red circle with a black circle with a red circle with a black circle with a&#10;&#10;AI-generated content may be incorrect.">
            <a:extLst>
              <a:ext uri="{FF2B5EF4-FFF2-40B4-BE49-F238E27FC236}">
                <a16:creationId xmlns:a16="http://schemas.microsoft.com/office/drawing/2014/main" id="{46E9C9C1-498D-573E-B523-10EC9C9B4E0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12327"/>
          <a:stretch/>
        </p:blipFill>
        <p:spPr>
          <a:xfrm>
            <a:off x="0" y="0"/>
            <a:ext cx="6110991" cy="6713919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7E985BF8-4CCA-29FC-87A0-DB361F65687E}"/>
              </a:ext>
            </a:extLst>
          </p:cNvPr>
          <p:cNvSpPr/>
          <p:nvPr/>
        </p:nvSpPr>
        <p:spPr>
          <a:xfrm>
            <a:off x="1995968" y="4333309"/>
            <a:ext cx="513906" cy="510363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D375D75-3101-AD3E-8502-2EB6B9AD0E3B}"/>
              </a:ext>
            </a:extLst>
          </p:cNvPr>
          <p:cNvCxnSpPr>
            <a:cxnSpLocks/>
            <a:stCxn id="4" idx="5"/>
          </p:cNvCxnSpPr>
          <p:nvPr/>
        </p:nvCxnSpPr>
        <p:spPr>
          <a:xfrm>
            <a:off x="2434614" y="4768931"/>
            <a:ext cx="415502" cy="308658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82243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9BA0CC3-4E75-D1BE-0755-BCC3EF6E4E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Slide Background">
            <a:extLst>
              <a:ext uri="{FF2B5EF4-FFF2-40B4-BE49-F238E27FC236}">
                <a16:creationId xmlns:a16="http://schemas.microsoft.com/office/drawing/2014/main" id="{53E1F329-0EED-74B6-86D8-07E9ABDD5C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91699F6C-005C-0547-E9B1-A402CFE806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416414" cy="6858000"/>
          </a:xfrm>
          <a:prstGeom prst="rect">
            <a:avLst/>
          </a:prstGeom>
          <a:ln>
            <a:noFill/>
          </a:ln>
          <a:effectLst>
            <a:outerShdw blurRad="889000" dist="406400" dir="21540000" sx="90000" sy="90000" algn="t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29C2EB5-13CD-45FA-CFE0-DFEE1AA2E0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409" y="762001"/>
            <a:ext cx="4156512" cy="1708244"/>
          </a:xfrm>
        </p:spPr>
        <p:txBody>
          <a:bodyPr anchor="ctr">
            <a:normAutofit/>
          </a:bodyPr>
          <a:lstStyle/>
          <a:p>
            <a:pPr algn="ctr"/>
            <a:r>
              <a:rPr lang="en-US" sz="4000" b="1" dirty="0"/>
              <a:t>Looking Closer at Matter…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0C98D4-924E-D380-F39F-E147BC1484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409" y="2470245"/>
            <a:ext cx="4156512" cy="3769835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2000" b="1" dirty="0"/>
              <a:t>Quarks</a:t>
            </a:r>
          </a:p>
          <a:p>
            <a:endParaRPr lang="en-US" sz="2000" b="1" dirty="0"/>
          </a:p>
          <a:p>
            <a:pPr marL="0" indent="0" algn="ctr">
              <a:buNone/>
            </a:pPr>
            <a:r>
              <a:rPr lang="en-US" sz="2000" dirty="0"/>
              <a:t>Protons and Neutrons are made up of ‘quarks’.</a:t>
            </a:r>
          </a:p>
          <a:p>
            <a:pPr marL="0" indent="0" algn="ctr">
              <a:buNone/>
            </a:pPr>
            <a:endParaRPr lang="en-US" sz="2000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952CEC7-5344-73CA-690F-96037697682D}"/>
              </a:ext>
            </a:extLst>
          </p:cNvPr>
          <p:cNvCxnSpPr/>
          <p:nvPr/>
        </p:nvCxnSpPr>
        <p:spPr>
          <a:xfrm>
            <a:off x="7538484" y="5794744"/>
            <a:ext cx="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6" name="Picture 5" descr="A diagram of a diagram of a diagram&#10;&#10;AI-generated content may be incorrect.">
            <a:extLst>
              <a:ext uri="{FF2B5EF4-FFF2-40B4-BE49-F238E27FC236}">
                <a16:creationId xmlns:a16="http://schemas.microsoft.com/office/drawing/2014/main" id="{D747435C-866F-A857-7956-40FCEB29150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971" t="23325" r="12957" b="21705"/>
          <a:stretch/>
        </p:blipFill>
        <p:spPr>
          <a:xfrm>
            <a:off x="180754" y="1127900"/>
            <a:ext cx="5282905" cy="4602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1786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5142522-8FFF-0385-1B82-02637C289B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Slide Background">
            <a:extLst>
              <a:ext uri="{FF2B5EF4-FFF2-40B4-BE49-F238E27FC236}">
                <a16:creationId xmlns:a16="http://schemas.microsoft.com/office/drawing/2014/main" id="{E36B1C67-5AF1-DEFC-6B03-F0FCF15D57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58415066-6776-E0D4-62E9-6548F902B1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416414" cy="6858000"/>
          </a:xfrm>
          <a:prstGeom prst="rect">
            <a:avLst/>
          </a:prstGeom>
          <a:ln>
            <a:noFill/>
          </a:ln>
          <a:effectLst>
            <a:outerShdw blurRad="889000" dist="406400" dir="21540000" sx="90000" sy="90000" algn="t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B022601-DA50-1028-F562-E971A6CC5B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409" y="762001"/>
            <a:ext cx="4156512" cy="1708244"/>
          </a:xfrm>
        </p:spPr>
        <p:txBody>
          <a:bodyPr anchor="ctr">
            <a:normAutofit/>
          </a:bodyPr>
          <a:lstStyle/>
          <a:p>
            <a:pPr algn="ctr"/>
            <a:r>
              <a:rPr lang="en-US" sz="4000" b="1" dirty="0"/>
              <a:t>Looking Closer at Matter…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27D663-18AD-2BB4-78FE-FE99CD49FD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409" y="2470245"/>
            <a:ext cx="4156512" cy="3769835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2000" b="1" dirty="0"/>
              <a:t>Quarks</a:t>
            </a:r>
          </a:p>
          <a:p>
            <a:endParaRPr lang="en-US" sz="2000" b="1" dirty="0"/>
          </a:p>
          <a:p>
            <a:pPr marL="0" indent="0" algn="ctr">
              <a:buNone/>
            </a:pPr>
            <a:r>
              <a:rPr lang="en-US" sz="2000" dirty="0"/>
              <a:t>Protons and Neutrons are made up of ‘quarks’.</a:t>
            </a:r>
          </a:p>
          <a:p>
            <a:pPr marL="0" indent="0" algn="ctr">
              <a:buNone/>
            </a:pPr>
            <a:r>
              <a:rPr lang="en-US" sz="2000" dirty="0"/>
              <a:t>But what are quarks made of?!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4DE9323-87EF-8ECF-A060-7CBE5758BDF5}"/>
              </a:ext>
            </a:extLst>
          </p:cNvPr>
          <p:cNvCxnSpPr/>
          <p:nvPr/>
        </p:nvCxnSpPr>
        <p:spPr>
          <a:xfrm>
            <a:off x="7538484" y="5794744"/>
            <a:ext cx="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6" name="Picture 5" descr="A diagram of a diagram of a diagram&#10;&#10;AI-generated content may be incorrect.">
            <a:extLst>
              <a:ext uri="{FF2B5EF4-FFF2-40B4-BE49-F238E27FC236}">
                <a16:creationId xmlns:a16="http://schemas.microsoft.com/office/drawing/2014/main" id="{860A881D-ED58-F857-1822-EEB1DBB25CF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971" t="23325" r="12957" b="21705"/>
          <a:stretch/>
        </p:blipFill>
        <p:spPr>
          <a:xfrm>
            <a:off x="180754" y="1127900"/>
            <a:ext cx="5282905" cy="4602199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3AB2027A-B593-F18E-90F4-D83A21A28F18}"/>
              </a:ext>
            </a:extLst>
          </p:cNvPr>
          <p:cNvSpPr/>
          <p:nvPr/>
        </p:nvSpPr>
        <p:spPr>
          <a:xfrm>
            <a:off x="2644554" y="3026735"/>
            <a:ext cx="492050" cy="510363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81DA1DB-FDFA-D057-C00E-6040B4D5D823}"/>
              </a:ext>
            </a:extLst>
          </p:cNvPr>
          <p:cNvCxnSpPr>
            <a:cxnSpLocks/>
            <a:stCxn id="4" idx="5"/>
          </p:cNvCxnSpPr>
          <p:nvPr/>
        </p:nvCxnSpPr>
        <p:spPr>
          <a:xfrm>
            <a:off x="3064545" y="3462357"/>
            <a:ext cx="434157" cy="308658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994357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38169A9-C627-8031-10C7-2C20204B0B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Slide Background">
            <a:extLst>
              <a:ext uri="{FF2B5EF4-FFF2-40B4-BE49-F238E27FC236}">
                <a16:creationId xmlns:a16="http://schemas.microsoft.com/office/drawing/2014/main" id="{C020E3B8-B92D-2A7B-B2E1-1FAB28159B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6D318AA5-2FC3-2D81-A4E0-51B9FAE490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416414" cy="6858000"/>
          </a:xfrm>
          <a:prstGeom prst="rect">
            <a:avLst/>
          </a:prstGeom>
          <a:ln>
            <a:noFill/>
          </a:ln>
          <a:effectLst>
            <a:outerShdw blurRad="889000" dist="406400" dir="21540000" sx="90000" sy="90000" algn="t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A39F1E0-1C28-1119-AA6B-F1F5232ADE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409" y="762001"/>
            <a:ext cx="4156512" cy="1708244"/>
          </a:xfrm>
        </p:spPr>
        <p:txBody>
          <a:bodyPr anchor="ctr">
            <a:normAutofit/>
          </a:bodyPr>
          <a:lstStyle/>
          <a:p>
            <a:pPr algn="ctr"/>
            <a:r>
              <a:rPr lang="en-US" sz="4000" b="1" dirty="0"/>
              <a:t>Looking Closer at Matter…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EE389E-C72E-A8CF-4C49-49468CF371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409" y="2470245"/>
            <a:ext cx="4156512" cy="3769835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2000" b="1" dirty="0"/>
              <a:t>Beyond Quarks?</a:t>
            </a:r>
          </a:p>
          <a:p>
            <a:endParaRPr lang="en-US" sz="2000" b="1" dirty="0"/>
          </a:p>
          <a:p>
            <a:pPr marL="0" indent="0" algn="ctr">
              <a:buNone/>
            </a:pPr>
            <a:r>
              <a:rPr lang="en-US" sz="2000" i="1" dirty="0"/>
              <a:t>“But what are quarks made of?!”</a:t>
            </a:r>
          </a:p>
          <a:p>
            <a:pPr marL="0" indent="0" algn="ctr">
              <a:buNone/>
            </a:pPr>
            <a:endParaRPr lang="en-US" sz="2000" dirty="0"/>
          </a:p>
          <a:p>
            <a:pPr marL="0" indent="0" algn="ctr">
              <a:buNone/>
            </a:pPr>
            <a:r>
              <a:rPr lang="en-US" sz="2000" dirty="0"/>
              <a:t>We don’t know!</a:t>
            </a:r>
          </a:p>
          <a:p>
            <a:pPr marL="0" indent="0" algn="ctr">
              <a:buNone/>
            </a:pPr>
            <a:endParaRPr lang="en-US" sz="2000" dirty="0"/>
          </a:p>
          <a:p>
            <a:pPr marL="0" indent="0" algn="ctr">
              <a:buNone/>
            </a:pPr>
            <a:r>
              <a:rPr lang="en-US" sz="2000" dirty="0"/>
              <a:t>Quarks, ‘</a:t>
            </a:r>
            <a:r>
              <a:rPr lang="en-US" sz="2000" b="1" i="1" dirty="0">
                <a:solidFill>
                  <a:srgbClr val="0070C0"/>
                </a:solidFill>
              </a:rPr>
              <a:t>just are</a:t>
            </a:r>
            <a:r>
              <a:rPr lang="en-US" sz="2000" dirty="0"/>
              <a:t>’!</a:t>
            </a:r>
          </a:p>
          <a:p>
            <a:pPr marL="0" indent="0" algn="ctr">
              <a:buNone/>
            </a:pPr>
            <a:endParaRPr lang="en-US" sz="2000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1EF130F-B520-39A9-56CE-2ECE43FBCE1D}"/>
              </a:ext>
            </a:extLst>
          </p:cNvPr>
          <p:cNvCxnSpPr/>
          <p:nvPr/>
        </p:nvCxnSpPr>
        <p:spPr>
          <a:xfrm>
            <a:off x="7538484" y="5794744"/>
            <a:ext cx="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6" name="Picture 5" descr="A pink circle with a question mark&#10;&#10;AI-generated content may be incorrect.">
            <a:extLst>
              <a:ext uri="{FF2B5EF4-FFF2-40B4-BE49-F238E27FC236}">
                <a16:creationId xmlns:a16="http://schemas.microsoft.com/office/drawing/2014/main" id="{ECCC64B8-F03E-8FA2-F334-4E4B9467B3C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4496" b="13816"/>
          <a:stretch/>
        </p:blipFill>
        <p:spPr>
          <a:xfrm>
            <a:off x="406251" y="1537020"/>
            <a:ext cx="5472684" cy="4230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106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10EA28B-3493-A2A2-3637-4B8C4265A5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Slide Background">
            <a:extLst>
              <a:ext uri="{FF2B5EF4-FFF2-40B4-BE49-F238E27FC236}">
                <a16:creationId xmlns:a16="http://schemas.microsoft.com/office/drawing/2014/main" id="{03B4E849-78A5-6438-DE99-4D255891A0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8995D9F4-C447-C6E8-D2F1-3CD5EB560F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416414" cy="6858000"/>
          </a:xfrm>
          <a:prstGeom prst="rect">
            <a:avLst/>
          </a:prstGeom>
          <a:ln>
            <a:noFill/>
          </a:ln>
          <a:effectLst>
            <a:outerShdw blurRad="889000" dist="406400" dir="21540000" sx="90000" sy="90000" algn="t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64ED1E4-0370-80D7-B100-E364B2F22B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409" y="617920"/>
            <a:ext cx="4156512" cy="1708244"/>
          </a:xfrm>
        </p:spPr>
        <p:txBody>
          <a:bodyPr anchor="ctr">
            <a:normAutofit/>
          </a:bodyPr>
          <a:lstStyle/>
          <a:p>
            <a:pPr algn="ctr"/>
            <a:r>
              <a:rPr lang="en-US" sz="4000" b="1" dirty="0"/>
              <a:t>What other things ‘</a:t>
            </a:r>
            <a:r>
              <a:rPr lang="en-US" sz="4000" b="1" i="1" dirty="0">
                <a:solidFill>
                  <a:srgbClr val="0070C0"/>
                </a:solidFill>
              </a:rPr>
              <a:t>just are</a:t>
            </a:r>
            <a:r>
              <a:rPr lang="en-US" sz="4000" b="1" dirty="0"/>
              <a:t>’?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83751A-EE2C-94F2-3F04-125C9E33D4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409" y="2066065"/>
            <a:ext cx="4156512" cy="3255580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2000" b="1" i="1" dirty="0"/>
              <a:t>‘The Standard Model of Elementary Particles’</a:t>
            </a:r>
          </a:p>
          <a:p>
            <a:pPr marL="0" indent="0" algn="ctr">
              <a:buNone/>
            </a:pPr>
            <a:endParaRPr lang="en-US" sz="2000" dirty="0"/>
          </a:p>
          <a:p>
            <a:pPr marL="0" indent="0" algn="ctr">
              <a:buNone/>
            </a:pPr>
            <a:r>
              <a:rPr lang="en-US" sz="2000" dirty="0"/>
              <a:t>If you were cooking up a Universe from scratch, this would be you list of ingredients.</a:t>
            </a:r>
          </a:p>
          <a:p>
            <a:pPr marL="0" indent="0" algn="ctr">
              <a:buNone/>
            </a:pPr>
            <a:endParaRPr lang="en-US" sz="2000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64029FC-8386-091A-C5A6-7AC12A71E3BB}"/>
              </a:ext>
            </a:extLst>
          </p:cNvPr>
          <p:cNvCxnSpPr/>
          <p:nvPr/>
        </p:nvCxnSpPr>
        <p:spPr>
          <a:xfrm>
            <a:off x="7538484" y="5794744"/>
            <a:ext cx="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5" name="Picture 4" descr="A chart of different elements&#10;&#10;AI-generated content may be incorrect.">
            <a:extLst>
              <a:ext uri="{FF2B5EF4-FFF2-40B4-BE49-F238E27FC236}">
                <a16:creationId xmlns:a16="http://schemas.microsoft.com/office/drawing/2014/main" id="{0531794F-DD82-71B9-049A-01C17BA497B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503" t="10883" r="2921"/>
          <a:stretch/>
        </p:blipFill>
        <p:spPr>
          <a:xfrm>
            <a:off x="0" y="617920"/>
            <a:ext cx="6902999" cy="4559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2625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CF632B4-4EA6-CEFF-E535-B404F25A4B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Slide Background">
            <a:extLst>
              <a:ext uri="{FF2B5EF4-FFF2-40B4-BE49-F238E27FC236}">
                <a16:creationId xmlns:a16="http://schemas.microsoft.com/office/drawing/2014/main" id="{1B8CAD1E-645E-3964-C841-02BA4C6AE4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BFDC944C-CD61-217D-5F07-4FE6041646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416414" cy="6858000"/>
          </a:xfrm>
          <a:prstGeom prst="rect">
            <a:avLst/>
          </a:prstGeom>
          <a:ln>
            <a:noFill/>
          </a:ln>
          <a:effectLst>
            <a:outerShdw blurRad="889000" dist="406400" dir="21540000" sx="90000" sy="90000" algn="t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B8AF6F9-6F1C-5E9E-5A95-AF214EF017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409" y="617920"/>
            <a:ext cx="4156512" cy="1708244"/>
          </a:xfrm>
        </p:spPr>
        <p:txBody>
          <a:bodyPr anchor="ctr">
            <a:normAutofit/>
          </a:bodyPr>
          <a:lstStyle/>
          <a:p>
            <a:pPr algn="ctr"/>
            <a:r>
              <a:rPr lang="en-US" sz="4000" b="1" dirty="0"/>
              <a:t>What other things ‘</a:t>
            </a:r>
            <a:r>
              <a:rPr lang="en-US" sz="4000" b="1" i="1" dirty="0">
                <a:solidFill>
                  <a:srgbClr val="0070C0"/>
                </a:solidFill>
              </a:rPr>
              <a:t>just are</a:t>
            </a:r>
            <a:r>
              <a:rPr lang="en-US" sz="4000" b="1" dirty="0"/>
              <a:t>’?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39A1AE-186C-6424-3266-42A698A28B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409" y="2066065"/>
            <a:ext cx="4156512" cy="3255580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2000" b="1" i="1" dirty="0"/>
              <a:t>‘The Standard Model of Elementary Particles’</a:t>
            </a:r>
          </a:p>
          <a:p>
            <a:pPr marL="0" indent="0" algn="ctr">
              <a:buNone/>
            </a:pPr>
            <a:endParaRPr lang="en-US" sz="2000" dirty="0"/>
          </a:p>
          <a:p>
            <a:pPr marL="0" indent="0" algn="ctr">
              <a:buNone/>
            </a:pPr>
            <a:r>
              <a:rPr lang="en-US" sz="2000" dirty="0"/>
              <a:t>If you were cooking up a Universe from scratch, this would be you list of ingredients.</a:t>
            </a:r>
          </a:p>
          <a:p>
            <a:pPr marL="0" indent="0" algn="ctr">
              <a:buNone/>
            </a:pPr>
            <a:endParaRPr lang="en-US" sz="2000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8E502FB-402B-00AF-21DF-9EB8B5E0DC21}"/>
              </a:ext>
            </a:extLst>
          </p:cNvPr>
          <p:cNvCxnSpPr/>
          <p:nvPr/>
        </p:nvCxnSpPr>
        <p:spPr>
          <a:xfrm>
            <a:off x="7538484" y="5794744"/>
            <a:ext cx="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5" name="Picture 4" descr="A chart of different elements&#10;&#10;AI-generated content may be incorrect.">
            <a:extLst>
              <a:ext uri="{FF2B5EF4-FFF2-40B4-BE49-F238E27FC236}">
                <a16:creationId xmlns:a16="http://schemas.microsoft.com/office/drawing/2014/main" id="{C95CF89A-0AFA-178F-49E2-8FA593BB188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503" t="10883" r="2921"/>
          <a:stretch/>
        </p:blipFill>
        <p:spPr>
          <a:xfrm>
            <a:off x="0" y="617920"/>
            <a:ext cx="6902999" cy="4559644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50816D4-F735-E90C-05AD-5AC97EE21AAA}"/>
              </a:ext>
            </a:extLst>
          </p:cNvPr>
          <p:cNvSpPr txBox="1">
            <a:spLocks/>
          </p:cNvSpPr>
          <p:nvPr/>
        </p:nvSpPr>
        <p:spPr>
          <a:xfrm>
            <a:off x="444321" y="5321645"/>
            <a:ext cx="10515600" cy="11172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b="1" dirty="0">
                <a:solidFill>
                  <a:srgbClr val="00B050"/>
                </a:solidFill>
              </a:rPr>
              <a:t>Is that everything??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b="1" dirty="0">
                <a:solidFill>
                  <a:srgbClr val="00B050"/>
                </a:solidFill>
              </a:rPr>
              <a:t>Can you name a kind of matter not shown here?</a:t>
            </a:r>
          </a:p>
        </p:txBody>
      </p:sp>
    </p:spTree>
    <p:extLst>
      <p:ext uri="{BB962C8B-B14F-4D97-AF65-F5344CB8AC3E}">
        <p14:creationId xmlns:p14="http://schemas.microsoft.com/office/powerpoint/2010/main" val="3138798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0D80311-82DA-4754-9FE9-19558DF8A2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Slide Background">
            <a:extLst>
              <a:ext uri="{FF2B5EF4-FFF2-40B4-BE49-F238E27FC236}">
                <a16:creationId xmlns:a16="http://schemas.microsoft.com/office/drawing/2014/main" id="{F20FD5F4-5049-B4FA-1EFB-CBCEFD6250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43B93EE2-4929-3182-41F3-1A18843C11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416414" cy="6858000"/>
          </a:xfrm>
          <a:prstGeom prst="rect">
            <a:avLst/>
          </a:prstGeom>
          <a:ln>
            <a:noFill/>
          </a:ln>
          <a:effectLst>
            <a:outerShdw blurRad="889000" dist="406400" dir="21540000" sx="90000" sy="90000" algn="t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1F63EE9-4B98-CA94-B97F-11480AFE5C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409" y="617920"/>
            <a:ext cx="4156512" cy="1708244"/>
          </a:xfrm>
        </p:spPr>
        <p:txBody>
          <a:bodyPr anchor="ctr">
            <a:normAutofit/>
          </a:bodyPr>
          <a:lstStyle/>
          <a:p>
            <a:pPr algn="ctr"/>
            <a:r>
              <a:rPr lang="en-US" sz="4000" b="1" dirty="0"/>
              <a:t>Anti-matter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BFA086-33DA-A0F6-B2D0-F14B0AF238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409" y="2066065"/>
            <a:ext cx="4156512" cy="3255580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endParaRPr lang="en-US" sz="2000" dirty="0"/>
          </a:p>
          <a:p>
            <a:pPr marL="0" indent="0" algn="ctr">
              <a:buNone/>
            </a:pPr>
            <a:r>
              <a:rPr lang="en-US" sz="2000" dirty="0"/>
              <a:t>Anti-matter weighs the same as normal matter, but some properties are reversed.</a:t>
            </a:r>
          </a:p>
          <a:p>
            <a:pPr marL="0" indent="0" algn="ctr">
              <a:buNone/>
            </a:pPr>
            <a:endParaRPr lang="en-US" sz="2000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B075E15-2F9A-3933-8853-1B7D4015EE58}"/>
              </a:ext>
            </a:extLst>
          </p:cNvPr>
          <p:cNvCxnSpPr/>
          <p:nvPr/>
        </p:nvCxnSpPr>
        <p:spPr>
          <a:xfrm>
            <a:off x="7538484" y="5794744"/>
            <a:ext cx="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5" name="Picture 4" descr="A purple and orange circles&#10;&#10;AI-generated content may be incorrect.">
            <a:extLst>
              <a:ext uri="{FF2B5EF4-FFF2-40B4-BE49-F238E27FC236}">
                <a16:creationId xmlns:a16="http://schemas.microsoft.com/office/drawing/2014/main" id="{084AFFA7-9EA6-01E8-EF60-CA0D3A3D02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38" y="957516"/>
            <a:ext cx="6617565" cy="3452937"/>
          </a:xfrm>
          <a:prstGeom prst="rect">
            <a:avLst/>
          </a:prstGeom>
        </p:spPr>
      </p:pic>
      <p:pic>
        <p:nvPicPr>
          <p:cNvPr id="8" name="Picture 7" descr="A black line with a yellow ball on it&#10;&#10;AI-generated content may be incorrect.">
            <a:extLst>
              <a:ext uri="{FF2B5EF4-FFF2-40B4-BE49-F238E27FC236}">
                <a16:creationId xmlns:a16="http://schemas.microsoft.com/office/drawing/2014/main" id="{5279288B-B202-59CB-524D-5CA17C1C66A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401" t="30309" r="11405" b="30189"/>
          <a:stretch/>
        </p:blipFill>
        <p:spPr>
          <a:xfrm>
            <a:off x="6683203" y="4531837"/>
            <a:ext cx="4733211" cy="957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4200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268E168-CF09-55F4-7968-F6ECDB996A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Slide Background">
            <a:extLst>
              <a:ext uri="{FF2B5EF4-FFF2-40B4-BE49-F238E27FC236}">
                <a16:creationId xmlns:a16="http://schemas.microsoft.com/office/drawing/2014/main" id="{89E83F5F-5D35-46DE-C9D9-7C056340F8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17183189-C0CB-7EBA-406E-BB7C33602E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416414" cy="6858000"/>
          </a:xfrm>
          <a:prstGeom prst="rect">
            <a:avLst/>
          </a:prstGeom>
          <a:ln>
            <a:noFill/>
          </a:ln>
          <a:effectLst>
            <a:outerShdw blurRad="889000" dist="406400" dir="21540000" sx="90000" sy="90000" algn="t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72672B0-0B00-B783-069B-02EA9E8046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409" y="617920"/>
            <a:ext cx="4156512" cy="1708244"/>
          </a:xfrm>
        </p:spPr>
        <p:txBody>
          <a:bodyPr anchor="ctr">
            <a:normAutofit/>
          </a:bodyPr>
          <a:lstStyle/>
          <a:p>
            <a:pPr algn="ctr"/>
            <a:r>
              <a:rPr lang="en-US" sz="4000" b="1" dirty="0"/>
              <a:t>Anti-matter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7AB524-95B6-B616-8FE8-A33803BC25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409" y="2066065"/>
            <a:ext cx="4156512" cy="3255580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endParaRPr lang="en-US" sz="2000" dirty="0"/>
          </a:p>
          <a:p>
            <a:pPr marL="0" indent="0" algn="ctr">
              <a:buNone/>
            </a:pPr>
            <a:r>
              <a:rPr lang="en-US" sz="2000" dirty="0"/>
              <a:t>Anti-matter is a bit like matters evil twin!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0A5DE7B-733F-419F-2772-5155C6D2D295}"/>
              </a:ext>
            </a:extLst>
          </p:cNvPr>
          <p:cNvCxnSpPr/>
          <p:nvPr/>
        </p:nvCxnSpPr>
        <p:spPr>
          <a:xfrm>
            <a:off x="7538484" y="5794744"/>
            <a:ext cx="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6" name="Picture 5" descr="A purple and orange smiley faces&#10;&#10;AI-generated content may be incorrect.">
            <a:extLst>
              <a:ext uri="{FF2B5EF4-FFF2-40B4-BE49-F238E27FC236}">
                <a16:creationId xmlns:a16="http://schemas.microsoft.com/office/drawing/2014/main" id="{940931B5-7293-4E48-D185-18C4B219AB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235" y="1743153"/>
            <a:ext cx="5764765" cy="3032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5337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5C63D1C-0658-624E-4A78-8A7EF0C34B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Slide Background">
            <a:extLst>
              <a:ext uri="{FF2B5EF4-FFF2-40B4-BE49-F238E27FC236}">
                <a16:creationId xmlns:a16="http://schemas.microsoft.com/office/drawing/2014/main" id="{CCB00F1D-0150-B9DD-3CC4-0393FE021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ED9DAEA6-6A7A-0701-1B22-BC5665C63C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416414" cy="6858000"/>
          </a:xfrm>
          <a:prstGeom prst="rect">
            <a:avLst/>
          </a:prstGeom>
          <a:ln>
            <a:noFill/>
          </a:ln>
          <a:effectLst>
            <a:outerShdw blurRad="889000" dist="406400" dir="21540000" sx="90000" sy="90000" algn="t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EFFDAC-2908-2BDE-7AED-F4F134AB3E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409" y="617920"/>
            <a:ext cx="4156512" cy="1708244"/>
          </a:xfrm>
        </p:spPr>
        <p:txBody>
          <a:bodyPr anchor="ctr">
            <a:normAutofit/>
          </a:bodyPr>
          <a:lstStyle/>
          <a:p>
            <a:pPr algn="ctr"/>
            <a:r>
              <a:rPr lang="en-US" sz="4000" b="1" dirty="0"/>
              <a:t>Anti-matter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4E83AB-1B40-5342-D396-D637DB590E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409" y="2066065"/>
            <a:ext cx="4156512" cy="3255580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endParaRPr lang="en-US" sz="2000" dirty="0"/>
          </a:p>
          <a:p>
            <a:pPr marL="0" indent="0" algn="ctr">
              <a:buNone/>
            </a:pPr>
            <a:r>
              <a:rPr lang="en-US" sz="2000" dirty="0"/>
              <a:t>What happens when matter and anti-matter meet?</a:t>
            </a:r>
          </a:p>
          <a:p>
            <a:pPr marL="0" indent="0" algn="ctr">
              <a:buNone/>
            </a:pPr>
            <a:endParaRPr lang="en-US" sz="2000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6F97561-EFF3-065D-7385-089C821A0B7B}"/>
              </a:ext>
            </a:extLst>
          </p:cNvPr>
          <p:cNvCxnSpPr/>
          <p:nvPr/>
        </p:nvCxnSpPr>
        <p:spPr>
          <a:xfrm>
            <a:off x="7538484" y="5794744"/>
            <a:ext cx="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5" name="Picture 4" descr="A purple and orange smiley faces with horns and a halo&#10;&#10;AI-generated content may be incorrect.">
            <a:extLst>
              <a:ext uri="{FF2B5EF4-FFF2-40B4-BE49-F238E27FC236}">
                <a16:creationId xmlns:a16="http://schemas.microsoft.com/office/drawing/2014/main" id="{1B3F2529-115A-AD0C-6E0C-F48222437D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046" y="1912976"/>
            <a:ext cx="5776777" cy="3032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7050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074EA7-75D8-FB63-D0C2-EBCBB5A326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Matter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2A4F80-3E16-A154-48F5-4D53E9BDEC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b="1" dirty="0"/>
          </a:p>
          <a:p>
            <a:pPr marL="0" indent="0" algn="ctr">
              <a:buNone/>
            </a:pPr>
            <a:r>
              <a:rPr lang="en-US" b="1" dirty="0"/>
              <a:t>Matter = Stuff which has weight</a:t>
            </a:r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Almost everything you can touch, smell, and see is made of matter.</a:t>
            </a:r>
          </a:p>
          <a:p>
            <a:endParaRPr lang="en-US" dirty="0"/>
          </a:p>
          <a:p>
            <a:endParaRPr lang="en-US" dirty="0"/>
          </a:p>
          <a:p>
            <a:pPr marL="0" indent="0" algn="ctr">
              <a:buNone/>
            </a:pPr>
            <a:r>
              <a:rPr lang="en-US" b="1" dirty="0">
                <a:solidFill>
                  <a:srgbClr val="00B050"/>
                </a:solidFill>
              </a:rPr>
              <a:t>Can you think of anything you can feel or see that </a:t>
            </a:r>
            <a:r>
              <a:rPr lang="en-US" b="1" i="1" dirty="0">
                <a:solidFill>
                  <a:srgbClr val="00B050"/>
                </a:solidFill>
              </a:rPr>
              <a:t>isn’t </a:t>
            </a:r>
            <a:r>
              <a:rPr lang="en-US" b="1" dirty="0">
                <a:solidFill>
                  <a:srgbClr val="00B050"/>
                </a:solidFill>
              </a:rPr>
              <a:t>matter?</a:t>
            </a:r>
          </a:p>
        </p:txBody>
      </p:sp>
    </p:spTree>
    <p:extLst>
      <p:ext uri="{BB962C8B-B14F-4D97-AF65-F5344CB8AC3E}">
        <p14:creationId xmlns:p14="http://schemas.microsoft.com/office/powerpoint/2010/main" val="860303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DF7A2EA-781D-64A4-DCC4-34BA1ADA7A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Slide Background">
            <a:extLst>
              <a:ext uri="{FF2B5EF4-FFF2-40B4-BE49-F238E27FC236}">
                <a16:creationId xmlns:a16="http://schemas.microsoft.com/office/drawing/2014/main" id="{B2CEAC3A-1DA5-D82F-5C8A-8AB73D2B8A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EB84CC7-20E6-2513-DEC4-B00B537B75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416414" cy="6858000"/>
          </a:xfrm>
          <a:prstGeom prst="rect">
            <a:avLst/>
          </a:prstGeom>
          <a:ln>
            <a:noFill/>
          </a:ln>
          <a:effectLst>
            <a:outerShdw blurRad="889000" dist="406400" dir="21540000" sx="90000" sy="90000" algn="t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08B530B-4EA0-8EE5-6204-E1660E754F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409" y="617920"/>
            <a:ext cx="4156512" cy="1708244"/>
          </a:xfrm>
        </p:spPr>
        <p:txBody>
          <a:bodyPr anchor="ctr">
            <a:normAutofit/>
          </a:bodyPr>
          <a:lstStyle/>
          <a:p>
            <a:pPr algn="ctr"/>
            <a:r>
              <a:rPr lang="en-US" sz="4000" b="1" dirty="0"/>
              <a:t>Anti-matter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FD3264-2D36-7BD3-0DF1-6D4B55031C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409" y="2066065"/>
            <a:ext cx="4156512" cy="3255580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endParaRPr lang="en-US" sz="2000" dirty="0"/>
          </a:p>
          <a:p>
            <a:pPr marL="0" indent="0" algn="ctr">
              <a:buNone/>
            </a:pPr>
            <a:r>
              <a:rPr lang="en-US" sz="2000" dirty="0"/>
              <a:t>When matter and anti-matter touch, they </a:t>
            </a:r>
            <a:r>
              <a:rPr lang="en-US" sz="2000" b="1" dirty="0">
                <a:solidFill>
                  <a:srgbClr val="FF0000"/>
                </a:solidFill>
              </a:rPr>
              <a:t>ANNIHILATE</a:t>
            </a:r>
            <a:r>
              <a:rPr lang="en-US" sz="2000" dirty="0"/>
              <a:t>.</a:t>
            </a:r>
          </a:p>
          <a:p>
            <a:pPr marL="0" indent="0" algn="ctr">
              <a:buNone/>
            </a:pPr>
            <a:endParaRPr lang="en-US" sz="2000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6CEF62A-2522-440B-968C-9F2F61399C08}"/>
              </a:ext>
            </a:extLst>
          </p:cNvPr>
          <p:cNvCxnSpPr/>
          <p:nvPr/>
        </p:nvCxnSpPr>
        <p:spPr>
          <a:xfrm>
            <a:off x="7538484" y="5794744"/>
            <a:ext cx="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6" name="Picture 5" descr="A cartoon of two faces&#10;&#10;AI-generated content may be incorrect.">
            <a:extLst>
              <a:ext uri="{FF2B5EF4-FFF2-40B4-BE49-F238E27FC236}">
                <a16:creationId xmlns:a16="http://schemas.microsoft.com/office/drawing/2014/main" id="{AECD1FF3-CF33-0357-4C37-2A66196874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871" y="1816351"/>
            <a:ext cx="5191585" cy="2911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9469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6F19205-7167-65DD-11B2-CE93305273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Slide Background">
            <a:extLst>
              <a:ext uri="{FF2B5EF4-FFF2-40B4-BE49-F238E27FC236}">
                <a16:creationId xmlns:a16="http://schemas.microsoft.com/office/drawing/2014/main" id="{27D4C7C7-8745-DB79-9BC3-E0D32E5BF0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A80E1387-B1E0-ACCD-3177-F2058B53EC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416414" cy="6858000"/>
          </a:xfrm>
          <a:prstGeom prst="rect">
            <a:avLst/>
          </a:prstGeom>
          <a:ln>
            <a:noFill/>
          </a:ln>
          <a:effectLst>
            <a:outerShdw blurRad="889000" dist="406400" dir="21540000" sx="90000" sy="90000" algn="t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BDE90D7-DB44-B023-9DF6-A203189D92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409" y="617920"/>
            <a:ext cx="4156512" cy="1708244"/>
          </a:xfrm>
        </p:spPr>
        <p:txBody>
          <a:bodyPr anchor="ctr">
            <a:normAutofit/>
          </a:bodyPr>
          <a:lstStyle/>
          <a:p>
            <a:pPr algn="ctr"/>
            <a:r>
              <a:rPr lang="en-US" sz="4000" b="1" dirty="0"/>
              <a:t>Anti-matter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4652A09-E8DE-0596-CBB2-6F0B46177EFA}"/>
              </a:ext>
            </a:extLst>
          </p:cNvPr>
          <p:cNvCxnSpPr/>
          <p:nvPr/>
        </p:nvCxnSpPr>
        <p:spPr>
          <a:xfrm>
            <a:off x="7538484" y="5794744"/>
            <a:ext cx="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5" name="Picture 4" descr="A cartoon of two faces with horns and wings&#10;&#10;AI-generated content may be incorrect.">
            <a:extLst>
              <a:ext uri="{FF2B5EF4-FFF2-40B4-BE49-F238E27FC236}">
                <a16:creationId xmlns:a16="http://schemas.microsoft.com/office/drawing/2014/main" id="{3AC9E5C3-77EF-18AA-E657-12F3E74AE85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720" t="3140"/>
          <a:stretch/>
        </p:blipFill>
        <p:spPr>
          <a:xfrm>
            <a:off x="206478" y="147485"/>
            <a:ext cx="6882102" cy="624008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96888B-3000-CCF2-8B49-1C40066482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409" y="2066065"/>
            <a:ext cx="4156512" cy="3255580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endParaRPr lang="en-US" sz="2000" dirty="0"/>
          </a:p>
          <a:p>
            <a:pPr marL="0" indent="0" algn="ctr">
              <a:buNone/>
            </a:pPr>
            <a:r>
              <a:rPr lang="en-US" sz="2000" dirty="0"/>
              <a:t>Annihilation destroys the particles, and causes HUGE amounts of energy to be released. </a:t>
            </a:r>
          </a:p>
          <a:p>
            <a:pPr marL="0" indent="0" algn="ctr">
              <a:buNone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3701094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580AAC6-7150-7449-DD9C-EB46B2CC2C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Slide Background">
            <a:extLst>
              <a:ext uri="{FF2B5EF4-FFF2-40B4-BE49-F238E27FC236}">
                <a16:creationId xmlns:a16="http://schemas.microsoft.com/office/drawing/2014/main" id="{DA785C67-F2DD-8974-A524-3151AA2F50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11CE1EB2-B50F-34F1-5745-D96A1D9EBD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416414" cy="6858000"/>
          </a:xfrm>
          <a:prstGeom prst="rect">
            <a:avLst/>
          </a:prstGeom>
          <a:ln>
            <a:noFill/>
          </a:ln>
          <a:effectLst>
            <a:outerShdw blurRad="889000" dist="406400" dir="21540000" sx="90000" sy="90000" algn="t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F7A8E4C-F837-8C31-71FC-90CCECD786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409" y="617920"/>
            <a:ext cx="4156512" cy="1708244"/>
          </a:xfrm>
        </p:spPr>
        <p:txBody>
          <a:bodyPr anchor="ctr">
            <a:normAutofit/>
          </a:bodyPr>
          <a:lstStyle/>
          <a:p>
            <a:pPr algn="ctr"/>
            <a:r>
              <a:rPr lang="en-US" sz="4000" b="1" dirty="0"/>
              <a:t>Anti-matter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646C32F-8252-4B16-C8D1-6115AD6CE879}"/>
              </a:ext>
            </a:extLst>
          </p:cNvPr>
          <p:cNvCxnSpPr/>
          <p:nvPr/>
        </p:nvCxnSpPr>
        <p:spPr>
          <a:xfrm>
            <a:off x="7538484" y="5794744"/>
            <a:ext cx="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6" name="Picture 5" descr="A drawing of a blot&#10;&#10;AI-generated content may be incorrect.">
            <a:extLst>
              <a:ext uri="{FF2B5EF4-FFF2-40B4-BE49-F238E27FC236}">
                <a16:creationId xmlns:a16="http://schemas.microsoft.com/office/drawing/2014/main" id="{6809896D-3FD0-2A8B-52B4-2464EC71CA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001" y="191729"/>
            <a:ext cx="7113660" cy="6474542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CADE5E-1010-3E1E-ABA7-DE1F7B521A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409" y="2066065"/>
            <a:ext cx="4156512" cy="3255580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endParaRPr lang="en-US" sz="2000" dirty="0"/>
          </a:p>
          <a:p>
            <a:pPr marL="0" indent="0" algn="ctr">
              <a:buNone/>
            </a:pPr>
            <a:r>
              <a:rPr lang="en-US" sz="2000" dirty="0"/>
              <a:t>Annihilation destroys the particles, and causes HUGE amounts of energy to be released. </a:t>
            </a:r>
          </a:p>
          <a:p>
            <a:pPr marL="0" indent="0" algn="ctr">
              <a:buNone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2908518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B99A589-8BFF-3F6F-A2B5-1184936F82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Slide Background">
            <a:extLst>
              <a:ext uri="{FF2B5EF4-FFF2-40B4-BE49-F238E27FC236}">
                <a16:creationId xmlns:a16="http://schemas.microsoft.com/office/drawing/2014/main" id="{5E62115F-ACB1-5EC7-CD7D-EFD52780FB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FF6469D3-85AC-C278-20F5-43A80175CC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416414" cy="6858000"/>
          </a:xfrm>
          <a:prstGeom prst="rect">
            <a:avLst/>
          </a:prstGeom>
          <a:ln>
            <a:noFill/>
          </a:ln>
          <a:effectLst>
            <a:outerShdw blurRad="889000" dist="406400" dir="21540000" sx="90000" sy="90000" algn="t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91864E9-F5F0-ADD4-75FC-99475A2543C7}"/>
              </a:ext>
            </a:extLst>
          </p:cNvPr>
          <p:cNvCxnSpPr/>
          <p:nvPr/>
        </p:nvCxnSpPr>
        <p:spPr>
          <a:xfrm>
            <a:off x="7538484" y="5794744"/>
            <a:ext cx="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5" name="Picture 4" descr="A blue and orange snake with a fishing hook&#10;&#10;AI-generated content may be incorrect.">
            <a:extLst>
              <a:ext uri="{FF2B5EF4-FFF2-40B4-BE49-F238E27FC236}">
                <a16:creationId xmlns:a16="http://schemas.microsoft.com/office/drawing/2014/main" id="{8F019C69-9483-3FDD-B0A8-2C108EC40AE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0295" t="9010" r="11283" b="52529"/>
          <a:stretch/>
        </p:blipFill>
        <p:spPr>
          <a:xfrm>
            <a:off x="0" y="1193996"/>
            <a:ext cx="7728155" cy="4749601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B79217-8888-AB4E-CDCE-D2029673D8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409" y="2066065"/>
            <a:ext cx="4156512" cy="3255580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endParaRPr lang="en-US" sz="2000" dirty="0"/>
          </a:p>
          <a:p>
            <a:pPr marL="0" indent="0" algn="ctr">
              <a:buNone/>
            </a:pPr>
            <a:r>
              <a:rPr lang="en-US" sz="2000" dirty="0"/>
              <a:t>If humans every develop the technology to travel to other galaxies, we will probably need anti-matter to power our spacecraft.</a:t>
            </a:r>
          </a:p>
          <a:p>
            <a:pPr marL="0" indent="0" algn="ctr">
              <a:buNone/>
            </a:pPr>
            <a:endParaRPr lang="en-US" sz="20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95EAEC-0B7C-25F4-260F-28ADA5FDC3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409" y="617920"/>
            <a:ext cx="4156512" cy="1708244"/>
          </a:xfrm>
        </p:spPr>
        <p:txBody>
          <a:bodyPr anchor="ctr">
            <a:normAutofit/>
          </a:bodyPr>
          <a:lstStyle/>
          <a:p>
            <a:pPr algn="ctr"/>
            <a:r>
              <a:rPr lang="en-US" sz="4000" b="1" dirty="0"/>
              <a:t>Anti-matter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2F62BD54-FA28-DCC5-0DDE-18DBD1480B2E}"/>
              </a:ext>
            </a:extLst>
          </p:cNvPr>
          <p:cNvSpPr txBox="1">
            <a:spLocks/>
          </p:cNvSpPr>
          <p:nvPr/>
        </p:nvSpPr>
        <p:spPr>
          <a:xfrm>
            <a:off x="633082" y="5952628"/>
            <a:ext cx="10515600" cy="6978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b="1" dirty="0">
                <a:solidFill>
                  <a:srgbClr val="00B050"/>
                </a:solidFill>
              </a:rPr>
              <a:t>What is a galaxy?</a:t>
            </a:r>
          </a:p>
        </p:txBody>
      </p:sp>
    </p:spTree>
    <p:extLst>
      <p:ext uri="{BB962C8B-B14F-4D97-AF65-F5344CB8AC3E}">
        <p14:creationId xmlns:p14="http://schemas.microsoft.com/office/powerpoint/2010/main" val="5874944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478A83C-49A6-2BD0-104E-897CE936EF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Slide Background">
            <a:extLst>
              <a:ext uri="{FF2B5EF4-FFF2-40B4-BE49-F238E27FC236}">
                <a16:creationId xmlns:a16="http://schemas.microsoft.com/office/drawing/2014/main" id="{8D4FA0A1-A74A-E372-CED6-5D9EE5186A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3E01FFE3-B449-B851-2A90-006B31B8F7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416414" cy="6858000"/>
          </a:xfrm>
          <a:prstGeom prst="rect">
            <a:avLst/>
          </a:prstGeom>
          <a:ln>
            <a:noFill/>
          </a:ln>
          <a:effectLst>
            <a:outerShdw blurRad="889000" dist="406400" dir="21540000" sx="90000" sy="90000" algn="t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49499BE-E5DD-DD44-1D32-5A5447A100BC}"/>
              </a:ext>
            </a:extLst>
          </p:cNvPr>
          <p:cNvCxnSpPr/>
          <p:nvPr/>
        </p:nvCxnSpPr>
        <p:spPr>
          <a:xfrm>
            <a:off x="7538484" y="5794744"/>
            <a:ext cx="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917ABFC8-EC91-8916-0A5D-42A3653EF4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2873" y="682233"/>
            <a:ext cx="7156017" cy="1708244"/>
          </a:xfrm>
        </p:spPr>
        <p:txBody>
          <a:bodyPr anchor="ctr">
            <a:normAutofit/>
          </a:bodyPr>
          <a:lstStyle/>
          <a:p>
            <a:pPr algn="ctr"/>
            <a:r>
              <a:rPr lang="en-US" sz="4000" b="1" dirty="0"/>
              <a:t>Anti-matter Generator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2F4B0094-D653-CA3C-5F63-B363C5976C45}"/>
              </a:ext>
            </a:extLst>
          </p:cNvPr>
          <p:cNvSpPr txBox="1">
            <a:spLocks/>
          </p:cNvSpPr>
          <p:nvPr/>
        </p:nvSpPr>
        <p:spPr>
          <a:xfrm>
            <a:off x="838200" y="3080058"/>
            <a:ext cx="10515600" cy="6978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b="1" dirty="0">
                <a:solidFill>
                  <a:srgbClr val="00B050"/>
                </a:solidFill>
              </a:rPr>
              <a:t>Who volunteers to help me take out my anti-matter generator?</a:t>
            </a:r>
          </a:p>
        </p:txBody>
      </p:sp>
    </p:spTree>
    <p:extLst>
      <p:ext uri="{BB962C8B-B14F-4D97-AF65-F5344CB8AC3E}">
        <p14:creationId xmlns:p14="http://schemas.microsoft.com/office/powerpoint/2010/main" val="359182470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786BC22-ABA3-3324-CCB2-FE984D7463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Slide Background">
            <a:extLst>
              <a:ext uri="{FF2B5EF4-FFF2-40B4-BE49-F238E27FC236}">
                <a16:creationId xmlns:a16="http://schemas.microsoft.com/office/drawing/2014/main" id="{25479614-2DCA-51F8-3A94-5DA7D082E2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D929A1EC-8F24-83C1-FF75-6A3F3A79AA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416414" cy="6858000"/>
          </a:xfrm>
          <a:prstGeom prst="rect">
            <a:avLst/>
          </a:prstGeom>
          <a:ln>
            <a:noFill/>
          </a:ln>
          <a:effectLst>
            <a:outerShdw blurRad="889000" dist="406400" dir="21540000" sx="90000" sy="90000" algn="t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33D6909-6D3B-15C2-7BC4-D7742AA7F77F}"/>
              </a:ext>
            </a:extLst>
          </p:cNvPr>
          <p:cNvCxnSpPr/>
          <p:nvPr/>
        </p:nvCxnSpPr>
        <p:spPr>
          <a:xfrm>
            <a:off x="7538484" y="5794744"/>
            <a:ext cx="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E740D0-F113-E42B-F642-2CAB2AEB1F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409" y="2066065"/>
            <a:ext cx="4156512" cy="3255580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endParaRPr lang="en-US" sz="2000" dirty="0"/>
          </a:p>
          <a:p>
            <a:pPr marL="0" indent="0" algn="ctr">
              <a:buNone/>
            </a:pPr>
            <a:r>
              <a:rPr lang="en-US" sz="2000" dirty="0"/>
              <a:t>Bananas emit </a:t>
            </a:r>
            <a:r>
              <a:rPr lang="en-US" sz="2000" dirty="0">
                <a:solidFill>
                  <a:srgbClr val="FFC000"/>
                </a:solidFill>
              </a:rPr>
              <a:t>anti-electrons</a:t>
            </a:r>
            <a:r>
              <a:rPr lang="en-US" sz="2000" dirty="0"/>
              <a:t>!</a:t>
            </a:r>
          </a:p>
          <a:p>
            <a:pPr marL="0" indent="0" algn="ctr">
              <a:buNone/>
            </a:pPr>
            <a:endParaRPr lang="en-US" sz="2000" dirty="0"/>
          </a:p>
          <a:p>
            <a:pPr marL="0" indent="0" algn="ctr">
              <a:buNone/>
            </a:pPr>
            <a:r>
              <a:rPr lang="en-US" sz="2000" dirty="0"/>
              <a:t>This is because they contain potassium atoms, which are slightly radioactive.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152FB75-71DC-8EFA-6C87-AA03231A3A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409" y="617920"/>
            <a:ext cx="4156512" cy="1708244"/>
          </a:xfrm>
        </p:spPr>
        <p:txBody>
          <a:bodyPr anchor="ctr">
            <a:normAutofit/>
          </a:bodyPr>
          <a:lstStyle/>
          <a:p>
            <a:pPr algn="ctr"/>
            <a:r>
              <a:rPr lang="en-US" sz="4000" b="1" dirty="0"/>
              <a:t>Anti-matter</a:t>
            </a:r>
          </a:p>
        </p:txBody>
      </p:sp>
      <p:pic>
        <p:nvPicPr>
          <p:cNvPr id="8" name="Picture 7" descr="A diagram of a structure&#10;&#10;AI-generated content may be incorrect.">
            <a:extLst>
              <a:ext uri="{FF2B5EF4-FFF2-40B4-BE49-F238E27FC236}">
                <a16:creationId xmlns:a16="http://schemas.microsoft.com/office/drawing/2014/main" id="{B1421FD8-E5B6-FA98-B75A-4876F0BADAA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367" t="12035" r="24050" b="19882"/>
          <a:stretch/>
        </p:blipFill>
        <p:spPr>
          <a:xfrm>
            <a:off x="309400" y="188838"/>
            <a:ext cx="5209369" cy="6480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99246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855F9D6-F0E6-7A29-016B-3A9C026AFB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Slide Background">
            <a:extLst>
              <a:ext uri="{FF2B5EF4-FFF2-40B4-BE49-F238E27FC236}">
                <a16:creationId xmlns:a16="http://schemas.microsoft.com/office/drawing/2014/main" id="{4C1F07B3-E32D-14FE-DC35-590AED9EF8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7AF274A0-6E2C-5574-7C31-4DAF90F0B7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416414" cy="6858000"/>
          </a:xfrm>
          <a:prstGeom prst="rect">
            <a:avLst/>
          </a:prstGeom>
          <a:ln>
            <a:noFill/>
          </a:ln>
          <a:effectLst>
            <a:outerShdw blurRad="889000" dist="406400" dir="21540000" sx="90000" sy="90000" algn="t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A283C5F-DD97-9BD1-5307-21A18EC7A876}"/>
              </a:ext>
            </a:extLst>
          </p:cNvPr>
          <p:cNvCxnSpPr/>
          <p:nvPr/>
        </p:nvCxnSpPr>
        <p:spPr>
          <a:xfrm>
            <a:off x="7538484" y="5794744"/>
            <a:ext cx="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BD2CF9-1F7E-538E-D20E-50280D9944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409" y="2066065"/>
            <a:ext cx="4156512" cy="3255580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endParaRPr lang="en-US" sz="2000" dirty="0"/>
          </a:p>
          <a:p>
            <a:pPr marL="0" indent="0" algn="ctr">
              <a:buNone/>
            </a:pPr>
            <a:r>
              <a:rPr lang="en-US" sz="2000" dirty="0"/>
              <a:t>The radioactive potassium atoms decay into calcium atoms.</a:t>
            </a:r>
          </a:p>
          <a:p>
            <a:pPr marL="0" indent="0" algn="ctr">
              <a:buNone/>
            </a:pPr>
            <a:endParaRPr lang="en-US" sz="2000" dirty="0"/>
          </a:p>
          <a:p>
            <a:pPr marL="0" indent="0" algn="ctr">
              <a:buNone/>
            </a:pPr>
            <a:r>
              <a:rPr lang="en-US" sz="2000" dirty="0"/>
              <a:t>In this process, they release a very tiny amount of anti-matter!</a:t>
            </a:r>
          </a:p>
          <a:p>
            <a:pPr marL="0" indent="0" algn="ctr">
              <a:buNone/>
            </a:pPr>
            <a:endParaRPr lang="en-US" sz="20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3BD5301-8BA2-012F-9629-94A5028002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409" y="617920"/>
            <a:ext cx="4156512" cy="1708244"/>
          </a:xfrm>
        </p:spPr>
        <p:txBody>
          <a:bodyPr anchor="ctr">
            <a:normAutofit/>
          </a:bodyPr>
          <a:lstStyle/>
          <a:p>
            <a:pPr algn="ctr"/>
            <a:r>
              <a:rPr lang="en-US" sz="4000" b="1" dirty="0"/>
              <a:t>Anti-matter</a:t>
            </a:r>
          </a:p>
        </p:txBody>
      </p:sp>
      <p:pic>
        <p:nvPicPr>
          <p:cNvPr id="5" name="Picture 4" descr="A diagram of a nuclear reaction&#10;&#10;AI-generated content may be incorrect.">
            <a:extLst>
              <a:ext uri="{FF2B5EF4-FFF2-40B4-BE49-F238E27FC236}">
                <a16:creationId xmlns:a16="http://schemas.microsoft.com/office/drawing/2014/main" id="{07A6F355-1D97-0E7C-CE29-BCC6E20141B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606" t="7724" r="3996" b="52529"/>
          <a:stretch/>
        </p:blipFill>
        <p:spPr>
          <a:xfrm>
            <a:off x="34141" y="1260328"/>
            <a:ext cx="6769268" cy="3649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92558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E66DBD0-7E51-0790-CC1F-08E55A657B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Slide Background">
            <a:extLst>
              <a:ext uri="{FF2B5EF4-FFF2-40B4-BE49-F238E27FC236}">
                <a16:creationId xmlns:a16="http://schemas.microsoft.com/office/drawing/2014/main" id="{191F2556-E1ED-AA57-D450-9F99E62B1F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38833088-B00B-009D-1D35-F93A402D1B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416414" cy="6858000"/>
          </a:xfrm>
          <a:prstGeom prst="rect">
            <a:avLst/>
          </a:prstGeom>
          <a:ln>
            <a:noFill/>
          </a:ln>
          <a:effectLst>
            <a:outerShdw blurRad="889000" dist="406400" dir="21540000" sx="90000" sy="90000" algn="t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2A753A0-FA98-C919-DE29-7FC66A9D08DF}"/>
              </a:ext>
            </a:extLst>
          </p:cNvPr>
          <p:cNvCxnSpPr/>
          <p:nvPr/>
        </p:nvCxnSpPr>
        <p:spPr>
          <a:xfrm>
            <a:off x="7538484" y="5794744"/>
            <a:ext cx="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FABA2907-39BB-444C-2D76-009A97C333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409" y="617920"/>
            <a:ext cx="4156512" cy="1708244"/>
          </a:xfrm>
        </p:spPr>
        <p:txBody>
          <a:bodyPr anchor="ctr">
            <a:normAutofit/>
          </a:bodyPr>
          <a:lstStyle/>
          <a:p>
            <a:pPr algn="ctr"/>
            <a:r>
              <a:rPr lang="en-US" sz="4000" b="1" dirty="0"/>
              <a:t>Dark Matter</a:t>
            </a:r>
          </a:p>
        </p:txBody>
      </p:sp>
      <p:pic>
        <p:nvPicPr>
          <p:cNvPr id="6" name="Picture 5" descr="A black circle with a red question mark&#10;&#10;AI-generated content may be incorrect.">
            <a:extLst>
              <a:ext uri="{FF2B5EF4-FFF2-40B4-BE49-F238E27FC236}">
                <a16:creationId xmlns:a16="http://schemas.microsoft.com/office/drawing/2014/main" id="{D2CB6595-CA65-C2FF-B369-783524FD7B2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8620" t="22402" r="33920" b="44965"/>
          <a:stretch/>
        </p:blipFill>
        <p:spPr>
          <a:xfrm>
            <a:off x="1356850" y="1811758"/>
            <a:ext cx="3215149" cy="3509887"/>
          </a:xfrm>
          <a:prstGeom prst="rect">
            <a:avLst/>
          </a:prstGeom>
        </p:spPr>
      </p:pic>
      <p:pic>
        <p:nvPicPr>
          <p:cNvPr id="8" name="Picture 7" descr="A pie chart with a green and blue circle&#10;&#10;AI-generated content may be incorrect.">
            <a:extLst>
              <a:ext uri="{FF2B5EF4-FFF2-40B4-BE49-F238E27FC236}">
                <a16:creationId xmlns:a16="http://schemas.microsoft.com/office/drawing/2014/main" id="{12F88AB1-4C9F-9E64-F6D5-3AA3940C463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488" t="15000" r="8926" b="30208"/>
          <a:stretch/>
        </p:blipFill>
        <p:spPr>
          <a:xfrm>
            <a:off x="7439887" y="4517335"/>
            <a:ext cx="2883556" cy="2340665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D3D88D-BA20-F538-C08E-DFD4711CB0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409" y="2066065"/>
            <a:ext cx="4156512" cy="3255580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endParaRPr lang="en-US" sz="2000" dirty="0"/>
          </a:p>
          <a:p>
            <a:pPr marL="0" indent="0" algn="ctr">
              <a:buNone/>
            </a:pPr>
            <a:r>
              <a:rPr lang="en-US" sz="2000" dirty="0"/>
              <a:t>About 85% of all of the matter in the Universe is totally mysterious, and completely invisible.</a:t>
            </a:r>
          </a:p>
          <a:p>
            <a:pPr marL="0" indent="0" algn="ctr">
              <a:buNone/>
            </a:pPr>
            <a:endParaRPr lang="en-US" sz="2000" dirty="0"/>
          </a:p>
          <a:p>
            <a:pPr marL="0" indent="0" algn="ctr">
              <a:buNone/>
            </a:pPr>
            <a:r>
              <a:rPr lang="en-US" sz="2000" dirty="0"/>
              <a:t>We call this ‘</a:t>
            </a:r>
            <a:r>
              <a:rPr lang="en-US" sz="2000" b="1" i="1" dirty="0"/>
              <a:t>Dark Matter</a:t>
            </a:r>
            <a:r>
              <a:rPr lang="en-US" sz="2000" dirty="0"/>
              <a:t>’.</a:t>
            </a:r>
          </a:p>
          <a:p>
            <a:pPr marL="0" indent="0" algn="ctr">
              <a:buNone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41559056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2B6A2CB-CC73-77C2-EA6D-C670F14ACB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Slide Background">
            <a:extLst>
              <a:ext uri="{FF2B5EF4-FFF2-40B4-BE49-F238E27FC236}">
                <a16:creationId xmlns:a16="http://schemas.microsoft.com/office/drawing/2014/main" id="{75B8E39A-67AD-AE85-20FB-D63309D66F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80333CD8-97A2-CE4F-B3EE-E64A3BC2DF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416414" cy="6858000"/>
          </a:xfrm>
          <a:prstGeom prst="rect">
            <a:avLst/>
          </a:prstGeom>
          <a:ln>
            <a:noFill/>
          </a:ln>
          <a:effectLst>
            <a:outerShdw blurRad="889000" dist="406400" dir="21540000" sx="90000" sy="90000" algn="t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3CD239E-8446-AAE0-4907-33C5AE1048F8}"/>
              </a:ext>
            </a:extLst>
          </p:cNvPr>
          <p:cNvCxnSpPr/>
          <p:nvPr/>
        </p:nvCxnSpPr>
        <p:spPr>
          <a:xfrm>
            <a:off x="7538484" y="5794744"/>
            <a:ext cx="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980688-38AA-C045-F767-91E1ABAD33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409" y="2066065"/>
            <a:ext cx="4156512" cy="3255580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endParaRPr lang="en-US" sz="2000" dirty="0"/>
          </a:p>
          <a:p>
            <a:pPr marL="0" indent="0" algn="ctr">
              <a:buNone/>
            </a:pPr>
            <a:r>
              <a:rPr lang="en-US" sz="2000" b="1" dirty="0">
                <a:solidFill>
                  <a:srgbClr val="FF0000"/>
                </a:solidFill>
              </a:rPr>
              <a:t>If it’s invisible, how do we know it’s there?</a:t>
            </a:r>
          </a:p>
          <a:p>
            <a:pPr marL="0" indent="0" algn="ctr">
              <a:buNone/>
            </a:pPr>
            <a:endParaRPr lang="en-US" sz="20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0E61EC5-99B9-CCF5-5078-534D2BC609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409" y="617920"/>
            <a:ext cx="4156512" cy="1708244"/>
          </a:xfrm>
        </p:spPr>
        <p:txBody>
          <a:bodyPr anchor="ctr">
            <a:normAutofit/>
          </a:bodyPr>
          <a:lstStyle/>
          <a:p>
            <a:pPr algn="ctr"/>
            <a:r>
              <a:rPr lang="en-US" sz="4000" b="1" dirty="0"/>
              <a:t>Dark Matter</a:t>
            </a:r>
          </a:p>
        </p:txBody>
      </p:sp>
      <p:pic>
        <p:nvPicPr>
          <p:cNvPr id="6" name="Picture 5" descr="A black circle with a red question mark&#10;&#10;AI-generated content may be incorrect.">
            <a:extLst>
              <a:ext uri="{FF2B5EF4-FFF2-40B4-BE49-F238E27FC236}">
                <a16:creationId xmlns:a16="http://schemas.microsoft.com/office/drawing/2014/main" id="{79CCB98C-9CAD-91C0-2474-3899C223697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8620" t="22402" r="33920" b="44965"/>
          <a:stretch/>
        </p:blipFill>
        <p:spPr>
          <a:xfrm>
            <a:off x="1356850" y="1811758"/>
            <a:ext cx="3215149" cy="3509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80567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DDF0E42-13F7-EFB2-E2E3-CFA804FFC8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Slide Background">
            <a:extLst>
              <a:ext uri="{FF2B5EF4-FFF2-40B4-BE49-F238E27FC236}">
                <a16:creationId xmlns:a16="http://schemas.microsoft.com/office/drawing/2014/main" id="{462B0639-A70C-D207-99DA-E5C74DD3D5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902CF001-031C-72AB-4181-5F2F685A1A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416414" cy="6858000"/>
          </a:xfrm>
          <a:prstGeom prst="rect">
            <a:avLst/>
          </a:prstGeom>
          <a:ln>
            <a:noFill/>
          </a:ln>
          <a:effectLst>
            <a:outerShdw blurRad="889000" dist="406400" dir="21540000" sx="90000" sy="90000" algn="t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6B0AC61-EBBC-3AAA-8B36-D38B093CDC51}"/>
              </a:ext>
            </a:extLst>
          </p:cNvPr>
          <p:cNvCxnSpPr/>
          <p:nvPr/>
        </p:nvCxnSpPr>
        <p:spPr>
          <a:xfrm>
            <a:off x="7538484" y="5794744"/>
            <a:ext cx="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98DA4E-D531-27A2-DFCF-ACDA0F8857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409" y="2066065"/>
            <a:ext cx="4156512" cy="3255580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endParaRPr lang="en-US" sz="2000" dirty="0"/>
          </a:p>
          <a:p>
            <a:pPr marL="0" indent="0" algn="ctr">
              <a:buNone/>
            </a:pPr>
            <a:r>
              <a:rPr lang="en-US" sz="2000" b="1" dirty="0"/>
              <a:t>We know from looking at all the galaxies in the night sky!</a:t>
            </a:r>
          </a:p>
          <a:p>
            <a:pPr marL="0" indent="0" algn="ctr">
              <a:buNone/>
            </a:pPr>
            <a:endParaRPr lang="en-US" sz="20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8E593C9-BBF9-BAF7-FE4B-FF89313CEB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409" y="617920"/>
            <a:ext cx="4156512" cy="1708244"/>
          </a:xfrm>
        </p:spPr>
        <p:txBody>
          <a:bodyPr anchor="ctr">
            <a:normAutofit/>
          </a:bodyPr>
          <a:lstStyle/>
          <a:p>
            <a:pPr algn="ctr"/>
            <a:r>
              <a:rPr lang="en-US" sz="4000" b="1" dirty="0"/>
              <a:t>Dark Matter</a:t>
            </a:r>
          </a:p>
        </p:txBody>
      </p:sp>
      <p:pic>
        <p:nvPicPr>
          <p:cNvPr id="5" name="Picture 4" descr="A group of colorful confetti&#10;&#10;AI-generated content may be incorrect.">
            <a:extLst>
              <a:ext uri="{FF2B5EF4-FFF2-40B4-BE49-F238E27FC236}">
                <a16:creationId xmlns:a16="http://schemas.microsoft.com/office/drawing/2014/main" id="{59C28F57-B748-3C7D-53DE-B677C8B4C0B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971" t="7724" r="11348" b="36400"/>
          <a:stretch/>
        </p:blipFill>
        <p:spPr>
          <a:xfrm>
            <a:off x="406505" y="492470"/>
            <a:ext cx="5689495" cy="5481145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8402DC4-EE98-667D-2B30-6D651EB7F31C}"/>
              </a:ext>
            </a:extLst>
          </p:cNvPr>
          <p:cNvSpPr txBox="1">
            <a:spLocks/>
          </p:cNvSpPr>
          <p:nvPr/>
        </p:nvSpPr>
        <p:spPr>
          <a:xfrm>
            <a:off x="406505" y="5834358"/>
            <a:ext cx="10515600" cy="6978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b="1" dirty="0">
                <a:solidFill>
                  <a:srgbClr val="00B050"/>
                </a:solidFill>
              </a:rPr>
              <a:t>What is the name of the galaxy we live in?</a:t>
            </a:r>
          </a:p>
        </p:txBody>
      </p:sp>
    </p:spTree>
    <p:extLst>
      <p:ext uri="{BB962C8B-B14F-4D97-AF65-F5344CB8AC3E}">
        <p14:creationId xmlns:p14="http://schemas.microsoft.com/office/powerpoint/2010/main" val="19975346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A290E8-FD71-888E-0145-F2E79ADCAB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593E36-D1DC-6EAC-B2C1-C05CAEB40B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Energy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0A91A8-69A6-E4D8-C0B4-53D88F89F5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b="1" dirty="0"/>
          </a:p>
          <a:p>
            <a:pPr marL="0" indent="0" algn="ctr">
              <a:buNone/>
            </a:pPr>
            <a:r>
              <a:rPr lang="en-US" b="1" dirty="0"/>
              <a:t>Energy = Something that makes matter move</a:t>
            </a:r>
          </a:p>
          <a:p>
            <a:endParaRPr lang="en-US" b="1" dirty="0"/>
          </a:p>
          <a:p>
            <a:endParaRPr lang="en-US" b="1" dirty="0"/>
          </a:p>
          <a:p>
            <a:pPr marL="0" indent="0" algn="ctr">
              <a:buNone/>
            </a:pPr>
            <a:r>
              <a:rPr lang="en-US" dirty="0"/>
              <a:t>Light and heat are types of energy. We can feel heat and see light.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128617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D784645-76C9-9B24-C137-749D9BE581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Slide Background">
            <a:extLst>
              <a:ext uri="{FF2B5EF4-FFF2-40B4-BE49-F238E27FC236}">
                <a16:creationId xmlns:a16="http://schemas.microsoft.com/office/drawing/2014/main" id="{CBE98282-BC20-ABA9-0358-9CA61193C1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DAF098C1-68E2-5C21-D121-64F2A3D50A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416414" cy="6858000"/>
          </a:xfrm>
          <a:prstGeom prst="rect">
            <a:avLst/>
          </a:prstGeom>
          <a:ln>
            <a:noFill/>
          </a:ln>
          <a:effectLst>
            <a:outerShdw blurRad="889000" dist="406400" dir="21540000" sx="90000" sy="90000" algn="t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5C31F2B-E935-1262-7061-E3A20F7F54A9}"/>
              </a:ext>
            </a:extLst>
          </p:cNvPr>
          <p:cNvCxnSpPr/>
          <p:nvPr/>
        </p:nvCxnSpPr>
        <p:spPr>
          <a:xfrm>
            <a:off x="7538484" y="5794744"/>
            <a:ext cx="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01AC08-A6F7-E247-12BF-C916B3086E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409" y="2066065"/>
            <a:ext cx="4156512" cy="3255580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endParaRPr lang="en-US" sz="2000" dirty="0"/>
          </a:p>
          <a:p>
            <a:pPr marL="0" indent="0" algn="ctr">
              <a:buNone/>
            </a:pPr>
            <a:r>
              <a:rPr lang="en-US" sz="2000" b="1" dirty="0"/>
              <a:t>The way galaxies spin means there is a lot of extra weight in addition to the stars and planets we can see.</a:t>
            </a:r>
          </a:p>
          <a:p>
            <a:pPr marL="0" indent="0" algn="ctr">
              <a:buNone/>
            </a:pPr>
            <a:endParaRPr lang="en-US" sz="2000" b="1" dirty="0"/>
          </a:p>
          <a:p>
            <a:pPr marL="0" indent="0" algn="ctr">
              <a:buNone/>
            </a:pPr>
            <a:r>
              <a:rPr lang="en-US" sz="2000" b="1" dirty="0"/>
              <a:t>This extra weight comes from Dark Matter.</a:t>
            </a:r>
          </a:p>
          <a:p>
            <a:pPr marL="0" indent="0" algn="ctr">
              <a:buNone/>
            </a:pPr>
            <a:endParaRPr lang="en-US" sz="20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99CECD-496F-7215-5DD3-C6758AA8AC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409" y="617920"/>
            <a:ext cx="4156512" cy="1708244"/>
          </a:xfrm>
        </p:spPr>
        <p:txBody>
          <a:bodyPr anchor="ctr">
            <a:normAutofit/>
          </a:bodyPr>
          <a:lstStyle/>
          <a:p>
            <a:pPr algn="ctr"/>
            <a:r>
              <a:rPr lang="en-US" sz="4000" b="1" dirty="0"/>
              <a:t>Dark Matter</a:t>
            </a:r>
          </a:p>
        </p:txBody>
      </p:sp>
      <p:pic>
        <p:nvPicPr>
          <p:cNvPr id="6" name="Picture 5" descr="A blue spiral with orange dots&#10;&#10;AI-generated content may be incorrect.">
            <a:extLst>
              <a:ext uri="{FF2B5EF4-FFF2-40B4-BE49-F238E27FC236}">
                <a16:creationId xmlns:a16="http://schemas.microsoft.com/office/drawing/2014/main" id="{799D7A29-E4E5-E28B-346B-79DB0C7840C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0792" t="8133" r="19200" b="50796"/>
          <a:stretch/>
        </p:blipFill>
        <p:spPr>
          <a:xfrm>
            <a:off x="199467" y="1472042"/>
            <a:ext cx="6131937" cy="4507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40321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7049A3-EF77-B581-562A-C8A356511A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A439C0-CBD9-686A-1F91-459ABC3F2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0525"/>
            <a:ext cx="11226800" cy="1325563"/>
          </a:xfrm>
        </p:spPr>
        <p:txBody>
          <a:bodyPr/>
          <a:lstStyle/>
          <a:p>
            <a:r>
              <a:rPr lang="en-US" b="1" dirty="0"/>
              <a:t>“How do I become a Particle Physicist?”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776779-24E3-0AD8-37CD-7B2FA1976B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Work hard in science and </a:t>
            </a:r>
            <a:r>
              <a:rPr lang="en-US" dirty="0" err="1"/>
              <a:t>maths</a:t>
            </a:r>
            <a:r>
              <a:rPr lang="en-US" dirty="0"/>
              <a:t> lessons.</a:t>
            </a:r>
          </a:p>
          <a:p>
            <a:endParaRPr lang="en-US" dirty="0"/>
          </a:p>
          <a:p>
            <a:r>
              <a:rPr lang="en-US" dirty="0"/>
              <a:t>Be curious and ask questions.</a:t>
            </a:r>
          </a:p>
          <a:p>
            <a:endParaRPr lang="en-US" dirty="0"/>
          </a:p>
          <a:p>
            <a:r>
              <a:rPr lang="en-US" dirty="0"/>
              <a:t>Enjoy solving tough ‘problems’.</a:t>
            </a:r>
          </a:p>
          <a:p>
            <a:endParaRPr lang="en-US" dirty="0"/>
          </a:p>
          <a:p>
            <a:r>
              <a:rPr lang="en-US" dirty="0"/>
              <a:t>Believe in yourself! Anyone can be a scientist!</a:t>
            </a:r>
          </a:p>
        </p:txBody>
      </p:sp>
    </p:spTree>
    <p:extLst>
      <p:ext uri="{BB962C8B-B14F-4D97-AF65-F5344CB8AC3E}">
        <p14:creationId xmlns:p14="http://schemas.microsoft.com/office/powerpoint/2010/main" val="2056025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C775A5C-9403-816C-7186-F37A8D4D30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Slide Background">
            <a:extLst>
              <a:ext uri="{FF2B5EF4-FFF2-40B4-BE49-F238E27FC236}">
                <a16:creationId xmlns:a16="http://schemas.microsoft.com/office/drawing/2014/main" id="{B210AC1D-4063-4C6E-9528-FA9C4C0C18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2F8C595-E68C-4306-AED8-DC7826A0A5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416414" cy="6858000"/>
          </a:xfrm>
          <a:prstGeom prst="rect">
            <a:avLst/>
          </a:prstGeom>
          <a:ln>
            <a:noFill/>
          </a:ln>
          <a:effectLst>
            <a:outerShdw blurRad="889000" dist="406400" dir="21540000" sx="90000" sy="90000" algn="t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F5F1885-47E7-9DD7-2A71-7F9D241674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409" y="762001"/>
            <a:ext cx="4156512" cy="1708244"/>
          </a:xfrm>
        </p:spPr>
        <p:txBody>
          <a:bodyPr anchor="ctr">
            <a:normAutofit/>
          </a:bodyPr>
          <a:lstStyle/>
          <a:p>
            <a:pPr algn="ctr"/>
            <a:r>
              <a:rPr lang="en-US" sz="4000" b="1" dirty="0"/>
              <a:t>Looking Closer at Matter…</a:t>
            </a:r>
          </a:p>
        </p:txBody>
      </p:sp>
      <p:pic>
        <p:nvPicPr>
          <p:cNvPr id="5" name="Picture 4" descr="A group of men standing outside&#10;&#10;AI-generated content may be incorrect.">
            <a:extLst>
              <a:ext uri="{FF2B5EF4-FFF2-40B4-BE49-F238E27FC236}">
                <a16:creationId xmlns:a16="http://schemas.microsoft.com/office/drawing/2014/main" id="{1ABC8A0B-7458-E5EC-4D45-8A44E0B17EC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45" r="15080"/>
          <a:stretch/>
        </p:blipFill>
        <p:spPr>
          <a:xfrm rot="5400000">
            <a:off x="-381001" y="380998"/>
            <a:ext cx="6858002" cy="6096001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2AA4DB-5A41-71E6-A0CF-C540755B9F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409" y="2470245"/>
            <a:ext cx="4156512" cy="3769835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2000" b="1" dirty="0"/>
              <a:t>Take three Particle Physicists</a:t>
            </a:r>
          </a:p>
          <a:p>
            <a:endParaRPr lang="en-US" sz="2000" b="1" dirty="0"/>
          </a:p>
          <a:p>
            <a:pPr marL="0" indent="0" algn="ctr">
              <a:buNone/>
            </a:pPr>
            <a:r>
              <a:rPr lang="en-US" sz="2000" dirty="0"/>
              <a:t>Let’s zoom in a little!</a:t>
            </a:r>
          </a:p>
          <a:p>
            <a:pPr marL="0" indent="0">
              <a:buNone/>
            </a:pPr>
            <a:endParaRPr lang="en-US" sz="2000" dirty="0"/>
          </a:p>
          <a:p>
            <a:pPr marL="0" indent="0" algn="ctr">
              <a:buNone/>
            </a:pPr>
            <a:r>
              <a:rPr lang="en-US" sz="2000" dirty="0"/>
              <a:t>People are made out of matter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9B23D83-04CD-E7FA-3561-4738A9D7BC7E}"/>
              </a:ext>
            </a:extLst>
          </p:cNvPr>
          <p:cNvCxnSpPr/>
          <p:nvPr/>
        </p:nvCxnSpPr>
        <p:spPr>
          <a:xfrm>
            <a:off x="7538484" y="5794744"/>
            <a:ext cx="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76565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031F61B-BD86-3E0D-4C7A-703CEA05A3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Slide Background">
            <a:extLst>
              <a:ext uri="{FF2B5EF4-FFF2-40B4-BE49-F238E27FC236}">
                <a16:creationId xmlns:a16="http://schemas.microsoft.com/office/drawing/2014/main" id="{83C1F9F7-174F-569A-EFD1-79D18E8AFA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F0C16D3A-6D2A-32AC-1B2D-71EC85C569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416414" cy="6858000"/>
          </a:xfrm>
          <a:prstGeom prst="rect">
            <a:avLst/>
          </a:prstGeom>
          <a:ln>
            <a:noFill/>
          </a:ln>
          <a:effectLst>
            <a:outerShdw blurRad="889000" dist="406400" dir="21540000" sx="90000" sy="90000" algn="t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CA7FC9-82F8-C5D9-785A-A3BFC65227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409" y="762001"/>
            <a:ext cx="4156512" cy="1708244"/>
          </a:xfrm>
        </p:spPr>
        <p:txBody>
          <a:bodyPr anchor="ctr">
            <a:normAutofit/>
          </a:bodyPr>
          <a:lstStyle/>
          <a:p>
            <a:pPr algn="ctr"/>
            <a:r>
              <a:rPr lang="en-US" sz="4000" b="1" dirty="0"/>
              <a:t>Looking Closer at Matter…</a:t>
            </a:r>
          </a:p>
        </p:txBody>
      </p:sp>
      <p:pic>
        <p:nvPicPr>
          <p:cNvPr id="5" name="Picture 4" descr="A group of men standing outside&#10;&#10;AI-generated content may be incorrect.">
            <a:extLst>
              <a:ext uri="{FF2B5EF4-FFF2-40B4-BE49-F238E27FC236}">
                <a16:creationId xmlns:a16="http://schemas.microsoft.com/office/drawing/2014/main" id="{D3AD02EE-8C5C-4CA0-1DF1-FBB7E898193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45" r="15080"/>
          <a:stretch/>
        </p:blipFill>
        <p:spPr>
          <a:xfrm rot="5400000">
            <a:off x="-381001" y="380998"/>
            <a:ext cx="6858002" cy="6096001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EDBC11-CBE4-BA41-1DC0-764CC83761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409" y="2470245"/>
            <a:ext cx="4156512" cy="3769835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2000" b="1" dirty="0"/>
              <a:t>Take three Particle Physicists</a:t>
            </a:r>
          </a:p>
          <a:p>
            <a:endParaRPr lang="en-US" sz="2000" b="1" dirty="0"/>
          </a:p>
          <a:p>
            <a:pPr marL="0" indent="0" algn="ctr">
              <a:buNone/>
            </a:pPr>
            <a:r>
              <a:rPr lang="en-US" sz="2000" dirty="0"/>
              <a:t>Let’s zoom in a little!</a:t>
            </a:r>
          </a:p>
          <a:p>
            <a:pPr marL="0" indent="0" algn="ctr">
              <a:buNone/>
            </a:pPr>
            <a:endParaRPr lang="en-US" sz="2000" dirty="0"/>
          </a:p>
          <a:p>
            <a:pPr marL="0" indent="0" algn="ctr">
              <a:buNone/>
            </a:pPr>
            <a:r>
              <a:rPr lang="en-US" sz="2000" dirty="0"/>
              <a:t>What comes next?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26869DF0-D50B-AD5A-8D07-3B109CB1706C}"/>
              </a:ext>
            </a:extLst>
          </p:cNvPr>
          <p:cNvSpPr/>
          <p:nvPr/>
        </p:nvSpPr>
        <p:spPr>
          <a:xfrm>
            <a:off x="3856074" y="2688212"/>
            <a:ext cx="513906" cy="510363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02AE33D-5562-2A52-2AEA-34B7DCB6BD73}"/>
              </a:ext>
            </a:extLst>
          </p:cNvPr>
          <p:cNvCxnSpPr/>
          <p:nvPr/>
        </p:nvCxnSpPr>
        <p:spPr>
          <a:xfrm>
            <a:off x="7538484" y="5794744"/>
            <a:ext cx="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B051FA1-0AFB-B151-47DE-23CA3E186A69}"/>
              </a:ext>
            </a:extLst>
          </p:cNvPr>
          <p:cNvCxnSpPr>
            <a:stCxn id="4" idx="5"/>
          </p:cNvCxnSpPr>
          <p:nvPr/>
        </p:nvCxnSpPr>
        <p:spPr>
          <a:xfrm>
            <a:off x="4294720" y="3123834"/>
            <a:ext cx="415502" cy="308658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82539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215089A-E285-855E-5529-855D09CB84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Slide Background">
            <a:extLst>
              <a:ext uri="{FF2B5EF4-FFF2-40B4-BE49-F238E27FC236}">
                <a16:creationId xmlns:a16="http://schemas.microsoft.com/office/drawing/2014/main" id="{3B8B5E46-BF58-4BAA-0869-D72FA94623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1776D058-40D0-6107-1EC0-C851DF6BF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416414" cy="6858000"/>
          </a:xfrm>
          <a:prstGeom prst="rect">
            <a:avLst/>
          </a:prstGeom>
          <a:ln>
            <a:noFill/>
          </a:ln>
          <a:effectLst>
            <a:outerShdw blurRad="889000" dist="406400" dir="21540000" sx="90000" sy="90000" algn="t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0402556-EFB2-2874-0ABF-5B6E4FFF67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409" y="762001"/>
            <a:ext cx="4156512" cy="1708244"/>
          </a:xfrm>
        </p:spPr>
        <p:txBody>
          <a:bodyPr anchor="ctr">
            <a:normAutofit/>
          </a:bodyPr>
          <a:lstStyle/>
          <a:p>
            <a:pPr algn="ctr"/>
            <a:r>
              <a:rPr lang="en-US" sz="4000" b="1" dirty="0"/>
              <a:t>Looking Closer at Matter…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B6531C9-B319-9D31-87CB-448316C1E66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066" r="5066"/>
          <a:stretch/>
        </p:blipFill>
        <p:spPr>
          <a:xfrm rot="5400000">
            <a:off x="-381001" y="380998"/>
            <a:ext cx="6858002" cy="6096001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3D18C8-7AA6-A585-2ACA-C79C887C5A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409" y="2470245"/>
            <a:ext cx="4156512" cy="3769835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2000" b="1" dirty="0"/>
              <a:t>Human Cells</a:t>
            </a:r>
          </a:p>
          <a:p>
            <a:endParaRPr lang="en-US" sz="2000" b="1" dirty="0"/>
          </a:p>
          <a:p>
            <a:pPr marL="0" indent="0" algn="ctr">
              <a:buNone/>
            </a:pPr>
            <a:r>
              <a:rPr lang="en-US" sz="2000" dirty="0"/>
              <a:t>All life is made of up ‘cells'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C894BBA-0BD5-AF43-CE46-4222285817EE}"/>
              </a:ext>
            </a:extLst>
          </p:cNvPr>
          <p:cNvCxnSpPr/>
          <p:nvPr/>
        </p:nvCxnSpPr>
        <p:spPr>
          <a:xfrm>
            <a:off x="7538484" y="5794744"/>
            <a:ext cx="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42625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B9E91AA-A7C3-2419-A32F-CAD709F062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Slide Background">
            <a:extLst>
              <a:ext uri="{FF2B5EF4-FFF2-40B4-BE49-F238E27FC236}">
                <a16:creationId xmlns:a16="http://schemas.microsoft.com/office/drawing/2014/main" id="{D506750B-547A-233D-9C5C-069F150556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F7D92B93-320C-B1BF-12A7-C9DA30005A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416414" cy="6858000"/>
          </a:xfrm>
          <a:prstGeom prst="rect">
            <a:avLst/>
          </a:prstGeom>
          <a:ln>
            <a:noFill/>
          </a:ln>
          <a:effectLst>
            <a:outerShdw blurRad="889000" dist="406400" dir="21540000" sx="90000" sy="90000" algn="t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AA8178-D9D0-EB85-690D-866D106996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409" y="762001"/>
            <a:ext cx="4156512" cy="1708244"/>
          </a:xfrm>
        </p:spPr>
        <p:txBody>
          <a:bodyPr anchor="ctr">
            <a:normAutofit/>
          </a:bodyPr>
          <a:lstStyle/>
          <a:p>
            <a:pPr algn="ctr"/>
            <a:r>
              <a:rPr lang="en-US" sz="4000" b="1" dirty="0"/>
              <a:t>Looking Closer at Matter…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8BE229B-2E95-BDB3-70FE-AF8F8804711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066" r="5066"/>
          <a:stretch/>
        </p:blipFill>
        <p:spPr>
          <a:xfrm rot="5400000">
            <a:off x="-381001" y="380998"/>
            <a:ext cx="6858002" cy="6096001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61459B-EC93-6A5B-4F71-3831A157FA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409" y="2470245"/>
            <a:ext cx="4156512" cy="3769835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2000" b="1" dirty="0"/>
              <a:t>Human Cells</a:t>
            </a:r>
          </a:p>
          <a:p>
            <a:endParaRPr lang="en-US" sz="2000" b="1" dirty="0"/>
          </a:p>
          <a:p>
            <a:pPr marL="0" indent="0" algn="ctr">
              <a:buNone/>
            </a:pPr>
            <a:r>
              <a:rPr lang="en-US" sz="2000" dirty="0"/>
              <a:t>All life is made of up ‘cells’</a:t>
            </a:r>
          </a:p>
          <a:p>
            <a:pPr marL="0" indent="0">
              <a:buNone/>
            </a:pPr>
            <a:endParaRPr lang="en-US" sz="2000" dirty="0"/>
          </a:p>
          <a:p>
            <a:pPr marL="0" indent="0" algn="ctr">
              <a:buNone/>
            </a:pPr>
            <a:r>
              <a:rPr lang="en-US" sz="2000" dirty="0"/>
              <a:t>Let’s zoom in even more!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1BF43ADC-D2E1-B3D6-616E-F6ACC539BEA8}"/>
              </a:ext>
            </a:extLst>
          </p:cNvPr>
          <p:cNvSpPr/>
          <p:nvPr/>
        </p:nvSpPr>
        <p:spPr>
          <a:xfrm>
            <a:off x="4356751" y="3994299"/>
            <a:ext cx="513906" cy="510363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6ADAF79-992E-8995-DD08-76FD54F2B4C9}"/>
              </a:ext>
            </a:extLst>
          </p:cNvPr>
          <p:cNvCxnSpPr/>
          <p:nvPr/>
        </p:nvCxnSpPr>
        <p:spPr>
          <a:xfrm>
            <a:off x="7538484" y="5794744"/>
            <a:ext cx="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BFE8762-F3EB-7204-3023-6170049B4CC0}"/>
              </a:ext>
            </a:extLst>
          </p:cNvPr>
          <p:cNvCxnSpPr>
            <a:stCxn id="4" idx="5"/>
          </p:cNvCxnSpPr>
          <p:nvPr/>
        </p:nvCxnSpPr>
        <p:spPr>
          <a:xfrm>
            <a:off x="4795397" y="4429921"/>
            <a:ext cx="415502" cy="308658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664546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C2F8A29-E064-58B2-A3BA-CF0A6D1C27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Slide Background">
            <a:extLst>
              <a:ext uri="{FF2B5EF4-FFF2-40B4-BE49-F238E27FC236}">
                <a16:creationId xmlns:a16="http://schemas.microsoft.com/office/drawing/2014/main" id="{9D49D0F8-8B95-EC6D-924A-0DCF7B3D92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9404FF1E-D5CE-9DE0-C7E8-6EEC931598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416414" cy="6858000"/>
          </a:xfrm>
          <a:prstGeom prst="rect">
            <a:avLst/>
          </a:prstGeom>
          <a:ln>
            <a:noFill/>
          </a:ln>
          <a:effectLst>
            <a:outerShdw blurRad="889000" dist="406400" dir="21540000" sx="90000" sy="90000" algn="t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6CE7821-1123-52E1-2810-134DED2A80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409" y="762001"/>
            <a:ext cx="4156512" cy="1708244"/>
          </a:xfrm>
        </p:spPr>
        <p:txBody>
          <a:bodyPr anchor="ctr">
            <a:normAutofit/>
          </a:bodyPr>
          <a:lstStyle/>
          <a:p>
            <a:pPr algn="ctr"/>
            <a:r>
              <a:rPr lang="en-US" sz="4000" b="1" dirty="0"/>
              <a:t>Looking Closer at Matter…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058930-8499-F56C-5451-F13479E90C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409" y="2470245"/>
            <a:ext cx="4156512" cy="3769835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2000" b="1" dirty="0"/>
              <a:t>Atoms</a:t>
            </a:r>
          </a:p>
          <a:p>
            <a:endParaRPr lang="en-US" sz="2000" b="1" dirty="0"/>
          </a:p>
          <a:p>
            <a:pPr marL="0" indent="0" algn="ctr">
              <a:buNone/>
            </a:pPr>
            <a:r>
              <a:rPr lang="en-US" sz="2000" dirty="0"/>
              <a:t>All the ‘stuff’ we see on Earth is made out of atoms.</a:t>
            </a:r>
          </a:p>
          <a:p>
            <a:pPr marL="0" indent="0">
              <a:buNone/>
            </a:pPr>
            <a:endParaRPr lang="en-US" sz="2000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26CC725-03AE-D401-2E69-F9531EA063EB}"/>
              </a:ext>
            </a:extLst>
          </p:cNvPr>
          <p:cNvCxnSpPr/>
          <p:nvPr/>
        </p:nvCxnSpPr>
        <p:spPr>
          <a:xfrm>
            <a:off x="7538484" y="5794744"/>
            <a:ext cx="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3" name="Picture 12" descr="A diagram of a atom&#10;&#10;AI-generated content may be incorrect.">
            <a:extLst>
              <a:ext uri="{FF2B5EF4-FFF2-40B4-BE49-F238E27FC236}">
                <a16:creationId xmlns:a16="http://schemas.microsoft.com/office/drawing/2014/main" id="{E5C170D6-650E-9376-3726-AFD603F0ACF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452" t="31712" r="11296" b="12253"/>
          <a:stretch/>
        </p:blipFill>
        <p:spPr>
          <a:xfrm>
            <a:off x="0" y="605481"/>
            <a:ext cx="6122315" cy="5424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1360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0342FAE-3FF6-B7DC-4383-6A1C26CB2A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Slide Background">
            <a:extLst>
              <a:ext uri="{FF2B5EF4-FFF2-40B4-BE49-F238E27FC236}">
                <a16:creationId xmlns:a16="http://schemas.microsoft.com/office/drawing/2014/main" id="{B6929FC2-F3D1-ED09-849A-E7E761ED9C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E287935D-BEF0-16C0-B1DE-BBC9D87F23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416414" cy="6858000"/>
          </a:xfrm>
          <a:prstGeom prst="rect">
            <a:avLst/>
          </a:prstGeom>
          <a:ln>
            <a:noFill/>
          </a:ln>
          <a:effectLst>
            <a:outerShdw blurRad="889000" dist="406400" dir="21540000" sx="90000" sy="90000" algn="t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A73A88-982E-69F9-0F78-2168A6BEA3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409" y="762001"/>
            <a:ext cx="4156512" cy="1708244"/>
          </a:xfrm>
        </p:spPr>
        <p:txBody>
          <a:bodyPr anchor="ctr">
            <a:normAutofit/>
          </a:bodyPr>
          <a:lstStyle/>
          <a:p>
            <a:pPr algn="ctr"/>
            <a:r>
              <a:rPr lang="en-US" sz="4000" b="1" dirty="0"/>
              <a:t>Looking Closer at Matter…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805AE4-9B8E-E973-8380-2A24A00791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409" y="2470245"/>
            <a:ext cx="4156512" cy="3769835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2000" b="1" dirty="0"/>
              <a:t>Atoms</a:t>
            </a:r>
          </a:p>
          <a:p>
            <a:endParaRPr lang="en-US" sz="2000" b="1" dirty="0"/>
          </a:p>
          <a:p>
            <a:pPr marL="0" indent="0" algn="ctr">
              <a:buNone/>
            </a:pPr>
            <a:r>
              <a:rPr lang="en-US" sz="2000" dirty="0"/>
              <a:t>All the ‘stuff’ we see on Earth is made out of atoms.</a:t>
            </a:r>
          </a:p>
          <a:p>
            <a:pPr marL="0" indent="0" algn="ctr">
              <a:buNone/>
            </a:pPr>
            <a:r>
              <a:rPr lang="en-US" sz="2000" dirty="0"/>
              <a:t>Let’s look even closer…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04D103D-2481-1CEA-7A7C-A8E5312ECB5A}"/>
              </a:ext>
            </a:extLst>
          </p:cNvPr>
          <p:cNvCxnSpPr/>
          <p:nvPr/>
        </p:nvCxnSpPr>
        <p:spPr>
          <a:xfrm>
            <a:off x="7538484" y="5794744"/>
            <a:ext cx="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3" name="Picture 12" descr="A diagram of a atom&#10;&#10;AI-generated content may be incorrect.">
            <a:extLst>
              <a:ext uri="{FF2B5EF4-FFF2-40B4-BE49-F238E27FC236}">
                <a16:creationId xmlns:a16="http://schemas.microsoft.com/office/drawing/2014/main" id="{6C37996E-0E02-D5C5-F418-224F13CC5E1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452" t="31712" r="11296" b="12253"/>
          <a:stretch/>
        </p:blipFill>
        <p:spPr>
          <a:xfrm>
            <a:off x="0" y="605481"/>
            <a:ext cx="6122315" cy="5424616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472412DB-2FBE-153F-D45C-C33FED1FEED7}"/>
              </a:ext>
            </a:extLst>
          </p:cNvPr>
          <p:cNvSpPr/>
          <p:nvPr/>
        </p:nvSpPr>
        <p:spPr>
          <a:xfrm>
            <a:off x="2120483" y="3429000"/>
            <a:ext cx="513906" cy="510363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322B45D-8099-F022-4D4F-150021904FEE}"/>
              </a:ext>
            </a:extLst>
          </p:cNvPr>
          <p:cNvCxnSpPr>
            <a:stCxn id="5" idx="5"/>
          </p:cNvCxnSpPr>
          <p:nvPr/>
        </p:nvCxnSpPr>
        <p:spPr>
          <a:xfrm>
            <a:off x="2559129" y="3864622"/>
            <a:ext cx="415502" cy="308658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8687049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573</TotalTime>
  <Words>692</Words>
  <Application>Microsoft Macintosh PowerPoint</Application>
  <PresentationFormat>Widescreen</PresentationFormat>
  <Paragraphs>142</Paragraphs>
  <Slides>31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5" baseType="lpstr">
      <vt:lpstr>Aptos</vt:lpstr>
      <vt:lpstr>Aptos Display</vt:lpstr>
      <vt:lpstr>Arial</vt:lpstr>
      <vt:lpstr>Office Theme</vt:lpstr>
      <vt:lpstr>What is the Universe made of?</vt:lpstr>
      <vt:lpstr>Matter</vt:lpstr>
      <vt:lpstr>Energy</vt:lpstr>
      <vt:lpstr>Looking Closer at Matter…</vt:lpstr>
      <vt:lpstr>Looking Closer at Matter…</vt:lpstr>
      <vt:lpstr>Looking Closer at Matter…</vt:lpstr>
      <vt:lpstr>Looking Closer at Matter…</vt:lpstr>
      <vt:lpstr>Looking Closer at Matter…</vt:lpstr>
      <vt:lpstr>Looking Closer at Matter…</vt:lpstr>
      <vt:lpstr>Looking Closer at Matter…</vt:lpstr>
      <vt:lpstr>Looking Closer at Matter…</vt:lpstr>
      <vt:lpstr>Looking Closer at Matter…</vt:lpstr>
      <vt:lpstr>Looking Closer at Matter…</vt:lpstr>
      <vt:lpstr>Looking Closer at Matter…</vt:lpstr>
      <vt:lpstr>What other things ‘just are’?</vt:lpstr>
      <vt:lpstr>What other things ‘just are’?</vt:lpstr>
      <vt:lpstr>Anti-matter</vt:lpstr>
      <vt:lpstr>Anti-matter</vt:lpstr>
      <vt:lpstr>Anti-matter</vt:lpstr>
      <vt:lpstr>Anti-matter</vt:lpstr>
      <vt:lpstr>Anti-matter</vt:lpstr>
      <vt:lpstr>Anti-matter</vt:lpstr>
      <vt:lpstr>Anti-matter</vt:lpstr>
      <vt:lpstr>Anti-matter Generator</vt:lpstr>
      <vt:lpstr>Anti-matter</vt:lpstr>
      <vt:lpstr>Anti-matter</vt:lpstr>
      <vt:lpstr>Dark Matter</vt:lpstr>
      <vt:lpstr>Dark Matter</vt:lpstr>
      <vt:lpstr>Dark Matter</vt:lpstr>
      <vt:lpstr>Dark Matter</vt:lpstr>
      <vt:lpstr>“How do I become a Particle Physicist?”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Robert Clemenson</dc:creator>
  <cp:lastModifiedBy>Robert Clemenson</cp:lastModifiedBy>
  <cp:revision>19</cp:revision>
  <dcterms:created xsi:type="dcterms:W3CDTF">2025-03-24T10:45:30Z</dcterms:created>
  <dcterms:modified xsi:type="dcterms:W3CDTF">2025-03-27T09:30:01Z</dcterms:modified>
</cp:coreProperties>
</file>