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147476878" r:id="rId2"/>
    <p:sldId id="276" r:id="rId3"/>
    <p:sldId id="280" r:id="rId4"/>
    <p:sldId id="2147476491" r:id="rId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pos="1536" userDrawn="1">
          <p15:clr>
            <a:srgbClr val="A4A3A4"/>
          </p15:clr>
        </p15:guide>
        <p15:guide id="5" pos="268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4992" userDrawn="1">
          <p15:clr>
            <a:srgbClr val="A4A3A4"/>
          </p15:clr>
        </p15:guide>
        <p15:guide id="8" pos="6144" userDrawn="1">
          <p15:clr>
            <a:srgbClr val="A4A3A4"/>
          </p15:clr>
        </p15:guide>
        <p15:guide id="9" pos="384" userDrawn="1">
          <p15:clr>
            <a:srgbClr val="A4A3A4"/>
          </p15:clr>
        </p15:guide>
        <p15:guide id="10" orient="horz" pos="1152" userDrawn="1">
          <p15:clr>
            <a:srgbClr val="A4A3A4"/>
          </p15:clr>
        </p15:guide>
        <p15:guide id="11" orient="horz" pos="1728" userDrawn="1">
          <p15:clr>
            <a:srgbClr val="A4A3A4"/>
          </p15:clr>
        </p15:guide>
        <p15:guide id="12" orient="horz" pos="2304" userDrawn="1">
          <p15:clr>
            <a:srgbClr val="A4A3A4"/>
          </p15:clr>
        </p15:guide>
        <p15:guide id="13" orient="horz" pos="2880" userDrawn="1">
          <p15:clr>
            <a:srgbClr val="A4A3A4"/>
          </p15:clr>
        </p15:guide>
        <p15:guide id="14" orient="horz" pos="3456" userDrawn="1">
          <p15:clr>
            <a:srgbClr val="A4A3A4"/>
          </p15:clr>
        </p15:guide>
        <p15:guide id="15" orient="horz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0B"/>
    <a:srgbClr val="EBEBEB"/>
    <a:srgbClr val="F6F5F3"/>
    <a:srgbClr val="E7E7E7"/>
    <a:srgbClr val="CCCCCC"/>
    <a:srgbClr val="303538"/>
    <a:srgbClr val="262A2C"/>
    <a:srgbClr val="302924"/>
    <a:srgbClr val="192B36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8" autoAdjust="0"/>
    <p:restoredTop sz="94521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92" y="240"/>
      </p:cViewPr>
      <p:guideLst>
        <p:guide orient="horz" pos="576"/>
        <p:guide pos="7296"/>
        <p:guide pos="1536"/>
        <p:guide pos="2688"/>
        <p:guide pos="3840"/>
        <p:guide pos="4992"/>
        <p:guide pos="6144"/>
        <p:guide pos="384"/>
        <p:guide orient="horz" pos="1152"/>
        <p:guide orient="horz" pos="1728"/>
        <p:guide orient="horz" pos="2304"/>
        <p:guide orient="horz" pos="2880"/>
        <p:guide orient="horz" pos="3456"/>
        <p:guide orient="horz" pos="4032"/>
      </p:guideLst>
    </p:cSldViewPr>
  </p:slideViewPr>
  <p:outlineViewPr>
    <p:cViewPr>
      <p:scale>
        <a:sx n="33" d="100"/>
        <a:sy n="33" d="100"/>
      </p:scale>
      <p:origin x="0" y="-280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-17472"/>
    </p:cViewPr>
  </p:sorterViewPr>
  <p:notesViewPr>
    <p:cSldViewPr snapToGrid="0" snapToObjects="1" showGuides="1">
      <p:cViewPr varScale="1">
        <p:scale>
          <a:sx n="158" d="100"/>
          <a:sy n="158" d="100"/>
        </p:scale>
        <p:origin x="485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E99A5B-2299-5A4D-AEAA-5B78B5D49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7A187-E216-E844-8BD4-437F675E8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601A32-2F4A-3843-810A-47E626E52CC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63D3-831A-5947-8B08-0AEDF695AA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200B8-6F78-A447-9F00-9C2198F30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B0CDC4-9621-4B46-9787-6B5F2728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E116AD5-9F5F-6A4A-8E26-9B9B42710A56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D41E51-FF7C-464E-856C-AE27821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757B-62AA-A34B-9D62-689F44495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EFD22-7DA5-D444-9AA0-D4584ABCE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E886-BAFE-BE41-ACF2-1DE41514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4870-BBA7-474C-8BDA-5F5887DC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B882-3626-5D48-90EC-E4CA2AE0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4C25-BDB1-8444-AEE6-FAC70C65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44E56-4F82-5C40-9C66-0A77A715B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7713-BB93-2A41-B240-B75EECAE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B577-EBFB-D242-80A0-02C9A24D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EE8D-6A6D-9C49-86BB-E1B10C0F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3A056-BBCE-ED42-95B5-B41A64852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B2F57-7506-8344-B243-FCECD6F4D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C5FC-763E-CB48-847A-BA02E25E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D832-71E6-B048-B6E7-38BEAB8A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D5C3-4DEC-2444-9586-A6E81CE9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6946-A700-2B42-99C0-2655B3A7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72FB-4C84-2D46-AF03-608A400E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1A725-4534-1145-B799-44AAAC29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D115-F63C-1349-8D12-88D9593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EC4F-4CCE-0B4A-B8D6-49CC2F8A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1C48-91C7-CC4A-BAA3-1E31F22C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E8CDD-8C61-0E47-8D61-52C3C3A8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3958-D789-254E-8C4C-9FE9DBA1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2A98-50C5-4F45-A8F6-1E7ECB06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FF52-B2FA-8D4B-AB0C-271DCAC3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6290-E1D1-844B-85F7-305F3DAD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71A1-9CA0-CA49-854C-8ECEDF539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24405-8C53-9340-A613-CEAB3AAC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F0581-1017-0F4E-8DA7-962F390F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F5F69-2873-CE4F-B681-AC5A0DDE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44417-C928-EE44-B358-AA387432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6E87-D65B-C04C-B88A-7A0E7A0B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91BC8-7BFA-0145-B662-5B868FAAB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C902-E4E9-9544-82E0-45545B0DC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55030-1782-EF4D-8E62-2EA809C72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B6254-DF3D-C449-B0E3-25A685595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BDA3C-4EBC-E74D-AA9C-DB75BDD4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E0EF-7C51-D348-A02D-B83B8F68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FDFD7-688A-B542-9285-C0C2CF0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D829-371D-3F46-B01C-4DA52AE4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A6116-F0C3-8D41-97E5-8A8AFD59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C4716-174F-AB49-AB19-CCAEEB48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4761B-B1EA-7045-9464-CC91F692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BA4CE-A96B-CA48-A210-D4D2D344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44905-4376-FB4F-A8CF-01557418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51645-9FD1-ED49-8562-C8D84B35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A1F5-7FB7-CF48-96BA-33FB2569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7E123-8EDF-444F-9A86-13B5728B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E09F2-956E-2540-9F32-698DFCEB2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0FA6D-DB1F-E54F-A983-BB6956DF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8837-A233-BD40-94A1-45CAC88F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FA5AD-7B45-ED4C-AAC1-12D7F9F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F7E2-7EFE-7649-A1DD-CB608F9A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0246B-537E-DD44-94CB-50F8EAD8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BAF78-33ED-054A-B717-E1E258C5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02966-31D2-904E-A2F4-AA0AB8C3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CDE569-5282-394F-A19B-2562A4FA298D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E5C51-BBC9-184D-B9DC-6A8747DB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E9BB4-F7DE-2546-B198-93E9A561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C17E-D1ED-1B4F-96A5-C4B14282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B172E994-8ACD-6E47-A912-4BB795EB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3039625-B6B3-BA46-A9B8-1E851CAE9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78A4-DA06-704D-AB60-A9F63AD93FCB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B12AF1C-11D3-484A-B1C8-0B38A324C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CBF3BE8-4EFA-0945-8A90-8CB11A093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982B-6F9A-3E48-9B31-372F7F56481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907371-901F-EA48-8768-5201DC932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3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E204B-180F-65D5-4614-24C71F2C9D6E}"/>
              </a:ext>
            </a:extLst>
          </p:cNvPr>
          <p:cNvSpPr txBox="1"/>
          <p:nvPr/>
        </p:nvSpPr>
        <p:spPr>
          <a:xfrm>
            <a:off x="664171" y="1221932"/>
            <a:ext cx="9798266" cy="2369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sz="6000" b="1" spc="1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GOLF &amp; RESORT</a:t>
            </a:r>
          </a:p>
          <a:p>
            <a:r>
              <a:rPr lang="en-US" sz="4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MERCHANDISING</a:t>
            </a:r>
          </a:p>
          <a:p>
            <a:r>
              <a:rPr lang="en-US" sz="4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F2C8C-E55D-41F6-366E-09B17A6732E2}"/>
              </a:ext>
            </a:extLst>
          </p:cNvPr>
          <p:cNvSpPr txBox="1"/>
          <p:nvPr/>
        </p:nvSpPr>
        <p:spPr>
          <a:xfrm>
            <a:off x="664171" y="652381"/>
            <a:ext cx="5431829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sz="2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WINTER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8FA6D5-812C-2821-A59C-7EDF8CEBB2C7}"/>
              </a:ext>
            </a:extLst>
          </p:cNvPr>
          <p:cNvGrpSpPr/>
          <p:nvPr/>
        </p:nvGrpSpPr>
        <p:grpSpPr>
          <a:xfrm>
            <a:off x="329825" y="6383957"/>
            <a:ext cx="11482763" cy="309367"/>
            <a:chOff x="329825" y="6383957"/>
            <a:chExt cx="11482763" cy="30936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E721CD0-7F73-9CF1-0E7C-250DD499BA20}"/>
                </a:ext>
              </a:extLst>
            </p:cNvPr>
            <p:cNvSpPr/>
            <p:nvPr/>
          </p:nvSpPr>
          <p:spPr>
            <a:xfrm>
              <a:off x="11230984" y="6489707"/>
              <a:ext cx="547736" cy="2021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B99148-4686-47A7-B021-51BBE40FA38A}"/>
                </a:ext>
              </a:extLst>
            </p:cNvPr>
            <p:cNvSpPr txBox="1"/>
            <p:nvPr/>
          </p:nvSpPr>
          <p:spPr>
            <a:xfrm>
              <a:off x="11155680" y="6490420"/>
              <a:ext cx="656908" cy="20219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700" b="1" spc="300" dirty="0">
                  <a:latin typeface="Arial" panose="020B0604020202020204" pitchFamily="34" charset="0"/>
                  <a:cs typeface="Arial" panose="020B0604020202020204" pitchFamily="34" charset="0"/>
                </a:rPr>
                <a:t>FW25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763632-696B-A2B1-BDB1-B9024BC7567D}"/>
                </a:ext>
              </a:extLst>
            </p:cNvPr>
            <p:cNvSpPr txBox="1"/>
            <p:nvPr/>
          </p:nvSpPr>
          <p:spPr>
            <a:xfrm>
              <a:off x="329825" y="6491844"/>
              <a:ext cx="1387463" cy="20148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7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BIRKENSTOCK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886730-F9F8-D75F-A0D0-D64ECAEB2E03}"/>
                </a:ext>
              </a:extLst>
            </p:cNvPr>
            <p:cNvCxnSpPr>
              <a:cxnSpLocks/>
            </p:cNvCxnSpPr>
            <p:nvPr/>
          </p:nvCxnSpPr>
          <p:spPr>
            <a:xfrm>
              <a:off x="413280" y="6383957"/>
              <a:ext cx="113654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0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398758F-D490-F047-99F0-0B58BBA17B6D}"/>
              </a:ext>
            </a:extLst>
          </p:cNvPr>
          <p:cNvGrpSpPr/>
          <p:nvPr/>
        </p:nvGrpSpPr>
        <p:grpSpPr>
          <a:xfrm>
            <a:off x="3307690" y="1121325"/>
            <a:ext cx="3739034" cy="5579020"/>
            <a:chOff x="3817646" y="1121325"/>
            <a:chExt cx="3739034" cy="5579020"/>
          </a:xfrm>
        </p:grpSpPr>
        <p:pic>
          <p:nvPicPr>
            <p:cNvPr id="39" name="Picture 38" descr="A display of shoes on display&#10;&#10;Description automatically generated">
              <a:extLst>
                <a:ext uri="{FF2B5EF4-FFF2-40B4-BE49-F238E27FC236}">
                  <a16:creationId xmlns:a16="http://schemas.microsoft.com/office/drawing/2014/main" id="{45E4D8BA-8BC1-3E97-F348-9F6E3397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522" y="2529338"/>
              <a:ext cx="3413317" cy="257445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69079F-9A3C-A7FC-CA9D-A6276BFB0E16}"/>
                </a:ext>
              </a:extLst>
            </p:cNvPr>
            <p:cNvGrpSpPr/>
            <p:nvPr/>
          </p:nvGrpSpPr>
          <p:grpSpPr>
            <a:xfrm>
              <a:off x="3973227" y="1255215"/>
              <a:ext cx="2852116" cy="1170075"/>
              <a:chOff x="10164702" y="1618488"/>
              <a:chExt cx="2852116" cy="1170075"/>
            </a:xfrm>
          </p:grpSpPr>
          <p:sp>
            <p:nvSpPr>
              <p:cNvPr id="9" name="object 9"/>
              <p:cNvSpPr txBox="1"/>
              <p:nvPr/>
            </p:nvSpPr>
            <p:spPr>
              <a:xfrm>
                <a:off x="10164702" y="1618488"/>
                <a:ext cx="2852116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latin typeface="Arial"/>
                    <a:cs typeface="Arial"/>
                  </a:rPr>
                  <a:t>STANDARD</a:t>
                </a:r>
                <a:r>
                  <a:rPr sz="1200" b="1" spc="-3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SLATWALL</a:t>
                </a:r>
                <a:r>
                  <a:rPr lang="en-US" sz="1200" b="1" spc="-5" dirty="0">
                    <a:latin typeface="Arial"/>
                    <a:cs typeface="Arial"/>
                  </a:rPr>
                  <a:t> PROGRAM</a:t>
                </a:r>
                <a:endParaRPr sz="1200" b="1" dirty="0">
                  <a:latin typeface="Arial"/>
                  <a:cs typeface="Arial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10164702" y="1880622"/>
                <a:ext cx="2325370" cy="9079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sz="900" dirty="0">
                    <a:latin typeface="Arial"/>
                    <a:cs typeface="Arial"/>
                  </a:rPr>
                  <a:t>Plexi</a:t>
                </a:r>
                <a:r>
                  <a:rPr sz="900" spc="-10" dirty="0">
                    <a:latin typeface="Arial"/>
                    <a:cs typeface="Arial"/>
                  </a:rPr>
                  <a:t> </a:t>
                </a:r>
                <a:r>
                  <a:rPr sz="900" dirty="0">
                    <a:latin typeface="Arial"/>
                    <a:cs typeface="Arial"/>
                  </a:rPr>
                  <a:t>logo</a:t>
                </a:r>
                <a:r>
                  <a:rPr sz="900" spc="-10" dirty="0">
                    <a:latin typeface="Arial"/>
                    <a:cs typeface="Arial"/>
                  </a:rPr>
                  <a:t> </a:t>
                </a:r>
                <a:r>
                  <a:rPr sz="900" spc="-5" dirty="0">
                    <a:latin typeface="Arial"/>
                    <a:cs typeface="Arial"/>
                  </a:rPr>
                  <a:t>header</a:t>
                </a:r>
                <a:endParaRPr lang="en-US" sz="900" spc="-5" dirty="0">
                  <a:latin typeface="Arial"/>
                  <a:cs typeface="Arial"/>
                </a:endParaRPr>
              </a:p>
              <a:p>
                <a:pPr marL="184150" indent="-171450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8”x10” image frame</a:t>
                </a:r>
                <a:endParaRPr lang="en-US" sz="900" spc="-5" dirty="0">
                  <a:latin typeface="Arial"/>
                  <a:cs typeface="Arial"/>
                </a:endParaRP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spc="-5" dirty="0">
                    <a:latin typeface="Arial"/>
                    <a:cs typeface="Arial"/>
                  </a:rPr>
                  <a:t>W</a:t>
                </a:r>
                <a:r>
                  <a:rPr sz="900" spc="-5" dirty="0">
                    <a:latin typeface="Arial"/>
                    <a:cs typeface="Arial"/>
                  </a:rPr>
                  <a:t>ire</a:t>
                </a:r>
                <a:r>
                  <a:rPr sz="900" spc="-15" dirty="0">
                    <a:latin typeface="Arial"/>
                    <a:cs typeface="Arial"/>
                  </a:rPr>
                  <a:t> </a:t>
                </a:r>
                <a:r>
                  <a:rPr sz="900" dirty="0">
                    <a:latin typeface="Arial"/>
                    <a:cs typeface="Arial"/>
                  </a:rPr>
                  <a:t>logo</a:t>
                </a:r>
                <a:r>
                  <a:rPr sz="900" spc="-10" dirty="0">
                    <a:latin typeface="Arial"/>
                    <a:cs typeface="Arial"/>
                  </a:rPr>
                  <a:t> </a:t>
                </a:r>
                <a:r>
                  <a:rPr sz="900" dirty="0">
                    <a:latin typeface="Arial"/>
                    <a:cs typeface="Arial"/>
                  </a:rPr>
                  <a:t>shelves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Slatwall pegs available</a:t>
                </a: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Plexi logo block available</a:t>
                </a: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sz="900" dirty="0">
                  <a:latin typeface="Arial"/>
                  <a:cs typeface="Arial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6BDA93-371C-3E34-08E5-0A16012FE38C}"/>
                </a:ext>
              </a:extLst>
            </p:cNvPr>
            <p:cNvSpPr/>
            <p:nvPr/>
          </p:nvSpPr>
          <p:spPr>
            <a:xfrm>
              <a:off x="3817646" y="1121325"/>
              <a:ext cx="3739034" cy="557902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9070FA-091E-8038-6F2A-B1087AFC6BDA}"/>
              </a:ext>
            </a:extLst>
          </p:cNvPr>
          <p:cNvGrpSpPr/>
          <p:nvPr/>
        </p:nvGrpSpPr>
        <p:grpSpPr>
          <a:xfrm>
            <a:off x="7415957" y="1121325"/>
            <a:ext cx="4070111" cy="5579020"/>
            <a:chOff x="7925913" y="1121325"/>
            <a:chExt cx="4070111" cy="55790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A4BF5F-95AE-5986-9E8E-12FA67F78722}"/>
                </a:ext>
              </a:extLst>
            </p:cNvPr>
            <p:cNvGrpSpPr/>
            <p:nvPr/>
          </p:nvGrpSpPr>
          <p:grpSpPr>
            <a:xfrm>
              <a:off x="9948258" y="1255215"/>
              <a:ext cx="1960849" cy="1321398"/>
              <a:chOff x="9281920" y="1618488"/>
              <a:chExt cx="1960849" cy="1321398"/>
            </a:xfrm>
          </p:grpSpPr>
          <p:sp>
            <p:nvSpPr>
              <p:cNvPr id="11" name="object 11"/>
              <p:cNvSpPr txBox="1"/>
              <p:nvPr/>
            </p:nvSpPr>
            <p:spPr>
              <a:xfrm>
                <a:off x="9281920" y="1618488"/>
                <a:ext cx="1960849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latin typeface="Arial"/>
                    <a:cs typeface="Arial"/>
                  </a:rPr>
                  <a:t>DOUBLE</a:t>
                </a:r>
                <a:r>
                  <a:rPr lang="en-US" sz="1200" b="1" spc="-35" dirty="0">
                    <a:latin typeface="Arial"/>
                    <a:cs typeface="Arial"/>
                  </a:rPr>
                  <a:t>-</a:t>
                </a:r>
                <a:r>
                  <a:rPr sz="1200" b="1" spc="-5" dirty="0">
                    <a:latin typeface="Arial"/>
                    <a:cs typeface="Arial"/>
                  </a:rPr>
                  <a:t>SIDED</a:t>
                </a:r>
                <a:r>
                  <a:rPr sz="1200" b="1" spc="-3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TOWER</a:t>
                </a:r>
                <a:endParaRPr sz="1200" b="1" dirty="0">
                  <a:latin typeface="Arial"/>
                  <a:cs typeface="Arial"/>
                </a:endParaRPr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78F8E612-F163-6F5E-1D73-CCAA4C540767}"/>
                  </a:ext>
                </a:extLst>
              </p:cNvPr>
              <p:cNvSpPr txBox="1"/>
              <p:nvPr/>
            </p:nvSpPr>
            <p:spPr>
              <a:xfrm>
                <a:off x="9281920" y="1880622"/>
                <a:ext cx="1960849" cy="105926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Holds up to 10-14 SKUs</a:t>
                </a: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Mobile unit w/ lockable casters</a:t>
                </a: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spc="-5" dirty="0">
                    <a:latin typeface="Arial"/>
                    <a:cs typeface="Arial"/>
                  </a:rPr>
                  <a:t>70” high</a:t>
                </a:r>
              </a:p>
              <a:p>
                <a:pPr marL="184150" indent="-171450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8”x10” image frame</a:t>
                </a:r>
                <a:endParaRPr lang="en-US" sz="900" spc="-5" dirty="0">
                  <a:latin typeface="Arial"/>
                  <a:cs typeface="Arial"/>
                </a:endParaRP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spc="-5" dirty="0">
                    <a:latin typeface="Arial"/>
                    <a:cs typeface="Arial"/>
                  </a:rPr>
                  <a:t>W</a:t>
                </a:r>
                <a:r>
                  <a:rPr sz="900" spc="-5" dirty="0">
                    <a:latin typeface="Arial"/>
                    <a:cs typeface="Arial"/>
                  </a:rPr>
                  <a:t>ire</a:t>
                </a:r>
                <a:r>
                  <a:rPr sz="900" spc="-15" dirty="0">
                    <a:latin typeface="Arial"/>
                    <a:cs typeface="Arial"/>
                  </a:rPr>
                  <a:t> </a:t>
                </a:r>
                <a:r>
                  <a:rPr sz="900" dirty="0">
                    <a:latin typeface="Arial"/>
                    <a:cs typeface="Arial"/>
                  </a:rPr>
                  <a:t>logo</a:t>
                </a:r>
                <a:r>
                  <a:rPr sz="900" spc="-10" dirty="0">
                    <a:latin typeface="Arial"/>
                    <a:cs typeface="Arial"/>
                  </a:rPr>
                  <a:t> </a:t>
                </a:r>
                <a:r>
                  <a:rPr sz="900" dirty="0">
                    <a:latin typeface="Arial"/>
                    <a:cs typeface="Arial"/>
                  </a:rPr>
                  <a:t>shelves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Metal/cork logo shelves available</a:t>
                </a:r>
              </a:p>
              <a:p>
                <a:pPr marL="184150" indent="-171450">
                  <a:lnSpc>
                    <a:spcPct val="100000"/>
                  </a:lnSpc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/>
                    <a:cs typeface="Arial"/>
                  </a:rPr>
                  <a:t>Slatwall pegs available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5BCF28-7537-0D71-025F-CB46FAF5AB2E}"/>
                </a:ext>
              </a:extLst>
            </p:cNvPr>
            <p:cNvSpPr/>
            <p:nvPr/>
          </p:nvSpPr>
          <p:spPr>
            <a:xfrm>
              <a:off x="7925913" y="1121325"/>
              <a:ext cx="4070111" cy="557902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group of sandals on a wall&#10;&#10;Description automatically generated">
              <a:extLst>
                <a:ext uri="{FF2B5EF4-FFF2-40B4-BE49-F238E27FC236}">
                  <a16:creationId xmlns:a16="http://schemas.microsoft.com/office/drawing/2014/main" id="{FD806AE6-D8CE-F106-4E41-F0B773905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5610" y="1255214"/>
              <a:ext cx="1626226" cy="514722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A5B55-C824-F335-ADC4-1EFA04F30B4B}"/>
              </a:ext>
            </a:extLst>
          </p:cNvPr>
          <p:cNvGrpSpPr/>
          <p:nvPr/>
        </p:nvGrpSpPr>
        <p:grpSpPr>
          <a:xfrm>
            <a:off x="748679" y="1121325"/>
            <a:ext cx="2189779" cy="5579020"/>
            <a:chOff x="1258635" y="1121325"/>
            <a:chExt cx="2189779" cy="5579020"/>
          </a:xfrm>
        </p:grpSpPr>
        <p:sp>
          <p:nvSpPr>
            <p:cNvPr id="2" name="object 9">
              <a:extLst>
                <a:ext uri="{FF2B5EF4-FFF2-40B4-BE49-F238E27FC236}">
                  <a16:creationId xmlns:a16="http://schemas.microsoft.com/office/drawing/2014/main" id="{1B3434E0-6DF6-A684-BF05-64443706CFD2}"/>
                </a:ext>
              </a:extLst>
            </p:cNvPr>
            <p:cNvSpPr txBox="1"/>
            <p:nvPr/>
          </p:nvSpPr>
          <p:spPr>
            <a:xfrm>
              <a:off x="1451199" y="1255215"/>
              <a:ext cx="182685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200" b="1" dirty="0">
                  <a:latin typeface="Arial"/>
                  <a:cs typeface="Arial"/>
                </a:rPr>
                <a:t>TABLETOP PROGRAM</a:t>
              </a:r>
              <a:endParaRPr sz="1200" b="1" dirty="0">
                <a:latin typeface="Arial"/>
                <a:cs typeface="Arial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6BCF37E-DAE8-11CA-2DEF-7B6F91F01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00" b="5834"/>
            <a:stretch/>
          </p:blipFill>
          <p:spPr>
            <a:xfrm>
              <a:off x="1451198" y="1569952"/>
              <a:ext cx="1833059" cy="1561544"/>
            </a:xfrm>
            <a:prstGeom prst="rect">
              <a:avLst/>
            </a:prstGeom>
          </p:spPr>
        </p:pic>
        <p:pic>
          <p:nvPicPr>
            <p:cNvPr id="42" name="Picture 41" descr="A sign with white text&#10;&#10;Description automatically generated">
              <a:extLst>
                <a:ext uri="{FF2B5EF4-FFF2-40B4-BE49-F238E27FC236}">
                  <a16:creationId xmlns:a16="http://schemas.microsoft.com/office/drawing/2014/main" id="{C1AB9E61-2CEF-711C-D541-5C3E3D50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885" b="14782"/>
            <a:stretch/>
          </p:blipFill>
          <p:spPr>
            <a:xfrm>
              <a:off x="1451198" y="3408315"/>
              <a:ext cx="1833058" cy="1256591"/>
            </a:xfrm>
            <a:prstGeom prst="rect">
              <a:avLst/>
            </a:prstGeom>
          </p:spPr>
        </p:pic>
        <p:sp>
          <p:nvSpPr>
            <p:cNvPr id="43" name="object 14">
              <a:extLst>
                <a:ext uri="{FF2B5EF4-FFF2-40B4-BE49-F238E27FC236}">
                  <a16:creationId xmlns:a16="http://schemas.microsoft.com/office/drawing/2014/main" id="{CEEB8386-E32C-3C3E-FEC2-5DC22F0D1C4C}"/>
                </a:ext>
              </a:extLst>
            </p:cNvPr>
            <p:cNvSpPr txBox="1"/>
            <p:nvPr/>
          </p:nvSpPr>
          <p:spPr>
            <a:xfrm>
              <a:off x="1457398" y="3145132"/>
              <a:ext cx="182685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900" dirty="0">
                  <a:latin typeface="Arial"/>
                  <a:cs typeface="Arial"/>
                </a:rPr>
                <a:t>Shoe platform &amp; shoe riser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44" name="object 14">
              <a:extLst>
                <a:ext uri="{FF2B5EF4-FFF2-40B4-BE49-F238E27FC236}">
                  <a16:creationId xmlns:a16="http://schemas.microsoft.com/office/drawing/2014/main" id="{98BCA249-873F-170F-8195-370C4B2B3A88}"/>
                </a:ext>
              </a:extLst>
            </p:cNvPr>
            <p:cNvSpPr txBox="1"/>
            <p:nvPr/>
          </p:nvSpPr>
          <p:spPr>
            <a:xfrm>
              <a:off x="1457398" y="4677846"/>
              <a:ext cx="182685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900" dirty="0">
                  <a:latin typeface="Arial"/>
                  <a:cs typeface="Arial"/>
                </a:rPr>
                <a:t>Leather logo block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17208173-B48B-246E-F577-DBF05D3241D5}"/>
                </a:ext>
              </a:extLst>
            </p:cNvPr>
            <p:cNvSpPr txBox="1"/>
            <p:nvPr/>
          </p:nvSpPr>
          <p:spPr>
            <a:xfrm>
              <a:off x="1457398" y="6393356"/>
              <a:ext cx="182685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900" dirty="0">
                  <a:latin typeface="Arial"/>
                  <a:cs typeface="Arial"/>
                </a:rPr>
                <a:t>8”x10” image frame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40DE9B-82A5-E7AB-8D1B-A08F44EDF2DB}"/>
                </a:ext>
              </a:extLst>
            </p:cNvPr>
            <p:cNvSpPr/>
            <p:nvPr/>
          </p:nvSpPr>
          <p:spPr>
            <a:xfrm>
              <a:off x="1258635" y="1121325"/>
              <a:ext cx="2189779" cy="557902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A sign with a picture of two people walking&#10;&#10;Description automatically generated">
              <a:extLst>
                <a:ext uri="{FF2B5EF4-FFF2-40B4-BE49-F238E27FC236}">
                  <a16:creationId xmlns:a16="http://schemas.microsoft.com/office/drawing/2014/main" id="{550EC007-9B44-D910-9715-52BCC27A3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43" t="13182" r="3324" b="15401"/>
            <a:stretch/>
          </p:blipFill>
          <p:spPr>
            <a:xfrm>
              <a:off x="1451198" y="4960827"/>
              <a:ext cx="1826840" cy="141454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B8F717-F846-0D48-1472-4BABBE7151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360" y="6274420"/>
            <a:ext cx="349404" cy="3494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B7BC5A-D203-C827-912E-60C68B3DA617}"/>
              </a:ext>
            </a:extLst>
          </p:cNvPr>
          <p:cNvCxnSpPr/>
          <p:nvPr/>
        </p:nvCxnSpPr>
        <p:spPr>
          <a:xfrm>
            <a:off x="609600" y="772492"/>
            <a:ext cx="10972800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el 4">
            <a:extLst>
              <a:ext uri="{FF2B5EF4-FFF2-40B4-BE49-F238E27FC236}">
                <a16:creationId xmlns:a16="http://schemas.microsoft.com/office/drawing/2014/main" id="{4282DB11-E01D-176E-BEDD-64C8E94A17F2}"/>
              </a:ext>
            </a:extLst>
          </p:cNvPr>
          <p:cNvSpPr txBox="1">
            <a:spLocks/>
          </p:cNvSpPr>
          <p:nvPr/>
        </p:nvSpPr>
        <p:spPr>
          <a:xfrm>
            <a:off x="609600" y="270949"/>
            <a:ext cx="10972800" cy="46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FW25 GOLF &amp; RESORT  | 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MERCHANDISING SOLUTIONS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next to a golf club&#10;&#10;Description automatically generated">
            <a:extLst>
              <a:ext uri="{FF2B5EF4-FFF2-40B4-BE49-F238E27FC236}">
                <a16:creationId xmlns:a16="http://schemas.microsoft.com/office/drawing/2014/main" id="{30FF5279-4DDE-CE41-5D5D-E378302BC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1" y="2082748"/>
            <a:ext cx="3365630" cy="269250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 descr="A person walking up stairs with golf equipment&#10;&#10;Description automatically generated">
            <a:extLst>
              <a:ext uri="{FF2B5EF4-FFF2-40B4-BE49-F238E27FC236}">
                <a16:creationId xmlns:a16="http://schemas.microsoft.com/office/drawing/2014/main" id="{B61D1086-991C-964C-7D9C-17CBF9C78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431" y="2082748"/>
            <a:ext cx="3365630" cy="269250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 descr="A person and person walking with golf bags&#10;&#10;Description automatically generated">
            <a:extLst>
              <a:ext uri="{FF2B5EF4-FFF2-40B4-BE49-F238E27FC236}">
                <a16:creationId xmlns:a16="http://schemas.microsoft.com/office/drawing/2014/main" id="{62F3D789-9D37-C148-E141-C3719D957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511" y="2082748"/>
            <a:ext cx="3365630" cy="269250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9CC657AD-6399-9722-0F42-FABBA0E6E724}"/>
              </a:ext>
            </a:extLst>
          </p:cNvPr>
          <p:cNvSpPr txBox="1"/>
          <p:nvPr/>
        </p:nvSpPr>
        <p:spPr>
          <a:xfrm>
            <a:off x="731861" y="1255215"/>
            <a:ext cx="26224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latin typeface="Arial"/>
                <a:cs typeface="Arial"/>
              </a:rPr>
              <a:t>8”x10” IMAGE SIGNS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1D0435B-6661-17D9-6EC8-068FF4BEBA9E}"/>
              </a:ext>
            </a:extLst>
          </p:cNvPr>
          <p:cNvSpPr txBox="1"/>
          <p:nvPr/>
        </p:nvSpPr>
        <p:spPr>
          <a:xfrm>
            <a:off x="731861" y="4897951"/>
            <a:ext cx="1826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WOMENS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0B9B8EA-03C9-1F35-7440-B5EA8102A330}"/>
              </a:ext>
            </a:extLst>
          </p:cNvPr>
          <p:cNvSpPr txBox="1"/>
          <p:nvPr/>
        </p:nvSpPr>
        <p:spPr>
          <a:xfrm>
            <a:off x="4413186" y="4897951"/>
            <a:ext cx="1826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MENS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15FA359-87C8-C1D9-9054-7ABE40D65339}"/>
              </a:ext>
            </a:extLst>
          </p:cNvPr>
          <p:cNvSpPr txBox="1"/>
          <p:nvPr/>
        </p:nvSpPr>
        <p:spPr>
          <a:xfrm>
            <a:off x="8094511" y="4897951"/>
            <a:ext cx="1826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UNISEX / FOOTBED</a:t>
            </a:r>
            <a:endParaRPr sz="900" dirty="0">
              <a:latin typeface="Arial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94BCA0-DF54-67EA-E0C0-E28D58944EA0}"/>
              </a:ext>
            </a:extLst>
          </p:cNvPr>
          <p:cNvCxnSpPr/>
          <p:nvPr/>
        </p:nvCxnSpPr>
        <p:spPr>
          <a:xfrm>
            <a:off x="609600" y="772492"/>
            <a:ext cx="10972800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el 4">
            <a:extLst>
              <a:ext uri="{FF2B5EF4-FFF2-40B4-BE49-F238E27FC236}">
                <a16:creationId xmlns:a16="http://schemas.microsoft.com/office/drawing/2014/main" id="{CA038157-A6EE-77BB-2C08-02878830EDA7}"/>
              </a:ext>
            </a:extLst>
          </p:cNvPr>
          <p:cNvSpPr txBox="1">
            <a:spLocks/>
          </p:cNvSpPr>
          <p:nvPr/>
        </p:nvSpPr>
        <p:spPr>
          <a:xfrm>
            <a:off x="609600" y="270949"/>
            <a:ext cx="10972800" cy="46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FW25 GOLF &amp; RESORT  | 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MERCHANDISING SOLUTIONS</a:t>
            </a:r>
          </a:p>
        </p:txBody>
      </p:sp>
    </p:spTree>
    <p:extLst>
      <p:ext uri="{BB962C8B-B14F-4D97-AF65-F5344CB8AC3E}">
        <p14:creationId xmlns:p14="http://schemas.microsoft.com/office/powerpoint/2010/main" val="308712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's legs in sandals&#10;&#10;Description automatically generated">
            <a:extLst>
              <a:ext uri="{FF2B5EF4-FFF2-40B4-BE49-F238E27FC236}">
                <a16:creationId xmlns:a16="http://schemas.microsoft.com/office/drawing/2014/main" id="{786F8E71-8A01-D0DC-60DF-5F3D58B4C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332" y="2936964"/>
            <a:ext cx="1230357" cy="3428977"/>
          </a:xfrm>
          <a:prstGeom prst="rect">
            <a:avLst/>
          </a:prstGeom>
        </p:spPr>
      </p:pic>
      <p:sp>
        <p:nvSpPr>
          <p:cNvPr id="43" name="object 14">
            <a:extLst>
              <a:ext uri="{FF2B5EF4-FFF2-40B4-BE49-F238E27FC236}">
                <a16:creationId xmlns:a16="http://schemas.microsoft.com/office/drawing/2014/main" id="{CEEB8386-E32C-3C3E-FEC2-5DC22F0D1C4C}"/>
              </a:ext>
            </a:extLst>
          </p:cNvPr>
          <p:cNvSpPr txBox="1"/>
          <p:nvPr/>
        </p:nvSpPr>
        <p:spPr>
          <a:xfrm>
            <a:off x="5090907" y="1609783"/>
            <a:ext cx="182685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GOLF SPECIALTY GRAPHIC SET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Header includes W/M size charts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43E01A05-D973-0960-0B58-F815199B9AE2}"/>
              </a:ext>
            </a:extLst>
          </p:cNvPr>
          <p:cNvSpPr txBox="1"/>
          <p:nvPr/>
        </p:nvSpPr>
        <p:spPr>
          <a:xfrm>
            <a:off x="8259776" y="1605129"/>
            <a:ext cx="202136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RESORT SPECIALTY GRAPHIC SET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latin typeface="Arial"/>
                <a:cs typeface="Arial"/>
              </a:rPr>
              <a:t>Header includes W/M size charts</a:t>
            </a:r>
          </a:p>
        </p:txBody>
      </p:sp>
      <p:pic>
        <p:nvPicPr>
          <p:cNvPr id="9" name="Picture 8" descr="A display of flip flops on swingers&#10;&#10;Description automatically generated">
            <a:extLst>
              <a:ext uri="{FF2B5EF4-FFF2-40B4-BE49-F238E27FC236}">
                <a16:creationId xmlns:a16="http://schemas.microsoft.com/office/drawing/2014/main" id="{D2D6A0AD-DF94-40BA-46AA-C2FA18DB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61" y="2089335"/>
            <a:ext cx="3336636" cy="4282628"/>
          </a:xfrm>
          <a:prstGeom prst="rect">
            <a:avLst/>
          </a:prstGeom>
        </p:spPr>
      </p:pic>
      <p:pic>
        <p:nvPicPr>
          <p:cNvPr id="11" name="Picture 10" descr="A person standing on a golf cart&#10;&#10;Description automatically generated">
            <a:extLst>
              <a:ext uri="{FF2B5EF4-FFF2-40B4-BE49-F238E27FC236}">
                <a16:creationId xmlns:a16="http://schemas.microsoft.com/office/drawing/2014/main" id="{95CA041F-5D0A-6D0B-0A1B-A0CD8AEE3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468" y="2936964"/>
            <a:ext cx="1230365" cy="3429000"/>
          </a:xfrm>
          <a:prstGeom prst="rect">
            <a:avLst/>
          </a:prstGeom>
        </p:spPr>
      </p:pic>
      <p:pic>
        <p:nvPicPr>
          <p:cNvPr id="13" name="Picture 12" descr="A person holding golf clubs&#10;&#10;Description automatically generated">
            <a:extLst>
              <a:ext uri="{FF2B5EF4-FFF2-40B4-BE49-F238E27FC236}">
                <a16:creationId xmlns:a16="http://schemas.microsoft.com/office/drawing/2014/main" id="{1F8A0487-40D5-EA4B-F37E-E063C0A5D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07" y="2936964"/>
            <a:ext cx="1230365" cy="3429000"/>
          </a:xfrm>
          <a:prstGeom prst="rect">
            <a:avLst/>
          </a:prstGeom>
        </p:spPr>
      </p:pic>
      <p:pic>
        <p:nvPicPr>
          <p:cNvPr id="16" name="Picture 15" descr="A person holding a pair of sandals&#10;&#10;Description automatically generated">
            <a:extLst>
              <a:ext uri="{FF2B5EF4-FFF2-40B4-BE49-F238E27FC236}">
                <a16:creationId xmlns:a16="http://schemas.microsoft.com/office/drawing/2014/main" id="{ED718ED6-0DE7-2C4B-27DC-82458FE6D0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55" y="2936964"/>
            <a:ext cx="1230365" cy="34290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A8EE5A8-71B0-384A-3B09-CD6EA7CA7F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07" y="2089335"/>
            <a:ext cx="2531922" cy="6942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B198B41-2AA8-DB43-99CC-0FD1D04B74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776" y="2089335"/>
            <a:ext cx="2531922" cy="6942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381137F5-D3FC-61A4-DC05-F20DFB62298A}"/>
              </a:ext>
            </a:extLst>
          </p:cNvPr>
          <p:cNvSpPr txBox="1"/>
          <p:nvPr/>
        </p:nvSpPr>
        <p:spPr>
          <a:xfrm>
            <a:off x="735552" y="1569950"/>
            <a:ext cx="2325370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Holds 96 pairs of EVA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Comes with 24 pegs and 1 set of graphics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2901093A-D4CE-6EFC-3347-68D769DED698}"/>
              </a:ext>
            </a:extLst>
          </p:cNvPr>
          <p:cNvSpPr txBox="1"/>
          <p:nvPr/>
        </p:nvSpPr>
        <p:spPr>
          <a:xfrm>
            <a:off x="731861" y="1255215"/>
            <a:ext cx="26224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latin typeface="Arial"/>
                <a:cs typeface="Arial"/>
              </a:rPr>
              <a:t>EVA FIXTURE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84FCFA-AA78-EB82-6026-5822C9B1F187}"/>
              </a:ext>
            </a:extLst>
          </p:cNvPr>
          <p:cNvCxnSpPr/>
          <p:nvPr/>
        </p:nvCxnSpPr>
        <p:spPr>
          <a:xfrm>
            <a:off x="609600" y="772492"/>
            <a:ext cx="10972800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el 4">
            <a:extLst>
              <a:ext uri="{FF2B5EF4-FFF2-40B4-BE49-F238E27FC236}">
                <a16:creationId xmlns:a16="http://schemas.microsoft.com/office/drawing/2014/main" id="{4CD7A99B-6100-A07D-4A00-33EC093830EF}"/>
              </a:ext>
            </a:extLst>
          </p:cNvPr>
          <p:cNvSpPr txBox="1">
            <a:spLocks/>
          </p:cNvSpPr>
          <p:nvPr/>
        </p:nvSpPr>
        <p:spPr>
          <a:xfrm>
            <a:off x="609600" y="270949"/>
            <a:ext cx="10972800" cy="46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FW25 GOLF &amp; RESORT  | 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MERCHANDISING SOLUTIONS</a:t>
            </a:r>
          </a:p>
        </p:txBody>
      </p:sp>
    </p:spTree>
    <p:extLst>
      <p:ext uri="{BB962C8B-B14F-4D97-AF65-F5344CB8AC3E}">
        <p14:creationId xmlns:p14="http://schemas.microsoft.com/office/powerpoint/2010/main" val="262077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195424</TotalTime>
  <Words>156</Words>
  <Application>Microsoft Macintosh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Madison Mar</cp:lastModifiedBy>
  <cp:revision>4270</cp:revision>
  <cp:lastPrinted>2022-11-21T22:30:24Z</cp:lastPrinted>
  <dcterms:created xsi:type="dcterms:W3CDTF">2020-04-17T19:44:29Z</dcterms:created>
  <dcterms:modified xsi:type="dcterms:W3CDTF">2024-12-11T20:00:20Z</dcterms:modified>
  <cp:category/>
</cp:coreProperties>
</file>