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1"/>
  </p:notesMasterIdLst>
  <p:sldIdLst>
    <p:sldId id="256" r:id="rId2"/>
    <p:sldId id="528" r:id="rId3"/>
    <p:sldId id="529" r:id="rId4"/>
    <p:sldId id="531" r:id="rId5"/>
    <p:sldId id="533" r:id="rId6"/>
    <p:sldId id="532" r:id="rId7"/>
    <p:sldId id="534" r:id="rId8"/>
    <p:sldId id="535" r:id="rId9"/>
    <p:sldId id="536" r:id="rId10"/>
    <p:sldId id="537" r:id="rId11"/>
    <p:sldId id="538" r:id="rId12"/>
    <p:sldId id="539" r:id="rId13"/>
    <p:sldId id="540" r:id="rId14"/>
    <p:sldId id="541" r:id="rId15"/>
    <p:sldId id="542" r:id="rId16"/>
    <p:sldId id="543" r:id="rId17"/>
    <p:sldId id="544" r:id="rId18"/>
    <p:sldId id="548" r:id="rId19"/>
    <p:sldId id="55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27" autoAdjust="0"/>
  </p:normalViewPr>
  <p:slideViewPr>
    <p:cSldViewPr snapToGrid="0">
      <p:cViewPr varScale="1">
        <p:scale>
          <a:sx n="79" d="100"/>
          <a:sy n="79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8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BFCC7-5695-4753-B6D1-1D1BC78BB220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09A5F-9731-4402-A646-1A1725E89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395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09A5F-9731-4402-A646-1A1725E891F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016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09A5F-9731-4402-A646-1A1725E891F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77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09A5F-9731-4402-A646-1A1725E891F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80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09A5F-9731-4402-A646-1A1725E891F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41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09A5F-9731-4402-A646-1A1725E891F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1335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09A5F-9731-4402-A646-1A1725E891F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302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09A5F-9731-4402-A646-1A1725E891F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496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09A5F-9731-4402-A646-1A1725E891F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697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09A5F-9731-4402-A646-1A1725E891F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840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09A5F-9731-4402-A646-1A1725E891F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063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09A5F-9731-4402-A646-1A1725E891F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46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09A5F-9731-4402-A646-1A1725E891F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677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Importance of Planning</a:t>
            </a:r>
          </a:p>
          <a:p>
            <a:r>
              <a:rPr lang="en-US" dirty="0"/>
              <a:t>Anticipate potential problems that may arise</a:t>
            </a:r>
          </a:p>
          <a:p>
            <a:r>
              <a:rPr lang="en-US" dirty="0"/>
              <a:t>Use the plan to assess how problems may affect the study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09A5F-9731-4402-A646-1A1725E891F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887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09A5F-9731-4402-A646-1A1725E891F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13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09A5F-9731-4402-A646-1A1725E891F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047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09A5F-9731-4402-A646-1A1725E891F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52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09A5F-9731-4402-A646-1A1725E891F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33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09A5F-9731-4402-A646-1A1725E891F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41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09A5F-9731-4402-A646-1A1725E891F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9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AE3FD011-5610-4C1E-B563-C15FB8D98C55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2C38D9EA-78C3-4B2D-BDC5-84F994E221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4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D011-5610-4C1E-B563-C15FB8D98C55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D9EA-78C3-4B2D-BDC5-84F994E221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2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D011-5610-4C1E-B563-C15FB8D98C55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D9EA-78C3-4B2D-BDC5-84F994E221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95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D011-5610-4C1E-B563-C15FB8D98C55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D9EA-78C3-4B2D-BDC5-84F994E221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61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D011-5610-4C1E-B563-C15FB8D98C55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D9EA-78C3-4B2D-BDC5-84F994E221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88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D011-5610-4C1E-B563-C15FB8D98C55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D9EA-78C3-4B2D-BDC5-84F994E221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57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D011-5610-4C1E-B563-C15FB8D98C55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D9EA-78C3-4B2D-BDC5-84F994E221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77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D011-5610-4C1E-B563-C15FB8D98C55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D9EA-78C3-4B2D-BDC5-84F994E221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612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D011-5610-4C1E-B563-C15FB8D98C55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D9EA-78C3-4B2D-BDC5-84F994E221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95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6376988"/>
            <a:ext cx="122343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buClr>
                <a:srgbClr val="007FA3"/>
              </a:buClr>
              <a:buSzPct val="100000"/>
              <a:defRPr/>
            </a:lvl1pPr>
            <a:lvl2pPr>
              <a:lnSpc>
                <a:spcPct val="100000"/>
              </a:lnSpc>
              <a:buClr>
                <a:srgbClr val="007FA3"/>
              </a:buClr>
              <a:defRPr/>
            </a:lvl2pPr>
            <a:lvl3pPr>
              <a:lnSpc>
                <a:spcPct val="100000"/>
              </a:lnSpc>
              <a:buClr>
                <a:srgbClr val="007FA3"/>
              </a:buClr>
              <a:defRPr/>
            </a:lvl3pPr>
            <a:lvl4pPr>
              <a:lnSpc>
                <a:spcPct val="100000"/>
              </a:lnSpc>
              <a:buClr>
                <a:srgbClr val="007FA3"/>
              </a:buClr>
              <a:defRPr/>
            </a:lvl4pPr>
            <a:lvl5pPr>
              <a:lnSpc>
                <a:spcPct val="100000"/>
              </a:lnSpc>
              <a:buClr>
                <a:srgbClr val="007FA3"/>
              </a:buClr>
              <a:defRPr/>
            </a:lvl5pPr>
            <a:lvl6pPr>
              <a:lnSpc>
                <a:spcPct val="100000"/>
              </a:lnSpc>
              <a:buClr>
                <a:srgbClr val="007FA3"/>
              </a:buClr>
              <a:defRPr/>
            </a:lvl6pPr>
            <a:lvl7pPr>
              <a:lnSpc>
                <a:spcPct val="100000"/>
              </a:lnSpc>
              <a:buClr>
                <a:srgbClr val="007FA3"/>
              </a:buClr>
              <a:defRPr/>
            </a:lvl7pPr>
            <a:lvl8pPr>
              <a:lnSpc>
                <a:spcPct val="100000"/>
              </a:lnSpc>
              <a:buClr>
                <a:srgbClr val="007FA3"/>
              </a:buClr>
              <a:defRPr/>
            </a:lvl8pPr>
            <a:lvl9pPr>
              <a:lnSpc>
                <a:spcPct val="100000"/>
              </a:lnSpc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62EDDF-04EB-4D13-B7C4-5030F9781B7D}" type="datetimeFigureOut">
              <a:rPr lang="en-US" altLang="en-US" smtClean="0"/>
              <a:pPr>
                <a:defRPr/>
              </a:pPr>
              <a:t>8/7/2023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433856-D7C1-4BD3-9756-5FE7708B57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Content Placeholder 4"/>
          <p:cNvSpPr txBox="1">
            <a:spLocks noChangeArrowheads="1"/>
          </p:cNvSpPr>
          <p:nvPr userDrawn="1"/>
        </p:nvSpPr>
        <p:spPr bwMode="auto">
          <a:xfrm>
            <a:off x="2133600" y="6429376"/>
            <a:ext cx="955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500"/>
              </a:spcBef>
              <a:buClr>
                <a:srgbClr val="007FA3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007FA3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007FA3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007FA3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rgbClr val="007FA3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7FA3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7FA3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7FA3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7FA3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</a:t>
            </a:r>
            <a:r>
              <a:rPr lang="en-US" altLang="en-US" sz="1200" dirty="0">
                <a:latin typeface="Verdana" panose="020B0604030504040204" pitchFamily="34" charset="0"/>
                <a:cs typeface="Arial" panose="020B0604020202020204" pitchFamily="34" charset="0"/>
              </a:rPr>
              <a:t>© 2019, 2016, 2012 by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7354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D011-5610-4C1E-B563-C15FB8D98C55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D9EA-78C3-4B2D-BDC5-84F994E221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7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D011-5610-4C1E-B563-C15FB8D98C55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D9EA-78C3-4B2D-BDC5-84F994E221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7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D011-5610-4C1E-B563-C15FB8D98C55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D9EA-78C3-4B2D-BDC5-84F994E221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4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D011-5610-4C1E-B563-C15FB8D98C55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D9EA-78C3-4B2D-BDC5-84F994E221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0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D011-5610-4C1E-B563-C15FB8D98C55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D9EA-78C3-4B2D-BDC5-84F994E221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0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D011-5610-4C1E-B563-C15FB8D98C55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D9EA-78C3-4B2D-BDC5-84F994E221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1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D011-5610-4C1E-B563-C15FB8D98C55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D9EA-78C3-4B2D-BDC5-84F994E221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9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D011-5610-4C1E-B563-C15FB8D98C55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D9EA-78C3-4B2D-BDC5-84F994E221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7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E3FD011-5610-4C1E-B563-C15FB8D98C55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C38D9EA-78C3-4B2D-BDC5-84F994E221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4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6A60D-BD85-46A8-AD5A-670078B9EE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A Research Proposal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81B948-47DD-400A-AE19-E3FEF372DE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886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Research Proposals </a:t>
            </a:r>
            <a:endParaRPr lang="en-US" sz="2000" dirty="0"/>
          </a:p>
        </p:txBody>
      </p:sp>
      <p:sp>
        <p:nvSpPr>
          <p:cNvPr id="28057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The main body</a:t>
            </a:r>
          </a:p>
          <a:p>
            <a:pPr lvl="1"/>
            <a:r>
              <a:rPr lang="en-US" sz="2000" dirty="0"/>
              <a:t>Introduction</a:t>
            </a:r>
          </a:p>
          <a:p>
            <a:pPr lvl="2"/>
            <a:r>
              <a:rPr lang="en-US" sz="1800" dirty="0"/>
              <a:t>Includes a description of the research problem or topic.</a:t>
            </a:r>
          </a:p>
          <a:p>
            <a:pPr lvl="1"/>
            <a:r>
              <a:rPr lang="en-US" sz="2000" dirty="0"/>
              <a:t>Statement of the problem</a:t>
            </a:r>
          </a:p>
          <a:p>
            <a:pPr lvl="2"/>
            <a:r>
              <a:rPr lang="en-US" sz="1800" dirty="0"/>
              <a:t>Includes variables examined in the study and definitions of key terms that may not have clear universal definitions.</a:t>
            </a:r>
          </a:p>
          <a:p>
            <a:pPr lvl="2"/>
            <a:r>
              <a:rPr lang="en-US" sz="1800" dirty="0"/>
              <a:t>A brief background and statement of significance should be included.</a:t>
            </a:r>
          </a:p>
        </p:txBody>
      </p:sp>
    </p:spTree>
    <p:extLst>
      <p:ext uri="{BB962C8B-B14F-4D97-AF65-F5344CB8AC3E}">
        <p14:creationId xmlns:p14="http://schemas.microsoft.com/office/powerpoint/2010/main" val="3876290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Research Proposals </a:t>
            </a:r>
            <a:endParaRPr lang="en-US" sz="2000" dirty="0"/>
          </a:p>
        </p:txBody>
      </p:sp>
      <p:sp>
        <p:nvSpPr>
          <p:cNvPr id="29593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The main body</a:t>
            </a:r>
          </a:p>
          <a:p>
            <a:pPr lvl="1"/>
            <a:r>
              <a:rPr lang="en-US" sz="2000" dirty="0"/>
              <a:t>Review of related literature</a:t>
            </a:r>
          </a:p>
          <a:p>
            <a:pPr lvl="2"/>
            <a:r>
              <a:rPr lang="en-US" sz="1800" dirty="0"/>
              <a:t>The review of the literature summarizes what is known about the problem or topic.</a:t>
            </a:r>
          </a:p>
          <a:p>
            <a:pPr lvl="2"/>
            <a:r>
              <a:rPr lang="en-US" sz="1800" dirty="0"/>
              <a:t>This section is NOT a series of abstracts but an integrated summary.</a:t>
            </a:r>
          </a:p>
          <a:p>
            <a:pPr lvl="2"/>
            <a:r>
              <a:rPr lang="en-US" sz="1800" dirty="0"/>
              <a:t>The least related references are discussed first leading to the most relevant (e.g., think of a funnel).</a:t>
            </a:r>
          </a:p>
        </p:txBody>
      </p:sp>
    </p:spTree>
    <p:extLst>
      <p:ext uri="{BB962C8B-B14F-4D97-AF65-F5344CB8AC3E}">
        <p14:creationId xmlns:p14="http://schemas.microsoft.com/office/powerpoint/2010/main" val="1689635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Research Proposals</a:t>
            </a:r>
            <a:endParaRPr lang="en-US" sz="2000" dirty="0"/>
          </a:p>
        </p:txBody>
      </p:sp>
      <p:sp>
        <p:nvSpPr>
          <p:cNvPr id="296963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The main body </a:t>
            </a:r>
          </a:p>
          <a:p>
            <a:r>
              <a:rPr lang="en-US" sz="2400" dirty="0"/>
              <a:t>Statement of the hypothesis or Research Questions</a:t>
            </a:r>
          </a:p>
          <a:p>
            <a:pPr lvl="2"/>
            <a:r>
              <a:rPr lang="en-US" sz="1800" dirty="0"/>
              <a:t>In quantitative studies a hypothesis should state the expected relations among variables.</a:t>
            </a:r>
          </a:p>
          <a:p>
            <a:pPr lvl="2"/>
            <a:r>
              <a:rPr lang="en-US" sz="1800" dirty="0"/>
              <a:t>The hypothesis or research questions should flow from the literature review.</a:t>
            </a:r>
          </a:p>
          <a:p>
            <a:pPr lvl="2"/>
            <a:r>
              <a:rPr lang="en-US" sz="1800" dirty="0"/>
              <a:t>Variables are defined in operational terms.</a:t>
            </a:r>
          </a:p>
          <a:p>
            <a:pPr lvl="2"/>
            <a:r>
              <a:rPr lang="en-US" sz="1800" dirty="0"/>
              <a:t>The hypothesis is testable. </a:t>
            </a:r>
          </a:p>
          <a:p>
            <a:pPr lvl="2"/>
            <a:r>
              <a:rPr lang="en-US" sz="1800" dirty="0"/>
              <a:t>The research questions are answerable. </a:t>
            </a:r>
          </a:p>
        </p:txBody>
      </p:sp>
    </p:spTree>
    <p:extLst>
      <p:ext uri="{BB962C8B-B14F-4D97-AF65-F5344CB8AC3E}">
        <p14:creationId xmlns:p14="http://schemas.microsoft.com/office/powerpoint/2010/main" val="1537916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Research Proposals </a:t>
            </a:r>
            <a:endParaRPr lang="en-US" sz="2000" dirty="0"/>
          </a:p>
        </p:txBody>
      </p:sp>
      <p:sp>
        <p:nvSpPr>
          <p:cNvPr id="29901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The main body</a:t>
            </a:r>
          </a:p>
          <a:p>
            <a:pPr lvl="1"/>
            <a:r>
              <a:rPr lang="en-US" sz="2000" dirty="0"/>
              <a:t>Significance of the study</a:t>
            </a:r>
          </a:p>
          <a:p>
            <a:pPr lvl="2"/>
            <a:r>
              <a:rPr lang="en-US" sz="1800" dirty="0"/>
              <a:t>The significance of the study may appear in one or more of several sections of the main body of the report.</a:t>
            </a:r>
          </a:p>
          <a:p>
            <a:pPr lvl="3"/>
            <a:r>
              <a:rPr lang="en-US" sz="1600" dirty="0"/>
              <a:t>e.g., Early in the introduction, at the conclusion of the literature review, with the hypothesis or research question. </a:t>
            </a:r>
          </a:p>
          <a:p>
            <a:pPr lvl="2"/>
            <a:r>
              <a:rPr lang="en-US" sz="1800" dirty="0"/>
              <a:t>The significance should be related to ACES, trauma, or toxic stress. </a:t>
            </a:r>
            <a:endParaRPr lang="en-US" sz="1600" dirty="0"/>
          </a:p>
          <a:p>
            <a:pPr marL="1371600" lvl="3" indent="0">
              <a:buNone/>
            </a:pPr>
            <a:endParaRPr lang="en-US" sz="1600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9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Research Proposals</a:t>
            </a:r>
            <a:endParaRPr lang="en-US" sz="2000" dirty="0"/>
          </a:p>
        </p:txBody>
      </p:sp>
      <p:sp>
        <p:nvSpPr>
          <p:cNvPr id="281603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The main body</a:t>
            </a:r>
          </a:p>
          <a:p>
            <a:pPr lvl="1"/>
            <a:r>
              <a:rPr lang="en-US" sz="2400" dirty="0"/>
              <a:t>Method</a:t>
            </a:r>
          </a:p>
          <a:p>
            <a:pPr lvl="2"/>
            <a:r>
              <a:rPr lang="en-US" sz="2000" dirty="0"/>
              <a:t>Participants</a:t>
            </a:r>
          </a:p>
          <a:p>
            <a:pPr lvl="3"/>
            <a:r>
              <a:rPr lang="en-US" sz="1800" dirty="0"/>
              <a:t>This section includes how participants were selected, the population they represent, sample size, and characteristics of the sample. </a:t>
            </a:r>
          </a:p>
          <a:p>
            <a:pPr lvl="3"/>
            <a:r>
              <a:rPr lang="en-US" sz="1800" dirty="0"/>
              <a:t>This section should provide the reader with information for potential replication and to assist in judging external validity. </a:t>
            </a:r>
          </a:p>
        </p:txBody>
      </p:sp>
    </p:spTree>
    <p:extLst>
      <p:ext uri="{BB962C8B-B14F-4D97-AF65-F5344CB8AC3E}">
        <p14:creationId xmlns:p14="http://schemas.microsoft.com/office/powerpoint/2010/main" val="2958760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Research Proposals</a:t>
            </a:r>
            <a:endParaRPr lang="en-US" sz="2000" dirty="0"/>
          </a:p>
        </p:txBody>
      </p:sp>
      <p:sp>
        <p:nvSpPr>
          <p:cNvPr id="302083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The main body </a:t>
            </a:r>
          </a:p>
          <a:p>
            <a:r>
              <a:rPr lang="en-US" sz="2400" dirty="0"/>
              <a:t>Method</a:t>
            </a:r>
          </a:p>
          <a:p>
            <a:pPr lvl="1"/>
            <a:r>
              <a:rPr lang="en-US" sz="2000" dirty="0"/>
              <a:t>Instruments</a:t>
            </a:r>
          </a:p>
          <a:p>
            <a:pPr lvl="2"/>
            <a:r>
              <a:rPr lang="en-US" sz="1800" dirty="0"/>
              <a:t>All data collection instruments should be described fully</a:t>
            </a:r>
          </a:p>
          <a:p>
            <a:pPr lvl="2"/>
            <a:r>
              <a:rPr lang="en-US" sz="1800" dirty="0"/>
              <a:t>Include psychometric properties of all the instruments.</a:t>
            </a:r>
          </a:p>
          <a:p>
            <a:pPr lvl="2"/>
            <a:r>
              <a:rPr lang="en-US" sz="1800" dirty="0"/>
              <a:t>If a new instrument was developed, information regarding development and pilot testing is included</a:t>
            </a:r>
          </a:p>
          <a:p>
            <a:pPr lvl="2"/>
            <a:r>
              <a:rPr lang="en-US" sz="1800" dirty="0"/>
              <a:t>Instruments are often appended.</a:t>
            </a:r>
          </a:p>
        </p:txBody>
      </p:sp>
    </p:spTree>
    <p:extLst>
      <p:ext uri="{BB962C8B-B14F-4D97-AF65-F5344CB8AC3E}">
        <p14:creationId xmlns:p14="http://schemas.microsoft.com/office/powerpoint/2010/main" val="1417636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Research Proposals </a:t>
            </a:r>
            <a:endParaRPr lang="en-US" sz="2000" dirty="0"/>
          </a:p>
        </p:txBody>
      </p:sp>
      <p:sp>
        <p:nvSpPr>
          <p:cNvPr id="30310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The main body </a:t>
            </a:r>
          </a:p>
          <a:p>
            <a:r>
              <a:rPr lang="en-US" sz="2800" dirty="0"/>
              <a:t>Method</a:t>
            </a:r>
          </a:p>
          <a:p>
            <a:pPr lvl="1"/>
            <a:r>
              <a:rPr lang="en-US" sz="2400" dirty="0"/>
              <a:t>Design</a:t>
            </a:r>
          </a:p>
          <a:p>
            <a:pPr lvl="2"/>
            <a:r>
              <a:rPr lang="en-US" sz="2000" dirty="0"/>
              <a:t>A description of the design and a rationale for the selection of the design is included in this section.</a:t>
            </a:r>
          </a:p>
          <a:p>
            <a:pPr lvl="2"/>
            <a:r>
              <a:rPr lang="en-US" sz="2000" dirty="0"/>
              <a:t>Threats based upon the selected design are addressed.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81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Research Proposals</a:t>
            </a:r>
            <a:endParaRPr lang="en-US" sz="2000" dirty="0"/>
          </a:p>
        </p:txBody>
      </p:sp>
      <p:sp>
        <p:nvSpPr>
          <p:cNvPr id="30413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/>
              <a:t>The main body </a:t>
            </a:r>
          </a:p>
          <a:p>
            <a:pPr lvl="1"/>
            <a:r>
              <a:rPr lang="en-US" sz="2800" dirty="0"/>
              <a:t>Method</a:t>
            </a:r>
          </a:p>
          <a:p>
            <a:pPr lvl="1"/>
            <a:r>
              <a:rPr lang="en-US" sz="2800" dirty="0"/>
              <a:t>Procedure</a:t>
            </a:r>
          </a:p>
          <a:p>
            <a:pPr lvl="2"/>
            <a:r>
              <a:rPr lang="en-US" sz="2800" dirty="0"/>
              <a:t>Describes the steps that the researcher followed in conducting the study. </a:t>
            </a:r>
          </a:p>
          <a:p>
            <a:pPr lvl="2"/>
            <a:r>
              <a:rPr lang="en-US" sz="2800" dirty="0"/>
              <a:t>The steps are chronologically presented in enough detail to support replication of the study</a:t>
            </a:r>
          </a:p>
        </p:txBody>
      </p:sp>
    </p:spTree>
    <p:extLst>
      <p:ext uri="{BB962C8B-B14F-4D97-AF65-F5344CB8AC3E}">
        <p14:creationId xmlns:p14="http://schemas.microsoft.com/office/powerpoint/2010/main" val="1319596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Research Proposals </a:t>
            </a:r>
            <a:endParaRPr lang="en-US" sz="2000" dirty="0"/>
          </a:p>
        </p:txBody>
      </p:sp>
      <p:sp>
        <p:nvSpPr>
          <p:cNvPr id="30617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The main body </a:t>
            </a:r>
          </a:p>
          <a:p>
            <a:pPr lvl="1"/>
            <a:r>
              <a:rPr lang="en-US" sz="2400" dirty="0"/>
              <a:t>References</a:t>
            </a:r>
          </a:p>
          <a:p>
            <a:pPr lvl="2"/>
            <a:r>
              <a:rPr lang="en-US" sz="2000" dirty="0"/>
              <a:t>The reference section of the report lists all the sources used.</a:t>
            </a:r>
          </a:p>
          <a:p>
            <a:pPr lvl="2"/>
            <a:r>
              <a:rPr lang="en-US" sz="2000" dirty="0"/>
              <a:t>References should appear consistent with the required style.</a:t>
            </a:r>
          </a:p>
        </p:txBody>
      </p:sp>
    </p:spTree>
    <p:extLst>
      <p:ext uri="{BB962C8B-B14F-4D97-AF65-F5344CB8AC3E}">
        <p14:creationId xmlns:p14="http://schemas.microsoft.com/office/powerpoint/2010/main" val="2108746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a Research Proposals</a:t>
            </a:r>
            <a:endParaRPr lang="en-US" sz="2000" dirty="0"/>
          </a:p>
        </p:txBody>
      </p:sp>
      <p:sp>
        <p:nvSpPr>
          <p:cNvPr id="30822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1">
              <a:spcBef>
                <a:spcPts val="1500"/>
              </a:spcBef>
            </a:pPr>
            <a:r>
              <a:rPr lang="en-US" sz="2800" b="1" dirty="0"/>
              <a:t>Appendixes</a:t>
            </a:r>
          </a:p>
          <a:p>
            <a:pPr marL="685800" lvl="2">
              <a:spcBef>
                <a:spcPts val="1500"/>
              </a:spcBef>
            </a:pPr>
            <a:r>
              <a:rPr lang="en-US" sz="2400" dirty="0"/>
              <a:t>In a research proposal, the appendixes usually include:</a:t>
            </a:r>
          </a:p>
          <a:p>
            <a:pPr marL="1143000" lvl="3">
              <a:spcBef>
                <a:spcPts val="1500"/>
              </a:spcBef>
            </a:pPr>
            <a:r>
              <a:rPr lang="en-US" sz="2000" dirty="0"/>
              <a:t>Instruments</a:t>
            </a:r>
          </a:p>
          <a:p>
            <a:pPr marL="1143000" lvl="3">
              <a:spcBef>
                <a:spcPts val="1500"/>
              </a:spcBef>
            </a:pPr>
            <a:r>
              <a:rPr lang="en-US" sz="2000" dirty="0"/>
              <a:t>Informed Consent/Assent</a:t>
            </a:r>
          </a:p>
          <a:p>
            <a:pPr marL="1143000" lvl="3">
              <a:spcBef>
                <a:spcPts val="1500"/>
              </a:spcBef>
            </a:pPr>
            <a:r>
              <a:rPr lang="en-US" sz="2000" dirty="0"/>
              <a:t>Recruitment Flyers </a:t>
            </a:r>
          </a:p>
        </p:txBody>
      </p:sp>
    </p:spTree>
    <p:extLst>
      <p:ext uri="{BB962C8B-B14F-4D97-AF65-F5344CB8AC3E}">
        <p14:creationId xmlns:p14="http://schemas.microsoft.com/office/powerpoint/2010/main" val="3977073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Definition &amp; Purpose of a Research Proposal</a:t>
            </a:r>
            <a:r>
              <a:rPr lang="en-US" dirty="0"/>
              <a:t> </a:t>
            </a:r>
            <a:endParaRPr lang="en-US" sz="2000" dirty="0"/>
          </a:p>
        </p:txBody>
      </p:sp>
      <p:sp>
        <p:nvSpPr>
          <p:cNvPr id="20685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research proposal is a detailed description of a proposed research study.</a:t>
            </a:r>
          </a:p>
          <a:p>
            <a:pPr lvl="1"/>
            <a:r>
              <a:rPr lang="en-US" sz="2400" dirty="0"/>
              <a:t>After you have completed a review of the literature and formulated a hypothesis, problem statement, and research questions you are ready to develop the rest of the research plan.</a:t>
            </a:r>
          </a:p>
        </p:txBody>
      </p:sp>
    </p:spTree>
    <p:extLst>
      <p:ext uri="{BB962C8B-B14F-4D97-AF65-F5344CB8AC3E}">
        <p14:creationId xmlns:p14="http://schemas.microsoft.com/office/powerpoint/2010/main" val="64669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Definition &amp; Purpose of a Research Proposal</a:t>
            </a:r>
            <a:endParaRPr lang="en-US" sz="2000" dirty="0"/>
          </a:p>
        </p:txBody>
      </p:sp>
      <p:sp>
        <p:nvSpPr>
          <p:cNvPr id="215043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A research proposal forces you to think through every aspect of your study.</a:t>
            </a:r>
          </a:p>
          <a:p>
            <a:pPr lvl="1"/>
            <a:r>
              <a:rPr lang="en-US" sz="2400" dirty="0"/>
              <a:t>A research proposal facilitates evaluation of the research.</a:t>
            </a:r>
          </a:p>
          <a:p>
            <a:pPr lvl="1"/>
            <a:r>
              <a:rPr lang="en-US" sz="2400" dirty="0"/>
              <a:t>A research proposal provides detailed procedures that will guide the study.</a:t>
            </a:r>
          </a:p>
          <a:p>
            <a:pPr lvl="1"/>
            <a:r>
              <a:rPr lang="en-US" sz="2400" dirty="0"/>
              <a:t>A research plan saves time and provides structure.</a:t>
            </a:r>
          </a:p>
        </p:txBody>
      </p:sp>
    </p:spTree>
    <p:extLst>
      <p:ext uri="{BB962C8B-B14F-4D97-AF65-F5344CB8AC3E}">
        <p14:creationId xmlns:p14="http://schemas.microsoft.com/office/powerpoint/2010/main" val="164221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Research Proposal </a:t>
            </a:r>
            <a:endParaRPr lang="en-US" sz="2000" dirty="0"/>
          </a:p>
        </p:txBody>
      </p:sp>
      <p:sp>
        <p:nvSpPr>
          <p:cNvPr id="20889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300" b="1" dirty="0"/>
              <a:t>Introduction</a:t>
            </a:r>
          </a:p>
          <a:p>
            <a:pPr lvl="1"/>
            <a:r>
              <a:rPr lang="en-US" sz="2300" dirty="0"/>
              <a:t>Statement of the problem</a:t>
            </a:r>
          </a:p>
          <a:p>
            <a:pPr lvl="2"/>
            <a:r>
              <a:rPr lang="en-US" sz="2300" dirty="0"/>
              <a:t>State early, description the background of the problem and rationale for its significance</a:t>
            </a:r>
          </a:p>
          <a:p>
            <a:pPr lvl="1"/>
            <a:r>
              <a:rPr lang="en-US" sz="2300" dirty="0"/>
              <a:t>Statement of the research questions</a:t>
            </a:r>
          </a:p>
          <a:p>
            <a:pPr lvl="1"/>
            <a:r>
              <a:rPr lang="en-US" sz="2300" dirty="0"/>
              <a:t>Statement of the hypothesis</a:t>
            </a:r>
          </a:p>
          <a:p>
            <a:pPr lvl="2"/>
            <a:r>
              <a:rPr lang="en-US" sz="2300" dirty="0"/>
              <a:t>Each hypothesis, as well as a clear expectation and the underlying explanation for each prediction, is stated.</a:t>
            </a:r>
          </a:p>
        </p:txBody>
      </p:sp>
    </p:spTree>
    <p:extLst>
      <p:ext uri="{BB962C8B-B14F-4D97-AF65-F5344CB8AC3E}">
        <p14:creationId xmlns:p14="http://schemas.microsoft.com/office/powerpoint/2010/main" val="340707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Research Proposal</a:t>
            </a:r>
            <a:endParaRPr lang="en-US" sz="2000" dirty="0"/>
          </a:p>
        </p:txBody>
      </p:sp>
      <p:sp>
        <p:nvSpPr>
          <p:cNvPr id="2160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Review of related literature </a:t>
            </a:r>
          </a:p>
          <a:p>
            <a:pPr lvl="1"/>
            <a:r>
              <a:rPr lang="en-US" sz="2000" dirty="0"/>
              <a:t>Primary source empirical articles are analyzed and critiqued based on strengths and limitations </a:t>
            </a:r>
          </a:p>
          <a:p>
            <a:pPr lvl="1"/>
            <a:r>
              <a:rPr lang="en-US" sz="2000" dirty="0"/>
              <a:t>Both sides of arguments are presented </a:t>
            </a:r>
          </a:p>
          <a:p>
            <a:pPr lvl="1"/>
            <a:r>
              <a:rPr lang="en-US" sz="2000" dirty="0"/>
              <a:t>Articles are synthesized and not just summarized </a:t>
            </a:r>
          </a:p>
          <a:p>
            <a:pPr lvl="1"/>
            <a:r>
              <a:rPr lang="en-US" sz="2000" dirty="0"/>
              <a:t>Analysis includes detailed description of the problem and purpose of the study; the methodology of the study; the demographics of the subjects; and the findings and implications of the study.</a:t>
            </a:r>
          </a:p>
        </p:txBody>
      </p:sp>
    </p:spTree>
    <p:extLst>
      <p:ext uri="{BB962C8B-B14F-4D97-AF65-F5344CB8AC3E}">
        <p14:creationId xmlns:p14="http://schemas.microsoft.com/office/powerpoint/2010/main" val="2204743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Research Proposal</a:t>
            </a:r>
            <a:endParaRPr lang="en-US" sz="2000" dirty="0"/>
          </a:p>
        </p:txBody>
      </p:sp>
      <p:sp>
        <p:nvSpPr>
          <p:cNvPr id="2160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Methodology: Subject Selection </a:t>
            </a:r>
          </a:p>
          <a:p>
            <a:pPr lvl="1"/>
            <a:r>
              <a:rPr lang="en-US" dirty="0"/>
              <a:t>Research participants</a:t>
            </a:r>
          </a:p>
          <a:p>
            <a:pPr lvl="2"/>
            <a:r>
              <a:rPr lang="en-US" dirty="0"/>
              <a:t>Number, source, and characteristics, defined population</a:t>
            </a:r>
            <a:endParaRPr lang="en-US" b="1" dirty="0"/>
          </a:p>
          <a:p>
            <a:r>
              <a:rPr lang="en-US" b="1" dirty="0"/>
              <a:t>Methodology: Procedures</a:t>
            </a:r>
          </a:p>
          <a:p>
            <a:pPr lvl="1"/>
            <a:r>
              <a:rPr lang="en-US" dirty="0"/>
              <a:t>Design</a:t>
            </a:r>
          </a:p>
          <a:p>
            <a:pPr lvl="2"/>
            <a:r>
              <a:rPr lang="en-US" dirty="0"/>
              <a:t>Describe the general strategy or plan.</a:t>
            </a:r>
          </a:p>
          <a:p>
            <a:pPr lvl="2"/>
            <a:r>
              <a:rPr lang="en-US" dirty="0"/>
              <a:t>Select from the basic research designs and describe any variations.</a:t>
            </a:r>
          </a:p>
          <a:p>
            <a:pPr lvl="1"/>
            <a:r>
              <a:rPr lang="en-US" dirty="0"/>
              <a:t>Procedure</a:t>
            </a:r>
          </a:p>
          <a:p>
            <a:pPr lvl="2"/>
            <a:r>
              <a:rPr lang="en-US" dirty="0"/>
              <a:t>Describe the steps for collecting data.</a:t>
            </a:r>
          </a:p>
          <a:p>
            <a:pPr lvl="2"/>
            <a:r>
              <a:rPr lang="en-US" dirty="0"/>
              <a:t>Include any assumptions.</a:t>
            </a:r>
          </a:p>
          <a:p>
            <a:pPr lvl="2"/>
            <a:r>
              <a:rPr lang="en-US" dirty="0"/>
              <a:t>Identify limitations that may negatively affect the results.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4272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Research Proposal</a:t>
            </a:r>
            <a:endParaRPr lang="en-US" sz="2000" dirty="0"/>
          </a:p>
        </p:txBody>
      </p:sp>
      <p:sp>
        <p:nvSpPr>
          <p:cNvPr id="209923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Data Analysis and Debriefing </a:t>
            </a:r>
          </a:p>
          <a:p>
            <a:pPr lvl="1"/>
            <a:r>
              <a:rPr lang="en-US" sz="2000" dirty="0"/>
              <a:t>Description of planned analysis techniques </a:t>
            </a:r>
            <a:endParaRPr lang="en-US" sz="2000" b="1" dirty="0"/>
          </a:p>
          <a:p>
            <a:r>
              <a:rPr lang="en-US" sz="2400" b="1" dirty="0"/>
              <a:t>Appendices</a:t>
            </a:r>
          </a:p>
          <a:p>
            <a:pPr lvl="1"/>
            <a:r>
              <a:rPr lang="en-US" sz="2000" dirty="0"/>
              <a:t>Informed consent and assent forms are included </a:t>
            </a:r>
          </a:p>
          <a:p>
            <a:pPr lvl="1"/>
            <a:r>
              <a:rPr lang="en-US" sz="2000" dirty="0"/>
              <a:t>Recruitment fliers and scripts are included</a:t>
            </a:r>
          </a:p>
          <a:p>
            <a:pPr lvl="1"/>
            <a:r>
              <a:rPr lang="en-US" sz="2000" dirty="0"/>
              <a:t>Survey questions and other test or tools are included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254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and Style</a:t>
            </a:r>
          </a:p>
        </p:txBody>
      </p:sp>
      <p:sp>
        <p:nvSpPr>
          <p:cNvPr id="27853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1">
              <a:spcBef>
                <a:spcPts val="1500"/>
              </a:spcBef>
            </a:pPr>
            <a:r>
              <a:rPr lang="en-US" sz="2000" dirty="0"/>
              <a:t>Write with a concise and straightforward style that reflects scholarship. Avoid jargon.</a:t>
            </a:r>
          </a:p>
          <a:p>
            <a:pPr marL="285750" lvl="1">
              <a:spcBef>
                <a:spcPts val="1500"/>
              </a:spcBef>
            </a:pPr>
            <a:r>
              <a:rPr lang="en-US" sz="2000" dirty="0"/>
              <a:t>Read your work aloud and have others read it as well. Read your work backwards.</a:t>
            </a:r>
          </a:p>
          <a:p>
            <a:r>
              <a:rPr lang="en-US" sz="2400" b="1" u="sng" dirty="0"/>
              <a:t>Format</a:t>
            </a:r>
            <a:r>
              <a:rPr lang="en-US" sz="2400" b="1" dirty="0"/>
              <a:t> refers to the general pattern of organization and arrangement of the report.</a:t>
            </a:r>
          </a:p>
          <a:p>
            <a:pPr lvl="1"/>
            <a:r>
              <a:rPr lang="en-US" sz="2000" dirty="0"/>
              <a:t>Formats do vary slightly, but most follow a general template.</a:t>
            </a:r>
          </a:p>
          <a:p>
            <a:pPr lvl="1"/>
            <a:r>
              <a:rPr lang="en-US" sz="2000" dirty="0"/>
              <a:t>All include a condensed version of the study.</a:t>
            </a:r>
          </a:p>
        </p:txBody>
      </p:sp>
    </p:spTree>
    <p:extLst>
      <p:ext uri="{BB962C8B-B14F-4D97-AF65-F5344CB8AC3E}">
        <p14:creationId xmlns:p14="http://schemas.microsoft.com/office/powerpoint/2010/main" val="2887430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Research Proposals </a:t>
            </a:r>
            <a:endParaRPr lang="en-US" sz="2000" dirty="0"/>
          </a:p>
        </p:txBody>
      </p:sp>
      <p:sp>
        <p:nvSpPr>
          <p:cNvPr id="2928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Style</a:t>
            </a:r>
            <a:r>
              <a:rPr lang="en-US" b="1" dirty="0"/>
              <a:t> refers to the rules of grammar, spelling, etc.</a:t>
            </a:r>
          </a:p>
          <a:p>
            <a:pPr lvl="1"/>
            <a:r>
              <a:rPr lang="en-US" dirty="0"/>
              <a:t>Most colleges and universities and journal outlets follow a particular style.</a:t>
            </a:r>
          </a:p>
          <a:p>
            <a:pPr lvl="1"/>
            <a:r>
              <a:rPr lang="en-US" dirty="0"/>
              <a:t>There are variations among styles.</a:t>
            </a:r>
          </a:p>
          <a:p>
            <a:pPr lvl="1"/>
            <a:r>
              <a:rPr lang="en-US" dirty="0"/>
              <a:t>Most styles include some similar rules.</a:t>
            </a:r>
          </a:p>
          <a:p>
            <a:pPr lvl="2"/>
            <a:r>
              <a:rPr lang="en-US" dirty="0"/>
              <a:t>e.g., Do not use contractions or abbreviations unless well-established or clearly defined.</a:t>
            </a:r>
          </a:p>
          <a:p>
            <a:pPr lvl="2"/>
            <a:r>
              <a:rPr lang="en-US" dirty="0"/>
              <a:t>e.g., Numbers at beginnings of sentences are written out and numbers are written out if the number is nine or less. </a:t>
            </a:r>
          </a:p>
          <a:p>
            <a:pPr lvl="1"/>
            <a:r>
              <a:rPr lang="en-US" dirty="0"/>
              <a:t>Style manuals specify how to cite references.</a:t>
            </a:r>
          </a:p>
        </p:txBody>
      </p:sp>
    </p:spTree>
    <p:extLst>
      <p:ext uri="{BB962C8B-B14F-4D97-AF65-F5344CB8AC3E}">
        <p14:creationId xmlns:p14="http://schemas.microsoft.com/office/powerpoint/2010/main" val="2728261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178</TotalTime>
  <Words>978</Words>
  <Application>Microsoft Office PowerPoint</Application>
  <PresentationFormat>Widescreen</PresentationFormat>
  <Paragraphs>144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Verdana</vt:lpstr>
      <vt:lpstr>Wingdings 3</vt:lpstr>
      <vt:lpstr>Ion Boardroom</vt:lpstr>
      <vt:lpstr>Writing A Research Proposal</vt:lpstr>
      <vt:lpstr>Definition &amp; Purpose of a Research Proposal </vt:lpstr>
      <vt:lpstr>Definition &amp; Purpose of a Research Proposal</vt:lpstr>
      <vt:lpstr>Components of the Research Proposal </vt:lpstr>
      <vt:lpstr>Components of the Research Proposal</vt:lpstr>
      <vt:lpstr>Components of the Research Proposal</vt:lpstr>
      <vt:lpstr>Components of the Research Proposal</vt:lpstr>
      <vt:lpstr>Format and Style</vt:lpstr>
      <vt:lpstr>Preparing Research Proposals </vt:lpstr>
      <vt:lpstr>Formatting Research Proposals </vt:lpstr>
      <vt:lpstr>Formatting Research Proposals </vt:lpstr>
      <vt:lpstr>Formatting Research Proposals</vt:lpstr>
      <vt:lpstr>Formatting Research Proposals </vt:lpstr>
      <vt:lpstr>Formatting Research Proposals</vt:lpstr>
      <vt:lpstr>Formatting Research Proposals</vt:lpstr>
      <vt:lpstr>Formatting Research Proposals </vt:lpstr>
      <vt:lpstr>Formatting Research Proposals</vt:lpstr>
      <vt:lpstr>Formatting Research Proposals </vt:lpstr>
      <vt:lpstr>Preparing a Research Proposals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EDCC 600 Week 8: Writing A Research Proposal</dc:title>
  <dc:creator>Denisha Jones</dc:creator>
  <cp:lastModifiedBy>Williams, Veronica J</cp:lastModifiedBy>
  <cp:revision>13</cp:revision>
  <dcterms:created xsi:type="dcterms:W3CDTF">2018-07-17T20:28:54Z</dcterms:created>
  <dcterms:modified xsi:type="dcterms:W3CDTF">2023-08-07T19:55:54Z</dcterms:modified>
</cp:coreProperties>
</file>