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57" r:id="rId3"/>
    <p:sldId id="262" r:id="rId4"/>
    <p:sldId id="259" r:id="rId5"/>
    <p:sldId id="260" r:id="rId6"/>
    <p:sldId id="261" r:id="rId7"/>
    <p:sldId id="267" r:id="rId8"/>
    <p:sldId id="277" r:id="rId9"/>
    <p:sldId id="263" r:id="rId10"/>
    <p:sldId id="265" r:id="rId11"/>
    <p:sldId id="266" r:id="rId12"/>
    <p:sldId id="268" r:id="rId13"/>
    <p:sldId id="269" r:id="rId14"/>
    <p:sldId id="271" r:id="rId15"/>
    <p:sldId id="273" r:id="rId16"/>
    <p:sldId id="274" r:id="rId17"/>
    <p:sldId id="275" r:id="rId18"/>
    <p:sldId id="276" r:id="rId19"/>
    <p:sldId id="278" r:id="rId20"/>
    <p:sldId id="282" r:id="rId21"/>
    <p:sldId id="288" r:id="rId22"/>
    <p:sldId id="285" r:id="rId23"/>
    <p:sldId id="286" r:id="rId24"/>
    <p:sldId id="292" r:id="rId25"/>
    <p:sldId id="293" r:id="rId26"/>
    <p:sldId id="294" r:id="rId27"/>
    <p:sldId id="296" r:id="rId28"/>
    <p:sldId id="295" r:id="rId29"/>
    <p:sldId id="297" r:id="rId30"/>
    <p:sldId id="287" r:id="rId31"/>
    <p:sldId id="298" r:id="rId32"/>
    <p:sldId id="291" r:id="rId33"/>
    <p:sldId id="289"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1pPr>
    <a:lvl2pPr marL="0" marR="0" indent="3429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2pPr>
    <a:lvl3pPr marL="0" marR="0" indent="6858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3pPr>
    <a:lvl4pPr marL="0" marR="0" indent="10287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4pPr>
    <a:lvl5pPr marL="0" marR="0" indent="13716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5pPr>
    <a:lvl6pPr marL="0" marR="0" indent="17145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6pPr>
    <a:lvl7pPr marL="0" marR="0" indent="20574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7pPr>
    <a:lvl8pPr marL="0" marR="0" indent="24003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8pPr>
    <a:lvl9pPr marL="0" marR="0" indent="274320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940"/>
    <a:srgbClr val="0E425C"/>
    <a:srgbClr val="F3F3ED"/>
    <a:srgbClr val="6E8394"/>
    <a:srgbClr val="26B7FF"/>
    <a:srgbClr val="D3D4CF"/>
    <a:srgbClr val="64747D"/>
    <a:srgbClr val="266A5F"/>
    <a:srgbClr val="7D999C"/>
    <a:srgbClr val="544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6CD91-2B28-37E1-E9A4-9C65A57F2D96}" v="288" dt="2021-09-27T15:01:51.46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7348" autoAdjust="0"/>
  </p:normalViewPr>
  <p:slideViewPr>
    <p:cSldViewPr snapToGrid="0" snapToObjects="1">
      <p:cViewPr varScale="1">
        <p:scale>
          <a:sx n="69" d="100"/>
          <a:sy n="69" d="100"/>
        </p:scale>
        <p:origin x="2056" y="21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8327534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0455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Body Level One…"/>
          <p:cNvSpPr txBox="1">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i="1">
                <a:solidFill>
                  <a:srgbClr val="747676"/>
                </a:solidFill>
              </a:defRPr>
            </a:lvl1pPr>
            <a:lvl2pPr marL="0" indent="0" algn="ctr">
              <a:lnSpc>
                <a:spcPct val="70000"/>
              </a:lnSpc>
              <a:spcBef>
                <a:spcPts val="0"/>
              </a:spcBef>
              <a:buSzTx/>
              <a:buFontTx/>
              <a:buNone/>
              <a:defRPr sz="4800" i="1">
                <a:solidFill>
                  <a:srgbClr val="747676"/>
                </a:solidFill>
              </a:defRPr>
            </a:lvl2pPr>
            <a:lvl3pPr marL="0" indent="0" algn="ctr">
              <a:lnSpc>
                <a:spcPct val="70000"/>
              </a:lnSpc>
              <a:spcBef>
                <a:spcPts val="0"/>
              </a:spcBef>
              <a:buSzTx/>
              <a:buFontTx/>
              <a:buNone/>
              <a:defRPr sz="4800" i="1">
                <a:solidFill>
                  <a:srgbClr val="747676"/>
                </a:solidFill>
              </a:defRPr>
            </a:lvl3pPr>
            <a:lvl4pPr marL="0" indent="0" algn="ctr">
              <a:lnSpc>
                <a:spcPct val="70000"/>
              </a:lnSpc>
              <a:spcBef>
                <a:spcPts val="0"/>
              </a:spcBef>
              <a:buSzTx/>
              <a:buFontTx/>
              <a:buNone/>
              <a:defRPr sz="4800" i="1">
                <a:solidFill>
                  <a:srgbClr val="747676"/>
                </a:solidFill>
              </a:defRPr>
            </a:lvl4pPr>
            <a:lvl5pPr marL="0" indent="0" algn="ctr">
              <a:lnSpc>
                <a:spcPct val="70000"/>
              </a:lnSpc>
              <a:spcBef>
                <a:spcPts val="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i="0" spc="0">
                <a:solidFill>
                  <a:srgbClr val="E4E4E4"/>
                </a:solidFill>
                <a:latin typeface="Baskerville"/>
                <a:ea typeface="Baskerville"/>
                <a:cs typeface="Baskerville"/>
                <a:sym typeface="Baskerville"/>
              </a:defRPr>
            </a:lvl1pPr>
          </a:lstStyle>
          <a:p>
            <a:r>
              <a:t>“</a:t>
            </a:r>
          </a:p>
        </p:txBody>
      </p:sp>
      <p:sp>
        <p:nvSpPr>
          <p:cNvPr id="102" name="Type a quote here."/>
          <p:cNvSpPr txBox="1">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Johnny Appleseed"/>
          <p:cNvSpPr txBox="1">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i="1">
                <a:solidFill>
                  <a:srgbClr val="6B6D6D"/>
                </a:solidFill>
              </a:defRPr>
            </a:lvl1pPr>
          </a:lstStyle>
          <a:p>
            <a:r>
              <a:t>-Johnny Appleseed</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118295074_2675x2907.jpeg"/>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6101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118295074_2675x2907.jpeg"/>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Rectangle"/>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Line"/>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Body Level One…"/>
          <p:cNvSpPr txBox="1">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lide Number"/>
          <p:cNvSpPr txBox="1">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182429520_1646x1646.jpeg"/>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Line"/>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Title Text"/>
          <p:cNvSpPr txBox="1">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Body Level One…"/>
          <p:cNvSpPr txBox="1">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i="1">
                <a:solidFill>
                  <a:srgbClr val="747676"/>
                </a:solidFill>
              </a:defRPr>
            </a:lvl1pPr>
            <a:lvl2pPr marL="0" indent="0" algn="r">
              <a:lnSpc>
                <a:spcPct val="70000"/>
              </a:lnSpc>
              <a:spcBef>
                <a:spcPts val="600"/>
              </a:spcBef>
              <a:buSzTx/>
              <a:buFontTx/>
              <a:buNone/>
              <a:defRPr sz="4800" i="1">
                <a:solidFill>
                  <a:srgbClr val="747676"/>
                </a:solidFill>
              </a:defRPr>
            </a:lvl2pPr>
            <a:lvl3pPr marL="0" indent="0" algn="r">
              <a:lnSpc>
                <a:spcPct val="70000"/>
              </a:lnSpc>
              <a:spcBef>
                <a:spcPts val="600"/>
              </a:spcBef>
              <a:buSzTx/>
              <a:buFontTx/>
              <a:buNone/>
              <a:defRPr sz="4800" i="1">
                <a:solidFill>
                  <a:srgbClr val="747676"/>
                </a:solidFill>
              </a:defRPr>
            </a:lvl3pPr>
            <a:lvl4pPr marL="0" indent="0" algn="r">
              <a:lnSpc>
                <a:spcPct val="70000"/>
              </a:lnSpc>
              <a:spcBef>
                <a:spcPts val="600"/>
              </a:spcBef>
              <a:buSzTx/>
              <a:buFontTx/>
              <a:buNone/>
              <a:defRPr sz="4800" i="1">
                <a:solidFill>
                  <a:srgbClr val="747676"/>
                </a:solidFill>
              </a:defRPr>
            </a:lvl4pPr>
            <a:lvl5pPr marL="0" indent="0" algn="r">
              <a:lnSpc>
                <a:spcPct val="70000"/>
              </a:lnSpc>
              <a:spcBef>
                <a:spcPts val="600"/>
              </a:spcBef>
              <a:buSzTx/>
              <a:buFontTx/>
              <a:buNone/>
              <a:defRPr sz="48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118295074_2675x2907.jpeg"/>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Line"/>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Title Text"/>
          <p:cNvSpPr txBox="1">
            <a:spLocks noGrp="1"/>
          </p:cNvSpPr>
          <p:nvPr>
            <p:ph type="title"/>
          </p:nvPr>
        </p:nvSpPr>
        <p:spPr>
          <a:xfrm>
            <a:off x="7023100" y="723900"/>
            <a:ext cx="5397500" cy="723900"/>
          </a:xfrm>
          <a:prstGeom prst="rect">
            <a:avLst/>
          </a:prstGeom>
        </p:spPr>
        <p:txBody>
          <a:bodyPr/>
          <a:lstStyle/>
          <a:p>
            <a:r>
              <a:t>Title Text</a:t>
            </a:r>
          </a:p>
        </p:txBody>
      </p:sp>
      <p:sp>
        <p:nvSpPr>
          <p:cNvPr id="74" name="Body Level One…"/>
          <p:cNvSpPr txBox="1">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118295074_2675x2907.jpeg"/>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182741592_1098x949.jpeg"/>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182429520_1646x1646.jpeg"/>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i="1" spc="28"/>
            </a:lvl1pPr>
            <a:lvl2pPr marL="0" indent="0">
              <a:spcBef>
                <a:spcPts val="1400"/>
              </a:spcBef>
              <a:buSzTx/>
              <a:buFontTx/>
              <a:buNone/>
              <a:defRPr sz="2800" i="1" spc="28"/>
            </a:lvl2pPr>
            <a:lvl3pPr marL="0" indent="0">
              <a:spcBef>
                <a:spcPts val="1400"/>
              </a:spcBef>
              <a:buSzTx/>
              <a:buFontTx/>
              <a:buNone/>
              <a:defRPr sz="2800" i="1" spc="28"/>
            </a:lvl3pPr>
            <a:lvl4pPr marL="0" indent="0">
              <a:spcBef>
                <a:spcPts val="1400"/>
              </a:spcBef>
              <a:buSzTx/>
              <a:buFontTx/>
              <a:buNone/>
              <a:defRPr sz="2800" i="1" spc="28"/>
            </a:lvl4pPr>
            <a:lvl5pPr marL="0" indent="0">
              <a:spcBef>
                <a:spcPts val="1400"/>
              </a:spcBef>
              <a:buSzTx/>
              <a:buFontTx/>
              <a:buNone/>
              <a:defRPr sz="2800" i="1" spc="28"/>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i="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a:ea typeface="Iowan Old Style"/>
          <a:cs typeface="Iowan Old Style"/>
          <a:sym typeface="Iowan Old Style"/>
        </a:defRPr>
      </a:lvl9pPr>
    </p:bodyStyle>
    <p:otherStyle>
      <a:lvl1pPr marL="0" marR="0" indent="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ravel.state.gov/content/travel/en/us-visas/Visa-Reciprocity-and-Civil-Documents-by-Country.html"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Grp="1" noChangeAspect="1"/>
          </p:cNvPicPr>
          <p:nvPr>
            <p:ph type="pic" idx="13"/>
          </p:nvPr>
        </p:nvPicPr>
        <p:blipFill>
          <a:blip r:embed="rId2"/>
          <a:srcRect l="194" t="7974" r="116" b="23208"/>
          <a:stretch>
            <a:fillRect/>
          </a:stretch>
        </p:blipFill>
        <p:spPr>
          <a:xfrm>
            <a:off x="0" y="0"/>
            <a:ext cx="13004800" cy="9753600"/>
          </a:xfrm>
          <a:prstGeom prst="rect">
            <a:avLst/>
          </a:prstGeom>
        </p:spPr>
      </p:pic>
      <p:sp>
        <p:nvSpPr>
          <p:cNvPr id="131" name="E-2 Investor…"/>
          <p:cNvSpPr txBox="1">
            <a:spLocks noGrp="1"/>
          </p:cNvSpPr>
          <p:nvPr>
            <p:ph type="title"/>
          </p:nvPr>
        </p:nvSpPr>
        <p:spPr>
          <a:xfrm>
            <a:off x="571500" y="2985797"/>
            <a:ext cx="11861800" cy="4554828"/>
          </a:xfrm>
          <a:prstGeom prst="rect">
            <a:avLst/>
          </a:prstGeom>
        </p:spPr>
        <p:txBody>
          <a:bodyPr>
            <a:normAutofit fontScale="90000"/>
          </a:bodyPr>
          <a:lstStyle/>
          <a:p>
            <a:pPr algn="ctr" defTabSz="455675">
              <a:defRPr sz="9438"/>
            </a:pPr>
            <a:r>
              <a:rPr sz="6000" dirty="0">
                <a:solidFill>
                  <a:schemeClr val="bg1"/>
                </a:solidFill>
                <a:latin typeface="Avenir Book" panose="02000503020000020003" pitchFamily="2" charset="0"/>
                <a:cs typeface="Angsana New" panose="02020603050405020304" pitchFamily="18" charset="-34"/>
              </a:rPr>
              <a:t>E-2</a:t>
            </a:r>
            <a:r>
              <a:rPr lang="en-US" sz="6000" dirty="0">
                <a:solidFill>
                  <a:schemeClr val="bg1"/>
                </a:solidFill>
                <a:latin typeface="Avenir Book" panose="02000503020000020003" pitchFamily="2" charset="0"/>
                <a:cs typeface="Angsana New" panose="02020603050405020304" pitchFamily="18" charset="-34"/>
              </a:rPr>
              <a:t> &amp; EB-5</a:t>
            </a:r>
            <a:r>
              <a:rPr sz="6000" dirty="0">
                <a:solidFill>
                  <a:schemeClr val="bg1"/>
                </a:solidFill>
                <a:latin typeface="Avenir Book" panose="02000503020000020003" pitchFamily="2" charset="0"/>
                <a:cs typeface="Angsana New" panose="02020603050405020304" pitchFamily="18" charset="-34"/>
              </a:rPr>
              <a:t> </a:t>
            </a:r>
            <a:r>
              <a:rPr lang="en-US" sz="6000" dirty="0" err="1">
                <a:solidFill>
                  <a:schemeClr val="bg1"/>
                </a:solidFill>
                <a:latin typeface="Avenir Book" panose="02000503020000020003" pitchFamily="2" charset="0"/>
                <a:cs typeface="Angsana New" panose="02020603050405020304" pitchFamily="18" charset="-34"/>
              </a:rPr>
              <a:t>VISas</a:t>
            </a:r>
            <a:br>
              <a:rPr lang="en-US" sz="6000" dirty="0">
                <a:solidFill>
                  <a:schemeClr val="bg1"/>
                </a:solidFill>
                <a:latin typeface="Avenir Book" panose="02000503020000020003" pitchFamily="2" charset="0"/>
                <a:cs typeface="Angsana New" panose="02020603050405020304" pitchFamily="18" charset="-34"/>
              </a:rPr>
            </a:br>
            <a:r>
              <a:rPr lang="en-US" sz="6000" dirty="0">
                <a:solidFill>
                  <a:schemeClr val="bg1"/>
                </a:solidFill>
                <a:latin typeface="Avenir Book" panose="02000503020000020003" pitchFamily="2" charset="0"/>
                <a:cs typeface="Angsana New" panose="02020603050405020304" pitchFamily="18" charset="-34"/>
              </a:rPr>
              <a:t>Basics to Advanced Details: </a:t>
            </a:r>
            <a:br>
              <a:rPr lang="en-US" sz="6000" dirty="0">
                <a:solidFill>
                  <a:schemeClr val="bg1"/>
                </a:solidFill>
                <a:latin typeface="Avenir Book" panose="02000503020000020003" pitchFamily="2" charset="0"/>
                <a:cs typeface="Angsana New" panose="02020603050405020304" pitchFamily="18" charset="-34"/>
              </a:rPr>
            </a:br>
            <a:r>
              <a:rPr lang="en-US" sz="6000" dirty="0">
                <a:solidFill>
                  <a:schemeClr val="bg1"/>
                </a:solidFill>
                <a:latin typeface="Avenir Book" panose="02000503020000020003" pitchFamily="2" charset="0"/>
                <a:cs typeface="Angsana New" panose="02020603050405020304" pitchFamily="18" charset="-34"/>
              </a:rPr>
              <a:t>What brokers Need to Know to Close on</a:t>
            </a:r>
            <a:br>
              <a:rPr lang="en-US" sz="6000" dirty="0">
                <a:solidFill>
                  <a:schemeClr val="bg1"/>
                </a:solidFill>
                <a:latin typeface="Avenir Book" panose="02000503020000020003" pitchFamily="2" charset="0"/>
                <a:cs typeface="Angsana New" panose="02020603050405020304" pitchFamily="18" charset="-34"/>
              </a:rPr>
            </a:br>
            <a:r>
              <a:rPr lang="en-US" sz="6000" dirty="0">
                <a:solidFill>
                  <a:schemeClr val="bg1"/>
                </a:solidFill>
                <a:latin typeface="Avenir Book" panose="02000503020000020003" pitchFamily="2" charset="0"/>
                <a:cs typeface="Angsana New" panose="02020603050405020304" pitchFamily="18" charset="-34"/>
              </a:rPr>
              <a:t> a Deal! The Next Level</a:t>
            </a:r>
            <a:r>
              <a:rPr sz="6000" dirty="0">
                <a:solidFill>
                  <a:schemeClr val="bg1"/>
                </a:solidFill>
                <a:latin typeface="Avenir Book" panose="02000503020000020003" pitchFamily="2" charset="0"/>
                <a:cs typeface="Angsana New" panose="02020603050405020304" pitchFamily="18" charset="-34"/>
              </a:rPr>
              <a:t> </a:t>
            </a:r>
          </a:p>
          <a:p>
            <a:pPr algn="ctr" defTabSz="455675">
              <a:defRPr sz="7019"/>
            </a:pPr>
            <a:r>
              <a:rPr lang="en-US" sz="7200" dirty="0">
                <a:solidFill>
                  <a:schemeClr val="bg1"/>
                </a:solidFill>
                <a:latin typeface="Avenir Book" panose="02000503020000020003" pitchFamily="2" charset="0"/>
                <a:cs typeface="Angsana New" panose="02020603050405020304" pitchFamily="18" charset="-34"/>
              </a:rPr>
              <a:t> </a:t>
            </a:r>
            <a:endParaRPr sz="7200" dirty="0">
              <a:solidFill>
                <a:schemeClr val="bg1"/>
              </a:solidFill>
              <a:latin typeface="Avenir Book" panose="02000503020000020003" pitchFamily="2" charset="0"/>
              <a:cs typeface="Angsana New" panose="02020603050405020304" pitchFamily="18" charset="-34"/>
            </a:endParaRPr>
          </a:p>
        </p:txBody>
      </p:sp>
      <p:sp>
        <p:nvSpPr>
          <p:cNvPr id="132" name="Attorney Jessica Weiss Esq.…"/>
          <p:cNvSpPr txBox="1">
            <a:spLocks noGrp="1"/>
          </p:cNvSpPr>
          <p:nvPr>
            <p:ph type="body" sz="quarter" idx="1"/>
          </p:nvPr>
        </p:nvSpPr>
        <p:spPr>
          <a:xfrm>
            <a:off x="571500" y="7540625"/>
            <a:ext cx="11861800" cy="1231900"/>
          </a:xfrm>
          <a:prstGeom prst="rect">
            <a:avLst/>
          </a:prstGeom>
        </p:spPr>
        <p:txBody>
          <a:bodyPr/>
          <a:lstStyle/>
          <a:p>
            <a:pPr defTabSz="438150">
              <a:spcBef>
                <a:spcPts val="400"/>
              </a:spcBef>
              <a:defRPr sz="3600"/>
            </a:pPr>
            <a:r>
              <a:rPr dirty="0">
                <a:solidFill>
                  <a:srgbClr val="0E425C"/>
                </a:solidFill>
              </a:rPr>
              <a:t>Attorney Jessica Weiss Esq.</a:t>
            </a:r>
          </a:p>
          <a:p>
            <a:pPr defTabSz="438150">
              <a:spcBef>
                <a:spcPts val="400"/>
              </a:spcBef>
              <a:defRPr sz="3600"/>
            </a:pPr>
            <a:r>
              <a:rPr dirty="0">
                <a:solidFill>
                  <a:srgbClr val="0E425C"/>
                </a:solidFill>
              </a:rPr>
              <a:t>Weiss &amp; Moy PC</a:t>
            </a:r>
          </a:p>
        </p:txBody>
      </p:sp>
      <p:pic>
        <p:nvPicPr>
          <p:cNvPr id="133" name="weblogo.png" descr="weblogo.png"/>
          <p:cNvPicPr>
            <a:picLocks noChangeAspect="1"/>
          </p:cNvPicPr>
          <p:nvPr/>
        </p:nvPicPr>
        <p:blipFill>
          <a:blip r:embed="rId3"/>
          <a:stretch>
            <a:fillRect/>
          </a:stretch>
        </p:blipFill>
        <p:spPr>
          <a:xfrm>
            <a:off x="2035506" y="154065"/>
            <a:ext cx="8933788" cy="38204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100000">
              <a:srgbClr val="FFC000"/>
            </a:gs>
          </a:gsLst>
          <a:lin ang="5400000" scaled="0"/>
        </a:gradFill>
        <a:effectLst/>
      </p:bgPr>
    </p:bg>
    <p:spTree>
      <p:nvGrpSpPr>
        <p:cNvPr id="1" name=""/>
        <p:cNvGrpSpPr/>
        <p:nvPr/>
      </p:nvGrpSpPr>
      <p:grpSpPr>
        <a:xfrm>
          <a:off x="0" y="0"/>
          <a:ext cx="0" cy="0"/>
          <a:chOff x="0" y="0"/>
          <a:chExt cx="0" cy="0"/>
        </a:xfrm>
      </p:grpSpPr>
      <p:sp>
        <p:nvSpPr>
          <p:cNvPr id="172" name="Marginality Issue- reason cases get denied- Means investment must have the present or future capacity to generate more than enough of a living for the treaty investor and his or her family.  The business must have the ability to generate enough income during a five year period to overcome this issue.…"/>
          <p:cNvSpPr txBox="1">
            <a:spLocks noGrp="1"/>
          </p:cNvSpPr>
          <p:nvPr>
            <p:ph type="body" idx="1"/>
          </p:nvPr>
        </p:nvSpPr>
        <p:spPr>
          <a:xfrm>
            <a:off x="360352" y="2127380"/>
            <a:ext cx="12284094" cy="7984497"/>
          </a:xfrm>
          <a:prstGeom prst="rect">
            <a:avLst/>
          </a:prstGeom>
        </p:spPr>
        <p:txBody>
          <a:bodyPr>
            <a:normAutofit/>
          </a:bodyPr>
          <a:lstStyle/>
          <a:p>
            <a:pPr marL="0" indent="0" algn="ctr">
              <a:spcBef>
                <a:spcPts val="0"/>
              </a:spcBef>
              <a:buSzTx/>
              <a:buFontTx/>
              <a:buNone/>
              <a:defRPr sz="2400">
                <a:latin typeface="DIN Alternate"/>
                <a:ea typeface="DIN Alternate"/>
                <a:cs typeface="DIN Alternate"/>
                <a:sym typeface="DIN Alternate"/>
              </a:defRPr>
            </a:pPr>
            <a:endParaRPr dirty="0">
              <a:solidFill>
                <a:schemeClr val="bg1"/>
              </a:solidFill>
              <a:latin typeface="DIN Alternate" panose="020B0500000000000000" pitchFamily="34" charset="77"/>
              <a:cs typeface="Khmer Sangam MN" panose="02000400000000000000" pitchFamily="2" charset="0"/>
            </a:endParaRPr>
          </a:p>
          <a:p>
            <a:pPr marL="0" indent="0" algn="ctr">
              <a:spcBef>
                <a:spcPts val="0"/>
              </a:spcBef>
              <a:buSzTx/>
              <a:buFontTx/>
              <a:buNone/>
              <a:defRPr sz="2400">
                <a:latin typeface="DIN Alternate"/>
                <a:ea typeface="DIN Alternate"/>
                <a:cs typeface="DIN Alternate"/>
                <a:sym typeface="DIN Alternate"/>
              </a:defRPr>
            </a:pPr>
            <a:endParaRPr dirty="0">
              <a:solidFill>
                <a:schemeClr val="bg1"/>
              </a:solidFill>
              <a:latin typeface="DIN Alternate" panose="020B0500000000000000" pitchFamily="34" charset="77"/>
              <a:cs typeface="Khmer Sangam MN" panose="02000400000000000000" pitchFamily="2" charset="0"/>
            </a:endParaRPr>
          </a:p>
          <a:p>
            <a:pPr marL="0" indent="0" algn="ctr">
              <a:spcBef>
                <a:spcPts val="0"/>
              </a:spcBef>
              <a:buSzTx/>
              <a:buFontTx/>
              <a:buNone/>
              <a:defRPr sz="2400">
                <a:latin typeface="DIN Alternate"/>
                <a:ea typeface="DIN Alternate"/>
                <a:cs typeface="DIN Alternate"/>
                <a:sym typeface="DIN Alternate"/>
              </a:defRPr>
            </a:pPr>
            <a:endParaRPr dirty="0">
              <a:solidFill>
                <a:schemeClr val="bg1"/>
              </a:solidFill>
              <a:latin typeface="DIN Alternate" panose="020B0500000000000000" pitchFamily="34" charset="77"/>
              <a:cs typeface="Khmer Sangam MN" panose="02000400000000000000" pitchFamily="2" charset="0"/>
            </a:endParaRPr>
          </a:p>
          <a:p>
            <a:pPr marL="0" indent="0" algn="ctr">
              <a:spcBef>
                <a:spcPts val="0"/>
              </a:spcBef>
              <a:buSzTx/>
              <a:buFontTx/>
              <a:buNone/>
              <a:defRPr sz="2400">
                <a:latin typeface="DIN Alternate"/>
                <a:ea typeface="DIN Alternate"/>
                <a:cs typeface="DIN Alternate"/>
                <a:sym typeface="DIN Alternate"/>
              </a:defRPr>
            </a:pPr>
            <a:endParaRPr dirty="0">
              <a:solidFill>
                <a:schemeClr val="bg1"/>
              </a:solidFill>
              <a:latin typeface="DIN Alternate" panose="020B0500000000000000" pitchFamily="34" charset="77"/>
              <a:cs typeface="Khmer Sangam MN" panose="02000400000000000000" pitchFamily="2" charset="0"/>
            </a:endParaRPr>
          </a:p>
          <a:p>
            <a:pPr marL="0" indent="0" algn="ctr">
              <a:spcBef>
                <a:spcPts val="0"/>
              </a:spcBef>
              <a:buSzTx/>
              <a:buFontTx/>
              <a:buNone/>
              <a:defRPr sz="2400">
                <a:latin typeface="DIN Alternate"/>
                <a:ea typeface="DIN Alternate"/>
                <a:cs typeface="DIN Alternate"/>
                <a:sym typeface="DIN Alternate"/>
              </a:defRPr>
            </a:pPr>
            <a:endParaRPr dirty="0">
              <a:solidFill>
                <a:schemeClr val="bg1"/>
              </a:solidFill>
              <a:latin typeface="DIN Alternate" panose="020B0500000000000000" pitchFamily="34" charset="77"/>
              <a:cs typeface="Khmer Sangam MN" panose="02000400000000000000" pitchFamily="2" charset="0"/>
            </a:endParaRPr>
          </a:p>
          <a:p>
            <a:pPr marL="0" indent="0" algn="ctr">
              <a:spcBef>
                <a:spcPts val="0"/>
              </a:spcBef>
              <a:buSzTx/>
              <a:buFontTx/>
              <a:buNone/>
              <a:defRPr sz="2400">
                <a:latin typeface="DIN Alternate"/>
                <a:ea typeface="DIN Alternate"/>
                <a:cs typeface="DIN Alternate"/>
                <a:sym typeface="DIN Alternate"/>
              </a:defRPr>
            </a:pPr>
            <a:endParaRPr dirty="0">
              <a:solidFill>
                <a:schemeClr val="bg1"/>
              </a:solidFill>
              <a:latin typeface="DIN Alternate" panose="020B0500000000000000" pitchFamily="34" charset="77"/>
              <a:cs typeface="Khmer Sangam MN" panose="02000400000000000000" pitchFamily="2" charset="0"/>
            </a:endParaRPr>
          </a:p>
          <a:p>
            <a:pPr marL="0" indent="0" algn="ctr">
              <a:spcBef>
                <a:spcPts val="0"/>
              </a:spcBef>
              <a:buSzTx/>
              <a:buFontTx/>
              <a:buNone/>
              <a:defRPr sz="2400">
                <a:latin typeface="DIN Alternate"/>
                <a:ea typeface="DIN Alternate"/>
                <a:cs typeface="DIN Alternate"/>
                <a:sym typeface="DIN Alternate"/>
              </a:defRPr>
            </a:pPr>
            <a:endParaRPr sz="3600" dirty="0">
              <a:solidFill>
                <a:schemeClr val="bg1"/>
              </a:solidFill>
              <a:latin typeface="DIN Alternate" panose="020B0500000000000000" pitchFamily="34" charset="77"/>
              <a:cs typeface="Khmer Sangam MN" panose="02000400000000000000" pitchFamily="2" charset="0"/>
            </a:endParaRPr>
          </a:p>
          <a:p>
            <a:pPr marL="0" indent="0">
              <a:spcBef>
                <a:spcPts val="0"/>
              </a:spcBef>
              <a:buSzTx/>
              <a:buFontTx/>
              <a:buNone/>
              <a:defRPr sz="2400">
                <a:latin typeface="DIN Alternate"/>
                <a:ea typeface="DIN Alternate"/>
                <a:cs typeface="DIN Alternate"/>
                <a:sym typeface="DIN Alternate"/>
              </a:defRPr>
            </a:pPr>
            <a:r>
              <a:rPr sz="3600" dirty="0">
                <a:solidFill>
                  <a:srgbClr val="FF0000"/>
                </a:solidFill>
                <a:latin typeface="DIN Alternate" panose="020B0500000000000000" pitchFamily="34" charset="77"/>
                <a:cs typeface="Khmer Sangam MN" panose="02000400000000000000" pitchFamily="2" charset="0"/>
              </a:rPr>
              <a:t>Marginality Issue</a:t>
            </a:r>
            <a:r>
              <a:rPr lang="en-US" sz="3600" dirty="0">
                <a:solidFill>
                  <a:srgbClr val="FF0000"/>
                </a:solidFill>
                <a:latin typeface="DIN Alternate" panose="020B0500000000000000" pitchFamily="34" charset="77"/>
                <a:cs typeface="Khmer Sangam MN" panose="02000400000000000000" pitchFamily="2" charset="0"/>
              </a:rPr>
              <a:t>:</a:t>
            </a:r>
            <a:r>
              <a:rPr sz="3600" dirty="0">
                <a:solidFill>
                  <a:srgbClr val="FF0000"/>
                </a:solidFill>
                <a:latin typeface="DIN Alternate" panose="020B0500000000000000" pitchFamily="34" charset="77"/>
                <a:cs typeface="Khmer Sangam MN" panose="02000400000000000000" pitchFamily="2" charset="0"/>
              </a:rPr>
              <a:t> </a:t>
            </a:r>
            <a:r>
              <a:rPr lang="en-US" sz="3600" dirty="0">
                <a:solidFill>
                  <a:srgbClr val="FF0000"/>
                </a:solidFill>
                <a:latin typeface="DIN Alternate" panose="020B0500000000000000" pitchFamily="34" charset="77"/>
                <a:cs typeface="Khmer Sangam MN" panose="02000400000000000000" pitchFamily="2" charset="0"/>
              </a:rPr>
              <a:t>I</a:t>
            </a:r>
            <a:r>
              <a:rPr sz="3600" dirty="0">
                <a:solidFill>
                  <a:srgbClr val="FF0000"/>
                </a:solidFill>
                <a:latin typeface="DIN Alternate" panose="020B0500000000000000" pitchFamily="34" charset="77"/>
                <a:cs typeface="Khmer Sangam MN" panose="02000400000000000000" pitchFamily="2" charset="0"/>
              </a:rPr>
              <a:t>nvestment must have the present or future capacity to generate more than enough of a living for the treaty investor and his or her family.  </a:t>
            </a:r>
            <a:r>
              <a:rPr lang="en-US" sz="3600" dirty="0">
                <a:solidFill>
                  <a:srgbClr val="FF0000"/>
                </a:solidFill>
                <a:latin typeface="DIN Alternate" panose="020B0500000000000000" pitchFamily="34" charset="77"/>
                <a:cs typeface="Khmer Sangam MN" panose="02000400000000000000" pitchFamily="2" charset="0"/>
              </a:rPr>
              <a:t> </a:t>
            </a:r>
            <a:endParaRPr sz="3600" dirty="0">
              <a:solidFill>
                <a:srgbClr val="FF0000"/>
              </a:solidFill>
              <a:latin typeface="DIN Alternate" panose="020B0500000000000000" pitchFamily="34" charset="77"/>
              <a:cs typeface="Khmer Sangam MN" panose="02000400000000000000" pitchFamily="2" charset="0"/>
            </a:endParaRPr>
          </a:p>
          <a:p>
            <a:pPr marL="0" indent="0">
              <a:spcBef>
                <a:spcPts val="0"/>
              </a:spcBef>
              <a:buSzTx/>
              <a:buFontTx/>
              <a:buNone/>
              <a:defRPr sz="2400">
                <a:latin typeface="DIN Alternate"/>
                <a:ea typeface="DIN Alternate"/>
                <a:cs typeface="DIN Alternate"/>
                <a:sym typeface="DIN Alternate"/>
              </a:defRPr>
            </a:pPr>
            <a:endParaRPr sz="3600" dirty="0">
              <a:solidFill>
                <a:srgbClr val="FF0000"/>
              </a:solidFill>
              <a:latin typeface="DIN Alternate" panose="020B0500000000000000" pitchFamily="34" charset="77"/>
              <a:cs typeface="Khmer Sangam MN" panose="02000400000000000000" pitchFamily="2" charset="0"/>
            </a:endParaRPr>
          </a:p>
          <a:p>
            <a:pPr marL="0" indent="0">
              <a:spcBef>
                <a:spcPts val="0"/>
              </a:spcBef>
              <a:buSzTx/>
              <a:buFontTx/>
              <a:buNone/>
              <a:defRPr sz="2400">
                <a:latin typeface="DIN Alternate"/>
                <a:ea typeface="DIN Alternate"/>
                <a:cs typeface="DIN Alternate"/>
                <a:sym typeface="DIN Alternate"/>
              </a:defRPr>
            </a:pPr>
            <a:r>
              <a:rPr sz="3600" dirty="0">
                <a:solidFill>
                  <a:srgbClr val="FF0000"/>
                </a:solidFill>
                <a:latin typeface="DIN Alternate" panose="020B0500000000000000" pitchFamily="34" charset="77"/>
                <a:cs typeface="Khmer Sangam MN" panose="02000400000000000000" pitchFamily="2" charset="0"/>
              </a:rPr>
              <a:t>Ex</a:t>
            </a:r>
            <a:r>
              <a:rPr lang="en-US" sz="3600" dirty="0">
                <a:solidFill>
                  <a:srgbClr val="FF0000"/>
                </a:solidFill>
                <a:latin typeface="DIN Alternate" panose="020B0500000000000000" pitchFamily="34" charset="77"/>
                <a:cs typeface="Khmer Sangam MN" panose="02000400000000000000" pitchFamily="2" charset="0"/>
              </a:rPr>
              <a:t>. of marginality issue</a:t>
            </a:r>
            <a:r>
              <a:rPr sz="3600" dirty="0">
                <a:solidFill>
                  <a:srgbClr val="FF0000"/>
                </a:solidFill>
                <a:latin typeface="DIN Alternate" panose="020B0500000000000000" pitchFamily="34" charset="77"/>
                <a:cs typeface="Khmer Sangam MN" panose="02000400000000000000" pitchFamily="2" charset="0"/>
              </a:rPr>
              <a:t>. U.S. business has two part time workers total gross sales $100k, salaries of two part time workers $30K and expenses $75K so there is no salary for the E-2 investor, </a:t>
            </a:r>
            <a:r>
              <a:rPr lang="en-US" sz="3600" dirty="0">
                <a:solidFill>
                  <a:srgbClr val="FF0000"/>
                </a:solidFill>
                <a:latin typeface="DIN Alternate" panose="020B0500000000000000" pitchFamily="34" charset="77"/>
                <a:cs typeface="Khmer Sangam MN" panose="02000400000000000000" pitchFamily="2" charset="0"/>
              </a:rPr>
              <a:t> </a:t>
            </a:r>
            <a:endParaRPr dirty="0">
              <a:solidFill>
                <a:srgbClr val="FF0000"/>
              </a:solidFill>
              <a:latin typeface="DIN Alternate" panose="020B0500000000000000" pitchFamily="34" charset="77"/>
              <a:cs typeface="Khmer Sangam MN" panose="02000400000000000000" pitchFamily="2" charset="0"/>
            </a:endParaRPr>
          </a:p>
        </p:txBody>
      </p:sp>
      <p:pic>
        <p:nvPicPr>
          <p:cNvPr id="173" name="Denied-Scaled-1024x463.png" descr="Denied-Scaled-1024x463.png"/>
          <p:cNvPicPr>
            <a:picLocks noChangeAspect="1"/>
          </p:cNvPicPr>
          <p:nvPr/>
        </p:nvPicPr>
        <p:blipFill>
          <a:blip r:embed="rId2"/>
          <a:stretch>
            <a:fillRect/>
          </a:stretch>
        </p:blipFill>
        <p:spPr>
          <a:xfrm>
            <a:off x="0" y="1"/>
            <a:ext cx="13004801" cy="48768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p:cNvSpPr txBox="1">
            <a:spLocks noGrp="1"/>
          </p:cNvSpPr>
          <p:nvPr>
            <p:ph type="title"/>
          </p:nvPr>
        </p:nvSpPr>
        <p:spPr>
          <a:xfrm>
            <a:off x="571500" y="0"/>
            <a:ext cx="11861800" cy="8610601"/>
          </a:xfrm>
          <a:prstGeom prst="rect">
            <a:avLst/>
          </a:prstGeom>
          <a:blipFill>
            <a:blip r:embed="rId2"/>
          </a:blipFill>
          <a:ln w="101600" cap="rnd"/>
        </p:spPr>
        <p:txBody>
          <a:bodyPr/>
          <a:lstStyle/>
          <a:p>
            <a:pPr>
              <a:lnSpc>
                <a:spcPct val="100000"/>
              </a:lnSpc>
              <a:defRPr sz="2400" cap="none">
                <a:solidFill>
                  <a:srgbClr val="FFFFFF"/>
                </a:solidFill>
                <a:latin typeface="DIN Alternate"/>
                <a:ea typeface="DIN Alternate"/>
                <a:cs typeface="DIN Alternate"/>
                <a:sym typeface="DIN Alternate"/>
              </a:defRPr>
            </a:pPr>
            <a:endParaRPr dirty="0"/>
          </a:p>
        </p:txBody>
      </p:sp>
      <p:sp>
        <p:nvSpPr>
          <p:cNvPr id="176" name="How do you know if E-2 business has enough workers to qualify?…"/>
          <p:cNvSpPr txBox="1"/>
          <p:nvPr/>
        </p:nvSpPr>
        <p:spPr>
          <a:xfrm>
            <a:off x="1007706" y="162316"/>
            <a:ext cx="10898156" cy="5565626"/>
          </a:xfrm>
          <a:prstGeom prst="rect">
            <a:avLst/>
          </a:prstGeom>
          <a:solidFill>
            <a:srgbClr val="6E8394">
              <a:alpha val="51000"/>
            </a:srgbClr>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spcBef>
                <a:spcPts val="0"/>
              </a:spcBef>
              <a:defRPr sz="3100" i="0" spc="0">
                <a:solidFill>
                  <a:srgbClr val="FFFFFF"/>
                </a:solidFill>
                <a:latin typeface="DIN Alternate"/>
                <a:ea typeface="DIN Alternate"/>
                <a:cs typeface="DIN Alternate"/>
                <a:sym typeface="DIN Alternate"/>
              </a:defRPr>
            </a:pPr>
            <a:r>
              <a:rPr lang="en-US" sz="3600" dirty="0">
                <a:highlight>
                  <a:srgbClr val="6E8394"/>
                </a:highlight>
              </a:rPr>
              <a:t>How many </a:t>
            </a:r>
            <a:r>
              <a:rPr sz="3600" dirty="0">
                <a:highlight>
                  <a:srgbClr val="6E8394"/>
                </a:highlight>
              </a:rPr>
              <a:t>workers</a:t>
            </a:r>
            <a:r>
              <a:rPr lang="en-US" sz="3600" dirty="0">
                <a:highlight>
                  <a:srgbClr val="6E8394"/>
                </a:highlight>
              </a:rPr>
              <a:t> &amp; what type are enough </a:t>
            </a:r>
            <a:r>
              <a:rPr sz="3600" dirty="0">
                <a:highlight>
                  <a:srgbClr val="6E8394"/>
                </a:highlight>
              </a:rPr>
              <a:t>to qualify</a:t>
            </a:r>
            <a:r>
              <a:rPr lang="en-US" sz="3600" dirty="0">
                <a:highlight>
                  <a:srgbClr val="6E8394"/>
                </a:highlight>
              </a:rPr>
              <a:t> for an E-2 visa</a:t>
            </a:r>
            <a:r>
              <a:rPr sz="3600" dirty="0">
                <a:highlight>
                  <a:srgbClr val="6E8394"/>
                </a:highlight>
              </a:rPr>
              <a:t>?</a:t>
            </a:r>
          </a:p>
          <a:p>
            <a:pPr algn="ctr">
              <a:spcBef>
                <a:spcPts val="0"/>
              </a:spcBef>
              <a:defRPr sz="3100" i="0" spc="0">
                <a:solidFill>
                  <a:srgbClr val="FFFFFF"/>
                </a:solidFill>
                <a:latin typeface="DIN Alternate"/>
                <a:ea typeface="DIN Alternate"/>
                <a:cs typeface="DIN Alternate"/>
                <a:sym typeface="DIN Alternate"/>
              </a:defRPr>
            </a:pPr>
            <a:endParaRPr lang="en-US" sz="3600" dirty="0"/>
          </a:p>
          <a:p>
            <a:pPr algn="ctr">
              <a:spcBef>
                <a:spcPts val="0"/>
              </a:spcBef>
              <a:defRPr sz="3100" i="0" spc="0">
                <a:solidFill>
                  <a:srgbClr val="FFFFFF"/>
                </a:solidFill>
                <a:latin typeface="DIN Alternate"/>
                <a:ea typeface="DIN Alternate"/>
                <a:cs typeface="DIN Alternate"/>
                <a:sym typeface="DIN Alternate"/>
              </a:defRPr>
            </a:pPr>
            <a:r>
              <a:rPr sz="3600" dirty="0"/>
              <a:t>W-2 </a:t>
            </a:r>
            <a:r>
              <a:rPr lang="en-US" sz="3600" dirty="0"/>
              <a:t>(2) </a:t>
            </a:r>
            <a:r>
              <a:rPr sz="3600" dirty="0"/>
              <a:t>full time employees</a:t>
            </a:r>
            <a:r>
              <a:rPr lang="en-US" sz="3600" dirty="0"/>
              <a:t> –ideal, or</a:t>
            </a:r>
          </a:p>
          <a:p>
            <a:pPr algn="ctr">
              <a:spcBef>
                <a:spcPts val="0"/>
              </a:spcBef>
              <a:defRPr sz="3100" i="0" spc="0">
                <a:solidFill>
                  <a:srgbClr val="FFFFFF"/>
                </a:solidFill>
                <a:latin typeface="DIN Alternate"/>
                <a:ea typeface="DIN Alternate"/>
                <a:cs typeface="DIN Alternate"/>
                <a:sym typeface="DIN Alternate"/>
              </a:defRPr>
            </a:pPr>
            <a:endParaRPr lang="en-US" sz="3600" dirty="0"/>
          </a:p>
          <a:p>
            <a:pPr algn="ctr">
              <a:spcBef>
                <a:spcPts val="0"/>
              </a:spcBef>
              <a:defRPr sz="3100" i="0" spc="0">
                <a:solidFill>
                  <a:srgbClr val="FFFFFF"/>
                </a:solidFill>
                <a:latin typeface="DIN Alternate"/>
                <a:ea typeface="DIN Alternate"/>
                <a:cs typeface="DIN Alternate"/>
                <a:sym typeface="DIN Alternate"/>
              </a:defRPr>
            </a:pPr>
            <a:r>
              <a:rPr sz="3600" dirty="0"/>
              <a:t>1099 </a:t>
            </a:r>
            <a:r>
              <a:rPr lang="en-US" sz="3600" dirty="0"/>
              <a:t>(2) full time employees-less ideal, and</a:t>
            </a:r>
          </a:p>
          <a:p>
            <a:pPr algn="ctr">
              <a:spcBef>
                <a:spcPts val="0"/>
              </a:spcBef>
              <a:defRPr sz="3100" i="0" spc="0">
                <a:solidFill>
                  <a:srgbClr val="FFFFFF"/>
                </a:solidFill>
                <a:latin typeface="DIN Alternate"/>
                <a:ea typeface="DIN Alternate"/>
                <a:cs typeface="DIN Alternate"/>
                <a:sym typeface="DIN Alternate"/>
              </a:defRPr>
            </a:pPr>
            <a:endParaRPr lang="en-US" sz="3600" dirty="0"/>
          </a:p>
          <a:p>
            <a:pPr algn="ctr">
              <a:spcBef>
                <a:spcPts val="0"/>
              </a:spcBef>
              <a:defRPr sz="3100" i="0" spc="0">
                <a:solidFill>
                  <a:srgbClr val="FFFFFF"/>
                </a:solidFill>
                <a:latin typeface="DIN Alternate"/>
                <a:ea typeface="DIN Alternate"/>
                <a:cs typeface="DIN Alternate"/>
                <a:sym typeface="DIN Alternate"/>
              </a:defRPr>
            </a:pPr>
            <a:r>
              <a:rPr lang="en-US" sz="3600" dirty="0"/>
              <a:t>Part time </a:t>
            </a:r>
            <a:r>
              <a:rPr sz="3600" dirty="0"/>
              <a:t>W-2</a:t>
            </a:r>
            <a:r>
              <a:rPr lang="en-US" sz="3600" dirty="0"/>
              <a:t>/1099</a:t>
            </a:r>
            <a:r>
              <a:rPr sz="3600" dirty="0"/>
              <a:t> employee</a:t>
            </a:r>
            <a:r>
              <a:rPr lang="en-US" sz="3600" dirty="0"/>
              <a:t>s</a:t>
            </a:r>
            <a:r>
              <a:rPr sz="3600" dirty="0"/>
              <a:t> </a:t>
            </a:r>
            <a:r>
              <a:rPr lang="en-US" sz="3600" dirty="0"/>
              <a:t>–least ideal - as many as possible (but full time needed too).</a:t>
            </a:r>
          </a:p>
          <a:p>
            <a:pPr algn="ctr">
              <a:spcBef>
                <a:spcPts val="0"/>
              </a:spcBef>
              <a:defRPr sz="3100" i="0" spc="0">
                <a:solidFill>
                  <a:srgbClr val="FFFFFF"/>
                </a:solidFill>
                <a:latin typeface="DIN Alternate"/>
                <a:ea typeface="DIN Alternate"/>
                <a:cs typeface="DIN Alternate"/>
                <a:sym typeface="DIN Alternate"/>
              </a:defRPr>
            </a:pPr>
            <a:r>
              <a:rPr lang="en-US" dirty="0"/>
              <a:t> </a:t>
            </a:r>
            <a:endParaRPr dirty="0"/>
          </a:p>
        </p:txBody>
      </p:sp>
      <p:pic>
        <p:nvPicPr>
          <p:cNvPr id="177" name="4886c082a48fe857cc6f6b2524b0b1d7-group-people-silhouette-group-people-silhouette-by-vexels.png" descr="4886c082a48fe857cc6f6b2524b0b1d7-group-people-silhouette-group-people-silhouette-by-vexels.png"/>
          <p:cNvPicPr>
            <a:picLocks noChangeAspect="1"/>
          </p:cNvPicPr>
          <p:nvPr/>
        </p:nvPicPr>
        <p:blipFill>
          <a:blip r:embed="rId3"/>
          <a:stretch>
            <a:fillRect/>
          </a:stretch>
        </p:blipFill>
        <p:spPr>
          <a:xfrm>
            <a:off x="5984103" y="5477638"/>
            <a:ext cx="6012991" cy="329527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84"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5" name="Funds Come from a legal source"/>
          <p:cNvSpPr txBox="1">
            <a:spLocks noGrp="1"/>
          </p:cNvSpPr>
          <p:nvPr>
            <p:ph type="ctrTitle"/>
          </p:nvPr>
        </p:nvSpPr>
        <p:spPr>
          <a:prstGeom prst="rect">
            <a:avLst/>
          </a:prstGeom>
        </p:spPr>
        <p:txBody>
          <a:bodyPr/>
          <a:lstStyle/>
          <a:p>
            <a:r>
              <a:rPr dirty="0">
                <a:solidFill>
                  <a:srgbClr val="C00000"/>
                </a:solidFill>
              </a:rPr>
              <a:t>Funds </a:t>
            </a:r>
            <a:r>
              <a:rPr lang="en-US" dirty="0">
                <a:solidFill>
                  <a:srgbClr val="C00000"/>
                </a:solidFill>
              </a:rPr>
              <a:t>MUST </a:t>
            </a:r>
            <a:r>
              <a:rPr dirty="0">
                <a:solidFill>
                  <a:srgbClr val="C00000"/>
                </a:solidFill>
              </a:rPr>
              <a:t>Come from a legal source</a:t>
            </a:r>
          </a:p>
        </p:txBody>
      </p:sp>
      <p:sp>
        <p:nvSpPr>
          <p:cNvPr id="186" name="Buyer must have paid taxes on funds, not stolen or from illegal activities"/>
          <p:cNvSpPr txBox="1">
            <a:spLocks noGrp="1"/>
          </p:cNvSpPr>
          <p:nvPr>
            <p:ph type="subTitle" sz="half" idx="1"/>
          </p:nvPr>
        </p:nvSpPr>
        <p:spPr>
          <a:prstGeom prst="rect">
            <a:avLst/>
          </a:prstGeom>
        </p:spPr>
        <p:txBody>
          <a:bodyPr/>
          <a:lstStyle/>
          <a:p>
            <a:r>
              <a:rPr dirty="0">
                <a:solidFill>
                  <a:srgbClr val="C00000"/>
                </a:solidFill>
              </a:rPr>
              <a:t>Buyer must have paid taxes on funds</a:t>
            </a:r>
            <a:r>
              <a:rPr lang="en-US" dirty="0">
                <a:solidFill>
                  <a:srgbClr val="C00000"/>
                </a:solidFill>
              </a:rPr>
              <a:t> invested (including crypto currency), and they must come from legal </a:t>
            </a:r>
            <a:r>
              <a:rPr dirty="0">
                <a:solidFill>
                  <a:srgbClr val="C00000"/>
                </a:solidFill>
              </a:rPr>
              <a:t>activities  </a:t>
            </a:r>
          </a:p>
        </p:txBody>
      </p:sp>
      <p:pic>
        <p:nvPicPr>
          <p:cNvPr id="187" name="588881ebbc2fc2ef3a18608b.png" descr="588881ebbc2fc2ef3a18608b.png"/>
          <p:cNvPicPr>
            <a:picLocks noChangeAspect="1"/>
          </p:cNvPicPr>
          <p:nvPr/>
        </p:nvPicPr>
        <p:blipFill>
          <a:blip r:embed="rId2"/>
          <a:srcRect l="7676" t="7676" r="7676" b="7676"/>
          <a:stretch>
            <a:fillRect/>
          </a:stretch>
        </p:blipFill>
        <p:spPr>
          <a:xfrm>
            <a:off x="-216422" y="7047223"/>
            <a:ext cx="13743241" cy="316094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FF0C"/>
        </a:solidFill>
        <a:effectLst/>
      </p:bgPr>
    </p:bg>
    <p:spTree>
      <p:nvGrpSpPr>
        <p:cNvPr id="1" name=""/>
        <p:cNvGrpSpPr/>
        <p:nvPr/>
      </p:nvGrpSpPr>
      <p:grpSpPr>
        <a:xfrm>
          <a:off x="0" y="0"/>
          <a:ext cx="0" cy="0"/>
          <a:chOff x="0" y="0"/>
          <a:chExt cx="0" cy="0"/>
        </a:xfrm>
      </p:grpSpPr>
      <p:pic>
        <p:nvPicPr>
          <p:cNvPr id="189" name="money.png" descr="money.png"/>
          <p:cNvPicPr>
            <a:picLocks noGrp="1" noChangeAspect="1"/>
          </p:cNvPicPr>
          <p:nvPr>
            <p:ph type="pic" idx="13"/>
          </p:nvPr>
        </p:nvPicPr>
        <p:blipFill>
          <a:blip r:embed="rId2"/>
          <a:srcRect/>
          <a:stretch>
            <a:fillRect/>
          </a:stretch>
        </p:blipFill>
        <p:spPr>
          <a:xfrm>
            <a:off x="223935" y="1045029"/>
            <a:ext cx="4588076" cy="4198775"/>
          </a:xfrm>
          <a:prstGeom prst="rect">
            <a:avLst/>
          </a:prstGeom>
        </p:spPr>
      </p:pic>
      <p:sp>
        <p:nvSpPr>
          <p:cNvPr id="191" name="Funds:"/>
          <p:cNvSpPr txBox="1">
            <a:spLocks noGrp="1"/>
          </p:cNvSpPr>
          <p:nvPr>
            <p:ph type="title"/>
          </p:nvPr>
        </p:nvSpPr>
        <p:spPr>
          <a:xfrm>
            <a:off x="6269709" y="1261835"/>
            <a:ext cx="5397500" cy="598713"/>
          </a:xfrm>
          <a:prstGeom prst="rect">
            <a:avLst/>
          </a:prstGeom>
          <a:ln>
            <a:noFill/>
          </a:ln>
        </p:spPr>
        <p:txBody>
          <a:bodyPr>
            <a:normAutofit fontScale="90000"/>
          </a:bodyPr>
          <a:lstStyle>
            <a:lvl1pPr algn="ctr" defTabSz="531622">
              <a:spcBef>
                <a:spcPts val="2000"/>
              </a:spcBef>
              <a:defRPr sz="4823"/>
            </a:lvl1pPr>
          </a:lstStyle>
          <a:p>
            <a:r>
              <a:rPr dirty="0">
                <a:solidFill>
                  <a:schemeClr val="tx2">
                    <a:lumMod val="50000"/>
                  </a:schemeClr>
                </a:solidFill>
                <a:latin typeface="Khmer Sangam MN" panose="02000400000000000000" pitchFamily="2" charset="0"/>
                <a:cs typeface="Khmer Sangam MN" panose="02000400000000000000" pitchFamily="2" charset="0"/>
              </a:rPr>
              <a:t>Funds:</a:t>
            </a:r>
          </a:p>
        </p:txBody>
      </p:sp>
      <p:sp>
        <p:nvSpPr>
          <p:cNvPr id="192" name="Funds are subject to total or partial loss if investment fails. They must be actively invested.…"/>
          <p:cNvSpPr txBox="1">
            <a:spLocks noGrp="1"/>
          </p:cNvSpPr>
          <p:nvPr>
            <p:ph type="body" sz="half" idx="1"/>
          </p:nvPr>
        </p:nvSpPr>
        <p:spPr>
          <a:xfrm>
            <a:off x="5179399" y="2164703"/>
            <a:ext cx="7435330" cy="6962968"/>
          </a:xfrm>
          <a:prstGeom prst="rect">
            <a:avLst/>
          </a:prstGeom>
          <a:ln w="25400">
            <a:noFill/>
          </a:ln>
        </p:spPr>
        <p:txBody>
          <a:bodyPr>
            <a:noAutofit/>
          </a:bodyPr>
          <a:lstStyle/>
          <a:p>
            <a:pPr marL="0" indent="0" defTabSz="566674">
              <a:spcBef>
                <a:spcPts val="0"/>
              </a:spcBef>
              <a:buSzTx/>
              <a:buFontTx/>
              <a:buNone/>
              <a:defRPr sz="2813">
                <a:latin typeface="DIN Alternate"/>
                <a:ea typeface="DIN Alternate"/>
                <a:cs typeface="DIN Alternate"/>
                <a:sym typeface="DIN Alternate"/>
              </a:defRPr>
            </a:pPr>
            <a:r>
              <a:rPr lang="en-US" sz="3600" dirty="0">
                <a:solidFill>
                  <a:schemeClr val="tx2">
                    <a:lumMod val="50000"/>
                  </a:schemeClr>
                </a:solidFill>
                <a:latin typeface="Khmer MN" pitchFamily="2" charset="0"/>
                <a:cs typeface="Khmer Sangam MN" panose="02000400000000000000" pitchFamily="2" charset="0"/>
              </a:rPr>
              <a:t>Funds </a:t>
            </a:r>
            <a:r>
              <a:rPr sz="3600" dirty="0">
                <a:solidFill>
                  <a:schemeClr val="tx2">
                    <a:lumMod val="50000"/>
                  </a:schemeClr>
                </a:solidFill>
                <a:latin typeface="Khmer MN" pitchFamily="2" charset="0"/>
                <a:cs typeface="Khmer Sangam MN" panose="02000400000000000000" pitchFamily="2" charset="0"/>
              </a:rPr>
              <a:t>must be actively invested. </a:t>
            </a:r>
            <a:endParaRPr lang="en-US" sz="3600" dirty="0">
              <a:solidFill>
                <a:schemeClr val="tx2">
                  <a:lumMod val="50000"/>
                </a:schemeClr>
              </a:solidFill>
              <a:latin typeface="Khmer MN" pitchFamily="2" charset="0"/>
              <a:cs typeface="Khmer Sangam MN" panose="02000400000000000000" pitchFamily="2" charset="0"/>
            </a:endParaRPr>
          </a:p>
          <a:p>
            <a:pPr marL="0" indent="0" defTabSz="566674">
              <a:spcBef>
                <a:spcPts val="0"/>
              </a:spcBef>
              <a:buSzTx/>
              <a:buFontTx/>
              <a:buNone/>
              <a:defRPr sz="2813">
                <a:latin typeface="DIN Alternate"/>
                <a:ea typeface="DIN Alternate"/>
                <a:cs typeface="DIN Alternate"/>
                <a:sym typeface="DIN Alternate"/>
              </a:defRPr>
            </a:pPr>
            <a:endParaRPr sz="3600" dirty="0">
              <a:solidFill>
                <a:schemeClr val="tx2">
                  <a:lumMod val="50000"/>
                </a:schemeClr>
              </a:solidFill>
              <a:latin typeface="Khmer MN" pitchFamily="2" charset="0"/>
              <a:cs typeface="Khmer Sangam MN" panose="02000400000000000000" pitchFamily="2" charset="0"/>
            </a:endParaRPr>
          </a:p>
          <a:p>
            <a:pPr marL="0" indent="0" defTabSz="566674">
              <a:spcBef>
                <a:spcPts val="0"/>
              </a:spcBef>
              <a:buSzTx/>
              <a:buFontTx/>
              <a:buNone/>
              <a:defRPr sz="2813">
                <a:latin typeface="DIN Alternate"/>
                <a:ea typeface="DIN Alternate"/>
                <a:cs typeface="DIN Alternate"/>
                <a:sym typeface="DIN Alternate"/>
              </a:defRPr>
            </a:pPr>
            <a:r>
              <a:rPr lang="en-US" sz="3600" u="sng" dirty="0">
                <a:solidFill>
                  <a:schemeClr val="tx2">
                    <a:lumMod val="50000"/>
                  </a:schemeClr>
                </a:solidFill>
                <a:latin typeface="Khmer MN" pitchFamily="2" charset="0"/>
                <a:cs typeface="Khmer Sangam MN" panose="02000400000000000000" pitchFamily="2" charset="0"/>
              </a:rPr>
              <a:t>Ways to borrow money to buy an E-2 business- Amount to borrow depends on purchase price.</a:t>
            </a:r>
          </a:p>
          <a:p>
            <a:pPr marL="0" indent="0" defTabSz="566674">
              <a:spcBef>
                <a:spcPts val="0"/>
              </a:spcBef>
              <a:buSzTx/>
              <a:buFontTx/>
              <a:buNone/>
              <a:defRPr sz="2813">
                <a:latin typeface="DIN Alternate"/>
                <a:ea typeface="DIN Alternate"/>
                <a:cs typeface="DIN Alternate"/>
                <a:sym typeface="DIN Alternate"/>
              </a:defRPr>
            </a:pPr>
            <a:endParaRPr lang="en-US" sz="3600" dirty="0">
              <a:solidFill>
                <a:schemeClr val="tx2">
                  <a:lumMod val="50000"/>
                </a:schemeClr>
              </a:solidFill>
              <a:latin typeface="Khmer MN" pitchFamily="2" charset="0"/>
              <a:cs typeface="Khmer Sangam MN" panose="02000400000000000000" pitchFamily="2" charset="0"/>
            </a:endParaRPr>
          </a:p>
          <a:p>
            <a:pPr marL="0" indent="0" defTabSz="566674">
              <a:spcBef>
                <a:spcPts val="0"/>
              </a:spcBef>
              <a:buSzTx/>
              <a:buNone/>
              <a:defRPr sz="2813">
                <a:latin typeface="DIN Alternate"/>
                <a:ea typeface="DIN Alternate"/>
                <a:cs typeface="DIN Alternate"/>
                <a:sym typeface="DIN Alternate"/>
              </a:defRPr>
            </a:pPr>
            <a:r>
              <a:rPr lang="en-US" sz="3600" dirty="0">
                <a:solidFill>
                  <a:schemeClr val="tx2">
                    <a:lumMod val="50000"/>
                  </a:schemeClr>
                </a:solidFill>
                <a:latin typeface="Khmer MN" pitchFamily="2" charset="0"/>
                <a:cs typeface="Khmer Sangam MN" panose="02000400000000000000" pitchFamily="2" charset="0"/>
              </a:rPr>
              <a:t>- </a:t>
            </a:r>
            <a:r>
              <a:rPr sz="3600" dirty="0">
                <a:solidFill>
                  <a:schemeClr val="tx2">
                    <a:lumMod val="50000"/>
                  </a:schemeClr>
                </a:solidFill>
                <a:latin typeface="Khmer MN" pitchFamily="2" charset="0"/>
                <a:cs typeface="Khmer Sangam MN" panose="02000400000000000000" pitchFamily="2" charset="0"/>
              </a:rPr>
              <a:t>Seller carry-back note. </a:t>
            </a:r>
            <a:r>
              <a:rPr lang="en-US" sz="3600" dirty="0">
                <a:solidFill>
                  <a:schemeClr val="tx2">
                    <a:lumMod val="50000"/>
                  </a:schemeClr>
                </a:solidFill>
                <a:latin typeface="Khmer MN" pitchFamily="2" charset="0"/>
                <a:cs typeface="Khmer Sangam MN" panose="02000400000000000000" pitchFamily="2" charset="0"/>
              </a:rPr>
              <a:t> </a:t>
            </a:r>
          </a:p>
          <a:p>
            <a:pPr marL="0" indent="0" defTabSz="566674">
              <a:spcBef>
                <a:spcPts val="0"/>
              </a:spcBef>
              <a:buSzTx/>
              <a:buFontTx/>
              <a:buNone/>
              <a:defRPr sz="2813">
                <a:latin typeface="DIN Alternate"/>
                <a:ea typeface="DIN Alternate"/>
                <a:cs typeface="DIN Alternate"/>
                <a:sym typeface="DIN Alternate"/>
              </a:defRPr>
            </a:pPr>
            <a:r>
              <a:rPr lang="en-US" sz="3600" dirty="0">
                <a:solidFill>
                  <a:schemeClr val="tx2">
                    <a:lumMod val="50000"/>
                  </a:schemeClr>
                </a:solidFill>
                <a:latin typeface="Khmer MN" pitchFamily="2" charset="0"/>
                <a:cs typeface="Khmer Sangam MN" panose="02000400000000000000" pitchFamily="2" charset="0"/>
              </a:rPr>
              <a:t>- Promissory notes  </a:t>
            </a:r>
            <a:endParaRPr sz="3600" dirty="0">
              <a:solidFill>
                <a:schemeClr val="tx2">
                  <a:lumMod val="50000"/>
                </a:schemeClr>
              </a:solidFill>
              <a:latin typeface="Khmer MN" pitchFamily="2" charset="0"/>
              <a:cs typeface="Khmer Sangam MN" panose="02000400000000000000" pitchFamily="2" charset="0"/>
            </a:endParaRPr>
          </a:p>
          <a:p>
            <a:pPr marL="0" indent="0" defTabSz="566674">
              <a:spcBef>
                <a:spcPts val="0"/>
              </a:spcBef>
              <a:buSzTx/>
              <a:buNone/>
              <a:defRPr sz="2813">
                <a:latin typeface="DIN Alternate"/>
                <a:ea typeface="DIN Alternate"/>
                <a:cs typeface="DIN Alternate"/>
                <a:sym typeface="DIN Alternate"/>
              </a:defRPr>
            </a:pPr>
            <a:r>
              <a:rPr lang="en-US" sz="3600" dirty="0">
                <a:solidFill>
                  <a:schemeClr val="tx2">
                    <a:lumMod val="50000"/>
                  </a:schemeClr>
                </a:solidFill>
                <a:latin typeface="Khmer MN" pitchFamily="2" charset="0"/>
                <a:cs typeface="Khmer Sangam MN" panose="02000400000000000000" pitchFamily="2" charset="0"/>
              </a:rPr>
              <a:t>- </a:t>
            </a:r>
            <a:r>
              <a:rPr sz="3600" dirty="0">
                <a:solidFill>
                  <a:schemeClr val="tx2">
                    <a:lumMod val="50000"/>
                  </a:schemeClr>
                </a:solidFill>
                <a:latin typeface="Khmer MN" pitchFamily="2" charset="0"/>
                <a:cs typeface="Khmer Sangam MN" panose="02000400000000000000" pitchFamily="2" charset="0"/>
              </a:rPr>
              <a:t>Lines of Credit </a:t>
            </a:r>
            <a:r>
              <a:rPr lang="en-US" sz="3600" dirty="0">
                <a:solidFill>
                  <a:schemeClr val="tx2">
                    <a:lumMod val="50000"/>
                  </a:schemeClr>
                </a:solidFill>
                <a:latin typeface="Khmer MN" pitchFamily="2" charset="0"/>
                <a:cs typeface="Khmer Sangam MN" panose="02000400000000000000" pitchFamily="2" charset="0"/>
              </a:rPr>
              <a:t>secured by the E-2</a:t>
            </a:r>
          </a:p>
          <a:p>
            <a:pPr marL="0" indent="0" defTabSz="566674">
              <a:spcBef>
                <a:spcPts val="0"/>
              </a:spcBef>
              <a:buSzTx/>
              <a:buNone/>
              <a:defRPr sz="2813">
                <a:latin typeface="DIN Alternate"/>
                <a:ea typeface="DIN Alternate"/>
                <a:cs typeface="DIN Alternate"/>
                <a:sym typeface="DIN Alternate"/>
              </a:defRPr>
            </a:pPr>
            <a:r>
              <a:rPr lang="en-US" sz="3600" dirty="0">
                <a:solidFill>
                  <a:schemeClr val="tx2">
                    <a:lumMod val="50000"/>
                  </a:schemeClr>
                </a:solidFill>
                <a:latin typeface="Khmer MN" pitchFamily="2" charset="0"/>
                <a:cs typeface="Khmer Sangam MN" panose="02000400000000000000" pitchFamily="2" charset="0"/>
              </a:rPr>
              <a:t>  business</a:t>
            </a:r>
            <a:endParaRPr sz="3600" dirty="0">
              <a:solidFill>
                <a:schemeClr val="tx2">
                  <a:lumMod val="50000"/>
                </a:schemeClr>
              </a:solidFill>
              <a:latin typeface="Khmer MN" pitchFamily="2" charset="0"/>
              <a:cs typeface="Khmer Sangam MN" panose="02000400000000000000" pitchFamily="2" charset="0"/>
            </a:endParaRPr>
          </a:p>
          <a:p>
            <a:pPr marL="0" indent="0" defTabSz="566674">
              <a:spcBef>
                <a:spcPts val="0"/>
              </a:spcBef>
              <a:buSzTx/>
              <a:buNone/>
              <a:defRPr sz="2813">
                <a:latin typeface="DIN Alternate"/>
                <a:ea typeface="DIN Alternate"/>
                <a:cs typeface="DIN Alternate"/>
                <a:sym typeface="DIN Alternate"/>
              </a:defRPr>
            </a:pPr>
            <a:r>
              <a:rPr lang="en-US" sz="3600" dirty="0">
                <a:solidFill>
                  <a:schemeClr val="tx2">
                    <a:lumMod val="50000"/>
                  </a:schemeClr>
                </a:solidFill>
                <a:latin typeface="Khmer MN" pitchFamily="2" charset="0"/>
                <a:cs typeface="Khmer Sangam MN" panose="02000400000000000000" pitchFamily="2" charset="0"/>
              </a:rPr>
              <a:t>- </a:t>
            </a:r>
            <a:r>
              <a:rPr sz="3600" dirty="0">
                <a:solidFill>
                  <a:schemeClr val="tx2">
                    <a:lumMod val="50000"/>
                  </a:schemeClr>
                </a:solidFill>
                <a:latin typeface="Khmer MN" pitchFamily="2" charset="0"/>
                <a:cs typeface="Khmer Sangam MN" panose="02000400000000000000" pitchFamily="2" charset="0"/>
              </a:rPr>
              <a:t>Lines of Credit secured by other</a:t>
            </a:r>
            <a:endParaRPr lang="en-US" sz="3600" dirty="0">
              <a:solidFill>
                <a:schemeClr val="tx2">
                  <a:lumMod val="50000"/>
                </a:schemeClr>
              </a:solidFill>
              <a:latin typeface="Khmer MN" pitchFamily="2" charset="0"/>
              <a:cs typeface="Khmer Sangam MN" panose="02000400000000000000" pitchFamily="2" charset="0"/>
            </a:endParaRPr>
          </a:p>
          <a:p>
            <a:pPr marL="0" indent="0" defTabSz="566674">
              <a:spcBef>
                <a:spcPts val="0"/>
              </a:spcBef>
              <a:buSzTx/>
              <a:buNone/>
              <a:defRPr sz="2813">
                <a:latin typeface="DIN Alternate"/>
                <a:ea typeface="DIN Alternate"/>
                <a:cs typeface="DIN Alternate"/>
                <a:sym typeface="DIN Alternate"/>
              </a:defRPr>
            </a:pPr>
            <a:r>
              <a:rPr lang="en-US" sz="3600" dirty="0">
                <a:solidFill>
                  <a:schemeClr val="tx2">
                    <a:lumMod val="50000"/>
                  </a:schemeClr>
                </a:solidFill>
                <a:latin typeface="Khmer MN" pitchFamily="2" charset="0"/>
                <a:cs typeface="Khmer Sangam MN" panose="02000400000000000000" pitchFamily="2" charset="0"/>
              </a:rPr>
              <a:t>  </a:t>
            </a:r>
            <a:r>
              <a:rPr sz="3600" dirty="0">
                <a:solidFill>
                  <a:schemeClr val="tx2">
                    <a:lumMod val="50000"/>
                  </a:schemeClr>
                </a:solidFill>
                <a:latin typeface="Khmer MN" pitchFamily="2" charset="0"/>
                <a:cs typeface="Khmer Sangam MN" panose="02000400000000000000" pitchFamily="2" charset="0"/>
              </a:rPr>
              <a:t>assets</a:t>
            </a:r>
            <a:r>
              <a:rPr lang="en-US" sz="3600" dirty="0">
                <a:solidFill>
                  <a:schemeClr val="tx2">
                    <a:lumMod val="50000"/>
                  </a:schemeClr>
                </a:solidFill>
                <a:latin typeface="Khmer MN" pitchFamily="2" charset="0"/>
                <a:cs typeface="Khmer Sangam MN" panose="02000400000000000000" pitchFamily="2" charset="0"/>
              </a:rPr>
              <a:t>  </a:t>
            </a:r>
            <a:endParaRPr sz="3600" dirty="0">
              <a:solidFill>
                <a:schemeClr val="tx2">
                  <a:lumMod val="50000"/>
                </a:schemeClr>
              </a:solidFill>
              <a:latin typeface="Khmer MN" pitchFamily="2" charset="0"/>
              <a:cs typeface="Khmer Sangam MN" panose="02000400000000000000" pitchFamily="2"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D75"/>
        </a:solidFill>
        <a:effectLst/>
      </p:bgPr>
    </p:bg>
    <p:spTree>
      <p:nvGrpSpPr>
        <p:cNvPr id="1" name=""/>
        <p:cNvGrpSpPr/>
        <p:nvPr/>
      </p:nvGrpSpPr>
      <p:grpSpPr>
        <a:xfrm>
          <a:off x="0" y="0"/>
          <a:ext cx="0" cy="0"/>
          <a:chOff x="0" y="0"/>
          <a:chExt cx="0" cy="0"/>
        </a:xfrm>
      </p:grpSpPr>
      <p:sp>
        <p:nvSpPr>
          <p:cNvPr id="197"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8" name="Potential Buyers"/>
          <p:cNvSpPr txBox="1">
            <a:spLocks noGrp="1"/>
          </p:cNvSpPr>
          <p:nvPr>
            <p:ph type="title"/>
          </p:nvPr>
        </p:nvSpPr>
        <p:spPr>
          <a:prstGeom prst="rect">
            <a:avLst/>
          </a:prstGeom>
        </p:spPr>
        <p:txBody>
          <a:bodyPr>
            <a:normAutofit fontScale="90000"/>
          </a:bodyPr>
          <a:lstStyle>
            <a:lvl1pPr algn="ctr" defTabSz="543305">
              <a:spcBef>
                <a:spcPts val="2100"/>
              </a:spcBef>
              <a:defRPr sz="4836"/>
            </a:lvl1pPr>
          </a:lstStyle>
          <a:p>
            <a:r>
              <a:rPr lang="en-US" dirty="0">
                <a:solidFill>
                  <a:srgbClr val="526684"/>
                </a:solidFill>
                <a:latin typeface="Khmer MN" pitchFamily="2" charset="0"/>
              </a:rPr>
              <a:t>Employees of E-2 Companies  </a:t>
            </a:r>
            <a:endParaRPr dirty="0">
              <a:solidFill>
                <a:srgbClr val="526684"/>
              </a:solidFill>
              <a:latin typeface="Khmer MN" pitchFamily="2" charset="0"/>
            </a:endParaRPr>
          </a:p>
        </p:txBody>
      </p:sp>
      <p:sp>
        <p:nvSpPr>
          <p:cNvPr id="199" name="Must own 50% of US business if coming in as an investor.…"/>
          <p:cNvSpPr txBox="1">
            <a:spLocks noGrp="1"/>
          </p:cNvSpPr>
          <p:nvPr>
            <p:ph type="body" idx="1"/>
          </p:nvPr>
        </p:nvSpPr>
        <p:spPr>
          <a:xfrm>
            <a:off x="571500" y="2080432"/>
            <a:ext cx="7086600" cy="6802309"/>
          </a:xfrm>
          <a:prstGeom prst="rect">
            <a:avLst/>
          </a:prstGeom>
        </p:spPr>
        <p:txBody>
          <a:bodyPr>
            <a:normAutofit/>
          </a:bodyPr>
          <a:lstStyle/>
          <a:p>
            <a:pPr marL="0" indent="0" defTabSz="457200">
              <a:spcBef>
                <a:spcPts val="0"/>
              </a:spcBef>
              <a:buSzTx/>
              <a:buFontTx/>
              <a:buNone/>
              <a:defRPr sz="3800">
                <a:solidFill>
                  <a:srgbClr val="747676"/>
                </a:solidFill>
                <a:uFill>
                  <a:solidFill>
                    <a:srgbClr val="000000"/>
                  </a:solidFill>
                </a:uFill>
                <a:latin typeface="+mn-lt"/>
                <a:ea typeface="+mn-ea"/>
                <a:cs typeface="+mn-cs"/>
                <a:sym typeface="DIN Condensed"/>
              </a:defRPr>
            </a:pPr>
            <a:r>
              <a:rPr lang="en-US" sz="2800" dirty="0">
                <a:solidFill>
                  <a:srgbClr val="526684"/>
                </a:solidFill>
                <a:latin typeface="Khmer MN" pitchFamily="2" charset="0"/>
                <a:cs typeface="Khmer Sangam MN" panose="02000400000000000000" pitchFamily="2" charset="0"/>
              </a:rPr>
              <a:t>E-2 Investment must be owned 50% by person(s) with same nationality as employee coming to the US. </a:t>
            </a:r>
          </a:p>
          <a:p>
            <a:pPr marL="0" indent="0" defTabSz="457200">
              <a:spcBef>
                <a:spcPts val="0"/>
              </a:spcBef>
              <a:buSzTx/>
              <a:buFontTx/>
              <a:buNone/>
              <a:defRPr sz="3800">
                <a:solidFill>
                  <a:srgbClr val="747676"/>
                </a:solidFill>
                <a:uFill>
                  <a:solidFill>
                    <a:srgbClr val="000000"/>
                  </a:solidFill>
                </a:uFill>
                <a:latin typeface="+mn-lt"/>
                <a:ea typeface="+mn-ea"/>
                <a:cs typeface="+mn-cs"/>
                <a:sym typeface="DIN Condensed"/>
              </a:defRPr>
            </a:pPr>
            <a:endParaRPr lang="en-US" sz="2800" dirty="0">
              <a:solidFill>
                <a:srgbClr val="526684"/>
              </a:solidFill>
              <a:latin typeface="Khmer MN" pitchFamily="2" charset="0"/>
              <a:cs typeface="Khmer Sangam MN" panose="02000400000000000000" pitchFamily="2" charset="0"/>
            </a:endParaRPr>
          </a:p>
          <a:p>
            <a:pPr marL="0" indent="0" defTabSz="457200">
              <a:spcBef>
                <a:spcPts val="0"/>
              </a:spcBef>
              <a:buSzTx/>
              <a:buFontTx/>
              <a:buNone/>
              <a:defRPr sz="3800">
                <a:solidFill>
                  <a:srgbClr val="747676"/>
                </a:solidFill>
                <a:uFill>
                  <a:solidFill>
                    <a:srgbClr val="000000"/>
                  </a:solidFill>
                </a:uFill>
                <a:latin typeface="+mn-lt"/>
                <a:ea typeface="+mn-ea"/>
                <a:cs typeface="+mn-cs"/>
                <a:sym typeface="DIN Condensed"/>
              </a:defRPr>
            </a:pPr>
            <a:r>
              <a:rPr lang="en-US" sz="2800" dirty="0">
                <a:solidFill>
                  <a:srgbClr val="526684"/>
                </a:solidFill>
                <a:latin typeface="Khmer MN" pitchFamily="2" charset="0"/>
                <a:cs typeface="Khmer Sangam MN" panose="02000400000000000000" pitchFamily="2" charset="0"/>
              </a:rPr>
              <a:t>Employees can come in as managers/executives or persons with specialized knowledge or skill in a field.</a:t>
            </a:r>
          </a:p>
          <a:p>
            <a:pPr marL="0" indent="0" defTabSz="457200">
              <a:spcBef>
                <a:spcPts val="0"/>
              </a:spcBef>
              <a:buSzTx/>
              <a:buNone/>
              <a:defRPr sz="3800">
                <a:solidFill>
                  <a:srgbClr val="747676"/>
                </a:solidFill>
                <a:uFill>
                  <a:solidFill>
                    <a:srgbClr val="000000"/>
                  </a:solidFill>
                </a:uFill>
                <a:latin typeface="+mn-lt"/>
                <a:ea typeface="+mn-ea"/>
                <a:cs typeface="+mn-cs"/>
                <a:sym typeface="DIN Condensed"/>
              </a:defRPr>
            </a:pPr>
            <a:endParaRPr lang="en-US" sz="2800" dirty="0">
              <a:solidFill>
                <a:srgbClr val="526684"/>
              </a:solidFill>
              <a:latin typeface="Khmer MN" pitchFamily="2" charset="0"/>
              <a:cs typeface="Khmer Sangam MN" panose="02000400000000000000" pitchFamily="2" charset="0"/>
            </a:endParaRPr>
          </a:p>
          <a:p>
            <a:pPr marL="0" indent="0" defTabSz="457200">
              <a:spcBef>
                <a:spcPts val="0"/>
              </a:spcBef>
              <a:buSzTx/>
              <a:buNone/>
              <a:defRPr sz="3800">
                <a:solidFill>
                  <a:srgbClr val="747676"/>
                </a:solidFill>
                <a:uFill>
                  <a:solidFill>
                    <a:srgbClr val="000000"/>
                  </a:solidFill>
                </a:uFill>
                <a:latin typeface="+mn-lt"/>
                <a:ea typeface="+mn-ea"/>
                <a:cs typeface="+mn-cs"/>
                <a:sym typeface="DIN Condensed"/>
              </a:defRPr>
            </a:pPr>
            <a:r>
              <a:rPr lang="en-US" sz="2800" dirty="0">
                <a:solidFill>
                  <a:srgbClr val="526684"/>
                </a:solidFill>
                <a:latin typeface="Khmer MN" pitchFamily="2" charset="0"/>
                <a:cs typeface="Khmer Sangam MN" panose="02000400000000000000" pitchFamily="2" charset="0"/>
              </a:rPr>
              <a:t>Owner(s) of qualifying E-2 businesses can’t be citizens of the U.S. or Green card holders. </a:t>
            </a:r>
          </a:p>
          <a:p>
            <a:pPr marL="0" indent="0" defTabSz="457200">
              <a:spcBef>
                <a:spcPts val="0"/>
              </a:spcBef>
              <a:buSzTx/>
              <a:buNone/>
              <a:defRPr sz="3800">
                <a:solidFill>
                  <a:srgbClr val="747676"/>
                </a:solidFill>
                <a:uFill>
                  <a:solidFill>
                    <a:srgbClr val="000000"/>
                  </a:solidFill>
                </a:uFill>
                <a:latin typeface="+mn-lt"/>
                <a:ea typeface="+mn-ea"/>
                <a:cs typeface="+mn-cs"/>
                <a:sym typeface="DIN Condensed"/>
              </a:defRPr>
            </a:pPr>
            <a:endParaRPr lang="en-US" sz="2800" dirty="0">
              <a:solidFill>
                <a:srgbClr val="526684"/>
              </a:solidFill>
              <a:latin typeface="Khmer MN" pitchFamily="2" charset="0"/>
              <a:cs typeface="Khmer Sangam MN" panose="02000400000000000000" pitchFamily="2" charset="0"/>
            </a:endParaRPr>
          </a:p>
          <a:p>
            <a:pPr marL="0" indent="0" defTabSz="457200">
              <a:spcBef>
                <a:spcPts val="0"/>
              </a:spcBef>
              <a:buSzTx/>
              <a:buNone/>
              <a:defRPr sz="3800">
                <a:solidFill>
                  <a:srgbClr val="747676"/>
                </a:solidFill>
                <a:uFill>
                  <a:solidFill>
                    <a:srgbClr val="000000"/>
                  </a:solidFill>
                </a:uFill>
                <a:latin typeface="+mn-lt"/>
                <a:ea typeface="+mn-ea"/>
                <a:cs typeface="+mn-cs"/>
                <a:sym typeface="DIN Condensed"/>
              </a:defRPr>
            </a:pPr>
            <a:r>
              <a:rPr lang="en-US" sz="2800" dirty="0">
                <a:solidFill>
                  <a:srgbClr val="526684"/>
                </a:solidFill>
                <a:uFill>
                  <a:solidFill>
                    <a:srgbClr val="000000"/>
                  </a:solidFill>
                </a:uFill>
                <a:latin typeface="Khmer MN" pitchFamily="2" charset="0"/>
                <a:cs typeface="Khmer Sangam MN" panose="02000400000000000000" pitchFamily="2" charset="0"/>
                <a:sym typeface="DIN Condensed"/>
              </a:rPr>
              <a:t>For Example: U.S. Company has five owners but over 50% is owned by three Canadian citizens so qualifying E-2 employee that is a Canadian citizen could come in on an E-2 employee visa. </a:t>
            </a:r>
          </a:p>
          <a:p>
            <a:pPr marL="0" indent="0" defTabSz="457200">
              <a:spcBef>
                <a:spcPts val="0"/>
              </a:spcBef>
              <a:buSzTx/>
              <a:buNone/>
              <a:defRPr sz="3800">
                <a:solidFill>
                  <a:srgbClr val="747676"/>
                </a:solidFill>
                <a:uFill>
                  <a:solidFill>
                    <a:srgbClr val="000000"/>
                  </a:solidFill>
                </a:uFill>
                <a:latin typeface="+mn-lt"/>
                <a:ea typeface="+mn-ea"/>
                <a:cs typeface="+mn-cs"/>
                <a:sym typeface="DIN Condensed"/>
              </a:defRPr>
            </a:pPr>
            <a:endParaRPr lang="en-US" sz="2800" dirty="0">
              <a:solidFill>
                <a:srgbClr val="526684"/>
              </a:solidFill>
              <a:latin typeface="Khmer MN" pitchFamily="2" charset="0"/>
              <a:cs typeface="Khmer Sangam MN" panose="02000400000000000000" pitchFamily="2" charset="0"/>
            </a:endParaRPr>
          </a:p>
        </p:txBody>
      </p:sp>
      <p:pic>
        <p:nvPicPr>
          <p:cNvPr id="200" name="business-matchmaking.png" descr="business-matchmaking.png"/>
          <p:cNvPicPr>
            <a:picLocks noChangeAspect="1"/>
          </p:cNvPicPr>
          <p:nvPr/>
        </p:nvPicPr>
        <p:blipFill>
          <a:blip r:embed="rId2"/>
          <a:stretch>
            <a:fillRect/>
          </a:stretch>
        </p:blipFill>
        <p:spPr>
          <a:xfrm>
            <a:off x="7718091" y="1574801"/>
            <a:ext cx="4992793" cy="523783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FEFF"/>
        </a:solidFill>
        <a:effectLst/>
      </p:bgPr>
    </p:bg>
    <p:spTree>
      <p:nvGrpSpPr>
        <p:cNvPr id="1" name=""/>
        <p:cNvGrpSpPr/>
        <p:nvPr/>
      </p:nvGrpSpPr>
      <p:grpSpPr>
        <a:xfrm>
          <a:off x="0" y="0"/>
          <a:ext cx="0" cy="0"/>
          <a:chOff x="0" y="0"/>
          <a:chExt cx="0" cy="0"/>
        </a:xfrm>
      </p:grpSpPr>
      <p:pic>
        <p:nvPicPr>
          <p:cNvPr id="3" name="Picture 2" descr="Colored organizers on shelves">
            <a:extLst>
              <a:ext uri="{FF2B5EF4-FFF2-40B4-BE49-F238E27FC236}">
                <a16:creationId xmlns:a16="http://schemas.microsoft.com/office/drawing/2014/main" id="{B22520A9-AF07-614E-A692-B2C7D5105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94" y="-122465"/>
            <a:ext cx="14804227" cy="9998529"/>
          </a:xfrm>
          <a:prstGeom prst="rect">
            <a:avLst/>
          </a:prstGeom>
        </p:spPr>
      </p:pic>
      <p:sp>
        <p:nvSpPr>
          <p:cNvPr id="207" name="How do you show your company can make a profit now or over 5 years?"/>
          <p:cNvSpPr txBox="1">
            <a:spLocks noGrp="1"/>
          </p:cNvSpPr>
          <p:nvPr>
            <p:ph type="title"/>
          </p:nvPr>
        </p:nvSpPr>
        <p:spPr>
          <a:xfrm>
            <a:off x="377920" y="579267"/>
            <a:ext cx="11861801" cy="1611644"/>
          </a:xfrm>
          <a:prstGeom prst="rect">
            <a:avLst/>
          </a:prstGeom>
          <a:solidFill>
            <a:schemeClr val="tx1">
              <a:lumMod val="50000"/>
            </a:schemeClr>
          </a:solidFill>
        </p:spPr>
        <p:txBody>
          <a:bodyPr>
            <a:normAutofit fontScale="90000"/>
          </a:bodyPr>
          <a:lstStyle>
            <a:lvl1pPr algn="ctr">
              <a:defRPr>
                <a:solidFill>
                  <a:srgbClr val="3D6AE2"/>
                </a:solidFill>
              </a:defRPr>
            </a:lvl1pPr>
          </a:lstStyle>
          <a:p>
            <a:r>
              <a:rPr lang="en-US" dirty="0">
                <a:solidFill>
                  <a:schemeClr val="bg1">
                    <a:lumMod val="95000"/>
                  </a:schemeClr>
                </a:solidFill>
                <a:latin typeface="DIN Alternate" panose="020B0500000000000000" pitchFamily="34" charset="77"/>
              </a:rPr>
              <a:t>Can E-2 Company make a </a:t>
            </a:r>
            <a:r>
              <a:rPr dirty="0">
                <a:solidFill>
                  <a:schemeClr val="bg1">
                    <a:lumMod val="95000"/>
                  </a:schemeClr>
                </a:solidFill>
                <a:latin typeface="DIN Alternate" panose="020B0500000000000000" pitchFamily="34" charset="77"/>
              </a:rPr>
              <a:t>profit now </a:t>
            </a:r>
            <a:r>
              <a:rPr lang="en-US" dirty="0">
                <a:solidFill>
                  <a:schemeClr val="bg1">
                    <a:lumMod val="95000"/>
                  </a:schemeClr>
                </a:solidFill>
                <a:latin typeface="DIN Alternate" panose="020B0500000000000000" pitchFamily="34" charset="77"/>
              </a:rPr>
              <a:t>and over the next </a:t>
            </a:r>
            <a:r>
              <a:rPr dirty="0">
                <a:solidFill>
                  <a:schemeClr val="bg1">
                    <a:lumMod val="95000"/>
                  </a:schemeClr>
                </a:solidFill>
                <a:latin typeface="DIN Alternate" panose="020B0500000000000000" pitchFamily="34" charset="77"/>
              </a:rPr>
              <a:t>5 years?</a:t>
            </a:r>
          </a:p>
        </p:txBody>
      </p:sp>
      <p:sp>
        <p:nvSpPr>
          <p:cNvPr id="208" name="It’s all about documentation…"/>
          <p:cNvSpPr txBox="1">
            <a:spLocks noGrp="1"/>
          </p:cNvSpPr>
          <p:nvPr>
            <p:ph type="body" idx="1"/>
          </p:nvPr>
        </p:nvSpPr>
        <p:spPr>
          <a:xfrm>
            <a:off x="377921" y="2527299"/>
            <a:ext cx="11861800" cy="6208487"/>
          </a:xfrm>
          <a:prstGeom prst="rect">
            <a:avLst/>
          </a:prstGeom>
          <a:solidFill>
            <a:schemeClr val="tx2">
              <a:lumMod val="50000"/>
            </a:schemeClr>
          </a:solidFill>
        </p:spPr>
        <p:txBody>
          <a:bodyPr/>
          <a:lstStyle/>
          <a:p>
            <a:pPr marL="0" indent="0" algn="ctr">
              <a:spcBef>
                <a:spcPts val="0"/>
              </a:spcBef>
              <a:buSzTx/>
              <a:buFontTx/>
              <a:buNone/>
              <a:defRPr sz="5200" u="sng">
                <a:solidFill>
                  <a:srgbClr val="3D6BE1"/>
                </a:solidFill>
                <a:latin typeface="DIN Alternate"/>
                <a:ea typeface="DIN Alternate"/>
                <a:cs typeface="DIN Alternate"/>
                <a:sym typeface="DIN Alternate"/>
              </a:defRPr>
            </a:pPr>
            <a:r>
              <a:rPr dirty="0">
                <a:solidFill>
                  <a:schemeClr val="bg1">
                    <a:lumMod val="95000"/>
                  </a:schemeClr>
                </a:solidFill>
                <a:latin typeface="DIN Alternate" panose="020B0500000000000000" pitchFamily="34" charset="77"/>
                <a:cs typeface="Khmer Sangam MN" panose="02000400000000000000" pitchFamily="2" charset="0"/>
              </a:rPr>
              <a:t>It’s all about documentation </a:t>
            </a:r>
          </a:p>
          <a:p>
            <a:pPr marL="0" indent="0" algn="ctr">
              <a:spcBef>
                <a:spcPts val="0"/>
              </a:spcBef>
              <a:buSzTx/>
              <a:buFontTx/>
              <a:buNone/>
              <a:defRPr sz="3400">
                <a:solidFill>
                  <a:srgbClr val="3D6BE1"/>
                </a:solidFill>
                <a:latin typeface="DIN Alternate"/>
                <a:ea typeface="DIN Alternate"/>
                <a:cs typeface="DIN Alternate"/>
                <a:sym typeface="DIN Alternate"/>
              </a:defRPr>
            </a:pPr>
            <a:endParaRPr dirty="0">
              <a:solidFill>
                <a:schemeClr val="bg1">
                  <a:lumMod val="95000"/>
                </a:schemeClr>
              </a:solidFill>
              <a:latin typeface="DIN Alternate" panose="020B0500000000000000" pitchFamily="34" charset="77"/>
              <a:cs typeface="Khmer Sangam MN" panose="02000400000000000000" pitchFamily="2" charset="0"/>
            </a:endParaRPr>
          </a:p>
          <a:p>
            <a:pPr marL="0" indent="0" algn="ctr">
              <a:spcBef>
                <a:spcPts val="0"/>
              </a:spcBef>
              <a:buSzTx/>
              <a:buFontTx/>
              <a:buNone/>
              <a:defRPr sz="3400">
                <a:solidFill>
                  <a:srgbClr val="3D6BE1"/>
                </a:solidFill>
                <a:latin typeface="DIN Alternate"/>
                <a:ea typeface="DIN Alternate"/>
                <a:cs typeface="DIN Alternate"/>
                <a:sym typeface="DIN Alternate"/>
              </a:defRPr>
            </a:pPr>
            <a:r>
              <a:rPr dirty="0">
                <a:solidFill>
                  <a:schemeClr val="bg1">
                    <a:lumMod val="95000"/>
                  </a:schemeClr>
                </a:solidFill>
                <a:latin typeface="DIN Alternate" panose="020B0500000000000000" pitchFamily="34" charset="77"/>
                <a:cs typeface="Khmer Sangam MN" panose="02000400000000000000" pitchFamily="2" charset="0"/>
              </a:rPr>
              <a:t>What documentation is needed for </a:t>
            </a:r>
            <a:r>
              <a:rPr lang="en-US" dirty="0">
                <a:solidFill>
                  <a:schemeClr val="bg1">
                    <a:lumMod val="95000"/>
                  </a:schemeClr>
                </a:solidFill>
                <a:latin typeface="DIN Alternate" panose="020B0500000000000000" pitchFamily="34" charset="77"/>
                <a:cs typeface="Khmer Sangam MN" panose="02000400000000000000" pitchFamily="2" charset="0"/>
              </a:rPr>
              <a:t>an </a:t>
            </a:r>
            <a:r>
              <a:rPr dirty="0">
                <a:solidFill>
                  <a:schemeClr val="bg1">
                    <a:lumMod val="95000"/>
                  </a:schemeClr>
                </a:solidFill>
                <a:latin typeface="DIN Alternate" panose="020B0500000000000000" pitchFamily="34" charset="77"/>
                <a:cs typeface="Khmer Sangam MN" panose="02000400000000000000" pitchFamily="2" charset="0"/>
              </a:rPr>
              <a:t>E-2 visa case?</a:t>
            </a:r>
          </a:p>
          <a:p>
            <a:pPr marL="411162" indent="-411162" algn="ctr">
              <a:spcBef>
                <a:spcPts val="0"/>
              </a:spcBef>
              <a:defRPr sz="2800">
                <a:solidFill>
                  <a:srgbClr val="3D6BE1"/>
                </a:solidFill>
                <a:latin typeface="DIN Alternate"/>
                <a:ea typeface="DIN Alternate"/>
                <a:cs typeface="DIN Alternate"/>
                <a:sym typeface="DIN Alternate"/>
              </a:defRPr>
            </a:pPr>
            <a:endParaRPr dirty="0">
              <a:solidFill>
                <a:schemeClr val="bg1">
                  <a:lumMod val="95000"/>
                </a:schemeClr>
              </a:solidFill>
              <a:latin typeface="DIN Alternate" panose="020B0500000000000000" pitchFamily="34" charset="77"/>
              <a:cs typeface="Khmer Sangam MN" panose="02000400000000000000" pitchFamily="2" charset="0"/>
            </a:endParaRPr>
          </a:p>
          <a:p>
            <a:pPr marL="411162" indent="-411162">
              <a:spcBef>
                <a:spcPts val="0"/>
              </a:spcBef>
              <a:defRPr sz="2800">
                <a:solidFill>
                  <a:srgbClr val="3D6BE1"/>
                </a:solidFill>
                <a:latin typeface="DIN Alternate"/>
                <a:ea typeface="DIN Alternate"/>
                <a:cs typeface="DIN Alternate"/>
                <a:sym typeface="DIN Alternate"/>
              </a:defRPr>
            </a:pPr>
            <a:r>
              <a:rPr dirty="0">
                <a:solidFill>
                  <a:schemeClr val="bg1">
                    <a:lumMod val="95000"/>
                  </a:schemeClr>
                </a:solidFill>
                <a:latin typeface="DIN Alternate" panose="020B0500000000000000" pitchFamily="34" charset="77"/>
                <a:cs typeface="Khmer Sangam MN" panose="02000400000000000000" pitchFamily="2" charset="0"/>
              </a:rPr>
              <a:t>Set up a legal entity or declare it as a sole proprietorship</a:t>
            </a:r>
          </a:p>
          <a:p>
            <a:pPr marL="411162" indent="-411162">
              <a:spcBef>
                <a:spcPts val="0"/>
              </a:spcBef>
              <a:defRPr sz="2800">
                <a:solidFill>
                  <a:srgbClr val="3D6BE1"/>
                </a:solidFill>
                <a:latin typeface="DIN Alternate"/>
                <a:ea typeface="DIN Alternate"/>
                <a:cs typeface="DIN Alternate"/>
                <a:sym typeface="DIN Alternate"/>
              </a:defRPr>
            </a:pPr>
            <a:r>
              <a:rPr dirty="0">
                <a:solidFill>
                  <a:schemeClr val="bg1">
                    <a:lumMod val="95000"/>
                  </a:schemeClr>
                </a:solidFill>
                <a:latin typeface="DIN Alternate" panose="020B0500000000000000" pitchFamily="34" charset="77"/>
                <a:cs typeface="Khmer Sangam MN" panose="02000400000000000000" pitchFamily="2" charset="0"/>
              </a:rPr>
              <a:t>Get a tax ID number</a:t>
            </a:r>
            <a:r>
              <a:rPr lang="en-US" dirty="0">
                <a:solidFill>
                  <a:schemeClr val="bg1">
                    <a:lumMod val="95000"/>
                  </a:schemeClr>
                </a:solidFill>
                <a:latin typeface="DIN Alternate" panose="020B0500000000000000" pitchFamily="34" charset="77"/>
                <a:cs typeface="Khmer Sangam MN" panose="02000400000000000000" pitchFamily="2" charset="0"/>
              </a:rPr>
              <a:t> </a:t>
            </a:r>
            <a:r>
              <a:rPr lang="en-US" dirty="0">
                <a:solidFill>
                  <a:srgbClr val="FF0000"/>
                </a:solidFill>
                <a:latin typeface="DIN Alternate" panose="020B0500000000000000" pitchFamily="34" charset="77"/>
                <a:cs typeface="Khmer Sangam MN" panose="02000400000000000000" pitchFamily="2" charset="0"/>
              </a:rPr>
              <a:t>(DELAYS DUE TO COVID)</a:t>
            </a:r>
            <a:endParaRPr dirty="0">
              <a:solidFill>
                <a:srgbClr val="FF0000"/>
              </a:solidFill>
              <a:latin typeface="DIN Alternate" panose="020B0500000000000000" pitchFamily="34" charset="77"/>
              <a:cs typeface="Khmer Sangam MN" panose="02000400000000000000" pitchFamily="2" charset="0"/>
            </a:endParaRPr>
          </a:p>
          <a:p>
            <a:pPr marL="411162" indent="-411162">
              <a:spcBef>
                <a:spcPts val="0"/>
              </a:spcBef>
              <a:defRPr sz="2800">
                <a:solidFill>
                  <a:srgbClr val="3D6BE1"/>
                </a:solidFill>
                <a:latin typeface="DIN Alternate"/>
                <a:ea typeface="DIN Alternate"/>
                <a:cs typeface="DIN Alternate"/>
                <a:sym typeface="DIN Alternate"/>
              </a:defRPr>
            </a:pPr>
            <a:r>
              <a:rPr dirty="0">
                <a:solidFill>
                  <a:schemeClr val="bg1">
                    <a:lumMod val="95000"/>
                  </a:schemeClr>
                </a:solidFill>
                <a:latin typeface="DIN Alternate" panose="020B0500000000000000" pitchFamily="34" charset="77"/>
                <a:cs typeface="Khmer Sangam MN" panose="02000400000000000000" pitchFamily="2" charset="0"/>
              </a:rPr>
              <a:t>Open a U.S. business account</a:t>
            </a:r>
            <a:r>
              <a:rPr lang="en-US" dirty="0">
                <a:solidFill>
                  <a:schemeClr val="bg1">
                    <a:lumMod val="95000"/>
                  </a:schemeClr>
                </a:solidFill>
                <a:latin typeface="DIN Alternate" panose="020B0500000000000000" pitchFamily="34" charset="77"/>
                <a:cs typeface="Khmer Sangam MN" panose="02000400000000000000" pitchFamily="2" charset="0"/>
              </a:rPr>
              <a:t> </a:t>
            </a:r>
            <a:r>
              <a:rPr lang="en-US" dirty="0">
                <a:solidFill>
                  <a:srgbClr val="FF0000"/>
                </a:solidFill>
                <a:latin typeface="DIN Alternate" panose="020B0500000000000000" pitchFamily="34" charset="77"/>
                <a:cs typeface="Khmer Sangam MN" panose="02000400000000000000" pitchFamily="2" charset="0"/>
              </a:rPr>
              <a:t>(DELAYS DUE TO COVID -NEED TAX ID #)</a:t>
            </a:r>
            <a:endParaRPr dirty="0">
              <a:solidFill>
                <a:srgbClr val="FF0000"/>
              </a:solidFill>
              <a:latin typeface="DIN Alternate" panose="020B0500000000000000" pitchFamily="34" charset="77"/>
              <a:cs typeface="Khmer Sangam MN" panose="02000400000000000000" pitchFamily="2" charset="0"/>
            </a:endParaRPr>
          </a:p>
          <a:p>
            <a:pPr marL="411162" indent="-411162">
              <a:spcBef>
                <a:spcPts val="0"/>
              </a:spcBef>
              <a:defRPr sz="2800">
                <a:solidFill>
                  <a:srgbClr val="3D6BE1"/>
                </a:solidFill>
                <a:latin typeface="DIN Alternate"/>
                <a:ea typeface="DIN Alternate"/>
                <a:cs typeface="DIN Alternate"/>
                <a:sym typeface="DIN Alternate"/>
              </a:defRPr>
            </a:pPr>
            <a:r>
              <a:rPr dirty="0">
                <a:solidFill>
                  <a:schemeClr val="bg1">
                    <a:lumMod val="95000"/>
                  </a:schemeClr>
                </a:solidFill>
                <a:latin typeface="DIN Alternate" panose="020B0500000000000000" pitchFamily="34" charset="77"/>
                <a:cs typeface="Khmer Sangam MN" panose="02000400000000000000" pitchFamily="2" charset="0"/>
              </a:rPr>
              <a:t>Funds transfer</a:t>
            </a:r>
            <a:r>
              <a:rPr lang="en-US" dirty="0">
                <a:solidFill>
                  <a:schemeClr val="bg1">
                    <a:lumMod val="95000"/>
                  </a:schemeClr>
                </a:solidFill>
                <a:latin typeface="DIN Alternate" panose="020B0500000000000000" pitchFamily="34" charset="77"/>
                <a:cs typeface="Khmer Sangam MN" panose="02000400000000000000" pitchFamily="2" charset="0"/>
              </a:rPr>
              <a:t>red</a:t>
            </a:r>
            <a:r>
              <a:rPr dirty="0">
                <a:solidFill>
                  <a:schemeClr val="bg1">
                    <a:lumMod val="95000"/>
                  </a:schemeClr>
                </a:solidFill>
                <a:latin typeface="DIN Alternate" panose="020B0500000000000000" pitchFamily="34" charset="77"/>
                <a:cs typeface="Khmer Sangam MN" panose="02000400000000000000" pitchFamily="2" charset="0"/>
              </a:rPr>
              <a:t> to buy business </a:t>
            </a:r>
            <a:r>
              <a:rPr lang="en-US" dirty="0">
                <a:solidFill>
                  <a:schemeClr val="bg1">
                    <a:lumMod val="95000"/>
                  </a:schemeClr>
                </a:solidFill>
                <a:latin typeface="DIN Alternate" panose="020B0500000000000000" pitchFamily="34" charset="77"/>
                <a:cs typeface="Khmer Sangam MN" panose="02000400000000000000" pitchFamily="2" charset="0"/>
              </a:rPr>
              <a:t>should come from investors</a:t>
            </a:r>
            <a:r>
              <a:rPr dirty="0">
                <a:solidFill>
                  <a:schemeClr val="bg1">
                    <a:lumMod val="95000"/>
                  </a:schemeClr>
                </a:solidFill>
                <a:latin typeface="DIN Alternate" panose="020B0500000000000000" pitchFamily="34" charset="77"/>
                <a:cs typeface="Khmer Sangam MN" panose="02000400000000000000" pitchFamily="2" charset="0"/>
              </a:rPr>
              <a:t> personal account or business one.</a:t>
            </a:r>
          </a:p>
          <a:p>
            <a:pPr marL="411162" indent="-411162">
              <a:spcBef>
                <a:spcPts val="0"/>
              </a:spcBef>
              <a:defRPr sz="2800">
                <a:solidFill>
                  <a:srgbClr val="3D6BE1"/>
                </a:solidFill>
                <a:latin typeface="DIN Alternate"/>
                <a:ea typeface="DIN Alternate"/>
                <a:cs typeface="DIN Alternate"/>
                <a:sym typeface="DIN Alternate"/>
              </a:defRPr>
            </a:pPr>
            <a:r>
              <a:rPr lang="en-US" dirty="0">
                <a:solidFill>
                  <a:schemeClr val="bg1">
                    <a:lumMod val="95000"/>
                  </a:schemeClr>
                </a:solidFill>
                <a:latin typeface="DIN Alternate" panose="020B0500000000000000" pitchFamily="34" charset="77"/>
                <a:cs typeface="Khmer Sangam MN" panose="02000400000000000000" pitchFamily="2" charset="0"/>
              </a:rPr>
              <a:t>Better to P</a:t>
            </a:r>
            <a:r>
              <a:rPr dirty="0">
                <a:solidFill>
                  <a:schemeClr val="bg1">
                    <a:lumMod val="95000"/>
                  </a:schemeClr>
                </a:solidFill>
                <a:latin typeface="DIN Alternate" panose="020B0500000000000000" pitchFamily="34" charset="77"/>
                <a:cs typeface="Khmer Sangam MN" panose="02000400000000000000" pitchFamily="2" charset="0"/>
              </a:rPr>
              <a:t>urchase US business in Company name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A6FF"/>
        </a:solidFill>
        <a:effectLst/>
      </p:bgPr>
    </p:bg>
    <p:spTree>
      <p:nvGrpSpPr>
        <p:cNvPr id="1" name=""/>
        <p:cNvGrpSpPr/>
        <p:nvPr/>
      </p:nvGrpSpPr>
      <p:grpSpPr>
        <a:xfrm>
          <a:off x="0" y="0"/>
          <a:ext cx="0" cy="0"/>
          <a:chOff x="0" y="0"/>
          <a:chExt cx="0" cy="0"/>
        </a:xfrm>
      </p:grpSpPr>
      <p:pic>
        <p:nvPicPr>
          <p:cNvPr id="3" name="Picture 2" descr="World map in dots against an abstract background">
            <a:extLst>
              <a:ext uri="{FF2B5EF4-FFF2-40B4-BE49-F238E27FC236}">
                <a16:creationId xmlns:a16="http://schemas.microsoft.com/office/drawing/2014/main" id="{44CC48A2-4614-2C43-BACB-78787779E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4800" cy="9753601"/>
          </a:xfrm>
          <a:prstGeom prst="rect">
            <a:avLst/>
          </a:prstGeom>
        </p:spPr>
      </p:pic>
      <p:sp>
        <p:nvSpPr>
          <p:cNvPr id="213" name="Brokers help gather info, some typical documentation needed:…"/>
          <p:cNvSpPr txBox="1">
            <a:spLocks noGrp="1"/>
          </p:cNvSpPr>
          <p:nvPr>
            <p:ph type="body" idx="1"/>
          </p:nvPr>
        </p:nvSpPr>
        <p:spPr>
          <a:xfrm>
            <a:off x="571500" y="1427842"/>
            <a:ext cx="11861800" cy="7753479"/>
          </a:xfrm>
          <a:prstGeom prst="rect">
            <a:avLst/>
          </a:prstGeom>
          <a:gradFill flip="none" rotWithShape="1">
            <a:gsLst>
              <a:gs pos="0">
                <a:srgbClr val="D228A4"/>
              </a:gs>
              <a:gs pos="22000">
                <a:srgbClr val="A442C8"/>
              </a:gs>
              <a:gs pos="69000">
                <a:srgbClr val="66A3F4"/>
              </a:gs>
              <a:gs pos="97000">
                <a:srgbClr val="CABBF4"/>
              </a:gs>
            </a:gsLst>
            <a:path path="circle">
              <a:fillToRect l="50000" t="50000" r="50000" b="50000"/>
            </a:path>
            <a:tileRect/>
          </a:gradFill>
        </p:spPr>
        <p:txBody>
          <a:bodyPr>
            <a:normAutofit/>
          </a:bodyPr>
          <a:lstStyle/>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endParaRPr b="1" dirty="0">
              <a:solidFill>
                <a:srgbClr val="002060"/>
              </a:solidFill>
              <a:latin typeface="Khmer Sangam MN" panose="02000400000000000000" pitchFamily="2" charset="0"/>
              <a:cs typeface="Khmer Sangam MN" panose="02000400000000000000" pitchFamily="2" charset="0"/>
            </a:endParaRPr>
          </a:p>
          <a:p>
            <a:pPr marL="0" indent="0" defTabSz="374904">
              <a:spcBef>
                <a:spcPts val="0"/>
              </a:spcBef>
              <a:buNone/>
              <a:defRPr sz="2706">
                <a:solidFill>
                  <a:srgbClr val="747676"/>
                </a:solidFill>
                <a:uFill>
                  <a:solidFill>
                    <a:srgbClr val="000000"/>
                  </a:solidFill>
                </a:uFill>
                <a:latin typeface="DIN Alternate"/>
                <a:ea typeface="DIN Alternate"/>
                <a:cs typeface="DIN Alternate"/>
                <a:sym typeface="DIN Alternate"/>
              </a:defRPr>
            </a:pPr>
            <a:r>
              <a:rPr b="1" dirty="0">
                <a:solidFill>
                  <a:srgbClr val="002060"/>
                </a:solidFill>
                <a:latin typeface="Khmer Sangam MN" panose="02000400000000000000" pitchFamily="2" charset="0"/>
                <a:cs typeface="Khmer Sangam MN" panose="02000400000000000000" pitchFamily="2" charset="0"/>
              </a:rPr>
              <a:t>Brokers help gather info</a:t>
            </a:r>
            <a:r>
              <a:rPr lang="en-US" b="1" dirty="0">
                <a:solidFill>
                  <a:srgbClr val="002060"/>
                </a:solidFill>
                <a:latin typeface="Khmer Sangam MN" panose="02000400000000000000" pitchFamily="2" charset="0"/>
                <a:cs typeface="Khmer Sangam MN" panose="02000400000000000000" pitchFamily="2" charset="0"/>
              </a:rPr>
              <a:t>. S</a:t>
            </a:r>
            <a:r>
              <a:rPr b="1" dirty="0">
                <a:solidFill>
                  <a:srgbClr val="002060"/>
                </a:solidFill>
                <a:latin typeface="Khmer Sangam MN" panose="02000400000000000000" pitchFamily="2" charset="0"/>
                <a:cs typeface="Khmer Sangam MN" panose="02000400000000000000" pitchFamily="2" charset="0"/>
              </a:rPr>
              <a:t>ome typical documentation needed:</a:t>
            </a: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r>
              <a:rPr b="1" dirty="0">
                <a:solidFill>
                  <a:srgbClr val="002060"/>
                </a:solidFill>
                <a:latin typeface="Khmer Sangam MN" panose="02000400000000000000" pitchFamily="2" charset="0"/>
                <a:cs typeface="Khmer Sangam MN" panose="02000400000000000000" pitchFamily="2" charset="0"/>
              </a:rPr>
              <a:t>Copies of all closing documents, or if</a:t>
            </a:r>
            <a:r>
              <a:rPr lang="en-US" b="1" dirty="0">
                <a:solidFill>
                  <a:srgbClr val="002060"/>
                </a:solidFill>
                <a:latin typeface="Khmer Sangam MN" panose="02000400000000000000" pitchFamily="2" charset="0"/>
                <a:cs typeface="Khmer Sangam MN" panose="02000400000000000000" pitchFamily="2" charset="0"/>
              </a:rPr>
              <a:t> there is a</a:t>
            </a:r>
            <a:r>
              <a:rPr b="1" dirty="0">
                <a:solidFill>
                  <a:srgbClr val="002060"/>
                </a:solidFill>
                <a:latin typeface="Khmer Sangam MN" panose="02000400000000000000" pitchFamily="2" charset="0"/>
                <a:cs typeface="Khmer Sangam MN" panose="02000400000000000000" pitchFamily="2" charset="0"/>
              </a:rPr>
              <a:t> contingency clause copy of active contract;</a:t>
            </a: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r>
              <a:rPr b="1" dirty="0">
                <a:solidFill>
                  <a:srgbClr val="002060"/>
                </a:solidFill>
                <a:latin typeface="Khmer Sangam MN" panose="02000400000000000000" pitchFamily="2" charset="0"/>
                <a:cs typeface="Khmer Sangam MN" panose="02000400000000000000" pitchFamily="2" charset="0"/>
              </a:rPr>
              <a:t>Last two years of tax returns</a:t>
            </a:r>
            <a:r>
              <a:rPr lang="en-US" b="1" dirty="0">
                <a:solidFill>
                  <a:srgbClr val="002060"/>
                </a:solidFill>
                <a:latin typeface="Khmer Sangam MN" panose="02000400000000000000" pitchFamily="2" charset="0"/>
                <a:cs typeface="Khmer Sangam MN" panose="02000400000000000000" pitchFamily="2" charset="0"/>
              </a:rPr>
              <a:t> of US Company;</a:t>
            </a: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r>
              <a:rPr b="1" dirty="0">
                <a:solidFill>
                  <a:srgbClr val="002060"/>
                </a:solidFill>
                <a:latin typeface="Khmer Sangam MN" panose="02000400000000000000" pitchFamily="2" charset="0"/>
                <a:cs typeface="Khmer Sangam MN" panose="02000400000000000000" pitchFamily="2" charset="0"/>
              </a:rPr>
              <a:t>Business plan</a:t>
            </a:r>
            <a:r>
              <a:rPr lang="en-US" b="1" dirty="0">
                <a:solidFill>
                  <a:srgbClr val="002060"/>
                </a:solidFill>
                <a:latin typeface="Khmer Sangam MN" panose="02000400000000000000" pitchFamily="2" charset="0"/>
                <a:cs typeface="Khmer Sangam MN" panose="02000400000000000000" pitchFamily="2" charset="0"/>
              </a:rPr>
              <a:t>- with five-year financial projections;</a:t>
            </a: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r>
              <a:rPr b="1" dirty="0">
                <a:solidFill>
                  <a:srgbClr val="002060"/>
                </a:solidFill>
                <a:latin typeface="Khmer Sangam MN" panose="02000400000000000000" pitchFamily="2" charset="0"/>
                <a:cs typeface="Khmer Sangam MN" panose="02000400000000000000" pitchFamily="2" charset="0"/>
              </a:rPr>
              <a:t>Last two years of payroll documentation</a:t>
            </a:r>
            <a:r>
              <a:rPr lang="en-US" b="1" dirty="0">
                <a:solidFill>
                  <a:srgbClr val="002060"/>
                </a:solidFill>
                <a:latin typeface="Khmer Sangam MN" panose="02000400000000000000" pitchFamily="2" charset="0"/>
                <a:cs typeface="Khmer Sangam MN" panose="02000400000000000000" pitchFamily="2" charset="0"/>
              </a:rPr>
              <a:t> including all W-2 and 1099 forms issued;</a:t>
            </a: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r>
              <a:rPr b="1" dirty="0">
                <a:solidFill>
                  <a:srgbClr val="002060"/>
                </a:solidFill>
                <a:latin typeface="Khmer Sangam MN" panose="02000400000000000000" pitchFamily="2" charset="0"/>
                <a:cs typeface="Khmer Sangam MN" panose="02000400000000000000" pitchFamily="2" charset="0"/>
              </a:rPr>
              <a:t>All licenses</a:t>
            </a:r>
            <a:r>
              <a:rPr lang="en-US" b="1" dirty="0">
                <a:solidFill>
                  <a:srgbClr val="002060"/>
                </a:solidFill>
                <a:latin typeface="Khmer Sangam MN" panose="02000400000000000000" pitchFamily="2" charset="0"/>
                <a:cs typeface="Khmer Sangam MN" panose="02000400000000000000" pitchFamily="2" charset="0"/>
              </a:rPr>
              <a:t> to operate the business;</a:t>
            </a:r>
            <a:r>
              <a:rPr b="1" dirty="0">
                <a:solidFill>
                  <a:srgbClr val="002060"/>
                </a:solidFill>
                <a:latin typeface="Khmer Sangam MN" panose="02000400000000000000" pitchFamily="2" charset="0"/>
                <a:cs typeface="Khmer Sangam MN" panose="02000400000000000000" pitchFamily="2" charset="0"/>
              </a:rPr>
              <a:t> </a:t>
            </a:r>
            <a:r>
              <a:rPr lang="en-US" b="1" dirty="0">
                <a:solidFill>
                  <a:srgbClr val="002060"/>
                </a:solidFill>
                <a:latin typeface="Khmer Sangam MN" panose="02000400000000000000" pitchFamily="2" charset="0"/>
                <a:cs typeface="Khmer Sangam MN" panose="02000400000000000000" pitchFamily="2" charset="0"/>
              </a:rPr>
              <a:t> </a:t>
            </a: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endParaRPr b="1" dirty="0">
              <a:solidFill>
                <a:srgbClr val="002060"/>
              </a:solidFill>
              <a:latin typeface="Khmer Sangam MN" panose="02000400000000000000" pitchFamily="2" charset="0"/>
              <a:cs typeface="Khmer Sangam MN" panose="02000400000000000000" pitchFamily="2" charset="0"/>
            </a:endParaRPr>
          </a:p>
          <a:p>
            <a:pPr marL="397359" indent="-397359" defTabSz="374904">
              <a:spcBef>
                <a:spcPts val="0"/>
              </a:spcBef>
              <a:defRPr sz="2706">
                <a:solidFill>
                  <a:srgbClr val="747676"/>
                </a:solidFill>
                <a:uFill>
                  <a:solidFill>
                    <a:srgbClr val="000000"/>
                  </a:solidFill>
                </a:uFill>
                <a:latin typeface="DIN Alternate"/>
                <a:ea typeface="DIN Alternate"/>
                <a:cs typeface="DIN Alternate"/>
                <a:sym typeface="DIN Alternate"/>
              </a:defRPr>
            </a:pPr>
            <a:r>
              <a:rPr b="1" dirty="0">
                <a:solidFill>
                  <a:srgbClr val="002060"/>
                </a:solidFill>
                <a:latin typeface="Khmer Sangam MN" panose="02000400000000000000" pitchFamily="2" charset="0"/>
                <a:cs typeface="Khmer Sangam MN" panose="02000400000000000000" pitchFamily="2" charset="0"/>
              </a:rPr>
              <a:t>Proof of active business via documentation of contracts, invoices, utility bills, photos of the business</a:t>
            </a:r>
            <a:r>
              <a:rPr lang="en-US" b="1" dirty="0">
                <a:solidFill>
                  <a:srgbClr val="002060"/>
                </a:solidFill>
                <a:latin typeface="Khmer Sangam MN" panose="02000400000000000000" pitchFamily="2" charset="0"/>
                <a:cs typeface="Khmer Sangam MN" panose="02000400000000000000" pitchFamily="2" charset="0"/>
              </a:rPr>
              <a:t>, etc.</a:t>
            </a:r>
            <a:endParaRPr b="1" dirty="0">
              <a:solidFill>
                <a:srgbClr val="002060"/>
              </a:solidFill>
              <a:latin typeface="Khmer Sangam MN" panose="02000400000000000000" pitchFamily="2" charset="0"/>
              <a:cs typeface="Khmer Sangam MN" panose="02000400000000000000" pitchFamily="2" charset="0"/>
            </a:endParaRPr>
          </a:p>
        </p:txBody>
      </p:sp>
      <p:sp>
        <p:nvSpPr>
          <p:cNvPr id="212" name="Additional Documentation needed"/>
          <p:cNvSpPr txBox="1">
            <a:spLocks noGrp="1"/>
          </p:cNvSpPr>
          <p:nvPr>
            <p:ph type="title"/>
          </p:nvPr>
        </p:nvSpPr>
        <p:spPr>
          <a:xfrm>
            <a:off x="571500" y="375557"/>
            <a:ext cx="11861800" cy="1052286"/>
          </a:xfrm>
          <a:prstGeom prst="rect">
            <a:avLst/>
          </a:prstGeom>
        </p:spPr>
        <p:txBody>
          <a:bodyPr>
            <a:noAutofit/>
          </a:bodyPr>
          <a:lstStyle>
            <a:lvl1pPr algn="ctr" defTabSz="543305">
              <a:spcBef>
                <a:spcPts val="2100"/>
              </a:spcBef>
              <a:defRPr sz="4836"/>
            </a:lvl1pPr>
          </a:lstStyle>
          <a:p>
            <a:r>
              <a:rPr lang="en-US" sz="3200" dirty="0">
                <a:solidFill>
                  <a:schemeClr val="bg1"/>
                </a:solidFill>
                <a:latin typeface="Khmer MN" pitchFamily="2" charset="0"/>
              </a:rPr>
              <a:t>E-2 </a:t>
            </a:r>
            <a:r>
              <a:rPr sz="3200" dirty="0">
                <a:solidFill>
                  <a:schemeClr val="bg1"/>
                </a:solidFill>
                <a:latin typeface="Khmer MN" pitchFamily="2" charset="0"/>
              </a:rPr>
              <a:t>Documentation </a:t>
            </a:r>
            <a:r>
              <a:rPr lang="en-US" sz="3200" dirty="0">
                <a:solidFill>
                  <a:schemeClr val="bg1"/>
                </a:solidFill>
                <a:latin typeface="Khmer MN" pitchFamily="2" charset="0"/>
              </a:rPr>
              <a:t>– Team Effort to get necessary </a:t>
            </a:r>
            <a:r>
              <a:rPr lang="en-US" sz="3200" dirty="0" err="1">
                <a:solidFill>
                  <a:schemeClr val="bg1"/>
                </a:solidFill>
                <a:latin typeface="Khmer MN" pitchFamily="2" charset="0"/>
              </a:rPr>
              <a:t>Documenation</a:t>
            </a:r>
            <a:r>
              <a:rPr lang="en-US" sz="3200" dirty="0">
                <a:solidFill>
                  <a:schemeClr val="bg1"/>
                </a:solidFill>
                <a:latin typeface="Khmer MN" pitchFamily="2" charset="0"/>
              </a:rPr>
              <a:t>. </a:t>
            </a:r>
            <a:endParaRPr sz="3200" dirty="0">
              <a:solidFill>
                <a:schemeClr val="bg1"/>
              </a:solidFill>
              <a:latin typeface="Khmer MN" pitchFamily="2"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F15"/>
        </a:solidFill>
        <a:effectLst/>
      </p:bgPr>
    </p:bg>
    <p:spTree>
      <p:nvGrpSpPr>
        <p:cNvPr id="1" name=""/>
        <p:cNvGrpSpPr/>
        <p:nvPr/>
      </p:nvGrpSpPr>
      <p:grpSpPr>
        <a:xfrm>
          <a:off x="0" y="0"/>
          <a:ext cx="0" cy="0"/>
          <a:chOff x="0" y="0"/>
          <a:chExt cx="0" cy="0"/>
        </a:xfrm>
      </p:grpSpPr>
      <p:pic>
        <p:nvPicPr>
          <p:cNvPr id="216" name="2000px-Arrows.svg.png" descr="2000px-Arrows.svg.png"/>
          <p:cNvPicPr>
            <a:picLocks noChangeAspect="1"/>
          </p:cNvPicPr>
          <p:nvPr/>
        </p:nvPicPr>
        <p:blipFill>
          <a:blip r:embed="rId2"/>
          <a:stretch>
            <a:fillRect/>
          </a:stretch>
        </p:blipFill>
        <p:spPr>
          <a:xfrm>
            <a:off x="672903" y="0"/>
            <a:ext cx="12393394" cy="9753601"/>
          </a:xfrm>
          <a:prstGeom prst="rect">
            <a:avLst/>
          </a:prstGeom>
          <a:ln w="12700">
            <a:miter lim="400000"/>
          </a:ln>
        </p:spPr>
      </p:pic>
      <p:sp>
        <p:nvSpPr>
          <p:cNvPr id="217"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8" name="Transferring Fund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dirty="0">
                <a:solidFill>
                  <a:schemeClr val="tx1">
                    <a:lumMod val="50000"/>
                  </a:schemeClr>
                </a:solidFill>
                <a:latin typeface="Khmer MN" pitchFamily="2" charset="0"/>
              </a:rPr>
              <a:t>Transferring Funds </a:t>
            </a:r>
          </a:p>
        </p:txBody>
      </p:sp>
      <p:sp>
        <p:nvSpPr>
          <p:cNvPr id="219" name="Transfer of funds- How do you show the funds went directly from the buyers personal money to the seller? Show every bank statement, wire transfer and proof of party receiving it. Along with a letter from the buyer confirming where the funds came from. If they are inherited prove it. If they are assets from another company show the transfer to the U.S. Company. Any purchases used with funds transferred to U.S. business account, show receipts how money was spent.…"/>
          <p:cNvSpPr txBox="1">
            <a:spLocks noGrp="1"/>
          </p:cNvSpPr>
          <p:nvPr>
            <p:ph type="body" idx="1"/>
          </p:nvPr>
        </p:nvSpPr>
        <p:spPr>
          <a:xfrm>
            <a:off x="571500" y="1701800"/>
            <a:ext cx="11861800" cy="7226300"/>
          </a:xfrm>
          <a:prstGeom prst="rect">
            <a:avLst/>
          </a:prstGeom>
        </p:spPr>
        <p:txBody>
          <a:bodyPr>
            <a:normAutofit/>
          </a:bodyPr>
          <a:lstStyle/>
          <a:p>
            <a:pPr marL="0" indent="0" algn="just" defTabSz="457200">
              <a:spcBef>
                <a:spcPts val="0"/>
              </a:spcBef>
              <a:buSzTx/>
              <a:buFontTx/>
              <a:buNone/>
              <a:defRPr sz="3500" b="1">
                <a:solidFill>
                  <a:srgbClr val="000000"/>
                </a:solidFill>
                <a:uFill>
                  <a:solidFill>
                    <a:srgbClr val="000000"/>
                  </a:solidFill>
                </a:uFill>
                <a:latin typeface="Cambria"/>
                <a:ea typeface="Cambria"/>
                <a:cs typeface="Cambria"/>
                <a:sym typeface="Cambria"/>
              </a:defRPr>
            </a:pPr>
            <a:r>
              <a:rPr lang="en-US" dirty="0"/>
              <a:t>How must funds be transferred for an E-2?</a:t>
            </a:r>
          </a:p>
          <a:p>
            <a:pPr marL="0" indent="0" algn="just" defTabSz="457200">
              <a:spcBef>
                <a:spcPts val="0"/>
              </a:spcBef>
              <a:buSzTx/>
              <a:buFontTx/>
              <a:buNone/>
              <a:defRPr sz="3500" b="1">
                <a:solidFill>
                  <a:srgbClr val="000000"/>
                </a:solidFill>
                <a:uFill>
                  <a:solidFill>
                    <a:srgbClr val="000000"/>
                  </a:solidFill>
                </a:uFill>
                <a:latin typeface="Cambria"/>
                <a:ea typeface="Cambria"/>
                <a:cs typeface="Cambria"/>
                <a:sym typeface="Cambria"/>
              </a:defRPr>
            </a:pPr>
            <a:endParaRPr lang="en-US" dirty="0"/>
          </a:p>
          <a:p>
            <a:pPr marL="0" indent="0" algn="just" defTabSz="457200">
              <a:spcBef>
                <a:spcPts val="0"/>
              </a:spcBef>
              <a:buSzTx/>
              <a:buFontTx/>
              <a:buNone/>
              <a:defRPr sz="3500" b="1">
                <a:solidFill>
                  <a:srgbClr val="000000"/>
                </a:solidFill>
                <a:uFill>
                  <a:solidFill>
                    <a:srgbClr val="000000"/>
                  </a:solidFill>
                </a:uFill>
                <a:latin typeface="Cambria"/>
                <a:ea typeface="Cambria"/>
                <a:cs typeface="Cambria"/>
                <a:sym typeface="Cambria"/>
              </a:defRPr>
            </a:pPr>
            <a:r>
              <a:rPr dirty="0"/>
              <a:t>Show bank statement</a:t>
            </a:r>
            <a:r>
              <a:rPr lang="en-US" dirty="0"/>
              <a:t>(s) and/or</a:t>
            </a:r>
            <a:r>
              <a:rPr dirty="0"/>
              <a:t> wire transfer</a:t>
            </a:r>
            <a:r>
              <a:rPr lang="en-US" dirty="0"/>
              <a:t>(s) from foreign buyer’s funds directly to Seller’s account.  </a:t>
            </a:r>
          </a:p>
          <a:p>
            <a:pPr marL="0" indent="0" algn="just" defTabSz="457200">
              <a:spcBef>
                <a:spcPts val="0"/>
              </a:spcBef>
              <a:buSzTx/>
              <a:buFontTx/>
              <a:buNone/>
              <a:defRPr sz="3500" b="1">
                <a:solidFill>
                  <a:srgbClr val="000000"/>
                </a:solidFill>
                <a:uFill>
                  <a:solidFill>
                    <a:srgbClr val="000000"/>
                  </a:solidFill>
                </a:uFill>
                <a:latin typeface="Cambria"/>
                <a:ea typeface="Cambria"/>
                <a:cs typeface="Cambria"/>
                <a:sym typeface="Cambria"/>
              </a:defRPr>
            </a:pPr>
            <a:endParaRPr lang="en-US" dirty="0"/>
          </a:p>
          <a:p>
            <a:pPr marL="0" indent="0" algn="just" defTabSz="457200">
              <a:spcBef>
                <a:spcPts val="0"/>
              </a:spcBef>
              <a:buSzTx/>
              <a:buFontTx/>
              <a:buNone/>
              <a:defRPr sz="3500" b="1">
                <a:solidFill>
                  <a:srgbClr val="000000"/>
                </a:solidFill>
                <a:uFill>
                  <a:solidFill>
                    <a:srgbClr val="000000"/>
                  </a:solidFill>
                </a:uFill>
                <a:latin typeface="Cambria"/>
                <a:ea typeface="Cambria"/>
                <a:cs typeface="Cambria"/>
                <a:sym typeface="Cambria"/>
              </a:defRPr>
            </a:pPr>
            <a:r>
              <a:rPr lang="en-US" dirty="0"/>
              <a:t>Provide a detailed letter explaining source of funds that Buyer signs.  </a:t>
            </a:r>
            <a:endParaRPr dirty="0"/>
          </a:p>
          <a:p>
            <a:pPr marL="0" indent="0" algn="just" defTabSz="457200">
              <a:spcBef>
                <a:spcPts val="0"/>
              </a:spcBef>
              <a:buSzTx/>
              <a:buFontTx/>
              <a:buNone/>
              <a:defRPr sz="3500" b="1">
                <a:solidFill>
                  <a:srgbClr val="000000"/>
                </a:solidFill>
                <a:uFill>
                  <a:solidFill>
                    <a:srgbClr val="000000"/>
                  </a:solidFill>
                </a:uFill>
                <a:latin typeface="Cambria"/>
                <a:ea typeface="Cambria"/>
                <a:cs typeface="Cambria"/>
                <a:sym typeface="Cambria"/>
              </a:defRPr>
            </a:pPr>
            <a:endParaRPr dirty="0"/>
          </a:p>
          <a:p>
            <a:pPr marL="0" indent="0" algn="just" defTabSz="457200">
              <a:spcBef>
                <a:spcPts val="0"/>
              </a:spcBef>
              <a:buSzTx/>
              <a:buFontTx/>
              <a:buNone/>
              <a:defRPr sz="3500" b="1">
                <a:solidFill>
                  <a:srgbClr val="000000"/>
                </a:solidFill>
                <a:uFill>
                  <a:solidFill>
                    <a:srgbClr val="000000"/>
                  </a:solidFill>
                </a:uFill>
                <a:latin typeface="Cambria"/>
                <a:ea typeface="Cambria"/>
                <a:cs typeface="Cambria"/>
                <a:sym typeface="Cambria"/>
              </a:defRPr>
            </a:pPr>
            <a:r>
              <a:rPr lang="en-US" dirty="0"/>
              <a:t>Transfer of funds into a bank account and not actively invested isn’t an E-2.</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vel essentials on a table">
            <a:extLst>
              <a:ext uri="{FF2B5EF4-FFF2-40B4-BE49-F238E27FC236}">
                <a16:creationId xmlns:a16="http://schemas.microsoft.com/office/drawing/2014/main" id="{38E35E36-43BD-ED4D-B32C-08DA0665CD59}"/>
              </a:ext>
            </a:extLst>
          </p:cNvPr>
          <p:cNvPicPr>
            <a:picLocks noChangeAspect="1"/>
          </p:cNvPicPr>
          <p:nvPr/>
        </p:nvPicPr>
        <p:blipFill rotWithShape="1">
          <a:blip r:embed="rId2">
            <a:extLst>
              <a:ext uri="{28A0092B-C50C-407E-A947-70E740481C1C}">
                <a14:useLocalDpi xmlns:a14="http://schemas.microsoft.com/office/drawing/2010/main" val="0"/>
              </a:ext>
            </a:extLst>
          </a:blip>
          <a:srcRect r="55934" b="-1"/>
          <a:stretch/>
        </p:blipFill>
        <p:spPr>
          <a:xfrm>
            <a:off x="314409" y="1996751"/>
            <a:ext cx="3380513" cy="4489768"/>
          </a:xfrm>
          <a:prstGeom prst="rect">
            <a:avLst/>
          </a:prstGeom>
          <a:noFill/>
        </p:spPr>
      </p:pic>
      <p:sp>
        <p:nvSpPr>
          <p:cNvPr id="222" name="E-2 Contingency Clause- Why would an E-2 investor one this?"/>
          <p:cNvSpPr txBox="1"/>
          <p:nvPr/>
        </p:nvSpPr>
        <p:spPr>
          <a:xfrm>
            <a:off x="3545633" y="466531"/>
            <a:ext cx="8874967" cy="133686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lvl1pPr defTabSz="457200">
              <a:spcBef>
                <a:spcPts val="0"/>
              </a:spcBef>
              <a:defRPr sz="3500" i="0" spc="0">
                <a:solidFill>
                  <a:srgbClr val="00BE5D"/>
                </a:solidFill>
                <a:uFill>
                  <a:solidFill>
                    <a:srgbClr val="000000"/>
                  </a:solidFill>
                </a:uFill>
                <a:latin typeface="Adobe Caslon Pro"/>
                <a:ea typeface="Adobe Caslon Pro"/>
                <a:cs typeface="Adobe Caslon Pro"/>
                <a:sym typeface="Adobe Caslon Pro"/>
              </a:defRPr>
            </a:lvl1pPr>
          </a:lstStyle>
          <a:p>
            <a:pPr defTabSz="584200">
              <a:lnSpc>
                <a:spcPct val="90000"/>
              </a:lnSpc>
              <a:spcBef>
                <a:spcPts val="2300"/>
              </a:spcBef>
            </a:pPr>
            <a:r>
              <a:rPr sz="3600" b="0" i="0" u="none" strike="noStrike" cap="all" spc="0" baseline="0" dirty="0">
                <a:ln>
                  <a:noFill/>
                </a:ln>
                <a:solidFill>
                  <a:schemeClr val="tx2">
                    <a:lumMod val="50000"/>
                  </a:schemeClr>
                </a:solidFill>
                <a:uFillTx/>
                <a:latin typeface="Avenir Book" panose="02000503020000020003" pitchFamily="2" charset="0"/>
                <a:ea typeface="+mn-ea"/>
                <a:cs typeface="+mn-cs"/>
                <a:sym typeface="DIN Condensed"/>
              </a:rPr>
              <a:t>E-2 Contingency Clause</a:t>
            </a:r>
          </a:p>
        </p:txBody>
      </p:sp>
      <p:sp>
        <p:nvSpPr>
          <p:cNvPr id="223" name="E-2 ViSA"/>
          <p:cNvSpPr txBox="1"/>
          <p:nvPr/>
        </p:nvSpPr>
        <p:spPr>
          <a:xfrm>
            <a:off x="3974841" y="1660849"/>
            <a:ext cx="8445759" cy="79149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fontScale="85000" lnSpcReduction="20000"/>
          </a:bodyPr>
          <a:lstStyle>
            <a:lvl1pPr>
              <a:defRPr sz="15900" u="sng" spc="158">
                <a:solidFill>
                  <a:srgbClr val="819C3C"/>
                </a:solidFill>
              </a:defRPr>
            </a:lvl1pPr>
          </a:lstStyle>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chemeClr val="tx2">
                    <a:lumMod val="50000"/>
                  </a:schemeClr>
                </a:solidFill>
              </a:rPr>
              <a:t>Allows foreign buyer to file for E-2 visa without owning the US business yet. </a:t>
            </a:r>
          </a:p>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endParaRPr lang="en-US" sz="2800" i="0" u="none" dirty="0">
              <a:solidFill>
                <a:schemeClr val="tx2">
                  <a:lumMod val="50000"/>
                </a:schemeClr>
              </a:solidFill>
            </a:endParaRPr>
          </a:p>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chemeClr val="tx2">
                    <a:lumMod val="50000"/>
                  </a:schemeClr>
                </a:solidFill>
              </a:rPr>
              <a:t>How is this done? </a:t>
            </a:r>
          </a:p>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endParaRPr lang="en-US" sz="2800" i="0" u="none" dirty="0">
              <a:solidFill>
                <a:schemeClr val="tx2">
                  <a:lumMod val="50000"/>
                </a:schemeClr>
              </a:solidFill>
            </a:endParaRPr>
          </a:p>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chemeClr val="tx2">
                    <a:lumMod val="50000"/>
                  </a:schemeClr>
                </a:solidFill>
              </a:rPr>
              <a:t>Sample E-2 Contingency Clause used in a contract: (</a:t>
            </a:r>
            <a:r>
              <a:rPr lang="en-US" sz="2800" i="0" u="none" dirty="0">
                <a:solidFill>
                  <a:srgbClr val="FF0000"/>
                </a:solidFill>
              </a:rPr>
              <a:t>NOT TYPICALLY BEING USED DURING COVID FOR CONSULATE PROCESSING)</a:t>
            </a:r>
          </a:p>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endParaRPr lang="en-US" sz="2800" i="0" u="none" dirty="0">
              <a:solidFill>
                <a:srgbClr val="FF0000"/>
              </a:solidFill>
            </a:endParaRPr>
          </a:p>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chemeClr val="tx2">
                    <a:lumMod val="50000"/>
                  </a:schemeClr>
                </a:solidFill>
              </a:rPr>
              <a:t>Consulate Processing</a:t>
            </a:r>
          </a:p>
          <a:p>
            <a:pPr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endParaRPr lang="en-US" sz="2800" i="0" u="none" dirty="0">
              <a:solidFill>
                <a:srgbClr val="303940"/>
              </a:solidFill>
              <a:highlight>
                <a:srgbClr val="D3D4CF"/>
              </a:highlight>
            </a:endParaRPr>
          </a:p>
          <a:p>
            <a:pPr algn="just"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rgbClr val="303940"/>
                </a:solidFill>
                <a:highlight>
                  <a:srgbClr val="D3D4CF"/>
                </a:highlight>
              </a:rPr>
              <a:t> “Remaining funds owed to complete the deal will be released automatically from the neutral escrow account where they are being held upon approval of the E-2 visa by the U.S. Consulate abroad. Closing will take place within two weeks after that date.”</a:t>
            </a:r>
          </a:p>
          <a:p>
            <a:pPr algn="just"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endParaRPr lang="en-US" sz="2800" i="0" u="none" dirty="0">
              <a:solidFill>
                <a:schemeClr val="tx2">
                  <a:lumMod val="50000"/>
                </a:schemeClr>
              </a:solidFill>
            </a:endParaRPr>
          </a:p>
          <a:p>
            <a:pPr algn="just"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chemeClr val="tx2">
                    <a:lumMod val="50000"/>
                  </a:schemeClr>
                </a:solidFill>
              </a:rPr>
              <a:t>Filed with USCIS while in the US</a:t>
            </a:r>
          </a:p>
          <a:p>
            <a:pPr algn="just"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endParaRPr lang="en-US" sz="2800" i="0" u="none" dirty="0">
              <a:solidFill>
                <a:schemeClr val="tx2">
                  <a:lumMod val="50000"/>
                </a:schemeClr>
              </a:solidFill>
            </a:endParaRPr>
          </a:p>
          <a:p>
            <a:pPr algn="just"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rgbClr val="303940"/>
                </a:solidFill>
                <a:highlight>
                  <a:srgbClr val="D3D4CF"/>
                </a:highlight>
              </a:rPr>
              <a:t>If case is filed in the US, you can use this clause as well. It would state, “Once E-2 classification is approved by USCIS then funds will be automatically released and deal will close on xxx date.” </a:t>
            </a:r>
          </a:p>
          <a:p>
            <a:pPr algn="just" defTabSz="457200">
              <a:spcBef>
                <a:spcPts val="0"/>
              </a:spcBef>
              <a:defRPr sz="2700" b="1">
                <a:solidFill>
                  <a:srgbClr val="819C3B"/>
                </a:solidFill>
                <a:uFill>
                  <a:solidFill>
                    <a:srgbClr val="000000"/>
                  </a:solidFill>
                </a:uFill>
                <a:latin typeface="Adobe Caslon Pro"/>
                <a:ea typeface="Adobe Caslon Pro"/>
                <a:cs typeface="Adobe Caslon Pro"/>
                <a:sym typeface="Adobe Caslon Pro"/>
              </a:defRPr>
            </a:pPr>
            <a:r>
              <a:rPr lang="en-US" sz="2800" i="0" u="none" dirty="0">
                <a:solidFill>
                  <a:schemeClr val="tx2">
                    <a:lumMod val="50000"/>
                  </a:schemeClr>
                </a:solidFill>
              </a:rPr>
              <a:t> </a:t>
            </a:r>
          </a:p>
          <a:p>
            <a:pPr defTabSz="457200">
              <a:spcBef>
                <a:spcPts val="0"/>
              </a:spcBef>
              <a:defRPr sz="2700" b="1">
                <a:solidFill>
                  <a:srgbClr val="000000"/>
                </a:solidFill>
                <a:uFill>
                  <a:solidFill>
                    <a:srgbClr val="000000"/>
                  </a:solidFill>
                </a:uFill>
                <a:latin typeface="Cambria"/>
                <a:ea typeface="Cambria"/>
                <a:cs typeface="Cambria"/>
                <a:sym typeface="Cambria"/>
              </a:defRPr>
            </a:pPr>
            <a:endParaRPr lang="en-US" sz="2800" i="0" u="none" dirty="0">
              <a:solidFill>
                <a:schemeClr val="tx2">
                  <a:lumMod val="50000"/>
                </a:schemeClr>
              </a:solidFill>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tatue of Liberty in New York">
            <a:extLst>
              <a:ext uri="{FF2B5EF4-FFF2-40B4-BE49-F238E27FC236}">
                <a16:creationId xmlns:a16="http://schemas.microsoft.com/office/drawing/2014/main" id="{FC4AAEA3-3C45-574D-916B-705C4105C83F}"/>
              </a:ext>
            </a:extLst>
          </p:cNvPr>
          <p:cNvPicPr>
            <a:picLocks noChangeAspect="1"/>
          </p:cNvPicPr>
          <p:nvPr/>
        </p:nvPicPr>
        <p:blipFill rotWithShape="1">
          <a:blip r:embed="rId2">
            <a:extLst>
              <a:ext uri="{28A0092B-C50C-407E-A947-70E740481C1C}">
                <a14:useLocalDpi xmlns:a14="http://schemas.microsoft.com/office/drawing/2010/main" val="0"/>
              </a:ext>
            </a:extLst>
          </a:blip>
          <a:srcRect l="15137" r="1529" b="-1"/>
          <a:stretch/>
        </p:blipFill>
        <p:spPr>
          <a:xfrm>
            <a:off x="20" y="27724"/>
            <a:ext cx="13004780" cy="9753590"/>
          </a:xfrm>
          <a:prstGeom prst="rect">
            <a:avLst/>
          </a:prstGeom>
          <a:noFill/>
        </p:spPr>
      </p:pic>
      <p:sp>
        <p:nvSpPr>
          <p:cNvPr id="108" name="Text Placeholder 2">
            <a:extLst>
              <a:ext uri="{FF2B5EF4-FFF2-40B4-BE49-F238E27FC236}">
                <a16:creationId xmlns:a16="http://schemas.microsoft.com/office/drawing/2014/main" id="{1113A290-179D-4623-97F5-8367883FF6AE}"/>
              </a:ext>
            </a:extLst>
          </p:cNvPr>
          <p:cNvSpPr>
            <a:spLocks noGrp="1"/>
          </p:cNvSpPr>
          <p:nvPr>
            <p:ph type="body" sz="half" idx="14"/>
          </p:nvPr>
        </p:nvSpPr>
        <p:spPr>
          <a:xfrm>
            <a:off x="2855167" y="3076831"/>
            <a:ext cx="9255968" cy="6440393"/>
          </a:xfrm>
        </p:spPr>
        <p:txBody>
          <a:bodyPr/>
          <a:lstStyle/>
          <a:p>
            <a:pPr marL="0" indent="0" defTabSz="457200">
              <a:spcBef>
                <a:spcPts val="0"/>
              </a:spcBef>
              <a:buNone/>
              <a:defRPr sz="3200" b="1">
                <a:solidFill>
                  <a:srgbClr val="857468"/>
                </a:solidFill>
                <a:uFill>
                  <a:solidFill>
                    <a:srgbClr val="000000"/>
                  </a:solidFill>
                </a:uFill>
                <a:latin typeface="Cambria"/>
                <a:ea typeface="Cambria"/>
                <a:cs typeface="Cambria"/>
                <a:sym typeface="Cambria"/>
              </a:defRPr>
            </a:pPr>
            <a:endParaRPr lang="en-US" sz="2400" dirty="0">
              <a:solidFill>
                <a:schemeClr val="tx2">
                  <a:lumMod val="50000"/>
                </a:schemeClr>
              </a:solidFill>
              <a:latin typeface="Khmer MN" pitchFamily="2" charset="0"/>
            </a:endParaRPr>
          </a:p>
          <a:p>
            <a:pPr defTabSz="457200">
              <a:spcBef>
                <a:spcPts val="0"/>
              </a:spcBef>
              <a:defRPr sz="3200" b="1">
                <a:solidFill>
                  <a:srgbClr val="857468"/>
                </a:solidFill>
                <a:uFill>
                  <a:solidFill>
                    <a:srgbClr val="000000"/>
                  </a:solidFill>
                </a:uFill>
                <a:latin typeface="Cambria"/>
                <a:ea typeface="Cambria"/>
                <a:cs typeface="Cambria"/>
                <a:sym typeface="Cambria"/>
              </a:defRPr>
            </a:pPr>
            <a:r>
              <a:rPr lang="en-US" dirty="0">
                <a:solidFill>
                  <a:schemeClr val="tx2">
                    <a:lumMod val="50000"/>
                  </a:schemeClr>
                </a:solidFill>
                <a:latin typeface="Khmer MN" pitchFamily="2" charset="0"/>
              </a:rPr>
              <a:t>Depends on the country you’re applying from.</a:t>
            </a:r>
          </a:p>
          <a:p>
            <a:pPr marL="0" indent="0" defTabSz="457200">
              <a:spcBef>
                <a:spcPts val="0"/>
              </a:spcBef>
              <a:buNone/>
              <a:defRPr sz="3200" b="1">
                <a:solidFill>
                  <a:srgbClr val="857468"/>
                </a:solidFill>
                <a:uFill>
                  <a:solidFill>
                    <a:srgbClr val="000000"/>
                  </a:solidFill>
                </a:uFill>
                <a:latin typeface="Cambria"/>
                <a:ea typeface="Cambria"/>
                <a:cs typeface="Cambria"/>
                <a:sym typeface="Cambria"/>
              </a:defRPr>
            </a:pPr>
            <a:endParaRPr lang="en-US" dirty="0">
              <a:solidFill>
                <a:schemeClr val="tx2">
                  <a:lumMod val="50000"/>
                </a:schemeClr>
              </a:solidFill>
              <a:latin typeface="Khmer MN" pitchFamily="2" charset="0"/>
            </a:endParaRPr>
          </a:p>
          <a:p>
            <a:pPr defTabSz="457200">
              <a:spcBef>
                <a:spcPts val="0"/>
              </a:spcBef>
              <a:defRPr sz="3200" b="1">
                <a:solidFill>
                  <a:srgbClr val="857468"/>
                </a:solidFill>
                <a:uFill>
                  <a:solidFill>
                    <a:srgbClr val="000000"/>
                  </a:solidFill>
                </a:uFill>
                <a:latin typeface="Cambria"/>
                <a:ea typeface="Cambria"/>
                <a:cs typeface="Cambria"/>
                <a:sym typeface="Cambria"/>
              </a:defRPr>
            </a:pPr>
            <a:r>
              <a:rPr lang="en-US" dirty="0">
                <a:solidFill>
                  <a:srgbClr val="FF0000"/>
                </a:solidFill>
                <a:latin typeface="Khmer MN"/>
              </a:rPr>
              <a:t>COVID RELATED CHANGE-</a:t>
            </a:r>
            <a:r>
              <a:rPr lang="en-US" dirty="0">
                <a:solidFill>
                  <a:schemeClr val="tx2">
                    <a:lumMod val="50000"/>
                  </a:schemeClr>
                </a:solidFill>
                <a:latin typeface="Khmer MN"/>
              </a:rPr>
              <a:t>Strategy to get an E-2- enter on an ESTA with business intent, locate a US business then file an E-2 visa while abroad or enter the US in B-1 business visitor status but wait 90 days before filing for a change of status to E-2. Once E-2 change of status approved, apply for an E-2 visa while in the US, don’t leave US till you have E-2 visa appointment scheduled. </a:t>
            </a:r>
            <a:endParaRPr lang="en-US" dirty="0">
              <a:solidFill>
                <a:schemeClr val="tx2">
                  <a:lumMod val="50000"/>
                </a:schemeClr>
              </a:solidFill>
              <a:latin typeface="Khmer MN" pitchFamily="2" charset="0"/>
            </a:endParaRPr>
          </a:p>
          <a:p>
            <a:pPr marL="0" indent="0" defTabSz="457200">
              <a:spcBef>
                <a:spcPts val="0"/>
              </a:spcBef>
              <a:buNone/>
              <a:defRPr sz="3200" b="1">
                <a:solidFill>
                  <a:srgbClr val="857468"/>
                </a:solidFill>
                <a:uFill>
                  <a:solidFill>
                    <a:srgbClr val="000000"/>
                  </a:solidFill>
                </a:uFill>
                <a:latin typeface="Cambria"/>
                <a:ea typeface="Cambria"/>
                <a:cs typeface="Cambria"/>
                <a:sym typeface="Cambria"/>
              </a:defRPr>
            </a:pPr>
            <a:endParaRPr lang="en-US" sz="2400" dirty="0">
              <a:solidFill>
                <a:schemeClr val="tx2">
                  <a:lumMod val="50000"/>
                </a:schemeClr>
              </a:solidFill>
              <a:latin typeface="Khmer MN" pitchFamily="2" charset="0"/>
            </a:endParaRPr>
          </a:p>
          <a:p>
            <a:endParaRPr lang="en-US" sz="2400" dirty="0"/>
          </a:p>
          <a:p>
            <a:endParaRPr lang="en-US" sz="2400" dirty="0"/>
          </a:p>
        </p:txBody>
      </p:sp>
      <p:sp>
        <p:nvSpPr>
          <p:cNvPr id="4" name="TextBox 3">
            <a:extLst>
              <a:ext uri="{FF2B5EF4-FFF2-40B4-BE49-F238E27FC236}">
                <a16:creationId xmlns:a16="http://schemas.microsoft.com/office/drawing/2014/main" id="{1AF60B6F-C7AD-A04E-AA1C-C0690AC8589D}"/>
              </a:ext>
            </a:extLst>
          </p:cNvPr>
          <p:cNvSpPr txBox="1"/>
          <p:nvPr/>
        </p:nvSpPr>
        <p:spPr>
          <a:xfrm>
            <a:off x="3041780" y="475583"/>
            <a:ext cx="7725748" cy="2123658"/>
          </a:xfrm>
          <a:prstGeom prst="rect">
            <a:avLst/>
          </a:prstGeom>
          <a:solidFill>
            <a:srgbClr val="F3F3E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i="0" dirty="0">
                <a:solidFill>
                  <a:srgbClr val="303940"/>
                </a:solidFill>
                <a:latin typeface="Khmer MN" pitchFamily="2" charset="0"/>
              </a:rPr>
              <a:t>How soon can I get to the US if I want   an E-2 visa? </a:t>
            </a:r>
          </a:p>
          <a:p>
            <a:r>
              <a:rPr lang="en-US" sz="3600" b="1" i="0" dirty="0">
                <a:solidFill>
                  <a:srgbClr val="303940"/>
                </a:solidFill>
                <a:latin typeface="Khmer MN" pitchFamily="2" charset="0"/>
              </a:rPr>
              <a:t>Is Covid going to delay my entry? </a:t>
            </a:r>
            <a:endParaRPr kumimoji="0" lang="en-US" sz="3600" b="1" i="0" u="none" strike="noStrike" cap="none" spc="28" normalizeH="0" baseline="0" dirty="0">
              <a:ln>
                <a:noFill/>
              </a:ln>
              <a:solidFill>
                <a:srgbClr val="303940"/>
              </a:solidFill>
              <a:effectLst/>
              <a:uFillTx/>
              <a:latin typeface="Iowan Old Style"/>
              <a:ea typeface="Iowan Old Style"/>
              <a:cs typeface="Iowan Old Style"/>
              <a:sym typeface="Iowan Old Style"/>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Earth.png" descr="Earth.png"/>
          <p:cNvPicPr>
            <a:picLocks noChangeAspect="1"/>
          </p:cNvPicPr>
          <p:nvPr/>
        </p:nvPicPr>
        <p:blipFill>
          <a:blip r:embed="rId2"/>
          <a:stretch>
            <a:fillRect/>
          </a:stretch>
        </p:blipFill>
        <p:spPr>
          <a:xfrm>
            <a:off x="1311800" y="-313800"/>
            <a:ext cx="10381200" cy="10381200"/>
          </a:xfrm>
          <a:prstGeom prst="rect">
            <a:avLst/>
          </a:prstGeom>
          <a:noFill/>
          <a:ln w="12700">
            <a:miter lim="400000"/>
          </a:ln>
        </p:spPr>
      </p:pic>
      <p:sp>
        <p:nvSpPr>
          <p:cNvPr id="136" name="Typical Situation:"/>
          <p:cNvSpPr txBox="1">
            <a:spLocks noGrp="1"/>
          </p:cNvSpPr>
          <p:nvPr>
            <p:ph type="title"/>
          </p:nvPr>
        </p:nvSpPr>
        <p:spPr>
          <a:xfrm>
            <a:off x="2715079" y="2034073"/>
            <a:ext cx="7574642" cy="1209699"/>
          </a:xfrm>
          <a:solidFill>
            <a:schemeClr val="bg1"/>
          </a:solidFill>
        </p:spPr>
        <p:txBody>
          <a:bodyPr anchor="b">
            <a:normAutofit fontScale="90000"/>
          </a:bodyPr>
          <a:lstStyle>
            <a:lvl1pPr defTabSz="543305">
              <a:spcBef>
                <a:spcPts val="2100"/>
              </a:spcBef>
              <a:defRPr sz="4836"/>
            </a:lvl1pPr>
          </a:lstStyle>
          <a:p>
            <a:pPr algn="ctr"/>
            <a:r>
              <a:rPr lang="en-US" sz="6600" dirty="0">
                <a:solidFill>
                  <a:schemeClr val="tx2">
                    <a:lumMod val="50000"/>
                  </a:schemeClr>
                </a:solidFill>
                <a:latin typeface="Avenir Book" panose="02000503020000020003" pitchFamily="2" charset="0"/>
              </a:rPr>
              <a:t>Typical Situations</a:t>
            </a:r>
          </a:p>
        </p:txBody>
      </p:sp>
      <p:sp>
        <p:nvSpPr>
          <p:cNvPr id="3" name="Rectangle 2">
            <a:extLst>
              <a:ext uri="{FF2B5EF4-FFF2-40B4-BE49-F238E27FC236}">
                <a16:creationId xmlns:a16="http://schemas.microsoft.com/office/drawing/2014/main" id="{A6122FBD-FB4C-1E48-B731-DE6E01DB67E1}"/>
              </a:ext>
            </a:extLst>
          </p:cNvPr>
          <p:cNvSpPr/>
          <p:nvPr/>
        </p:nvSpPr>
        <p:spPr>
          <a:xfrm>
            <a:off x="1611922" y="3750906"/>
            <a:ext cx="9752764" cy="4571986"/>
          </a:xfrm>
          <a:prstGeom prst="rect">
            <a:avLst/>
          </a:prstGeom>
          <a:solidFill>
            <a:schemeClr val="tx2">
              <a:lumMod val="50000"/>
            </a:schemeClr>
          </a:solidFill>
          <a:ln w="12700"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2" name="Rectangle 1">
            <a:extLst>
              <a:ext uri="{FF2B5EF4-FFF2-40B4-BE49-F238E27FC236}">
                <a16:creationId xmlns:a16="http://schemas.microsoft.com/office/drawing/2014/main" id="{B93E2107-E1FF-F845-AC95-601A02FF6691}"/>
              </a:ext>
            </a:extLst>
          </p:cNvPr>
          <p:cNvSpPr/>
          <p:nvPr/>
        </p:nvSpPr>
        <p:spPr>
          <a:xfrm>
            <a:off x="1903445" y="3993502"/>
            <a:ext cx="7850155" cy="4206280"/>
          </a:xfrm>
          <a:prstGeom prst="rect">
            <a:avLst/>
          </a:prstGeom>
        </p:spPr>
        <p:txBody>
          <a:bodyPr wrap="square" lIns="91440" tIns="45720" rIns="91440" bIns="45720" anchor="t">
            <a:spAutoFit/>
          </a:bodyPr>
          <a:lstStyle/>
          <a:p>
            <a:r>
              <a:rPr lang="en-US" i="0" dirty="0">
                <a:solidFill>
                  <a:schemeClr val="bg1"/>
                </a:solidFill>
                <a:latin typeface="Khmer Sangam MN"/>
                <a:cs typeface="Khmer Sangam MN" panose="02000400000000000000" pitchFamily="2" charset="0"/>
              </a:rPr>
              <a:t>Broker gets a call from a foreigner and they want to buy a business, live in the U.S. and get U.S. citizenship?</a:t>
            </a:r>
          </a:p>
          <a:p>
            <a:r>
              <a:rPr lang="en-US" i="0" dirty="0">
                <a:solidFill>
                  <a:schemeClr val="bg1"/>
                </a:solidFill>
                <a:latin typeface="Khmer Sangam MN" panose="02000400000000000000" pitchFamily="2" charset="0"/>
                <a:cs typeface="Khmer Sangam MN" panose="02000400000000000000" pitchFamily="2" charset="0"/>
              </a:rPr>
              <a:t>What does the broker do? You need to know about the E-2 nonimmigrant investor visa and the EB-5 permanent investor visa? </a:t>
            </a:r>
          </a:p>
          <a:p>
            <a:r>
              <a:rPr lang="en-US" i="0" dirty="0">
                <a:solidFill>
                  <a:srgbClr val="FF0000"/>
                </a:solidFill>
                <a:latin typeface="Khmer Sangam MN"/>
                <a:cs typeface="Khmer Sangam MN" panose="02000400000000000000" pitchFamily="2" charset="0"/>
              </a:rPr>
              <a:t>I</a:t>
            </a:r>
            <a:r>
              <a:rPr lang="en-US" sz="2000" i="0" dirty="0">
                <a:solidFill>
                  <a:srgbClr val="FF0000"/>
                </a:solidFill>
                <a:latin typeface="Khmer Sangam MN"/>
                <a:cs typeface="Khmer Sangam MN" panose="02000400000000000000" pitchFamily="2" charset="0"/>
              </a:rPr>
              <a:t>mpact of COVID-Visa issuance delays and certain citizens of countries can’t enter the US without a national interest waiver.  (Nov. 1st, 2021 waivers not required)</a:t>
            </a:r>
            <a:endParaRPr lang="en-US" sz="2000" i="0" dirty="0">
              <a:solidFill>
                <a:srgbClr val="FF0000"/>
              </a:solidFill>
              <a:latin typeface="Khmer Sangam MN" panose="02000400000000000000" pitchFamily="2" charset="0"/>
              <a:cs typeface="Khmer Sangam MN" panose="02000400000000000000" pitchFamily="2"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CABBF4"/>
            </a:gs>
            <a:gs pos="100000">
              <a:srgbClr val="526684"/>
            </a:gs>
          </a:gsLst>
          <a:lin ang="5400000" scaled="0"/>
        </a:gradFill>
        <a:effectLst/>
      </p:bgPr>
    </p:bg>
    <p:spTree>
      <p:nvGrpSpPr>
        <p:cNvPr id="1" name=""/>
        <p:cNvGrpSpPr/>
        <p:nvPr/>
      </p:nvGrpSpPr>
      <p:grpSpPr>
        <a:xfrm>
          <a:off x="0" y="0"/>
          <a:ext cx="0" cy="0"/>
          <a:chOff x="0" y="0"/>
          <a:chExt cx="0" cy="0"/>
        </a:xfrm>
      </p:grpSpPr>
      <p:pic>
        <p:nvPicPr>
          <p:cNvPr id="3" name="Picture 2" descr="Items on a table">
            <a:extLst>
              <a:ext uri="{FF2B5EF4-FFF2-40B4-BE49-F238E27FC236}">
                <a16:creationId xmlns:a16="http://schemas.microsoft.com/office/drawing/2014/main" id="{A31B1156-1D7E-2B4D-B228-173631E16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94" y="-328310"/>
            <a:ext cx="13536386" cy="10410219"/>
          </a:xfrm>
          <a:prstGeom prst="rect">
            <a:avLst/>
          </a:prstGeom>
        </p:spPr>
      </p:pic>
      <p:sp>
        <p:nvSpPr>
          <p:cNvPr id="242" name="Ability to travel freely in and out of the U.S.…"/>
          <p:cNvSpPr txBox="1">
            <a:spLocks noGrp="1"/>
          </p:cNvSpPr>
          <p:nvPr>
            <p:ph type="body" idx="1"/>
          </p:nvPr>
        </p:nvSpPr>
        <p:spPr>
          <a:xfrm>
            <a:off x="1057445" y="1687525"/>
            <a:ext cx="10889910" cy="7470750"/>
          </a:xfrm>
          <a:prstGeom prst="rect">
            <a:avLst/>
          </a:prstGeom>
          <a:gradFill>
            <a:gsLst>
              <a:gs pos="0">
                <a:srgbClr val="785844"/>
              </a:gs>
              <a:gs pos="100000">
                <a:srgbClr val="76685D"/>
              </a:gs>
            </a:gsLst>
            <a:lin ang="5400000" scaled="0"/>
          </a:gradFill>
          <a:ln w="9525">
            <a:round/>
          </a:ln>
        </p:spPr>
        <p:txBody>
          <a:bodyPr>
            <a:normAutofit fontScale="62500" lnSpcReduction="20000"/>
          </a:bodyPr>
          <a:lstStyle/>
          <a:p>
            <a:pPr marL="0" indent="0" defTabSz="531622">
              <a:spcBef>
                <a:spcPts val="0"/>
              </a:spcBef>
              <a:buSzTx/>
              <a:buFontTx/>
              <a:buNone/>
              <a:defRPr sz="2184">
                <a:latin typeface="DIN Alternate"/>
                <a:ea typeface="DIN Alternate"/>
                <a:cs typeface="DIN Alternate"/>
                <a:sym typeface="DIN Alternate"/>
              </a:defRPr>
            </a:pPr>
            <a:r>
              <a:rPr lang="en-US" sz="4600" dirty="0">
                <a:solidFill>
                  <a:srgbClr val="00B0F0"/>
                </a:solidFill>
              </a:rPr>
              <a:t>Advantages</a:t>
            </a:r>
          </a:p>
          <a:p>
            <a:pPr marL="0" indent="0" algn="ctr" defTabSz="531622">
              <a:spcBef>
                <a:spcPts val="0"/>
              </a:spcBef>
              <a:buSzTx/>
              <a:buFontTx/>
              <a:buNone/>
              <a:defRPr sz="2184">
                <a:latin typeface="DIN Alternate"/>
                <a:ea typeface="DIN Alternate"/>
                <a:cs typeface="DIN Alternate"/>
                <a:sym typeface="DIN Alternate"/>
              </a:defRPr>
            </a:pPr>
            <a:endParaRPr lang="en-US" sz="3000" dirty="0">
              <a:solidFill>
                <a:srgbClr val="008000"/>
              </a:solidFill>
            </a:endParaRPr>
          </a:p>
          <a:p>
            <a:pPr marL="0" indent="0" defTabSz="531622">
              <a:spcBef>
                <a:spcPts val="0"/>
              </a:spcBef>
              <a:buSzTx/>
              <a:buFontTx/>
              <a:buNone/>
              <a:defRPr sz="2184">
                <a:latin typeface="DIN Alternate"/>
                <a:ea typeface="DIN Alternate"/>
                <a:cs typeface="DIN Alternate"/>
                <a:sym typeface="DIN Alternate"/>
              </a:defRPr>
            </a:pPr>
            <a:r>
              <a:rPr lang="en-US" sz="3100" dirty="0">
                <a:solidFill>
                  <a:schemeClr val="bg1"/>
                </a:solidFill>
              </a:rPr>
              <a:t>- </a:t>
            </a:r>
            <a:r>
              <a:rPr sz="3100" dirty="0">
                <a:solidFill>
                  <a:schemeClr val="bg1"/>
                </a:solidFill>
              </a:rPr>
              <a:t>Ability to travel freely in and out of the U.S</a:t>
            </a:r>
            <a:r>
              <a:rPr lang="en-US" sz="3100" dirty="0">
                <a:solidFill>
                  <a:schemeClr val="bg1"/>
                </a:solidFill>
              </a:rPr>
              <a:t>- </a:t>
            </a:r>
            <a:r>
              <a:rPr lang="en-US" sz="3800" dirty="0">
                <a:solidFill>
                  <a:srgbClr val="FF0000"/>
                </a:solidFill>
                <a:highlight>
                  <a:srgbClr val="F3F3ED"/>
                </a:highlight>
              </a:rPr>
              <a:t>exception need NIE waiver if from a banned country due to COVID 19</a:t>
            </a:r>
            <a:r>
              <a:rPr sz="3800" dirty="0">
                <a:solidFill>
                  <a:srgbClr val="FF0000"/>
                </a:solidFill>
                <a:highlight>
                  <a:srgbClr val="F3F3ED"/>
                </a:highlight>
              </a:rPr>
              <a:t>.</a:t>
            </a:r>
          </a:p>
          <a:p>
            <a:pPr marL="0" indent="0" defTabSz="531622">
              <a:spcBef>
                <a:spcPts val="0"/>
              </a:spcBef>
              <a:buSzTx/>
              <a:buFontTx/>
              <a:buNone/>
              <a:defRPr sz="2184">
                <a:latin typeface="DIN Alternate"/>
                <a:ea typeface="DIN Alternate"/>
                <a:cs typeface="DIN Alternate"/>
                <a:sym typeface="DIN Alternate"/>
              </a:defRPr>
            </a:pPr>
            <a:endParaRPr sz="3100" b="1" dirty="0">
              <a:solidFill>
                <a:srgbClr val="0E425C"/>
              </a:solidFill>
            </a:endParaRPr>
          </a:p>
          <a:p>
            <a:pPr marL="0" indent="0" defTabSz="531622">
              <a:spcBef>
                <a:spcPts val="0"/>
              </a:spcBef>
              <a:buSzTx/>
              <a:buFontTx/>
              <a:buNone/>
              <a:defRPr sz="2184">
                <a:latin typeface="DIN Alternate"/>
                <a:ea typeface="DIN Alternate"/>
                <a:cs typeface="DIN Alternate"/>
                <a:sym typeface="DIN Alternate"/>
              </a:defRPr>
            </a:pPr>
            <a:r>
              <a:rPr lang="en-US" sz="3100" b="1" dirty="0">
                <a:solidFill>
                  <a:srgbClr val="0E425C"/>
                </a:solidFill>
              </a:rPr>
              <a:t>- </a:t>
            </a:r>
            <a:r>
              <a:rPr sz="3100" b="1" dirty="0">
                <a:solidFill>
                  <a:schemeClr val="bg1"/>
                </a:solidFill>
              </a:rPr>
              <a:t>Work legally in the U.S. with the E-2</a:t>
            </a:r>
          </a:p>
          <a:p>
            <a:pPr marL="0" indent="0" defTabSz="531622">
              <a:spcBef>
                <a:spcPts val="0"/>
              </a:spcBef>
              <a:buSzTx/>
              <a:buFontTx/>
              <a:buNone/>
              <a:defRPr sz="2184">
                <a:latin typeface="DIN Alternate"/>
                <a:ea typeface="DIN Alternate"/>
                <a:cs typeface="DIN Alternate"/>
                <a:sym typeface="DIN Alternate"/>
              </a:defRPr>
            </a:pPr>
            <a:r>
              <a:rPr lang="en-US" sz="3100" b="1" dirty="0">
                <a:solidFill>
                  <a:schemeClr val="bg1"/>
                </a:solidFill>
              </a:rPr>
              <a:t>   </a:t>
            </a:r>
            <a:r>
              <a:rPr sz="3100" b="1" dirty="0">
                <a:solidFill>
                  <a:schemeClr val="bg1"/>
                </a:solidFill>
              </a:rPr>
              <a:t>company only</a:t>
            </a:r>
          </a:p>
          <a:p>
            <a:pPr marL="0" indent="0" defTabSz="531622">
              <a:spcBef>
                <a:spcPts val="0"/>
              </a:spcBef>
              <a:buSzTx/>
              <a:buFontTx/>
              <a:buNone/>
              <a:defRPr sz="2184">
                <a:latin typeface="DIN Alternate"/>
                <a:ea typeface="DIN Alternate"/>
                <a:cs typeface="DIN Alternate"/>
                <a:sym typeface="DIN Alternate"/>
              </a:defRPr>
            </a:pPr>
            <a:endParaRPr sz="3100" b="1"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r>
              <a:rPr lang="en-US" sz="3100" b="1" dirty="0">
                <a:solidFill>
                  <a:schemeClr val="bg1"/>
                </a:solidFill>
              </a:rPr>
              <a:t>- </a:t>
            </a:r>
            <a:r>
              <a:rPr sz="3100" b="1" dirty="0">
                <a:solidFill>
                  <a:schemeClr val="bg1"/>
                </a:solidFill>
              </a:rPr>
              <a:t>Remain in the U.S. for prolonged basis in E-2 if you qualify</a:t>
            </a:r>
          </a:p>
          <a:p>
            <a:pPr marL="0" indent="0" defTabSz="531622">
              <a:spcBef>
                <a:spcPts val="0"/>
              </a:spcBef>
              <a:buSzTx/>
              <a:buFontTx/>
              <a:buNone/>
              <a:defRPr sz="2184">
                <a:latin typeface="DIN Alternate"/>
                <a:ea typeface="DIN Alternate"/>
                <a:cs typeface="DIN Alternate"/>
                <a:sym typeface="DIN Alternate"/>
              </a:defRPr>
            </a:pPr>
            <a:endParaRPr sz="3100" b="1"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r>
              <a:rPr lang="en-US" sz="3100" b="1" dirty="0">
                <a:solidFill>
                  <a:schemeClr val="bg1"/>
                </a:solidFill>
              </a:rPr>
              <a:t>- </a:t>
            </a:r>
            <a:r>
              <a:rPr sz="3100" b="1" dirty="0">
                <a:solidFill>
                  <a:schemeClr val="bg1"/>
                </a:solidFill>
              </a:rPr>
              <a:t>Dependents can accompany you </a:t>
            </a:r>
            <a:r>
              <a:rPr lang="en-US" sz="3100" b="1" dirty="0">
                <a:solidFill>
                  <a:schemeClr val="bg1"/>
                </a:solidFill>
              </a:rPr>
              <a:t>to US </a:t>
            </a:r>
            <a:r>
              <a:rPr sz="3100" b="1" dirty="0">
                <a:solidFill>
                  <a:schemeClr val="bg1"/>
                </a:solidFill>
              </a:rPr>
              <a:t>while </a:t>
            </a:r>
            <a:r>
              <a:rPr lang="en-US" sz="3100" b="1" dirty="0">
                <a:solidFill>
                  <a:schemeClr val="bg1"/>
                </a:solidFill>
              </a:rPr>
              <a:t>E-2 parent works here</a:t>
            </a:r>
            <a:endParaRPr sz="3100" b="1"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endParaRPr sz="3100" b="1"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r>
              <a:rPr lang="en-US" sz="3100" b="1" dirty="0">
                <a:solidFill>
                  <a:schemeClr val="bg1"/>
                </a:solidFill>
              </a:rPr>
              <a:t>- </a:t>
            </a:r>
            <a:r>
              <a:rPr sz="3100" b="1" dirty="0">
                <a:solidFill>
                  <a:schemeClr val="bg1"/>
                </a:solidFill>
              </a:rPr>
              <a:t>Spouse and children under 21- spouse can apply for a work permit</a:t>
            </a:r>
          </a:p>
          <a:p>
            <a:pPr marL="0" indent="0" defTabSz="531622">
              <a:spcBef>
                <a:spcPts val="0"/>
              </a:spcBef>
              <a:buSzTx/>
              <a:buFontTx/>
              <a:buNone/>
              <a:defRPr sz="2184">
                <a:latin typeface="DIN Alternate"/>
                <a:ea typeface="DIN Alternate"/>
                <a:cs typeface="DIN Alternate"/>
                <a:sym typeface="DIN Alternate"/>
              </a:defRPr>
            </a:pPr>
            <a:endParaRPr sz="3100" b="1"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r>
              <a:rPr lang="en-US" sz="3100" b="1" dirty="0">
                <a:solidFill>
                  <a:schemeClr val="bg1"/>
                </a:solidFill>
              </a:rPr>
              <a:t>- D</a:t>
            </a:r>
            <a:r>
              <a:rPr sz="3100" b="1" dirty="0">
                <a:solidFill>
                  <a:schemeClr val="bg1"/>
                </a:solidFill>
              </a:rPr>
              <a:t>ependents can attend school in U.S. </a:t>
            </a:r>
            <a:r>
              <a:rPr lang="en-US" sz="3100" b="1" dirty="0">
                <a:solidFill>
                  <a:schemeClr val="bg1"/>
                </a:solidFill>
              </a:rPr>
              <a:t>but</a:t>
            </a:r>
            <a:r>
              <a:rPr sz="3100" b="1" dirty="0">
                <a:solidFill>
                  <a:schemeClr val="bg1"/>
                </a:solidFill>
              </a:rPr>
              <a:t> once 21 will need an F-1 visa</a:t>
            </a:r>
            <a:r>
              <a:rPr lang="en-US" sz="3100" b="1" dirty="0">
                <a:solidFill>
                  <a:schemeClr val="bg1"/>
                </a:solidFill>
              </a:rPr>
              <a:t> (student visa)</a:t>
            </a:r>
            <a:endParaRPr sz="3100" b="1" dirty="0">
              <a:solidFill>
                <a:schemeClr val="bg1"/>
              </a:solidFill>
            </a:endParaRPr>
          </a:p>
          <a:p>
            <a:pPr marL="0" indent="0" algn="ctr" defTabSz="531622">
              <a:spcBef>
                <a:spcPts val="0"/>
              </a:spcBef>
              <a:buSzTx/>
              <a:buFontTx/>
              <a:buNone/>
              <a:defRPr sz="2184">
                <a:latin typeface="DIN Alternate"/>
                <a:ea typeface="DIN Alternate"/>
                <a:cs typeface="DIN Alternate"/>
                <a:sym typeface="DIN Alternate"/>
              </a:defRPr>
            </a:pPr>
            <a:endParaRPr sz="4600" dirty="0"/>
          </a:p>
          <a:p>
            <a:pPr marL="0" indent="0" defTabSz="531622">
              <a:spcBef>
                <a:spcPts val="0"/>
              </a:spcBef>
              <a:buSzTx/>
              <a:buFontTx/>
              <a:buNone/>
              <a:defRPr sz="2184">
                <a:latin typeface="DIN Alternate"/>
                <a:ea typeface="DIN Alternate"/>
                <a:cs typeface="DIN Alternate"/>
                <a:sym typeface="DIN Alternate"/>
              </a:defRPr>
            </a:pPr>
            <a:r>
              <a:rPr sz="4600" b="1" dirty="0">
                <a:solidFill>
                  <a:srgbClr val="00B0F0"/>
                </a:solidFill>
              </a:rPr>
              <a:t>Disadvantages</a:t>
            </a:r>
          </a:p>
          <a:p>
            <a:pPr marL="0" indent="0" algn="ctr" defTabSz="531622">
              <a:spcBef>
                <a:spcPts val="0"/>
              </a:spcBef>
              <a:buSzTx/>
              <a:buFontTx/>
              <a:buNone/>
              <a:defRPr sz="2184">
                <a:latin typeface="DIN Alternate"/>
                <a:ea typeface="DIN Alternate"/>
                <a:cs typeface="DIN Alternate"/>
                <a:sym typeface="DIN Alternate"/>
              </a:defRPr>
            </a:pPr>
            <a:endParaRPr sz="3300" dirty="0"/>
          </a:p>
          <a:p>
            <a:pPr marL="0" indent="0" defTabSz="531622">
              <a:spcBef>
                <a:spcPts val="0"/>
              </a:spcBef>
              <a:buSzTx/>
              <a:buFontTx/>
              <a:buNone/>
              <a:defRPr sz="2184">
                <a:latin typeface="DIN Alternate"/>
                <a:ea typeface="DIN Alternate"/>
                <a:cs typeface="DIN Alternate"/>
                <a:sym typeface="DIN Alternate"/>
              </a:defRPr>
            </a:pPr>
            <a:r>
              <a:rPr lang="en-US" sz="3300" dirty="0">
                <a:solidFill>
                  <a:schemeClr val="bg1"/>
                </a:solidFill>
              </a:rPr>
              <a:t>- </a:t>
            </a:r>
            <a:r>
              <a:rPr sz="3300" dirty="0">
                <a:solidFill>
                  <a:schemeClr val="bg1"/>
                </a:solidFill>
              </a:rPr>
              <a:t>Limited to specific treaty countries</a:t>
            </a:r>
          </a:p>
          <a:p>
            <a:pPr marL="0" indent="0" defTabSz="531622">
              <a:spcBef>
                <a:spcPts val="0"/>
              </a:spcBef>
              <a:buSzTx/>
              <a:buFontTx/>
              <a:buNone/>
              <a:defRPr sz="2184">
                <a:latin typeface="DIN Alternate"/>
                <a:ea typeface="DIN Alternate"/>
                <a:cs typeface="DIN Alternate"/>
                <a:sym typeface="DIN Alternate"/>
              </a:defRPr>
            </a:pPr>
            <a:endParaRPr sz="3300"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r>
              <a:rPr lang="en-US" sz="3300" dirty="0">
                <a:solidFill>
                  <a:schemeClr val="bg1"/>
                </a:solidFill>
              </a:rPr>
              <a:t>- </a:t>
            </a:r>
            <a:r>
              <a:rPr sz="3300" dirty="0">
                <a:solidFill>
                  <a:schemeClr val="bg1"/>
                </a:solidFill>
              </a:rPr>
              <a:t>Must work for E-2 business</a:t>
            </a:r>
          </a:p>
          <a:p>
            <a:pPr marL="0" indent="0" defTabSz="531622">
              <a:spcBef>
                <a:spcPts val="0"/>
              </a:spcBef>
              <a:buSzTx/>
              <a:buFontTx/>
              <a:buNone/>
              <a:defRPr sz="2184">
                <a:latin typeface="DIN Alternate"/>
                <a:ea typeface="DIN Alternate"/>
                <a:cs typeface="DIN Alternate"/>
                <a:sym typeface="DIN Alternate"/>
              </a:defRPr>
            </a:pPr>
            <a:endParaRPr sz="3300"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r>
              <a:rPr lang="en-US" sz="3300" dirty="0">
                <a:solidFill>
                  <a:schemeClr val="bg1"/>
                </a:solidFill>
              </a:rPr>
              <a:t>- </a:t>
            </a:r>
            <a:r>
              <a:rPr sz="3300" dirty="0">
                <a:solidFill>
                  <a:schemeClr val="bg1"/>
                </a:solidFill>
              </a:rPr>
              <a:t>Approved in two years status increments </a:t>
            </a:r>
            <a:r>
              <a:rPr lang="en-US" sz="3300" dirty="0">
                <a:solidFill>
                  <a:schemeClr val="bg1"/>
                </a:solidFill>
              </a:rPr>
              <a:t>once you enter the US and some countries issue the visa for 1 year. </a:t>
            </a:r>
            <a:endParaRPr sz="3300"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endParaRPr sz="3300" dirty="0">
              <a:solidFill>
                <a:schemeClr val="bg1"/>
              </a:solidFill>
            </a:endParaRPr>
          </a:p>
          <a:p>
            <a:pPr marL="0" indent="0" defTabSz="531622">
              <a:spcBef>
                <a:spcPts val="0"/>
              </a:spcBef>
              <a:buSzTx/>
              <a:buFontTx/>
              <a:buNone/>
              <a:defRPr sz="2184">
                <a:latin typeface="DIN Alternate"/>
                <a:ea typeface="DIN Alternate"/>
                <a:cs typeface="DIN Alternate"/>
                <a:sym typeface="DIN Alternate"/>
              </a:defRPr>
            </a:pPr>
            <a:r>
              <a:rPr lang="en-US" sz="3300" dirty="0">
                <a:solidFill>
                  <a:schemeClr val="bg1"/>
                </a:solidFill>
              </a:rPr>
              <a:t>- </a:t>
            </a:r>
            <a:r>
              <a:rPr sz="3300" dirty="0">
                <a:solidFill>
                  <a:schemeClr val="bg1"/>
                </a:solidFill>
              </a:rPr>
              <a:t>E-2 beneficiary must have intent to be in the U.S. temporarily during E stay</a:t>
            </a:r>
          </a:p>
        </p:txBody>
      </p:sp>
      <p:sp>
        <p:nvSpPr>
          <p:cNvPr id="241" name="Why go for an E-2?"/>
          <p:cNvSpPr txBox="1">
            <a:spLocks noGrp="1"/>
          </p:cNvSpPr>
          <p:nvPr>
            <p:ph type="title"/>
          </p:nvPr>
        </p:nvSpPr>
        <p:spPr>
          <a:xfrm>
            <a:off x="3741343" y="541049"/>
            <a:ext cx="5522113" cy="1012570"/>
          </a:xfrm>
          <a:prstGeom prst="rect">
            <a:avLst/>
          </a:prstGeom>
          <a:gradFill>
            <a:gsLst>
              <a:gs pos="0">
                <a:srgbClr val="785844"/>
              </a:gs>
              <a:gs pos="100000">
                <a:srgbClr val="76685D"/>
              </a:gs>
            </a:gsLst>
            <a:lin ang="5400000" scaled="0"/>
          </a:gradFill>
        </p:spPr>
        <p:txBody>
          <a:bodyPr>
            <a:normAutofit fontScale="90000"/>
          </a:bodyPr>
          <a:lstStyle>
            <a:lvl1pPr>
              <a:defRPr sz="7100"/>
            </a:lvl1pPr>
          </a:lstStyle>
          <a:p>
            <a:r>
              <a:rPr dirty="0">
                <a:solidFill>
                  <a:schemeClr val="bg1"/>
                </a:solidFill>
              </a:rPr>
              <a:t>Why go for an E-2?</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culator and notepad">
            <a:extLst>
              <a:ext uri="{FF2B5EF4-FFF2-40B4-BE49-F238E27FC236}">
                <a16:creationId xmlns:a16="http://schemas.microsoft.com/office/drawing/2014/main" id="{264C1FF8-FD5A-404F-BD06-D3E67A4A1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843" y="-914622"/>
            <a:ext cx="16100797" cy="10739106"/>
          </a:xfrm>
          <a:prstGeom prst="rect">
            <a:avLst/>
          </a:prstGeom>
        </p:spPr>
      </p:pic>
      <p:sp>
        <p:nvSpPr>
          <p:cNvPr id="274" name="This form indicates that one must give up their E treaty rights in order to get a green card in the U.S. It could mean paying back taxes. Advisable to consult a tax expert before one signs this but this form must be signed to get a green card and is usually done once the I-140 part of the green card process is approved and when AOS case filed in the U.S. or if filed outside the U.S. its submitted with Consulate Processing part of the case."/>
          <p:cNvSpPr txBox="1">
            <a:spLocks noGrp="1"/>
          </p:cNvSpPr>
          <p:nvPr>
            <p:ph type="body" idx="1"/>
          </p:nvPr>
        </p:nvSpPr>
        <p:spPr>
          <a:xfrm>
            <a:off x="1394431" y="3698283"/>
            <a:ext cx="6701169" cy="3760971"/>
          </a:xfrm>
          <a:prstGeom prst="rect">
            <a:avLst/>
          </a:prstGeom>
          <a:gradFill>
            <a:gsLst>
              <a:gs pos="0">
                <a:srgbClr val="544E00"/>
              </a:gs>
              <a:gs pos="100000">
                <a:srgbClr val="F3F3ED"/>
              </a:gs>
            </a:gsLst>
            <a:lin ang="5400000" scaled="0"/>
          </a:gradFill>
        </p:spPr>
        <p:txBody>
          <a:bodyPr>
            <a:normAutofit lnSpcReduction="10000"/>
          </a:bodyPr>
          <a:lstStyle>
            <a:lvl1pPr marL="0" indent="0" algn="ctr" defTabSz="457200">
              <a:spcBef>
                <a:spcPts val="0"/>
              </a:spcBef>
              <a:buSzTx/>
              <a:buFontTx/>
              <a:buNone/>
              <a:defRPr sz="3300">
                <a:solidFill>
                  <a:schemeClr val="accent1">
                    <a:hueOff val="-522454"/>
                    <a:satOff val="1153"/>
                    <a:lumOff val="13444"/>
                  </a:schemeClr>
                </a:solidFill>
                <a:uFill>
                  <a:solidFill>
                    <a:srgbClr val="000000"/>
                  </a:solidFill>
                </a:uFill>
                <a:latin typeface="DIN Alternate"/>
                <a:ea typeface="DIN Alternate"/>
                <a:cs typeface="DIN Alternate"/>
                <a:sym typeface="DIN Alternate"/>
              </a:defRPr>
            </a:lvl1pPr>
          </a:lstStyle>
          <a:p>
            <a:pPr algn="l"/>
            <a:r>
              <a:rPr dirty="0">
                <a:solidFill>
                  <a:schemeClr val="tx1">
                    <a:lumMod val="50000"/>
                  </a:schemeClr>
                </a:solidFill>
              </a:rPr>
              <a:t>This form indicates that one must give up their E treaty rights in order to get a green card in the U.S. It could mean paying back taxes. Advisable to consult a tax expert before one signs this</a:t>
            </a:r>
            <a:r>
              <a:rPr lang="en-US" dirty="0">
                <a:solidFill>
                  <a:schemeClr val="tx1">
                    <a:lumMod val="50000"/>
                  </a:schemeClr>
                </a:solidFill>
              </a:rPr>
              <a:t>. </a:t>
            </a:r>
          </a:p>
          <a:p>
            <a:endParaRPr lang="en-US" dirty="0">
              <a:solidFill>
                <a:schemeClr val="tx1">
                  <a:lumMod val="50000"/>
                </a:schemeClr>
              </a:solidFill>
            </a:endParaRPr>
          </a:p>
          <a:p>
            <a:pPr algn="l"/>
            <a:r>
              <a:rPr lang="en-US" dirty="0">
                <a:solidFill>
                  <a:schemeClr val="tx1">
                    <a:lumMod val="50000"/>
                  </a:schemeClr>
                </a:solidFill>
              </a:rPr>
              <a:t> </a:t>
            </a:r>
            <a:endParaRPr dirty="0">
              <a:solidFill>
                <a:schemeClr val="tx1">
                  <a:lumMod val="50000"/>
                </a:schemeClr>
              </a:solidFill>
            </a:endParaRPr>
          </a:p>
        </p:txBody>
      </p:sp>
      <p:sp>
        <p:nvSpPr>
          <p:cNvPr id="273" name="What is form I-508 and how does this apply to an E applicant?"/>
          <p:cNvSpPr txBox="1">
            <a:spLocks noGrp="1"/>
          </p:cNvSpPr>
          <p:nvPr>
            <p:ph type="title"/>
          </p:nvPr>
        </p:nvSpPr>
        <p:spPr>
          <a:xfrm>
            <a:off x="1620076" y="1367781"/>
            <a:ext cx="6249877" cy="1853129"/>
          </a:xfrm>
          <a:prstGeom prst="rect">
            <a:avLst/>
          </a:prstGeom>
          <a:gradFill>
            <a:gsLst>
              <a:gs pos="0">
                <a:srgbClr val="544E00"/>
              </a:gs>
              <a:gs pos="100000">
                <a:srgbClr val="F3F3ED"/>
              </a:gs>
            </a:gsLst>
            <a:lin ang="5400000" scaled="0"/>
          </a:gradFill>
        </p:spPr>
        <p:txBody>
          <a:bodyPr>
            <a:normAutofit fontScale="90000"/>
          </a:bodyPr>
          <a:lstStyle>
            <a:lvl1pPr defTabSz="484886">
              <a:spcBef>
                <a:spcPts val="1900"/>
              </a:spcBef>
              <a:defRPr sz="4316"/>
            </a:lvl1pPr>
          </a:lstStyle>
          <a:p>
            <a:r>
              <a:rPr dirty="0">
                <a:solidFill>
                  <a:schemeClr val="tx1">
                    <a:lumMod val="50000"/>
                  </a:schemeClr>
                </a:solidFill>
                <a:latin typeface="DIN Alternate" panose="020B0500000000000000" pitchFamily="34" charset="77"/>
              </a:rPr>
              <a:t>What is form I-508 and how does this apply to an E applicant?</a:t>
            </a:r>
          </a:p>
        </p:txBody>
      </p:sp>
    </p:spTree>
    <p:extLst>
      <p:ext uri="{BB962C8B-B14F-4D97-AF65-F5344CB8AC3E}">
        <p14:creationId xmlns:p14="http://schemas.microsoft.com/office/powerpoint/2010/main" val="9775442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8D"/>
        </a:solidFill>
        <a:effectLst/>
      </p:bgPr>
    </p:bg>
    <p:spTree>
      <p:nvGrpSpPr>
        <p:cNvPr id="1" name=""/>
        <p:cNvGrpSpPr/>
        <p:nvPr/>
      </p:nvGrpSpPr>
      <p:grpSpPr>
        <a:xfrm>
          <a:off x="0" y="0"/>
          <a:ext cx="0" cy="0"/>
          <a:chOff x="0" y="0"/>
          <a:chExt cx="0" cy="0"/>
        </a:xfrm>
      </p:grpSpPr>
      <p:pic>
        <p:nvPicPr>
          <p:cNvPr id="3" name="Picture 2" descr="Aerial top of container ship in ocean">
            <a:extLst>
              <a:ext uri="{FF2B5EF4-FFF2-40B4-BE49-F238E27FC236}">
                <a16:creationId xmlns:a16="http://schemas.microsoft.com/office/drawing/2014/main" id="{E7A01712-582E-F149-A751-F1C735581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14737"/>
            <a:ext cx="13142693" cy="10783074"/>
          </a:xfrm>
          <a:prstGeom prst="rect">
            <a:avLst/>
          </a:prstGeom>
        </p:spPr>
      </p:pic>
      <p:sp>
        <p:nvSpPr>
          <p:cNvPr id="258" name="E-1 is easier to get than an E-2, Why?…"/>
          <p:cNvSpPr txBox="1"/>
          <p:nvPr/>
        </p:nvSpPr>
        <p:spPr>
          <a:xfrm>
            <a:off x="1381014" y="5131453"/>
            <a:ext cx="10753822" cy="4873129"/>
          </a:xfrm>
          <a:prstGeom prst="rect">
            <a:avLst/>
          </a:prstGeom>
          <a:gradFill>
            <a:gsLst>
              <a:gs pos="0">
                <a:srgbClr val="266A5F"/>
              </a:gs>
              <a:gs pos="100000">
                <a:srgbClr val="F3F3ED"/>
              </a:gs>
            </a:gsLst>
            <a:lin ang="5400000" scaled="0"/>
          </a:gra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r>
              <a:rPr dirty="0">
                <a:latin typeface="Khmer Sangam MN" panose="02000400000000000000" pitchFamily="2" charset="0"/>
                <a:cs typeface="Khmer Sangam MN" panose="02000400000000000000" pitchFamily="2" charset="0"/>
              </a:rPr>
              <a:t>E-1 is easier to get than an E-2, Why? </a:t>
            </a:r>
          </a:p>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r>
              <a:rPr dirty="0">
                <a:latin typeface="Khmer Sangam MN" panose="02000400000000000000" pitchFamily="2" charset="0"/>
                <a:cs typeface="Khmer Sangam MN" panose="02000400000000000000" pitchFamily="2" charset="0"/>
              </a:rPr>
              <a:t>No office needed, no employee</a:t>
            </a:r>
            <a:r>
              <a:rPr lang="en-US" dirty="0">
                <a:latin typeface="Khmer Sangam MN" panose="02000400000000000000" pitchFamily="2" charset="0"/>
                <a:cs typeface="Khmer Sangam MN" panose="02000400000000000000" pitchFamily="2" charset="0"/>
              </a:rPr>
              <a:t>s</a:t>
            </a:r>
            <a:r>
              <a:rPr dirty="0">
                <a:latin typeface="Khmer Sangam MN" panose="02000400000000000000" pitchFamily="2" charset="0"/>
                <a:cs typeface="Khmer Sangam MN" panose="02000400000000000000" pitchFamily="2" charset="0"/>
              </a:rPr>
              <a:t>, </a:t>
            </a:r>
            <a:r>
              <a:rPr lang="en-US" dirty="0">
                <a:latin typeface="Khmer Sangam MN" panose="02000400000000000000" pitchFamily="2" charset="0"/>
                <a:cs typeface="Khmer Sangam MN" panose="02000400000000000000" pitchFamily="2" charset="0"/>
              </a:rPr>
              <a:t>and </a:t>
            </a:r>
            <a:r>
              <a:rPr dirty="0">
                <a:latin typeface="Khmer Sangam MN" panose="02000400000000000000" pitchFamily="2" charset="0"/>
                <a:cs typeface="Khmer Sangam MN" panose="02000400000000000000" pitchFamily="2" charset="0"/>
              </a:rPr>
              <a:t>no proof of substantial investment. </a:t>
            </a:r>
          </a:p>
          <a:p>
            <a:pPr algn="ctr" defTabSz="457200">
              <a:spcBef>
                <a:spcPts val="0"/>
              </a:spcBef>
              <a:defRPr sz="3100" i="0" spc="0">
                <a:solidFill>
                  <a:srgbClr val="000000"/>
                </a:solidFill>
                <a:uFill>
                  <a:solidFill>
                    <a:srgbClr val="000000"/>
                  </a:solidFill>
                </a:uFill>
                <a:latin typeface="Cambria"/>
                <a:ea typeface="Cambria"/>
                <a:cs typeface="Cambria"/>
                <a:sym typeface="Cambria"/>
              </a:defRPr>
            </a:pPr>
            <a:endParaRPr dirty="0">
              <a:latin typeface="Khmer Sangam MN" panose="02000400000000000000" pitchFamily="2" charset="0"/>
              <a:cs typeface="Khmer Sangam MN" panose="02000400000000000000" pitchFamily="2" charset="0"/>
            </a:endParaRPr>
          </a:p>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r>
              <a:rPr dirty="0">
                <a:latin typeface="Khmer Sangam MN" panose="02000400000000000000" pitchFamily="2" charset="0"/>
                <a:cs typeface="Khmer Sangam MN" panose="02000400000000000000" pitchFamily="2" charset="0"/>
              </a:rPr>
              <a:t>Can qualifying workers come in under E-1</a:t>
            </a:r>
            <a:r>
              <a:rPr lang="en-US" dirty="0">
                <a:latin typeface="Khmer Sangam MN" panose="02000400000000000000" pitchFamily="2" charset="0"/>
                <a:cs typeface="Khmer Sangam MN" panose="02000400000000000000" pitchFamily="2" charset="0"/>
              </a:rPr>
              <a:t>?</a:t>
            </a:r>
            <a:r>
              <a:rPr dirty="0">
                <a:latin typeface="Khmer Sangam MN" panose="02000400000000000000" pitchFamily="2" charset="0"/>
                <a:cs typeface="Khmer Sangam MN" panose="02000400000000000000" pitchFamily="2" charset="0"/>
              </a:rPr>
              <a:t> Yes</a:t>
            </a:r>
          </a:p>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r>
              <a:rPr dirty="0">
                <a:latin typeface="Khmer Sangam MN" panose="02000400000000000000" pitchFamily="2" charset="0"/>
                <a:cs typeface="Khmer Sangam MN" panose="02000400000000000000" pitchFamily="2" charset="0"/>
              </a:rPr>
              <a:t>Similar</a:t>
            </a:r>
            <a:r>
              <a:rPr lang="en-US" dirty="0">
                <a:latin typeface="Khmer Sangam MN" panose="02000400000000000000" pitchFamily="2" charset="0"/>
                <a:cs typeface="Khmer Sangam MN" panose="02000400000000000000" pitchFamily="2" charset="0"/>
              </a:rPr>
              <a:t> types of workers as the </a:t>
            </a:r>
            <a:r>
              <a:rPr dirty="0">
                <a:latin typeface="Khmer Sangam MN" panose="02000400000000000000" pitchFamily="2" charset="0"/>
                <a:cs typeface="Khmer Sangam MN" panose="02000400000000000000" pitchFamily="2" charset="0"/>
              </a:rPr>
              <a:t>E-2</a:t>
            </a:r>
            <a:r>
              <a:rPr lang="en-US" dirty="0">
                <a:latin typeface="Khmer Sangam MN" panose="02000400000000000000" pitchFamily="2" charset="0"/>
                <a:cs typeface="Khmer Sangam MN" panose="02000400000000000000" pitchFamily="2" charset="0"/>
              </a:rPr>
              <a:t> visa:</a:t>
            </a:r>
          </a:p>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r>
              <a:rPr dirty="0">
                <a:latin typeface="Khmer Sangam MN" panose="02000400000000000000" pitchFamily="2" charset="0"/>
                <a:cs typeface="Khmer Sangam MN" panose="02000400000000000000" pitchFamily="2" charset="0"/>
              </a:rPr>
              <a:t>Managers/</a:t>
            </a:r>
            <a:r>
              <a:rPr lang="en-US" dirty="0">
                <a:latin typeface="Khmer Sangam MN" panose="02000400000000000000" pitchFamily="2" charset="0"/>
                <a:cs typeface="Khmer Sangam MN" panose="02000400000000000000" pitchFamily="2" charset="0"/>
              </a:rPr>
              <a:t>E</a:t>
            </a:r>
            <a:r>
              <a:rPr dirty="0">
                <a:latin typeface="Khmer Sangam MN" panose="02000400000000000000" pitchFamily="2" charset="0"/>
                <a:cs typeface="Khmer Sangam MN" panose="02000400000000000000" pitchFamily="2" charset="0"/>
              </a:rPr>
              <a:t>xecutives and </a:t>
            </a:r>
            <a:r>
              <a:rPr lang="en-US" dirty="0">
                <a:latin typeface="Khmer Sangam MN" panose="02000400000000000000" pitchFamily="2" charset="0"/>
                <a:cs typeface="Khmer Sangam MN" panose="02000400000000000000" pitchFamily="2" charset="0"/>
              </a:rPr>
              <a:t>S</a:t>
            </a:r>
            <a:r>
              <a:rPr dirty="0">
                <a:latin typeface="Khmer Sangam MN" panose="02000400000000000000" pitchFamily="2" charset="0"/>
                <a:cs typeface="Khmer Sangam MN" panose="02000400000000000000" pitchFamily="2" charset="0"/>
              </a:rPr>
              <a:t>pecialized </a:t>
            </a:r>
          </a:p>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k</a:t>
            </a:r>
            <a:r>
              <a:rPr dirty="0">
                <a:latin typeface="Khmer Sangam MN" panose="02000400000000000000" pitchFamily="2" charset="0"/>
                <a:cs typeface="Khmer Sangam MN" panose="02000400000000000000" pitchFamily="2" charset="0"/>
              </a:rPr>
              <a:t>nowledge personnel</a:t>
            </a:r>
            <a:r>
              <a:rPr lang="en-US" dirty="0">
                <a:latin typeface="Khmer Sangam MN" panose="02000400000000000000" pitchFamily="2" charset="0"/>
                <a:cs typeface="Khmer Sangam MN" panose="02000400000000000000" pitchFamily="2" charset="0"/>
              </a:rPr>
              <a:t>.</a:t>
            </a:r>
            <a:endParaRPr dirty="0">
              <a:latin typeface="Khmer Sangam MN" panose="02000400000000000000" pitchFamily="2" charset="0"/>
              <a:cs typeface="Khmer Sangam MN" panose="02000400000000000000" pitchFamily="2" charset="0"/>
            </a:endParaRPr>
          </a:p>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endParaRPr dirty="0">
              <a:latin typeface="Khmer Sangam MN" panose="02000400000000000000" pitchFamily="2" charset="0"/>
              <a:cs typeface="Khmer Sangam MN" panose="02000400000000000000" pitchFamily="2" charset="0"/>
            </a:endParaRPr>
          </a:p>
          <a:p>
            <a:pPr lvl="1" indent="498763" algn="ctr" defTabSz="457200">
              <a:spcBef>
                <a:spcPts val="0"/>
              </a:spcBef>
              <a:defRPr sz="3100" i="0" spc="0">
                <a:solidFill>
                  <a:srgbClr val="000000"/>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Spouse </a:t>
            </a:r>
            <a:r>
              <a:rPr dirty="0">
                <a:latin typeface="Khmer Sangam MN" panose="02000400000000000000" pitchFamily="2" charset="0"/>
                <a:cs typeface="Khmer Sangam MN" panose="02000400000000000000" pitchFamily="2" charset="0"/>
              </a:rPr>
              <a:t>and children under 18 get E dependent status</a:t>
            </a:r>
            <a:r>
              <a:rPr lang="en-US" dirty="0">
                <a:latin typeface="Khmer Sangam MN" panose="02000400000000000000" pitchFamily="2" charset="0"/>
                <a:cs typeface="Khmer Sangam MN" panose="02000400000000000000" pitchFamily="2" charset="0"/>
              </a:rPr>
              <a:t> also</a:t>
            </a:r>
            <a:r>
              <a:rPr dirty="0">
                <a:latin typeface="Khmer Sangam MN" panose="02000400000000000000" pitchFamily="2" charset="0"/>
                <a:cs typeface="Khmer Sangam MN" panose="02000400000000000000" pitchFamily="2" charset="0"/>
              </a:rPr>
              <a:t>. </a:t>
            </a:r>
          </a:p>
        </p:txBody>
      </p:sp>
      <p:sp>
        <p:nvSpPr>
          <p:cNvPr id="255" name="Substantial trade or services with US;…"/>
          <p:cNvSpPr txBox="1">
            <a:spLocks noGrp="1"/>
          </p:cNvSpPr>
          <p:nvPr>
            <p:ph type="body" idx="1"/>
          </p:nvPr>
        </p:nvSpPr>
        <p:spPr>
          <a:xfrm>
            <a:off x="1410827" y="2185582"/>
            <a:ext cx="10694198" cy="1478755"/>
          </a:xfrm>
          <a:prstGeom prst="rect">
            <a:avLst/>
          </a:prstGeom>
          <a:gradFill>
            <a:gsLst>
              <a:gs pos="0">
                <a:srgbClr val="266A5F"/>
              </a:gs>
              <a:gs pos="100000">
                <a:srgbClr val="F3F3ED"/>
              </a:gs>
            </a:gsLst>
            <a:lin ang="5400000" scaled="0"/>
          </a:gradFill>
        </p:spPr>
        <p:txBody>
          <a:bodyPr>
            <a:normAutofit lnSpcReduction="10000"/>
          </a:bodyPr>
          <a:lstStyle/>
          <a:p>
            <a:pPr marL="457200" indent="-228600" algn="ctr" defTabSz="457200">
              <a:spcBef>
                <a:spcPts val="0"/>
              </a:spcBef>
              <a:buSzPct val="100000"/>
              <a:buFontTx/>
              <a:buAutoNum type="arabicPeriod"/>
              <a:defRPr sz="3100">
                <a:solidFill>
                  <a:srgbClr val="000000"/>
                </a:solidFill>
                <a:uFill>
                  <a:solidFill>
                    <a:srgbClr val="000000"/>
                  </a:solidFill>
                </a:uFill>
                <a:latin typeface="Cambria"/>
                <a:ea typeface="Cambria"/>
                <a:cs typeface="Cambria"/>
                <a:sym typeface="Cambria"/>
              </a:defRPr>
            </a:pPr>
            <a:r>
              <a:rPr dirty="0">
                <a:latin typeface="Khmer Sangam MN" panose="02000400000000000000" pitchFamily="2" charset="0"/>
                <a:cs typeface="Khmer Sangam MN" panose="02000400000000000000" pitchFamily="2" charset="0"/>
              </a:rPr>
              <a:t>Substantial trade or services with US;</a:t>
            </a:r>
          </a:p>
          <a:p>
            <a:pPr marL="457200" indent="-228600" algn="ctr" defTabSz="457200">
              <a:spcBef>
                <a:spcPts val="0"/>
              </a:spcBef>
              <a:buSzPct val="100000"/>
              <a:buFontTx/>
              <a:buAutoNum type="arabicPeriod"/>
              <a:defRPr sz="3100">
                <a:solidFill>
                  <a:srgbClr val="000000"/>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Open a US Entity; </a:t>
            </a:r>
            <a:endParaRPr dirty="0">
              <a:latin typeface="Khmer Sangam MN" panose="02000400000000000000" pitchFamily="2" charset="0"/>
              <a:cs typeface="Khmer Sangam MN" panose="02000400000000000000" pitchFamily="2" charset="0"/>
            </a:endParaRPr>
          </a:p>
          <a:p>
            <a:pPr marL="457200" indent="-228600" algn="ctr" defTabSz="457200">
              <a:spcBef>
                <a:spcPts val="0"/>
              </a:spcBef>
              <a:buSzPct val="100000"/>
              <a:buFontTx/>
              <a:buAutoNum type="arabicPeriod"/>
              <a:defRPr sz="3100">
                <a:solidFill>
                  <a:srgbClr val="000000"/>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 Must have </a:t>
            </a:r>
            <a:r>
              <a:rPr dirty="0">
                <a:latin typeface="Khmer Sangam MN" panose="02000400000000000000" pitchFamily="2" charset="0"/>
                <a:cs typeface="Khmer Sangam MN" panose="02000400000000000000" pitchFamily="2" charset="0"/>
              </a:rPr>
              <a:t>E-1 Treaty with US and their home country.</a:t>
            </a:r>
          </a:p>
          <a:p>
            <a:pPr marL="457200" indent="0" algn="ctr" defTabSz="457200">
              <a:spcBef>
                <a:spcPts val="0"/>
              </a:spcBef>
              <a:buSzTx/>
              <a:buFontTx/>
              <a:buNone/>
              <a:defRPr sz="3100">
                <a:solidFill>
                  <a:srgbClr val="000000"/>
                </a:solidFill>
                <a:uFill>
                  <a:solidFill>
                    <a:srgbClr val="000000"/>
                  </a:solidFill>
                </a:uFill>
                <a:latin typeface="Cambria"/>
                <a:ea typeface="Cambria"/>
                <a:cs typeface="Cambria"/>
                <a:sym typeface="Cambria"/>
              </a:defRPr>
            </a:pPr>
            <a:endParaRPr dirty="0">
              <a:latin typeface="Khmer Sangam MN" panose="02000400000000000000" pitchFamily="2" charset="0"/>
              <a:cs typeface="Khmer Sangam MN" panose="02000400000000000000" pitchFamily="2" charset="0"/>
            </a:endParaRPr>
          </a:p>
          <a:p>
            <a:pPr marL="0" lvl="1" indent="498763" algn="ctr" defTabSz="457200">
              <a:spcBef>
                <a:spcPts val="0"/>
              </a:spcBef>
              <a:buSzTx/>
              <a:buFontTx/>
              <a:buNone/>
              <a:defRPr sz="3100">
                <a:solidFill>
                  <a:srgbClr val="000000"/>
                </a:solidFill>
                <a:uFill>
                  <a:solidFill>
                    <a:srgbClr val="000000"/>
                  </a:solidFill>
                </a:uFill>
                <a:latin typeface="Cambria"/>
                <a:ea typeface="Cambria"/>
                <a:cs typeface="Cambria"/>
                <a:sym typeface="Cambria"/>
              </a:defRPr>
            </a:pPr>
            <a:endParaRPr dirty="0">
              <a:latin typeface="Khmer Sangam MN" panose="02000400000000000000" pitchFamily="2" charset="0"/>
              <a:cs typeface="Khmer Sangam MN" panose="02000400000000000000" pitchFamily="2" charset="0"/>
            </a:endParaRPr>
          </a:p>
        </p:txBody>
      </p:sp>
      <p:sp>
        <p:nvSpPr>
          <p:cNvPr id="254" name="E-1 Criteria"/>
          <p:cNvSpPr txBox="1">
            <a:spLocks noGrp="1"/>
          </p:cNvSpPr>
          <p:nvPr>
            <p:ph type="title"/>
          </p:nvPr>
        </p:nvSpPr>
        <p:spPr>
          <a:xfrm>
            <a:off x="4317542" y="694585"/>
            <a:ext cx="4880767" cy="1070020"/>
          </a:xfrm>
          <a:prstGeom prst="rect">
            <a:avLst/>
          </a:prstGeom>
          <a:gradFill>
            <a:gsLst>
              <a:gs pos="0">
                <a:srgbClr val="266A5F"/>
              </a:gs>
              <a:gs pos="100000">
                <a:srgbClr val="F3F3ED"/>
              </a:gs>
            </a:gsLst>
            <a:lin ang="5400000" scaled="0"/>
          </a:gradFill>
        </p:spPr>
        <p:txBody>
          <a:bodyPr>
            <a:normAutofit fontScale="90000"/>
          </a:bodyPr>
          <a:lstStyle>
            <a:lvl1pPr defTabSz="537463">
              <a:spcBef>
                <a:spcPts val="2100"/>
              </a:spcBef>
              <a:defRPr sz="7636"/>
            </a:lvl1pPr>
          </a:lstStyle>
          <a:p>
            <a:r>
              <a:rPr dirty="0">
                <a:solidFill>
                  <a:schemeClr val="tx1">
                    <a:lumMod val="50000"/>
                  </a:schemeClr>
                </a:solidFill>
                <a:latin typeface="Khmer MN" pitchFamily="2" charset="0"/>
              </a:rPr>
              <a:t>E-1 Criteria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75D3"/>
            </a:gs>
            <a:gs pos="100000">
              <a:schemeClr val="accent3">
                <a:hueOff val="-256224"/>
                <a:satOff val="-13732"/>
                <a:lumOff val="-19712"/>
              </a:schemeClr>
            </a:gs>
          </a:gsLst>
          <a:lin ang="5400000" scaled="0"/>
        </a:gradFill>
        <a:effectLst/>
      </p:bgPr>
    </p:bg>
    <p:spTree>
      <p:nvGrpSpPr>
        <p:cNvPr id="1" name=""/>
        <p:cNvGrpSpPr/>
        <p:nvPr/>
      </p:nvGrpSpPr>
      <p:grpSpPr>
        <a:xfrm>
          <a:off x="0" y="0"/>
          <a:ext cx="0" cy="0"/>
          <a:chOff x="0" y="0"/>
          <a:chExt cx="0" cy="0"/>
        </a:xfrm>
      </p:grpSpPr>
      <p:sp>
        <p:nvSpPr>
          <p:cNvPr id="261" name="How can i turn an E Visa into a Green card?"/>
          <p:cNvSpPr txBox="1">
            <a:spLocks noGrp="1"/>
          </p:cNvSpPr>
          <p:nvPr>
            <p:ph type="title"/>
          </p:nvPr>
        </p:nvSpPr>
        <p:spPr>
          <a:xfrm>
            <a:off x="179276" y="1065648"/>
            <a:ext cx="12825524" cy="723900"/>
          </a:xfrm>
          <a:prstGeom prst="rect">
            <a:avLst/>
          </a:prstGeom>
        </p:spPr>
        <p:txBody>
          <a:bodyPr>
            <a:noAutofit/>
          </a:bodyPr>
          <a:lstStyle>
            <a:lvl1pPr defTabSz="543305">
              <a:spcBef>
                <a:spcPts val="2100"/>
              </a:spcBef>
              <a:defRPr sz="4836">
                <a:solidFill>
                  <a:srgbClr val="FFFFFF"/>
                </a:solidFill>
              </a:defRPr>
            </a:lvl1pPr>
          </a:lstStyle>
          <a:p>
            <a:r>
              <a:rPr sz="4000" dirty="0">
                <a:latin typeface="Khmer MN" pitchFamily="2" charset="0"/>
              </a:rPr>
              <a:t>How can </a:t>
            </a:r>
            <a:r>
              <a:rPr sz="4000" dirty="0" err="1">
                <a:latin typeface="Khmer MN" pitchFamily="2" charset="0"/>
              </a:rPr>
              <a:t>i</a:t>
            </a:r>
            <a:r>
              <a:rPr sz="4000" dirty="0">
                <a:latin typeface="Khmer MN" pitchFamily="2" charset="0"/>
              </a:rPr>
              <a:t> turn an E</a:t>
            </a:r>
            <a:r>
              <a:rPr lang="en-US" sz="4000" dirty="0">
                <a:latin typeface="Khmer MN" pitchFamily="2" charset="0"/>
              </a:rPr>
              <a:t>-2</a:t>
            </a:r>
            <a:r>
              <a:rPr sz="4000" dirty="0">
                <a:latin typeface="Khmer MN" pitchFamily="2" charset="0"/>
              </a:rPr>
              <a:t> Visa into a</a:t>
            </a:r>
            <a:r>
              <a:rPr lang="en-US" sz="4000" dirty="0">
                <a:latin typeface="Khmer MN" pitchFamily="2" charset="0"/>
              </a:rPr>
              <a:t>n EB-5</a:t>
            </a:r>
            <a:r>
              <a:rPr sz="4000" dirty="0">
                <a:latin typeface="Khmer MN" pitchFamily="2" charset="0"/>
              </a:rPr>
              <a:t> Green card?</a:t>
            </a:r>
          </a:p>
        </p:txBody>
      </p:sp>
      <p:sp>
        <p:nvSpPr>
          <p:cNvPr id="262" name="EB-5- popular but not the only option…"/>
          <p:cNvSpPr txBox="1">
            <a:spLocks noGrp="1"/>
          </p:cNvSpPr>
          <p:nvPr>
            <p:ph type="body" idx="1"/>
          </p:nvPr>
        </p:nvSpPr>
        <p:spPr>
          <a:xfrm>
            <a:off x="684543" y="2852302"/>
            <a:ext cx="7109926" cy="5835650"/>
          </a:xfrm>
          <a:prstGeom prst="rect">
            <a:avLst/>
          </a:prstGeom>
          <a:solidFill>
            <a:srgbClr val="7030A0">
              <a:alpha val="87000"/>
            </a:srgbClr>
          </a:solidFill>
        </p:spPr>
        <p:txBody>
          <a:bodyPr>
            <a:normAutofit fontScale="77500" lnSpcReduction="20000"/>
          </a:bodyPr>
          <a:lstStyle/>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endParaRPr lang="en-US" dirty="0">
              <a:solidFill>
                <a:srgbClr val="FF0000"/>
              </a:solidFill>
              <a:highlight>
                <a:srgbClr val="F3F3ED"/>
              </a:highlight>
              <a:latin typeface="Khmer Sangam MN" panose="02000400000000000000" pitchFamily="2" charset="0"/>
              <a:cs typeface="Khmer Sangam MN" panose="02000400000000000000" pitchFamily="2" charset="0"/>
            </a:endParaRP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endParaRPr lang="en-US" dirty="0">
              <a:solidFill>
                <a:schemeClr val="bg1"/>
              </a:solidFill>
              <a:latin typeface="Khmer Sangam MN" panose="02000400000000000000" pitchFamily="2" charset="0"/>
              <a:cs typeface="Khmer Sangam MN" panose="02000400000000000000" pitchFamily="2" charset="0"/>
            </a:endParaRP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dirty="0">
                <a:solidFill>
                  <a:schemeClr val="bg1"/>
                </a:solidFill>
                <a:latin typeface="Khmer Sangam MN" panose="02000400000000000000" pitchFamily="2" charset="0"/>
                <a:cs typeface="Khmer Sangam MN" panose="02000400000000000000" pitchFamily="2" charset="0"/>
              </a:rPr>
              <a:t>Criteria:</a:t>
            </a:r>
            <a:endParaRPr dirty="0">
              <a:solidFill>
                <a:schemeClr val="bg1"/>
              </a:solidFill>
              <a:latin typeface="Khmer Sangam MN" panose="02000400000000000000" pitchFamily="2" charset="0"/>
              <a:cs typeface="Khmer Sangam MN" panose="02000400000000000000" pitchFamily="2" charset="0"/>
            </a:endParaRP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endParaRPr dirty="0">
              <a:latin typeface="Khmer Sangam MN" panose="02000400000000000000" pitchFamily="2" charset="0"/>
              <a:cs typeface="Khmer Sangam MN" panose="02000400000000000000" pitchFamily="2" charset="0"/>
            </a:endParaRP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dirty="0">
                <a:latin typeface="Khmer Sangam MN" panose="02000400000000000000" pitchFamily="2" charset="0"/>
                <a:cs typeface="Khmer Sangam MN" panose="02000400000000000000" pitchFamily="2" charset="0"/>
              </a:rPr>
              <a:t>Invest $500k or $1 million</a:t>
            </a:r>
            <a:r>
              <a:rPr lang="en-US" dirty="0">
                <a:latin typeface="Khmer Sangam MN" panose="02000400000000000000" pitchFamily="2" charset="0"/>
                <a:cs typeface="Khmer Sangam MN" panose="02000400000000000000" pitchFamily="2" charset="0"/>
              </a:rPr>
              <a:t> in a new commercial enterprise exception if one invests in a Targeted Employment Area.</a:t>
            </a: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C</a:t>
            </a:r>
            <a:r>
              <a:rPr dirty="0">
                <a:latin typeface="Khmer Sangam MN" panose="02000400000000000000" pitchFamily="2" charset="0"/>
                <a:cs typeface="Khmer Sangam MN" panose="02000400000000000000" pitchFamily="2" charset="0"/>
              </a:rPr>
              <a:t>reate 10 full time jobs for U.S. Citizens</a:t>
            </a:r>
            <a:r>
              <a:rPr lang="en-US" dirty="0">
                <a:latin typeface="Khmer Sangam MN" panose="02000400000000000000" pitchFamily="2" charset="0"/>
                <a:cs typeface="Khmer Sangam MN" panose="02000400000000000000" pitchFamily="2" charset="0"/>
              </a:rPr>
              <a:t> and </a:t>
            </a:r>
            <a:r>
              <a:rPr dirty="0">
                <a:latin typeface="Khmer Sangam MN" panose="02000400000000000000" pitchFamily="2" charset="0"/>
                <a:cs typeface="Khmer Sangam MN" panose="02000400000000000000" pitchFamily="2" charset="0"/>
              </a:rPr>
              <a:t>Green card holders</a:t>
            </a:r>
            <a:r>
              <a:rPr lang="en-US" dirty="0">
                <a:latin typeface="Khmer Sangam MN" panose="02000400000000000000" pitchFamily="2" charset="0"/>
                <a:cs typeface="Khmer Sangam MN" panose="02000400000000000000" pitchFamily="2" charset="0"/>
              </a:rPr>
              <a:t> during conditional green card period-2 years</a:t>
            </a: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10 employees don’t include investor, their spouse, kids or any foreign national in any nonimmigrant status or illegal persons. </a:t>
            </a: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Must be </a:t>
            </a:r>
            <a:r>
              <a:rPr dirty="0">
                <a:latin typeface="Khmer Sangam MN" panose="02000400000000000000" pitchFamily="2" charset="0"/>
                <a:cs typeface="Khmer Sangam MN" panose="02000400000000000000" pitchFamily="2" charset="0"/>
              </a:rPr>
              <a:t>a </a:t>
            </a:r>
            <a:r>
              <a:rPr lang="en-US" dirty="0">
                <a:latin typeface="Khmer Sangam MN" panose="02000400000000000000" pitchFamily="2" charset="0"/>
                <a:cs typeface="Khmer Sangam MN" panose="02000400000000000000" pitchFamily="2" charset="0"/>
              </a:rPr>
              <a:t>"</a:t>
            </a:r>
            <a:r>
              <a:rPr dirty="0">
                <a:latin typeface="Khmer Sangam MN" panose="02000400000000000000" pitchFamily="2" charset="0"/>
                <a:cs typeface="Khmer Sangam MN" panose="02000400000000000000" pitchFamily="2" charset="0"/>
              </a:rPr>
              <a:t>new </a:t>
            </a:r>
            <a:r>
              <a:rPr lang="en-US" dirty="0">
                <a:latin typeface="Khmer Sangam MN" panose="02000400000000000000" pitchFamily="2" charset="0"/>
                <a:cs typeface="Khmer Sangam MN" panose="02000400000000000000" pitchFamily="2" charset="0"/>
              </a:rPr>
              <a:t>commercial enterprise”.</a:t>
            </a:r>
            <a:endParaRPr dirty="0">
              <a:latin typeface="Khmer Sangam MN" panose="02000400000000000000" pitchFamily="2" charset="0"/>
              <a:cs typeface="Khmer Sangam MN" panose="02000400000000000000" pitchFamily="2" charset="0"/>
            </a:endParaRPr>
          </a:p>
        </p:txBody>
      </p:sp>
      <p:pic>
        <p:nvPicPr>
          <p:cNvPr id="263" name="Seal_of_an_Embassy_of_the_United_States_of_America.png" descr="Seal_of_an_Embassy_of_the_United_States_of_America.png"/>
          <p:cNvPicPr>
            <a:picLocks noChangeAspect="1"/>
          </p:cNvPicPr>
          <p:nvPr/>
        </p:nvPicPr>
        <p:blipFill>
          <a:blip r:embed="rId2"/>
          <a:stretch>
            <a:fillRect/>
          </a:stretch>
        </p:blipFill>
        <p:spPr>
          <a:xfrm>
            <a:off x="8080309" y="2852302"/>
            <a:ext cx="4657495" cy="4925296"/>
          </a:xfrm>
          <a:prstGeom prst="rect">
            <a:avLst/>
          </a:prstGeom>
          <a:ln w="12700">
            <a:miter lim="400000"/>
          </a:ln>
        </p:spPr>
      </p:pic>
      <p:sp>
        <p:nvSpPr>
          <p:cNvPr id="2" name="TextBox 1">
            <a:extLst>
              <a:ext uri="{FF2B5EF4-FFF2-40B4-BE49-F238E27FC236}">
                <a16:creationId xmlns:a16="http://schemas.microsoft.com/office/drawing/2014/main" id="{E0712E86-83E3-8840-9F4B-3BA73884271C}"/>
              </a:ext>
            </a:extLst>
          </p:cNvPr>
          <p:cNvSpPr txBox="1"/>
          <p:nvPr/>
        </p:nvSpPr>
        <p:spPr>
          <a:xfrm>
            <a:off x="179277" y="1951127"/>
            <a:ext cx="7297008" cy="71301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2800" b="0" i="1" u="none" strike="noStrike" cap="none" spc="28" normalizeH="0" baseline="0" dirty="0">
                <a:ln>
                  <a:noFill/>
                </a:ln>
                <a:solidFill>
                  <a:srgbClr val="FF0000"/>
                </a:solidFill>
                <a:effectLst/>
                <a:uFillTx/>
                <a:latin typeface="Iowan Old Style"/>
                <a:ea typeface="Iowan Old Style"/>
                <a:cs typeface="Iowan Old Style"/>
                <a:sym typeface="Iowan Old Style"/>
              </a:rPr>
              <a:t>Covid Related Delays in Processing EB-5 Cases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75D3"/>
            </a:gs>
            <a:gs pos="100000">
              <a:schemeClr val="accent3">
                <a:hueOff val="-256224"/>
                <a:satOff val="-13732"/>
                <a:lumOff val="-19712"/>
              </a:schemeClr>
            </a:gs>
          </a:gsLst>
          <a:lin ang="5400000" scaled="0"/>
        </a:gradFill>
        <a:effectLst/>
      </p:bgPr>
    </p:bg>
    <p:spTree>
      <p:nvGrpSpPr>
        <p:cNvPr id="1" name=""/>
        <p:cNvGrpSpPr/>
        <p:nvPr/>
      </p:nvGrpSpPr>
      <p:grpSpPr>
        <a:xfrm>
          <a:off x="0" y="0"/>
          <a:ext cx="0" cy="0"/>
          <a:chOff x="0" y="0"/>
          <a:chExt cx="0" cy="0"/>
        </a:xfrm>
      </p:grpSpPr>
      <p:sp>
        <p:nvSpPr>
          <p:cNvPr id="260"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pic>
        <p:nvPicPr>
          <p:cNvPr id="7" name="Picture 6" descr="Business meeting behind a glass wall">
            <a:extLst>
              <a:ext uri="{FF2B5EF4-FFF2-40B4-BE49-F238E27FC236}">
                <a16:creationId xmlns:a16="http://schemas.microsoft.com/office/drawing/2014/main" id="{8A055DCF-64FB-CE4E-A1FB-0E4A217A9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262" name="EB-5- popular but not the only option…"/>
          <p:cNvSpPr txBox="1">
            <a:spLocks noGrp="1"/>
          </p:cNvSpPr>
          <p:nvPr>
            <p:ph type="body" idx="1"/>
          </p:nvPr>
        </p:nvSpPr>
        <p:spPr>
          <a:xfrm>
            <a:off x="571500" y="3487479"/>
            <a:ext cx="11861800" cy="4869712"/>
          </a:xfrm>
          <a:prstGeom prst="rect">
            <a:avLst/>
          </a:prstGeom>
          <a:solidFill>
            <a:srgbClr val="F3F3ED"/>
          </a:solidFill>
        </p:spPr>
        <p:txBody>
          <a:bodyPr/>
          <a:lstStyle/>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endParaRPr lang="en-US" dirty="0">
              <a:solidFill>
                <a:schemeClr val="tx1">
                  <a:lumMod val="50000"/>
                </a:schemeClr>
              </a:solidFill>
            </a:endParaRP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lang="en-US" dirty="0">
                <a:solidFill>
                  <a:schemeClr val="tx1">
                    <a:lumMod val="50000"/>
                  </a:schemeClr>
                </a:solidFill>
              </a:rPr>
              <a:t>File form I-526;  </a:t>
            </a: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lang="en-US" dirty="0">
                <a:solidFill>
                  <a:schemeClr val="tx1">
                    <a:lumMod val="50000"/>
                  </a:schemeClr>
                </a:solidFill>
              </a:rPr>
              <a:t>Once I-526 is approved, file adjustment of status if in US and if outside the US file Consulate Processing. </a:t>
            </a: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lang="en-US" dirty="0">
                <a:solidFill>
                  <a:schemeClr val="tx1">
                    <a:lumMod val="50000"/>
                  </a:schemeClr>
                </a:solidFill>
              </a:rPr>
              <a:t>Granted a two-year conditional status  </a:t>
            </a:r>
          </a:p>
          <a:p>
            <a:pPr marL="543321" indent="-543321" defTabSz="457200">
              <a:spcBef>
                <a:spcPts val="0"/>
              </a:spcBef>
              <a:defRPr sz="3700" b="1">
                <a:solidFill>
                  <a:srgbClr val="FFFFFF"/>
                </a:solidFill>
                <a:uFill>
                  <a:solidFill>
                    <a:srgbClr val="000000"/>
                  </a:solidFill>
                </a:uFill>
                <a:latin typeface="Cambria"/>
                <a:ea typeface="Cambria"/>
                <a:cs typeface="Cambria"/>
                <a:sym typeface="Cambria"/>
              </a:defRPr>
            </a:pPr>
            <a:r>
              <a:rPr lang="en-US" dirty="0">
                <a:solidFill>
                  <a:schemeClr val="tx1">
                    <a:lumMod val="50000"/>
                  </a:schemeClr>
                </a:solidFill>
              </a:rPr>
              <a:t>File form I-829 to remove conditional status timely- within 90 days of the two-year anniversary of the date you got the EB-5 status. </a:t>
            </a:r>
            <a:endParaRPr dirty="0">
              <a:solidFill>
                <a:schemeClr val="tx1">
                  <a:lumMod val="50000"/>
                </a:schemeClr>
              </a:solidFill>
            </a:endParaRPr>
          </a:p>
        </p:txBody>
      </p:sp>
      <p:sp>
        <p:nvSpPr>
          <p:cNvPr id="261" name="How can i turn an E Visa into a Green card?"/>
          <p:cNvSpPr txBox="1">
            <a:spLocks noGrp="1"/>
          </p:cNvSpPr>
          <p:nvPr>
            <p:ph type="title"/>
          </p:nvPr>
        </p:nvSpPr>
        <p:spPr>
          <a:xfrm>
            <a:off x="3966008" y="2320125"/>
            <a:ext cx="5072783" cy="838050"/>
          </a:xfrm>
          <a:prstGeom prst="rect">
            <a:avLst/>
          </a:prstGeom>
          <a:solidFill>
            <a:srgbClr val="F3F3ED"/>
          </a:solidFill>
        </p:spPr>
        <p:txBody>
          <a:bodyPr>
            <a:noAutofit/>
          </a:bodyPr>
          <a:lstStyle>
            <a:lvl1pPr defTabSz="543305">
              <a:spcBef>
                <a:spcPts val="2100"/>
              </a:spcBef>
              <a:defRPr sz="4836">
                <a:solidFill>
                  <a:srgbClr val="FFFFFF"/>
                </a:solidFill>
              </a:defRPr>
            </a:lvl1pPr>
          </a:lstStyle>
          <a:p>
            <a:r>
              <a:rPr lang="en-US" sz="5400" dirty="0">
                <a:solidFill>
                  <a:schemeClr val="tx1">
                    <a:lumMod val="50000"/>
                  </a:schemeClr>
                </a:solidFill>
                <a:latin typeface="Khmer Sangam MN" panose="02000400000000000000" pitchFamily="2" charset="0"/>
                <a:cs typeface="Khmer Sangam MN" panose="02000400000000000000" pitchFamily="2" charset="0"/>
              </a:rPr>
              <a:t>EB-5 Process</a:t>
            </a:r>
            <a:endParaRPr sz="5400" dirty="0">
              <a:solidFill>
                <a:schemeClr val="tx1">
                  <a:lumMod val="50000"/>
                </a:schemeClr>
              </a:solidFill>
              <a:latin typeface="Khmer Sangam MN" panose="02000400000000000000" pitchFamily="2" charset="0"/>
              <a:cs typeface="Khmer Sangam MN" panose="02000400000000000000" pitchFamily="2" charset="0"/>
            </a:endParaRPr>
          </a:p>
        </p:txBody>
      </p:sp>
    </p:spTree>
    <p:extLst>
      <p:ext uri="{BB962C8B-B14F-4D97-AF65-F5344CB8AC3E}">
        <p14:creationId xmlns:p14="http://schemas.microsoft.com/office/powerpoint/2010/main" val="400020533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75D3"/>
            </a:gs>
            <a:gs pos="100000">
              <a:schemeClr val="accent3">
                <a:hueOff val="-256224"/>
                <a:satOff val="-13732"/>
                <a:lumOff val="-19712"/>
              </a:schemeClr>
            </a:gs>
          </a:gsLst>
          <a:lin ang="5400000" scaled="0"/>
        </a:gradFill>
        <a:effectLst/>
      </p:bgPr>
    </p:bg>
    <p:spTree>
      <p:nvGrpSpPr>
        <p:cNvPr id="1" name=""/>
        <p:cNvGrpSpPr/>
        <p:nvPr/>
      </p:nvGrpSpPr>
      <p:grpSpPr>
        <a:xfrm>
          <a:off x="0" y="0"/>
          <a:ext cx="0" cy="0"/>
          <a:chOff x="0" y="0"/>
          <a:chExt cx="0" cy="0"/>
        </a:xfrm>
      </p:grpSpPr>
      <p:pic>
        <p:nvPicPr>
          <p:cNvPr id="3" name="Picture 2" descr="Three people working at laptops on desk in garage at night">
            <a:extLst>
              <a:ext uri="{FF2B5EF4-FFF2-40B4-BE49-F238E27FC236}">
                <a16:creationId xmlns:a16="http://schemas.microsoft.com/office/drawing/2014/main" id="{64DD10F9-1D1A-F541-8FF9-C2AF1F72A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262" name="EB-5- popular but not the only option…"/>
          <p:cNvSpPr txBox="1">
            <a:spLocks noGrp="1"/>
          </p:cNvSpPr>
          <p:nvPr>
            <p:ph type="body" idx="1"/>
          </p:nvPr>
        </p:nvSpPr>
        <p:spPr>
          <a:xfrm>
            <a:off x="5815583" y="2358728"/>
            <a:ext cx="6872311" cy="2518072"/>
          </a:xfrm>
          <a:prstGeom prst="rect">
            <a:avLst/>
          </a:prstGeom>
          <a:blipFill>
            <a:blip r:embed="rId3"/>
            <a:tile tx="0" ty="0" sx="100000" sy="100000" flip="none" algn="tl"/>
          </a:blipFill>
        </p:spPr>
        <p:txBody>
          <a:bodyPr>
            <a:noAutofit/>
          </a:bodyPr>
          <a:lstStyle/>
          <a:p>
            <a:pPr marL="0" indent="0" algn="r" defTabSz="457200">
              <a:spcBef>
                <a:spcPts val="0"/>
              </a:spcBef>
              <a:buNone/>
              <a:defRPr sz="3700" b="1">
                <a:solidFill>
                  <a:srgbClr val="FFFFFF"/>
                </a:solidFill>
                <a:uFill>
                  <a:solidFill>
                    <a:srgbClr val="000000"/>
                  </a:solidFill>
                </a:uFill>
                <a:latin typeface="Cambria"/>
                <a:ea typeface="Cambria"/>
                <a:cs typeface="Cambria"/>
                <a:sym typeface="Cambria"/>
              </a:defRPr>
            </a:pPr>
            <a:endParaRPr sz="2000" dirty="0">
              <a:latin typeface="Khmer Sangam MN" panose="02000400000000000000" pitchFamily="2" charset="0"/>
              <a:cs typeface="Khmer Sangam MN" panose="02000400000000000000" pitchFamily="2" charset="0"/>
            </a:endParaRP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sz="2800" dirty="0">
                <a:latin typeface="Khmer Sangam MN" panose="02000400000000000000" pitchFamily="2" charset="0"/>
                <a:cs typeface="Khmer Sangam MN" panose="02000400000000000000" pitchFamily="2" charset="0"/>
              </a:rPr>
              <a:t>Regional Center (</a:t>
            </a:r>
            <a:r>
              <a:rPr lang="en-US" sz="2800" dirty="0">
                <a:solidFill>
                  <a:srgbClr val="FF0000"/>
                </a:solidFill>
                <a:latin typeface="Khmer Sangam MN" panose="02000400000000000000" pitchFamily="2" charset="0"/>
                <a:cs typeface="Khmer Sangam MN" panose="02000400000000000000" pitchFamily="2" charset="0"/>
              </a:rPr>
              <a:t>No new filings of these allowed since June 30</a:t>
            </a:r>
            <a:r>
              <a:rPr lang="en-US" sz="2800" baseline="30000" dirty="0">
                <a:solidFill>
                  <a:srgbClr val="FF0000"/>
                </a:solidFill>
                <a:latin typeface="Khmer Sangam MN" panose="02000400000000000000" pitchFamily="2" charset="0"/>
                <a:cs typeface="Khmer Sangam MN" panose="02000400000000000000" pitchFamily="2" charset="0"/>
              </a:rPr>
              <a:t>th</a:t>
            </a:r>
            <a:r>
              <a:rPr lang="en-US" sz="2800" dirty="0">
                <a:solidFill>
                  <a:srgbClr val="FF0000"/>
                </a:solidFill>
                <a:latin typeface="Khmer Sangam MN" panose="02000400000000000000" pitchFamily="2" charset="0"/>
                <a:cs typeface="Khmer Sangam MN" panose="02000400000000000000" pitchFamily="2" charset="0"/>
              </a:rPr>
              <a:t>, 2021</a:t>
            </a:r>
            <a:r>
              <a:rPr lang="en-US" sz="2800" dirty="0">
                <a:latin typeface="Khmer Sangam MN" panose="02000400000000000000" pitchFamily="2" charset="0"/>
                <a:cs typeface="Khmer Sangam MN" panose="02000400000000000000" pitchFamily="2" charset="0"/>
              </a:rPr>
              <a:t>) vs. Stand Alone EB-5</a:t>
            </a:r>
            <a:endParaRPr lang="en-US" sz="2000" dirty="0">
              <a:latin typeface="Khmer Sangam MN" panose="02000400000000000000" pitchFamily="2" charset="0"/>
              <a:cs typeface="Khmer Sangam MN" panose="02000400000000000000" pitchFamily="2" charset="0"/>
            </a:endParaRPr>
          </a:p>
          <a:p>
            <a:pPr marL="0" indent="0" algn="ctr" defTabSz="457200">
              <a:spcBef>
                <a:spcPts val="0"/>
              </a:spcBef>
              <a:buNone/>
              <a:defRPr sz="3700" b="1">
                <a:solidFill>
                  <a:srgbClr val="FFFFFF"/>
                </a:solidFill>
                <a:uFill>
                  <a:solidFill>
                    <a:srgbClr val="000000"/>
                  </a:solidFill>
                </a:uFill>
                <a:latin typeface="Cambria"/>
                <a:ea typeface="Cambria"/>
                <a:cs typeface="Cambria"/>
                <a:sym typeface="Cambria"/>
              </a:defRPr>
            </a:pPr>
            <a:endParaRPr lang="en-US" sz="2400" dirty="0">
              <a:latin typeface="Khmer Sangam MN" panose="02000400000000000000" pitchFamily="2" charset="0"/>
              <a:cs typeface="Khmer Sangam MN" panose="02000400000000000000" pitchFamily="2" charset="0"/>
            </a:endParaRPr>
          </a:p>
          <a:p>
            <a:pPr marL="0" indent="0" algn="ctr"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sz="2400" dirty="0">
                <a:latin typeface="Khmer Sangam MN" panose="02000400000000000000" pitchFamily="2" charset="0"/>
                <a:cs typeface="Khmer Sangam MN" panose="02000400000000000000" pitchFamily="2" charset="0"/>
              </a:rPr>
              <a:t>Ask the client who will run the business?  </a:t>
            </a:r>
            <a:endParaRPr sz="2400" dirty="0">
              <a:latin typeface="Khmer Sangam MN" panose="02000400000000000000" pitchFamily="2" charset="0"/>
              <a:cs typeface="Khmer Sangam MN" panose="02000400000000000000" pitchFamily="2" charset="0"/>
            </a:endParaRPr>
          </a:p>
        </p:txBody>
      </p:sp>
      <p:sp>
        <p:nvSpPr>
          <p:cNvPr id="261" name="How can i turn an E Visa into a Green card?"/>
          <p:cNvSpPr txBox="1">
            <a:spLocks noGrp="1"/>
          </p:cNvSpPr>
          <p:nvPr>
            <p:ph type="title"/>
          </p:nvPr>
        </p:nvSpPr>
        <p:spPr>
          <a:xfrm>
            <a:off x="1081451" y="145313"/>
            <a:ext cx="11313836" cy="1701207"/>
          </a:xfrm>
          <a:prstGeom prst="rect">
            <a:avLst/>
          </a:prstGeom>
          <a:blipFill>
            <a:blip r:embed="rId3"/>
            <a:tile tx="0" ty="0" sx="100000" sy="100000" flip="none" algn="tl"/>
          </a:blipFill>
        </p:spPr>
        <p:txBody>
          <a:bodyPr>
            <a:noAutofit/>
          </a:bodyPr>
          <a:lstStyle>
            <a:lvl1pPr defTabSz="543305">
              <a:spcBef>
                <a:spcPts val="2100"/>
              </a:spcBef>
              <a:defRPr sz="4836">
                <a:solidFill>
                  <a:srgbClr val="FFFFFF"/>
                </a:solidFill>
              </a:defRPr>
            </a:lvl1pPr>
          </a:lstStyle>
          <a:p>
            <a:r>
              <a:rPr lang="en-US" sz="4800" dirty="0">
                <a:solidFill>
                  <a:srgbClr val="F3F3ED"/>
                </a:solidFill>
                <a:latin typeface="DIN Alternate" panose="020B0500000000000000" pitchFamily="34" charset="77"/>
                <a:cs typeface="Khmer Sangam MN" panose="02000400000000000000" pitchFamily="2" charset="0"/>
              </a:rPr>
              <a:t>Where Should Your Client invest the money for </a:t>
            </a:r>
            <a:r>
              <a:rPr lang="en-US" sz="4800" dirty="0" err="1">
                <a:solidFill>
                  <a:srgbClr val="F3F3ED"/>
                </a:solidFill>
                <a:latin typeface="DIN Alternate" panose="020B0500000000000000" pitchFamily="34" charset="77"/>
                <a:cs typeface="Khmer Sangam MN" panose="02000400000000000000" pitchFamily="2" charset="0"/>
              </a:rPr>
              <a:t>aN</a:t>
            </a:r>
            <a:r>
              <a:rPr lang="en-US" sz="4800" dirty="0">
                <a:solidFill>
                  <a:srgbClr val="F3F3ED"/>
                </a:solidFill>
                <a:latin typeface="DIN Alternate" panose="020B0500000000000000" pitchFamily="34" charset="77"/>
                <a:cs typeface="Khmer Sangam MN" panose="02000400000000000000" pitchFamily="2" charset="0"/>
              </a:rPr>
              <a:t> EB-5 Investment?</a:t>
            </a:r>
            <a:endParaRPr sz="4800" dirty="0">
              <a:solidFill>
                <a:srgbClr val="F3F3ED"/>
              </a:solidFill>
              <a:latin typeface="DIN Alternate" panose="020B0500000000000000" pitchFamily="34" charset="77"/>
              <a:cs typeface="Khmer Sangam MN" panose="02000400000000000000" pitchFamily="2" charset="0"/>
            </a:endParaRPr>
          </a:p>
        </p:txBody>
      </p:sp>
    </p:spTree>
    <p:extLst>
      <p:ext uri="{BB962C8B-B14F-4D97-AF65-F5344CB8AC3E}">
        <p14:creationId xmlns:p14="http://schemas.microsoft.com/office/powerpoint/2010/main" val="230826029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How can i turn an E Visa into a Green card?"/>
          <p:cNvSpPr txBox="1">
            <a:spLocks noGrp="1"/>
          </p:cNvSpPr>
          <p:nvPr>
            <p:ph type="title"/>
          </p:nvPr>
        </p:nvSpPr>
        <p:spPr>
          <a:xfrm>
            <a:off x="785628" y="765544"/>
            <a:ext cx="6943356" cy="1830867"/>
          </a:xfrm>
        </p:spPr>
        <p:txBody>
          <a:bodyPr anchor="b">
            <a:normAutofit/>
          </a:bodyPr>
          <a:lstStyle>
            <a:lvl1pPr defTabSz="543305">
              <a:spcBef>
                <a:spcPts val="2100"/>
              </a:spcBef>
              <a:defRPr sz="4836">
                <a:solidFill>
                  <a:srgbClr val="FFFFFF"/>
                </a:solidFill>
              </a:defRPr>
            </a:lvl1pPr>
          </a:lstStyle>
          <a:p>
            <a:pPr algn="l"/>
            <a:r>
              <a:rPr lang="en-US" sz="4000" dirty="0">
                <a:solidFill>
                  <a:schemeClr val="tx2">
                    <a:lumMod val="50000"/>
                  </a:schemeClr>
                </a:solidFill>
                <a:latin typeface="Khmer MN" pitchFamily="2" charset="0"/>
              </a:rPr>
              <a:t>Creation of a new </a:t>
            </a:r>
            <a:br>
              <a:rPr lang="en-US" sz="4000" dirty="0">
                <a:solidFill>
                  <a:schemeClr val="tx2">
                    <a:lumMod val="50000"/>
                  </a:schemeClr>
                </a:solidFill>
                <a:latin typeface="Khmer MN" pitchFamily="2" charset="0"/>
              </a:rPr>
            </a:br>
            <a:r>
              <a:rPr lang="en-US" sz="4000" dirty="0">
                <a:solidFill>
                  <a:schemeClr val="tx2">
                    <a:lumMod val="50000"/>
                  </a:schemeClr>
                </a:solidFill>
                <a:latin typeface="Khmer MN" pitchFamily="2" charset="0"/>
              </a:rPr>
              <a:t>commercial enterprise</a:t>
            </a:r>
          </a:p>
        </p:txBody>
      </p:sp>
      <p:pic>
        <p:nvPicPr>
          <p:cNvPr id="3" name="Picture 2" descr="Mirror buildings">
            <a:extLst>
              <a:ext uri="{FF2B5EF4-FFF2-40B4-BE49-F238E27FC236}">
                <a16:creationId xmlns:a16="http://schemas.microsoft.com/office/drawing/2014/main" id="{F6B109EF-4D80-4648-B261-6706BA37BDFB}"/>
              </a:ext>
            </a:extLst>
          </p:cNvPr>
          <p:cNvPicPr>
            <a:picLocks noChangeAspect="1"/>
          </p:cNvPicPr>
          <p:nvPr/>
        </p:nvPicPr>
        <p:blipFill rotWithShape="1">
          <a:blip r:embed="rId2">
            <a:extLst>
              <a:ext uri="{28A0092B-C50C-407E-A947-70E740481C1C}">
                <a14:useLocalDpi xmlns:a14="http://schemas.microsoft.com/office/drawing/2010/main" val="0"/>
              </a:ext>
            </a:extLst>
          </a:blip>
          <a:srcRect l="25716" r="36824" b="-1"/>
          <a:stretch/>
        </p:blipFill>
        <p:spPr>
          <a:xfrm>
            <a:off x="7531100" y="10"/>
            <a:ext cx="5473700" cy="9753590"/>
          </a:xfrm>
          <a:prstGeom prst="rect">
            <a:avLst/>
          </a:prstGeom>
          <a:noFill/>
        </p:spPr>
      </p:pic>
      <p:sp>
        <p:nvSpPr>
          <p:cNvPr id="75" name="Text Placeholder 4">
            <a:extLst>
              <a:ext uri="{FF2B5EF4-FFF2-40B4-BE49-F238E27FC236}">
                <a16:creationId xmlns:a16="http://schemas.microsoft.com/office/drawing/2014/main" id="{1DB9BF76-5557-4B90-99AC-3DBD97865771}"/>
              </a:ext>
            </a:extLst>
          </p:cNvPr>
          <p:cNvSpPr>
            <a:spLocks noGrp="1"/>
          </p:cNvSpPr>
          <p:nvPr>
            <p:ph type="body" sz="quarter" idx="1"/>
          </p:nvPr>
        </p:nvSpPr>
        <p:spPr>
          <a:xfrm>
            <a:off x="785628" y="3033822"/>
            <a:ext cx="6451600" cy="5131983"/>
          </a:xfrm>
        </p:spPr>
        <p:txBody>
          <a:bodyPr>
            <a:normAutofit fontScale="62500" lnSpcReduction="20000"/>
          </a:bodyPr>
          <a:lstStyle/>
          <a:p>
            <a:pPr algn="l" defTabSz="457200">
              <a:lnSpc>
                <a:spcPct val="160000"/>
              </a:lnSpc>
              <a:spcBef>
                <a:spcPts val="0"/>
              </a:spcBef>
              <a:defRPr sz="3700" b="1">
                <a:solidFill>
                  <a:srgbClr val="FFFFFF"/>
                </a:solidFill>
                <a:uFill>
                  <a:solidFill>
                    <a:srgbClr val="000000"/>
                  </a:solidFill>
                </a:uFill>
                <a:latin typeface="Cambria"/>
                <a:ea typeface="Cambria"/>
                <a:cs typeface="Cambria"/>
                <a:sym typeface="Cambria"/>
              </a:defRPr>
            </a:pPr>
            <a:r>
              <a:rPr lang="en-US" i="0" dirty="0">
                <a:solidFill>
                  <a:schemeClr val="tx2">
                    <a:lumMod val="50000"/>
                  </a:schemeClr>
                </a:solidFill>
              </a:rPr>
              <a:t> What is considered a new commercial enterprise?</a:t>
            </a:r>
          </a:p>
          <a:p>
            <a:pPr algn="l" defTabSz="457200">
              <a:lnSpc>
                <a:spcPct val="160000"/>
              </a:lnSpc>
              <a:spcBef>
                <a:spcPts val="0"/>
              </a:spcBef>
              <a:defRPr sz="3700" b="1">
                <a:solidFill>
                  <a:srgbClr val="FFFFFF"/>
                </a:solidFill>
                <a:uFill>
                  <a:solidFill>
                    <a:srgbClr val="000000"/>
                  </a:solidFill>
                </a:uFill>
                <a:latin typeface="Cambria"/>
                <a:ea typeface="Cambria"/>
                <a:cs typeface="Cambria"/>
                <a:sym typeface="Cambria"/>
              </a:defRPr>
            </a:pPr>
            <a:endParaRPr lang="en-US" i="0" dirty="0">
              <a:solidFill>
                <a:schemeClr val="tx2">
                  <a:lumMod val="50000"/>
                </a:schemeClr>
              </a:solidFill>
            </a:endParaRPr>
          </a:p>
          <a:p>
            <a:pPr algn="l" defTabSz="457200">
              <a:lnSpc>
                <a:spcPct val="160000"/>
              </a:lnSpc>
              <a:spcBef>
                <a:spcPts val="0"/>
              </a:spcBef>
              <a:defRPr sz="3700" b="1">
                <a:solidFill>
                  <a:srgbClr val="FFFFFF"/>
                </a:solidFill>
                <a:uFill>
                  <a:solidFill>
                    <a:srgbClr val="000000"/>
                  </a:solidFill>
                </a:uFill>
                <a:latin typeface="Cambria"/>
                <a:ea typeface="Cambria"/>
                <a:cs typeface="Cambria"/>
                <a:sym typeface="Cambria"/>
              </a:defRPr>
            </a:pPr>
            <a:r>
              <a:rPr lang="en-US" i="0" dirty="0">
                <a:solidFill>
                  <a:schemeClr val="tx2">
                    <a:lumMod val="50000"/>
                  </a:schemeClr>
                </a:solidFill>
              </a:rPr>
              <a:t>For profit enterprise your client creates; or </a:t>
            </a:r>
          </a:p>
          <a:p>
            <a:pPr algn="l" defTabSz="457200">
              <a:lnSpc>
                <a:spcPct val="160000"/>
              </a:lnSpc>
              <a:spcBef>
                <a:spcPts val="0"/>
              </a:spcBef>
              <a:defRPr sz="3700" b="1">
                <a:solidFill>
                  <a:srgbClr val="FFFFFF"/>
                </a:solidFill>
                <a:uFill>
                  <a:solidFill>
                    <a:srgbClr val="000000"/>
                  </a:solidFill>
                </a:uFill>
                <a:latin typeface="Cambria"/>
                <a:ea typeface="Cambria"/>
                <a:cs typeface="Cambria"/>
                <a:sym typeface="Cambria"/>
              </a:defRPr>
            </a:pPr>
            <a:endParaRPr lang="en-US" i="0" dirty="0">
              <a:solidFill>
                <a:schemeClr val="tx2">
                  <a:lumMod val="50000"/>
                </a:schemeClr>
              </a:solidFill>
            </a:endParaRPr>
          </a:p>
          <a:p>
            <a:pPr algn="l" defTabSz="457200">
              <a:lnSpc>
                <a:spcPct val="160000"/>
              </a:lnSpc>
              <a:spcBef>
                <a:spcPts val="0"/>
              </a:spcBef>
              <a:defRPr sz="3700" b="1">
                <a:solidFill>
                  <a:srgbClr val="FFFFFF"/>
                </a:solidFill>
                <a:uFill>
                  <a:solidFill>
                    <a:srgbClr val="000000"/>
                  </a:solidFill>
                </a:uFill>
                <a:latin typeface="Cambria"/>
                <a:ea typeface="Cambria"/>
                <a:cs typeface="Cambria"/>
                <a:sym typeface="Cambria"/>
              </a:defRPr>
            </a:pPr>
            <a:r>
              <a:rPr lang="en-US" i="0" dirty="0">
                <a:solidFill>
                  <a:schemeClr val="tx2">
                    <a:lumMod val="50000"/>
                  </a:schemeClr>
                </a:solidFill>
              </a:rPr>
              <a:t>If investor has expanded an existing business resulting in an increase in the business’ net worth of at least 40% or resulting in a 40% increase in its number of employees  </a:t>
            </a:r>
          </a:p>
          <a:p>
            <a:pPr algn="l" defTabSz="457200">
              <a:lnSpc>
                <a:spcPct val="160000"/>
              </a:lnSpc>
              <a:spcBef>
                <a:spcPts val="0"/>
              </a:spcBef>
              <a:defRPr sz="3700" b="1">
                <a:solidFill>
                  <a:srgbClr val="FFFFFF"/>
                </a:solidFill>
                <a:uFill>
                  <a:solidFill>
                    <a:srgbClr val="000000"/>
                  </a:solidFill>
                </a:uFill>
                <a:latin typeface="Cambria"/>
                <a:ea typeface="Cambria"/>
                <a:cs typeface="Cambria"/>
                <a:sym typeface="Cambria"/>
              </a:defRPr>
            </a:pPr>
            <a:r>
              <a:rPr lang="en-US" i="0" dirty="0">
                <a:solidFill>
                  <a:schemeClr val="tx2">
                    <a:lumMod val="50000"/>
                  </a:schemeClr>
                </a:solidFill>
              </a:rPr>
              <a:t> </a:t>
            </a:r>
          </a:p>
          <a:p>
            <a:pPr algn="l">
              <a:lnSpc>
                <a:spcPct val="160000"/>
              </a:lnSpc>
            </a:pPr>
            <a:endParaRPr lang="en-US" i="0" dirty="0">
              <a:solidFill>
                <a:schemeClr val="tx2">
                  <a:lumMod val="50000"/>
                </a:schemeClr>
              </a:solidFill>
            </a:endParaRPr>
          </a:p>
        </p:txBody>
      </p:sp>
    </p:spTree>
    <p:extLst>
      <p:ext uri="{BB962C8B-B14F-4D97-AF65-F5344CB8AC3E}">
        <p14:creationId xmlns:p14="http://schemas.microsoft.com/office/powerpoint/2010/main" val="33656756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75D3"/>
            </a:gs>
            <a:gs pos="100000">
              <a:schemeClr val="accent3">
                <a:hueOff val="-256224"/>
                <a:satOff val="-13732"/>
                <a:lumOff val="-19712"/>
              </a:schemeClr>
            </a:gs>
          </a:gsLst>
          <a:lin ang="5400000" scaled="0"/>
        </a:gradFill>
        <a:effectLst/>
      </p:bgPr>
    </p:bg>
    <p:spTree>
      <p:nvGrpSpPr>
        <p:cNvPr id="1" name=""/>
        <p:cNvGrpSpPr/>
        <p:nvPr/>
      </p:nvGrpSpPr>
      <p:grpSpPr>
        <a:xfrm>
          <a:off x="0" y="0"/>
          <a:ext cx="0" cy="0"/>
          <a:chOff x="0" y="0"/>
          <a:chExt cx="0" cy="0"/>
        </a:xfrm>
      </p:grpSpPr>
      <p:sp>
        <p:nvSpPr>
          <p:cNvPr id="260"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pic>
        <p:nvPicPr>
          <p:cNvPr id="3" name="Picture 2" descr="Two business people communicating">
            <a:extLst>
              <a:ext uri="{FF2B5EF4-FFF2-40B4-BE49-F238E27FC236}">
                <a16:creationId xmlns:a16="http://schemas.microsoft.com/office/drawing/2014/main" id="{B671064F-97A7-D642-B67A-6D17C5849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51" y="0"/>
            <a:ext cx="14644702" cy="9753600"/>
          </a:xfrm>
          <a:prstGeom prst="rect">
            <a:avLst/>
          </a:prstGeom>
        </p:spPr>
      </p:pic>
      <p:sp>
        <p:nvSpPr>
          <p:cNvPr id="262" name="EB-5- popular but not the only option…"/>
          <p:cNvSpPr txBox="1">
            <a:spLocks noGrp="1"/>
          </p:cNvSpPr>
          <p:nvPr>
            <p:ph type="body" idx="1"/>
          </p:nvPr>
        </p:nvSpPr>
        <p:spPr>
          <a:xfrm>
            <a:off x="571500" y="2155162"/>
            <a:ext cx="11861800" cy="5443276"/>
          </a:xfrm>
          <a:prstGeom prst="rect">
            <a:avLst/>
          </a:prstGeom>
          <a:gradFill>
            <a:gsLst>
              <a:gs pos="0">
                <a:srgbClr val="7D999C"/>
              </a:gs>
              <a:gs pos="100000">
                <a:srgbClr val="0E425C"/>
              </a:gs>
            </a:gsLst>
            <a:lin ang="5400000" scaled="0"/>
          </a:gradFill>
        </p:spPr>
        <p:txBody>
          <a:bodyPr>
            <a:normAutofit/>
          </a:bodyPr>
          <a:lstStyle/>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dirty="0">
                <a:latin typeface="Avenir Book" panose="02000503020000020003" pitchFamily="2" charset="0"/>
              </a:rPr>
              <a:t>Must create 10 new full-time positions, exception:</a:t>
            </a: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endParaRPr lang="en-US" dirty="0">
              <a:latin typeface="Avenir Book" panose="02000503020000020003" pitchFamily="2" charset="0"/>
            </a:endParaRP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dirty="0">
                <a:latin typeface="Avenir Book" panose="02000503020000020003" pitchFamily="2" charset="0"/>
              </a:rPr>
              <a:t>Troubled Business Exception: Enterprise in existence for at least two years and has incurred a net loss during the 12 to 24 month period prior to the priority date on the immigrant investor’s form I-526. Loss from the period must be at least 20 percent of the troubled businesses net worth prior to the loss.  </a:t>
            </a: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endParaRPr lang="en-US" dirty="0">
              <a:latin typeface="Avenir Book" panose="02000503020000020003" pitchFamily="2" charset="0"/>
            </a:endParaRPr>
          </a:p>
        </p:txBody>
      </p:sp>
      <p:sp>
        <p:nvSpPr>
          <p:cNvPr id="261" name="How can i turn an E Visa into a Green card?"/>
          <p:cNvSpPr txBox="1">
            <a:spLocks noGrp="1"/>
          </p:cNvSpPr>
          <p:nvPr>
            <p:ph type="title"/>
          </p:nvPr>
        </p:nvSpPr>
        <p:spPr>
          <a:prstGeom prst="rect">
            <a:avLst/>
          </a:prstGeom>
          <a:gradFill>
            <a:gsLst>
              <a:gs pos="0">
                <a:srgbClr val="7D999C"/>
              </a:gs>
              <a:gs pos="100000">
                <a:srgbClr val="0E425C"/>
              </a:gs>
            </a:gsLst>
            <a:lin ang="5400000" scaled="0"/>
          </a:gradFill>
        </p:spPr>
        <p:txBody>
          <a:bodyPr>
            <a:normAutofit fontScale="90000"/>
          </a:bodyPr>
          <a:lstStyle>
            <a:lvl1pPr defTabSz="543305">
              <a:spcBef>
                <a:spcPts val="2100"/>
              </a:spcBef>
              <a:defRPr sz="4836">
                <a:solidFill>
                  <a:srgbClr val="FFFFFF"/>
                </a:solidFill>
              </a:defRPr>
            </a:lvl1pPr>
          </a:lstStyle>
          <a:p>
            <a:r>
              <a:rPr lang="en-US" dirty="0">
                <a:latin typeface="Avenir Book" panose="02000503020000020003" pitchFamily="2" charset="0"/>
              </a:rPr>
              <a:t>Creation of US Jobs- EB-5 Criteria</a:t>
            </a:r>
            <a:endParaRPr dirty="0">
              <a:latin typeface="Avenir Book" panose="02000503020000020003" pitchFamily="2" charset="0"/>
            </a:endParaRPr>
          </a:p>
        </p:txBody>
      </p:sp>
    </p:spTree>
    <p:extLst>
      <p:ext uri="{BB962C8B-B14F-4D97-AF65-F5344CB8AC3E}">
        <p14:creationId xmlns:p14="http://schemas.microsoft.com/office/powerpoint/2010/main" val="146039860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475D3"/>
            </a:gs>
            <a:gs pos="100000">
              <a:schemeClr val="accent3">
                <a:hueOff val="-256224"/>
                <a:satOff val="-13732"/>
                <a:lumOff val="-19712"/>
              </a:schemeClr>
            </a:gs>
          </a:gsLst>
          <a:lin ang="5400000" scaled="0"/>
        </a:gradFill>
        <a:effectLst/>
      </p:bgPr>
    </p:bg>
    <p:spTree>
      <p:nvGrpSpPr>
        <p:cNvPr id="1" name=""/>
        <p:cNvGrpSpPr/>
        <p:nvPr/>
      </p:nvGrpSpPr>
      <p:grpSpPr>
        <a:xfrm>
          <a:off x="0" y="0"/>
          <a:ext cx="0" cy="0"/>
          <a:chOff x="0" y="0"/>
          <a:chExt cx="0" cy="0"/>
        </a:xfrm>
      </p:grpSpPr>
      <p:sp>
        <p:nvSpPr>
          <p:cNvPr id="260" name="Line"/>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pic>
        <p:nvPicPr>
          <p:cNvPr id="3" name="Picture 2" descr="Blue glass building">
            <a:extLst>
              <a:ext uri="{FF2B5EF4-FFF2-40B4-BE49-F238E27FC236}">
                <a16:creationId xmlns:a16="http://schemas.microsoft.com/office/drawing/2014/main" id="{B86EF350-A21B-5A48-A71D-EC53AE090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51" y="-170121"/>
            <a:ext cx="14900133" cy="9923721"/>
          </a:xfrm>
          <a:prstGeom prst="rect">
            <a:avLst/>
          </a:prstGeom>
        </p:spPr>
      </p:pic>
      <p:sp>
        <p:nvSpPr>
          <p:cNvPr id="262" name="EB-5- popular but not the only option…"/>
          <p:cNvSpPr txBox="1">
            <a:spLocks noGrp="1"/>
          </p:cNvSpPr>
          <p:nvPr>
            <p:ph type="body" idx="1"/>
          </p:nvPr>
        </p:nvSpPr>
        <p:spPr>
          <a:xfrm>
            <a:off x="571500" y="1020726"/>
            <a:ext cx="11861800" cy="8008974"/>
          </a:xfrm>
          <a:prstGeom prst="rect">
            <a:avLst/>
          </a:prstGeom>
        </p:spPr>
        <p:txBody>
          <a:bodyPr>
            <a:noAutofit/>
          </a:bodyPr>
          <a:lstStyle/>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 </a:t>
            </a: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 </a:t>
            </a:r>
          </a:p>
          <a:p>
            <a:pPr marL="0" indent="0"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 </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Ask for docs to prove from USCIS it’s a regional center-see regional center approval letter</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Verify territory in letter</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NAICS codes are correct</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Review project documents</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What are the other investors returns on investment</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SEC investigations check if any</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Who is managing the team</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Total investors being recruited</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Business plan, permits, construction plans, how many investors already</a:t>
            </a:r>
          </a:p>
          <a:p>
            <a:pPr defTabSz="457200">
              <a:spcBef>
                <a:spcPts val="0"/>
              </a:spcBef>
              <a:buFont typeface="Wingdings" pitchFamily="2" charset="2"/>
              <a:buChar char="v"/>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Is it a TEA? </a:t>
            </a:r>
          </a:p>
          <a:p>
            <a:pPr marL="0" indent="0" algn="r" defTabSz="457200">
              <a:spcBef>
                <a:spcPts val="0"/>
              </a:spcBef>
              <a:buNone/>
              <a:defRPr sz="3700" b="1">
                <a:solidFill>
                  <a:srgbClr val="FFFFFF"/>
                </a:solidFill>
                <a:uFill>
                  <a:solidFill>
                    <a:srgbClr val="000000"/>
                  </a:solidFill>
                </a:uFill>
                <a:latin typeface="Cambria"/>
                <a:ea typeface="Cambria"/>
                <a:cs typeface="Cambria"/>
                <a:sym typeface="Cambria"/>
              </a:defRPr>
            </a:pPr>
            <a:r>
              <a:rPr lang="en-US" sz="3600" dirty="0">
                <a:latin typeface="Khmer Sangam MN" panose="02000400000000000000" pitchFamily="2" charset="0"/>
                <a:cs typeface="Khmer Sangam MN" panose="02000400000000000000" pitchFamily="2" charset="0"/>
              </a:rPr>
              <a:t> </a:t>
            </a:r>
            <a:endParaRPr sz="3600" dirty="0">
              <a:latin typeface="Khmer Sangam MN" panose="02000400000000000000" pitchFamily="2" charset="0"/>
              <a:cs typeface="Khmer Sangam MN" panose="02000400000000000000" pitchFamily="2" charset="0"/>
            </a:endParaRPr>
          </a:p>
        </p:txBody>
      </p:sp>
      <p:sp>
        <p:nvSpPr>
          <p:cNvPr id="261" name="How can i turn an E Visa into a Green card?"/>
          <p:cNvSpPr txBox="1">
            <a:spLocks noGrp="1"/>
          </p:cNvSpPr>
          <p:nvPr>
            <p:ph type="title"/>
          </p:nvPr>
        </p:nvSpPr>
        <p:spPr>
          <a:prstGeom prst="rect">
            <a:avLst/>
          </a:prstGeom>
        </p:spPr>
        <p:txBody>
          <a:bodyPr>
            <a:normAutofit fontScale="90000"/>
          </a:bodyPr>
          <a:lstStyle>
            <a:lvl1pPr defTabSz="543305">
              <a:spcBef>
                <a:spcPts val="2100"/>
              </a:spcBef>
              <a:defRPr sz="4836">
                <a:solidFill>
                  <a:srgbClr val="FFFFFF"/>
                </a:solidFill>
              </a:defRPr>
            </a:lvl1pPr>
          </a:lstStyle>
          <a:p>
            <a:r>
              <a:rPr lang="en-US" dirty="0">
                <a:latin typeface="Avenir Book" panose="02000503020000020003" pitchFamily="2" charset="0"/>
              </a:rPr>
              <a:t>What documents to Review for an EB-5 Regional Center?   </a:t>
            </a:r>
            <a:endParaRPr dirty="0">
              <a:latin typeface="Avenir Book" panose="02000503020000020003" pitchFamily="2" charset="0"/>
            </a:endParaRPr>
          </a:p>
        </p:txBody>
      </p:sp>
    </p:spTree>
    <p:extLst>
      <p:ext uri="{BB962C8B-B14F-4D97-AF65-F5344CB8AC3E}">
        <p14:creationId xmlns:p14="http://schemas.microsoft.com/office/powerpoint/2010/main" val="3171907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gital graphs and numbers in 3D">
            <a:extLst>
              <a:ext uri="{FF2B5EF4-FFF2-40B4-BE49-F238E27FC236}">
                <a16:creationId xmlns:a16="http://schemas.microsoft.com/office/drawing/2014/main" id="{47C64A53-AFC8-BC4A-8A19-DAFA3AA7D387}"/>
              </a:ext>
            </a:extLst>
          </p:cNvPr>
          <p:cNvPicPr>
            <a:picLocks noChangeAspect="1"/>
          </p:cNvPicPr>
          <p:nvPr/>
        </p:nvPicPr>
        <p:blipFill rotWithShape="1">
          <a:blip r:embed="rId2">
            <a:extLst>
              <a:ext uri="{28A0092B-C50C-407E-A947-70E740481C1C}">
                <a14:useLocalDpi xmlns:a14="http://schemas.microsoft.com/office/drawing/2010/main" val="0"/>
              </a:ext>
            </a:extLst>
          </a:blip>
          <a:srcRect l="11000" r="-1" b="-1"/>
          <a:stretch/>
        </p:blipFill>
        <p:spPr>
          <a:xfrm>
            <a:off x="20" y="429218"/>
            <a:ext cx="13004780" cy="9753590"/>
          </a:xfrm>
          <a:prstGeom prst="rect">
            <a:avLst/>
          </a:prstGeom>
          <a:noFill/>
        </p:spPr>
      </p:pic>
      <p:sp>
        <p:nvSpPr>
          <p:cNvPr id="75" name="Text Placeholder 2">
            <a:extLst>
              <a:ext uri="{FF2B5EF4-FFF2-40B4-BE49-F238E27FC236}">
                <a16:creationId xmlns:a16="http://schemas.microsoft.com/office/drawing/2014/main" id="{FEC8CE66-C600-4B9B-AA4D-A656A882FC79}"/>
              </a:ext>
            </a:extLst>
          </p:cNvPr>
          <p:cNvSpPr>
            <a:spLocks noGrp="1"/>
          </p:cNvSpPr>
          <p:nvPr>
            <p:ph type="body" sz="half" idx="14"/>
          </p:nvPr>
        </p:nvSpPr>
        <p:spPr>
          <a:xfrm>
            <a:off x="0" y="4721290"/>
            <a:ext cx="13004800" cy="4308409"/>
          </a:xfrm>
        </p:spPr>
        <p:txBody>
          <a:bodyPr/>
          <a:lstStyle/>
          <a:p>
            <a:pPr defTabSz="457200">
              <a:spcBef>
                <a:spcPts val="0"/>
              </a:spcBef>
              <a:defRPr sz="3700" b="1">
                <a:solidFill>
                  <a:srgbClr val="FFFFFF"/>
                </a:solidFill>
                <a:uFill>
                  <a:solidFill>
                    <a:srgbClr val="000000"/>
                  </a:solidFill>
                </a:uFill>
                <a:latin typeface="Cambria"/>
                <a:ea typeface="Cambria"/>
                <a:cs typeface="Cambria"/>
                <a:sym typeface="Cambria"/>
              </a:defRPr>
            </a:pPr>
            <a:r>
              <a:rPr lang="en-US" sz="2000" dirty="0">
                <a:solidFill>
                  <a:schemeClr val="tx2">
                    <a:lumMod val="50000"/>
                  </a:schemeClr>
                </a:solidFill>
              </a:rPr>
              <a:t> </a:t>
            </a:r>
            <a:r>
              <a:rPr lang="en-US" sz="2400" dirty="0">
                <a:solidFill>
                  <a:schemeClr val="tx2">
                    <a:lumMod val="50000"/>
                  </a:schemeClr>
                </a:solidFill>
              </a:rPr>
              <a:t>Retrogression- in numbers-speculative investments may need to refile EB-5 if not approved timely. </a:t>
            </a:r>
            <a:r>
              <a:rPr lang="en-US" sz="2400" dirty="0" err="1">
                <a:solidFill>
                  <a:srgbClr val="FF0000"/>
                </a:solidFill>
              </a:rPr>
              <a:t>COViD</a:t>
            </a:r>
            <a:r>
              <a:rPr lang="en-US" sz="2400" dirty="0">
                <a:solidFill>
                  <a:srgbClr val="FF0000"/>
                </a:solidFill>
              </a:rPr>
              <a:t> RELATED DELAYS</a:t>
            </a:r>
          </a:p>
          <a:p>
            <a:pPr defTabSz="457200">
              <a:spcBef>
                <a:spcPts val="0"/>
              </a:spcBef>
              <a:defRPr sz="3700" b="1">
                <a:solidFill>
                  <a:srgbClr val="FFFFFF"/>
                </a:solidFill>
                <a:uFill>
                  <a:solidFill>
                    <a:srgbClr val="000000"/>
                  </a:solidFill>
                </a:uFill>
                <a:latin typeface="Cambria"/>
                <a:ea typeface="Cambria"/>
                <a:cs typeface="Cambria"/>
                <a:sym typeface="Cambria"/>
              </a:defRPr>
            </a:pPr>
            <a:endParaRPr lang="en-US" sz="2400" dirty="0">
              <a:solidFill>
                <a:schemeClr val="tx2">
                  <a:lumMod val="50000"/>
                </a:schemeClr>
              </a:solidFill>
            </a:endParaRPr>
          </a:p>
          <a:p>
            <a:pPr defTabSz="457200">
              <a:spcBef>
                <a:spcPts val="0"/>
              </a:spcBef>
              <a:defRPr sz="3700" b="1">
                <a:solidFill>
                  <a:srgbClr val="FFFFFF"/>
                </a:solidFill>
                <a:uFill>
                  <a:solidFill>
                    <a:srgbClr val="000000"/>
                  </a:solidFill>
                </a:uFill>
                <a:latin typeface="Cambria"/>
                <a:ea typeface="Cambria"/>
                <a:cs typeface="Cambria"/>
                <a:sym typeface="Cambria"/>
              </a:defRPr>
            </a:pPr>
            <a:r>
              <a:rPr lang="en-US" sz="2400" dirty="0">
                <a:solidFill>
                  <a:schemeClr val="tx2">
                    <a:lumMod val="50000"/>
                  </a:schemeClr>
                </a:solidFill>
              </a:rPr>
              <a:t>Failure to read fine print on Regional Centers- no return of funds if EB-5 fails (New Regional Centers not available at this time to file for)</a:t>
            </a:r>
          </a:p>
          <a:p>
            <a:pPr defTabSz="457200">
              <a:spcBef>
                <a:spcPts val="0"/>
              </a:spcBef>
              <a:defRPr sz="3700" b="1">
                <a:solidFill>
                  <a:srgbClr val="FFFFFF"/>
                </a:solidFill>
                <a:uFill>
                  <a:solidFill>
                    <a:srgbClr val="000000"/>
                  </a:solidFill>
                </a:uFill>
                <a:latin typeface="Cambria"/>
                <a:ea typeface="Cambria"/>
                <a:cs typeface="Cambria"/>
                <a:sym typeface="Cambria"/>
              </a:defRPr>
            </a:pPr>
            <a:endParaRPr lang="en-US" sz="2400" dirty="0">
              <a:solidFill>
                <a:schemeClr val="tx2">
                  <a:lumMod val="50000"/>
                </a:schemeClr>
              </a:solidFill>
            </a:endParaRPr>
          </a:p>
          <a:p>
            <a:pPr defTabSz="457200">
              <a:spcBef>
                <a:spcPts val="0"/>
              </a:spcBef>
              <a:defRPr sz="3700" b="1">
                <a:solidFill>
                  <a:srgbClr val="FFFFFF"/>
                </a:solidFill>
                <a:uFill>
                  <a:solidFill>
                    <a:srgbClr val="000000"/>
                  </a:solidFill>
                </a:uFill>
                <a:latin typeface="Cambria"/>
                <a:ea typeface="Cambria"/>
                <a:cs typeface="Cambria"/>
                <a:sym typeface="Cambria"/>
              </a:defRPr>
            </a:pPr>
            <a:r>
              <a:rPr lang="en-US" sz="2400" dirty="0">
                <a:solidFill>
                  <a:schemeClr val="tx2">
                    <a:lumMod val="50000"/>
                  </a:schemeClr>
                </a:solidFill>
              </a:rPr>
              <a:t>Removal of Conditional Status after two years- were funds invested and jobs created.</a:t>
            </a:r>
          </a:p>
          <a:p>
            <a:pPr defTabSz="457200">
              <a:spcBef>
                <a:spcPts val="0"/>
              </a:spcBef>
              <a:defRPr sz="3700" b="1">
                <a:solidFill>
                  <a:srgbClr val="FFFFFF"/>
                </a:solidFill>
                <a:uFill>
                  <a:solidFill>
                    <a:srgbClr val="000000"/>
                  </a:solidFill>
                </a:uFill>
                <a:latin typeface="Cambria"/>
                <a:ea typeface="Cambria"/>
                <a:cs typeface="Cambria"/>
                <a:sym typeface="Cambria"/>
              </a:defRPr>
            </a:pPr>
            <a:endParaRPr lang="en-US" sz="2400" dirty="0">
              <a:solidFill>
                <a:schemeClr val="tx2">
                  <a:lumMod val="50000"/>
                </a:schemeClr>
              </a:solidFill>
            </a:endParaRPr>
          </a:p>
          <a:p>
            <a:pPr defTabSz="457200">
              <a:spcBef>
                <a:spcPts val="0"/>
              </a:spcBef>
              <a:defRPr sz="3700" b="1">
                <a:solidFill>
                  <a:srgbClr val="FFFFFF"/>
                </a:solidFill>
                <a:uFill>
                  <a:solidFill>
                    <a:srgbClr val="000000"/>
                  </a:solidFill>
                </a:uFill>
                <a:latin typeface="Cambria"/>
                <a:ea typeface="Cambria"/>
                <a:cs typeface="Cambria"/>
                <a:sym typeface="Cambria"/>
              </a:defRPr>
            </a:pPr>
            <a:r>
              <a:rPr lang="en-US" sz="2400" dirty="0">
                <a:solidFill>
                  <a:schemeClr val="tx2">
                    <a:lumMod val="50000"/>
                  </a:schemeClr>
                </a:solidFill>
              </a:rPr>
              <a:t>Material changes in company requiring amendments of EB-5. </a:t>
            </a:r>
          </a:p>
          <a:p>
            <a:pPr marL="0" indent="0">
              <a:buNone/>
            </a:pPr>
            <a:endParaRPr lang="en-US" sz="2000" dirty="0">
              <a:latin typeface="+mj-lt"/>
            </a:endParaRPr>
          </a:p>
        </p:txBody>
      </p:sp>
      <p:sp>
        <p:nvSpPr>
          <p:cNvPr id="261" name="How can i turn an E Visa into a Green card?"/>
          <p:cNvSpPr txBox="1">
            <a:spLocks noGrp="1"/>
          </p:cNvSpPr>
          <p:nvPr>
            <p:ph type="title"/>
          </p:nvPr>
        </p:nvSpPr>
        <p:spPr>
          <a:xfrm>
            <a:off x="571500" y="655869"/>
            <a:ext cx="11861800" cy="2209800"/>
          </a:xfrm>
          <a:solidFill>
            <a:srgbClr val="F3F3ED"/>
          </a:solidFill>
        </p:spPr>
        <p:txBody>
          <a:bodyPr anchor="b">
            <a:normAutofit fontScale="90000"/>
          </a:bodyPr>
          <a:lstStyle>
            <a:lvl1pPr defTabSz="543305">
              <a:spcBef>
                <a:spcPts val="2100"/>
              </a:spcBef>
              <a:defRPr sz="4836">
                <a:solidFill>
                  <a:srgbClr val="FFFFFF"/>
                </a:solidFill>
              </a:defRPr>
            </a:lvl1pPr>
          </a:lstStyle>
          <a:p>
            <a:pPr algn="ctr"/>
            <a:r>
              <a:rPr lang="en-US" sz="6700" dirty="0">
                <a:solidFill>
                  <a:schemeClr val="tx2">
                    <a:lumMod val="50000"/>
                  </a:schemeClr>
                </a:solidFill>
                <a:latin typeface="Avenir Book" panose="02000503020000020003" pitchFamily="2" charset="0"/>
              </a:rPr>
              <a:t>Relevant issues regarding</a:t>
            </a:r>
            <a:br>
              <a:rPr lang="en-US" sz="6700" dirty="0">
                <a:solidFill>
                  <a:schemeClr val="tx2">
                    <a:lumMod val="50000"/>
                  </a:schemeClr>
                </a:solidFill>
                <a:latin typeface="Avenir Book" panose="02000503020000020003" pitchFamily="2" charset="0"/>
              </a:rPr>
            </a:br>
            <a:r>
              <a:rPr lang="en-US" sz="6700" dirty="0">
                <a:solidFill>
                  <a:schemeClr val="tx2">
                    <a:lumMod val="50000"/>
                  </a:schemeClr>
                </a:solidFill>
                <a:latin typeface="Avenir Book" panose="02000503020000020003" pitchFamily="2" charset="0"/>
              </a:rPr>
              <a:t>EB-5 Investor Visas</a:t>
            </a:r>
          </a:p>
        </p:txBody>
      </p:sp>
    </p:spTree>
    <p:extLst>
      <p:ext uri="{BB962C8B-B14F-4D97-AF65-F5344CB8AC3E}">
        <p14:creationId xmlns:p14="http://schemas.microsoft.com/office/powerpoint/2010/main" val="23541614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14945321150_faee23aac9.jpg" descr="14945321150_faee23aac9.jpg"/>
          <p:cNvPicPr>
            <a:picLocks noGrp="1" noChangeAspect="1"/>
          </p:cNvPicPr>
          <p:nvPr>
            <p:ph type="pic" idx="13"/>
          </p:nvPr>
        </p:nvPicPr>
        <p:blipFill>
          <a:blip r:embed="rId2"/>
          <a:srcRect l="25244" r="25244"/>
          <a:stretch>
            <a:fillRect/>
          </a:stretch>
        </p:blipFill>
        <p:spPr>
          <a:prstGeom prst="rect">
            <a:avLst/>
          </a:prstGeom>
        </p:spPr>
      </p:pic>
      <p:sp>
        <p:nvSpPr>
          <p:cNvPr id="160" name="How do I know if the business qualifies for an E-2?"/>
          <p:cNvSpPr txBox="1">
            <a:spLocks noGrp="1"/>
          </p:cNvSpPr>
          <p:nvPr>
            <p:ph type="title"/>
          </p:nvPr>
        </p:nvSpPr>
        <p:spPr>
          <a:xfrm>
            <a:off x="7023100" y="1211943"/>
            <a:ext cx="5397500" cy="1701800"/>
          </a:xfrm>
          <a:prstGeom prst="rect">
            <a:avLst/>
          </a:prstGeom>
        </p:spPr>
        <p:txBody>
          <a:bodyPr>
            <a:normAutofit fontScale="90000"/>
          </a:bodyPr>
          <a:lstStyle>
            <a:lvl1pPr defTabSz="324611">
              <a:spcBef>
                <a:spcPts val="0"/>
              </a:spcBef>
              <a:defRPr sz="4473" cap="none">
                <a:solidFill>
                  <a:srgbClr val="000000"/>
                </a:solidFill>
                <a:uFill>
                  <a:solidFill>
                    <a:srgbClr val="000000"/>
                  </a:solidFill>
                </a:uFill>
              </a:defRPr>
            </a:lvl1pPr>
          </a:lstStyle>
          <a:p>
            <a:r>
              <a:rPr lang="en-US" dirty="0">
                <a:latin typeface="Avenir Book" panose="02000503020000020003" pitchFamily="2" charset="0"/>
              </a:rPr>
              <a:t>How do I know if the business qualifies for an E-2?</a:t>
            </a:r>
          </a:p>
        </p:txBody>
      </p:sp>
      <p:sp>
        <p:nvSpPr>
          <p:cNvPr id="161" name="Price is right - substantial investment…"/>
          <p:cNvSpPr txBox="1">
            <a:spLocks noGrp="1"/>
          </p:cNvSpPr>
          <p:nvPr>
            <p:ph type="body" sz="half" idx="1"/>
          </p:nvPr>
        </p:nvSpPr>
        <p:spPr>
          <a:xfrm>
            <a:off x="7023100" y="2979057"/>
            <a:ext cx="5397500" cy="7226300"/>
          </a:xfrm>
          <a:prstGeom prst="rect">
            <a:avLst/>
          </a:prstGeom>
        </p:spPr>
        <p:txBody>
          <a:bodyPr>
            <a:normAutofit fontScale="70000" lnSpcReduction="20000"/>
          </a:bodyPr>
          <a:lstStyle/>
          <a:p>
            <a:endParaRPr lang="en-US" sz="3600" dirty="0">
              <a:solidFill>
                <a:schemeClr val="tx2">
                  <a:lumMod val="50000"/>
                </a:schemeClr>
              </a:solidFill>
              <a:latin typeface="Khmer Sangam MN" panose="02000400000000000000" pitchFamily="2" charset="0"/>
              <a:cs typeface="Khmer Sangam MN" panose="02000400000000000000" pitchFamily="2" charset="0"/>
            </a:endParaRPr>
          </a:p>
          <a:p>
            <a:r>
              <a:rPr lang="en-US" sz="3600" dirty="0">
                <a:solidFill>
                  <a:schemeClr val="tx2">
                    <a:lumMod val="50000"/>
                  </a:schemeClr>
                </a:solidFill>
                <a:latin typeface="Khmer Sangam MN" panose="02000400000000000000" pitchFamily="2" charset="0"/>
                <a:cs typeface="Khmer Sangam MN" panose="02000400000000000000" pitchFamily="2" charset="0"/>
              </a:rPr>
              <a:t>Criteria:</a:t>
            </a:r>
          </a:p>
          <a:p>
            <a:pPr marL="457200" indent="-457200">
              <a:buFont typeface="Arial" panose="020B0604020202020204" pitchFamily="34" charset="0"/>
              <a:buChar char="•"/>
            </a:pPr>
            <a:r>
              <a:rPr lang="en-US" sz="3600" dirty="0">
                <a:solidFill>
                  <a:schemeClr val="tx2">
                    <a:lumMod val="50000"/>
                  </a:schemeClr>
                </a:solidFill>
                <a:latin typeface="Khmer Sangam MN" panose="02000400000000000000" pitchFamily="2" charset="0"/>
                <a:cs typeface="Khmer Sangam MN" panose="02000400000000000000" pitchFamily="2" charset="0"/>
              </a:rPr>
              <a:t>Buy a qualifying U.S. business or create one </a:t>
            </a:r>
          </a:p>
          <a:p>
            <a:pPr marL="457200" indent="-457200">
              <a:buFont typeface="Arial" panose="020B0604020202020204" pitchFamily="34" charset="0"/>
              <a:buChar char="•"/>
            </a:pPr>
            <a:r>
              <a:rPr lang="en-US" sz="3600" dirty="0">
                <a:solidFill>
                  <a:schemeClr val="tx2">
                    <a:lumMod val="50000"/>
                  </a:schemeClr>
                </a:solidFill>
                <a:latin typeface="Khmer Sangam MN" panose="02000400000000000000" pitchFamily="2" charset="0"/>
                <a:cs typeface="Khmer Sangam MN" panose="02000400000000000000" pitchFamily="2" charset="0"/>
              </a:rPr>
              <a:t>Be a national of a qualifying E-2 treaty country.  </a:t>
            </a:r>
          </a:p>
          <a:p>
            <a:pPr marL="457200" indent="-457200">
              <a:buFont typeface="Arial" panose="020B0604020202020204" pitchFamily="34" charset="0"/>
              <a:buChar char="•"/>
            </a:pPr>
            <a:r>
              <a:rPr lang="en-US" sz="3600" dirty="0">
                <a:solidFill>
                  <a:schemeClr val="tx2">
                    <a:lumMod val="50000"/>
                  </a:schemeClr>
                </a:solidFill>
                <a:latin typeface="Khmer Sangam MN" panose="02000400000000000000" pitchFamily="2" charset="0"/>
                <a:cs typeface="Khmer Sangam MN" panose="02000400000000000000" pitchFamily="2" charset="0"/>
              </a:rPr>
              <a:t>Source of investment is legal</a:t>
            </a:r>
          </a:p>
          <a:p>
            <a:pPr marL="457200" indent="-457200">
              <a:buFont typeface="Arial" panose="020B0604020202020204" pitchFamily="34" charset="0"/>
              <a:buChar char="•"/>
            </a:pPr>
            <a:r>
              <a:rPr lang="en-US" sz="3600" dirty="0">
                <a:solidFill>
                  <a:schemeClr val="tx2">
                    <a:lumMod val="50000"/>
                  </a:schemeClr>
                </a:solidFill>
                <a:latin typeface="Khmer Sangam MN" panose="02000400000000000000" pitchFamily="2" charset="0"/>
                <a:cs typeface="Khmer Sangam MN" panose="02000400000000000000" pitchFamily="2" charset="0"/>
              </a:rPr>
              <a:t>Substantial Investment</a:t>
            </a:r>
          </a:p>
          <a:p>
            <a:pPr marL="457200" indent="-457200">
              <a:buFont typeface="Arial" panose="020B0604020202020204" pitchFamily="34" charset="0"/>
              <a:buChar char="•"/>
            </a:pPr>
            <a:r>
              <a:rPr lang="en-US" sz="3600" dirty="0">
                <a:solidFill>
                  <a:schemeClr val="tx2">
                    <a:lumMod val="50000"/>
                  </a:schemeClr>
                </a:solidFill>
                <a:latin typeface="Khmer Sangam MN" panose="02000400000000000000" pitchFamily="2" charset="0"/>
                <a:cs typeface="Khmer Sangam MN" panose="02000400000000000000" pitchFamily="2" charset="0"/>
              </a:rPr>
              <a:t>Creation of U.S. jobs</a:t>
            </a:r>
          </a:p>
          <a:p>
            <a:pPr marL="361695" indent="-361695" defTabSz="519937">
              <a:spcBef>
                <a:spcPts val="1600"/>
              </a:spcBef>
              <a:defRPr sz="2492"/>
            </a:pPr>
            <a:endParaRPr lang="en-US" sz="3500" dirty="0">
              <a:solidFill>
                <a:schemeClr val="bg1"/>
              </a:solidFill>
              <a:latin typeface="Khmer Sangam MN" panose="02000400000000000000" pitchFamily="2" charset="0"/>
              <a:cs typeface="Khmer Sangam MN" panose="02000400000000000000" pitchFamily="2" charset="0"/>
            </a:endParaRPr>
          </a:p>
          <a:p>
            <a:pPr marL="361695" indent="-361695" defTabSz="519937">
              <a:spcBef>
                <a:spcPts val="1600"/>
              </a:spcBef>
              <a:defRPr sz="2492"/>
            </a:pPr>
            <a:r>
              <a:rPr lang="en-US" sz="3500" dirty="0">
                <a:solidFill>
                  <a:schemeClr val="bg1"/>
                </a:solidFill>
                <a:latin typeface="Khmer Sangam MN" panose="02000400000000000000" pitchFamily="2" charset="0"/>
                <a:cs typeface="Khmer Sangam MN" panose="02000400000000000000" pitchFamily="2" charset="0"/>
              </a:rPr>
              <a:t>Funds invested from a legal source;</a:t>
            </a:r>
          </a:p>
          <a:p>
            <a:pPr marL="361695" indent="-361695" defTabSz="519937">
              <a:spcBef>
                <a:spcPts val="1600"/>
              </a:spcBef>
              <a:defRPr sz="2492"/>
            </a:pPr>
            <a:r>
              <a:rPr lang="en-US" sz="3500" dirty="0">
                <a:solidFill>
                  <a:schemeClr val="bg1"/>
                </a:solidFill>
                <a:latin typeface="Khmer Sangam MN" panose="02000400000000000000" pitchFamily="2" charset="0"/>
                <a:cs typeface="Khmer Sangam MN" panose="02000400000000000000" pitchFamily="2" charset="0"/>
              </a:rPr>
              <a:t>Two full time legal employees to work at the U.S. Company when filed E-2 or shortly thereafter; </a:t>
            </a:r>
          </a:p>
          <a:p>
            <a:pPr marL="361695" indent="-361695" defTabSz="519937">
              <a:spcBef>
                <a:spcPts val="1600"/>
              </a:spcBef>
              <a:defRPr sz="2492"/>
            </a:pPr>
            <a:r>
              <a:rPr lang="en-US" sz="3500" dirty="0">
                <a:solidFill>
                  <a:schemeClr val="bg1"/>
                </a:solidFill>
                <a:latin typeface="Khmer Sangam MN" panose="02000400000000000000" pitchFamily="2" charset="0"/>
                <a:cs typeface="Khmer Sangam MN" panose="02000400000000000000" pitchFamily="2" charset="0"/>
              </a:rPr>
              <a:t>Trace source of funds from E-2 investors personal assets</a:t>
            </a:r>
          </a:p>
        </p:txBody>
      </p:sp>
    </p:spTree>
    <p:extLst>
      <p:ext uri="{BB962C8B-B14F-4D97-AF65-F5344CB8AC3E}">
        <p14:creationId xmlns:p14="http://schemas.microsoft.com/office/powerpoint/2010/main" val="192415687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152550"/>
                <a:satOff val="2063"/>
                <a:lumOff val="-11849"/>
              </a:schemeClr>
            </a:gs>
            <a:gs pos="100000">
              <a:schemeClr val="accent2">
                <a:satOff val="-3676"/>
                <a:lumOff val="-19080"/>
              </a:schemeClr>
            </a:gs>
          </a:gsLst>
          <a:lin ang="5400000" scaled="0"/>
        </a:gradFill>
        <a:effectLst/>
      </p:bgPr>
    </p:bg>
    <p:spTree>
      <p:nvGrpSpPr>
        <p:cNvPr id="1" name=""/>
        <p:cNvGrpSpPr/>
        <p:nvPr/>
      </p:nvGrpSpPr>
      <p:grpSpPr>
        <a:xfrm>
          <a:off x="0" y="0"/>
          <a:ext cx="0" cy="0"/>
          <a:chOff x="0" y="0"/>
          <a:chExt cx="0" cy="0"/>
        </a:xfrm>
      </p:grpSpPr>
      <p:sp>
        <p:nvSpPr>
          <p:cNvPr id="265" name="Line"/>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pic>
        <p:nvPicPr>
          <p:cNvPr id="3" name="Picture 2" descr="A classy tuxedo suit for a luxury dinner">
            <a:extLst>
              <a:ext uri="{FF2B5EF4-FFF2-40B4-BE49-F238E27FC236}">
                <a16:creationId xmlns:a16="http://schemas.microsoft.com/office/drawing/2014/main" id="{CA04145E-48F0-8947-9344-295C883BE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459" y="-173272"/>
            <a:ext cx="15076966" cy="10051311"/>
          </a:xfrm>
          <a:prstGeom prst="rect">
            <a:avLst/>
          </a:prstGeom>
        </p:spPr>
      </p:pic>
      <p:sp>
        <p:nvSpPr>
          <p:cNvPr id="267" name="EB-1- Extraordinary Ability applicant or Intracompany Manager/Executive…"/>
          <p:cNvSpPr txBox="1">
            <a:spLocks noGrp="1"/>
          </p:cNvSpPr>
          <p:nvPr>
            <p:ph type="body" sz="half" idx="1"/>
          </p:nvPr>
        </p:nvSpPr>
        <p:spPr>
          <a:xfrm>
            <a:off x="2071396" y="2780521"/>
            <a:ext cx="10349204" cy="6288833"/>
          </a:xfrm>
          <a:prstGeom prst="rect">
            <a:avLst/>
          </a:prstGeom>
          <a:solidFill>
            <a:schemeClr val="bg1">
              <a:alpha val="97000"/>
            </a:schemeClr>
          </a:solidFill>
        </p:spPr>
        <p:txBody>
          <a:bodyPr>
            <a:normAutofit lnSpcReduction="10000"/>
          </a:bodyPr>
          <a:lstStyle/>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endParaRPr lang="en-US" dirty="0">
              <a:solidFill>
                <a:srgbClr val="D3D4CF"/>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endParaRPr lang="en-US" dirty="0">
              <a:solidFill>
                <a:srgbClr val="30394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r>
              <a:rPr dirty="0">
                <a:solidFill>
                  <a:srgbClr val="303940"/>
                </a:solidFill>
                <a:latin typeface="Khmer Sangam MN" panose="02000400000000000000" pitchFamily="2" charset="0"/>
                <a:cs typeface="Khmer Sangam MN" panose="02000400000000000000" pitchFamily="2" charset="0"/>
              </a:rPr>
              <a:t>EB-1- Extraordinary Ability applicant or Intracompany Manager/Executive</a:t>
            </a: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endParaRPr dirty="0">
              <a:solidFill>
                <a:srgbClr val="30394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r>
              <a:rPr dirty="0">
                <a:solidFill>
                  <a:srgbClr val="303940"/>
                </a:solidFill>
                <a:latin typeface="Khmer Sangam MN" panose="02000400000000000000" pitchFamily="2" charset="0"/>
                <a:cs typeface="Khmer Sangam MN" panose="02000400000000000000" pitchFamily="2" charset="0"/>
              </a:rPr>
              <a:t>EB-2  Individual has a business in the national interest</a:t>
            </a:r>
            <a:r>
              <a:rPr lang="en-US" dirty="0">
                <a:solidFill>
                  <a:srgbClr val="303940"/>
                </a:solidFill>
                <a:latin typeface="Khmer Sangam MN" panose="02000400000000000000" pitchFamily="2" charset="0"/>
                <a:cs typeface="Khmer Sangam MN" panose="02000400000000000000" pitchFamily="2" charset="0"/>
              </a:rPr>
              <a:t> &amp; h</a:t>
            </a:r>
            <a:r>
              <a:rPr dirty="0">
                <a:solidFill>
                  <a:srgbClr val="303940"/>
                </a:solidFill>
                <a:latin typeface="Khmer Sangam MN" panose="02000400000000000000" pitchFamily="2" charset="0"/>
                <a:cs typeface="Khmer Sangam MN" panose="02000400000000000000" pitchFamily="2" charset="0"/>
              </a:rPr>
              <a:t>as a job offer requiring an advanced degree</a:t>
            </a:r>
            <a:r>
              <a:rPr lang="en-US" dirty="0">
                <a:solidFill>
                  <a:srgbClr val="303940"/>
                </a:solidFill>
                <a:latin typeface="Khmer Sangam MN" panose="02000400000000000000" pitchFamily="2" charset="0"/>
                <a:cs typeface="Khmer Sangam MN" panose="02000400000000000000" pitchFamily="2" charset="0"/>
              </a:rPr>
              <a:t> or foreigner has a master’s or higher degree and will work in ones’ field for an employer</a:t>
            </a:r>
            <a:endParaRPr dirty="0">
              <a:solidFill>
                <a:srgbClr val="30394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endParaRPr dirty="0">
              <a:solidFill>
                <a:srgbClr val="30394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r>
              <a:rPr dirty="0">
                <a:solidFill>
                  <a:srgbClr val="303940"/>
                </a:solidFill>
                <a:latin typeface="Khmer Sangam MN" panose="02000400000000000000" pitchFamily="2" charset="0"/>
                <a:cs typeface="Khmer Sangam MN" panose="02000400000000000000" pitchFamily="2" charset="0"/>
              </a:rPr>
              <a:t>EB-3  Skilled worker- has a job offer requir</a:t>
            </a:r>
            <a:r>
              <a:rPr lang="en-US" dirty="0">
                <a:solidFill>
                  <a:srgbClr val="303940"/>
                </a:solidFill>
                <a:latin typeface="Khmer Sangam MN" panose="02000400000000000000" pitchFamily="2" charset="0"/>
                <a:cs typeface="Khmer Sangam MN" panose="02000400000000000000" pitchFamily="2" charset="0"/>
              </a:rPr>
              <a:t>ing</a:t>
            </a:r>
            <a:r>
              <a:rPr dirty="0">
                <a:solidFill>
                  <a:srgbClr val="303940"/>
                </a:solidFill>
                <a:latin typeface="Khmer Sangam MN" panose="02000400000000000000" pitchFamily="2" charset="0"/>
                <a:cs typeface="Khmer Sangam MN" panose="02000400000000000000" pitchFamily="2" charset="0"/>
              </a:rPr>
              <a:t> two years of full</a:t>
            </a:r>
            <a:r>
              <a:rPr lang="en-US" dirty="0">
                <a:solidFill>
                  <a:srgbClr val="303940"/>
                </a:solidFill>
                <a:latin typeface="Khmer Sangam MN" panose="02000400000000000000" pitchFamily="2" charset="0"/>
                <a:cs typeface="Khmer Sangam MN" panose="02000400000000000000" pitchFamily="2" charset="0"/>
              </a:rPr>
              <a:t>-</a:t>
            </a:r>
            <a:r>
              <a:rPr dirty="0">
                <a:solidFill>
                  <a:srgbClr val="303940"/>
                </a:solidFill>
                <a:latin typeface="Khmer Sangam MN" panose="02000400000000000000" pitchFamily="2" charset="0"/>
                <a:cs typeface="Khmer Sangam MN" panose="02000400000000000000" pitchFamily="2" charset="0"/>
              </a:rPr>
              <a:t>time work experience in field one will work in for the green card position. </a:t>
            </a:r>
            <a:endParaRPr lang="en-US" dirty="0">
              <a:solidFill>
                <a:srgbClr val="30394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r>
              <a:rPr lang="en-US" dirty="0">
                <a:solidFill>
                  <a:srgbClr val="00B0F0"/>
                </a:solidFill>
                <a:latin typeface="Khmer Sangam MN" panose="02000400000000000000" pitchFamily="2" charset="0"/>
                <a:cs typeface="Khmer Sangam MN" panose="02000400000000000000" pitchFamily="2" charset="0"/>
              </a:rPr>
              <a:t>(E-2 transitions to EB-3 if they don’t qualify for EB-5)</a:t>
            </a:r>
            <a:endParaRPr dirty="0">
              <a:solidFill>
                <a:srgbClr val="00B0F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endParaRPr dirty="0">
              <a:solidFill>
                <a:srgbClr val="30394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r>
              <a:rPr dirty="0">
                <a:solidFill>
                  <a:srgbClr val="303940"/>
                </a:solidFill>
                <a:latin typeface="Khmer Sangam MN" panose="02000400000000000000" pitchFamily="2" charset="0"/>
                <a:cs typeface="Khmer Sangam MN" panose="02000400000000000000" pitchFamily="2" charset="0"/>
              </a:rPr>
              <a:t>EB-4  </a:t>
            </a:r>
            <a:r>
              <a:rPr lang="en-US" dirty="0">
                <a:solidFill>
                  <a:srgbClr val="303940"/>
                </a:solidFill>
                <a:latin typeface="Khmer Sangam MN" panose="02000400000000000000" pitchFamily="2" charset="0"/>
                <a:cs typeface="Khmer Sangam MN" panose="02000400000000000000" pitchFamily="2" charset="0"/>
              </a:rPr>
              <a:t>Special Immigrant category for a religious worker/minister</a:t>
            </a:r>
            <a:r>
              <a:rPr dirty="0">
                <a:solidFill>
                  <a:srgbClr val="303940"/>
                </a:solidFill>
                <a:latin typeface="Khmer Sangam MN" panose="02000400000000000000" pitchFamily="2" charset="0"/>
                <a:cs typeface="Khmer Sangam MN" panose="02000400000000000000" pitchFamily="2" charset="0"/>
              </a:rPr>
              <a:t>. </a:t>
            </a: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endParaRPr dirty="0">
              <a:solidFill>
                <a:srgbClr val="303940"/>
              </a:solidFill>
              <a:latin typeface="Khmer Sangam MN" panose="02000400000000000000" pitchFamily="2" charset="0"/>
              <a:cs typeface="Khmer Sangam MN" panose="02000400000000000000" pitchFamily="2" charset="0"/>
            </a:endParaRPr>
          </a:p>
          <a:p>
            <a:pPr marL="0" indent="0" defTabSz="452627">
              <a:spcBef>
                <a:spcPts val="0"/>
              </a:spcBef>
              <a:buSzTx/>
              <a:buFontTx/>
              <a:buNone/>
              <a:defRPr sz="2574">
                <a:solidFill>
                  <a:srgbClr val="BBA319"/>
                </a:solidFill>
                <a:uFill>
                  <a:solidFill>
                    <a:srgbClr val="000000"/>
                  </a:solidFill>
                </a:uFill>
                <a:latin typeface="DIN Alternate"/>
                <a:ea typeface="DIN Alternate"/>
                <a:cs typeface="DIN Alternate"/>
                <a:sym typeface="DIN Alternate"/>
              </a:defRPr>
            </a:pPr>
            <a:r>
              <a:rPr lang="en-US" dirty="0">
                <a:solidFill>
                  <a:srgbClr val="303940"/>
                </a:solidFill>
                <a:latin typeface="Khmer Sangam MN" panose="02000400000000000000" pitchFamily="2" charset="0"/>
                <a:cs typeface="Khmer Sangam MN" panose="02000400000000000000" pitchFamily="2" charset="0"/>
              </a:rPr>
              <a:t>Marrying </a:t>
            </a:r>
            <a:r>
              <a:rPr dirty="0">
                <a:solidFill>
                  <a:srgbClr val="303940"/>
                </a:solidFill>
                <a:latin typeface="Khmer Sangam MN" panose="02000400000000000000" pitchFamily="2" charset="0"/>
                <a:cs typeface="Khmer Sangam MN" panose="02000400000000000000" pitchFamily="2" charset="0"/>
              </a:rPr>
              <a:t>a U.S. Citizen is </a:t>
            </a:r>
            <a:r>
              <a:rPr lang="en-US" dirty="0">
                <a:solidFill>
                  <a:srgbClr val="303940"/>
                </a:solidFill>
                <a:latin typeface="Khmer Sangam MN" panose="02000400000000000000" pitchFamily="2" charset="0"/>
                <a:cs typeface="Khmer Sangam MN" panose="02000400000000000000" pitchFamily="2" charset="0"/>
              </a:rPr>
              <a:t>still the most</a:t>
            </a:r>
            <a:r>
              <a:rPr dirty="0">
                <a:solidFill>
                  <a:srgbClr val="303940"/>
                </a:solidFill>
                <a:latin typeface="Khmer Sangam MN" panose="02000400000000000000" pitchFamily="2" charset="0"/>
                <a:cs typeface="Khmer Sangam MN" panose="02000400000000000000" pitchFamily="2" charset="0"/>
              </a:rPr>
              <a:t> viable option</a:t>
            </a:r>
            <a:r>
              <a:rPr lang="en-US" dirty="0">
                <a:solidFill>
                  <a:srgbClr val="303940"/>
                </a:solidFill>
                <a:latin typeface="Khmer Sangam MN" panose="02000400000000000000" pitchFamily="2" charset="0"/>
                <a:cs typeface="Khmer Sangam MN" panose="02000400000000000000" pitchFamily="2" charset="0"/>
              </a:rPr>
              <a:t> if one doesn’t fit into any of the options above</a:t>
            </a:r>
            <a:r>
              <a:rPr dirty="0">
                <a:solidFill>
                  <a:srgbClr val="303940"/>
                </a:solidFill>
                <a:latin typeface="Khmer Sangam MN" panose="02000400000000000000" pitchFamily="2" charset="0"/>
                <a:cs typeface="Khmer Sangam MN" panose="02000400000000000000" pitchFamily="2" charset="0"/>
              </a:rPr>
              <a:t>. </a:t>
            </a:r>
            <a:r>
              <a:rPr lang="en-US" dirty="0">
                <a:solidFill>
                  <a:srgbClr val="303940"/>
                </a:solidFill>
                <a:latin typeface="Khmer Sangam MN" panose="02000400000000000000" pitchFamily="2" charset="0"/>
                <a:cs typeface="Khmer Sangam MN" panose="02000400000000000000" pitchFamily="2" charset="0"/>
              </a:rPr>
              <a:t> </a:t>
            </a:r>
            <a:r>
              <a:rPr lang="en-US" dirty="0">
                <a:solidFill>
                  <a:srgbClr val="FF0000"/>
                </a:solidFill>
                <a:latin typeface="Khmer Sangam MN" panose="02000400000000000000" pitchFamily="2" charset="0"/>
                <a:cs typeface="Khmer Sangam MN" panose="02000400000000000000" pitchFamily="2" charset="0"/>
              </a:rPr>
              <a:t>BEST OPTION DURING COVID</a:t>
            </a:r>
            <a:endParaRPr dirty="0">
              <a:solidFill>
                <a:srgbClr val="FF0000"/>
              </a:solidFill>
              <a:latin typeface="Khmer Sangam MN" panose="02000400000000000000" pitchFamily="2" charset="0"/>
              <a:cs typeface="Khmer Sangam MN" panose="02000400000000000000" pitchFamily="2" charset="0"/>
            </a:endParaRPr>
          </a:p>
        </p:txBody>
      </p:sp>
      <p:sp>
        <p:nvSpPr>
          <p:cNvPr id="266" name="Visa Options"/>
          <p:cNvSpPr txBox="1">
            <a:spLocks noGrp="1"/>
          </p:cNvSpPr>
          <p:nvPr>
            <p:ph type="title"/>
          </p:nvPr>
        </p:nvSpPr>
        <p:spPr>
          <a:xfrm>
            <a:off x="5182847" y="503465"/>
            <a:ext cx="7046167" cy="1410387"/>
          </a:xfrm>
          <a:prstGeom prst="rect">
            <a:avLst/>
          </a:prstGeom>
          <a:gradFill>
            <a:gsLst>
              <a:gs pos="0">
                <a:schemeClr val="accent1">
                  <a:hueOff val="152550"/>
                  <a:satOff val="2063"/>
                  <a:lumOff val="-11849"/>
                </a:schemeClr>
              </a:gs>
              <a:gs pos="100000">
                <a:srgbClr val="6E8394"/>
              </a:gs>
            </a:gsLst>
            <a:lin ang="5400000" scaled="0"/>
          </a:gradFill>
        </p:spPr>
        <p:txBody>
          <a:bodyPr>
            <a:normAutofit fontScale="90000"/>
          </a:bodyPr>
          <a:lstStyle>
            <a:lvl1pPr defTabSz="543305">
              <a:spcBef>
                <a:spcPts val="2100"/>
              </a:spcBef>
              <a:defRPr sz="4836">
                <a:solidFill>
                  <a:srgbClr val="BBA319"/>
                </a:solidFill>
              </a:defRPr>
            </a:lvl1pPr>
          </a:lstStyle>
          <a:p>
            <a:r>
              <a:rPr lang="en-US" dirty="0">
                <a:solidFill>
                  <a:srgbClr val="D3D4CF"/>
                </a:solidFill>
                <a:latin typeface="Avenir Book" panose="02000503020000020003" pitchFamily="2" charset="0"/>
              </a:rPr>
              <a:t>Green Card </a:t>
            </a:r>
            <a:r>
              <a:rPr dirty="0">
                <a:solidFill>
                  <a:srgbClr val="D3D4CF"/>
                </a:solidFill>
                <a:latin typeface="Avenir Book" panose="02000503020000020003" pitchFamily="2" charset="0"/>
              </a:rPr>
              <a:t>Options</a:t>
            </a:r>
            <a:r>
              <a:rPr lang="en-US" dirty="0">
                <a:solidFill>
                  <a:srgbClr val="D3D4CF"/>
                </a:solidFill>
                <a:latin typeface="Avenir Book" panose="02000503020000020003" pitchFamily="2" charset="0"/>
              </a:rPr>
              <a:t> Other than EB-5</a:t>
            </a:r>
            <a:endParaRPr dirty="0">
              <a:solidFill>
                <a:srgbClr val="D3D4CF"/>
              </a:solidFill>
              <a:latin typeface="Avenir Book" panose="02000503020000020003" pitchFamily="2"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top of container ship in ocean">
            <a:extLst>
              <a:ext uri="{FF2B5EF4-FFF2-40B4-BE49-F238E27FC236}">
                <a16:creationId xmlns:a16="http://schemas.microsoft.com/office/drawing/2014/main" id="{E7A01712-582E-F149-A751-F1C735581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142693" cy="10783074"/>
          </a:xfrm>
          <a:prstGeom prst="rect">
            <a:avLst/>
          </a:prstGeom>
        </p:spPr>
      </p:pic>
      <p:sp>
        <p:nvSpPr>
          <p:cNvPr id="258" name="E-1 is easier to get than an E-2, Why?…"/>
          <p:cNvSpPr txBox="1"/>
          <p:nvPr/>
        </p:nvSpPr>
        <p:spPr>
          <a:xfrm>
            <a:off x="1381014" y="7455586"/>
            <a:ext cx="10724011" cy="1533753"/>
          </a:xfrm>
          <a:prstGeom prst="rect">
            <a:avLst/>
          </a:prstGeom>
          <a:gradFill>
            <a:gsLst>
              <a:gs pos="0">
                <a:srgbClr val="266A5F"/>
              </a:gs>
              <a:gs pos="100000">
                <a:srgbClr val="F3F3ED"/>
              </a:gs>
            </a:gsLst>
            <a:lin ang="5400000" scaled="0"/>
          </a:gra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1" indent="498475" algn="ctr" defTabSz="457200">
              <a:spcBef>
                <a:spcPts val="0"/>
              </a:spcBef>
              <a:defRPr sz="3100" i="0" spc="0">
                <a:solidFill>
                  <a:srgbClr val="000000"/>
                </a:solidFill>
                <a:uFill>
                  <a:solidFill>
                    <a:srgbClr val="000000"/>
                  </a:solidFill>
                </a:uFill>
                <a:latin typeface="Cambria"/>
                <a:ea typeface="Cambria"/>
                <a:cs typeface="Cambria"/>
                <a:sym typeface="Cambria"/>
              </a:defRPr>
            </a:pPr>
            <a:endParaRPr lang="en-US" dirty="0">
              <a:latin typeface="Khmer Sangam MN" panose="02000400000000000000" pitchFamily="2" charset="0"/>
              <a:cs typeface="Khmer Sangam MN" panose="02000400000000000000" pitchFamily="2" charset="0"/>
            </a:endParaRPr>
          </a:p>
          <a:p>
            <a:pPr lvl="1" indent="498475" algn="ctr" defTabSz="457200">
              <a:spcBef>
                <a:spcPts val="0"/>
              </a:spcBef>
              <a:defRPr sz="3100" i="0" spc="0">
                <a:solidFill>
                  <a:srgbClr val="000000"/>
                </a:solidFill>
                <a:uFill>
                  <a:solidFill>
                    <a:srgbClr val="000000"/>
                  </a:solidFill>
                </a:uFill>
                <a:latin typeface="Cambria"/>
                <a:ea typeface="Cambria"/>
                <a:cs typeface="Cambria"/>
                <a:sym typeface="Cambria"/>
              </a:defRPr>
            </a:pPr>
            <a:r>
              <a:rPr lang="en-US" dirty="0">
                <a:latin typeface="Khmer Sangam MN"/>
                <a:cs typeface="Khmer Sangam MN" panose="02000400000000000000" pitchFamily="2" charset="0"/>
              </a:rPr>
              <a:t>ALL GREEN CARD APPLICANTS MUST BE</a:t>
            </a:r>
          </a:p>
          <a:p>
            <a:pPr lvl="1" indent="498475" algn="ctr" defTabSz="457200">
              <a:spcBef>
                <a:spcPts val="0"/>
              </a:spcBef>
              <a:defRPr sz="3100" i="0" spc="0">
                <a:solidFill>
                  <a:srgbClr val="000000"/>
                </a:solidFill>
                <a:uFill>
                  <a:solidFill>
                    <a:srgbClr val="000000"/>
                  </a:solidFill>
                </a:uFill>
                <a:latin typeface="Cambria"/>
                <a:ea typeface="Cambria"/>
                <a:cs typeface="Cambria"/>
                <a:sym typeface="Cambria"/>
              </a:defRPr>
            </a:pPr>
            <a:r>
              <a:rPr lang="en-US" dirty="0">
                <a:latin typeface="Khmer Sangam MN" panose="02000400000000000000" pitchFamily="2" charset="0"/>
                <a:cs typeface="Khmer Sangam MN" panose="02000400000000000000" pitchFamily="2" charset="0"/>
              </a:rPr>
              <a:t>VACCINATED AS OF OCTOBER 1</a:t>
            </a:r>
            <a:r>
              <a:rPr lang="en-US" baseline="30000" dirty="0">
                <a:latin typeface="Khmer Sangam MN" panose="02000400000000000000" pitchFamily="2" charset="0"/>
                <a:cs typeface="Khmer Sangam MN" panose="02000400000000000000" pitchFamily="2" charset="0"/>
              </a:rPr>
              <a:t>st</a:t>
            </a:r>
            <a:r>
              <a:rPr lang="en-US" dirty="0">
                <a:latin typeface="Khmer Sangam MN" panose="02000400000000000000" pitchFamily="2" charset="0"/>
                <a:cs typeface="Khmer Sangam MN" panose="02000400000000000000" pitchFamily="2" charset="0"/>
              </a:rPr>
              <a:t>, 2021. </a:t>
            </a:r>
            <a:endParaRPr dirty="0">
              <a:latin typeface="Khmer Sangam MN" panose="02000400000000000000" pitchFamily="2" charset="0"/>
              <a:cs typeface="Khmer Sangam MN" panose="02000400000000000000" pitchFamily="2" charset="0"/>
            </a:endParaRPr>
          </a:p>
        </p:txBody>
      </p:sp>
      <p:sp>
        <p:nvSpPr>
          <p:cNvPr id="255" name="Substantial trade or services with US;…"/>
          <p:cNvSpPr txBox="1">
            <a:spLocks noGrp="1"/>
          </p:cNvSpPr>
          <p:nvPr>
            <p:ph type="body" idx="1"/>
          </p:nvPr>
        </p:nvSpPr>
        <p:spPr>
          <a:xfrm>
            <a:off x="1410827" y="2185582"/>
            <a:ext cx="10694198" cy="1478755"/>
          </a:xfrm>
          <a:prstGeom prst="rect">
            <a:avLst/>
          </a:prstGeom>
          <a:gradFill>
            <a:gsLst>
              <a:gs pos="0">
                <a:srgbClr val="266A5F"/>
              </a:gs>
              <a:gs pos="100000">
                <a:srgbClr val="F3F3ED"/>
              </a:gs>
            </a:gsLst>
            <a:lin ang="5400000" scaled="0"/>
          </a:gradFill>
        </p:spPr>
        <p:txBody>
          <a:bodyPr>
            <a:normAutofit fontScale="92500" lnSpcReduction="10000"/>
          </a:bodyPr>
          <a:lstStyle/>
          <a:p>
            <a:pPr marL="228600" indent="0" algn="ctr" defTabSz="457200">
              <a:spcBef>
                <a:spcPts val="0"/>
              </a:spcBef>
              <a:buSzPct val="100000"/>
              <a:buNone/>
              <a:defRPr sz="3100">
                <a:solidFill>
                  <a:srgbClr val="000000"/>
                </a:solidFill>
                <a:uFill>
                  <a:solidFill>
                    <a:srgbClr val="000000"/>
                  </a:solidFill>
                </a:uFill>
                <a:latin typeface="Cambria"/>
                <a:ea typeface="Cambria"/>
                <a:cs typeface="Cambria"/>
                <a:sym typeface="Cambria"/>
              </a:defRPr>
            </a:pPr>
            <a:endParaRPr lang="en-US" sz="5400" dirty="0">
              <a:solidFill>
                <a:srgbClr val="00B050"/>
              </a:solidFill>
              <a:latin typeface="Khmer Sangam MN" panose="02000400000000000000" pitchFamily="2" charset="0"/>
              <a:cs typeface="Khmer Sangam MN" panose="02000400000000000000" pitchFamily="2" charset="0"/>
            </a:endParaRPr>
          </a:p>
          <a:p>
            <a:pPr marL="228600" indent="0" algn="ctr" defTabSz="457200">
              <a:spcBef>
                <a:spcPts val="0"/>
              </a:spcBef>
              <a:buSzPct val="100000"/>
              <a:buNone/>
              <a:defRPr sz="3100">
                <a:solidFill>
                  <a:srgbClr val="000000"/>
                </a:solidFill>
                <a:uFill>
                  <a:solidFill>
                    <a:srgbClr val="000000"/>
                  </a:solidFill>
                </a:uFill>
                <a:latin typeface="Cambria"/>
                <a:ea typeface="Cambria"/>
                <a:cs typeface="Cambria"/>
                <a:sym typeface="Cambria"/>
              </a:defRPr>
            </a:pPr>
            <a:r>
              <a:rPr lang="en-US" sz="5400" dirty="0">
                <a:solidFill>
                  <a:srgbClr val="00B050"/>
                </a:solidFill>
                <a:latin typeface="Khmer Sangam MN" panose="02000400000000000000" pitchFamily="2" charset="0"/>
                <a:cs typeface="Khmer Sangam MN" panose="02000400000000000000" pitchFamily="2" charset="0"/>
              </a:rPr>
              <a:t>NEW RULE</a:t>
            </a:r>
            <a:endParaRPr sz="5400" dirty="0">
              <a:solidFill>
                <a:srgbClr val="00B050"/>
              </a:solidFill>
              <a:latin typeface="Khmer Sangam MN" panose="02000400000000000000" pitchFamily="2" charset="0"/>
              <a:cs typeface="Khmer Sangam MN" panose="02000400000000000000" pitchFamily="2" charset="0"/>
            </a:endParaRPr>
          </a:p>
          <a:p>
            <a:pPr marL="457200" indent="0" algn="ctr" defTabSz="457200">
              <a:spcBef>
                <a:spcPts val="0"/>
              </a:spcBef>
              <a:buSzTx/>
              <a:buFontTx/>
              <a:buNone/>
              <a:defRPr sz="3100">
                <a:solidFill>
                  <a:srgbClr val="000000"/>
                </a:solidFill>
                <a:uFill>
                  <a:solidFill>
                    <a:srgbClr val="000000"/>
                  </a:solidFill>
                </a:uFill>
                <a:latin typeface="Cambria"/>
                <a:ea typeface="Cambria"/>
                <a:cs typeface="Cambria"/>
                <a:sym typeface="Cambria"/>
              </a:defRPr>
            </a:pPr>
            <a:endParaRPr dirty="0">
              <a:latin typeface="Khmer Sangam MN" panose="02000400000000000000" pitchFamily="2" charset="0"/>
              <a:cs typeface="Khmer Sangam MN" panose="02000400000000000000" pitchFamily="2" charset="0"/>
            </a:endParaRPr>
          </a:p>
          <a:p>
            <a:pPr marL="0" lvl="1" indent="498763" algn="ctr" defTabSz="457200">
              <a:spcBef>
                <a:spcPts val="0"/>
              </a:spcBef>
              <a:buSzTx/>
              <a:buFontTx/>
              <a:buNone/>
              <a:defRPr sz="3100">
                <a:solidFill>
                  <a:srgbClr val="000000"/>
                </a:solidFill>
                <a:uFill>
                  <a:solidFill>
                    <a:srgbClr val="000000"/>
                  </a:solidFill>
                </a:uFill>
                <a:latin typeface="Cambria"/>
                <a:ea typeface="Cambria"/>
                <a:cs typeface="Cambria"/>
                <a:sym typeface="Cambria"/>
              </a:defRPr>
            </a:pPr>
            <a:endParaRPr dirty="0">
              <a:latin typeface="Khmer Sangam MN" panose="02000400000000000000" pitchFamily="2" charset="0"/>
              <a:cs typeface="Khmer Sangam MN" panose="02000400000000000000" pitchFamily="2" charset="0"/>
            </a:endParaRPr>
          </a:p>
        </p:txBody>
      </p:sp>
      <p:sp>
        <p:nvSpPr>
          <p:cNvPr id="254" name="E-1 Criteria"/>
          <p:cNvSpPr txBox="1">
            <a:spLocks noGrp="1"/>
          </p:cNvSpPr>
          <p:nvPr>
            <p:ph type="title"/>
          </p:nvPr>
        </p:nvSpPr>
        <p:spPr>
          <a:xfrm>
            <a:off x="4317542" y="694585"/>
            <a:ext cx="4880767" cy="1070020"/>
          </a:xfrm>
          <a:prstGeom prst="rect">
            <a:avLst/>
          </a:prstGeom>
          <a:gradFill>
            <a:gsLst>
              <a:gs pos="0">
                <a:srgbClr val="266A5F"/>
              </a:gs>
              <a:gs pos="100000">
                <a:srgbClr val="F3F3ED"/>
              </a:gs>
            </a:gsLst>
            <a:lin ang="5400000" scaled="0"/>
          </a:gradFill>
        </p:spPr>
        <p:txBody>
          <a:bodyPr>
            <a:normAutofit fontScale="90000"/>
          </a:bodyPr>
          <a:lstStyle>
            <a:lvl1pPr defTabSz="537463">
              <a:spcBef>
                <a:spcPts val="2100"/>
              </a:spcBef>
              <a:defRPr sz="7636"/>
            </a:lvl1pPr>
          </a:lstStyle>
          <a:p>
            <a:r>
              <a:rPr lang="en-US" dirty="0">
                <a:solidFill>
                  <a:schemeClr val="tx1">
                    <a:lumMod val="50000"/>
                  </a:schemeClr>
                </a:solidFill>
                <a:latin typeface="Khmer MN" pitchFamily="2" charset="0"/>
              </a:rPr>
              <a:t>  </a:t>
            </a:r>
            <a:r>
              <a:rPr lang="en-US" sz="3100" dirty="0">
                <a:solidFill>
                  <a:srgbClr val="FF0000"/>
                </a:solidFill>
                <a:latin typeface="Khmer MN" pitchFamily="2" charset="0"/>
              </a:rPr>
              <a:t>COVID RELATED CHANGE</a:t>
            </a:r>
            <a:endParaRPr sz="3100" dirty="0">
              <a:solidFill>
                <a:srgbClr val="FF0000"/>
              </a:solidFill>
              <a:latin typeface="Khmer MN" pitchFamily="2" charset="0"/>
            </a:endParaRPr>
          </a:p>
        </p:txBody>
      </p:sp>
    </p:spTree>
    <p:extLst>
      <p:ext uri="{BB962C8B-B14F-4D97-AF65-F5344CB8AC3E}">
        <p14:creationId xmlns:p14="http://schemas.microsoft.com/office/powerpoint/2010/main" val="10415108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1bkp63bj5_791030.jpg" descr="1bkp63bj5_791030.jpg"/>
          <p:cNvPicPr>
            <a:picLocks/>
          </p:cNvPicPr>
          <p:nvPr/>
        </p:nvPicPr>
        <p:blipFill>
          <a:blip r:embed="rId2"/>
          <a:stretch>
            <a:fillRect/>
          </a:stretch>
        </p:blipFill>
        <p:spPr>
          <a:xfrm>
            <a:off x="2547763" y="1455575"/>
            <a:ext cx="7909274" cy="8425437"/>
          </a:xfrm>
          <a:prstGeom prst="rect">
            <a:avLst/>
          </a:prstGeom>
        </p:spPr>
      </p:pic>
      <p:sp>
        <p:nvSpPr>
          <p:cNvPr id="2" name="TextBox 1">
            <a:extLst>
              <a:ext uri="{FF2B5EF4-FFF2-40B4-BE49-F238E27FC236}">
                <a16:creationId xmlns:a16="http://schemas.microsoft.com/office/drawing/2014/main" id="{E57ACAC3-E8BA-F940-BE38-87E29AAAA89F}"/>
              </a:ext>
            </a:extLst>
          </p:cNvPr>
          <p:cNvSpPr txBox="1"/>
          <p:nvPr/>
        </p:nvSpPr>
        <p:spPr>
          <a:xfrm>
            <a:off x="3582955" y="136203"/>
            <a:ext cx="6874082" cy="1143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en-US" sz="2800" b="0" i="1" u="none" strike="noStrike" cap="none" spc="28" normalizeH="0" baseline="0" dirty="0">
                <a:ln>
                  <a:noFill/>
                </a:ln>
                <a:solidFill>
                  <a:srgbClr val="5C5C5C"/>
                </a:solidFill>
                <a:effectLst/>
                <a:uFillTx/>
                <a:latin typeface="Iowan Old Style"/>
                <a:ea typeface="Iowan Old Style"/>
                <a:cs typeface="Iowan Old Style"/>
                <a:sym typeface="Iowan Old Style"/>
              </a:rPr>
              <a:t>Sample chart for your review from my website at </a:t>
            </a:r>
            <a:r>
              <a:rPr kumimoji="0" lang="en-US" sz="2800" b="0" i="1" u="none" strike="noStrike" cap="none" spc="28" normalizeH="0" baseline="0" dirty="0" err="1">
                <a:ln>
                  <a:noFill/>
                </a:ln>
                <a:solidFill>
                  <a:srgbClr val="5C5C5C"/>
                </a:solidFill>
                <a:effectLst/>
                <a:uFillTx/>
                <a:latin typeface="Iowan Old Style"/>
                <a:ea typeface="Iowan Old Style"/>
                <a:cs typeface="Iowan Old Style"/>
                <a:sym typeface="Iowan Old Style"/>
              </a:rPr>
              <a:t>AttorneyJessicaWeiss.com</a:t>
            </a:r>
            <a:endParaRPr kumimoji="0" lang="en-US" sz="2800" b="0" i="1" u="none" strike="noStrike" cap="none" spc="28" normalizeH="0" baseline="0" dirty="0">
              <a:ln>
                <a:noFill/>
              </a:ln>
              <a:solidFill>
                <a:srgbClr val="5C5C5C"/>
              </a:solidFill>
              <a:effectLst/>
              <a:uFillTx/>
              <a:latin typeface="Iowan Old Style"/>
              <a:ea typeface="Iowan Old Style"/>
              <a:cs typeface="Iowan Old Style"/>
              <a:sym typeface="Iowan Old Style"/>
            </a:endParaRPr>
          </a:p>
        </p:txBody>
      </p:sp>
    </p:spTree>
    <p:extLst>
      <p:ext uri="{BB962C8B-B14F-4D97-AF65-F5344CB8AC3E}">
        <p14:creationId xmlns:p14="http://schemas.microsoft.com/office/powerpoint/2010/main" val="47370204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Image" descr="Image"/>
          <p:cNvPicPr>
            <a:picLocks noGrp="1"/>
          </p:cNvPicPr>
          <p:nvPr>
            <p:ph type="pic" idx="13"/>
          </p:nvPr>
        </p:nvPicPr>
        <p:blipFill>
          <a:blip r:embed="rId2"/>
          <a:stretch>
            <a:fillRect/>
          </a:stretch>
        </p:blipFill>
        <p:spPr>
          <a:xfrm>
            <a:off x="-203200" y="-203200"/>
            <a:ext cx="13411200" cy="10160000"/>
          </a:xfrm>
          <a:prstGeom prst="rect">
            <a:avLst/>
          </a:prstGeom>
          <a:ln w="9525">
            <a:round/>
          </a:ln>
        </p:spPr>
      </p:pic>
      <p:sp>
        <p:nvSpPr>
          <p:cNvPr id="278" name="Did today’s presentation help you understand the options for your E clients? I’m happy to speak to you individually to educate you further.…"/>
          <p:cNvSpPr txBox="1">
            <a:spLocks noGrp="1"/>
          </p:cNvSpPr>
          <p:nvPr>
            <p:ph type="title"/>
          </p:nvPr>
        </p:nvSpPr>
        <p:spPr>
          <a:xfrm>
            <a:off x="597566" y="883976"/>
            <a:ext cx="11861800" cy="1218491"/>
          </a:xfrm>
          <a:prstGeom prst="rect">
            <a:avLst/>
          </a:prstGeom>
          <a:blipFill>
            <a:blip r:embed="rId3"/>
          </a:blipFill>
          <a:ln w="101600" cap="rnd"/>
        </p:spPr>
        <p:txBody>
          <a:bodyPr/>
          <a:lstStyle/>
          <a:p>
            <a:pPr algn="ctr">
              <a:lnSpc>
                <a:spcPct val="100000"/>
              </a:lnSpc>
              <a:defRPr sz="2400" cap="none">
                <a:solidFill>
                  <a:srgbClr val="FFFFFF"/>
                </a:solidFill>
                <a:latin typeface="Phosphate Inline"/>
                <a:ea typeface="Phosphate Inline"/>
                <a:cs typeface="Phosphate Inline"/>
                <a:sym typeface="Phosphate Inline"/>
              </a:defRPr>
            </a:pPr>
            <a:r>
              <a:rPr lang="en-US" sz="3600" dirty="0">
                <a:highlight>
                  <a:srgbClr val="FF0000"/>
                </a:highlight>
              </a:rPr>
              <a:t> </a:t>
            </a:r>
            <a:r>
              <a:rPr lang="en-US" sz="3600" dirty="0">
                <a:solidFill>
                  <a:schemeClr val="bg1"/>
                </a:solidFill>
                <a:highlight>
                  <a:srgbClr val="FF0000"/>
                </a:highlight>
              </a:rPr>
              <a:t>Contact Info for Attorney Jessica Weiss</a:t>
            </a:r>
            <a:endParaRPr sz="3600" dirty="0">
              <a:solidFill>
                <a:schemeClr val="bg1"/>
              </a:solidFill>
              <a:highlight>
                <a:srgbClr val="FF0000"/>
              </a:highlight>
            </a:endParaRPr>
          </a:p>
          <a:p>
            <a:pPr algn="ctr">
              <a:lnSpc>
                <a:spcPct val="100000"/>
              </a:lnSpc>
              <a:defRPr sz="2400" cap="none">
                <a:solidFill>
                  <a:srgbClr val="FFFFFF"/>
                </a:solidFill>
                <a:latin typeface="Phosphate Inline"/>
                <a:ea typeface="Phosphate Inline"/>
                <a:cs typeface="Phosphate Inline"/>
                <a:sym typeface="Phosphate Inline"/>
              </a:defRPr>
            </a:pPr>
            <a:endParaRPr dirty="0"/>
          </a:p>
        </p:txBody>
      </p:sp>
      <p:sp>
        <p:nvSpPr>
          <p:cNvPr id="279" name="Boca Raton, FL Office…"/>
          <p:cNvSpPr txBox="1"/>
          <p:nvPr/>
        </p:nvSpPr>
        <p:spPr>
          <a:xfrm>
            <a:off x="565959" y="3130931"/>
            <a:ext cx="5183462" cy="2949525"/>
          </a:xfrm>
          <a:prstGeom prst="rect">
            <a:avLst/>
          </a:prstGeom>
          <a:blipFill>
            <a:blip r:embed="rId3"/>
          </a:blipFill>
          <a:ln w="101600" cap="rnd">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Boca Raton, FL Office</a:t>
            </a:r>
          </a:p>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7100 W. Camino Real </a:t>
            </a:r>
          </a:p>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Ste 302-20 </a:t>
            </a:r>
          </a:p>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Boca Raton, FL 33433</a:t>
            </a:r>
          </a:p>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561-948-3433</a:t>
            </a:r>
          </a:p>
        </p:txBody>
      </p:sp>
      <p:sp>
        <p:nvSpPr>
          <p:cNvPr id="280" name="Scottsdale, AZ Office - Headquarters…"/>
          <p:cNvSpPr txBox="1"/>
          <p:nvPr/>
        </p:nvSpPr>
        <p:spPr>
          <a:xfrm>
            <a:off x="3536206" y="6516444"/>
            <a:ext cx="5932388" cy="2872581"/>
          </a:xfrm>
          <a:prstGeom prst="rect">
            <a:avLst/>
          </a:prstGeom>
          <a:blipFill>
            <a:blip r:embed="rId3"/>
          </a:blipFill>
          <a:ln w="101600" cap="rnd">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a:spcBef>
                <a:spcPts val="0"/>
              </a:spcBef>
              <a:defRPr sz="3000" i="0" spc="0">
                <a:solidFill>
                  <a:srgbClr val="FFFFFF"/>
                </a:solidFill>
                <a:latin typeface="DIN Alternate"/>
                <a:ea typeface="DIN Alternate"/>
                <a:cs typeface="DIN Alternate"/>
                <a:sym typeface="DIN Alternate"/>
              </a:defRPr>
            </a:pPr>
            <a:r>
              <a:rPr lang="en-US" dirty="0">
                <a:highlight>
                  <a:srgbClr val="FF0000"/>
                </a:highlight>
              </a:rPr>
              <a:t>Phoenix</a:t>
            </a:r>
            <a:r>
              <a:rPr dirty="0">
                <a:highlight>
                  <a:srgbClr val="FF0000"/>
                </a:highlight>
              </a:rPr>
              <a:t>, AZ Office - Headquarters</a:t>
            </a:r>
          </a:p>
          <a:p>
            <a:pPr algn="ctr">
              <a:spcBef>
                <a:spcPts val="0"/>
              </a:spcBef>
              <a:defRPr sz="3000" i="0" spc="0">
                <a:solidFill>
                  <a:srgbClr val="FFFFFF"/>
                </a:solidFill>
                <a:latin typeface="DIN Alternate"/>
                <a:ea typeface="DIN Alternate"/>
                <a:cs typeface="DIN Alternate"/>
                <a:sym typeface="DIN Alternate"/>
              </a:defRPr>
            </a:pPr>
            <a:r>
              <a:rPr dirty="0">
                <a:highlight>
                  <a:srgbClr val="FF0000"/>
                </a:highlight>
              </a:rPr>
              <a:t> </a:t>
            </a:r>
            <a:r>
              <a:rPr lang="en-US" dirty="0">
                <a:highlight>
                  <a:srgbClr val="FF0000"/>
                </a:highlight>
              </a:rPr>
              <a:t>4455 E. Camelback Rd., Ste. E-140 Phoenix, AZ 85018</a:t>
            </a:r>
            <a:r>
              <a:rPr dirty="0">
                <a:highlight>
                  <a:srgbClr val="FF0000"/>
                </a:highlight>
              </a:rPr>
              <a:t> </a:t>
            </a:r>
            <a:endParaRPr lang="en-US" dirty="0">
              <a:highlight>
                <a:srgbClr val="FF0000"/>
              </a:highlight>
            </a:endParaRPr>
          </a:p>
          <a:p>
            <a:pPr algn="ctr">
              <a:spcBef>
                <a:spcPts val="0"/>
              </a:spcBef>
              <a:defRPr sz="3000" i="0" spc="0">
                <a:solidFill>
                  <a:srgbClr val="FFFFFF"/>
                </a:solidFill>
                <a:latin typeface="DIN Alternate"/>
                <a:ea typeface="DIN Alternate"/>
                <a:cs typeface="DIN Alternate"/>
                <a:sym typeface="DIN Alternate"/>
              </a:defRPr>
            </a:pPr>
            <a:r>
              <a:rPr dirty="0">
                <a:highlight>
                  <a:srgbClr val="FF0000"/>
                </a:highlight>
              </a:rPr>
              <a:t>Phone: 480-994-8888</a:t>
            </a:r>
          </a:p>
          <a:p>
            <a:pPr algn="ctr">
              <a:spcBef>
                <a:spcPts val="0"/>
              </a:spcBef>
              <a:defRPr sz="3000" i="0" spc="0">
                <a:solidFill>
                  <a:srgbClr val="FFFFFF"/>
                </a:solidFill>
                <a:latin typeface="DIN Alternate"/>
                <a:ea typeface="DIN Alternate"/>
                <a:cs typeface="DIN Alternate"/>
                <a:sym typeface="DIN Alternate"/>
              </a:defRPr>
            </a:pPr>
            <a:r>
              <a:rPr dirty="0">
                <a:highlight>
                  <a:srgbClr val="FF0000"/>
                </a:highlight>
              </a:rPr>
              <a:t>Fax: 480-947-2663 </a:t>
            </a:r>
          </a:p>
          <a:p>
            <a:pPr algn="ctr">
              <a:spcBef>
                <a:spcPts val="0"/>
              </a:spcBef>
              <a:defRPr sz="3000" i="0" spc="0">
                <a:solidFill>
                  <a:srgbClr val="FFFFFF"/>
                </a:solidFill>
                <a:latin typeface="DIN Alternate"/>
                <a:ea typeface="DIN Alternate"/>
                <a:cs typeface="DIN Alternate"/>
                <a:sym typeface="DIN Alternate"/>
              </a:defRPr>
            </a:pPr>
            <a:r>
              <a:rPr dirty="0">
                <a:highlight>
                  <a:srgbClr val="FF0000"/>
                </a:highlight>
              </a:rPr>
              <a:t>Toll Free: 1-888-689-1862</a:t>
            </a:r>
          </a:p>
        </p:txBody>
      </p:sp>
      <p:sp>
        <p:nvSpPr>
          <p:cNvPr id="281" name="Las Vegas, NV Office…"/>
          <p:cNvSpPr txBox="1"/>
          <p:nvPr/>
        </p:nvSpPr>
        <p:spPr>
          <a:xfrm>
            <a:off x="7365672" y="3130931"/>
            <a:ext cx="5031465" cy="2949525"/>
          </a:xfrm>
          <a:prstGeom prst="rect">
            <a:avLst/>
          </a:prstGeom>
          <a:blipFill>
            <a:blip r:embed="rId3"/>
          </a:blipFill>
          <a:ln w="101600" cap="rnd">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Las Vegas, NV Office</a:t>
            </a:r>
          </a:p>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3753 Howard </a:t>
            </a:r>
            <a:r>
              <a:rPr dirty="0" err="1">
                <a:highlight>
                  <a:srgbClr val="FF0000"/>
                </a:highlight>
              </a:rPr>
              <a:t>Huges</a:t>
            </a:r>
            <a:r>
              <a:rPr dirty="0">
                <a:highlight>
                  <a:srgbClr val="FF0000"/>
                </a:highlight>
              </a:rPr>
              <a:t> Parkway #200</a:t>
            </a:r>
          </a:p>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Las Vegas, NV 89169</a:t>
            </a:r>
          </a:p>
          <a:p>
            <a:pPr algn="ctr">
              <a:spcBef>
                <a:spcPts val="0"/>
              </a:spcBef>
              <a:defRPr sz="3700" i="0" spc="0">
                <a:solidFill>
                  <a:srgbClr val="FFFFFF"/>
                </a:solidFill>
                <a:latin typeface="DIN Alternate"/>
                <a:ea typeface="DIN Alternate"/>
                <a:cs typeface="DIN Alternate"/>
                <a:sym typeface="DIN Alternate"/>
              </a:defRPr>
            </a:pPr>
            <a:r>
              <a:rPr dirty="0">
                <a:highlight>
                  <a:srgbClr val="FF0000"/>
                </a:highlight>
              </a:rPr>
              <a:t>1-702-784-7682</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world-map-clickable.gif" descr="world-map-clickable.gif"/>
          <p:cNvPicPr>
            <a:picLocks noGrp="1"/>
          </p:cNvPicPr>
          <p:nvPr>
            <p:ph type="pic" idx="13"/>
          </p:nvPr>
        </p:nvPicPr>
        <p:blipFill>
          <a:blip r:embed="rId2"/>
          <a:stretch>
            <a:fillRect/>
          </a:stretch>
        </p:blipFill>
        <p:spPr>
          <a:xfrm rot="1393467">
            <a:off x="7523887" y="721166"/>
            <a:ext cx="5661937" cy="9753600"/>
          </a:xfrm>
          <a:prstGeom prst="rect">
            <a:avLst/>
          </a:prstGeom>
          <a:ln w="9525">
            <a:round/>
          </a:ln>
        </p:spPr>
      </p:pic>
      <p:sp>
        <p:nvSpPr>
          <p:cNvPr id="148" name="How do I know if the U.S. has a treaty with my client’s country?"/>
          <p:cNvSpPr txBox="1">
            <a:spLocks noGrp="1"/>
          </p:cNvSpPr>
          <p:nvPr>
            <p:ph type="title"/>
          </p:nvPr>
        </p:nvSpPr>
        <p:spPr>
          <a:xfrm>
            <a:off x="934250" y="1678813"/>
            <a:ext cx="9063232" cy="2771711"/>
          </a:xfrm>
          <a:prstGeom prst="rect">
            <a:avLst/>
          </a:prstGeom>
        </p:spPr>
        <p:txBody>
          <a:bodyPr>
            <a:normAutofit/>
          </a:bodyPr>
          <a:lstStyle>
            <a:lvl1pPr defTabSz="484886">
              <a:defRPr sz="10043"/>
            </a:lvl1pPr>
          </a:lstStyle>
          <a:p>
            <a:pPr algn="l"/>
            <a:r>
              <a:rPr sz="4800" dirty="0">
                <a:solidFill>
                  <a:schemeClr val="tx2">
                    <a:lumMod val="50000"/>
                  </a:schemeClr>
                </a:solidFill>
                <a:latin typeface="Avenir Book" panose="02000503020000020003" pitchFamily="2" charset="0"/>
              </a:rPr>
              <a:t>How do I know if the </a:t>
            </a:r>
            <a:br>
              <a:rPr lang="en-US" sz="4800" dirty="0">
                <a:solidFill>
                  <a:schemeClr val="tx2">
                    <a:lumMod val="50000"/>
                  </a:schemeClr>
                </a:solidFill>
                <a:latin typeface="Avenir Book" panose="02000503020000020003" pitchFamily="2" charset="0"/>
              </a:rPr>
            </a:br>
            <a:r>
              <a:rPr sz="4800" dirty="0">
                <a:solidFill>
                  <a:schemeClr val="tx2">
                    <a:lumMod val="50000"/>
                  </a:schemeClr>
                </a:solidFill>
                <a:latin typeface="Avenir Book" panose="02000503020000020003" pitchFamily="2" charset="0"/>
              </a:rPr>
              <a:t>U.S. has</a:t>
            </a:r>
            <a:r>
              <a:rPr lang="en-US" sz="4800" dirty="0">
                <a:solidFill>
                  <a:schemeClr val="tx2">
                    <a:lumMod val="50000"/>
                  </a:schemeClr>
                </a:solidFill>
                <a:latin typeface="Avenir Book" panose="02000503020000020003" pitchFamily="2" charset="0"/>
              </a:rPr>
              <a:t> </a:t>
            </a:r>
            <a:r>
              <a:rPr sz="4800" dirty="0">
                <a:solidFill>
                  <a:schemeClr val="tx2">
                    <a:lumMod val="50000"/>
                  </a:schemeClr>
                </a:solidFill>
                <a:latin typeface="Avenir Book" panose="02000503020000020003" pitchFamily="2" charset="0"/>
              </a:rPr>
              <a:t> </a:t>
            </a:r>
            <a:r>
              <a:rPr sz="4800" dirty="0" err="1">
                <a:solidFill>
                  <a:schemeClr val="tx2">
                    <a:lumMod val="50000"/>
                  </a:schemeClr>
                </a:solidFill>
                <a:latin typeface="Avenir Book" panose="02000503020000020003" pitchFamily="2" charset="0"/>
              </a:rPr>
              <a:t>a</a:t>
            </a:r>
            <a:r>
              <a:rPr lang="en-US" sz="4800" dirty="0" err="1">
                <a:solidFill>
                  <a:schemeClr val="tx2">
                    <a:lumMod val="50000"/>
                  </a:schemeClr>
                </a:solidFill>
                <a:latin typeface="Avenir Book" panose="02000503020000020003" pitchFamily="2" charset="0"/>
              </a:rPr>
              <a:t>N</a:t>
            </a:r>
            <a:r>
              <a:rPr lang="en-US" sz="4800" dirty="0">
                <a:solidFill>
                  <a:schemeClr val="tx2">
                    <a:lumMod val="50000"/>
                  </a:schemeClr>
                </a:solidFill>
                <a:latin typeface="Avenir Book" panose="02000503020000020003" pitchFamily="2" charset="0"/>
              </a:rPr>
              <a:t> E-2</a:t>
            </a:r>
            <a:r>
              <a:rPr sz="4800" dirty="0">
                <a:solidFill>
                  <a:schemeClr val="tx2">
                    <a:lumMod val="50000"/>
                  </a:schemeClr>
                </a:solidFill>
                <a:latin typeface="Avenir Book" panose="02000503020000020003" pitchFamily="2" charset="0"/>
              </a:rPr>
              <a:t> treaty </a:t>
            </a:r>
            <a:br>
              <a:rPr lang="en-US" sz="4800" dirty="0">
                <a:solidFill>
                  <a:schemeClr val="tx2">
                    <a:lumMod val="50000"/>
                  </a:schemeClr>
                </a:solidFill>
                <a:latin typeface="Avenir Book" panose="02000503020000020003" pitchFamily="2" charset="0"/>
              </a:rPr>
            </a:br>
            <a:r>
              <a:rPr sz="4800" dirty="0">
                <a:solidFill>
                  <a:schemeClr val="tx2">
                    <a:lumMod val="50000"/>
                  </a:schemeClr>
                </a:solidFill>
                <a:latin typeface="Avenir Book" panose="02000503020000020003" pitchFamily="2" charset="0"/>
              </a:rPr>
              <a:t>with my client’s</a:t>
            </a:r>
            <a:r>
              <a:rPr lang="en-US" sz="4800" dirty="0">
                <a:solidFill>
                  <a:schemeClr val="tx2">
                    <a:lumMod val="50000"/>
                  </a:schemeClr>
                </a:solidFill>
                <a:latin typeface="Avenir Book" panose="02000503020000020003" pitchFamily="2" charset="0"/>
              </a:rPr>
              <a:t> </a:t>
            </a:r>
            <a:r>
              <a:rPr sz="4800" dirty="0">
                <a:solidFill>
                  <a:schemeClr val="tx2">
                    <a:lumMod val="50000"/>
                  </a:schemeClr>
                </a:solidFill>
                <a:latin typeface="Avenir Book" panose="02000503020000020003" pitchFamily="2" charset="0"/>
              </a:rPr>
              <a:t>country?</a:t>
            </a:r>
          </a:p>
        </p:txBody>
      </p:sp>
      <p:sp>
        <p:nvSpPr>
          <p:cNvPr id="149" name="Check here: https://travel.state.gov/content/travel/en/us-visas/Visa-Reciprocity-and-Civil-Documents-by-Country.html"/>
          <p:cNvSpPr txBox="1">
            <a:spLocks noGrp="1"/>
          </p:cNvSpPr>
          <p:nvPr>
            <p:ph type="body" sz="quarter" idx="1"/>
          </p:nvPr>
        </p:nvSpPr>
        <p:spPr>
          <a:xfrm>
            <a:off x="0" y="4625019"/>
            <a:ext cx="10586720" cy="1074547"/>
          </a:xfrm>
          <a:prstGeom prst="rect">
            <a:avLst/>
          </a:prstGeom>
        </p:spPr>
        <p:txBody>
          <a:bodyPr>
            <a:normAutofit/>
          </a:bodyPr>
          <a:lstStyle/>
          <a:p>
            <a:pPr defTabSz="379729">
              <a:spcBef>
                <a:spcPts val="300"/>
              </a:spcBef>
              <a:defRPr sz="3120"/>
            </a:pPr>
            <a:r>
              <a:rPr i="0" dirty="0">
                <a:solidFill>
                  <a:schemeClr val="tx2">
                    <a:lumMod val="50000"/>
                  </a:schemeClr>
                </a:solidFill>
                <a:latin typeface="Khmer Sangam MN" panose="02000400000000000000" pitchFamily="2" charset="0"/>
                <a:cs typeface="Khmer Sangam MN" panose="02000400000000000000" pitchFamily="2" charset="0"/>
              </a:rPr>
              <a:t>Check here: </a:t>
            </a:r>
            <a:r>
              <a:rPr lang="en-US" i="0" u="sng" dirty="0">
                <a:solidFill>
                  <a:schemeClr val="tx2">
                    <a:lumMod val="50000"/>
                  </a:schemeClr>
                </a:solidFill>
                <a:latin typeface="Khmer Sangam MN" panose="02000400000000000000" pitchFamily="2" charset="0"/>
                <a:cs typeface="Khmer Sangam MN" panose="02000400000000000000" pitchFamily="2" charset="0"/>
                <a:hlinkClick r:id="rId3">
                  <a:extLst>
                    <a:ext uri="{A12FA001-AC4F-418D-AE19-62706E023703}">
                      <ahyp:hlinkClr xmlns:ahyp="http://schemas.microsoft.com/office/drawing/2018/hyperlinkcolor" val="tx"/>
                    </a:ext>
                  </a:extLst>
                </a:hlinkClick>
              </a:rPr>
              <a:t>https://travel.state.gov/content/travel/en/us-visas/Visa-Reciprocity-and-Civil-Documents-by-Country.html</a:t>
            </a:r>
            <a:r>
              <a:rPr lang="en-US" i="0" dirty="0">
                <a:solidFill>
                  <a:schemeClr val="tx2">
                    <a:lumMod val="50000"/>
                  </a:schemeClr>
                </a:solidFill>
                <a:latin typeface="Khmer Sangam MN" panose="02000400000000000000" pitchFamily="2" charset="0"/>
                <a:cs typeface="Khmer Sangam MN" panose="02000400000000000000" pitchFamily="2" charset="0"/>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52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D6C47F-2D3A-7947-96F0-5AFBB6DE2163}"/>
              </a:ext>
            </a:extLst>
          </p:cNvPr>
          <p:cNvPicPr>
            <a:picLocks noChangeAspect="1"/>
          </p:cNvPicPr>
          <p:nvPr/>
        </p:nvPicPr>
        <p:blipFill>
          <a:blip r:embed="rId2"/>
          <a:stretch>
            <a:fillRect/>
          </a:stretch>
        </p:blipFill>
        <p:spPr>
          <a:xfrm>
            <a:off x="4588107" y="6232849"/>
            <a:ext cx="3828586" cy="3310374"/>
          </a:xfrm>
          <a:prstGeom prst="rect">
            <a:avLst/>
          </a:prstGeom>
        </p:spPr>
      </p:pic>
      <p:sp>
        <p:nvSpPr>
          <p:cNvPr id="153" name="Some countries issue a 12 month visa like Ecuador, Jordan, Ukraine, Thailand, etc."/>
          <p:cNvSpPr txBox="1">
            <a:spLocks noGrp="1"/>
          </p:cNvSpPr>
          <p:nvPr>
            <p:ph type="subTitle" sz="half" idx="1"/>
          </p:nvPr>
        </p:nvSpPr>
        <p:spPr>
          <a:xfrm>
            <a:off x="1408690" y="3763139"/>
            <a:ext cx="11024610" cy="2227321"/>
          </a:xfrm>
          <a:prstGeom prst="rect">
            <a:avLst/>
          </a:prstGeom>
          <a:gradFill>
            <a:gsLst>
              <a:gs pos="0">
                <a:schemeClr val="accent1">
                  <a:lumMod val="5000"/>
                  <a:lumOff val="95000"/>
                </a:schemeClr>
              </a:gs>
              <a:gs pos="17000">
                <a:schemeClr val="accent1">
                  <a:lumMod val="45000"/>
                  <a:lumOff val="55000"/>
                </a:schemeClr>
              </a:gs>
              <a:gs pos="27000">
                <a:schemeClr val="accent1">
                  <a:lumMod val="45000"/>
                  <a:lumOff val="55000"/>
                </a:schemeClr>
              </a:gs>
              <a:gs pos="100000">
                <a:schemeClr val="accent4">
                  <a:lumMod val="60000"/>
                  <a:lumOff val="40000"/>
                </a:schemeClr>
              </a:gs>
            </a:gsLst>
            <a:lin ang="5400000" scaled="1"/>
          </a:gradFill>
        </p:spPr>
        <p:txBody>
          <a:bodyPr>
            <a:normAutofit fontScale="92500" lnSpcReduction="10000"/>
          </a:bodyPr>
          <a:lstStyle>
            <a:lvl1pPr defTabSz="457200">
              <a:lnSpc>
                <a:spcPct val="100000"/>
              </a:lnSpc>
              <a:defRPr sz="4900" i="0">
                <a:solidFill>
                  <a:srgbClr val="000000"/>
                </a:solidFill>
                <a:uFill>
                  <a:solidFill>
                    <a:srgbClr val="000000"/>
                  </a:solidFill>
                </a:uFill>
                <a:latin typeface="Phosphate Inline"/>
                <a:ea typeface="Phosphate Inline"/>
                <a:cs typeface="Phosphate Inline"/>
                <a:sym typeface="Phosphate Inline"/>
              </a:defRPr>
            </a:lvl1pPr>
          </a:lstStyle>
          <a:p>
            <a:pPr algn="l"/>
            <a:endParaRPr lang="en-US" sz="4000" dirty="0">
              <a:latin typeface="Khmer Sangam MN" panose="02000400000000000000" pitchFamily="2" charset="0"/>
              <a:cs typeface="Khmer Sangam MN" panose="02000400000000000000" pitchFamily="2" charset="0"/>
            </a:endParaRPr>
          </a:p>
          <a:p>
            <a:pPr algn="l"/>
            <a:endParaRPr lang="en-US" sz="4000" dirty="0">
              <a:latin typeface="Khmer Sangam MN" panose="02000400000000000000" pitchFamily="2" charset="0"/>
              <a:cs typeface="Khmer Sangam MN" panose="02000400000000000000" pitchFamily="2" charset="0"/>
            </a:endParaRPr>
          </a:p>
          <a:p>
            <a:pPr algn="l"/>
            <a:r>
              <a:rPr sz="4000" dirty="0">
                <a:latin typeface="Khmer Sangam MN" panose="02000400000000000000" pitchFamily="2" charset="0"/>
                <a:cs typeface="Khmer Sangam MN" panose="02000400000000000000" pitchFamily="2" charset="0"/>
              </a:rPr>
              <a:t>Some </a:t>
            </a:r>
            <a:r>
              <a:rPr lang="en-US" sz="4000" dirty="0">
                <a:latin typeface="Khmer Sangam MN" panose="02000400000000000000" pitchFamily="2" charset="0"/>
                <a:cs typeface="Khmer Sangam MN" panose="02000400000000000000" pitchFamily="2" charset="0"/>
              </a:rPr>
              <a:t>countries</a:t>
            </a:r>
            <a:r>
              <a:rPr sz="4000" dirty="0">
                <a:latin typeface="Khmer Sangam MN" panose="02000400000000000000" pitchFamily="2" charset="0"/>
                <a:cs typeface="Khmer Sangam MN" panose="02000400000000000000" pitchFamily="2" charset="0"/>
              </a:rPr>
              <a:t> </a:t>
            </a:r>
            <a:r>
              <a:rPr lang="en-US" sz="4000" dirty="0">
                <a:latin typeface="Khmer Sangam MN" panose="02000400000000000000" pitchFamily="2" charset="0"/>
                <a:cs typeface="Khmer Sangam MN" panose="02000400000000000000" pitchFamily="2" charset="0"/>
              </a:rPr>
              <a:t>have a</a:t>
            </a:r>
            <a:r>
              <a:rPr sz="4000" dirty="0">
                <a:latin typeface="Khmer Sangam MN" panose="02000400000000000000" pitchFamily="2" charset="0"/>
                <a:cs typeface="Khmer Sangam MN" panose="02000400000000000000" pitchFamily="2" charset="0"/>
              </a:rPr>
              <a:t> 12 month </a:t>
            </a:r>
            <a:r>
              <a:rPr lang="en-US" sz="4000" dirty="0">
                <a:latin typeface="Khmer Sangam MN" panose="02000400000000000000" pitchFamily="2" charset="0"/>
                <a:cs typeface="Khmer Sangam MN" panose="02000400000000000000" pitchFamily="2" charset="0"/>
              </a:rPr>
              <a:t>E-2 </a:t>
            </a:r>
            <a:r>
              <a:rPr sz="4000" dirty="0">
                <a:latin typeface="Khmer Sangam MN" panose="02000400000000000000" pitchFamily="2" charset="0"/>
                <a:cs typeface="Khmer Sangam MN" panose="02000400000000000000" pitchFamily="2" charset="0"/>
              </a:rPr>
              <a:t>visa </a:t>
            </a:r>
            <a:r>
              <a:rPr lang="en-US" sz="4000" dirty="0">
                <a:latin typeface="Khmer Sangam MN" panose="02000400000000000000" pitchFamily="2" charset="0"/>
                <a:cs typeface="Khmer Sangam MN" panose="02000400000000000000" pitchFamily="2" charset="0"/>
              </a:rPr>
              <a:t>length </a:t>
            </a:r>
            <a:r>
              <a:rPr sz="4000" dirty="0">
                <a:latin typeface="Khmer Sangam MN" panose="02000400000000000000" pitchFamily="2" charset="0"/>
                <a:cs typeface="Khmer Sangam MN" panose="02000400000000000000" pitchFamily="2" charset="0"/>
              </a:rPr>
              <a:t>like Ecuador, Jordan, Ukraine, Thailand, etc. </a:t>
            </a:r>
          </a:p>
        </p:txBody>
      </p:sp>
      <p:sp>
        <p:nvSpPr>
          <p:cNvPr id="152" name="Some countries issue a five year E-visa some don’t. Canada, Colombia, Austria, etc."/>
          <p:cNvSpPr txBox="1">
            <a:spLocks noGrp="1"/>
          </p:cNvSpPr>
          <p:nvPr>
            <p:ph type="ctrTitle"/>
          </p:nvPr>
        </p:nvSpPr>
        <p:spPr>
          <a:xfrm>
            <a:off x="1408690" y="210377"/>
            <a:ext cx="11024610" cy="3957678"/>
          </a:xfrm>
          <a:prstGeom prst="rect">
            <a:avLst/>
          </a:prstGeom>
          <a:gradFill>
            <a:gsLst>
              <a:gs pos="0">
                <a:schemeClr val="accent1">
                  <a:lumMod val="5000"/>
                  <a:lumOff val="95000"/>
                </a:schemeClr>
              </a:gs>
              <a:gs pos="17000">
                <a:schemeClr val="accent1">
                  <a:lumMod val="45000"/>
                  <a:lumOff val="55000"/>
                </a:schemeClr>
              </a:gs>
              <a:gs pos="27000">
                <a:schemeClr val="accent1">
                  <a:lumMod val="45000"/>
                  <a:lumOff val="55000"/>
                </a:schemeClr>
              </a:gs>
              <a:gs pos="100000">
                <a:schemeClr val="accent4">
                  <a:lumMod val="60000"/>
                  <a:lumOff val="40000"/>
                </a:schemeClr>
              </a:gs>
            </a:gsLst>
            <a:lin ang="5400000" scaled="1"/>
          </a:gradFill>
        </p:spPr>
        <p:txBody>
          <a:bodyPr>
            <a:normAutofit fontScale="90000"/>
          </a:bodyPr>
          <a:lstStyle>
            <a:lvl1pPr defTabSz="457200">
              <a:lnSpc>
                <a:spcPct val="100000"/>
              </a:lnSpc>
              <a:defRPr sz="5200" cap="none">
                <a:solidFill>
                  <a:srgbClr val="000000"/>
                </a:solidFill>
                <a:uFill>
                  <a:solidFill>
                    <a:srgbClr val="000000"/>
                  </a:solidFill>
                </a:uFill>
                <a:latin typeface="Phosphate Inline"/>
                <a:ea typeface="Phosphate Inline"/>
                <a:cs typeface="Phosphate Inline"/>
                <a:sym typeface="Phosphate Inline"/>
              </a:defRPr>
            </a:lvl1pPr>
          </a:lstStyle>
          <a:p>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br>
              <a:rPr lang="en-US" dirty="0">
                <a:latin typeface="Khmer Sangam MN" panose="02000400000000000000" pitchFamily="2" charset="0"/>
                <a:cs typeface="Khmer Sangam MN" panose="02000400000000000000" pitchFamily="2" charset="0"/>
              </a:rPr>
            </a:br>
            <a:r>
              <a:rPr lang="en-US" sz="4400" dirty="0">
                <a:latin typeface="Khmer Sangam MN" panose="02000400000000000000" pitchFamily="2" charset="0"/>
                <a:cs typeface="Khmer Sangam MN" panose="02000400000000000000" pitchFamily="2" charset="0"/>
              </a:rPr>
              <a:t>The treaty for E-2 purposes determines the length of the E-2 visa. </a:t>
            </a:r>
            <a:br>
              <a:rPr lang="en-US" sz="4400" dirty="0">
                <a:latin typeface="Khmer Sangam MN" panose="02000400000000000000" pitchFamily="2" charset="0"/>
                <a:cs typeface="Khmer Sangam MN" panose="02000400000000000000" pitchFamily="2" charset="0"/>
              </a:rPr>
            </a:br>
            <a:br>
              <a:rPr lang="en-US" sz="4400" dirty="0">
                <a:latin typeface="Khmer Sangam MN" panose="02000400000000000000" pitchFamily="2" charset="0"/>
                <a:cs typeface="Khmer Sangam MN" panose="02000400000000000000" pitchFamily="2" charset="0"/>
              </a:rPr>
            </a:br>
            <a:r>
              <a:rPr lang="en-US" sz="4400" dirty="0">
                <a:latin typeface="Khmer Sangam MN" panose="02000400000000000000" pitchFamily="2" charset="0"/>
                <a:cs typeface="Khmer Sangam MN" panose="02000400000000000000" pitchFamily="2" charset="0"/>
              </a:rPr>
              <a:t>Some treaties have a </a:t>
            </a:r>
            <a:r>
              <a:rPr sz="4400" dirty="0">
                <a:latin typeface="Khmer Sangam MN" panose="02000400000000000000" pitchFamily="2" charset="0"/>
                <a:cs typeface="Khmer Sangam MN" panose="02000400000000000000" pitchFamily="2" charset="0"/>
              </a:rPr>
              <a:t>five</a:t>
            </a:r>
            <a:r>
              <a:rPr lang="en-US" sz="4400" dirty="0">
                <a:latin typeface="Khmer Sangam MN" panose="02000400000000000000" pitchFamily="2" charset="0"/>
                <a:cs typeface="Khmer Sangam MN" panose="02000400000000000000" pitchFamily="2" charset="0"/>
              </a:rPr>
              <a:t>-</a:t>
            </a:r>
            <a:r>
              <a:rPr sz="4400" dirty="0">
                <a:latin typeface="Khmer Sangam MN" panose="02000400000000000000" pitchFamily="2" charset="0"/>
                <a:cs typeface="Khmer Sangam MN" panose="02000400000000000000" pitchFamily="2" charset="0"/>
              </a:rPr>
              <a:t>year</a:t>
            </a:r>
            <a:r>
              <a:rPr lang="en-US" sz="4400" dirty="0">
                <a:latin typeface="Khmer Sangam MN" panose="02000400000000000000" pitchFamily="2" charset="0"/>
                <a:cs typeface="Khmer Sangam MN" panose="02000400000000000000" pitchFamily="2" charset="0"/>
              </a:rPr>
              <a:t> E-2 visa length such as countries like </a:t>
            </a:r>
            <a:r>
              <a:rPr sz="4400" dirty="0">
                <a:latin typeface="Khmer Sangam MN" panose="02000400000000000000" pitchFamily="2" charset="0"/>
                <a:cs typeface="Khmer Sangam MN" panose="02000400000000000000" pitchFamily="2" charset="0"/>
              </a:rPr>
              <a:t>Canada, Colombia, Austria, etc</a:t>
            </a:r>
            <a:r>
              <a:rPr lang="en-US" sz="4400" dirty="0">
                <a:latin typeface="Khmer Sangam MN" panose="02000400000000000000" pitchFamily="2" charset="0"/>
                <a:cs typeface="Khmer Sangam MN" panose="02000400000000000000" pitchFamily="2" charset="0"/>
              </a:rPr>
              <a:t>.</a:t>
            </a:r>
            <a:endParaRPr sz="4400" dirty="0">
              <a:latin typeface="Khmer Sangam MN" panose="02000400000000000000" pitchFamily="2" charset="0"/>
              <a:cs typeface="Khmer Sangam MN" panose="02000400000000000000" pitchFamily="2"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 descr="Image"/>
          <p:cNvPicPr>
            <a:picLocks noGrp="1" noChangeAspect="1"/>
          </p:cNvPicPr>
          <p:nvPr>
            <p:ph type="pic" idx="13"/>
          </p:nvPr>
        </p:nvPicPr>
        <p:blipFill>
          <a:blip r:embed="rId2"/>
          <a:srcRect l="483" t="978" r="579" b="30723"/>
          <a:stretch>
            <a:fillRect/>
          </a:stretch>
        </p:blipFill>
        <p:spPr>
          <a:prstGeom prst="rect">
            <a:avLst/>
          </a:prstGeom>
        </p:spPr>
      </p:pic>
      <p:sp>
        <p:nvSpPr>
          <p:cNvPr id="156" name="How do I know what Business to show my Client?…"/>
          <p:cNvSpPr txBox="1"/>
          <p:nvPr/>
        </p:nvSpPr>
        <p:spPr>
          <a:xfrm>
            <a:off x="1328778" y="1452767"/>
            <a:ext cx="11240429" cy="428835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457200">
              <a:spcBef>
                <a:spcPts val="0"/>
              </a:spcBef>
              <a:defRPr sz="5500" i="0" spc="0">
                <a:solidFill>
                  <a:srgbClr val="000000"/>
                </a:solidFill>
                <a:uFill>
                  <a:solidFill>
                    <a:srgbClr val="000000"/>
                  </a:solidFill>
                </a:uFill>
                <a:latin typeface="Phosphate Solid"/>
                <a:ea typeface="Phosphate Solid"/>
                <a:cs typeface="Phosphate Solid"/>
                <a:sym typeface="Phosphate Solid"/>
              </a:defRPr>
            </a:pPr>
            <a:r>
              <a:rPr sz="4000" b="1" dirty="0">
                <a:solidFill>
                  <a:schemeClr val="bg1"/>
                </a:solidFill>
                <a:latin typeface="Avenir Book" panose="02000503020000020003" pitchFamily="2" charset="0"/>
                <a:cs typeface="Khmer Sangam MN" panose="02000400000000000000" pitchFamily="2" charset="0"/>
              </a:rPr>
              <a:t>How do I know what </a:t>
            </a:r>
            <a:r>
              <a:rPr lang="en-US" sz="4000" b="1" dirty="0">
                <a:solidFill>
                  <a:schemeClr val="bg1"/>
                </a:solidFill>
                <a:latin typeface="Avenir Book" panose="02000503020000020003" pitchFamily="2" charset="0"/>
                <a:cs typeface="Khmer Sangam MN" panose="02000400000000000000" pitchFamily="2" charset="0"/>
              </a:rPr>
              <a:t>b</a:t>
            </a:r>
            <a:r>
              <a:rPr sz="4000" b="1" dirty="0">
                <a:solidFill>
                  <a:schemeClr val="bg1"/>
                </a:solidFill>
                <a:latin typeface="Avenir Book" panose="02000503020000020003" pitchFamily="2" charset="0"/>
                <a:cs typeface="Khmer Sangam MN" panose="02000400000000000000" pitchFamily="2" charset="0"/>
              </a:rPr>
              <a:t>usiness</a:t>
            </a:r>
            <a:r>
              <a:rPr lang="en-US" sz="4000" b="1" dirty="0">
                <a:solidFill>
                  <a:schemeClr val="bg1"/>
                </a:solidFill>
                <a:latin typeface="Avenir Book" panose="02000503020000020003" pitchFamily="2" charset="0"/>
                <a:cs typeface="Khmer Sangam MN" panose="02000400000000000000" pitchFamily="2" charset="0"/>
              </a:rPr>
              <a:t>es</a:t>
            </a:r>
            <a:r>
              <a:rPr sz="4000" b="1" dirty="0">
                <a:solidFill>
                  <a:schemeClr val="bg1"/>
                </a:solidFill>
                <a:latin typeface="Avenir Book" panose="02000503020000020003" pitchFamily="2" charset="0"/>
                <a:cs typeface="Khmer Sangam MN" panose="02000400000000000000" pitchFamily="2" charset="0"/>
              </a:rPr>
              <a:t> to</a:t>
            </a:r>
            <a:r>
              <a:rPr lang="en-US" sz="4000" b="1" dirty="0">
                <a:solidFill>
                  <a:schemeClr val="bg1"/>
                </a:solidFill>
                <a:latin typeface="Avenir Book" panose="02000503020000020003" pitchFamily="2" charset="0"/>
                <a:cs typeface="Khmer Sangam MN" panose="02000400000000000000" pitchFamily="2" charset="0"/>
              </a:rPr>
              <a:t> </a:t>
            </a:r>
            <a:r>
              <a:rPr sz="4000" b="1" dirty="0">
                <a:solidFill>
                  <a:schemeClr val="bg1"/>
                </a:solidFill>
                <a:latin typeface="Avenir Book" panose="02000503020000020003" pitchFamily="2" charset="0"/>
                <a:cs typeface="Khmer Sangam MN" panose="02000400000000000000" pitchFamily="2" charset="0"/>
              </a:rPr>
              <a:t>show my</a:t>
            </a:r>
            <a:r>
              <a:rPr lang="en-US" sz="4000" b="1" dirty="0">
                <a:solidFill>
                  <a:schemeClr val="bg1"/>
                </a:solidFill>
                <a:latin typeface="Avenir Book" panose="02000503020000020003" pitchFamily="2" charset="0"/>
                <a:cs typeface="Khmer Sangam MN" panose="02000400000000000000" pitchFamily="2" charset="0"/>
              </a:rPr>
              <a:t> client for E-2 purposes?</a:t>
            </a:r>
            <a:endParaRPr sz="4000" b="1" dirty="0">
              <a:solidFill>
                <a:schemeClr val="bg1"/>
              </a:solidFill>
              <a:latin typeface="Avenir Book" panose="02000503020000020003" pitchFamily="2" charset="0"/>
              <a:cs typeface="Khmer Sangam MN" panose="02000400000000000000" pitchFamily="2" charset="0"/>
            </a:endParaRPr>
          </a:p>
          <a:p>
            <a:pPr defTabSz="457200">
              <a:spcBef>
                <a:spcPts val="0"/>
              </a:spcBef>
              <a:defRPr sz="5500" i="0" spc="0">
                <a:solidFill>
                  <a:srgbClr val="000000"/>
                </a:solidFill>
                <a:uFill>
                  <a:solidFill>
                    <a:srgbClr val="000000"/>
                  </a:solidFill>
                </a:uFill>
                <a:latin typeface="Phosphate Solid"/>
                <a:ea typeface="Phosphate Solid"/>
                <a:cs typeface="Phosphate Solid"/>
                <a:sym typeface="Phosphate Solid"/>
              </a:defRPr>
            </a:pPr>
            <a:endParaRPr sz="4000" b="1" dirty="0">
              <a:solidFill>
                <a:schemeClr val="bg1"/>
              </a:solidFill>
              <a:latin typeface="Avenir Book" panose="02000503020000020003" pitchFamily="2" charset="0"/>
              <a:cs typeface="Khmer Sangam MN" panose="02000400000000000000" pitchFamily="2" charset="0"/>
            </a:endParaRPr>
          </a:p>
          <a:p>
            <a:pPr defTabSz="457200">
              <a:spcBef>
                <a:spcPts val="0"/>
              </a:spcBef>
              <a:defRPr sz="5500" i="0" spc="0">
                <a:solidFill>
                  <a:srgbClr val="000000"/>
                </a:solidFill>
                <a:uFill>
                  <a:solidFill>
                    <a:srgbClr val="000000"/>
                  </a:solidFill>
                </a:uFill>
                <a:latin typeface="Phosphate Solid"/>
                <a:ea typeface="Phosphate Solid"/>
                <a:cs typeface="Phosphate Solid"/>
                <a:sym typeface="Phosphate Solid"/>
              </a:defRPr>
            </a:pPr>
            <a:r>
              <a:rPr sz="4000" b="1" dirty="0">
                <a:solidFill>
                  <a:schemeClr val="bg1"/>
                </a:solidFill>
                <a:latin typeface="Avenir Book" panose="02000503020000020003" pitchFamily="2" charset="0"/>
                <a:cs typeface="Khmer Sangam MN" panose="02000400000000000000" pitchFamily="2" charset="0"/>
              </a:rPr>
              <a:t>Show them businesses they like</a:t>
            </a:r>
            <a:r>
              <a:rPr lang="en-US" sz="4000" b="1" dirty="0">
                <a:solidFill>
                  <a:schemeClr val="bg1"/>
                </a:solidFill>
                <a:latin typeface="Avenir Book" panose="02000503020000020003" pitchFamily="2" charset="0"/>
                <a:cs typeface="Khmer Sangam MN" panose="02000400000000000000" pitchFamily="2" charset="0"/>
              </a:rPr>
              <a:t> and </a:t>
            </a:r>
            <a:r>
              <a:rPr sz="4000" b="1" dirty="0">
                <a:solidFill>
                  <a:schemeClr val="bg1"/>
                </a:solidFill>
                <a:latin typeface="Avenir Book" panose="02000503020000020003" pitchFamily="2" charset="0"/>
                <a:cs typeface="Khmer Sangam MN" panose="02000400000000000000" pitchFamily="2" charset="0"/>
              </a:rPr>
              <a:t>have the skills to run</a:t>
            </a:r>
            <a:r>
              <a:rPr lang="en-US" sz="4000" b="1" dirty="0">
                <a:solidFill>
                  <a:schemeClr val="bg1"/>
                </a:solidFill>
                <a:latin typeface="Avenir Book" panose="02000503020000020003" pitchFamily="2" charset="0"/>
                <a:cs typeface="Khmer Sangam MN" panose="02000400000000000000" pitchFamily="2" charset="0"/>
              </a:rPr>
              <a:t>. </a:t>
            </a:r>
            <a:r>
              <a:rPr lang="en-US" sz="4800" u="sng" dirty="0">
                <a:solidFill>
                  <a:srgbClr val="FF0000"/>
                </a:solidFill>
                <a:highlight>
                  <a:srgbClr val="F3F3ED"/>
                </a:highlight>
                <a:latin typeface="Avenir Book" panose="02000503020000020003" pitchFamily="2" charset="0"/>
                <a:cs typeface="Khmer Sangam MN" panose="02000400000000000000" pitchFamily="2" charset="0"/>
              </a:rPr>
              <a:t>COVID</a:t>
            </a:r>
            <a:r>
              <a:rPr lang="en-US" sz="3200" b="1" u="sng" dirty="0">
                <a:solidFill>
                  <a:schemeClr val="bg1"/>
                </a:solidFill>
                <a:latin typeface="Avenir Book" panose="02000503020000020003" pitchFamily="2" charset="0"/>
                <a:cs typeface="Khmer Sangam MN" panose="02000400000000000000" pitchFamily="2" charset="0"/>
              </a:rPr>
              <a:t> related ones can help get visas issued quicker. But be careful with businesses hurt by COVID-financials often weak.</a:t>
            </a:r>
            <a:endParaRPr sz="3200" b="1" u="sng" dirty="0">
              <a:solidFill>
                <a:schemeClr val="bg1"/>
              </a:solidFill>
              <a:latin typeface="Avenir Book" panose="02000503020000020003" pitchFamily="2" charset="0"/>
              <a:cs typeface="Khmer Sangam MN" panose="02000400000000000000" pitchFamily="2" charset="0"/>
            </a:endParaRPr>
          </a:p>
        </p:txBody>
      </p:sp>
      <p:pic>
        <p:nvPicPr>
          <p:cNvPr id="2" name="Picture 1">
            <a:extLst>
              <a:ext uri="{FF2B5EF4-FFF2-40B4-BE49-F238E27FC236}">
                <a16:creationId xmlns:a16="http://schemas.microsoft.com/office/drawing/2014/main" id="{0F83B990-D0F8-3344-A0FB-7447B4673164}"/>
              </a:ext>
            </a:extLst>
          </p:cNvPr>
          <p:cNvPicPr>
            <a:picLocks noChangeAspect="1"/>
          </p:cNvPicPr>
          <p:nvPr/>
        </p:nvPicPr>
        <p:blipFill>
          <a:blip r:embed="rId3"/>
          <a:stretch>
            <a:fillRect/>
          </a:stretch>
        </p:blipFill>
        <p:spPr>
          <a:xfrm>
            <a:off x="1328778" y="6110453"/>
            <a:ext cx="10347243" cy="3509747"/>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What types of businesses qualify?"/>
          <p:cNvSpPr txBox="1">
            <a:spLocks noGrp="1"/>
          </p:cNvSpPr>
          <p:nvPr>
            <p:ph type="title"/>
          </p:nvPr>
        </p:nvSpPr>
        <p:spPr>
          <a:prstGeom prst="rect">
            <a:avLst/>
          </a:prstGeom>
          <a:ln w="25400">
            <a:solidFill>
              <a:srgbClr val="747676"/>
            </a:solidFill>
          </a:ln>
        </p:spPr>
        <p:txBody>
          <a:bodyPr/>
          <a:lstStyle>
            <a:lvl1pPr algn="ctr">
              <a:spcBef>
                <a:spcPts val="0"/>
              </a:spcBef>
              <a:defRPr sz="3000" cap="none">
                <a:solidFill>
                  <a:srgbClr val="5C5C5C"/>
                </a:solidFill>
                <a:latin typeface="DIN Alternate"/>
                <a:ea typeface="DIN Alternate"/>
                <a:cs typeface="DIN Alternate"/>
                <a:sym typeface="DIN Alternate"/>
              </a:defRPr>
            </a:lvl1pPr>
          </a:lstStyle>
          <a:p>
            <a:r>
              <a:rPr dirty="0"/>
              <a:t>What types of businesses qualify</a:t>
            </a:r>
            <a:r>
              <a:rPr lang="en-US" dirty="0"/>
              <a:t> for an E-2</a:t>
            </a:r>
            <a:r>
              <a:rPr dirty="0"/>
              <a:t>?</a:t>
            </a:r>
          </a:p>
        </p:txBody>
      </p:sp>
      <p:sp>
        <p:nvSpPr>
          <p:cNvPr id="181" name="Active vs. Passive Business…"/>
          <p:cNvSpPr txBox="1">
            <a:spLocks noGrp="1"/>
          </p:cNvSpPr>
          <p:nvPr>
            <p:ph type="body" idx="1"/>
          </p:nvPr>
        </p:nvSpPr>
        <p:spPr>
          <a:prstGeom prst="rect">
            <a:avLst/>
          </a:prstGeom>
          <a:ln w="25400">
            <a:solidFill>
              <a:srgbClr val="747676"/>
            </a:solidFill>
          </a:ln>
        </p:spPr>
        <p:txBody>
          <a:bodyPr/>
          <a:lstStyle/>
          <a:p>
            <a:pPr marL="0" indent="0">
              <a:spcBef>
                <a:spcPts val="0"/>
              </a:spcBef>
              <a:buSzTx/>
              <a:buFontTx/>
              <a:buNone/>
              <a:defRPr sz="2900">
                <a:latin typeface="DIN Alternate"/>
                <a:ea typeface="DIN Alternate"/>
                <a:cs typeface="DIN Alternate"/>
                <a:sym typeface="DIN Alternate"/>
              </a:defRPr>
            </a:pPr>
            <a:r>
              <a:rPr dirty="0"/>
              <a:t>Active vs. Passive Business</a:t>
            </a:r>
          </a:p>
          <a:p>
            <a:pPr marL="0" indent="0">
              <a:spcBef>
                <a:spcPts val="0"/>
              </a:spcBef>
              <a:buSzTx/>
              <a:buFontTx/>
              <a:buNone/>
              <a:defRPr sz="2900">
                <a:latin typeface="DIN Alternate"/>
                <a:ea typeface="DIN Alternate"/>
                <a:cs typeface="DIN Alternate"/>
                <a:sym typeface="DIN Alternate"/>
              </a:defRPr>
            </a:pPr>
            <a:r>
              <a:rPr lang="en-US" dirty="0"/>
              <a:t>Ideal businesses</a:t>
            </a:r>
            <a:r>
              <a:rPr dirty="0"/>
              <a:t>: Restaurants, </a:t>
            </a:r>
            <a:r>
              <a:rPr lang="en-US" dirty="0"/>
              <a:t>h</a:t>
            </a:r>
            <a:r>
              <a:rPr dirty="0"/>
              <a:t>otels, </a:t>
            </a:r>
            <a:r>
              <a:rPr lang="en-US" dirty="0"/>
              <a:t>f</a:t>
            </a:r>
            <a:r>
              <a:rPr dirty="0"/>
              <a:t>ranchises, </a:t>
            </a:r>
            <a:endParaRPr lang="en-US" dirty="0"/>
          </a:p>
          <a:p>
            <a:pPr marL="0" indent="0">
              <a:spcBef>
                <a:spcPts val="0"/>
              </a:spcBef>
              <a:buSzTx/>
              <a:buFontTx/>
              <a:buNone/>
              <a:defRPr sz="2900">
                <a:latin typeface="DIN Alternate"/>
                <a:ea typeface="DIN Alternate"/>
                <a:cs typeface="DIN Alternate"/>
                <a:sym typeface="DIN Alternate"/>
              </a:defRPr>
            </a:pPr>
            <a:r>
              <a:rPr dirty="0"/>
              <a:t>medical offices, etc. </a:t>
            </a:r>
            <a:r>
              <a:rPr lang="en-US" dirty="0">
                <a:solidFill>
                  <a:srgbClr val="FF0000"/>
                </a:solidFill>
              </a:rPr>
              <a:t>(COVID RELATED ONES)</a:t>
            </a:r>
          </a:p>
          <a:p>
            <a:pPr marL="0" indent="0">
              <a:spcBef>
                <a:spcPts val="0"/>
              </a:spcBef>
              <a:buSzTx/>
              <a:buFontTx/>
              <a:buNone/>
              <a:defRPr sz="2900">
                <a:latin typeface="DIN Alternate"/>
                <a:ea typeface="DIN Alternate"/>
                <a:cs typeface="DIN Alternate"/>
                <a:sym typeface="DIN Alternate"/>
              </a:defRPr>
            </a:pPr>
            <a:endParaRPr lang="en-US" dirty="0"/>
          </a:p>
          <a:p>
            <a:pPr marL="0" indent="0">
              <a:spcBef>
                <a:spcPts val="0"/>
              </a:spcBef>
              <a:buSzTx/>
              <a:buFontTx/>
              <a:buNone/>
              <a:defRPr sz="2900">
                <a:latin typeface="DIN Alternate"/>
                <a:ea typeface="DIN Alternate"/>
                <a:cs typeface="DIN Alternate"/>
                <a:sym typeface="DIN Alternate"/>
              </a:defRPr>
            </a:pPr>
            <a:r>
              <a:rPr lang="en-US" dirty="0"/>
              <a:t>Less ideal: </a:t>
            </a:r>
            <a:r>
              <a:rPr dirty="0"/>
              <a:t>Buying a home and flipping it</a:t>
            </a:r>
            <a:r>
              <a:rPr lang="en-US" dirty="0"/>
              <a:t>. Exception </a:t>
            </a:r>
            <a:r>
              <a:rPr dirty="0"/>
              <a:t>real estate franchise</a:t>
            </a:r>
            <a:r>
              <a:rPr lang="en-US" dirty="0"/>
              <a:t>s</a:t>
            </a:r>
            <a:r>
              <a:rPr dirty="0"/>
              <a:t> or </a:t>
            </a:r>
            <a:r>
              <a:rPr lang="en-US" dirty="0"/>
              <a:t>buying several </a:t>
            </a:r>
            <a:r>
              <a:rPr dirty="0"/>
              <a:t>homes or apartments, </a:t>
            </a:r>
            <a:r>
              <a:rPr lang="en-US" dirty="0"/>
              <a:t>might be viable option for E-2.</a:t>
            </a:r>
            <a:endParaRPr dirty="0"/>
          </a:p>
        </p:txBody>
      </p:sp>
      <p:pic>
        <p:nvPicPr>
          <p:cNvPr id="182" name="31508449597svjrik0sals9d3oxw60tworwbfgc0pqsxslfn6mjqwza1kadveukhdilatmeugruc3wqci5ngvg8dsi4s13eac6fpdzj9ek7srbk.png" descr="31508449597svjrik0sals9d3oxw60tworwbfgc0pqsxslfn6mjqwza1kadveukhdilatmeugruc3wqci5ngvg8dsi4s13eac6fpdzj9ek7srbk.png"/>
          <p:cNvPicPr>
            <a:picLocks noChangeAspect="1"/>
          </p:cNvPicPr>
          <p:nvPr/>
        </p:nvPicPr>
        <p:blipFill>
          <a:blip r:embed="rId2"/>
          <a:stretch>
            <a:fillRect/>
          </a:stretch>
        </p:blipFill>
        <p:spPr>
          <a:xfrm>
            <a:off x="298449" y="4297883"/>
            <a:ext cx="12407901" cy="6845301"/>
          </a:xfrm>
          <a:prstGeom prst="rect">
            <a:avLst/>
          </a:prstGeom>
          <a:ln w="12700">
            <a:miter lim="400000"/>
          </a:ln>
        </p:spPr>
      </p:pic>
    </p:spTree>
    <p:extLst>
      <p:ext uri="{BB962C8B-B14F-4D97-AF65-F5344CB8AC3E}">
        <p14:creationId xmlns:p14="http://schemas.microsoft.com/office/powerpoint/2010/main" val="29793224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w angle view of modern skyscrapers rising straight up against a dramatic sky">
            <a:extLst>
              <a:ext uri="{FF2B5EF4-FFF2-40B4-BE49-F238E27FC236}">
                <a16:creationId xmlns:a16="http://schemas.microsoft.com/office/drawing/2014/main" id="{B2EDD177-B502-F441-9755-B8E6C2E1B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248" y="-212311"/>
            <a:ext cx="15282257" cy="10178222"/>
          </a:xfrm>
          <a:prstGeom prst="rect">
            <a:avLst/>
          </a:prstGeom>
        </p:spPr>
      </p:pic>
      <p:sp>
        <p:nvSpPr>
          <p:cNvPr id="225" name="What if you want to start a business and not buy an existing one?"/>
          <p:cNvSpPr txBox="1">
            <a:spLocks noGrp="1"/>
          </p:cNvSpPr>
          <p:nvPr>
            <p:ph type="title"/>
          </p:nvPr>
        </p:nvSpPr>
        <p:spPr>
          <a:xfrm>
            <a:off x="541678" y="839755"/>
            <a:ext cx="11921437" cy="1623457"/>
          </a:xfrm>
          <a:prstGeom prst="rect">
            <a:avLst/>
          </a:prstGeom>
          <a:gradFill>
            <a:gsLst>
              <a:gs pos="500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noFill/>
          </a:ln>
        </p:spPr>
        <p:txBody>
          <a:bodyPr>
            <a:noAutofit/>
          </a:bodyPr>
          <a:lstStyle>
            <a:lvl1pPr algn="ctr" defTabSz="457200">
              <a:spcBef>
                <a:spcPts val="0"/>
              </a:spcBef>
              <a:defRPr sz="2900" cap="none">
                <a:solidFill>
                  <a:srgbClr val="FFFFFF"/>
                </a:solidFill>
                <a:uFill>
                  <a:solidFill>
                    <a:srgbClr val="000000"/>
                  </a:solidFill>
                </a:uFill>
                <a:latin typeface="DIN Alternate"/>
                <a:ea typeface="DIN Alternate"/>
                <a:cs typeface="DIN Alternate"/>
                <a:sym typeface="DIN Alternate"/>
              </a:defRPr>
            </a:lvl1pPr>
          </a:lstStyle>
          <a:p>
            <a:br>
              <a:rPr lang="en-US" sz="3600" dirty="0">
                <a:solidFill>
                  <a:schemeClr val="tx2">
                    <a:lumMod val="50000"/>
                  </a:schemeClr>
                </a:solidFill>
                <a:latin typeface="Khmer MN" pitchFamily="2" charset="0"/>
              </a:rPr>
            </a:br>
            <a:r>
              <a:rPr lang="en-US" sz="3600" dirty="0">
                <a:solidFill>
                  <a:schemeClr val="tx2">
                    <a:lumMod val="50000"/>
                  </a:schemeClr>
                </a:solidFill>
                <a:latin typeface="Khmer MN" pitchFamily="2" charset="0"/>
              </a:rPr>
              <a:t>Can I create my own E-2 business and not buy an existing one?  </a:t>
            </a:r>
            <a:endParaRPr sz="3600" dirty="0">
              <a:solidFill>
                <a:schemeClr val="tx2">
                  <a:lumMod val="50000"/>
                </a:schemeClr>
              </a:solidFill>
              <a:latin typeface="Khmer MN" pitchFamily="2" charset="0"/>
            </a:endParaRPr>
          </a:p>
        </p:txBody>
      </p:sp>
      <p:sp>
        <p:nvSpPr>
          <p:cNvPr id="226" name="Don’t file an E-2 visa right away, wait a few months.…"/>
          <p:cNvSpPr txBox="1">
            <a:spLocks noGrp="1"/>
          </p:cNvSpPr>
          <p:nvPr>
            <p:ph type="body" sz="half" idx="1"/>
          </p:nvPr>
        </p:nvSpPr>
        <p:spPr>
          <a:xfrm>
            <a:off x="541678" y="2908851"/>
            <a:ext cx="11921437" cy="4525617"/>
          </a:xfrm>
          <a:prstGeom prst="rect">
            <a:avLst/>
          </a:prstGeom>
          <a:gradFill>
            <a:gsLst>
              <a:gs pos="5000">
                <a:schemeClr val="accent4">
                  <a:lumMod val="0"/>
                  <a:lumOff val="100000"/>
                </a:schemeClr>
              </a:gs>
              <a:gs pos="35000">
                <a:schemeClr val="accent4">
                  <a:lumMod val="0"/>
                  <a:lumOff val="100000"/>
                </a:schemeClr>
              </a:gs>
              <a:gs pos="99000">
                <a:schemeClr val="accent4">
                  <a:lumMod val="100000"/>
                </a:schemeClr>
              </a:gs>
            </a:gsLst>
            <a:path path="circle">
              <a:fillToRect l="50000" t="-80000" r="50000" b="180000"/>
            </a:path>
          </a:gradFill>
          <a:ln w="9525">
            <a:gradFill flip="none" rotWithShape="1">
              <a:gsLst>
                <a:gs pos="5000">
                  <a:schemeClr val="accent4">
                    <a:lumMod val="0"/>
                    <a:lumOff val="100000"/>
                  </a:schemeClr>
                </a:gs>
                <a:gs pos="35000">
                  <a:schemeClr val="accent4">
                    <a:lumMod val="0"/>
                    <a:lumOff val="100000"/>
                  </a:schemeClr>
                </a:gs>
                <a:gs pos="53000">
                  <a:schemeClr val="accent4">
                    <a:lumMod val="100000"/>
                  </a:schemeClr>
                </a:gs>
              </a:gsLst>
              <a:path path="circle">
                <a:fillToRect l="50000" t="-80000" r="50000" b="180000"/>
              </a:path>
              <a:tileRect/>
            </a:gradFill>
            <a:round/>
          </a:ln>
        </p:spPr>
        <p:txBody>
          <a:bodyPr>
            <a:normAutofit/>
          </a:bodyPr>
          <a:lstStyle/>
          <a:p>
            <a:pPr marL="0" indent="0">
              <a:spcBef>
                <a:spcPts val="0"/>
              </a:spcBef>
              <a:buSzTx/>
              <a:buFontTx/>
              <a:buNone/>
              <a:defRPr sz="2900">
                <a:solidFill>
                  <a:srgbClr val="FFFFFF"/>
                </a:solidFill>
                <a:latin typeface="DIN Alternate"/>
                <a:ea typeface="DIN Alternate"/>
                <a:cs typeface="DIN Alternate"/>
                <a:sym typeface="DIN Alternate"/>
              </a:defRPr>
            </a:pPr>
            <a:r>
              <a:rPr dirty="0">
                <a:solidFill>
                  <a:schemeClr val="tx2">
                    <a:lumMod val="50000"/>
                  </a:schemeClr>
                </a:solidFill>
                <a:latin typeface="Khmer Sangam MN" panose="02000400000000000000" pitchFamily="2" charset="0"/>
                <a:cs typeface="Khmer Sangam MN" panose="02000400000000000000" pitchFamily="2" charset="0"/>
              </a:rPr>
              <a:t>Don’t file an E-2 </a:t>
            </a:r>
            <a:r>
              <a:rPr lang="en-US" dirty="0">
                <a:solidFill>
                  <a:schemeClr val="tx2">
                    <a:lumMod val="50000"/>
                  </a:schemeClr>
                </a:solidFill>
                <a:latin typeface="Khmer Sangam MN" panose="02000400000000000000" pitchFamily="2" charset="0"/>
                <a:cs typeface="Khmer Sangam MN" panose="02000400000000000000" pitchFamily="2" charset="0"/>
              </a:rPr>
              <a:t>case</a:t>
            </a:r>
            <a:r>
              <a:rPr dirty="0">
                <a:solidFill>
                  <a:schemeClr val="tx2">
                    <a:lumMod val="50000"/>
                  </a:schemeClr>
                </a:solidFill>
                <a:latin typeface="Khmer Sangam MN" panose="02000400000000000000" pitchFamily="2" charset="0"/>
                <a:cs typeface="Khmer Sangam MN" panose="02000400000000000000" pitchFamily="2" charset="0"/>
              </a:rPr>
              <a:t> right away, wait a few months. </a:t>
            </a:r>
            <a:endParaRPr lang="en-US" sz="2900" dirty="0">
              <a:solidFill>
                <a:schemeClr val="tx2">
                  <a:lumMod val="50000"/>
                </a:schemeClr>
              </a:solidFill>
              <a:latin typeface="Khmer Sangam MN" panose="02000400000000000000" pitchFamily="2" charset="0"/>
              <a:cs typeface="Khmer Sangam MN" panose="02000400000000000000" pitchFamily="2" charset="0"/>
            </a:endParaRPr>
          </a:p>
          <a:p>
            <a:pPr marL="0" indent="0">
              <a:spcBef>
                <a:spcPts val="0"/>
              </a:spcBef>
              <a:buSzTx/>
              <a:buFontTx/>
              <a:buNone/>
              <a:defRPr sz="2900">
                <a:solidFill>
                  <a:srgbClr val="FFFFFF"/>
                </a:solidFill>
                <a:latin typeface="DIN Alternate"/>
                <a:ea typeface="DIN Alternate"/>
                <a:cs typeface="DIN Alternate"/>
                <a:sym typeface="DIN Alternate"/>
              </a:defRPr>
            </a:pPr>
            <a:endParaRPr sz="3200" dirty="0">
              <a:solidFill>
                <a:schemeClr val="tx2">
                  <a:lumMod val="50000"/>
                </a:schemeClr>
              </a:solidFill>
              <a:latin typeface="Khmer Sangam MN" panose="02000400000000000000" pitchFamily="2" charset="0"/>
              <a:cs typeface="Khmer Sangam MN" panose="02000400000000000000" pitchFamily="2" charset="0"/>
            </a:endParaRPr>
          </a:p>
          <a:p>
            <a:pPr marL="0" indent="0">
              <a:spcBef>
                <a:spcPts val="0"/>
              </a:spcBef>
              <a:buSzTx/>
              <a:buFontTx/>
              <a:buNone/>
              <a:defRPr sz="2900">
                <a:solidFill>
                  <a:srgbClr val="FFFFFF"/>
                </a:solidFill>
                <a:latin typeface="DIN Alternate"/>
                <a:ea typeface="DIN Alternate"/>
                <a:cs typeface="DIN Alternate"/>
                <a:sym typeface="DIN Alternate"/>
              </a:defRPr>
            </a:pPr>
            <a:r>
              <a:rPr dirty="0">
                <a:solidFill>
                  <a:schemeClr val="tx2">
                    <a:lumMod val="50000"/>
                  </a:schemeClr>
                </a:solidFill>
                <a:latin typeface="Khmer Sangam MN" panose="02000400000000000000" pitchFamily="2" charset="0"/>
                <a:cs typeface="Khmer Sangam MN" panose="02000400000000000000" pitchFamily="2" charset="0"/>
              </a:rPr>
              <a:t>A. Get customers</a:t>
            </a:r>
            <a:r>
              <a:rPr lang="en-US" dirty="0">
                <a:solidFill>
                  <a:schemeClr val="tx2">
                    <a:lumMod val="50000"/>
                  </a:schemeClr>
                </a:solidFill>
                <a:latin typeface="Khmer Sangam MN" panose="02000400000000000000" pitchFamily="2" charset="0"/>
                <a:cs typeface="Khmer Sangam MN" panose="02000400000000000000" pitchFamily="2" charset="0"/>
              </a:rPr>
              <a:t> and open the doors to the business </a:t>
            </a:r>
            <a:r>
              <a:rPr lang="en-US" dirty="0">
                <a:solidFill>
                  <a:srgbClr val="FF0000"/>
                </a:solidFill>
                <a:latin typeface="Khmer Sangam MN" panose="02000400000000000000" pitchFamily="2" charset="0"/>
                <a:cs typeface="Khmer Sangam MN" panose="02000400000000000000" pitchFamily="2" charset="0"/>
              </a:rPr>
              <a:t>(COVID RELATED ONES IDEAL-Get creative!</a:t>
            </a:r>
            <a:r>
              <a:rPr lang="en-US" dirty="0">
                <a:solidFill>
                  <a:schemeClr val="tx2">
                    <a:lumMod val="50000"/>
                  </a:schemeClr>
                </a:solidFill>
                <a:latin typeface="Khmer Sangam MN" panose="02000400000000000000" pitchFamily="2" charset="0"/>
                <a:cs typeface="Khmer Sangam MN" panose="02000400000000000000" pitchFamily="2" charset="0"/>
              </a:rPr>
              <a:t>;</a:t>
            </a:r>
            <a:r>
              <a:rPr dirty="0">
                <a:solidFill>
                  <a:schemeClr val="tx2">
                    <a:lumMod val="50000"/>
                  </a:schemeClr>
                </a:solidFill>
                <a:latin typeface="Khmer Sangam MN" panose="02000400000000000000" pitchFamily="2" charset="0"/>
                <a:cs typeface="Khmer Sangam MN" panose="02000400000000000000" pitchFamily="2" charset="0"/>
              </a:rPr>
              <a:t> </a:t>
            </a:r>
          </a:p>
          <a:p>
            <a:pPr marL="0" indent="0">
              <a:spcBef>
                <a:spcPts val="0"/>
              </a:spcBef>
              <a:buSzTx/>
              <a:buFontTx/>
              <a:buNone/>
              <a:defRPr sz="2900">
                <a:solidFill>
                  <a:srgbClr val="FFFFFF"/>
                </a:solidFill>
                <a:latin typeface="DIN Alternate"/>
                <a:ea typeface="DIN Alternate"/>
                <a:cs typeface="DIN Alternate"/>
                <a:sym typeface="DIN Alternate"/>
              </a:defRPr>
            </a:pPr>
            <a:endParaRPr dirty="0">
              <a:solidFill>
                <a:schemeClr val="tx2">
                  <a:lumMod val="50000"/>
                </a:schemeClr>
              </a:solidFill>
              <a:latin typeface="Khmer Sangam MN" panose="02000400000000000000" pitchFamily="2" charset="0"/>
              <a:cs typeface="Khmer Sangam MN" panose="02000400000000000000" pitchFamily="2" charset="0"/>
            </a:endParaRPr>
          </a:p>
          <a:p>
            <a:pPr marL="0" indent="0">
              <a:spcBef>
                <a:spcPts val="0"/>
              </a:spcBef>
              <a:buSzTx/>
              <a:buFontTx/>
              <a:buNone/>
              <a:defRPr sz="2900">
                <a:solidFill>
                  <a:srgbClr val="FFFFFF"/>
                </a:solidFill>
                <a:latin typeface="DIN Alternate"/>
                <a:ea typeface="DIN Alternate"/>
                <a:cs typeface="DIN Alternate"/>
                <a:sym typeface="DIN Alternate"/>
              </a:defRPr>
            </a:pPr>
            <a:r>
              <a:rPr dirty="0">
                <a:solidFill>
                  <a:schemeClr val="tx2">
                    <a:lumMod val="50000"/>
                  </a:schemeClr>
                </a:solidFill>
                <a:latin typeface="Khmer Sangam MN" panose="02000400000000000000" pitchFamily="2" charset="0"/>
                <a:cs typeface="Khmer Sangam MN" panose="02000400000000000000" pitchFamily="2" charset="0"/>
              </a:rPr>
              <a:t>B. Get a few months of payroll records</a:t>
            </a:r>
            <a:r>
              <a:rPr lang="en-US" dirty="0">
                <a:solidFill>
                  <a:schemeClr val="tx2">
                    <a:lumMod val="50000"/>
                  </a:schemeClr>
                </a:solidFill>
                <a:latin typeface="Khmer Sangam MN" panose="02000400000000000000" pitchFamily="2" charset="0"/>
                <a:cs typeface="Khmer Sangam MN" panose="02000400000000000000" pitchFamily="2" charset="0"/>
              </a:rPr>
              <a:t>; and</a:t>
            </a:r>
            <a:endParaRPr dirty="0">
              <a:solidFill>
                <a:schemeClr val="tx2">
                  <a:lumMod val="50000"/>
                </a:schemeClr>
              </a:solidFill>
              <a:latin typeface="Khmer Sangam MN" panose="02000400000000000000" pitchFamily="2" charset="0"/>
              <a:cs typeface="Khmer Sangam MN" panose="02000400000000000000" pitchFamily="2" charset="0"/>
            </a:endParaRPr>
          </a:p>
          <a:p>
            <a:pPr marL="0" indent="0">
              <a:spcBef>
                <a:spcPts val="0"/>
              </a:spcBef>
              <a:buSzTx/>
              <a:buFontTx/>
              <a:buNone/>
              <a:defRPr sz="2900">
                <a:solidFill>
                  <a:srgbClr val="FFFFFF"/>
                </a:solidFill>
                <a:latin typeface="DIN Alternate"/>
                <a:ea typeface="DIN Alternate"/>
                <a:cs typeface="DIN Alternate"/>
                <a:sym typeface="DIN Alternate"/>
              </a:defRPr>
            </a:pPr>
            <a:endParaRPr dirty="0">
              <a:solidFill>
                <a:schemeClr val="tx2">
                  <a:lumMod val="50000"/>
                </a:schemeClr>
              </a:solidFill>
              <a:latin typeface="Khmer Sangam MN" panose="02000400000000000000" pitchFamily="2" charset="0"/>
              <a:cs typeface="Khmer Sangam MN" panose="02000400000000000000" pitchFamily="2" charset="0"/>
            </a:endParaRPr>
          </a:p>
          <a:p>
            <a:pPr marL="0" indent="0">
              <a:spcBef>
                <a:spcPts val="0"/>
              </a:spcBef>
              <a:buSzTx/>
              <a:buFontTx/>
              <a:buNone/>
              <a:defRPr sz="2900">
                <a:solidFill>
                  <a:srgbClr val="FFFFFF"/>
                </a:solidFill>
                <a:latin typeface="DIN Alternate"/>
                <a:ea typeface="DIN Alternate"/>
                <a:cs typeface="DIN Alternate"/>
                <a:sym typeface="DIN Alternate"/>
              </a:defRPr>
            </a:pPr>
            <a:r>
              <a:rPr dirty="0">
                <a:solidFill>
                  <a:schemeClr val="tx2">
                    <a:lumMod val="50000"/>
                  </a:schemeClr>
                </a:solidFill>
                <a:latin typeface="Khmer Sangam MN" panose="02000400000000000000" pitchFamily="2" charset="0"/>
                <a:cs typeface="Khmer Sangam MN" panose="02000400000000000000" pitchFamily="2" charset="0"/>
              </a:rPr>
              <a:t>C. </a:t>
            </a:r>
            <a:r>
              <a:rPr lang="en-US" dirty="0">
                <a:solidFill>
                  <a:schemeClr val="tx2">
                    <a:lumMod val="50000"/>
                  </a:schemeClr>
                </a:solidFill>
                <a:latin typeface="Khmer Sangam MN" panose="02000400000000000000" pitchFamily="2" charset="0"/>
                <a:cs typeface="Khmer Sangam MN" panose="02000400000000000000" pitchFamily="2" charset="0"/>
              </a:rPr>
              <a:t>Develop a strong </a:t>
            </a:r>
            <a:r>
              <a:rPr dirty="0">
                <a:solidFill>
                  <a:schemeClr val="tx2">
                    <a:lumMod val="50000"/>
                  </a:schemeClr>
                </a:solidFill>
                <a:latin typeface="Khmer Sangam MN" panose="02000400000000000000" pitchFamily="2" charset="0"/>
                <a:cs typeface="Khmer Sangam MN" panose="02000400000000000000" pitchFamily="2" charset="0"/>
              </a:rPr>
              <a:t>business plan with financial projections</a:t>
            </a:r>
            <a:r>
              <a:rPr lang="en-US" dirty="0">
                <a:solidFill>
                  <a:schemeClr val="tx2">
                    <a:lumMod val="50000"/>
                  </a:schemeClr>
                </a:solidFill>
                <a:latin typeface="Khmer Sangam MN" panose="02000400000000000000" pitchFamily="2" charset="0"/>
                <a:cs typeface="Khmer Sangam MN" panose="02000400000000000000" pitchFamily="2" charset="0"/>
              </a:rPr>
              <a:t> and future hires</a:t>
            </a:r>
            <a:r>
              <a:rPr dirty="0">
                <a:solidFill>
                  <a:schemeClr val="tx2">
                    <a:lumMod val="50000"/>
                  </a:schemeClr>
                </a:solidFill>
                <a:latin typeface="Khmer Sangam MN" panose="02000400000000000000" pitchFamily="2" charset="0"/>
                <a:cs typeface="Khmer Sangam MN" panose="02000400000000000000" pitchFamily="2" charset="0"/>
              </a:rPr>
              <a:t> over the next 6 months,</a:t>
            </a:r>
            <a:r>
              <a:rPr lang="en-US" dirty="0">
                <a:solidFill>
                  <a:schemeClr val="tx2">
                    <a:lumMod val="50000"/>
                  </a:schemeClr>
                </a:solidFill>
                <a:latin typeface="Khmer Sangam MN" panose="02000400000000000000" pitchFamily="2" charset="0"/>
                <a:cs typeface="Khmer Sangam MN" panose="02000400000000000000" pitchFamily="2" charset="0"/>
              </a:rPr>
              <a:t> </a:t>
            </a:r>
            <a:r>
              <a:rPr dirty="0">
                <a:solidFill>
                  <a:schemeClr val="tx2">
                    <a:lumMod val="50000"/>
                  </a:schemeClr>
                </a:solidFill>
                <a:latin typeface="Khmer Sangam MN" panose="02000400000000000000" pitchFamily="2" charset="0"/>
                <a:cs typeface="Khmer Sangam MN" panose="02000400000000000000" pitchFamily="2" charset="0"/>
              </a:rPr>
              <a:t>1 year, 3 year and 5 year periods</a:t>
            </a:r>
            <a:r>
              <a:rPr lang="en-US" dirty="0">
                <a:solidFill>
                  <a:schemeClr val="tx2">
                    <a:lumMod val="50000"/>
                  </a:schemeClr>
                </a:solidFill>
                <a:latin typeface="Khmer Sangam MN" panose="02000400000000000000" pitchFamily="2" charset="0"/>
                <a:cs typeface="Khmer Sangam MN" panose="02000400000000000000" pitchFamily="2" charset="0"/>
              </a:rPr>
              <a:t>.</a:t>
            </a:r>
            <a:r>
              <a:rPr dirty="0">
                <a:solidFill>
                  <a:schemeClr val="tx2">
                    <a:lumMod val="50000"/>
                  </a:schemeClr>
                </a:solidFill>
                <a:latin typeface="Khmer Sangam MN" panose="02000400000000000000" pitchFamily="2" charset="0"/>
                <a:cs typeface="Khmer Sangam MN" panose="02000400000000000000" pitchFamily="2" charset="0"/>
              </a:rPr>
              <a:t> </a:t>
            </a:r>
            <a:r>
              <a:rPr lang="en-US" dirty="0">
                <a:solidFill>
                  <a:schemeClr val="tx2">
                    <a:lumMod val="50000"/>
                  </a:schemeClr>
                </a:solidFill>
                <a:latin typeface="Khmer Sangam MN" panose="02000400000000000000" pitchFamily="2" charset="0"/>
                <a:cs typeface="Khmer Sangam MN" panose="02000400000000000000" pitchFamily="2" charset="0"/>
              </a:rPr>
              <a:t> </a:t>
            </a:r>
            <a:endParaRPr dirty="0">
              <a:solidFill>
                <a:schemeClr val="tx2">
                  <a:lumMod val="50000"/>
                </a:schemeClr>
              </a:solidFill>
              <a:latin typeface="Khmer Sangam MN" panose="02000400000000000000" pitchFamily="2" charset="0"/>
              <a:cs typeface="Khmer Sangam MN" panose="02000400000000000000" pitchFamily="2" charset="0"/>
            </a:endParaRPr>
          </a:p>
        </p:txBody>
      </p:sp>
    </p:spTree>
    <p:extLst>
      <p:ext uri="{BB962C8B-B14F-4D97-AF65-F5344CB8AC3E}">
        <p14:creationId xmlns:p14="http://schemas.microsoft.com/office/powerpoint/2010/main" val="251943179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gs>
            <a:gs pos="100000">
              <a:schemeClr val="accent4"/>
            </a:gs>
          </a:gsLst>
          <a:lin ang="5400000" scaled="0"/>
        </a:gradFill>
        <a:effectLst/>
      </p:bgPr>
    </p:bg>
    <p:spTree>
      <p:nvGrpSpPr>
        <p:cNvPr id="1" name=""/>
        <p:cNvGrpSpPr/>
        <p:nvPr/>
      </p:nvGrpSpPr>
      <p:grpSpPr>
        <a:xfrm>
          <a:off x="0" y="0"/>
          <a:ext cx="0" cy="0"/>
          <a:chOff x="0" y="0"/>
          <a:chExt cx="0" cy="0"/>
        </a:xfrm>
      </p:grpSpPr>
      <p:sp>
        <p:nvSpPr>
          <p:cNvPr id="163" name="Price: Substantial Investment"/>
          <p:cNvSpPr txBox="1">
            <a:spLocks noGrp="1"/>
          </p:cNvSpPr>
          <p:nvPr>
            <p:ph type="title"/>
          </p:nvPr>
        </p:nvSpPr>
        <p:spPr>
          <a:xfrm>
            <a:off x="1818447" y="600124"/>
            <a:ext cx="9367906" cy="723901"/>
          </a:xfrm>
          <a:prstGeom prst="rect">
            <a:avLst/>
          </a:prstGeom>
          <a:solidFill>
            <a:srgbClr val="6E8394"/>
          </a:solidFill>
        </p:spPr>
        <p:txBody>
          <a:bodyPr>
            <a:normAutofit fontScale="90000"/>
          </a:bodyPr>
          <a:lstStyle>
            <a:lvl1pPr defTabSz="543305">
              <a:spcBef>
                <a:spcPts val="2100"/>
              </a:spcBef>
              <a:defRPr sz="4836">
                <a:solidFill>
                  <a:srgbClr val="D6AD0E"/>
                </a:solidFill>
              </a:defRPr>
            </a:lvl1pPr>
          </a:lstStyle>
          <a:p>
            <a:r>
              <a:rPr lang="en-US" dirty="0">
                <a:solidFill>
                  <a:srgbClr val="F3F3ED"/>
                </a:solidFill>
                <a:latin typeface="Avenir Book" panose="02000503020000020003" pitchFamily="2" charset="0"/>
              </a:rPr>
              <a:t>       </a:t>
            </a:r>
            <a:r>
              <a:rPr dirty="0">
                <a:solidFill>
                  <a:srgbClr val="F3F3ED"/>
                </a:solidFill>
                <a:latin typeface="Avenir Book" panose="02000503020000020003" pitchFamily="2" charset="0"/>
              </a:rPr>
              <a:t>Substantial Investment </a:t>
            </a:r>
          </a:p>
        </p:txBody>
      </p:sp>
      <p:sp>
        <p:nvSpPr>
          <p:cNvPr id="164" name="Look for a business that costs $150K or more to buy. Smaller businesses are possible but total investment in US Company should be close to $150K. Things that get it closer, attorney fees, fixtures purchased, cars, computers, airfare, etc."/>
          <p:cNvSpPr txBox="1">
            <a:spLocks noGrp="1"/>
          </p:cNvSpPr>
          <p:nvPr>
            <p:ph type="body" idx="1"/>
          </p:nvPr>
        </p:nvSpPr>
        <p:spPr>
          <a:xfrm>
            <a:off x="709127" y="2052735"/>
            <a:ext cx="9032032" cy="6736701"/>
          </a:xfrm>
          <a:prstGeom prst="rect">
            <a:avLst/>
          </a:prstGeom>
          <a:solidFill>
            <a:schemeClr val="bg1">
              <a:alpha val="51000"/>
            </a:schemeClr>
          </a:solidFill>
        </p:spPr>
        <p:txBody>
          <a:bodyPr>
            <a:normAutofit fontScale="92500" lnSpcReduction="20000"/>
          </a:bodyPr>
          <a:lstStyle>
            <a:lvl1pPr marL="0" indent="0" algn="ctr">
              <a:spcBef>
                <a:spcPts val="0"/>
              </a:spcBef>
              <a:buSzTx/>
              <a:buFontTx/>
              <a:buNone/>
              <a:defRPr sz="3100">
                <a:solidFill>
                  <a:srgbClr val="D6AD0D"/>
                </a:solidFill>
                <a:latin typeface="DIN Alternate"/>
                <a:ea typeface="DIN Alternate"/>
                <a:cs typeface="DIN Alternate"/>
                <a:sym typeface="DIN Alternate"/>
              </a:defRPr>
            </a:lvl1pPr>
          </a:lstStyle>
          <a:p>
            <a:endParaRPr lang="en-US" sz="3500" dirty="0">
              <a:solidFill>
                <a:srgbClr val="26B7FF"/>
              </a:solidFill>
              <a:highlight>
                <a:srgbClr val="26B7FF"/>
              </a:highlight>
              <a:latin typeface="Khmer Sangam MN" panose="02000400000000000000" pitchFamily="2" charset="0"/>
              <a:cs typeface="Khmer Sangam MN" panose="02000400000000000000" pitchFamily="2" charset="0"/>
            </a:endParaRPr>
          </a:p>
          <a:p>
            <a:r>
              <a:rPr sz="3500" b="1" dirty="0">
                <a:solidFill>
                  <a:srgbClr val="0E425C"/>
                </a:solidFill>
                <a:latin typeface="Khmer Sangam MN" panose="02000400000000000000" pitchFamily="2" charset="0"/>
                <a:cs typeface="Khmer Sangam MN" panose="02000400000000000000" pitchFamily="2" charset="0"/>
              </a:rPr>
              <a:t>Look for a business</a:t>
            </a:r>
            <a:r>
              <a:rPr lang="en-US" sz="3500" b="1" dirty="0">
                <a:solidFill>
                  <a:srgbClr val="0E425C"/>
                </a:solidFill>
                <a:latin typeface="Khmer Sangam MN" panose="02000400000000000000" pitchFamily="2" charset="0"/>
                <a:cs typeface="Khmer Sangam MN" panose="02000400000000000000" pitchFamily="2" charset="0"/>
              </a:rPr>
              <a:t> to buy</a:t>
            </a:r>
            <a:r>
              <a:rPr sz="3500" b="1" dirty="0">
                <a:solidFill>
                  <a:srgbClr val="0E425C"/>
                </a:solidFill>
                <a:latin typeface="Khmer Sangam MN" panose="02000400000000000000" pitchFamily="2" charset="0"/>
                <a:cs typeface="Khmer Sangam MN" panose="02000400000000000000" pitchFamily="2" charset="0"/>
              </a:rPr>
              <a:t> that costs </a:t>
            </a:r>
            <a:r>
              <a:rPr lang="en-US" sz="3500" b="1" dirty="0">
                <a:solidFill>
                  <a:srgbClr val="0E425C"/>
                </a:solidFill>
                <a:latin typeface="Khmer Sangam MN" panose="02000400000000000000" pitchFamily="2" charset="0"/>
                <a:cs typeface="Khmer Sangam MN" panose="02000400000000000000" pitchFamily="2" charset="0"/>
              </a:rPr>
              <a:t>approx. </a:t>
            </a:r>
            <a:r>
              <a:rPr sz="3500" b="1" dirty="0">
                <a:solidFill>
                  <a:srgbClr val="0E425C"/>
                </a:solidFill>
                <a:latin typeface="Khmer Sangam MN" panose="02000400000000000000" pitchFamily="2" charset="0"/>
                <a:cs typeface="Khmer Sangam MN" panose="02000400000000000000" pitchFamily="2" charset="0"/>
              </a:rPr>
              <a:t>$150K. </a:t>
            </a:r>
            <a:endParaRPr lang="en-US" sz="3500" b="1" dirty="0">
              <a:solidFill>
                <a:srgbClr val="0E425C"/>
              </a:solidFill>
              <a:latin typeface="Khmer Sangam MN" panose="02000400000000000000" pitchFamily="2" charset="0"/>
              <a:cs typeface="Khmer Sangam MN" panose="02000400000000000000" pitchFamily="2" charset="0"/>
            </a:endParaRPr>
          </a:p>
          <a:p>
            <a:endParaRPr lang="en-US" sz="3500" b="1" dirty="0">
              <a:solidFill>
                <a:srgbClr val="0E425C"/>
              </a:solidFill>
              <a:latin typeface="Khmer Sangam MN" panose="02000400000000000000" pitchFamily="2" charset="0"/>
              <a:cs typeface="Khmer Sangam MN" panose="02000400000000000000" pitchFamily="2" charset="0"/>
            </a:endParaRPr>
          </a:p>
          <a:p>
            <a:r>
              <a:rPr lang="en-US" sz="3500" b="1" dirty="0">
                <a:solidFill>
                  <a:srgbClr val="0E425C"/>
                </a:solidFill>
                <a:latin typeface="Khmer Sangam MN" panose="02000400000000000000" pitchFamily="2" charset="0"/>
                <a:cs typeface="Khmer Sangam MN" panose="02000400000000000000" pitchFamily="2" charset="0"/>
              </a:rPr>
              <a:t>Total investment can include:</a:t>
            </a:r>
            <a:r>
              <a:rPr sz="3500" b="1" dirty="0">
                <a:solidFill>
                  <a:srgbClr val="0E425C"/>
                </a:solidFill>
                <a:latin typeface="Khmer Sangam MN" panose="02000400000000000000" pitchFamily="2" charset="0"/>
                <a:cs typeface="Khmer Sangam MN" panose="02000400000000000000" pitchFamily="2" charset="0"/>
              </a:rPr>
              <a:t> attorney fees, fixtures, cars, computers, airfare, etc. </a:t>
            </a:r>
            <a:endParaRPr lang="en-US" sz="3500" b="1" dirty="0">
              <a:solidFill>
                <a:srgbClr val="0E425C"/>
              </a:solidFill>
              <a:latin typeface="Khmer Sangam MN" panose="02000400000000000000" pitchFamily="2" charset="0"/>
              <a:cs typeface="Khmer Sangam MN" panose="02000400000000000000" pitchFamily="2" charset="0"/>
            </a:endParaRPr>
          </a:p>
          <a:p>
            <a:pPr algn="l"/>
            <a:endParaRPr lang="en-US" sz="3500" b="1" dirty="0">
              <a:solidFill>
                <a:srgbClr val="0E425C"/>
              </a:solidFill>
              <a:latin typeface="Khmer Sangam MN" panose="02000400000000000000" pitchFamily="2" charset="0"/>
              <a:cs typeface="Khmer Sangam MN" panose="02000400000000000000" pitchFamily="2" charset="0"/>
            </a:endParaRPr>
          </a:p>
          <a:p>
            <a:pPr algn="l"/>
            <a:r>
              <a:rPr lang="en-US" sz="3500" b="1" dirty="0">
                <a:solidFill>
                  <a:srgbClr val="0E425C"/>
                </a:solidFill>
                <a:latin typeface="Khmer Sangam MN" panose="02000400000000000000" pitchFamily="2" charset="0"/>
                <a:cs typeface="Khmer Sangam MN" panose="02000400000000000000" pitchFamily="2" charset="0"/>
              </a:rPr>
              <a:t>Suggestions: </a:t>
            </a:r>
          </a:p>
          <a:p>
            <a:pPr algn="l"/>
            <a:endParaRPr lang="en-US" sz="3500" b="1" dirty="0">
              <a:solidFill>
                <a:srgbClr val="0E425C"/>
              </a:solidFill>
              <a:latin typeface="Khmer Sangam MN" panose="02000400000000000000" pitchFamily="2" charset="0"/>
              <a:cs typeface="Khmer Sangam MN" panose="02000400000000000000" pitchFamily="2" charset="0"/>
            </a:endParaRPr>
          </a:p>
          <a:p>
            <a:pPr algn="l"/>
            <a:r>
              <a:rPr lang="en-US" sz="3500" b="1" dirty="0">
                <a:solidFill>
                  <a:srgbClr val="0E425C"/>
                </a:solidFill>
                <a:latin typeface="Khmer Sangam MN" panose="02000400000000000000" pitchFamily="2" charset="0"/>
                <a:cs typeface="Khmer Sangam MN" panose="02000400000000000000" pitchFamily="2" charset="0"/>
              </a:rPr>
              <a:t>Businesses under $500k invest 75% of the money before filing the case</a:t>
            </a:r>
          </a:p>
          <a:p>
            <a:pPr algn="l"/>
            <a:endParaRPr lang="en-US" sz="3500" b="1" dirty="0">
              <a:solidFill>
                <a:srgbClr val="0E425C"/>
              </a:solidFill>
              <a:latin typeface="Khmer Sangam MN" panose="02000400000000000000" pitchFamily="2" charset="0"/>
              <a:cs typeface="Khmer Sangam MN" panose="02000400000000000000" pitchFamily="2" charset="0"/>
            </a:endParaRPr>
          </a:p>
          <a:p>
            <a:pPr algn="l"/>
            <a:r>
              <a:rPr lang="en-US" sz="3500" b="1" dirty="0">
                <a:solidFill>
                  <a:srgbClr val="0E425C"/>
                </a:solidFill>
                <a:latin typeface="Khmer Sangam MN" panose="02000400000000000000" pitchFamily="2" charset="0"/>
                <a:cs typeface="Khmer Sangam MN" panose="02000400000000000000" pitchFamily="2" charset="0"/>
              </a:rPr>
              <a:t>Business from $500,000 - $3million invest 50% </a:t>
            </a:r>
          </a:p>
          <a:p>
            <a:pPr algn="l"/>
            <a:endParaRPr lang="en-US" sz="3500" b="1" dirty="0">
              <a:solidFill>
                <a:srgbClr val="0E425C"/>
              </a:solidFill>
              <a:latin typeface="Khmer Sangam MN" panose="02000400000000000000" pitchFamily="2" charset="0"/>
              <a:cs typeface="Khmer Sangam MN" panose="02000400000000000000" pitchFamily="2" charset="0"/>
            </a:endParaRPr>
          </a:p>
          <a:p>
            <a:pPr algn="l"/>
            <a:r>
              <a:rPr lang="en-US" sz="3500" b="1" dirty="0">
                <a:solidFill>
                  <a:srgbClr val="0E425C"/>
                </a:solidFill>
                <a:latin typeface="Khmer Sangam MN" panose="02000400000000000000" pitchFamily="2" charset="0"/>
                <a:cs typeface="Khmer Sangam MN" panose="02000400000000000000" pitchFamily="2" charset="0"/>
              </a:rPr>
              <a:t>Businesses more than $3 million one should invest 30%.  </a:t>
            </a:r>
            <a:endParaRPr lang="en-US" sz="3500" b="1" dirty="0">
              <a:solidFill>
                <a:srgbClr val="0E425C"/>
              </a:solidFill>
              <a:uFill>
                <a:solidFill>
                  <a:srgbClr val="000000"/>
                </a:solidFill>
              </a:uFill>
              <a:latin typeface="Khmer Sangam MN" panose="02000400000000000000" pitchFamily="2" charset="0"/>
              <a:cs typeface="Khmer Sangam MN" panose="02000400000000000000" pitchFamily="2" charset="0"/>
              <a:sym typeface="DIN Condensed"/>
            </a:endParaRPr>
          </a:p>
          <a:p>
            <a:pPr marL="358886" indent="-358886" defTabSz="429768">
              <a:buSzPct val="45000"/>
              <a:buBlip>
                <a:blip r:embed="rId2"/>
              </a:buBlip>
              <a:defRPr sz="2444">
                <a:solidFill>
                  <a:srgbClr val="000000"/>
                </a:solidFill>
                <a:uFill>
                  <a:solidFill>
                    <a:srgbClr val="000000"/>
                  </a:solidFill>
                </a:uFill>
                <a:latin typeface="+mn-lt"/>
                <a:ea typeface="+mn-ea"/>
                <a:cs typeface="+mn-cs"/>
                <a:sym typeface="DIN Condensed"/>
              </a:defRPr>
            </a:pPr>
            <a:r>
              <a:rPr lang="en-US" sz="2800" b="1" dirty="0">
                <a:solidFill>
                  <a:srgbClr val="0E425C"/>
                </a:solidFill>
                <a:highlight>
                  <a:srgbClr val="D3D4CF"/>
                </a:highlight>
                <a:uFill>
                  <a:solidFill>
                    <a:srgbClr val="000000"/>
                  </a:solidFill>
                </a:uFill>
                <a:latin typeface="Khmer Sangam MN" panose="02000400000000000000" pitchFamily="2" charset="0"/>
                <a:cs typeface="Khmer Sangam MN" panose="02000400000000000000" pitchFamily="2" charset="0"/>
                <a:sym typeface="DIN Condensed"/>
              </a:rPr>
              <a:t> </a:t>
            </a:r>
            <a:endParaRPr lang="en-US" sz="2800" b="1" dirty="0">
              <a:solidFill>
                <a:srgbClr val="0E425C"/>
              </a:solidFill>
              <a:highlight>
                <a:srgbClr val="D3D4CF"/>
              </a:highlight>
              <a:latin typeface="Khmer Sangam MN" panose="02000400000000000000" pitchFamily="2" charset="0"/>
              <a:cs typeface="Khmer Sangam MN" panose="02000400000000000000" pitchFamily="2" charset="0"/>
            </a:endParaRPr>
          </a:p>
          <a:p>
            <a:endParaRPr dirty="0">
              <a:solidFill>
                <a:srgbClr val="FFC000"/>
              </a:solidFill>
              <a:latin typeface="Khmer Sangam MN" panose="02000400000000000000" pitchFamily="2" charset="0"/>
              <a:cs typeface="Khmer Sangam MN" panose="02000400000000000000" pitchFamily="2" charset="0"/>
            </a:endParaRPr>
          </a:p>
        </p:txBody>
      </p:sp>
      <p:sp>
        <p:nvSpPr>
          <p:cNvPr id="165" name="Line Graph"/>
          <p:cNvSpPr/>
          <p:nvPr/>
        </p:nvSpPr>
        <p:spPr>
          <a:xfrm>
            <a:off x="10170367" y="5673012"/>
            <a:ext cx="2332653" cy="3614057"/>
          </a:xfrm>
          <a:custGeom>
            <a:avLst/>
            <a:gdLst/>
            <a:ahLst/>
            <a:cxnLst>
              <a:cxn ang="0">
                <a:pos x="wd2" y="hd2"/>
              </a:cxn>
              <a:cxn ang="5400000">
                <a:pos x="wd2" y="hd2"/>
              </a:cxn>
              <a:cxn ang="10800000">
                <a:pos x="wd2" y="hd2"/>
              </a:cxn>
              <a:cxn ang="16200000">
                <a:pos x="wd2" y="hd2"/>
              </a:cxn>
            </a:cxnLst>
            <a:rect l="0" t="0" r="r" b="b"/>
            <a:pathLst>
              <a:path w="21600" h="21600"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chemeClr val="accent1">
              <a:hueOff val="-522454"/>
              <a:satOff val="1153"/>
              <a:lumOff val="13444"/>
            </a:schemeClr>
          </a:solidFill>
          <a:ln w="12700">
            <a:miter lim="400000"/>
          </a:ln>
        </p:spPr>
        <p:txBody>
          <a:bodyPr lIns="50800" tIns="50800" rIns="50800" bIns="50800" anchor="ctr"/>
          <a:lstStyle/>
          <a:p>
            <a:pPr algn="ctr">
              <a:spcBef>
                <a:spcPts val="0"/>
              </a:spcBef>
              <a:defRPr sz="2400" i="0" spc="0">
                <a:solidFill>
                  <a:srgbClr val="FFFFFF"/>
                </a:solidFill>
                <a:latin typeface="DIN Alternate"/>
                <a:ea typeface="DIN Alternate"/>
                <a:cs typeface="DIN Alternate"/>
                <a:sym typeface="DIN Alternate"/>
              </a:defRPr>
            </a:pPr>
            <a:endParaRPr dirty="0"/>
          </a:p>
        </p:txBody>
      </p:sp>
    </p:spTree>
  </p:cSld>
  <p:clrMapOvr>
    <a:masterClrMapping/>
  </p:clrMapOvr>
  <p:transition spd="med"/>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1" u="none" strike="noStrike" cap="none" spc="28" normalizeH="0" baseline="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{6547F932-4B74-074B-91C0-0828C7C4A0CA}tf16401378</Template>
  <TotalTime>989</TotalTime>
  <Words>2447</Words>
  <Application>Microsoft Macintosh PowerPoint</Application>
  <PresentationFormat>Custom</PresentationFormat>
  <Paragraphs>283</Paragraphs>
  <Slides>33</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Adobe Caslon Pro</vt:lpstr>
      <vt:lpstr>Arial</vt:lpstr>
      <vt:lpstr>Avenir Book</vt:lpstr>
      <vt:lpstr>Baskerville</vt:lpstr>
      <vt:lpstr>Cambria</vt:lpstr>
      <vt:lpstr>DIN Alternate</vt:lpstr>
      <vt:lpstr>DIN Condensed</vt:lpstr>
      <vt:lpstr>Helvetica</vt:lpstr>
      <vt:lpstr>Helvetica Neue</vt:lpstr>
      <vt:lpstr>Iowan Old Style</vt:lpstr>
      <vt:lpstr>Khmer MN</vt:lpstr>
      <vt:lpstr>Khmer Sangam MN</vt:lpstr>
      <vt:lpstr>Phosphate Inline</vt:lpstr>
      <vt:lpstr>Wingdings</vt:lpstr>
      <vt:lpstr>Zapf Dingbats</vt:lpstr>
      <vt:lpstr>New_Template9</vt:lpstr>
      <vt:lpstr>E-2 &amp; EB-5 VISas Basics to Advanced Details:  What brokers Need to Know to Close on  a Deal! The Next Level   </vt:lpstr>
      <vt:lpstr>Typical Situations</vt:lpstr>
      <vt:lpstr>How do I know if the business qualifies for an E-2?</vt:lpstr>
      <vt:lpstr>How do I know if the  U.S. has  aN E-2 treaty  with my client’s country?</vt:lpstr>
      <vt:lpstr>         The treaty for E-2 purposes determines the length of the E-2 visa.   Some treaties have a five-year E-2 visa length such as countries like Canada, Colombia, Austria, etc.</vt:lpstr>
      <vt:lpstr>PowerPoint Presentation</vt:lpstr>
      <vt:lpstr>What types of businesses qualify for an E-2?</vt:lpstr>
      <vt:lpstr> Can I create my own E-2 business and not buy an existing one?  </vt:lpstr>
      <vt:lpstr>       Substantial Investment </vt:lpstr>
      <vt:lpstr>PowerPoint Presentation</vt:lpstr>
      <vt:lpstr>PowerPoint Presentation</vt:lpstr>
      <vt:lpstr>Funds MUST Come from a legal source</vt:lpstr>
      <vt:lpstr>Funds:</vt:lpstr>
      <vt:lpstr>Employees of E-2 Companies  </vt:lpstr>
      <vt:lpstr>Can E-2 Company make a profit now and over the next 5 years?</vt:lpstr>
      <vt:lpstr>E-2 Documentation – Team Effort to get necessary Documenation. </vt:lpstr>
      <vt:lpstr>Transferring Funds </vt:lpstr>
      <vt:lpstr>PowerPoint Presentation</vt:lpstr>
      <vt:lpstr>PowerPoint Presentation</vt:lpstr>
      <vt:lpstr>Why go for an E-2?</vt:lpstr>
      <vt:lpstr>What is form I-508 and how does this apply to an E applicant?</vt:lpstr>
      <vt:lpstr>E-1 Criteria </vt:lpstr>
      <vt:lpstr>How can i turn an E-2 Visa into an EB-5 Green card?</vt:lpstr>
      <vt:lpstr>EB-5 Process</vt:lpstr>
      <vt:lpstr>Where Should Your Client invest the money for aN EB-5 Investment?</vt:lpstr>
      <vt:lpstr>Creation of a new  commercial enterprise</vt:lpstr>
      <vt:lpstr>Creation of US Jobs- EB-5 Criteria</vt:lpstr>
      <vt:lpstr>What documents to Review for an EB-5 Regional Center?   </vt:lpstr>
      <vt:lpstr>Relevant issues regarding EB-5 Investor Visas</vt:lpstr>
      <vt:lpstr>Green Card Options Other than EB-5</vt:lpstr>
      <vt:lpstr>  COVID RELATED CHANGE</vt:lpstr>
      <vt:lpstr>PowerPoint Presentation</vt:lpstr>
      <vt:lpstr> Contact Info for Attorney Jessica Weiss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E-2 Investor  The EntrePreneur Visa</dc:title>
  <cp:lastModifiedBy>Jessica Weiss</cp:lastModifiedBy>
  <cp:revision>140</cp:revision>
  <dcterms:modified xsi:type="dcterms:W3CDTF">2021-09-27T15:06:19Z</dcterms:modified>
</cp:coreProperties>
</file>