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26"/>
  </p:notesMasterIdLst>
  <p:handoutMasterIdLst>
    <p:handoutMasterId r:id="rId27"/>
  </p:handoutMasterIdLst>
  <p:sldIdLst>
    <p:sldId id="446" r:id="rId5"/>
    <p:sldId id="463" r:id="rId6"/>
    <p:sldId id="447" r:id="rId7"/>
    <p:sldId id="449" r:id="rId8"/>
    <p:sldId id="427" r:id="rId9"/>
    <p:sldId id="434" r:id="rId10"/>
    <p:sldId id="433" r:id="rId11"/>
    <p:sldId id="426" r:id="rId12"/>
    <p:sldId id="450" r:id="rId13"/>
    <p:sldId id="451" r:id="rId14"/>
    <p:sldId id="452" r:id="rId15"/>
    <p:sldId id="453" r:id="rId16"/>
    <p:sldId id="454" r:id="rId17"/>
    <p:sldId id="460" r:id="rId18"/>
    <p:sldId id="461" r:id="rId19"/>
    <p:sldId id="462" r:id="rId20"/>
    <p:sldId id="455" r:id="rId21"/>
    <p:sldId id="456" r:id="rId22"/>
    <p:sldId id="457" r:id="rId23"/>
    <p:sldId id="458" r:id="rId24"/>
    <p:sldId id="4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2567F-E8EC-6895-1FD9-41C7BC01CE8B}" v="3" dt="2025-12-05T07:19:31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FBE22-E6E9-41B6-8A7E-9FE1EE279F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4E83F-B316-49F4-95C0-72874E58B170}">
      <dgm:prSet/>
      <dgm:spPr/>
      <dgm:t>
        <a:bodyPr/>
        <a:lstStyle/>
        <a:p>
          <a:pPr algn="ctr"/>
          <a:r>
            <a:rPr lang="en-US" dirty="0"/>
            <a:t>BASICS</a:t>
          </a:r>
        </a:p>
      </dgm:t>
    </dgm:pt>
    <dgm:pt modelId="{A6037C4C-E1EC-40A3-B75B-1A385D831063}" type="parTrans" cxnId="{0D55F54C-E046-4F0D-9F9A-EE5AF23038AC}">
      <dgm:prSet/>
      <dgm:spPr/>
      <dgm:t>
        <a:bodyPr/>
        <a:lstStyle/>
        <a:p>
          <a:endParaRPr lang="en-US"/>
        </a:p>
      </dgm:t>
    </dgm:pt>
    <dgm:pt modelId="{968AC584-5534-4A6B-9E23-CC23C4DC5CD1}" type="sibTrans" cxnId="{0D55F54C-E046-4F0D-9F9A-EE5AF23038AC}">
      <dgm:prSet/>
      <dgm:spPr/>
      <dgm:t>
        <a:bodyPr/>
        <a:lstStyle/>
        <a:p>
          <a:endParaRPr lang="en-US"/>
        </a:p>
      </dgm:t>
    </dgm:pt>
    <dgm:pt modelId="{E73A1CEB-CBDA-40A0-A7B1-57A3C906593C}">
      <dgm:prSet custT="1"/>
      <dgm:spPr/>
      <dgm:t>
        <a:bodyPr/>
        <a:lstStyle/>
        <a:p>
          <a:r>
            <a:rPr lang="en-US" sz="1000" dirty="0"/>
            <a:t>-</a:t>
          </a:r>
          <a:r>
            <a:rPr lang="en-US" sz="1600" dirty="0"/>
            <a:t>Temporary way for a foreign person to work from the US if the US and their country have an E-2 treaty</a:t>
          </a:r>
        </a:p>
        <a:p>
          <a:r>
            <a:rPr lang="en-US" sz="1600" dirty="0"/>
            <a:t>-Person invests “substantial funds” in an existing or new business.  $100K to $150K</a:t>
          </a:r>
        </a:p>
        <a:p>
          <a:r>
            <a:rPr lang="en-US" sz="1600" dirty="0"/>
            <a:t>- US Company has two full time employees working for them. </a:t>
          </a:r>
        </a:p>
      </dgm:t>
    </dgm:pt>
    <dgm:pt modelId="{6A49D25B-5086-432D-97CE-585B758E5B11}" type="parTrans" cxnId="{02ABC618-BE32-4516-B2D5-0C98FFB5E1F9}">
      <dgm:prSet/>
      <dgm:spPr/>
      <dgm:t>
        <a:bodyPr/>
        <a:lstStyle/>
        <a:p>
          <a:endParaRPr lang="en-US"/>
        </a:p>
      </dgm:t>
    </dgm:pt>
    <dgm:pt modelId="{D9AF466C-2D29-4963-A02E-BF5FD2C0A8DD}" type="sibTrans" cxnId="{02ABC618-BE32-4516-B2D5-0C98FFB5E1F9}">
      <dgm:prSet/>
      <dgm:spPr/>
      <dgm:t>
        <a:bodyPr/>
        <a:lstStyle/>
        <a:p>
          <a:endParaRPr lang="en-US"/>
        </a:p>
      </dgm:t>
    </dgm:pt>
    <dgm:pt modelId="{D75E987F-321C-435C-A928-6366AF6BD315}">
      <dgm:prSet custT="1"/>
      <dgm:spPr/>
      <dgm:t>
        <a:bodyPr/>
        <a:lstStyle/>
        <a:p>
          <a:pPr algn="ctr"/>
          <a:r>
            <a:rPr lang="en-US" sz="1600" dirty="0"/>
            <a:t>What are some recent changes to the E-2 visa program?</a:t>
          </a:r>
        </a:p>
        <a:p>
          <a:pPr algn="ctr"/>
          <a:r>
            <a:rPr lang="en-US" sz="1600" dirty="0"/>
            <a:t> </a:t>
          </a:r>
        </a:p>
        <a:p>
          <a:pPr algn="ctr"/>
          <a:r>
            <a:rPr lang="en-US" sz="1600" dirty="0"/>
            <a:t>-More flexibility where one works, remote work being more accepted. Before needed to get office space even if don’t need it. </a:t>
          </a:r>
        </a:p>
        <a:p>
          <a:pPr algn="l"/>
          <a:r>
            <a:rPr lang="en-US" sz="1600" dirty="0"/>
            <a:t>-Size of investment more flexible, under $100K sometimes can work.</a:t>
          </a:r>
        </a:p>
        <a:p>
          <a:pPr algn="l"/>
          <a:r>
            <a:rPr lang="en-US" sz="1600" dirty="0"/>
            <a:t>-Investor living in one state but investment in another- can travel and work remote combined.</a:t>
          </a:r>
        </a:p>
        <a:p>
          <a:pPr algn="l"/>
          <a:r>
            <a:rPr lang="en-US" sz="1600" dirty="0"/>
            <a:t>- interview times getting better at US Consulates</a:t>
          </a:r>
        </a:p>
      </dgm:t>
    </dgm:pt>
    <dgm:pt modelId="{8E023824-DFC0-48DB-A83D-84D9391EA774}" type="parTrans" cxnId="{0C8D5360-95D7-4822-B9F0-AD38664646D2}">
      <dgm:prSet/>
      <dgm:spPr/>
      <dgm:t>
        <a:bodyPr/>
        <a:lstStyle/>
        <a:p>
          <a:endParaRPr lang="en-US"/>
        </a:p>
      </dgm:t>
    </dgm:pt>
    <dgm:pt modelId="{69724F33-2572-48A2-8C1A-445376A17A7E}" type="sibTrans" cxnId="{0C8D5360-95D7-4822-B9F0-AD38664646D2}">
      <dgm:prSet/>
      <dgm:spPr/>
      <dgm:t>
        <a:bodyPr/>
        <a:lstStyle/>
        <a:p>
          <a:endParaRPr lang="en-US"/>
        </a:p>
      </dgm:t>
    </dgm:pt>
    <dgm:pt modelId="{39658EB9-4668-7448-86FA-6D1953C63950}" type="pres">
      <dgm:prSet presAssocID="{CAEFBE22-E6E9-41B6-8A7E-9FE1EE279FDB}" presName="diagram" presStyleCnt="0">
        <dgm:presLayoutVars>
          <dgm:dir/>
          <dgm:resizeHandles val="exact"/>
        </dgm:presLayoutVars>
      </dgm:prSet>
      <dgm:spPr/>
    </dgm:pt>
    <dgm:pt modelId="{576F4F5C-646E-A747-981D-FA874B928998}" type="pres">
      <dgm:prSet presAssocID="{88C4E83F-B316-49F4-95C0-72874E58B170}" presName="node" presStyleLbl="node1" presStyleIdx="0" presStyleCnt="3">
        <dgm:presLayoutVars>
          <dgm:bulletEnabled val="1"/>
        </dgm:presLayoutVars>
      </dgm:prSet>
      <dgm:spPr/>
    </dgm:pt>
    <dgm:pt modelId="{3D5F4AA1-7638-F844-89F3-22BD807312FE}" type="pres">
      <dgm:prSet presAssocID="{968AC584-5534-4A6B-9E23-CC23C4DC5CD1}" presName="sibTrans" presStyleCnt="0"/>
      <dgm:spPr/>
    </dgm:pt>
    <dgm:pt modelId="{C71A412E-DE8A-0B41-ABA1-119B801524AC}" type="pres">
      <dgm:prSet presAssocID="{E73A1CEB-CBDA-40A0-A7B1-57A3C906593C}" presName="node" presStyleLbl="node1" presStyleIdx="1" presStyleCnt="3">
        <dgm:presLayoutVars>
          <dgm:bulletEnabled val="1"/>
        </dgm:presLayoutVars>
      </dgm:prSet>
      <dgm:spPr/>
    </dgm:pt>
    <dgm:pt modelId="{D1608932-4E40-9A4E-98D7-E33DCF2B10CE}" type="pres">
      <dgm:prSet presAssocID="{D9AF466C-2D29-4963-A02E-BF5FD2C0A8DD}" presName="sibTrans" presStyleCnt="0"/>
      <dgm:spPr/>
    </dgm:pt>
    <dgm:pt modelId="{1BCF6C9D-B6D0-2C4C-A470-FCEF3FBCD4F4}" type="pres">
      <dgm:prSet presAssocID="{D75E987F-321C-435C-A928-6366AF6BD315}" presName="node" presStyleLbl="node1" presStyleIdx="2" presStyleCnt="3" custScaleX="195607" custScaleY="109670">
        <dgm:presLayoutVars>
          <dgm:bulletEnabled val="1"/>
        </dgm:presLayoutVars>
      </dgm:prSet>
      <dgm:spPr/>
    </dgm:pt>
  </dgm:ptLst>
  <dgm:cxnLst>
    <dgm:cxn modelId="{02ABC618-BE32-4516-B2D5-0C98FFB5E1F9}" srcId="{CAEFBE22-E6E9-41B6-8A7E-9FE1EE279FDB}" destId="{E73A1CEB-CBDA-40A0-A7B1-57A3C906593C}" srcOrd="1" destOrd="0" parTransId="{6A49D25B-5086-432D-97CE-585B758E5B11}" sibTransId="{D9AF466C-2D29-4963-A02E-BF5FD2C0A8DD}"/>
    <dgm:cxn modelId="{6CCE053C-683C-6D49-897B-D75942BD847C}" type="presOf" srcId="{CAEFBE22-E6E9-41B6-8A7E-9FE1EE279FDB}" destId="{39658EB9-4668-7448-86FA-6D1953C63950}" srcOrd="0" destOrd="0" presId="urn:microsoft.com/office/officeart/2005/8/layout/default"/>
    <dgm:cxn modelId="{0C8D5360-95D7-4822-B9F0-AD38664646D2}" srcId="{CAEFBE22-E6E9-41B6-8A7E-9FE1EE279FDB}" destId="{D75E987F-321C-435C-A928-6366AF6BD315}" srcOrd="2" destOrd="0" parTransId="{8E023824-DFC0-48DB-A83D-84D9391EA774}" sibTransId="{69724F33-2572-48A2-8C1A-445376A17A7E}"/>
    <dgm:cxn modelId="{0D55F54C-E046-4F0D-9F9A-EE5AF23038AC}" srcId="{CAEFBE22-E6E9-41B6-8A7E-9FE1EE279FDB}" destId="{88C4E83F-B316-49F4-95C0-72874E58B170}" srcOrd="0" destOrd="0" parTransId="{A6037C4C-E1EC-40A3-B75B-1A385D831063}" sibTransId="{968AC584-5534-4A6B-9E23-CC23C4DC5CD1}"/>
    <dgm:cxn modelId="{624F6D9C-679D-A740-9D11-FC1D235379D9}" type="presOf" srcId="{E73A1CEB-CBDA-40A0-A7B1-57A3C906593C}" destId="{C71A412E-DE8A-0B41-ABA1-119B801524AC}" srcOrd="0" destOrd="0" presId="urn:microsoft.com/office/officeart/2005/8/layout/default"/>
    <dgm:cxn modelId="{24D4989F-1764-AA4E-859D-94D866A4C271}" type="presOf" srcId="{D75E987F-321C-435C-A928-6366AF6BD315}" destId="{1BCF6C9D-B6D0-2C4C-A470-FCEF3FBCD4F4}" srcOrd="0" destOrd="0" presId="urn:microsoft.com/office/officeart/2005/8/layout/default"/>
    <dgm:cxn modelId="{007CA5DD-612C-C140-9FED-C0A980A1AC2A}" type="presOf" srcId="{88C4E83F-B316-49F4-95C0-72874E58B170}" destId="{576F4F5C-646E-A747-981D-FA874B928998}" srcOrd="0" destOrd="0" presId="urn:microsoft.com/office/officeart/2005/8/layout/default"/>
    <dgm:cxn modelId="{C2E5C579-1867-8248-A629-750BA965EE64}" type="presParOf" srcId="{39658EB9-4668-7448-86FA-6D1953C63950}" destId="{576F4F5C-646E-A747-981D-FA874B928998}" srcOrd="0" destOrd="0" presId="urn:microsoft.com/office/officeart/2005/8/layout/default"/>
    <dgm:cxn modelId="{8B18B63C-97B7-A342-9A14-96CA6A31E2FE}" type="presParOf" srcId="{39658EB9-4668-7448-86FA-6D1953C63950}" destId="{3D5F4AA1-7638-F844-89F3-22BD807312FE}" srcOrd="1" destOrd="0" presId="urn:microsoft.com/office/officeart/2005/8/layout/default"/>
    <dgm:cxn modelId="{ED6C78AB-2534-7D45-B8A1-EDC4B2250174}" type="presParOf" srcId="{39658EB9-4668-7448-86FA-6D1953C63950}" destId="{C71A412E-DE8A-0B41-ABA1-119B801524AC}" srcOrd="2" destOrd="0" presId="urn:microsoft.com/office/officeart/2005/8/layout/default"/>
    <dgm:cxn modelId="{29E41425-0E24-9147-B877-EC3A96BE55B8}" type="presParOf" srcId="{39658EB9-4668-7448-86FA-6D1953C63950}" destId="{D1608932-4E40-9A4E-98D7-E33DCF2B10CE}" srcOrd="3" destOrd="0" presId="urn:microsoft.com/office/officeart/2005/8/layout/default"/>
    <dgm:cxn modelId="{31187764-58C1-9F44-A1A5-AA6FFC6EDD65}" type="presParOf" srcId="{39658EB9-4668-7448-86FA-6D1953C63950}" destId="{1BCF6C9D-B6D0-2C4C-A470-FCEF3FBCD4F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A9D42-7E7F-44C2-B60E-CBE618D5EC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40BE8-9D9A-4B00-AE93-2B7EDC82E809}">
      <dgm:prSet custT="1"/>
      <dgm:spPr/>
      <dgm:t>
        <a:bodyPr/>
        <a:lstStyle/>
        <a:p>
          <a:pPr algn="l"/>
          <a:r>
            <a:rPr lang="en-US" sz="1800" dirty="0"/>
            <a:t>-Get to know them, care about them, -Explain your plan for them</a:t>
          </a:r>
        </a:p>
        <a:p>
          <a:pPr algn="l"/>
          <a:r>
            <a:rPr lang="en-US" sz="1800" dirty="0"/>
            <a:t>-tell them timeframe -set date for follow up. </a:t>
          </a:r>
        </a:p>
      </dgm:t>
    </dgm:pt>
    <dgm:pt modelId="{1A3C5E75-634A-406E-AE2C-559F321F1159}" type="parTrans" cxnId="{4D96AF1D-014C-4EC2-8740-F1A5C4045221}">
      <dgm:prSet/>
      <dgm:spPr/>
      <dgm:t>
        <a:bodyPr/>
        <a:lstStyle/>
        <a:p>
          <a:endParaRPr lang="en-US"/>
        </a:p>
      </dgm:t>
    </dgm:pt>
    <dgm:pt modelId="{1514D54C-D350-4C8A-9D96-2F74024BA2EA}" type="sibTrans" cxnId="{4D96AF1D-014C-4EC2-8740-F1A5C4045221}">
      <dgm:prSet/>
      <dgm:spPr/>
      <dgm:t>
        <a:bodyPr/>
        <a:lstStyle/>
        <a:p>
          <a:endParaRPr lang="en-US"/>
        </a:p>
      </dgm:t>
    </dgm:pt>
    <dgm:pt modelId="{96CA6255-F51B-4A35-AECF-B13C7FFF7827}">
      <dgm:prSet custT="1"/>
      <dgm:spPr/>
      <dgm:t>
        <a:bodyPr/>
        <a:lstStyle/>
        <a:p>
          <a:pPr algn="l"/>
          <a:r>
            <a:rPr lang="en-US" sz="1800" dirty="0"/>
            <a:t>-Find a E-2 qualifying business, </a:t>
          </a:r>
        </a:p>
        <a:p>
          <a:pPr algn="l"/>
          <a:r>
            <a:rPr lang="en-US" sz="1800" dirty="0"/>
            <a:t>-Go over deal with Immigration Attorney, </a:t>
          </a:r>
        </a:p>
        <a:p>
          <a:pPr algn="l"/>
          <a:r>
            <a:rPr lang="en-US" sz="1800" dirty="0"/>
            <a:t>-actively involve attorney in due diligence process, </a:t>
          </a:r>
        </a:p>
        <a:p>
          <a:pPr algn="l"/>
          <a:r>
            <a:rPr lang="en-US" sz="1800" dirty="0"/>
            <a:t>-Either have a closing then file E-2 or no closing but get USCIS approval of E-2 then closing</a:t>
          </a:r>
        </a:p>
        <a:p>
          <a:pPr algn="l"/>
          <a:r>
            <a:rPr lang="en-US" sz="1800" dirty="0"/>
            <a:t>-You help get all docs to the Attorney to file the case.</a:t>
          </a:r>
        </a:p>
      </dgm:t>
    </dgm:pt>
    <dgm:pt modelId="{8CB28C33-55BD-4F29-97DB-732602539875}" type="parTrans" cxnId="{AF57A28B-66C5-4379-8FA8-B177D18F37A9}">
      <dgm:prSet/>
      <dgm:spPr/>
      <dgm:t>
        <a:bodyPr/>
        <a:lstStyle/>
        <a:p>
          <a:endParaRPr lang="en-US"/>
        </a:p>
      </dgm:t>
    </dgm:pt>
    <dgm:pt modelId="{2A3BF4B8-5CF4-4C26-A8F8-A28E257F3700}" type="sibTrans" cxnId="{AF57A28B-66C5-4379-8FA8-B177D18F37A9}">
      <dgm:prSet/>
      <dgm:spPr/>
      <dgm:t>
        <a:bodyPr/>
        <a:lstStyle/>
        <a:p>
          <a:endParaRPr lang="en-US"/>
        </a:p>
      </dgm:t>
    </dgm:pt>
    <dgm:pt modelId="{558D94A1-06FB-364D-9417-739061845458}" type="pres">
      <dgm:prSet presAssocID="{9EEA9D42-7E7F-44C2-B60E-CBE618D5EC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127D74-8DD3-B441-A16A-0C1A796B58E4}" type="pres">
      <dgm:prSet presAssocID="{3DC40BE8-9D9A-4B00-AE93-2B7EDC82E809}" presName="hierRoot1" presStyleCnt="0"/>
      <dgm:spPr/>
    </dgm:pt>
    <dgm:pt modelId="{97C77FCE-714E-1C4E-B084-9F16FADFCA26}" type="pres">
      <dgm:prSet presAssocID="{3DC40BE8-9D9A-4B00-AE93-2B7EDC82E809}" presName="composite" presStyleCnt="0"/>
      <dgm:spPr/>
    </dgm:pt>
    <dgm:pt modelId="{75C77155-94FE-9E49-B2F1-47F0970D1D25}" type="pres">
      <dgm:prSet presAssocID="{3DC40BE8-9D9A-4B00-AE93-2B7EDC82E809}" presName="background" presStyleLbl="node0" presStyleIdx="0" presStyleCnt="2"/>
      <dgm:spPr/>
    </dgm:pt>
    <dgm:pt modelId="{EC39C3E6-87DE-3C4D-9F9D-56FDF030159D}" type="pres">
      <dgm:prSet presAssocID="{3DC40BE8-9D9A-4B00-AE93-2B7EDC82E809}" presName="text" presStyleLbl="fgAcc0" presStyleIdx="0" presStyleCnt="2" custScaleY="219543" custLinFactNeighborX="-3408" custLinFactNeighborY="-9839">
        <dgm:presLayoutVars>
          <dgm:chPref val="3"/>
        </dgm:presLayoutVars>
      </dgm:prSet>
      <dgm:spPr/>
    </dgm:pt>
    <dgm:pt modelId="{62839C90-98B3-1C4C-A634-6239192F5CB3}" type="pres">
      <dgm:prSet presAssocID="{3DC40BE8-9D9A-4B00-AE93-2B7EDC82E809}" presName="hierChild2" presStyleCnt="0"/>
      <dgm:spPr/>
    </dgm:pt>
    <dgm:pt modelId="{191ADB42-1010-6B43-B12E-F6A669F0F20D}" type="pres">
      <dgm:prSet presAssocID="{96CA6255-F51B-4A35-AECF-B13C7FFF7827}" presName="hierRoot1" presStyleCnt="0"/>
      <dgm:spPr/>
    </dgm:pt>
    <dgm:pt modelId="{6F3BA090-EFDC-6249-AB08-FA227094A8D6}" type="pres">
      <dgm:prSet presAssocID="{96CA6255-F51B-4A35-AECF-B13C7FFF7827}" presName="composite" presStyleCnt="0"/>
      <dgm:spPr/>
    </dgm:pt>
    <dgm:pt modelId="{84290DC2-D850-2D4C-BA60-4A3493FF8EA5}" type="pres">
      <dgm:prSet presAssocID="{96CA6255-F51B-4A35-AECF-B13C7FFF7827}" presName="background" presStyleLbl="node0" presStyleIdx="1" presStyleCnt="2"/>
      <dgm:spPr/>
    </dgm:pt>
    <dgm:pt modelId="{71D519BB-DBCA-9343-8E97-CAD363DA40F7}" type="pres">
      <dgm:prSet presAssocID="{96CA6255-F51B-4A35-AECF-B13C7FFF7827}" presName="text" presStyleLbl="fgAcc0" presStyleIdx="1" presStyleCnt="2" custScaleX="127891" custScaleY="265921" custLinFactNeighborX="-260" custLinFactNeighborY="-4525">
        <dgm:presLayoutVars>
          <dgm:chPref val="3"/>
        </dgm:presLayoutVars>
      </dgm:prSet>
      <dgm:spPr/>
    </dgm:pt>
    <dgm:pt modelId="{F59A0025-16A6-084B-83B4-72CDD1291E7D}" type="pres">
      <dgm:prSet presAssocID="{96CA6255-F51B-4A35-AECF-B13C7FFF7827}" presName="hierChild2" presStyleCnt="0"/>
      <dgm:spPr/>
    </dgm:pt>
  </dgm:ptLst>
  <dgm:cxnLst>
    <dgm:cxn modelId="{4D96AF1D-014C-4EC2-8740-F1A5C4045221}" srcId="{9EEA9D42-7E7F-44C2-B60E-CBE618D5EC88}" destId="{3DC40BE8-9D9A-4B00-AE93-2B7EDC82E809}" srcOrd="0" destOrd="0" parTransId="{1A3C5E75-634A-406E-AE2C-559F321F1159}" sibTransId="{1514D54C-D350-4C8A-9D96-2F74024BA2EA}"/>
    <dgm:cxn modelId="{3BBE5965-288A-6641-9451-0DBD2D71D48D}" type="presOf" srcId="{96CA6255-F51B-4A35-AECF-B13C7FFF7827}" destId="{71D519BB-DBCA-9343-8E97-CAD363DA40F7}" srcOrd="0" destOrd="0" presId="urn:microsoft.com/office/officeart/2005/8/layout/hierarchy1"/>
    <dgm:cxn modelId="{AF57A28B-66C5-4379-8FA8-B177D18F37A9}" srcId="{9EEA9D42-7E7F-44C2-B60E-CBE618D5EC88}" destId="{96CA6255-F51B-4A35-AECF-B13C7FFF7827}" srcOrd="1" destOrd="0" parTransId="{8CB28C33-55BD-4F29-97DB-732602539875}" sibTransId="{2A3BF4B8-5CF4-4C26-A8F8-A28E257F3700}"/>
    <dgm:cxn modelId="{96FC2A94-7224-2A49-98C8-7954FA614D72}" type="presOf" srcId="{9EEA9D42-7E7F-44C2-B60E-CBE618D5EC88}" destId="{558D94A1-06FB-364D-9417-739061845458}" srcOrd="0" destOrd="0" presId="urn:microsoft.com/office/officeart/2005/8/layout/hierarchy1"/>
    <dgm:cxn modelId="{56568BEB-EAE1-924E-BF45-8E3D95FC25E3}" type="presOf" srcId="{3DC40BE8-9D9A-4B00-AE93-2B7EDC82E809}" destId="{EC39C3E6-87DE-3C4D-9F9D-56FDF030159D}" srcOrd="0" destOrd="0" presId="urn:microsoft.com/office/officeart/2005/8/layout/hierarchy1"/>
    <dgm:cxn modelId="{D025FA12-97F0-3549-A3EA-6ADF1DC20C78}" type="presParOf" srcId="{558D94A1-06FB-364D-9417-739061845458}" destId="{A5127D74-8DD3-B441-A16A-0C1A796B58E4}" srcOrd="0" destOrd="0" presId="urn:microsoft.com/office/officeart/2005/8/layout/hierarchy1"/>
    <dgm:cxn modelId="{570F146C-0F05-7341-B9F1-8964B84B9BF4}" type="presParOf" srcId="{A5127D74-8DD3-B441-A16A-0C1A796B58E4}" destId="{97C77FCE-714E-1C4E-B084-9F16FADFCA26}" srcOrd="0" destOrd="0" presId="urn:microsoft.com/office/officeart/2005/8/layout/hierarchy1"/>
    <dgm:cxn modelId="{E0CF6115-4678-B348-A63D-9BA7C894DA5E}" type="presParOf" srcId="{97C77FCE-714E-1C4E-B084-9F16FADFCA26}" destId="{75C77155-94FE-9E49-B2F1-47F0970D1D25}" srcOrd="0" destOrd="0" presId="urn:microsoft.com/office/officeart/2005/8/layout/hierarchy1"/>
    <dgm:cxn modelId="{8BAD161A-47B6-B74C-8EA9-1C32626E6A4A}" type="presParOf" srcId="{97C77FCE-714E-1C4E-B084-9F16FADFCA26}" destId="{EC39C3E6-87DE-3C4D-9F9D-56FDF030159D}" srcOrd="1" destOrd="0" presId="urn:microsoft.com/office/officeart/2005/8/layout/hierarchy1"/>
    <dgm:cxn modelId="{F77DE561-26E4-6842-BD85-0C2C1FD74896}" type="presParOf" srcId="{A5127D74-8DD3-B441-A16A-0C1A796B58E4}" destId="{62839C90-98B3-1C4C-A634-6239192F5CB3}" srcOrd="1" destOrd="0" presId="urn:microsoft.com/office/officeart/2005/8/layout/hierarchy1"/>
    <dgm:cxn modelId="{37BA4F34-4597-8349-9DC3-4479FD1D7127}" type="presParOf" srcId="{558D94A1-06FB-364D-9417-739061845458}" destId="{191ADB42-1010-6B43-B12E-F6A669F0F20D}" srcOrd="1" destOrd="0" presId="urn:microsoft.com/office/officeart/2005/8/layout/hierarchy1"/>
    <dgm:cxn modelId="{D516628A-BB97-3D4E-9D24-DB5F9043CF32}" type="presParOf" srcId="{191ADB42-1010-6B43-B12E-F6A669F0F20D}" destId="{6F3BA090-EFDC-6249-AB08-FA227094A8D6}" srcOrd="0" destOrd="0" presId="urn:microsoft.com/office/officeart/2005/8/layout/hierarchy1"/>
    <dgm:cxn modelId="{FC5EB756-F7D7-5D4B-AC30-7CED5473DBD0}" type="presParOf" srcId="{6F3BA090-EFDC-6249-AB08-FA227094A8D6}" destId="{84290DC2-D850-2D4C-BA60-4A3493FF8EA5}" srcOrd="0" destOrd="0" presId="urn:microsoft.com/office/officeart/2005/8/layout/hierarchy1"/>
    <dgm:cxn modelId="{824CBE60-3A99-FD47-B3D4-1EBA67F67C1A}" type="presParOf" srcId="{6F3BA090-EFDC-6249-AB08-FA227094A8D6}" destId="{71D519BB-DBCA-9343-8E97-CAD363DA40F7}" srcOrd="1" destOrd="0" presId="urn:microsoft.com/office/officeart/2005/8/layout/hierarchy1"/>
    <dgm:cxn modelId="{B1AEE303-E02E-CE45-A6CD-977CB9369DF4}" type="presParOf" srcId="{191ADB42-1010-6B43-B12E-F6A669F0F20D}" destId="{F59A0025-16A6-084B-83B4-72CDD1291E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F4F5C-646E-A747-981D-FA874B928998}">
      <dsp:nvSpPr>
        <dsp:cNvPr id="0" name=""/>
        <dsp:cNvSpPr/>
      </dsp:nvSpPr>
      <dsp:spPr>
        <a:xfrm>
          <a:off x="1006" y="54285"/>
          <a:ext cx="3926380" cy="235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BASICS</a:t>
          </a:r>
        </a:p>
      </dsp:txBody>
      <dsp:txXfrm>
        <a:off x="1006" y="54285"/>
        <a:ext cx="3926380" cy="2355828"/>
      </dsp:txXfrm>
    </dsp:sp>
    <dsp:sp modelId="{C71A412E-DE8A-0B41-ABA1-119B801524AC}">
      <dsp:nvSpPr>
        <dsp:cNvPr id="0" name=""/>
        <dsp:cNvSpPr/>
      </dsp:nvSpPr>
      <dsp:spPr>
        <a:xfrm>
          <a:off x="4320025" y="54285"/>
          <a:ext cx="3926380" cy="235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-</a:t>
          </a:r>
          <a:r>
            <a:rPr lang="en-US" sz="1600" kern="1200" dirty="0"/>
            <a:t>Temporary way for a foreign person to work from the US if the US and their country have an E-2 treaty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-Person invests “substantial funds” in an existing or new business.  $100K to $150K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US Company has two full time employees working for them. </a:t>
          </a:r>
        </a:p>
      </dsp:txBody>
      <dsp:txXfrm>
        <a:off x="4320025" y="54285"/>
        <a:ext cx="3926380" cy="2355828"/>
      </dsp:txXfrm>
    </dsp:sp>
    <dsp:sp modelId="{1BCF6C9D-B6D0-2C4C-A470-FCEF3FBCD4F4}">
      <dsp:nvSpPr>
        <dsp:cNvPr id="0" name=""/>
        <dsp:cNvSpPr/>
      </dsp:nvSpPr>
      <dsp:spPr>
        <a:xfrm>
          <a:off x="283568" y="2802751"/>
          <a:ext cx="7680275" cy="2583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are some recent changes to the E-2 visa program?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-More flexibility where one works, remote work being more accepted. Before needed to get office space even if don’t need it.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-Size of investment more flexible, under $100K sometimes can work.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-Investor living in one state but investment in another- can travel and work remote combined.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interview times getting better at US Consulates</a:t>
          </a:r>
        </a:p>
      </dsp:txBody>
      <dsp:txXfrm>
        <a:off x="283568" y="2802751"/>
        <a:ext cx="7680275" cy="2583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77155-94FE-9E49-B2F1-47F0970D1D25}">
      <dsp:nvSpPr>
        <dsp:cNvPr id="0" name=""/>
        <dsp:cNvSpPr/>
      </dsp:nvSpPr>
      <dsp:spPr>
        <a:xfrm>
          <a:off x="311229" y="-147483"/>
          <a:ext cx="2363224" cy="3294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9C3E6-87DE-3C4D-9F9D-56FDF030159D}">
      <dsp:nvSpPr>
        <dsp:cNvPr id="0" name=""/>
        <dsp:cNvSpPr/>
      </dsp:nvSpPr>
      <dsp:spPr>
        <a:xfrm>
          <a:off x="573810" y="101968"/>
          <a:ext cx="2363224" cy="3294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-Get to know them, care about them, -Explain your plan for them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-tell them timeframe -set date for follow up. </a:t>
          </a:r>
        </a:p>
      </dsp:txBody>
      <dsp:txXfrm>
        <a:off x="643026" y="171184"/>
        <a:ext cx="2224792" cy="3156134"/>
      </dsp:txXfrm>
    </dsp:sp>
    <dsp:sp modelId="{84290DC2-D850-2D4C-BA60-4A3493FF8EA5}">
      <dsp:nvSpPr>
        <dsp:cNvPr id="0" name=""/>
        <dsp:cNvSpPr/>
      </dsp:nvSpPr>
      <dsp:spPr>
        <a:xfrm>
          <a:off x="3274009" y="-67738"/>
          <a:ext cx="3022351" cy="3990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519BB-DBCA-9343-8E97-CAD363DA40F7}">
      <dsp:nvSpPr>
        <dsp:cNvPr id="0" name=""/>
        <dsp:cNvSpPr/>
      </dsp:nvSpPr>
      <dsp:spPr>
        <a:xfrm>
          <a:off x="3536589" y="181712"/>
          <a:ext cx="3022351" cy="3990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-Find a E-2 qualifying business,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-Go over deal with Immigration Attorney,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-actively involve attorney in due diligence process,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-Either have a closing then file E-2 or no closing but get USCIS approval of E-2 then closing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-You help get all docs to the Attorney to file the case.</a:t>
          </a:r>
        </a:p>
      </dsp:txBody>
      <dsp:txXfrm>
        <a:off x="3625111" y="270234"/>
        <a:ext cx="2845307" cy="3813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2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0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w@weissiplaw.com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115" r="15249" b="9091"/>
          <a:stretch/>
        </p:blipFill>
        <p:spPr>
          <a:xfrm>
            <a:off x="3527007" y="0"/>
            <a:ext cx="8668512" cy="6881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581665"/>
            <a:ext cx="6549966" cy="4097240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Trends and Changes in THE E-2 Investor world  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How to Build a SUCCESSFUL E-2 Practice Around them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Attorney Jessica Weiss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tatue of a person holding a torch&#10;&#10;Description automatically generated with medium confidence">
            <a:extLst>
              <a:ext uri="{FF2B5EF4-FFF2-40B4-BE49-F238E27FC236}">
                <a16:creationId xmlns:a16="http://schemas.microsoft.com/office/drawing/2014/main" id="{B88135B6-7B0C-FDD9-B6BF-8D908D7FC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54" y="1476385"/>
            <a:ext cx="8138699" cy="53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044234-EFDE-DDF2-8BFA-A30AACC36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555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2" y="503644"/>
            <a:ext cx="4062643" cy="1043409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What’s my pitch to them and how do I stand apart from others?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242" y="1774371"/>
            <a:ext cx="4453540" cy="31301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Lets practice. Be a resource: You have experience helping E-2 applicants, they can tell that sets you apart. You build a track record doing them. 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A. give them realistic expectations how you can help them.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B. Explain challenges to them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C. Evaluate their seriousness of doing a deal </a:t>
            </a:r>
          </a:p>
        </p:txBody>
      </p:sp>
    </p:spTree>
    <p:extLst>
      <p:ext uri="{BB962C8B-B14F-4D97-AF65-F5344CB8AC3E}">
        <p14:creationId xmlns:p14="http://schemas.microsoft.com/office/powerpoint/2010/main" val="88797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Rectangle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90868284-76E2-280E-D7D2-FEA90219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3" b="9018"/>
          <a:stretch/>
        </p:blipFill>
        <p:spPr>
          <a:xfrm>
            <a:off x="21" y="-228590"/>
            <a:ext cx="1219197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611880" cy="153619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Who is part of your team to build your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E-2 practice and What are there roles?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9503" y="4420359"/>
            <a:ext cx="6840884" cy="164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Immigration lawyer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Business Lawyer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Accountants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Business Plan Writers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Estate Lawyers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Tax Experts - Cross Border if from Mexico or Canada</a:t>
            </a:r>
          </a:p>
        </p:txBody>
      </p:sp>
    </p:spTree>
    <p:extLst>
      <p:ext uri="{BB962C8B-B14F-4D97-AF65-F5344CB8AC3E}">
        <p14:creationId xmlns:p14="http://schemas.microsoft.com/office/powerpoint/2010/main" val="226321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87" y="1305906"/>
            <a:ext cx="5393361" cy="132556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effectLst/>
              </a:rPr>
              <a:t>Get Educated</a:t>
            </a:r>
            <a:br>
              <a:rPr lang="en-US" sz="4400" dirty="0">
                <a:solidFill>
                  <a:schemeClr val="tx1"/>
                </a:solidFill>
                <a:effectLst/>
              </a:rPr>
            </a:br>
            <a:r>
              <a:rPr lang="en-US" sz="4400" dirty="0">
                <a:solidFill>
                  <a:schemeClr val="tx1"/>
                </a:solidFill>
                <a:effectLst/>
              </a:rPr>
              <a:t>but where?: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1735" y="3061301"/>
            <a:ext cx="5393361" cy="3404278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AILA- immigration website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aila.org</a:t>
            </a:r>
            <a:endParaRPr lang="en-US" sz="2000" dirty="0">
              <a:solidFill>
                <a:schemeClr val="tx1"/>
              </a:solidFill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USCIS website at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uscis.gov</a:t>
            </a:r>
            <a:r>
              <a:rPr lang="en-US" sz="2000" dirty="0">
                <a:solidFill>
                  <a:schemeClr val="tx1"/>
                </a:solidFill>
                <a:effectLst/>
              </a:rPr>
              <a:t>, there you can read about E-2 visas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</a:t>
            </a:r>
            <a:r>
              <a:rPr lang="en-US" sz="2000" dirty="0">
                <a:solidFill>
                  <a:schemeClr val="tx1"/>
                </a:solidFill>
                <a:effectLst/>
              </a:rPr>
              <a:t>sten to podcasts on investor visas that Immigration Attorneys do,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Attend a</a:t>
            </a:r>
            <a:r>
              <a:rPr lang="en-US" sz="2000" dirty="0">
                <a:solidFill>
                  <a:schemeClr val="tx1"/>
                </a:solidFill>
                <a:effectLst/>
              </a:rPr>
              <a:t>ttorney and CPA presentations like this</a:t>
            </a:r>
            <a:endParaRPr lang="en-US" sz="2000" dirty="0">
              <a:solidFill>
                <a:schemeClr val="tx1"/>
              </a:solidFill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en-US" sz="2000" dirty="0">
                <a:solidFill>
                  <a:schemeClr val="tx1"/>
                </a:solidFill>
                <a:effectLst/>
              </a:rPr>
              <a:t>ebinars, start your own course to attract foreign clients and include E-2 </a:t>
            </a:r>
            <a:r>
              <a:rPr lang="en-US" sz="2000" dirty="0">
                <a:solidFill>
                  <a:schemeClr val="tx1"/>
                </a:solidFill>
              </a:rPr>
              <a:t>requirements and/or bring in an Immigration Attorney to educate the clients in this area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36CB7-642D-C30B-9DC6-AB5A2340A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0" r="1250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4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  <a:effectLst/>
              </a:rPr>
              <a:t>Got an interested foreign client -Ready to make an offer?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Steps to getting a deal signed for E-2 investor: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</a:rPr>
              <a:t>1. </a:t>
            </a:r>
            <a:r>
              <a:rPr lang="en-US" sz="2200" dirty="0">
                <a:solidFill>
                  <a:schemeClr val="tx1"/>
                </a:solidFill>
              </a:rPr>
              <a:t>Prepare purchase agreement</a:t>
            </a:r>
            <a:endParaRPr lang="en-US" sz="2200" dirty="0">
              <a:solidFill>
                <a:schemeClr val="tx1"/>
              </a:solidFill>
              <a:effectLst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</a:rPr>
              <a:t>2. Contact team members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</a:rPr>
              <a:t>3. Immigration Attorney reviews contract for E-2 consistency, business lawyer reviews it for all other matters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4. Transfer of Deposit into neutral escrow account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</a:rPr>
              <a:t>5. Due Diligence period begins</a:t>
            </a:r>
          </a:p>
        </p:txBody>
      </p:sp>
      <p:pic>
        <p:nvPicPr>
          <p:cNvPr id="6" name="Picture 5" descr="A picture containing suitcase, person, luggage, outdoor&#10;&#10;Description automatically generated">
            <a:extLst>
              <a:ext uri="{FF2B5EF4-FFF2-40B4-BE49-F238E27FC236}">
                <a16:creationId xmlns:a16="http://schemas.microsoft.com/office/drawing/2014/main" id="{1EAE48AD-B9BC-2194-9A94-3BE8161CC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9" r="971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3F72FD4-37D7-6B8C-BCAC-ABD2772E10E6}"/>
              </a:ext>
            </a:extLst>
          </p:cNvPr>
          <p:cNvSpPr txBox="1">
            <a:spLocks/>
          </p:cNvSpPr>
          <p:nvPr/>
        </p:nvSpPr>
        <p:spPr>
          <a:xfrm>
            <a:off x="10268465" y="5943600"/>
            <a:ext cx="5002495" cy="770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Slide 6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4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EAC9-A749-5176-26A4-CD5A593B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DUE DILIGENCE</a:t>
            </a:r>
            <a:br>
              <a:rPr lang="en-US" dirty="0"/>
            </a:br>
            <a:r>
              <a:rPr lang="en-US" dirty="0"/>
              <a:t>WHAT IS MY ROLE?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7ABFA-1923-289B-6CE6-41969848C1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743199"/>
            <a:ext cx="4946904" cy="3681663"/>
          </a:xfrm>
        </p:spPr>
        <p:txBody>
          <a:bodyPr/>
          <a:lstStyle/>
          <a:p>
            <a:r>
              <a:rPr lang="en-US" dirty="0"/>
              <a:t>BROKER ROLE IS TO MAKE SURE CLIENT GETS ALL DOCUMENTS NEEDED TO FILE E-2 ASAP</a:t>
            </a:r>
          </a:p>
          <a:p>
            <a:endParaRPr lang="en-US" dirty="0"/>
          </a:p>
          <a:p>
            <a:r>
              <a:rPr lang="en-US" dirty="0"/>
              <a:t>BROKER WILL CONVERSE WITH BUSINESS &amp; IMMIGRATION LAWYER TO GET ALL DOCUMENTS</a:t>
            </a:r>
          </a:p>
          <a:p>
            <a:endParaRPr lang="en-US" dirty="0"/>
          </a:p>
          <a:p>
            <a:r>
              <a:rPr lang="en-US" dirty="0"/>
              <a:t>IMMIGRATION ATTORNEY HAS A MASTER LIST OF DOCUMENTS NEEDED.</a:t>
            </a:r>
          </a:p>
        </p:txBody>
      </p:sp>
    </p:spTree>
    <p:extLst>
      <p:ext uri="{BB962C8B-B14F-4D97-AF65-F5344CB8AC3E}">
        <p14:creationId xmlns:p14="http://schemas.microsoft.com/office/powerpoint/2010/main" val="132676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403D1-ACF9-D779-4870-DBB36E82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chemeClr val="tx1"/>
                </a:solidFill>
              </a:rPr>
              <a:t>DUE DILIGENCE IS DONE- DEAL CLOSES OR CONTINGENCY CLAUSE KICKS IN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5BF14-22D6-4424-05E7-617235871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CLOSING DOCUMENTS GIVEN TO IMMIGRAITON ATTORNEY TO FILE CASE 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PROOF OF ALL FUNDS IN NEUTRAL ESCROW ACCOUNT GIVEN TO IMMIGRATION ATTORNEY TO FILE CASE WITH E-2 CONTINGENCY CLAUSE IN PURCHASE AGREEMENT.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9A10A-44B9-AE5C-F153-87F148009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9" r="263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893F6C-17C2-9AFE-851A-A882BD547045}"/>
              </a:ext>
            </a:extLst>
          </p:cNvPr>
          <p:cNvSpPr txBox="1"/>
          <p:nvPr/>
        </p:nvSpPr>
        <p:spPr>
          <a:xfrm>
            <a:off x="6331527" y="1303789"/>
            <a:ext cx="54352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Typical documents needed: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Cert of incorp/other corporate documents;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Last two years tax returns if buying an existing company;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Payroll records/W-2/1099 copies last two years;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Business plan with financial projections for next 6 mos., 1 </a:t>
            </a:r>
            <a:r>
              <a:rPr lang="en-US" dirty="0" err="1"/>
              <a:t>yr</a:t>
            </a:r>
            <a:r>
              <a:rPr lang="en-US" dirty="0"/>
              <a:t>, 3 </a:t>
            </a:r>
            <a:r>
              <a:rPr lang="en-US" dirty="0" err="1"/>
              <a:t>yr</a:t>
            </a:r>
            <a:r>
              <a:rPr lang="en-US" dirty="0"/>
              <a:t> and 5 </a:t>
            </a:r>
            <a:r>
              <a:rPr lang="en-US" dirty="0" err="1"/>
              <a:t>yr</a:t>
            </a:r>
            <a:r>
              <a:rPr lang="en-US" dirty="0"/>
              <a:t> periods;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Financial statements last two years;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All license to operate the business;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Evidence of transfer of all funds to close on the deal or created a pending E-2 case; and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Current lease. </a:t>
            </a:r>
          </a:p>
        </p:txBody>
      </p:sp>
    </p:spTree>
    <p:extLst>
      <p:ext uri="{BB962C8B-B14F-4D97-AF65-F5344CB8AC3E}">
        <p14:creationId xmlns:p14="http://schemas.microsoft.com/office/powerpoint/2010/main" val="6976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5AED3-0611-C336-C88E-D520083F7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4" r="17233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696FA-4450-33DB-BF4B-FFB1AA73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E-2 VISA ISSUED OR E-2 CHANGE OF STATUS APPROVED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3DEFD-E652-F78F-8ECD-07DDFE8EE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30152"/>
            <a:ext cx="5465618" cy="35468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IF E-2 CONTINGENCY CLAUSE THEN CLOSING TAKES PLACE WITHIN A FEW WEEKS OF APPROVAL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IF E-2 VISA APPROVED BY CONSULATE ABROAD USUALLY E-2 INVESTOR ENTERS US AND THEN CLOSING TAKES PLACE.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SEND IMMIGRATION ATTORNEY CLOSING DOCUMENTS EITHER WAY FOR THEIR RECORDS. </a:t>
            </a:r>
          </a:p>
        </p:txBody>
      </p:sp>
    </p:spTree>
    <p:extLst>
      <p:ext uri="{BB962C8B-B14F-4D97-AF65-F5344CB8AC3E}">
        <p14:creationId xmlns:p14="http://schemas.microsoft.com/office/powerpoint/2010/main" val="59437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4597759"/>
            <a:ext cx="10906061" cy="1184204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  <a:effectLst/>
              </a:rPr>
              <a:t>What are current issues I need to be aware of to help my clients today with E-2?  </a:t>
            </a:r>
            <a:br>
              <a:rPr lang="en-US" sz="1900" b="1" dirty="0">
                <a:solidFill>
                  <a:schemeClr val="tx1"/>
                </a:solidFill>
                <a:effectLst/>
              </a:rPr>
            </a:b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968" y="5342296"/>
            <a:ext cx="10906061" cy="103245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effectLst/>
              </a:rPr>
              <a:t>Delays at the US Consulate to process these cases- may take longer to get to US. </a:t>
            </a:r>
          </a:p>
          <a:p>
            <a:pPr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Deal must clearly state that agreement will continue till E-2 approved otherwise could be dealing with not meeting a deadline and funds being kept if not clarified in deal. 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eople boarding a plane&#10;&#10;Description automatically generated with low confidence">
            <a:extLst>
              <a:ext uri="{FF2B5EF4-FFF2-40B4-BE49-F238E27FC236}">
                <a16:creationId xmlns:a16="http://schemas.microsoft.com/office/drawing/2014/main" id="{667BC669-4CBD-D80A-1F38-F94249D02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36" r="1" b="734"/>
          <a:stretch/>
        </p:blipFill>
        <p:spPr>
          <a:xfrm>
            <a:off x="2170029" y="804672"/>
            <a:ext cx="7851943" cy="29732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266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07" y="3906982"/>
            <a:ext cx="6226875" cy="2545389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2400" dirty="0">
                <a:effectLst/>
                <a:ea typeface="Times New Roman" panose="02020603050405020304" pitchFamily="18" charset="0"/>
              </a:rPr>
              <a:t>Rumors about E-2 VISAS THAT ARE FALSE:</a:t>
            </a:r>
            <a:br>
              <a:rPr lang="en-US" sz="2400" dirty="0">
                <a:effectLst/>
                <a:ea typeface="Times New Roman" panose="02020603050405020304" pitchFamily="18" charset="0"/>
              </a:rPr>
            </a:br>
            <a:r>
              <a:rPr lang="en-US" sz="2400" dirty="0">
                <a:effectLst/>
              </a:rPr>
              <a:t>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 E-2 NEVER LEADS TO GREEN CARD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 E-2 DOESN’T ALLOW DEPENDENT SPOUSE TO WORK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-E-2 STATUS CONTINUES IF YOU SELL YOUR BUSINESS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-IF I BUY A HOUSE AND FLIP IT THAT’S A GREAT BUSINESS FOR AN E-2</a:t>
            </a:r>
            <a:br>
              <a:rPr lang="en-US" sz="2400" dirty="0">
                <a:effectLst/>
              </a:rPr>
            </a:br>
            <a:endParaRPr lang="en-US" sz="2400" dirty="0"/>
          </a:p>
        </p:txBody>
      </p:sp>
      <p:pic>
        <p:nvPicPr>
          <p:cNvPr id="11" name="Picture 10" descr="A person and person looking at each other with their hands on their faces&#10;&#10;Description automatically generated with low confidence">
            <a:extLst>
              <a:ext uri="{FF2B5EF4-FFF2-40B4-BE49-F238E27FC236}">
                <a16:creationId xmlns:a16="http://schemas.microsoft.com/office/drawing/2014/main" id="{82473728-10FE-BFAB-4E1F-01474BAD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5" y="344573"/>
            <a:ext cx="7424811" cy="308442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6B2F2AB-AF73-1FD3-3090-517265144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7615">
            <a:off x="9590787" y="2939685"/>
            <a:ext cx="2338954" cy="23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8B1E8D-ABD1-4FF3-ADD5-341EB78A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401626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4685512" cy="210312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After all this- is it worth it? Let’s talk numbers.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4721F-AAFC-4D23-AE73-EFE60B518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9D344419-63C8-4E11-A45F-B99472229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FF9F1968-AC54-4318-AAF7-096C78276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E7012065-266F-4029-B4B7-FD7BC243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1B3FB1FF-9294-4753-A701-5F1A60DAA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7BF0361-A460-41A8-B8AB-AA8CB2977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D142FDE5-66C9-4994-8FE9-C38138C1E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68C08111-D16C-4AF8-8239-E0193D23E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75650E11-87AF-4EE8-A42B-B909954F3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9E0A44C1-AC53-45E1-A8E0-8A0387A19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F68D9D35-80B3-48D4-AF42-576CE1CBC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EB86BBF3-73C2-48FA-814D-63DAC0A6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D5377DFB-9945-4165-89F7-F81A63E26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F43006E3-CBDD-4372-AEB8-ED4A061BA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73DE5F40-81CC-4D38-B274-E3A814ACD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6CA7898E-913F-4C9B-B6ED-EE888B0B3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46864CF9-17C6-4128-8D51-654698352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1EE990D4-BCBB-42D6-98B2-BCE926B5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19FAE8A-261B-4451-BBDF-B75E89B10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5533D948-166C-481D-B8EC-B82502937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0A2CD0AD-F324-43BF-B854-F23D445E9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1498" y="416689"/>
            <a:ext cx="4956806" cy="26093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chemeClr val="tx1"/>
                </a:solidFill>
                <a:effectLst/>
              </a:rPr>
              <a:t>Amount of E-2’s issued per year, What countries?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chemeClr val="tx1"/>
                </a:solidFill>
                <a:effectLst/>
              </a:rPr>
              <a:t>WHERE SHOULD YOU FOCUS YOUR ADVERTISING?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effectLst/>
              </a:rPr>
              <a:t>By continents, nearly </a:t>
            </a:r>
            <a:r>
              <a:rPr lang="en-US" sz="1500" b="1" dirty="0">
                <a:solidFill>
                  <a:schemeClr val="tx1"/>
                </a:solidFill>
                <a:effectLst/>
              </a:rPr>
              <a:t>80%</a:t>
            </a:r>
            <a:r>
              <a:rPr lang="en-US" sz="1500" dirty="0">
                <a:solidFill>
                  <a:schemeClr val="tx1"/>
                </a:solidFill>
                <a:effectLst/>
              </a:rPr>
              <a:t> of E-2 visas issued came from Asia and Europe in 2019. North America’s E-2 visa issuance rate increased from </a:t>
            </a:r>
            <a:r>
              <a:rPr lang="en-US" sz="1500" b="1" dirty="0">
                <a:solidFill>
                  <a:schemeClr val="tx1"/>
                </a:solidFill>
                <a:effectLst/>
              </a:rPr>
              <a:t>12% to 15%,</a:t>
            </a:r>
            <a:r>
              <a:rPr lang="en-US" sz="1500" dirty="0">
                <a:solidFill>
                  <a:schemeClr val="tx1"/>
                </a:solidFill>
                <a:effectLst/>
              </a:rPr>
              <a:t> mainly due to the increased number of E-2 visas coming from Canada. Asia, Europe, and North America are the predominant continents for E-2 visa issuance, with the Top 12 E-2 visa countries also coming from those areas.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effectLst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F7C31-B8B1-D86C-29E7-F7A141A7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61" y="3369609"/>
            <a:ext cx="4982378" cy="332573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5FB5822-2978-C68A-84CD-4FA092B3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763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8214C9-FF59-766C-590D-2FEFADCD8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87327"/>
              </p:ext>
            </p:extLst>
          </p:nvPr>
        </p:nvGraphicFramePr>
        <p:xfrm>
          <a:off x="6901716" y="3028057"/>
          <a:ext cx="4380058" cy="3325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318">
                  <a:extLst>
                    <a:ext uri="{9D8B030D-6E8A-4147-A177-3AD203B41FA5}">
                      <a16:colId xmlns:a16="http://schemas.microsoft.com/office/drawing/2014/main" val="1832731541"/>
                    </a:ext>
                  </a:extLst>
                </a:gridCol>
                <a:gridCol w="1845481">
                  <a:extLst>
                    <a:ext uri="{9D8B030D-6E8A-4147-A177-3AD203B41FA5}">
                      <a16:colId xmlns:a16="http://schemas.microsoft.com/office/drawing/2014/main" val="3924706137"/>
                    </a:ext>
                  </a:extLst>
                </a:gridCol>
                <a:gridCol w="973259">
                  <a:extLst>
                    <a:ext uri="{9D8B030D-6E8A-4147-A177-3AD203B41FA5}">
                      <a16:colId xmlns:a16="http://schemas.microsoft.com/office/drawing/2014/main" val="2896362028"/>
                    </a:ext>
                  </a:extLst>
                </a:gridCol>
              </a:tblGrid>
              <a:tr h="475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Continent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E-2 Visa Issuance</a:t>
                      </a:r>
                      <a:endParaRPr lang="en-US" sz="15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Percent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extLst>
                  <a:ext uri="{0D108BD9-81ED-4DB2-BD59-A6C34878D82A}">
                    <a16:rowId xmlns:a16="http://schemas.microsoft.com/office/drawing/2014/main" val="4067522843"/>
                  </a:ext>
                </a:extLst>
              </a:tr>
              <a:tr h="475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Asia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17,783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41.1%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extLst>
                  <a:ext uri="{0D108BD9-81ED-4DB2-BD59-A6C34878D82A}">
                    <a16:rowId xmlns:a16="http://schemas.microsoft.com/office/drawing/2014/main" val="1715304074"/>
                  </a:ext>
                </a:extLst>
              </a:tr>
              <a:tr h="475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Europe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16,556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38.2%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extLst>
                  <a:ext uri="{0D108BD9-81ED-4DB2-BD59-A6C34878D82A}">
                    <a16:rowId xmlns:a16="http://schemas.microsoft.com/office/drawing/2014/main" val="2605767306"/>
                  </a:ext>
                </a:extLst>
              </a:tr>
              <a:tr h="475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North America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6,473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15.0%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extLst>
                  <a:ext uri="{0D108BD9-81ED-4DB2-BD59-A6C34878D82A}">
                    <a16:rowId xmlns:a16="http://schemas.microsoft.com/office/drawing/2014/main" val="3915220044"/>
                  </a:ext>
                </a:extLst>
              </a:tr>
              <a:tr h="475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South America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1,764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4,1%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extLst>
                  <a:ext uri="{0D108BD9-81ED-4DB2-BD59-A6C34878D82A}">
                    <a16:rowId xmlns:a16="http://schemas.microsoft.com/office/drawing/2014/main" val="1815956193"/>
                  </a:ext>
                </a:extLst>
              </a:tr>
              <a:tr h="475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Oceania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562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1.3%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extLst>
                  <a:ext uri="{0D108BD9-81ED-4DB2-BD59-A6C34878D82A}">
                    <a16:rowId xmlns:a16="http://schemas.microsoft.com/office/drawing/2014/main" val="3195174354"/>
                  </a:ext>
                </a:extLst>
              </a:tr>
              <a:tr h="475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Africa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148</a:t>
                      </a:r>
                      <a:endParaRPr lang="en-US" sz="1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0.3%</a:t>
                      </a:r>
                      <a:endParaRPr lang="en-US" sz="15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21" marR="94721" marT="94721" marB="94721" anchor="b"/>
                </a:tc>
                <a:extLst>
                  <a:ext uri="{0D108BD9-81ED-4DB2-BD59-A6C34878D82A}">
                    <a16:rowId xmlns:a16="http://schemas.microsoft.com/office/drawing/2014/main" val="241356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1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F76A9-5EBC-4A6D-DE0D-413F8C70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WANT ANOTHER SOURCE OF INCOME? WHY NOT </a:t>
            </a:r>
            <a:r>
              <a:rPr lang="en-US"/>
              <a:t>PROMOTE kAS A BROKER THAT HELPS FOREIGNERS </a:t>
            </a:r>
            <a:r>
              <a:rPr lang="en-US" dirty="0"/>
              <a:t>BUY E-2 QUALIFYING BUSINESSES?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B99EA-E9C8-83C6-5ED3-A8BC7117D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435" y="2359152"/>
            <a:ext cx="4645152" cy="4197096"/>
          </a:xfrm>
        </p:spPr>
        <p:txBody>
          <a:bodyPr/>
          <a:lstStyle/>
          <a:p>
            <a:pPr algn="ctr"/>
            <a:r>
              <a:rPr lang="en-US" dirty="0"/>
              <a:t>WHERE TO BEGIN?</a:t>
            </a:r>
          </a:p>
          <a:p>
            <a:pPr algn="ctr"/>
            <a:r>
              <a:rPr lang="en-US" dirty="0"/>
              <a:t>YOU’RE HERE SO LET’S GET STARTED!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HAS THE E-2 FIELD CHANGES RECENTLY? WHAT DO I NEED TO KNOW TO PROMOTE YOURSELF AND GET UP TO DATE IN IT?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IS THERE ROOM FOR ANOTHER BROKER TO GET INVOLVED IN IT?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EB5F7C-B45B-4117-D0D5-48E14BF4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608" y="2240280"/>
            <a:ext cx="5905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3" y="2377440"/>
            <a:ext cx="8008883" cy="210312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>
                <a:effectLst/>
              </a:rPr>
              <a:t>Your ready to get started!</a:t>
            </a:r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5FB5822-2978-C68A-84CD-4FA092B3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43" y="23774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2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6" y="3429000"/>
            <a:ext cx="8166540" cy="191750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Office locations</a:t>
            </a:r>
            <a:r>
              <a:rPr lang="en-US" sz="22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FL 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AZ</a:t>
            </a: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Contact info: Put 1-888-689-1862, </a:t>
            </a: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Jessicaw@weissiplaw.com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Cell: 602-380-2772. FL #: 561-948-3433</a:t>
            </a: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Local number: 480-994-8888</a:t>
            </a: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Free Brief Consults provided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F72FD4-37D7-6B8C-BCAC-ABD2772E10E6}"/>
              </a:ext>
            </a:extLst>
          </p:cNvPr>
          <p:cNvSpPr txBox="1">
            <a:spLocks/>
          </p:cNvSpPr>
          <p:nvPr/>
        </p:nvSpPr>
        <p:spPr>
          <a:xfrm>
            <a:off x="1091981" y="177306"/>
            <a:ext cx="5002495" cy="770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Slide 11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5FB5822-2978-C68A-84CD-4FA092B3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763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17174D-E785-D14A-C489-E13A1C2EC0B1}"/>
              </a:ext>
            </a:extLst>
          </p:cNvPr>
          <p:cNvSpPr txBox="1">
            <a:spLocks/>
          </p:cNvSpPr>
          <p:nvPr/>
        </p:nvSpPr>
        <p:spPr>
          <a:xfrm>
            <a:off x="283776" y="1016668"/>
            <a:ext cx="8008883" cy="2103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Attorney Jessica Weiss</a:t>
            </a:r>
          </a:p>
        </p:txBody>
      </p:sp>
    </p:spTree>
    <p:extLst>
      <p:ext uri="{BB962C8B-B14F-4D97-AF65-F5344CB8AC3E}">
        <p14:creationId xmlns:p14="http://schemas.microsoft.com/office/powerpoint/2010/main" val="49821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31E94143-CD39-3846-B735-8DFA2BF1B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43" y="1659996"/>
            <a:ext cx="3703957" cy="3164305"/>
          </a:xfrm>
          <a:prstGeom prst="rect">
            <a:avLst/>
          </a:prstGeom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66406" y="0"/>
            <a:ext cx="8421637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4" y="498660"/>
            <a:ext cx="4915513" cy="6813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GET INTO THE E-2 FIELD YOU MUST KNOW WHAT AN E-2 VISA IS?  </a:t>
            </a:r>
            <a:endParaRPr lang="en-US" sz="22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FE65AA9-5DB2-455C-A032-0F76155DBF1E}"/>
              </a:ext>
            </a:extLst>
          </p:cNvPr>
          <p:cNvSpPr txBox="1">
            <a:spLocks/>
          </p:cNvSpPr>
          <p:nvPr/>
        </p:nvSpPr>
        <p:spPr>
          <a:xfrm>
            <a:off x="332388" y="1306967"/>
            <a:ext cx="5092227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1E1456E-B431-BEE3-9719-2DBA3EE88612}"/>
              </a:ext>
            </a:extLst>
          </p:cNvPr>
          <p:cNvSpPr txBox="1">
            <a:spLocks/>
          </p:cNvSpPr>
          <p:nvPr/>
        </p:nvSpPr>
        <p:spPr>
          <a:xfrm>
            <a:off x="10317270" y="5954233"/>
            <a:ext cx="5092227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Slide 1</a:t>
            </a:r>
            <a:endParaRPr lang="en-US" sz="2000" dirty="0"/>
          </a:p>
        </p:txBody>
      </p:sp>
      <p:graphicFrame>
        <p:nvGraphicFramePr>
          <p:cNvPr id="13" name="Text Placeholder 5">
            <a:extLst>
              <a:ext uri="{FF2B5EF4-FFF2-40B4-BE49-F238E27FC236}">
                <a16:creationId xmlns:a16="http://schemas.microsoft.com/office/drawing/2014/main" id="{8508D977-8560-5716-74BB-475293FBF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56243"/>
              </p:ext>
            </p:extLst>
          </p:nvPr>
        </p:nvGraphicFramePr>
        <p:xfrm>
          <a:off x="240631" y="1306967"/>
          <a:ext cx="8247413" cy="544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 descr="Shaded overlay">
            <a:extLst>
              <a:ext uri="{FF2B5EF4-FFF2-40B4-BE49-F238E27FC236}">
                <a16:creationId xmlns:a16="http://schemas.microsoft.com/office/drawing/2014/main" id="{12B331F4-088A-76D3-E437-1A1B04102208}"/>
              </a:ext>
            </a:extLst>
          </p:cNvPr>
          <p:cNvSpPr/>
          <p:nvPr/>
        </p:nvSpPr>
        <p:spPr>
          <a:xfrm>
            <a:off x="1" y="0"/>
            <a:ext cx="12192000" cy="7048762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02" y="1191126"/>
            <a:ext cx="9332763" cy="1723524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are the Benefits of Building An 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E-2 brokerage business? </a:t>
            </a:r>
            <a:b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F68CCFC-F778-269E-7C28-7AECE67A2342}"/>
              </a:ext>
            </a:extLst>
          </p:cNvPr>
          <p:cNvSpPr txBox="1">
            <a:spLocks/>
          </p:cNvSpPr>
          <p:nvPr/>
        </p:nvSpPr>
        <p:spPr>
          <a:xfrm>
            <a:off x="741402" y="2634916"/>
            <a:ext cx="7500230" cy="1690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-Great source of additional income</a:t>
            </a:r>
            <a:endParaRPr lang="en-US" sz="2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-Way to promote your business better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-Another area to become an expert in your field</a:t>
            </a:r>
            <a:endParaRPr lang="en-US" sz="2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-Learning to work with a team of professionals that can refer you business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A green street sign&#10;&#10;Description automatically generated with low confidence">
            <a:extLst>
              <a:ext uri="{FF2B5EF4-FFF2-40B4-BE49-F238E27FC236}">
                <a16:creationId xmlns:a16="http://schemas.microsoft.com/office/drawing/2014/main" id="{BB819523-491B-8E18-0916-68FD3B44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09" y="43443"/>
            <a:ext cx="2728109" cy="1280031"/>
          </a:xfrm>
          <a:prstGeom prst="rect">
            <a:avLst/>
          </a:prstGeom>
        </p:spPr>
      </p:pic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0DF619A4-46E2-2B0E-21F2-C0825571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03" y="3943351"/>
            <a:ext cx="5074230" cy="3243876"/>
          </a:xfrm>
          <a:prstGeom prst="rect">
            <a:avLst/>
          </a:prstGeom>
        </p:spPr>
      </p:pic>
      <p:pic>
        <p:nvPicPr>
          <p:cNvPr id="8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2BFE913C-904A-6E09-E26C-2BAB03A18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634" y="3001832"/>
            <a:ext cx="4128852" cy="40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4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39" y="1433383"/>
            <a:ext cx="3954161" cy="979398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ea typeface="Times New Roman" panose="02020603050405020304" pitchFamily="18" charset="0"/>
              </a:rPr>
              <a:t>How do I get started given the trends today? 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B0F8-EDCA-43C7-A602-F46DA2202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339" y="2574757"/>
            <a:ext cx="3954161" cy="3850105"/>
          </a:xfrm>
        </p:spPr>
        <p:txBody>
          <a:bodyPr>
            <a:noAutofit/>
          </a:bodyPr>
          <a:lstStyle/>
          <a:p>
            <a:endParaRPr lang="en-US" sz="1800" dirty="0">
              <a:effectLst/>
              <a:ea typeface="Times New Roman" panose="02020603050405020304" pitchFamily="18" charset="0"/>
            </a:endParaRP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Consult with Immigration lawyer- to understand team players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Trends are foreigners want to come here more than ever but not everyone qualifies to assist them.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940A8-3BEC-311A-4DAC-FD66895AC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85" y="1677402"/>
            <a:ext cx="5636126" cy="35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7C909B-0AD0-483C-AAC3-96A0A3D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4" y="2927575"/>
            <a:ext cx="4015947" cy="1002849"/>
          </a:xfrm>
        </p:spPr>
        <p:txBody>
          <a:bodyPr>
            <a:noAutofit/>
          </a:bodyPr>
          <a:lstStyle/>
          <a:p>
            <a:r>
              <a:rPr lang="en-US" sz="2000" dirty="0"/>
              <a:t>Current Advertising methods </a:t>
            </a:r>
            <a:br>
              <a:rPr lang="en-US" sz="2000" dirty="0"/>
            </a:br>
            <a:r>
              <a:rPr lang="en-US" sz="2000" dirty="0"/>
              <a:t>Where do I start- people need to know you work in this area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4013F-D2A9-4715-ACE2-3720EA35B8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3718" y="827409"/>
            <a:ext cx="3707029" cy="3255264"/>
          </a:xfrm>
        </p:spPr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Meet People: </a:t>
            </a:r>
          </a:p>
          <a:p>
            <a:pPr marL="342900" indent="-342900">
              <a:buAutoNum type="alphaUcPeriod"/>
            </a:pPr>
            <a:r>
              <a:rPr lang="en-US" dirty="0">
                <a:effectLst/>
                <a:ea typeface="Times New Roman" panose="02020603050405020304" pitchFamily="18" charset="0"/>
              </a:rPr>
              <a:t>Consulate events in the US</a:t>
            </a:r>
          </a:p>
          <a:p>
            <a:pPr marL="342900" indent="-342900">
              <a:buAutoNum type="alphaUcPeriod"/>
            </a:pPr>
            <a:r>
              <a:rPr lang="en-US" dirty="0">
                <a:effectLst/>
                <a:ea typeface="Times New Roman" panose="02020603050405020304" pitchFamily="18" charset="0"/>
              </a:rPr>
              <a:t>Trade Organizations for particular industries</a:t>
            </a:r>
          </a:p>
          <a:p>
            <a:pPr marL="342900" indent="-342900">
              <a:buAutoNum type="alphaUcPeriod"/>
            </a:pPr>
            <a:r>
              <a:rPr lang="en-US" dirty="0">
                <a:effectLst/>
                <a:ea typeface="Times New Roman" panose="02020603050405020304" pitchFamily="18" charset="0"/>
              </a:rPr>
              <a:t>Attend </a:t>
            </a:r>
            <a:r>
              <a:rPr lang="en-US" dirty="0"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ountry specific events</a:t>
            </a:r>
          </a:p>
          <a:p>
            <a:pPr marL="342900" indent="-342900">
              <a:buAutoNum type="alphaUcPeriod"/>
            </a:pPr>
            <a:r>
              <a:rPr lang="en-US" dirty="0">
                <a:effectLst/>
                <a:ea typeface="Times New Roman" panose="02020603050405020304" pitchFamily="18" charset="0"/>
              </a:rPr>
              <a:t>Network with your clients from specific countries -  meet for Coffee </a:t>
            </a:r>
          </a:p>
          <a:p>
            <a:pPr marL="342900" indent="-342900">
              <a:buAutoNum type="alphaUcPeriod"/>
            </a:pPr>
            <a:r>
              <a:rPr lang="en-US" dirty="0">
                <a:effectLst/>
                <a:ea typeface="Times New Roman" panose="02020603050405020304" pitchFamily="18" charset="0"/>
              </a:rPr>
              <a:t>LinkedIn </a:t>
            </a:r>
          </a:p>
          <a:p>
            <a:pPr marL="342900" indent="-342900">
              <a:buAutoNum type="alphaUcPeriod"/>
            </a:pPr>
            <a:r>
              <a:rPr lang="en-US" dirty="0"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nstagram  </a:t>
            </a:r>
            <a:endParaRPr lang="en-US" dirty="0">
              <a:ea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dirty="0">
                <a:effectLst/>
                <a:ea typeface="Times New Roman" panose="02020603050405020304" pitchFamily="18" charset="0"/>
              </a:rPr>
              <a:t>Facebook </a:t>
            </a:r>
            <a:endParaRPr lang="en-US" dirty="0"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A169A4-BBD5-DC04-B1CE-672F4E99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416" y="1872047"/>
            <a:ext cx="5931243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552"/>
            <a:ext cx="5638801" cy="1572126"/>
          </a:xfrm>
        </p:spPr>
        <p:txBody>
          <a:bodyPr/>
          <a:lstStyle/>
          <a:p>
            <a:r>
              <a:rPr lang="en-US" dirty="0"/>
              <a:t>Goals of first call with client</a:t>
            </a:r>
          </a:p>
        </p:txBody>
      </p:sp>
      <p:pic>
        <p:nvPicPr>
          <p:cNvPr id="6" name="Picture 5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9AE4F8C-3BFA-4E0E-C5BC-61066430E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10" y="2106827"/>
            <a:ext cx="5650985" cy="2945849"/>
          </a:xfrm>
          <a:prstGeom prst="rect">
            <a:avLst/>
          </a:prstGeom>
        </p:spPr>
      </p:pic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69874F6E-433B-6CAA-18BA-728989A01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392191"/>
              </p:ext>
            </p:extLst>
          </p:nvPr>
        </p:nvGraphicFramePr>
        <p:xfrm>
          <a:off x="457200" y="2088292"/>
          <a:ext cx="6956854" cy="424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338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FA815F1C-18EC-5DCF-98D2-78F541F7D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01" r="-1" b="758"/>
          <a:stretch/>
        </p:blipFill>
        <p:spPr>
          <a:xfrm>
            <a:off x="-1" y="10"/>
            <a:ext cx="12228129" cy="32432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4" y="4174574"/>
            <a:ext cx="5021782" cy="150993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  <a:effectLst/>
              </a:rPr>
              <a:t>How do you know you have a E-2 client worth pursuing? 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3773" y="4313978"/>
            <a:ext cx="6987503" cy="15099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Do they have financial means to buy a business or start one, preferably $100K to $150K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Are they from E-2 Qualifying Country- where do I find that info? US State Dept website at </a:t>
            </a:r>
            <a:r>
              <a:rPr lang="en-US" dirty="0" err="1">
                <a:solidFill>
                  <a:schemeClr val="tx1"/>
                </a:solidFill>
                <a:effectLst/>
              </a:rPr>
              <a:t>travel.state.gov</a:t>
            </a:r>
            <a:r>
              <a:rPr lang="en-US" dirty="0">
                <a:solidFill>
                  <a:schemeClr val="tx1"/>
                </a:solidFill>
                <a:effectLst/>
              </a:rPr>
              <a:t>. 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Do they have realistic expectation of how you can help them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How soon do they need to get here or how soon must they file a case to stay here if already in US 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Do they have to sell assets in their country before they can get here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  <a:effectLst/>
              </a:rPr>
              <a:t>need to liquidate to buy the US business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Funds to invest in US business -were taxes paid on them and tax returns filed for profit.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F72FD4-37D7-6B8C-BCAC-ABD2772E10E6}"/>
              </a:ext>
            </a:extLst>
          </p:cNvPr>
          <p:cNvSpPr txBox="1">
            <a:spLocks/>
          </p:cNvSpPr>
          <p:nvPr/>
        </p:nvSpPr>
        <p:spPr>
          <a:xfrm>
            <a:off x="10178733" y="5810112"/>
            <a:ext cx="5092227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Slide 4.2</a:t>
            </a:r>
            <a:endParaRPr lang="en-US" sz="20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3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Marketing: Stay Connected to your potential clients 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2872899"/>
            <a:ext cx="5105812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</a:rPr>
              <a:t>Meet for coffee or lunch check on them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dirty="0">
                <a:solidFill>
                  <a:schemeClr val="tx1"/>
                </a:solidFill>
                <a:effectLst/>
              </a:rPr>
              <a:t>end monthly emails include E-2</a:t>
            </a:r>
            <a:r>
              <a:rPr lang="en-US" sz="2200" dirty="0">
                <a:solidFill>
                  <a:schemeClr val="tx1"/>
                </a:solidFill>
              </a:rPr>
              <a:t> viable businesses</a:t>
            </a:r>
            <a:r>
              <a:rPr lang="en-US" sz="2200" dirty="0">
                <a:solidFill>
                  <a:schemeClr val="tx1"/>
                </a:solidFill>
                <a:effectLst/>
              </a:rPr>
              <a:t> in it,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>
                <a:solidFill>
                  <a:schemeClr val="tx1"/>
                </a:solidFill>
                <a:effectLst/>
              </a:rPr>
              <a:t>onnect with them on social media, call them, send them changes in E-2 field that you find online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</a:rPr>
              <a:t>Mention how many E-2 cases you have been involved with.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</a:rPr>
              <a:t>Google My Business set up and get reviews that mention E-2 in it. </a:t>
            </a:r>
          </a:p>
        </p:txBody>
      </p:sp>
      <p:pic>
        <p:nvPicPr>
          <p:cNvPr id="9" name="Picture 8" descr="A few business people having a discussion&#10;&#10;Description automatically generated with medium confidence">
            <a:extLst>
              <a:ext uri="{FF2B5EF4-FFF2-40B4-BE49-F238E27FC236}">
                <a16:creationId xmlns:a16="http://schemas.microsoft.com/office/drawing/2014/main" id="{3E7DF2A5-34D0-538D-57C3-E8027B5EE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62" y="1348084"/>
            <a:ext cx="6242748" cy="41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7570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1463</Words>
  <Application>Microsoft Office PowerPoint</Application>
  <PresentationFormat>Widescreen</PresentationFormat>
  <Paragraphs>153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Balancing Act</vt:lpstr>
      <vt:lpstr>Wellspring</vt:lpstr>
      <vt:lpstr>Star of the show</vt:lpstr>
      <vt:lpstr>Amusements</vt:lpstr>
      <vt:lpstr>Trends and Changes in THE E-2 Investor world    How to Build a SUCCESSFUL E-2 Practice Around them  Attorney Jessica Weiss</vt:lpstr>
      <vt:lpstr>DO YOU WANT ANOTHER SOURCE OF INCOME? WHY NOT PROMOTE kAS A BROKER THAT HELPS FOREIGNERS BUY E-2 QUALIFYING BUSINESSES? </vt:lpstr>
      <vt:lpstr>TO GET INTO THE E-2 FIELD YOU MUST KNOW WHAT AN E-2 VISA IS?  </vt:lpstr>
      <vt:lpstr>What are the Benefits of Building An E-2 brokerage business?  </vt:lpstr>
      <vt:lpstr>How do I get started given the trends today? </vt:lpstr>
      <vt:lpstr>Current Advertising methods  Where do I start- people need to know you work in this area </vt:lpstr>
      <vt:lpstr>Goals of first call with client</vt:lpstr>
      <vt:lpstr>How do you know you have a E-2 client worth pursuing? </vt:lpstr>
      <vt:lpstr>Marketing: Stay Connected to your potential clients </vt:lpstr>
      <vt:lpstr>What’s my pitch to them and how do I stand apart from others? </vt:lpstr>
      <vt:lpstr>Who is part of your team to build your  E-2 practice and What are there roles? </vt:lpstr>
      <vt:lpstr>Get Educated but where?: </vt:lpstr>
      <vt:lpstr>Got an interested foreign client -Ready to make an offer? </vt:lpstr>
      <vt:lpstr>DUE DILIGENCE WHAT IS MY ROLE?</vt:lpstr>
      <vt:lpstr>DUE DILIGENCE IS DONE- DEAL CLOSES OR CONTINGENCY CLAUSE KICKS IN</vt:lpstr>
      <vt:lpstr>E-2 VISA ISSUED OR E-2 CHANGE OF STATUS APPROVED</vt:lpstr>
      <vt:lpstr>What are current issues I need to be aware of to help my clients today with E-2?   </vt:lpstr>
      <vt:lpstr>Rumors about E-2 VISAS THAT ARE FALSE:   - E-2 NEVER LEADS TO GREEN CARD - E-2 DOESN’T ALLOW DEPENDENT SPOUSE TO WORK -E-2 STATUS CONTINUES IF YOU SELL YOUR BUSINESS -IF I BUY A HOUSE AND FLIP IT THAT’S A GREAT BUSINESS FOR AN E-2 </vt:lpstr>
      <vt:lpstr>After all this- is it worth it? Let’s talk numbers. </vt:lpstr>
      <vt:lpstr>Your ready to get started!</vt:lpstr>
      <vt:lpstr> Office locations, FL and AZ  Contact info: Put 1-888-689-1862,   Email: Jessicaw@weissiplaw.com   Cell: 602-380-2772. FL #: 561-948-3433  Local number: 480-994-8888   Free Brief Consults provided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2021-12-08T21:54:28Z</dcterms:created>
  <dcterms:modified xsi:type="dcterms:W3CDTF">2025-12-05T07:19:33Z</dcterms:modified>
</cp:coreProperties>
</file>