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4" r:id="rId1"/>
  </p:sldMasterIdLst>
  <p:notesMasterIdLst>
    <p:notesMasterId r:id="rId25"/>
  </p:notesMasterIdLst>
  <p:handoutMasterIdLst>
    <p:handoutMasterId r:id="rId26"/>
  </p:handoutMasterIdLst>
  <p:sldIdLst>
    <p:sldId id="268" r:id="rId2"/>
    <p:sldId id="269" r:id="rId3"/>
    <p:sldId id="275" r:id="rId4"/>
    <p:sldId id="285" r:id="rId5"/>
    <p:sldId id="271" r:id="rId6"/>
    <p:sldId id="276" r:id="rId7"/>
    <p:sldId id="280" r:id="rId8"/>
    <p:sldId id="281" r:id="rId9"/>
    <p:sldId id="272" r:id="rId10"/>
    <p:sldId id="273" r:id="rId11"/>
    <p:sldId id="274" r:id="rId12"/>
    <p:sldId id="282" r:id="rId13"/>
    <p:sldId id="283" r:id="rId14"/>
    <p:sldId id="284" r:id="rId15"/>
    <p:sldId id="286" r:id="rId16"/>
    <p:sldId id="287" r:id="rId17"/>
    <p:sldId id="288" r:id="rId18"/>
    <p:sldId id="291" r:id="rId19"/>
    <p:sldId id="289" r:id="rId20"/>
    <p:sldId id="290" r:id="rId21"/>
    <p:sldId id="293" r:id="rId22"/>
    <p:sldId id="294" r:id="rId23"/>
    <p:sldId id="295" r:id="rId24"/>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84">
          <p15:clr>
            <a:srgbClr val="A4A3A4"/>
          </p15:clr>
        </p15:guide>
        <p15:guide id="3" orient="horz" pos="3792">
          <p15:clr>
            <a:srgbClr val="A4A3A4"/>
          </p15:clr>
        </p15:guide>
        <p15:guide id="4" pos="959">
          <p15:clr>
            <a:srgbClr val="A4A3A4"/>
          </p15:clr>
        </p15:guide>
        <p15:guide id="5" pos="671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8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2865" autoAdjust="0"/>
  </p:normalViewPr>
  <p:slideViewPr>
    <p:cSldViewPr>
      <p:cViewPr varScale="1">
        <p:scale>
          <a:sx n="106" d="100"/>
          <a:sy n="106" d="100"/>
        </p:scale>
        <p:origin x="738" y="108"/>
      </p:cViewPr>
      <p:guideLst>
        <p:guide orient="horz" pos="2160"/>
        <p:guide orient="horz" pos="384"/>
        <p:guide orient="horz" pos="3792"/>
        <p:guide pos="959"/>
        <p:guide pos="6719"/>
      </p:guideLst>
    </p:cSldViewPr>
  </p:slideViewPr>
  <p:notesTextViewPr>
    <p:cViewPr>
      <p:scale>
        <a:sx n="100" d="100"/>
        <a:sy n="100" d="100"/>
      </p:scale>
      <p:origin x="0" y="0"/>
    </p:cViewPr>
  </p:notesTextViewPr>
  <p:notesViewPr>
    <p:cSldViewPr showGuides="1">
      <p:cViewPr varScale="1">
        <p:scale>
          <a:sx n="76" d="100"/>
          <a:sy n="76" d="100"/>
        </p:scale>
        <p:origin x="253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A74EB7-856E-45FD-83F0-5F7C6F3E4372}" type="datetimeFigureOut">
              <a:rPr lang="en-US"/>
              <a:t>7/26/2018</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4886E15-F82A-4596-A46C-375C6D3981E1}" type="slidenum">
              <a:rPr/>
              <a:t>‹#›</a:t>
            </a:fld>
            <a:endParaRPr dirty="0"/>
          </a:p>
        </p:txBody>
      </p:sp>
    </p:spTree>
    <p:extLst>
      <p:ext uri="{BB962C8B-B14F-4D97-AF65-F5344CB8AC3E}">
        <p14:creationId xmlns:p14="http://schemas.microsoft.com/office/powerpoint/2010/main" val="868308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1B0E40-8125-41F8-BB6C-139D8D531A4F}" type="datetimeFigureOut">
              <a:rPr lang="en-US"/>
              <a:t>7/26/2018</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105DB2-FD3E-441D-8B7E-7AE83ECE27B3}" type="slidenum">
              <a:rPr/>
              <a:t>‹#›</a:t>
            </a:fld>
            <a:endParaRPr dirty="0"/>
          </a:p>
        </p:txBody>
      </p:sp>
    </p:spTree>
    <p:extLst>
      <p:ext uri="{BB962C8B-B14F-4D97-AF65-F5344CB8AC3E}">
        <p14:creationId xmlns:p14="http://schemas.microsoft.com/office/powerpoint/2010/main" val="2894720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1</a:t>
            </a:fld>
            <a:endParaRPr lang="en-US" dirty="0"/>
          </a:p>
        </p:txBody>
      </p:sp>
    </p:spTree>
    <p:extLst>
      <p:ext uri="{BB962C8B-B14F-4D97-AF65-F5344CB8AC3E}">
        <p14:creationId xmlns:p14="http://schemas.microsoft.com/office/powerpoint/2010/main" val="4085276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15</a:t>
            </a:fld>
            <a:endParaRPr lang="en-US" dirty="0"/>
          </a:p>
        </p:txBody>
      </p:sp>
    </p:spTree>
    <p:extLst>
      <p:ext uri="{BB962C8B-B14F-4D97-AF65-F5344CB8AC3E}">
        <p14:creationId xmlns:p14="http://schemas.microsoft.com/office/powerpoint/2010/main" val="1361952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16</a:t>
            </a:fld>
            <a:endParaRPr lang="en-US" dirty="0"/>
          </a:p>
        </p:txBody>
      </p:sp>
    </p:spTree>
    <p:extLst>
      <p:ext uri="{BB962C8B-B14F-4D97-AF65-F5344CB8AC3E}">
        <p14:creationId xmlns:p14="http://schemas.microsoft.com/office/powerpoint/2010/main" val="1558795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17</a:t>
            </a:fld>
            <a:endParaRPr lang="en-US" dirty="0"/>
          </a:p>
        </p:txBody>
      </p:sp>
    </p:spTree>
    <p:extLst>
      <p:ext uri="{BB962C8B-B14F-4D97-AF65-F5344CB8AC3E}">
        <p14:creationId xmlns:p14="http://schemas.microsoft.com/office/powerpoint/2010/main" val="2355965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18</a:t>
            </a:fld>
            <a:endParaRPr lang="en-US" dirty="0"/>
          </a:p>
        </p:txBody>
      </p:sp>
    </p:spTree>
    <p:extLst>
      <p:ext uri="{BB962C8B-B14F-4D97-AF65-F5344CB8AC3E}">
        <p14:creationId xmlns:p14="http://schemas.microsoft.com/office/powerpoint/2010/main" val="1286613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19</a:t>
            </a:fld>
            <a:endParaRPr lang="en-US" dirty="0"/>
          </a:p>
        </p:txBody>
      </p:sp>
    </p:spTree>
    <p:extLst>
      <p:ext uri="{BB962C8B-B14F-4D97-AF65-F5344CB8AC3E}">
        <p14:creationId xmlns:p14="http://schemas.microsoft.com/office/powerpoint/2010/main" val="1000144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21</a:t>
            </a:fld>
            <a:endParaRPr lang="en-US" dirty="0"/>
          </a:p>
        </p:txBody>
      </p:sp>
    </p:spTree>
    <p:extLst>
      <p:ext uri="{BB962C8B-B14F-4D97-AF65-F5344CB8AC3E}">
        <p14:creationId xmlns:p14="http://schemas.microsoft.com/office/powerpoint/2010/main" val="4269744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22</a:t>
            </a:fld>
            <a:endParaRPr lang="en-US" dirty="0"/>
          </a:p>
        </p:txBody>
      </p:sp>
    </p:spTree>
    <p:extLst>
      <p:ext uri="{BB962C8B-B14F-4D97-AF65-F5344CB8AC3E}">
        <p14:creationId xmlns:p14="http://schemas.microsoft.com/office/powerpoint/2010/main" val="1297057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2</a:t>
            </a:fld>
            <a:endParaRPr lang="en-US" dirty="0"/>
          </a:p>
        </p:txBody>
      </p:sp>
    </p:spTree>
    <p:extLst>
      <p:ext uri="{BB962C8B-B14F-4D97-AF65-F5344CB8AC3E}">
        <p14:creationId xmlns:p14="http://schemas.microsoft.com/office/powerpoint/2010/main" val="2725600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3</a:t>
            </a:fld>
            <a:endParaRPr lang="en-US" dirty="0"/>
          </a:p>
        </p:txBody>
      </p:sp>
    </p:spTree>
    <p:extLst>
      <p:ext uri="{BB962C8B-B14F-4D97-AF65-F5344CB8AC3E}">
        <p14:creationId xmlns:p14="http://schemas.microsoft.com/office/powerpoint/2010/main" val="3358315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5</a:t>
            </a:fld>
            <a:endParaRPr lang="en-US" dirty="0"/>
          </a:p>
        </p:txBody>
      </p:sp>
    </p:spTree>
    <p:extLst>
      <p:ext uri="{BB962C8B-B14F-4D97-AF65-F5344CB8AC3E}">
        <p14:creationId xmlns:p14="http://schemas.microsoft.com/office/powerpoint/2010/main" val="2805730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6</a:t>
            </a:fld>
            <a:endParaRPr lang="en-US" dirty="0"/>
          </a:p>
        </p:txBody>
      </p:sp>
    </p:spTree>
    <p:extLst>
      <p:ext uri="{BB962C8B-B14F-4D97-AF65-F5344CB8AC3E}">
        <p14:creationId xmlns:p14="http://schemas.microsoft.com/office/powerpoint/2010/main" val="3974002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7</a:t>
            </a:fld>
            <a:endParaRPr lang="en-US" dirty="0"/>
          </a:p>
        </p:txBody>
      </p:sp>
    </p:spTree>
    <p:extLst>
      <p:ext uri="{BB962C8B-B14F-4D97-AF65-F5344CB8AC3E}">
        <p14:creationId xmlns:p14="http://schemas.microsoft.com/office/powerpoint/2010/main" val="2728551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9</a:t>
            </a:fld>
            <a:endParaRPr lang="en-US" dirty="0"/>
          </a:p>
        </p:txBody>
      </p:sp>
    </p:spTree>
    <p:extLst>
      <p:ext uri="{BB962C8B-B14F-4D97-AF65-F5344CB8AC3E}">
        <p14:creationId xmlns:p14="http://schemas.microsoft.com/office/powerpoint/2010/main" val="1965874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10</a:t>
            </a:fld>
            <a:endParaRPr lang="en-US" dirty="0"/>
          </a:p>
        </p:txBody>
      </p:sp>
    </p:spTree>
    <p:extLst>
      <p:ext uri="{BB962C8B-B14F-4D97-AF65-F5344CB8AC3E}">
        <p14:creationId xmlns:p14="http://schemas.microsoft.com/office/powerpoint/2010/main" val="1400489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105DB2-FD3E-441D-8B7E-7AE83ECE27B3}" type="slidenum">
              <a:rPr lang="en-US" smtClean="0"/>
              <a:t>11</a:t>
            </a:fld>
            <a:endParaRPr lang="en-US" dirty="0"/>
          </a:p>
        </p:txBody>
      </p:sp>
    </p:spTree>
    <p:extLst>
      <p:ext uri="{BB962C8B-B14F-4D97-AF65-F5344CB8AC3E}">
        <p14:creationId xmlns:p14="http://schemas.microsoft.com/office/powerpoint/2010/main" val="1169345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title block"/>
          <p:cNvSpPr/>
          <p:nvPr/>
        </p:nvSpPr>
        <p:spPr bwMode="invGray">
          <a:xfrm>
            <a:off x="1141413" y="1600200"/>
            <a:ext cx="11047412" cy="3276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nvGrpSpPr>
          <p:cNvPr id="7" name="top graphic"/>
          <p:cNvGrpSpPr/>
          <p:nvPr/>
        </p:nvGrpSpPr>
        <p:grpSpPr>
          <a:xfrm>
            <a:off x="1279" y="0"/>
            <a:ext cx="12188952" cy="429768"/>
            <a:chOff x="1279" y="0"/>
            <a:chExt cx="12188952" cy="429768"/>
          </a:xfrm>
        </p:grpSpPr>
        <p:sp>
          <p:nvSpPr>
            <p:cNvPr id="8" name="Rectangle 7"/>
            <p:cNvSpPr/>
            <p:nvPr/>
          </p:nvSpPr>
          <p:spPr>
            <a:xfrm>
              <a:off x="1279" y="0"/>
              <a:ext cx="12188952"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Rectangle 8"/>
            <p:cNvSpPr/>
            <p:nvPr/>
          </p:nvSpPr>
          <p:spPr>
            <a:xfrm>
              <a:off x="1279" y="228600"/>
              <a:ext cx="12188952" cy="2011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0" name="Rectangle 9"/>
            <p:cNvSpPr/>
            <p:nvPr/>
          </p:nvSpPr>
          <p:spPr>
            <a:xfrm>
              <a:off x="1279" y="306324"/>
              <a:ext cx="12188952"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nvGrpSpPr>
          <p:cNvPr id="23" name="bottom graphic"/>
          <p:cNvGrpSpPr/>
          <p:nvPr/>
        </p:nvGrpSpPr>
        <p:grpSpPr>
          <a:xfrm>
            <a:off x="0" y="6080760"/>
            <a:ext cx="12190231" cy="777240"/>
            <a:chOff x="0" y="6080760"/>
            <a:chExt cx="12190231" cy="777240"/>
          </a:xfrm>
        </p:grpSpPr>
        <p:sp>
          <p:nvSpPr>
            <p:cNvPr id="13" name="Rectangle 12"/>
            <p:cNvSpPr/>
            <p:nvPr/>
          </p:nvSpPr>
          <p:spPr>
            <a:xfrm>
              <a:off x="0" y="6217920"/>
              <a:ext cx="12188825" cy="64008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dirty="0"/>
            </a:p>
          </p:txBody>
        </p:sp>
        <p:sp>
          <p:nvSpPr>
            <p:cNvPr id="14" name="Rectangle 13"/>
            <p:cNvSpPr/>
            <p:nvPr/>
          </p:nvSpPr>
          <p:spPr>
            <a:xfrm>
              <a:off x="1279" y="60807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5" name="Rectangle 14"/>
            <p:cNvSpPr/>
            <p:nvPr/>
          </p:nvSpPr>
          <p:spPr>
            <a:xfrm>
              <a:off x="1279" y="6172200"/>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ctrTitle"/>
          </p:nvPr>
        </p:nvSpPr>
        <p:spPr bwMode="invGray">
          <a:xfrm>
            <a:off x="1522414" y="1905000"/>
            <a:ext cx="9143998" cy="2667000"/>
          </a:xfrm>
        </p:spPr>
        <p:txBody>
          <a:bodyPr anchor="b">
            <a:normAutofit/>
          </a:bodyPr>
          <a:lstStyle>
            <a:lvl1pPr>
              <a:lnSpc>
                <a:spcPct val="80000"/>
              </a:lnSpc>
              <a:defRPr sz="6600">
                <a:solidFill>
                  <a:schemeClr val="bg1"/>
                </a:solidFill>
                <a:effectLst>
                  <a:outerShdw blurRad="88900" algn="ctr" rotWithShape="0">
                    <a:prstClr val="black">
                      <a:alpha val="35000"/>
                    </a:prstClr>
                  </a:outerShdw>
                </a:effectLst>
              </a:defRPr>
            </a:lvl1pPr>
          </a:lstStyle>
          <a:p>
            <a:r>
              <a:rPr lang="en-US"/>
              <a:t>Click to edit Master title style</a:t>
            </a:r>
            <a:endParaRPr dirty="0"/>
          </a:p>
        </p:txBody>
      </p:sp>
      <p:sp>
        <p:nvSpPr>
          <p:cNvPr id="3" name="Subtitle 2"/>
          <p:cNvSpPr>
            <a:spLocks noGrp="1"/>
          </p:cNvSpPr>
          <p:nvPr>
            <p:ph type="subTitle" idx="1"/>
          </p:nvPr>
        </p:nvSpPr>
        <p:spPr>
          <a:xfrm>
            <a:off x="1522413" y="5029200"/>
            <a:ext cx="8229598" cy="838200"/>
          </a:xfrm>
        </p:spPr>
        <p:txBody>
          <a:bodyPr/>
          <a:lstStyle>
            <a:lvl1pPr marL="0" indent="0" algn="l">
              <a:lnSpc>
                <a:spcPct val="90000"/>
              </a:lnSpc>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21" name="Footer Placeholder 20"/>
          <p:cNvSpPr>
            <a:spLocks noGrp="1"/>
          </p:cNvSpPr>
          <p:nvPr>
            <p:ph type="ftr" sz="quarter" idx="11"/>
          </p:nvPr>
        </p:nvSpPr>
        <p:spPr/>
        <p:txBody>
          <a:bodyPr/>
          <a:lstStyle/>
          <a:p>
            <a:r>
              <a:rPr lang="en-US" dirty="0"/>
              <a:t>Add a footer</a:t>
            </a:r>
          </a:p>
        </p:txBody>
      </p:sp>
      <p:sp>
        <p:nvSpPr>
          <p:cNvPr id="20" name="Date Placeholder 19"/>
          <p:cNvSpPr>
            <a:spLocks noGrp="1"/>
          </p:cNvSpPr>
          <p:nvPr>
            <p:ph type="dt" sz="half" idx="10"/>
          </p:nvPr>
        </p:nvSpPr>
        <p:spPr/>
        <p:txBody>
          <a:bodyPr/>
          <a:lstStyle/>
          <a:p>
            <a:fld id="{333B76B7-5811-4114-8A95-998148FFD529}" type="datetime1">
              <a:rPr lang="en-US" smtClean="0"/>
              <a:t>7/26/2018</a:t>
            </a:fld>
            <a:endParaRPr lang="en-US" dirty="0"/>
          </a:p>
        </p:txBody>
      </p:sp>
      <p:sp>
        <p:nvSpPr>
          <p:cNvPr id="22" name="Slide Number Placeholder 21"/>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408816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175C077A-EF7A-41AA-8976-110EB7416C60}" type="datetime1">
              <a:rPr lang="en-US" smtClean="0"/>
              <a:t>7/26/2018</a:t>
            </a:fld>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22379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94507" y="609600"/>
            <a:ext cx="1143001" cy="5410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3" y="609600"/>
            <a:ext cx="7696198" cy="5410200"/>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FF5912B-6681-4BDF-AE10-F59636249FF3}" type="datetime1">
              <a:rPr lang="en-US" smtClean="0"/>
              <a:t>7/26/2018</a:t>
            </a:fld>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65341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lvl1p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05C8E22-D0BA-4CB4-9C32-B27533199514}" type="datetime1">
              <a:rPr lang="en-US" smtClean="0"/>
              <a:t>7/26/2018</a:t>
            </a:fld>
            <a:endParaRPr dirty="0"/>
          </a:p>
        </p:txBody>
      </p:sp>
      <p:sp>
        <p:nvSpPr>
          <p:cNvPr id="6" name="Slide Number Placeholder 5"/>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50647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lvl1p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FC2180A9-7A83-412D-A8AC-5AF60A8AA507}" type="datetime1">
              <a:rPr lang="en-US" smtClean="0"/>
              <a:t>7/26/2018</a:t>
            </a:fld>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89459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3" y="1905000"/>
            <a:ext cx="9144000" cy="2667000"/>
          </a:xfrm>
        </p:spPr>
        <p:txBody>
          <a:bodyPr anchor="b">
            <a:norm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p:nvPr>
        </p:nvSpPr>
        <p:spPr>
          <a:xfrm>
            <a:off x="1522413" y="4876800"/>
            <a:ext cx="8229598"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4" name="Date Placeholder 3"/>
          <p:cNvSpPr>
            <a:spLocks noGrp="1"/>
          </p:cNvSpPr>
          <p:nvPr>
            <p:ph type="dt" sz="half" idx="10"/>
          </p:nvPr>
        </p:nvSpPr>
        <p:spPr/>
        <p:txBody>
          <a:bodyPr/>
          <a:lstStyle>
            <a:lvl1pPr>
              <a:defRPr>
                <a:solidFill>
                  <a:schemeClr val="tx1"/>
                </a:solidFill>
              </a:defRPr>
            </a:lvl1pPr>
          </a:lstStyle>
          <a:p>
            <a:fld id="{6A563DF0-FDDF-4143-9D8C-6AF41892E174}" type="datetime1">
              <a:rPr lang="en-US" smtClean="0"/>
              <a:t>7/26/2018</a:t>
            </a:fld>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48410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22413" y="1904999"/>
            <a:ext cx="4435564"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30849" y="1904999"/>
            <a:ext cx="4435564"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8BB83F9-4677-4C31-8407-7919061A580B}" type="datetime1">
              <a:rPr lang="en-US" smtClean="0"/>
              <a:t>7/26/2018</a:t>
            </a:fld>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51225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3" y="1828800"/>
            <a:ext cx="4419599"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413" y="2590801"/>
            <a:ext cx="4419599"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6814" y="1828800"/>
            <a:ext cx="4419599"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6814" y="2590801"/>
            <a:ext cx="4419599"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C33939A6-3450-434F-A872-BEE63F7EB093}" type="datetime1">
              <a:rPr lang="en-US" smtClean="0"/>
              <a:t>7/26/2018</a:t>
            </a:fld>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59770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3BABB1C-FA00-4171-BA31-4C5E719472F3}" type="datetime1">
              <a:rPr lang="en-US" smtClean="0"/>
              <a:t>7/26/2018</a:t>
            </a:fld>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98131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6" name="bottom graphic"/>
          <p:cNvGrpSpPr/>
          <p:nvPr userDrawn="1"/>
        </p:nvGrpSpPr>
        <p:grpSpPr>
          <a:xfrm>
            <a:off x="0" y="6309360"/>
            <a:ext cx="12190231"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dirty="0"/>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D76C8610-5B57-4C6B-BF9F-F5397A1F60B8}" type="datetime1">
              <a:rPr lang="en-US" smtClean="0"/>
              <a:t>7/26/2018</a:t>
            </a:fld>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403003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ame"/>
          <p:cNvSpPr/>
          <p:nvPr/>
        </p:nvSpPr>
        <p:spPr>
          <a:xfrm>
            <a:off x="1217610" y="1019175"/>
            <a:ext cx="6126480" cy="4572000"/>
          </a:xfrm>
          <a:prstGeom prst="rect">
            <a:avLst/>
          </a:prstGeom>
          <a:noFill/>
          <a:ln w="101600">
            <a:solidFill>
              <a:schemeClr val="accent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7923214" y="1371600"/>
            <a:ext cx="3124200" cy="2057400"/>
          </a:xfrm>
        </p:spPr>
        <p:txBody>
          <a:bodyPr anchor="b">
            <a:normAutofit/>
          </a:bodyPr>
          <a:lstStyle>
            <a:lvl1pPr algn="l">
              <a:defRPr sz="3200" b="1"/>
            </a:lvl1pPr>
          </a:lstStyle>
          <a:p>
            <a:r>
              <a:rPr lang="en-US"/>
              <a:t>Click to edit Master title style</a:t>
            </a:r>
            <a:endParaRPr/>
          </a:p>
        </p:txBody>
      </p:sp>
      <p:sp>
        <p:nvSpPr>
          <p:cNvPr id="3" name="Content Placeholder 2"/>
          <p:cNvSpPr>
            <a:spLocks noGrp="1"/>
          </p:cNvSpPr>
          <p:nvPr>
            <p:ph idx="1"/>
          </p:nvPr>
        </p:nvSpPr>
        <p:spPr>
          <a:xfrm>
            <a:off x="1491930" y="1293495"/>
            <a:ext cx="5577840" cy="40233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923214" y="3536829"/>
            <a:ext cx="3124200" cy="1797169"/>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BADBF3DD-8B6D-46AA-BCA9-242D4EF63DDF}" type="datetime1">
              <a:rPr lang="en-US" smtClean="0"/>
              <a:t>7/26/2018</a:t>
            </a:fld>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61613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frame"/>
          <p:cNvSpPr/>
          <p:nvPr/>
        </p:nvSpPr>
        <p:spPr>
          <a:xfrm>
            <a:off x="1217610" y="1019175"/>
            <a:ext cx="6126480" cy="4572000"/>
          </a:xfrm>
          <a:prstGeom prst="rect">
            <a:avLst/>
          </a:prstGeom>
          <a:noFill/>
          <a:ln w="101600">
            <a:solidFill>
              <a:schemeClr val="accent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7923214" y="1371600"/>
            <a:ext cx="3124200" cy="2057400"/>
          </a:xfrm>
        </p:spPr>
        <p:txBody>
          <a:bodyPr anchor="b">
            <a:norm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400490" y="1202055"/>
            <a:ext cx="5760720" cy="4206240"/>
          </a:xfrm>
          <a:solidFill>
            <a:schemeClr val="bg1">
              <a:lumMod val="95000"/>
            </a:schemeClr>
          </a:solidFill>
        </p:spPr>
        <p:txBody>
          <a:bodyPr tIns="914400">
            <a:normAutofit/>
          </a:bodyPr>
          <a:lstStyle>
            <a:lvl1pPr marL="0" indent="0" algn="ctr">
              <a:spcBef>
                <a:spcPts val="0"/>
              </a:spcBef>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923214" y="3536829"/>
            <a:ext cx="3124200" cy="1797171"/>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23C41AE9-3D4A-4A08-B03D-DC6D2ADF5464}" type="datetime1">
              <a:rPr lang="en-US" smtClean="0"/>
              <a:t>7/26/2018</a:t>
            </a:fld>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93186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bottom graphic"/>
          <p:cNvGrpSpPr/>
          <p:nvPr/>
        </p:nvGrpSpPr>
        <p:grpSpPr>
          <a:xfrm>
            <a:off x="0" y="6309360"/>
            <a:ext cx="12190231"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dirty="0"/>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nvGrpSpPr>
          <p:cNvPr id="10" name="top graphic"/>
          <p:cNvGrpSpPr/>
          <p:nvPr/>
        </p:nvGrpSpPr>
        <p:grpSpPr>
          <a:xfrm>
            <a:off x="1279" y="0"/>
            <a:ext cx="12188952" cy="320040"/>
            <a:chOff x="1279" y="0"/>
            <a:chExt cx="12188952" cy="320040"/>
          </a:xfrm>
        </p:grpSpPr>
        <p:sp>
          <p:nvSpPr>
            <p:cNvPr id="11" name="Rectangle 10"/>
            <p:cNvSpPr/>
            <p:nvPr/>
          </p:nvSpPr>
          <p:spPr>
            <a:xfrm>
              <a:off x="1279" y="0"/>
              <a:ext cx="12188952" cy="1702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2" name="Rectangle 11"/>
            <p:cNvSpPr/>
            <p:nvPr/>
          </p:nvSpPr>
          <p:spPr>
            <a:xfrm>
              <a:off x="1279" y="170234"/>
              <a:ext cx="12188952" cy="1498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3" name="Rectangle 12"/>
            <p:cNvSpPr/>
            <p:nvPr/>
          </p:nvSpPr>
          <p:spPr>
            <a:xfrm>
              <a:off x="1279" y="231421"/>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Placeholder 1"/>
          <p:cNvSpPr>
            <a:spLocks noGrp="1"/>
          </p:cNvSpPr>
          <p:nvPr>
            <p:ph type="title"/>
          </p:nvPr>
        </p:nvSpPr>
        <p:spPr>
          <a:xfrm>
            <a:off x="1522876" y="609600"/>
            <a:ext cx="9143538" cy="10668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876" y="1905000"/>
            <a:ext cx="9143538" cy="369746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bwMode="auto">
          <a:xfrm>
            <a:off x="1507498" y="6516865"/>
            <a:ext cx="6062145" cy="228600"/>
          </a:xfrm>
          <a:prstGeom prst="rect">
            <a:avLst/>
          </a:prstGeom>
        </p:spPr>
        <p:txBody>
          <a:bodyPr vert="horz" lIns="91440" tIns="45720" rIns="91440" bIns="45720" rtlCol="0" anchor="ctr"/>
          <a:lstStyle>
            <a:lvl1pPr algn="l">
              <a:defRPr sz="1100" cap="all" baseline="0">
                <a:solidFill>
                  <a:schemeClr val="bg1"/>
                </a:solidFill>
              </a:defRPr>
            </a:lvl1pPr>
          </a:lstStyle>
          <a:p>
            <a:r>
              <a:rPr lang="en-US" dirty="0"/>
              <a:t>Add a footer</a:t>
            </a:r>
          </a:p>
        </p:txBody>
      </p:sp>
      <p:sp>
        <p:nvSpPr>
          <p:cNvPr id="4" name="Date Placeholder 3"/>
          <p:cNvSpPr>
            <a:spLocks noGrp="1"/>
          </p:cNvSpPr>
          <p:nvPr>
            <p:ph type="dt" sz="half" idx="2"/>
          </p:nvPr>
        </p:nvSpPr>
        <p:spPr bwMode="auto">
          <a:xfrm>
            <a:off x="7994363" y="6516865"/>
            <a:ext cx="1327622" cy="228600"/>
          </a:xfrm>
          <a:prstGeom prst="rect">
            <a:avLst/>
          </a:prstGeom>
        </p:spPr>
        <p:txBody>
          <a:bodyPr vert="horz" lIns="91440" tIns="45720" rIns="91440" bIns="45720" rtlCol="0" anchor="ctr"/>
          <a:lstStyle>
            <a:lvl1pPr algn="r">
              <a:defRPr sz="1100">
                <a:solidFill>
                  <a:schemeClr val="bg1"/>
                </a:solidFill>
              </a:defRPr>
            </a:lvl1pPr>
          </a:lstStyle>
          <a:p>
            <a:fld id="{5C6E67D0-0200-42BE-A0B2-78C70FBBB312}" type="datetime1">
              <a:rPr lang="en-US" smtClean="0"/>
              <a:pPr/>
              <a:t>7/26/2018</a:t>
            </a:fld>
            <a:endParaRPr lang="en-US" dirty="0"/>
          </a:p>
        </p:txBody>
      </p:sp>
      <p:sp>
        <p:nvSpPr>
          <p:cNvPr id="6" name="Slide Number Placeholder 5"/>
          <p:cNvSpPr>
            <a:spLocks noGrp="1"/>
          </p:cNvSpPr>
          <p:nvPr>
            <p:ph type="sldNum" sz="quarter" idx="4"/>
          </p:nvPr>
        </p:nvSpPr>
        <p:spPr bwMode="auto">
          <a:xfrm>
            <a:off x="9730094" y="6516865"/>
            <a:ext cx="936319" cy="228600"/>
          </a:xfrm>
          <a:prstGeom prst="rect">
            <a:avLst/>
          </a:prstGeom>
        </p:spPr>
        <p:txBody>
          <a:bodyPr vert="horz" lIns="91440" tIns="45720" rIns="91440" bIns="45720" rtlCol="0" anchor="ctr"/>
          <a:lstStyle>
            <a:lvl1pPr algn="r">
              <a:defRPr sz="1100">
                <a:solidFill>
                  <a:schemeClr val="bg1"/>
                </a:solidFill>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31068189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1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accent1">
              <a:lumMod val="50000"/>
            </a:schemeClr>
          </a:solidFill>
          <a:latin typeface="+mj-lt"/>
          <a:ea typeface="+mj-ea"/>
          <a:cs typeface="+mj-cs"/>
        </a:defRPr>
      </a:lvl1pPr>
    </p:titleStyle>
    <p:bodyStyle>
      <a:lvl1pPr marL="274320" indent="-274320" algn="l" defTabSz="914400" rtl="0" eaLnBrk="1" latinLnBrk="0" hangingPunct="1">
        <a:lnSpc>
          <a:spcPct val="90000"/>
        </a:lnSpc>
        <a:spcBef>
          <a:spcPts val="1800"/>
        </a:spcBef>
        <a:buClr>
          <a:schemeClr val="tx1"/>
        </a:buClr>
        <a:buSzPct val="80000"/>
        <a:buFont typeface="Wingdings" pitchFamily="2" charset="2"/>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Clr>
          <a:schemeClr val="tx1"/>
        </a:buClr>
        <a:buSzPct val="10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tx1"/>
        </a:buClr>
        <a:buSzPct val="80000"/>
        <a:buFont typeface="Wingdings" pitchFamily="2" charset="2"/>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1412" y="1312178"/>
            <a:ext cx="9143998" cy="3581400"/>
          </a:xfrm>
        </p:spPr>
        <p:txBody>
          <a:bodyPr anchor="ctr">
            <a:normAutofit/>
          </a:bodyPr>
          <a:lstStyle/>
          <a:p>
            <a:r>
              <a:rPr lang="en-US" dirty="0">
                <a:solidFill>
                  <a:schemeClr val="bg1">
                    <a:lumMod val="95000"/>
                  </a:schemeClr>
                </a:solidFill>
              </a:rPr>
              <a:t>“Creating Confidence in the World of Schedule Management at ZIN” </a:t>
            </a:r>
          </a:p>
        </p:txBody>
      </p:sp>
      <p:sp>
        <p:nvSpPr>
          <p:cNvPr id="3" name="Content Placeholder 2"/>
          <p:cNvSpPr>
            <a:spLocks noGrp="1"/>
          </p:cNvSpPr>
          <p:nvPr>
            <p:ph type="subTitle" idx="1"/>
          </p:nvPr>
        </p:nvSpPr>
        <p:spPr>
          <a:xfrm>
            <a:off x="1522412" y="5029200"/>
            <a:ext cx="9296400" cy="838200"/>
          </a:xfrm>
        </p:spPr>
        <p:txBody>
          <a:bodyPr>
            <a:normAutofit/>
          </a:bodyPr>
          <a:lstStyle/>
          <a:p>
            <a:r>
              <a:rPr lang="en-US" dirty="0"/>
              <a:t>                                         | </a:t>
            </a:r>
            <a:r>
              <a:rPr lang="en-US" sz="2000" dirty="0">
                <a:latin typeface="Bookman Old Style" panose="02050604050505020204" pitchFamily="18" charset="0"/>
              </a:rPr>
              <a:t>Jamie L. Nezbeth PMI-SP</a:t>
            </a:r>
          </a:p>
          <a:p>
            <a:r>
              <a:rPr lang="en-US" sz="2000" dirty="0">
                <a:latin typeface="Bookman Old Style" panose="02050604050505020204" pitchFamily="18" charset="0"/>
              </a:rPr>
              <a:t>                                     Project Controls Manager-ZIN Technologies</a:t>
            </a:r>
          </a:p>
        </p:txBody>
      </p:sp>
      <p:pic>
        <p:nvPicPr>
          <p:cNvPr id="4" name="Picture 3">
            <a:extLst>
              <a:ext uri="{FF2B5EF4-FFF2-40B4-BE49-F238E27FC236}">
                <a16:creationId xmlns:a16="http://schemas.microsoft.com/office/drawing/2014/main" id="{7FBFF4ED-E341-436F-8F19-92144ABA4ED2}"/>
              </a:ext>
            </a:extLst>
          </p:cNvPr>
          <p:cNvPicPr>
            <a:picLocks noChangeAspect="1"/>
          </p:cNvPicPr>
          <p:nvPr/>
        </p:nvPicPr>
        <p:blipFill>
          <a:blip r:embed="rId3"/>
          <a:stretch>
            <a:fillRect/>
          </a:stretch>
        </p:blipFill>
        <p:spPr>
          <a:xfrm>
            <a:off x="1293812" y="5029200"/>
            <a:ext cx="2574735" cy="476190"/>
          </a:xfrm>
          <a:prstGeom prst="rect">
            <a:avLst/>
          </a:prstGeom>
        </p:spPr>
      </p:pic>
      <p:pic>
        <p:nvPicPr>
          <p:cNvPr id="5" name="Picture 4">
            <a:extLst>
              <a:ext uri="{FF2B5EF4-FFF2-40B4-BE49-F238E27FC236}">
                <a16:creationId xmlns:a16="http://schemas.microsoft.com/office/drawing/2014/main" id="{965B18FB-7E48-4CA7-A23D-02187F831CEC}"/>
              </a:ext>
            </a:extLst>
          </p:cNvPr>
          <p:cNvPicPr>
            <a:picLocks noChangeAspect="1"/>
          </p:cNvPicPr>
          <p:nvPr/>
        </p:nvPicPr>
        <p:blipFill>
          <a:blip r:embed="rId4"/>
          <a:stretch>
            <a:fillRect/>
          </a:stretch>
        </p:blipFill>
        <p:spPr>
          <a:xfrm>
            <a:off x="150812" y="533400"/>
            <a:ext cx="888999" cy="762000"/>
          </a:xfrm>
          <a:prstGeom prst="rect">
            <a:avLst/>
          </a:prstGeom>
        </p:spPr>
      </p:pic>
    </p:spTree>
    <p:extLst>
      <p:ext uri="{BB962C8B-B14F-4D97-AF65-F5344CB8AC3E}">
        <p14:creationId xmlns:p14="http://schemas.microsoft.com/office/powerpoint/2010/main" val="295718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0812" y="457200"/>
            <a:ext cx="9143538" cy="1066800"/>
          </a:xfrm>
        </p:spPr>
        <p:txBody>
          <a:bodyPr anchor="t"/>
          <a:lstStyle/>
          <a:p>
            <a:r>
              <a:rPr lang="en-US" i="1" u="sng" dirty="0">
                <a:solidFill>
                  <a:schemeClr val="accent1">
                    <a:lumMod val="75000"/>
                  </a:schemeClr>
                </a:solidFill>
              </a:rPr>
              <a:t>1. Creating a Deliverables Based Schedule: </a:t>
            </a:r>
          </a:p>
        </p:txBody>
      </p:sp>
      <p:graphicFrame>
        <p:nvGraphicFramePr>
          <p:cNvPr id="4" name="Content Placeholder 3">
            <a:extLst>
              <a:ext uri="{FF2B5EF4-FFF2-40B4-BE49-F238E27FC236}">
                <a16:creationId xmlns:a16="http://schemas.microsoft.com/office/drawing/2014/main" id="{30F2EED8-5DFD-407F-A131-F3562BF6C4C8}"/>
              </a:ext>
            </a:extLst>
          </p:cNvPr>
          <p:cNvGraphicFramePr>
            <a:graphicFrameLocks noGrp="1"/>
          </p:cNvGraphicFramePr>
          <p:nvPr>
            <p:ph idx="1"/>
            <p:extLst>
              <p:ext uri="{D42A27DB-BD31-4B8C-83A1-F6EECF244321}">
                <p14:modId xmlns:p14="http://schemas.microsoft.com/office/powerpoint/2010/main" val="3708776559"/>
              </p:ext>
            </p:extLst>
          </p:nvPr>
        </p:nvGraphicFramePr>
        <p:xfrm>
          <a:off x="445189" y="1165204"/>
          <a:ext cx="11201400" cy="4556577"/>
        </p:xfrm>
        <a:graphic>
          <a:graphicData uri="http://schemas.openxmlformats.org/drawingml/2006/table">
            <a:tbl>
              <a:tblPr firstRow="1" firstCol="1" bandRow="1">
                <a:tableStyleId>{3B4B98B0-60AC-42C2-AFA5-B58CD77FA1E5}</a:tableStyleId>
              </a:tblPr>
              <a:tblGrid>
                <a:gridCol w="5486400">
                  <a:extLst>
                    <a:ext uri="{9D8B030D-6E8A-4147-A177-3AD203B41FA5}">
                      <a16:colId xmlns:a16="http://schemas.microsoft.com/office/drawing/2014/main" val="1299328675"/>
                    </a:ext>
                  </a:extLst>
                </a:gridCol>
                <a:gridCol w="5715000">
                  <a:extLst>
                    <a:ext uri="{9D8B030D-6E8A-4147-A177-3AD203B41FA5}">
                      <a16:colId xmlns:a16="http://schemas.microsoft.com/office/drawing/2014/main" val="3683581703"/>
                    </a:ext>
                  </a:extLst>
                </a:gridCol>
              </a:tblGrid>
              <a:tr h="480142">
                <a:tc>
                  <a:txBody>
                    <a:bodyPr/>
                    <a:lstStyle/>
                    <a:p>
                      <a:pPr marL="0" marR="0" indent="0" algn="just">
                        <a:spcBef>
                          <a:spcPts val="0"/>
                        </a:spcBef>
                        <a:spcAft>
                          <a:spcPts val="0"/>
                        </a:spcAft>
                        <a:buFontTx/>
                        <a:buNone/>
                      </a:pPr>
                      <a:r>
                        <a:rPr lang="en-US" sz="1200" dirty="0">
                          <a:effectLst/>
                        </a:rPr>
                        <a:t>Completion of Statement of Work and WBS/WBS Dictionary</a:t>
                      </a:r>
                      <a:endParaRPr lang="en-US" sz="10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indent="0" algn="just">
                        <a:spcBef>
                          <a:spcPts val="0"/>
                        </a:spcBef>
                        <a:spcAft>
                          <a:spcPts val="0"/>
                        </a:spcAft>
                        <a:buFontTx/>
                        <a:buNone/>
                      </a:pPr>
                      <a:r>
                        <a:rPr lang="en-US" sz="1200" b="1" dirty="0">
                          <a:effectLst/>
                        </a:rPr>
                        <a:t>Division/Program Manager</a:t>
                      </a:r>
                      <a:r>
                        <a:rPr lang="en-US" sz="1200" b="0" dirty="0">
                          <a:effectLst/>
                        </a:rPr>
                        <a:t>-Negotiates the contract and SOW according to the Stakeholders requirements and creation of the WBS</a:t>
                      </a:r>
                      <a:endParaRPr lang="en-US" sz="1000" b="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06475653"/>
                  </a:ext>
                </a:extLst>
              </a:tr>
              <a:tr h="649419">
                <a:tc>
                  <a:txBody>
                    <a:bodyPr/>
                    <a:lstStyle/>
                    <a:p>
                      <a:pPr marL="0" marR="0" indent="0" algn="just">
                        <a:spcBef>
                          <a:spcPts val="0"/>
                        </a:spcBef>
                        <a:spcAft>
                          <a:spcPts val="0"/>
                        </a:spcAft>
                        <a:buFontTx/>
                        <a:buNone/>
                      </a:pPr>
                      <a:r>
                        <a:rPr lang="en-US" sz="1200" dirty="0">
                          <a:effectLst/>
                        </a:rPr>
                        <a:t>Create a Project Schedule Template based on the Stakeholders wants and needs</a:t>
                      </a:r>
                      <a:endParaRPr lang="en-US" sz="10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indent="0" algn="just">
                        <a:spcBef>
                          <a:spcPts val="0"/>
                        </a:spcBef>
                        <a:spcAft>
                          <a:spcPts val="0"/>
                        </a:spcAft>
                        <a:buFontTx/>
                        <a:buNone/>
                      </a:pPr>
                      <a:r>
                        <a:rPr lang="en-US" sz="1200" b="1" dirty="0">
                          <a:effectLst/>
                        </a:rPr>
                        <a:t>Scheduling Manager</a:t>
                      </a:r>
                      <a:r>
                        <a:rPr lang="en-US" sz="1200" dirty="0">
                          <a:effectLst/>
                        </a:rPr>
                        <a:t>-Creates the schedule using MS Project and validates the schedule according to the signed Contract and SOW provided by the Project Manager </a:t>
                      </a:r>
                      <a:endParaRPr lang="en-US" sz="1000" b="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21324845"/>
                  </a:ext>
                </a:extLst>
              </a:tr>
              <a:tr h="369690">
                <a:tc>
                  <a:txBody>
                    <a:bodyPr/>
                    <a:lstStyle/>
                    <a:p>
                      <a:pPr marL="0" marR="0" indent="0" algn="just">
                        <a:spcBef>
                          <a:spcPts val="0"/>
                        </a:spcBef>
                        <a:spcAft>
                          <a:spcPts val="0"/>
                        </a:spcAft>
                        <a:buFontTx/>
                        <a:buNone/>
                      </a:pPr>
                      <a:r>
                        <a:rPr lang="en-US" sz="1200" dirty="0">
                          <a:effectLst/>
                        </a:rPr>
                        <a:t>Baselined project schedule</a:t>
                      </a:r>
                      <a:endParaRPr lang="en-US" sz="10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indent="0" algn="just">
                        <a:spcBef>
                          <a:spcPts val="0"/>
                        </a:spcBef>
                        <a:spcAft>
                          <a:spcPts val="0"/>
                        </a:spcAft>
                        <a:buFontTx/>
                        <a:buNone/>
                      </a:pPr>
                      <a:r>
                        <a:rPr lang="en-US" sz="1200" b="1" dirty="0">
                          <a:effectLst/>
                        </a:rPr>
                        <a:t>Scheduling Manager</a:t>
                      </a:r>
                      <a:r>
                        <a:rPr lang="en-US" sz="1200" dirty="0">
                          <a:effectLst/>
                        </a:rPr>
                        <a:t>-Obtains final schedule approval from the Project Manager and baselines the schedule. </a:t>
                      </a:r>
                      <a:endParaRPr lang="en-US" sz="1000" b="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28309336"/>
                  </a:ext>
                </a:extLst>
              </a:tr>
              <a:tr h="369690">
                <a:tc>
                  <a:txBody>
                    <a:bodyPr/>
                    <a:lstStyle/>
                    <a:p>
                      <a:pPr marL="0" marR="0" indent="0" algn="just">
                        <a:spcBef>
                          <a:spcPts val="0"/>
                        </a:spcBef>
                        <a:spcAft>
                          <a:spcPts val="0"/>
                        </a:spcAft>
                        <a:buFontTx/>
                        <a:buNone/>
                      </a:pPr>
                      <a:r>
                        <a:rPr lang="en-US" sz="1200" dirty="0">
                          <a:effectLst/>
                        </a:rPr>
                        <a:t>Approval of final project schedule and budget</a:t>
                      </a:r>
                      <a:endParaRPr lang="en-US" sz="10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indent="0" algn="just">
                        <a:spcBef>
                          <a:spcPts val="0"/>
                        </a:spcBef>
                        <a:spcAft>
                          <a:spcPts val="0"/>
                        </a:spcAft>
                        <a:buFontTx/>
                        <a:buNone/>
                      </a:pPr>
                      <a:r>
                        <a:rPr lang="en-US" sz="1200" b="1" dirty="0">
                          <a:effectLst/>
                        </a:rPr>
                        <a:t>Project Manager</a:t>
                      </a:r>
                      <a:r>
                        <a:rPr lang="en-US" sz="1200" dirty="0">
                          <a:effectLst/>
                        </a:rPr>
                        <a:t>-Responsible for facilitating work package definition, sequencing and estimating durations, resources and budgets for the project. </a:t>
                      </a:r>
                      <a:endParaRPr lang="en-US" sz="1000" b="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93388818"/>
                  </a:ext>
                </a:extLst>
              </a:tr>
              <a:tr h="369690">
                <a:tc>
                  <a:txBody>
                    <a:bodyPr/>
                    <a:lstStyle/>
                    <a:p>
                      <a:pPr marL="0" marR="0" indent="0" algn="just">
                        <a:spcBef>
                          <a:spcPts val="0"/>
                        </a:spcBef>
                        <a:spcAft>
                          <a:spcPts val="0"/>
                        </a:spcAft>
                        <a:buFontTx/>
                        <a:buNone/>
                      </a:pPr>
                      <a:r>
                        <a:rPr lang="en-US" sz="1200" dirty="0">
                          <a:effectLst/>
                        </a:rPr>
                        <a:t>Project kick off</a:t>
                      </a:r>
                      <a:endParaRPr lang="en-US" sz="10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indent="0" algn="just">
                        <a:spcBef>
                          <a:spcPts val="0"/>
                        </a:spcBef>
                        <a:spcAft>
                          <a:spcPts val="0"/>
                        </a:spcAft>
                        <a:buFontTx/>
                        <a:buNone/>
                      </a:pPr>
                      <a:r>
                        <a:rPr lang="en-US" sz="1200" b="1" dirty="0">
                          <a:effectLst/>
                        </a:rPr>
                        <a:t>Stakeholders, Project Manager and Project Team</a:t>
                      </a:r>
                      <a:r>
                        <a:rPr lang="en-US" sz="1200" dirty="0">
                          <a:effectLst/>
                        </a:rPr>
                        <a:t>-Attends the Kick off meeting with all Stakeholders associated with the project. </a:t>
                      </a:r>
                      <a:endParaRPr lang="en-US" sz="1000" b="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21476315"/>
                  </a:ext>
                </a:extLst>
              </a:tr>
              <a:tr h="369690">
                <a:tc>
                  <a:txBody>
                    <a:bodyPr/>
                    <a:lstStyle/>
                    <a:p>
                      <a:pPr marL="0" marR="0" indent="0" algn="just">
                        <a:spcBef>
                          <a:spcPts val="0"/>
                        </a:spcBef>
                        <a:spcAft>
                          <a:spcPts val="0"/>
                        </a:spcAft>
                        <a:buFontTx/>
                        <a:buNone/>
                      </a:pPr>
                      <a:r>
                        <a:rPr lang="en-US" sz="1200" dirty="0">
                          <a:effectLst/>
                        </a:rPr>
                        <a:t>Approval of roles and responsibilities in the project</a:t>
                      </a:r>
                      <a:endParaRPr lang="en-US" sz="10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indent="0" algn="just">
                        <a:spcBef>
                          <a:spcPts val="0"/>
                        </a:spcBef>
                        <a:spcAft>
                          <a:spcPts val="0"/>
                        </a:spcAft>
                        <a:buFontTx/>
                        <a:buNone/>
                      </a:pPr>
                      <a:r>
                        <a:rPr lang="en-US" sz="1200" b="1" dirty="0">
                          <a:effectLst/>
                        </a:rPr>
                        <a:t>Project Manager</a:t>
                      </a:r>
                      <a:r>
                        <a:rPr lang="en-US" sz="1200" dirty="0">
                          <a:effectLst/>
                        </a:rPr>
                        <a:t>-Reviews and validates the Project team. Assigns activities to all project team members. </a:t>
                      </a:r>
                      <a:endParaRPr lang="en-US" sz="1000" b="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51636496"/>
                  </a:ext>
                </a:extLst>
              </a:tr>
              <a:tr h="649419">
                <a:tc>
                  <a:txBody>
                    <a:bodyPr/>
                    <a:lstStyle/>
                    <a:p>
                      <a:pPr marL="0" marR="0" indent="0" algn="just">
                        <a:spcBef>
                          <a:spcPts val="0"/>
                        </a:spcBef>
                        <a:spcAft>
                          <a:spcPts val="0"/>
                        </a:spcAft>
                        <a:buFontTx/>
                        <a:buNone/>
                      </a:pPr>
                      <a:r>
                        <a:rPr lang="en-US" sz="1200" dirty="0">
                          <a:effectLst/>
                        </a:rPr>
                        <a:t>Requirements definition approval for the project and schedule resource loading</a:t>
                      </a:r>
                      <a:endParaRPr lang="en-US" sz="10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indent="0" algn="just">
                        <a:spcBef>
                          <a:spcPts val="0"/>
                        </a:spcBef>
                        <a:spcAft>
                          <a:spcPts val="0"/>
                        </a:spcAft>
                        <a:buFontTx/>
                        <a:buNone/>
                      </a:pPr>
                      <a:r>
                        <a:rPr lang="en-US" sz="1200" b="1" dirty="0">
                          <a:effectLst/>
                        </a:rPr>
                        <a:t>Project Manager, Scheduling Manager</a:t>
                      </a:r>
                      <a:r>
                        <a:rPr lang="en-US" sz="1200" dirty="0">
                          <a:effectLst/>
                        </a:rPr>
                        <a:t>-The Project Manager approves the project requirements and the Scheduling Manager and Project Manager resource load the schedule based on the project requirements. </a:t>
                      </a:r>
                      <a:endParaRPr lang="en-US" sz="1000" b="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51357136"/>
                  </a:ext>
                </a:extLst>
              </a:tr>
              <a:tr h="324709">
                <a:tc>
                  <a:txBody>
                    <a:bodyPr/>
                    <a:lstStyle/>
                    <a:p>
                      <a:pPr marL="0" marR="0" indent="0" algn="just">
                        <a:spcBef>
                          <a:spcPts val="0"/>
                        </a:spcBef>
                        <a:spcAft>
                          <a:spcPts val="0"/>
                        </a:spcAft>
                        <a:buFontTx/>
                        <a:buNone/>
                      </a:pPr>
                      <a:r>
                        <a:rPr lang="en-US" sz="1200" dirty="0">
                          <a:effectLst/>
                        </a:rPr>
                        <a:t>Completion of data mapping/inventory</a:t>
                      </a:r>
                      <a:endParaRPr lang="en-US" sz="10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indent="0" algn="just">
                        <a:spcBef>
                          <a:spcPts val="0"/>
                        </a:spcBef>
                        <a:spcAft>
                          <a:spcPts val="0"/>
                        </a:spcAft>
                        <a:buFontTx/>
                        <a:buNone/>
                      </a:pPr>
                      <a:r>
                        <a:rPr lang="en-US" sz="1200" b="1" dirty="0">
                          <a:effectLst/>
                        </a:rPr>
                        <a:t>Project Manager</a:t>
                      </a:r>
                      <a:endParaRPr lang="en-US" sz="1000" b="1"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50183536"/>
                  </a:ext>
                </a:extLst>
              </a:tr>
              <a:tr h="324709">
                <a:tc>
                  <a:txBody>
                    <a:bodyPr/>
                    <a:lstStyle/>
                    <a:p>
                      <a:pPr marL="0" marR="0" indent="0" algn="just">
                        <a:spcBef>
                          <a:spcPts val="0"/>
                        </a:spcBef>
                        <a:spcAft>
                          <a:spcPts val="0"/>
                        </a:spcAft>
                        <a:buFontTx/>
                        <a:buNone/>
                      </a:pPr>
                      <a:r>
                        <a:rPr lang="en-US" sz="1200" dirty="0">
                          <a:effectLst/>
                        </a:rPr>
                        <a:t>Project implementation</a:t>
                      </a:r>
                      <a:endParaRPr lang="en-US" sz="10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indent="0" algn="just">
                        <a:spcBef>
                          <a:spcPts val="0"/>
                        </a:spcBef>
                        <a:spcAft>
                          <a:spcPts val="0"/>
                        </a:spcAft>
                        <a:buFontTx/>
                        <a:buNone/>
                      </a:pPr>
                      <a:r>
                        <a:rPr lang="en-US" sz="1200" b="1" dirty="0">
                          <a:effectLst/>
                        </a:rPr>
                        <a:t>Project Manager</a:t>
                      </a:r>
                      <a:endParaRPr lang="en-US" sz="1000" b="1"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92814623"/>
                  </a:ext>
                </a:extLst>
              </a:tr>
              <a:tr h="649419">
                <a:tc>
                  <a:txBody>
                    <a:bodyPr/>
                    <a:lstStyle/>
                    <a:p>
                      <a:pPr marL="0" marR="0" indent="0" algn="just">
                        <a:spcBef>
                          <a:spcPts val="0"/>
                        </a:spcBef>
                        <a:spcAft>
                          <a:spcPts val="0"/>
                        </a:spcAft>
                        <a:buFontTx/>
                        <a:buNone/>
                      </a:pPr>
                      <a:r>
                        <a:rPr lang="en-US" sz="1200" dirty="0">
                          <a:effectLst/>
                        </a:rPr>
                        <a:t>Acceptance of final deliverables as listed in each Statement of Work and/or Contract</a:t>
                      </a:r>
                      <a:endParaRPr lang="en-US" sz="10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indent="0" algn="just">
                        <a:spcBef>
                          <a:spcPts val="0"/>
                        </a:spcBef>
                        <a:spcAft>
                          <a:spcPts val="0"/>
                        </a:spcAft>
                        <a:buFontTx/>
                        <a:buNone/>
                      </a:pPr>
                      <a:r>
                        <a:rPr lang="en-US" sz="1200" b="1" dirty="0">
                          <a:effectLst/>
                        </a:rPr>
                        <a:t>Stakeholders-Customer, Division/Program Manager and Project Manager</a:t>
                      </a:r>
                      <a:endParaRPr lang="en-US" sz="1000" b="1"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630697"/>
                  </a:ext>
                </a:extLst>
              </a:tr>
            </a:tbl>
          </a:graphicData>
        </a:graphic>
      </p:graphicFrame>
      <p:pic>
        <p:nvPicPr>
          <p:cNvPr id="5" name="Picture 4">
            <a:extLst>
              <a:ext uri="{FF2B5EF4-FFF2-40B4-BE49-F238E27FC236}">
                <a16:creationId xmlns:a16="http://schemas.microsoft.com/office/drawing/2014/main" id="{FB194078-DECE-4DA4-90A7-8478A6E02053}"/>
              </a:ext>
            </a:extLst>
          </p:cNvPr>
          <p:cNvPicPr>
            <a:picLocks noChangeAspect="1"/>
          </p:cNvPicPr>
          <p:nvPr/>
        </p:nvPicPr>
        <p:blipFill>
          <a:blip r:embed="rId3"/>
          <a:stretch>
            <a:fillRect/>
          </a:stretch>
        </p:blipFill>
        <p:spPr>
          <a:xfrm>
            <a:off x="11276012" y="470452"/>
            <a:ext cx="682811" cy="585267"/>
          </a:xfrm>
          <a:prstGeom prst="rect">
            <a:avLst/>
          </a:prstGeom>
        </p:spPr>
      </p:pic>
      <p:pic>
        <p:nvPicPr>
          <p:cNvPr id="6" name="Picture 5">
            <a:extLst>
              <a:ext uri="{FF2B5EF4-FFF2-40B4-BE49-F238E27FC236}">
                <a16:creationId xmlns:a16="http://schemas.microsoft.com/office/drawing/2014/main" id="{95EA7D70-67AB-454E-A3A9-EA0BD9513626}"/>
              </a:ext>
            </a:extLst>
          </p:cNvPr>
          <p:cNvPicPr>
            <a:picLocks noChangeAspect="1"/>
          </p:cNvPicPr>
          <p:nvPr/>
        </p:nvPicPr>
        <p:blipFill>
          <a:blip r:embed="rId4"/>
          <a:stretch>
            <a:fillRect/>
          </a:stretch>
        </p:blipFill>
        <p:spPr>
          <a:xfrm>
            <a:off x="150812" y="5739853"/>
            <a:ext cx="2578832" cy="475529"/>
          </a:xfrm>
          <a:prstGeom prst="rect">
            <a:avLst/>
          </a:prstGeom>
        </p:spPr>
      </p:pic>
    </p:spTree>
    <p:extLst>
      <p:ext uri="{BB962C8B-B14F-4D97-AF65-F5344CB8AC3E}">
        <p14:creationId xmlns:p14="http://schemas.microsoft.com/office/powerpoint/2010/main" val="351901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9412" y="1066800"/>
            <a:ext cx="9829800" cy="609600"/>
          </a:xfrm>
        </p:spPr>
        <p:txBody>
          <a:bodyPr>
            <a:normAutofit fontScale="90000"/>
          </a:bodyPr>
          <a:lstStyle/>
          <a:p>
            <a:r>
              <a:rPr lang="en-US" i="1" u="sng" dirty="0">
                <a:solidFill>
                  <a:schemeClr val="accent1">
                    <a:lumMod val="75000"/>
                  </a:schemeClr>
                </a:solidFill>
              </a:rPr>
              <a:t>2. Determine and apply the appropriate level of detail based on the template and inputs from the SOW and Project Manager</a:t>
            </a:r>
            <a:br>
              <a:rPr lang="en-US" i="1" dirty="0">
                <a:solidFill>
                  <a:schemeClr val="accent1">
                    <a:lumMod val="75000"/>
                  </a:schemeClr>
                </a:solidFill>
              </a:rPr>
            </a:br>
            <a:endParaRPr lang="en-US" dirty="0">
              <a:solidFill>
                <a:schemeClr val="accent1">
                  <a:lumMod val="75000"/>
                </a:schemeClr>
              </a:solidFill>
            </a:endParaRPr>
          </a:p>
        </p:txBody>
      </p:sp>
      <p:graphicFrame>
        <p:nvGraphicFramePr>
          <p:cNvPr id="5" name="Table 4">
            <a:extLst>
              <a:ext uri="{FF2B5EF4-FFF2-40B4-BE49-F238E27FC236}">
                <a16:creationId xmlns:a16="http://schemas.microsoft.com/office/drawing/2014/main" id="{3FBDCB14-81EC-4B0D-9CCA-C4C62B975BB7}"/>
              </a:ext>
            </a:extLst>
          </p:cNvPr>
          <p:cNvGraphicFramePr>
            <a:graphicFrameLocks noGrp="1"/>
          </p:cNvGraphicFramePr>
          <p:nvPr>
            <p:extLst>
              <p:ext uri="{D42A27DB-BD31-4B8C-83A1-F6EECF244321}">
                <p14:modId xmlns:p14="http://schemas.microsoft.com/office/powerpoint/2010/main" val="2678821999"/>
              </p:ext>
            </p:extLst>
          </p:nvPr>
        </p:nvGraphicFramePr>
        <p:xfrm>
          <a:off x="1751012" y="1447800"/>
          <a:ext cx="9372598" cy="4648187"/>
        </p:xfrm>
        <a:graphic>
          <a:graphicData uri="http://schemas.openxmlformats.org/drawingml/2006/table">
            <a:tbl>
              <a:tblPr/>
              <a:tblGrid>
                <a:gridCol w="1126629">
                  <a:extLst>
                    <a:ext uri="{9D8B030D-6E8A-4147-A177-3AD203B41FA5}">
                      <a16:colId xmlns:a16="http://schemas.microsoft.com/office/drawing/2014/main" val="554222924"/>
                    </a:ext>
                  </a:extLst>
                </a:gridCol>
                <a:gridCol w="6215610">
                  <a:extLst>
                    <a:ext uri="{9D8B030D-6E8A-4147-A177-3AD203B41FA5}">
                      <a16:colId xmlns:a16="http://schemas.microsoft.com/office/drawing/2014/main" val="3941720444"/>
                    </a:ext>
                  </a:extLst>
                </a:gridCol>
                <a:gridCol w="781089">
                  <a:extLst>
                    <a:ext uri="{9D8B030D-6E8A-4147-A177-3AD203B41FA5}">
                      <a16:colId xmlns:a16="http://schemas.microsoft.com/office/drawing/2014/main" val="2377370580"/>
                    </a:ext>
                  </a:extLst>
                </a:gridCol>
                <a:gridCol w="1249270">
                  <a:extLst>
                    <a:ext uri="{9D8B030D-6E8A-4147-A177-3AD203B41FA5}">
                      <a16:colId xmlns:a16="http://schemas.microsoft.com/office/drawing/2014/main" val="532734121"/>
                    </a:ext>
                  </a:extLst>
                </a:gridCol>
              </a:tblGrid>
              <a:tr h="193919">
                <a:tc>
                  <a:txBody>
                    <a:bodyPr/>
                    <a:lstStyle/>
                    <a:p>
                      <a:pPr algn="ctr"/>
                      <a:r>
                        <a:rPr lang="en-US" sz="1000" b="1" dirty="0">
                          <a:solidFill>
                            <a:schemeClr val="tx1"/>
                          </a:solidFill>
                          <a:effectLst/>
                          <a:latin typeface="Calibri" panose="020F0502020204030204" pitchFamily="34" charset="0"/>
                        </a:rPr>
                        <a:t>NASA WBS </a:t>
                      </a: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DFE3E8"/>
                    </a:solidFill>
                  </a:tcPr>
                </a:tc>
                <a:tc>
                  <a:txBody>
                    <a:bodyPr/>
                    <a:lstStyle/>
                    <a:p>
                      <a:r>
                        <a:rPr lang="en-US" sz="800" dirty="0">
                          <a:solidFill>
                            <a:schemeClr val="tx1"/>
                          </a:solidFill>
                          <a:effectLst/>
                          <a:latin typeface="Calibri" panose="020F0502020204030204" pitchFamily="34" charset="0"/>
                        </a:rPr>
                        <a:t>Task Name</a:t>
                      </a: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DFE3E8"/>
                    </a:solidFill>
                  </a:tcPr>
                </a:tc>
                <a:tc>
                  <a:txBody>
                    <a:bodyPr/>
                    <a:lstStyle/>
                    <a:p>
                      <a:r>
                        <a:rPr lang="en-US" sz="800" dirty="0">
                          <a:solidFill>
                            <a:schemeClr val="tx1"/>
                          </a:solidFill>
                          <a:effectLst/>
                          <a:latin typeface="Calibri" panose="020F0502020204030204" pitchFamily="34" charset="0"/>
                        </a:rPr>
                        <a:t>Total Slack</a:t>
                      </a: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DFE3E8"/>
                    </a:solidFill>
                  </a:tcPr>
                </a:tc>
                <a:tc>
                  <a:txBody>
                    <a:bodyPr/>
                    <a:lstStyle/>
                    <a:p>
                      <a:r>
                        <a:rPr lang="en-US" sz="800" dirty="0">
                          <a:solidFill>
                            <a:schemeClr val="tx1"/>
                          </a:solidFill>
                          <a:effectLst/>
                          <a:latin typeface="Calibri" panose="020F0502020204030204" pitchFamily="34" charset="0"/>
                        </a:rPr>
                        <a:t>Duration</a:t>
                      </a: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DFE3E8"/>
                    </a:solidFill>
                  </a:tcPr>
                </a:tc>
                <a:extLst>
                  <a:ext uri="{0D108BD9-81ED-4DB2-BD59-A6C34878D82A}">
                    <a16:rowId xmlns:a16="http://schemas.microsoft.com/office/drawing/2014/main" val="1830438427"/>
                  </a:ext>
                </a:extLst>
              </a:tr>
              <a:tr h="159081">
                <a:tc>
                  <a:txBody>
                    <a:bodyPr/>
                    <a:lstStyle/>
                    <a:p>
                      <a:pPr algn="ctr"/>
                      <a:r>
                        <a:rPr lang="en-US" sz="800" b="1" dirty="0">
                          <a:solidFill>
                            <a:schemeClr val="tx1"/>
                          </a:solidFill>
                          <a:effectLst/>
                          <a:latin typeface="Bookman Old Style" panose="02050604050505020204" pitchFamily="18" charset="0"/>
                        </a:rPr>
                        <a:t>1</a:t>
                      </a:r>
                      <a:endParaRPr lang="en-US" sz="800" dirty="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00B0F0"/>
                    </a:solidFill>
                  </a:tcPr>
                </a:tc>
                <a:tc>
                  <a:txBody>
                    <a:bodyPr/>
                    <a:lstStyle/>
                    <a:p>
                      <a:r>
                        <a:rPr lang="en-US" sz="900" b="1" dirty="0">
                          <a:solidFill>
                            <a:schemeClr val="tx1"/>
                          </a:solidFill>
                          <a:effectLst/>
                          <a:latin typeface="Bookman Old Style" panose="02050604050505020204" pitchFamily="18" charset="0"/>
                        </a:rPr>
                        <a:t>ISS Research Project Life Cycle</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00B0F0"/>
                    </a:solidFill>
                  </a:tcPr>
                </a:tc>
                <a:tc>
                  <a:txBody>
                    <a:bodyPr/>
                    <a:lstStyle/>
                    <a:p>
                      <a:r>
                        <a:rPr lang="en-US" sz="800" b="1" dirty="0">
                          <a:solidFill>
                            <a:schemeClr val="tx1"/>
                          </a:solidFill>
                          <a:effectLst/>
                          <a:latin typeface="Bookman Old Style" panose="02050604050505020204" pitchFamily="18" charset="0"/>
                        </a:rPr>
                        <a:t>0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00B0F0"/>
                    </a:solidFill>
                  </a:tcPr>
                </a:tc>
                <a:tc>
                  <a:txBody>
                    <a:bodyPr/>
                    <a:lstStyle/>
                    <a:p>
                      <a:r>
                        <a:rPr lang="en-US" sz="800" b="1" dirty="0">
                          <a:solidFill>
                            <a:schemeClr val="tx1"/>
                          </a:solidFill>
                          <a:effectLst/>
                          <a:latin typeface="Bookman Old Style" panose="02050604050505020204" pitchFamily="18" charset="0"/>
                        </a:rPr>
                        <a:t>1296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00B0F0"/>
                    </a:solidFill>
                  </a:tcPr>
                </a:tc>
                <a:extLst>
                  <a:ext uri="{0D108BD9-81ED-4DB2-BD59-A6C34878D82A}">
                    <a16:rowId xmlns:a16="http://schemas.microsoft.com/office/drawing/2014/main" val="1632405285"/>
                  </a:ext>
                </a:extLst>
              </a:tr>
              <a:tr h="159081">
                <a:tc>
                  <a:txBody>
                    <a:bodyPr/>
                    <a:lstStyle/>
                    <a:p>
                      <a:pPr algn="ctr"/>
                      <a:r>
                        <a:rPr lang="en-US" sz="800" b="1" dirty="0">
                          <a:solidFill>
                            <a:schemeClr val="tx1"/>
                          </a:solidFill>
                          <a:effectLst/>
                          <a:latin typeface="Bookman Old Style" panose="02050604050505020204" pitchFamily="18" charset="0"/>
                        </a:rPr>
                        <a:t>1.1</a:t>
                      </a:r>
                      <a:endParaRPr lang="en-US" sz="800" dirty="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900" b="1" dirty="0">
                          <a:solidFill>
                            <a:schemeClr val="tx1"/>
                          </a:solidFill>
                          <a:effectLst/>
                          <a:latin typeface="Bookman Old Style" panose="02050604050505020204" pitchFamily="18" charset="0"/>
                        </a:rPr>
                        <a:t>   Project Start Date</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dirty="0">
                          <a:solidFill>
                            <a:schemeClr val="tx1"/>
                          </a:solidFill>
                          <a:effectLst/>
                          <a:latin typeface="Bookman Old Style" panose="02050604050505020204" pitchFamily="18" charset="0"/>
                        </a:rPr>
                        <a:t>0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dirty="0">
                          <a:solidFill>
                            <a:schemeClr val="tx1"/>
                          </a:solidFill>
                          <a:effectLst/>
                          <a:latin typeface="Bookman Old Style" panose="02050604050505020204" pitchFamily="18" charset="0"/>
                        </a:rPr>
                        <a:t>0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3221264864"/>
                  </a:ext>
                </a:extLst>
              </a:tr>
              <a:tr h="159081">
                <a:tc>
                  <a:txBody>
                    <a:bodyPr/>
                    <a:lstStyle/>
                    <a:p>
                      <a:pPr algn="ctr"/>
                      <a:r>
                        <a:rPr lang="en-US" sz="800" b="1" dirty="0">
                          <a:solidFill>
                            <a:schemeClr val="tx1"/>
                          </a:solidFill>
                          <a:effectLst/>
                          <a:latin typeface="Bookman Old Style" panose="02050604050505020204" pitchFamily="18" charset="0"/>
                        </a:rPr>
                        <a:t>4.1</a:t>
                      </a:r>
                      <a:endParaRPr lang="en-US" sz="800" dirty="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1C7"/>
                    </a:solidFill>
                  </a:tcPr>
                </a:tc>
                <a:tc>
                  <a:txBody>
                    <a:bodyPr/>
                    <a:lstStyle/>
                    <a:p>
                      <a:r>
                        <a:rPr lang="en-US" sz="900" b="1" dirty="0">
                          <a:solidFill>
                            <a:schemeClr val="tx1"/>
                          </a:solidFill>
                          <a:effectLst/>
                          <a:latin typeface="Bookman Old Style" panose="02050604050505020204" pitchFamily="18" charset="0"/>
                        </a:rPr>
                        <a:t>   Phase A-Concept Development</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1C7"/>
                    </a:solidFill>
                  </a:tcPr>
                </a:tc>
                <a:tc>
                  <a:txBody>
                    <a:bodyPr/>
                    <a:lstStyle/>
                    <a:p>
                      <a:r>
                        <a:rPr lang="en-US" sz="800" b="1" dirty="0">
                          <a:solidFill>
                            <a:schemeClr val="tx1"/>
                          </a:solidFill>
                          <a:effectLst/>
                          <a:latin typeface="Bookman Old Style" panose="02050604050505020204" pitchFamily="18" charset="0"/>
                        </a:rPr>
                        <a:t>0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1C7"/>
                    </a:solidFill>
                  </a:tcPr>
                </a:tc>
                <a:tc>
                  <a:txBody>
                    <a:bodyPr/>
                    <a:lstStyle/>
                    <a:p>
                      <a:r>
                        <a:rPr lang="en-US" sz="800" b="1" dirty="0">
                          <a:solidFill>
                            <a:schemeClr val="tx1"/>
                          </a:solidFill>
                          <a:effectLst/>
                          <a:latin typeface="Bookman Old Style" panose="02050604050505020204" pitchFamily="18" charset="0"/>
                        </a:rPr>
                        <a:t>422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1C7"/>
                    </a:solidFill>
                  </a:tcPr>
                </a:tc>
                <a:extLst>
                  <a:ext uri="{0D108BD9-81ED-4DB2-BD59-A6C34878D82A}">
                    <a16:rowId xmlns:a16="http://schemas.microsoft.com/office/drawing/2014/main" val="3477930217"/>
                  </a:ext>
                </a:extLst>
              </a:tr>
              <a:tr h="159081">
                <a:tc>
                  <a:txBody>
                    <a:bodyPr/>
                    <a:lstStyle/>
                    <a:p>
                      <a:pPr algn="ctr"/>
                      <a:r>
                        <a:rPr lang="en-US" sz="800" b="1" dirty="0">
                          <a:solidFill>
                            <a:schemeClr val="tx1"/>
                          </a:solidFill>
                          <a:effectLst/>
                          <a:latin typeface="Bookman Old Style" panose="02050604050505020204" pitchFamily="18" charset="0"/>
                        </a:rPr>
                        <a:t>4.1.1</a:t>
                      </a:r>
                      <a:endParaRPr lang="en-US" sz="800" dirty="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tc>
                  <a:txBody>
                    <a:bodyPr/>
                    <a:lstStyle/>
                    <a:p>
                      <a:r>
                        <a:rPr lang="en-US" sz="900" b="1" dirty="0">
                          <a:solidFill>
                            <a:schemeClr val="tx1"/>
                          </a:solidFill>
                          <a:effectLst/>
                          <a:latin typeface="Bookman Old Style" panose="02050604050505020204" pitchFamily="18" charset="0"/>
                        </a:rPr>
                        <a:t>       SRR System Readiness Review Entrance Criteria</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tc>
                  <a:txBody>
                    <a:bodyPr/>
                    <a:lstStyle/>
                    <a:p>
                      <a:r>
                        <a:rPr lang="en-US" sz="800" b="1" dirty="0">
                          <a:solidFill>
                            <a:schemeClr val="tx1"/>
                          </a:solidFill>
                          <a:effectLst/>
                          <a:latin typeface="Bookman Old Style" panose="02050604050505020204" pitchFamily="18" charset="0"/>
                        </a:rPr>
                        <a:t>0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tc>
                  <a:txBody>
                    <a:bodyPr/>
                    <a:lstStyle/>
                    <a:p>
                      <a:r>
                        <a:rPr lang="en-US" sz="800" b="1" dirty="0">
                          <a:solidFill>
                            <a:schemeClr val="tx1"/>
                          </a:solidFill>
                          <a:effectLst/>
                          <a:latin typeface="Bookman Old Style" panose="02050604050505020204" pitchFamily="18" charset="0"/>
                        </a:rPr>
                        <a:t>98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extLst>
                  <a:ext uri="{0D108BD9-81ED-4DB2-BD59-A6C34878D82A}">
                    <a16:rowId xmlns:a16="http://schemas.microsoft.com/office/drawing/2014/main" val="2500493095"/>
                  </a:ext>
                </a:extLst>
              </a:tr>
              <a:tr h="159081">
                <a:tc>
                  <a:txBody>
                    <a:bodyPr/>
                    <a:lstStyle/>
                    <a:p>
                      <a:pPr algn="ctr"/>
                      <a:r>
                        <a:rPr lang="en-US" sz="800" b="1" dirty="0">
                          <a:solidFill>
                            <a:schemeClr val="tx1"/>
                          </a:solidFill>
                          <a:effectLst/>
                          <a:latin typeface="Bookman Old Style" panose="02050604050505020204" pitchFamily="18" charset="0"/>
                        </a:rPr>
                        <a:t>4.1.2</a:t>
                      </a:r>
                      <a:endParaRPr lang="en-US" sz="800" dirty="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900" b="1" dirty="0">
                          <a:solidFill>
                            <a:schemeClr val="tx1"/>
                          </a:solidFill>
                          <a:effectLst/>
                          <a:latin typeface="Bookman Old Style" panose="02050604050505020204" pitchFamily="18" charset="0"/>
                        </a:rPr>
                        <a:t>       Mechanical Breadboard Designs and Drawings </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dirty="0">
                          <a:solidFill>
                            <a:schemeClr val="tx1"/>
                          </a:solidFill>
                          <a:effectLst/>
                          <a:latin typeface="Bookman Old Style" panose="02050604050505020204" pitchFamily="18" charset="0"/>
                        </a:rPr>
                        <a:t>0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dirty="0">
                          <a:solidFill>
                            <a:schemeClr val="tx1"/>
                          </a:solidFill>
                          <a:effectLst/>
                          <a:latin typeface="Bookman Old Style" panose="02050604050505020204" pitchFamily="18" charset="0"/>
                        </a:rPr>
                        <a:t>137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1367014173"/>
                  </a:ext>
                </a:extLst>
              </a:tr>
              <a:tr h="159081">
                <a:tc>
                  <a:txBody>
                    <a:bodyPr/>
                    <a:lstStyle/>
                    <a:p>
                      <a:pPr algn="ctr"/>
                      <a:r>
                        <a:rPr lang="en-US" sz="800" b="1" dirty="0">
                          <a:solidFill>
                            <a:schemeClr val="tx1"/>
                          </a:solidFill>
                          <a:effectLst/>
                          <a:latin typeface="Bookman Old Style" panose="02050604050505020204" pitchFamily="18" charset="0"/>
                        </a:rPr>
                        <a:t>4.1.3</a:t>
                      </a:r>
                      <a:endParaRPr lang="en-US" sz="800" dirty="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900" b="1" dirty="0">
                          <a:solidFill>
                            <a:schemeClr val="tx1"/>
                          </a:solidFill>
                          <a:effectLst/>
                          <a:latin typeface="Bookman Old Style" panose="02050604050505020204" pitchFamily="18" charset="0"/>
                        </a:rPr>
                        <a:t>       Electrical Breadboard Designs and Drawings</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dirty="0">
                          <a:solidFill>
                            <a:schemeClr val="tx1"/>
                          </a:solidFill>
                          <a:effectLst/>
                          <a:latin typeface="Bookman Old Style" panose="02050604050505020204" pitchFamily="18" charset="0"/>
                        </a:rPr>
                        <a:t>15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dirty="0">
                          <a:solidFill>
                            <a:schemeClr val="tx1"/>
                          </a:solidFill>
                          <a:effectLst/>
                          <a:latin typeface="Bookman Old Style" panose="02050604050505020204" pitchFamily="18" charset="0"/>
                        </a:rPr>
                        <a:t>122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616563663"/>
                  </a:ext>
                </a:extLst>
              </a:tr>
              <a:tr h="159081">
                <a:tc>
                  <a:txBody>
                    <a:bodyPr/>
                    <a:lstStyle/>
                    <a:p>
                      <a:pPr algn="ctr"/>
                      <a:r>
                        <a:rPr lang="en-US" sz="800" b="1" dirty="0">
                          <a:solidFill>
                            <a:schemeClr val="tx1"/>
                          </a:solidFill>
                          <a:effectLst/>
                          <a:latin typeface="Bookman Old Style" panose="02050604050505020204" pitchFamily="18" charset="0"/>
                        </a:rPr>
                        <a:t>4.1.4</a:t>
                      </a:r>
                      <a:endParaRPr lang="en-US" sz="800" dirty="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900" b="1" dirty="0">
                          <a:solidFill>
                            <a:schemeClr val="tx1"/>
                          </a:solidFill>
                          <a:effectLst/>
                          <a:latin typeface="Bookman Old Style" panose="02050604050505020204" pitchFamily="18" charset="0"/>
                        </a:rPr>
                        <a:t>       Breadboard Assembly Build </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dirty="0">
                          <a:solidFill>
                            <a:schemeClr val="tx1"/>
                          </a:solidFill>
                          <a:effectLst/>
                          <a:latin typeface="Bookman Old Style" panose="02050604050505020204" pitchFamily="18" charset="0"/>
                        </a:rPr>
                        <a:t>0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dirty="0">
                          <a:solidFill>
                            <a:schemeClr val="tx1"/>
                          </a:solidFill>
                          <a:effectLst/>
                          <a:latin typeface="Bookman Old Style" panose="02050604050505020204" pitchFamily="18" charset="0"/>
                        </a:rPr>
                        <a:t>234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1453017326"/>
                  </a:ext>
                </a:extLst>
              </a:tr>
              <a:tr h="159081">
                <a:tc>
                  <a:txBody>
                    <a:bodyPr/>
                    <a:lstStyle/>
                    <a:p>
                      <a:pPr algn="ctr"/>
                      <a:r>
                        <a:rPr lang="en-US" sz="800" b="1" dirty="0">
                          <a:solidFill>
                            <a:schemeClr val="tx1"/>
                          </a:solidFill>
                          <a:effectLst/>
                          <a:latin typeface="Bookman Old Style" panose="02050604050505020204" pitchFamily="18" charset="0"/>
                        </a:rPr>
                        <a:t>5.1</a:t>
                      </a:r>
                      <a:endParaRPr lang="en-US" sz="800" dirty="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1C7"/>
                    </a:solidFill>
                  </a:tcPr>
                </a:tc>
                <a:tc>
                  <a:txBody>
                    <a:bodyPr/>
                    <a:lstStyle/>
                    <a:p>
                      <a:r>
                        <a:rPr lang="en-US" sz="900" b="1" dirty="0">
                          <a:solidFill>
                            <a:schemeClr val="tx1"/>
                          </a:solidFill>
                          <a:effectLst/>
                          <a:latin typeface="Bookman Old Style" panose="02050604050505020204" pitchFamily="18" charset="0"/>
                        </a:rPr>
                        <a:t>   Phase B-Preliminary Design</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1C7"/>
                    </a:solidFill>
                  </a:tcPr>
                </a:tc>
                <a:tc>
                  <a:txBody>
                    <a:bodyPr/>
                    <a:lstStyle/>
                    <a:p>
                      <a:r>
                        <a:rPr lang="en-US" sz="800" b="1" dirty="0">
                          <a:solidFill>
                            <a:schemeClr val="tx1"/>
                          </a:solidFill>
                          <a:effectLst/>
                          <a:latin typeface="Bookman Old Style" panose="02050604050505020204" pitchFamily="18" charset="0"/>
                        </a:rPr>
                        <a:t>0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1C7"/>
                    </a:solidFill>
                  </a:tcPr>
                </a:tc>
                <a:tc>
                  <a:txBody>
                    <a:bodyPr/>
                    <a:lstStyle/>
                    <a:p>
                      <a:r>
                        <a:rPr lang="en-US" sz="800" b="1" dirty="0">
                          <a:solidFill>
                            <a:schemeClr val="tx1"/>
                          </a:solidFill>
                          <a:effectLst/>
                          <a:latin typeface="Bookman Old Style" panose="02050604050505020204" pitchFamily="18" charset="0"/>
                        </a:rPr>
                        <a:t>438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1C7"/>
                    </a:solidFill>
                  </a:tcPr>
                </a:tc>
                <a:extLst>
                  <a:ext uri="{0D108BD9-81ED-4DB2-BD59-A6C34878D82A}">
                    <a16:rowId xmlns:a16="http://schemas.microsoft.com/office/drawing/2014/main" val="1851415715"/>
                  </a:ext>
                </a:extLst>
              </a:tr>
              <a:tr h="159081">
                <a:tc>
                  <a:txBody>
                    <a:bodyPr/>
                    <a:lstStyle/>
                    <a:p>
                      <a:pPr algn="ctr"/>
                      <a:r>
                        <a:rPr lang="en-US" sz="800" b="1" dirty="0">
                          <a:solidFill>
                            <a:schemeClr val="tx1"/>
                          </a:solidFill>
                          <a:effectLst/>
                          <a:latin typeface="Bookman Old Style" panose="02050604050505020204" pitchFamily="18" charset="0"/>
                        </a:rPr>
                        <a:t>5.1.1</a:t>
                      </a:r>
                      <a:endParaRPr lang="en-US" sz="800" dirty="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tc>
                  <a:txBody>
                    <a:bodyPr/>
                    <a:lstStyle/>
                    <a:p>
                      <a:r>
                        <a:rPr lang="en-US" sz="900" b="1" dirty="0">
                          <a:solidFill>
                            <a:schemeClr val="tx1"/>
                          </a:solidFill>
                          <a:effectLst/>
                          <a:latin typeface="Bookman Old Style" panose="02050604050505020204" pitchFamily="18" charset="0"/>
                        </a:rPr>
                        <a:t>       PDR Entrance Criteria</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tc>
                  <a:txBody>
                    <a:bodyPr/>
                    <a:lstStyle/>
                    <a:p>
                      <a:r>
                        <a:rPr lang="en-US" sz="800" b="1" dirty="0">
                          <a:solidFill>
                            <a:schemeClr val="tx1"/>
                          </a:solidFill>
                          <a:effectLst/>
                          <a:latin typeface="Bookman Old Style" panose="02050604050505020204" pitchFamily="18" charset="0"/>
                        </a:rPr>
                        <a:t>0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tc>
                  <a:txBody>
                    <a:bodyPr/>
                    <a:lstStyle/>
                    <a:p>
                      <a:r>
                        <a:rPr lang="en-US" sz="800" b="1" dirty="0">
                          <a:solidFill>
                            <a:schemeClr val="tx1"/>
                          </a:solidFill>
                          <a:effectLst/>
                          <a:latin typeface="Bookman Old Style" panose="02050604050505020204" pitchFamily="18" charset="0"/>
                        </a:rPr>
                        <a:t>289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extLst>
                  <a:ext uri="{0D108BD9-81ED-4DB2-BD59-A6C34878D82A}">
                    <a16:rowId xmlns:a16="http://schemas.microsoft.com/office/drawing/2014/main" val="3750766900"/>
                  </a:ext>
                </a:extLst>
              </a:tr>
              <a:tr h="159081">
                <a:tc>
                  <a:txBody>
                    <a:bodyPr/>
                    <a:lstStyle/>
                    <a:p>
                      <a:pPr algn="ctr"/>
                      <a:r>
                        <a:rPr lang="en-US" sz="800" b="1" dirty="0">
                          <a:solidFill>
                            <a:schemeClr val="tx1"/>
                          </a:solidFill>
                          <a:effectLst/>
                          <a:latin typeface="Bookman Old Style" panose="02050604050505020204" pitchFamily="18" charset="0"/>
                        </a:rPr>
                        <a:t>5.1.2</a:t>
                      </a:r>
                      <a:endParaRPr lang="en-US" sz="800" dirty="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900" b="1" dirty="0">
                          <a:solidFill>
                            <a:schemeClr val="tx1"/>
                          </a:solidFill>
                          <a:effectLst/>
                          <a:latin typeface="Bookman Old Style" panose="02050604050505020204" pitchFamily="18" charset="0"/>
                        </a:rPr>
                        <a:t>      Electrical Designs and Drawings (EM Build)</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dirty="0">
                          <a:solidFill>
                            <a:schemeClr val="tx1"/>
                          </a:solidFill>
                          <a:effectLst/>
                          <a:latin typeface="Bookman Old Style" panose="02050604050505020204" pitchFamily="18" charset="0"/>
                        </a:rPr>
                        <a:t>0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dirty="0">
                          <a:solidFill>
                            <a:schemeClr val="tx1"/>
                          </a:solidFill>
                          <a:effectLst/>
                          <a:latin typeface="Bookman Old Style" panose="02050604050505020204" pitchFamily="18" charset="0"/>
                        </a:rPr>
                        <a:t>142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2221568045"/>
                  </a:ext>
                </a:extLst>
              </a:tr>
              <a:tr h="159081">
                <a:tc>
                  <a:txBody>
                    <a:bodyPr/>
                    <a:lstStyle/>
                    <a:p>
                      <a:pPr algn="ctr"/>
                      <a:r>
                        <a:rPr lang="en-US" sz="800" b="1" dirty="0">
                          <a:solidFill>
                            <a:schemeClr val="tx1"/>
                          </a:solidFill>
                          <a:effectLst/>
                          <a:latin typeface="Bookman Old Style" panose="02050604050505020204" pitchFamily="18" charset="0"/>
                        </a:rPr>
                        <a:t>5.1.3</a:t>
                      </a:r>
                      <a:endParaRPr lang="en-US" sz="800" dirty="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900" b="1" dirty="0">
                          <a:solidFill>
                            <a:schemeClr val="tx1"/>
                          </a:solidFill>
                          <a:effectLst/>
                          <a:latin typeface="Bookman Old Style" panose="02050604050505020204" pitchFamily="18" charset="0"/>
                        </a:rPr>
                        <a:t>      Mechanical Designs and Drawings (EM Build)</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dirty="0">
                          <a:solidFill>
                            <a:schemeClr val="tx1"/>
                          </a:solidFill>
                          <a:effectLst/>
                          <a:latin typeface="Bookman Old Style" panose="02050604050505020204" pitchFamily="18" charset="0"/>
                        </a:rPr>
                        <a:t>30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dirty="0">
                          <a:solidFill>
                            <a:schemeClr val="tx1"/>
                          </a:solidFill>
                          <a:effectLst/>
                          <a:latin typeface="Bookman Old Style" panose="02050604050505020204" pitchFamily="18" charset="0"/>
                        </a:rPr>
                        <a:t>112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863110141"/>
                  </a:ext>
                </a:extLst>
              </a:tr>
              <a:tr h="159081">
                <a:tc>
                  <a:txBody>
                    <a:bodyPr/>
                    <a:lstStyle/>
                    <a:p>
                      <a:pPr algn="ctr"/>
                      <a:r>
                        <a:rPr lang="en-US" sz="800" b="1" dirty="0">
                          <a:solidFill>
                            <a:schemeClr val="tx1"/>
                          </a:solidFill>
                          <a:effectLst/>
                          <a:latin typeface="Bookman Old Style" panose="02050604050505020204" pitchFamily="18" charset="0"/>
                        </a:rPr>
                        <a:t>5.1.4</a:t>
                      </a:r>
                      <a:endParaRPr lang="en-US" sz="800" dirty="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900" b="1" dirty="0">
                          <a:solidFill>
                            <a:schemeClr val="tx1"/>
                          </a:solidFill>
                          <a:effectLst/>
                          <a:latin typeface="Bookman Old Style" panose="02050604050505020204" pitchFamily="18" charset="0"/>
                        </a:rPr>
                        <a:t>      Unit Assembly (EM Build)</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dirty="0">
                          <a:solidFill>
                            <a:schemeClr val="tx1"/>
                          </a:solidFill>
                          <a:effectLst/>
                          <a:latin typeface="Bookman Old Style" panose="02050604050505020204" pitchFamily="18" charset="0"/>
                        </a:rPr>
                        <a:t>9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dirty="0">
                          <a:solidFill>
                            <a:schemeClr val="tx1"/>
                          </a:solidFill>
                          <a:effectLst/>
                          <a:latin typeface="Bookman Old Style" panose="02050604050505020204" pitchFamily="18" charset="0"/>
                        </a:rPr>
                        <a:t>129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1431094999"/>
                  </a:ext>
                </a:extLst>
              </a:tr>
              <a:tr h="159081">
                <a:tc>
                  <a:txBody>
                    <a:bodyPr/>
                    <a:lstStyle/>
                    <a:p>
                      <a:pPr algn="ctr"/>
                      <a:r>
                        <a:rPr lang="en-US" sz="800" b="1" dirty="0">
                          <a:solidFill>
                            <a:schemeClr val="tx1"/>
                          </a:solidFill>
                          <a:effectLst/>
                          <a:latin typeface="Bookman Old Style" panose="02050604050505020204" pitchFamily="18" charset="0"/>
                        </a:rPr>
                        <a:t>6.1</a:t>
                      </a:r>
                      <a:endParaRPr lang="en-US" sz="800" dirty="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2C7"/>
                    </a:solidFill>
                  </a:tcPr>
                </a:tc>
                <a:tc>
                  <a:txBody>
                    <a:bodyPr/>
                    <a:lstStyle/>
                    <a:p>
                      <a:r>
                        <a:rPr lang="en-US" sz="900" b="1" dirty="0">
                          <a:solidFill>
                            <a:schemeClr val="tx1"/>
                          </a:solidFill>
                          <a:effectLst/>
                          <a:latin typeface="Bookman Old Style" panose="02050604050505020204" pitchFamily="18" charset="0"/>
                        </a:rPr>
                        <a:t>   Phase C Final Design &amp; Fabrication</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2C7"/>
                    </a:solidFill>
                  </a:tcPr>
                </a:tc>
                <a:tc>
                  <a:txBody>
                    <a:bodyPr/>
                    <a:lstStyle/>
                    <a:p>
                      <a:r>
                        <a:rPr lang="en-US" sz="800" b="1" dirty="0">
                          <a:solidFill>
                            <a:schemeClr val="tx1"/>
                          </a:solidFill>
                          <a:effectLst/>
                          <a:latin typeface="Bookman Old Style" panose="02050604050505020204" pitchFamily="18" charset="0"/>
                        </a:rPr>
                        <a:t>35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2C7"/>
                    </a:solidFill>
                  </a:tcPr>
                </a:tc>
                <a:tc>
                  <a:txBody>
                    <a:bodyPr/>
                    <a:lstStyle/>
                    <a:p>
                      <a:r>
                        <a:rPr lang="en-US" sz="800" b="1" dirty="0">
                          <a:solidFill>
                            <a:schemeClr val="tx1"/>
                          </a:solidFill>
                          <a:effectLst/>
                          <a:latin typeface="Bookman Old Style" panose="02050604050505020204" pitchFamily="18" charset="0"/>
                        </a:rPr>
                        <a:t>652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2C7"/>
                    </a:solidFill>
                  </a:tcPr>
                </a:tc>
                <a:extLst>
                  <a:ext uri="{0D108BD9-81ED-4DB2-BD59-A6C34878D82A}">
                    <a16:rowId xmlns:a16="http://schemas.microsoft.com/office/drawing/2014/main" val="2330126008"/>
                  </a:ext>
                </a:extLst>
              </a:tr>
              <a:tr h="159081">
                <a:tc>
                  <a:txBody>
                    <a:bodyPr/>
                    <a:lstStyle/>
                    <a:p>
                      <a:pPr algn="ctr"/>
                      <a:r>
                        <a:rPr lang="en-US" sz="800" b="1" dirty="0">
                          <a:solidFill>
                            <a:schemeClr val="tx1"/>
                          </a:solidFill>
                          <a:effectLst/>
                          <a:latin typeface="Bookman Old Style" panose="02050604050505020204" pitchFamily="18" charset="0"/>
                        </a:rPr>
                        <a:t>6.1.1</a:t>
                      </a:r>
                      <a:endParaRPr lang="en-US" sz="800" dirty="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tc>
                  <a:txBody>
                    <a:bodyPr/>
                    <a:lstStyle/>
                    <a:p>
                      <a:r>
                        <a:rPr lang="en-US" sz="900" b="1" dirty="0">
                          <a:solidFill>
                            <a:schemeClr val="tx1"/>
                          </a:solidFill>
                          <a:effectLst/>
                          <a:latin typeface="Bookman Old Style" panose="02050604050505020204" pitchFamily="18" charset="0"/>
                        </a:rPr>
                        <a:t>       CDR (Critical Design Review) Entrance Criteria</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tc>
                  <a:txBody>
                    <a:bodyPr/>
                    <a:lstStyle/>
                    <a:p>
                      <a:r>
                        <a:rPr lang="en-US" sz="800" b="1" dirty="0">
                          <a:solidFill>
                            <a:schemeClr val="tx1"/>
                          </a:solidFill>
                          <a:effectLst/>
                          <a:latin typeface="Bookman Old Style" panose="02050604050505020204" pitchFamily="18" charset="0"/>
                        </a:rPr>
                        <a:t>35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tc>
                  <a:txBody>
                    <a:bodyPr/>
                    <a:lstStyle/>
                    <a:p>
                      <a:r>
                        <a:rPr lang="en-US" sz="800" b="1" dirty="0">
                          <a:solidFill>
                            <a:schemeClr val="tx1"/>
                          </a:solidFill>
                          <a:effectLst/>
                          <a:latin typeface="Bookman Old Style" panose="02050604050505020204" pitchFamily="18" charset="0"/>
                        </a:rPr>
                        <a:t>286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extLst>
                  <a:ext uri="{0D108BD9-81ED-4DB2-BD59-A6C34878D82A}">
                    <a16:rowId xmlns:a16="http://schemas.microsoft.com/office/drawing/2014/main" val="1848178423"/>
                  </a:ext>
                </a:extLst>
              </a:tr>
              <a:tr h="159081">
                <a:tc>
                  <a:txBody>
                    <a:bodyPr/>
                    <a:lstStyle/>
                    <a:p>
                      <a:pPr algn="ctr"/>
                      <a:r>
                        <a:rPr lang="en-US" sz="800" b="1" dirty="0">
                          <a:solidFill>
                            <a:schemeClr val="tx1"/>
                          </a:solidFill>
                          <a:effectLst/>
                          <a:latin typeface="Bookman Old Style" panose="02050604050505020204" pitchFamily="18" charset="0"/>
                        </a:rPr>
                        <a:t>6.1.2</a:t>
                      </a:r>
                      <a:endParaRPr lang="en-US" sz="800" dirty="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900" b="1" dirty="0">
                          <a:solidFill>
                            <a:schemeClr val="tx1"/>
                          </a:solidFill>
                          <a:effectLst/>
                          <a:latin typeface="Bookman Old Style" panose="02050604050505020204" pitchFamily="18" charset="0"/>
                        </a:rPr>
                        <a:t>      Electrical Designs and Drawings (Flight Build)</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dirty="0">
                          <a:solidFill>
                            <a:schemeClr val="tx1"/>
                          </a:solidFill>
                          <a:effectLst/>
                          <a:latin typeface="Bookman Old Style" panose="02050604050505020204" pitchFamily="18" charset="0"/>
                        </a:rPr>
                        <a:t>0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dirty="0">
                          <a:solidFill>
                            <a:schemeClr val="tx1"/>
                          </a:solidFill>
                          <a:effectLst/>
                          <a:latin typeface="Bookman Old Style" panose="02050604050505020204" pitchFamily="18" charset="0"/>
                        </a:rPr>
                        <a:t>182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1376006923"/>
                  </a:ext>
                </a:extLst>
              </a:tr>
              <a:tr h="159081">
                <a:tc>
                  <a:txBody>
                    <a:bodyPr/>
                    <a:lstStyle/>
                    <a:p>
                      <a:pPr algn="ctr"/>
                      <a:r>
                        <a:rPr lang="en-US" sz="800" b="1" dirty="0">
                          <a:solidFill>
                            <a:schemeClr val="tx1"/>
                          </a:solidFill>
                          <a:effectLst/>
                          <a:latin typeface="Bookman Old Style" panose="02050604050505020204" pitchFamily="18" charset="0"/>
                        </a:rPr>
                        <a:t>6.1.3</a:t>
                      </a:r>
                      <a:endParaRPr lang="en-US" sz="800" dirty="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900" b="1" dirty="0">
                          <a:solidFill>
                            <a:schemeClr val="tx1"/>
                          </a:solidFill>
                          <a:effectLst/>
                          <a:latin typeface="Bookman Old Style" panose="02050604050505020204" pitchFamily="18" charset="0"/>
                        </a:rPr>
                        <a:t>      Mechanical Designs and Drawings (Flight Build)</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dirty="0">
                          <a:solidFill>
                            <a:schemeClr val="tx1"/>
                          </a:solidFill>
                          <a:effectLst/>
                          <a:latin typeface="Bookman Old Style" panose="02050604050505020204" pitchFamily="18" charset="0"/>
                        </a:rPr>
                        <a:t>55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dirty="0">
                          <a:solidFill>
                            <a:schemeClr val="tx1"/>
                          </a:solidFill>
                          <a:effectLst/>
                          <a:latin typeface="Bookman Old Style" panose="02050604050505020204" pitchFamily="18" charset="0"/>
                        </a:rPr>
                        <a:t>127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252402710"/>
                  </a:ext>
                </a:extLst>
              </a:tr>
              <a:tr h="159081">
                <a:tc>
                  <a:txBody>
                    <a:bodyPr/>
                    <a:lstStyle/>
                    <a:p>
                      <a:pPr algn="ctr"/>
                      <a:r>
                        <a:rPr lang="en-US" sz="800" b="1" dirty="0">
                          <a:solidFill>
                            <a:schemeClr val="tx1"/>
                          </a:solidFill>
                          <a:effectLst/>
                          <a:latin typeface="Bookman Old Style" panose="02050604050505020204" pitchFamily="18" charset="0"/>
                        </a:rPr>
                        <a:t>6.1.4</a:t>
                      </a:r>
                      <a:endParaRPr lang="en-US" sz="800" dirty="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900" b="1" dirty="0">
                          <a:solidFill>
                            <a:schemeClr val="tx1"/>
                          </a:solidFill>
                          <a:effectLst/>
                          <a:latin typeface="Bookman Old Style" panose="02050604050505020204" pitchFamily="18" charset="0"/>
                        </a:rPr>
                        <a:t>      Unit Assembly (Flight Build)</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dirty="0">
                          <a:solidFill>
                            <a:schemeClr val="tx1"/>
                          </a:solidFill>
                          <a:effectLst/>
                          <a:latin typeface="Bookman Old Style" panose="02050604050505020204" pitchFamily="18" charset="0"/>
                        </a:rPr>
                        <a:t>56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dirty="0">
                          <a:solidFill>
                            <a:schemeClr val="tx1"/>
                          </a:solidFill>
                          <a:effectLst/>
                          <a:latin typeface="Bookman Old Style" panose="02050604050505020204" pitchFamily="18" charset="0"/>
                        </a:rPr>
                        <a:t>322 days</a:t>
                      </a:r>
                      <a:endParaRPr lang="en-US" sz="8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832498129"/>
                  </a:ext>
                </a:extLst>
              </a:tr>
              <a:tr h="159081">
                <a:tc>
                  <a:txBody>
                    <a:bodyPr/>
                    <a:lstStyle/>
                    <a:p>
                      <a:pPr algn="ctr"/>
                      <a:r>
                        <a:rPr lang="en-US" sz="800" b="1" dirty="0">
                          <a:solidFill>
                            <a:schemeClr val="tx1"/>
                          </a:solidFill>
                          <a:effectLst/>
                          <a:latin typeface="Bookman Old Style" panose="02050604050505020204" pitchFamily="18" charset="0"/>
                        </a:rPr>
                        <a:t>7.1</a:t>
                      </a:r>
                      <a:endParaRPr lang="en-US" sz="800" dirty="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1C7"/>
                    </a:solidFill>
                  </a:tcPr>
                </a:tc>
                <a:tc>
                  <a:txBody>
                    <a:bodyPr/>
                    <a:lstStyle/>
                    <a:p>
                      <a:r>
                        <a:rPr lang="en-US" sz="900" b="1" dirty="0">
                          <a:solidFill>
                            <a:schemeClr val="tx1"/>
                          </a:solidFill>
                          <a:effectLst/>
                          <a:latin typeface="Bookman Old Style" panose="02050604050505020204" pitchFamily="18" charset="0"/>
                        </a:rPr>
                        <a:t>   Phase D System Assembly </a:t>
                      </a:r>
                      <a:r>
                        <a:rPr lang="en-US" sz="900" b="1" dirty="0" err="1">
                          <a:solidFill>
                            <a:schemeClr val="tx1"/>
                          </a:solidFill>
                          <a:effectLst/>
                          <a:latin typeface="Bookman Old Style" panose="02050604050505020204" pitchFamily="18" charset="0"/>
                        </a:rPr>
                        <a:t>Int</a:t>
                      </a:r>
                      <a:r>
                        <a:rPr lang="en-US" sz="900" b="1" dirty="0">
                          <a:solidFill>
                            <a:schemeClr val="tx1"/>
                          </a:solidFill>
                          <a:effectLst/>
                          <a:latin typeface="Bookman Old Style" panose="02050604050505020204" pitchFamily="18" charset="0"/>
                        </a:rPr>
                        <a:t> &amp; Test, Launch</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1C7"/>
                    </a:solidFill>
                  </a:tcPr>
                </a:tc>
                <a:tc>
                  <a:txBody>
                    <a:bodyPr/>
                    <a:lstStyle/>
                    <a:p>
                      <a:r>
                        <a:rPr lang="en-US" sz="800" b="1">
                          <a:solidFill>
                            <a:schemeClr val="tx1"/>
                          </a:solidFill>
                          <a:effectLst/>
                          <a:latin typeface="Bookman Old Style" panose="02050604050505020204" pitchFamily="18" charset="0"/>
                        </a:rPr>
                        <a:t>0 days</a:t>
                      </a:r>
                      <a:endParaRPr lang="en-US" sz="80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1C7"/>
                    </a:solidFill>
                  </a:tcPr>
                </a:tc>
                <a:tc>
                  <a:txBody>
                    <a:bodyPr/>
                    <a:lstStyle/>
                    <a:p>
                      <a:r>
                        <a:rPr lang="en-US" sz="800" b="1">
                          <a:solidFill>
                            <a:schemeClr val="tx1"/>
                          </a:solidFill>
                          <a:effectLst/>
                          <a:latin typeface="Bookman Old Style" panose="02050604050505020204" pitchFamily="18" charset="0"/>
                        </a:rPr>
                        <a:t>246 days</a:t>
                      </a:r>
                      <a:endParaRPr lang="en-US" sz="80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1C7"/>
                    </a:solidFill>
                  </a:tcPr>
                </a:tc>
                <a:extLst>
                  <a:ext uri="{0D108BD9-81ED-4DB2-BD59-A6C34878D82A}">
                    <a16:rowId xmlns:a16="http://schemas.microsoft.com/office/drawing/2014/main" val="3857796191"/>
                  </a:ext>
                </a:extLst>
              </a:tr>
              <a:tr h="159081">
                <a:tc>
                  <a:txBody>
                    <a:bodyPr/>
                    <a:lstStyle/>
                    <a:p>
                      <a:pPr algn="ctr"/>
                      <a:r>
                        <a:rPr lang="en-US" sz="800" b="1">
                          <a:solidFill>
                            <a:schemeClr val="tx1"/>
                          </a:solidFill>
                          <a:effectLst/>
                          <a:latin typeface="Bookman Old Style" panose="02050604050505020204" pitchFamily="18" charset="0"/>
                        </a:rPr>
                        <a:t>7.1.1</a:t>
                      </a:r>
                      <a:endParaRPr lang="en-US" sz="80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tc>
                  <a:txBody>
                    <a:bodyPr/>
                    <a:lstStyle/>
                    <a:p>
                      <a:r>
                        <a:rPr lang="en-US" sz="900" b="1" dirty="0">
                          <a:solidFill>
                            <a:schemeClr val="tx1"/>
                          </a:solidFill>
                          <a:effectLst/>
                          <a:latin typeface="Bookman Old Style" panose="02050604050505020204" pitchFamily="18" charset="0"/>
                        </a:rPr>
                        <a:t>       SAR (Systems Acceptance Review) Entrance Criteria</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tc>
                  <a:txBody>
                    <a:bodyPr/>
                    <a:lstStyle/>
                    <a:p>
                      <a:r>
                        <a:rPr lang="en-US" sz="800" b="1">
                          <a:solidFill>
                            <a:schemeClr val="tx1"/>
                          </a:solidFill>
                          <a:effectLst/>
                          <a:latin typeface="Bookman Old Style" panose="02050604050505020204" pitchFamily="18" charset="0"/>
                        </a:rPr>
                        <a:t>0 days</a:t>
                      </a:r>
                      <a:endParaRPr lang="en-US" sz="80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tc>
                  <a:txBody>
                    <a:bodyPr/>
                    <a:lstStyle/>
                    <a:p>
                      <a:r>
                        <a:rPr lang="en-US" sz="800" b="1">
                          <a:solidFill>
                            <a:schemeClr val="tx1"/>
                          </a:solidFill>
                          <a:effectLst/>
                          <a:latin typeface="Bookman Old Style" panose="02050604050505020204" pitchFamily="18" charset="0"/>
                        </a:rPr>
                        <a:t>246 days</a:t>
                      </a:r>
                      <a:endParaRPr lang="en-US" sz="80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extLst>
                  <a:ext uri="{0D108BD9-81ED-4DB2-BD59-A6C34878D82A}">
                    <a16:rowId xmlns:a16="http://schemas.microsoft.com/office/drawing/2014/main" val="3379654316"/>
                  </a:ext>
                </a:extLst>
              </a:tr>
              <a:tr h="159081">
                <a:tc>
                  <a:txBody>
                    <a:bodyPr/>
                    <a:lstStyle/>
                    <a:p>
                      <a:pPr algn="ctr"/>
                      <a:r>
                        <a:rPr lang="en-US" sz="800" b="1">
                          <a:solidFill>
                            <a:schemeClr val="tx1"/>
                          </a:solidFill>
                          <a:effectLst/>
                          <a:latin typeface="Bookman Old Style" panose="02050604050505020204" pitchFamily="18" charset="0"/>
                        </a:rPr>
                        <a:t>8.1</a:t>
                      </a:r>
                      <a:endParaRPr lang="en-US" sz="80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1C7"/>
                    </a:solidFill>
                  </a:tcPr>
                </a:tc>
                <a:tc>
                  <a:txBody>
                    <a:bodyPr/>
                    <a:lstStyle/>
                    <a:p>
                      <a:r>
                        <a:rPr lang="en-US" sz="900" b="1" dirty="0">
                          <a:solidFill>
                            <a:schemeClr val="tx1"/>
                          </a:solidFill>
                          <a:effectLst/>
                          <a:latin typeface="Bookman Old Style" panose="02050604050505020204" pitchFamily="18" charset="0"/>
                        </a:rPr>
                        <a:t>   Phase E Operations &amp; Sustainment</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1C7"/>
                    </a:solidFill>
                  </a:tcPr>
                </a:tc>
                <a:tc>
                  <a:txBody>
                    <a:bodyPr/>
                    <a:lstStyle/>
                    <a:p>
                      <a:r>
                        <a:rPr lang="en-US" sz="800" b="1">
                          <a:solidFill>
                            <a:schemeClr val="tx1"/>
                          </a:solidFill>
                          <a:effectLst/>
                          <a:latin typeface="Bookman Old Style" panose="02050604050505020204" pitchFamily="18" charset="0"/>
                        </a:rPr>
                        <a:t>0 days</a:t>
                      </a:r>
                      <a:endParaRPr lang="en-US" sz="80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1C7"/>
                    </a:solidFill>
                  </a:tcPr>
                </a:tc>
                <a:tc>
                  <a:txBody>
                    <a:bodyPr/>
                    <a:lstStyle/>
                    <a:p>
                      <a:r>
                        <a:rPr lang="en-US" sz="800" b="1">
                          <a:solidFill>
                            <a:schemeClr val="tx1"/>
                          </a:solidFill>
                          <a:effectLst/>
                          <a:latin typeface="Bookman Old Style" panose="02050604050505020204" pitchFamily="18" charset="0"/>
                        </a:rPr>
                        <a:t>90 days</a:t>
                      </a:r>
                      <a:endParaRPr lang="en-US" sz="80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1C7"/>
                    </a:solidFill>
                  </a:tcPr>
                </a:tc>
                <a:extLst>
                  <a:ext uri="{0D108BD9-81ED-4DB2-BD59-A6C34878D82A}">
                    <a16:rowId xmlns:a16="http://schemas.microsoft.com/office/drawing/2014/main" val="1817621470"/>
                  </a:ext>
                </a:extLst>
              </a:tr>
              <a:tr h="159081">
                <a:tc>
                  <a:txBody>
                    <a:bodyPr/>
                    <a:lstStyle/>
                    <a:p>
                      <a:pPr algn="ctr"/>
                      <a:r>
                        <a:rPr lang="en-US" sz="800" b="1">
                          <a:solidFill>
                            <a:schemeClr val="tx1"/>
                          </a:solidFill>
                          <a:effectLst/>
                          <a:latin typeface="Bookman Old Style" panose="02050604050505020204" pitchFamily="18" charset="0"/>
                        </a:rPr>
                        <a:t>8.1.1</a:t>
                      </a:r>
                      <a:endParaRPr lang="en-US" sz="80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tc>
                  <a:txBody>
                    <a:bodyPr/>
                    <a:lstStyle/>
                    <a:p>
                      <a:r>
                        <a:rPr lang="en-US" sz="900" b="1" dirty="0">
                          <a:solidFill>
                            <a:schemeClr val="tx1"/>
                          </a:solidFill>
                          <a:effectLst/>
                          <a:latin typeface="Bookman Old Style" panose="02050604050505020204" pitchFamily="18" charset="0"/>
                        </a:rPr>
                        <a:t>       ORR (Operational Readiness Review Entrance Criteria)</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tc>
                  <a:txBody>
                    <a:bodyPr/>
                    <a:lstStyle/>
                    <a:p>
                      <a:r>
                        <a:rPr lang="en-US" sz="800" b="1">
                          <a:solidFill>
                            <a:schemeClr val="tx1"/>
                          </a:solidFill>
                          <a:effectLst/>
                          <a:latin typeface="Bookman Old Style" panose="02050604050505020204" pitchFamily="18" charset="0"/>
                        </a:rPr>
                        <a:t>24 days</a:t>
                      </a:r>
                      <a:endParaRPr lang="en-US" sz="80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tc>
                  <a:txBody>
                    <a:bodyPr/>
                    <a:lstStyle/>
                    <a:p>
                      <a:r>
                        <a:rPr lang="en-US" sz="800" b="1">
                          <a:solidFill>
                            <a:schemeClr val="tx1"/>
                          </a:solidFill>
                          <a:effectLst/>
                          <a:latin typeface="Bookman Old Style" panose="02050604050505020204" pitchFamily="18" charset="0"/>
                        </a:rPr>
                        <a:t>66 days</a:t>
                      </a:r>
                      <a:endParaRPr lang="en-US" sz="80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extLst>
                  <a:ext uri="{0D108BD9-81ED-4DB2-BD59-A6C34878D82A}">
                    <a16:rowId xmlns:a16="http://schemas.microsoft.com/office/drawing/2014/main" val="141687851"/>
                  </a:ext>
                </a:extLst>
              </a:tr>
              <a:tr h="159081">
                <a:tc>
                  <a:txBody>
                    <a:bodyPr/>
                    <a:lstStyle/>
                    <a:p>
                      <a:pPr algn="ctr"/>
                      <a:r>
                        <a:rPr lang="en-US" sz="800" b="1">
                          <a:solidFill>
                            <a:schemeClr val="tx1"/>
                          </a:solidFill>
                          <a:effectLst/>
                          <a:latin typeface="Bookman Old Style" panose="02050604050505020204" pitchFamily="18" charset="0"/>
                        </a:rPr>
                        <a:t>8.1.2</a:t>
                      </a:r>
                      <a:endParaRPr lang="en-US" sz="80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900" b="1" dirty="0">
                          <a:solidFill>
                            <a:schemeClr val="tx1"/>
                          </a:solidFill>
                          <a:effectLst/>
                          <a:latin typeface="Bookman Old Style" panose="02050604050505020204" pitchFamily="18" charset="0"/>
                        </a:rPr>
                        <a:t>       Launch</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a:solidFill>
                            <a:schemeClr val="tx1"/>
                          </a:solidFill>
                          <a:effectLst/>
                          <a:latin typeface="Bookman Old Style" panose="02050604050505020204" pitchFamily="18" charset="0"/>
                        </a:rPr>
                        <a:t>0 days</a:t>
                      </a:r>
                      <a:endParaRPr lang="en-US" sz="80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b="1">
                          <a:solidFill>
                            <a:schemeClr val="tx1"/>
                          </a:solidFill>
                          <a:effectLst/>
                          <a:latin typeface="Bookman Old Style" panose="02050604050505020204" pitchFamily="18" charset="0"/>
                        </a:rPr>
                        <a:t>0 days</a:t>
                      </a:r>
                      <a:endParaRPr lang="en-US" sz="80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179936625"/>
                  </a:ext>
                </a:extLst>
              </a:tr>
              <a:tr h="159081">
                <a:tc>
                  <a:txBody>
                    <a:bodyPr/>
                    <a:lstStyle/>
                    <a:p>
                      <a:pPr algn="ctr"/>
                      <a:r>
                        <a:rPr lang="en-US" sz="800">
                          <a:solidFill>
                            <a:schemeClr val="tx1"/>
                          </a:solidFill>
                          <a:effectLst/>
                          <a:latin typeface="Bookman Old Style" panose="02050604050505020204" pitchFamily="18" charset="0"/>
                        </a:rPr>
                        <a:t>8.1.3</a:t>
                      </a: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900" dirty="0">
                          <a:solidFill>
                            <a:schemeClr val="tx1"/>
                          </a:solidFill>
                          <a:effectLst/>
                          <a:latin typeface="Bookman Old Style" panose="02050604050505020204" pitchFamily="18" charset="0"/>
                        </a:rPr>
                        <a:t>       OPS</a:t>
                      </a: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a:solidFill>
                            <a:schemeClr val="tx1"/>
                          </a:solidFill>
                          <a:effectLst/>
                          <a:latin typeface="Bookman Old Style" panose="02050604050505020204" pitchFamily="18" charset="0"/>
                        </a:rPr>
                        <a:t>0 days</a:t>
                      </a: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a:solidFill>
                            <a:schemeClr val="tx1"/>
                          </a:solidFill>
                          <a:effectLst/>
                          <a:latin typeface="Bookman Old Style" panose="02050604050505020204" pitchFamily="18" charset="0"/>
                        </a:rPr>
                        <a:t>25 days</a:t>
                      </a: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1361055178"/>
                  </a:ext>
                </a:extLst>
              </a:tr>
              <a:tr h="159081">
                <a:tc>
                  <a:txBody>
                    <a:bodyPr/>
                    <a:lstStyle/>
                    <a:p>
                      <a:pPr algn="ctr"/>
                      <a:r>
                        <a:rPr lang="en-US" sz="800">
                          <a:solidFill>
                            <a:schemeClr val="tx1"/>
                          </a:solidFill>
                          <a:effectLst/>
                          <a:latin typeface="Bookman Old Style" panose="02050604050505020204" pitchFamily="18" charset="0"/>
                        </a:rPr>
                        <a:t>8.1.4</a:t>
                      </a: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900" dirty="0">
                          <a:solidFill>
                            <a:schemeClr val="tx1"/>
                          </a:solidFill>
                          <a:effectLst/>
                          <a:latin typeface="Bookman Old Style" panose="02050604050505020204" pitchFamily="18" charset="0"/>
                        </a:rPr>
                        <a:t>       Data Return</a:t>
                      </a: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a:solidFill>
                            <a:schemeClr val="tx1"/>
                          </a:solidFill>
                          <a:effectLst/>
                          <a:latin typeface="Bookman Old Style" panose="02050604050505020204" pitchFamily="18" charset="0"/>
                        </a:rPr>
                        <a:t>0 days</a:t>
                      </a: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a:solidFill>
                            <a:schemeClr val="tx1"/>
                          </a:solidFill>
                          <a:effectLst/>
                          <a:latin typeface="Bookman Old Style" panose="02050604050505020204" pitchFamily="18" charset="0"/>
                        </a:rPr>
                        <a:t>10 days</a:t>
                      </a: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1511585836"/>
                  </a:ext>
                </a:extLst>
              </a:tr>
              <a:tr h="159081">
                <a:tc>
                  <a:txBody>
                    <a:bodyPr/>
                    <a:lstStyle/>
                    <a:p>
                      <a:pPr algn="ctr"/>
                      <a:r>
                        <a:rPr lang="en-US" sz="800" b="1">
                          <a:solidFill>
                            <a:schemeClr val="tx1"/>
                          </a:solidFill>
                          <a:effectLst/>
                          <a:latin typeface="Bookman Old Style" panose="02050604050505020204" pitchFamily="18" charset="0"/>
                        </a:rPr>
                        <a:t>9.1</a:t>
                      </a:r>
                      <a:endParaRPr lang="en-US" sz="80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1C7"/>
                    </a:solidFill>
                  </a:tcPr>
                </a:tc>
                <a:tc>
                  <a:txBody>
                    <a:bodyPr/>
                    <a:lstStyle/>
                    <a:p>
                      <a:r>
                        <a:rPr lang="en-US" sz="900" b="1" dirty="0">
                          <a:solidFill>
                            <a:schemeClr val="tx1"/>
                          </a:solidFill>
                          <a:effectLst/>
                          <a:latin typeface="Bookman Old Style" panose="02050604050505020204" pitchFamily="18" charset="0"/>
                        </a:rPr>
                        <a:t>   Phase F Final Report &amp; Closeout</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1C7"/>
                    </a:solidFill>
                  </a:tcPr>
                </a:tc>
                <a:tc>
                  <a:txBody>
                    <a:bodyPr/>
                    <a:lstStyle/>
                    <a:p>
                      <a:r>
                        <a:rPr lang="en-US" sz="800" b="1">
                          <a:solidFill>
                            <a:schemeClr val="tx1"/>
                          </a:solidFill>
                          <a:effectLst/>
                          <a:latin typeface="Bookman Old Style" panose="02050604050505020204" pitchFamily="18" charset="0"/>
                        </a:rPr>
                        <a:t>0 days</a:t>
                      </a:r>
                      <a:endParaRPr lang="en-US" sz="80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1C7"/>
                    </a:solidFill>
                  </a:tcPr>
                </a:tc>
                <a:tc>
                  <a:txBody>
                    <a:bodyPr/>
                    <a:lstStyle/>
                    <a:p>
                      <a:r>
                        <a:rPr lang="en-US" sz="800" b="1">
                          <a:solidFill>
                            <a:schemeClr val="tx1"/>
                          </a:solidFill>
                          <a:effectLst/>
                          <a:latin typeface="Bookman Old Style" panose="02050604050505020204" pitchFamily="18" charset="0"/>
                        </a:rPr>
                        <a:t>1296 days</a:t>
                      </a:r>
                      <a:endParaRPr lang="en-US" sz="80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B2A1C7"/>
                    </a:solidFill>
                  </a:tcPr>
                </a:tc>
                <a:extLst>
                  <a:ext uri="{0D108BD9-81ED-4DB2-BD59-A6C34878D82A}">
                    <a16:rowId xmlns:a16="http://schemas.microsoft.com/office/drawing/2014/main" val="688980390"/>
                  </a:ext>
                </a:extLst>
              </a:tr>
              <a:tr h="159081">
                <a:tc>
                  <a:txBody>
                    <a:bodyPr/>
                    <a:lstStyle/>
                    <a:p>
                      <a:pPr algn="ctr"/>
                      <a:r>
                        <a:rPr lang="en-US" sz="800" b="1">
                          <a:solidFill>
                            <a:schemeClr val="tx1"/>
                          </a:solidFill>
                          <a:effectLst/>
                          <a:latin typeface="Bookman Old Style" panose="02050604050505020204" pitchFamily="18" charset="0"/>
                        </a:rPr>
                        <a:t>9.1.1</a:t>
                      </a:r>
                      <a:endParaRPr lang="en-US" sz="800">
                        <a:solidFill>
                          <a:schemeClr val="tx1"/>
                        </a:solidFill>
                        <a:effectLst/>
                        <a:latin typeface="Bookman Old Style" panose="02050604050505020204" pitchFamily="18" charset="0"/>
                      </a:endParaRP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tc>
                  <a:txBody>
                    <a:bodyPr/>
                    <a:lstStyle/>
                    <a:p>
                      <a:r>
                        <a:rPr lang="en-US" sz="900" b="1" dirty="0">
                          <a:solidFill>
                            <a:schemeClr val="tx1"/>
                          </a:solidFill>
                          <a:effectLst/>
                          <a:latin typeface="Bookman Old Style" panose="02050604050505020204" pitchFamily="18" charset="0"/>
                        </a:rPr>
                        <a:t>       PFAR (Post Flight Assessment Review) Entrance Criteria</a:t>
                      </a:r>
                      <a:endParaRPr lang="en-US" sz="900" dirty="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tc>
                  <a:txBody>
                    <a:bodyPr/>
                    <a:lstStyle/>
                    <a:p>
                      <a:r>
                        <a:rPr lang="en-US" sz="800" b="1">
                          <a:solidFill>
                            <a:schemeClr val="tx1"/>
                          </a:solidFill>
                          <a:effectLst/>
                          <a:latin typeface="Bookman Old Style" panose="02050604050505020204" pitchFamily="18" charset="0"/>
                        </a:rPr>
                        <a:t>0 days</a:t>
                      </a:r>
                      <a:endParaRPr lang="en-US" sz="80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tc>
                  <a:txBody>
                    <a:bodyPr/>
                    <a:lstStyle/>
                    <a:p>
                      <a:r>
                        <a:rPr lang="en-US" sz="800" b="1">
                          <a:solidFill>
                            <a:schemeClr val="tx1"/>
                          </a:solidFill>
                          <a:effectLst/>
                          <a:latin typeface="Bookman Old Style" panose="02050604050505020204" pitchFamily="18" charset="0"/>
                        </a:rPr>
                        <a:t>71 days</a:t>
                      </a:r>
                      <a:endParaRPr lang="en-US" sz="800">
                        <a:solidFill>
                          <a:schemeClr val="tx1"/>
                        </a:solidFill>
                        <a:effectLst/>
                        <a:latin typeface="Bookman Old Style" panose="02050604050505020204" pitchFamily="18" charset="0"/>
                      </a:endParaRP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E5B9B7"/>
                    </a:solidFill>
                  </a:tcPr>
                </a:tc>
                <a:extLst>
                  <a:ext uri="{0D108BD9-81ED-4DB2-BD59-A6C34878D82A}">
                    <a16:rowId xmlns:a16="http://schemas.microsoft.com/office/drawing/2014/main" val="3552234806"/>
                  </a:ext>
                </a:extLst>
              </a:tr>
              <a:tr h="159081">
                <a:tc>
                  <a:txBody>
                    <a:bodyPr/>
                    <a:lstStyle/>
                    <a:p>
                      <a:pPr algn="ctr"/>
                      <a:r>
                        <a:rPr lang="en-US" sz="800">
                          <a:solidFill>
                            <a:schemeClr val="tx1"/>
                          </a:solidFill>
                          <a:effectLst/>
                          <a:latin typeface="Bookman Old Style" panose="02050604050505020204" pitchFamily="18" charset="0"/>
                        </a:rPr>
                        <a:t>9.1.2</a:t>
                      </a: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900" dirty="0">
                          <a:solidFill>
                            <a:schemeClr val="tx1"/>
                          </a:solidFill>
                          <a:effectLst/>
                          <a:latin typeface="Bookman Old Style" panose="02050604050505020204" pitchFamily="18" charset="0"/>
                        </a:rPr>
                        <a:t>       Project Closeout</a:t>
                      </a: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a:solidFill>
                            <a:schemeClr val="tx1"/>
                          </a:solidFill>
                          <a:effectLst/>
                          <a:latin typeface="Bookman Old Style" panose="02050604050505020204" pitchFamily="18" charset="0"/>
                        </a:rPr>
                        <a:t>0 days</a:t>
                      </a: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r>
                        <a:rPr lang="en-US" sz="800">
                          <a:solidFill>
                            <a:schemeClr val="tx1"/>
                          </a:solidFill>
                          <a:effectLst/>
                          <a:latin typeface="Bookman Old Style" panose="02050604050505020204" pitchFamily="18" charset="0"/>
                        </a:rPr>
                        <a:t>0 days</a:t>
                      </a: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3635399543"/>
                  </a:ext>
                </a:extLst>
              </a:tr>
              <a:tr h="159081">
                <a:tc>
                  <a:txBody>
                    <a:bodyPr/>
                    <a:lstStyle/>
                    <a:p>
                      <a:pPr algn="ctr"/>
                      <a:r>
                        <a:rPr lang="en-US" sz="800">
                          <a:solidFill>
                            <a:schemeClr val="tx1"/>
                          </a:solidFill>
                          <a:effectLst/>
                          <a:latin typeface="Bookman Old Style" panose="02050604050505020204" pitchFamily="18" charset="0"/>
                        </a:rPr>
                        <a:t>9.1.3</a:t>
                      </a:r>
                    </a:p>
                  </a:txBody>
                  <a:tcPr marL="8551" marR="8551" marT="8551" marB="8551" anchor="ctr">
                    <a:lnL w="12700" cap="flat" cmpd="sng" algn="ctr">
                      <a:solidFill>
                        <a:schemeClr val="tx1"/>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900" dirty="0">
                          <a:solidFill>
                            <a:schemeClr val="tx1"/>
                          </a:solidFill>
                          <a:effectLst/>
                          <a:latin typeface="Bookman Old Style" panose="02050604050505020204" pitchFamily="18" charset="0"/>
                        </a:rPr>
                        <a:t>       Final Report</a:t>
                      </a: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800">
                          <a:solidFill>
                            <a:schemeClr val="tx1"/>
                          </a:solidFill>
                          <a:effectLst/>
                          <a:latin typeface="Bookman Old Style" panose="02050604050505020204" pitchFamily="18" charset="0"/>
                        </a:rPr>
                        <a:t>0 days</a:t>
                      </a:r>
                    </a:p>
                  </a:txBody>
                  <a:tcPr marL="8551" marR="8551" marT="8551" marB="8551"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800" dirty="0">
                          <a:solidFill>
                            <a:schemeClr val="tx1"/>
                          </a:solidFill>
                          <a:effectLst/>
                          <a:latin typeface="Bookman Old Style" panose="02050604050505020204" pitchFamily="18" charset="0"/>
                        </a:rPr>
                        <a:t>20 days</a:t>
                      </a:r>
                    </a:p>
                  </a:txBody>
                  <a:tcPr marL="8551" marR="8551" marT="8551" marB="8551" anchor="ctr">
                    <a:lnL w="6350" cap="flat" cmpd="sng" algn="ctr">
                      <a:solidFill>
                        <a:srgbClr val="B1BBC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1BB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53486565"/>
                  </a:ext>
                </a:extLst>
              </a:tr>
            </a:tbl>
          </a:graphicData>
        </a:graphic>
      </p:graphicFrame>
    </p:spTree>
    <p:extLst>
      <p:ext uri="{BB962C8B-B14F-4D97-AF65-F5344CB8AC3E}">
        <p14:creationId xmlns:p14="http://schemas.microsoft.com/office/powerpoint/2010/main" val="51538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6C596D-2EC9-4802-A3E7-EECF53137B35}"/>
              </a:ext>
            </a:extLst>
          </p:cNvPr>
          <p:cNvSpPr txBox="1"/>
          <p:nvPr/>
        </p:nvSpPr>
        <p:spPr>
          <a:xfrm>
            <a:off x="74612" y="228600"/>
            <a:ext cx="9220200" cy="584775"/>
          </a:xfrm>
          <a:prstGeom prst="rect">
            <a:avLst/>
          </a:prstGeom>
          <a:noFill/>
          <a:ln>
            <a:solidFill>
              <a:schemeClr val="accent1">
                <a:lumMod val="20000"/>
                <a:lumOff val="80000"/>
              </a:schemeClr>
            </a:solidFill>
          </a:ln>
        </p:spPr>
        <p:txBody>
          <a:bodyPr wrap="square" rtlCol="0" anchor="ctr" anchorCtr="1">
            <a:spAutoFit/>
          </a:bodyPr>
          <a:lstStyle/>
          <a:p>
            <a:r>
              <a:rPr lang="en-US" sz="3200" i="1" u="sng" dirty="0">
                <a:solidFill>
                  <a:schemeClr val="accent1">
                    <a:lumMod val="75000"/>
                  </a:schemeClr>
                </a:solidFill>
              </a:rPr>
              <a:t>3. Implement a regular status and reporting Process </a:t>
            </a:r>
          </a:p>
        </p:txBody>
      </p:sp>
      <p:sp>
        <p:nvSpPr>
          <p:cNvPr id="3" name="TextBox 2">
            <a:extLst>
              <a:ext uri="{FF2B5EF4-FFF2-40B4-BE49-F238E27FC236}">
                <a16:creationId xmlns:a16="http://schemas.microsoft.com/office/drawing/2014/main" id="{A658A133-2FAF-4F80-BE52-C12D5F0393DB}"/>
              </a:ext>
            </a:extLst>
          </p:cNvPr>
          <p:cNvSpPr txBox="1"/>
          <p:nvPr/>
        </p:nvSpPr>
        <p:spPr>
          <a:xfrm>
            <a:off x="836612" y="1267598"/>
            <a:ext cx="10972800" cy="4801314"/>
          </a:xfrm>
          <a:prstGeom prst="rect">
            <a:avLst/>
          </a:prstGeom>
          <a:noFill/>
          <a:ln>
            <a:solidFill>
              <a:schemeClr val="accent1">
                <a:lumMod val="20000"/>
                <a:lumOff val="80000"/>
              </a:schemeClr>
            </a:solidFill>
          </a:ln>
        </p:spPr>
        <p:txBody>
          <a:bodyPr wrap="square" rtlCol="0" anchor="ctr" anchorCtr="1">
            <a:spAutoFit/>
          </a:bodyPr>
          <a:lstStyle/>
          <a:p>
            <a:r>
              <a:rPr lang="en-US" dirty="0">
                <a:solidFill>
                  <a:schemeClr val="accent1">
                    <a:lumMod val="50000"/>
                  </a:schemeClr>
                </a:solidFill>
              </a:rPr>
              <a:t>ZIN Technologies has put together a pro-active and project specific way of creating and status updating the schedules along with the monthly reporting process to Management and Stakeholders.</a:t>
            </a:r>
          </a:p>
          <a:p>
            <a:endParaRPr lang="en-US" dirty="0">
              <a:solidFill>
                <a:schemeClr val="accent1">
                  <a:lumMod val="50000"/>
                </a:schemeClr>
              </a:solidFill>
            </a:endParaRPr>
          </a:p>
          <a:p>
            <a:r>
              <a:rPr lang="en-US" sz="1400" dirty="0">
                <a:solidFill>
                  <a:schemeClr val="accent1">
                    <a:lumMod val="50000"/>
                  </a:schemeClr>
                </a:solidFill>
              </a:rPr>
              <a:t>  1. </a:t>
            </a:r>
            <a:r>
              <a:rPr lang="en-US" dirty="0">
                <a:solidFill>
                  <a:schemeClr val="accent1">
                    <a:lumMod val="50000"/>
                  </a:schemeClr>
                </a:solidFill>
              </a:rPr>
              <a:t>The ZIN Scheduling Manager is responsible for building, updating and keeping the controlled copies of each project schedule based on the individual Statement of Work or Contract for each project and the Project Manager’s inputs.  </a:t>
            </a:r>
          </a:p>
          <a:p>
            <a:r>
              <a:rPr lang="en-US" dirty="0">
                <a:solidFill>
                  <a:schemeClr val="accent1">
                    <a:lumMod val="50000"/>
                  </a:schemeClr>
                </a:solidFill>
              </a:rPr>
              <a:t> </a:t>
            </a:r>
          </a:p>
          <a:p>
            <a:r>
              <a:rPr lang="en-US" dirty="0">
                <a:solidFill>
                  <a:schemeClr val="accent1">
                    <a:lumMod val="50000"/>
                  </a:schemeClr>
                </a:solidFill>
              </a:rPr>
              <a:t>2. The Scheduling Manager can distribute “Uncontrolled” copies of the schedule to the Project Managers, Division/Program Manager, Project teams and stakeholders if needed or required, but will always keep the “Controlled” copy of the schedule for management of the project, status updates and reporting.  </a:t>
            </a:r>
          </a:p>
          <a:p>
            <a:r>
              <a:rPr lang="en-US" dirty="0">
                <a:solidFill>
                  <a:schemeClr val="accent1">
                    <a:lumMod val="50000"/>
                  </a:schemeClr>
                </a:solidFill>
              </a:rPr>
              <a:t> </a:t>
            </a:r>
          </a:p>
          <a:p>
            <a:r>
              <a:rPr lang="en-US" dirty="0">
                <a:solidFill>
                  <a:schemeClr val="accent1">
                    <a:lumMod val="50000"/>
                  </a:schemeClr>
                </a:solidFill>
              </a:rPr>
              <a:t>3. The project schedule will be reviewed and updated as necessary on a bi-monthly basis with actual start, actual finish, and completion percentages by the Scheduling Manager which inputs will be provided by the Project Manager and project team.  </a:t>
            </a:r>
          </a:p>
          <a:p>
            <a:r>
              <a:rPr lang="en-US" dirty="0">
                <a:solidFill>
                  <a:schemeClr val="accent1">
                    <a:lumMod val="50000"/>
                  </a:schemeClr>
                </a:solidFill>
              </a:rPr>
              <a:t> </a:t>
            </a:r>
          </a:p>
          <a:p>
            <a:r>
              <a:rPr lang="en-US" dirty="0">
                <a:solidFill>
                  <a:schemeClr val="accent1">
                    <a:lumMod val="50000"/>
                  </a:schemeClr>
                </a:solidFill>
              </a:rPr>
              <a:t>4. The Scheduling Manager will resource load all schedules based on inputs from the Project Manager and to follow standard Stakeholder guidelines. </a:t>
            </a:r>
          </a:p>
        </p:txBody>
      </p:sp>
    </p:spTree>
    <p:extLst>
      <p:ext uri="{BB962C8B-B14F-4D97-AF65-F5344CB8AC3E}">
        <p14:creationId xmlns:p14="http://schemas.microsoft.com/office/powerpoint/2010/main" val="24188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92251F-EAC7-4AF5-A72D-BF27AEF132D2}"/>
              </a:ext>
            </a:extLst>
          </p:cNvPr>
          <p:cNvSpPr/>
          <p:nvPr/>
        </p:nvSpPr>
        <p:spPr>
          <a:xfrm>
            <a:off x="530225" y="1066800"/>
            <a:ext cx="11507787" cy="5355312"/>
          </a:xfrm>
          <a:prstGeom prst="rect">
            <a:avLst/>
          </a:prstGeom>
        </p:spPr>
        <p:txBody>
          <a:bodyPr wrap="square">
            <a:spAutoFit/>
          </a:bodyPr>
          <a:lstStyle/>
          <a:p>
            <a:r>
              <a:rPr lang="en-US" dirty="0">
                <a:solidFill>
                  <a:schemeClr val="accent1">
                    <a:lumMod val="50000"/>
                  </a:schemeClr>
                </a:solidFill>
              </a:rPr>
              <a:t>5. The Scheduling Manager is responsible for holding bi-monthly schedule updates/reviews with the Project Managers; determining impacts of schedule variances; submitting schedule change requests; and reporting schedule status in accordance with the project’s communications plan.</a:t>
            </a:r>
          </a:p>
          <a:p>
            <a:r>
              <a:rPr lang="en-US" dirty="0">
                <a:solidFill>
                  <a:schemeClr val="accent1">
                    <a:lumMod val="50000"/>
                  </a:schemeClr>
                </a:solidFill>
              </a:rPr>
              <a:t> </a:t>
            </a:r>
          </a:p>
          <a:p>
            <a:r>
              <a:rPr lang="en-US" dirty="0">
                <a:solidFill>
                  <a:schemeClr val="accent1">
                    <a:lumMod val="50000"/>
                  </a:schemeClr>
                </a:solidFill>
              </a:rPr>
              <a:t>6. The Project Manager is responsible for participating in bi-monthly schedule updates/reviews; communicating any changes to actual start/finish dates to the Scheduling Manager; and participating in schedule variance resolution activities as needed.</a:t>
            </a:r>
          </a:p>
          <a:p>
            <a:r>
              <a:rPr lang="en-US" dirty="0">
                <a:solidFill>
                  <a:schemeClr val="accent1">
                    <a:lumMod val="50000"/>
                  </a:schemeClr>
                </a:solidFill>
              </a:rPr>
              <a:t> </a:t>
            </a:r>
          </a:p>
          <a:p>
            <a:r>
              <a:rPr lang="en-US" dirty="0">
                <a:solidFill>
                  <a:schemeClr val="accent1">
                    <a:lumMod val="50000"/>
                  </a:schemeClr>
                </a:solidFill>
              </a:rPr>
              <a:t>7. The Division/Program Manager will maintain awareness of the project schedule status and review/approve any schedule changes submitted by the Project Manager based on any Statement of Work (SOW) changes or Contract changes.</a:t>
            </a:r>
          </a:p>
          <a:p>
            <a:r>
              <a:rPr lang="en-US" dirty="0">
                <a:solidFill>
                  <a:schemeClr val="accent1">
                    <a:lumMod val="50000"/>
                  </a:schemeClr>
                </a:solidFill>
              </a:rPr>
              <a:t> </a:t>
            </a:r>
          </a:p>
          <a:p>
            <a:r>
              <a:rPr lang="en-US" dirty="0">
                <a:solidFill>
                  <a:schemeClr val="accent1">
                    <a:lumMod val="50000"/>
                  </a:schemeClr>
                </a:solidFill>
              </a:rPr>
              <a:t>8. The Division/Program Manager will provide the SOW and/or signed Contract to the Scheduling Manager to confirm and implement the correct milestone information that’s incorporated in the SOW or Contract for each project schedule. </a:t>
            </a:r>
          </a:p>
          <a:p>
            <a:endParaRPr lang="en-US" dirty="0">
              <a:solidFill>
                <a:schemeClr val="accent1">
                  <a:lumMod val="50000"/>
                </a:schemeClr>
              </a:solidFill>
            </a:endParaRPr>
          </a:p>
          <a:p>
            <a:r>
              <a:rPr lang="en-US" dirty="0">
                <a:solidFill>
                  <a:schemeClr val="accent1">
                    <a:lumMod val="50000"/>
                  </a:schemeClr>
                </a:solidFill>
              </a:rPr>
              <a:t>9. The Scheduling Manager at the end of every Calendar Month will upload all the status updated schedules to the NASA E-Room at GRC so the Senior Analyst at GRC can then dissect the schedules and pull out the information needed to create the Upper level schedules for the Project Managers at GRC and at HQ.  </a:t>
            </a:r>
          </a:p>
          <a:p>
            <a:endParaRPr lang="en-US" dirty="0">
              <a:solidFill>
                <a:schemeClr val="accent1">
                  <a:lumMod val="50000"/>
                </a:schemeClr>
              </a:solidFill>
            </a:endParaRPr>
          </a:p>
        </p:txBody>
      </p:sp>
      <p:sp>
        <p:nvSpPr>
          <p:cNvPr id="4" name="TextBox 3">
            <a:extLst>
              <a:ext uri="{FF2B5EF4-FFF2-40B4-BE49-F238E27FC236}">
                <a16:creationId xmlns:a16="http://schemas.microsoft.com/office/drawing/2014/main" id="{6E585A3A-B7CC-4819-9BDF-8064CE823BFA}"/>
              </a:ext>
            </a:extLst>
          </p:cNvPr>
          <p:cNvSpPr txBox="1"/>
          <p:nvPr/>
        </p:nvSpPr>
        <p:spPr>
          <a:xfrm>
            <a:off x="74612" y="76200"/>
            <a:ext cx="10668000" cy="584775"/>
          </a:xfrm>
          <a:prstGeom prst="rect">
            <a:avLst/>
          </a:prstGeom>
          <a:noFill/>
          <a:ln>
            <a:solidFill>
              <a:schemeClr val="accent1">
                <a:lumMod val="20000"/>
                <a:lumOff val="80000"/>
              </a:schemeClr>
            </a:solidFill>
          </a:ln>
        </p:spPr>
        <p:txBody>
          <a:bodyPr wrap="square" rtlCol="0" anchor="ctr" anchorCtr="1">
            <a:spAutoFit/>
          </a:bodyPr>
          <a:lstStyle/>
          <a:p>
            <a:r>
              <a:rPr lang="en-US" sz="3200" i="1" u="sng" dirty="0">
                <a:solidFill>
                  <a:schemeClr val="accent1">
                    <a:lumMod val="75000"/>
                  </a:schemeClr>
                </a:solidFill>
              </a:rPr>
              <a:t>3. Implement a regular status and reporting Process…cont’d.  </a:t>
            </a:r>
          </a:p>
        </p:txBody>
      </p:sp>
    </p:spTree>
    <p:extLst>
      <p:ext uri="{BB962C8B-B14F-4D97-AF65-F5344CB8AC3E}">
        <p14:creationId xmlns:p14="http://schemas.microsoft.com/office/powerpoint/2010/main" val="115719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89D8EB-A30D-4F04-AC28-690978767443}"/>
              </a:ext>
            </a:extLst>
          </p:cNvPr>
          <p:cNvSpPr/>
          <p:nvPr/>
        </p:nvSpPr>
        <p:spPr>
          <a:xfrm>
            <a:off x="265112" y="228600"/>
            <a:ext cx="11658600" cy="6186309"/>
          </a:xfrm>
          <a:prstGeom prst="rect">
            <a:avLst/>
          </a:prstGeom>
        </p:spPr>
        <p:txBody>
          <a:bodyPr wrap="square">
            <a:spAutoFit/>
          </a:bodyPr>
          <a:lstStyle/>
          <a:p>
            <a:r>
              <a:rPr lang="en-US" dirty="0">
                <a:solidFill>
                  <a:schemeClr val="accent1">
                    <a:lumMod val="50000"/>
                  </a:schemeClr>
                </a:solidFill>
                <a:ea typeface="Times New Roman" panose="02020603050405020304" pitchFamily="18" charset="0"/>
              </a:rPr>
              <a:t>10.  The ZIN Management Reporting process and Stakeholder Monthly/Quarterly Reports:  </a:t>
            </a:r>
          </a:p>
          <a:p>
            <a:endParaRPr lang="en-US" dirty="0">
              <a:solidFill>
                <a:schemeClr val="accent1">
                  <a:lumMod val="50000"/>
                </a:schemeClr>
              </a:solidFill>
              <a:ea typeface="Times New Roman" panose="02020603050405020304" pitchFamily="18" charset="0"/>
            </a:endParaRPr>
          </a:p>
          <a:p>
            <a:r>
              <a:rPr lang="en-US" dirty="0">
                <a:solidFill>
                  <a:schemeClr val="accent1">
                    <a:lumMod val="50000"/>
                  </a:schemeClr>
                </a:solidFill>
                <a:ea typeface="Times New Roman" panose="02020603050405020304" pitchFamily="18" charset="0"/>
              </a:rPr>
              <a:t>The list of Monthly Reports for the Project Manager, Program Manager and all Stakeholders:</a:t>
            </a:r>
            <a:endParaRPr lang="en-US" sz="1200" dirty="0">
              <a:solidFill>
                <a:schemeClr val="accent1">
                  <a:lumMod val="50000"/>
                </a:schemeClr>
              </a:solidFill>
              <a:ea typeface="Times New Roman" panose="02020603050405020304" pitchFamily="18" charset="0"/>
            </a:endParaRPr>
          </a:p>
          <a:p>
            <a:r>
              <a:rPr lang="en-US" dirty="0">
                <a:solidFill>
                  <a:schemeClr val="accent1">
                    <a:lumMod val="50000"/>
                  </a:schemeClr>
                </a:solidFill>
                <a:ea typeface="Times New Roman" panose="02020603050405020304" pitchFamily="18" charset="0"/>
              </a:rPr>
              <a:t> </a:t>
            </a:r>
            <a:endParaRPr lang="en-US" sz="1200" dirty="0">
              <a:solidFill>
                <a:schemeClr val="accent1">
                  <a:lumMod val="50000"/>
                </a:schemeClr>
              </a:solidFill>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v"/>
            </a:pPr>
            <a:r>
              <a:rPr lang="en-US" dirty="0">
                <a:solidFill>
                  <a:schemeClr val="accent1">
                    <a:lumMod val="50000"/>
                  </a:schemeClr>
                </a:solidFill>
                <a:ea typeface="Times New Roman" panose="02020603050405020304" pitchFamily="18" charset="0"/>
              </a:rPr>
              <a:t>The Overall Schedule Integrity Report-Monthly</a:t>
            </a:r>
            <a:endParaRPr lang="en-US" sz="1200" dirty="0">
              <a:solidFill>
                <a:schemeClr val="accent1">
                  <a:lumMod val="50000"/>
                </a:schemeClr>
              </a:solidFill>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v"/>
            </a:pPr>
            <a:r>
              <a:rPr lang="en-US" dirty="0">
                <a:solidFill>
                  <a:schemeClr val="accent1">
                    <a:lumMod val="50000"/>
                  </a:schemeClr>
                </a:solidFill>
                <a:ea typeface="Times New Roman" panose="02020603050405020304" pitchFamily="18" charset="0"/>
              </a:rPr>
              <a:t>The One Pager Status Update Report-Monthly</a:t>
            </a:r>
            <a:endParaRPr lang="en-US" sz="1200" dirty="0">
              <a:solidFill>
                <a:schemeClr val="accent1">
                  <a:lumMod val="50000"/>
                </a:schemeClr>
              </a:solidFill>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v"/>
            </a:pPr>
            <a:r>
              <a:rPr lang="en-US" dirty="0">
                <a:solidFill>
                  <a:schemeClr val="accent1">
                    <a:lumMod val="50000"/>
                  </a:schemeClr>
                </a:solidFill>
                <a:ea typeface="Times New Roman" panose="02020603050405020304" pitchFamily="18" charset="0"/>
              </a:rPr>
              <a:t>The Slack Erosion Report-Monthly</a:t>
            </a:r>
            <a:endParaRPr lang="en-US" sz="1200" dirty="0">
              <a:solidFill>
                <a:schemeClr val="accent1">
                  <a:lumMod val="50000"/>
                </a:schemeClr>
              </a:solidFill>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v"/>
            </a:pPr>
            <a:r>
              <a:rPr lang="en-US" dirty="0">
                <a:solidFill>
                  <a:schemeClr val="accent1">
                    <a:lumMod val="50000"/>
                  </a:schemeClr>
                </a:solidFill>
                <a:ea typeface="Times New Roman" panose="02020603050405020304" pitchFamily="18" charset="0"/>
              </a:rPr>
              <a:t>The Resource Requirements Report-As Needed to help keep the projects staffed appropriately/Mostly completed Quarterly at ZIN </a:t>
            </a:r>
          </a:p>
          <a:p>
            <a:pPr marL="342900" marR="0" lvl="0" indent="-342900">
              <a:spcBef>
                <a:spcPts val="0"/>
              </a:spcBef>
              <a:spcAft>
                <a:spcPts val="0"/>
              </a:spcAft>
              <a:buFont typeface="Wingdings" panose="05000000000000000000" pitchFamily="2" charset="2"/>
              <a:buChar char="v"/>
            </a:pPr>
            <a:r>
              <a:rPr lang="en-US" dirty="0">
                <a:solidFill>
                  <a:srgbClr val="94B6D2">
                    <a:lumMod val="50000"/>
                  </a:srgbClr>
                </a:solidFill>
                <a:ea typeface="Times New Roman" panose="02020603050405020304" pitchFamily="18" charset="0"/>
              </a:rPr>
              <a:t>The Monthly Review Report </a:t>
            </a:r>
            <a:endParaRPr lang="en-US" dirty="0">
              <a:solidFill>
                <a:schemeClr val="accent1">
                  <a:lumMod val="50000"/>
                </a:schemeClr>
              </a:solidFill>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v"/>
            </a:pPr>
            <a:r>
              <a:rPr lang="en-US" dirty="0">
                <a:solidFill>
                  <a:schemeClr val="accent1">
                    <a:lumMod val="50000"/>
                  </a:schemeClr>
                </a:solidFill>
                <a:ea typeface="Times New Roman" panose="02020603050405020304" pitchFamily="18" charset="0"/>
              </a:rPr>
              <a:t>The Integrated Master Schedule Milestone Report-Monthly</a:t>
            </a:r>
            <a:endParaRPr lang="en-US" sz="1200" dirty="0">
              <a:solidFill>
                <a:schemeClr val="accent1">
                  <a:lumMod val="50000"/>
                </a:schemeClr>
              </a:solidFill>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v"/>
            </a:pPr>
            <a:r>
              <a:rPr lang="en-US" dirty="0">
                <a:solidFill>
                  <a:schemeClr val="accent1">
                    <a:lumMod val="50000"/>
                  </a:schemeClr>
                </a:solidFill>
                <a:ea typeface="Times New Roman" panose="02020603050405020304" pitchFamily="18" charset="0"/>
              </a:rPr>
              <a:t>The Baseline VS. Actuals Report-Quarterly</a:t>
            </a:r>
          </a:p>
          <a:p>
            <a:pPr marL="342900" marR="0" lvl="0" indent="-342900">
              <a:spcBef>
                <a:spcPts val="0"/>
              </a:spcBef>
              <a:spcAft>
                <a:spcPts val="0"/>
              </a:spcAft>
              <a:buFont typeface="Wingdings" panose="05000000000000000000" pitchFamily="2" charset="2"/>
              <a:buChar char="v"/>
            </a:pPr>
            <a:r>
              <a:rPr lang="en-US" dirty="0">
                <a:solidFill>
                  <a:schemeClr val="accent1">
                    <a:lumMod val="50000"/>
                  </a:schemeClr>
                </a:solidFill>
                <a:ea typeface="Times New Roman" panose="02020603050405020304" pitchFamily="18" charset="0"/>
              </a:rPr>
              <a:t>The Baseline Execution Index Report-Quarterly </a:t>
            </a:r>
          </a:p>
          <a:p>
            <a:pPr marL="342900" marR="0" lvl="0" indent="-342900">
              <a:spcBef>
                <a:spcPts val="0"/>
              </a:spcBef>
              <a:spcAft>
                <a:spcPts val="0"/>
              </a:spcAft>
              <a:buFont typeface="Wingdings" panose="05000000000000000000" pitchFamily="2" charset="2"/>
              <a:buChar char="v"/>
            </a:pPr>
            <a:r>
              <a:rPr lang="en-US" dirty="0">
                <a:solidFill>
                  <a:schemeClr val="accent1">
                    <a:lumMod val="50000"/>
                  </a:schemeClr>
                </a:solidFill>
                <a:ea typeface="Times New Roman" panose="02020603050405020304" pitchFamily="18" charset="0"/>
              </a:rPr>
              <a:t>The Critical Path Analysis Monthly Report </a:t>
            </a:r>
          </a:p>
          <a:p>
            <a:pPr marL="342900" marR="0" lvl="0" indent="-342900">
              <a:spcBef>
                <a:spcPts val="0"/>
              </a:spcBef>
              <a:spcAft>
                <a:spcPts val="0"/>
              </a:spcAft>
              <a:buFont typeface="Wingdings" panose="05000000000000000000" pitchFamily="2" charset="2"/>
              <a:buChar char="v"/>
            </a:pPr>
            <a:endParaRPr lang="en-US" sz="1200" dirty="0">
              <a:solidFill>
                <a:schemeClr val="accent1">
                  <a:lumMod val="50000"/>
                </a:schemeClr>
              </a:solidFill>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v"/>
            </a:pPr>
            <a:endParaRPr lang="en-US" sz="1200" dirty="0">
              <a:solidFill>
                <a:schemeClr val="accent1">
                  <a:lumMod val="50000"/>
                </a:schemeClr>
              </a:solidFill>
              <a:ea typeface="Times New Roman" panose="02020603050405020304" pitchFamily="18" charset="0"/>
            </a:endParaRPr>
          </a:p>
          <a:p>
            <a:pPr marR="0" lvl="0">
              <a:spcBef>
                <a:spcPts val="0"/>
              </a:spcBef>
              <a:spcAft>
                <a:spcPts val="0"/>
              </a:spcAft>
            </a:pPr>
            <a:r>
              <a:rPr lang="en-US" dirty="0">
                <a:solidFill>
                  <a:schemeClr val="accent1">
                    <a:lumMod val="50000"/>
                  </a:schemeClr>
                </a:solidFill>
                <a:ea typeface="Times New Roman" panose="02020603050405020304" pitchFamily="18" charset="0"/>
              </a:rPr>
              <a:t> </a:t>
            </a:r>
            <a:endParaRPr lang="en-US" sz="1200" dirty="0">
              <a:solidFill>
                <a:schemeClr val="accent1">
                  <a:lumMod val="50000"/>
                </a:schemeClr>
              </a:solidFill>
              <a:ea typeface="Times New Roman" panose="02020603050405020304" pitchFamily="18" charset="0"/>
            </a:endParaRPr>
          </a:p>
          <a:p>
            <a:r>
              <a:rPr lang="en-US" dirty="0">
                <a:solidFill>
                  <a:schemeClr val="accent1">
                    <a:lumMod val="50000"/>
                  </a:schemeClr>
                </a:solidFill>
                <a:ea typeface="Times New Roman" panose="02020603050405020304" pitchFamily="18" charset="0"/>
              </a:rPr>
              <a:t>This list can be increased or decreased based on information needed by the Project Managers, Division/Program Manager and Stakeholders of each project and are created and implemented by the Scheduling Manager once approved. </a:t>
            </a:r>
          </a:p>
          <a:p>
            <a:endParaRPr lang="en-US" sz="1200" dirty="0">
              <a:solidFill>
                <a:schemeClr val="accent1">
                  <a:lumMod val="50000"/>
                </a:schemeClr>
              </a:solidFill>
              <a:ea typeface="Times New Roman" panose="02020603050405020304" pitchFamily="18" charset="0"/>
            </a:endParaRPr>
          </a:p>
          <a:p>
            <a:r>
              <a:rPr lang="en-US" dirty="0">
                <a:solidFill>
                  <a:schemeClr val="accent1">
                    <a:lumMod val="50000"/>
                  </a:schemeClr>
                </a:solidFill>
                <a:ea typeface="Times New Roman" panose="02020603050405020304" pitchFamily="18" charset="0"/>
              </a:rPr>
              <a:t>Here are a few examples of the reports that ZIN creates monthly for the Project Managers, Division Managers and the Customer/Stakeholders…</a:t>
            </a:r>
          </a:p>
          <a:p>
            <a:r>
              <a:rPr lang="en-US" dirty="0">
                <a:solidFill>
                  <a:schemeClr val="accent1">
                    <a:lumMod val="50000"/>
                  </a:schemeClr>
                </a:solidFill>
                <a:ea typeface="Times New Roman" panose="02020603050405020304" pitchFamily="18" charset="0"/>
              </a:rPr>
              <a:t> </a:t>
            </a:r>
            <a:endParaRPr lang="en-US" sz="1200" dirty="0">
              <a:solidFill>
                <a:schemeClr val="accent1">
                  <a:lumMod val="50000"/>
                </a:schemeClr>
              </a:solidFill>
              <a:effectLst/>
              <a:ea typeface="Times New Roman" panose="02020603050405020304" pitchFamily="18" charset="0"/>
            </a:endParaRPr>
          </a:p>
        </p:txBody>
      </p:sp>
    </p:spTree>
    <p:extLst>
      <p:ext uri="{BB962C8B-B14F-4D97-AF65-F5344CB8AC3E}">
        <p14:creationId xmlns:p14="http://schemas.microsoft.com/office/powerpoint/2010/main" val="165416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F06FC7-F30B-460B-B8A3-BA3772F9AB06}"/>
              </a:ext>
            </a:extLst>
          </p:cNvPr>
          <p:cNvPicPr>
            <a:picLocks noChangeAspect="1"/>
          </p:cNvPicPr>
          <p:nvPr/>
        </p:nvPicPr>
        <p:blipFill>
          <a:blip r:embed="rId3"/>
          <a:stretch>
            <a:fillRect/>
          </a:stretch>
        </p:blipFill>
        <p:spPr>
          <a:xfrm>
            <a:off x="150813" y="152400"/>
            <a:ext cx="5410199" cy="6019800"/>
          </a:xfrm>
          <a:prstGeom prst="rect">
            <a:avLst/>
          </a:prstGeom>
          <a:ln w="28575">
            <a:solidFill>
              <a:schemeClr val="accent1"/>
            </a:solidFill>
          </a:ln>
        </p:spPr>
      </p:pic>
      <p:pic>
        <p:nvPicPr>
          <p:cNvPr id="3" name="Picture 2">
            <a:extLst>
              <a:ext uri="{FF2B5EF4-FFF2-40B4-BE49-F238E27FC236}">
                <a16:creationId xmlns:a16="http://schemas.microsoft.com/office/drawing/2014/main" id="{9736BE1F-0E8A-423D-8735-FC69A9AD2D48}"/>
              </a:ext>
            </a:extLst>
          </p:cNvPr>
          <p:cNvPicPr>
            <a:picLocks noChangeAspect="1"/>
          </p:cNvPicPr>
          <p:nvPr/>
        </p:nvPicPr>
        <p:blipFill>
          <a:blip r:embed="rId4"/>
          <a:stretch>
            <a:fillRect/>
          </a:stretch>
        </p:blipFill>
        <p:spPr>
          <a:xfrm>
            <a:off x="5789612" y="152400"/>
            <a:ext cx="6248321" cy="6047715"/>
          </a:xfrm>
          <a:prstGeom prst="rect">
            <a:avLst/>
          </a:prstGeom>
          <a:ln w="28575">
            <a:solidFill>
              <a:schemeClr val="accent1"/>
            </a:solidFill>
          </a:ln>
        </p:spPr>
      </p:pic>
      <p:sp>
        <p:nvSpPr>
          <p:cNvPr id="4" name="TextBox 3">
            <a:extLst>
              <a:ext uri="{FF2B5EF4-FFF2-40B4-BE49-F238E27FC236}">
                <a16:creationId xmlns:a16="http://schemas.microsoft.com/office/drawing/2014/main" id="{860A466E-731E-47E1-8DE1-7FF812AB9FB5}"/>
              </a:ext>
            </a:extLst>
          </p:cNvPr>
          <p:cNvSpPr txBox="1"/>
          <p:nvPr/>
        </p:nvSpPr>
        <p:spPr>
          <a:xfrm rot="20219836">
            <a:off x="1330220" y="4762244"/>
            <a:ext cx="2362200" cy="276999"/>
          </a:xfrm>
          <a:prstGeom prst="rect">
            <a:avLst/>
          </a:prstGeom>
          <a:solidFill>
            <a:schemeClr val="accent2"/>
          </a:solidFill>
          <a:ln>
            <a:solidFill>
              <a:schemeClr val="accent1">
                <a:lumMod val="20000"/>
                <a:lumOff val="80000"/>
              </a:schemeClr>
            </a:solidFill>
          </a:ln>
        </p:spPr>
        <p:txBody>
          <a:bodyPr wrap="square" rtlCol="0" anchor="ctr" anchorCtr="1">
            <a:spAutoFit/>
          </a:bodyPr>
          <a:lstStyle/>
          <a:p>
            <a:r>
              <a:rPr lang="en-US" sz="1200" dirty="0"/>
              <a:t>Schedule Integrity Report</a:t>
            </a:r>
          </a:p>
        </p:txBody>
      </p:sp>
      <p:sp>
        <p:nvSpPr>
          <p:cNvPr id="5" name="TextBox 4">
            <a:extLst>
              <a:ext uri="{FF2B5EF4-FFF2-40B4-BE49-F238E27FC236}">
                <a16:creationId xmlns:a16="http://schemas.microsoft.com/office/drawing/2014/main" id="{78BE9C59-FADA-4CA7-A309-4DDA6E0D5ED4}"/>
              </a:ext>
            </a:extLst>
          </p:cNvPr>
          <p:cNvSpPr txBox="1"/>
          <p:nvPr/>
        </p:nvSpPr>
        <p:spPr>
          <a:xfrm rot="20219836">
            <a:off x="6055294" y="4565332"/>
            <a:ext cx="2362200" cy="276999"/>
          </a:xfrm>
          <a:prstGeom prst="rect">
            <a:avLst/>
          </a:prstGeom>
          <a:solidFill>
            <a:schemeClr val="accent2"/>
          </a:solidFill>
          <a:ln>
            <a:solidFill>
              <a:schemeClr val="accent1">
                <a:lumMod val="20000"/>
                <a:lumOff val="80000"/>
              </a:schemeClr>
            </a:solidFill>
          </a:ln>
        </p:spPr>
        <p:txBody>
          <a:bodyPr wrap="square" rtlCol="0" anchor="ctr" anchorCtr="1">
            <a:spAutoFit/>
          </a:bodyPr>
          <a:lstStyle/>
          <a:p>
            <a:r>
              <a:rPr lang="en-US" sz="1200" dirty="0"/>
              <a:t>One Pager Report</a:t>
            </a:r>
          </a:p>
        </p:txBody>
      </p:sp>
    </p:spTree>
    <p:extLst>
      <p:ext uri="{BB962C8B-B14F-4D97-AF65-F5344CB8AC3E}">
        <p14:creationId xmlns:p14="http://schemas.microsoft.com/office/powerpoint/2010/main" val="135774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0B8260-931A-4891-8F17-3E6E9423CFD8}"/>
              </a:ext>
            </a:extLst>
          </p:cNvPr>
          <p:cNvPicPr>
            <a:picLocks noChangeAspect="1"/>
          </p:cNvPicPr>
          <p:nvPr/>
        </p:nvPicPr>
        <p:blipFill>
          <a:blip r:embed="rId3"/>
          <a:stretch>
            <a:fillRect/>
          </a:stretch>
        </p:blipFill>
        <p:spPr>
          <a:xfrm>
            <a:off x="177731" y="152400"/>
            <a:ext cx="11833362" cy="5257800"/>
          </a:xfrm>
          <a:prstGeom prst="rect">
            <a:avLst/>
          </a:prstGeom>
          <a:ln w="28575">
            <a:solidFill>
              <a:schemeClr val="accent1"/>
            </a:solidFill>
          </a:ln>
        </p:spPr>
      </p:pic>
      <p:pic>
        <p:nvPicPr>
          <p:cNvPr id="4" name="Picture 3">
            <a:extLst>
              <a:ext uri="{FF2B5EF4-FFF2-40B4-BE49-F238E27FC236}">
                <a16:creationId xmlns:a16="http://schemas.microsoft.com/office/drawing/2014/main" id="{EAAFE3B3-32BB-4BA1-87D5-8DB22FDFB6D9}"/>
              </a:ext>
            </a:extLst>
          </p:cNvPr>
          <p:cNvPicPr>
            <a:picLocks noChangeAspect="1"/>
          </p:cNvPicPr>
          <p:nvPr/>
        </p:nvPicPr>
        <p:blipFill>
          <a:blip r:embed="rId4"/>
          <a:stretch>
            <a:fillRect/>
          </a:stretch>
        </p:blipFill>
        <p:spPr>
          <a:xfrm>
            <a:off x="177731" y="5638800"/>
            <a:ext cx="11784081" cy="475601"/>
          </a:xfrm>
          <a:prstGeom prst="rect">
            <a:avLst/>
          </a:prstGeom>
          <a:ln w="28575">
            <a:solidFill>
              <a:schemeClr val="accent1"/>
            </a:solidFill>
          </a:ln>
        </p:spPr>
      </p:pic>
      <p:sp>
        <p:nvSpPr>
          <p:cNvPr id="5" name="Explosion: 14 Points 4">
            <a:extLst>
              <a:ext uri="{FF2B5EF4-FFF2-40B4-BE49-F238E27FC236}">
                <a16:creationId xmlns:a16="http://schemas.microsoft.com/office/drawing/2014/main" id="{9AA0B084-627D-4105-B2F6-B332AE40FF73}"/>
              </a:ext>
            </a:extLst>
          </p:cNvPr>
          <p:cNvSpPr/>
          <p:nvPr/>
        </p:nvSpPr>
        <p:spPr>
          <a:xfrm>
            <a:off x="5561012" y="1905000"/>
            <a:ext cx="2005842" cy="1066800"/>
          </a:xfrm>
          <a:prstGeom prst="irregularSeal2">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Scope Creep</a:t>
            </a:r>
          </a:p>
        </p:txBody>
      </p:sp>
      <p:sp>
        <p:nvSpPr>
          <p:cNvPr id="6" name="Speech Bubble: Oval 5">
            <a:extLst>
              <a:ext uri="{FF2B5EF4-FFF2-40B4-BE49-F238E27FC236}">
                <a16:creationId xmlns:a16="http://schemas.microsoft.com/office/drawing/2014/main" id="{DE3F6719-ECDE-4246-8BDF-78907362EE81}"/>
              </a:ext>
            </a:extLst>
          </p:cNvPr>
          <p:cNvSpPr/>
          <p:nvPr/>
        </p:nvSpPr>
        <p:spPr>
          <a:xfrm>
            <a:off x="1751012" y="1447800"/>
            <a:ext cx="1828800" cy="1143000"/>
          </a:xfrm>
          <a:prstGeom prst="wedgeEllipseCallout">
            <a:avLst>
              <a:gd name="adj1" fmla="val 125208"/>
              <a:gd name="adj2" fmla="val -6568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When a DO-MOD is Approved</a:t>
            </a:r>
          </a:p>
        </p:txBody>
      </p:sp>
    </p:spTree>
    <p:extLst>
      <p:ext uri="{BB962C8B-B14F-4D97-AF65-F5344CB8AC3E}">
        <p14:creationId xmlns:p14="http://schemas.microsoft.com/office/powerpoint/2010/main" val="282110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F7DD58-7DF7-4848-A269-3941539626A6}"/>
              </a:ext>
            </a:extLst>
          </p:cNvPr>
          <p:cNvPicPr>
            <a:picLocks noChangeAspect="1"/>
          </p:cNvPicPr>
          <p:nvPr/>
        </p:nvPicPr>
        <p:blipFill>
          <a:blip r:embed="rId3"/>
          <a:stretch>
            <a:fillRect/>
          </a:stretch>
        </p:blipFill>
        <p:spPr>
          <a:xfrm>
            <a:off x="64945" y="75909"/>
            <a:ext cx="12058933" cy="6172491"/>
          </a:xfrm>
          <a:prstGeom prst="rect">
            <a:avLst/>
          </a:prstGeom>
        </p:spPr>
      </p:pic>
      <p:sp>
        <p:nvSpPr>
          <p:cNvPr id="3" name="TextBox 2">
            <a:extLst>
              <a:ext uri="{FF2B5EF4-FFF2-40B4-BE49-F238E27FC236}">
                <a16:creationId xmlns:a16="http://schemas.microsoft.com/office/drawing/2014/main" id="{71B9D1F7-915C-4FC4-8FD4-6B8D46084050}"/>
              </a:ext>
            </a:extLst>
          </p:cNvPr>
          <p:cNvSpPr txBox="1"/>
          <p:nvPr/>
        </p:nvSpPr>
        <p:spPr>
          <a:xfrm rot="20219836">
            <a:off x="1155399" y="3798630"/>
            <a:ext cx="2926161" cy="523220"/>
          </a:xfrm>
          <a:prstGeom prst="rect">
            <a:avLst/>
          </a:prstGeom>
          <a:solidFill>
            <a:schemeClr val="accent2"/>
          </a:solidFill>
          <a:ln>
            <a:solidFill>
              <a:schemeClr val="accent1">
                <a:lumMod val="20000"/>
                <a:lumOff val="80000"/>
              </a:schemeClr>
            </a:solidFill>
          </a:ln>
        </p:spPr>
        <p:txBody>
          <a:bodyPr wrap="square" rtlCol="0" anchor="ctr" anchorCtr="1">
            <a:spAutoFit/>
          </a:bodyPr>
          <a:lstStyle/>
          <a:p>
            <a:r>
              <a:rPr lang="en-US" sz="1400" dirty="0"/>
              <a:t>Quarterly Resource Report for the Engineering Department </a:t>
            </a:r>
          </a:p>
        </p:txBody>
      </p:sp>
    </p:spTree>
    <p:extLst>
      <p:ext uri="{BB962C8B-B14F-4D97-AF65-F5344CB8AC3E}">
        <p14:creationId xmlns:p14="http://schemas.microsoft.com/office/powerpoint/2010/main" val="245387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3E8E28-618C-4D88-ABC4-E2D88BA0FBFD}"/>
              </a:ext>
            </a:extLst>
          </p:cNvPr>
          <p:cNvPicPr>
            <a:picLocks noChangeAspect="1"/>
          </p:cNvPicPr>
          <p:nvPr/>
        </p:nvPicPr>
        <p:blipFill>
          <a:blip r:embed="rId3"/>
          <a:stretch>
            <a:fillRect/>
          </a:stretch>
        </p:blipFill>
        <p:spPr>
          <a:xfrm>
            <a:off x="1141412" y="457200"/>
            <a:ext cx="9327688" cy="4249280"/>
          </a:xfrm>
          <a:prstGeom prst="rect">
            <a:avLst/>
          </a:prstGeom>
          <a:ln w="28575">
            <a:solidFill>
              <a:schemeClr val="accent1"/>
            </a:solidFill>
          </a:ln>
        </p:spPr>
      </p:pic>
      <p:pic>
        <p:nvPicPr>
          <p:cNvPr id="4" name="Picture 3">
            <a:extLst>
              <a:ext uri="{FF2B5EF4-FFF2-40B4-BE49-F238E27FC236}">
                <a16:creationId xmlns:a16="http://schemas.microsoft.com/office/drawing/2014/main" id="{FC3FB5A4-97DE-42D6-9D88-3C50D006370E}"/>
              </a:ext>
            </a:extLst>
          </p:cNvPr>
          <p:cNvPicPr>
            <a:picLocks noChangeAspect="1"/>
          </p:cNvPicPr>
          <p:nvPr/>
        </p:nvPicPr>
        <p:blipFill>
          <a:blip r:embed="rId4"/>
          <a:stretch>
            <a:fillRect/>
          </a:stretch>
        </p:blipFill>
        <p:spPr>
          <a:xfrm>
            <a:off x="135048" y="3124199"/>
            <a:ext cx="6340364" cy="3016313"/>
          </a:xfrm>
          <a:prstGeom prst="rect">
            <a:avLst/>
          </a:prstGeom>
          <a:solidFill>
            <a:schemeClr val="bg1">
              <a:lumMod val="85000"/>
            </a:schemeClr>
          </a:solidFill>
          <a:ln w="28575">
            <a:solidFill>
              <a:schemeClr val="accent1"/>
            </a:solidFill>
          </a:ln>
        </p:spPr>
      </p:pic>
      <p:pic>
        <p:nvPicPr>
          <p:cNvPr id="5" name="Picture 4">
            <a:extLst>
              <a:ext uri="{FF2B5EF4-FFF2-40B4-BE49-F238E27FC236}">
                <a16:creationId xmlns:a16="http://schemas.microsoft.com/office/drawing/2014/main" id="{0CF0FBAE-3C7D-4D54-8C4A-9040554CCBA8}"/>
              </a:ext>
            </a:extLst>
          </p:cNvPr>
          <p:cNvPicPr>
            <a:picLocks noChangeAspect="1"/>
          </p:cNvPicPr>
          <p:nvPr/>
        </p:nvPicPr>
        <p:blipFill>
          <a:blip r:embed="rId5"/>
          <a:stretch>
            <a:fillRect/>
          </a:stretch>
        </p:blipFill>
        <p:spPr>
          <a:xfrm>
            <a:off x="6162751" y="2438400"/>
            <a:ext cx="5891026" cy="3321113"/>
          </a:xfrm>
          <a:prstGeom prst="rect">
            <a:avLst/>
          </a:prstGeom>
          <a:solidFill>
            <a:schemeClr val="accent1">
              <a:lumMod val="40000"/>
              <a:lumOff val="60000"/>
            </a:schemeClr>
          </a:solidFill>
          <a:ln w="28575">
            <a:solidFill>
              <a:schemeClr val="accent1"/>
            </a:solidFill>
          </a:ln>
        </p:spPr>
      </p:pic>
      <p:sp>
        <p:nvSpPr>
          <p:cNvPr id="6" name="TextBox 5">
            <a:extLst>
              <a:ext uri="{FF2B5EF4-FFF2-40B4-BE49-F238E27FC236}">
                <a16:creationId xmlns:a16="http://schemas.microsoft.com/office/drawing/2014/main" id="{881ECC6F-6DC8-4127-A0E0-FC66C0E2B4E3}"/>
              </a:ext>
            </a:extLst>
          </p:cNvPr>
          <p:cNvSpPr txBox="1"/>
          <p:nvPr/>
        </p:nvSpPr>
        <p:spPr>
          <a:xfrm rot="20219836">
            <a:off x="385185" y="1605374"/>
            <a:ext cx="2426199" cy="523220"/>
          </a:xfrm>
          <a:prstGeom prst="rect">
            <a:avLst/>
          </a:prstGeom>
          <a:solidFill>
            <a:schemeClr val="accent2"/>
          </a:solidFill>
          <a:ln>
            <a:solidFill>
              <a:schemeClr val="accent1">
                <a:lumMod val="20000"/>
                <a:lumOff val="80000"/>
              </a:schemeClr>
            </a:solidFill>
          </a:ln>
        </p:spPr>
        <p:txBody>
          <a:bodyPr wrap="square" rtlCol="0" anchor="ctr" anchorCtr="1">
            <a:spAutoFit/>
          </a:bodyPr>
          <a:lstStyle/>
          <a:p>
            <a:r>
              <a:rPr lang="en-US" sz="1400" dirty="0"/>
              <a:t>ZIN Monthly Review Report Dashboard</a:t>
            </a:r>
          </a:p>
        </p:txBody>
      </p:sp>
    </p:spTree>
    <p:extLst>
      <p:ext uri="{BB962C8B-B14F-4D97-AF65-F5344CB8AC3E}">
        <p14:creationId xmlns:p14="http://schemas.microsoft.com/office/powerpoint/2010/main" val="21448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4B83E7-05AF-404C-9507-7160D45041AB}"/>
              </a:ext>
            </a:extLst>
          </p:cNvPr>
          <p:cNvPicPr>
            <a:picLocks noChangeAspect="1"/>
          </p:cNvPicPr>
          <p:nvPr/>
        </p:nvPicPr>
        <p:blipFill>
          <a:blip r:embed="rId3"/>
          <a:stretch>
            <a:fillRect/>
          </a:stretch>
        </p:blipFill>
        <p:spPr>
          <a:xfrm>
            <a:off x="150812" y="152401"/>
            <a:ext cx="11887200" cy="6019800"/>
          </a:xfrm>
          <a:prstGeom prst="rect">
            <a:avLst/>
          </a:prstGeom>
          <a:ln w="28575">
            <a:solidFill>
              <a:schemeClr val="accent1"/>
            </a:solidFill>
          </a:ln>
        </p:spPr>
      </p:pic>
      <p:sp>
        <p:nvSpPr>
          <p:cNvPr id="4" name="TextBox 3">
            <a:extLst>
              <a:ext uri="{FF2B5EF4-FFF2-40B4-BE49-F238E27FC236}">
                <a16:creationId xmlns:a16="http://schemas.microsoft.com/office/drawing/2014/main" id="{D74E267E-45AF-4400-819B-DBDA53023966}"/>
              </a:ext>
            </a:extLst>
          </p:cNvPr>
          <p:cNvSpPr txBox="1"/>
          <p:nvPr/>
        </p:nvSpPr>
        <p:spPr>
          <a:xfrm rot="20219836">
            <a:off x="873020" y="4245142"/>
            <a:ext cx="2362200" cy="307777"/>
          </a:xfrm>
          <a:prstGeom prst="rect">
            <a:avLst/>
          </a:prstGeom>
          <a:solidFill>
            <a:schemeClr val="accent2"/>
          </a:solidFill>
          <a:ln>
            <a:solidFill>
              <a:schemeClr val="accent1">
                <a:lumMod val="20000"/>
                <a:lumOff val="80000"/>
              </a:schemeClr>
            </a:solidFill>
          </a:ln>
        </p:spPr>
        <p:txBody>
          <a:bodyPr wrap="square" rtlCol="0" anchor="ctr" anchorCtr="1">
            <a:spAutoFit/>
          </a:bodyPr>
          <a:lstStyle/>
          <a:p>
            <a:r>
              <a:rPr lang="en-US" sz="1400" dirty="0"/>
              <a:t>One Pager Report</a:t>
            </a:r>
          </a:p>
        </p:txBody>
      </p:sp>
    </p:spTree>
    <p:extLst>
      <p:ext uri="{BB962C8B-B14F-4D97-AF65-F5344CB8AC3E}">
        <p14:creationId xmlns:p14="http://schemas.microsoft.com/office/powerpoint/2010/main" val="211948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2" y="446014"/>
            <a:ext cx="9143538" cy="1066800"/>
          </a:xfrm>
        </p:spPr>
        <p:txBody>
          <a:bodyPr/>
          <a:lstStyle/>
          <a:p>
            <a:r>
              <a:rPr lang="en-US" i="1" u="sng" dirty="0"/>
              <a:t>The Definitions of Schedule Management:   </a:t>
            </a:r>
          </a:p>
        </p:txBody>
      </p:sp>
      <p:sp>
        <p:nvSpPr>
          <p:cNvPr id="3" name="Content Placeholder 2"/>
          <p:cNvSpPr>
            <a:spLocks noGrp="1"/>
          </p:cNvSpPr>
          <p:nvPr>
            <p:ph idx="1"/>
          </p:nvPr>
        </p:nvSpPr>
        <p:spPr>
          <a:xfrm>
            <a:off x="422537" y="1806002"/>
            <a:ext cx="10439400" cy="4137598"/>
          </a:xfrm>
          <a:ln w="28575">
            <a:solidFill>
              <a:schemeClr val="accent1"/>
            </a:solidFill>
          </a:ln>
        </p:spPr>
        <p:txBody>
          <a:bodyPr>
            <a:normAutofit/>
          </a:bodyPr>
          <a:lstStyle/>
          <a:p>
            <a:endParaRPr lang="en-US" sz="2000" dirty="0">
              <a:latin typeface="Bookman Old Style" panose="02050604050505020204" pitchFamily="18" charset="0"/>
            </a:endParaRPr>
          </a:p>
          <a:p>
            <a:r>
              <a:rPr lang="en-US" sz="2000" dirty="0">
                <a:latin typeface="+mj-lt"/>
              </a:rPr>
              <a:t>The </a:t>
            </a:r>
            <a:r>
              <a:rPr lang="en-US" sz="2000" b="1" i="1" dirty="0">
                <a:latin typeface="+mj-lt"/>
              </a:rPr>
              <a:t>PMBOK</a:t>
            </a:r>
            <a:r>
              <a:rPr lang="en-US" sz="2000" dirty="0">
                <a:latin typeface="+mj-lt"/>
              </a:rPr>
              <a:t> definition of Schedule Management is:  “The process of developing, maintaining and communicating schedules for time and resource.  “ </a:t>
            </a:r>
            <a:r>
              <a:rPr lang="en-US" sz="2000" i="1" dirty="0">
                <a:solidFill>
                  <a:srgbClr val="0070C0"/>
                </a:solidFill>
                <a:latin typeface="+mj-lt"/>
              </a:rPr>
              <a:t>Reference: Project Management Book of Knowledge Guide Version #6</a:t>
            </a:r>
          </a:p>
          <a:p>
            <a:r>
              <a:rPr lang="en-US" sz="2000" dirty="0">
                <a:latin typeface="+mj-lt"/>
              </a:rPr>
              <a:t>The </a:t>
            </a:r>
            <a:r>
              <a:rPr lang="en-US" sz="2000" b="1" i="1" dirty="0">
                <a:latin typeface="+mj-lt"/>
              </a:rPr>
              <a:t>NASA </a:t>
            </a:r>
            <a:r>
              <a:rPr lang="en-US" sz="2000" dirty="0">
                <a:latin typeface="+mj-lt"/>
              </a:rPr>
              <a:t>definition of Schedule Management is: “To provide the framework for Time-Phasing, Resource Planning, Coordination and Communication of the necessary tasks within a work effort.”  </a:t>
            </a:r>
            <a:r>
              <a:rPr lang="en-US" sz="2000" i="1" dirty="0">
                <a:solidFill>
                  <a:srgbClr val="0070C0"/>
                </a:solidFill>
                <a:latin typeface="+mj-lt"/>
              </a:rPr>
              <a:t>Reference: NASA/SP-2010-3403 pg. ix </a:t>
            </a:r>
          </a:p>
          <a:p>
            <a:r>
              <a:rPr lang="en-US" sz="2000" dirty="0">
                <a:latin typeface="+mj-lt"/>
              </a:rPr>
              <a:t>As the Prime Contractor for SpaceDOC II at GRC, “ZIN Technologies” strives to Manage, Maintain and Communicate the Schedules to our Customer NASA-GRC with the transparency and credibility they have come to expect from us.   </a:t>
            </a:r>
          </a:p>
          <a:p>
            <a:pPr marL="0" indent="0">
              <a:buNone/>
            </a:pPr>
            <a:endParaRPr lang="en-US" dirty="0">
              <a:latin typeface="Bookman Old Style" panose="02050604050505020204" pitchFamily="18" charset="0"/>
            </a:endParaRPr>
          </a:p>
        </p:txBody>
      </p:sp>
      <p:pic>
        <p:nvPicPr>
          <p:cNvPr id="5" name="Picture 4">
            <a:extLst>
              <a:ext uri="{FF2B5EF4-FFF2-40B4-BE49-F238E27FC236}">
                <a16:creationId xmlns:a16="http://schemas.microsoft.com/office/drawing/2014/main" id="{BB97A1B8-9F74-4AAB-8FDE-E30CEB9493F2}"/>
              </a:ext>
            </a:extLst>
          </p:cNvPr>
          <p:cNvPicPr>
            <a:picLocks noChangeAspect="1"/>
          </p:cNvPicPr>
          <p:nvPr/>
        </p:nvPicPr>
        <p:blipFill>
          <a:blip r:embed="rId3"/>
          <a:stretch>
            <a:fillRect/>
          </a:stretch>
        </p:blipFill>
        <p:spPr>
          <a:xfrm>
            <a:off x="9566537" y="1164126"/>
            <a:ext cx="1295400" cy="1295400"/>
          </a:xfrm>
          <a:prstGeom prst="rect">
            <a:avLst/>
          </a:prstGeom>
        </p:spPr>
      </p:pic>
      <p:pic>
        <p:nvPicPr>
          <p:cNvPr id="6" name="Picture 5">
            <a:extLst>
              <a:ext uri="{FF2B5EF4-FFF2-40B4-BE49-F238E27FC236}">
                <a16:creationId xmlns:a16="http://schemas.microsoft.com/office/drawing/2014/main" id="{0B8CDF53-874C-44FB-B35A-5EF675AB59C4}"/>
              </a:ext>
            </a:extLst>
          </p:cNvPr>
          <p:cNvPicPr>
            <a:picLocks noChangeAspect="1"/>
          </p:cNvPicPr>
          <p:nvPr/>
        </p:nvPicPr>
        <p:blipFill>
          <a:blip r:embed="rId4"/>
          <a:stretch>
            <a:fillRect/>
          </a:stretch>
        </p:blipFill>
        <p:spPr>
          <a:xfrm>
            <a:off x="119163" y="384360"/>
            <a:ext cx="682811" cy="585267"/>
          </a:xfrm>
          <a:prstGeom prst="rect">
            <a:avLst/>
          </a:prstGeom>
        </p:spPr>
      </p:pic>
      <p:pic>
        <p:nvPicPr>
          <p:cNvPr id="4" name="Picture 3">
            <a:extLst>
              <a:ext uri="{FF2B5EF4-FFF2-40B4-BE49-F238E27FC236}">
                <a16:creationId xmlns:a16="http://schemas.microsoft.com/office/drawing/2014/main" id="{1E4968E0-BA3A-4C16-878E-0F157623CCFD}"/>
              </a:ext>
            </a:extLst>
          </p:cNvPr>
          <p:cNvPicPr>
            <a:picLocks noChangeAspect="1"/>
          </p:cNvPicPr>
          <p:nvPr/>
        </p:nvPicPr>
        <p:blipFill>
          <a:blip r:embed="rId5"/>
          <a:stretch>
            <a:fillRect/>
          </a:stretch>
        </p:blipFill>
        <p:spPr>
          <a:xfrm>
            <a:off x="9484773" y="373874"/>
            <a:ext cx="2578832" cy="475529"/>
          </a:xfrm>
          <a:prstGeom prst="rect">
            <a:avLst/>
          </a:prstGeom>
        </p:spPr>
      </p:pic>
    </p:spTree>
    <p:extLst>
      <p:ext uri="{BB962C8B-B14F-4D97-AF65-F5344CB8AC3E}">
        <p14:creationId xmlns:p14="http://schemas.microsoft.com/office/powerpoint/2010/main" val="314811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27CBBE-4BBF-43A4-AC15-77014C80231F}"/>
              </a:ext>
            </a:extLst>
          </p:cNvPr>
          <p:cNvPicPr>
            <a:picLocks noChangeAspect="1"/>
          </p:cNvPicPr>
          <p:nvPr/>
        </p:nvPicPr>
        <p:blipFill>
          <a:blip r:embed="rId2"/>
          <a:stretch>
            <a:fillRect/>
          </a:stretch>
        </p:blipFill>
        <p:spPr>
          <a:xfrm>
            <a:off x="74612" y="76200"/>
            <a:ext cx="6705600" cy="6172200"/>
          </a:xfrm>
          <a:prstGeom prst="rect">
            <a:avLst/>
          </a:prstGeom>
          <a:solidFill>
            <a:schemeClr val="accent4">
              <a:lumMod val="40000"/>
              <a:lumOff val="60000"/>
            </a:schemeClr>
          </a:solidFill>
          <a:ln w="28575">
            <a:solidFill>
              <a:schemeClr val="accent1"/>
            </a:solidFill>
          </a:ln>
        </p:spPr>
      </p:pic>
      <p:sp>
        <p:nvSpPr>
          <p:cNvPr id="3" name="TextBox 2">
            <a:extLst>
              <a:ext uri="{FF2B5EF4-FFF2-40B4-BE49-F238E27FC236}">
                <a16:creationId xmlns:a16="http://schemas.microsoft.com/office/drawing/2014/main" id="{574617B7-37D5-4D8D-8B75-6CB8F036F9C2}"/>
              </a:ext>
            </a:extLst>
          </p:cNvPr>
          <p:cNvSpPr txBox="1"/>
          <p:nvPr/>
        </p:nvSpPr>
        <p:spPr>
          <a:xfrm>
            <a:off x="7237412" y="533400"/>
            <a:ext cx="4572000" cy="5078313"/>
          </a:xfrm>
          <a:prstGeom prst="rect">
            <a:avLst/>
          </a:prstGeom>
          <a:noFill/>
          <a:ln w="28575">
            <a:solidFill>
              <a:schemeClr val="accent1"/>
            </a:solidFill>
          </a:ln>
        </p:spPr>
        <p:txBody>
          <a:bodyPr wrap="square" rtlCol="0" anchor="ctr" anchorCtr="1">
            <a:spAutoFit/>
          </a:bodyPr>
          <a:lstStyle/>
          <a:p>
            <a:r>
              <a:rPr lang="en-US" dirty="0"/>
              <a:t> A Schedule Baseline vs. Actuals Report divides the Baseline Status into the Actual Status and gives a good picture of Schedule Performance based on a specific point in time.  </a:t>
            </a:r>
          </a:p>
          <a:p>
            <a:endParaRPr lang="en-US" dirty="0"/>
          </a:p>
          <a:p>
            <a:r>
              <a:rPr lang="en-US" dirty="0"/>
              <a:t>The closer to 1.00 without going over means your project is performing in schedule according to your project plan. </a:t>
            </a:r>
          </a:p>
          <a:p>
            <a:endParaRPr lang="en-US" dirty="0"/>
          </a:p>
          <a:p>
            <a:r>
              <a:rPr lang="en-US" dirty="0"/>
              <a:t>ZIN performs this functional report every 3 months to give the Project Managers/Division Manager a good picture of the schedule performance of the projects,  And how well the project teams did with estimating their Project Baseline.  And it’s shows the whether the Forecast dates for completion are right on target or if the planning of the entire project was off.  </a:t>
            </a:r>
          </a:p>
        </p:txBody>
      </p:sp>
      <p:sp>
        <p:nvSpPr>
          <p:cNvPr id="4" name="TextBox 3">
            <a:extLst>
              <a:ext uri="{FF2B5EF4-FFF2-40B4-BE49-F238E27FC236}">
                <a16:creationId xmlns:a16="http://schemas.microsoft.com/office/drawing/2014/main" id="{93963D52-23B4-4766-A9A5-E3115C3F63AA}"/>
              </a:ext>
            </a:extLst>
          </p:cNvPr>
          <p:cNvSpPr txBox="1"/>
          <p:nvPr/>
        </p:nvSpPr>
        <p:spPr>
          <a:xfrm rot="20219836">
            <a:off x="387269" y="3980345"/>
            <a:ext cx="2505697" cy="523220"/>
          </a:xfrm>
          <a:prstGeom prst="rect">
            <a:avLst/>
          </a:prstGeom>
          <a:solidFill>
            <a:schemeClr val="accent2"/>
          </a:solidFill>
          <a:ln>
            <a:solidFill>
              <a:schemeClr val="accent1">
                <a:lumMod val="20000"/>
                <a:lumOff val="80000"/>
              </a:schemeClr>
            </a:solidFill>
          </a:ln>
        </p:spPr>
        <p:txBody>
          <a:bodyPr wrap="square" rtlCol="0" anchor="ctr" anchorCtr="1">
            <a:spAutoFit/>
          </a:bodyPr>
          <a:lstStyle/>
          <a:p>
            <a:r>
              <a:rPr lang="en-US" sz="1400" dirty="0"/>
              <a:t> NASA Health-check Baseline vs. Actuals Quarterly Report</a:t>
            </a:r>
          </a:p>
        </p:txBody>
      </p:sp>
    </p:spTree>
    <p:extLst>
      <p:ext uri="{BB962C8B-B14F-4D97-AF65-F5344CB8AC3E}">
        <p14:creationId xmlns:p14="http://schemas.microsoft.com/office/powerpoint/2010/main" val="87972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6ED5A0-61BF-4081-9F51-719F13CF1FB3}"/>
              </a:ext>
            </a:extLst>
          </p:cNvPr>
          <p:cNvPicPr>
            <a:picLocks noChangeAspect="1"/>
          </p:cNvPicPr>
          <p:nvPr/>
        </p:nvPicPr>
        <p:blipFill>
          <a:blip r:embed="rId3"/>
          <a:stretch>
            <a:fillRect/>
          </a:stretch>
        </p:blipFill>
        <p:spPr>
          <a:xfrm>
            <a:off x="684212" y="228600"/>
            <a:ext cx="10748180" cy="5084505"/>
          </a:xfrm>
          <a:prstGeom prst="rect">
            <a:avLst/>
          </a:prstGeom>
        </p:spPr>
      </p:pic>
      <p:sp>
        <p:nvSpPr>
          <p:cNvPr id="3" name="TextBox 2">
            <a:extLst>
              <a:ext uri="{FF2B5EF4-FFF2-40B4-BE49-F238E27FC236}">
                <a16:creationId xmlns:a16="http://schemas.microsoft.com/office/drawing/2014/main" id="{909E7BE5-6681-45AC-8B22-A9A1F8C0C5B1}"/>
              </a:ext>
            </a:extLst>
          </p:cNvPr>
          <p:cNvSpPr txBox="1"/>
          <p:nvPr/>
        </p:nvSpPr>
        <p:spPr>
          <a:xfrm rot="20219836">
            <a:off x="292977" y="3960915"/>
            <a:ext cx="2828822" cy="523220"/>
          </a:xfrm>
          <a:prstGeom prst="rect">
            <a:avLst/>
          </a:prstGeom>
          <a:solidFill>
            <a:schemeClr val="accent2"/>
          </a:solidFill>
          <a:ln>
            <a:solidFill>
              <a:schemeClr val="accent1">
                <a:lumMod val="20000"/>
                <a:lumOff val="80000"/>
              </a:schemeClr>
            </a:solidFill>
          </a:ln>
        </p:spPr>
        <p:txBody>
          <a:bodyPr wrap="square" rtlCol="0" anchor="ctr" anchorCtr="1">
            <a:spAutoFit/>
          </a:bodyPr>
          <a:lstStyle/>
          <a:p>
            <a:r>
              <a:rPr lang="en-US" sz="1400" dirty="0"/>
              <a:t>NASA Baseline Execution Index Quarterly Report</a:t>
            </a:r>
          </a:p>
        </p:txBody>
      </p:sp>
      <p:pic>
        <p:nvPicPr>
          <p:cNvPr id="5" name="Picture 4">
            <a:extLst>
              <a:ext uri="{FF2B5EF4-FFF2-40B4-BE49-F238E27FC236}">
                <a16:creationId xmlns:a16="http://schemas.microsoft.com/office/drawing/2014/main" id="{841FD05C-4506-4C4D-861C-49B38ABA6D6D}"/>
              </a:ext>
            </a:extLst>
          </p:cNvPr>
          <p:cNvPicPr>
            <a:picLocks noChangeAspect="1"/>
          </p:cNvPicPr>
          <p:nvPr/>
        </p:nvPicPr>
        <p:blipFill>
          <a:blip r:embed="rId4"/>
          <a:stretch>
            <a:fillRect/>
          </a:stretch>
        </p:blipFill>
        <p:spPr>
          <a:xfrm>
            <a:off x="684212" y="5486400"/>
            <a:ext cx="10744200" cy="454667"/>
          </a:xfrm>
          <a:prstGeom prst="rect">
            <a:avLst/>
          </a:prstGeom>
        </p:spPr>
      </p:pic>
    </p:spTree>
    <p:extLst>
      <p:ext uri="{BB962C8B-B14F-4D97-AF65-F5344CB8AC3E}">
        <p14:creationId xmlns:p14="http://schemas.microsoft.com/office/powerpoint/2010/main" val="272784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93C29C-E028-48F4-B51B-2ACAD95AFCD2}"/>
              </a:ext>
            </a:extLst>
          </p:cNvPr>
          <p:cNvPicPr>
            <a:picLocks noChangeAspect="1"/>
          </p:cNvPicPr>
          <p:nvPr/>
        </p:nvPicPr>
        <p:blipFill>
          <a:blip r:embed="rId3"/>
          <a:stretch>
            <a:fillRect/>
          </a:stretch>
        </p:blipFill>
        <p:spPr>
          <a:xfrm>
            <a:off x="150813" y="562232"/>
            <a:ext cx="8686800" cy="5638800"/>
          </a:xfrm>
          <a:prstGeom prst="rect">
            <a:avLst/>
          </a:prstGeom>
          <a:ln w="28575">
            <a:solidFill>
              <a:schemeClr val="accent1"/>
            </a:solidFill>
          </a:ln>
        </p:spPr>
      </p:pic>
      <p:pic>
        <p:nvPicPr>
          <p:cNvPr id="5" name="Picture 4">
            <a:extLst>
              <a:ext uri="{FF2B5EF4-FFF2-40B4-BE49-F238E27FC236}">
                <a16:creationId xmlns:a16="http://schemas.microsoft.com/office/drawing/2014/main" id="{E6B674EE-68D4-4759-9D2A-1863AD2D39F1}"/>
              </a:ext>
            </a:extLst>
          </p:cNvPr>
          <p:cNvPicPr>
            <a:picLocks noChangeAspect="1"/>
          </p:cNvPicPr>
          <p:nvPr/>
        </p:nvPicPr>
        <p:blipFill>
          <a:blip r:embed="rId4"/>
          <a:stretch>
            <a:fillRect/>
          </a:stretch>
        </p:blipFill>
        <p:spPr>
          <a:xfrm>
            <a:off x="6147733" y="4788694"/>
            <a:ext cx="1150659" cy="1353716"/>
          </a:xfrm>
          <a:prstGeom prst="rect">
            <a:avLst/>
          </a:prstGeom>
        </p:spPr>
      </p:pic>
      <p:pic>
        <p:nvPicPr>
          <p:cNvPr id="6" name="Picture 5">
            <a:extLst>
              <a:ext uri="{FF2B5EF4-FFF2-40B4-BE49-F238E27FC236}">
                <a16:creationId xmlns:a16="http://schemas.microsoft.com/office/drawing/2014/main" id="{AF2B9D77-C1C7-448A-BDCE-2B3229484837}"/>
              </a:ext>
            </a:extLst>
          </p:cNvPr>
          <p:cNvPicPr>
            <a:picLocks noChangeAspect="1"/>
          </p:cNvPicPr>
          <p:nvPr/>
        </p:nvPicPr>
        <p:blipFill>
          <a:blip r:embed="rId5"/>
          <a:stretch>
            <a:fillRect/>
          </a:stretch>
        </p:blipFill>
        <p:spPr>
          <a:xfrm>
            <a:off x="4494213" y="2877716"/>
            <a:ext cx="2000251" cy="1804988"/>
          </a:xfrm>
          <a:prstGeom prst="rect">
            <a:avLst/>
          </a:prstGeom>
        </p:spPr>
      </p:pic>
      <p:sp>
        <p:nvSpPr>
          <p:cNvPr id="7" name="TextBox 6">
            <a:extLst>
              <a:ext uri="{FF2B5EF4-FFF2-40B4-BE49-F238E27FC236}">
                <a16:creationId xmlns:a16="http://schemas.microsoft.com/office/drawing/2014/main" id="{24457D4B-88C8-4C4F-A99A-4E78A8B820A2}"/>
              </a:ext>
            </a:extLst>
          </p:cNvPr>
          <p:cNvSpPr txBox="1"/>
          <p:nvPr/>
        </p:nvSpPr>
        <p:spPr>
          <a:xfrm>
            <a:off x="9218613" y="231076"/>
            <a:ext cx="2743200" cy="6001643"/>
          </a:xfrm>
          <a:prstGeom prst="rect">
            <a:avLst/>
          </a:prstGeom>
          <a:noFill/>
          <a:ln w="28575">
            <a:solidFill>
              <a:schemeClr val="accent1"/>
            </a:solidFill>
          </a:ln>
        </p:spPr>
        <p:txBody>
          <a:bodyPr wrap="square" rtlCol="0" anchor="ctr" anchorCtr="1">
            <a:spAutoFit/>
          </a:bodyPr>
          <a:lstStyle/>
          <a:p>
            <a:r>
              <a:rPr lang="en-US" sz="1600" dirty="0">
                <a:solidFill>
                  <a:srgbClr val="002060"/>
                </a:solidFill>
              </a:rPr>
              <a:t>ZIN Technologies uses the Critical Path Method of Scheduling for NASA.  CPM is a method for modeling projects where all input is a necessary factor involved in the project and outputs the optimal timeline for completing the project. The longest path in the schedule. </a:t>
            </a:r>
          </a:p>
          <a:p>
            <a:r>
              <a:rPr lang="en-US" sz="1600" dirty="0">
                <a:solidFill>
                  <a:srgbClr val="002060"/>
                </a:solidFill>
              </a:rPr>
              <a:t>It is also a technique that helps plan the tasks that must be completed as part of the project.  If a task is past a 0 days slack in the schedule, it will show up on the  Critical Path showing negative slack.  </a:t>
            </a:r>
          </a:p>
          <a:p>
            <a:r>
              <a:rPr lang="en-US" sz="1600" dirty="0">
                <a:solidFill>
                  <a:srgbClr val="002060"/>
                </a:solidFill>
              </a:rPr>
              <a:t>It is a step-by-step project management technique to identify just in time activities or late activities in the project schedule that need the most attention in order to finish on time. </a:t>
            </a:r>
          </a:p>
        </p:txBody>
      </p:sp>
      <p:sp>
        <p:nvSpPr>
          <p:cNvPr id="8" name="TextBox 7">
            <a:extLst>
              <a:ext uri="{FF2B5EF4-FFF2-40B4-BE49-F238E27FC236}">
                <a16:creationId xmlns:a16="http://schemas.microsoft.com/office/drawing/2014/main" id="{DA733B5E-008A-4EE9-9DD3-098370AEE470}"/>
              </a:ext>
            </a:extLst>
          </p:cNvPr>
          <p:cNvSpPr txBox="1"/>
          <p:nvPr/>
        </p:nvSpPr>
        <p:spPr>
          <a:xfrm rot="20219836">
            <a:off x="1923413" y="3008411"/>
            <a:ext cx="2926161" cy="307777"/>
          </a:xfrm>
          <a:prstGeom prst="rect">
            <a:avLst/>
          </a:prstGeom>
          <a:solidFill>
            <a:schemeClr val="accent2"/>
          </a:solidFill>
          <a:ln>
            <a:solidFill>
              <a:schemeClr val="accent1">
                <a:lumMod val="20000"/>
                <a:lumOff val="80000"/>
              </a:schemeClr>
            </a:solidFill>
          </a:ln>
        </p:spPr>
        <p:txBody>
          <a:bodyPr wrap="square" rtlCol="0" anchor="ctr" anchorCtr="1">
            <a:spAutoFit/>
          </a:bodyPr>
          <a:lstStyle/>
          <a:p>
            <a:r>
              <a:rPr lang="en-US" sz="1400" dirty="0"/>
              <a:t>Critical Path Analysis Report </a:t>
            </a:r>
          </a:p>
        </p:txBody>
      </p:sp>
      <p:sp>
        <p:nvSpPr>
          <p:cNvPr id="9" name="TextBox 8">
            <a:extLst>
              <a:ext uri="{FF2B5EF4-FFF2-40B4-BE49-F238E27FC236}">
                <a16:creationId xmlns:a16="http://schemas.microsoft.com/office/drawing/2014/main" id="{BB4A200C-D159-4E48-8230-4D3A48658744}"/>
              </a:ext>
            </a:extLst>
          </p:cNvPr>
          <p:cNvSpPr txBox="1"/>
          <p:nvPr/>
        </p:nvSpPr>
        <p:spPr>
          <a:xfrm>
            <a:off x="1065212" y="40953"/>
            <a:ext cx="7239000" cy="369332"/>
          </a:xfrm>
          <a:prstGeom prst="rect">
            <a:avLst/>
          </a:prstGeom>
          <a:solidFill>
            <a:schemeClr val="tx2">
              <a:lumMod val="40000"/>
              <a:lumOff val="60000"/>
            </a:schemeClr>
          </a:solidFill>
          <a:ln>
            <a:solidFill>
              <a:schemeClr val="accent1"/>
            </a:solidFill>
          </a:ln>
        </p:spPr>
        <p:txBody>
          <a:bodyPr wrap="square" rtlCol="0" anchor="ctr" anchorCtr="1">
            <a:spAutoFit/>
          </a:bodyPr>
          <a:lstStyle/>
          <a:p>
            <a:r>
              <a:rPr lang="en-US" dirty="0"/>
              <a:t>SoFIE Schedule Critical Path as of July 2018</a:t>
            </a:r>
          </a:p>
        </p:txBody>
      </p:sp>
    </p:spTree>
    <p:extLst>
      <p:ext uri="{BB962C8B-B14F-4D97-AF65-F5344CB8AC3E}">
        <p14:creationId xmlns:p14="http://schemas.microsoft.com/office/powerpoint/2010/main" val="265371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000056-28CB-4160-8A96-B54A96953D2B}"/>
              </a:ext>
            </a:extLst>
          </p:cNvPr>
          <p:cNvSpPr txBox="1"/>
          <p:nvPr/>
        </p:nvSpPr>
        <p:spPr>
          <a:xfrm>
            <a:off x="140328" y="224722"/>
            <a:ext cx="2438400" cy="400110"/>
          </a:xfrm>
          <a:prstGeom prst="rect">
            <a:avLst/>
          </a:prstGeom>
          <a:noFill/>
          <a:ln w="28575">
            <a:solidFill>
              <a:schemeClr val="accent1"/>
            </a:solidFill>
          </a:ln>
        </p:spPr>
        <p:txBody>
          <a:bodyPr wrap="square" rtlCol="0" anchor="ctr" anchorCtr="1">
            <a:spAutoFit/>
          </a:bodyPr>
          <a:lstStyle/>
          <a:p>
            <a:r>
              <a:rPr lang="en-US" sz="2000" b="1" dirty="0">
                <a:solidFill>
                  <a:srgbClr val="002060"/>
                </a:solidFill>
              </a:rPr>
              <a:t>In Conclusion:  </a:t>
            </a:r>
          </a:p>
        </p:txBody>
      </p:sp>
      <p:sp>
        <p:nvSpPr>
          <p:cNvPr id="3" name="TextBox 2">
            <a:extLst>
              <a:ext uri="{FF2B5EF4-FFF2-40B4-BE49-F238E27FC236}">
                <a16:creationId xmlns:a16="http://schemas.microsoft.com/office/drawing/2014/main" id="{5A1438D5-CBDA-4345-A184-612AE06200D2}"/>
              </a:ext>
            </a:extLst>
          </p:cNvPr>
          <p:cNvSpPr txBox="1"/>
          <p:nvPr/>
        </p:nvSpPr>
        <p:spPr>
          <a:xfrm>
            <a:off x="140327" y="724569"/>
            <a:ext cx="11908169" cy="5632311"/>
          </a:xfrm>
          <a:prstGeom prst="rect">
            <a:avLst/>
          </a:prstGeom>
          <a:noFill/>
          <a:ln>
            <a:solidFill>
              <a:schemeClr val="accent1">
                <a:lumMod val="20000"/>
                <a:lumOff val="80000"/>
              </a:schemeClr>
            </a:solidFill>
          </a:ln>
        </p:spPr>
        <p:txBody>
          <a:bodyPr wrap="square" rtlCol="0" anchor="ctr" anchorCtr="1">
            <a:spAutoFit/>
          </a:bodyPr>
          <a:lstStyle/>
          <a:p>
            <a:r>
              <a:rPr lang="en-US" dirty="0">
                <a:solidFill>
                  <a:srgbClr val="002060"/>
                </a:solidFill>
              </a:rPr>
              <a:t>Schedule Management is presented all over the world in many different ways in order to suit the circumstances of the projects the schedules are created to help manage.  The choices of presentation depends on level of detail required, time and/or resources are being shown, the context of work, the dimension being scheduled (Project, Program or Portfolio) and the target audiences of the schedules.  Which is ZIN Technologies case, it’s the project teams, Project Managers and the ZIN Upper Management.  </a:t>
            </a:r>
          </a:p>
          <a:p>
            <a:endParaRPr lang="en-US" dirty="0">
              <a:solidFill>
                <a:srgbClr val="002060"/>
              </a:solidFill>
            </a:endParaRPr>
          </a:p>
          <a:p>
            <a:r>
              <a:rPr lang="en-US" dirty="0">
                <a:solidFill>
                  <a:srgbClr val="002060"/>
                </a:solidFill>
              </a:rPr>
              <a:t>Schedule Management is fundamental to the control and successful outcome of a project and care must be taken in selecting the calculation techniques (CPM, etc.) the forms of presentation and software tools.  </a:t>
            </a:r>
          </a:p>
          <a:p>
            <a:endParaRPr lang="en-US" dirty="0">
              <a:solidFill>
                <a:srgbClr val="002060"/>
              </a:solidFill>
            </a:endParaRPr>
          </a:p>
          <a:p>
            <a:r>
              <a:rPr lang="en-US" dirty="0">
                <a:solidFill>
                  <a:srgbClr val="002060"/>
                </a:solidFill>
              </a:rPr>
              <a:t>On Conclusion of the Deliver Order/Project, the ZIN schedules show The GRC Senior Analyst what was planned and what actually happened and are the most important resource in determining Lessons Learned for ZIN and gives NASA a great picture of what really happened to the projects ZIN creates for them.   </a:t>
            </a:r>
          </a:p>
          <a:p>
            <a:endParaRPr lang="en-US" dirty="0">
              <a:solidFill>
                <a:srgbClr val="002060"/>
              </a:solidFill>
            </a:endParaRPr>
          </a:p>
          <a:p>
            <a:r>
              <a:rPr lang="en-US" dirty="0">
                <a:solidFill>
                  <a:srgbClr val="002060"/>
                </a:solidFill>
              </a:rPr>
              <a:t>ZIN wants to continue to create credible and logical schedules that NASA and NASA Glenn can extract the information out of them that they need to provide HQ with accurate and up to date information.  </a:t>
            </a:r>
          </a:p>
          <a:p>
            <a:endParaRPr lang="en-US" dirty="0">
              <a:solidFill>
                <a:srgbClr val="002060"/>
              </a:solidFill>
            </a:endParaRPr>
          </a:p>
          <a:p>
            <a:r>
              <a:rPr lang="en-US" dirty="0">
                <a:solidFill>
                  <a:srgbClr val="002060"/>
                </a:solidFill>
              </a:rPr>
              <a:t>Thank you.  </a:t>
            </a:r>
          </a:p>
          <a:p>
            <a:endParaRPr lang="en-US" dirty="0">
              <a:solidFill>
                <a:srgbClr val="002060"/>
              </a:solidFill>
            </a:endParaRPr>
          </a:p>
          <a:p>
            <a:r>
              <a:rPr lang="en-US" dirty="0">
                <a:solidFill>
                  <a:srgbClr val="002060"/>
                </a:solidFill>
              </a:rPr>
              <a:t>Jamie L. Nezbeth PMI-SP-Project Controls Manager </a:t>
            </a:r>
          </a:p>
          <a:p>
            <a:r>
              <a:rPr lang="en-US" dirty="0">
                <a:solidFill>
                  <a:srgbClr val="002060"/>
                </a:solidFill>
              </a:rPr>
              <a:t>ZIN Technologies, Inc.  </a:t>
            </a:r>
          </a:p>
        </p:txBody>
      </p:sp>
      <p:pic>
        <p:nvPicPr>
          <p:cNvPr id="4" name="Picture 3">
            <a:extLst>
              <a:ext uri="{FF2B5EF4-FFF2-40B4-BE49-F238E27FC236}">
                <a16:creationId xmlns:a16="http://schemas.microsoft.com/office/drawing/2014/main" id="{E21B82B0-FDE9-4AF2-8B34-ED6DA3E67ADA}"/>
              </a:ext>
            </a:extLst>
          </p:cNvPr>
          <p:cNvPicPr>
            <a:picLocks noChangeAspect="1"/>
          </p:cNvPicPr>
          <p:nvPr/>
        </p:nvPicPr>
        <p:blipFill>
          <a:blip r:embed="rId2"/>
          <a:stretch>
            <a:fillRect/>
          </a:stretch>
        </p:blipFill>
        <p:spPr>
          <a:xfrm rot="19432910">
            <a:off x="10249440" y="4874815"/>
            <a:ext cx="1642486" cy="1642486"/>
          </a:xfrm>
          <a:prstGeom prst="rect">
            <a:avLst/>
          </a:prstGeom>
          <a:effectLst>
            <a:softEdge rad="31750"/>
          </a:effectLst>
        </p:spPr>
      </p:pic>
    </p:spTree>
    <p:extLst>
      <p:ext uri="{BB962C8B-B14F-4D97-AF65-F5344CB8AC3E}">
        <p14:creationId xmlns:p14="http://schemas.microsoft.com/office/powerpoint/2010/main" val="390254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7612" y="1167545"/>
            <a:ext cx="9982200" cy="4547455"/>
          </a:xfrm>
          <a:ln w="28575">
            <a:solidFill>
              <a:srgbClr val="00B0F0"/>
            </a:solidFill>
          </a:ln>
        </p:spPr>
        <p:txBody>
          <a:bodyPr>
            <a:noAutofit/>
          </a:bodyPr>
          <a:lstStyle/>
          <a:p>
            <a:r>
              <a:rPr lang="en-US" sz="2400" b="1" i="1" dirty="0">
                <a:solidFill>
                  <a:srgbClr val="002060"/>
                </a:solidFill>
                <a:latin typeface="+mn-lt"/>
              </a:rPr>
              <a:t>Plan Schedule Management </a:t>
            </a:r>
            <a:r>
              <a:rPr lang="en-US" sz="2400" i="1" dirty="0">
                <a:solidFill>
                  <a:srgbClr val="002060"/>
                </a:solidFill>
                <a:latin typeface="+mn-lt"/>
              </a:rPr>
              <a:t>is the process of establishing the policies, procedures and documentation for planning, developing, managing, executing and controlling the project schedule.  </a:t>
            </a:r>
            <a:br>
              <a:rPr lang="en-US" sz="2400" i="1" dirty="0">
                <a:solidFill>
                  <a:srgbClr val="002060"/>
                </a:solidFill>
                <a:latin typeface="+mn-lt"/>
              </a:rPr>
            </a:br>
            <a:br>
              <a:rPr lang="en-US" sz="2400" i="1" dirty="0">
                <a:solidFill>
                  <a:srgbClr val="002060"/>
                </a:solidFill>
                <a:latin typeface="+mn-lt"/>
              </a:rPr>
            </a:br>
            <a:r>
              <a:rPr lang="en-US" sz="2400" i="1" dirty="0">
                <a:solidFill>
                  <a:srgbClr val="002060"/>
                </a:solidFill>
                <a:latin typeface="+mn-lt"/>
              </a:rPr>
              <a:t>The key benefit of this process is that it provides guidance and direction on how the project schedule will be created and managed throughout the project.  </a:t>
            </a:r>
            <a:br>
              <a:rPr lang="en-US" sz="2400" i="1" dirty="0">
                <a:solidFill>
                  <a:srgbClr val="002060"/>
                </a:solidFill>
                <a:latin typeface="+mn-lt"/>
              </a:rPr>
            </a:br>
            <a:br>
              <a:rPr lang="en-US" sz="2400" i="1" dirty="0">
                <a:solidFill>
                  <a:srgbClr val="002060"/>
                </a:solidFill>
                <a:latin typeface="+mn-lt"/>
              </a:rPr>
            </a:br>
            <a:r>
              <a:rPr lang="en-US" sz="2400" b="1" i="1" dirty="0">
                <a:solidFill>
                  <a:srgbClr val="002060"/>
                </a:solidFill>
                <a:latin typeface="+mn-lt"/>
              </a:rPr>
              <a:t>We will take a look at how ZIN Technologies uses the NASA Project Management Handbook 7120.5 to create our schedules and the Inputs, tools and techniques and outputs of schedule management in the next slides…</a:t>
            </a:r>
            <a:br>
              <a:rPr lang="en-US" sz="2400" b="1" i="1" dirty="0">
                <a:solidFill>
                  <a:srgbClr val="002060"/>
                </a:solidFill>
                <a:latin typeface="+mn-lt"/>
              </a:rPr>
            </a:br>
            <a:br>
              <a:rPr lang="en-US" sz="2400" i="1" dirty="0">
                <a:solidFill>
                  <a:srgbClr val="002060"/>
                </a:solidFill>
                <a:latin typeface="+mn-lt"/>
              </a:rPr>
            </a:br>
            <a:endParaRPr lang="en-US" sz="2400" dirty="0">
              <a:latin typeface="+mn-lt"/>
            </a:endParaRPr>
          </a:p>
        </p:txBody>
      </p:sp>
      <p:sp>
        <p:nvSpPr>
          <p:cNvPr id="4" name="Text Placeholder 7"/>
          <p:cNvSpPr txBox="1">
            <a:spLocks/>
          </p:cNvSpPr>
          <p:nvPr/>
        </p:nvSpPr>
        <p:spPr>
          <a:xfrm>
            <a:off x="227012" y="5715000"/>
            <a:ext cx="9126838" cy="533400"/>
          </a:xfrm>
          <a:prstGeom prst="rect">
            <a:avLst/>
          </a:prstGeom>
        </p:spPr>
        <p:txBody>
          <a:bodyPr anchor="b">
            <a:normAutofit/>
          </a:bodyPr>
          <a:lstStyle>
            <a:lvl1pPr marL="0" indent="0" algn="l" defTabSz="914400" rtl="0" eaLnBrk="1" latinLnBrk="0" hangingPunct="1">
              <a:lnSpc>
                <a:spcPct val="90000"/>
              </a:lnSpc>
              <a:spcBef>
                <a:spcPts val="1800"/>
              </a:spcBef>
              <a:buClr>
                <a:schemeClr val="tx1"/>
              </a:buClr>
              <a:buSzPct val="80000"/>
              <a:buFont typeface="Wingdings" pitchFamily="2" charset="2"/>
              <a:buNone/>
              <a:defRPr sz="1800" kern="1200">
                <a:solidFill>
                  <a:schemeClr val="tx1"/>
                </a:solidFill>
                <a:latin typeface="+mn-lt"/>
                <a:ea typeface="+mn-ea"/>
                <a:cs typeface="+mn-cs"/>
              </a:defRPr>
            </a:lvl1pPr>
            <a:lvl2pPr marL="320040" indent="0" algn="l" defTabSz="914400" rtl="0" eaLnBrk="1" latinLnBrk="0" hangingPunct="1">
              <a:lnSpc>
                <a:spcPct val="90000"/>
              </a:lnSpc>
              <a:spcBef>
                <a:spcPts val="1000"/>
              </a:spcBef>
              <a:buClr>
                <a:schemeClr val="tx1"/>
              </a:buClr>
              <a:buSzPct val="100000"/>
              <a:buFont typeface="Arial" pitchFamily="34" charset="0"/>
              <a:buNone/>
              <a:defRPr sz="2000" kern="1200">
                <a:solidFill>
                  <a:schemeClr val="tx1"/>
                </a:solidFill>
                <a:latin typeface="+mn-lt"/>
                <a:ea typeface="+mn-ea"/>
                <a:cs typeface="+mn-cs"/>
              </a:defRPr>
            </a:lvl2pPr>
            <a:lvl3pPr marL="594360" indent="0" algn="l" defTabSz="914400" rtl="0" eaLnBrk="1" latinLnBrk="0" hangingPunct="1">
              <a:lnSpc>
                <a:spcPct val="90000"/>
              </a:lnSpc>
              <a:spcBef>
                <a:spcPts val="800"/>
              </a:spcBef>
              <a:buClr>
                <a:schemeClr val="tx1"/>
              </a:buClr>
              <a:buSzPct val="80000"/>
              <a:buFont typeface="Wingdings" pitchFamily="2" charset="2"/>
              <a:buNone/>
              <a:defRPr sz="1800" kern="1200">
                <a:solidFill>
                  <a:schemeClr val="tx1"/>
                </a:solidFill>
                <a:latin typeface="+mn-lt"/>
                <a:ea typeface="+mn-ea"/>
                <a:cs typeface="+mn-cs"/>
              </a:defRPr>
            </a:lvl3pPr>
            <a:lvl4pPr marL="868680" indent="0" algn="l" defTabSz="914400" rtl="0" eaLnBrk="1" latinLnBrk="0" hangingPunct="1">
              <a:lnSpc>
                <a:spcPct val="90000"/>
              </a:lnSpc>
              <a:spcBef>
                <a:spcPts val="800"/>
              </a:spcBef>
              <a:buClr>
                <a:schemeClr val="tx1"/>
              </a:buClr>
              <a:buSzPct val="100000"/>
              <a:buFont typeface="Arial" pitchFamily="34" charset="0"/>
              <a:buNone/>
              <a:defRPr sz="1600" kern="1200">
                <a:solidFill>
                  <a:schemeClr val="tx1"/>
                </a:solidFill>
                <a:latin typeface="+mn-lt"/>
                <a:ea typeface="+mn-ea"/>
                <a:cs typeface="+mn-cs"/>
              </a:defRPr>
            </a:lvl4pPr>
            <a:lvl5pPr marL="1097280" indent="0" algn="l" defTabSz="914400" rtl="0" eaLnBrk="1" latinLnBrk="0" hangingPunct="1">
              <a:lnSpc>
                <a:spcPct val="90000"/>
              </a:lnSpc>
              <a:spcBef>
                <a:spcPts val="800"/>
              </a:spcBef>
              <a:buClr>
                <a:schemeClr val="tx1"/>
              </a:buClr>
              <a:buSzPct val="80000"/>
              <a:buFont typeface="Wingdings" pitchFamily="2" charset="2"/>
              <a:buNone/>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9pPr>
          </a:lstStyle>
          <a:p>
            <a:r>
              <a:rPr lang="en-US" sz="1200" dirty="0"/>
              <a:t>-for more info…See A Guide to the Project Management Book of Knowledge (PMBOK Guide version…6) </a:t>
            </a:r>
          </a:p>
        </p:txBody>
      </p:sp>
      <p:pic>
        <p:nvPicPr>
          <p:cNvPr id="7" name="Picture 6">
            <a:extLst>
              <a:ext uri="{FF2B5EF4-FFF2-40B4-BE49-F238E27FC236}">
                <a16:creationId xmlns:a16="http://schemas.microsoft.com/office/drawing/2014/main" id="{570E5FAA-0D51-4177-BC78-61341A726377}"/>
              </a:ext>
            </a:extLst>
          </p:cNvPr>
          <p:cNvPicPr>
            <a:picLocks noChangeAspect="1"/>
          </p:cNvPicPr>
          <p:nvPr/>
        </p:nvPicPr>
        <p:blipFill>
          <a:blip r:embed="rId3"/>
          <a:stretch>
            <a:fillRect/>
          </a:stretch>
        </p:blipFill>
        <p:spPr>
          <a:xfrm>
            <a:off x="150812" y="390318"/>
            <a:ext cx="2578832" cy="475529"/>
          </a:xfrm>
          <a:prstGeom prst="rect">
            <a:avLst/>
          </a:prstGeom>
        </p:spPr>
      </p:pic>
      <p:pic>
        <p:nvPicPr>
          <p:cNvPr id="8" name="Picture 7">
            <a:extLst>
              <a:ext uri="{FF2B5EF4-FFF2-40B4-BE49-F238E27FC236}">
                <a16:creationId xmlns:a16="http://schemas.microsoft.com/office/drawing/2014/main" id="{2CA70094-3D49-4708-B0EF-59A6AF17D992}"/>
              </a:ext>
            </a:extLst>
          </p:cNvPr>
          <p:cNvPicPr>
            <a:picLocks noChangeAspect="1"/>
          </p:cNvPicPr>
          <p:nvPr/>
        </p:nvPicPr>
        <p:blipFill>
          <a:blip r:embed="rId4"/>
          <a:stretch>
            <a:fillRect/>
          </a:stretch>
        </p:blipFill>
        <p:spPr>
          <a:xfrm>
            <a:off x="11369108" y="368646"/>
            <a:ext cx="682811" cy="585267"/>
          </a:xfrm>
          <a:prstGeom prst="rect">
            <a:avLst/>
          </a:prstGeom>
        </p:spPr>
      </p:pic>
    </p:spTree>
    <p:extLst>
      <p:ext uri="{BB962C8B-B14F-4D97-AF65-F5344CB8AC3E}">
        <p14:creationId xmlns:p14="http://schemas.microsoft.com/office/powerpoint/2010/main" val="281974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B5EE97-ACC3-41AD-8913-9DB6F5D1F35E}"/>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227012" y="152400"/>
            <a:ext cx="11658599" cy="5943600"/>
          </a:xfrm>
          <a:prstGeom prst="rect">
            <a:avLst/>
          </a:prstGeom>
          <a:solidFill>
            <a:schemeClr val="accent4">
              <a:lumMod val="40000"/>
              <a:lumOff val="60000"/>
            </a:schemeClr>
          </a:solidFill>
        </p:spPr>
      </p:pic>
      <p:sp>
        <p:nvSpPr>
          <p:cNvPr id="2" name="TextBox 1">
            <a:extLst>
              <a:ext uri="{FF2B5EF4-FFF2-40B4-BE49-F238E27FC236}">
                <a16:creationId xmlns:a16="http://schemas.microsoft.com/office/drawing/2014/main" id="{562C78FB-B188-43FF-965B-B1E3116F8DF3}"/>
              </a:ext>
            </a:extLst>
          </p:cNvPr>
          <p:cNvSpPr txBox="1"/>
          <p:nvPr/>
        </p:nvSpPr>
        <p:spPr>
          <a:xfrm>
            <a:off x="1560511" y="1371600"/>
            <a:ext cx="9067800" cy="3416320"/>
          </a:xfrm>
          <a:prstGeom prst="rect">
            <a:avLst/>
          </a:prstGeom>
          <a:solidFill>
            <a:schemeClr val="accent1">
              <a:lumMod val="40000"/>
              <a:lumOff val="60000"/>
            </a:schemeClr>
          </a:solidFill>
          <a:ln>
            <a:solidFill>
              <a:schemeClr val="accent1"/>
            </a:solidFill>
          </a:ln>
          <a:effectLst>
            <a:outerShdw blurRad="50800" dist="50800" dir="5400000" algn="ctr" rotWithShape="0">
              <a:srgbClr val="000000"/>
            </a:outerShdw>
            <a:reflection endPos="0" dist="50800" dir="5400000" sy="-100000" algn="bl" rotWithShape="0"/>
          </a:effectLst>
        </p:spPr>
        <p:txBody>
          <a:bodyPr wrap="square" rtlCol="0" anchor="ctr" anchorCtr="1">
            <a:spAutoFit/>
          </a:bodyPr>
          <a:lstStyle/>
          <a:p>
            <a:r>
              <a:rPr lang="en-US" b="1" i="1" dirty="0"/>
              <a:t>The ZIN Project Schedule is a roadmap for how the project will be executed.  Schedules are an important part of any project as they provide the Customer, Project Manager, Project Team, Sponsor and Stakeholders a picture of the project’s status at any given time.  </a:t>
            </a:r>
          </a:p>
          <a:p>
            <a:endParaRPr lang="en-US" b="1" i="1" dirty="0"/>
          </a:p>
          <a:p>
            <a:r>
              <a:rPr lang="en-US" b="1" i="1" dirty="0"/>
              <a:t>The purpose of the Schedule Management at ZIN is to define the approach the project team will use in creating the project using the project schedule.  </a:t>
            </a:r>
          </a:p>
          <a:p>
            <a:endParaRPr lang="en-US" b="1" i="1" dirty="0"/>
          </a:p>
          <a:p>
            <a:r>
              <a:rPr lang="en-US" b="1" i="1" dirty="0"/>
              <a:t>This Plan also includes how the team will monitor the project and schedule, and manage the changes after the baseline schedule has been approved.  </a:t>
            </a:r>
          </a:p>
          <a:p>
            <a:endParaRPr lang="en-US" b="1" i="1" dirty="0"/>
          </a:p>
          <a:p>
            <a:r>
              <a:rPr lang="en-US" b="1" i="1" dirty="0"/>
              <a:t>This includes identifying, analyzing, documenting, prioritizing, approving or rejecting and publishing all schedule-related changes.  </a:t>
            </a:r>
          </a:p>
        </p:txBody>
      </p:sp>
    </p:spTree>
    <p:extLst>
      <p:ext uri="{BB962C8B-B14F-4D97-AF65-F5344CB8AC3E}">
        <p14:creationId xmlns:p14="http://schemas.microsoft.com/office/powerpoint/2010/main" val="64944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1012" y="381000"/>
            <a:ext cx="7010400" cy="457200"/>
          </a:xfrm>
        </p:spPr>
        <p:txBody>
          <a:bodyPr anchor="t">
            <a:normAutofit fontScale="90000"/>
          </a:bodyPr>
          <a:lstStyle/>
          <a:p>
            <a:r>
              <a:rPr lang="en-US" sz="2400" b="1" dirty="0"/>
              <a:t>The Magic of the “ZIN” Schedule Management Approach: </a:t>
            </a:r>
          </a:p>
        </p:txBody>
      </p:sp>
      <p:sp>
        <p:nvSpPr>
          <p:cNvPr id="2" name="Content Placeholder 1"/>
          <p:cNvSpPr>
            <a:spLocks noGrp="1"/>
          </p:cNvSpPr>
          <p:nvPr>
            <p:ph idx="1"/>
          </p:nvPr>
        </p:nvSpPr>
        <p:spPr>
          <a:xfrm>
            <a:off x="150812" y="1143000"/>
            <a:ext cx="10363200" cy="4495800"/>
          </a:xfrm>
          <a:solidFill>
            <a:schemeClr val="accent1">
              <a:lumMod val="20000"/>
              <a:lumOff val="80000"/>
            </a:schemeClr>
          </a:solidFill>
        </p:spPr>
        <p:txBody>
          <a:bodyPr>
            <a:normAutofit fontScale="92500" lnSpcReduction="20000"/>
          </a:bodyPr>
          <a:lstStyle/>
          <a:p>
            <a:pPr>
              <a:buFont typeface="Wingdings" panose="05000000000000000000" pitchFamily="2" charset="2"/>
              <a:buChar char="v"/>
            </a:pPr>
            <a:r>
              <a:rPr lang="en-US" dirty="0">
                <a:solidFill>
                  <a:schemeClr val="accent1">
                    <a:lumMod val="50000"/>
                  </a:schemeClr>
                </a:solidFill>
              </a:rPr>
              <a:t>We create our schedules using MS-Project starting with the identification of the deliverables in the project’s Statement of Work, Contract and WBS. </a:t>
            </a:r>
          </a:p>
          <a:p>
            <a:pPr>
              <a:buFont typeface="Wingdings" panose="05000000000000000000" pitchFamily="2" charset="2"/>
              <a:buChar char="v"/>
            </a:pPr>
            <a:r>
              <a:rPr lang="en-US" dirty="0">
                <a:solidFill>
                  <a:schemeClr val="accent1">
                    <a:lumMod val="50000"/>
                  </a:schemeClr>
                </a:solidFill>
              </a:rPr>
              <a:t>Activity definition identifies the specific work packages that must be performed to complete each deliverable.  Activity sequencing is used to determine the order of the work packages and assignment of relationships between project activities.</a:t>
            </a:r>
          </a:p>
          <a:p>
            <a:pPr>
              <a:buFont typeface="Wingdings" panose="05000000000000000000" pitchFamily="2" charset="2"/>
              <a:buChar char="v"/>
            </a:pPr>
            <a:r>
              <a:rPr lang="en-US" dirty="0">
                <a:solidFill>
                  <a:schemeClr val="accent1">
                    <a:lumMod val="50000"/>
                  </a:schemeClr>
                </a:solidFill>
              </a:rPr>
              <a:t>Activity duration estimating is used to calculate the number of work periods required to complete the work packages in order to complete the schedule development.  </a:t>
            </a:r>
          </a:p>
          <a:p>
            <a:pPr>
              <a:buFont typeface="Wingdings" panose="05000000000000000000" pitchFamily="2" charset="2"/>
              <a:buChar char="v"/>
            </a:pPr>
            <a:r>
              <a:rPr lang="en-US" dirty="0">
                <a:solidFill>
                  <a:schemeClr val="accent1">
                    <a:lumMod val="50000"/>
                  </a:schemeClr>
                </a:solidFill>
              </a:rPr>
              <a:t>All Schedules are resource loaded per the Stakeholder requirements and will follow the contract specifications. </a:t>
            </a:r>
          </a:p>
          <a:p>
            <a:pPr>
              <a:buFont typeface="Wingdings" panose="05000000000000000000" pitchFamily="2" charset="2"/>
              <a:buChar char="v"/>
            </a:pPr>
            <a:r>
              <a:rPr lang="en-US" dirty="0">
                <a:solidFill>
                  <a:schemeClr val="accent1">
                    <a:lumMod val="50000"/>
                  </a:schemeClr>
                </a:solidFill>
              </a:rPr>
              <a:t>Once the preliminary schedule is created by the ZIN Scheduling Manager, it will be reviewed by the ZIN Project Manager and Division/Program Manager.  The PM approves of the proposed work package assignments, task lists, milestones, durations and resource loading of the schedules.  The schedules are then baselined according to the signed contract.  </a:t>
            </a:r>
          </a:p>
        </p:txBody>
      </p:sp>
      <p:pic>
        <p:nvPicPr>
          <p:cNvPr id="4" name="Picture 3">
            <a:extLst>
              <a:ext uri="{FF2B5EF4-FFF2-40B4-BE49-F238E27FC236}">
                <a16:creationId xmlns:a16="http://schemas.microsoft.com/office/drawing/2014/main" id="{78446473-EED2-460D-9EE8-4AFE2B233BA9}"/>
              </a:ext>
            </a:extLst>
          </p:cNvPr>
          <p:cNvPicPr>
            <a:picLocks noChangeAspect="1"/>
          </p:cNvPicPr>
          <p:nvPr/>
        </p:nvPicPr>
        <p:blipFill>
          <a:blip r:embed="rId3"/>
          <a:stretch>
            <a:fillRect/>
          </a:stretch>
        </p:blipFill>
        <p:spPr>
          <a:xfrm>
            <a:off x="29173" y="381000"/>
            <a:ext cx="655040" cy="560822"/>
          </a:xfrm>
          <a:prstGeom prst="rect">
            <a:avLst/>
          </a:prstGeom>
        </p:spPr>
      </p:pic>
      <p:pic>
        <p:nvPicPr>
          <p:cNvPr id="5" name="Picture 4">
            <a:extLst>
              <a:ext uri="{FF2B5EF4-FFF2-40B4-BE49-F238E27FC236}">
                <a16:creationId xmlns:a16="http://schemas.microsoft.com/office/drawing/2014/main" id="{5FB7CAA8-C52A-430E-A094-5B31D5436779}"/>
              </a:ext>
            </a:extLst>
          </p:cNvPr>
          <p:cNvPicPr>
            <a:picLocks noChangeAspect="1"/>
          </p:cNvPicPr>
          <p:nvPr/>
        </p:nvPicPr>
        <p:blipFill>
          <a:blip r:embed="rId4"/>
          <a:stretch>
            <a:fillRect/>
          </a:stretch>
        </p:blipFill>
        <p:spPr>
          <a:xfrm>
            <a:off x="150812" y="5742081"/>
            <a:ext cx="2578832" cy="475529"/>
          </a:xfrm>
          <a:prstGeom prst="rect">
            <a:avLst/>
          </a:prstGeom>
        </p:spPr>
      </p:pic>
      <p:pic>
        <p:nvPicPr>
          <p:cNvPr id="6" name="Picture 5">
            <a:extLst>
              <a:ext uri="{FF2B5EF4-FFF2-40B4-BE49-F238E27FC236}">
                <a16:creationId xmlns:a16="http://schemas.microsoft.com/office/drawing/2014/main" id="{B5445511-3A2A-42A1-A170-18CEEB88EDE4}"/>
              </a:ext>
            </a:extLst>
          </p:cNvPr>
          <p:cNvPicPr>
            <a:picLocks noChangeAspect="1"/>
          </p:cNvPicPr>
          <p:nvPr/>
        </p:nvPicPr>
        <p:blipFill>
          <a:blip r:embed="rId5"/>
          <a:stretch>
            <a:fillRect/>
          </a:stretch>
        </p:blipFill>
        <p:spPr>
          <a:xfrm rot="19512910">
            <a:off x="10275936" y="4625969"/>
            <a:ext cx="1689203" cy="1377420"/>
          </a:xfrm>
          <a:prstGeom prst="rect">
            <a:avLst/>
          </a:prstGeom>
        </p:spPr>
      </p:pic>
      <p:pic>
        <p:nvPicPr>
          <p:cNvPr id="7" name="Picture 6">
            <a:extLst>
              <a:ext uri="{FF2B5EF4-FFF2-40B4-BE49-F238E27FC236}">
                <a16:creationId xmlns:a16="http://schemas.microsoft.com/office/drawing/2014/main" id="{7AAC527A-9E7F-4D7F-AF64-EE4422A32F90}"/>
              </a:ext>
            </a:extLst>
          </p:cNvPr>
          <p:cNvPicPr>
            <a:picLocks noChangeAspect="1"/>
          </p:cNvPicPr>
          <p:nvPr/>
        </p:nvPicPr>
        <p:blipFill>
          <a:blip r:embed="rId6"/>
          <a:stretch>
            <a:fillRect/>
          </a:stretch>
        </p:blipFill>
        <p:spPr>
          <a:xfrm rot="19974481">
            <a:off x="9819261" y="615171"/>
            <a:ext cx="1991566" cy="1524158"/>
          </a:xfrm>
          <a:prstGeom prst="rect">
            <a:avLst/>
          </a:prstGeom>
        </p:spPr>
      </p:pic>
    </p:spTree>
    <p:extLst>
      <p:ext uri="{BB962C8B-B14F-4D97-AF65-F5344CB8AC3E}">
        <p14:creationId xmlns:p14="http://schemas.microsoft.com/office/powerpoint/2010/main" val="125586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0812" y="381000"/>
            <a:ext cx="9448800" cy="685800"/>
          </a:xfrm>
        </p:spPr>
        <p:txBody>
          <a:bodyPr anchor="t">
            <a:normAutofit/>
          </a:bodyPr>
          <a:lstStyle/>
          <a:p>
            <a:r>
              <a:rPr lang="en-US" sz="2400" dirty="0"/>
              <a:t>Inputs to the “ZIN” Schedule Management Plan!!!  </a:t>
            </a:r>
          </a:p>
        </p:txBody>
      </p:sp>
      <p:pic>
        <p:nvPicPr>
          <p:cNvPr id="5" name="Content Placeholder 4">
            <a:extLst>
              <a:ext uri="{FF2B5EF4-FFF2-40B4-BE49-F238E27FC236}">
                <a16:creationId xmlns:a16="http://schemas.microsoft.com/office/drawing/2014/main" id="{39BC6440-C787-44D0-93E4-2B6C4854E77B}"/>
              </a:ext>
            </a:extLst>
          </p:cNvPr>
          <p:cNvPicPr>
            <a:picLocks noGrp="1" noChangeAspect="1"/>
          </p:cNvPicPr>
          <p:nvPr>
            <p:ph idx="1"/>
          </p:nvPr>
        </p:nvPicPr>
        <p:blipFill>
          <a:blip r:embed="rId3"/>
          <a:stretch>
            <a:fillRect/>
          </a:stretch>
        </p:blipFill>
        <p:spPr>
          <a:xfrm>
            <a:off x="150812" y="972599"/>
            <a:ext cx="6858000" cy="2197316"/>
          </a:xfrm>
          <a:prstGeom prst="rect">
            <a:avLst/>
          </a:prstGeom>
          <a:ln>
            <a:noFill/>
          </a:ln>
        </p:spPr>
      </p:pic>
      <p:sp>
        <p:nvSpPr>
          <p:cNvPr id="4" name="Text Placeholder 7"/>
          <p:cNvSpPr txBox="1">
            <a:spLocks/>
          </p:cNvSpPr>
          <p:nvPr/>
        </p:nvSpPr>
        <p:spPr>
          <a:xfrm>
            <a:off x="154817" y="5726884"/>
            <a:ext cx="9126838" cy="533400"/>
          </a:xfrm>
          <a:prstGeom prst="rect">
            <a:avLst/>
          </a:prstGeom>
        </p:spPr>
        <p:txBody>
          <a:bodyPr anchor="b">
            <a:normAutofit/>
          </a:bodyPr>
          <a:lstStyle>
            <a:lvl1pPr marL="0" indent="0" algn="l" defTabSz="914400" rtl="0" eaLnBrk="1" latinLnBrk="0" hangingPunct="1">
              <a:lnSpc>
                <a:spcPct val="90000"/>
              </a:lnSpc>
              <a:spcBef>
                <a:spcPts val="1800"/>
              </a:spcBef>
              <a:buClr>
                <a:schemeClr val="tx1"/>
              </a:buClr>
              <a:buSzPct val="80000"/>
              <a:buFont typeface="Wingdings" pitchFamily="2" charset="2"/>
              <a:buNone/>
              <a:defRPr sz="1800" kern="1200">
                <a:solidFill>
                  <a:schemeClr val="tx1"/>
                </a:solidFill>
                <a:latin typeface="+mn-lt"/>
                <a:ea typeface="+mn-ea"/>
                <a:cs typeface="+mn-cs"/>
              </a:defRPr>
            </a:lvl1pPr>
            <a:lvl2pPr marL="320040" indent="0" algn="l" defTabSz="914400" rtl="0" eaLnBrk="1" latinLnBrk="0" hangingPunct="1">
              <a:lnSpc>
                <a:spcPct val="90000"/>
              </a:lnSpc>
              <a:spcBef>
                <a:spcPts val="1000"/>
              </a:spcBef>
              <a:buClr>
                <a:schemeClr val="tx1"/>
              </a:buClr>
              <a:buSzPct val="100000"/>
              <a:buFont typeface="Arial" pitchFamily="34" charset="0"/>
              <a:buNone/>
              <a:defRPr sz="2000" kern="1200">
                <a:solidFill>
                  <a:schemeClr val="tx1"/>
                </a:solidFill>
                <a:latin typeface="+mn-lt"/>
                <a:ea typeface="+mn-ea"/>
                <a:cs typeface="+mn-cs"/>
              </a:defRPr>
            </a:lvl2pPr>
            <a:lvl3pPr marL="594360" indent="0" algn="l" defTabSz="914400" rtl="0" eaLnBrk="1" latinLnBrk="0" hangingPunct="1">
              <a:lnSpc>
                <a:spcPct val="90000"/>
              </a:lnSpc>
              <a:spcBef>
                <a:spcPts val="800"/>
              </a:spcBef>
              <a:buClr>
                <a:schemeClr val="tx1"/>
              </a:buClr>
              <a:buSzPct val="80000"/>
              <a:buFont typeface="Wingdings" pitchFamily="2" charset="2"/>
              <a:buNone/>
              <a:defRPr sz="1800" kern="1200">
                <a:solidFill>
                  <a:schemeClr val="tx1"/>
                </a:solidFill>
                <a:latin typeface="+mn-lt"/>
                <a:ea typeface="+mn-ea"/>
                <a:cs typeface="+mn-cs"/>
              </a:defRPr>
            </a:lvl3pPr>
            <a:lvl4pPr marL="868680" indent="0" algn="l" defTabSz="914400" rtl="0" eaLnBrk="1" latinLnBrk="0" hangingPunct="1">
              <a:lnSpc>
                <a:spcPct val="90000"/>
              </a:lnSpc>
              <a:spcBef>
                <a:spcPts val="800"/>
              </a:spcBef>
              <a:buClr>
                <a:schemeClr val="tx1"/>
              </a:buClr>
              <a:buSzPct val="100000"/>
              <a:buFont typeface="Arial" pitchFamily="34" charset="0"/>
              <a:buNone/>
              <a:defRPr sz="1600" kern="1200">
                <a:solidFill>
                  <a:schemeClr val="tx1"/>
                </a:solidFill>
                <a:latin typeface="+mn-lt"/>
                <a:ea typeface="+mn-ea"/>
                <a:cs typeface="+mn-cs"/>
              </a:defRPr>
            </a:lvl4pPr>
            <a:lvl5pPr marL="1097280" indent="0" algn="l" defTabSz="914400" rtl="0" eaLnBrk="1" latinLnBrk="0" hangingPunct="1">
              <a:lnSpc>
                <a:spcPct val="90000"/>
              </a:lnSpc>
              <a:spcBef>
                <a:spcPts val="800"/>
              </a:spcBef>
              <a:buClr>
                <a:schemeClr val="tx1"/>
              </a:buClr>
              <a:buSzPct val="80000"/>
              <a:buFont typeface="Wingdings" pitchFamily="2" charset="2"/>
              <a:buNone/>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9pPr>
          </a:lstStyle>
          <a:p>
            <a:r>
              <a:rPr lang="en-US" sz="1100" dirty="0"/>
              <a:t>***PMBOK Guide to Planning Processes and Plan Schedule Management Version #6</a:t>
            </a:r>
          </a:p>
        </p:txBody>
      </p:sp>
      <p:sp>
        <p:nvSpPr>
          <p:cNvPr id="10" name="TextBox 9">
            <a:extLst>
              <a:ext uri="{FF2B5EF4-FFF2-40B4-BE49-F238E27FC236}">
                <a16:creationId xmlns:a16="http://schemas.microsoft.com/office/drawing/2014/main" id="{F342AC82-8532-4F7C-A77C-A609994A7303}"/>
              </a:ext>
            </a:extLst>
          </p:cNvPr>
          <p:cNvSpPr txBox="1"/>
          <p:nvPr/>
        </p:nvSpPr>
        <p:spPr>
          <a:xfrm flipH="1">
            <a:off x="156913" y="3249919"/>
            <a:ext cx="11770341" cy="2585323"/>
          </a:xfrm>
          <a:prstGeom prst="rect">
            <a:avLst/>
          </a:prstGeom>
          <a:noFill/>
          <a:ln w="28575">
            <a:solidFill>
              <a:srgbClr val="00B0F0"/>
            </a:solidFill>
          </a:ln>
        </p:spPr>
        <p:txBody>
          <a:bodyPr wrap="square" rtlCol="0" anchor="ctr" anchorCtr="1">
            <a:spAutoFit/>
          </a:bodyPr>
          <a:lstStyle/>
          <a:p>
            <a:r>
              <a:rPr lang="en-US" dirty="0">
                <a:solidFill>
                  <a:srgbClr val="002060"/>
                </a:solidFill>
              </a:rPr>
              <a:t>1.  Schedule Management Plan Inputs:  </a:t>
            </a:r>
          </a:p>
          <a:p>
            <a:pPr marL="800100" lvl="1" indent="-342900">
              <a:buFont typeface="+mj-lt"/>
              <a:buAutoNum type="arabicPeriod"/>
            </a:pPr>
            <a:r>
              <a:rPr lang="en-US" dirty="0">
                <a:solidFill>
                  <a:srgbClr val="002060"/>
                </a:solidFill>
              </a:rPr>
              <a:t>Scope Baseline Includes Project Scope statement, Work Break Down Structure (WBS), and WBS Dictionary created by NASA.  (From the ZIN Project Management Plan) </a:t>
            </a:r>
          </a:p>
          <a:p>
            <a:pPr marL="800100" lvl="1" indent="-342900">
              <a:buFont typeface="+mj-lt"/>
              <a:buAutoNum type="arabicPeriod"/>
            </a:pPr>
            <a:r>
              <a:rPr lang="en-US" dirty="0">
                <a:solidFill>
                  <a:srgbClr val="002060"/>
                </a:solidFill>
              </a:rPr>
              <a:t>Other Information including-Schedule Related Costs, Risks and communications (Decisions from the project management Plan) </a:t>
            </a:r>
          </a:p>
          <a:p>
            <a:pPr marL="800100" lvl="1" indent="-342900">
              <a:buFont typeface="+mj-lt"/>
              <a:buAutoNum type="arabicPeriod"/>
            </a:pPr>
            <a:r>
              <a:rPr lang="en-US" dirty="0">
                <a:solidFill>
                  <a:srgbClr val="002060"/>
                </a:solidFill>
              </a:rPr>
              <a:t>Project Charter or SOW-Defines the Summary Milestone Schedule that the Project Manager creates with the </a:t>
            </a:r>
          </a:p>
          <a:p>
            <a:pPr lvl="1"/>
            <a:r>
              <a:rPr lang="en-US" dirty="0">
                <a:solidFill>
                  <a:srgbClr val="002060"/>
                </a:solidFill>
              </a:rPr>
              <a:t>       project approval requirements that will influence the management of the project schedule.  </a:t>
            </a:r>
          </a:p>
          <a:p>
            <a:pPr marL="800100" lvl="1" indent="-342900">
              <a:buAutoNum type="arabicPeriod" startAt="4"/>
            </a:pPr>
            <a:r>
              <a:rPr lang="en-US" dirty="0">
                <a:solidFill>
                  <a:srgbClr val="002060"/>
                </a:solidFill>
              </a:rPr>
              <a:t>Enterprise Environmental Factors</a:t>
            </a:r>
          </a:p>
          <a:p>
            <a:pPr marL="800100" lvl="1" indent="-342900">
              <a:buAutoNum type="arabicPeriod" startAt="4"/>
            </a:pPr>
            <a:r>
              <a:rPr lang="en-US" dirty="0">
                <a:solidFill>
                  <a:srgbClr val="002060"/>
                </a:solidFill>
              </a:rPr>
              <a:t>Organizational Process Assets</a:t>
            </a:r>
          </a:p>
        </p:txBody>
      </p:sp>
      <p:pic>
        <p:nvPicPr>
          <p:cNvPr id="11" name="Picture 10">
            <a:extLst>
              <a:ext uri="{FF2B5EF4-FFF2-40B4-BE49-F238E27FC236}">
                <a16:creationId xmlns:a16="http://schemas.microsoft.com/office/drawing/2014/main" id="{18C0CF14-5CEA-4A0A-911A-D59E118FA877}"/>
              </a:ext>
            </a:extLst>
          </p:cNvPr>
          <p:cNvPicPr>
            <a:picLocks noChangeAspect="1"/>
          </p:cNvPicPr>
          <p:nvPr/>
        </p:nvPicPr>
        <p:blipFill>
          <a:blip r:embed="rId4"/>
          <a:stretch>
            <a:fillRect/>
          </a:stretch>
        </p:blipFill>
        <p:spPr>
          <a:xfrm>
            <a:off x="7217139" y="732989"/>
            <a:ext cx="4508004" cy="2171700"/>
          </a:xfrm>
          <a:prstGeom prst="rect">
            <a:avLst/>
          </a:prstGeom>
          <a:ln>
            <a:solidFill>
              <a:srgbClr val="00B0F0"/>
            </a:solidFill>
          </a:ln>
        </p:spPr>
      </p:pic>
      <p:sp>
        <p:nvSpPr>
          <p:cNvPr id="12" name="Explosion: 14 Points 11">
            <a:extLst>
              <a:ext uri="{FF2B5EF4-FFF2-40B4-BE49-F238E27FC236}">
                <a16:creationId xmlns:a16="http://schemas.microsoft.com/office/drawing/2014/main" id="{CB740793-B621-4F9A-B482-85A1315940D6}"/>
              </a:ext>
            </a:extLst>
          </p:cNvPr>
          <p:cNvSpPr/>
          <p:nvPr/>
        </p:nvSpPr>
        <p:spPr>
          <a:xfrm>
            <a:off x="10046854" y="415401"/>
            <a:ext cx="2057400" cy="1114395"/>
          </a:xfrm>
          <a:prstGeom prst="irregularSeal2">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Project Milestones </a:t>
            </a:r>
          </a:p>
        </p:txBody>
      </p:sp>
      <p:graphicFrame>
        <p:nvGraphicFramePr>
          <p:cNvPr id="13" name="Table 12">
            <a:extLst>
              <a:ext uri="{FF2B5EF4-FFF2-40B4-BE49-F238E27FC236}">
                <a16:creationId xmlns:a16="http://schemas.microsoft.com/office/drawing/2014/main" id="{1DCA0A9C-2A42-456D-B67A-ED97ABB3F2F2}"/>
              </a:ext>
            </a:extLst>
          </p:cNvPr>
          <p:cNvGraphicFramePr>
            <a:graphicFrameLocks noGrp="1"/>
          </p:cNvGraphicFramePr>
          <p:nvPr>
            <p:extLst>
              <p:ext uri="{D42A27DB-BD31-4B8C-83A1-F6EECF244321}">
                <p14:modId xmlns:p14="http://schemas.microsoft.com/office/powerpoint/2010/main" val="3842190412"/>
              </p:ext>
            </p:extLst>
          </p:nvPr>
        </p:nvGraphicFramePr>
        <p:xfrm>
          <a:off x="7489367" y="1722115"/>
          <a:ext cx="1195845" cy="1447800"/>
        </p:xfrm>
        <a:graphic>
          <a:graphicData uri="http://schemas.openxmlformats.org/drawingml/2006/table">
            <a:tbl>
              <a:tblPr/>
              <a:tblGrid>
                <a:gridCol w="1195845">
                  <a:extLst>
                    <a:ext uri="{9D8B030D-6E8A-4147-A177-3AD203B41FA5}">
                      <a16:colId xmlns:a16="http://schemas.microsoft.com/office/drawing/2014/main" val="3050130143"/>
                    </a:ext>
                  </a:extLst>
                </a:gridCol>
              </a:tblGrid>
              <a:tr h="126630">
                <a:tc>
                  <a:txBody>
                    <a:bodyPr/>
                    <a:lstStyle/>
                    <a:p>
                      <a:pPr algn="ctr"/>
                      <a:r>
                        <a:rPr lang="en-US" sz="1050" b="1" dirty="0">
                          <a:solidFill>
                            <a:srgbClr val="363636"/>
                          </a:solidFill>
                          <a:effectLst/>
                          <a:latin typeface="Calibri" panose="020F0502020204030204" pitchFamily="34" charset="0"/>
                        </a:rPr>
                        <a:t>NASA WBS </a:t>
                      </a:r>
                      <a:endParaRPr lang="en-US" sz="1050" b="1" dirty="0">
                        <a:effectLst/>
                        <a:latin typeface="Calibri" panose="020F0502020204030204" pitchFamily="34" charset="0"/>
                      </a:endParaRPr>
                    </a:p>
                  </a:txBody>
                  <a:tcPr marL="9525" marR="9525" marT="9525" marB="9525"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DFE3E8"/>
                    </a:solidFill>
                  </a:tcPr>
                </a:tc>
                <a:extLst>
                  <a:ext uri="{0D108BD9-81ED-4DB2-BD59-A6C34878D82A}">
                    <a16:rowId xmlns:a16="http://schemas.microsoft.com/office/drawing/2014/main" val="652093732"/>
                  </a:ext>
                </a:extLst>
              </a:tr>
              <a:tr h="99688">
                <a:tc>
                  <a:txBody>
                    <a:bodyPr/>
                    <a:lstStyle/>
                    <a:p>
                      <a:pPr algn="ctr"/>
                      <a:r>
                        <a:rPr lang="en-US" sz="800" b="1" dirty="0">
                          <a:solidFill>
                            <a:srgbClr val="000000"/>
                          </a:solidFill>
                          <a:effectLst/>
                          <a:latin typeface="Bookman Old Style" panose="02050604050505020204" pitchFamily="18" charset="0"/>
                        </a:rPr>
                        <a:t>3.0</a:t>
                      </a:r>
                      <a:endParaRPr lang="en-US" sz="800" dirty="0">
                        <a:effectLst/>
                        <a:latin typeface="Bookman Old Style" panose="02050604050505020204" pitchFamily="18" charset="0"/>
                      </a:endParaRPr>
                    </a:p>
                  </a:txBody>
                  <a:tcPr marL="9525" marR="9525" marT="9525" marB="9525"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3112608652"/>
                  </a:ext>
                </a:extLst>
              </a:tr>
              <a:tr h="99688">
                <a:tc>
                  <a:txBody>
                    <a:bodyPr/>
                    <a:lstStyle/>
                    <a:p>
                      <a:pPr algn="ctr"/>
                      <a:r>
                        <a:rPr lang="en-US" sz="800" b="1" dirty="0">
                          <a:solidFill>
                            <a:srgbClr val="000000"/>
                          </a:solidFill>
                          <a:effectLst/>
                          <a:latin typeface="Bookman Old Style" panose="02050604050505020204" pitchFamily="18" charset="0"/>
                        </a:rPr>
                        <a:t>3.1</a:t>
                      </a:r>
                      <a:endParaRPr lang="en-US" sz="800" dirty="0">
                        <a:effectLst/>
                        <a:latin typeface="Bookman Old Style" panose="02050604050505020204" pitchFamily="18" charset="0"/>
                      </a:endParaRPr>
                    </a:p>
                  </a:txBody>
                  <a:tcPr marL="9525" marR="9525" marT="9525" marB="9525"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1509459203"/>
                  </a:ext>
                </a:extLst>
              </a:tr>
              <a:tr h="99688">
                <a:tc>
                  <a:txBody>
                    <a:bodyPr/>
                    <a:lstStyle/>
                    <a:p>
                      <a:pPr algn="ctr"/>
                      <a:r>
                        <a:rPr lang="en-US" sz="800" b="1" dirty="0">
                          <a:solidFill>
                            <a:srgbClr val="000000"/>
                          </a:solidFill>
                          <a:effectLst/>
                          <a:latin typeface="Bookman Old Style" panose="02050604050505020204" pitchFamily="18" charset="0"/>
                        </a:rPr>
                        <a:t>4.0</a:t>
                      </a:r>
                      <a:endParaRPr lang="en-US" sz="800" dirty="0">
                        <a:effectLst/>
                        <a:latin typeface="Bookman Old Style" panose="02050604050505020204" pitchFamily="18" charset="0"/>
                      </a:endParaRPr>
                    </a:p>
                  </a:txBody>
                  <a:tcPr marL="9525" marR="9525" marT="9525" marB="9525"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3123939579"/>
                  </a:ext>
                </a:extLst>
              </a:tr>
              <a:tr h="99688">
                <a:tc>
                  <a:txBody>
                    <a:bodyPr/>
                    <a:lstStyle/>
                    <a:p>
                      <a:pPr algn="ctr"/>
                      <a:r>
                        <a:rPr lang="en-US" sz="800" b="1" dirty="0">
                          <a:solidFill>
                            <a:srgbClr val="000000"/>
                          </a:solidFill>
                          <a:effectLst/>
                          <a:latin typeface="Bookman Old Style" panose="02050604050505020204" pitchFamily="18" charset="0"/>
                        </a:rPr>
                        <a:t>5.0</a:t>
                      </a:r>
                      <a:endParaRPr lang="en-US" sz="800" dirty="0">
                        <a:effectLst/>
                        <a:latin typeface="Bookman Old Style" panose="02050604050505020204" pitchFamily="18" charset="0"/>
                      </a:endParaRPr>
                    </a:p>
                  </a:txBody>
                  <a:tcPr marL="9525" marR="9525" marT="9525" marB="9525"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2791363341"/>
                  </a:ext>
                </a:extLst>
              </a:tr>
              <a:tr h="99688">
                <a:tc>
                  <a:txBody>
                    <a:bodyPr/>
                    <a:lstStyle/>
                    <a:p>
                      <a:pPr algn="ctr"/>
                      <a:r>
                        <a:rPr lang="en-US" sz="800" b="1" dirty="0">
                          <a:solidFill>
                            <a:srgbClr val="000000"/>
                          </a:solidFill>
                          <a:effectLst/>
                          <a:latin typeface="Bookman Old Style" panose="02050604050505020204" pitchFamily="18" charset="0"/>
                        </a:rPr>
                        <a:t>6.0</a:t>
                      </a:r>
                      <a:endParaRPr lang="en-US" sz="800" dirty="0">
                        <a:effectLst/>
                        <a:latin typeface="Bookman Old Style" panose="02050604050505020204" pitchFamily="18" charset="0"/>
                      </a:endParaRPr>
                    </a:p>
                  </a:txBody>
                  <a:tcPr marL="9525" marR="9525" marT="9525" marB="9525"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2570639875"/>
                  </a:ext>
                </a:extLst>
              </a:tr>
              <a:tr h="99688">
                <a:tc>
                  <a:txBody>
                    <a:bodyPr/>
                    <a:lstStyle/>
                    <a:p>
                      <a:pPr algn="ctr"/>
                      <a:r>
                        <a:rPr lang="en-US" sz="800" b="1" dirty="0">
                          <a:solidFill>
                            <a:srgbClr val="000000"/>
                          </a:solidFill>
                          <a:effectLst/>
                          <a:latin typeface="Bookman Old Style" panose="02050604050505020204" pitchFamily="18" charset="0"/>
                        </a:rPr>
                        <a:t>6.1.1</a:t>
                      </a:r>
                      <a:endParaRPr lang="en-US" sz="800" dirty="0">
                        <a:effectLst/>
                        <a:latin typeface="Bookman Old Style" panose="02050604050505020204" pitchFamily="18" charset="0"/>
                      </a:endParaRPr>
                    </a:p>
                  </a:txBody>
                  <a:tcPr marL="9525" marR="9525" marT="9525" marB="9525"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1771530818"/>
                  </a:ext>
                </a:extLst>
              </a:tr>
              <a:tr h="99688">
                <a:tc>
                  <a:txBody>
                    <a:bodyPr/>
                    <a:lstStyle/>
                    <a:p>
                      <a:pPr algn="ctr"/>
                      <a:r>
                        <a:rPr lang="en-US" sz="800" b="1" dirty="0">
                          <a:solidFill>
                            <a:srgbClr val="000000"/>
                          </a:solidFill>
                          <a:effectLst/>
                          <a:latin typeface="Bookman Old Style" panose="02050604050505020204" pitchFamily="18" charset="0"/>
                        </a:rPr>
                        <a:t>6.1.1.15</a:t>
                      </a:r>
                      <a:endParaRPr lang="en-US" sz="800" dirty="0">
                        <a:effectLst/>
                        <a:latin typeface="Bookman Old Style" panose="02050604050505020204" pitchFamily="18" charset="0"/>
                      </a:endParaRPr>
                    </a:p>
                  </a:txBody>
                  <a:tcPr marL="9525" marR="9525" marT="9525" marB="9525"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3908745436"/>
                  </a:ext>
                </a:extLst>
              </a:tr>
              <a:tr h="99688">
                <a:tc>
                  <a:txBody>
                    <a:bodyPr/>
                    <a:lstStyle/>
                    <a:p>
                      <a:pPr algn="ctr"/>
                      <a:r>
                        <a:rPr lang="en-US" sz="800" b="1" dirty="0">
                          <a:solidFill>
                            <a:srgbClr val="000000"/>
                          </a:solidFill>
                          <a:effectLst/>
                          <a:latin typeface="Bookman Old Style" panose="02050604050505020204" pitchFamily="18" charset="0"/>
                        </a:rPr>
                        <a:t>6.1.1.16</a:t>
                      </a:r>
                      <a:endParaRPr lang="en-US" sz="800" dirty="0">
                        <a:effectLst/>
                        <a:latin typeface="Bookman Old Style" panose="02050604050505020204" pitchFamily="18" charset="0"/>
                      </a:endParaRPr>
                    </a:p>
                  </a:txBody>
                  <a:tcPr marL="9525" marR="9525" marT="9525" marB="9525"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316196923"/>
                  </a:ext>
                </a:extLst>
              </a:tr>
              <a:tr h="99688">
                <a:tc>
                  <a:txBody>
                    <a:bodyPr/>
                    <a:lstStyle/>
                    <a:p>
                      <a:pPr algn="ctr"/>
                      <a:r>
                        <a:rPr lang="en-US" sz="800" b="1" dirty="0">
                          <a:solidFill>
                            <a:srgbClr val="FF0000"/>
                          </a:solidFill>
                          <a:effectLst/>
                          <a:latin typeface="Bookman Old Style" panose="02050604050505020204" pitchFamily="18" charset="0"/>
                        </a:rPr>
                        <a:t>6.1.1.18</a:t>
                      </a:r>
                      <a:endParaRPr lang="en-US" sz="800" dirty="0">
                        <a:effectLst/>
                        <a:latin typeface="Bookman Old Style" panose="02050604050505020204" pitchFamily="18" charset="0"/>
                      </a:endParaRPr>
                    </a:p>
                  </a:txBody>
                  <a:tcPr marL="9525" marR="9525" marT="9525" marB="9525"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3801749942"/>
                  </a:ext>
                </a:extLst>
              </a:tr>
            </a:tbl>
          </a:graphicData>
        </a:graphic>
      </p:graphicFrame>
      <p:pic>
        <p:nvPicPr>
          <p:cNvPr id="15" name="Picture 14">
            <a:extLst>
              <a:ext uri="{FF2B5EF4-FFF2-40B4-BE49-F238E27FC236}">
                <a16:creationId xmlns:a16="http://schemas.microsoft.com/office/drawing/2014/main" id="{3FB2879E-ACB4-4F4E-9AB2-328B31DA2239}"/>
              </a:ext>
            </a:extLst>
          </p:cNvPr>
          <p:cNvPicPr>
            <a:picLocks noChangeAspect="1"/>
          </p:cNvPicPr>
          <p:nvPr/>
        </p:nvPicPr>
        <p:blipFill>
          <a:blip r:embed="rId5"/>
          <a:stretch>
            <a:fillRect/>
          </a:stretch>
        </p:blipFill>
        <p:spPr>
          <a:xfrm rot="19848306">
            <a:off x="11599823" y="2741247"/>
            <a:ext cx="363603" cy="672114"/>
          </a:xfrm>
          <a:prstGeom prst="rect">
            <a:avLst/>
          </a:prstGeom>
        </p:spPr>
      </p:pic>
      <p:pic>
        <p:nvPicPr>
          <p:cNvPr id="16" name="Picture 15">
            <a:extLst>
              <a:ext uri="{FF2B5EF4-FFF2-40B4-BE49-F238E27FC236}">
                <a16:creationId xmlns:a16="http://schemas.microsoft.com/office/drawing/2014/main" id="{846E6EB6-837A-4962-9D80-1993829C0AA4}"/>
              </a:ext>
            </a:extLst>
          </p:cNvPr>
          <p:cNvPicPr>
            <a:picLocks noChangeAspect="1"/>
          </p:cNvPicPr>
          <p:nvPr/>
        </p:nvPicPr>
        <p:blipFill>
          <a:blip r:embed="rId5"/>
          <a:stretch>
            <a:fillRect/>
          </a:stretch>
        </p:blipFill>
        <p:spPr>
          <a:xfrm rot="1668133">
            <a:off x="137706" y="2630803"/>
            <a:ext cx="368827" cy="681770"/>
          </a:xfrm>
          <a:prstGeom prst="rect">
            <a:avLst/>
          </a:prstGeom>
        </p:spPr>
      </p:pic>
      <p:pic>
        <p:nvPicPr>
          <p:cNvPr id="18" name="Picture 17">
            <a:extLst>
              <a:ext uri="{FF2B5EF4-FFF2-40B4-BE49-F238E27FC236}">
                <a16:creationId xmlns:a16="http://schemas.microsoft.com/office/drawing/2014/main" id="{5D3626A8-5932-4811-BA65-D299281CF26D}"/>
              </a:ext>
            </a:extLst>
          </p:cNvPr>
          <p:cNvPicPr>
            <a:picLocks noChangeAspect="1"/>
          </p:cNvPicPr>
          <p:nvPr/>
        </p:nvPicPr>
        <p:blipFill>
          <a:blip r:embed="rId6"/>
          <a:stretch>
            <a:fillRect/>
          </a:stretch>
        </p:blipFill>
        <p:spPr>
          <a:xfrm>
            <a:off x="9620395" y="5027041"/>
            <a:ext cx="2306860" cy="1153430"/>
          </a:xfrm>
          <a:prstGeom prst="rect">
            <a:avLst/>
          </a:prstGeom>
        </p:spPr>
      </p:pic>
    </p:spTree>
    <p:extLst>
      <p:ext uri="{BB962C8B-B14F-4D97-AF65-F5344CB8AC3E}">
        <p14:creationId xmlns:p14="http://schemas.microsoft.com/office/powerpoint/2010/main" val="258553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A6AA26-A4EF-4134-A334-592B06254B80}"/>
              </a:ext>
            </a:extLst>
          </p:cNvPr>
          <p:cNvSpPr txBox="1"/>
          <p:nvPr/>
        </p:nvSpPr>
        <p:spPr>
          <a:xfrm>
            <a:off x="150812" y="182434"/>
            <a:ext cx="8305800" cy="461665"/>
          </a:xfrm>
          <a:prstGeom prst="rect">
            <a:avLst/>
          </a:prstGeom>
          <a:noFill/>
          <a:ln w="28575">
            <a:solidFill>
              <a:srgbClr val="00B0F0"/>
            </a:solidFill>
          </a:ln>
        </p:spPr>
        <p:txBody>
          <a:bodyPr wrap="square" rtlCol="0" anchor="ctr" anchorCtr="1">
            <a:spAutoFit/>
          </a:bodyPr>
          <a:lstStyle/>
          <a:p>
            <a:r>
              <a:rPr lang="en-US" sz="2400" dirty="0">
                <a:solidFill>
                  <a:srgbClr val="002060"/>
                </a:solidFill>
              </a:rPr>
              <a:t>Tools and Techniques of the “ZIN” Schedule Management Plan!!! </a:t>
            </a:r>
          </a:p>
        </p:txBody>
      </p:sp>
      <p:sp>
        <p:nvSpPr>
          <p:cNvPr id="6" name="TextBox 5">
            <a:extLst>
              <a:ext uri="{FF2B5EF4-FFF2-40B4-BE49-F238E27FC236}">
                <a16:creationId xmlns:a16="http://schemas.microsoft.com/office/drawing/2014/main" id="{7AD7CAEB-59F7-4D76-AE60-B83AEF17A641}"/>
              </a:ext>
            </a:extLst>
          </p:cNvPr>
          <p:cNvSpPr txBox="1"/>
          <p:nvPr/>
        </p:nvSpPr>
        <p:spPr>
          <a:xfrm>
            <a:off x="608012" y="970003"/>
            <a:ext cx="11277600" cy="4893647"/>
          </a:xfrm>
          <a:prstGeom prst="rect">
            <a:avLst/>
          </a:prstGeom>
          <a:noFill/>
          <a:ln w="28575">
            <a:solidFill>
              <a:srgbClr val="00B0F0"/>
            </a:solidFill>
          </a:ln>
        </p:spPr>
        <p:txBody>
          <a:bodyPr wrap="square" rtlCol="0" anchor="ctr" anchorCtr="1">
            <a:spAutoFit/>
          </a:bodyPr>
          <a:lstStyle/>
          <a:p>
            <a:pPr marL="342900" indent="-342900">
              <a:buAutoNum type="arabicPeriod"/>
            </a:pPr>
            <a:r>
              <a:rPr lang="en-US" sz="2400" dirty="0">
                <a:solidFill>
                  <a:srgbClr val="002060"/>
                </a:solidFill>
              </a:rPr>
              <a:t>Expert Judgement-ZIN’s expert judgement is obtained through individual consultations (one-on-one meetings, interviews, etc.) or through historical data or lessons learned of past projects. </a:t>
            </a:r>
          </a:p>
          <a:p>
            <a:pPr marL="342900" indent="-342900">
              <a:buAutoNum type="arabicPeriod"/>
            </a:pPr>
            <a:endParaRPr lang="en-US" sz="2400" dirty="0">
              <a:solidFill>
                <a:srgbClr val="002060"/>
              </a:solidFill>
            </a:endParaRPr>
          </a:p>
          <a:p>
            <a:pPr marL="342900" indent="-342900">
              <a:buAutoNum type="arabicPeriod"/>
            </a:pPr>
            <a:r>
              <a:rPr lang="en-US" sz="2400" dirty="0">
                <a:solidFill>
                  <a:srgbClr val="002060"/>
                </a:solidFill>
              </a:rPr>
              <a:t>Analytical Techniques-Involves choosing strategic options to estimating and scheduling the project-i.e. scheduling methodologies (NASA Project Management Handbook 7120.5) tools &amp; techniques, ZIN’s estimating approaches, formats and MS Project…ZIN’s scheduling tools.</a:t>
            </a:r>
          </a:p>
          <a:p>
            <a:pPr marL="342900" indent="-342900">
              <a:buAutoNum type="arabicPeriod"/>
            </a:pPr>
            <a:endParaRPr lang="en-US" sz="2400" dirty="0">
              <a:solidFill>
                <a:srgbClr val="002060"/>
              </a:solidFill>
            </a:endParaRPr>
          </a:p>
          <a:p>
            <a:pPr marL="342900" indent="-342900">
              <a:buAutoNum type="arabicPeriod"/>
            </a:pPr>
            <a:r>
              <a:rPr lang="en-US" sz="2400" dirty="0">
                <a:solidFill>
                  <a:srgbClr val="002060"/>
                </a:solidFill>
              </a:rPr>
              <a:t>Meetings-The Project Manager, Project Team, Scheduling Manager, Project Sponsor, Stakeholders (NASA) or anyone with responsibility for inputs into the schedule planning and project execution holds a meeting to develop the Project  plan and milestones.  </a:t>
            </a:r>
          </a:p>
        </p:txBody>
      </p:sp>
    </p:spTree>
    <p:extLst>
      <p:ext uri="{BB962C8B-B14F-4D97-AF65-F5344CB8AC3E}">
        <p14:creationId xmlns:p14="http://schemas.microsoft.com/office/powerpoint/2010/main" val="170751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240A4A-0CC6-4169-8DC8-4BD5F53A1386}"/>
              </a:ext>
            </a:extLst>
          </p:cNvPr>
          <p:cNvSpPr txBox="1"/>
          <p:nvPr/>
        </p:nvSpPr>
        <p:spPr>
          <a:xfrm>
            <a:off x="303212" y="228600"/>
            <a:ext cx="1773242" cy="461665"/>
          </a:xfrm>
          <a:prstGeom prst="rect">
            <a:avLst/>
          </a:prstGeom>
          <a:noFill/>
          <a:ln w="28575">
            <a:solidFill>
              <a:srgbClr val="00B0F0"/>
            </a:solidFill>
          </a:ln>
        </p:spPr>
        <p:txBody>
          <a:bodyPr wrap="none" rtlCol="0" anchor="ctr" anchorCtr="1">
            <a:spAutoFit/>
          </a:bodyPr>
          <a:lstStyle/>
          <a:p>
            <a:r>
              <a:rPr lang="en-US" sz="2400" dirty="0">
                <a:solidFill>
                  <a:srgbClr val="002060"/>
                </a:solidFill>
              </a:rPr>
              <a:t>Outputs!!!!! </a:t>
            </a:r>
          </a:p>
        </p:txBody>
      </p:sp>
      <p:sp>
        <p:nvSpPr>
          <p:cNvPr id="3" name="TextBox 2">
            <a:extLst>
              <a:ext uri="{FF2B5EF4-FFF2-40B4-BE49-F238E27FC236}">
                <a16:creationId xmlns:a16="http://schemas.microsoft.com/office/drawing/2014/main" id="{3BF21F61-C63E-412B-A6D1-A138C947488C}"/>
              </a:ext>
            </a:extLst>
          </p:cNvPr>
          <p:cNvSpPr txBox="1"/>
          <p:nvPr/>
        </p:nvSpPr>
        <p:spPr>
          <a:xfrm>
            <a:off x="912812" y="887500"/>
            <a:ext cx="5448286" cy="461665"/>
          </a:xfrm>
          <a:prstGeom prst="rect">
            <a:avLst/>
          </a:prstGeom>
          <a:noFill/>
          <a:ln>
            <a:solidFill>
              <a:schemeClr val="accent1">
                <a:lumMod val="20000"/>
                <a:lumOff val="80000"/>
              </a:schemeClr>
            </a:solidFill>
          </a:ln>
        </p:spPr>
        <p:txBody>
          <a:bodyPr wrap="none" rtlCol="0" anchor="ctr" anchorCtr="1">
            <a:spAutoFit/>
          </a:bodyPr>
          <a:lstStyle/>
          <a:p>
            <a:r>
              <a:rPr lang="en-US" dirty="0">
                <a:solidFill>
                  <a:srgbClr val="002060"/>
                </a:solidFill>
              </a:rPr>
              <a:t>1.  </a:t>
            </a:r>
            <a:r>
              <a:rPr lang="en-US" sz="2400" dirty="0">
                <a:solidFill>
                  <a:srgbClr val="002060"/>
                </a:solidFill>
              </a:rPr>
              <a:t>The “ZIN” Schedule Management Plan.  </a:t>
            </a:r>
          </a:p>
        </p:txBody>
      </p:sp>
      <p:pic>
        <p:nvPicPr>
          <p:cNvPr id="5" name="Picture 4">
            <a:extLst>
              <a:ext uri="{FF2B5EF4-FFF2-40B4-BE49-F238E27FC236}">
                <a16:creationId xmlns:a16="http://schemas.microsoft.com/office/drawing/2014/main" id="{447DDE86-F22C-4C49-B4ED-6DC4A15550EA}"/>
              </a:ext>
            </a:extLst>
          </p:cNvPr>
          <p:cNvPicPr>
            <a:picLocks noChangeAspect="1"/>
          </p:cNvPicPr>
          <p:nvPr/>
        </p:nvPicPr>
        <p:blipFill>
          <a:blip r:embed="rId2"/>
          <a:stretch>
            <a:fillRect/>
          </a:stretch>
        </p:blipFill>
        <p:spPr>
          <a:xfrm>
            <a:off x="6932612" y="201440"/>
            <a:ext cx="4800600" cy="5845843"/>
          </a:xfrm>
          <a:prstGeom prst="rect">
            <a:avLst/>
          </a:prstGeom>
          <a:ln w="28575">
            <a:solidFill>
              <a:srgbClr val="00B0F0"/>
            </a:solidFill>
          </a:ln>
        </p:spPr>
      </p:pic>
      <p:pic>
        <p:nvPicPr>
          <p:cNvPr id="10" name="Picture 9">
            <a:extLst>
              <a:ext uri="{FF2B5EF4-FFF2-40B4-BE49-F238E27FC236}">
                <a16:creationId xmlns:a16="http://schemas.microsoft.com/office/drawing/2014/main" id="{0E9B203D-33A4-4994-B5D5-8D8ECCEEED91}"/>
              </a:ext>
            </a:extLst>
          </p:cNvPr>
          <p:cNvPicPr>
            <a:picLocks noChangeAspect="1"/>
          </p:cNvPicPr>
          <p:nvPr/>
        </p:nvPicPr>
        <p:blipFill>
          <a:blip r:embed="rId3"/>
          <a:stretch>
            <a:fillRect/>
          </a:stretch>
        </p:blipFill>
        <p:spPr>
          <a:xfrm rot="2598877">
            <a:off x="4211835" y="2304441"/>
            <a:ext cx="2963874" cy="2852938"/>
          </a:xfrm>
          <a:prstGeom prst="rect">
            <a:avLst/>
          </a:prstGeom>
        </p:spPr>
      </p:pic>
    </p:spTree>
    <p:extLst>
      <p:ext uri="{BB962C8B-B14F-4D97-AF65-F5344CB8AC3E}">
        <p14:creationId xmlns:p14="http://schemas.microsoft.com/office/powerpoint/2010/main" val="126089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831E51-AC75-4072-9AE2-464117EBEBBE}"/>
              </a:ext>
            </a:extLst>
          </p:cNvPr>
          <p:cNvPicPr>
            <a:picLocks noChangeAspect="1"/>
          </p:cNvPicPr>
          <p:nvPr/>
        </p:nvPicPr>
        <p:blipFill>
          <a:blip r:embed="rId3"/>
          <a:stretch>
            <a:fillRect/>
          </a:stretch>
        </p:blipFill>
        <p:spPr>
          <a:xfrm>
            <a:off x="9575275" y="390939"/>
            <a:ext cx="2578832" cy="475529"/>
          </a:xfrm>
          <a:prstGeom prst="rect">
            <a:avLst/>
          </a:prstGeom>
        </p:spPr>
      </p:pic>
      <p:sp>
        <p:nvSpPr>
          <p:cNvPr id="3" name="Title 2"/>
          <p:cNvSpPr>
            <a:spLocks noGrp="1"/>
          </p:cNvSpPr>
          <p:nvPr>
            <p:ph type="title"/>
          </p:nvPr>
        </p:nvSpPr>
        <p:spPr>
          <a:xfrm>
            <a:off x="912812" y="836004"/>
            <a:ext cx="9143538" cy="1066800"/>
          </a:xfrm>
        </p:spPr>
        <p:txBody>
          <a:bodyPr>
            <a:normAutofit/>
          </a:bodyPr>
          <a:lstStyle/>
          <a:p>
            <a:r>
              <a:rPr lang="en-US" dirty="0"/>
              <a:t>The “5” Standards of ZIN Schedule Management to create our Project Schedules: </a:t>
            </a:r>
          </a:p>
        </p:txBody>
      </p:sp>
      <p:sp>
        <p:nvSpPr>
          <p:cNvPr id="2" name="Content Placeholder 1"/>
          <p:cNvSpPr>
            <a:spLocks noGrp="1"/>
          </p:cNvSpPr>
          <p:nvPr>
            <p:ph idx="1"/>
          </p:nvPr>
        </p:nvSpPr>
        <p:spPr>
          <a:xfrm>
            <a:off x="1446212" y="2330800"/>
            <a:ext cx="9143538" cy="3697465"/>
          </a:xfrm>
        </p:spPr>
        <p:txBody>
          <a:bodyPr>
            <a:normAutofit/>
          </a:bodyPr>
          <a:lstStyle/>
          <a:p>
            <a:pPr marL="457200" indent="-457200">
              <a:buFont typeface="+mj-lt"/>
              <a:buAutoNum type="arabicParenR"/>
            </a:pPr>
            <a:r>
              <a:rPr lang="en-US" sz="2800" i="1" dirty="0">
                <a:solidFill>
                  <a:srgbClr val="002060"/>
                </a:solidFill>
              </a:rPr>
              <a:t>Create a Deliverables-based project schedule</a:t>
            </a:r>
          </a:p>
          <a:p>
            <a:pPr marL="457200" indent="-457200">
              <a:buFont typeface="+mj-lt"/>
              <a:buAutoNum type="arabicParenR"/>
            </a:pPr>
            <a:r>
              <a:rPr lang="en-US" sz="2800" i="1" dirty="0">
                <a:solidFill>
                  <a:srgbClr val="002060"/>
                </a:solidFill>
              </a:rPr>
              <a:t>Determine and apply the appropriate level of detail based on inputs from the SOW and Project Manager</a:t>
            </a:r>
          </a:p>
          <a:p>
            <a:pPr marL="457200" indent="-457200">
              <a:buFont typeface="+mj-lt"/>
              <a:buAutoNum type="arabicParenR"/>
            </a:pPr>
            <a:r>
              <a:rPr lang="en-US" sz="2800" i="1" dirty="0">
                <a:solidFill>
                  <a:srgbClr val="002060"/>
                </a:solidFill>
              </a:rPr>
              <a:t>Implement a regular status and reporting process</a:t>
            </a:r>
          </a:p>
          <a:p>
            <a:pPr marL="457200" indent="-457200">
              <a:buFont typeface="+mj-lt"/>
              <a:buAutoNum type="arabicParenR"/>
            </a:pPr>
            <a:r>
              <a:rPr lang="en-US" sz="2800" i="1" dirty="0">
                <a:solidFill>
                  <a:srgbClr val="002060"/>
                </a:solidFill>
              </a:rPr>
              <a:t>Review and status/adjust schedules regularly</a:t>
            </a:r>
          </a:p>
          <a:p>
            <a:pPr marL="457200" indent="-457200">
              <a:buFont typeface="+mj-lt"/>
              <a:buAutoNum type="arabicParenR"/>
            </a:pPr>
            <a:r>
              <a:rPr lang="en-US" sz="2800" i="1" dirty="0">
                <a:solidFill>
                  <a:srgbClr val="002060"/>
                </a:solidFill>
              </a:rPr>
              <a:t>Create and follow the ZIN scheduling standards</a:t>
            </a:r>
          </a:p>
        </p:txBody>
      </p:sp>
      <p:sp>
        <p:nvSpPr>
          <p:cNvPr id="4" name="Text Placeholder 7"/>
          <p:cNvSpPr txBox="1">
            <a:spLocks/>
          </p:cNvSpPr>
          <p:nvPr/>
        </p:nvSpPr>
        <p:spPr>
          <a:xfrm>
            <a:off x="74612" y="5791200"/>
            <a:ext cx="9126838" cy="533400"/>
          </a:xfrm>
          <a:prstGeom prst="rect">
            <a:avLst/>
          </a:prstGeom>
        </p:spPr>
        <p:txBody>
          <a:bodyPr anchor="b">
            <a:normAutofit/>
          </a:bodyPr>
          <a:lstStyle>
            <a:lvl1pPr marL="0" indent="0" algn="l" defTabSz="914400" rtl="0" eaLnBrk="1" latinLnBrk="0" hangingPunct="1">
              <a:lnSpc>
                <a:spcPct val="90000"/>
              </a:lnSpc>
              <a:spcBef>
                <a:spcPts val="1800"/>
              </a:spcBef>
              <a:buClr>
                <a:schemeClr val="tx1"/>
              </a:buClr>
              <a:buSzPct val="80000"/>
              <a:buFont typeface="Wingdings" pitchFamily="2" charset="2"/>
              <a:buNone/>
              <a:defRPr sz="1800" kern="1200">
                <a:solidFill>
                  <a:schemeClr val="tx1"/>
                </a:solidFill>
                <a:latin typeface="+mn-lt"/>
                <a:ea typeface="+mn-ea"/>
                <a:cs typeface="+mn-cs"/>
              </a:defRPr>
            </a:lvl1pPr>
            <a:lvl2pPr marL="320040" indent="0" algn="l" defTabSz="914400" rtl="0" eaLnBrk="1" latinLnBrk="0" hangingPunct="1">
              <a:lnSpc>
                <a:spcPct val="90000"/>
              </a:lnSpc>
              <a:spcBef>
                <a:spcPts val="1000"/>
              </a:spcBef>
              <a:buClr>
                <a:schemeClr val="tx1"/>
              </a:buClr>
              <a:buSzPct val="100000"/>
              <a:buFont typeface="Arial" pitchFamily="34" charset="0"/>
              <a:buNone/>
              <a:defRPr sz="2000" kern="1200">
                <a:solidFill>
                  <a:schemeClr val="tx1"/>
                </a:solidFill>
                <a:latin typeface="+mn-lt"/>
                <a:ea typeface="+mn-ea"/>
                <a:cs typeface="+mn-cs"/>
              </a:defRPr>
            </a:lvl2pPr>
            <a:lvl3pPr marL="594360" indent="0" algn="l" defTabSz="914400" rtl="0" eaLnBrk="1" latinLnBrk="0" hangingPunct="1">
              <a:lnSpc>
                <a:spcPct val="90000"/>
              </a:lnSpc>
              <a:spcBef>
                <a:spcPts val="800"/>
              </a:spcBef>
              <a:buClr>
                <a:schemeClr val="tx1"/>
              </a:buClr>
              <a:buSzPct val="80000"/>
              <a:buFont typeface="Wingdings" pitchFamily="2" charset="2"/>
              <a:buNone/>
              <a:defRPr sz="1800" kern="1200">
                <a:solidFill>
                  <a:schemeClr val="tx1"/>
                </a:solidFill>
                <a:latin typeface="+mn-lt"/>
                <a:ea typeface="+mn-ea"/>
                <a:cs typeface="+mn-cs"/>
              </a:defRPr>
            </a:lvl3pPr>
            <a:lvl4pPr marL="868680" indent="0" algn="l" defTabSz="914400" rtl="0" eaLnBrk="1" latinLnBrk="0" hangingPunct="1">
              <a:lnSpc>
                <a:spcPct val="90000"/>
              </a:lnSpc>
              <a:spcBef>
                <a:spcPts val="800"/>
              </a:spcBef>
              <a:buClr>
                <a:schemeClr val="tx1"/>
              </a:buClr>
              <a:buSzPct val="100000"/>
              <a:buFont typeface="Arial" pitchFamily="34" charset="0"/>
              <a:buNone/>
              <a:defRPr sz="1600" kern="1200">
                <a:solidFill>
                  <a:schemeClr val="tx1"/>
                </a:solidFill>
                <a:latin typeface="+mn-lt"/>
                <a:ea typeface="+mn-ea"/>
                <a:cs typeface="+mn-cs"/>
              </a:defRPr>
            </a:lvl4pPr>
            <a:lvl5pPr marL="1097280" indent="0" algn="l" defTabSz="914400" rtl="0" eaLnBrk="1" latinLnBrk="0" hangingPunct="1">
              <a:lnSpc>
                <a:spcPct val="90000"/>
              </a:lnSpc>
              <a:spcBef>
                <a:spcPts val="800"/>
              </a:spcBef>
              <a:buClr>
                <a:schemeClr val="tx1"/>
              </a:buClr>
              <a:buSzPct val="80000"/>
              <a:buFont typeface="Wingdings" pitchFamily="2" charset="2"/>
              <a:buNone/>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9pPr>
          </a:lstStyle>
          <a:p>
            <a:r>
              <a:rPr lang="en-US" sz="1200" dirty="0">
                <a:solidFill>
                  <a:schemeClr val="accent1">
                    <a:lumMod val="50000"/>
                  </a:schemeClr>
                </a:solidFill>
              </a:rPr>
              <a:t>-For more information…see The ZIN Schedule Management Plan-Author Jamie Nezbeth</a:t>
            </a:r>
          </a:p>
        </p:txBody>
      </p:sp>
      <p:pic>
        <p:nvPicPr>
          <p:cNvPr id="6" name="Picture 5">
            <a:extLst>
              <a:ext uri="{FF2B5EF4-FFF2-40B4-BE49-F238E27FC236}">
                <a16:creationId xmlns:a16="http://schemas.microsoft.com/office/drawing/2014/main" id="{0CB7C43F-6535-4DDC-B95F-69E2704A1F4D}"/>
              </a:ext>
            </a:extLst>
          </p:cNvPr>
          <p:cNvPicPr>
            <a:picLocks noChangeAspect="1"/>
          </p:cNvPicPr>
          <p:nvPr/>
        </p:nvPicPr>
        <p:blipFill>
          <a:blip r:embed="rId4"/>
          <a:stretch>
            <a:fillRect/>
          </a:stretch>
        </p:blipFill>
        <p:spPr>
          <a:xfrm>
            <a:off x="150812" y="457200"/>
            <a:ext cx="762000" cy="653143"/>
          </a:xfrm>
          <a:prstGeom prst="rect">
            <a:avLst/>
          </a:prstGeom>
        </p:spPr>
      </p:pic>
    </p:spTree>
    <p:extLst>
      <p:ext uri="{BB962C8B-B14F-4D97-AF65-F5344CB8AC3E}">
        <p14:creationId xmlns:p14="http://schemas.microsoft.com/office/powerpoint/2010/main" val="322424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ject planning overview presentatio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12000"/>
                <a:satMod val="240000"/>
              </a:schemeClr>
              <a:schemeClr val="phClr">
                <a:tint val="98000"/>
              </a:schemeClr>
            </a:duotone>
          </a:blip>
          <a:tile tx="0" ty="0" sx="100000" sy="100000" flip="none" algn="ctr"/>
        </a:blipFill>
      </a:bgFillStyleLst>
    </a:fmtScheme>
  </a:themeElements>
  <a:objectDefaults>
    <a:spDef>
      <a:spPr>
        <a:solidFill>
          <a:schemeClr val="accent1">
            <a:lumMod val="50000"/>
          </a:schemeClr>
        </a:solidFill>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pPr>
      <a:bodyPr/>
      <a:lstStyle/>
      <a:style>
        <a:lnRef idx="1">
          <a:schemeClr val="accent1"/>
        </a:lnRef>
        <a:fillRef idx="0">
          <a:schemeClr val="accent1"/>
        </a:fillRef>
        <a:effectRef idx="0">
          <a:schemeClr val="accent1"/>
        </a:effectRef>
        <a:fontRef idx="minor">
          <a:schemeClr val="tx1"/>
        </a:fontRef>
      </a:style>
    </a:lnDef>
    <a:txDef>
      <a:spPr>
        <a:noFill/>
        <a:ln>
          <a:solidFill>
            <a:schemeClr val="accent1">
              <a:lumMod val="20000"/>
              <a:lumOff val="80000"/>
            </a:schemeClr>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Business project planning overview presentation.potx" id="{0D6D6775-FC9F-484B-A889-C0FCD86449E3}" vid="{CBE6795F-D548-4056-89FC-5BC618C494F3}"/>
    </a:ext>
  </a:extLst>
</a:theme>
</file>

<file path=ppt/theme/theme2.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1722</TotalTime>
  <Words>2105</Words>
  <Application>Microsoft Office PowerPoint</Application>
  <PresentationFormat>Custom</PresentationFormat>
  <Paragraphs>284</Paragraphs>
  <Slides>23</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Bookman Old Style</vt:lpstr>
      <vt:lpstr>Calibri</vt:lpstr>
      <vt:lpstr>Times New Roman</vt:lpstr>
      <vt:lpstr>Wingdings</vt:lpstr>
      <vt:lpstr>Project planning overview presentation</vt:lpstr>
      <vt:lpstr>“Creating Confidence in the World of Schedule Management at ZIN” </vt:lpstr>
      <vt:lpstr>The Definitions of Schedule Management:   </vt:lpstr>
      <vt:lpstr>Plan Schedule Management is the process of establishing the policies, procedures and documentation for planning, developing, managing, executing and controlling the project schedule.    The key benefit of this process is that it provides guidance and direction on how the project schedule will be created and managed throughout the project.    We will take a look at how ZIN Technologies uses the NASA Project Management Handbook 7120.5 to create our schedules and the Inputs, tools and techniques and outputs of schedule management in the next slides…  </vt:lpstr>
      <vt:lpstr>PowerPoint Presentation</vt:lpstr>
      <vt:lpstr>The Magic of the “ZIN” Schedule Management Approach: </vt:lpstr>
      <vt:lpstr>Inputs to the “ZIN” Schedule Management Plan!!!  </vt:lpstr>
      <vt:lpstr>PowerPoint Presentation</vt:lpstr>
      <vt:lpstr>PowerPoint Presentation</vt:lpstr>
      <vt:lpstr>The “5” Standards of ZIN Schedule Management to create our Project Schedules: </vt:lpstr>
      <vt:lpstr>1. Creating a Deliverables Based Schedule: </vt:lpstr>
      <vt:lpstr>2. Determine and apply the appropriate level of detail based on the template and inputs from the SOW and Project Manager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Confidence in the World of Schedule Management”</dc:title>
  <dc:creator>J Nezbeth</dc:creator>
  <cp:lastModifiedBy>J Nezbeth</cp:lastModifiedBy>
  <cp:revision>77</cp:revision>
  <dcterms:created xsi:type="dcterms:W3CDTF">2018-06-28T14:00:25Z</dcterms:created>
  <dcterms:modified xsi:type="dcterms:W3CDTF">2018-07-26T18:24:24Z</dcterms:modified>
</cp:coreProperties>
</file>