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48" r:id="rId1"/>
  </p:sldMasterIdLst>
  <p:notesMasterIdLst>
    <p:notesMasterId r:id="rId30"/>
  </p:notesMasterIdLst>
  <p:sldIdLst>
    <p:sldId id="256" r:id="rId2"/>
    <p:sldId id="257" r:id="rId3"/>
    <p:sldId id="258" r:id="rId4"/>
    <p:sldId id="262" r:id="rId5"/>
    <p:sldId id="263" r:id="rId6"/>
    <p:sldId id="261" r:id="rId7"/>
    <p:sldId id="264" r:id="rId8"/>
    <p:sldId id="271" r:id="rId9"/>
    <p:sldId id="269" r:id="rId10"/>
    <p:sldId id="265" r:id="rId11"/>
    <p:sldId id="270" r:id="rId12"/>
    <p:sldId id="267" r:id="rId13"/>
    <p:sldId id="266" r:id="rId14"/>
    <p:sldId id="268" r:id="rId15"/>
    <p:sldId id="273" r:id="rId16"/>
    <p:sldId id="274" r:id="rId17"/>
    <p:sldId id="260" r:id="rId18"/>
    <p:sldId id="276" r:id="rId19"/>
    <p:sldId id="278" r:id="rId20"/>
    <p:sldId id="277" r:id="rId21"/>
    <p:sldId id="275" r:id="rId22"/>
    <p:sldId id="279" r:id="rId23"/>
    <p:sldId id="280" r:id="rId24"/>
    <p:sldId id="281" r:id="rId25"/>
    <p:sldId id="285"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DBFF"/>
    <a:srgbClr val="0066FF"/>
    <a:srgbClr val="CDFFFF"/>
    <a:srgbClr val="9999FF"/>
    <a:srgbClr val="FFFFCC"/>
    <a:srgbClr val="FFFF99"/>
    <a:srgbClr val="D9E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937FF-2670-4027-B04C-E77E0A8EA6A7}"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3F53C-6F4C-4B87-BF07-8178C98C8CC5}" type="slidenum">
              <a:rPr lang="en-US" smtClean="0"/>
              <a:t>‹#›</a:t>
            </a:fld>
            <a:endParaRPr lang="en-US"/>
          </a:p>
        </p:txBody>
      </p:sp>
    </p:spTree>
    <p:extLst>
      <p:ext uri="{BB962C8B-B14F-4D97-AF65-F5344CB8AC3E}">
        <p14:creationId xmlns:p14="http://schemas.microsoft.com/office/powerpoint/2010/main" val="93702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2A31BE-42D2-46A5-BCE3-C83DDCC5304F}" type="datetime1">
              <a:rPr lang="en-US" smtClean="0"/>
              <a:t>8/6/2019</a:t>
            </a:fld>
            <a:endParaRPr lang="en-US" dirty="0"/>
          </a:p>
        </p:txBody>
      </p:sp>
      <p:sp>
        <p:nvSpPr>
          <p:cNvPr id="5" name="Footer Placeholder 4"/>
          <p:cNvSpPr>
            <a:spLocks noGrp="1"/>
          </p:cNvSpPr>
          <p:nvPr>
            <p:ph type="ftr" sz="quarter" idx="11"/>
          </p:nvPr>
        </p:nvSpPr>
        <p:spPr/>
        <p:txBody>
          <a:bodyPr/>
          <a:lstStyle/>
          <a:p>
            <a:r>
              <a:rPr lang="en-US"/>
              <a:t>2019 NASA Cost and Schedule Symposium-August 13-15,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11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7FF2ECC-BC5A-496C-B5AD-C1364C735645}" type="datetime1">
              <a:rPr lang="en-US" smtClean="0"/>
              <a:t>8/6/2019</a:t>
            </a:fld>
            <a:endParaRPr lang="en-US" dirty="0"/>
          </a:p>
        </p:txBody>
      </p:sp>
      <p:sp>
        <p:nvSpPr>
          <p:cNvPr id="4" name="Footer Placeholder 3"/>
          <p:cNvSpPr>
            <a:spLocks noGrp="1"/>
          </p:cNvSpPr>
          <p:nvPr>
            <p:ph type="ftr" sz="quarter" idx="11"/>
          </p:nvPr>
        </p:nvSpPr>
        <p:spPr/>
        <p:txBody>
          <a:bodyPr/>
          <a:lstStyle/>
          <a:p>
            <a:r>
              <a:rPr lang="en-US"/>
              <a:t>2019 NASA Cost and Schedule Symposium-August 13-15, 2019</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231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62F471-DEA7-4AB5-A373-E56ED5A860F7}" type="datetime1">
              <a:rPr lang="en-US" smtClean="0"/>
              <a:t>8/6/2019</a:t>
            </a:fld>
            <a:endParaRPr lang="en-US" dirty="0"/>
          </a:p>
        </p:txBody>
      </p:sp>
      <p:sp>
        <p:nvSpPr>
          <p:cNvPr id="5" name="Footer Placeholder 4"/>
          <p:cNvSpPr>
            <a:spLocks noGrp="1"/>
          </p:cNvSpPr>
          <p:nvPr>
            <p:ph type="ftr" sz="quarter" idx="11"/>
          </p:nvPr>
        </p:nvSpPr>
        <p:spPr/>
        <p:txBody>
          <a:bodyPr/>
          <a:lstStyle/>
          <a:p>
            <a:r>
              <a:rPr lang="en-US"/>
              <a:t>2019 NASA Cost and Schedule Symposium-August 13-15,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476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8E58C7-036F-4A2C-BB91-F384CFC408AE}" type="datetime1">
              <a:rPr lang="en-US" smtClean="0"/>
              <a:t>8/6/2019</a:t>
            </a:fld>
            <a:endParaRPr lang="en-US" dirty="0"/>
          </a:p>
        </p:txBody>
      </p:sp>
      <p:sp>
        <p:nvSpPr>
          <p:cNvPr id="5" name="Footer Placeholder 4"/>
          <p:cNvSpPr>
            <a:spLocks noGrp="1"/>
          </p:cNvSpPr>
          <p:nvPr>
            <p:ph type="ftr" sz="quarter" idx="11"/>
          </p:nvPr>
        </p:nvSpPr>
        <p:spPr/>
        <p:txBody>
          <a:bodyPr/>
          <a:lstStyle/>
          <a:p>
            <a:r>
              <a:rPr lang="en-US"/>
              <a:t>2019 NASA Cost and Schedule Symposium-August 13-15,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63406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BE184-B897-4830-9F78-EB058C5570AB}" type="datetime1">
              <a:rPr lang="en-US" smtClean="0"/>
              <a:t>8/6/2019</a:t>
            </a:fld>
            <a:endParaRPr lang="en-US" dirty="0"/>
          </a:p>
        </p:txBody>
      </p:sp>
      <p:sp>
        <p:nvSpPr>
          <p:cNvPr id="5" name="Footer Placeholder 4"/>
          <p:cNvSpPr>
            <a:spLocks noGrp="1"/>
          </p:cNvSpPr>
          <p:nvPr>
            <p:ph type="ftr" sz="quarter" idx="11"/>
          </p:nvPr>
        </p:nvSpPr>
        <p:spPr/>
        <p:txBody>
          <a:bodyPr/>
          <a:lstStyle/>
          <a:p>
            <a:r>
              <a:rPr lang="en-US"/>
              <a:t>2019 NASA Cost and Schedule Symposium-August 13-15,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1149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5E1E7-64FF-4C8A-A34D-ACCDA49424CE}" type="datetime1">
              <a:rPr lang="en-US" smtClean="0"/>
              <a:t>8/6/2019</a:t>
            </a:fld>
            <a:endParaRPr lang="en-US" dirty="0"/>
          </a:p>
        </p:txBody>
      </p:sp>
      <p:sp>
        <p:nvSpPr>
          <p:cNvPr id="5" name="Footer Placeholder 4"/>
          <p:cNvSpPr>
            <a:spLocks noGrp="1"/>
          </p:cNvSpPr>
          <p:nvPr>
            <p:ph type="ftr" sz="quarter" idx="11"/>
          </p:nvPr>
        </p:nvSpPr>
        <p:spPr/>
        <p:txBody>
          <a:bodyPr/>
          <a:lstStyle/>
          <a:p>
            <a:r>
              <a:rPr lang="en-US"/>
              <a:t>2019 NASA Cost and Schedule Symposium-August 13-15,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47410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19BDBD-2D79-4B40-BB13-747204714273}" type="datetime1">
              <a:rPr lang="en-US" smtClean="0"/>
              <a:t>8/6/2019</a:t>
            </a:fld>
            <a:endParaRPr lang="en-US" dirty="0"/>
          </a:p>
        </p:txBody>
      </p:sp>
      <p:sp>
        <p:nvSpPr>
          <p:cNvPr id="5" name="Footer Placeholder 4"/>
          <p:cNvSpPr>
            <a:spLocks noGrp="1"/>
          </p:cNvSpPr>
          <p:nvPr>
            <p:ph type="ftr" sz="quarter" idx="11"/>
          </p:nvPr>
        </p:nvSpPr>
        <p:spPr/>
        <p:txBody>
          <a:bodyPr/>
          <a:lstStyle/>
          <a:p>
            <a:r>
              <a:rPr lang="en-US"/>
              <a:t>2019 NASA Cost and Schedule Symposium-August 13-15,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8262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79FBF9-2B54-4908-8180-FC7864C0B449}" type="datetime1">
              <a:rPr lang="en-US" smtClean="0"/>
              <a:t>8/6/2019</a:t>
            </a:fld>
            <a:endParaRPr lang="en-US" dirty="0"/>
          </a:p>
        </p:txBody>
      </p:sp>
      <p:sp>
        <p:nvSpPr>
          <p:cNvPr id="5" name="Footer Placeholder 4"/>
          <p:cNvSpPr>
            <a:spLocks noGrp="1"/>
          </p:cNvSpPr>
          <p:nvPr>
            <p:ph type="ftr" sz="quarter" idx="11"/>
          </p:nvPr>
        </p:nvSpPr>
        <p:spPr/>
        <p:txBody>
          <a:bodyPr/>
          <a:lstStyle/>
          <a:p>
            <a:r>
              <a:rPr lang="en-US"/>
              <a:t>2019 NASA Cost and Schedule Symposium-August 13-15,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7743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A389DE-2A5D-4510-9CB8-09A77B9D0705}" type="datetime1">
              <a:rPr lang="en-US" smtClean="0"/>
              <a:t>8/6/2019</a:t>
            </a:fld>
            <a:endParaRPr lang="en-US" dirty="0"/>
          </a:p>
        </p:txBody>
      </p:sp>
      <p:sp>
        <p:nvSpPr>
          <p:cNvPr id="5" name="Footer Placeholder 4"/>
          <p:cNvSpPr>
            <a:spLocks noGrp="1"/>
          </p:cNvSpPr>
          <p:nvPr>
            <p:ph type="ftr" sz="quarter" idx="11"/>
          </p:nvPr>
        </p:nvSpPr>
        <p:spPr/>
        <p:txBody>
          <a:bodyPr/>
          <a:lstStyle/>
          <a:p>
            <a:r>
              <a:rPr lang="en-US"/>
              <a:t>2019 NASA Cost and Schedule Symposium-August 13-15,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027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FBEBF0-FEDE-4A27-8791-6E90F893342E}" type="datetime1">
              <a:rPr lang="en-US" smtClean="0"/>
              <a:t>8/6/2019</a:t>
            </a:fld>
            <a:endParaRPr lang="en-US" dirty="0"/>
          </a:p>
        </p:txBody>
      </p:sp>
      <p:sp>
        <p:nvSpPr>
          <p:cNvPr id="5" name="Footer Placeholder 4"/>
          <p:cNvSpPr>
            <a:spLocks noGrp="1"/>
          </p:cNvSpPr>
          <p:nvPr>
            <p:ph type="ftr" sz="quarter" idx="11"/>
          </p:nvPr>
        </p:nvSpPr>
        <p:spPr/>
        <p:txBody>
          <a:bodyPr/>
          <a:lstStyle/>
          <a:p>
            <a:r>
              <a:rPr lang="en-US"/>
              <a:t>2019 NASA Cost and Schedule Symposium-August 13-15,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800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325008-BD95-4167-876A-30CE96E75882}" type="datetime1">
              <a:rPr lang="en-US" smtClean="0"/>
              <a:t>8/6/2019</a:t>
            </a:fld>
            <a:endParaRPr lang="en-US" dirty="0"/>
          </a:p>
        </p:txBody>
      </p:sp>
      <p:sp>
        <p:nvSpPr>
          <p:cNvPr id="5" name="Footer Placeholder 4"/>
          <p:cNvSpPr>
            <a:spLocks noGrp="1"/>
          </p:cNvSpPr>
          <p:nvPr>
            <p:ph type="ftr" sz="quarter" idx="11"/>
          </p:nvPr>
        </p:nvSpPr>
        <p:spPr/>
        <p:txBody>
          <a:bodyPr/>
          <a:lstStyle/>
          <a:p>
            <a:r>
              <a:rPr lang="en-US"/>
              <a:t>2019 NASA Cost and Schedule Symposium-August 13-15,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5079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ABDE2E-8B84-4832-B468-08E9EAB5FDBB}" type="datetime1">
              <a:rPr lang="en-US" smtClean="0"/>
              <a:t>8/6/2019</a:t>
            </a:fld>
            <a:endParaRPr lang="en-US" dirty="0"/>
          </a:p>
        </p:txBody>
      </p:sp>
      <p:sp>
        <p:nvSpPr>
          <p:cNvPr id="6" name="Footer Placeholder 5"/>
          <p:cNvSpPr>
            <a:spLocks noGrp="1"/>
          </p:cNvSpPr>
          <p:nvPr>
            <p:ph type="ftr" sz="quarter" idx="11"/>
          </p:nvPr>
        </p:nvSpPr>
        <p:spPr/>
        <p:txBody>
          <a:bodyPr/>
          <a:lstStyle/>
          <a:p>
            <a:r>
              <a:rPr lang="en-US"/>
              <a:t>2019 NASA Cost and Schedule Symposium-August 13-15, 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359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51797C-B17B-4FC0-AC05-6CE572E8301E}" type="datetime1">
              <a:rPr lang="en-US" smtClean="0"/>
              <a:t>8/6/2019</a:t>
            </a:fld>
            <a:endParaRPr lang="en-US" dirty="0"/>
          </a:p>
        </p:txBody>
      </p:sp>
      <p:sp>
        <p:nvSpPr>
          <p:cNvPr id="8" name="Footer Placeholder 7"/>
          <p:cNvSpPr>
            <a:spLocks noGrp="1"/>
          </p:cNvSpPr>
          <p:nvPr>
            <p:ph type="ftr" sz="quarter" idx="11"/>
          </p:nvPr>
        </p:nvSpPr>
        <p:spPr/>
        <p:txBody>
          <a:bodyPr/>
          <a:lstStyle/>
          <a:p>
            <a:r>
              <a:rPr lang="en-US"/>
              <a:t>2019 NASA Cost and Schedule Symposium-August 13-15, 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204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BC9009-1461-47B4-9DCF-B3293018D7E2}" type="datetime1">
              <a:rPr lang="en-US" smtClean="0"/>
              <a:t>8/6/2019</a:t>
            </a:fld>
            <a:endParaRPr lang="en-US" dirty="0"/>
          </a:p>
        </p:txBody>
      </p:sp>
      <p:sp>
        <p:nvSpPr>
          <p:cNvPr id="4" name="Footer Placeholder 3"/>
          <p:cNvSpPr>
            <a:spLocks noGrp="1"/>
          </p:cNvSpPr>
          <p:nvPr>
            <p:ph type="ftr" sz="quarter" idx="11"/>
          </p:nvPr>
        </p:nvSpPr>
        <p:spPr/>
        <p:txBody>
          <a:bodyPr/>
          <a:lstStyle/>
          <a:p>
            <a:r>
              <a:rPr lang="en-US"/>
              <a:t>2019 NASA Cost and Schedule Symposium-August 13-15, 2019</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384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4D412-A502-4D48-9D71-C8D27E111B16}" type="datetime1">
              <a:rPr lang="en-US" smtClean="0"/>
              <a:t>8/6/2019</a:t>
            </a:fld>
            <a:endParaRPr lang="en-US" dirty="0"/>
          </a:p>
        </p:txBody>
      </p:sp>
      <p:sp>
        <p:nvSpPr>
          <p:cNvPr id="3" name="Footer Placeholder 2"/>
          <p:cNvSpPr>
            <a:spLocks noGrp="1"/>
          </p:cNvSpPr>
          <p:nvPr>
            <p:ph type="ftr" sz="quarter" idx="11"/>
          </p:nvPr>
        </p:nvSpPr>
        <p:spPr/>
        <p:txBody>
          <a:bodyPr/>
          <a:lstStyle/>
          <a:p>
            <a:r>
              <a:rPr lang="en-US"/>
              <a:t>2019 NASA Cost and Schedule Symposium-August 13-15, 2019</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3589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18BB2F-2BBF-48B1-879C-6B37DE65D190}" type="datetime1">
              <a:rPr lang="en-US" smtClean="0"/>
              <a:t>8/6/2019</a:t>
            </a:fld>
            <a:endParaRPr lang="en-US" dirty="0"/>
          </a:p>
        </p:txBody>
      </p:sp>
      <p:sp>
        <p:nvSpPr>
          <p:cNvPr id="6" name="Footer Placeholder 5"/>
          <p:cNvSpPr>
            <a:spLocks noGrp="1"/>
          </p:cNvSpPr>
          <p:nvPr>
            <p:ph type="ftr" sz="quarter" idx="11"/>
          </p:nvPr>
        </p:nvSpPr>
        <p:spPr/>
        <p:txBody>
          <a:bodyPr/>
          <a:lstStyle/>
          <a:p>
            <a:r>
              <a:rPr lang="en-US"/>
              <a:t>2019 NASA Cost and Schedule Symposium-August 13-15, 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877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A7E496-EC1B-4C01-BA32-EEA5FC44C91E}" type="datetime1">
              <a:rPr lang="en-US" smtClean="0"/>
              <a:t>8/6/2019</a:t>
            </a:fld>
            <a:endParaRPr lang="en-US" dirty="0"/>
          </a:p>
        </p:txBody>
      </p:sp>
      <p:sp>
        <p:nvSpPr>
          <p:cNvPr id="6" name="Footer Placeholder 5"/>
          <p:cNvSpPr>
            <a:spLocks noGrp="1"/>
          </p:cNvSpPr>
          <p:nvPr>
            <p:ph type="ftr" sz="quarter" idx="11"/>
          </p:nvPr>
        </p:nvSpPr>
        <p:spPr/>
        <p:txBody>
          <a:bodyPr/>
          <a:lstStyle/>
          <a:p>
            <a:r>
              <a:rPr lang="en-US"/>
              <a:t>2019 NASA Cost and Schedule Symposium-August 13-15, 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981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AD53D78-02E1-42BB-8FE9-8B232642548E}" type="datetime1">
              <a:rPr lang="en-US" smtClean="0"/>
              <a:t>8/6/2019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2019 NASA Cost and Schedule Symposium-August 13-15, 2019</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37041062"/>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ipkitten.blogspot.com/2014/11/tuesday-tiddlywinks.html" TargetMode="External"/><Relationship Id="rId3" Type="http://schemas.openxmlformats.org/officeDocument/2006/relationships/image" Target="../media/image9.png"/><Relationship Id="rId7" Type="http://schemas.openxmlformats.org/officeDocument/2006/relationships/image" Target="../media/image11.gif"/><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hyperlink" Target="https://pixabay.com/en/graph-pie-chart-business-finance-963016/" TargetMode="External"/><Relationship Id="rId5" Type="http://schemas.openxmlformats.org/officeDocument/2006/relationships/image" Target="../media/image10.png"/><Relationship Id="rId4" Type="http://schemas.openxmlformats.org/officeDocument/2006/relationships/hyperlink" Target="http://www.oelp.org/event/oelp-team-meet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mars/BP/pmis/teamwork/schedule/SitePages/Home.asp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mars/BP/pmis/teamwork/schedule/Schedule%20Reports/Forms"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pixabay.com/en/smiley-emoticon-smilies-emotion-15066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140-B6F2-456E-874A-57FB0C5100F8}"/>
              </a:ext>
            </a:extLst>
          </p:cNvPr>
          <p:cNvSpPr>
            <a:spLocks noGrp="1"/>
          </p:cNvSpPr>
          <p:nvPr>
            <p:ph type="ctrTitle"/>
          </p:nvPr>
        </p:nvSpPr>
        <p:spPr>
          <a:xfrm>
            <a:off x="139048" y="674580"/>
            <a:ext cx="9592817" cy="3822776"/>
          </a:xfrm>
          <a:solidFill>
            <a:srgbClr val="002060"/>
          </a:solidFill>
          <a:ln w="19050">
            <a:solidFill>
              <a:srgbClr val="C00000"/>
            </a:solidFill>
          </a:ln>
        </p:spPr>
        <p:txBody>
          <a:bodyPr anchor="ctr">
            <a:noAutofit/>
          </a:bodyPr>
          <a:lstStyle/>
          <a:p>
            <a:r>
              <a:rPr lang="en-US" b="1" dirty="0">
                <a:cs typeface="Arial" panose="020B0604020202020204" pitchFamily="34" charset="0"/>
              </a:rPr>
              <a:t>“Schedule Flexibility in Meeting Customer Demands and the Resulting Consequences”</a:t>
            </a:r>
          </a:p>
        </p:txBody>
      </p:sp>
      <p:sp>
        <p:nvSpPr>
          <p:cNvPr id="3" name="Subtitle 2">
            <a:extLst>
              <a:ext uri="{FF2B5EF4-FFF2-40B4-BE49-F238E27FC236}">
                <a16:creationId xmlns:a16="http://schemas.microsoft.com/office/drawing/2014/main" id="{FDC57DAD-3ECB-4D49-A182-5FE35444D848}"/>
              </a:ext>
            </a:extLst>
          </p:cNvPr>
          <p:cNvSpPr>
            <a:spLocks noGrp="1"/>
          </p:cNvSpPr>
          <p:nvPr>
            <p:ph type="subTitle" idx="1"/>
          </p:nvPr>
        </p:nvSpPr>
        <p:spPr>
          <a:xfrm>
            <a:off x="4767767" y="6167534"/>
            <a:ext cx="7315200" cy="473867"/>
          </a:xfrm>
          <a:ln>
            <a:solidFill>
              <a:srgbClr val="C00000"/>
            </a:solidFill>
          </a:ln>
        </p:spPr>
        <p:txBody>
          <a:bodyPr anchor="b">
            <a:normAutofit/>
          </a:bodyPr>
          <a:lstStyle/>
          <a:p>
            <a:r>
              <a:rPr lang="en-US" sz="1600" dirty="0">
                <a:solidFill>
                  <a:schemeClr val="tx1"/>
                </a:solidFill>
                <a:latin typeface="Arial" panose="020B0604020202020204" pitchFamily="34" charset="0"/>
                <a:cs typeface="Arial" panose="020B0604020202020204" pitchFamily="34" charset="0"/>
              </a:rPr>
              <a:t>Author:  “Jamie L. Nezbeth-Project Controls Manager” for “ZIN Technologies”  </a:t>
            </a:r>
          </a:p>
        </p:txBody>
      </p:sp>
      <p:pic>
        <p:nvPicPr>
          <p:cNvPr id="4" name="Picture 3">
            <a:extLst>
              <a:ext uri="{FF2B5EF4-FFF2-40B4-BE49-F238E27FC236}">
                <a16:creationId xmlns:a16="http://schemas.microsoft.com/office/drawing/2014/main" id="{01744CCF-C864-4C5C-AEF1-1F907031DDF2}"/>
              </a:ext>
            </a:extLst>
          </p:cNvPr>
          <p:cNvPicPr>
            <a:picLocks noChangeAspect="1"/>
          </p:cNvPicPr>
          <p:nvPr/>
        </p:nvPicPr>
        <p:blipFill>
          <a:blip r:embed="rId2"/>
          <a:stretch>
            <a:fillRect/>
          </a:stretch>
        </p:blipFill>
        <p:spPr>
          <a:xfrm>
            <a:off x="221948" y="5135558"/>
            <a:ext cx="1847248" cy="1505843"/>
          </a:xfrm>
          <a:prstGeom prst="rect">
            <a:avLst/>
          </a:prstGeom>
          <a:solidFill>
            <a:schemeClr val="tx1"/>
          </a:solidFill>
          <a:ln>
            <a:solidFill>
              <a:schemeClr val="accent1">
                <a:lumMod val="75000"/>
              </a:schemeClr>
            </a:solidFill>
          </a:ln>
        </p:spPr>
      </p:pic>
      <p:pic>
        <p:nvPicPr>
          <p:cNvPr id="5" name="Picture 67" descr="NASA insignia RGB">
            <a:extLst>
              <a:ext uri="{FF2B5EF4-FFF2-40B4-BE49-F238E27FC236}">
                <a16:creationId xmlns:a16="http://schemas.microsoft.com/office/drawing/2014/main" id="{488671EE-651A-4FEB-BB1D-ED396972B1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65513" y="188607"/>
            <a:ext cx="1405486" cy="1162946"/>
          </a:xfrm>
          <a:prstGeom prst="rect">
            <a:avLst/>
          </a:prstGeom>
          <a:noFill/>
          <a:ln w="9525">
            <a:noFill/>
            <a:miter lim="800000"/>
            <a:headEnd/>
            <a:tailEnd/>
          </a:ln>
        </p:spPr>
      </p:pic>
    </p:spTree>
    <p:extLst>
      <p:ext uri="{BB962C8B-B14F-4D97-AF65-F5344CB8AC3E}">
        <p14:creationId xmlns:p14="http://schemas.microsoft.com/office/powerpoint/2010/main" val="3974870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B7E88E6-E8EC-464F-BF1D-69CFDB1D1651}"/>
              </a:ext>
            </a:extLst>
          </p:cNvPr>
          <p:cNvPicPr>
            <a:picLocks noChangeAspect="1"/>
          </p:cNvPicPr>
          <p:nvPr/>
        </p:nvPicPr>
        <p:blipFill>
          <a:blip r:embed="rId2"/>
          <a:stretch>
            <a:fillRect/>
          </a:stretch>
        </p:blipFill>
        <p:spPr>
          <a:xfrm>
            <a:off x="95660" y="113963"/>
            <a:ext cx="12000679" cy="6453374"/>
          </a:xfrm>
          <a:prstGeom prst="rect">
            <a:avLst/>
          </a:prstGeom>
          <a:solidFill>
            <a:schemeClr val="bg2">
              <a:lumMod val="60000"/>
              <a:lumOff val="40000"/>
            </a:schemeClr>
          </a:solidFill>
          <a:ln>
            <a:solidFill>
              <a:schemeClr val="accent1"/>
            </a:solidFill>
          </a:ln>
        </p:spPr>
      </p:pic>
      <p:pic>
        <p:nvPicPr>
          <p:cNvPr id="5" name="Picture 4">
            <a:extLst>
              <a:ext uri="{FF2B5EF4-FFF2-40B4-BE49-F238E27FC236}">
                <a16:creationId xmlns:a16="http://schemas.microsoft.com/office/drawing/2014/main" id="{C7515340-9ABC-48EA-89C2-15144D3E258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55819" y="3495035"/>
            <a:ext cx="3489946" cy="3028002"/>
          </a:xfrm>
          <a:prstGeom prst="rect">
            <a:avLst/>
          </a:prstGeom>
          <a:solidFill>
            <a:schemeClr val="accent1">
              <a:lumMod val="20000"/>
              <a:lumOff val="80000"/>
            </a:schemeClr>
          </a:solidFill>
          <a:ln>
            <a:solidFill>
              <a:schemeClr val="accent1"/>
            </a:solidFill>
          </a:ln>
        </p:spPr>
      </p:pic>
      <p:pic>
        <p:nvPicPr>
          <p:cNvPr id="14" name="Picture 13">
            <a:extLst>
              <a:ext uri="{FF2B5EF4-FFF2-40B4-BE49-F238E27FC236}">
                <a16:creationId xmlns:a16="http://schemas.microsoft.com/office/drawing/2014/main" id="{387EA1F5-8178-4714-AD0C-F6AF413DDDB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342634" y="2049067"/>
            <a:ext cx="4775353" cy="3385373"/>
          </a:xfrm>
          <a:prstGeom prst="rect">
            <a:avLst/>
          </a:prstGeom>
          <a:solidFill>
            <a:schemeClr val="accent1">
              <a:lumMod val="20000"/>
              <a:lumOff val="80000"/>
            </a:schemeClr>
          </a:solidFill>
          <a:ln>
            <a:solidFill>
              <a:schemeClr val="accent1"/>
            </a:solidFill>
          </a:ln>
        </p:spPr>
      </p:pic>
      <p:sp>
        <p:nvSpPr>
          <p:cNvPr id="15" name="Arrow: Right 14">
            <a:extLst>
              <a:ext uri="{FF2B5EF4-FFF2-40B4-BE49-F238E27FC236}">
                <a16:creationId xmlns:a16="http://schemas.microsoft.com/office/drawing/2014/main" id="{CA82452B-E1E4-4F2A-A534-2A316237E19B}"/>
              </a:ext>
            </a:extLst>
          </p:cNvPr>
          <p:cNvSpPr/>
          <p:nvPr/>
        </p:nvSpPr>
        <p:spPr>
          <a:xfrm rot="2600422">
            <a:off x="2700668" y="1639475"/>
            <a:ext cx="111143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4 Points 10">
            <a:extLst>
              <a:ext uri="{FF2B5EF4-FFF2-40B4-BE49-F238E27FC236}">
                <a16:creationId xmlns:a16="http://schemas.microsoft.com/office/drawing/2014/main" id="{643C8FBC-406F-4F1A-AFD9-E5A41E8A6DE1}"/>
              </a:ext>
            </a:extLst>
          </p:cNvPr>
          <p:cNvSpPr/>
          <p:nvPr/>
        </p:nvSpPr>
        <p:spPr>
          <a:xfrm>
            <a:off x="802279" y="3414338"/>
            <a:ext cx="2177198" cy="13091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Data Analysis </a:t>
            </a:r>
          </a:p>
        </p:txBody>
      </p:sp>
      <p:sp>
        <p:nvSpPr>
          <p:cNvPr id="12" name="Explosion: 14 Points 11">
            <a:extLst>
              <a:ext uri="{FF2B5EF4-FFF2-40B4-BE49-F238E27FC236}">
                <a16:creationId xmlns:a16="http://schemas.microsoft.com/office/drawing/2014/main" id="{34BE7308-1DDE-4417-BAD5-F593FC1EA234}"/>
              </a:ext>
            </a:extLst>
          </p:cNvPr>
          <p:cNvSpPr/>
          <p:nvPr/>
        </p:nvSpPr>
        <p:spPr>
          <a:xfrm>
            <a:off x="9083916" y="2422812"/>
            <a:ext cx="2284401" cy="130914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Team Meetings </a:t>
            </a:r>
          </a:p>
        </p:txBody>
      </p:sp>
      <p:pic>
        <p:nvPicPr>
          <p:cNvPr id="8" name="Picture 7">
            <a:extLst>
              <a:ext uri="{FF2B5EF4-FFF2-40B4-BE49-F238E27FC236}">
                <a16:creationId xmlns:a16="http://schemas.microsoft.com/office/drawing/2014/main" id="{94017C24-13DC-40D5-B42C-3BD518965F6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93349" y="349244"/>
            <a:ext cx="2858729" cy="1397601"/>
          </a:xfrm>
          <a:prstGeom prst="rect">
            <a:avLst/>
          </a:prstGeom>
          <a:solidFill>
            <a:schemeClr val="accent1">
              <a:lumMod val="20000"/>
              <a:lumOff val="80000"/>
            </a:schemeClr>
          </a:solidFill>
          <a:ln>
            <a:solidFill>
              <a:schemeClr val="accent1"/>
            </a:solidFill>
          </a:ln>
        </p:spPr>
      </p:pic>
      <p:sp>
        <p:nvSpPr>
          <p:cNvPr id="3" name="Explosion: 8 Points 2">
            <a:extLst>
              <a:ext uri="{FF2B5EF4-FFF2-40B4-BE49-F238E27FC236}">
                <a16:creationId xmlns:a16="http://schemas.microsoft.com/office/drawing/2014/main" id="{C91AF11B-3C2B-49CB-A693-7136FA120DFF}"/>
              </a:ext>
            </a:extLst>
          </p:cNvPr>
          <p:cNvSpPr/>
          <p:nvPr/>
        </p:nvSpPr>
        <p:spPr>
          <a:xfrm>
            <a:off x="3096877" y="290664"/>
            <a:ext cx="2032404" cy="132921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Arial" panose="020B0604020202020204" pitchFamily="34" charset="0"/>
                <a:cs typeface="Arial" panose="020B0604020202020204" pitchFamily="34" charset="0"/>
              </a:rPr>
              <a:t>Expert Judgment </a:t>
            </a:r>
          </a:p>
        </p:txBody>
      </p:sp>
      <p:sp>
        <p:nvSpPr>
          <p:cNvPr id="21" name="Arrow: Right 20">
            <a:extLst>
              <a:ext uri="{FF2B5EF4-FFF2-40B4-BE49-F238E27FC236}">
                <a16:creationId xmlns:a16="http://schemas.microsoft.com/office/drawing/2014/main" id="{2A76D1E6-CC79-45FD-B312-91A5F4D0BB78}"/>
              </a:ext>
            </a:extLst>
          </p:cNvPr>
          <p:cNvSpPr/>
          <p:nvPr/>
        </p:nvSpPr>
        <p:spPr>
          <a:xfrm rot="1945926">
            <a:off x="7752825" y="3499436"/>
            <a:ext cx="111143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3D3CAB2-1522-4F73-8680-4BBE49A4355F}"/>
              </a:ext>
            </a:extLst>
          </p:cNvPr>
          <p:cNvSpPr>
            <a:spLocks noGrp="1"/>
          </p:cNvSpPr>
          <p:nvPr>
            <p:ph type="sldNum" sz="quarter" idx="12"/>
          </p:nvPr>
        </p:nvSpPr>
        <p:spPr>
          <a:xfrm>
            <a:off x="-229386" y="6188075"/>
            <a:ext cx="650091" cy="669925"/>
          </a:xfrm>
        </p:spPr>
        <p:txBody>
          <a:bodyPr/>
          <a:lstStyle/>
          <a:p>
            <a:fld id="{4FAB73BC-B049-4115-A692-8D63A059BFB8}" type="slidenum">
              <a:rPr lang="en-US" sz="1200" smtClean="0"/>
              <a:pPr/>
              <a:t>10</a:t>
            </a:fld>
            <a:endParaRPr lang="en-US" sz="1200" dirty="0"/>
          </a:p>
        </p:txBody>
      </p:sp>
    </p:spTree>
    <p:extLst>
      <p:ext uri="{BB962C8B-B14F-4D97-AF65-F5344CB8AC3E}">
        <p14:creationId xmlns:p14="http://schemas.microsoft.com/office/powerpoint/2010/main" val="42476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799C25-6341-4660-B9A3-843E4166765B}"/>
              </a:ext>
            </a:extLst>
          </p:cNvPr>
          <p:cNvSpPr txBox="1"/>
          <p:nvPr/>
        </p:nvSpPr>
        <p:spPr>
          <a:xfrm>
            <a:off x="108751" y="119849"/>
            <a:ext cx="6345315" cy="369332"/>
          </a:xfrm>
          <a:prstGeom prst="rect">
            <a:avLst/>
          </a:prstGeom>
          <a:solidFill>
            <a:schemeClr val="accent1">
              <a:lumMod val="75000"/>
            </a:schemeClr>
          </a:solidFill>
          <a:ln w="12700">
            <a:solidFill>
              <a:srgbClr val="C00000"/>
            </a:solidFill>
          </a:ln>
        </p:spPr>
        <p:txBody>
          <a:bodyPr wrap="square" rtlCol="0">
            <a:spAutoFit/>
          </a:bodyPr>
          <a:lstStyle/>
          <a:p>
            <a:r>
              <a:rPr lang="en-US" b="1" dirty="0">
                <a:latin typeface="Arial" panose="020B0604020202020204" pitchFamily="34" charset="0"/>
                <a:cs typeface="Arial" panose="020B0604020202020204" pitchFamily="34" charset="0"/>
              </a:rPr>
              <a:t>ZIN Schedule Process:  6.2  Define Activities Per WBS</a:t>
            </a:r>
          </a:p>
        </p:txBody>
      </p:sp>
      <p:sp>
        <p:nvSpPr>
          <p:cNvPr id="3" name="Flowchart: Process 2">
            <a:extLst>
              <a:ext uri="{FF2B5EF4-FFF2-40B4-BE49-F238E27FC236}">
                <a16:creationId xmlns:a16="http://schemas.microsoft.com/office/drawing/2014/main" id="{04A5A3FF-21A4-42E7-8BB8-CD505DC14F06}"/>
              </a:ext>
            </a:extLst>
          </p:cNvPr>
          <p:cNvSpPr/>
          <p:nvPr/>
        </p:nvSpPr>
        <p:spPr>
          <a:xfrm>
            <a:off x="677996" y="620923"/>
            <a:ext cx="1593908" cy="3178719"/>
          </a:xfrm>
          <a:prstGeom prst="flowChartProcess">
            <a:avLst/>
          </a:prstGeom>
          <a:solidFill>
            <a:schemeClr val="accent1">
              <a:lumMod val="75000"/>
            </a:schemeClr>
          </a:solidFill>
          <a:ln w="12700" cap="flat" cmpd="sng" algn="ctr">
            <a:solidFill>
              <a:srgbClr val="DF2E28">
                <a:shade val="50000"/>
              </a:srgbClr>
            </a:solidFill>
            <a:prstDash val="solid"/>
          </a:ln>
          <a:effectLst/>
        </p:spPr>
        <p:txBody>
          <a:bodyPr numCol="1"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6.2.1 Inputs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Create Activity list.</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Create Milestone List.</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Create Activity Attributes List.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Create Task List from Preliminary Drawing Tree.</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Statement of Work Inputs.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WBS Inputs.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Activities and Milestones inputs into Schedule template.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endPar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23E691AF-7032-48A8-9349-D26080BC1309}"/>
              </a:ext>
            </a:extLst>
          </p:cNvPr>
          <p:cNvSpPr/>
          <p:nvPr/>
        </p:nvSpPr>
        <p:spPr>
          <a:xfrm>
            <a:off x="2754521" y="1866123"/>
            <a:ext cx="7533314" cy="3680212"/>
          </a:xfrm>
          <a:prstGeom prst="rect">
            <a:avLst/>
          </a:prstGeom>
          <a:solidFill>
            <a:schemeClr val="accent1">
              <a:lumMod val="75000"/>
            </a:schemeClr>
          </a:solidFill>
          <a:ln w="12700" cap="flat" cmpd="sng" algn="ctr">
            <a:solidFill>
              <a:srgbClr val="DF2E28">
                <a:shade val="50000"/>
              </a:srgbClr>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6.2.2 Process-Define Activities and Tasks per Project WBS: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1.  Obtain Project WBS from Project Manager.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2.  Start to Define Design Activities &amp; Start Defining Schedule by adding Project Deliverables from SOW/Contract.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3.  Define Milestones from the SOW and insert into schedule template.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4.  Add any additional Entrance Criteria Activities for all Reviews based on SOW/Contract into schedule template.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600" kern="0" dirty="0">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kern="0" dirty="0">
                <a:latin typeface="Arial" panose="020B0604020202020204" pitchFamily="34" charset="0"/>
                <a:cs typeface="Arial" panose="020B0604020202020204" pitchFamily="34" charset="0"/>
              </a:rPr>
              <a:t>5.  Receive Preliminary Drawing tree and start adding additional work pkgs. at a more detailed level.  </a:t>
            </a: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BE1B004E-E9F9-445B-926F-1048D59A1591}"/>
              </a:ext>
            </a:extLst>
          </p:cNvPr>
          <p:cNvSpPr txBox="1"/>
          <p:nvPr/>
        </p:nvSpPr>
        <p:spPr>
          <a:xfrm>
            <a:off x="7481445" y="5953360"/>
            <a:ext cx="4584720" cy="369332"/>
          </a:xfrm>
          <a:prstGeom prst="rect">
            <a:avLst/>
          </a:prstGeom>
          <a:solidFill>
            <a:schemeClr val="accent1">
              <a:lumMod val="75000"/>
            </a:schemeClr>
          </a:solidFill>
          <a:ln w="12700">
            <a:solidFill>
              <a:srgbClr val="C00000"/>
            </a:solidFill>
          </a:ln>
        </p:spPr>
        <p:txBody>
          <a:bodyPr wrap="square" rtlCol="0">
            <a:spAutoFit/>
          </a:bodyPr>
          <a:lstStyle/>
          <a:p>
            <a:r>
              <a:rPr lang="en-US" b="1" dirty="0">
                <a:latin typeface="Arial" panose="020B0604020202020204" pitchFamily="34" charset="0"/>
                <a:cs typeface="Arial" panose="020B0604020202020204" pitchFamily="34" charset="0"/>
              </a:rPr>
              <a:t>6.2.3 Preliminary Detailed Schedule.</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62416C2-2C3C-4CB0-B9D6-1BFB979C4E81}"/>
              </a:ext>
            </a:extLst>
          </p:cNvPr>
          <p:cNvPicPr>
            <a:picLocks noChangeAspect="1"/>
          </p:cNvPicPr>
          <p:nvPr/>
        </p:nvPicPr>
        <p:blipFill>
          <a:blip r:embed="rId2"/>
          <a:stretch>
            <a:fillRect/>
          </a:stretch>
        </p:blipFill>
        <p:spPr>
          <a:xfrm>
            <a:off x="285261" y="5087772"/>
            <a:ext cx="1847248" cy="1505843"/>
          </a:xfrm>
          <a:prstGeom prst="rect">
            <a:avLst/>
          </a:prstGeom>
          <a:solidFill>
            <a:schemeClr val="tx2">
              <a:lumMod val="20000"/>
              <a:lumOff val="80000"/>
            </a:schemeClr>
          </a:solidFill>
          <a:ln>
            <a:solidFill>
              <a:schemeClr val="accent1">
                <a:lumMod val="75000"/>
              </a:schemeClr>
            </a:solidFill>
          </a:ln>
        </p:spPr>
      </p:pic>
      <p:pic>
        <p:nvPicPr>
          <p:cNvPr id="8" name="Picture 67" descr="NASA insignia RGB">
            <a:extLst>
              <a:ext uri="{FF2B5EF4-FFF2-40B4-BE49-F238E27FC236}">
                <a16:creationId xmlns:a16="http://schemas.microsoft.com/office/drawing/2014/main" id="{D23BBF3C-CD42-4363-91E7-EB0346449DD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27914" y="237012"/>
            <a:ext cx="1151906" cy="953126"/>
          </a:xfrm>
          <a:prstGeom prst="rect">
            <a:avLst/>
          </a:prstGeom>
          <a:noFill/>
          <a:ln w="9525">
            <a:noFill/>
            <a:miter lim="800000"/>
            <a:headEnd/>
            <a:tailEnd/>
          </a:ln>
        </p:spPr>
      </p:pic>
      <p:sp>
        <p:nvSpPr>
          <p:cNvPr id="9" name="Slide Number Placeholder 8">
            <a:extLst>
              <a:ext uri="{FF2B5EF4-FFF2-40B4-BE49-F238E27FC236}">
                <a16:creationId xmlns:a16="http://schemas.microsoft.com/office/drawing/2014/main" id="{E7C8180F-A7FC-4667-B611-D7938FBF2893}"/>
              </a:ext>
            </a:extLst>
          </p:cNvPr>
          <p:cNvSpPr>
            <a:spLocks noGrp="1"/>
          </p:cNvSpPr>
          <p:nvPr>
            <p:ph type="sldNum" sz="quarter" idx="12"/>
          </p:nvPr>
        </p:nvSpPr>
        <p:spPr>
          <a:xfrm>
            <a:off x="11514469" y="6197676"/>
            <a:ext cx="677531" cy="669925"/>
          </a:xfrm>
        </p:spPr>
        <p:txBody>
          <a:bodyPr/>
          <a:lstStyle/>
          <a:p>
            <a:fld id="{4FAB73BC-B049-4115-A692-8D63A059BFB8}" type="slidenum">
              <a:rPr lang="en-US" sz="1200" smtClean="0"/>
              <a:pPr/>
              <a:t>11</a:t>
            </a:fld>
            <a:endParaRPr lang="en-US" sz="1200" dirty="0"/>
          </a:p>
        </p:txBody>
      </p:sp>
    </p:spTree>
    <p:extLst>
      <p:ext uri="{BB962C8B-B14F-4D97-AF65-F5344CB8AC3E}">
        <p14:creationId xmlns:p14="http://schemas.microsoft.com/office/powerpoint/2010/main" val="423110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324FB-81B0-46FF-B4DD-2EF4580C75B0}"/>
              </a:ext>
            </a:extLst>
          </p:cNvPr>
          <p:cNvSpPr txBox="1"/>
          <p:nvPr/>
        </p:nvSpPr>
        <p:spPr>
          <a:xfrm>
            <a:off x="239697" y="239696"/>
            <a:ext cx="5856303" cy="369332"/>
          </a:xfrm>
          <a:prstGeom prst="rect">
            <a:avLst/>
          </a:prstGeom>
          <a:solidFill>
            <a:schemeClr val="accent1">
              <a:lumMod val="75000"/>
            </a:schemeClr>
          </a:solidFill>
          <a:ln w="12700" cap="flat" cmpd="sng" algn="ctr">
            <a:solidFill>
              <a:srgbClr val="C00000"/>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latin typeface="Arial" panose="020B0604020202020204" pitchFamily="34" charset="0"/>
                <a:cs typeface="Arial" panose="020B0604020202020204" pitchFamily="34" charset="0"/>
              </a:rPr>
              <a:t>ZIN</a:t>
            </a: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 Schedule Process 6.3 Sequence Activities</a:t>
            </a:r>
          </a:p>
        </p:txBody>
      </p:sp>
      <p:sp>
        <p:nvSpPr>
          <p:cNvPr id="3" name="Flowchart: Process 2">
            <a:extLst>
              <a:ext uri="{FF2B5EF4-FFF2-40B4-BE49-F238E27FC236}">
                <a16:creationId xmlns:a16="http://schemas.microsoft.com/office/drawing/2014/main" id="{ECA6399F-C6AC-45C4-9D01-8E2DBA399399}"/>
              </a:ext>
            </a:extLst>
          </p:cNvPr>
          <p:cNvSpPr/>
          <p:nvPr/>
        </p:nvSpPr>
        <p:spPr>
          <a:xfrm>
            <a:off x="670419" y="814818"/>
            <a:ext cx="1820412" cy="3837081"/>
          </a:xfrm>
          <a:prstGeom prst="flowChartProcess">
            <a:avLst/>
          </a:prstGeom>
          <a:solidFill>
            <a:schemeClr val="accent1">
              <a:lumMod val="75000"/>
            </a:schemeClr>
          </a:solidFill>
          <a:ln w="12700" cap="flat" cmpd="sng" algn="ctr">
            <a:solidFill>
              <a:srgbClr val="C0000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6.3.1 Inputs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Define Activities and Milestones and enter in Schedule Template.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Identify Specific Work Packages.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Activity Sequencing-Determine the order of work packages and milestones in the Schedule Template.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Create the Drawing and MWO Portion of Schedule.</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Assign Activity and work package relationships.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Activity duration estimating.    </a:t>
            </a:r>
            <a:endParaRPr kumimoji="0" lang="en-US" sz="11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F2B31F6-0F40-48BD-AE5A-BEC418378493}"/>
              </a:ext>
            </a:extLst>
          </p:cNvPr>
          <p:cNvSpPr/>
          <p:nvPr/>
        </p:nvSpPr>
        <p:spPr>
          <a:xfrm>
            <a:off x="3083314" y="1719931"/>
            <a:ext cx="7379515" cy="3916652"/>
          </a:xfrm>
          <a:prstGeom prst="rect">
            <a:avLst/>
          </a:prstGeom>
          <a:solidFill>
            <a:schemeClr val="accent1">
              <a:lumMod val="75000"/>
            </a:schemeClr>
          </a:solidFill>
          <a:ln w="12700" cap="flat" cmpd="sng" algn="ctr">
            <a:solidFill>
              <a:srgbClr val="C0000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6.3.2  Sequencing the Activities and Tasks added to the Schedule Template: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1. Insert Drawing and MWO information into the schedule from the Preliminary Drawing Tree.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kern="0" dirty="0">
                <a:latin typeface="Arial" panose="020B0604020202020204" pitchFamily="34" charset="0"/>
                <a:cs typeface="Arial" panose="020B0604020202020204" pitchFamily="34" charset="0"/>
              </a:rPr>
              <a:t>  </a:t>
            </a: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2.  Start linking tasks and activities together based on the flow of the work in this phase of the project.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3.  Create the schedule logic for the Drawing &amp; MWO portion of the schedule.  (Drawing &amp; MWO schedule template.)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4.  Meet with Project Manager for Inputs into the Sequencing of the Project Tasks.  (Typically starts just prior to PDR.)</a:t>
            </a:r>
          </a:p>
        </p:txBody>
      </p:sp>
      <p:sp>
        <p:nvSpPr>
          <p:cNvPr id="5" name="TextBox 4">
            <a:extLst>
              <a:ext uri="{FF2B5EF4-FFF2-40B4-BE49-F238E27FC236}">
                <a16:creationId xmlns:a16="http://schemas.microsoft.com/office/drawing/2014/main" id="{704338C2-7BCD-4EF8-BF34-48E932615A04}"/>
              </a:ext>
            </a:extLst>
          </p:cNvPr>
          <p:cNvSpPr txBox="1"/>
          <p:nvPr/>
        </p:nvSpPr>
        <p:spPr>
          <a:xfrm>
            <a:off x="6096000" y="6089787"/>
            <a:ext cx="5918507" cy="369332"/>
          </a:xfrm>
          <a:prstGeom prst="rect">
            <a:avLst/>
          </a:prstGeom>
          <a:solidFill>
            <a:schemeClr val="accent1">
              <a:lumMod val="75000"/>
            </a:schemeClr>
          </a:solidFill>
          <a:ln w="12700" cap="flat" cmpd="sng" algn="ctr">
            <a:solidFill>
              <a:srgbClr val="C00000"/>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Century Gothic" panose="020B0502020202020204"/>
                <a:ea typeface="+mn-ea"/>
                <a:cs typeface="+mn-cs"/>
              </a:rPr>
              <a:t>6.3.3 Estimated Detailed Schedule Per Drawing Tree </a:t>
            </a:r>
          </a:p>
        </p:txBody>
      </p:sp>
      <p:pic>
        <p:nvPicPr>
          <p:cNvPr id="6" name="Picture 5">
            <a:extLst>
              <a:ext uri="{FF2B5EF4-FFF2-40B4-BE49-F238E27FC236}">
                <a16:creationId xmlns:a16="http://schemas.microsoft.com/office/drawing/2014/main" id="{BB75DE24-3850-4D4F-903E-028369162264}"/>
              </a:ext>
            </a:extLst>
          </p:cNvPr>
          <p:cNvPicPr>
            <a:picLocks noChangeAspect="1"/>
          </p:cNvPicPr>
          <p:nvPr/>
        </p:nvPicPr>
        <p:blipFill>
          <a:blip r:embed="rId2"/>
          <a:stretch>
            <a:fillRect/>
          </a:stretch>
        </p:blipFill>
        <p:spPr>
          <a:xfrm>
            <a:off x="177493" y="5112461"/>
            <a:ext cx="1847248" cy="1505843"/>
          </a:xfrm>
          <a:prstGeom prst="rect">
            <a:avLst/>
          </a:prstGeom>
          <a:solidFill>
            <a:schemeClr val="tx1"/>
          </a:solidFill>
          <a:ln>
            <a:solidFill>
              <a:schemeClr val="accent1">
                <a:lumMod val="75000"/>
              </a:schemeClr>
            </a:solidFill>
          </a:ln>
        </p:spPr>
      </p:pic>
      <p:pic>
        <p:nvPicPr>
          <p:cNvPr id="8" name="Picture 67" descr="NASA insignia RGB">
            <a:extLst>
              <a:ext uri="{FF2B5EF4-FFF2-40B4-BE49-F238E27FC236}">
                <a16:creationId xmlns:a16="http://schemas.microsoft.com/office/drawing/2014/main" id="{4582ACA5-B53D-4ED8-8BA1-388E81DD4E5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17575" y="239696"/>
            <a:ext cx="1196932" cy="990382"/>
          </a:xfrm>
          <a:prstGeom prst="rect">
            <a:avLst/>
          </a:prstGeom>
          <a:noFill/>
          <a:ln w="9525">
            <a:noFill/>
            <a:miter lim="800000"/>
            <a:headEnd/>
            <a:tailEnd/>
          </a:ln>
        </p:spPr>
      </p:pic>
      <p:sp>
        <p:nvSpPr>
          <p:cNvPr id="9" name="Slide Number Placeholder 8">
            <a:extLst>
              <a:ext uri="{FF2B5EF4-FFF2-40B4-BE49-F238E27FC236}">
                <a16:creationId xmlns:a16="http://schemas.microsoft.com/office/drawing/2014/main" id="{322CC229-02DC-4D37-9084-01571FA07651}"/>
              </a:ext>
            </a:extLst>
          </p:cNvPr>
          <p:cNvSpPr>
            <a:spLocks noGrp="1"/>
          </p:cNvSpPr>
          <p:nvPr>
            <p:ph type="sldNum" sz="quarter" idx="12"/>
          </p:nvPr>
        </p:nvSpPr>
        <p:spPr>
          <a:xfrm>
            <a:off x="11504130" y="6188075"/>
            <a:ext cx="687870" cy="669925"/>
          </a:xfrm>
        </p:spPr>
        <p:txBody>
          <a:bodyPr/>
          <a:lstStyle/>
          <a:p>
            <a:fld id="{4FAB73BC-B049-4115-A692-8D63A059BFB8}" type="slidenum">
              <a:rPr lang="en-US" sz="1200" smtClean="0"/>
              <a:pPr/>
              <a:t>12</a:t>
            </a:fld>
            <a:endParaRPr lang="en-US" sz="1200" dirty="0"/>
          </a:p>
        </p:txBody>
      </p:sp>
    </p:spTree>
    <p:extLst>
      <p:ext uri="{BB962C8B-B14F-4D97-AF65-F5344CB8AC3E}">
        <p14:creationId xmlns:p14="http://schemas.microsoft.com/office/powerpoint/2010/main" val="3761389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6F27C3-0430-42EE-870F-06F45304665E}"/>
              </a:ext>
            </a:extLst>
          </p:cNvPr>
          <p:cNvSpPr/>
          <p:nvPr/>
        </p:nvSpPr>
        <p:spPr>
          <a:xfrm>
            <a:off x="102066" y="81036"/>
            <a:ext cx="11987868" cy="1569660"/>
          </a:xfrm>
          <a:prstGeom prst="rect">
            <a:avLst/>
          </a:prstGeom>
          <a:noFill/>
          <a:ln>
            <a:no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Project Engineers provide the scheduler with a drawing tree (Preliminary (E.M.) &amp; Final (Flight)) to add the Drawing &amp; MWO information into the schedule so we can apply the correct level of detail to add work hours and Matrix Departmental resources to each work package and individual tasks.  </a:t>
            </a:r>
          </a:p>
          <a:p>
            <a:r>
              <a:rPr lang="en-US" sz="1600" dirty="0">
                <a:solidFill>
                  <a:schemeClr val="bg1"/>
                </a:solidFill>
                <a:latin typeface="Arial" panose="020B0604020202020204" pitchFamily="34" charset="0"/>
                <a:cs typeface="Arial" panose="020B0604020202020204" pitchFamily="34" charset="0"/>
              </a:rPr>
              <a:t>These increments of the schedule are then linked together to create the proper logic of each individual work package. We can then track the progress of the design creation by inputting this level of detail.  This detail below is from the initial Drawing &amp; MWO portion of the schedule.   </a:t>
            </a:r>
          </a:p>
        </p:txBody>
      </p:sp>
      <p:pic>
        <p:nvPicPr>
          <p:cNvPr id="3" name="Picture 2">
            <a:extLst>
              <a:ext uri="{FF2B5EF4-FFF2-40B4-BE49-F238E27FC236}">
                <a16:creationId xmlns:a16="http://schemas.microsoft.com/office/drawing/2014/main" id="{62A75DEB-F6C4-484C-AB5F-5F02E145E7AC}"/>
              </a:ext>
            </a:extLst>
          </p:cNvPr>
          <p:cNvPicPr>
            <a:picLocks noChangeAspect="1"/>
          </p:cNvPicPr>
          <p:nvPr/>
        </p:nvPicPr>
        <p:blipFill>
          <a:blip r:embed="rId2"/>
          <a:stretch>
            <a:fillRect/>
          </a:stretch>
        </p:blipFill>
        <p:spPr>
          <a:xfrm>
            <a:off x="176271" y="1819470"/>
            <a:ext cx="11839458" cy="4648602"/>
          </a:xfrm>
          <a:prstGeom prst="rect">
            <a:avLst/>
          </a:prstGeom>
          <a:solidFill>
            <a:schemeClr val="tx1">
              <a:lumMod val="95000"/>
            </a:schemeClr>
          </a:solidFill>
          <a:ln w="19050">
            <a:solidFill>
              <a:srgbClr val="C00000"/>
            </a:solidFill>
          </a:ln>
        </p:spPr>
      </p:pic>
      <p:pic>
        <p:nvPicPr>
          <p:cNvPr id="4" name="Picture 3">
            <a:extLst>
              <a:ext uri="{FF2B5EF4-FFF2-40B4-BE49-F238E27FC236}">
                <a16:creationId xmlns:a16="http://schemas.microsoft.com/office/drawing/2014/main" id="{F527B909-B16C-4471-8674-F4078AE0FEA0}"/>
              </a:ext>
            </a:extLst>
          </p:cNvPr>
          <p:cNvPicPr>
            <a:picLocks noChangeAspect="1"/>
          </p:cNvPicPr>
          <p:nvPr/>
        </p:nvPicPr>
        <p:blipFill>
          <a:blip r:embed="rId3"/>
          <a:stretch>
            <a:fillRect/>
          </a:stretch>
        </p:blipFill>
        <p:spPr>
          <a:xfrm>
            <a:off x="9905092" y="4616654"/>
            <a:ext cx="2110637" cy="1670354"/>
          </a:xfrm>
          <a:prstGeom prst="rect">
            <a:avLst/>
          </a:prstGeom>
        </p:spPr>
      </p:pic>
      <p:sp>
        <p:nvSpPr>
          <p:cNvPr id="5" name="Rectangle 4">
            <a:extLst>
              <a:ext uri="{FF2B5EF4-FFF2-40B4-BE49-F238E27FC236}">
                <a16:creationId xmlns:a16="http://schemas.microsoft.com/office/drawing/2014/main" id="{C79AB607-C997-4ACB-9194-03C0835094A8}"/>
              </a:ext>
            </a:extLst>
          </p:cNvPr>
          <p:cNvSpPr/>
          <p:nvPr/>
        </p:nvSpPr>
        <p:spPr>
          <a:xfrm>
            <a:off x="10125467" y="4162935"/>
            <a:ext cx="1890262" cy="369332"/>
          </a:xfrm>
          <a:prstGeom prst="rect">
            <a:avLst/>
          </a:prstGeom>
        </p:spPr>
        <p:txBody>
          <a:bodyPr wrap="none">
            <a:spAutoFit/>
          </a:bodyPr>
          <a:lstStyle/>
          <a:p>
            <a:pPr algn="ctr">
              <a:buFontTx/>
              <a:buNone/>
            </a:pPr>
            <a:r>
              <a:rPr lang="en-US" altLang="en-US" b="1" dirty="0">
                <a:solidFill>
                  <a:schemeClr val="bg1"/>
                </a:solidFill>
              </a:rPr>
              <a:t>SoFIE Flow Duct</a:t>
            </a:r>
          </a:p>
        </p:txBody>
      </p:sp>
      <p:sp>
        <p:nvSpPr>
          <p:cNvPr id="7" name="Slide Number Placeholder 6">
            <a:extLst>
              <a:ext uri="{FF2B5EF4-FFF2-40B4-BE49-F238E27FC236}">
                <a16:creationId xmlns:a16="http://schemas.microsoft.com/office/drawing/2014/main" id="{E62D0EB3-081E-4522-A963-6138788349A3}"/>
              </a:ext>
            </a:extLst>
          </p:cNvPr>
          <p:cNvSpPr>
            <a:spLocks noGrp="1"/>
          </p:cNvSpPr>
          <p:nvPr>
            <p:ph type="sldNum" sz="quarter" idx="12"/>
          </p:nvPr>
        </p:nvSpPr>
        <p:spPr>
          <a:xfrm>
            <a:off x="-320851" y="6203512"/>
            <a:ext cx="641702" cy="669925"/>
          </a:xfrm>
        </p:spPr>
        <p:txBody>
          <a:bodyPr/>
          <a:lstStyle/>
          <a:p>
            <a:fld id="{4FAB73BC-B049-4115-A692-8D63A059BFB8}" type="slidenum">
              <a:rPr lang="en-US" sz="1200" smtClean="0"/>
              <a:pPr/>
              <a:t>13</a:t>
            </a:fld>
            <a:endParaRPr lang="en-US" sz="1200" dirty="0"/>
          </a:p>
        </p:txBody>
      </p:sp>
    </p:spTree>
    <p:extLst>
      <p:ext uri="{BB962C8B-B14F-4D97-AF65-F5344CB8AC3E}">
        <p14:creationId xmlns:p14="http://schemas.microsoft.com/office/powerpoint/2010/main" val="155089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D79603-2B2D-4F84-9B5F-A127592AAC1F}"/>
              </a:ext>
            </a:extLst>
          </p:cNvPr>
          <p:cNvSpPr txBox="1"/>
          <p:nvPr/>
        </p:nvSpPr>
        <p:spPr>
          <a:xfrm>
            <a:off x="170984" y="187940"/>
            <a:ext cx="7256477" cy="369332"/>
          </a:xfrm>
          <a:prstGeom prst="rect">
            <a:avLst/>
          </a:prstGeom>
          <a:solidFill>
            <a:schemeClr val="accent1">
              <a:lumMod val="75000"/>
            </a:schemeClr>
          </a:solidFill>
          <a:ln>
            <a:solidFill>
              <a:srgbClr val="C00000"/>
            </a:solidFill>
          </a:ln>
        </p:spPr>
        <p:txBody>
          <a:bodyPr wrap="square" rtlCol="0">
            <a:spAutoFit/>
          </a:bodyPr>
          <a:lstStyle/>
          <a:p>
            <a:r>
              <a:rPr lang="en-US" b="1" dirty="0">
                <a:latin typeface="Arial" panose="020B0604020202020204" pitchFamily="34" charset="0"/>
                <a:cs typeface="Arial" panose="020B0604020202020204" pitchFamily="34" charset="0"/>
              </a:rPr>
              <a:t>ZIN Schedule Process 6.4 Estimate Activity Durations/Hours:</a:t>
            </a:r>
          </a:p>
        </p:txBody>
      </p:sp>
      <p:sp>
        <p:nvSpPr>
          <p:cNvPr id="3" name="Rectangle 2">
            <a:extLst>
              <a:ext uri="{FF2B5EF4-FFF2-40B4-BE49-F238E27FC236}">
                <a16:creationId xmlns:a16="http://schemas.microsoft.com/office/drawing/2014/main" id="{6D6E717B-5309-47A3-A745-EB70143FF0E0}"/>
              </a:ext>
            </a:extLst>
          </p:cNvPr>
          <p:cNvSpPr/>
          <p:nvPr/>
        </p:nvSpPr>
        <p:spPr>
          <a:xfrm>
            <a:off x="858277" y="773107"/>
            <a:ext cx="1702965" cy="2450196"/>
          </a:xfrm>
          <a:prstGeom prst="rect">
            <a:avLst/>
          </a:prstGeom>
          <a:solidFill>
            <a:schemeClr val="accent1">
              <a:lumMod val="75000"/>
            </a:schemeClr>
          </a:solidFill>
          <a:ln w="12700" cap="flat" cmpd="sng" algn="ctr">
            <a:solidFill>
              <a:srgbClr val="C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pitchFamily="34" charset="0"/>
                <a:cs typeface="Arial" panose="020B0604020202020204" pitchFamily="34" charset="0"/>
              </a:rPr>
              <a:t>6.4.1 Inputs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Project Management plan.</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Statement of Work.</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Request for Quote Schedule Estimate.</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Activities and task lists.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Schedule Template.</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Expert Judgment.</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Data Analysis.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Duration Estimates.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Fixed Hours/Work Estimations.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Decision Making-Matrix Department Managers.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Meetings.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Historical Data. </a:t>
            </a:r>
          </a:p>
        </p:txBody>
      </p:sp>
      <p:sp>
        <p:nvSpPr>
          <p:cNvPr id="4" name="Rectangle 3">
            <a:extLst>
              <a:ext uri="{FF2B5EF4-FFF2-40B4-BE49-F238E27FC236}">
                <a16:creationId xmlns:a16="http://schemas.microsoft.com/office/drawing/2014/main" id="{B059FA85-8E27-4572-A74D-FE98096B5752}"/>
              </a:ext>
            </a:extLst>
          </p:cNvPr>
          <p:cNvSpPr/>
          <p:nvPr/>
        </p:nvSpPr>
        <p:spPr>
          <a:xfrm>
            <a:off x="2987655" y="1160291"/>
            <a:ext cx="7800587" cy="4751370"/>
          </a:xfrm>
          <a:prstGeom prst="rect">
            <a:avLst/>
          </a:prstGeom>
          <a:solidFill>
            <a:schemeClr val="accent1">
              <a:lumMod val="75000"/>
            </a:schemeClr>
          </a:solidFill>
          <a:ln w="12700" cap="flat" cmpd="sng" algn="ctr">
            <a:solidFill>
              <a:srgbClr val="C0000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6.4.2 Process to Estimate Activity/Task Durations &amp; Hours for the Project Schedule: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1.  Add Work hours/durations to the project tasks &amp; work packages from historical data, Project Manager estimates for the project.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2.  Create list of tasks for each Matrix Department to get estimates for work hours and send them to the Matrix Department Managers.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3.  Obtain verification from the Matrix Department Managers on work hours &amp; resources needed and available and enter into schedule.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4.  Run a baseline #2 on the schedule to capture all work hours confirmed by the Matrix Department Managers and the resources applied to each task</a:t>
            </a: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p>
          <a:p>
            <a:pPr marR="0" lvl="0" defTabSz="914400" eaLnBrk="1" fontAlgn="auto" latinLnBrk="0" hangingPunct="1">
              <a:lnSpc>
                <a:spcPct val="100000"/>
              </a:lnSpc>
              <a:spcBef>
                <a:spcPts val="0"/>
              </a:spcBef>
              <a:spcAft>
                <a:spcPts val="0"/>
              </a:spcAft>
              <a:buClrTx/>
              <a:buSzTx/>
              <a:tabLst/>
              <a:defRPr/>
            </a:pPr>
            <a:r>
              <a:rPr lang="en-US" sz="1400" kern="0" dirty="0">
                <a:latin typeface="Arial" panose="020B0604020202020204" pitchFamily="34" charset="0"/>
                <a:cs typeface="Arial" panose="020B0604020202020204" pitchFamily="34" charset="0"/>
              </a:rPr>
              <a: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5.  The timeframe for these steps is usually near the Preliminary Design Review (PDR).  </a:t>
            </a:r>
          </a:p>
        </p:txBody>
      </p:sp>
      <p:sp>
        <p:nvSpPr>
          <p:cNvPr id="5" name="TextBox 4">
            <a:extLst>
              <a:ext uri="{FF2B5EF4-FFF2-40B4-BE49-F238E27FC236}">
                <a16:creationId xmlns:a16="http://schemas.microsoft.com/office/drawing/2014/main" id="{82AB23CE-61C6-4507-8D04-3BC292D56ABF}"/>
              </a:ext>
            </a:extLst>
          </p:cNvPr>
          <p:cNvSpPr txBox="1"/>
          <p:nvPr/>
        </p:nvSpPr>
        <p:spPr>
          <a:xfrm>
            <a:off x="7859621" y="6135280"/>
            <a:ext cx="4161395" cy="369332"/>
          </a:xfrm>
          <a:prstGeom prst="rect">
            <a:avLst/>
          </a:prstGeom>
          <a:solidFill>
            <a:schemeClr val="accent1">
              <a:lumMod val="75000"/>
            </a:schemeClr>
          </a:solidFill>
          <a:ln>
            <a:solidFill>
              <a:srgbClr val="C00000"/>
            </a:solidFill>
          </a:ln>
        </p:spPr>
        <p:txBody>
          <a:bodyPr wrap="square" rtlCol="0">
            <a:spAutoFit/>
          </a:bodyPr>
          <a:lstStyle/>
          <a:p>
            <a:r>
              <a:rPr lang="en-US" b="1" dirty="0">
                <a:latin typeface="Arial" panose="020B0604020202020204" pitchFamily="34" charset="0"/>
                <a:cs typeface="Arial" panose="020B0604020202020204" pitchFamily="34" charset="0"/>
              </a:rPr>
              <a:t>6.4.2 Baselined Schedule #2  (PDR)</a:t>
            </a:r>
          </a:p>
        </p:txBody>
      </p:sp>
      <p:pic>
        <p:nvPicPr>
          <p:cNvPr id="6" name="Picture 5">
            <a:extLst>
              <a:ext uri="{FF2B5EF4-FFF2-40B4-BE49-F238E27FC236}">
                <a16:creationId xmlns:a16="http://schemas.microsoft.com/office/drawing/2014/main" id="{816A0246-80FA-45B7-A720-48161B47B409}"/>
              </a:ext>
            </a:extLst>
          </p:cNvPr>
          <p:cNvPicPr>
            <a:picLocks noChangeAspect="1"/>
          </p:cNvPicPr>
          <p:nvPr/>
        </p:nvPicPr>
        <p:blipFill>
          <a:blip r:embed="rId2"/>
          <a:stretch>
            <a:fillRect/>
          </a:stretch>
        </p:blipFill>
        <p:spPr>
          <a:xfrm>
            <a:off x="170984" y="5119997"/>
            <a:ext cx="1847248" cy="1505843"/>
          </a:xfrm>
          <a:prstGeom prst="rect">
            <a:avLst/>
          </a:prstGeom>
          <a:solidFill>
            <a:schemeClr val="tx1"/>
          </a:solidFill>
        </p:spPr>
      </p:pic>
      <p:pic>
        <p:nvPicPr>
          <p:cNvPr id="8" name="Picture 67" descr="NASA insignia RGB">
            <a:extLst>
              <a:ext uri="{FF2B5EF4-FFF2-40B4-BE49-F238E27FC236}">
                <a16:creationId xmlns:a16="http://schemas.microsoft.com/office/drawing/2014/main" id="{AF1FBAE4-34E3-41D4-9455-2F7DC3303F1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88242" y="124792"/>
            <a:ext cx="1142301" cy="945178"/>
          </a:xfrm>
          <a:prstGeom prst="rect">
            <a:avLst/>
          </a:prstGeom>
          <a:noFill/>
          <a:ln w="9525">
            <a:noFill/>
            <a:miter lim="800000"/>
            <a:headEnd/>
            <a:tailEnd/>
          </a:ln>
        </p:spPr>
      </p:pic>
      <p:sp>
        <p:nvSpPr>
          <p:cNvPr id="9" name="Slide Number Placeholder 8">
            <a:extLst>
              <a:ext uri="{FF2B5EF4-FFF2-40B4-BE49-F238E27FC236}">
                <a16:creationId xmlns:a16="http://schemas.microsoft.com/office/drawing/2014/main" id="{DF9B7911-6EC3-4F49-A82A-B7C6BFC84C2B}"/>
              </a:ext>
            </a:extLst>
          </p:cNvPr>
          <p:cNvSpPr>
            <a:spLocks noGrp="1"/>
          </p:cNvSpPr>
          <p:nvPr>
            <p:ph type="sldNum" sz="quarter" idx="12"/>
          </p:nvPr>
        </p:nvSpPr>
        <p:spPr>
          <a:xfrm>
            <a:off x="11541909" y="6169649"/>
            <a:ext cx="650091" cy="669925"/>
          </a:xfrm>
        </p:spPr>
        <p:txBody>
          <a:bodyPr/>
          <a:lstStyle/>
          <a:p>
            <a:fld id="{4FAB73BC-B049-4115-A692-8D63A059BFB8}" type="slidenum">
              <a:rPr lang="en-US" sz="1200" smtClean="0"/>
              <a:pPr/>
              <a:t>14</a:t>
            </a:fld>
            <a:endParaRPr lang="en-US" sz="1200" dirty="0"/>
          </a:p>
        </p:txBody>
      </p:sp>
    </p:spTree>
    <p:extLst>
      <p:ext uri="{BB962C8B-B14F-4D97-AF65-F5344CB8AC3E}">
        <p14:creationId xmlns:p14="http://schemas.microsoft.com/office/powerpoint/2010/main" val="132635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DC6F85-6ED0-456C-BCE6-0AD5EE79B814}"/>
              </a:ext>
            </a:extLst>
          </p:cNvPr>
          <p:cNvPicPr>
            <a:picLocks noChangeAspect="1"/>
          </p:cNvPicPr>
          <p:nvPr/>
        </p:nvPicPr>
        <p:blipFill>
          <a:blip r:embed="rId2"/>
          <a:stretch>
            <a:fillRect/>
          </a:stretch>
        </p:blipFill>
        <p:spPr>
          <a:xfrm>
            <a:off x="605404" y="830510"/>
            <a:ext cx="10981189" cy="5601749"/>
          </a:xfrm>
          <a:prstGeom prst="rect">
            <a:avLst/>
          </a:prstGeom>
          <a:solidFill>
            <a:srgbClr val="CDFFFF"/>
          </a:solidFill>
          <a:ln w="19050">
            <a:solidFill>
              <a:srgbClr val="C00000"/>
            </a:solidFill>
          </a:ln>
        </p:spPr>
      </p:pic>
      <p:sp>
        <p:nvSpPr>
          <p:cNvPr id="3" name="Flowchart: Process 2">
            <a:extLst>
              <a:ext uri="{FF2B5EF4-FFF2-40B4-BE49-F238E27FC236}">
                <a16:creationId xmlns:a16="http://schemas.microsoft.com/office/drawing/2014/main" id="{E2AF8442-5EDC-45F5-BEB5-5EC990C67F45}"/>
              </a:ext>
            </a:extLst>
          </p:cNvPr>
          <p:cNvSpPr/>
          <p:nvPr/>
        </p:nvSpPr>
        <p:spPr>
          <a:xfrm>
            <a:off x="605405" y="177704"/>
            <a:ext cx="10981189" cy="528505"/>
          </a:xfrm>
          <a:prstGeom prst="flowChartProcess">
            <a:avLst/>
          </a:prstGeom>
          <a:solidFill>
            <a:schemeClr val="tx1"/>
          </a:solidFill>
          <a:ln w="19050">
            <a:solidFill>
              <a:srgbClr val="C00000">
                <a:alpha val="60000"/>
              </a:srgbClr>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solidFill>
                  <a:schemeClr val="bg1"/>
                </a:solidFill>
                <a:latin typeface="Arial" panose="020B0604020202020204" pitchFamily="34" charset="0"/>
                <a:cs typeface="Arial" panose="020B0604020202020204" pitchFamily="34" charset="0"/>
              </a:rPr>
              <a:t>The Project Manager gives Estimates on hours it will take to do each task. These estimates are then sent to the Matrix Dept. Managers and they give actual hours to complete for each task that’s not completed.   </a:t>
            </a:r>
          </a:p>
        </p:txBody>
      </p:sp>
      <p:sp>
        <p:nvSpPr>
          <p:cNvPr id="5" name="Slide Number Placeholder 4">
            <a:extLst>
              <a:ext uri="{FF2B5EF4-FFF2-40B4-BE49-F238E27FC236}">
                <a16:creationId xmlns:a16="http://schemas.microsoft.com/office/drawing/2014/main" id="{259D8FBC-9A99-4092-9225-1527349EAEF6}"/>
              </a:ext>
            </a:extLst>
          </p:cNvPr>
          <p:cNvSpPr>
            <a:spLocks noGrp="1"/>
          </p:cNvSpPr>
          <p:nvPr>
            <p:ph type="sldNum" sz="quarter" idx="12"/>
          </p:nvPr>
        </p:nvSpPr>
        <p:spPr>
          <a:xfrm>
            <a:off x="-320851" y="6188075"/>
            <a:ext cx="641702" cy="669925"/>
          </a:xfrm>
        </p:spPr>
        <p:txBody>
          <a:bodyPr/>
          <a:lstStyle/>
          <a:p>
            <a:fld id="{4FAB73BC-B049-4115-A692-8D63A059BFB8}" type="slidenum">
              <a:rPr lang="en-US" sz="1200" smtClean="0"/>
              <a:pPr/>
              <a:t>15</a:t>
            </a:fld>
            <a:endParaRPr lang="en-US" sz="1200" dirty="0"/>
          </a:p>
        </p:txBody>
      </p:sp>
    </p:spTree>
    <p:extLst>
      <p:ext uri="{BB962C8B-B14F-4D97-AF65-F5344CB8AC3E}">
        <p14:creationId xmlns:p14="http://schemas.microsoft.com/office/powerpoint/2010/main" val="49570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0095B8-0425-4A97-939F-DF82DEC8FE9F}"/>
              </a:ext>
            </a:extLst>
          </p:cNvPr>
          <p:cNvSpPr txBox="1"/>
          <p:nvPr/>
        </p:nvSpPr>
        <p:spPr>
          <a:xfrm>
            <a:off x="170818" y="167875"/>
            <a:ext cx="5175623" cy="369332"/>
          </a:xfrm>
          <a:prstGeom prst="rect">
            <a:avLst/>
          </a:prstGeom>
          <a:solidFill>
            <a:schemeClr val="accent1">
              <a:lumMod val="75000"/>
            </a:schemeClr>
          </a:solidFill>
          <a:ln w="19050">
            <a:solidFill>
              <a:srgbClr val="C00000"/>
            </a:solidFill>
          </a:ln>
        </p:spPr>
        <p:txBody>
          <a:bodyPr wrap="square" rtlCol="0">
            <a:spAutoFit/>
          </a:bodyPr>
          <a:lstStyle/>
          <a:p>
            <a:r>
              <a:rPr lang="en-US" b="1" dirty="0">
                <a:latin typeface="Arial" panose="020B0604020202020204" pitchFamily="34" charset="0"/>
                <a:cs typeface="Arial" panose="020B0604020202020204" pitchFamily="34" charset="0"/>
              </a:rPr>
              <a:t>ZIN Schedule Process 6.5 Develop Schedule:</a:t>
            </a:r>
          </a:p>
        </p:txBody>
      </p:sp>
      <p:sp>
        <p:nvSpPr>
          <p:cNvPr id="3" name="Rectangle 2">
            <a:extLst>
              <a:ext uri="{FF2B5EF4-FFF2-40B4-BE49-F238E27FC236}">
                <a16:creationId xmlns:a16="http://schemas.microsoft.com/office/drawing/2014/main" id="{18C8023B-89FA-4983-8BCF-255BD897DADE}"/>
              </a:ext>
            </a:extLst>
          </p:cNvPr>
          <p:cNvSpPr/>
          <p:nvPr/>
        </p:nvSpPr>
        <p:spPr>
          <a:xfrm>
            <a:off x="123541" y="697713"/>
            <a:ext cx="3615656" cy="2851278"/>
          </a:xfrm>
          <a:prstGeom prst="rect">
            <a:avLst/>
          </a:prstGeom>
          <a:solidFill>
            <a:schemeClr val="accent1">
              <a:lumMod val="75000"/>
            </a:schemeClr>
          </a:solidFill>
          <a:ln w="12700" cap="flat" cmpd="sng" algn="ctr">
            <a:solidFill>
              <a:srgbClr val="C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Arial" panose="020B0604020202020204" pitchFamily="34" charset="0"/>
                <a:cs typeface="Arial" panose="020B0604020202020204" pitchFamily="34" charset="0"/>
              </a:rPr>
              <a:t>6.5.1 Develop Schedule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Schedule Management Plan.</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Project Management Plan.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Project Documents.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Flight Drawing Tree.</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Demand Planner Spreadsheets-Procurements.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Schedule Template.</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Schedule Durations/Fixed Work Estimates for PM Assigned Tasks.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Schedule Network Analysis. (Logic analysis)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Critical Path Methodology.</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Resource Loading.</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Matrix Department Durations/Fixed Work Inputs.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Data Analysis of the Project.</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Leads and Lags in the Schedule.</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Resource Leveling of Schedule.</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Schedule Compression.  (If Needed)</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Schedule Baseline.</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Weekly Schedule Data Updates and Status.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rPr>
              <a:t>Project Schedule Calendars. (ZIN Project Calendar, Overtime Calendar)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BBCC4BB-70BA-47BB-B8D9-60B9154139D2}"/>
              </a:ext>
            </a:extLst>
          </p:cNvPr>
          <p:cNvSpPr/>
          <p:nvPr/>
        </p:nvSpPr>
        <p:spPr>
          <a:xfrm>
            <a:off x="3939526" y="1191027"/>
            <a:ext cx="8011486" cy="4475945"/>
          </a:xfrm>
          <a:prstGeom prst="rect">
            <a:avLst/>
          </a:prstGeom>
          <a:solidFill>
            <a:schemeClr val="accent1">
              <a:lumMod val="75000"/>
            </a:schemeClr>
          </a:solidFill>
          <a:ln w="19050" cap="flat" cmpd="sng" algn="ctr">
            <a:solidFill>
              <a:srgbClr val="C0000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6.5.2 Develop Detailed Schedule Information around Schedule Template with Project Deliverables from SOW &amp; Drawing Trees: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  1.  Once the Project Manager has received the approval to proceed with the project from each gateway review, then the next phases of the schedule are vetted and the schedule is then developed in the next phase with more details from the Project Manager and information obtained from the gateway reviews.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   2.  The scheduler obtains the flight drawing tree from the Project Engineer and starts entering updated information into the #2 baselined schedule.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   3.  Add Flight Drawing &amp; MWO information into the schedule and define activities.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   4.  Meet with Project Manager and define Verifications, Testing and Entrance Criteria for the final gateway review of the project.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   Create the schedule logic for the rest of the schedule and add the Engineering Model actual hours as a starting point for the creation of the Flight build.  These are the estimates for the Flight build.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   5.  Send report files to Matrix Department Managers for confirmation of the actual hours to enter and resource estimates based on availability of resources and hours used for estimating the Flight hours and enter into schedule.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   6.  Re-baseline schedule once approved by Project Manager.  Baseline #3.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BF638700-ABAC-4E95-94C4-BB4B9FD0CA82}"/>
              </a:ext>
            </a:extLst>
          </p:cNvPr>
          <p:cNvSpPr txBox="1"/>
          <p:nvPr/>
        </p:nvSpPr>
        <p:spPr>
          <a:xfrm>
            <a:off x="7147420" y="5932735"/>
            <a:ext cx="4921039" cy="369332"/>
          </a:xfrm>
          <a:prstGeom prst="rect">
            <a:avLst/>
          </a:prstGeom>
          <a:solidFill>
            <a:schemeClr val="accent1">
              <a:lumMod val="75000"/>
            </a:schemeClr>
          </a:solidFill>
          <a:ln w="19050">
            <a:solidFill>
              <a:srgbClr val="C00000"/>
            </a:solidFill>
          </a:ln>
        </p:spPr>
        <p:txBody>
          <a:bodyPr wrap="square" rtlCol="0">
            <a:spAutoFit/>
          </a:bodyPr>
          <a:lstStyle/>
          <a:p>
            <a:r>
              <a:rPr lang="en-US" b="1" dirty="0">
                <a:latin typeface="Arial" panose="020B0604020202020204" pitchFamily="34" charset="0"/>
                <a:cs typeface="Arial" panose="020B0604020202020204" pitchFamily="34" charset="0"/>
              </a:rPr>
              <a:t>6.5.3 #3 Final Baselined Schedule (CDR)</a:t>
            </a:r>
          </a:p>
        </p:txBody>
      </p:sp>
      <p:pic>
        <p:nvPicPr>
          <p:cNvPr id="6" name="Picture 5">
            <a:extLst>
              <a:ext uri="{FF2B5EF4-FFF2-40B4-BE49-F238E27FC236}">
                <a16:creationId xmlns:a16="http://schemas.microsoft.com/office/drawing/2014/main" id="{9471689C-B259-4E29-8503-5FAC50759AA9}"/>
              </a:ext>
            </a:extLst>
          </p:cNvPr>
          <p:cNvPicPr>
            <a:picLocks noChangeAspect="1"/>
          </p:cNvPicPr>
          <p:nvPr/>
        </p:nvPicPr>
        <p:blipFill>
          <a:blip r:embed="rId2"/>
          <a:stretch>
            <a:fillRect/>
          </a:stretch>
        </p:blipFill>
        <p:spPr>
          <a:xfrm>
            <a:off x="240988" y="5123633"/>
            <a:ext cx="1847248" cy="1505843"/>
          </a:xfrm>
          <a:prstGeom prst="rect">
            <a:avLst/>
          </a:prstGeom>
          <a:solidFill>
            <a:schemeClr val="tx1"/>
          </a:solidFill>
        </p:spPr>
      </p:pic>
      <p:pic>
        <p:nvPicPr>
          <p:cNvPr id="8" name="Picture 67" descr="NASA insignia RGB">
            <a:extLst>
              <a:ext uri="{FF2B5EF4-FFF2-40B4-BE49-F238E27FC236}">
                <a16:creationId xmlns:a16="http://schemas.microsoft.com/office/drawing/2014/main" id="{4D54FADC-889F-4C81-A807-DFC4CDED7F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92602" y="50735"/>
            <a:ext cx="1175857" cy="972944"/>
          </a:xfrm>
          <a:prstGeom prst="rect">
            <a:avLst/>
          </a:prstGeom>
          <a:noFill/>
          <a:ln w="9525">
            <a:noFill/>
            <a:miter lim="800000"/>
            <a:headEnd/>
            <a:tailEnd/>
          </a:ln>
        </p:spPr>
      </p:pic>
      <p:sp>
        <p:nvSpPr>
          <p:cNvPr id="9" name="Slide Number Placeholder 8">
            <a:extLst>
              <a:ext uri="{FF2B5EF4-FFF2-40B4-BE49-F238E27FC236}">
                <a16:creationId xmlns:a16="http://schemas.microsoft.com/office/drawing/2014/main" id="{B7F11114-4B34-4BDC-A26F-1EBE2EBD9096}"/>
              </a:ext>
            </a:extLst>
          </p:cNvPr>
          <p:cNvSpPr>
            <a:spLocks noGrp="1"/>
          </p:cNvSpPr>
          <p:nvPr>
            <p:ph type="sldNum" sz="quarter" idx="12"/>
          </p:nvPr>
        </p:nvSpPr>
        <p:spPr>
          <a:xfrm>
            <a:off x="11351256" y="6188075"/>
            <a:ext cx="717203" cy="669925"/>
          </a:xfrm>
        </p:spPr>
        <p:txBody>
          <a:bodyPr/>
          <a:lstStyle/>
          <a:p>
            <a:fld id="{4FAB73BC-B049-4115-A692-8D63A059BFB8}" type="slidenum">
              <a:rPr lang="en-US" sz="1200" smtClean="0"/>
              <a:pPr/>
              <a:t>16</a:t>
            </a:fld>
            <a:endParaRPr lang="en-US" sz="1200" dirty="0"/>
          </a:p>
        </p:txBody>
      </p:sp>
    </p:spTree>
    <p:extLst>
      <p:ext uri="{BB962C8B-B14F-4D97-AF65-F5344CB8AC3E}">
        <p14:creationId xmlns:p14="http://schemas.microsoft.com/office/powerpoint/2010/main" val="97861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D029FCCE-B13D-4AC4-85CC-CB1538F60CDB}"/>
              </a:ext>
            </a:extLst>
          </p:cNvPr>
          <p:cNvPicPr>
            <a:picLocks noChangeAspect="1"/>
          </p:cNvPicPr>
          <p:nvPr/>
        </p:nvPicPr>
        <p:blipFill>
          <a:blip r:embed="rId2"/>
          <a:stretch>
            <a:fillRect/>
          </a:stretch>
        </p:blipFill>
        <p:spPr>
          <a:xfrm>
            <a:off x="83009" y="562063"/>
            <a:ext cx="12025980" cy="5915491"/>
          </a:xfrm>
          <a:prstGeom prst="rect">
            <a:avLst/>
          </a:prstGeom>
          <a:solidFill>
            <a:schemeClr val="tx1"/>
          </a:solidFill>
          <a:ln>
            <a:solidFill>
              <a:srgbClr val="C00000"/>
            </a:solidFill>
          </a:ln>
        </p:spPr>
      </p:pic>
      <p:sp>
        <p:nvSpPr>
          <p:cNvPr id="21" name="Rectangle 20">
            <a:extLst>
              <a:ext uri="{FF2B5EF4-FFF2-40B4-BE49-F238E27FC236}">
                <a16:creationId xmlns:a16="http://schemas.microsoft.com/office/drawing/2014/main" id="{4F77B2FA-9E0D-42ED-978E-57BABB26553D}"/>
              </a:ext>
            </a:extLst>
          </p:cNvPr>
          <p:cNvSpPr/>
          <p:nvPr/>
        </p:nvSpPr>
        <p:spPr>
          <a:xfrm>
            <a:off x="9736211" y="3323623"/>
            <a:ext cx="1639261" cy="345740"/>
          </a:xfrm>
          <a:prstGeom prst="rect">
            <a:avLst/>
          </a:prstGeom>
          <a:solidFill>
            <a:schemeClr val="tx2">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sz="1400" dirty="0">
                <a:solidFill>
                  <a:schemeClr val="bg1"/>
                </a:solidFill>
                <a:latin typeface="Arial" panose="020B0604020202020204" pitchFamily="34" charset="0"/>
                <a:cs typeface="Arial" panose="020B0604020202020204" pitchFamily="34" charset="0"/>
              </a:rPr>
              <a:t>Valid Critical Path</a:t>
            </a:r>
          </a:p>
        </p:txBody>
      </p:sp>
      <p:cxnSp>
        <p:nvCxnSpPr>
          <p:cNvPr id="23" name="Straight Arrow Connector 22">
            <a:extLst>
              <a:ext uri="{FF2B5EF4-FFF2-40B4-BE49-F238E27FC236}">
                <a16:creationId xmlns:a16="http://schemas.microsoft.com/office/drawing/2014/main" id="{73704AB0-AEAC-459E-B808-7E7255F7BFA0}"/>
              </a:ext>
            </a:extLst>
          </p:cNvPr>
          <p:cNvCxnSpPr>
            <a:cxnSpLocks/>
          </p:cNvCxnSpPr>
          <p:nvPr/>
        </p:nvCxnSpPr>
        <p:spPr>
          <a:xfrm flipV="1">
            <a:off x="11199303" y="2918203"/>
            <a:ext cx="89554" cy="391604"/>
          </a:xfrm>
          <a:prstGeom prst="straightConnector1">
            <a:avLst/>
          </a:prstGeom>
          <a:ln w="381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B4B655A9-C0D8-4F10-924C-6C41BF06D4B8}"/>
              </a:ext>
            </a:extLst>
          </p:cNvPr>
          <p:cNvSpPr/>
          <p:nvPr/>
        </p:nvSpPr>
        <p:spPr>
          <a:xfrm>
            <a:off x="10817235" y="1263507"/>
            <a:ext cx="1258610" cy="1722713"/>
          </a:xfrm>
          <a:prstGeom prst="flowChartConnector">
            <a:avLst/>
          </a:prstGeom>
          <a:noFill/>
          <a:ln w="127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8" name="Flowchart: Process 27">
            <a:extLst>
              <a:ext uri="{FF2B5EF4-FFF2-40B4-BE49-F238E27FC236}">
                <a16:creationId xmlns:a16="http://schemas.microsoft.com/office/drawing/2014/main" id="{FED35FFD-D937-4A50-A102-7756D977580F}"/>
              </a:ext>
            </a:extLst>
          </p:cNvPr>
          <p:cNvSpPr/>
          <p:nvPr/>
        </p:nvSpPr>
        <p:spPr>
          <a:xfrm>
            <a:off x="9011997" y="4854295"/>
            <a:ext cx="2983999" cy="1384121"/>
          </a:xfrm>
          <a:prstGeom prst="flowChartProces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bg1"/>
                </a:solidFill>
                <a:latin typeface="Arial" panose="020B0604020202020204" pitchFamily="34" charset="0"/>
                <a:cs typeface="Arial" panose="020B0604020202020204" pitchFamily="34" charset="0"/>
              </a:rPr>
              <a:t>Task Constraints:  </a:t>
            </a:r>
            <a:r>
              <a:rPr lang="en-US" sz="1400" dirty="0">
                <a:solidFill>
                  <a:schemeClr val="bg1"/>
                </a:solidFill>
                <a:latin typeface="Arial" panose="020B0604020202020204" pitchFamily="34" charset="0"/>
                <a:cs typeface="Arial" panose="020B0604020202020204" pitchFamily="34" charset="0"/>
              </a:rPr>
              <a:t>Finish-To-Start, Start-To-Start/As Soon As Possible, Start No Later than/Apply Deadline Dates for (Reviews, Contract Dates, Launches)</a:t>
            </a:r>
            <a:endParaRPr lang="en-US" sz="1400" b="1" dirty="0">
              <a:solidFill>
                <a:schemeClr val="bg1"/>
              </a:solidFill>
              <a:latin typeface="Arial" panose="020B0604020202020204" pitchFamily="34" charset="0"/>
              <a:cs typeface="Arial" panose="020B0604020202020204" pitchFamily="34" charset="0"/>
            </a:endParaRPr>
          </a:p>
        </p:txBody>
      </p:sp>
      <p:sp>
        <p:nvSpPr>
          <p:cNvPr id="34" name="Flowchart: Connector 33">
            <a:extLst>
              <a:ext uri="{FF2B5EF4-FFF2-40B4-BE49-F238E27FC236}">
                <a16:creationId xmlns:a16="http://schemas.microsoft.com/office/drawing/2014/main" id="{9D032BF7-9912-4C9F-BDFF-670413C373E5}"/>
              </a:ext>
            </a:extLst>
          </p:cNvPr>
          <p:cNvSpPr/>
          <p:nvPr/>
        </p:nvSpPr>
        <p:spPr>
          <a:xfrm>
            <a:off x="1773995" y="4611912"/>
            <a:ext cx="2138939" cy="841307"/>
          </a:xfrm>
          <a:prstGeom prst="flowChartConnector">
            <a:avLst/>
          </a:prstGeom>
          <a:noFill/>
          <a:ln w="127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5" name="Flowchart: Process 34">
            <a:extLst>
              <a:ext uri="{FF2B5EF4-FFF2-40B4-BE49-F238E27FC236}">
                <a16:creationId xmlns:a16="http://schemas.microsoft.com/office/drawing/2014/main" id="{F15A28B8-2592-4D32-BEE1-5ABFE4477B4A}"/>
              </a:ext>
            </a:extLst>
          </p:cNvPr>
          <p:cNvSpPr/>
          <p:nvPr/>
        </p:nvSpPr>
        <p:spPr>
          <a:xfrm>
            <a:off x="4214261" y="4640772"/>
            <a:ext cx="2716955" cy="751636"/>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bg1"/>
                </a:solidFill>
                <a:latin typeface="Arial" panose="020B0604020202020204" pitchFamily="34" charset="0"/>
                <a:cs typeface="Arial" panose="020B0604020202020204" pitchFamily="34" charset="0"/>
              </a:rPr>
              <a:t>Task Type: </a:t>
            </a:r>
            <a:r>
              <a:rPr lang="en-US" sz="1400" dirty="0">
                <a:solidFill>
                  <a:schemeClr val="bg1"/>
                </a:solidFill>
                <a:latin typeface="Arial" panose="020B0604020202020204" pitchFamily="34" charset="0"/>
                <a:cs typeface="Arial" panose="020B0604020202020204" pitchFamily="34" charset="0"/>
              </a:rPr>
              <a:t>Fixed Work/Effort Driven and Fixed Duration.</a:t>
            </a:r>
          </a:p>
        </p:txBody>
      </p:sp>
      <p:sp>
        <p:nvSpPr>
          <p:cNvPr id="47" name="Flowchart: Process 46">
            <a:extLst>
              <a:ext uri="{FF2B5EF4-FFF2-40B4-BE49-F238E27FC236}">
                <a16:creationId xmlns:a16="http://schemas.microsoft.com/office/drawing/2014/main" id="{ED42060F-0C90-4ED0-B667-31EAB701DD59}"/>
              </a:ext>
            </a:extLst>
          </p:cNvPr>
          <p:cNvSpPr/>
          <p:nvPr/>
        </p:nvSpPr>
        <p:spPr>
          <a:xfrm>
            <a:off x="7805018" y="619584"/>
            <a:ext cx="2983999" cy="1047093"/>
          </a:xfrm>
          <a:prstGeom prst="flowChartProces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bg1"/>
                </a:solidFill>
                <a:latin typeface="Arial" panose="020B0604020202020204" pitchFamily="34" charset="0"/>
                <a:cs typeface="Arial" panose="020B0604020202020204" pitchFamily="34" charset="0"/>
              </a:rPr>
              <a:t>Task Calendars: </a:t>
            </a:r>
            <a:r>
              <a:rPr lang="en-US" sz="1200" b="1" dirty="0">
                <a:solidFill>
                  <a:schemeClr val="bg1"/>
                </a:solidFill>
                <a:latin typeface="Arial" panose="020B0604020202020204" pitchFamily="34" charset="0"/>
                <a:cs typeface="Arial" panose="020B0604020202020204" pitchFamily="34" charset="0"/>
              </a:rPr>
              <a:t>Project Calendar</a:t>
            </a:r>
            <a:r>
              <a:rPr lang="en-US" sz="1200" dirty="0">
                <a:solidFill>
                  <a:schemeClr val="bg1"/>
                </a:solidFill>
                <a:latin typeface="Arial" panose="020B0604020202020204" pitchFamily="34" charset="0"/>
                <a:cs typeface="Arial" panose="020B0604020202020204" pitchFamily="34" charset="0"/>
              </a:rPr>
              <a:t>-8 hrs./5 days-Federal Holidays:  </a:t>
            </a:r>
            <a:r>
              <a:rPr lang="en-US" sz="1200" b="1" dirty="0">
                <a:solidFill>
                  <a:schemeClr val="bg1"/>
                </a:solidFill>
                <a:latin typeface="Arial" panose="020B0604020202020204" pitchFamily="34" charset="0"/>
                <a:cs typeface="Arial" panose="020B0604020202020204" pitchFamily="34" charset="0"/>
              </a:rPr>
              <a:t>Overtime Calendar</a:t>
            </a:r>
            <a:r>
              <a:rPr lang="en-US" sz="1200" dirty="0">
                <a:solidFill>
                  <a:schemeClr val="bg1"/>
                </a:solidFill>
                <a:latin typeface="Arial" panose="020B0604020202020204" pitchFamily="34" charset="0"/>
                <a:cs typeface="Arial" panose="020B0604020202020204" pitchFamily="34" charset="0"/>
              </a:rPr>
              <a:t>-Matrix Dept. Discretion of hours/days a wk.-Federal Holidays</a:t>
            </a:r>
          </a:p>
          <a:p>
            <a:endParaRPr lang="en-US" sz="140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a:t>
            </a:r>
            <a:endParaRPr lang="en-US" sz="1400" b="1" dirty="0">
              <a:solidFill>
                <a:schemeClr val="bg1"/>
              </a:solidFill>
              <a:latin typeface="Arial" panose="020B0604020202020204" pitchFamily="34" charset="0"/>
              <a:cs typeface="Arial" panose="020B0604020202020204" pitchFamily="34" charset="0"/>
            </a:endParaRPr>
          </a:p>
        </p:txBody>
      </p:sp>
      <p:sp>
        <p:nvSpPr>
          <p:cNvPr id="53" name="Flowchart: Connector 52">
            <a:extLst>
              <a:ext uri="{FF2B5EF4-FFF2-40B4-BE49-F238E27FC236}">
                <a16:creationId xmlns:a16="http://schemas.microsoft.com/office/drawing/2014/main" id="{F3A9A5C9-2B06-4773-A234-BEA78BF23BA5}"/>
              </a:ext>
            </a:extLst>
          </p:cNvPr>
          <p:cNvSpPr/>
          <p:nvPr/>
        </p:nvSpPr>
        <p:spPr>
          <a:xfrm>
            <a:off x="9009754" y="1938010"/>
            <a:ext cx="1430785" cy="1114280"/>
          </a:xfrm>
          <a:prstGeom prst="flowChartConnector">
            <a:avLst/>
          </a:prstGeom>
          <a:noFill/>
          <a:ln w="127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ABAA8ACD-6ED6-415C-A7D0-8859D99D289A}"/>
              </a:ext>
            </a:extLst>
          </p:cNvPr>
          <p:cNvCxnSpPr>
            <a:cxnSpLocks/>
          </p:cNvCxnSpPr>
          <p:nvPr/>
        </p:nvCxnSpPr>
        <p:spPr>
          <a:xfrm>
            <a:off x="7861306" y="2745000"/>
            <a:ext cx="471926" cy="612907"/>
          </a:xfrm>
          <a:prstGeom prst="straightConnector1">
            <a:avLst/>
          </a:prstGeom>
          <a:ln w="38100">
            <a:solidFill>
              <a:schemeClr val="bg1">
                <a:alpha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73" name="Flowchart: Connector 72">
            <a:extLst>
              <a:ext uri="{FF2B5EF4-FFF2-40B4-BE49-F238E27FC236}">
                <a16:creationId xmlns:a16="http://schemas.microsoft.com/office/drawing/2014/main" id="{03CCEA1E-8B83-4C17-8ACB-FC51011768AF}"/>
              </a:ext>
            </a:extLst>
          </p:cNvPr>
          <p:cNvSpPr/>
          <p:nvPr/>
        </p:nvSpPr>
        <p:spPr>
          <a:xfrm>
            <a:off x="1902151" y="2172838"/>
            <a:ext cx="1980773" cy="1560263"/>
          </a:xfrm>
          <a:prstGeom prst="flowChartConnector">
            <a:avLst/>
          </a:prstGeom>
          <a:noFill/>
          <a:ln w="127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C966AFE3-3230-4353-AD6A-4AA3C41362AA}"/>
              </a:ext>
            </a:extLst>
          </p:cNvPr>
          <p:cNvCxnSpPr>
            <a:cxnSpLocks/>
          </p:cNvCxnSpPr>
          <p:nvPr/>
        </p:nvCxnSpPr>
        <p:spPr>
          <a:xfrm flipH="1">
            <a:off x="3089429" y="3866108"/>
            <a:ext cx="754781" cy="58541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800FE39-31D6-4167-AA0A-598CAA3D32D3}"/>
              </a:ext>
            </a:extLst>
          </p:cNvPr>
          <p:cNvCxnSpPr>
            <a:cxnSpLocks/>
          </p:cNvCxnSpPr>
          <p:nvPr/>
        </p:nvCxnSpPr>
        <p:spPr>
          <a:xfrm flipH="1" flipV="1">
            <a:off x="3728086" y="3291858"/>
            <a:ext cx="294402" cy="22381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24C5300-44FC-4DA6-A69D-5686BE27F16B}"/>
              </a:ext>
            </a:extLst>
          </p:cNvPr>
          <p:cNvCxnSpPr>
            <a:cxnSpLocks/>
          </p:cNvCxnSpPr>
          <p:nvPr/>
        </p:nvCxnSpPr>
        <p:spPr>
          <a:xfrm>
            <a:off x="9395670" y="1625934"/>
            <a:ext cx="0" cy="38024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6FF55505-74D4-4EEB-9180-34CC21FD88FE}"/>
              </a:ext>
            </a:extLst>
          </p:cNvPr>
          <p:cNvCxnSpPr>
            <a:cxnSpLocks/>
          </p:cNvCxnSpPr>
          <p:nvPr/>
        </p:nvCxnSpPr>
        <p:spPr>
          <a:xfrm flipH="1" flipV="1">
            <a:off x="4085439" y="1218176"/>
            <a:ext cx="443906" cy="24057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5" name="Flowchart: Connector 114">
            <a:extLst>
              <a:ext uri="{FF2B5EF4-FFF2-40B4-BE49-F238E27FC236}">
                <a16:creationId xmlns:a16="http://schemas.microsoft.com/office/drawing/2014/main" id="{894FF3E8-51EA-4E88-B6F5-717A301087BF}"/>
              </a:ext>
            </a:extLst>
          </p:cNvPr>
          <p:cNvSpPr/>
          <p:nvPr/>
        </p:nvSpPr>
        <p:spPr>
          <a:xfrm>
            <a:off x="1979320" y="618686"/>
            <a:ext cx="2123858" cy="1172976"/>
          </a:xfrm>
          <a:prstGeom prst="flowChartConnector">
            <a:avLst/>
          </a:prstGeom>
          <a:noFill/>
          <a:ln w="127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24" name="TextBox 123">
            <a:extLst>
              <a:ext uri="{FF2B5EF4-FFF2-40B4-BE49-F238E27FC236}">
                <a16:creationId xmlns:a16="http://schemas.microsoft.com/office/drawing/2014/main" id="{DA9D9E1E-FAB1-4D74-8F77-410D3F389861}"/>
              </a:ext>
            </a:extLst>
          </p:cNvPr>
          <p:cNvSpPr txBox="1"/>
          <p:nvPr/>
        </p:nvSpPr>
        <p:spPr>
          <a:xfrm>
            <a:off x="98936" y="83608"/>
            <a:ext cx="8502649" cy="400110"/>
          </a:xfrm>
          <a:prstGeom prst="rect">
            <a:avLst/>
          </a:prstGeom>
          <a:solidFill>
            <a:schemeClr val="tx1">
              <a:lumMod val="95000"/>
            </a:schemeClr>
          </a:solidFill>
          <a:ln>
            <a:solidFill>
              <a:schemeClr val="tx1"/>
            </a:solidFill>
          </a:ln>
        </p:spPr>
        <p:txBody>
          <a:bodyPr wrap="none" rtlCol="0">
            <a:spAutoFit/>
          </a:bodyPr>
          <a:lstStyle/>
          <a:p>
            <a:r>
              <a:rPr lang="en-US" sz="2000" i="1" dirty="0">
                <a:solidFill>
                  <a:schemeClr val="bg1"/>
                </a:solidFill>
                <a:latin typeface="Arial" panose="020B0604020202020204" pitchFamily="34" charset="0"/>
                <a:cs typeface="Arial" panose="020B0604020202020204" pitchFamily="34" charset="0"/>
              </a:rPr>
              <a:t>Iterative/Incremental Scheduling Standards now used for all ZIN Projects:</a:t>
            </a:r>
          </a:p>
        </p:txBody>
      </p:sp>
      <p:cxnSp>
        <p:nvCxnSpPr>
          <p:cNvPr id="119" name="Straight Arrow Connector 118">
            <a:extLst>
              <a:ext uri="{FF2B5EF4-FFF2-40B4-BE49-F238E27FC236}">
                <a16:creationId xmlns:a16="http://schemas.microsoft.com/office/drawing/2014/main" id="{6F11568E-3BA2-4837-B84B-8F4273814EDA}"/>
              </a:ext>
            </a:extLst>
          </p:cNvPr>
          <p:cNvCxnSpPr>
            <a:cxnSpLocks/>
          </p:cNvCxnSpPr>
          <p:nvPr/>
        </p:nvCxnSpPr>
        <p:spPr>
          <a:xfrm flipH="1">
            <a:off x="3261390" y="1611150"/>
            <a:ext cx="1420356" cy="306914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5" name="Flowchart: Process 64">
            <a:extLst>
              <a:ext uri="{FF2B5EF4-FFF2-40B4-BE49-F238E27FC236}">
                <a16:creationId xmlns:a16="http://schemas.microsoft.com/office/drawing/2014/main" id="{E164D573-100C-429D-9BDD-061210BFA07B}"/>
              </a:ext>
            </a:extLst>
          </p:cNvPr>
          <p:cNvSpPr/>
          <p:nvPr/>
        </p:nvSpPr>
        <p:spPr>
          <a:xfrm>
            <a:off x="3855768" y="3481125"/>
            <a:ext cx="2701883" cy="808754"/>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bg1"/>
                </a:solidFill>
                <a:latin typeface="Arial" panose="020B0604020202020204" pitchFamily="34" charset="0"/>
                <a:cs typeface="Arial" panose="020B0604020202020204" pitchFamily="34" charset="0"/>
              </a:rPr>
              <a:t>Task Name</a:t>
            </a:r>
            <a:r>
              <a:rPr lang="en-US" sz="1200" dirty="0">
                <a:solidFill>
                  <a:schemeClr val="bg1"/>
                </a:solidFill>
                <a:latin typeface="Arial" panose="020B0604020202020204" pitchFamily="34" charset="0"/>
                <a:cs typeface="Arial" panose="020B0604020202020204" pitchFamily="34" charset="0"/>
              </a:rPr>
              <a:t>:  Detailed Work Pkgs, Gateway Reviews, Deliverables, Detailed Requirements &amp; Verifications. </a:t>
            </a:r>
          </a:p>
        </p:txBody>
      </p:sp>
      <p:sp>
        <p:nvSpPr>
          <p:cNvPr id="32" name="Flowchart: Process 31">
            <a:extLst>
              <a:ext uri="{FF2B5EF4-FFF2-40B4-BE49-F238E27FC236}">
                <a16:creationId xmlns:a16="http://schemas.microsoft.com/office/drawing/2014/main" id="{191FCED5-BD8A-45D5-83EE-469969F5C665}"/>
              </a:ext>
            </a:extLst>
          </p:cNvPr>
          <p:cNvSpPr/>
          <p:nvPr/>
        </p:nvSpPr>
        <p:spPr>
          <a:xfrm>
            <a:off x="4365003" y="2285977"/>
            <a:ext cx="3933969" cy="452751"/>
          </a:xfrm>
          <a:prstGeom prst="flowChartProcess">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bg1"/>
                </a:solidFill>
                <a:latin typeface="Arial" panose="020B0604020202020204" pitchFamily="34" charset="0"/>
                <a:cs typeface="Arial" panose="020B0604020202020204" pitchFamily="34" charset="0"/>
              </a:rPr>
              <a:t>Resource Loaded: </a:t>
            </a:r>
            <a:r>
              <a:rPr lang="en-US" sz="1200" dirty="0">
                <a:solidFill>
                  <a:schemeClr val="bg1"/>
                </a:solidFill>
                <a:latin typeface="Arial" panose="020B0604020202020204" pitchFamily="34" charset="0"/>
                <a:cs typeface="Arial" panose="020B0604020202020204" pitchFamily="34" charset="0"/>
              </a:rPr>
              <a:t>By each Matrix Dept. Resource Loading with % of Resources applied to each task.</a:t>
            </a:r>
          </a:p>
        </p:txBody>
      </p:sp>
      <p:sp>
        <p:nvSpPr>
          <p:cNvPr id="133" name="Flowchart: Connector 132">
            <a:extLst>
              <a:ext uri="{FF2B5EF4-FFF2-40B4-BE49-F238E27FC236}">
                <a16:creationId xmlns:a16="http://schemas.microsoft.com/office/drawing/2014/main" id="{CA9125F2-CD0A-4314-BD67-79A42EB07DB4}"/>
              </a:ext>
            </a:extLst>
          </p:cNvPr>
          <p:cNvSpPr/>
          <p:nvPr/>
        </p:nvSpPr>
        <p:spPr>
          <a:xfrm>
            <a:off x="8226963" y="3095967"/>
            <a:ext cx="1315720" cy="1180103"/>
          </a:xfrm>
          <a:prstGeom prst="flowChartConnector">
            <a:avLst/>
          </a:prstGeom>
          <a:noFill/>
          <a:ln w="127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136" name="Straight Arrow Connector 135">
            <a:extLst>
              <a:ext uri="{FF2B5EF4-FFF2-40B4-BE49-F238E27FC236}">
                <a16:creationId xmlns:a16="http://schemas.microsoft.com/office/drawing/2014/main" id="{C0D04311-475B-458A-AE23-2FC1907B430F}"/>
              </a:ext>
            </a:extLst>
          </p:cNvPr>
          <p:cNvCxnSpPr>
            <a:cxnSpLocks/>
          </p:cNvCxnSpPr>
          <p:nvPr/>
        </p:nvCxnSpPr>
        <p:spPr>
          <a:xfrm flipV="1">
            <a:off x="7485715" y="3891790"/>
            <a:ext cx="579004" cy="185395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FEE82994-EC6A-45B4-9278-52989774CDEB}"/>
              </a:ext>
            </a:extLst>
          </p:cNvPr>
          <p:cNvSpPr/>
          <p:nvPr/>
        </p:nvSpPr>
        <p:spPr>
          <a:xfrm>
            <a:off x="167339" y="2716538"/>
            <a:ext cx="1436992" cy="269682"/>
          </a:xfrm>
          <a:prstGeom prst="rect">
            <a:avLst/>
          </a:prstGeom>
          <a:solidFill>
            <a:schemeClr val="tx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400" i="1" dirty="0">
                <a:solidFill>
                  <a:schemeClr val="bg1"/>
                </a:solidFill>
                <a:latin typeface="Arial" panose="020B0604020202020204" pitchFamily="34" charset="0"/>
                <a:cs typeface="Arial" panose="020B0604020202020204" pitchFamily="34" charset="0"/>
              </a:rPr>
              <a:t>Contract WBS</a:t>
            </a:r>
          </a:p>
        </p:txBody>
      </p:sp>
      <p:cxnSp>
        <p:nvCxnSpPr>
          <p:cNvPr id="142" name="Straight Arrow Connector 141">
            <a:extLst>
              <a:ext uri="{FF2B5EF4-FFF2-40B4-BE49-F238E27FC236}">
                <a16:creationId xmlns:a16="http://schemas.microsoft.com/office/drawing/2014/main" id="{5D942DF6-1AE0-4534-9220-4657D81CEB26}"/>
              </a:ext>
            </a:extLst>
          </p:cNvPr>
          <p:cNvCxnSpPr>
            <a:cxnSpLocks/>
          </p:cNvCxnSpPr>
          <p:nvPr/>
        </p:nvCxnSpPr>
        <p:spPr>
          <a:xfrm flipH="1" flipV="1">
            <a:off x="740959" y="2331168"/>
            <a:ext cx="303024" cy="38537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6" name="Flowchart: Connector 145">
            <a:extLst>
              <a:ext uri="{FF2B5EF4-FFF2-40B4-BE49-F238E27FC236}">
                <a16:creationId xmlns:a16="http://schemas.microsoft.com/office/drawing/2014/main" id="{3E2DA56C-BBF3-4FD2-AE98-E019365F59EC}"/>
              </a:ext>
            </a:extLst>
          </p:cNvPr>
          <p:cNvSpPr/>
          <p:nvPr/>
        </p:nvSpPr>
        <p:spPr>
          <a:xfrm>
            <a:off x="167338" y="1643387"/>
            <a:ext cx="1011880" cy="725580"/>
          </a:xfrm>
          <a:prstGeom prst="flowChartConnector">
            <a:avLst/>
          </a:prstGeom>
          <a:noFill/>
          <a:ln w="127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3" name="Rectangle 82">
            <a:extLst>
              <a:ext uri="{FF2B5EF4-FFF2-40B4-BE49-F238E27FC236}">
                <a16:creationId xmlns:a16="http://schemas.microsoft.com/office/drawing/2014/main" id="{DAAC36BD-3763-44E9-90C8-5906130870D7}"/>
              </a:ext>
            </a:extLst>
          </p:cNvPr>
          <p:cNvSpPr/>
          <p:nvPr/>
        </p:nvSpPr>
        <p:spPr>
          <a:xfrm>
            <a:off x="4557563" y="774586"/>
            <a:ext cx="3004398" cy="1142021"/>
          </a:xfrm>
          <a:prstGeom prst="rect">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400" dirty="0">
                <a:solidFill>
                  <a:schemeClr val="bg1"/>
                </a:solidFill>
                <a:latin typeface="Arial" panose="020B0604020202020204" pitchFamily="34" charset="0"/>
                <a:cs typeface="Arial" panose="020B0604020202020204" pitchFamily="34" charset="0"/>
              </a:rPr>
              <a:t>Scheduled by Phases including Drawing Tree/MWO from Sub-Assemblies up to Top Level Assemblies by Part # &amp; Build Sequence.</a:t>
            </a:r>
          </a:p>
        </p:txBody>
      </p:sp>
      <p:cxnSp>
        <p:nvCxnSpPr>
          <p:cNvPr id="31" name="Straight Arrow Connector 30">
            <a:extLst>
              <a:ext uri="{FF2B5EF4-FFF2-40B4-BE49-F238E27FC236}">
                <a16:creationId xmlns:a16="http://schemas.microsoft.com/office/drawing/2014/main" id="{0D99B4C2-D756-438F-8711-7DCBA9E49EED}"/>
              </a:ext>
            </a:extLst>
          </p:cNvPr>
          <p:cNvCxnSpPr>
            <a:cxnSpLocks/>
          </p:cNvCxnSpPr>
          <p:nvPr/>
        </p:nvCxnSpPr>
        <p:spPr>
          <a:xfrm flipV="1">
            <a:off x="6931216" y="3665988"/>
            <a:ext cx="554499" cy="101430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8459A54-47A8-407D-A73D-93F8C0D3D3DA}"/>
              </a:ext>
            </a:extLst>
          </p:cNvPr>
          <p:cNvCxnSpPr>
            <a:cxnSpLocks/>
          </p:cNvCxnSpPr>
          <p:nvPr/>
        </p:nvCxnSpPr>
        <p:spPr>
          <a:xfrm flipV="1">
            <a:off x="6743500" y="3665988"/>
            <a:ext cx="187716" cy="9747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Flowchart: Process 63">
            <a:extLst>
              <a:ext uri="{FF2B5EF4-FFF2-40B4-BE49-F238E27FC236}">
                <a16:creationId xmlns:a16="http://schemas.microsoft.com/office/drawing/2014/main" id="{188A2A98-C61E-465B-9944-C4A9F669BB6F}"/>
              </a:ext>
            </a:extLst>
          </p:cNvPr>
          <p:cNvSpPr/>
          <p:nvPr/>
        </p:nvSpPr>
        <p:spPr>
          <a:xfrm>
            <a:off x="4051853" y="5604871"/>
            <a:ext cx="4304593" cy="774462"/>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bg1"/>
                </a:solidFill>
                <a:latin typeface="Arial" panose="020B0604020202020204" pitchFamily="34" charset="0"/>
                <a:cs typeface="Arial" panose="020B0604020202020204" pitchFamily="34" charset="0"/>
              </a:rPr>
              <a:t>Leads and Lags: </a:t>
            </a:r>
            <a:r>
              <a:rPr lang="en-US" sz="1400" dirty="0">
                <a:solidFill>
                  <a:schemeClr val="bg1"/>
                </a:solidFill>
                <a:latin typeface="Arial" panose="020B0604020202020204" pitchFamily="34" charset="0"/>
                <a:cs typeface="Arial" panose="020B0604020202020204" pitchFamily="34" charset="0"/>
              </a:rPr>
              <a:t>Very little Leads/Lags, Now scheduling to the level of detail needed to accommodate hours/durations.  </a:t>
            </a:r>
            <a:endParaRPr lang="en-US" sz="1400" b="1"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98CE0B9-9E9F-415B-86AC-CFCB3B6FCC3B}"/>
              </a:ext>
            </a:extLst>
          </p:cNvPr>
          <p:cNvSpPr>
            <a:spLocks noGrp="1"/>
          </p:cNvSpPr>
          <p:nvPr>
            <p:ph type="sldNum" sz="quarter" idx="12"/>
          </p:nvPr>
        </p:nvSpPr>
        <p:spPr>
          <a:xfrm>
            <a:off x="-358214" y="6171014"/>
            <a:ext cx="716428" cy="669925"/>
          </a:xfrm>
        </p:spPr>
        <p:txBody>
          <a:bodyPr/>
          <a:lstStyle/>
          <a:p>
            <a:fld id="{4FAB73BC-B049-4115-A692-8D63A059BFB8}" type="slidenum">
              <a:rPr lang="en-US" sz="1200" smtClean="0"/>
              <a:pPr/>
              <a:t>17</a:t>
            </a:fld>
            <a:endParaRPr lang="en-US" sz="1200" dirty="0"/>
          </a:p>
        </p:txBody>
      </p:sp>
    </p:spTree>
    <p:extLst>
      <p:ext uri="{BB962C8B-B14F-4D97-AF65-F5344CB8AC3E}">
        <p14:creationId xmlns:p14="http://schemas.microsoft.com/office/powerpoint/2010/main" val="60275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96E644-287E-4847-B9DB-54441229BAB0}"/>
              </a:ext>
            </a:extLst>
          </p:cNvPr>
          <p:cNvPicPr>
            <a:picLocks noChangeAspect="1"/>
          </p:cNvPicPr>
          <p:nvPr/>
        </p:nvPicPr>
        <p:blipFill>
          <a:blip r:embed="rId2"/>
          <a:stretch>
            <a:fillRect/>
          </a:stretch>
        </p:blipFill>
        <p:spPr>
          <a:xfrm>
            <a:off x="123125" y="1015068"/>
            <a:ext cx="8106476" cy="4647501"/>
          </a:xfrm>
          <a:prstGeom prst="rect">
            <a:avLst/>
          </a:prstGeom>
          <a:solidFill>
            <a:schemeClr val="accent5">
              <a:lumMod val="40000"/>
              <a:lumOff val="60000"/>
            </a:schemeClr>
          </a:solidFill>
          <a:ln w="28575">
            <a:solidFill>
              <a:schemeClr val="accent5">
                <a:lumMod val="75000"/>
              </a:schemeClr>
            </a:solidFill>
          </a:ln>
        </p:spPr>
      </p:pic>
      <p:sp>
        <p:nvSpPr>
          <p:cNvPr id="6" name="TextBox 5">
            <a:extLst>
              <a:ext uri="{FF2B5EF4-FFF2-40B4-BE49-F238E27FC236}">
                <a16:creationId xmlns:a16="http://schemas.microsoft.com/office/drawing/2014/main" id="{67E4FBFD-4EC1-4CD0-8347-AC8711996F44}"/>
              </a:ext>
            </a:extLst>
          </p:cNvPr>
          <p:cNvSpPr txBox="1"/>
          <p:nvPr/>
        </p:nvSpPr>
        <p:spPr>
          <a:xfrm>
            <a:off x="123125" y="197141"/>
            <a:ext cx="11945749" cy="646331"/>
          </a:xfrm>
          <a:prstGeom prst="rect">
            <a:avLst/>
          </a:prstGeom>
          <a:solidFill>
            <a:srgbClr val="CDFFFF"/>
          </a:solidFill>
          <a:ln w="19050">
            <a:solidFill>
              <a:schemeClr val="accent5">
                <a:lumMod val="75000"/>
              </a:schemeClr>
            </a:solidFill>
          </a:ln>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This is the SoFIE Schedule once the 3</a:t>
            </a:r>
            <a:r>
              <a:rPr lang="en-US" sz="1200" baseline="30000" dirty="0">
                <a:solidFill>
                  <a:schemeClr val="bg1"/>
                </a:solidFill>
                <a:latin typeface="Arial" panose="020B0604020202020204" pitchFamily="34" charset="0"/>
                <a:cs typeface="Arial" panose="020B0604020202020204" pitchFamily="34" charset="0"/>
              </a:rPr>
              <a:t>rd</a:t>
            </a:r>
            <a:r>
              <a:rPr lang="en-US" sz="1200" dirty="0">
                <a:solidFill>
                  <a:schemeClr val="bg1"/>
                </a:solidFill>
                <a:latin typeface="Arial" panose="020B0604020202020204" pitchFamily="34" charset="0"/>
                <a:cs typeface="Arial" panose="020B0604020202020204" pitchFamily="34" charset="0"/>
              </a:rPr>
              <a:t> baseline is snapped.  All Detailed parts, Drawings &amp; MWO’s are added to the detail of each build phase.  All Work hours have been verified with the Matrix Dept. Mgrs., All Sub-Assemblies are now linked to roll up into the Top Level Assemblies and then Testing &amp; Verifications are completed.  Which finishes out the Waterfall look of the Gantt Chart, but with much more detail for more accurate project information.  </a:t>
            </a:r>
          </a:p>
        </p:txBody>
      </p:sp>
      <p:pic>
        <p:nvPicPr>
          <p:cNvPr id="8" name="Picture 7">
            <a:extLst>
              <a:ext uri="{FF2B5EF4-FFF2-40B4-BE49-F238E27FC236}">
                <a16:creationId xmlns:a16="http://schemas.microsoft.com/office/drawing/2014/main" id="{B614F24D-6321-4710-8E58-A4815E82DA34}"/>
              </a:ext>
            </a:extLst>
          </p:cNvPr>
          <p:cNvPicPr>
            <a:picLocks noChangeAspect="1"/>
          </p:cNvPicPr>
          <p:nvPr/>
        </p:nvPicPr>
        <p:blipFill>
          <a:blip r:embed="rId3"/>
          <a:stretch>
            <a:fillRect/>
          </a:stretch>
        </p:blipFill>
        <p:spPr>
          <a:xfrm>
            <a:off x="8229601" y="1015068"/>
            <a:ext cx="3839273" cy="4647501"/>
          </a:xfrm>
          <a:prstGeom prst="rect">
            <a:avLst/>
          </a:prstGeom>
          <a:ln w="19050">
            <a:solidFill>
              <a:schemeClr val="accent5">
                <a:lumMod val="75000"/>
              </a:schemeClr>
            </a:solidFill>
          </a:ln>
        </p:spPr>
      </p:pic>
      <p:sp>
        <p:nvSpPr>
          <p:cNvPr id="10" name="Rectangle 9">
            <a:extLst>
              <a:ext uri="{FF2B5EF4-FFF2-40B4-BE49-F238E27FC236}">
                <a16:creationId xmlns:a16="http://schemas.microsoft.com/office/drawing/2014/main" id="{CD72E8C7-FAA0-4401-BAF0-CDC71DB5EBC9}"/>
              </a:ext>
            </a:extLst>
          </p:cNvPr>
          <p:cNvSpPr/>
          <p:nvPr/>
        </p:nvSpPr>
        <p:spPr>
          <a:xfrm>
            <a:off x="8687587" y="4035687"/>
            <a:ext cx="2113367" cy="3457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sz="1400" b="1" i="1" dirty="0">
                <a:solidFill>
                  <a:schemeClr val="bg1"/>
                </a:solidFill>
                <a:latin typeface="Bookman Old Style" panose="02050604050505020204" pitchFamily="18" charset="0"/>
              </a:rPr>
              <a:t>Valid Critical Path</a:t>
            </a:r>
          </a:p>
        </p:txBody>
      </p:sp>
      <p:cxnSp>
        <p:nvCxnSpPr>
          <p:cNvPr id="12" name="Straight Arrow Connector 11">
            <a:extLst>
              <a:ext uri="{FF2B5EF4-FFF2-40B4-BE49-F238E27FC236}">
                <a16:creationId xmlns:a16="http://schemas.microsoft.com/office/drawing/2014/main" id="{25661917-4BE3-4CD7-8954-D5B7D28361E6}"/>
              </a:ext>
            </a:extLst>
          </p:cNvPr>
          <p:cNvCxnSpPr>
            <a:cxnSpLocks/>
          </p:cNvCxnSpPr>
          <p:nvPr/>
        </p:nvCxnSpPr>
        <p:spPr>
          <a:xfrm>
            <a:off x="10800954" y="4381427"/>
            <a:ext cx="457986" cy="171596"/>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D87C892C-994A-4E4B-88D9-874E0E9D9831}"/>
              </a:ext>
            </a:extLst>
          </p:cNvPr>
          <p:cNvCxnSpPr>
            <a:cxnSpLocks/>
          </p:cNvCxnSpPr>
          <p:nvPr/>
        </p:nvCxnSpPr>
        <p:spPr>
          <a:xfrm flipV="1">
            <a:off x="10800954" y="3855693"/>
            <a:ext cx="404967" cy="25994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a:extLst>
              <a:ext uri="{FF2B5EF4-FFF2-40B4-BE49-F238E27FC236}">
                <a16:creationId xmlns:a16="http://schemas.microsoft.com/office/drawing/2014/main" id="{699E16EF-A779-4FCD-897F-CD4DCE9A5A07}"/>
              </a:ext>
            </a:extLst>
          </p:cNvPr>
          <p:cNvSpPr/>
          <p:nvPr/>
        </p:nvSpPr>
        <p:spPr>
          <a:xfrm>
            <a:off x="123125" y="5755842"/>
            <a:ext cx="11945749" cy="855679"/>
          </a:xfrm>
          <a:prstGeom prst="rect">
            <a:avLst/>
          </a:prstGeom>
          <a:solidFill>
            <a:srgbClr val="CD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bg1"/>
                </a:solidFill>
                <a:latin typeface="Arial" panose="020B0604020202020204" pitchFamily="34" charset="0"/>
                <a:cs typeface="Arial" panose="020B0604020202020204" pitchFamily="34" charset="0"/>
              </a:rPr>
              <a:t>This level of detail is now listed in each schedule and linked together to create the actual flow of the work through each department and gives us the ability to track the assembly completions, procurements, designs &amp; drawings, hours worked &amp; resources assigned. We can now track the minute details in the projects that we need to so that we can improve our work flow and FHA dates.  This new process is more detail oriented, but it will help the Project Managers and the Matrix Dept. Managers manage the projects and the resources for each project. </a:t>
            </a:r>
          </a:p>
        </p:txBody>
      </p:sp>
      <p:sp>
        <p:nvSpPr>
          <p:cNvPr id="2" name="Slide Number Placeholder 1">
            <a:extLst>
              <a:ext uri="{FF2B5EF4-FFF2-40B4-BE49-F238E27FC236}">
                <a16:creationId xmlns:a16="http://schemas.microsoft.com/office/drawing/2014/main" id="{F5FC4BA0-5637-49AE-8679-CFEB3DA1763D}"/>
              </a:ext>
            </a:extLst>
          </p:cNvPr>
          <p:cNvSpPr>
            <a:spLocks noGrp="1"/>
          </p:cNvSpPr>
          <p:nvPr>
            <p:ph type="sldNum" sz="quarter" idx="12"/>
          </p:nvPr>
        </p:nvSpPr>
        <p:spPr>
          <a:xfrm>
            <a:off x="-147392" y="6188075"/>
            <a:ext cx="541034" cy="669925"/>
          </a:xfrm>
        </p:spPr>
        <p:txBody>
          <a:bodyPr/>
          <a:lstStyle/>
          <a:p>
            <a:fld id="{4FAB73BC-B049-4115-A692-8D63A059BFB8}" type="slidenum">
              <a:rPr lang="en-US" sz="1200" smtClean="0"/>
              <a:pPr/>
              <a:t>18</a:t>
            </a:fld>
            <a:endParaRPr lang="en-US" sz="1200" dirty="0"/>
          </a:p>
        </p:txBody>
      </p:sp>
    </p:spTree>
    <p:extLst>
      <p:ext uri="{BB962C8B-B14F-4D97-AF65-F5344CB8AC3E}">
        <p14:creationId xmlns:p14="http://schemas.microsoft.com/office/powerpoint/2010/main" val="931117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C56E18-603C-4A9A-BD6D-DDEAB041D522}"/>
              </a:ext>
            </a:extLst>
          </p:cNvPr>
          <p:cNvSpPr/>
          <p:nvPr/>
        </p:nvSpPr>
        <p:spPr>
          <a:xfrm>
            <a:off x="110063" y="204607"/>
            <a:ext cx="7531708" cy="385894"/>
          </a:xfrm>
          <a:prstGeom prst="rect">
            <a:avLst/>
          </a:prstGeom>
          <a:solidFill>
            <a:schemeClr val="accent1">
              <a:lumMod val="75000"/>
            </a:schemeClr>
          </a:solidFill>
          <a:ln w="19050" cap="flat" cmpd="sng" algn="ctr">
            <a:solidFill>
              <a:srgbClr val="C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latin typeface="Arial" panose="020B0604020202020204" pitchFamily="34" charset="0"/>
                <a:cs typeface="Arial" panose="020B0604020202020204" pitchFamily="34" charset="0"/>
              </a:rPr>
              <a:t>ZIN</a:t>
            </a: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 Schedule Process 6.6 Monitoring and Controlling the Schedule:  </a:t>
            </a:r>
          </a:p>
        </p:txBody>
      </p:sp>
      <p:sp>
        <p:nvSpPr>
          <p:cNvPr id="3" name="Rectangle 2">
            <a:extLst>
              <a:ext uri="{FF2B5EF4-FFF2-40B4-BE49-F238E27FC236}">
                <a16:creationId xmlns:a16="http://schemas.microsoft.com/office/drawing/2014/main" id="{B6DB6F27-FE58-4505-A32F-91FB57D18A0C}"/>
              </a:ext>
            </a:extLst>
          </p:cNvPr>
          <p:cNvSpPr/>
          <p:nvPr/>
        </p:nvSpPr>
        <p:spPr>
          <a:xfrm>
            <a:off x="242555" y="898027"/>
            <a:ext cx="2374085" cy="2189122"/>
          </a:xfrm>
          <a:prstGeom prst="rect">
            <a:avLst/>
          </a:prstGeom>
          <a:solidFill>
            <a:schemeClr val="accent1">
              <a:lumMod val="75000"/>
            </a:schemeClr>
          </a:solidFill>
          <a:ln w="19050" cap="flat" cmpd="sng" algn="ctr">
            <a:solidFill>
              <a:srgbClr val="C0000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Arial" panose="020B0604020202020204" pitchFamily="34" charset="0"/>
                <a:cs typeface="Arial" panose="020B0604020202020204" pitchFamily="34" charset="0"/>
              </a:rPr>
              <a:t>6.6.1   Inputs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0" cap="none" spc="0" normalizeH="0" baseline="0" noProof="0" dirty="0">
                <a:ln>
                  <a:noFill/>
                </a:ln>
                <a:effectLst/>
                <a:uLnTx/>
                <a:uFillTx/>
                <a:latin typeface="Arial" panose="020B0604020202020204" pitchFamily="34" charset="0"/>
                <a:cs typeface="Arial" panose="020B0604020202020204" pitchFamily="34" charset="0"/>
              </a:rPr>
              <a:t>Status Update Schedule.</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0" cap="none" spc="0" normalizeH="0" baseline="0" noProof="0" dirty="0">
                <a:ln>
                  <a:noFill/>
                </a:ln>
                <a:effectLst/>
                <a:uLnTx/>
                <a:uFillTx/>
                <a:latin typeface="Arial" panose="020B0604020202020204" pitchFamily="34" charset="0"/>
                <a:cs typeface="Arial" panose="020B0604020202020204" pitchFamily="34" charset="0"/>
              </a:rPr>
              <a:t>ERP Updates on Manufacturing.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0" cap="none" spc="0" normalizeH="0" baseline="0" noProof="0" dirty="0">
                <a:ln>
                  <a:noFill/>
                </a:ln>
                <a:effectLst/>
                <a:uLnTx/>
                <a:uFillTx/>
                <a:latin typeface="Arial" panose="020B0604020202020204" pitchFamily="34" charset="0"/>
                <a:cs typeface="Arial" panose="020B0604020202020204" pitchFamily="34" charset="0"/>
              </a:rPr>
              <a:t>Meeting with Project Manager to approve updated schedule.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0" cap="none" spc="0" normalizeH="0" baseline="0" noProof="0" dirty="0">
                <a:ln>
                  <a:noFill/>
                </a:ln>
                <a:effectLst/>
                <a:uLnTx/>
                <a:uFillTx/>
                <a:latin typeface="Arial" panose="020B0604020202020204" pitchFamily="34" charset="0"/>
                <a:cs typeface="Arial" panose="020B0604020202020204" pitchFamily="34" charset="0"/>
              </a:rPr>
              <a:t>Create Reports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200" b="1" i="0" u="none" strike="noStrike" kern="0" cap="none" spc="0" normalizeH="0" baseline="0" noProof="0" dirty="0">
                <a:ln>
                  <a:noFill/>
                </a:ln>
                <a:effectLst/>
                <a:uLnTx/>
                <a:uFillTx/>
                <a:latin typeface="Arial" panose="020B0604020202020204" pitchFamily="34" charset="0"/>
                <a:cs typeface="Arial" panose="020B0604020202020204" pitchFamily="34" charset="0"/>
              </a:rPr>
              <a:t>Upload Controlled copy of Schedule on SharePoint.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C19ECDE-52FE-4D24-BC12-F56DEF74598C}"/>
              </a:ext>
            </a:extLst>
          </p:cNvPr>
          <p:cNvSpPr/>
          <p:nvPr/>
        </p:nvSpPr>
        <p:spPr>
          <a:xfrm>
            <a:off x="2812872" y="1992588"/>
            <a:ext cx="9185945" cy="4359554"/>
          </a:xfrm>
          <a:prstGeom prst="rect">
            <a:avLst/>
          </a:prstGeom>
          <a:solidFill>
            <a:schemeClr val="accent1">
              <a:lumMod val="75000"/>
            </a:schemeClr>
          </a:solidFill>
          <a:ln w="19050" cap="flat" cmpd="sng" algn="ctr">
            <a:solidFill>
              <a:srgbClr val="C0000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6.6.2 Process for Monitoring (Status Updating the Schedule for Final Review and Delivery) and Controlling the Schedule in SharePoint: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1"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1.  Once each phase (Section) of the schedule is created, vetted and approved by the Project Manager, the schedule is status updated (depending on criticality of the project) weekly, bi-weekly or daily.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2.  Prior to meeting with the Project Manager, The Scheduler will go into the ERP system and extract information pertinent to the project and status update the schedule based on that information.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3.  The scheduler schedules a meeting with the Project Manager and works through incomplete/late tasks and updates the information the Project Manager gives them.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4.  The Scheduler also attends Project Team/Manufacturing meetings to get updates on the build portion of the schedule.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5.  Once the schedule is status updated, it is then uploaded onto ZIN SharePoint 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http://mars/BP/pmis/teamwork/schedule/SitePages/Home.aspx</a:t>
            </a: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It then becomes the controlled Project Schedule.      </a:t>
            </a:r>
          </a:p>
        </p:txBody>
      </p:sp>
      <p:sp>
        <p:nvSpPr>
          <p:cNvPr id="5" name="Oval 4">
            <a:extLst>
              <a:ext uri="{FF2B5EF4-FFF2-40B4-BE49-F238E27FC236}">
                <a16:creationId xmlns:a16="http://schemas.microsoft.com/office/drawing/2014/main" id="{87D05FB5-5789-4BAF-BAC0-18163064ACFB}"/>
              </a:ext>
            </a:extLst>
          </p:cNvPr>
          <p:cNvSpPr/>
          <p:nvPr/>
        </p:nvSpPr>
        <p:spPr>
          <a:xfrm rot="21213702">
            <a:off x="8224467" y="108897"/>
            <a:ext cx="3688932" cy="1730983"/>
          </a:xfrm>
          <a:prstGeom prst="ellipse">
            <a:avLst/>
          </a:prstGeom>
          <a:solidFill>
            <a:srgbClr val="75DB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bg1"/>
                </a:solidFill>
                <a:latin typeface="Arial" panose="020B0604020202020204" pitchFamily="34" charset="0"/>
                <a:cs typeface="Arial" panose="020B0604020202020204" pitchFamily="34" charset="0"/>
              </a:rPr>
              <a:t>Side Note:  </a:t>
            </a:r>
            <a:r>
              <a:rPr lang="en-US" sz="1200" dirty="0">
                <a:solidFill>
                  <a:schemeClr val="bg1"/>
                </a:solidFill>
                <a:latin typeface="Arial" panose="020B0604020202020204" pitchFamily="34" charset="0"/>
                <a:cs typeface="Arial" panose="020B0604020202020204" pitchFamily="34" charset="0"/>
              </a:rPr>
              <a:t>Each phase of the schedule has to go through 6.2 through 6.5 when creating that specific phase and this is done in the 6.6 Monitor &amp; Control ZIN process.  It’s repeated as needed…</a:t>
            </a:r>
          </a:p>
        </p:txBody>
      </p:sp>
      <p:pic>
        <p:nvPicPr>
          <p:cNvPr id="6" name="Picture 5">
            <a:extLst>
              <a:ext uri="{FF2B5EF4-FFF2-40B4-BE49-F238E27FC236}">
                <a16:creationId xmlns:a16="http://schemas.microsoft.com/office/drawing/2014/main" id="{B895FF51-B469-46DD-ABEF-D5AA83AC7384}"/>
              </a:ext>
            </a:extLst>
          </p:cNvPr>
          <p:cNvPicPr>
            <a:picLocks noChangeAspect="1"/>
          </p:cNvPicPr>
          <p:nvPr/>
        </p:nvPicPr>
        <p:blipFill>
          <a:blip r:embed="rId3"/>
          <a:stretch>
            <a:fillRect/>
          </a:stretch>
        </p:blipFill>
        <p:spPr>
          <a:xfrm>
            <a:off x="240988" y="5123633"/>
            <a:ext cx="1847248" cy="1505843"/>
          </a:xfrm>
          <a:prstGeom prst="rect">
            <a:avLst/>
          </a:prstGeom>
          <a:solidFill>
            <a:schemeClr val="tx1"/>
          </a:solidFill>
        </p:spPr>
      </p:pic>
      <p:sp>
        <p:nvSpPr>
          <p:cNvPr id="8" name="Slide Number Placeholder 7">
            <a:extLst>
              <a:ext uri="{FF2B5EF4-FFF2-40B4-BE49-F238E27FC236}">
                <a16:creationId xmlns:a16="http://schemas.microsoft.com/office/drawing/2014/main" id="{6B8F3A31-3850-48C2-B27E-8751CD1FAD9E}"/>
              </a:ext>
            </a:extLst>
          </p:cNvPr>
          <p:cNvSpPr>
            <a:spLocks noGrp="1"/>
          </p:cNvSpPr>
          <p:nvPr>
            <p:ph type="sldNum" sz="quarter" idx="12"/>
          </p:nvPr>
        </p:nvSpPr>
        <p:spPr>
          <a:xfrm>
            <a:off x="11375472" y="6188075"/>
            <a:ext cx="725592" cy="669925"/>
          </a:xfrm>
        </p:spPr>
        <p:txBody>
          <a:bodyPr/>
          <a:lstStyle/>
          <a:p>
            <a:fld id="{4FAB73BC-B049-4115-A692-8D63A059BFB8}" type="slidenum">
              <a:rPr lang="en-US" sz="1200" smtClean="0"/>
              <a:pPr/>
              <a:t>19</a:t>
            </a:fld>
            <a:endParaRPr lang="en-US" sz="1200" dirty="0"/>
          </a:p>
        </p:txBody>
      </p:sp>
    </p:spTree>
    <p:extLst>
      <p:ext uri="{BB962C8B-B14F-4D97-AF65-F5344CB8AC3E}">
        <p14:creationId xmlns:p14="http://schemas.microsoft.com/office/powerpoint/2010/main" val="3791503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4" name="Picture 67" descr="NASA insignia RGB">
            <a:extLst>
              <a:ext uri="{FF2B5EF4-FFF2-40B4-BE49-F238E27FC236}">
                <a16:creationId xmlns:a16="http://schemas.microsoft.com/office/drawing/2014/main" id="{C501ECD5-690B-49B9-90CE-9DFA5C31FD8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025191" y="105316"/>
            <a:ext cx="1095259" cy="906254"/>
          </a:xfrm>
          <a:prstGeom prst="rect">
            <a:avLst/>
          </a:prstGeom>
          <a:noFill/>
          <a:ln w="9525">
            <a:noFill/>
            <a:miter lim="800000"/>
            <a:headEnd/>
            <a:tailEnd/>
          </a:ln>
        </p:spPr>
      </p:pic>
      <p:sp>
        <p:nvSpPr>
          <p:cNvPr id="2" name="TextBox 1">
            <a:extLst>
              <a:ext uri="{FF2B5EF4-FFF2-40B4-BE49-F238E27FC236}">
                <a16:creationId xmlns:a16="http://schemas.microsoft.com/office/drawing/2014/main" id="{915E4B8B-CE0C-4504-838C-C0B1954F5F8F}"/>
              </a:ext>
            </a:extLst>
          </p:cNvPr>
          <p:cNvSpPr txBox="1"/>
          <p:nvPr/>
        </p:nvSpPr>
        <p:spPr>
          <a:xfrm>
            <a:off x="261456" y="1077985"/>
            <a:ext cx="11765703" cy="4595027"/>
          </a:xfrm>
          <a:prstGeom prst="rect">
            <a:avLst/>
          </a:prstGeom>
          <a:noFill/>
          <a:ln>
            <a:solidFill>
              <a:srgbClr val="C00000"/>
            </a:solidFill>
          </a:ln>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Back in 2017 Paul McMasters and I created a presentation for the Cost and Schedule Symposium-”Bridging The Gap Between Contractor and NASA-GRC”.   We explained how we created a schedule template at ZIN based on the 7120.5 NASA project life cycle and how, in creating this, the schedules provided NASA with credible project information needed to make informed decisions on scope, budget, and schedule.  We still have this template in use today, but we’ve made some much needed changes and improvements to our scheduling process and Contractor responsibilities based on: </a:t>
            </a:r>
          </a:p>
          <a:p>
            <a:endParaRPr lang="en-US" sz="20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Bookman Old Style" panose="02050604050505020204" pitchFamily="18" charset="0"/>
              </a:rPr>
              <a:t>NASA Schedule demands and the Resulting Consequences of those Demands.  </a:t>
            </a:r>
          </a:p>
          <a:p>
            <a:endParaRPr lang="en-US" sz="2400" dirty="0">
              <a:solidFill>
                <a:schemeClr val="bg1"/>
              </a:solidFill>
              <a:latin typeface="Bookman Old Style" panose="02050604050505020204" pitchFamily="18" charset="0"/>
            </a:endParaRPr>
          </a:p>
          <a:p>
            <a:r>
              <a:rPr lang="en-US" sz="2000" dirty="0">
                <a:solidFill>
                  <a:schemeClr val="bg1"/>
                </a:solidFill>
                <a:latin typeface="Arial" panose="020B0604020202020204" pitchFamily="34" charset="0"/>
                <a:cs typeface="Arial" panose="020B0604020202020204" pitchFamily="34" charset="0"/>
              </a:rPr>
              <a:t>I will show you how the changes we’ve made and the consequences of those changes have improved our ability to provide better detailed schedules and more effective project information that has brought NASA-GRC and our commercial customers the confidence and peace of mind they have come to expect from us.  </a:t>
            </a:r>
          </a:p>
        </p:txBody>
      </p:sp>
      <p:pic>
        <p:nvPicPr>
          <p:cNvPr id="5" name="Picture 4">
            <a:extLst>
              <a:ext uri="{FF2B5EF4-FFF2-40B4-BE49-F238E27FC236}">
                <a16:creationId xmlns:a16="http://schemas.microsoft.com/office/drawing/2014/main" id="{C925438B-4C70-4F36-B802-A94B19914640}"/>
              </a:ext>
            </a:extLst>
          </p:cNvPr>
          <p:cNvPicPr>
            <a:picLocks noChangeAspect="1"/>
          </p:cNvPicPr>
          <p:nvPr/>
        </p:nvPicPr>
        <p:blipFill>
          <a:blip r:embed="rId3"/>
          <a:stretch>
            <a:fillRect/>
          </a:stretch>
        </p:blipFill>
        <p:spPr>
          <a:xfrm>
            <a:off x="10498397" y="5430416"/>
            <a:ext cx="1622053" cy="1322268"/>
          </a:xfrm>
          <a:prstGeom prst="rect">
            <a:avLst/>
          </a:prstGeom>
          <a:solidFill>
            <a:schemeClr val="tx1"/>
          </a:solidFill>
          <a:ln>
            <a:solidFill>
              <a:schemeClr val="accent1">
                <a:lumMod val="75000"/>
              </a:schemeClr>
            </a:solidFill>
          </a:ln>
        </p:spPr>
      </p:pic>
      <p:sp>
        <p:nvSpPr>
          <p:cNvPr id="3" name="Slide Number Placeholder 2">
            <a:extLst>
              <a:ext uri="{FF2B5EF4-FFF2-40B4-BE49-F238E27FC236}">
                <a16:creationId xmlns:a16="http://schemas.microsoft.com/office/drawing/2014/main" id="{ECD38347-8B51-4BD8-A207-C583B87025DA}"/>
              </a:ext>
            </a:extLst>
          </p:cNvPr>
          <p:cNvSpPr>
            <a:spLocks noGrp="1"/>
          </p:cNvSpPr>
          <p:nvPr>
            <p:ph type="sldNum" sz="quarter" idx="12"/>
          </p:nvPr>
        </p:nvSpPr>
        <p:spPr>
          <a:xfrm>
            <a:off x="0" y="6091550"/>
            <a:ext cx="447358" cy="669925"/>
          </a:xfrm>
        </p:spPr>
        <p:txBody>
          <a:bodyPr/>
          <a:lstStyle/>
          <a:p>
            <a:fld id="{4FAB73BC-B049-4115-A692-8D63A059BFB8}" type="slidenum">
              <a:rPr lang="en-US" sz="1200" smtClean="0"/>
              <a:pPr/>
              <a:t>2</a:t>
            </a:fld>
            <a:endParaRPr lang="en-US" sz="1200" dirty="0"/>
          </a:p>
        </p:txBody>
      </p:sp>
    </p:spTree>
    <p:extLst>
      <p:ext uri="{BB962C8B-B14F-4D97-AF65-F5344CB8AC3E}">
        <p14:creationId xmlns:p14="http://schemas.microsoft.com/office/powerpoint/2010/main" val="2597713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85D05C-AC0C-446C-A42E-807F6F91E3A4}"/>
              </a:ext>
            </a:extLst>
          </p:cNvPr>
          <p:cNvPicPr>
            <a:picLocks noChangeAspect="1"/>
          </p:cNvPicPr>
          <p:nvPr/>
        </p:nvPicPr>
        <p:blipFill>
          <a:blip r:embed="rId2"/>
          <a:stretch>
            <a:fillRect/>
          </a:stretch>
        </p:blipFill>
        <p:spPr>
          <a:xfrm>
            <a:off x="140484" y="1150286"/>
            <a:ext cx="11937535" cy="4630725"/>
          </a:xfrm>
          <a:prstGeom prst="rect">
            <a:avLst/>
          </a:prstGeom>
          <a:solidFill>
            <a:schemeClr val="tx1"/>
          </a:solidFill>
          <a:ln w="19050">
            <a:solidFill>
              <a:schemeClr val="accent5">
                <a:lumMod val="75000"/>
              </a:schemeClr>
            </a:solidFill>
          </a:ln>
        </p:spPr>
      </p:pic>
      <p:sp>
        <p:nvSpPr>
          <p:cNvPr id="3" name="TextBox 2">
            <a:extLst>
              <a:ext uri="{FF2B5EF4-FFF2-40B4-BE49-F238E27FC236}">
                <a16:creationId xmlns:a16="http://schemas.microsoft.com/office/drawing/2014/main" id="{6B26A1E4-1862-4F4A-850E-70C6563AAF30}"/>
              </a:ext>
            </a:extLst>
          </p:cNvPr>
          <p:cNvSpPr txBox="1"/>
          <p:nvPr/>
        </p:nvSpPr>
        <p:spPr>
          <a:xfrm>
            <a:off x="125834" y="49843"/>
            <a:ext cx="11937535" cy="1015663"/>
          </a:xfrm>
          <a:prstGeom prst="rect">
            <a:avLst/>
          </a:prstGeom>
          <a:solidFill>
            <a:schemeClr val="tx2">
              <a:lumMod val="20000"/>
              <a:lumOff val="80000"/>
            </a:schemeClr>
          </a:solidFill>
          <a:ln w="19050">
            <a:solidFill>
              <a:schemeClr val="accent5">
                <a:lumMod val="75000"/>
              </a:schemeClr>
            </a:solidFill>
          </a:ln>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Matrix Department Mgr. Actual Hours are applied to each Assembly and where/when it moves into the next phase of the Build and Test.  The Manufacturing Work Order # is listed, Part Name, When it’s due to be completed, the Build Type and the Status.  There is also listed Mfg. Actual hours worked.  This information is verified when status updating the schedules and this is the initial data we use to status update the schedules along with Historical Data we use when creating new schedules. The Scheduler can retrieve this information from ZIN’s ERP system prior to meeting with the Project Managers so the build portion of the schedules are statused and they can see the outcome of each date change or % complete.     </a:t>
            </a:r>
          </a:p>
        </p:txBody>
      </p:sp>
      <p:sp>
        <p:nvSpPr>
          <p:cNvPr id="4" name="Flowchart: Process 3">
            <a:extLst>
              <a:ext uri="{FF2B5EF4-FFF2-40B4-BE49-F238E27FC236}">
                <a16:creationId xmlns:a16="http://schemas.microsoft.com/office/drawing/2014/main" id="{A39C5090-4964-4720-BD4F-266E8C532F2A}"/>
              </a:ext>
            </a:extLst>
          </p:cNvPr>
          <p:cNvSpPr/>
          <p:nvPr/>
        </p:nvSpPr>
        <p:spPr>
          <a:xfrm>
            <a:off x="554371" y="2155971"/>
            <a:ext cx="2002217" cy="285225"/>
          </a:xfrm>
          <a:prstGeom prst="flowChartProcess">
            <a:avLst/>
          </a:prstGeom>
          <a:solidFill>
            <a:srgbClr val="00B0F0"/>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MWO # and Part Description</a:t>
            </a:r>
          </a:p>
        </p:txBody>
      </p:sp>
      <p:cxnSp>
        <p:nvCxnSpPr>
          <p:cNvPr id="6" name="Straight Arrow Connector 5">
            <a:extLst>
              <a:ext uri="{FF2B5EF4-FFF2-40B4-BE49-F238E27FC236}">
                <a16:creationId xmlns:a16="http://schemas.microsoft.com/office/drawing/2014/main" id="{89383602-3481-4327-BED9-1FD8178A64DF}"/>
              </a:ext>
            </a:extLst>
          </p:cNvPr>
          <p:cNvCxnSpPr>
            <a:cxnSpLocks/>
          </p:cNvCxnSpPr>
          <p:nvPr/>
        </p:nvCxnSpPr>
        <p:spPr>
          <a:xfrm flipH="1" flipV="1">
            <a:off x="838899" y="1824602"/>
            <a:ext cx="142614" cy="344476"/>
          </a:xfrm>
          <a:prstGeom prst="straightConnector1">
            <a:avLst/>
          </a:prstGeom>
          <a:ln w="127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8F155BE7-9A08-496F-AFD2-7751B2E374D5}"/>
              </a:ext>
            </a:extLst>
          </p:cNvPr>
          <p:cNvCxnSpPr>
            <a:cxnSpLocks/>
          </p:cNvCxnSpPr>
          <p:nvPr/>
        </p:nvCxnSpPr>
        <p:spPr>
          <a:xfrm flipV="1">
            <a:off x="2097249" y="1812014"/>
            <a:ext cx="154148" cy="343958"/>
          </a:xfrm>
          <a:prstGeom prst="straightConnector1">
            <a:avLst/>
          </a:prstGeom>
          <a:ln w="127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Flowchart: Process 14">
            <a:extLst>
              <a:ext uri="{FF2B5EF4-FFF2-40B4-BE49-F238E27FC236}">
                <a16:creationId xmlns:a16="http://schemas.microsoft.com/office/drawing/2014/main" id="{3164AE25-B3B4-4609-BD0C-C6F8DC6E2F4F}"/>
              </a:ext>
            </a:extLst>
          </p:cNvPr>
          <p:cNvSpPr/>
          <p:nvPr/>
        </p:nvSpPr>
        <p:spPr>
          <a:xfrm>
            <a:off x="3758267" y="2428392"/>
            <a:ext cx="2948027" cy="276837"/>
          </a:xfrm>
          <a:prstGeom prst="flowChartProcess">
            <a:avLst/>
          </a:prstGeom>
          <a:solidFill>
            <a:srgbClr val="00B0F0"/>
          </a:solidFill>
          <a:ln w="190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200" b="1" dirty="0">
                <a:solidFill>
                  <a:schemeClr val="bg1"/>
                </a:solidFill>
                <a:latin typeface="Arial" panose="020B0604020202020204" pitchFamily="34" charset="0"/>
                <a:cs typeface="Arial" panose="020B0604020202020204" pitchFamily="34" charset="0"/>
              </a:rPr>
              <a:t>The Assembly Due Date &amp; Build Type</a:t>
            </a:r>
          </a:p>
        </p:txBody>
      </p:sp>
      <p:cxnSp>
        <p:nvCxnSpPr>
          <p:cNvPr id="16" name="Straight Arrow Connector 15">
            <a:extLst>
              <a:ext uri="{FF2B5EF4-FFF2-40B4-BE49-F238E27FC236}">
                <a16:creationId xmlns:a16="http://schemas.microsoft.com/office/drawing/2014/main" id="{C4A8152A-326C-42C4-A166-EB93AAB2A462}"/>
              </a:ext>
            </a:extLst>
          </p:cNvPr>
          <p:cNvCxnSpPr>
            <a:cxnSpLocks/>
          </p:cNvCxnSpPr>
          <p:nvPr/>
        </p:nvCxnSpPr>
        <p:spPr>
          <a:xfrm flipV="1">
            <a:off x="4749743" y="2017436"/>
            <a:ext cx="154148" cy="419451"/>
          </a:xfrm>
          <a:prstGeom prst="straightConnector1">
            <a:avLst/>
          </a:prstGeom>
          <a:ln w="127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6685D04E-50E4-4A28-A714-636AA90EF0BE}"/>
              </a:ext>
            </a:extLst>
          </p:cNvPr>
          <p:cNvCxnSpPr>
            <a:cxnSpLocks/>
          </p:cNvCxnSpPr>
          <p:nvPr/>
        </p:nvCxnSpPr>
        <p:spPr>
          <a:xfrm flipH="1" flipV="1">
            <a:off x="5629013" y="1983993"/>
            <a:ext cx="198279" cy="444400"/>
          </a:xfrm>
          <a:prstGeom prst="straightConnector1">
            <a:avLst/>
          </a:prstGeom>
          <a:ln w="127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Flowchart: Process 19">
            <a:extLst>
              <a:ext uri="{FF2B5EF4-FFF2-40B4-BE49-F238E27FC236}">
                <a16:creationId xmlns:a16="http://schemas.microsoft.com/office/drawing/2014/main" id="{A036508A-D8C8-454F-8120-144ABDD9CECE}"/>
              </a:ext>
            </a:extLst>
          </p:cNvPr>
          <p:cNvSpPr/>
          <p:nvPr/>
        </p:nvSpPr>
        <p:spPr>
          <a:xfrm>
            <a:off x="8321880" y="3791824"/>
            <a:ext cx="3498209" cy="796955"/>
          </a:xfrm>
          <a:prstGeom prst="flowChartProcess">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Arial" panose="020B0604020202020204" pitchFamily="34" charset="0"/>
                <a:cs typeface="Arial" panose="020B0604020202020204" pitchFamily="34" charset="0"/>
              </a:rPr>
              <a:t>The Mfg. Actual Hours worked on each Assembly and the dates it moves from Assembly/Fabrication &amp; Testing to QA Review completion.  </a:t>
            </a:r>
          </a:p>
        </p:txBody>
      </p:sp>
      <p:cxnSp>
        <p:nvCxnSpPr>
          <p:cNvPr id="21" name="Straight Arrow Connector 20">
            <a:extLst>
              <a:ext uri="{FF2B5EF4-FFF2-40B4-BE49-F238E27FC236}">
                <a16:creationId xmlns:a16="http://schemas.microsoft.com/office/drawing/2014/main" id="{55E67AFE-8573-446D-873B-AF9B40D598D0}"/>
              </a:ext>
            </a:extLst>
          </p:cNvPr>
          <p:cNvCxnSpPr>
            <a:cxnSpLocks/>
          </p:cNvCxnSpPr>
          <p:nvPr/>
        </p:nvCxnSpPr>
        <p:spPr>
          <a:xfrm flipH="1" flipV="1">
            <a:off x="8078600" y="2692866"/>
            <a:ext cx="771785" cy="1098957"/>
          </a:xfrm>
          <a:prstGeom prst="straightConnector1">
            <a:avLst/>
          </a:prstGeom>
          <a:ln w="127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0DA85093-D9FA-4C7D-98EF-94D114F2F4A6}"/>
              </a:ext>
            </a:extLst>
          </p:cNvPr>
          <p:cNvCxnSpPr>
            <a:cxnSpLocks/>
          </p:cNvCxnSpPr>
          <p:nvPr/>
        </p:nvCxnSpPr>
        <p:spPr>
          <a:xfrm flipV="1">
            <a:off x="9450898" y="2986481"/>
            <a:ext cx="171274" cy="805342"/>
          </a:xfrm>
          <a:prstGeom prst="straightConnector1">
            <a:avLst/>
          </a:prstGeom>
          <a:ln w="127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C7865001-0D5D-4CE1-90D7-931BCB9645BD}"/>
              </a:ext>
            </a:extLst>
          </p:cNvPr>
          <p:cNvCxnSpPr>
            <a:cxnSpLocks/>
          </p:cNvCxnSpPr>
          <p:nvPr/>
        </p:nvCxnSpPr>
        <p:spPr>
          <a:xfrm flipV="1">
            <a:off x="10222686" y="2525087"/>
            <a:ext cx="347442" cy="1266738"/>
          </a:xfrm>
          <a:prstGeom prst="straightConnector1">
            <a:avLst/>
          </a:prstGeom>
          <a:ln w="127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C3075316-42A2-45BB-BB1E-04945FC81433}"/>
              </a:ext>
            </a:extLst>
          </p:cNvPr>
          <p:cNvCxnSpPr>
            <a:cxnSpLocks/>
          </p:cNvCxnSpPr>
          <p:nvPr/>
        </p:nvCxnSpPr>
        <p:spPr>
          <a:xfrm flipV="1">
            <a:off x="11232859" y="2525087"/>
            <a:ext cx="385893" cy="1266737"/>
          </a:xfrm>
          <a:prstGeom prst="straightConnector1">
            <a:avLst/>
          </a:prstGeom>
          <a:ln w="127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Flowchart: Process 32">
            <a:extLst>
              <a:ext uri="{FF2B5EF4-FFF2-40B4-BE49-F238E27FC236}">
                <a16:creationId xmlns:a16="http://schemas.microsoft.com/office/drawing/2014/main" id="{A0CB200F-F6EC-49A9-BCE5-FC36C99453B3}"/>
              </a:ext>
            </a:extLst>
          </p:cNvPr>
          <p:cNvSpPr/>
          <p:nvPr/>
        </p:nvSpPr>
        <p:spPr>
          <a:xfrm>
            <a:off x="5842671" y="5105202"/>
            <a:ext cx="1500929" cy="276837"/>
          </a:xfrm>
          <a:prstGeom prst="flowChartProcess">
            <a:avLst/>
          </a:prstGeom>
          <a:solidFill>
            <a:srgbClr val="00B0F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a:solidFill>
                  <a:schemeClr val="bg1"/>
                </a:solidFill>
                <a:latin typeface="Arial" panose="020B0604020202020204" pitchFamily="34" charset="0"/>
                <a:cs typeface="Arial" panose="020B0604020202020204" pitchFamily="34" charset="0"/>
              </a:rPr>
              <a:t>MWO Status</a:t>
            </a:r>
          </a:p>
        </p:txBody>
      </p:sp>
      <p:cxnSp>
        <p:nvCxnSpPr>
          <p:cNvPr id="34" name="Straight Arrow Connector 33">
            <a:extLst>
              <a:ext uri="{FF2B5EF4-FFF2-40B4-BE49-F238E27FC236}">
                <a16:creationId xmlns:a16="http://schemas.microsoft.com/office/drawing/2014/main" id="{101F0232-B4F2-4FBF-AC17-A7301EB82DAE}"/>
              </a:ext>
            </a:extLst>
          </p:cNvPr>
          <p:cNvCxnSpPr>
            <a:cxnSpLocks/>
          </p:cNvCxnSpPr>
          <p:nvPr/>
        </p:nvCxnSpPr>
        <p:spPr>
          <a:xfrm flipV="1">
            <a:off x="6209821" y="4673382"/>
            <a:ext cx="0" cy="431820"/>
          </a:xfrm>
          <a:prstGeom prst="straightConnector1">
            <a:avLst/>
          </a:prstGeom>
          <a:ln w="1270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Flowchart: Process 45">
            <a:extLst>
              <a:ext uri="{FF2B5EF4-FFF2-40B4-BE49-F238E27FC236}">
                <a16:creationId xmlns:a16="http://schemas.microsoft.com/office/drawing/2014/main" id="{0F1785BB-7FE3-4AC3-9CF0-B8FCC9991305}"/>
              </a:ext>
            </a:extLst>
          </p:cNvPr>
          <p:cNvSpPr/>
          <p:nvPr/>
        </p:nvSpPr>
        <p:spPr>
          <a:xfrm>
            <a:off x="125834" y="5849650"/>
            <a:ext cx="11934738" cy="525459"/>
          </a:xfrm>
          <a:prstGeom prst="flowChartProcess">
            <a:avLst/>
          </a:prstGeom>
          <a:solidFill>
            <a:srgbClr val="CD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bg1"/>
                </a:solidFill>
                <a:latin typeface="Arial" panose="020B0604020202020204" pitchFamily="34" charset="0"/>
                <a:cs typeface="Arial" panose="020B0604020202020204" pitchFamily="34" charset="0"/>
              </a:rPr>
              <a:t>This data helps the PM’s make informed decisions on changes that may need to happen along with giving them more accurate information to meet Contract Delivery Dates and/or request a Modification to the contract due to issues with assemblies, vendors, etc. </a:t>
            </a:r>
          </a:p>
        </p:txBody>
      </p:sp>
      <p:sp>
        <p:nvSpPr>
          <p:cNvPr id="7" name="Slide Number Placeholder 6">
            <a:extLst>
              <a:ext uri="{FF2B5EF4-FFF2-40B4-BE49-F238E27FC236}">
                <a16:creationId xmlns:a16="http://schemas.microsoft.com/office/drawing/2014/main" id="{B1846B1F-F59F-42E4-B484-40B9220FA9CD}"/>
              </a:ext>
            </a:extLst>
          </p:cNvPr>
          <p:cNvSpPr>
            <a:spLocks noGrp="1"/>
          </p:cNvSpPr>
          <p:nvPr>
            <p:ph type="sldNum" sz="quarter" idx="12"/>
          </p:nvPr>
        </p:nvSpPr>
        <p:spPr>
          <a:xfrm>
            <a:off x="-111127" y="6112379"/>
            <a:ext cx="473922" cy="669925"/>
          </a:xfrm>
        </p:spPr>
        <p:txBody>
          <a:bodyPr/>
          <a:lstStyle/>
          <a:p>
            <a:fld id="{4FAB73BC-B049-4115-A692-8D63A059BFB8}" type="slidenum">
              <a:rPr lang="en-US" sz="1200" smtClean="0"/>
              <a:pPr/>
              <a:t>20</a:t>
            </a:fld>
            <a:endParaRPr lang="en-US" sz="1200" dirty="0"/>
          </a:p>
        </p:txBody>
      </p:sp>
    </p:spTree>
    <p:extLst>
      <p:ext uri="{BB962C8B-B14F-4D97-AF65-F5344CB8AC3E}">
        <p14:creationId xmlns:p14="http://schemas.microsoft.com/office/powerpoint/2010/main" val="2962391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EAEE-9E66-4B98-BF46-38FA88BDB036}"/>
              </a:ext>
            </a:extLst>
          </p:cNvPr>
          <p:cNvPicPr>
            <a:picLocks noChangeAspect="1"/>
          </p:cNvPicPr>
          <p:nvPr/>
        </p:nvPicPr>
        <p:blipFill>
          <a:blip r:embed="rId2"/>
          <a:stretch>
            <a:fillRect/>
          </a:stretch>
        </p:blipFill>
        <p:spPr>
          <a:xfrm>
            <a:off x="2900068" y="223934"/>
            <a:ext cx="9175428" cy="5185369"/>
          </a:xfrm>
          <a:prstGeom prst="rect">
            <a:avLst/>
          </a:prstGeom>
          <a:solidFill>
            <a:srgbClr val="FFFFCC"/>
          </a:solidFill>
          <a:ln>
            <a:solidFill>
              <a:schemeClr val="accent1">
                <a:lumMod val="75000"/>
              </a:schemeClr>
            </a:solidFill>
          </a:ln>
        </p:spPr>
      </p:pic>
      <p:pic>
        <p:nvPicPr>
          <p:cNvPr id="2" name="Picture 1">
            <a:extLst>
              <a:ext uri="{FF2B5EF4-FFF2-40B4-BE49-F238E27FC236}">
                <a16:creationId xmlns:a16="http://schemas.microsoft.com/office/drawing/2014/main" id="{5DC4932B-D74B-40F1-84C0-95D6C8288EFB}"/>
              </a:ext>
            </a:extLst>
          </p:cNvPr>
          <p:cNvPicPr>
            <a:picLocks noChangeAspect="1"/>
          </p:cNvPicPr>
          <p:nvPr/>
        </p:nvPicPr>
        <p:blipFill>
          <a:blip r:embed="rId3">
            <a:alphaModFix amt="93000"/>
          </a:blip>
          <a:stretch>
            <a:fillRect/>
          </a:stretch>
        </p:blipFill>
        <p:spPr>
          <a:xfrm>
            <a:off x="116504" y="2933408"/>
            <a:ext cx="8263157" cy="3772851"/>
          </a:xfrm>
          <a:prstGeom prst="rect">
            <a:avLst/>
          </a:prstGeom>
          <a:ln>
            <a:solidFill>
              <a:schemeClr val="accent1">
                <a:lumMod val="75000"/>
              </a:schemeClr>
            </a:solidFill>
          </a:ln>
        </p:spPr>
      </p:pic>
      <p:pic>
        <p:nvPicPr>
          <p:cNvPr id="6" name="Picture 5">
            <a:extLst>
              <a:ext uri="{FF2B5EF4-FFF2-40B4-BE49-F238E27FC236}">
                <a16:creationId xmlns:a16="http://schemas.microsoft.com/office/drawing/2014/main" id="{42E3BA93-C8F9-416E-B857-71C5BCFBE604}"/>
              </a:ext>
            </a:extLst>
          </p:cNvPr>
          <p:cNvPicPr>
            <a:picLocks noChangeAspect="1"/>
          </p:cNvPicPr>
          <p:nvPr/>
        </p:nvPicPr>
        <p:blipFill>
          <a:blip r:embed="rId4">
            <a:alphaModFix amt="60000"/>
          </a:blip>
          <a:stretch>
            <a:fillRect/>
          </a:stretch>
        </p:blipFill>
        <p:spPr>
          <a:xfrm rot="19496096">
            <a:off x="6656195" y="2036228"/>
            <a:ext cx="4818485" cy="3613864"/>
          </a:xfrm>
          <a:prstGeom prst="rect">
            <a:avLst/>
          </a:prstGeom>
          <a:ln>
            <a:solidFill>
              <a:schemeClr val="accent1">
                <a:lumMod val="75000"/>
              </a:schemeClr>
            </a:solidFill>
          </a:ln>
        </p:spPr>
      </p:pic>
      <p:sp>
        <p:nvSpPr>
          <p:cNvPr id="4" name="Speech Bubble: Oval 3">
            <a:extLst>
              <a:ext uri="{FF2B5EF4-FFF2-40B4-BE49-F238E27FC236}">
                <a16:creationId xmlns:a16="http://schemas.microsoft.com/office/drawing/2014/main" id="{44ECFD9D-7871-436F-8434-257BF22A0B4B}"/>
              </a:ext>
            </a:extLst>
          </p:cNvPr>
          <p:cNvSpPr/>
          <p:nvPr/>
        </p:nvSpPr>
        <p:spPr>
          <a:xfrm>
            <a:off x="314707" y="1259632"/>
            <a:ext cx="2015412" cy="933062"/>
          </a:xfrm>
          <a:prstGeom prst="wedgeEllipseCallout">
            <a:avLst>
              <a:gd name="adj1" fmla="val 185512"/>
              <a:gd name="adj2" fmla="val 46950"/>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1200" b="1" dirty="0">
                <a:solidFill>
                  <a:schemeClr val="tx1"/>
                </a:solidFill>
                <a:latin typeface="Arial" panose="020B0604020202020204" pitchFamily="34" charset="0"/>
                <a:cs typeface="Arial" panose="020B0604020202020204" pitchFamily="34" charset="0"/>
              </a:rPr>
              <a:t>Demand Planner tracker, Procurements</a:t>
            </a:r>
          </a:p>
        </p:txBody>
      </p:sp>
      <p:sp>
        <p:nvSpPr>
          <p:cNvPr id="5" name="Speech Bubble: Oval 4">
            <a:extLst>
              <a:ext uri="{FF2B5EF4-FFF2-40B4-BE49-F238E27FC236}">
                <a16:creationId xmlns:a16="http://schemas.microsoft.com/office/drawing/2014/main" id="{05B0289A-A097-47BD-9E7F-1562470749F3}"/>
              </a:ext>
            </a:extLst>
          </p:cNvPr>
          <p:cNvSpPr/>
          <p:nvPr/>
        </p:nvSpPr>
        <p:spPr>
          <a:xfrm>
            <a:off x="9564976" y="5539876"/>
            <a:ext cx="2079628" cy="1166383"/>
          </a:xfrm>
          <a:prstGeom prst="wedgeEllipseCallout">
            <a:avLst>
              <a:gd name="adj1" fmla="val -282577"/>
              <a:gd name="adj2" fmla="val -6810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panose="020B0604020202020204" pitchFamily="34" charset="0"/>
                <a:cs typeface="Arial" panose="020B0604020202020204" pitchFamily="34" charset="0"/>
              </a:rPr>
              <a:t>SoFIE Flight Drawing Tree for the Flow Duct Assembly</a:t>
            </a:r>
          </a:p>
        </p:txBody>
      </p:sp>
      <p:sp>
        <p:nvSpPr>
          <p:cNvPr id="7" name="Speech Bubble: Oval 6">
            <a:extLst>
              <a:ext uri="{FF2B5EF4-FFF2-40B4-BE49-F238E27FC236}">
                <a16:creationId xmlns:a16="http://schemas.microsoft.com/office/drawing/2014/main" id="{2D1B9C34-B4E0-4450-A76E-FF429BFE6D87}"/>
              </a:ext>
            </a:extLst>
          </p:cNvPr>
          <p:cNvSpPr/>
          <p:nvPr/>
        </p:nvSpPr>
        <p:spPr>
          <a:xfrm>
            <a:off x="6422112" y="953308"/>
            <a:ext cx="1846881" cy="875492"/>
          </a:xfrm>
          <a:prstGeom prst="wedgeEllipseCallout">
            <a:avLst>
              <a:gd name="adj1" fmla="val 2978"/>
              <a:gd name="adj2" fmla="val 194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panose="020B0604020202020204" pitchFamily="34" charset="0"/>
                <a:cs typeface="Arial" panose="020B0604020202020204" pitchFamily="34" charset="0"/>
              </a:rPr>
              <a:t>Project Document Inputs</a:t>
            </a:r>
          </a:p>
        </p:txBody>
      </p:sp>
      <p:sp>
        <p:nvSpPr>
          <p:cNvPr id="8" name="Flowchart: Process 7">
            <a:extLst>
              <a:ext uri="{FF2B5EF4-FFF2-40B4-BE49-F238E27FC236}">
                <a16:creationId xmlns:a16="http://schemas.microsoft.com/office/drawing/2014/main" id="{B2416488-1AC6-4451-AF77-31C1526B0DFA}"/>
              </a:ext>
            </a:extLst>
          </p:cNvPr>
          <p:cNvSpPr/>
          <p:nvPr/>
        </p:nvSpPr>
        <p:spPr>
          <a:xfrm>
            <a:off x="391885" y="466531"/>
            <a:ext cx="2164703" cy="513529"/>
          </a:xfrm>
          <a:prstGeom prst="flowChartProcess">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Detailed Project Schedule Inputs:</a:t>
            </a:r>
          </a:p>
        </p:txBody>
      </p:sp>
      <p:sp>
        <p:nvSpPr>
          <p:cNvPr id="10" name="Slide Number Placeholder 9">
            <a:extLst>
              <a:ext uri="{FF2B5EF4-FFF2-40B4-BE49-F238E27FC236}">
                <a16:creationId xmlns:a16="http://schemas.microsoft.com/office/drawing/2014/main" id="{776376D2-C5B2-4CB4-9B70-3877519A8A7C}"/>
              </a:ext>
            </a:extLst>
          </p:cNvPr>
          <p:cNvSpPr>
            <a:spLocks noGrp="1"/>
          </p:cNvSpPr>
          <p:nvPr>
            <p:ph type="sldNum" sz="quarter" idx="12"/>
          </p:nvPr>
        </p:nvSpPr>
        <p:spPr>
          <a:xfrm>
            <a:off x="11719420" y="6188075"/>
            <a:ext cx="472580" cy="669925"/>
          </a:xfrm>
        </p:spPr>
        <p:txBody>
          <a:bodyPr/>
          <a:lstStyle/>
          <a:p>
            <a:fld id="{4FAB73BC-B049-4115-A692-8D63A059BFB8}" type="slidenum">
              <a:rPr lang="en-US" sz="1200" smtClean="0"/>
              <a:pPr/>
              <a:t>21</a:t>
            </a:fld>
            <a:endParaRPr lang="en-US" sz="1200" dirty="0"/>
          </a:p>
        </p:txBody>
      </p:sp>
    </p:spTree>
    <p:extLst>
      <p:ext uri="{BB962C8B-B14F-4D97-AF65-F5344CB8AC3E}">
        <p14:creationId xmlns:p14="http://schemas.microsoft.com/office/powerpoint/2010/main" val="125396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EC70BC-0158-4479-9468-B1AB784AF0C8}"/>
              </a:ext>
            </a:extLst>
          </p:cNvPr>
          <p:cNvSpPr/>
          <p:nvPr/>
        </p:nvSpPr>
        <p:spPr>
          <a:xfrm>
            <a:off x="109689" y="316281"/>
            <a:ext cx="6375634" cy="385894"/>
          </a:xfrm>
          <a:prstGeom prst="rect">
            <a:avLst/>
          </a:prstGeom>
          <a:solidFill>
            <a:schemeClr val="accent1">
              <a:lumMod val="75000"/>
            </a:schemeClr>
          </a:solidFill>
          <a:ln w="19050" cap="flat" cmpd="sng" algn="ctr">
            <a:solidFill>
              <a:srgbClr val="C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6.6 Monitoring and Controlling the Schedule Cont’d:  </a:t>
            </a:r>
          </a:p>
        </p:txBody>
      </p:sp>
      <p:sp>
        <p:nvSpPr>
          <p:cNvPr id="3" name="Rectangle 2">
            <a:extLst>
              <a:ext uri="{FF2B5EF4-FFF2-40B4-BE49-F238E27FC236}">
                <a16:creationId xmlns:a16="http://schemas.microsoft.com/office/drawing/2014/main" id="{6BDF8F1C-6B48-45F4-A53B-A6DC7E7F5281}"/>
              </a:ext>
            </a:extLst>
          </p:cNvPr>
          <p:cNvSpPr/>
          <p:nvPr/>
        </p:nvSpPr>
        <p:spPr>
          <a:xfrm>
            <a:off x="2321501" y="1222025"/>
            <a:ext cx="8680328" cy="4170251"/>
          </a:xfrm>
          <a:prstGeom prst="rect">
            <a:avLst/>
          </a:prstGeom>
          <a:solidFill>
            <a:schemeClr val="accent1">
              <a:lumMod val="75000"/>
            </a:schemeClr>
          </a:solidFill>
          <a:ln w="19050" cap="flat" cmpd="sng" algn="ctr">
            <a:solidFill>
              <a:srgbClr val="C0000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Arial" panose="020B0604020202020204" pitchFamily="34" charset="0"/>
                <a:cs typeface="Arial" panose="020B0604020202020204" pitchFamily="34" charset="0"/>
              </a:rPr>
              <a:t>6.6.2  Outputs:  Reporting Status of the Project Using the Schedule: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1.  After each schedule is status updated, The Scheduler is to perform a list of reports for the Project Manager to evaluate.  These reports are emailed to the Project Managers and the Project Controls Manager weekly.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A.  Late Task Report</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B.  2 Week Look Ahead</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C.  Critical Path Analysis </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D.  Resource Graph for Matrix Departments. </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E.  Slack Erosion Report-Project Controls Manager creates from list of deliverables for all the projects.  </a:t>
            </a:r>
          </a:p>
        </p:txBody>
      </p:sp>
      <p:sp>
        <p:nvSpPr>
          <p:cNvPr id="4" name="Rectangle 3">
            <a:extLst>
              <a:ext uri="{FF2B5EF4-FFF2-40B4-BE49-F238E27FC236}">
                <a16:creationId xmlns:a16="http://schemas.microsoft.com/office/drawing/2014/main" id="{F4F0DB64-5C55-429A-82F9-10E7C951E83E}"/>
              </a:ext>
            </a:extLst>
          </p:cNvPr>
          <p:cNvSpPr/>
          <p:nvPr/>
        </p:nvSpPr>
        <p:spPr>
          <a:xfrm>
            <a:off x="5410764" y="5770341"/>
            <a:ext cx="6662057" cy="385894"/>
          </a:xfrm>
          <a:prstGeom prst="rect">
            <a:avLst/>
          </a:prstGeom>
          <a:solidFill>
            <a:schemeClr val="accent1">
              <a:lumMod val="75000"/>
            </a:schemeClr>
          </a:solidFill>
          <a:ln w="9525" cap="flat" cmpd="sng" algn="ctr">
            <a:solidFill>
              <a:srgbClr val="C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6.6.3 Status Updates, Monthly Reports and Project Analysis   </a:t>
            </a:r>
          </a:p>
        </p:txBody>
      </p:sp>
      <p:pic>
        <p:nvPicPr>
          <p:cNvPr id="5" name="Picture 4">
            <a:extLst>
              <a:ext uri="{FF2B5EF4-FFF2-40B4-BE49-F238E27FC236}">
                <a16:creationId xmlns:a16="http://schemas.microsoft.com/office/drawing/2014/main" id="{F37B9133-4709-4F1F-8108-3593DBC957B5}"/>
              </a:ext>
            </a:extLst>
          </p:cNvPr>
          <p:cNvPicPr>
            <a:picLocks noChangeAspect="1"/>
          </p:cNvPicPr>
          <p:nvPr/>
        </p:nvPicPr>
        <p:blipFill>
          <a:blip r:embed="rId2"/>
          <a:stretch>
            <a:fillRect/>
          </a:stretch>
        </p:blipFill>
        <p:spPr>
          <a:xfrm>
            <a:off x="240988" y="5123633"/>
            <a:ext cx="1847248" cy="1505843"/>
          </a:xfrm>
          <a:prstGeom prst="rect">
            <a:avLst/>
          </a:prstGeom>
          <a:solidFill>
            <a:schemeClr val="tx1"/>
          </a:solidFill>
        </p:spPr>
      </p:pic>
      <p:pic>
        <p:nvPicPr>
          <p:cNvPr id="7" name="Picture 67" descr="NASA insignia RGB">
            <a:extLst>
              <a:ext uri="{FF2B5EF4-FFF2-40B4-BE49-F238E27FC236}">
                <a16:creationId xmlns:a16="http://schemas.microsoft.com/office/drawing/2014/main" id="{AAD31D50-4A4D-4C19-B569-E0B1034B673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22569" y="199323"/>
            <a:ext cx="1207974" cy="999518"/>
          </a:xfrm>
          <a:prstGeom prst="rect">
            <a:avLst/>
          </a:prstGeom>
          <a:noFill/>
          <a:ln w="9525">
            <a:noFill/>
            <a:miter lim="800000"/>
            <a:headEnd/>
            <a:tailEnd/>
          </a:ln>
        </p:spPr>
      </p:pic>
      <p:sp>
        <p:nvSpPr>
          <p:cNvPr id="8" name="Slide Number Placeholder 7">
            <a:extLst>
              <a:ext uri="{FF2B5EF4-FFF2-40B4-BE49-F238E27FC236}">
                <a16:creationId xmlns:a16="http://schemas.microsoft.com/office/drawing/2014/main" id="{7A13988E-6B41-43EF-9556-7BA9109444FE}"/>
              </a:ext>
            </a:extLst>
          </p:cNvPr>
          <p:cNvSpPr>
            <a:spLocks noGrp="1"/>
          </p:cNvSpPr>
          <p:nvPr>
            <p:ph type="sldNum" sz="quarter" idx="12"/>
          </p:nvPr>
        </p:nvSpPr>
        <p:spPr>
          <a:xfrm>
            <a:off x="11727809" y="6156235"/>
            <a:ext cx="416265" cy="669925"/>
          </a:xfrm>
        </p:spPr>
        <p:txBody>
          <a:bodyPr/>
          <a:lstStyle/>
          <a:p>
            <a:fld id="{4FAB73BC-B049-4115-A692-8D63A059BFB8}" type="slidenum">
              <a:rPr lang="en-US" sz="1200" smtClean="0"/>
              <a:pPr/>
              <a:t>22</a:t>
            </a:fld>
            <a:endParaRPr lang="en-US" sz="1200" dirty="0"/>
          </a:p>
        </p:txBody>
      </p:sp>
    </p:spTree>
    <p:extLst>
      <p:ext uri="{BB962C8B-B14F-4D97-AF65-F5344CB8AC3E}">
        <p14:creationId xmlns:p14="http://schemas.microsoft.com/office/powerpoint/2010/main" val="2733811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681FE-C322-4844-9016-E3BF18591F04}"/>
              </a:ext>
            </a:extLst>
          </p:cNvPr>
          <p:cNvPicPr>
            <a:picLocks noChangeAspect="1"/>
          </p:cNvPicPr>
          <p:nvPr/>
        </p:nvPicPr>
        <p:blipFill>
          <a:blip r:embed="rId2">
            <a:alphaModFix amt="69000"/>
          </a:blip>
          <a:stretch>
            <a:fillRect/>
          </a:stretch>
        </p:blipFill>
        <p:spPr>
          <a:xfrm>
            <a:off x="244350" y="153955"/>
            <a:ext cx="7126834" cy="4007498"/>
          </a:xfrm>
          <a:prstGeom prst="rect">
            <a:avLst/>
          </a:prstGeom>
          <a:solidFill>
            <a:srgbClr val="CDFFFF"/>
          </a:solidFill>
          <a:ln w="19050">
            <a:solidFill>
              <a:schemeClr val="accent1"/>
            </a:solidFill>
          </a:ln>
        </p:spPr>
      </p:pic>
      <p:pic>
        <p:nvPicPr>
          <p:cNvPr id="2" name="Picture 1">
            <a:extLst>
              <a:ext uri="{FF2B5EF4-FFF2-40B4-BE49-F238E27FC236}">
                <a16:creationId xmlns:a16="http://schemas.microsoft.com/office/drawing/2014/main" id="{9750B265-D91C-4B0F-858E-4C622C8A9D67}"/>
              </a:ext>
            </a:extLst>
          </p:cNvPr>
          <p:cNvPicPr>
            <a:picLocks noChangeAspect="1"/>
          </p:cNvPicPr>
          <p:nvPr/>
        </p:nvPicPr>
        <p:blipFill>
          <a:blip r:embed="rId3">
            <a:alphaModFix amt="78000"/>
          </a:blip>
          <a:stretch>
            <a:fillRect/>
          </a:stretch>
        </p:blipFill>
        <p:spPr>
          <a:xfrm>
            <a:off x="464603" y="2548099"/>
            <a:ext cx="5393094" cy="3830216"/>
          </a:xfrm>
          <a:prstGeom prst="rect">
            <a:avLst/>
          </a:prstGeom>
          <a:ln w="19050">
            <a:solidFill>
              <a:schemeClr val="accent1"/>
            </a:solidFill>
          </a:ln>
        </p:spPr>
      </p:pic>
      <p:sp>
        <p:nvSpPr>
          <p:cNvPr id="3" name="Flowchart: Process 2">
            <a:extLst>
              <a:ext uri="{FF2B5EF4-FFF2-40B4-BE49-F238E27FC236}">
                <a16:creationId xmlns:a16="http://schemas.microsoft.com/office/drawing/2014/main" id="{02840C13-4CF1-45FB-AA33-1E12756C3EBA}"/>
              </a:ext>
            </a:extLst>
          </p:cNvPr>
          <p:cNvSpPr/>
          <p:nvPr/>
        </p:nvSpPr>
        <p:spPr>
          <a:xfrm>
            <a:off x="1982449" y="3970175"/>
            <a:ext cx="1746181" cy="38255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Arial" panose="020B0604020202020204" pitchFamily="34" charset="0"/>
                <a:cs typeface="Arial" panose="020B0604020202020204" pitchFamily="34" charset="0"/>
              </a:rPr>
              <a:t>Late Task Report: </a:t>
            </a:r>
          </a:p>
        </p:txBody>
      </p:sp>
      <p:pic>
        <p:nvPicPr>
          <p:cNvPr id="6" name="Picture 5">
            <a:extLst>
              <a:ext uri="{FF2B5EF4-FFF2-40B4-BE49-F238E27FC236}">
                <a16:creationId xmlns:a16="http://schemas.microsoft.com/office/drawing/2014/main" id="{7FE8750D-6A0D-473B-89F3-9F4A2D4CC839}"/>
              </a:ext>
            </a:extLst>
          </p:cNvPr>
          <p:cNvPicPr>
            <a:picLocks noChangeAspect="1"/>
          </p:cNvPicPr>
          <p:nvPr/>
        </p:nvPicPr>
        <p:blipFill>
          <a:blip r:embed="rId4">
            <a:alphaModFix amt="84000"/>
          </a:blip>
          <a:stretch>
            <a:fillRect/>
          </a:stretch>
        </p:blipFill>
        <p:spPr>
          <a:xfrm>
            <a:off x="6334304" y="1509226"/>
            <a:ext cx="5500197" cy="4604657"/>
          </a:xfrm>
          <a:prstGeom prst="rect">
            <a:avLst/>
          </a:prstGeom>
          <a:ln w="19050">
            <a:solidFill>
              <a:schemeClr val="accent1"/>
            </a:solidFill>
          </a:ln>
        </p:spPr>
      </p:pic>
      <p:sp>
        <p:nvSpPr>
          <p:cNvPr id="8" name="Flowchart: Process 7">
            <a:extLst>
              <a:ext uri="{FF2B5EF4-FFF2-40B4-BE49-F238E27FC236}">
                <a16:creationId xmlns:a16="http://schemas.microsoft.com/office/drawing/2014/main" id="{4F5801F1-6ED1-4E8F-BAE1-45D0A6887F95}"/>
              </a:ext>
            </a:extLst>
          </p:cNvPr>
          <p:cNvSpPr/>
          <p:nvPr/>
        </p:nvSpPr>
        <p:spPr>
          <a:xfrm>
            <a:off x="9677672" y="1943594"/>
            <a:ext cx="2012305" cy="38255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Arial" panose="020B0604020202020204" pitchFamily="34" charset="0"/>
                <a:cs typeface="Arial" panose="020B0604020202020204" pitchFamily="34" charset="0"/>
              </a:rPr>
              <a:t>2 Week Look Ahead  </a:t>
            </a:r>
          </a:p>
        </p:txBody>
      </p:sp>
      <p:sp>
        <p:nvSpPr>
          <p:cNvPr id="10" name="Rectangle 9">
            <a:extLst>
              <a:ext uri="{FF2B5EF4-FFF2-40B4-BE49-F238E27FC236}">
                <a16:creationId xmlns:a16="http://schemas.microsoft.com/office/drawing/2014/main" id="{19CAB1E8-21FB-4949-BC64-7FBE43F88563}"/>
              </a:ext>
            </a:extLst>
          </p:cNvPr>
          <p:cNvSpPr/>
          <p:nvPr/>
        </p:nvSpPr>
        <p:spPr>
          <a:xfrm>
            <a:off x="703306" y="447869"/>
            <a:ext cx="1871943" cy="4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latin typeface="Arial" panose="020B0604020202020204" pitchFamily="34" charset="0"/>
                <a:cs typeface="Arial" panose="020B0604020202020204" pitchFamily="34" charset="0"/>
              </a:rPr>
              <a:t>Matrix Dept. Resource Graph Report</a:t>
            </a:r>
          </a:p>
        </p:txBody>
      </p:sp>
      <p:sp>
        <p:nvSpPr>
          <p:cNvPr id="4" name="Speech Bubble: Rectangle 3">
            <a:extLst>
              <a:ext uri="{FF2B5EF4-FFF2-40B4-BE49-F238E27FC236}">
                <a16:creationId xmlns:a16="http://schemas.microsoft.com/office/drawing/2014/main" id="{075E35AD-9F73-4A6F-BE76-1D4AD0AE3DAD}"/>
              </a:ext>
            </a:extLst>
          </p:cNvPr>
          <p:cNvSpPr/>
          <p:nvPr/>
        </p:nvSpPr>
        <p:spPr>
          <a:xfrm>
            <a:off x="6167363" y="320675"/>
            <a:ext cx="2407641" cy="438539"/>
          </a:xfrm>
          <a:prstGeom prst="wedgeRectCallout">
            <a:avLst>
              <a:gd name="adj1" fmla="val -103102"/>
              <a:gd name="adj2" fmla="val 118641"/>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panose="020B0604020202020204" pitchFamily="34" charset="0"/>
                <a:cs typeface="Arial" panose="020B0604020202020204" pitchFamily="34" charset="0"/>
              </a:rPr>
              <a:t>Notifies PM that they need to hire more resources. </a:t>
            </a:r>
          </a:p>
        </p:txBody>
      </p:sp>
      <p:sp>
        <p:nvSpPr>
          <p:cNvPr id="5" name="Speech Bubble: Rectangle 4">
            <a:extLst>
              <a:ext uri="{FF2B5EF4-FFF2-40B4-BE49-F238E27FC236}">
                <a16:creationId xmlns:a16="http://schemas.microsoft.com/office/drawing/2014/main" id="{006163A5-4A2A-4857-9263-48C965E0AD30}"/>
              </a:ext>
            </a:extLst>
          </p:cNvPr>
          <p:cNvSpPr/>
          <p:nvPr/>
        </p:nvSpPr>
        <p:spPr>
          <a:xfrm>
            <a:off x="7098260" y="2540906"/>
            <a:ext cx="2012305" cy="823234"/>
          </a:xfrm>
          <a:prstGeom prst="wedgeRectCallout">
            <a:avLst>
              <a:gd name="adj1" fmla="val -4319"/>
              <a:gd name="adj2" fmla="val 207646"/>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panose="020B0604020202020204" pitchFamily="34" charset="0"/>
                <a:cs typeface="Arial" panose="020B0604020202020204" pitchFamily="34" charset="0"/>
              </a:rPr>
              <a:t>This report lets the PM know what is coming in the near future regarding tasks. </a:t>
            </a:r>
          </a:p>
        </p:txBody>
      </p:sp>
      <p:pic>
        <p:nvPicPr>
          <p:cNvPr id="11" name="Picture 67" descr="NASA insignia RGB">
            <a:extLst>
              <a:ext uri="{FF2B5EF4-FFF2-40B4-BE49-F238E27FC236}">
                <a16:creationId xmlns:a16="http://schemas.microsoft.com/office/drawing/2014/main" id="{A68EF71F-65BF-42B8-851D-4304D6A5C3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49948" y="153955"/>
            <a:ext cx="1097702" cy="908276"/>
          </a:xfrm>
          <a:prstGeom prst="rect">
            <a:avLst/>
          </a:prstGeom>
          <a:noFill/>
          <a:ln w="9525">
            <a:noFill/>
            <a:miter lim="800000"/>
            <a:headEnd/>
            <a:tailEnd/>
          </a:ln>
        </p:spPr>
      </p:pic>
      <p:sp>
        <p:nvSpPr>
          <p:cNvPr id="12" name="Slide Number Placeholder 11">
            <a:extLst>
              <a:ext uri="{FF2B5EF4-FFF2-40B4-BE49-F238E27FC236}">
                <a16:creationId xmlns:a16="http://schemas.microsoft.com/office/drawing/2014/main" id="{ED6A6A9A-D52E-40E7-BC2A-32F30C359F17}"/>
              </a:ext>
            </a:extLst>
          </p:cNvPr>
          <p:cNvSpPr>
            <a:spLocks noGrp="1"/>
          </p:cNvSpPr>
          <p:nvPr>
            <p:ph type="sldNum" sz="quarter" idx="12"/>
          </p:nvPr>
        </p:nvSpPr>
        <p:spPr>
          <a:xfrm>
            <a:off x="-583127" y="6220634"/>
            <a:ext cx="1142245" cy="669925"/>
          </a:xfrm>
        </p:spPr>
        <p:txBody>
          <a:bodyPr/>
          <a:lstStyle/>
          <a:p>
            <a:fld id="{4FAB73BC-B049-4115-A692-8D63A059BFB8}" type="slidenum">
              <a:rPr lang="en-US" sz="1200" smtClean="0"/>
              <a:pPr/>
              <a:t>23</a:t>
            </a:fld>
            <a:endParaRPr lang="en-US" sz="1200" dirty="0"/>
          </a:p>
        </p:txBody>
      </p:sp>
    </p:spTree>
    <p:extLst>
      <p:ext uri="{BB962C8B-B14F-4D97-AF65-F5344CB8AC3E}">
        <p14:creationId xmlns:p14="http://schemas.microsoft.com/office/powerpoint/2010/main" val="2472520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C50279F-F387-4C38-B2C6-5AB5F981F612}"/>
              </a:ext>
            </a:extLst>
          </p:cNvPr>
          <p:cNvPicPr>
            <a:picLocks noChangeAspect="1"/>
          </p:cNvPicPr>
          <p:nvPr/>
        </p:nvPicPr>
        <p:blipFill>
          <a:blip r:embed="rId2">
            <a:alphaModFix amt="74000"/>
          </a:blip>
          <a:stretch>
            <a:fillRect/>
          </a:stretch>
        </p:blipFill>
        <p:spPr>
          <a:xfrm>
            <a:off x="5947794" y="184279"/>
            <a:ext cx="6132239" cy="4496777"/>
          </a:xfrm>
          <a:prstGeom prst="rect">
            <a:avLst/>
          </a:prstGeom>
          <a:ln w="19050">
            <a:solidFill>
              <a:schemeClr val="accent1"/>
            </a:solidFill>
          </a:ln>
        </p:spPr>
      </p:pic>
      <p:pic>
        <p:nvPicPr>
          <p:cNvPr id="2" name="Picture 1">
            <a:extLst>
              <a:ext uri="{FF2B5EF4-FFF2-40B4-BE49-F238E27FC236}">
                <a16:creationId xmlns:a16="http://schemas.microsoft.com/office/drawing/2014/main" id="{4753153D-F868-4621-8EF9-06FADE8658A2}"/>
              </a:ext>
            </a:extLst>
          </p:cNvPr>
          <p:cNvPicPr>
            <a:picLocks noChangeAspect="1"/>
          </p:cNvPicPr>
          <p:nvPr/>
        </p:nvPicPr>
        <p:blipFill>
          <a:blip r:embed="rId3">
            <a:alphaModFix amt="84000"/>
          </a:blip>
          <a:stretch>
            <a:fillRect/>
          </a:stretch>
        </p:blipFill>
        <p:spPr>
          <a:xfrm>
            <a:off x="169577" y="1998467"/>
            <a:ext cx="7688425" cy="4419407"/>
          </a:xfrm>
          <a:prstGeom prst="rect">
            <a:avLst/>
          </a:prstGeom>
          <a:ln w="19050">
            <a:solidFill>
              <a:schemeClr val="tx1"/>
            </a:solidFill>
          </a:ln>
        </p:spPr>
      </p:pic>
      <p:sp>
        <p:nvSpPr>
          <p:cNvPr id="3" name="Flowchart: Process 2">
            <a:extLst>
              <a:ext uri="{FF2B5EF4-FFF2-40B4-BE49-F238E27FC236}">
                <a16:creationId xmlns:a16="http://schemas.microsoft.com/office/drawing/2014/main" id="{820D4923-5172-4DD3-A652-FD1C7E2E5203}"/>
              </a:ext>
            </a:extLst>
          </p:cNvPr>
          <p:cNvSpPr/>
          <p:nvPr/>
        </p:nvSpPr>
        <p:spPr>
          <a:xfrm>
            <a:off x="2565918" y="3128923"/>
            <a:ext cx="4301413" cy="410547"/>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Critical Path Analysis showing Driving Predecessors affecting the Critical Path</a:t>
            </a:r>
          </a:p>
        </p:txBody>
      </p:sp>
      <p:sp>
        <p:nvSpPr>
          <p:cNvPr id="6" name="Explosion: 8 Points 5">
            <a:extLst>
              <a:ext uri="{FF2B5EF4-FFF2-40B4-BE49-F238E27FC236}">
                <a16:creationId xmlns:a16="http://schemas.microsoft.com/office/drawing/2014/main" id="{AC08DDE6-A37E-4411-977E-3B0F4D0A7460}"/>
              </a:ext>
            </a:extLst>
          </p:cNvPr>
          <p:cNvSpPr/>
          <p:nvPr/>
        </p:nvSpPr>
        <p:spPr>
          <a:xfrm>
            <a:off x="9423919" y="2337319"/>
            <a:ext cx="1101012" cy="109168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Scope Creep</a:t>
            </a:r>
          </a:p>
        </p:txBody>
      </p:sp>
      <p:pic>
        <p:nvPicPr>
          <p:cNvPr id="8" name="Picture 7">
            <a:extLst>
              <a:ext uri="{FF2B5EF4-FFF2-40B4-BE49-F238E27FC236}">
                <a16:creationId xmlns:a16="http://schemas.microsoft.com/office/drawing/2014/main" id="{7A0A31ED-22C0-4227-96CA-E9208D49018B}"/>
              </a:ext>
            </a:extLst>
          </p:cNvPr>
          <p:cNvPicPr>
            <a:picLocks noChangeAspect="1"/>
          </p:cNvPicPr>
          <p:nvPr/>
        </p:nvPicPr>
        <p:blipFill>
          <a:blip r:embed="rId4"/>
          <a:stretch>
            <a:fillRect/>
          </a:stretch>
        </p:blipFill>
        <p:spPr>
          <a:xfrm>
            <a:off x="10232785" y="5234989"/>
            <a:ext cx="1847248" cy="1505843"/>
          </a:xfrm>
          <a:prstGeom prst="rect">
            <a:avLst/>
          </a:prstGeom>
          <a:solidFill>
            <a:schemeClr val="tx1"/>
          </a:solidFill>
        </p:spPr>
      </p:pic>
      <p:sp>
        <p:nvSpPr>
          <p:cNvPr id="9" name="Flowchart: Process 8">
            <a:extLst>
              <a:ext uri="{FF2B5EF4-FFF2-40B4-BE49-F238E27FC236}">
                <a16:creationId xmlns:a16="http://schemas.microsoft.com/office/drawing/2014/main" id="{B21451E7-FE1F-495F-A729-E69D0E623D53}"/>
              </a:ext>
            </a:extLst>
          </p:cNvPr>
          <p:cNvSpPr/>
          <p:nvPr/>
        </p:nvSpPr>
        <p:spPr>
          <a:xfrm>
            <a:off x="699795" y="440126"/>
            <a:ext cx="1866123" cy="483606"/>
          </a:xfrm>
          <a:prstGeom prst="flowChartProcess">
            <a:avLst/>
          </a:prstGeom>
          <a:solidFill>
            <a:srgbClr val="002060"/>
          </a:solidFill>
        </p:spPr>
        <p:style>
          <a:lnRef idx="1">
            <a:schemeClr val="accent1"/>
          </a:lnRef>
          <a:fillRef idx="2">
            <a:schemeClr val="accent1"/>
          </a:fillRef>
          <a:effectRef idx="1">
            <a:schemeClr val="accent1"/>
          </a:effectRef>
          <a:fontRef idx="minor">
            <a:schemeClr val="dk1"/>
          </a:fontRef>
        </p:style>
        <p:txBody>
          <a:bodyPr rtlCol="0" anchor="ctr"/>
          <a:lstStyle/>
          <a:p>
            <a:r>
              <a:rPr lang="en-US" b="1" dirty="0">
                <a:solidFill>
                  <a:schemeClr val="tx1"/>
                </a:solidFill>
                <a:latin typeface="Arial" panose="020B0604020202020204" pitchFamily="34" charset="0"/>
                <a:cs typeface="Arial" panose="020B0604020202020204" pitchFamily="34" charset="0"/>
              </a:rPr>
              <a:t>More Reports: </a:t>
            </a:r>
          </a:p>
        </p:txBody>
      </p:sp>
      <p:sp>
        <p:nvSpPr>
          <p:cNvPr id="5" name="Flowchart: Process 4">
            <a:extLst>
              <a:ext uri="{FF2B5EF4-FFF2-40B4-BE49-F238E27FC236}">
                <a16:creationId xmlns:a16="http://schemas.microsoft.com/office/drawing/2014/main" id="{EDE5F44D-5257-4024-B958-33387D2F16B0}"/>
              </a:ext>
            </a:extLst>
          </p:cNvPr>
          <p:cNvSpPr/>
          <p:nvPr/>
        </p:nvSpPr>
        <p:spPr>
          <a:xfrm>
            <a:off x="6400799" y="569169"/>
            <a:ext cx="2363755" cy="354563"/>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Weekly Slack Erosion Report</a:t>
            </a:r>
          </a:p>
        </p:txBody>
      </p:sp>
      <p:sp>
        <p:nvSpPr>
          <p:cNvPr id="7" name="Explosion: 8 Points 6">
            <a:extLst>
              <a:ext uri="{FF2B5EF4-FFF2-40B4-BE49-F238E27FC236}">
                <a16:creationId xmlns:a16="http://schemas.microsoft.com/office/drawing/2014/main" id="{21E9EFCC-29B9-42EA-9DE9-870D13524FBD}"/>
              </a:ext>
            </a:extLst>
          </p:cNvPr>
          <p:cNvSpPr/>
          <p:nvPr/>
        </p:nvSpPr>
        <p:spPr>
          <a:xfrm>
            <a:off x="10114597" y="184280"/>
            <a:ext cx="1847248" cy="127362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Contract Mod Received</a:t>
            </a:r>
          </a:p>
        </p:txBody>
      </p:sp>
      <p:sp>
        <p:nvSpPr>
          <p:cNvPr id="10" name="Slide Number Placeholder 9">
            <a:extLst>
              <a:ext uri="{FF2B5EF4-FFF2-40B4-BE49-F238E27FC236}">
                <a16:creationId xmlns:a16="http://schemas.microsoft.com/office/drawing/2014/main" id="{8ED8E6A7-4B80-47D9-AFC7-2C055CF0B1D2}"/>
              </a:ext>
            </a:extLst>
          </p:cNvPr>
          <p:cNvSpPr>
            <a:spLocks noGrp="1"/>
          </p:cNvSpPr>
          <p:nvPr>
            <p:ph type="sldNum" sz="quarter" idx="12"/>
          </p:nvPr>
        </p:nvSpPr>
        <p:spPr>
          <a:xfrm>
            <a:off x="-29634" y="6188075"/>
            <a:ext cx="398421" cy="669925"/>
          </a:xfrm>
        </p:spPr>
        <p:txBody>
          <a:bodyPr/>
          <a:lstStyle/>
          <a:p>
            <a:fld id="{4FAB73BC-B049-4115-A692-8D63A059BFB8}" type="slidenum">
              <a:rPr lang="en-US" sz="1200" smtClean="0"/>
              <a:pPr/>
              <a:t>24</a:t>
            </a:fld>
            <a:endParaRPr lang="en-US" sz="1200" dirty="0"/>
          </a:p>
        </p:txBody>
      </p:sp>
    </p:spTree>
    <p:extLst>
      <p:ext uri="{BB962C8B-B14F-4D97-AF65-F5344CB8AC3E}">
        <p14:creationId xmlns:p14="http://schemas.microsoft.com/office/powerpoint/2010/main" val="1060311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99D76-C46E-4AA3-87AA-F5595729BFA1}"/>
              </a:ext>
            </a:extLst>
          </p:cNvPr>
          <p:cNvSpPr txBox="1"/>
          <p:nvPr/>
        </p:nvSpPr>
        <p:spPr>
          <a:xfrm>
            <a:off x="286178" y="233266"/>
            <a:ext cx="11666335" cy="923330"/>
          </a:xfrm>
          <a:prstGeom prst="rect">
            <a:avLst/>
          </a:prstGeom>
          <a:noFill/>
          <a:ln w="19050">
            <a:solidFill>
              <a:schemeClr val="accent1"/>
            </a:solidFill>
          </a:ln>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I want to show you how the reports are useful to the projects themselves…what information the PM’s get from these reports help them manage their projects better and how the Schedulers are providing better information in less time.   </a:t>
            </a:r>
          </a:p>
        </p:txBody>
      </p:sp>
      <p:sp>
        <p:nvSpPr>
          <p:cNvPr id="3" name="TextBox 2">
            <a:extLst>
              <a:ext uri="{FF2B5EF4-FFF2-40B4-BE49-F238E27FC236}">
                <a16:creationId xmlns:a16="http://schemas.microsoft.com/office/drawing/2014/main" id="{CE4109CF-F7D3-4A3E-A16B-615730B60EEC}"/>
              </a:ext>
            </a:extLst>
          </p:cNvPr>
          <p:cNvSpPr txBox="1"/>
          <p:nvPr/>
        </p:nvSpPr>
        <p:spPr>
          <a:xfrm>
            <a:off x="286178" y="1511559"/>
            <a:ext cx="11768974" cy="4524315"/>
          </a:xfrm>
          <a:prstGeom prst="rect">
            <a:avLst/>
          </a:prstGeom>
          <a:noFill/>
          <a:ln w="19050">
            <a:solidFill>
              <a:schemeClr val="accent1"/>
            </a:solidFill>
          </a:ln>
        </p:spPr>
        <p:txBody>
          <a:bodyPr wrap="square" rtlCol="0">
            <a:spAutoFit/>
          </a:bodyPr>
          <a:lstStyle/>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2 week look ahead-</a:t>
            </a:r>
            <a:r>
              <a:rPr lang="en-US" dirty="0">
                <a:solidFill>
                  <a:schemeClr val="bg1"/>
                </a:solidFill>
                <a:latin typeface="Arial" panose="020B0604020202020204" pitchFamily="34" charset="0"/>
                <a:cs typeface="Arial" panose="020B0604020202020204" pitchFamily="34" charset="0"/>
              </a:rPr>
              <a:t>it triggers the PM to go to the task owner and make sure they can meet the dates shown in the schedule and to help mitigate any issues that may arise from missed deadlines or incorrect effort estimates.</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Late task report</a:t>
            </a:r>
            <a:r>
              <a:rPr lang="en-US" dirty="0">
                <a:solidFill>
                  <a:schemeClr val="bg1"/>
                </a:solidFill>
                <a:latin typeface="Arial" panose="020B0604020202020204" pitchFamily="34" charset="0"/>
                <a:cs typeface="Arial" panose="020B0604020202020204" pitchFamily="34" charset="0"/>
              </a:rPr>
              <a:t>-the PM goes through this report to see how late tasks really are based on the status updates and to figure out how they can recover schedule. </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Slack Erosion report</a:t>
            </a:r>
            <a:r>
              <a:rPr lang="en-US" dirty="0">
                <a:solidFill>
                  <a:schemeClr val="bg1"/>
                </a:solidFill>
                <a:latin typeface="Arial" panose="020B0604020202020204" pitchFamily="34" charset="0"/>
                <a:cs typeface="Arial" panose="020B0604020202020204" pitchFamily="34" charset="0"/>
              </a:rPr>
              <a:t>-This report shows the PM where scope creep happens in the project and when/or if they would need to go to the customer and ask for a contract modification and gives them a good view of when they need to recover scope and schedule.   </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Critical Path Analysis report</a:t>
            </a:r>
            <a:r>
              <a:rPr lang="en-US" dirty="0">
                <a:solidFill>
                  <a:schemeClr val="bg1"/>
                </a:solidFill>
                <a:latin typeface="Arial" panose="020B0604020202020204" pitchFamily="34" charset="0"/>
                <a:cs typeface="Arial" panose="020B0604020202020204" pitchFamily="34" charset="0"/>
              </a:rPr>
              <a:t>-this report shows the PM exactly which tasks (by using Driving predecessors) are affecting their top level assembly builds, Contract Delivery Date and what tasks are moving into the Critical Path. This report helps them make a decision to re-prioritize the work that’s in the critical path to help recover schedule.  </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FD5E05F-65C0-49F0-90F0-D2E1BF9DD3B2}"/>
              </a:ext>
            </a:extLst>
          </p:cNvPr>
          <p:cNvSpPr>
            <a:spLocks noGrp="1"/>
          </p:cNvSpPr>
          <p:nvPr>
            <p:ph type="sldNum" sz="quarter" idx="12"/>
          </p:nvPr>
        </p:nvSpPr>
        <p:spPr>
          <a:xfrm>
            <a:off x="-236009" y="6055874"/>
            <a:ext cx="675258" cy="669925"/>
          </a:xfrm>
        </p:spPr>
        <p:txBody>
          <a:bodyPr/>
          <a:lstStyle/>
          <a:p>
            <a:fld id="{4FAB73BC-B049-4115-A692-8D63A059BFB8}" type="slidenum">
              <a:rPr lang="en-US" sz="1200" smtClean="0"/>
              <a:pPr/>
              <a:t>25</a:t>
            </a:fld>
            <a:endParaRPr lang="en-US" sz="1200" dirty="0"/>
          </a:p>
        </p:txBody>
      </p:sp>
    </p:spTree>
    <p:extLst>
      <p:ext uri="{BB962C8B-B14F-4D97-AF65-F5344CB8AC3E}">
        <p14:creationId xmlns:p14="http://schemas.microsoft.com/office/powerpoint/2010/main" val="2251821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9508FE-8EFD-404D-B636-DAC9BB59D508}"/>
              </a:ext>
            </a:extLst>
          </p:cNvPr>
          <p:cNvSpPr/>
          <p:nvPr/>
        </p:nvSpPr>
        <p:spPr>
          <a:xfrm>
            <a:off x="436227" y="444616"/>
            <a:ext cx="6179177" cy="377505"/>
          </a:xfrm>
          <a:prstGeom prst="rect">
            <a:avLst/>
          </a:prstGeom>
          <a:solidFill>
            <a:schemeClr val="accent1">
              <a:lumMod val="75000"/>
            </a:schemeClr>
          </a:solidFill>
          <a:ln w="19050" cap="flat" cmpd="sng" algn="ctr">
            <a:solidFill>
              <a:srgbClr val="C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latin typeface="Arial" panose="020B0604020202020204" pitchFamily="34" charset="0"/>
                <a:cs typeface="Arial" panose="020B0604020202020204" pitchFamily="34" charset="0"/>
              </a:rPr>
              <a:t>ZIN</a:t>
            </a: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 Schedule Process 6.7 Closeout the Schedule:  </a:t>
            </a:r>
          </a:p>
        </p:txBody>
      </p:sp>
      <p:sp>
        <p:nvSpPr>
          <p:cNvPr id="3" name="Rectangle 2">
            <a:extLst>
              <a:ext uri="{FF2B5EF4-FFF2-40B4-BE49-F238E27FC236}">
                <a16:creationId xmlns:a16="http://schemas.microsoft.com/office/drawing/2014/main" id="{83C9A7B1-92A4-4650-AB20-D2F91CBFD3E3}"/>
              </a:ext>
            </a:extLst>
          </p:cNvPr>
          <p:cNvSpPr/>
          <p:nvPr/>
        </p:nvSpPr>
        <p:spPr>
          <a:xfrm>
            <a:off x="223901" y="1424607"/>
            <a:ext cx="2969703" cy="1393238"/>
          </a:xfrm>
          <a:prstGeom prst="rect">
            <a:avLst/>
          </a:prstGeom>
          <a:solidFill>
            <a:schemeClr val="accent1">
              <a:lumMod val="75000"/>
            </a:schemeClr>
          </a:solidFill>
          <a:ln w="19050" cap="flat" cmpd="sng" algn="ctr">
            <a:solidFill>
              <a:srgbClr val="C0000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6.7.1  Inputs: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Completed Schedule.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Project Completion Documentation.</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Archive Schedule in Archive Schedule Folder on ERP system.  </a:t>
            </a:r>
          </a:p>
        </p:txBody>
      </p:sp>
      <p:sp>
        <p:nvSpPr>
          <p:cNvPr id="4" name="Rectangle 3">
            <a:extLst>
              <a:ext uri="{FF2B5EF4-FFF2-40B4-BE49-F238E27FC236}">
                <a16:creationId xmlns:a16="http://schemas.microsoft.com/office/drawing/2014/main" id="{39307AEC-2E0C-4882-BCCD-A572F316483C}"/>
              </a:ext>
            </a:extLst>
          </p:cNvPr>
          <p:cNvSpPr/>
          <p:nvPr/>
        </p:nvSpPr>
        <p:spPr>
          <a:xfrm>
            <a:off x="3446076" y="2444621"/>
            <a:ext cx="7818540" cy="2556587"/>
          </a:xfrm>
          <a:prstGeom prst="rect">
            <a:avLst/>
          </a:prstGeom>
          <a:solidFill>
            <a:schemeClr val="accent1">
              <a:lumMod val="75000"/>
            </a:schemeClr>
          </a:solidFill>
          <a:ln w="19050" cap="flat" cmpd="sng" algn="ctr">
            <a:solidFill>
              <a:srgbClr val="C0000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Arial" panose="020B0604020202020204" pitchFamily="34" charset="0"/>
                <a:cs typeface="Arial" panose="020B0604020202020204" pitchFamily="34" charset="0"/>
              </a:rPr>
              <a:t>6.7.2 Completion and Closeout of the Project Schedule: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1.  When the last task is marked 100% complete, the Scheduler then will closeout the project schedule and archive it in the Controlled Schedule Archive folder on SharePoint.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600" kern="0" dirty="0">
                <a:latin typeface="Arial" panose="020B0604020202020204" pitchFamily="34" charset="0"/>
                <a:cs typeface="Arial" panose="020B0604020202020204" pitchFamily="34" charset="0"/>
              </a:rPr>
              <a:t>    2.  All Project Documentation (Monthly reports, Schedule iterations, etc.) Will be archived in the SharePoint Project Folder.  </a:t>
            </a: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3. http://mars/BP/pmis/teamwork/schedule/Schedule%20Reports/Forms</a:t>
            </a: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5D1257DB-2721-4BFE-B8FC-B7AA67775C95}"/>
              </a:ext>
            </a:extLst>
          </p:cNvPr>
          <p:cNvSpPr/>
          <p:nvPr/>
        </p:nvSpPr>
        <p:spPr>
          <a:xfrm>
            <a:off x="8450440" y="5687801"/>
            <a:ext cx="3613904" cy="377505"/>
          </a:xfrm>
          <a:prstGeom prst="rect">
            <a:avLst/>
          </a:prstGeom>
          <a:solidFill>
            <a:schemeClr val="accent1">
              <a:lumMod val="75000"/>
            </a:schemeClr>
          </a:solidFill>
          <a:ln w="19050" cap="flat" cmpd="sng" algn="ctr">
            <a:solidFill>
              <a:srgbClr val="C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6.7 Closed/Archived Schedule </a:t>
            </a:r>
          </a:p>
        </p:txBody>
      </p:sp>
      <p:pic>
        <p:nvPicPr>
          <p:cNvPr id="6" name="Picture 5">
            <a:extLst>
              <a:ext uri="{FF2B5EF4-FFF2-40B4-BE49-F238E27FC236}">
                <a16:creationId xmlns:a16="http://schemas.microsoft.com/office/drawing/2014/main" id="{FA489492-85BD-4859-BF78-E5DADEB3AD30}"/>
              </a:ext>
            </a:extLst>
          </p:cNvPr>
          <p:cNvPicPr>
            <a:picLocks noChangeAspect="1"/>
          </p:cNvPicPr>
          <p:nvPr/>
        </p:nvPicPr>
        <p:blipFill>
          <a:blip r:embed="rId3"/>
          <a:stretch>
            <a:fillRect/>
          </a:stretch>
        </p:blipFill>
        <p:spPr>
          <a:xfrm>
            <a:off x="240988" y="5123633"/>
            <a:ext cx="1847248" cy="1505843"/>
          </a:xfrm>
          <a:prstGeom prst="rect">
            <a:avLst/>
          </a:prstGeom>
          <a:solidFill>
            <a:schemeClr val="tx1"/>
          </a:solidFill>
        </p:spPr>
      </p:pic>
      <p:pic>
        <p:nvPicPr>
          <p:cNvPr id="8" name="Picture 67" descr="NASA insignia RGB">
            <a:extLst>
              <a:ext uri="{FF2B5EF4-FFF2-40B4-BE49-F238E27FC236}">
                <a16:creationId xmlns:a16="http://schemas.microsoft.com/office/drawing/2014/main" id="{9BCB47D8-0A3A-46F8-815D-04A133CCDA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31624" y="199323"/>
            <a:ext cx="1498919" cy="1240256"/>
          </a:xfrm>
          <a:prstGeom prst="rect">
            <a:avLst/>
          </a:prstGeom>
          <a:noFill/>
          <a:ln w="9525">
            <a:noFill/>
            <a:miter lim="800000"/>
            <a:headEnd/>
            <a:tailEnd/>
          </a:ln>
        </p:spPr>
      </p:pic>
      <p:sp>
        <p:nvSpPr>
          <p:cNvPr id="9" name="Slide Number Placeholder 8">
            <a:extLst>
              <a:ext uri="{FF2B5EF4-FFF2-40B4-BE49-F238E27FC236}">
                <a16:creationId xmlns:a16="http://schemas.microsoft.com/office/drawing/2014/main" id="{945E13FC-D8D6-4FEE-9F2A-213595391D12}"/>
              </a:ext>
            </a:extLst>
          </p:cNvPr>
          <p:cNvSpPr>
            <a:spLocks noGrp="1"/>
          </p:cNvSpPr>
          <p:nvPr>
            <p:ph type="sldNum" sz="quarter" idx="12"/>
          </p:nvPr>
        </p:nvSpPr>
        <p:spPr>
          <a:xfrm>
            <a:off x="11694253" y="6188075"/>
            <a:ext cx="370091" cy="669925"/>
          </a:xfrm>
        </p:spPr>
        <p:txBody>
          <a:bodyPr/>
          <a:lstStyle/>
          <a:p>
            <a:fld id="{4FAB73BC-B049-4115-A692-8D63A059BFB8}" type="slidenum">
              <a:rPr lang="en-US" sz="1200" smtClean="0"/>
              <a:pPr/>
              <a:t>26</a:t>
            </a:fld>
            <a:endParaRPr lang="en-US" sz="1200" dirty="0"/>
          </a:p>
        </p:txBody>
      </p:sp>
    </p:spTree>
    <p:extLst>
      <p:ext uri="{BB962C8B-B14F-4D97-AF65-F5344CB8AC3E}">
        <p14:creationId xmlns:p14="http://schemas.microsoft.com/office/powerpoint/2010/main" val="3129240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AC3D02-B140-4240-A9FD-1E3A55BBE8BC}"/>
              </a:ext>
            </a:extLst>
          </p:cNvPr>
          <p:cNvSpPr/>
          <p:nvPr/>
        </p:nvSpPr>
        <p:spPr>
          <a:xfrm>
            <a:off x="132959" y="111967"/>
            <a:ext cx="11926080" cy="625457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500" b="1" u="sng" dirty="0">
                <a:solidFill>
                  <a:schemeClr val="tx1"/>
                </a:solidFill>
                <a:latin typeface="Arial" panose="020B0604020202020204" pitchFamily="34" charset="0"/>
                <a:cs typeface="Arial" panose="020B0604020202020204" pitchFamily="34" charset="0"/>
              </a:rPr>
              <a:t>Key Takeaways:</a:t>
            </a:r>
          </a:p>
          <a:p>
            <a:endParaRPr lang="en-US" sz="15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1500" b="1" dirty="0">
                <a:solidFill>
                  <a:schemeClr val="bg1"/>
                </a:solidFill>
                <a:latin typeface="Arial" panose="020B0604020202020204" pitchFamily="34" charset="0"/>
                <a:cs typeface="Arial" panose="020B0604020202020204" pitchFamily="34" charset="0"/>
              </a:rPr>
              <a:t>Because NASA-GRC &amp; the ISS Program are asking for more in depth information from our schedules and better cost estimates for the projects (Estimates to Complete, Resource labor costs &amp; Information, etc.) we are creating more detailed schedules and status updating more frequently with credible information.  We are able to create more meaningful schedules and pull more valid data reporting for the NASA PM’s and for the ZIN Project Managers to use to stay on task.</a:t>
            </a:r>
          </a:p>
          <a:p>
            <a:r>
              <a:rPr lang="en-US" sz="1500" b="1" dirty="0">
                <a:solidFill>
                  <a:schemeClr val="bg1"/>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v"/>
            </a:pPr>
            <a:r>
              <a:rPr lang="en-US" sz="1500" b="1" dirty="0">
                <a:solidFill>
                  <a:schemeClr val="bg1"/>
                </a:solidFill>
                <a:latin typeface="Arial" panose="020B0604020202020204" pitchFamily="34" charset="0"/>
                <a:cs typeface="Arial" panose="020B0604020202020204" pitchFamily="34" charset="0"/>
              </a:rPr>
              <a:t>The Scheduling Department is working with the Matrix Department Managers, the Project Teams and the Project Managers to get the schedules created in more detail as we approach the new phases of the project and get status updates on a weekly basis if needed depending on criticality.</a:t>
            </a:r>
          </a:p>
          <a:p>
            <a:pPr marL="342900" indent="-342900">
              <a:buFont typeface="Wingdings" panose="05000000000000000000" pitchFamily="2" charset="2"/>
              <a:buChar char="v"/>
            </a:pPr>
            <a:endParaRPr lang="en-US" sz="15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1500" b="1" dirty="0">
                <a:solidFill>
                  <a:schemeClr val="bg1"/>
                </a:solidFill>
                <a:latin typeface="Arial" panose="020B0604020202020204" pitchFamily="34" charset="0"/>
                <a:cs typeface="Arial" panose="020B0604020202020204" pitchFamily="34" charset="0"/>
              </a:rPr>
              <a:t>To publish the information right away because the Schedulers can do most of the updating of the schedules prior to meeting with the Project Managers/Teams using the Demand Planner information and our ERP system information.   </a:t>
            </a:r>
          </a:p>
          <a:p>
            <a:r>
              <a:rPr lang="en-US" sz="1500" b="1" dirty="0">
                <a:solidFill>
                  <a:schemeClr val="bg1"/>
                </a:solidFill>
                <a:latin typeface="Arial" panose="020B0604020202020204" pitchFamily="34" charset="0"/>
                <a:cs typeface="Arial" panose="020B0604020202020204" pitchFamily="34" charset="0"/>
              </a:rPr>
              <a:t> </a:t>
            </a:r>
          </a:p>
          <a:p>
            <a:pPr marL="342900" indent="-342900">
              <a:buFont typeface="Wingdings" panose="05000000000000000000" pitchFamily="2" charset="2"/>
              <a:buChar char="v"/>
            </a:pPr>
            <a:r>
              <a:rPr lang="en-US" sz="1500" b="1" dirty="0">
                <a:solidFill>
                  <a:schemeClr val="bg1"/>
                </a:solidFill>
                <a:latin typeface="Arial" panose="020B0604020202020204" pitchFamily="34" charset="0"/>
                <a:cs typeface="Arial" panose="020B0604020202020204" pitchFamily="34" charset="0"/>
              </a:rPr>
              <a:t>This gives the Project Managers more visibility into the project performance and schedule performance. </a:t>
            </a:r>
          </a:p>
          <a:p>
            <a:endParaRPr lang="en-US" sz="15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1500" b="1" dirty="0">
                <a:solidFill>
                  <a:schemeClr val="bg1"/>
                </a:solidFill>
                <a:latin typeface="Arial" panose="020B0604020202020204" pitchFamily="34" charset="0"/>
                <a:cs typeface="Arial" panose="020B0604020202020204" pitchFamily="34" charset="0"/>
              </a:rPr>
              <a:t>We are now able to pull more detailed information from the schedules to put into reports that notify the Project Manager, Project Teams and Upper Management of possible issues with the overall project and the ability to mitigate them.</a:t>
            </a:r>
          </a:p>
          <a:p>
            <a:pPr marL="342900" indent="-342900">
              <a:buFont typeface="Wingdings" panose="05000000000000000000" pitchFamily="2" charset="2"/>
              <a:buChar char="v"/>
            </a:pPr>
            <a:endParaRPr lang="en-US" sz="15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1500" b="1" dirty="0">
                <a:solidFill>
                  <a:schemeClr val="bg1"/>
                </a:solidFill>
                <a:latin typeface="Arial" panose="020B0604020202020204" pitchFamily="34" charset="0"/>
                <a:cs typeface="Arial" panose="020B0604020202020204" pitchFamily="34" charset="0"/>
              </a:rPr>
              <a:t>The Project Manager now has more control over the successful completion of the project using the Schedule as a powerful tool to help manage the project throughout it’s life cycle. </a:t>
            </a:r>
          </a:p>
          <a:p>
            <a:endParaRPr lang="en-US" sz="15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1500" b="1" dirty="0">
                <a:solidFill>
                  <a:schemeClr val="bg1"/>
                </a:solidFill>
                <a:latin typeface="Arial" panose="020B0604020202020204" pitchFamily="34" charset="0"/>
                <a:cs typeface="Arial" panose="020B0604020202020204" pitchFamily="34" charset="0"/>
              </a:rPr>
              <a:t>We can now see issues arising ahead of time and we are able to be pro-active on notifying the Project Teams, the Project Managers and the Matrix Dept. Managers of pending issues that due to any number of reasons, may be late…</a:t>
            </a:r>
          </a:p>
          <a:p>
            <a:pPr marL="342900" indent="-342900">
              <a:buFont typeface="Wingdings" panose="05000000000000000000" pitchFamily="2" charset="2"/>
              <a:buChar char="v"/>
            </a:pPr>
            <a:endParaRPr lang="en-US" sz="15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1500" b="1" dirty="0">
                <a:solidFill>
                  <a:schemeClr val="bg1"/>
                </a:solidFill>
                <a:latin typeface="Arial" panose="020B0604020202020204" pitchFamily="34" charset="0"/>
                <a:cs typeface="Arial" panose="020B0604020202020204" pitchFamily="34" charset="0"/>
              </a:rPr>
              <a:t>With the ability to see issues arise and the ability to be pro-active in mitigating the issues, we have given our customers more confidence in the schedules and also the projects themselves with finishing on scope, time and budget.   </a:t>
            </a:r>
          </a:p>
        </p:txBody>
      </p:sp>
      <p:pic>
        <p:nvPicPr>
          <p:cNvPr id="4" name="Picture 67" descr="NASA insignia RGB">
            <a:extLst>
              <a:ext uri="{FF2B5EF4-FFF2-40B4-BE49-F238E27FC236}">
                <a16:creationId xmlns:a16="http://schemas.microsoft.com/office/drawing/2014/main" id="{612018F3-6700-46D9-8087-FFDCF188FCAF}"/>
              </a:ext>
            </a:extLst>
          </p:cNvPr>
          <p:cNvPicPr>
            <a:picLocks noChangeAspect="1" noChangeArrowheads="1"/>
          </p:cNvPicPr>
          <p:nvPr/>
        </p:nvPicPr>
        <p:blipFill>
          <a:blip r:embed="rId2" cstate="screen">
            <a:alphaModFix amt="32000"/>
            <a:extLst>
              <a:ext uri="{28A0092B-C50C-407E-A947-70E740481C1C}">
                <a14:useLocalDpi xmlns:a14="http://schemas.microsoft.com/office/drawing/2010/main"/>
              </a:ext>
            </a:extLst>
          </a:blip>
          <a:srcRect/>
          <a:stretch>
            <a:fillRect/>
          </a:stretch>
        </p:blipFill>
        <p:spPr bwMode="auto">
          <a:xfrm>
            <a:off x="6456784" y="1258284"/>
            <a:ext cx="5035221" cy="4166311"/>
          </a:xfrm>
          <a:prstGeom prst="rect">
            <a:avLst/>
          </a:prstGeom>
          <a:noFill/>
          <a:ln w="9525">
            <a:noFill/>
            <a:miter lim="800000"/>
            <a:headEnd/>
            <a:tailEnd/>
          </a:ln>
        </p:spPr>
      </p:pic>
      <p:pic>
        <p:nvPicPr>
          <p:cNvPr id="5" name="Picture 4">
            <a:extLst>
              <a:ext uri="{FF2B5EF4-FFF2-40B4-BE49-F238E27FC236}">
                <a16:creationId xmlns:a16="http://schemas.microsoft.com/office/drawing/2014/main" id="{31DAF6CE-0D76-4375-A550-1580B43B5FA7}"/>
              </a:ext>
            </a:extLst>
          </p:cNvPr>
          <p:cNvPicPr>
            <a:picLocks noChangeAspect="1"/>
          </p:cNvPicPr>
          <p:nvPr/>
        </p:nvPicPr>
        <p:blipFill>
          <a:blip r:embed="rId3">
            <a:alphaModFix amt="32000"/>
          </a:blip>
          <a:stretch>
            <a:fillRect/>
          </a:stretch>
        </p:blipFill>
        <p:spPr>
          <a:xfrm>
            <a:off x="72901" y="1132321"/>
            <a:ext cx="7039322" cy="5738327"/>
          </a:xfrm>
          <a:prstGeom prst="rect">
            <a:avLst/>
          </a:prstGeom>
          <a:noFill/>
        </p:spPr>
      </p:pic>
      <p:sp>
        <p:nvSpPr>
          <p:cNvPr id="6" name="Slide Number Placeholder 5">
            <a:extLst>
              <a:ext uri="{FF2B5EF4-FFF2-40B4-BE49-F238E27FC236}">
                <a16:creationId xmlns:a16="http://schemas.microsoft.com/office/drawing/2014/main" id="{1551E4C9-80DD-453A-BB62-1770EBAB5448}"/>
              </a:ext>
            </a:extLst>
          </p:cNvPr>
          <p:cNvSpPr>
            <a:spLocks noGrp="1"/>
          </p:cNvSpPr>
          <p:nvPr>
            <p:ph type="sldNum" sz="quarter" idx="12"/>
          </p:nvPr>
        </p:nvSpPr>
        <p:spPr>
          <a:xfrm>
            <a:off x="0" y="6076108"/>
            <a:ext cx="451744" cy="669925"/>
          </a:xfrm>
        </p:spPr>
        <p:txBody>
          <a:bodyPr/>
          <a:lstStyle/>
          <a:p>
            <a:fld id="{4FAB73BC-B049-4115-A692-8D63A059BFB8}" type="slidenum">
              <a:rPr lang="en-US" sz="1200" smtClean="0"/>
              <a:pPr/>
              <a:t>27</a:t>
            </a:fld>
            <a:endParaRPr lang="en-US" sz="1200" dirty="0"/>
          </a:p>
        </p:txBody>
      </p:sp>
    </p:spTree>
    <p:extLst>
      <p:ext uri="{BB962C8B-B14F-4D97-AF65-F5344CB8AC3E}">
        <p14:creationId xmlns:p14="http://schemas.microsoft.com/office/powerpoint/2010/main" val="2461281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8 Points 1">
            <a:extLst>
              <a:ext uri="{FF2B5EF4-FFF2-40B4-BE49-F238E27FC236}">
                <a16:creationId xmlns:a16="http://schemas.microsoft.com/office/drawing/2014/main" id="{0D76671F-4B12-49B7-A7B7-1A550983114A}"/>
              </a:ext>
            </a:extLst>
          </p:cNvPr>
          <p:cNvSpPr/>
          <p:nvPr/>
        </p:nvSpPr>
        <p:spPr>
          <a:xfrm>
            <a:off x="3168242" y="1583422"/>
            <a:ext cx="5855516" cy="36911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rial" panose="020B0604020202020204" pitchFamily="34" charset="0"/>
                <a:cs typeface="Arial" panose="020B0604020202020204" pitchFamily="34" charset="0"/>
              </a:rPr>
              <a:t>The End…</a:t>
            </a:r>
          </a:p>
        </p:txBody>
      </p:sp>
      <p:sp>
        <p:nvSpPr>
          <p:cNvPr id="4" name="Slide Number Placeholder 3">
            <a:extLst>
              <a:ext uri="{FF2B5EF4-FFF2-40B4-BE49-F238E27FC236}">
                <a16:creationId xmlns:a16="http://schemas.microsoft.com/office/drawing/2014/main" id="{B6D20B06-12FD-4042-96ED-692AD96E8CC7}"/>
              </a:ext>
            </a:extLst>
          </p:cNvPr>
          <p:cNvSpPr>
            <a:spLocks noGrp="1"/>
          </p:cNvSpPr>
          <p:nvPr>
            <p:ph type="sldNum" sz="quarter" idx="12"/>
          </p:nvPr>
        </p:nvSpPr>
        <p:spPr>
          <a:xfrm>
            <a:off x="-268447" y="6188075"/>
            <a:ext cx="683647" cy="669925"/>
          </a:xfrm>
        </p:spPr>
        <p:txBody>
          <a:bodyPr/>
          <a:lstStyle/>
          <a:p>
            <a:fld id="{4FAB73BC-B049-4115-A692-8D63A059BFB8}" type="slidenum">
              <a:rPr lang="en-US" sz="1200" smtClean="0"/>
              <a:pPr/>
              <a:t>28</a:t>
            </a:fld>
            <a:endParaRPr lang="en-US" sz="1200" dirty="0"/>
          </a:p>
        </p:txBody>
      </p:sp>
    </p:spTree>
    <p:extLst>
      <p:ext uri="{BB962C8B-B14F-4D97-AF65-F5344CB8AC3E}">
        <p14:creationId xmlns:p14="http://schemas.microsoft.com/office/powerpoint/2010/main" val="128111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A6EB4-411F-429B-879C-403CB0E2A198}"/>
              </a:ext>
            </a:extLst>
          </p:cNvPr>
          <p:cNvSpPr txBox="1"/>
          <p:nvPr/>
        </p:nvSpPr>
        <p:spPr>
          <a:xfrm>
            <a:off x="3964162" y="230363"/>
            <a:ext cx="3778599" cy="523220"/>
          </a:xfrm>
          <a:prstGeom prst="rect">
            <a:avLst/>
          </a:prstGeom>
          <a:noFill/>
          <a:ln>
            <a:solidFill>
              <a:srgbClr val="002060"/>
            </a:solidFill>
          </a:ln>
        </p:spPr>
        <p:txBody>
          <a:bodyPr wrap="none" rtlCol="0">
            <a:spAutoFit/>
          </a:bodyPr>
          <a:lstStyle/>
          <a:p>
            <a:r>
              <a:rPr lang="en-US" sz="2800" b="1" dirty="0">
                <a:solidFill>
                  <a:schemeClr val="bg1"/>
                </a:solidFill>
                <a:latin typeface="Arial" panose="020B0604020202020204" pitchFamily="34" charset="0"/>
                <a:cs typeface="Arial" panose="020B0604020202020204" pitchFamily="34" charset="0"/>
              </a:rPr>
              <a:t>Remember When???</a:t>
            </a:r>
          </a:p>
        </p:txBody>
      </p:sp>
      <p:pic>
        <p:nvPicPr>
          <p:cNvPr id="3" name="Picture 2">
            <a:extLst>
              <a:ext uri="{FF2B5EF4-FFF2-40B4-BE49-F238E27FC236}">
                <a16:creationId xmlns:a16="http://schemas.microsoft.com/office/drawing/2014/main" id="{38DA9583-4B6E-4C2B-B5EF-8254AC586EC1}"/>
              </a:ext>
            </a:extLst>
          </p:cNvPr>
          <p:cNvPicPr>
            <a:picLocks noChangeAspect="1"/>
          </p:cNvPicPr>
          <p:nvPr/>
        </p:nvPicPr>
        <p:blipFill>
          <a:blip r:embed="rId2"/>
          <a:stretch>
            <a:fillRect/>
          </a:stretch>
        </p:blipFill>
        <p:spPr>
          <a:xfrm rot="20610529">
            <a:off x="936038" y="1883178"/>
            <a:ext cx="4846207" cy="3646946"/>
          </a:xfrm>
          <a:prstGeom prst="rect">
            <a:avLst/>
          </a:prstGeom>
        </p:spPr>
      </p:pic>
      <p:pic>
        <p:nvPicPr>
          <p:cNvPr id="4" name="Picture 3">
            <a:extLst>
              <a:ext uri="{FF2B5EF4-FFF2-40B4-BE49-F238E27FC236}">
                <a16:creationId xmlns:a16="http://schemas.microsoft.com/office/drawing/2014/main" id="{1E6A6016-9569-4E70-83F6-8A515F3966CA}"/>
              </a:ext>
            </a:extLst>
          </p:cNvPr>
          <p:cNvPicPr>
            <a:picLocks noChangeAspect="1"/>
          </p:cNvPicPr>
          <p:nvPr/>
        </p:nvPicPr>
        <p:blipFill>
          <a:blip r:embed="rId3"/>
          <a:stretch>
            <a:fillRect/>
          </a:stretch>
        </p:blipFill>
        <p:spPr>
          <a:xfrm rot="715897">
            <a:off x="6528294" y="1563661"/>
            <a:ext cx="4988965" cy="3769215"/>
          </a:xfrm>
          <a:prstGeom prst="rect">
            <a:avLst/>
          </a:prstGeom>
        </p:spPr>
      </p:pic>
      <p:pic>
        <p:nvPicPr>
          <p:cNvPr id="6" name="Picture 5">
            <a:extLst>
              <a:ext uri="{FF2B5EF4-FFF2-40B4-BE49-F238E27FC236}">
                <a16:creationId xmlns:a16="http://schemas.microsoft.com/office/drawing/2014/main" id="{38C0DAAE-969C-4588-9D59-BBBBD0D92ADE}"/>
              </a:ext>
            </a:extLst>
          </p:cNvPr>
          <p:cNvPicPr>
            <a:picLocks noChangeAspect="1"/>
          </p:cNvPicPr>
          <p:nvPr/>
        </p:nvPicPr>
        <p:blipFill>
          <a:blip r:embed="rId4"/>
          <a:stretch>
            <a:fillRect/>
          </a:stretch>
        </p:blipFill>
        <p:spPr>
          <a:xfrm>
            <a:off x="10929885" y="147971"/>
            <a:ext cx="1106687" cy="902151"/>
          </a:xfrm>
          <a:prstGeom prst="rect">
            <a:avLst/>
          </a:prstGeom>
          <a:solidFill>
            <a:schemeClr val="tx1"/>
          </a:solidFill>
          <a:ln>
            <a:solidFill>
              <a:schemeClr val="accent1">
                <a:lumMod val="75000"/>
              </a:schemeClr>
            </a:solidFill>
          </a:ln>
        </p:spPr>
      </p:pic>
      <p:pic>
        <p:nvPicPr>
          <p:cNvPr id="7" name="Picture 67" descr="NASA insignia RGB">
            <a:extLst>
              <a:ext uri="{FF2B5EF4-FFF2-40B4-BE49-F238E27FC236}">
                <a16:creationId xmlns:a16="http://schemas.microsoft.com/office/drawing/2014/main" id="{169D2D53-84AC-47A9-98EF-4C40FBCF617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585" y="147971"/>
            <a:ext cx="944773" cy="781737"/>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F65CC65D-7F3B-4F81-BC6C-BED5F76E353E}"/>
              </a:ext>
            </a:extLst>
          </p:cNvPr>
          <p:cNvSpPr>
            <a:spLocks noGrp="1"/>
          </p:cNvSpPr>
          <p:nvPr>
            <p:ph type="sldNum" sz="quarter" idx="12"/>
          </p:nvPr>
        </p:nvSpPr>
        <p:spPr>
          <a:xfrm>
            <a:off x="0" y="6040104"/>
            <a:ext cx="403870" cy="669925"/>
          </a:xfrm>
        </p:spPr>
        <p:txBody>
          <a:bodyPr/>
          <a:lstStyle/>
          <a:p>
            <a:fld id="{4FAB73BC-B049-4115-A692-8D63A059BFB8}" type="slidenum">
              <a:rPr lang="en-US" sz="1200" smtClean="0"/>
              <a:pPr/>
              <a:t>3</a:t>
            </a:fld>
            <a:endParaRPr lang="en-US" sz="1200" dirty="0"/>
          </a:p>
        </p:txBody>
      </p:sp>
    </p:spTree>
    <p:extLst>
      <p:ext uri="{BB962C8B-B14F-4D97-AF65-F5344CB8AC3E}">
        <p14:creationId xmlns:p14="http://schemas.microsoft.com/office/powerpoint/2010/main" val="4198160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4B8242-5704-4A44-92F5-AE58C60B209E}"/>
              </a:ext>
            </a:extLst>
          </p:cNvPr>
          <p:cNvSpPr txBox="1"/>
          <p:nvPr/>
        </p:nvSpPr>
        <p:spPr>
          <a:xfrm>
            <a:off x="538351" y="359105"/>
            <a:ext cx="11342914" cy="6124754"/>
          </a:xfrm>
          <a:prstGeom prst="rect">
            <a:avLst/>
          </a:prstGeom>
          <a:noFill/>
          <a:ln>
            <a:solidFill>
              <a:srgbClr val="C00000"/>
            </a:solidFill>
          </a:ln>
        </p:spPr>
        <p:txBody>
          <a:bodyPr wrap="square" rtlCol="0">
            <a:spAutoFit/>
          </a:bodyPr>
          <a:lstStyle/>
          <a:p>
            <a:r>
              <a:rPr lang="en-US" sz="1600" b="1" i="1" dirty="0">
                <a:solidFill>
                  <a:schemeClr val="bg1"/>
                </a:solidFill>
                <a:latin typeface="Arial" panose="020B0604020202020204" pitchFamily="34" charset="0"/>
                <a:cs typeface="Arial" panose="020B0604020202020204" pitchFamily="34" charset="0"/>
              </a:rPr>
              <a:t>7120.5 Original Standards of Scheduling by NASA:</a:t>
            </a:r>
          </a:p>
          <a:p>
            <a:endParaRPr lang="en-US" sz="1600" b="1" i="1"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500" i="1" dirty="0">
                <a:solidFill>
                  <a:schemeClr val="bg1"/>
                </a:solidFill>
                <a:latin typeface="Arial" panose="020B0604020202020204" pitchFamily="34" charset="0"/>
                <a:cs typeface="Arial" panose="020B0604020202020204" pitchFamily="34" charset="0"/>
              </a:rPr>
              <a:t>NASA WBS:  The WBS that NASA created with the latest contract, is used to identify deliverables and the Project Life Cycle.</a:t>
            </a:r>
          </a:p>
          <a:p>
            <a:pPr marL="742950" lvl="1" indent="-285750">
              <a:buFont typeface="Arial" panose="020B0604020202020204" pitchFamily="34" charset="0"/>
              <a:buChar char="•"/>
            </a:pPr>
            <a:endParaRPr lang="en-US" sz="1500" i="1"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500" i="1" dirty="0">
                <a:solidFill>
                  <a:schemeClr val="bg1"/>
                </a:solidFill>
                <a:latin typeface="Arial" panose="020B0604020202020204" pitchFamily="34" charset="0"/>
                <a:cs typeface="Arial" panose="020B0604020202020204" pitchFamily="34" charset="0"/>
              </a:rPr>
              <a:t>Task Constraints:  The standard task constraints used were Finish-to Start, As soon as Possible, Must Finish On (Reviews and project milestones only). </a:t>
            </a:r>
          </a:p>
          <a:p>
            <a:pPr marL="742950" lvl="1" indent="-285750">
              <a:buFont typeface="Arial" panose="020B0604020202020204" pitchFamily="34" charset="0"/>
              <a:buChar char="•"/>
            </a:pPr>
            <a:endParaRPr lang="en-US" sz="1500" i="1"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500" i="1" dirty="0">
                <a:solidFill>
                  <a:schemeClr val="bg1"/>
                </a:solidFill>
                <a:latin typeface="Arial" panose="020B0604020202020204" pitchFamily="34" charset="0"/>
                <a:cs typeface="Arial" panose="020B0604020202020204" pitchFamily="34" charset="0"/>
              </a:rPr>
              <a:t>Leads and Lags:  Added to tasks when they needed to move to the right due to lower level tasks (work) being done that were not in the schedules.  These were applied to allow for those tasks to get accomplished.  </a:t>
            </a:r>
          </a:p>
          <a:p>
            <a:pPr marL="742950" lvl="1" indent="-285750">
              <a:buFont typeface="Arial" panose="020B0604020202020204" pitchFamily="34" charset="0"/>
              <a:buChar char="•"/>
            </a:pPr>
            <a:endParaRPr lang="en-US" sz="1500" i="1"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500" i="1" dirty="0">
                <a:solidFill>
                  <a:schemeClr val="bg1"/>
                </a:solidFill>
                <a:latin typeface="Arial" panose="020B0604020202020204" pitchFamily="34" charset="0"/>
                <a:cs typeface="Arial" panose="020B0604020202020204" pitchFamily="34" charset="0"/>
              </a:rPr>
              <a:t>Valid Critical Path:  Because of the way NASA has the phases of the life cycle divided individually, we were able to link our top level schedule tasks to create the critical path for the project.</a:t>
            </a:r>
          </a:p>
          <a:p>
            <a:pPr lvl="1"/>
            <a:r>
              <a:rPr lang="en-US" sz="1500" i="1" dirty="0">
                <a:solidFill>
                  <a:schemeClr val="bg1"/>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1500" i="1" dirty="0">
                <a:solidFill>
                  <a:schemeClr val="bg1"/>
                </a:solidFill>
                <a:latin typeface="Arial" panose="020B0604020202020204" pitchFamily="34" charset="0"/>
                <a:cs typeface="Arial" panose="020B0604020202020204" pitchFamily="34" charset="0"/>
              </a:rPr>
              <a:t>Task Type:  NASA insisted on using Fixed Duration for tasks actually having resources applied.  </a:t>
            </a:r>
          </a:p>
          <a:p>
            <a:pPr marL="742950" lvl="1" indent="-285750">
              <a:buFont typeface="Arial" panose="020B0604020202020204" pitchFamily="34" charset="0"/>
              <a:buChar char="•"/>
            </a:pPr>
            <a:endParaRPr lang="en-US" sz="1500" i="1"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500" i="1" dirty="0">
                <a:solidFill>
                  <a:schemeClr val="bg1"/>
                </a:solidFill>
                <a:latin typeface="Arial" panose="020B0604020202020204" pitchFamily="34" charset="0"/>
                <a:cs typeface="Arial" panose="020B0604020202020204" pitchFamily="34" charset="0"/>
              </a:rPr>
              <a:t>Task Name:  Top Level work pkgs., Gateway reviews, Entrance Criteria-Documentation for each gateway review and project deliverables were used to create the schedules. </a:t>
            </a:r>
          </a:p>
          <a:p>
            <a:pPr marL="742950" lvl="1" indent="-285750">
              <a:buFont typeface="Arial" panose="020B0604020202020204" pitchFamily="34" charset="0"/>
              <a:buChar char="•"/>
            </a:pPr>
            <a:endParaRPr lang="en-US" sz="1500" i="1"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500" i="1" dirty="0">
                <a:solidFill>
                  <a:schemeClr val="bg1"/>
                </a:solidFill>
                <a:latin typeface="Arial" panose="020B0604020202020204" pitchFamily="34" charset="0"/>
                <a:cs typeface="Arial" panose="020B0604020202020204" pitchFamily="34" charset="0"/>
              </a:rPr>
              <a:t>Schedule by Phases:  The schedules are created by the phase of the project life cycle. </a:t>
            </a:r>
          </a:p>
          <a:p>
            <a:pPr marL="742950" lvl="1" indent="-285750">
              <a:buFont typeface="Arial" panose="020B0604020202020204" pitchFamily="34" charset="0"/>
              <a:buChar char="•"/>
            </a:pPr>
            <a:endParaRPr lang="en-US" sz="1500" i="1"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500" i="1" dirty="0">
                <a:solidFill>
                  <a:schemeClr val="bg1"/>
                </a:solidFill>
                <a:latin typeface="Arial" panose="020B0604020202020204" pitchFamily="34" charset="0"/>
                <a:cs typeface="Arial" panose="020B0604020202020204" pitchFamily="34" charset="0"/>
              </a:rPr>
              <a:t>Resource Loading:  Resource loading was done with individual employee names so we could follow employee labor allocations and we could hold responsible the person who was doing that task.</a:t>
            </a:r>
          </a:p>
          <a:p>
            <a:pPr lvl="1"/>
            <a:r>
              <a:rPr lang="en-US" sz="1500" i="1" dirty="0">
                <a:solidFill>
                  <a:schemeClr val="bg1"/>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1500" i="1" dirty="0">
                <a:solidFill>
                  <a:schemeClr val="bg1"/>
                </a:solidFill>
                <a:latin typeface="Arial" panose="020B0604020202020204" pitchFamily="34" charset="0"/>
                <a:cs typeface="Arial" panose="020B0604020202020204" pitchFamily="34" charset="0"/>
              </a:rPr>
              <a:t>Task Calendars:  NASA uses the standard task calendar of 8 hours a day, 5 days a week and all Standard Federal Holidays.     </a:t>
            </a:r>
          </a:p>
        </p:txBody>
      </p:sp>
      <p:pic>
        <p:nvPicPr>
          <p:cNvPr id="40" name="Picture 39">
            <a:extLst>
              <a:ext uri="{FF2B5EF4-FFF2-40B4-BE49-F238E27FC236}">
                <a16:creationId xmlns:a16="http://schemas.microsoft.com/office/drawing/2014/main" id="{D47913EE-88B2-4312-82E6-6B50EF8C2C50}"/>
              </a:ext>
            </a:extLst>
          </p:cNvPr>
          <p:cNvPicPr>
            <a:picLocks noChangeAspect="1"/>
          </p:cNvPicPr>
          <p:nvPr/>
        </p:nvPicPr>
        <p:blipFill>
          <a:blip r:embed="rId2"/>
          <a:stretch>
            <a:fillRect/>
          </a:stretch>
        </p:blipFill>
        <p:spPr>
          <a:xfrm>
            <a:off x="139664" y="5943627"/>
            <a:ext cx="1049989" cy="855932"/>
          </a:xfrm>
          <a:prstGeom prst="rect">
            <a:avLst/>
          </a:prstGeom>
          <a:solidFill>
            <a:schemeClr val="tx1"/>
          </a:solidFill>
          <a:ln>
            <a:solidFill>
              <a:schemeClr val="accent1">
                <a:lumMod val="75000"/>
              </a:schemeClr>
            </a:solidFill>
          </a:ln>
        </p:spPr>
      </p:pic>
      <p:pic>
        <p:nvPicPr>
          <p:cNvPr id="39" name="Picture 67" descr="NASA insignia RGB">
            <a:extLst>
              <a:ext uri="{FF2B5EF4-FFF2-40B4-BE49-F238E27FC236}">
                <a16:creationId xmlns:a16="http://schemas.microsoft.com/office/drawing/2014/main" id="{277E2667-1254-498A-A970-6A9DACBE7AD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06065" y="43637"/>
            <a:ext cx="882038" cy="729828"/>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99B783F9-87BC-4605-9987-A82E925AE9FA}"/>
              </a:ext>
            </a:extLst>
          </p:cNvPr>
          <p:cNvSpPr>
            <a:spLocks noGrp="1"/>
          </p:cNvSpPr>
          <p:nvPr>
            <p:ph type="sldNum" sz="quarter" idx="12"/>
          </p:nvPr>
        </p:nvSpPr>
        <p:spPr>
          <a:xfrm>
            <a:off x="11620359" y="6129402"/>
            <a:ext cx="431977" cy="669925"/>
          </a:xfrm>
        </p:spPr>
        <p:txBody>
          <a:bodyPr/>
          <a:lstStyle/>
          <a:p>
            <a:fld id="{4FAB73BC-B049-4115-A692-8D63A059BFB8}" type="slidenum">
              <a:rPr lang="en-US" sz="1200" smtClean="0"/>
              <a:pPr/>
              <a:t>4</a:t>
            </a:fld>
            <a:endParaRPr lang="en-US" sz="1200" dirty="0"/>
          </a:p>
        </p:txBody>
      </p:sp>
    </p:spTree>
    <p:extLst>
      <p:ext uri="{BB962C8B-B14F-4D97-AF65-F5344CB8AC3E}">
        <p14:creationId xmlns:p14="http://schemas.microsoft.com/office/powerpoint/2010/main" val="3545645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BD47EF-D025-41D2-80B6-DF817E972C93}"/>
              </a:ext>
            </a:extLst>
          </p:cNvPr>
          <p:cNvPicPr>
            <a:picLocks noChangeAspect="1"/>
          </p:cNvPicPr>
          <p:nvPr/>
        </p:nvPicPr>
        <p:blipFill>
          <a:blip r:embed="rId2"/>
          <a:stretch>
            <a:fillRect/>
          </a:stretch>
        </p:blipFill>
        <p:spPr>
          <a:xfrm>
            <a:off x="135620" y="1458366"/>
            <a:ext cx="11920756" cy="4932735"/>
          </a:xfrm>
          <a:prstGeom prst="rect">
            <a:avLst/>
          </a:prstGeom>
          <a:solidFill>
            <a:schemeClr val="tx1">
              <a:lumMod val="95000"/>
            </a:schemeClr>
          </a:solidFill>
          <a:ln w="19050">
            <a:solidFill>
              <a:schemeClr val="accent1">
                <a:lumMod val="75000"/>
              </a:schemeClr>
            </a:solidFill>
          </a:ln>
        </p:spPr>
      </p:pic>
      <p:sp>
        <p:nvSpPr>
          <p:cNvPr id="4" name="TextBox 3">
            <a:extLst>
              <a:ext uri="{FF2B5EF4-FFF2-40B4-BE49-F238E27FC236}">
                <a16:creationId xmlns:a16="http://schemas.microsoft.com/office/drawing/2014/main" id="{81146D48-0426-4870-984D-DE469505E063}"/>
              </a:ext>
            </a:extLst>
          </p:cNvPr>
          <p:cNvSpPr txBox="1"/>
          <p:nvPr/>
        </p:nvSpPr>
        <p:spPr>
          <a:xfrm>
            <a:off x="151001" y="225909"/>
            <a:ext cx="11920757" cy="1077218"/>
          </a:xfrm>
          <a:prstGeom prst="rect">
            <a:avLst/>
          </a:prstGeom>
          <a:solidFill>
            <a:schemeClr val="tx1">
              <a:lumMod val="95000"/>
            </a:schemeClr>
          </a:solidFill>
          <a:ln w="19050">
            <a:solidFill>
              <a:srgbClr val="C00000"/>
            </a:solidFill>
          </a:ln>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ZIN followed the Predictive way of scheduling (Traditional/Waterfall Methodology) i.e. Fixed Durations, Finish-to-Start, As-Soon-As-Possible, Must Finish On, etc. as to follow the 7120.5 NASA Standard of scheduling for the past 6 years.  </a:t>
            </a:r>
          </a:p>
          <a:p>
            <a:r>
              <a:rPr lang="en-US" sz="1600" dirty="0">
                <a:solidFill>
                  <a:schemeClr val="bg1"/>
                </a:solidFill>
                <a:latin typeface="Arial" panose="020B0604020202020204" pitchFamily="34" charset="0"/>
                <a:cs typeface="Arial" panose="020B0604020202020204" pitchFamily="34" charset="0"/>
              </a:rPr>
              <a:t>We relied on the Project Managers to get the information we needed to status update the schedules when we scheduled at a higher level of detail, which was required by NASA.  See below:   </a:t>
            </a:r>
          </a:p>
        </p:txBody>
      </p:sp>
      <p:sp>
        <p:nvSpPr>
          <p:cNvPr id="6" name="Arrow: Right 5">
            <a:extLst>
              <a:ext uri="{FF2B5EF4-FFF2-40B4-BE49-F238E27FC236}">
                <a16:creationId xmlns:a16="http://schemas.microsoft.com/office/drawing/2014/main" id="{FA15DC5D-77EB-4522-B0C3-2701442983F8}"/>
              </a:ext>
            </a:extLst>
          </p:cNvPr>
          <p:cNvSpPr/>
          <p:nvPr/>
        </p:nvSpPr>
        <p:spPr>
          <a:xfrm rot="1221510">
            <a:off x="9134617" y="3500478"/>
            <a:ext cx="629233" cy="145273"/>
          </a:xfrm>
          <a:prstGeom prst="rightArrow">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FE432A15-83DA-4F50-8B0A-54B5E8D9C748}"/>
              </a:ext>
            </a:extLst>
          </p:cNvPr>
          <p:cNvSpPr/>
          <p:nvPr/>
        </p:nvSpPr>
        <p:spPr>
          <a:xfrm>
            <a:off x="6282216" y="3383566"/>
            <a:ext cx="2984000" cy="241378"/>
          </a:xfrm>
          <a:prstGeom prst="rect">
            <a:avLst/>
          </a:prstGeom>
          <a:solidFill>
            <a:schemeClr val="accent5">
              <a:lumMod val="40000"/>
              <a:lumOff val="60000"/>
            </a:schemeClr>
          </a:solidFill>
          <a:ln w="19050">
            <a:solidFill>
              <a:srgbClr val="C00000"/>
            </a:solidFill>
          </a:ln>
        </p:spPr>
        <p:style>
          <a:lnRef idx="1">
            <a:schemeClr val="accent1"/>
          </a:lnRef>
          <a:fillRef idx="2">
            <a:schemeClr val="accent1"/>
          </a:fillRef>
          <a:effectRef idx="1">
            <a:schemeClr val="accent1"/>
          </a:effectRef>
          <a:fontRef idx="minor">
            <a:schemeClr val="dk1"/>
          </a:fontRef>
        </p:style>
        <p:txBody>
          <a:bodyPr rtlCol="0" anchor="t"/>
          <a:lstStyle/>
          <a:p>
            <a:r>
              <a:rPr lang="en-US" sz="1100" dirty="0">
                <a:solidFill>
                  <a:schemeClr val="bg1"/>
                </a:solidFill>
                <a:latin typeface="Arial" panose="020B0604020202020204" pitchFamily="34" charset="0"/>
                <a:cs typeface="Arial" panose="020B0604020202020204" pitchFamily="34" charset="0"/>
              </a:rPr>
              <a:t>Predictive Waterfall Scheduling practice.</a:t>
            </a:r>
          </a:p>
        </p:txBody>
      </p:sp>
      <p:sp>
        <p:nvSpPr>
          <p:cNvPr id="14" name="Arrow: Right 13">
            <a:extLst>
              <a:ext uri="{FF2B5EF4-FFF2-40B4-BE49-F238E27FC236}">
                <a16:creationId xmlns:a16="http://schemas.microsoft.com/office/drawing/2014/main" id="{F3F595E4-339C-45B0-BAC5-665C8C8646F8}"/>
              </a:ext>
            </a:extLst>
          </p:cNvPr>
          <p:cNvSpPr/>
          <p:nvPr/>
        </p:nvSpPr>
        <p:spPr>
          <a:xfrm rot="16200000" flipV="1">
            <a:off x="4437156" y="5306087"/>
            <a:ext cx="706760" cy="147680"/>
          </a:xfrm>
          <a:prstGeom prst="rightArrow">
            <a:avLst/>
          </a:prstGeom>
          <a:solidFill>
            <a:schemeClr val="accent5">
              <a:lumMod val="40000"/>
              <a:lumOff val="60000"/>
            </a:schemeClr>
          </a:solidFill>
          <a:ln>
            <a:solidFill>
              <a:schemeClr val="accent5">
                <a:lumMod val="75000"/>
                <a:alpha val="5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EBB33E8-7410-4E0B-BE30-939FAD9FAA1C}"/>
              </a:ext>
            </a:extLst>
          </p:cNvPr>
          <p:cNvSpPr/>
          <p:nvPr/>
        </p:nvSpPr>
        <p:spPr>
          <a:xfrm rot="10800000">
            <a:off x="5839089" y="4017487"/>
            <a:ext cx="513819" cy="147360"/>
          </a:xfrm>
          <a:prstGeom prst="rightArrow">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n>
                <a:solidFill>
                  <a:srgbClr val="0066FF"/>
                </a:solidFill>
              </a:ln>
            </a:endParaRPr>
          </a:p>
        </p:txBody>
      </p:sp>
      <p:sp>
        <p:nvSpPr>
          <p:cNvPr id="15" name="Flowchart: Process 14">
            <a:extLst>
              <a:ext uri="{FF2B5EF4-FFF2-40B4-BE49-F238E27FC236}">
                <a16:creationId xmlns:a16="http://schemas.microsoft.com/office/drawing/2014/main" id="{C5B5861D-A26D-438E-823D-51B7E3C31468}"/>
              </a:ext>
            </a:extLst>
          </p:cNvPr>
          <p:cNvSpPr/>
          <p:nvPr/>
        </p:nvSpPr>
        <p:spPr>
          <a:xfrm>
            <a:off x="6352908" y="3924734"/>
            <a:ext cx="3830300" cy="446526"/>
          </a:xfrm>
          <a:prstGeom prst="flowChart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i="1" dirty="0">
                <a:solidFill>
                  <a:schemeClr val="bg1"/>
                </a:solidFill>
                <a:latin typeface="Arial" panose="020B0604020202020204" pitchFamily="34" charset="0"/>
                <a:cs typeface="Arial" panose="020B0604020202020204" pitchFamily="34" charset="0"/>
              </a:rPr>
              <a:t>Resources: </a:t>
            </a:r>
            <a:r>
              <a:rPr lang="en-US" sz="1100" i="1" dirty="0">
                <a:solidFill>
                  <a:schemeClr val="bg1"/>
                </a:solidFill>
                <a:latin typeface="Arial" panose="020B0604020202020204" pitchFamily="34" charset="0"/>
                <a:cs typeface="Arial" panose="020B0604020202020204" pitchFamily="34" charset="0"/>
              </a:rPr>
              <a:t>Resource Loaded from the PM by Employee name once project team put into place. </a:t>
            </a:r>
          </a:p>
        </p:txBody>
      </p:sp>
      <p:sp>
        <p:nvSpPr>
          <p:cNvPr id="17" name="Flowchart: Process 16">
            <a:extLst>
              <a:ext uri="{FF2B5EF4-FFF2-40B4-BE49-F238E27FC236}">
                <a16:creationId xmlns:a16="http://schemas.microsoft.com/office/drawing/2014/main" id="{3B792D74-393A-4E2D-AFCF-FD692B1D1482}"/>
              </a:ext>
            </a:extLst>
          </p:cNvPr>
          <p:cNvSpPr/>
          <p:nvPr/>
        </p:nvSpPr>
        <p:spPr>
          <a:xfrm>
            <a:off x="4462944" y="5557972"/>
            <a:ext cx="2406504" cy="446526"/>
          </a:xfrm>
          <a:prstGeom prst="flowChart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i="1" dirty="0">
                <a:solidFill>
                  <a:schemeClr val="bg1"/>
                </a:solidFill>
                <a:latin typeface="Arial" panose="020B0604020202020204" pitchFamily="34" charset="0"/>
                <a:cs typeface="Arial" panose="020B0604020202020204" pitchFamily="34" charset="0"/>
              </a:rPr>
              <a:t>Durations &amp; % of Resources applied to Individual Tasks</a:t>
            </a:r>
          </a:p>
        </p:txBody>
      </p:sp>
      <p:sp>
        <p:nvSpPr>
          <p:cNvPr id="18" name="Rectangle 17">
            <a:extLst>
              <a:ext uri="{FF2B5EF4-FFF2-40B4-BE49-F238E27FC236}">
                <a16:creationId xmlns:a16="http://schemas.microsoft.com/office/drawing/2014/main" id="{66027B45-1F50-4B36-836F-570F3E75DD21}"/>
              </a:ext>
            </a:extLst>
          </p:cNvPr>
          <p:cNvSpPr/>
          <p:nvPr/>
        </p:nvSpPr>
        <p:spPr>
          <a:xfrm>
            <a:off x="1528990" y="3096362"/>
            <a:ext cx="1717550" cy="287204"/>
          </a:xfrm>
          <a:prstGeom prst="rect">
            <a:avLst/>
          </a:prstGeom>
          <a:solidFill>
            <a:schemeClr val="accent5">
              <a:lumMod val="40000"/>
              <a:lumOff val="60000"/>
            </a:schemeClr>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400" i="1" dirty="0">
                <a:solidFill>
                  <a:schemeClr val="bg1"/>
                </a:solidFill>
                <a:latin typeface="Arial" panose="020B0604020202020204" pitchFamily="34" charset="0"/>
                <a:cs typeface="Arial" panose="020B0604020202020204" pitchFamily="34" charset="0"/>
              </a:rPr>
              <a:t>Task % Complete</a:t>
            </a:r>
          </a:p>
        </p:txBody>
      </p:sp>
      <p:sp>
        <p:nvSpPr>
          <p:cNvPr id="19" name="Arrow: Right 18">
            <a:extLst>
              <a:ext uri="{FF2B5EF4-FFF2-40B4-BE49-F238E27FC236}">
                <a16:creationId xmlns:a16="http://schemas.microsoft.com/office/drawing/2014/main" id="{361C3A60-CBC5-426C-98FC-91953F317072}"/>
              </a:ext>
            </a:extLst>
          </p:cNvPr>
          <p:cNvSpPr/>
          <p:nvPr/>
        </p:nvSpPr>
        <p:spPr>
          <a:xfrm rot="10800000">
            <a:off x="1015171" y="3134146"/>
            <a:ext cx="513819" cy="147360"/>
          </a:xfrm>
          <a:prstGeom prst="rightArrow">
            <a:avLst/>
          </a:prstGeom>
          <a:solidFill>
            <a:schemeClr val="accent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n>
                <a:solidFill>
                  <a:srgbClr val="0066FF"/>
                </a:solidFill>
              </a:ln>
            </a:endParaRPr>
          </a:p>
        </p:txBody>
      </p:sp>
      <p:sp>
        <p:nvSpPr>
          <p:cNvPr id="7" name="Slide Number Placeholder 6">
            <a:extLst>
              <a:ext uri="{FF2B5EF4-FFF2-40B4-BE49-F238E27FC236}">
                <a16:creationId xmlns:a16="http://schemas.microsoft.com/office/drawing/2014/main" id="{CB3908A2-D933-473D-AF84-8E3DA2872B55}"/>
              </a:ext>
            </a:extLst>
          </p:cNvPr>
          <p:cNvSpPr>
            <a:spLocks noGrp="1"/>
          </p:cNvSpPr>
          <p:nvPr>
            <p:ph type="sldNum" sz="quarter" idx="12"/>
          </p:nvPr>
        </p:nvSpPr>
        <p:spPr>
          <a:xfrm>
            <a:off x="-11027" y="6174923"/>
            <a:ext cx="324055" cy="669925"/>
          </a:xfrm>
        </p:spPr>
        <p:txBody>
          <a:bodyPr/>
          <a:lstStyle/>
          <a:p>
            <a:fld id="{4FAB73BC-B049-4115-A692-8D63A059BFB8}" type="slidenum">
              <a:rPr lang="en-US" sz="1200" smtClean="0"/>
              <a:pPr/>
              <a:t>5</a:t>
            </a:fld>
            <a:endParaRPr lang="en-US" sz="1200" dirty="0"/>
          </a:p>
        </p:txBody>
      </p:sp>
    </p:spTree>
    <p:extLst>
      <p:ext uri="{BB962C8B-B14F-4D97-AF65-F5344CB8AC3E}">
        <p14:creationId xmlns:p14="http://schemas.microsoft.com/office/powerpoint/2010/main" val="106478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2409B7-A3B3-4B25-8462-95C34D63C620}"/>
              </a:ext>
            </a:extLst>
          </p:cNvPr>
          <p:cNvSpPr txBox="1">
            <a:spLocks/>
          </p:cNvSpPr>
          <p:nvPr/>
        </p:nvSpPr>
        <p:spPr>
          <a:xfrm>
            <a:off x="512550" y="1342919"/>
            <a:ext cx="11166899" cy="4708400"/>
          </a:xfrm>
          <a:prstGeom prst="rect">
            <a:avLst/>
          </a:prstGeom>
          <a:noFill/>
          <a:ln>
            <a:solidFill>
              <a:srgbClr val="C00000"/>
            </a:solidFill>
          </a:ln>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Schedule Creation-MS-Project starting with the identification of the deliverables in the project’s Statement of Work, Contract, WBS and schedule template. </a:t>
            </a:r>
          </a:p>
          <a:p>
            <a:pPr>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Activity definition identified the top level work packages that were to  be performed to complete each deliverable.  Activity sequencing was used to determine the order of the work packages and assignment of relationships between project activities.</a:t>
            </a:r>
          </a:p>
          <a:p>
            <a:pPr>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All Schedules were Fixed Duration, Finish to Start, Resource loaded by Person’s Name and As soon as Possible to follow the Waterfall Methodology and 7120.5 NASA PM Handbook.  </a:t>
            </a:r>
          </a:p>
          <a:p>
            <a:pPr>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It was reviewed by the ZIN Project Manager and Division/Program Manager.  The PM would approve of the work package assignments, task lists, milestones, durations and resource loading of the schedules. This baseline was snapped and this then became the controlled copy of the project schedule. </a:t>
            </a:r>
          </a:p>
          <a:p>
            <a:pPr>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 Monthly, meetings were created with the PM’s to get schedule status and update project information in the schedules.</a:t>
            </a:r>
          </a:p>
          <a:p>
            <a:pPr>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Monthly reports were created that were sent to NASA-GRC along with the schedules for review.  The Senior Analyst would critique the information and send it to HQ and the Program Manager for ISS.  </a:t>
            </a:r>
          </a:p>
          <a:p>
            <a:pPr>
              <a:buFont typeface="Wingdings" panose="05000000000000000000" pitchFamily="2" charset="2"/>
              <a:buChar char="v"/>
            </a:pPr>
            <a:r>
              <a:rPr lang="en-US" sz="1600" dirty="0">
                <a:solidFill>
                  <a:schemeClr val="bg1"/>
                </a:solidFill>
                <a:latin typeface="Arial" panose="020B0604020202020204" pitchFamily="34" charset="0"/>
                <a:cs typeface="Arial" panose="020B0604020202020204" pitchFamily="34" charset="0"/>
              </a:rPr>
              <a:t> The process would be repeated monthly until the project was complete and the hardware was shipped to NASA.  </a:t>
            </a:r>
          </a:p>
          <a:p>
            <a:pPr marL="0" indent="0">
              <a:buNone/>
            </a:pPr>
            <a:endParaRPr lang="en-US" sz="16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64628CD-2094-45B6-BD68-F41149D0D110}"/>
              </a:ext>
            </a:extLst>
          </p:cNvPr>
          <p:cNvSpPr/>
          <p:nvPr/>
        </p:nvSpPr>
        <p:spPr>
          <a:xfrm>
            <a:off x="512550" y="272130"/>
            <a:ext cx="11449295" cy="707886"/>
          </a:xfrm>
          <a:prstGeom prst="rect">
            <a:avLst/>
          </a:prstGeom>
          <a:noFill/>
          <a:ln>
            <a:noFill/>
          </a:ln>
        </p:spPr>
        <p:txBody>
          <a:bodyPr wrap="square" lIns="91440" tIns="45720" rIns="91440" bIns="45720">
            <a:spAutoFit/>
          </a:bodyPr>
          <a:lstStyle/>
          <a:p>
            <a:pPr algn="ctr"/>
            <a:r>
              <a:rPr lang="en-US" sz="2000" b="0" cap="none" spc="0"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The Standard ZIN Used for Planning, Initiating, Executing, Monitoring &amp; Controlling &amp; </a:t>
            </a:r>
          </a:p>
          <a:p>
            <a:pPr algn="ctr"/>
            <a:r>
              <a:rPr lang="en-US" sz="2000" b="0" cap="none" spc="0"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Close-Out of Project Schedules:   </a:t>
            </a:r>
          </a:p>
        </p:txBody>
      </p:sp>
      <p:pic>
        <p:nvPicPr>
          <p:cNvPr id="4" name="Picture 3">
            <a:extLst>
              <a:ext uri="{FF2B5EF4-FFF2-40B4-BE49-F238E27FC236}">
                <a16:creationId xmlns:a16="http://schemas.microsoft.com/office/drawing/2014/main" id="{073B989E-E25C-4252-A7CE-211B4083EB73}"/>
              </a:ext>
            </a:extLst>
          </p:cNvPr>
          <p:cNvPicPr>
            <a:picLocks noChangeAspect="1"/>
          </p:cNvPicPr>
          <p:nvPr/>
        </p:nvPicPr>
        <p:blipFill>
          <a:blip r:embed="rId2"/>
          <a:stretch>
            <a:fillRect/>
          </a:stretch>
        </p:blipFill>
        <p:spPr>
          <a:xfrm>
            <a:off x="230155" y="96014"/>
            <a:ext cx="1296955" cy="1057254"/>
          </a:xfrm>
          <a:prstGeom prst="rect">
            <a:avLst/>
          </a:prstGeom>
          <a:solidFill>
            <a:schemeClr val="tx1"/>
          </a:solidFill>
          <a:ln>
            <a:solidFill>
              <a:schemeClr val="accent1">
                <a:lumMod val="75000"/>
              </a:schemeClr>
            </a:solidFill>
          </a:ln>
        </p:spPr>
      </p:pic>
      <p:pic>
        <p:nvPicPr>
          <p:cNvPr id="7" name="Picture 6">
            <a:extLst>
              <a:ext uri="{FF2B5EF4-FFF2-40B4-BE49-F238E27FC236}">
                <a16:creationId xmlns:a16="http://schemas.microsoft.com/office/drawing/2014/main" id="{F2BD5B9B-5695-441D-AB54-76BC2AAEF29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150082" y="5861667"/>
            <a:ext cx="1041917" cy="996333"/>
          </a:xfrm>
          <a:prstGeom prst="rect">
            <a:avLst/>
          </a:prstGeom>
        </p:spPr>
      </p:pic>
      <p:sp>
        <p:nvSpPr>
          <p:cNvPr id="5" name="Slide Number Placeholder 4">
            <a:extLst>
              <a:ext uri="{FF2B5EF4-FFF2-40B4-BE49-F238E27FC236}">
                <a16:creationId xmlns:a16="http://schemas.microsoft.com/office/drawing/2014/main" id="{5BC1B471-AD26-43AC-9F72-839871FA1E0B}"/>
              </a:ext>
            </a:extLst>
          </p:cNvPr>
          <p:cNvSpPr>
            <a:spLocks noGrp="1"/>
          </p:cNvSpPr>
          <p:nvPr>
            <p:ph type="sldNum" sz="quarter" idx="12"/>
          </p:nvPr>
        </p:nvSpPr>
        <p:spPr>
          <a:xfrm>
            <a:off x="0" y="6188075"/>
            <a:ext cx="355363" cy="669925"/>
          </a:xfrm>
        </p:spPr>
        <p:txBody>
          <a:bodyPr/>
          <a:lstStyle/>
          <a:p>
            <a:fld id="{4FAB73BC-B049-4115-A692-8D63A059BFB8}" type="slidenum">
              <a:rPr lang="en-US" sz="1200" smtClean="0"/>
              <a:pPr/>
              <a:t>6</a:t>
            </a:fld>
            <a:endParaRPr lang="en-US" sz="1200" dirty="0"/>
          </a:p>
        </p:txBody>
      </p:sp>
    </p:spTree>
    <p:extLst>
      <p:ext uri="{BB962C8B-B14F-4D97-AF65-F5344CB8AC3E}">
        <p14:creationId xmlns:p14="http://schemas.microsoft.com/office/powerpoint/2010/main" val="3616027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4EBCDD-4ABA-4F0F-86D6-A370AC45BD4E}"/>
              </a:ext>
            </a:extLst>
          </p:cNvPr>
          <p:cNvSpPr/>
          <p:nvPr/>
        </p:nvSpPr>
        <p:spPr>
          <a:xfrm>
            <a:off x="212520" y="169364"/>
            <a:ext cx="11725013" cy="1323439"/>
          </a:xfrm>
          <a:prstGeom prst="rect">
            <a:avLst/>
          </a:prstGeom>
          <a:solidFill>
            <a:schemeClr val="tx2">
              <a:lumMod val="20000"/>
              <a:lumOff val="80000"/>
            </a:schemeClr>
          </a:solidFill>
          <a:ln>
            <a:solidFill>
              <a:schemeClr val="accent1"/>
            </a:solid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We decided to “Get back to Basics”. To study the way we were scheduling in more depth and to try to enhance “The Basics” of scheduling so we could move to a more Iterative or Incremental way of Project Scheduling. ZIN decided to do a re-organization of the company and moved towards a completely Matrixed Organization so the Schedule Template had to be re-structured to portray the changes in the schedule and contract deliverables but it had to be developed at a higher level of detail until we could move closer to each phase of the work that was to be performed. </a:t>
            </a:r>
          </a:p>
        </p:txBody>
      </p:sp>
      <p:pic>
        <p:nvPicPr>
          <p:cNvPr id="3" name="Picture 2">
            <a:extLst>
              <a:ext uri="{FF2B5EF4-FFF2-40B4-BE49-F238E27FC236}">
                <a16:creationId xmlns:a16="http://schemas.microsoft.com/office/drawing/2014/main" id="{9ED759AF-9E72-43E8-8C9F-52587C673767}"/>
              </a:ext>
            </a:extLst>
          </p:cNvPr>
          <p:cNvPicPr>
            <a:picLocks noChangeAspect="1"/>
          </p:cNvPicPr>
          <p:nvPr/>
        </p:nvPicPr>
        <p:blipFill>
          <a:blip r:embed="rId2"/>
          <a:stretch>
            <a:fillRect/>
          </a:stretch>
        </p:blipFill>
        <p:spPr>
          <a:xfrm>
            <a:off x="212519" y="1596025"/>
            <a:ext cx="11725013" cy="4813191"/>
          </a:xfrm>
          <a:prstGeom prst="rect">
            <a:avLst/>
          </a:prstGeom>
          <a:solidFill>
            <a:schemeClr val="tx1"/>
          </a:solidFill>
          <a:ln w="19050">
            <a:solidFill>
              <a:schemeClr val="accent1"/>
            </a:solidFill>
          </a:ln>
        </p:spPr>
      </p:pic>
      <p:sp>
        <p:nvSpPr>
          <p:cNvPr id="5" name="Arrow: Right 4">
            <a:extLst>
              <a:ext uri="{FF2B5EF4-FFF2-40B4-BE49-F238E27FC236}">
                <a16:creationId xmlns:a16="http://schemas.microsoft.com/office/drawing/2014/main" id="{9EB8A9AF-CC0E-412D-93F3-4E21A41881EF}"/>
              </a:ext>
            </a:extLst>
          </p:cNvPr>
          <p:cNvSpPr/>
          <p:nvPr/>
        </p:nvSpPr>
        <p:spPr>
          <a:xfrm rot="12882219" flipV="1">
            <a:off x="2886126" y="4924683"/>
            <a:ext cx="1579304" cy="139175"/>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12B6771-28FD-40A4-A5D7-397D01F450DE}"/>
              </a:ext>
            </a:extLst>
          </p:cNvPr>
          <p:cNvSpPr/>
          <p:nvPr/>
        </p:nvSpPr>
        <p:spPr>
          <a:xfrm rot="9444663">
            <a:off x="6100076" y="2218267"/>
            <a:ext cx="572008" cy="13546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76B8807B-0060-462C-BB38-3D246558CDBD}"/>
              </a:ext>
            </a:extLst>
          </p:cNvPr>
          <p:cNvSpPr/>
          <p:nvPr/>
        </p:nvSpPr>
        <p:spPr>
          <a:xfrm>
            <a:off x="6562061" y="1912359"/>
            <a:ext cx="3933969" cy="481537"/>
          </a:xfrm>
          <a:prstGeom prst="flowChart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i="1" dirty="0">
                <a:solidFill>
                  <a:schemeClr val="bg1"/>
                </a:solidFill>
                <a:latin typeface="Arial" panose="020B0604020202020204" pitchFamily="34" charset="0"/>
                <a:cs typeface="Arial" panose="020B0604020202020204" pitchFamily="34" charset="0"/>
              </a:rPr>
              <a:t>Resource Loaded: </a:t>
            </a:r>
            <a:r>
              <a:rPr lang="en-US" sz="1200" i="1" dirty="0">
                <a:solidFill>
                  <a:schemeClr val="bg1"/>
                </a:solidFill>
                <a:latin typeface="Arial" panose="020B0604020202020204" pitchFamily="34" charset="0"/>
                <a:cs typeface="Arial" panose="020B0604020202020204" pitchFamily="34" charset="0"/>
              </a:rPr>
              <a:t>By each Matrix Dept. Resource Loading with % of Resources applied to each task.</a:t>
            </a:r>
          </a:p>
        </p:txBody>
      </p:sp>
      <p:sp>
        <p:nvSpPr>
          <p:cNvPr id="8" name="Flowchart: Process 7">
            <a:extLst>
              <a:ext uri="{FF2B5EF4-FFF2-40B4-BE49-F238E27FC236}">
                <a16:creationId xmlns:a16="http://schemas.microsoft.com/office/drawing/2014/main" id="{DD224F6A-C3CD-4055-9B90-00F6315177CA}"/>
              </a:ext>
            </a:extLst>
          </p:cNvPr>
          <p:cNvSpPr/>
          <p:nvPr/>
        </p:nvSpPr>
        <p:spPr>
          <a:xfrm>
            <a:off x="9265080" y="3097819"/>
            <a:ext cx="2461900" cy="439898"/>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i="1" dirty="0">
                <a:solidFill>
                  <a:schemeClr val="bg1"/>
                </a:solidFill>
                <a:latin typeface="Arial" panose="020B0604020202020204" pitchFamily="34" charset="0"/>
                <a:cs typeface="Arial" panose="020B0604020202020204" pitchFamily="34" charset="0"/>
              </a:rPr>
              <a:t>Task Type: </a:t>
            </a:r>
            <a:r>
              <a:rPr lang="en-US" sz="1200" i="1" dirty="0">
                <a:solidFill>
                  <a:schemeClr val="bg1"/>
                </a:solidFill>
                <a:latin typeface="Arial" panose="020B0604020202020204" pitchFamily="34" charset="0"/>
                <a:cs typeface="Arial" panose="020B0604020202020204" pitchFamily="34" charset="0"/>
              </a:rPr>
              <a:t>Fixed Work, Fixed Duration</a:t>
            </a:r>
          </a:p>
        </p:txBody>
      </p:sp>
      <p:sp>
        <p:nvSpPr>
          <p:cNvPr id="9" name="Arrow: Right 8">
            <a:extLst>
              <a:ext uri="{FF2B5EF4-FFF2-40B4-BE49-F238E27FC236}">
                <a16:creationId xmlns:a16="http://schemas.microsoft.com/office/drawing/2014/main" id="{C9852C0A-D60D-4C72-B9AD-9151A90416F8}"/>
              </a:ext>
            </a:extLst>
          </p:cNvPr>
          <p:cNvSpPr/>
          <p:nvPr/>
        </p:nvSpPr>
        <p:spPr>
          <a:xfrm rot="10800000">
            <a:off x="8390467" y="3250035"/>
            <a:ext cx="874613" cy="13546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0CF03E1-2638-4F8D-83FD-A67FEA76CF1D}"/>
              </a:ext>
            </a:extLst>
          </p:cNvPr>
          <p:cNvSpPr/>
          <p:nvPr/>
        </p:nvSpPr>
        <p:spPr>
          <a:xfrm rot="9444663">
            <a:off x="3675892" y="5714618"/>
            <a:ext cx="572008" cy="13546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Process 3">
            <a:extLst>
              <a:ext uri="{FF2B5EF4-FFF2-40B4-BE49-F238E27FC236}">
                <a16:creationId xmlns:a16="http://schemas.microsoft.com/office/drawing/2014/main" id="{67FC5CB2-9EA3-401E-AD24-08F238B99A42}"/>
              </a:ext>
            </a:extLst>
          </p:cNvPr>
          <p:cNvSpPr/>
          <p:nvPr/>
        </p:nvSpPr>
        <p:spPr>
          <a:xfrm>
            <a:off x="4212886" y="5205061"/>
            <a:ext cx="2011961" cy="87139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i="1" dirty="0">
                <a:solidFill>
                  <a:schemeClr val="bg1"/>
                </a:solidFill>
                <a:latin typeface="Arial" panose="020B0604020202020204" pitchFamily="34" charset="0"/>
                <a:cs typeface="Arial" panose="020B0604020202020204" pitchFamily="34" charset="0"/>
              </a:rPr>
              <a:t>Task Name:  </a:t>
            </a:r>
            <a:r>
              <a:rPr lang="en-US" sz="1200" i="1" dirty="0">
                <a:solidFill>
                  <a:schemeClr val="bg1"/>
                </a:solidFill>
                <a:latin typeface="Arial" panose="020B0604020202020204" pitchFamily="34" charset="0"/>
                <a:cs typeface="Arial" panose="020B0604020202020204" pitchFamily="34" charset="0"/>
              </a:rPr>
              <a:t>Phases, Top Level Work Pkgs, Gateway Reviews, Contract Deliverables</a:t>
            </a:r>
          </a:p>
        </p:txBody>
      </p:sp>
      <p:sp>
        <p:nvSpPr>
          <p:cNvPr id="12" name="Arrow: Right 11">
            <a:extLst>
              <a:ext uri="{FF2B5EF4-FFF2-40B4-BE49-F238E27FC236}">
                <a16:creationId xmlns:a16="http://schemas.microsoft.com/office/drawing/2014/main" id="{77D04EA8-9578-48B8-B8AE-0C7A92A3F105}"/>
              </a:ext>
            </a:extLst>
          </p:cNvPr>
          <p:cNvSpPr/>
          <p:nvPr/>
        </p:nvSpPr>
        <p:spPr>
          <a:xfrm rot="9444663">
            <a:off x="1906360" y="2484705"/>
            <a:ext cx="572008" cy="13546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91CABA-E44D-492B-AB47-3ABC09F67A8A}"/>
              </a:ext>
            </a:extLst>
          </p:cNvPr>
          <p:cNvSpPr/>
          <p:nvPr/>
        </p:nvSpPr>
        <p:spPr>
          <a:xfrm>
            <a:off x="2276130" y="2380042"/>
            <a:ext cx="1119003" cy="210758"/>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1200" dirty="0">
                <a:solidFill>
                  <a:schemeClr val="bg1"/>
                </a:solidFill>
                <a:latin typeface="Arial" panose="020B0604020202020204" pitchFamily="34" charset="0"/>
                <a:cs typeface="Arial" panose="020B0604020202020204" pitchFamily="34" charset="0"/>
              </a:rPr>
              <a:t>NASA WBS</a:t>
            </a:r>
          </a:p>
        </p:txBody>
      </p:sp>
      <p:sp>
        <p:nvSpPr>
          <p:cNvPr id="14" name="Arrow: Right 13">
            <a:extLst>
              <a:ext uri="{FF2B5EF4-FFF2-40B4-BE49-F238E27FC236}">
                <a16:creationId xmlns:a16="http://schemas.microsoft.com/office/drawing/2014/main" id="{58503C91-3633-4339-A8C7-FC9C946E301B}"/>
              </a:ext>
            </a:extLst>
          </p:cNvPr>
          <p:cNvSpPr/>
          <p:nvPr/>
        </p:nvSpPr>
        <p:spPr>
          <a:xfrm rot="9444663" flipH="1" flipV="1">
            <a:off x="9567900" y="4256601"/>
            <a:ext cx="607734" cy="102860"/>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7543529-690C-4C0E-BAC5-352D5702AE68}"/>
              </a:ext>
            </a:extLst>
          </p:cNvPr>
          <p:cNvSpPr/>
          <p:nvPr/>
        </p:nvSpPr>
        <p:spPr>
          <a:xfrm rot="1011255">
            <a:off x="9459048" y="4631942"/>
            <a:ext cx="1004520" cy="11372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BE6284B-EC32-4CA7-A863-340FF87C98FE}"/>
              </a:ext>
            </a:extLst>
          </p:cNvPr>
          <p:cNvSpPr/>
          <p:nvPr/>
        </p:nvSpPr>
        <p:spPr>
          <a:xfrm>
            <a:off x="8058711" y="4371139"/>
            <a:ext cx="1512745" cy="345740"/>
          </a:xfrm>
          <a:prstGeom prst="rect">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sz="1200" b="1" dirty="0">
                <a:solidFill>
                  <a:schemeClr val="bg1"/>
                </a:solidFill>
                <a:latin typeface="Arial" panose="020B0604020202020204" pitchFamily="34" charset="0"/>
                <a:cs typeface="Arial" panose="020B0604020202020204" pitchFamily="34" charset="0"/>
              </a:rPr>
              <a:t>Valid Critical Path</a:t>
            </a:r>
          </a:p>
        </p:txBody>
      </p:sp>
      <p:sp>
        <p:nvSpPr>
          <p:cNvPr id="17" name="Arrow: Right 16">
            <a:extLst>
              <a:ext uri="{FF2B5EF4-FFF2-40B4-BE49-F238E27FC236}">
                <a16:creationId xmlns:a16="http://schemas.microsoft.com/office/drawing/2014/main" id="{120B61F2-CEA3-4807-B735-C80BA0405F8D}"/>
              </a:ext>
            </a:extLst>
          </p:cNvPr>
          <p:cNvSpPr/>
          <p:nvPr/>
        </p:nvSpPr>
        <p:spPr>
          <a:xfrm rot="20050962">
            <a:off x="6100076" y="3213756"/>
            <a:ext cx="572008" cy="13546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a:extLst>
              <a:ext uri="{FF2B5EF4-FFF2-40B4-BE49-F238E27FC236}">
                <a16:creationId xmlns:a16="http://schemas.microsoft.com/office/drawing/2014/main" id="{8CAF7AF9-9AD3-4C1E-8CD8-C954B384965C}"/>
              </a:ext>
            </a:extLst>
          </p:cNvPr>
          <p:cNvSpPr/>
          <p:nvPr/>
        </p:nvSpPr>
        <p:spPr>
          <a:xfrm>
            <a:off x="3332309" y="3220076"/>
            <a:ext cx="2941587" cy="439898"/>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i="1" dirty="0">
                <a:solidFill>
                  <a:schemeClr val="bg1"/>
                </a:solidFill>
                <a:latin typeface="Arial" panose="020B0604020202020204" pitchFamily="34" charset="0"/>
                <a:cs typeface="Arial" panose="020B0604020202020204" pitchFamily="34" charset="0"/>
              </a:rPr>
              <a:t>Remaining Work:  </a:t>
            </a:r>
            <a:r>
              <a:rPr lang="en-US" sz="1200" i="1" dirty="0">
                <a:solidFill>
                  <a:schemeClr val="bg1"/>
                </a:solidFill>
                <a:latin typeface="Arial" panose="020B0604020202020204" pitchFamily="34" charset="0"/>
                <a:cs typeface="Arial" panose="020B0604020202020204" pitchFamily="34" charset="0"/>
              </a:rPr>
              <a:t>Matrix Dept. Mgrs. Provide actual Work hours for each task.</a:t>
            </a:r>
          </a:p>
        </p:txBody>
      </p:sp>
      <p:sp>
        <p:nvSpPr>
          <p:cNvPr id="19" name="Slide Number Placeholder 18">
            <a:extLst>
              <a:ext uri="{FF2B5EF4-FFF2-40B4-BE49-F238E27FC236}">
                <a16:creationId xmlns:a16="http://schemas.microsoft.com/office/drawing/2014/main" id="{0662065F-8F8E-402F-9623-87B3FA032ED6}"/>
              </a:ext>
            </a:extLst>
          </p:cNvPr>
          <p:cNvSpPr>
            <a:spLocks noGrp="1"/>
          </p:cNvSpPr>
          <p:nvPr>
            <p:ph type="sldNum" sz="quarter" idx="12"/>
          </p:nvPr>
        </p:nvSpPr>
        <p:spPr>
          <a:xfrm>
            <a:off x="46864" y="6177475"/>
            <a:ext cx="331309" cy="669925"/>
          </a:xfrm>
        </p:spPr>
        <p:txBody>
          <a:bodyPr/>
          <a:lstStyle/>
          <a:p>
            <a:fld id="{4FAB73BC-B049-4115-A692-8D63A059BFB8}" type="slidenum">
              <a:rPr lang="en-US" sz="1200" smtClean="0"/>
              <a:pPr/>
              <a:t>7</a:t>
            </a:fld>
            <a:endParaRPr lang="en-US" sz="1200" dirty="0"/>
          </a:p>
        </p:txBody>
      </p:sp>
    </p:spTree>
    <p:extLst>
      <p:ext uri="{BB962C8B-B14F-4D97-AF65-F5344CB8AC3E}">
        <p14:creationId xmlns:p14="http://schemas.microsoft.com/office/powerpoint/2010/main" val="252062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5" name="Flowchart: Process 4">
            <a:extLst>
              <a:ext uri="{FF2B5EF4-FFF2-40B4-BE49-F238E27FC236}">
                <a16:creationId xmlns:a16="http://schemas.microsoft.com/office/drawing/2014/main" id="{11BEFF9D-3BF2-4E20-B5C2-295D74AB673D}"/>
              </a:ext>
            </a:extLst>
          </p:cNvPr>
          <p:cNvSpPr/>
          <p:nvPr/>
        </p:nvSpPr>
        <p:spPr>
          <a:xfrm>
            <a:off x="96184" y="205885"/>
            <a:ext cx="1929468" cy="631861"/>
          </a:xfrm>
          <a:prstGeom prst="flowChartProcess">
            <a:avLst/>
          </a:prstGeom>
          <a:solidFill>
            <a:schemeClr val="accent3">
              <a:lumMod val="60000"/>
              <a:lumOff val="40000"/>
            </a:schemeClr>
          </a:solidFill>
          <a:ln w="12700" cap="flat" cmpd="sng" algn="ctr">
            <a:solidFill>
              <a:srgbClr val="C00000"/>
            </a:solidFill>
            <a:prstDash val="solid"/>
          </a:ln>
          <a:effectLst/>
          <a:scene3d>
            <a:camera prst="orthographicFront"/>
            <a:lightRig rig="threePt" dir="t"/>
          </a:scene3d>
          <a:sp3d>
            <a:bevelT w="88900" h="44450" prst="angle"/>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6.1 Plan Schedule Management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Flowchart: Process 5">
            <a:extLst>
              <a:ext uri="{FF2B5EF4-FFF2-40B4-BE49-F238E27FC236}">
                <a16:creationId xmlns:a16="http://schemas.microsoft.com/office/drawing/2014/main" id="{C2BB5451-A52D-4D43-86E9-C21DC1FDD8B1}"/>
              </a:ext>
            </a:extLst>
          </p:cNvPr>
          <p:cNvSpPr/>
          <p:nvPr/>
        </p:nvSpPr>
        <p:spPr>
          <a:xfrm>
            <a:off x="2175147" y="284329"/>
            <a:ext cx="1952367" cy="559852"/>
          </a:xfrm>
          <a:prstGeom prst="flowChartProcess">
            <a:avLst/>
          </a:prstGeom>
          <a:solidFill>
            <a:srgbClr val="FFFF00"/>
          </a:solidFill>
          <a:ln w="12700" cap="flat" cmpd="sng" algn="ctr">
            <a:solidFill>
              <a:srgbClr val="00B0F0"/>
            </a:solidFill>
            <a:prstDash val="solid"/>
          </a:ln>
          <a:effectLst/>
          <a:scene3d>
            <a:camera prst="orthographicFront"/>
            <a:lightRig rig="threePt" dir="t"/>
          </a:scene3d>
          <a:sp3d>
            <a:bevelT w="88900" h="44450" prst="angle"/>
          </a:sp3d>
        </p:spPr>
        <p:txBody>
          <a:bodyPr numCol="1"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6.2 </a:t>
            </a:r>
            <a:r>
              <a:rPr lang="en-US" sz="1400" b="1" kern="0" dirty="0">
                <a:solidFill>
                  <a:prstClr val="black"/>
                </a:solidFill>
                <a:latin typeface="Arial" panose="020B0604020202020204" pitchFamily="34" charset="0"/>
                <a:cs typeface="Arial" panose="020B0604020202020204" pitchFamily="34" charset="0"/>
              </a:rPr>
              <a:t>Applying SOW WBS to Template</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314224AF-9207-4C39-A5C5-AA8EE78295CC}"/>
              </a:ext>
            </a:extLst>
          </p:cNvPr>
          <p:cNvSpPr/>
          <p:nvPr/>
        </p:nvSpPr>
        <p:spPr>
          <a:xfrm>
            <a:off x="159535" y="1130444"/>
            <a:ext cx="1929468" cy="3469576"/>
          </a:xfrm>
          <a:prstGeom prst="rect">
            <a:avLst/>
          </a:prstGeom>
          <a:solidFill>
            <a:schemeClr val="accent3">
              <a:lumMod val="60000"/>
              <a:lumOff val="40000"/>
            </a:schemeClr>
          </a:solidFill>
          <a:ln w="9525" cap="flat" cmpd="sng" algn="ctr">
            <a:solidFill>
              <a:srgbClr val="C00000"/>
            </a:solidFill>
            <a:prstDash val="solid"/>
          </a:ln>
          <a:effectLst/>
          <a:scene3d>
            <a:camera prst="orthographicFront"/>
            <a:lightRig rig="threePt" dir="t"/>
          </a:scene3d>
          <a:sp3d>
            <a:bevelT w="88900" h="44450" prst="angle"/>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6.6</a:t>
            </a:r>
          </a:p>
          <a:p>
            <a:pPr marL="0" marR="0" lvl="0" indent="0" defTabSz="914400" eaLnBrk="1" fontAlgn="auto" latinLnBrk="0" hangingPunct="1">
              <a:lnSpc>
                <a:spcPct val="100000"/>
              </a:lnSpc>
              <a:spcBef>
                <a:spcPts val="0"/>
              </a:spcBef>
              <a:spcAft>
                <a:spcPts val="0"/>
              </a:spcAft>
              <a:buClrTx/>
              <a:buSzTx/>
              <a:buFontTx/>
              <a:buNone/>
              <a:tabLst/>
              <a:defRPr/>
            </a:pPr>
            <a:endParaRPr lang="en-US" sz="1600" b="1"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Monitoring and Controlling the Schedule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02CED30-2578-45E6-B1B3-134CC82C94DE}"/>
              </a:ext>
            </a:extLst>
          </p:cNvPr>
          <p:cNvSpPr/>
          <p:nvPr/>
        </p:nvSpPr>
        <p:spPr>
          <a:xfrm>
            <a:off x="9561288" y="4706524"/>
            <a:ext cx="2491867" cy="559657"/>
          </a:xfrm>
          <a:prstGeom prst="rect">
            <a:avLst/>
          </a:prstGeom>
          <a:solidFill>
            <a:schemeClr val="bg1">
              <a:lumMod val="65000"/>
            </a:schemeClr>
          </a:solidFill>
          <a:ln w="12700" cap="flat" cmpd="sng" algn="ctr">
            <a:solidFill>
              <a:srgbClr val="00B0F0"/>
            </a:solidFill>
            <a:prstDash val="solid"/>
          </a:ln>
          <a:effectLst/>
          <a:scene3d>
            <a:camera prst="orthographicFront"/>
            <a:lightRig rig="threePt" dir="t"/>
          </a:scene3d>
          <a:sp3d>
            <a:bevelT w="88900" h="44450" prst="angle"/>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6.7  Closeout and Archive Project Schedule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C2DB18C-7185-48EC-9365-E5A78F6DA732}"/>
              </a:ext>
            </a:extLst>
          </p:cNvPr>
          <p:cNvPicPr>
            <a:picLocks noChangeAspect="1"/>
          </p:cNvPicPr>
          <p:nvPr/>
        </p:nvPicPr>
        <p:blipFill>
          <a:blip r:embed="rId2"/>
          <a:stretch>
            <a:fillRect/>
          </a:stretch>
        </p:blipFill>
        <p:spPr>
          <a:xfrm>
            <a:off x="113761" y="5250668"/>
            <a:ext cx="1847248" cy="1505843"/>
          </a:xfrm>
          <a:prstGeom prst="rect">
            <a:avLst/>
          </a:prstGeom>
          <a:solidFill>
            <a:schemeClr val="tx1">
              <a:lumMod val="95000"/>
            </a:schemeClr>
          </a:solidFill>
          <a:ln>
            <a:solidFill>
              <a:schemeClr val="accent1">
                <a:lumMod val="75000"/>
              </a:schemeClr>
            </a:solidFill>
          </a:ln>
        </p:spPr>
      </p:pic>
      <p:cxnSp>
        <p:nvCxnSpPr>
          <p:cNvPr id="12" name="Straight Arrow Connector 11">
            <a:extLst>
              <a:ext uri="{FF2B5EF4-FFF2-40B4-BE49-F238E27FC236}">
                <a16:creationId xmlns:a16="http://schemas.microsoft.com/office/drawing/2014/main" id="{43FB8A2F-526B-4E6B-8525-AFA0AAFD4387}"/>
              </a:ext>
            </a:extLst>
          </p:cNvPr>
          <p:cNvCxnSpPr>
            <a:cxnSpLocks/>
            <a:stCxn id="5" idx="3"/>
          </p:cNvCxnSpPr>
          <p:nvPr/>
        </p:nvCxnSpPr>
        <p:spPr>
          <a:xfrm>
            <a:off x="2025652" y="521816"/>
            <a:ext cx="172394" cy="0"/>
          </a:xfrm>
          <a:prstGeom prst="straightConnector1">
            <a:avLst/>
          </a:prstGeom>
          <a:ln>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6E94F86-7B9A-4F30-9582-7D90877F001E}"/>
              </a:ext>
            </a:extLst>
          </p:cNvPr>
          <p:cNvCxnSpPr>
            <a:cxnSpLocks/>
          </p:cNvCxnSpPr>
          <p:nvPr/>
        </p:nvCxnSpPr>
        <p:spPr>
          <a:xfrm flipV="1">
            <a:off x="4115007" y="557917"/>
            <a:ext cx="175408" cy="6338"/>
          </a:xfrm>
          <a:prstGeom prst="straightConnector1">
            <a:avLst/>
          </a:prstGeom>
          <a:ln>
            <a:solidFill>
              <a:schemeClr val="bg1">
                <a:alpha val="60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CDC70E2-7A61-4864-B26B-73E41DA2F7A1}"/>
              </a:ext>
            </a:extLst>
          </p:cNvPr>
          <p:cNvCxnSpPr>
            <a:cxnSpLocks/>
          </p:cNvCxnSpPr>
          <p:nvPr/>
        </p:nvCxnSpPr>
        <p:spPr>
          <a:xfrm>
            <a:off x="11095613" y="4090403"/>
            <a:ext cx="0" cy="5960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Flowchart: Punched Tape 37">
            <a:extLst>
              <a:ext uri="{FF2B5EF4-FFF2-40B4-BE49-F238E27FC236}">
                <a16:creationId xmlns:a16="http://schemas.microsoft.com/office/drawing/2014/main" id="{EE56C778-3003-4884-8F0B-CC83215F5B41}"/>
              </a:ext>
            </a:extLst>
          </p:cNvPr>
          <p:cNvSpPr/>
          <p:nvPr/>
        </p:nvSpPr>
        <p:spPr>
          <a:xfrm>
            <a:off x="4314510" y="92654"/>
            <a:ext cx="1311537" cy="943201"/>
          </a:xfrm>
          <a:prstGeom prst="flowChartPunchedTape">
            <a:avLst/>
          </a:prstGeom>
          <a:scene3d>
            <a:camera prst="orthographicFront"/>
            <a:lightRig rig="threePt" dir="t"/>
          </a:scene3d>
          <a:sp3d>
            <a:bevelT w="88900"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Baseline #1-Project Kick Off</a:t>
            </a:r>
          </a:p>
        </p:txBody>
      </p:sp>
      <p:cxnSp>
        <p:nvCxnSpPr>
          <p:cNvPr id="40" name="Straight Arrow Connector 39">
            <a:extLst>
              <a:ext uri="{FF2B5EF4-FFF2-40B4-BE49-F238E27FC236}">
                <a16:creationId xmlns:a16="http://schemas.microsoft.com/office/drawing/2014/main" id="{B12C6580-7A9C-417E-A4BB-D09F283873D9}"/>
              </a:ext>
            </a:extLst>
          </p:cNvPr>
          <p:cNvCxnSpPr>
            <a:cxnSpLocks/>
          </p:cNvCxnSpPr>
          <p:nvPr/>
        </p:nvCxnSpPr>
        <p:spPr>
          <a:xfrm>
            <a:off x="3123813" y="1361593"/>
            <a:ext cx="15100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Flowchart: Process 40">
            <a:extLst>
              <a:ext uri="{FF2B5EF4-FFF2-40B4-BE49-F238E27FC236}">
                <a16:creationId xmlns:a16="http://schemas.microsoft.com/office/drawing/2014/main" id="{97A85638-15F5-43EC-B983-D4320861B71B}"/>
              </a:ext>
            </a:extLst>
          </p:cNvPr>
          <p:cNvSpPr/>
          <p:nvPr/>
        </p:nvSpPr>
        <p:spPr>
          <a:xfrm>
            <a:off x="2198046" y="1196765"/>
            <a:ext cx="1952367" cy="559852"/>
          </a:xfrm>
          <a:prstGeom prst="flowChartProcess">
            <a:avLst/>
          </a:prstGeom>
          <a:solidFill>
            <a:srgbClr val="FFFF00"/>
          </a:solidFill>
          <a:ln w="12700" cap="flat" cmpd="sng" algn="ctr">
            <a:solidFill>
              <a:srgbClr val="00B0F0"/>
            </a:solidFill>
            <a:prstDash val="solid"/>
          </a:ln>
          <a:effectLst/>
          <a:scene3d>
            <a:camera prst="orthographicFront"/>
            <a:lightRig rig="threePt" dir="t"/>
          </a:scene3d>
          <a:sp3d>
            <a:bevelT w="88900" h="44450" prst="angle"/>
          </a:sp3d>
        </p:spPr>
        <p:txBody>
          <a:bodyPr numCol="1" rtlCol="0" anchor="t"/>
          <a:lstStyle/>
          <a:p>
            <a:pPr lvl="0" algn="ctr" defTabSz="914400">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6.2</a:t>
            </a:r>
            <a:r>
              <a:rPr lang="en-US" sz="1400" b="1" kern="0" dirty="0">
                <a:solidFill>
                  <a:prstClr val="black"/>
                </a:solidFill>
                <a:latin typeface="Arial" panose="020B0604020202020204" pitchFamily="34" charset="0"/>
                <a:cs typeface="Arial" panose="020B0604020202020204" pitchFamily="34" charset="0"/>
              </a:rPr>
              <a:t> Define Detailed Activities</a:t>
            </a: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42" name="Flowchart: Process 41">
            <a:extLst>
              <a:ext uri="{FF2B5EF4-FFF2-40B4-BE49-F238E27FC236}">
                <a16:creationId xmlns:a16="http://schemas.microsoft.com/office/drawing/2014/main" id="{236E24AA-9891-4DBB-B905-67921B8270BD}"/>
              </a:ext>
            </a:extLst>
          </p:cNvPr>
          <p:cNvSpPr/>
          <p:nvPr/>
        </p:nvSpPr>
        <p:spPr>
          <a:xfrm>
            <a:off x="4301415" y="1176154"/>
            <a:ext cx="1820412" cy="651973"/>
          </a:xfrm>
          <a:prstGeom prst="flowChartProcess">
            <a:avLst/>
          </a:prstGeom>
          <a:solidFill>
            <a:srgbClr val="00B0F0"/>
          </a:solidFill>
          <a:ln w="12700" cap="flat" cmpd="sng" algn="ctr">
            <a:solidFill>
              <a:schemeClr val="accent1">
                <a:lumMod val="75000"/>
              </a:schemeClr>
            </a:solidFill>
            <a:prstDash val="solid"/>
          </a:ln>
          <a:effectLst/>
          <a:scene3d>
            <a:camera prst="orthographicFront"/>
            <a:lightRig rig="threePt" dir="t"/>
          </a:scene3d>
          <a:sp3d>
            <a:bevelT w="88900" h="44450" prst="angle"/>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6.3 Sequence Activities.    </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7FCB12CD-D03D-4209-8BA3-8AE64606608F}"/>
              </a:ext>
            </a:extLst>
          </p:cNvPr>
          <p:cNvSpPr/>
          <p:nvPr/>
        </p:nvSpPr>
        <p:spPr>
          <a:xfrm>
            <a:off x="6385213" y="1244791"/>
            <a:ext cx="1702965" cy="559657"/>
          </a:xfrm>
          <a:prstGeom prst="rect">
            <a:avLst/>
          </a:prstGeom>
          <a:solidFill>
            <a:schemeClr val="accent5">
              <a:lumMod val="60000"/>
              <a:lumOff val="40000"/>
            </a:schemeClr>
          </a:solidFill>
          <a:ln w="12700" cap="flat" cmpd="sng" algn="ctr">
            <a:solidFill>
              <a:srgbClr val="00B0F0"/>
            </a:solidFill>
            <a:prstDash val="solid"/>
          </a:ln>
          <a:effectLst/>
          <a:scene3d>
            <a:camera prst="orthographicFront"/>
            <a:lightRig rig="threePt" dir="t"/>
          </a:scene3d>
          <a:sp3d>
            <a:bevelT w="88900" h="44450" prst="angle"/>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entury Gothic" panose="020B0502020202020204"/>
                <a:ea typeface="+mn-ea"/>
                <a:cs typeface="+mn-cs"/>
              </a:rPr>
              <a:t>6.4 Estimate Activity Durations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sp>
        <p:nvSpPr>
          <p:cNvPr id="44" name="Rectangle 43">
            <a:extLst>
              <a:ext uri="{FF2B5EF4-FFF2-40B4-BE49-F238E27FC236}">
                <a16:creationId xmlns:a16="http://schemas.microsoft.com/office/drawing/2014/main" id="{77750D96-3E8B-4FC8-8059-FB88025DCEB1}"/>
              </a:ext>
            </a:extLst>
          </p:cNvPr>
          <p:cNvSpPr/>
          <p:nvPr/>
        </p:nvSpPr>
        <p:spPr>
          <a:xfrm>
            <a:off x="8239180" y="1270048"/>
            <a:ext cx="2188418" cy="511429"/>
          </a:xfrm>
          <a:prstGeom prst="rect">
            <a:avLst/>
          </a:prstGeom>
          <a:solidFill>
            <a:srgbClr val="C00000"/>
          </a:solidFill>
          <a:ln w="12700" cap="flat" cmpd="sng" algn="ctr">
            <a:solidFill>
              <a:srgbClr val="00B0F0"/>
            </a:solidFill>
            <a:prstDash val="solid"/>
          </a:ln>
          <a:effectLst/>
          <a:scene3d>
            <a:camera prst="orthographicFront"/>
            <a:lightRig rig="threePt" dir="t"/>
          </a:scene3d>
          <a:sp3d>
            <a:bevelT w="88900" h="44450" prst="angle"/>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6.5 Develop Detailed Schedule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4E46F49C-B059-44BC-9D4F-B7B393D0976D}"/>
              </a:ext>
            </a:extLst>
          </p:cNvPr>
          <p:cNvCxnSpPr>
            <a:cxnSpLocks/>
            <a:endCxn id="42" idx="1"/>
          </p:cNvCxnSpPr>
          <p:nvPr/>
        </p:nvCxnSpPr>
        <p:spPr>
          <a:xfrm>
            <a:off x="4150413" y="1502140"/>
            <a:ext cx="151002" cy="1"/>
          </a:xfrm>
          <a:prstGeom prst="straightConnector1">
            <a:avLst/>
          </a:prstGeom>
          <a:ln>
            <a:solidFill>
              <a:schemeClr val="bg1">
                <a:alpha val="60000"/>
              </a:schemeClr>
            </a:solidFill>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4372703A-9366-43D0-8A2B-EF3F4000E6E3}"/>
              </a:ext>
            </a:extLst>
          </p:cNvPr>
          <p:cNvCxnSpPr>
            <a:cxnSpLocks/>
          </p:cNvCxnSpPr>
          <p:nvPr/>
        </p:nvCxnSpPr>
        <p:spPr>
          <a:xfrm>
            <a:off x="6121827" y="1502140"/>
            <a:ext cx="263386" cy="0"/>
          </a:xfrm>
          <a:prstGeom prst="straightConnector1">
            <a:avLst/>
          </a:prstGeom>
          <a:ln>
            <a:solidFill>
              <a:schemeClr val="bg1">
                <a:alpha val="60000"/>
              </a:schemeClr>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45868F5E-3B64-463E-A3E2-ED68866ECDAD}"/>
              </a:ext>
            </a:extLst>
          </p:cNvPr>
          <p:cNvCxnSpPr>
            <a:cxnSpLocks/>
            <a:stCxn id="43" idx="3"/>
          </p:cNvCxnSpPr>
          <p:nvPr/>
        </p:nvCxnSpPr>
        <p:spPr>
          <a:xfrm>
            <a:off x="8088178" y="1524620"/>
            <a:ext cx="151002" cy="0"/>
          </a:xfrm>
          <a:prstGeom prst="straightConnector1">
            <a:avLst/>
          </a:prstGeom>
          <a:ln>
            <a:solidFill>
              <a:schemeClr val="bg1">
                <a:alpha val="60000"/>
              </a:schemeClr>
            </a:solidFill>
            <a:tailEnd type="triangle"/>
          </a:ln>
        </p:spPr>
        <p:style>
          <a:lnRef idx="1">
            <a:schemeClr val="dk1"/>
          </a:lnRef>
          <a:fillRef idx="0">
            <a:schemeClr val="dk1"/>
          </a:fillRef>
          <a:effectRef idx="0">
            <a:schemeClr val="dk1"/>
          </a:effectRef>
          <a:fontRef idx="minor">
            <a:schemeClr val="tx1"/>
          </a:fontRef>
        </p:style>
      </p:cxnSp>
      <p:sp>
        <p:nvSpPr>
          <p:cNvPr id="48" name="Flowchart: Punched Tape 47">
            <a:extLst>
              <a:ext uri="{FF2B5EF4-FFF2-40B4-BE49-F238E27FC236}">
                <a16:creationId xmlns:a16="http://schemas.microsoft.com/office/drawing/2014/main" id="{55754133-79E3-46DF-93DA-8CF7BEAE8B03}"/>
              </a:ext>
            </a:extLst>
          </p:cNvPr>
          <p:cNvSpPr/>
          <p:nvPr/>
        </p:nvSpPr>
        <p:spPr>
          <a:xfrm>
            <a:off x="10578600" y="1074355"/>
            <a:ext cx="1311537" cy="804672"/>
          </a:xfrm>
          <a:prstGeom prst="flowChartPunchedTape">
            <a:avLst/>
          </a:prstGeom>
          <a:scene3d>
            <a:camera prst="orthographicFront"/>
            <a:lightRig rig="threePt" dir="t"/>
          </a:scene3d>
          <a:sp3d>
            <a:bevelT w="88900"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Baseline #2 Typically PDR</a:t>
            </a:r>
          </a:p>
        </p:txBody>
      </p:sp>
      <p:sp>
        <p:nvSpPr>
          <p:cNvPr id="50" name="Flowchart: Process 49">
            <a:extLst>
              <a:ext uri="{FF2B5EF4-FFF2-40B4-BE49-F238E27FC236}">
                <a16:creationId xmlns:a16="http://schemas.microsoft.com/office/drawing/2014/main" id="{F78F707F-B63A-4250-A04B-85670343FEE4}"/>
              </a:ext>
            </a:extLst>
          </p:cNvPr>
          <p:cNvSpPr/>
          <p:nvPr/>
        </p:nvSpPr>
        <p:spPr>
          <a:xfrm>
            <a:off x="4301415" y="2325231"/>
            <a:ext cx="1820412" cy="651973"/>
          </a:xfrm>
          <a:prstGeom prst="flowChartProcess">
            <a:avLst/>
          </a:prstGeom>
          <a:solidFill>
            <a:srgbClr val="00B0F0"/>
          </a:solidFill>
          <a:ln w="12700" cap="flat" cmpd="sng" algn="ctr">
            <a:solidFill>
              <a:schemeClr val="accent1">
                <a:lumMod val="75000"/>
              </a:schemeClr>
            </a:solidFill>
            <a:prstDash val="solid"/>
          </a:ln>
          <a:effectLst/>
          <a:scene3d>
            <a:camera prst="orthographicFront"/>
            <a:lightRig rig="threePt" dir="t"/>
          </a:scene3d>
          <a:sp3d>
            <a:bevelT w="88900" h="44450" prst="angle"/>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6.3 Sequence Activities.    </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55AD4D80-A669-4D82-845B-4A849F789C95}"/>
              </a:ext>
            </a:extLst>
          </p:cNvPr>
          <p:cNvSpPr/>
          <p:nvPr/>
        </p:nvSpPr>
        <p:spPr>
          <a:xfrm>
            <a:off x="6385213" y="2393868"/>
            <a:ext cx="1702965" cy="559657"/>
          </a:xfrm>
          <a:prstGeom prst="rect">
            <a:avLst/>
          </a:prstGeom>
          <a:solidFill>
            <a:schemeClr val="accent5">
              <a:lumMod val="60000"/>
              <a:lumOff val="40000"/>
            </a:schemeClr>
          </a:solidFill>
          <a:ln w="12700" cap="flat" cmpd="sng" algn="ctr">
            <a:solidFill>
              <a:srgbClr val="00B0F0"/>
            </a:solidFill>
            <a:prstDash val="solid"/>
          </a:ln>
          <a:effectLst/>
          <a:scene3d>
            <a:camera prst="orthographicFront"/>
            <a:lightRig rig="threePt" dir="t"/>
          </a:scene3d>
          <a:sp3d>
            <a:bevelT w="88900" h="44450" prst="angle"/>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6.4 Estimate Activity Durations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AC8776A5-CCD7-4D0C-9C98-2BD050FC5E15}"/>
              </a:ext>
            </a:extLst>
          </p:cNvPr>
          <p:cNvSpPr/>
          <p:nvPr/>
        </p:nvSpPr>
        <p:spPr>
          <a:xfrm>
            <a:off x="8239180" y="2480175"/>
            <a:ext cx="2188418" cy="559653"/>
          </a:xfrm>
          <a:prstGeom prst="rect">
            <a:avLst/>
          </a:prstGeom>
          <a:solidFill>
            <a:srgbClr val="C00000"/>
          </a:solidFill>
          <a:ln w="12700" cap="flat" cmpd="sng" algn="ctr">
            <a:solidFill>
              <a:srgbClr val="00B0F0"/>
            </a:solidFill>
            <a:prstDash val="solid"/>
          </a:ln>
          <a:effectLst/>
          <a:scene3d>
            <a:camera prst="orthographicFront"/>
            <a:lightRig rig="threePt" dir="t"/>
          </a:scene3d>
          <a:sp3d>
            <a:bevelT w="88900" h="44450" prst="angle"/>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6.5 Develop Detailed Schedule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53" name="Straight Arrow Connector 52">
            <a:extLst>
              <a:ext uri="{FF2B5EF4-FFF2-40B4-BE49-F238E27FC236}">
                <a16:creationId xmlns:a16="http://schemas.microsoft.com/office/drawing/2014/main" id="{8705D2FB-6780-4296-81FA-96F4C43C8367}"/>
              </a:ext>
            </a:extLst>
          </p:cNvPr>
          <p:cNvCxnSpPr>
            <a:cxnSpLocks/>
            <a:endCxn id="50" idx="1"/>
          </p:cNvCxnSpPr>
          <p:nvPr/>
        </p:nvCxnSpPr>
        <p:spPr>
          <a:xfrm>
            <a:off x="4150413" y="2651217"/>
            <a:ext cx="151002" cy="1"/>
          </a:xfrm>
          <a:prstGeom prst="straightConnector1">
            <a:avLst/>
          </a:prstGeom>
          <a:ln>
            <a:solidFill>
              <a:schemeClr val="bg1">
                <a:alpha val="60000"/>
              </a:schemeClr>
            </a:solidFill>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098D6869-D344-432B-BEAF-03430CBFF52B}"/>
              </a:ext>
            </a:extLst>
          </p:cNvPr>
          <p:cNvCxnSpPr>
            <a:cxnSpLocks/>
          </p:cNvCxnSpPr>
          <p:nvPr/>
        </p:nvCxnSpPr>
        <p:spPr>
          <a:xfrm>
            <a:off x="6121827" y="2651217"/>
            <a:ext cx="263386" cy="0"/>
          </a:xfrm>
          <a:prstGeom prst="straightConnector1">
            <a:avLst/>
          </a:prstGeom>
          <a:ln>
            <a:solidFill>
              <a:schemeClr val="bg1">
                <a:alpha val="60000"/>
              </a:schemeClr>
            </a:solidFill>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74A0CBF9-5712-4424-B34B-D96CB6F55654}"/>
              </a:ext>
            </a:extLst>
          </p:cNvPr>
          <p:cNvCxnSpPr>
            <a:cxnSpLocks/>
            <a:stCxn id="51" idx="3"/>
          </p:cNvCxnSpPr>
          <p:nvPr/>
        </p:nvCxnSpPr>
        <p:spPr>
          <a:xfrm>
            <a:off x="8088178" y="2673697"/>
            <a:ext cx="151002" cy="0"/>
          </a:xfrm>
          <a:prstGeom prst="straightConnector1">
            <a:avLst/>
          </a:prstGeom>
          <a:ln>
            <a:solidFill>
              <a:schemeClr val="bg1">
                <a:alpha val="60000"/>
              </a:schemeClr>
            </a:solidFill>
            <a:tailEnd type="triangle"/>
          </a:ln>
        </p:spPr>
        <p:style>
          <a:lnRef idx="1">
            <a:schemeClr val="dk1"/>
          </a:lnRef>
          <a:fillRef idx="0">
            <a:schemeClr val="dk1"/>
          </a:fillRef>
          <a:effectRef idx="0">
            <a:schemeClr val="dk1"/>
          </a:effectRef>
          <a:fontRef idx="minor">
            <a:schemeClr val="tx1"/>
          </a:fontRef>
        </p:style>
      </p:cxnSp>
      <p:sp>
        <p:nvSpPr>
          <p:cNvPr id="56" name="Flowchart: Punched Tape 55">
            <a:extLst>
              <a:ext uri="{FF2B5EF4-FFF2-40B4-BE49-F238E27FC236}">
                <a16:creationId xmlns:a16="http://schemas.microsoft.com/office/drawing/2014/main" id="{F533B755-A15B-4B9F-8493-CDEE5415CDB7}"/>
              </a:ext>
            </a:extLst>
          </p:cNvPr>
          <p:cNvSpPr/>
          <p:nvPr/>
        </p:nvSpPr>
        <p:spPr>
          <a:xfrm>
            <a:off x="10578600" y="2223432"/>
            <a:ext cx="1311537" cy="1000856"/>
          </a:xfrm>
          <a:prstGeom prst="flowChartPunchedTape">
            <a:avLst/>
          </a:prstGeom>
          <a:scene3d>
            <a:camera prst="orthographicFront"/>
            <a:lightRig rig="threePt" dir="t"/>
          </a:scene3d>
          <a:sp3d>
            <a:bevelT w="88900"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Baseline #3 Typically CDR</a:t>
            </a:r>
          </a:p>
        </p:txBody>
      </p:sp>
      <p:sp>
        <p:nvSpPr>
          <p:cNvPr id="58" name="Flowchart: Process 57">
            <a:extLst>
              <a:ext uri="{FF2B5EF4-FFF2-40B4-BE49-F238E27FC236}">
                <a16:creationId xmlns:a16="http://schemas.microsoft.com/office/drawing/2014/main" id="{45280EF0-E07D-43C6-9855-92CED213C013}"/>
              </a:ext>
            </a:extLst>
          </p:cNvPr>
          <p:cNvSpPr/>
          <p:nvPr/>
        </p:nvSpPr>
        <p:spPr>
          <a:xfrm>
            <a:off x="4290415" y="3661486"/>
            <a:ext cx="1820412" cy="651973"/>
          </a:xfrm>
          <a:prstGeom prst="flowChartProcess">
            <a:avLst/>
          </a:prstGeom>
          <a:solidFill>
            <a:srgbClr val="00B0F0"/>
          </a:solidFill>
          <a:ln w="12700" cap="flat" cmpd="sng" algn="ctr">
            <a:solidFill>
              <a:schemeClr val="accent1">
                <a:lumMod val="75000"/>
              </a:schemeClr>
            </a:solidFill>
            <a:prstDash val="solid"/>
          </a:ln>
          <a:effectLst/>
          <a:scene3d>
            <a:camera prst="orthographicFront"/>
            <a:lightRig rig="threePt" dir="t"/>
          </a:scene3d>
          <a:sp3d>
            <a:bevelT w="88900" h="44450" prst="angle"/>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6.3 Sequence Activities.    </a:t>
            </a:r>
            <a:endPar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45BFAFC6-5CEF-482D-9CCE-BB79BC1A0ED7}"/>
              </a:ext>
            </a:extLst>
          </p:cNvPr>
          <p:cNvSpPr/>
          <p:nvPr/>
        </p:nvSpPr>
        <p:spPr>
          <a:xfrm>
            <a:off x="6374213" y="3730123"/>
            <a:ext cx="1702965" cy="559657"/>
          </a:xfrm>
          <a:prstGeom prst="rect">
            <a:avLst/>
          </a:prstGeom>
          <a:solidFill>
            <a:schemeClr val="accent5">
              <a:lumMod val="60000"/>
              <a:lumOff val="40000"/>
            </a:schemeClr>
          </a:solidFill>
          <a:ln w="12700" cap="flat" cmpd="sng" algn="ctr">
            <a:solidFill>
              <a:srgbClr val="00B0F0"/>
            </a:solidFill>
            <a:prstDash val="solid"/>
          </a:ln>
          <a:effectLst/>
          <a:scene3d>
            <a:camera prst="orthographicFront"/>
            <a:lightRig rig="threePt" dir="t"/>
          </a:scene3d>
          <a:sp3d>
            <a:bevelT w="88900" h="44450" prst="angle"/>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6.4 Estimate Activity Durations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F4154A5E-84CC-4A8E-9E03-275FB514B752}"/>
              </a:ext>
            </a:extLst>
          </p:cNvPr>
          <p:cNvSpPr/>
          <p:nvPr/>
        </p:nvSpPr>
        <p:spPr>
          <a:xfrm>
            <a:off x="8228180" y="3816430"/>
            <a:ext cx="2188418" cy="511425"/>
          </a:xfrm>
          <a:prstGeom prst="rect">
            <a:avLst/>
          </a:prstGeom>
          <a:solidFill>
            <a:srgbClr val="C00000"/>
          </a:solidFill>
          <a:ln w="12700" cap="flat" cmpd="sng" algn="ctr">
            <a:solidFill>
              <a:srgbClr val="00B0F0"/>
            </a:solidFill>
            <a:prstDash val="solid"/>
          </a:ln>
          <a:effectLst/>
          <a:scene3d>
            <a:camera prst="orthographicFront"/>
            <a:lightRig rig="threePt" dir="t"/>
          </a:scene3d>
          <a:sp3d>
            <a:bevelT w="88900" h="44450" prst="angle"/>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6.5 Develop Detailed Schedule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61" name="Straight Arrow Connector 60">
            <a:extLst>
              <a:ext uri="{FF2B5EF4-FFF2-40B4-BE49-F238E27FC236}">
                <a16:creationId xmlns:a16="http://schemas.microsoft.com/office/drawing/2014/main" id="{D9C50F54-C4AD-4ACF-A861-29B86DD94652}"/>
              </a:ext>
            </a:extLst>
          </p:cNvPr>
          <p:cNvCxnSpPr>
            <a:cxnSpLocks/>
            <a:endCxn id="58" idx="1"/>
          </p:cNvCxnSpPr>
          <p:nvPr/>
        </p:nvCxnSpPr>
        <p:spPr>
          <a:xfrm>
            <a:off x="4139413" y="3987472"/>
            <a:ext cx="151002" cy="1"/>
          </a:xfrm>
          <a:prstGeom prst="straightConnector1">
            <a:avLst/>
          </a:prstGeom>
          <a:ln>
            <a:solidFill>
              <a:schemeClr val="bg1">
                <a:alpha val="60000"/>
              </a:schemeClr>
            </a:solidFill>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0B12BFDC-0234-41A7-8453-40F91B8B05F8}"/>
              </a:ext>
            </a:extLst>
          </p:cNvPr>
          <p:cNvCxnSpPr>
            <a:cxnSpLocks/>
          </p:cNvCxnSpPr>
          <p:nvPr/>
        </p:nvCxnSpPr>
        <p:spPr>
          <a:xfrm>
            <a:off x="6110827" y="3987472"/>
            <a:ext cx="263386" cy="0"/>
          </a:xfrm>
          <a:prstGeom prst="straightConnector1">
            <a:avLst/>
          </a:prstGeom>
          <a:ln>
            <a:solidFill>
              <a:schemeClr val="bg1">
                <a:alpha val="60000"/>
              </a:schemeClr>
            </a:solidFill>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FD381A9D-0E0B-4A1D-BEE3-1E5D0D51DBF9}"/>
              </a:ext>
            </a:extLst>
          </p:cNvPr>
          <p:cNvCxnSpPr>
            <a:cxnSpLocks/>
            <a:stCxn id="59" idx="3"/>
          </p:cNvCxnSpPr>
          <p:nvPr/>
        </p:nvCxnSpPr>
        <p:spPr>
          <a:xfrm>
            <a:off x="8077178" y="4009952"/>
            <a:ext cx="151002" cy="0"/>
          </a:xfrm>
          <a:prstGeom prst="straightConnector1">
            <a:avLst/>
          </a:prstGeom>
          <a:ln>
            <a:solidFill>
              <a:schemeClr val="bg1">
                <a:alpha val="60000"/>
              </a:schemeClr>
            </a:solidFill>
            <a:tailEnd type="triangle"/>
          </a:ln>
        </p:spPr>
        <p:style>
          <a:lnRef idx="1">
            <a:schemeClr val="dk1"/>
          </a:lnRef>
          <a:fillRef idx="0">
            <a:schemeClr val="dk1"/>
          </a:fillRef>
          <a:effectRef idx="0">
            <a:schemeClr val="dk1"/>
          </a:effectRef>
          <a:fontRef idx="minor">
            <a:schemeClr val="tx1"/>
          </a:fontRef>
        </p:style>
      </p:cxnSp>
      <p:sp>
        <p:nvSpPr>
          <p:cNvPr id="64" name="Flowchart: Punched Tape 63">
            <a:extLst>
              <a:ext uri="{FF2B5EF4-FFF2-40B4-BE49-F238E27FC236}">
                <a16:creationId xmlns:a16="http://schemas.microsoft.com/office/drawing/2014/main" id="{260D5F91-1A28-4D5C-9774-B49A8C4ACD48}"/>
              </a:ext>
            </a:extLst>
          </p:cNvPr>
          <p:cNvSpPr/>
          <p:nvPr/>
        </p:nvSpPr>
        <p:spPr>
          <a:xfrm>
            <a:off x="10567600" y="3559687"/>
            <a:ext cx="1311537" cy="866632"/>
          </a:xfrm>
          <a:prstGeom prst="flowChartPunchedTape">
            <a:avLst/>
          </a:prstGeom>
          <a:scene3d>
            <a:camera prst="orthographicFront"/>
            <a:lightRig rig="threePt" dir="t"/>
          </a:scene3d>
          <a:sp3d>
            <a:bevelT w="88900"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…(Typically Contract MODS)</a:t>
            </a:r>
          </a:p>
        </p:txBody>
      </p:sp>
      <p:sp>
        <p:nvSpPr>
          <p:cNvPr id="67" name="Flowchart: Process 66">
            <a:extLst>
              <a:ext uri="{FF2B5EF4-FFF2-40B4-BE49-F238E27FC236}">
                <a16:creationId xmlns:a16="http://schemas.microsoft.com/office/drawing/2014/main" id="{971CA7C8-9052-4CE3-A3F5-35C392ED09D1}"/>
              </a:ext>
            </a:extLst>
          </p:cNvPr>
          <p:cNvSpPr/>
          <p:nvPr/>
        </p:nvSpPr>
        <p:spPr>
          <a:xfrm>
            <a:off x="2236890" y="2354289"/>
            <a:ext cx="1952367" cy="735769"/>
          </a:xfrm>
          <a:prstGeom prst="flowChartProcess">
            <a:avLst/>
          </a:prstGeom>
          <a:solidFill>
            <a:srgbClr val="FFFF00"/>
          </a:solidFill>
          <a:ln w="12700" cap="flat" cmpd="sng" algn="ctr">
            <a:solidFill>
              <a:srgbClr val="00B0F0"/>
            </a:solidFill>
            <a:prstDash val="solid"/>
          </a:ln>
          <a:effectLst/>
          <a:scene3d>
            <a:camera prst="orthographicFront"/>
            <a:lightRig rig="threePt" dir="t"/>
          </a:scene3d>
          <a:sp3d>
            <a:bevelT w="88900" h="44450" prst="angle"/>
          </a:sp3d>
        </p:spPr>
        <p:txBody>
          <a:bodyPr numCol="1" rtlCol="0" anchor="t"/>
          <a:lstStyle/>
          <a:p>
            <a:pPr lvl="0" algn="ctr" defTabSz="914400">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6.2</a:t>
            </a:r>
            <a:r>
              <a:rPr lang="en-US" sz="1400" b="1" kern="0" dirty="0">
                <a:solidFill>
                  <a:prstClr val="black"/>
                </a:solidFill>
                <a:latin typeface="Arial" panose="020B0604020202020204" pitchFamily="34" charset="0"/>
                <a:cs typeface="Arial" panose="020B0604020202020204" pitchFamily="34" charset="0"/>
              </a:rPr>
              <a:t> Define Detailed Activities for Next Phase</a:t>
            </a: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68" name="Flowchart: Process 67">
            <a:extLst>
              <a:ext uri="{FF2B5EF4-FFF2-40B4-BE49-F238E27FC236}">
                <a16:creationId xmlns:a16="http://schemas.microsoft.com/office/drawing/2014/main" id="{5E858FD4-B2E4-489C-B4B6-2D291345CCAE}"/>
              </a:ext>
            </a:extLst>
          </p:cNvPr>
          <p:cNvSpPr/>
          <p:nvPr/>
        </p:nvSpPr>
        <p:spPr>
          <a:xfrm>
            <a:off x="2198046" y="3619588"/>
            <a:ext cx="1952367" cy="735767"/>
          </a:xfrm>
          <a:prstGeom prst="flowChartProcess">
            <a:avLst/>
          </a:prstGeom>
          <a:solidFill>
            <a:srgbClr val="FFFF00"/>
          </a:solidFill>
          <a:ln w="12700" cap="flat" cmpd="sng" algn="ctr">
            <a:solidFill>
              <a:srgbClr val="00B0F0"/>
            </a:solidFill>
            <a:prstDash val="solid"/>
          </a:ln>
          <a:effectLst/>
          <a:scene3d>
            <a:camera prst="orthographicFront"/>
            <a:lightRig rig="threePt" dir="t"/>
          </a:scene3d>
          <a:sp3d>
            <a:bevelT w="88900" h="44450" prst="angle"/>
          </a:sp3d>
        </p:spPr>
        <p:txBody>
          <a:bodyPr numCol="1" rtlCol="0" anchor="t"/>
          <a:lstStyle/>
          <a:p>
            <a:pPr lvl="0" algn="ctr" defTabSz="914400">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6.2</a:t>
            </a:r>
            <a:r>
              <a:rPr lang="en-US" sz="1400" b="1" kern="0" dirty="0">
                <a:solidFill>
                  <a:prstClr val="black"/>
                </a:solidFill>
                <a:latin typeface="Arial" panose="020B0604020202020204" pitchFamily="34" charset="0"/>
                <a:cs typeface="Arial" panose="020B0604020202020204" pitchFamily="34" charset="0"/>
              </a:rPr>
              <a:t> Define Detailed Activities for Contract MOD</a:t>
            </a: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
        <p:nvSpPr>
          <p:cNvPr id="69" name="Flowchart: Process 68">
            <a:extLst>
              <a:ext uri="{FF2B5EF4-FFF2-40B4-BE49-F238E27FC236}">
                <a16:creationId xmlns:a16="http://schemas.microsoft.com/office/drawing/2014/main" id="{4DD851B5-6026-466C-907F-7F66DC426AF2}"/>
              </a:ext>
            </a:extLst>
          </p:cNvPr>
          <p:cNvSpPr/>
          <p:nvPr/>
        </p:nvSpPr>
        <p:spPr>
          <a:xfrm>
            <a:off x="2150450" y="5790279"/>
            <a:ext cx="9543930" cy="376850"/>
          </a:xfrm>
          <a:prstGeom prst="flowChartProcess">
            <a:avLst/>
          </a:prstGeom>
          <a:scene3d>
            <a:camera prst="orthographicFront"/>
            <a:lightRig rig="threePt" dir="t"/>
          </a:scene3d>
          <a:sp3d>
            <a:bevelT w="88900"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Typical project schedules will have at least 3 baselines to each schedule</a:t>
            </a:r>
          </a:p>
        </p:txBody>
      </p:sp>
      <p:pic>
        <p:nvPicPr>
          <p:cNvPr id="39" name="Picture 67" descr="NASA insignia RGB">
            <a:extLst>
              <a:ext uri="{FF2B5EF4-FFF2-40B4-BE49-F238E27FC236}">
                <a16:creationId xmlns:a16="http://schemas.microsoft.com/office/drawing/2014/main" id="{057AAB12-BDD2-4B1F-8623-B5FEBE717E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64943" y="62476"/>
            <a:ext cx="1088212" cy="900423"/>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B14966E1-2A8E-4D98-93BE-B9649A999216}"/>
              </a:ext>
            </a:extLst>
          </p:cNvPr>
          <p:cNvSpPr>
            <a:spLocks noGrp="1"/>
          </p:cNvSpPr>
          <p:nvPr>
            <p:ph type="sldNum" sz="quarter" idx="12"/>
          </p:nvPr>
        </p:nvSpPr>
        <p:spPr>
          <a:xfrm>
            <a:off x="11694380" y="6188075"/>
            <a:ext cx="409832" cy="669925"/>
          </a:xfrm>
        </p:spPr>
        <p:txBody>
          <a:bodyPr/>
          <a:lstStyle/>
          <a:p>
            <a:fld id="{4FAB73BC-B049-4115-A692-8D63A059BFB8}" type="slidenum">
              <a:rPr lang="en-US" sz="1200" smtClean="0"/>
              <a:pPr/>
              <a:t>8</a:t>
            </a:fld>
            <a:endParaRPr lang="en-US" sz="1200" dirty="0"/>
          </a:p>
        </p:txBody>
      </p:sp>
    </p:spTree>
    <p:extLst>
      <p:ext uri="{BB962C8B-B14F-4D97-AF65-F5344CB8AC3E}">
        <p14:creationId xmlns:p14="http://schemas.microsoft.com/office/powerpoint/2010/main" val="19176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A82F3D-2D75-4530-AE86-05326623CD5F}"/>
              </a:ext>
            </a:extLst>
          </p:cNvPr>
          <p:cNvSpPr txBox="1"/>
          <p:nvPr/>
        </p:nvSpPr>
        <p:spPr>
          <a:xfrm>
            <a:off x="263667" y="332004"/>
            <a:ext cx="6794081" cy="369332"/>
          </a:xfrm>
          <a:prstGeom prst="rect">
            <a:avLst/>
          </a:prstGeom>
          <a:solidFill>
            <a:schemeClr val="accent1">
              <a:lumMod val="75000"/>
            </a:schemeClr>
          </a:solidFill>
          <a:ln>
            <a:solidFill>
              <a:srgbClr val="C00000"/>
            </a:solidFill>
          </a:ln>
        </p:spPr>
        <p:txBody>
          <a:bodyPr wrap="square" rtlCol="0">
            <a:spAutoFit/>
          </a:bodyPr>
          <a:lstStyle/>
          <a:p>
            <a:r>
              <a:rPr lang="en-US" b="1" dirty="0">
                <a:latin typeface="Arial" panose="020B0604020202020204" pitchFamily="34" charset="0"/>
                <a:cs typeface="Arial" panose="020B0604020202020204" pitchFamily="34" charset="0"/>
              </a:rPr>
              <a:t>ZIN Schedule Process:  6.1 Plan Schedule Management </a:t>
            </a:r>
          </a:p>
        </p:txBody>
      </p:sp>
      <p:sp>
        <p:nvSpPr>
          <p:cNvPr id="3" name="Flowchart: Process 2">
            <a:extLst>
              <a:ext uri="{FF2B5EF4-FFF2-40B4-BE49-F238E27FC236}">
                <a16:creationId xmlns:a16="http://schemas.microsoft.com/office/drawing/2014/main" id="{233F6957-55DC-4706-A14E-15FB2EBF54B8}"/>
              </a:ext>
            </a:extLst>
          </p:cNvPr>
          <p:cNvSpPr/>
          <p:nvPr/>
        </p:nvSpPr>
        <p:spPr>
          <a:xfrm>
            <a:off x="263667" y="1038562"/>
            <a:ext cx="1929468" cy="2139645"/>
          </a:xfrm>
          <a:prstGeom prst="flowChartProcess">
            <a:avLst/>
          </a:prstGeom>
          <a:solidFill>
            <a:schemeClr val="accent1">
              <a:lumMod val="75000"/>
            </a:schemeClr>
          </a:solidFill>
          <a:ln w="12700" cap="flat" cmpd="sng" algn="ctr">
            <a:solidFill>
              <a:srgbClr val="C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6.1.1 Inputs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Project Management Plan.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WBS Inputs.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Contract Inputs.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Statement of Work Inputs.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Schedule Template.  </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Historical Data.</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Data Analysis.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US" sz="1100" b="1" i="0" u="none" strike="noStrike" kern="0" cap="none" spc="0" normalizeH="0" baseline="0" noProof="0" dirty="0">
                <a:ln>
                  <a:noFill/>
                </a:ln>
                <a:effectLst/>
                <a:uLnTx/>
                <a:uFillTx/>
                <a:latin typeface="Arial" panose="020B0604020202020204" pitchFamily="34" charset="0"/>
                <a:cs typeface="Arial" panose="020B0604020202020204" pitchFamily="34" charset="0"/>
              </a:rPr>
              <a:t>Meetings</a:t>
            </a:r>
          </a:p>
        </p:txBody>
      </p:sp>
      <p:sp>
        <p:nvSpPr>
          <p:cNvPr id="4" name="Rectangle 3">
            <a:extLst>
              <a:ext uri="{FF2B5EF4-FFF2-40B4-BE49-F238E27FC236}">
                <a16:creationId xmlns:a16="http://schemas.microsoft.com/office/drawing/2014/main" id="{0B0332C5-EBBC-4C81-8759-2141E40891CE}"/>
              </a:ext>
            </a:extLst>
          </p:cNvPr>
          <p:cNvSpPr/>
          <p:nvPr/>
        </p:nvSpPr>
        <p:spPr>
          <a:xfrm>
            <a:off x="2593179" y="1746431"/>
            <a:ext cx="7256479" cy="3553780"/>
          </a:xfrm>
          <a:prstGeom prst="rect">
            <a:avLst/>
          </a:prstGeom>
          <a:solidFill>
            <a:schemeClr val="accent1">
              <a:lumMod val="75000"/>
            </a:schemeClr>
          </a:solidFill>
          <a:ln w="12700" cap="flat" cmpd="sng" algn="ctr">
            <a:solidFill>
              <a:srgbClr val="C0000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6.1.2 Initial Schedule Planning Process:  (Typically happens </a:t>
            </a:r>
            <a:r>
              <a:rPr lang="en-US" b="1" kern="0" dirty="0">
                <a:latin typeface="Arial" panose="020B0604020202020204" pitchFamily="34" charset="0"/>
                <a:cs typeface="Arial" panose="020B0604020202020204" pitchFamily="34" charset="0"/>
              </a:rPr>
              <a:t>Prior to</a:t>
            </a:r>
            <a:r>
              <a:rPr kumimoji="0" lang="en-US"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 Phase-A)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1.  Attend Kick Off Meeting for Project-Obtain Project Information.</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2.  Obtain SOW from Project Manager.</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3.  Identify Functional Areas &amp; Deliverables from SOW.</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4.  Start with schedule template.</a:t>
            </a: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rPr>
              <a:t>	5.  Set up Initial meeting with Project Manager/Project Team. </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E58177-47C7-4EB9-AC7E-CB4FE397336E}"/>
              </a:ext>
            </a:extLst>
          </p:cNvPr>
          <p:cNvSpPr txBox="1"/>
          <p:nvPr/>
        </p:nvSpPr>
        <p:spPr>
          <a:xfrm>
            <a:off x="6610525" y="5830911"/>
            <a:ext cx="5318193" cy="369332"/>
          </a:xfrm>
          <a:prstGeom prst="rect">
            <a:avLst/>
          </a:prstGeom>
          <a:solidFill>
            <a:schemeClr val="accent1">
              <a:lumMod val="75000"/>
            </a:schemeClr>
          </a:solidFill>
          <a:ln>
            <a:solidFill>
              <a:srgbClr val="C00000"/>
            </a:solidFill>
          </a:ln>
        </p:spPr>
        <p:txBody>
          <a:bodyPr wrap="square" rtlCol="0">
            <a:spAutoFit/>
          </a:bodyPr>
          <a:lstStyle/>
          <a:p>
            <a:r>
              <a:rPr lang="en-US" b="1" dirty="0">
                <a:latin typeface="Arial" panose="020B0604020202020204" pitchFamily="34" charset="0"/>
                <a:cs typeface="Arial" panose="020B0604020202020204" pitchFamily="34" charset="0"/>
              </a:rPr>
              <a:t>6.1.3 #1 Baseline Output-Preliminary Schedule </a:t>
            </a:r>
          </a:p>
        </p:txBody>
      </p:sp>
      <p:pic>
        <p:nvPicPr>
          <p:cNvPr id="6" name="Picture 5">
            <a:extLst>
              <a:ext uri="{FF2B5EF4-FFF2-40B4-BE49-F238E27FC236}">
                <a16:creationId xmlns:a16="http://schemas.microsoft.com/office/drawing/2014/main" id="{EE0FA3C2-3D94-402D-B01B-C3B9654A0780}"/>
              </a:ext>
            </a:extLst>
          </p:cNvPr>
          <p:cNvPicPr>
            <a:picLocks noChangeAspect="1"/>
          </p:cNvPicPr>
          <p:nvPr/>
        </p:nvPicPr>
        <p:blipFill>
          <a:blip r:embed="rId2"/>
          <a:stretch>
            <a:fillRect/>
          </a:stretch>
        </p:blipFill>
        <p:spPr>
          <a:xfrm>
            <a:off x="84571" y="5066516"/>
            <a:ext cx="2025959" cy="1651525"/>
          </a:xfrm>
          <a:prstGeom prst="rect">
            <a:avLst/>
          </a:prstGeom>
          <a:solidFill>
            <a:schemeClr val="tx1">
              <a:lumMod val="95000"/>
            </a:schemeClr>
          </a:solidFill>
          <a:ln>
            <a:solidFill>
              <a:schemeClr val="accent1">
                <a:lumMod val="75000"/>
              </a:schemeClr>
            </a:solidFill>
          </a:ln>
        </p:spPr>
      </p:pic>
      <p:pic>
        <p:nvPicPr>
          <p:cNvPr id="8" name="Picture 67" descr="NASA insignia RGB">
            <a:extLst>
              <a:ext uri="{FF2B5EF4-FFF2-40B4-BE49-F238E27FC236}">
                <a16:creationId xmlns:a16="http://schemas.microsoft.com/office/drawing/2014/main" id="{8FE0DC55-A140-481A-AA79-260BC77785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60833" y="264679"/>
            <a:ext cx="1151476" cy="952770"/>
          </a:xfrm>
          <a:prstGeom prst="rect">
            <a:avLst/>
          </a:prstGeom>
          <a:noFill/>
          <a:ln w="9525">
            <a:noFill/>
            <a:miter lim="800000"/>
            <a:headEnd/>
            <a:tailEnd/>
          </a:ln>
        </p:spPr>
      </p:pic>
      <p:sp>
        <p:nvSpPr>
          <p:cNvPr id="9" name="Slide Number Placeholder 8">
            <a:extLst>
              <a:ext uri="{FF2B5EF4-FFF2-40B4-BE49-F238E27FC236}">
                <a16:creationId xmlns:a16="http://schemas.microsoft.com/office/drawing/2014/main" id="{E3611AEB-674F-4CCA-BBAF-0D0617F11022}"/>
              </a:ext>
            </a:extLst>
          </p:cNvPr>
          <p:cNvSpPr>
            <a:spLocks noGrp="1"/>
          </p:cNvSpPr>
          <p:nvPr>
            <p:ph type="sldNum" sz="quarter" idx="12"/>
          </p:nvPr>
        </p:nvSpPr>
        <p:spPr>
          <a:xfrm>
            <a:off x="11759342" y="6188075"/>
            <a:ext cx="348087" cy="669925"/>
          </a:xfrm>
        </p:spPr>
        <p:txBody>
          <a:bodyPr/>
          <a:lstStyle/>
          <a:p>
            <a:fld id="{4FAB73BC-B049-4115-A692-8D63A059BFB8}" type="slidenum">
              <a:rPr lang="en-US" sz="1200" smtClean="0"/>
              <a:pPr/>
              <a:t>9</a:t>
            </a:fld>
            <a:endParaRPr lang="en-US" sz="1200" dirty="0"/>
          </a:p>
        </p:txBody>
      </p:sp>
    </p:spTree>
    <p:extLst>
      <p:ext uri="{BB962C8B-B14F-4D97-AF65-F5344CB8AC3E}">
        <p14:creationId xmlns:p14="http://schemas.microsoft.com/office/powerpoint/2010/main" val="344906657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2271</TotalTime>
  <Words>3947</Words>
  <Application>Microsoft Office PowerPoint</Application>
  <PresentationFormat>Widescreen</PresentationFormat>
  <Paragraphs>382</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Bookman Old Style</vt:lpstr>
      <vt:lpstr>Calibri</vt:lpstr>
      <vt:lpstr>Century Gothic</vt:lpstr>
      <vt:lpstr>Wingdings</vt:lpstr>
      <vt:lpstr>Wingdings 2</vt:lpstr>
      <vt:lpstr>Wingdings 3</vt:lpstr>
      <vt:lpstr>Slice</vt:lpstr>
      <vt:lpstr>“Schedule Flexibility in Meeting Customer Demands and the Resulting Consequences”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“Schedule Flexibility in Meeting Customer Demands and the Resulting Consequences”</dc:title>
  <dc:creator>J Nezbeth</dc:creator>
  <cp:lastModifiedBy>J Nezbeth</cp:lastModifiedBy>
  <cp:revision>153</cp:revision>
  <dcterms:created xsi:type="dcterms:W3CDTF">2019-07-18T14:07:49Z</dcterms:created>
  <dcterms:modified xsi:type="dcterms:W3CDTF">2019-08-06T18:42:25Z</dcterms:modified>
</cp:coreProperties>
</file>