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47" r:id="rId1"/>
  </p:sldMasterIdLst>
  <p:notesMasterIdLst>
    <p:notesMasterId r:id="rId19"/>
  </p:notesMasterIdLst>
  <p:handoutMasterIdLst>
    <p:handoutMasterId r:id="rId20"/>
  </p:handoutMasterIdLst>
  <p:sldIdLst>
    <p:sldId id="256" r:id="rId2"/>
    <p:sldId id="282" r:id="rId3"/>
    <p:sldId id="278" r:id="rId4"/>
    <p:sldId id="257" r:id="rId5"/>
    <p:sldId id="260" r:id="rId6"/>
    <p:sldId id="259" r:id="rId7"/>
    <p:sldId id="279" r:id="rId8"/>
    <p:sldId id="263" r:id="rId9"/>
    <p:sldId id="264" r:id="rId10"/>
    <p:sldId id="258" r:id="rId11"/>
    <p:sldId id="262" r:id="rId12"/>
    <p:sldId id="266" r:id="rId13"/>
    <p:sldId id="265" r:id="rId14"/>
    <p:sldId id="283" r:id="rId15"/>
    <p:sldId id="270" r:id="rId16"/>
    <p:sldId id="276" r:id="rId17"/>
    <p:sldId id="277"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0000FF"/>
    <a:srgbClr val="00FFCC"/>
    <a:srgbClr val="00FF00"/>
    <a:srgbClr val="FFFFCC"/>
    <a:srgbClr val="5B9BD5"/>
    <a:srgbClr val="CC0099"/>
    <a:srgbClr val="EA6716"/>
    <a:srgbClr val="BF9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1388" autoAdjust="0"/>
  </p:normalViewPr>
  <p:slideViewPr>
    <p:cSldViewPr snapToGrid="0">
      <p:cViewPr varScale="1">
        <p:scale>
          <a:sx n="90" d="100"/>
          <a:sy n="90" d="100"/>
        </p:scale>
        <p:origin x="2196" y="84"/>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498FEF-F130-4DB4-8EF2-4160D1DE66B5}" type="doc">
      <dgm:prSet loTypeId="urn:microsoft.com/office/officeart/2005/8/layout/cycle3" loCatId="cycle" qsTypeId="urn:microsoft.com/office/officeart/2005/8/quickstyle/simple5" qsCatId="simple" csTypeId="urn:microsoft.com/office/officeart/2005/8/colors/accent0_3" csCatId="mainScheme" phldr="1"/>
      <dgm:spPr/>
      <dgm:t>
        <a:bodyPr/>
        <a:lstStyle/>
        <a:p>
          <a:endParaRPr lang="en-US"/>
        </a:p>
      </dgm:t>
    </dgm:pt>
    <dgm:pt modelId="{32F82BCD-AE8F-4718-A6EF-3C4F49AB6A48}">
      <dgm:prSet phldrT="[Text]" custT="1"/>
      <dgm:spPr>
        <a:solidFill>
          <a:srgbClr val="6699FF"/>
        </a:solidFill>
      </dgm:spPr>
      <dgm:t>
        <a:bodyPr/>
        <a:lstStyle/>
        <a:p>
          <a:r>
            <a:rPr lang="en-US" sz="1400" b="1">
              <a:solidFill>
                <a:schemeClr val="tx1"/>
              </a:solidFill>
              <a:latin typeface="Arial" panose="020B0604020202020204" pitchFamily="34" charset="0"/>
              <a:cs typeface="Arial" panose="020B0604020202020204" pitchFamily="34" charset="0"/>
            </a:rPr>
            <a:t>Project Mgr. uses Project Schedule for Team Meetings </a:t>
          </a:r>
          <a:endParaRPr lang="en-US" sz="1400" b="1" dirty="0">
            <a:solidFill>
              <a:schemeClr val="tx1"/>
            </a:solidFill>
          </a:endParaRPr>
        </a:p>
      </dgm:t>
    </dgm:pt>
    <dgm:pt modelId="{FAB8D3D5-1096-4E3E-827D-B7F71032E052}" type="parTrans" cxnId="{172A9C2B-FCEF-408C-AEB0-15AEA808EE67}">
      <dgm:prSet/>
      <dgm:spPr/>
      <dgm:t>
        <a:bodyPr/>
        <a:lstStyle/>
        <a:p>
          <a:endParaRPr lang="en-US" sz="1400"/>
        </a:p>
      </dgm:t>
    </dgm:pt>
    <dgm:pt modelId="{AAD01D66-7B75-47A2-99DF-E0CC53B3EAFA}" type="sibTrans" cxnId="{172A9C2B-FCEF-408C-AEB0-15AEA808EE67}">
      <dgm:prSet/>
      <dgm:spPr/>
      <dgm:t>
        <a:bodyPr/>
        <a:lstStyle/>
        <a:p>
          <a:endParaRPr lang="en-US" sz="1400"/>
        </a:p>
      </dgm:t>
    </dgm:pt>
    <dgm:pt modelId="{FBF66967-3FED-48C1-83FC-621CBC9D1BC7}">
      <dgm:prSet custT="1"/>
      <dgm:spPr>
        <a:solidFill>
          <a:srgbClr val="6699FF"/>
        </a:solidFill>
      </dgm:spPr>
      <dgm:t>
        <a:bodyPr/>
        <a:lstStyle/>
        <a:p>
          <a:r>
            <a:rPr lang="en-US" sz="1400" b="1" dirty="0">
              <a:solidFill>
                <a:schemeClr val="tx1"/>
              </a:solidFill>
              <a:latin typeface="Arial" panose="020B0604020202020204" pitchFamily="34" charset="0"/>
              <a:cs typeface="Arial" panose="020B0604020202020204" pitchFamily="34" charset="0"/>
            </a:rPr>
            <a:t>All Deliverables/Detailed Hardware Builds &amp; Milestones are Added to Template </a:t>
          </a:r>
        </a:p>
      </dgm:t>
    </dgm:pt>
    <dgm:pt modelId="{1581B4B9-CE4F-42ED-ADB6-27403B9250C5}" type="parTrans" cxnId="{55FB858C-46F7-43F8-B196-A099495E8781}">
      <dgm:prSet/>
      <dgm:spPr/>
      <dgm:t>
        <a:bodyPr/>
        <a:lstStyle/>
        <a:p>
          <a:endParaRPr lang="en-US" sz="1400"/>
        </a:p>
      </dgm:t>
    </dgm:pt>
    <dgm:pt modelId="{214DA5C5-20A6-4B09-A537-A53AD5F1D977}" type="sibTrans" cxnId="{55FB858C-46F7-43F8-B196-A099495E8781}">
      <dgm:prSet/>
      <dgm:spPr/>
      <dgm:t>
        <a:bodyPr/>
        <a:lstStyle/>
        <a:p>
          <a:endParaRPr lang="en-US" sz="1400"/>
        </a:p>
      </dgm:t>
    </dgm:pt>
    <dgm:pt modelId="{80546478-9B91-4F51-AEBC-45D358554175}">
      <dgm:prSet custT="1"/>
      <dgm:spPr>
        <a:solidFill>
          <a:srgbClr val="6699FF"/>
        </a:solidFill>
      </dgm:spPr>
      <dgm:t>
        <a:bodyPr/>
        <a:lstStyle/>
        <a:p>
          <a:r>
            <a:rPr lang="en-US" sz="1400" b="1">
              <a:solidFill>
                <a:schemeClr val="tx1"/>
              </a:solidFill>
              <a:latin typeface="Arial" panose="020B0604020202020204" pitchFamily="34" charset="0"/>
              <a:cs typeface="Arial" panose="020B0604020202020204" pitchFamily="34" charset="0"/>
            </a:rPr>
            <a:t>Resource Loading and Timeline created</a:t>
          </a:r>
          <a:endParaRPr lang="en-US" sz="1400" b="1" dirty="0">
            <a:solidFill>
              <a:schemeClr val="tx1"/>
            </a:solidFill>
            <a:latin typeface="Arial" panose="020B0604020202020204" pitchFamily="34" charset="0"/>
            <a:cs typeface="Arial" panose="020B0604020202020204" pitchFamily="34" charset="0"/>
          </a:endParaRPr>
        </a:p>
      </dgm:t>
    </dgm:pt>
    <dgm:pt modelId="{5F1DE5DC-BCC9-4EF8-8206-ABB20BF5A398}" type="parTrans" cxnId="{BDB72AB7-4A20-4D2A-8033-9142BDD83288}">
      <dgm:prSet/>
      <dgm:spPr/>
      <dgm:t>
        <a:bodyPr/>
        <a:lstStyle/>
        <a:p>
          <a:endParaRPr lang="en-US" sz="1400"/>
        </a:p>
      </dgm:t>
    </dgm:pt>
    <dgm:pt modelId="{11F05132-23CB-4C48-8B04-BE3EB1982656}" type="sibTrans" cxnId="{BDB72AB7-4A20-4D2A-8033-9142BDD83288}">
      <dgm:prSet/>
      <dgm:spPr/>
      <dgm:t>
        <a:bodyPr/>
        <a:lstStyle/>
        <a:p>
          <a:endParaRPr lang="en-US" sz="1400"/>
        </a:p>
      </dgm:t>
    </dgm:pt>
    <dgm:pt modelId="{1CA5ED3E-E297-4DDE-ACC0-772075ED0581}">
      <dgm:prSet custT="1"/>
      <dgm:spPr>
        <a:solidFill>
          <a:srgbClr val="6699FF"/>
        </a:solidFill>
      </dgm:spPr>
      <dgm:t>
        <a:bodyPr/>
        <a:lstStyle/>
        <a:p>
          <a:r>
            <a:rPr lang="en-US" sz="1400" b="1" dirty="0">
              <a:solidFill>
                <a:schemeClr val="tx1"/>
              </a:solidFill>
              <a:latin typeface="Arial" panose="020B0604020202020204" pitchFamily="34" charset="0"/>
              <a:cs typeface="Arial" panose="020B0604020202020204" pitchFamily="34" charset="0"/>
            </a:rPr>
            <a:t>Project Mgr. and Scheduling Mgr. status schedules Bi-Weekly</a:t>
          </a:r>
        </a:p>
      </dgm:t>
    </dgm:pt>
    <dgm:pt modelId="{58D60A97-7AAE-498A-AC82-17E64C332A47}" type="parTrans" cxnId="{9EFAF5AE-A49E-46E7-9754-0452C075D025}">
      <dgm:prSet/>
      <dgm:spPr/>
      <dgm:t>
        <a:bodyPr/>
        <a:lstStyle/>
        <a:p>
          <a:endParaRPr lang="en-US" sz="1400"/>
        </a:p>
      </dgm:t>
    </dgm:pt>
    <dgm:pt modelId="{B04C6206-4D21-4B1E-9BCC-AF2876C577C6}" type="sibTrans" cxnId="{9EFAF5AE-A49E-46E7-9754-0452C075D025}">
      <dgm:prSet/>
      <dgm:spPr/>
      <dgm:t>
        <a:bodyPr/>
        <a:lstStyle/>
        <a:p>
          <a:endParaRPr lang="en-US" sz="1400"/>
        </a:p>
      </dgm:t>
    </dgm:pt>
    <dgm:pt modelId="{D4BFD990-891C-4229-866B-F84E8D6DF1C4}">
      <dgm:prSet custT="1"/>
      <dgm:spPr>
        <a:solidFill>
          <a:srgbClr val="6699FF"/>
        </a:solidFill>
      </dgm:spPr>
      <dgm:t>
        <a:bodyPr/>
        <a:lstStyle/>
        <a:p>
          <a:r>
            <a:rPr lang="en-US" sz="1400" b="1">
              <a:solidFill>
                <a:schemeClr val="tx1"/>
              </a:solidFill>
              <a:latin typeface="Arial" panose="020B0604020202020204" pitchFamily="34" charset="0"/>
              <a:cs typeface="Arial" panose="020B0604020202020204" pitchFamily="34" charset="0"/>
            </a:rPr>
            <a:t>Schedule is sent to GRC</a:t>
          </a:r>
          <a:endParaRPr lang="en-US" sz="1400" b="1" dirty="0">
            <a:solidFill>
              <a:schemeClr val="tx1"/>
            </a:solidFill>
            <a:latin typeface="Arial" panose="020B0604020202020204" pitchFamily="34" charset="0"/>
            <a:cs typeface="Arial" panose="020B0604020202020204" pitchFamily="34" charset="0"/>
          </a:endParaRPr>
        </a:p>
      </dgm:t>
    </dgm:pt>
    <dgm:pt modelId="{61EF7852-1E00-41FE-A8DC-07F479FA71FC}" type="parTrans" cxnId="{1CBF2E81-626B-4E57-9D40-A6FB39903963}">
      <dgm:prSet/>
      <dgm:spPr/>
      <dgm:t>
        <a:bodyPr/>
        <a:lstStyle/>
        <a:p>
          <a:endParaRPr lang="en-US" sz="1400"/>
        </a:p>
      </dgm:t>
    </dgm:pt>
    <dgm:pt modelId="{EAD5072A-7916-4281-8992-9570CEF70408}" type="sibTrans" cxnId="{1CBF2E81-626B-4E57-9D40-A6FB39903963}">
      <dgm:prSet/>
      <dgm:spPr/>
      <dgm:t>
        <a:bodyPr/>
        <a:lstStyle/>
        <a:p>
          <a:endParaRPr lang="en-US" sz="1400"/>
        </a:p>
      </dgm:t>
    </dgm:pt>
    <dgm:pt modelId="{AAD6E890-EA39-4972-93F7-CA8DF634A071}">
      <dgm:prSet custT="1"/>
      <dgm:spPr>
        <a:solidFill>
          <a:srgbClr val="6699FF"/>
        </a:solidFill>
      </dgm:spPr>
      <dgm:t>
        <a:bodyPr/>
        <a:lstStyle/>
        <a:p>
          <a:r>
            <a:rPr lang="en-US" sz="1400" b="1" dirty="0">
              <a:solidFill>
                <a:sysClr val="windowText" lastClr="000000"/>
              </a:solidFill>
              <a:latin typeface="Arial" panose="020B0604020202020204" pitchFamily="34" charset="0"/>
              <a:cs typeface="Arial" panose="020B0604020202020204" pitchFamily="34" charset="0"/>
            </a:rPr>
            <a:t>Senior Analyst for GRC creates High level schedules to report Deliverables from ZIN Schedules for HQ</a:t>
          </a:r>
        </a:p>
      </dgm:t>
    </dgm:pt>
    <dgm:pt modelId="{5C71ED08-81BA-40A5-A86C-EA8CEB815C56}" type="parTrans" cxnId="{DF901DDA-E3F5-4156-B57F-A2988F1FFCE1}">
      <dgm:prSet/>
      <dgm:spPr/>
      <dgm:t>
        <a:bodyPr/>
        <a:lstStyle/>
        <a:p>
          <a:endParaRPr lang="en-US" sz="1400"/>
        </a:p>
      </dgm:t>
    </dgm:pt>
    <dgm:pt modelId="{4AA6F66C-7CF9-4143-B78A-B98735C735B0}" type="sibTrans" cxnId="{DF901DDA-E3F5-4156-B57F-A2988F1FFCE1}">
      <dgm:prSet/>
      <dgm:spPr/>
      <dgm:t>
        <a:bodyPr/>
        <a:lstStyle/>
        <a:p>
          <a:endParaRPr lang="en-US" sz="1400"/>
        </a:p>
      </dgm:t>
    </dgm:pt>
    <dgm:pt modelId="{AB9E1FC2-0770-4050-BA62-907470C6F2E7}">
      <dgm:prSet custT="1"/>
      <dgm:spPr>
        <a:solidFill>
          <a:srgbClr val="6699FF"/>
        </a:solidFill>
      </dgm:spPr>
      <dgm:t>
        <a:bodyPr/>
        <a:lstStyle/>
        <a:p>
          <a:r>
            <a:rPr lang="en-US" sz="1400" b="1">
              <a:solidFill>
                <a:schemeClr val="tx1"/>
              </a:solidFill>
              <a:latin typeface="Arial" panose="020B0604020202020204" pitchFamily="34" charset="0"/>
              <a:cs typeface="Arial" panose="020B0604020202020204" pitchFamily="34" charset="0"/>
            </a:rPr>
            <a:t>The ZIN Scheduling Mgr. Creates Monthly reports from the Status Meetings for ZIN Project/Program Mgrs. Internal Monthly Reviews and sent to GRC</a:t>
          </a:r>
          <a:endParaRPr lang="en-US" sz="1400" b="1" dirty="0">
            <a:solidFill>
              <a:schemeClr val="tx1"/>
            </a:solidFill>
            <a:latin typeface="Arial" panose="020B0604020202020204" pitchFamily="34" charset="0"/>
            <a:cs typeface="Arial" panose="020B0604020202020204" pitchFamily="34" charset="0"/>
          </a:endParaRPr>
        </a:p>
      </dgm:t>
    </dgm:pt>
    <dgm:pt modelId="{648F3525-B13A-4BA5-BD0A-AC3A7B5B2D48}" type="parTrans" cxnId="{8C735499-CB54-4782-A36D-E6E7D5AC9904}">
      <dgm:prSet/>
      <dgm:spPr/>
      <dgm:t>
        <a:bodyPr/>
        <a:lstStyle/>
        <a:p>
          <a:endParaRPr lang="en-US" sz="1400"/>
        </a:p>
      </dgm:t>
    </dgm:pt>
    <dgm:pt modelId="{8DFE24AF-BFA0-4F54-970E-F67DF5449262}" type="sibTrans" cxnId="{8C735499-CB54-4782-A36D-E6E7D5AC9904}">
      <dgm:prSet/>
      <dgm:spPr>
        <a:solidFill>
          <a:srgbClr val="0000FF"/>
        </a:solidFill>
      </dgm:spPr>
      <dgm:t>
        <a:bodyPr/>
        <a:lstStyle/>
        <a:p>
          <a:endParaRPr lang="en-US" sz="1400"/>
        </a:p>
      </dgm:t>
    </dgm:pt>
    <dgm:pt modelId="{C1366359-9D9B-4FED-8F74-A2CE7BE3CE98}" type="pres">
      <dgm:prSet presAssocID="{A3498FEF-F130-4DB4-8EF2-4160D1DE66B5}" presName="Name0" presStyleCnt="0">
        <dgm:presLayoutVars>
          <dgm:dir/>
          <dgm:resizeHandles val="exact"/>
        </dgm:presLayoutVars>
      </dgm:prSet>
      <dgm:spPr/>
    </dgm:pt>
    <dgm:pt modelId="{4745D06C-7D1B-48B0-95B3-21C0287E5277}" type="pres">
      <dgm:prSet presAssocID="{A3498FEF-F130-4DB4-8EF2-4160D1DE66B5}" presName="cycle" presStyleCnt="0"/>
      <dgm:spPr/>
    </dgm:pt>
    <dgm:pt modelId="{12C9D662-895F-4D47-A999-323DC6FDB135}" type="pres">
      <dgm:prSet presAssocID="{AB9E1FC2-0770-4050-BA62-907470C6F2E7}" presName="nodeFirstNode" presStyleLbl="node1" presStyleIdx="0" presStyleCnt="7" custScaleY="226139" custRadScaleRad="111856" custRadScaleInc="-203943">
        <dgm:presLayoutVars>
          <dgm:bulletEnabled val="1"/>
        </dgm:presLayoutVars>
      </dgm:prSet>
      <dgm:spPr/>
    </dgm:pt>
    <dgm:pt modelId="{3B47DF88-723F-4941-9880-267F1E52BE50}" type="pres">
      <dgm:prSet presAssocID="{8DFE24AF-BFA0-4F54-970E-F67DF5449262}" presName="sibTransFirstNode" presStyleLbl="bgShp" presStyleIdx="0" presStyleCnt="1" custAng="702799" custLinFactNeighborX="44911" custLinFactNeighborY="-36491"/>
      <dgm:spPr/>
    </dgm:pt>
    <dgm:pt modelId="{02774D2A-DABF-459F-985B-52B7D6B80A41}" type="pres">
      <dgm:prSet presAssocID="{AAD6E890-EA39-4972-93F7-CA8DF634A071}" presName="nodeFollowingNodes" presStyleLbl="node1" presStyleIdx="1" presStyleCnt="7" custScaleY="171978" custRadScaleRad="121943" custRadScaleInc="-218637">
        <dgm:presLayoutVars>
          <dgm:bulletEnabled val="1"/>
        </dgm:presLayoutVars>
      </dgm:prSet>
      <dgm:spPr/>
    </dgm:pt>
    <dgm:pt modelId="{D38C645E-0730-4697-9BE1-6059F6707887}" type="pres">
      <dgm:prSet presAssocID="{FBF66967-3FED-48C1-83FC-621CBC9D1BC7}" presName="nodeFollowingNodes" presStyleLbl="node1" presStyleIdx="2" presStyleCnt="7" custScaleX="109515" custScaleY="136917" custRadScaleRad="98161" custRadScaleInc="-205055">
        <dgm:presLayoutVars>
          <dgm:bulletEnabled val="1"/>
        </dgm:presLayoutVars>
      </dgm:prSet>
      <dgm:spPr/>
    </dgm:pt>
    <dgm:pt modelId="{8318D54B-C7F6-4EF0-A3E6-FF9F5DD47F87}" type="pres">
      <dgm:prSet presAssocID="{80546478-9B91-4F51-AEBC-45D358554175}" presName="nodeFollowingNodes" presStyleLbl="node1" presStyleIdx="3" presStyleCnt="7" custRadScaleRad="98374" custRadScaleInc="-195678">
        <dgm:presLayoutVars>
          <dgm:bulletEnabled val="1"/>
        </dgm:presLayoutVars>
      </dgm:prSet>
      <dgm:spPr/>
    </dgm:pt>
    <dgm:pt modelId="{D9F0BD75-D31C-4AA3-AA71-BB9EFE87491A}" type="pres">
      <dgm:prSet presAssocID="{32F82BCD-AE8F-4718-A6EF-3C4F49AB6A48}" presName="nodeFollowingNodes" presStyleLbl="node1" presStyleIdx="4" presStyleCnt="7" custRadScaleRad="104722" custRadScaleInc="-222894">
        <dgm:presLayoutVars>
          <dgm:bulletEnabled val="1"/>
        </dgm:presLayoutVars>
      </dgm:prSet>
      <dgm:spPr/>
    </dgm:pt>
    <dgm:pt modelId="{28B2FBAB-15AA-468B-865D-470123FF0429}" type="pres">
      <dgm:prSet presAssocID="{1CA5ED3E-E297-4DDE-ACC0-772075ED0581}" presName="nodeFollowingNodes" presStyleLbl="node1" presStyleIdx="5" presStyleCnt="7" custRadScaleRad="88961" custRadScaleInc="-240667">
        <dgm:presLayoutVars>
          <dgm:bulletEnabled val="1"/>
        </dgm:presLayoutVars>
      </dgm:prSet>
      <dgm:spPr/>
    </dgm:pt>
    <dgm:pt modelId="{15578264-3FB4-40ED-8039-3798248D68B1}" type="pres">
      <dgm:prSet presAssocID="{D4BFD990-891C-4229-866B-F84E8D6DF1C4}" presName="nodeFollowingNodes" presStyleLbl="node1" presStyleIdx="6" presStyleCnt="7" custRadScaleRad="99251" custRadScaleInc="-190315">
        <dgm:presLayoutVars>
          <dgm:bulletEnabled val="1"/>
        </dgm:presLayoutVars>
      </dgm:prSet>
      <dgm:spPr/>
    </dgm:pt>
  </dgm:ptLst>
  <dgm:cxnLst>
    <dgm:cxn modelId="{172A9C2B-FCEF-408C-AEB0-15AEA808EE67}" srcId="{A3498FEF-F130-4DB4-8EF2-4160D1DE66B5}" destId="{32F82BCD-AE8F-4718-A6EF-3C4F49AB6A48}" srcOrd="4" destOrd="0" parTransId="{FAB8D3D5-1096-4E3E-827D-B7F71032E052}" sibTransId="{AAD01D66-7B75-47A2-99DF-E0CC53B3EAFA}"/>
    <dgm:cxn modelId="{182F4135-21F5-4044-8A6A-676A8E297246}" type="presOf" srcId="{AAD6E890-EA39-4972-93F7-CA8DF634A071}" destId="{02774D2A-DABF-459F-985B-52B7D6B80A41}" srcOrd="0" destOrd="0" presId="urn:microsoft.com/office/officeart/2005/8/layout/cycle3"/>
    <dgm:cxn modelId="{21ABDC5B-7819-4002-AD2B-820982EECE0D}" type="presOf" srcId="{FBF66967-3FED-48C1-83FC-621CBC9D1BC7}" destId="{D38C645E-0730-4697-9BE1-6059F6707887}" srcOrd="0" destOrd="0" presId="urn:microsoft.com/office/officeart/2005/8/layout/cycle3"/>
    <dgm:cxn modelId="{20187F49-41C7-4CBF-A206-31099CD5BEA8}" type="presOf" srcId="{1CA5ED3E-E297-4DDE-ACC0-772075ED0581}" destId="{28B2FBAB-15AA-468B-865D-470123FF0429}" srcOrd="0" destOrd="0" presId="urn:microsoft.com/office/officeart/2005/8/layout/cycle3"/>
    <dgm:cxn modelId="{9B804673-16B6-48C5-A9FC-01F0D8B87712}" type="presOf" srcId="{32F82BCD-AE8F-4718-A6EF-3C4F49AB6A48}" destId="{D9F0BD75-D31C-4AA3-AA71-BB9EFE87491A}" srcOrd="0" destOrd="0" presId="urn:microsoft.com/office/officeart/2005/8/layout/cycle3"/>
    <dgm:cxn modelId="{95270F7D-7F13-40CE-887F-AC29DE5C1935}" type="presOf" srcId="{A3498FEF-F130-4DB4-8EF2-4160D1DE66B5}" destId="{C1366359-9D9B-4FED-8F74-A2CE7BE3CE98}" srcOrd="0" destOrd="0" presId="urn:microsoft.com/office/officeart/2005/8/layout/cycle3"/>
    <dgm:cxn modelId="{1CBF2E81-626B-4E57-9D40-A6FB39903963}" srcId="{A3498FEF-F130-4DB4-8EF2-4160D1DE66B5}" destId="{D4BFD990-891C-4229-866B-F84E8D6DF1C4}" srcOrd="6" destOrd="0" parTransId="{61EF7852-1E00-41FE-A8DC-07F479FA71FC}" sibTransId="{EAD5072A-7916-4281-8992-9570CEF70408}"/>
    <dgm:cxn modelId="{55FB858C-46F7-43F8-B196-A099495E8781}" srcId="{A3498FEF-F130-4DB4-8EF2-4160D1DE66B5}" destId="{FBF66967-3FED-48C1-83FC-621CBC9D1BC7}" srcOrd="2" destOrd="0" parTransId="{1581B4B9-CE4F-42ED-ADB6-27403B9250C5}" sibTransId="{214DA5C5-20A6-4B09-A537-A53AD5F1D977}"/>
    <dgm:cxn modelId="{EDE73C90-E09A-4A28-A276-4AE712841EEE}" type="presOf" srcId="{AB9E1FC2-0770-4050-BA62-907470C6F2E7}" destId="{12C9D662-895F-4D47-A999-323DC6FDB135}" srcOrd="0" destOrd="0" presId="urn:microsoft.com/office/officeart/2005/8/layout/cycle3"/>
    <dgm:cxn modelId="{8C735499-CB54-4782-A36D-E6E7D5AC9904}" srcId="{A3498FEF-F130-4DB4-8EF2-4160D1DE66B5}" destId="{AB9E1FC2-0770-4050-BA62-907470C6F2E7}" srcOrd="0" destOrd="0" parTransId="{648F3525-B13A-4BA5-BD0A-AC3A7B5B2D48}" sibTransId="{8DFE24AF-BFA0-4F54-970E-F67DF5449262}"/>
    <dgm:cxn modelId="{9EFAF5AE-A49E-46E7-9754-0452C075D025}" srcId="{A3498FEF-F130-4DB4-8EF2-4160D1DE66B5}" destId="{1CA5ED3E-E297-4DDE-ACC0-772075ED0581}" srcOrd="5" destOrd="0" parTransId="{58D60A97-7AAE-498A-AC82-17E64C332A47}" sibTransId="{B04C6206-4D21-4B1E-9BCC-AF2876C577C6}"/>
    <dgm:cxn modelId="{BDB72AB7-4A20-4D2A-8033-9142BDD83288}" srcId="{A3498FEF-F130-4DB4-8EF2-4160D1DE66B5}" destId="{80546478-9B91-4F51-AEBC-45D358554175}" srcOrd="3" destOrd="0" parTransId="{5F1DE5DC-BCC9-4EF8-8206-ABB20BF5A398}" sibTransId="{11F05132-23CB-4C48-8B04-BE3EB1982656}"/>
    <dgm:cxn modelId="{32A7A1BB-76CA-4223-AE48-58265BBAA181}" type="presOf" srcId="{80546478-9B91-4F51-AEBC-45D358554175}" destId="{8318D54B-C7F6-4EF0-A3E6-FF9F5DD47F87}" srcOrd="0" destOrd="0" presId="urn:microsoft.com/office/officeart/2005/8/layout/cycle3"/>
    <dgm:cxn modelId="{2A7FA1C9-001C-4641-B684-F6FCFE04A08E}" type="presOf" srcId="{D4BFD990-891C-4229-866B-F84E8D6DF1C4}" destId="{15578264-3FB4-40ED-8039-3798248D68B1}" srcOrd="0" destOrd="0" presId="urn:microsoft.com/office/officeart/2005/8/layout/cycle3"/>
    <dgm:cxn modelId="{0D7DF6CF-13AC-4D7D-BD97-A82BE4EAEB64}" type="presOf" srcId="{8DFE24AF-BFA0-4F54-970E-F67DF5449262}" destId="{3B47DF88-723F-4941-9880-267F1E52BE50}" srcOrd="0" destOrd="0" presId="urn:microsoft.com/office/officeart/2005/8/layout/cycle3"/>
    <dgm:cxn modelId="{DF901DDA-E3F5-4156-B57F-A2988F1FFCE1}" srcId="{A3498FEF-F130-4DB4-8EF2-4160D1DE66B5}" destId="{AAD6E890-EA39-4972-93F7-CA8DF634A071}" srcOrd="1" destOrd="0" parTransId="{5C71ED08-81BA-40A5-A86C-EA8CEB815C56}" sibTransId="{4AA6F66C-7CF9-4143-B78A-B98735C735B0}"/>
    <dgm:cxn modelId="{1930C55B-D01C-43AD-9753-9F56062146A6}" type="presParOf" srcId="{C1366359-9D9B-4FED-8F74-A2CE7BE3CE98}" destId="{4745D06C-7D1B-48B0-95B3-21C0287E5277}" srcOrd="0" destOrd="0" presId="urn:microsoft.com/office/officeart/2005/8/layout/cycle3"/>
    <dgm:cxn modelId="{5EEAEBA4-0830-401A-BDB1-A5A469F27711}" type="presParOf" srcId="{4745D06C-7D1B-48B0-95B3-21C0287E5277}" destId="{12C9D662-895F-4D47-A999-323DC6FDB135}" srcOrd="0" destOrd="0" presId="urn:microsoft.com/office/officeart/2005/8/layout/cycle3"/>
    <dgm:cxn modelId="{47FE9425-FE0B-49FB-A94D-C902C7C8160A}" type="presParOf" srcId="{4745D06C-7D1B-48B0-95B3-21C0287E5277}" destId="{3B47DF88-723F-4941-9880-267F1E52BE50}" srcOrd="1" destOrd="0" presId="urn:microsoft.com/office/officeart/2005/8/layout/cycle3"/>
    <dgm:cxn modelId="{9FE1A5AA-499B-4F32-BFE3-9759A333686E}" type="presParOf" srcId="{4745D06C-7D1B-48B0-95B3-21C0287E5277}" destId="{02774D2A-DABF-459F-985B-52B7D6B80A41}" srcOrd="2" destOrd="0" presId="urn:microsoft.com/office/officeart/2005/8/layout/cycle3"/>
    <dgm:cxn modelId="{3764008A-5271-4CF6-893B-AAFF33809495}" type="presParOf" srcId="{4745D06C-7D1B-48B0-95B3-21C0287E5277}" destId="{D38C645E-0730-4697-9BE1-6059F6707887}" srcOrd="3" destOrd="0" presId="urn:microsoft.com/office/officeart/2005/8/layout/cycle3"/>
    <dgm:cxn modelId="{F9AE4483-D561-4580-A61B-B384B08154E1}" type="presParOf" srcId="{4745D06C-7D1B-48B0-95B3-21C0287E5277}" destId="{8318D54B-C7F6-4EF0-A3E6-FF9F5DD47F87}" srcOrd="4" destOrd="0" presId="urn:microsoft.com/office/officeart/2005/8/layout/cycle3"/>
    <dgm:cxn modelId="{F1F3CAA8-B14C-4205-979E-B925D61770BF}" type="presParOf" srcId="{4745D06C-7D1B-48B0-95B3-21C0287E5277}" destId="{D9F0BD75-D31C-4AA3-AA71-BB9EFE87491A}" srcOrd="5" destOrd="0" presId="urn:microsoft.com/office/officeart/2005/8/layout/cycle3"/>
    <dgm:cxn modelId="{8DB70FD1-8D7B-425E-9C39-B20361A8C0ED}" type="presParOf" srcId="{4745D06C-7D1B-48B0-95B3-21C0287E5277}" destId="{28B2FBAB-15AA-468B-865D-470123FF0429}" srcOrd="6" destOrd="0" presId="urn:microsoft.com/office/officeart/2005/8/layout/cycle3"/>
    <dgm:cxn modelId="{6EF7DBB8-65A1-4C4C-852B-B3FD25E758D5}" type="presParOf" srcId="{4745D06C-7D1B-48B0-95B3-21C0287E5277}" destId="{15578264-3FB4-40ED-8039-3798248D68B1}" srcOrd="7" destOrd="0" presId="urn:microsoft.com/office/officeart/2005/8/layout/cycle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7DF88-723F-4941-9880-267F1E52BE50}">
      <dsp:nvSpPr>
        <dsp:cNvPr id="0" name=""/>
        <dsp:cNvSpPr/>
      </dsp:nvSpPr>
      <dsp:spPr>
        <a:xfrm rot="702799">
          <a:off x="1131409" y="701574"/>
          <a:ext cx="5859610" cy="5859610"/>
        </a:xfrm>
        <a:prstGeom prst="circularArrow">
          <a:avLst>
            <a:gd name="adj1" fmla="val 5544"/>
            <a:gd name="adj2" fmla="val 330680"/>
            <a:gd name="adj3" fmla="val 14498920"/>
            <a:gd name="adj4" fmla="val 16959878"/>
            <a:gd name="adj5" fmla="val 5757"/>
          </a:avLst>
        </a:prstGeom>
        <a:solidFill>
          <a:srgbClr val="0000FF"/>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2C9D662-895F-4D47-A999-323DC6FDB135}">
      <dsp:nvSpPr>
        <dsp:cNvPr id="0" name=""/>
        <dsp:cNvSpPr/>
      </dsp:nvSpPr>
      <dsp:spPr>
        <a:xfrm>
          <a:off x="506573" y="2296673"/>
          <a:ext cx="1846064" cy="2087335"/>
        </a:xfrm>
        <a:prstGeom prst="roundRect">
          <a:avLst/>
        </a:prstGeom>
        <a:solidFill>
          <a:srgbClr val="6699FF"/>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latin typeface="Arial" panose="020B0604020202020204" pitchFamily="34" charset="0"/>
              <a:cs typeface="Arial" panose="020B0604020202020204" pitchFamily="34" charset="0"/>
            </a:rPr>
            <a:t>The ZIN Scheduling Mgr. Creates Monthly reports from the Status Meetings for ZIN Project/Program Mgrs. Internal Monthly Reviews and sent to GRC</a:t>
          </a:r>
          <a:endParaRPr lang="en-US" sz="1400" b="1" kern="1200" dirty="0">
            <a:solidFill>
              <a:schemeClr val="tx1"/>
            </a:solidFill>
            <a:latin typeface="Arial" panose="020B0604020202020204" pitchFamily="34" charset="0"/>
            <a:cs typeface="Arial" panose="020B0604020202020204" pitchFamily="34" charset="0"/>
          </a:endParaRPr>
        </a:p>
      </dsp:txBody>
      <dsp:txXfrm>
        <a:off x="596690" y="2386790"/>
        <a:ext cx="1665830" cy="1907101"/>
      </dsp:txXfrm>
    </dsp:sp>
    <dsp:sp modelId="{02774D2A-DABF-459F-985B-52B7D6B80A41}">
      <dsp:nvSpPr>
        <dsp:cNvPr id="0" name=""/>
        <dsp:cNvSpPr/>
      </dsp:nvSpPr>
      <dsp:spPr>
        <a:xfrm>
          <a:off x="1073288" y="380363"/>
          <a:ext cx="1846064" cy="1587412"/>
        </a:xfrm>
        <a:prstGeom prst="roundRect">
          <a:avLst/>
        </a:prstGeom>
        <a:solidFill>
          <a:srgbClr val="6699FF"/>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Text" lastClr="000000"/>
              </a:solidFill>
              <a:latin typeface="Arial" panose="020B0604020202020204" pitchFamily="34" charset="0"/>
              <a:cs typeface="Arial" panose="020B0604020202020204" pitchFamily="34" charset="0"/>
            </a:rPr>
            <a:t>Senior Analyst for GRC creates High level schedules to report Deliverables from ZIN Schedules for HQ</a:t>
          </a:r>
        </a:p>
      </dsp:txBody>
      <dsp:txXfrm>
        <a:off x="1150779" y="457854"/>
        <a:ext cx="1691082" cy="1432430"/>
      </dsp:txXfrm>
    </dsp:sp>
    <dsp:sp modelId="{D38C645E-0730-4697-9BE1-6059F6707887}">
      <dsp:nvSpPr>
        <dsp:cNvPr id="0" name=""/>
        <dsp:cNvSpPr/>
      </dsp:nvSpPr>
      <dsp:spPr>
        <a:xfrm>
          <a:off x="3662886" y="210806"/>
          <a:ext cx="2021717" cy="1263787"/>
        </a:xfrm>
        <a:prstGeom prst="roundRect">
          <a:avLst/>
        </a:prstGeom>
        <a:solidFill>
          <a:srgbClr val="6699FF"/>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Arial" panose="020B0604020202020204" pitchFamily="34" charset="0"/>
              <a:cs typeface="Arial" panose="020B0604020202020204" pitchFamily="34" charset="0"/>
            </a:rPr>
            <a:t>All Deliverables/Detailed Hardware Builds &amp; Milestones are Added to Template </a:t>
          </a:r>
        </a:p>
      </dsp:txBody>
      <dsp:txXfrm>
        <a:off x="3724579" y="272499"/>
        <a:ext cx="1898331" cy="1140401"/>
      </dsp:txXfrm>
    </dsp:sp>
    <dsp:sp modelId="{8318D54B-C7F6-4EF0-A3E6-FF9F5DD47F87}">
      <dsp:nvSpPr>
        <dsp:cNvPr id="0" name=""/>
        <dsp:cNvSpPr/>
      </dsp:nvSpPr>
      <dsp:spPr>
        <a:xfrm>
          <a:off x="5549881" y="1801513"/>
          <a:ext cx="1846064" cy="923032"/>
        </a:xfrm>
        <a:prstGeom prst="roundRect">
          <a:avLst/>
        </a:prstGeom>
        <a:solidFill>
          <a:srgbClr val="6699FF"/>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latin typeface="Arial" panose="020B0604020202020204" pitchFamily="34" charset="0"/>
              <a:cs typeface="Arial" panose="020B0604020202020204" pitchFamily="34" charset="0"/>
            </a:rPr>
            <a:t>Resource Loading and Timeline created</a:t>
          </a:r>
          <a:endParaRPr lang="en-US" sz="1400" b="1" kern="1200" dirty="0">
            <a:solidFill>
              <a:schemeClr val="tx1"/>
            </a:solidFill>
            <a:latin typeface="Arial" panose="020B0604020202020204" pitchFamily="34" charset="0"/>
            <a:cs typeface="Arial" panose="020B0604020202020204" pitchFamily="34" charset="0"/>
          </a:endParaRPr>
        </a:p>
      </dsp:txBody>
      <dsp:txXfrm>
        <a:off x="5594940" y="1846572"/>
        <a:ext cx="1755946" cy="832914"/>
      </dsp:txXfrm>
    </dsp:sp>
    <dsp:sp modelId="{D9F0BD75-D31C-4AA3-AA71-BB9EFE87491A}">
      <dsp:nvSpPr>
        <dsp:cNvPr id="0" name=""/>
        <dsp:cNvSpPr/>
      </dsp:nvSpPr>
      <dsp:spPr>
        <a:xfrm>
          <a:off x="5822915" y="3487706"/>
          <a:ext cx="1846064" cy="923032"/>
        </a:xfrm>
        <a:prstGeom prst="roundRect">
          <a:avLst/>
        </a:prstGeom>
        <a:solidFill>
          <a:srgbClr val="6699FF"/>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latin typeface="Arial" panose="020B0604020202020204" pitchFamily="34" charset="0"/>
              <a:cs typeface="Arial" panose="020B0604020202020204" pitchFamily="34" charset="0"/>
            </a:rPr>
            <a:t>Project Mgr. uses Project Schedule for Team Meetings </a:t>
          </a:r>
          <a:endParaRPr lang="en-US" sz="1400" b="1" kern="1200" dirty="0">
            <a:solidFill>
              <a:schemeClr val="tx1"/>
            </a:solidFill>
          </a:endParaRPr>
        </a:p>
      </dsp:txBody>
      <dsp:txXfrm>
        <a:off x="5867974" y="3532765"/>
        <a:ext cx="1755946" cy="832914"/>
      </dsp:txXfrm>
    </dsp:sp>
    <dsp:sp modelId="{28B2FBAB-15AA-468B-865D-470123FF0429}">
      <dsp:nvSpPr>
        <dsp:cNvPr id="0" name=""/>
        <dsp:cNvSpPr/>
      </dsp:nvSpPr>
      <dsp:spPr>
        <a:xfrm>
          <a:off x="4450374" y="4694553"/>
          <a:ext cx="1846064" cy="923032"/>
        </a:xfrm>
        <a:prstGeom prst="roundRect">
          <a:avLst/>
        </a:prstGeom>
        <a:solidFill>
          <a:srgbClr val="6699FF"/>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Arial" panose="020B0604020202020204" pitchFamily="34" charset="0"/>
              <a:cs typeface="Arial" panose="020B0604020202020204" pitchFamily="34" charset="0"/>
            </a:rPr>
            <a:t>Project Mgr. and Scheduling Mgr. status schedules Bi-Weekly</a:t>
          </a:r>
        </a:p>
      </dsp:txBody>
      <dsp:txXfrm>
        <a:off x="4495433" y="4739612"/>
        <a:ext cx="1755946" cy="832914"/>
      </dsp:txXfrm>
    </dsp:sp>
    <dsp:sp modelId="{15578264-3FB4-40ED-8039-3798248D68B1}">
      <dsp:nvSpPr>
        <dsp:cNvPr id="0" name=""/>
        <dsp:cNvSpPr/>
      </dsp:nvSpPr>
      <dsp:spPr>
        <a:xfrm>
          <a:off x="1611090" y="4608151"/>
          <a:ext cx="1846064" cy="923032"/>
        </a:xfrm>
        <a:prstGeom prst="roundRect">
          <a:avLst/>
        </a:prstGeom>
        <a:solidFill>
          <a:srgbClr val="6699FF"/>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latin typeface="Arial" panose="020B0604020202020204" pitchFamily="34" charset="0"/>
              <a:cs typeface="Arial" panose="020B0604020202020204" pitchFamily="34" charset="0"/>
            </a:rPr>
            <a:t>Schedule is sent to GRC</a:t>
          </a:r>
          <a:endParaRPr lang="en-US" sz="1400" b="1" kern="1200" dirty="0">
            <a:solidFill>
              <a:schemeClr val="tx1"/>
            </a:solidFill>
            <a:latin typeface="Arial" panose="020B0604020202020204" pitchFamily="34" charset="0"/>
            <a:cs typeface="Arial" panose="020B0604020202020204" pitchFamily="34" charset="0"/>
          </a:endParaRPr>
        </a:p>
      </dsp:txBody>
      <dsp:txXfrm>
        <a:off x="1656149" y="4653210"/>
        <a:ext cx="1755946" cy="83291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90093DD1-34B5-4D5C-B8F5-57A25F75F4A5}" type="datetimeFigureOut">
              <a:rPr lang="en-US" smtClean="0"/>
              <a:t>1/20/2026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BBB08D8-325C-403F-BA9C-8BC88EF915AC}" type="slidenum">
              <a:rPr lang="en-US" smtClean="0"/>
              <a:t>‹#›</a:t>
            </a:fld>
            <a:endParaRPr lang="en-US"/>
          </a:p>
        </p:txBody>
      </p:sp>
    </p:spTree>
    <p:extLst>
      <p:ext uri="{BB962C8B-B14F-4D97-AF65-F5344CB8AC3E}">
        <p14:creationId xmlns:p14="http://schemas.microsoft.com/office/powerpoint/2010/main" val="15814796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289788C4-8963-42E7-B37B-9939A510D22F}" type="datetimeFigureOut">
              <a:rPr lang="en-US" smtClean="0"/>
              <a:t>1/20/2026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28A1892-2B66-4A57-B0B2-5C314FA074E1}" type="slidenum">
              <a:rPr lang="en-US" smtClean="0"/>
              <a:t>‹#›</a:t>
            </a:fld>
            <a:endParaRPr lang="en-US"/>
          </a:p>
        </p:txBody>
      </p:sp>
    </p:spTree>
    <p:extLst>
      <p:ext uri="{BB962C8B-B14F-4D97-AF65-F5344CB8AC3E}">
        <p14:creationId xmlns:p14="http://schemas.microsoft.com/office/powerpoint/2010/main" val="19605796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C28A1892-2B66-4A57-B0B2-5C314FA074E1}" type="slidenum">
              <a:rPr lang="en-US" smtClean="0"/>
              <a:t>1</a:t>
            </a:fld>
            <a:endParaRPr lang="en-US"/>
          </a:p>
        </p:txBody>
      </p:sp>
    </p:spTree>
    <p:extLst>
      <p:ext uri="{BB962C8B-B14F-4D97-AF65-F5344CB8AC3E}">
        <p14:creationId xmlns:p14="http://schemas.microsoft.com/office/powerpoint/2010/main" val="1765361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view of a</a:t>
            </a:r>
            <a:r>
              <a:rPr lang="en-US" baseline="0" dirty="0"/>
              <a:t> resource pool.  The red resources listed are the over allocated resources that will alert the PM that the project is in need of more resources in these skill sets to complete the work assigned.  It provides the project team with the visibility into workforce projections and whether or not there are enough people to finish the project, based on scope, schedule and budget agreed upon in the SOW.  It also helps create an accurate performance measurement baseline which is the project’s plan for accomplishing or delivering a set of requirements within a specified amount of funding and time.    </a:t>
            </a:r>
            <a:endParaRPr lang="en-US" dirty="0"/>
          </a:p>
        </p:txBody>
      </p:sp>
      <p:sp>
        <p:nvSpPr>
          <p:cNvPr id="4" name="Slide Number Placeholder 3"/>
          <p:cNvSpPr>
            <a:spLocks noGrp="1"/>
          </p:cNvSpPr>
          <p:nvPr>
            <p:ph type="sldNum" sz="quarter" idx="10"/>
          </p:nvPr>
        </p:nvSpPr>
        <p:spPr/>
        <p:txBody>
          <a:bodyPr/>
          <a:lstStyle/>
          <a:p>
            <a:fld id="{C28A1892-2B66-4A57-B0B2-5C314FA074E1}" type="slidenum">
              <a:rPr lang="en-US" smtClean="0"/>
              <a:t>10</a:t>
            </a:fld>
            <a:endParaRPr lang="en-US"/>
          </a:p>
        </p:txBody>
      </p:sp>
    </p:spTree>
    <p:extLst>
      <p:ext uri="{BB962C8B-B14F-4D97-AF65-F5344CB8AC3E}">
        <p14:creationId xmlns:p14="http://schemas.microsoft.com/office/powerpoint/2010/main" val="88611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Life of a ZIN Project Schedule.</a:t>
            </a:r>
            <a:r>
              <a:rPr lang="en-US" baseline="0" dirty="0"/>
              <a:t> It’s a cycle that we use over and over with each new project schedule that’s built.  It all starts with the detailed schedule being built once the SOW is delivered.  I sit down with each PM and create the detailed schedule starting with the Deliverables and hardware builds/Milestones being added to the template.  Then we move on to the Resource loading and the time line for the project is created.  The PM uses the schedule for team meetings to let the team know what’s coming up, to get status on the project itself and to keep track of the resources that are on the project.  I sit down with the PM and status our schedules bi-weekly so that we have an accurate representation of the project to report to Upper Mgmt.  At the end of every month, I send the schedules over to GRC for their analysis of the projects and reporting.  While Paul is working on his analysis,  I then create monthly reports (which you will see in the next slides) to use internally at ZIN to report the project status and to GRC to show them the status of the projects.  </a:t>
            </a:r>
            <a:endParaRPr lang="en-US" dirty="0"/>
          </a:p>
        </p:txBody>
      </p:sp>
      <p:sp>
        <p:nvSpPr>
          <p:cNvPr id="4" name="Slide Number Placeholder 3"/>
          <p:cNvSpPr>
            <a:spLocks noGrp="1"/>
          </p:cNvSpPr>
          <p:nvPr>
            <p:ph type="sldNum" sz="quarter" idx="10"/>
          </p:nvPr>
        </p:nvSpPr>
        <p:spPr/>
        <p:txBody>
          <a:bodyPr/>
          <a:lstStyle/>
          <a:p>
            <a:fld id="{C28A1892-2B66-4A57-B0B2-5C314FA074E1}" type="slidenum">
              <a:rPr lang="en-US" smtClean="0"/>
              <a:t>11</a:t>
            </a:fld>
            <a:endParaRPr lang="en-US"/>
          </a:p>
        </p:txBody>
      </p:sp>
    </p:spTree>
    <p:extLst>
      <p:ext uri="{BB962C8B-B14F-4D97-AF65-F5344CB8AC3E}">
        <p14:creationId xmlns:p14="http://schemas.microsoft.com/office/powerpoint/2010/main" val="3062289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are the NASA approved reporting tools that I use at ZIN for reporting the status of a project to the PM’s internally and externally at GRC.  The Schedule Integrity report that I use is created from the NASA Marshall Stat Tool which includes the Health Check, SASR and the Schedule Performance reports that I run.  The PM’s at ZIN really like the One Pager that I use to create a visual picture of the tasks that they want tracked along with the milestone completion also.  The Slack Erosion report is a report that I created to give my PM’s and the Program Mgr. at GRC the ability to see the erosion of the total slack over the life of the project.  I also use Fast Track to create the ZIN internal Utilization schedules.  And these are schedules that show when Launches are coming up, when the Operations of the experiments that ZIN creates are going to happen and when the rockets are coming down so we can show when Docked Ops have to occur.  </a:t>
            </a:r>
            <a:endParaRPr lang="en-US" dirty="0"/>
          </a:p>
        </p:txBody>
      </p:sp>
      <p:sp>
        <p:nvSpPr>
          <p:cNvPr id="4" name="Slide Number Placeholder 3"/>
          <p:cNvSpPr>
            <a:spLocks noGrp="1"/>
          </p:cNvSpPr>
          <p:nvPr>
            <p:ph type="sldNum" sz="quarter" idx="10"/>
          </p:nvPr>
        </p:nvSpPr>
        <p:spPr/>
        <p:txBody>
          <a:bodyPr/>
          <a:lstStyle/>
          <a:p>
            <a:fld id="{C28A1892-2B66-4A57-B0B2-5C314FA074E1}" type="slidenum">
              <a:rPr lang="en-US" smtClean="0"/>
              <a:t>12</a:t>
            </a:fld>
            <a:endParaRPr lang="en-US"/>
          </a:p>
        </p:txBody>
      </p:sp>
    </p:spTree>
    <p:extLst>
      <p:ext uri="{BB962C8B-B14F-4D97-AF65-F5344CB8AC3E}">
        <p14:creationId xmlns:p14="http://schemas.microsoft.com/office/powerpoint/2010/main" val="3830067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examples of the reports that I spoke of in the last slide.  </a:t>
            </a:r>
            <a:r>
              <a:rPr lang="en-US"/>
              <a:t>Schedule Integrity Report-</a:t>
            </a:r>
            <a:endParaRPr lang="en-US" dirty="0"/>
          </a:p>
        </p:txBody>
      </p:sp>
      <p:sp>
        <p:nvSpPr>
          <p:cNvPr id="4" name="Slide Number Placeholder 3"/>
          <p:cNvSpPr>
            <a:spLocks noGrp="1"/>
          </p:cNvSpPr>
          <p:nvPr>
            <p:ph type="sldNum" sz="quarter" idx="10"/>
          </p:nvPr>
        </p:nvSpPr>
        <p:spPr/>
        <p:txBody>
          <a:bodyPr/>
          <a:lstStyle/>
          <a:p>
            <a:fld id="{C28A1892-2B66-4A57-B0B2-5C314FA074E1}" type="slidenum">
              <a:rPr lang="en-US" smtClean="0"/>
              <a:t>13</a:t>
            </a:fld>
            <a:endParaRPr lang="en-US"/>
          </a:p>
        </p:txBody>
      </p:sp>
    </p:spTree>
    <p:extLst>
      <p:ext uri="{BB962C8B-B14F-4D97-AF65-F5344CB8AC3E}">
        <p14:creationId xmlns:p14="http://schemas.microsoft.com/office/powerpoint/2010/main" val="3887919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Arial" panose="020B0604020202020204" pitchFamily="34" charset="0"/>
                <a:cs typeface="Arial" panose="020B0604020202020204" pitchFamily="34" charset="0"/>
              </a:rPr>
              <a:t>I designed the Slack Erosion report to show my Managers a way to track the erosion of slack in projects.  This report shows the total tasks in a project schedule and how many are complete vs. in-complete and it shows when and where the slack is being eaten up in a project and when a Delivery Order Modification is required in the project. If you look at how this report works, it shows you the total number of tasks that are in a project schedule, and if there is a scope issue with the project, or a build problem/software issue, there are more tasks that are added to the schedule.  This is where you see the majority of the slack being eaten up until they get the problem resolved.  It could take months to get things back on track.  Once the problem is rectified, the PM will usually submit a DO Mod to create additional slack in the schedules again so that if there are any other issues, they have the time built into the project schedule to fix the problem.  </a:t>
            </a:r>
            <a:r>
              <a:rPr lang="en-US">
                <a:latin typeface="Arial" panose="020B0604020202020204" pitchFamily="34" charset="0"/>
                <a:cs typeface="Arial" panose="020B0604020202020204" pitchFamily="34" charset="0"/>
              </a:rPr>
              <a:t>We must </a:t>
            </a:r>
            <a:r>
              <a:rPr lang="en-US" dirty="0">
                <a:latin typeface="Arial" panose="020B0604020202020204" pitchFamily="34" charset="0"/>
                <a:cs typeface="Arial" panose="020B0604020202020204" pitchFamily="34" charset="0"/>
              </a:rPr>
              <a:t>remember always, that these projects are all Research &amp; Development, and they have problems and issues sometimes.  We try to make sure that we build an abundance of slack into the schedules but sometimes these problems that occur will eat that slack right up. But this is a great report to show on a monthly basis how much slack each project still has.  And you can measure the slack to a specific milestone/gateway review, or the Flight Hardware Availability date and the template makes that possible to do so.  Creating the template has also made it significantly more structured and organized to use it with other Corporate ZIN projects like the Saffire project.  Once my monthly schedules are statused, and the reports are created, then Paul my NASA counterpart then takes over with the information that I present to him to do his analysis on all the info.  And this is where he takes over.  </a:t>
            </a:r>
          </a:p>
          <a:p>
            <a:endParaRPr lang="en-US" dirty="0"/>
          </a:p>
          <a:p>
            <a:endParaRPr lang="en-US" dirty="0"/>
          </a:p>
        </p:txBody>
      </p:sp>
      <p:sp>
        <p:nvSpPr>
          <p:cNvPr id="4" name="Slide Number Placeholder 3"/>
          <p:cNvSpPr>
            <a:spLocks noGrp="1"/>
          </p:cNvSpPr>
          <p:nvPr>
            <p:ph type="sldNum" sz="quarter" idx="10"/>
          </p:nvPr>
        </p:nvSpPr>
        <p:spPr/>
        <p:txBody>
          <a:bodyPr/>
          <a:lstStyle/>
          <a:p>
            <a:fld id="{C28A1892-2B66-4A57-B0B2-5C314FA074E1}" type="slidenum">
              <a:rPr lang="en-US" smtClean="0"/>
              <a:t>14</a:t>
            </a:fld>
            <a:endParaRPr lang="en-US"/>
          </a:p>
        </p:txBody>
      </p:sp>
    </p:spTree>
    <p:extLst>
      <p:ext uri="{BB962C8B-B14F-4D97-AF65-F5344CB8AC3E}">
        <p14:creationId xmlns:p14="http://schemas.microsoft.com/office/powerpoint/2010/main" val="2902557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8A1892-2B66-4A57-B0B2-5C314FA074E1}" type="slidenum">
              <a:rPr lang="en-US" smtClean="0"/>
              <a:t>15</a:t>
            </a:fld>
            <a:endParaRPr lang="en-US"/>
          </a:p>
        </p:txBody>
      </p:sp>
    </p:spTree>
    <p:extLst>
      <p:ext uri="{BB962C8B-B14F-4D97-AF65-F5344CB8AC3E}">
        <p14:creationId xmlns:p14="http://schemas.microsoft.com/office/powerpoint/2010/main" val="3003471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8A1892-2B66-4A57-B0B2-5C314FA074E1}" type="slidenum">
              <a:rPr lang="en-US" smtClean="0"/>
              <a:t>16</a:t>
            </a:fld>
            <a:endParaRPr lang="en-US"/>
          </a:p>
        </p:txBody>
      </p:sp>
    </p:spTree>
    <p:extLst>
      <p:ext uri="{BB962C8B-B14F-4D97-AF65-F5344CB8AC3E}">
        <p14:creationId xmlns:p14="http://schemas.microsoft.com/office/powerpoint/2010/main" val="1860081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8A1892-2B66-4A57-B0B2-5C314FA074E1}" type="slidenum">
              <a:rPr lang="en-US" smtClean="0"/>
              <a:t>17</a:t>
            </a:fld>
            <a:endParaRPr lang="en-US"/>
          </a:p>
        </p:txBody>
      </p:sp>
    </p:spTree>
    <p:extLst>
      <p:ext uri="{BB962C8B-B14F-4D97-AF65-F5344CB8AC3E}">
        <p14:creationId xmlns:p14="http://schemas.microsoft.com/office/powerpoint/2010/main" val="1470634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ACME-Payload flight build-Advanced</a:t>
            </a:r>
            <a:r>
              <a:rPr lang="en-US" baseline="0" dirty="0"/>
              <a:t> Combustion via Microgravity Experiment that’s getting installed in Sept. 2017 into the CIR-Combustion Integrated Rack and we are scheduled to start Ops in November.  </a:t>
            </a:r>
            <a:endParaRPr lang="en-US" dirty="0">
              <a:effectLst/>
            </a:endParaRPr>
          </a:p>
          <a:p>
            <a:r>
              <a:rPr lang="en-US" dirty="0">
                <a:effectLst/>
              </a:rPr>
              <a:t>LMM-Light Microscopy Module inside the FIR-Fluids Integrated Rack</a:t>
            </a:r>
            <a:r>
              <a:rPr lang="en-US" baseline="0" dirty="0">
                <a:effectLst/>
              </a:rPr>
              <a:t> and </a:t>
            </a:r>
            <a:r>
              <a:rPr lang="en-US" dirty="0">
                <a:effectLst/>
              </a:rPr>
              <a:t>ZBOT-Zero Boil Off Tank that’s installed inside the Microgravity Science Glovebox that ZIN built also. </a:t>
            </a:r>
          </a:p>
          <a:p>
            <a:r>
              <a:rPr lang="en-US" dirty="0">
                <a:effectLst/>
              </a:rPr>
              <a:t>These</a:t>
            </a:r>
            <a:r>
              <a:rPr lang="en-US" baseline="0" dirty="0">
                <a:effectLst/>
              </a:rPr>
              <a:t> are some of the experiments that ZIN built and we used the template to help create some of these pieces of flight hardware that are on station now.  </a:t>
            </a:r>
            <a:endParaRPr lang="en-US" dirty="0">
              <a:effectLst/>
            </a:endParaRPr>
          </a:p>
          <a:p>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C28A1892-2B66-4A57-B0B2-5C314FA074E1}" type="slidenum">
              <a:rPr lang="en-US" smtClean="0"/>
              <a:t>2</a:t>
            </a:fld>
            <a:endParaRPr lang="en-US"/>
          </a:p>
        </p:txBody>
      </p:sp>
    </p:spTree>
    <p:extLst>
      <p:ext uri="{BB962C8B-B14F-4D97-AF65-F5344CB8AC3E}">
        <p14:creationId xmlns:p14="http://schemas.microsoft.com/office/powerpoint/2010/main" val="2543604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we created a template at ZIN because</a:t>
            </a:r>
            <a:r>
              <a:rPr lang="en-US" baseline="0" dirty="0"/>
              <a:t> the PM’s couldn’t use the schedules to help manage their projects.  When I first started at ZIN, the PM’s all had their own style of scheduling and everything was chaotic to say the least. Everyone scheduled the way they knew, there were issues with Fantasy Schedules, No Monthly reporting, No reliable data that could be extracted from the schedules and no traceability. The Division/Program Mgr. had no idea if he needed to hire people, or lay them off because the resources weren’t being reported from the schedules, so the schedules didn’t talk to each other either.  There was no consistency or “Best Practices” used with any of the schedules.  And PM’s think they could do our job…The benefit of creating the template made it possible for the PM’s to use the schedules to help manage their projects and keep their teams engaged.  </a:t>
            </a:r>
            <a:endParaRPr lang="en-US" dirty="0"/>
          </a:p>
        </p:txBody>
      </p:sp>
      <p:sp>
        <p:nvSpPr>
          <p:cNvPr id="4" name="Slide Number Placeholder 3"/>
          <p:cNvSpPr>
            <a:spLocks noGrp="1"/>
          </p:cNvSpPr>
          <p:nvPr>
            <p:ph type="sldNum" sz="quarter" idx="10"/>
          </p:nvPr>
        </p:nvSpPr>
        <p:spPr/>
        <p:txBody>
          <a:bodyPr/>
          <a:lstStyle/>
          <a:p>
            <a:fld id="{C28A1892-2B66-4A57-B0B2-5C314FA074E1}" type="slidenum">
              <a:rPr lang="en-US" smtClean="0"/>
              <a:t>3</a:t>
            </a:fld>
            <a:endParaRPr lang="en-US"/>
          </a:p>
        </p:txBody>
      </p:sp>
    </p:spTree>
    <p:extLst>
      <p:ext uri="{BB962C8B-B14F-4D97-AF65-F5344CB8AC3E}">
        <p14:creationId xmlns:p14="http://schemas.microsoft.com/office/powerpoint/2010/main" val="1352431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worked with one of the PM’s at ZIN and came up with the template that we use today to start all the schedules.  I created it from the 7120.5 handbook and it’s worked very well in the organization and standardization of the schedules and reporting practices from ZIN to GRC.  It added to the smooth transition and Best Practices that NASA approves of and uses.  </a:t>
            </a:r>
          </a:p>
          <a:p>
            <a:pPr marL="171450" indent="-171450">
              <a:buFont typeface="Arial" panose="020B0604020202020204" pitchFamily="34" charset="0"/>
              <a:buChar char="•"/>
            </a:pPr>
            <a:r>
              <a:rPr lang="en-US" baseline="0" dirty="0"/>
              <a:t>We will use the ACME schedule to show the definitions of the phases in the life cycle, and how it works in other corporate contracts such as Saffire.  </a:t>
            </a:r>
          </a:p>
          <a:p>
            <a:pPr marL="171450" indent="-171450">
              <a:buFont typeface="Arial" panose="020B0604020202020204" pitchFamily="34" charset="0"/>
              <a:buChar char="•"/>
            </a:pPr>
            <a:r>
              <a:rPr lang="en-US" baseline="0" dirty="0"/>
              <a:t>We will show the organizational flow of the project through the SOW/DO and the creation of the schedule and management of the project.</a:t>
            </a:r>
          </a:p>
          <a:p>
            <a:pPr marL="171450" indent="-171450">
              <a:buFont typeface="Arial" panose="020B0604020202020204" pitchFamily="34" charset="0"/>
              <a:buChar char="•"/>
            </a:pPr>
            <a:r>
              <a:rPr lang="en-US" baseline="0" dirty="0"/>
              <a:t>We will show how the template is used for the WBS and resource loaded schedules.</a:t>
            </a:r>
          </a:p>
          <a:p>
            <a:pPr marL="171450" indent="-171450">
              <a:buFont typeface="Arial" panose="020B0604020202020204" pitchFamily="34" charset="0"/>
              <a:buChar char="•"/>
            </a:pPr>
            <a:r>
              <a:rPr lang="en-US" baseline="0" dirty="0"/>
              <a:t>We will show how creating and using the template has made it possible for me to use the approved NASA matrix tools for monthly reporting internally and externally at GRC.  And lastly, we will show you what happens with the detailed schedules from ZIN to GRC to HQ.  </a:t>
            </a:r>
            <a:endParaRPr lang="en-US" dirty="0"/>
          </a:p>
        </p:txBody>
      </p:sp>
      <p:sp>
        <p:nvSpPr>
          <p:cNvPr id="4" name="Slide Number Placeholder 3"/>
          <p:cNvSpPr>
            <a:spLocks noGrp="1"/>
          </p:cNvSpPr>
          <p:nvPr>
            <p:ph type="sldNum" sz="quarter" idx="10"/>
          </p:nvPr>
        </p:nvSpPr>
        <p:spPr/>
        <p:txBody>
          <a:bodyPr/>
          <a:lstStyle/>
          <a:p>
            <a:fld id="{C28A1892-2B66-4A57-B0B2-5C314FA074E1}" type="slidenum">
              <a:rPr lang="en-US" smtClean="0"/>
              <a:t>4</a:t>
            </a:fld>
            <a:endParaRPr lang="en-US"/>
          </a:p>
        </p:txBody>
      </p:sp>
    </p:spTree>
    <p:extLst>
      <p:ext uri="{BB962C8B-B14F-4D97-AF65-F5344CB8AC3E}">
        <p14:creationId xmlns:p14="http://schemas.microsoft.com/office/powerpoint/2010/main" val="2933666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is pretty familiar</a:t>
            </a:r>
            <a:r>
              <a:rPr lang="en-US" baseline="0" dirty="0"/>
              <a:t> with this picture.  </a:t>
            </a:r>
            <a:r>
              <a:rPr lang="en-US" dirty="0"/>
              <a:t>This is the 7120.5 Single Project Life</a:t>
            </a:r>
            <a:r>
              <a:rPr lang="en-US" baseline="0" dirty="0"/>
              <a:t> cycle flow that the ZIN project schedules are patterned after.    </a:t>
            </a:r>
            <a:endParaRPr lang="en-US" dirty="0"/>
          </a:p>
        </p:txBody>
      </p:sp>
      <p:sp>
        <p:nvSpPr>
          <p:cNvPr id="4" name="Slide Number Placeholder 3"/>
          <p:cNvSpPr>
            <a:spLocks noGrp="1"/>
          </p:cNvSpPr>
          <p:nvPr>
            <p:ph type="sldNum" sz="quarter" idx="10"/>
          </p:nvPr>
        </p:nvSpPr>
        <p:spPr/>
        <p:txBody>
          <a:bodyPr/>
          <a:lstStyle/>
          <a:p>
            <a:fld id="{C28A1892-2B66-4A57-B0B2-5C314FA074E1}" type="slidenum">
              <a:rPr lang="en-US" smtClean="0"/>
              <a:t>5</a:t>
            </a:fld>
            <a:endParaRPr lang="en-US"/>
          </a:p>
        </p:txBody>
      </p:sp>
    </p:spTree>
    <p:extLst>
      <p:ext uri="{BB962C8B-B14F-4D97-AF65-F5344CB8AC3E}">
        <p14:creationId xmlns:p14="http://schemas.microsoft.com/office/powerpoint/2010/main" val="2494812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different phases of</a:t>
            </a:r>
            <a:r>
              <a:rPr lang="en-US" baseline="0" dirty="0"/>
              <a:t> the Project Life cycle taken from 7120.5 This is how we used the phases to create our schedule template for our flight projects.  Every phase has a gateway review. The project has to go through the review and be approved before it can move on to the next phase.  Every phase does not apply to all of our projects such as our Re-flights and Ground unit builds.  So we adjust the schedules according to the type of build we are working on. </a:t>
            </a:r>
            <a:endParaRPr lang="en-US" dirty="0"/>
          </a:p>
        </p:txBody>
      </p:sp>
      <p:sp>
        <p:nvSpPr>
          <p:cNvPr id="4" name="Slide Number Placeholder 3"/>
          <p:cNvSpPr>
            <a:spLocks noGrp="1"/>
          </p:cNvSpPr>
          <p:nvPr>
            <p:ph type="sldNum" sz="quarter" idx="10"/>
          </p:nvPr>
        </p:nvSpPr>
        <p:spPr/>
        <p:txBody>
          <a:bodyPr/>
          <a:lstStyle/>
          <a:p>
            <a:fld id="{C28A1892-2B66-4A57-B0B2-5C314FA074E1}" type="slidenum">
              <a:rPr lang="en-US" smtClean="0"/>
              <a:t>6</a:t>
            </a:fld>
            <a:endParaRPr lang="en-US"/>
          </a:p>
        </p:txBody>
      </p:sp>
    </p:spTree>
    <p:extLst>
      <p:ext uri="{BB962C8B-B14F-4D97-AF65-F5344CB8AC3E}">
        <p14:creationId xmlns:p14="http://schemas.microsoft.com/office/powerpoint/2010/main" val="930653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actual NASA</a:t>
            </a:r>
            <a:r>
              <a:rPr lang="en-US" baseline="0" dirty="0"/>
              <a:t> Project Management Life Cycle template put into MS Project.  It shows the life cycle phases and the gateway reviews/milestones in each phase, it shows the individual hardware builds i.e. the Breadboard build in Phase A to Phase B, the EM build from Phase B into Phase C and the Flight Build from Phase C spilling over into Phase D.  It shows a valid waterfall critical path that the template creates based on historical data pulled from schedules that are archived and Lessons Learned.  It also shows the NASA WBS that’s connected to the Project Cost WBS so that labor hours and project costs are applied appropriately to the tasks the resources are performing.  So this way it’s all tied into the Cost and Schedule of the project.  </a:t>
            </a:r>
            <a:endParaRPr lang="en-US" dirty="0"/>
          </a:p>
        </p:txBody>
      </p:sp>
      <p:sp>
        <p:nvSpPr>
          <p:cNvPr id="4" name="Slide Number Placeholder 3"/>
          <p:cNvSpPr>
            <a:spLocks noGrp="1"/>
          </p:cNvSpPr>
          <p:nvPr>
            <p:ph type="sldNum" sz="quarter" idx="10"/>
          </p:nvPr>
        </p:nvSpPr>
        <p:spPr/>
        <p:txBody>
          <a:bodyPr/>
          <a:lstStyle/>
          <a:p>
            <a:fld id="{C28A1892-2B66-4A57-B0B2-5C314FA074E1}" type="slidenum">
              <a:rPr lang="en-US" smtClean="0"/>
              <a:t>7</a:t>
            </a:fld>
            <a:endParaRPr lang="en-US"/>
          </a:p>
        </p:txBody>
      </p:sp>
    </p:spTree>
    <p:extLst>
      <p:ext uri="{BB962C8B-B14F-4D97-AF65-F5344CB8AC3E}">
        <p14:creationId xmlns:p14="http://schemas.microsoft.com/office/powerpoint/2010/main" val="1991809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visual of the ACME Schedule</a:t>
            </a:r>
            <a:r>
              <a:rPr lang="en-US" baseline="0" dirty="0"/>
              <a:t> in a timeline pulled directly from MS Project.  This view of the schedule is good for Upper Mgmt. as they would rather see things at a high level and they can quickly look at this view and see where the project reviews/milestones are, how far along the project may be and the ability to make decisions quickly and accurately to benefit the project.  </a:t>
            </a:r>
            <a:endParaRPr lang="en-US" dirty="0"/>
          </a:p>
        </p:txBody>
      </p:sp>
      <p:sp>
        <p:nvSpPr>
          <p:cNvPr id="4" name="Slide Number Placeholder 3"/>
          <p:cNvSpPr>
            <a:spLocks noGrp="1"/>
          </p:cNvSpPr>
          <p:nvPr>
            <p:ph type="sldNum" sz="quarter" idx="10"/>
          </p:nvPr>
        </p:nvSpPr>
        <p:spPr/>
        <p:txBody>
          <a:bodyPr/>
          <a:lstStyle/>
          <a:p>
            <a:fld id="{C28A1892-2B66-4A57-B0B2-5C314FA074E1}" type="slidenum">
              <a:rPr lang="en-US" smtClean="0"/>
              <a:t>8</a:t>
            </a:fld>
            <a:endParaRPr lang="en-US"/>
          </a:p>
        </p:txBody>
      </p:sp>
    </p:spTree>
    <p:extLst>
      <p:ext uri="{BB962C8B-B14F-4D97-AF65-F5344CB8AC3E}">
        <p14:creationId xmlns:p14="http://schemas.microsoft.com/office/powerpoint/2010/main" val="3715371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red box-This</a:t>
            </a:r>
            <a:r>
              <a:rPr lang="en-US" baseline="0" dirty="0"/>
              <a:t> is where I do my magic…the Project Manager and I sit down and create a detailed schedule from the template that is used for the initial proposal. This is where we add the sub assemblies, the detailed tasks of the builds and the logic of the project is created.  We decide what resources are working on the project and the percentages of their time is applied to the tasks, the review dates are set based on the Statement of Work and a timeline is created.  The schedule is then approved by the PM and he uses the info to create his response back to GRC and the project team is set for the project to begin.  *The detailed schedule is built and created from the template before the project begins based on best practices of NASA and ZIN.  It makes for a much smoother project start and everyone on the project is then on the same page.  </a:t>
            </a:r>
            <a:endParaRPr lang="en-US" dirty="0"/>
          </a:p>
        </p:txBody>
      </p:sp>
      <p:sp>
        <p:nvSpPr>
          <p:cNvPr id="4" name="Slide Number Placeholder 3"/>
          <p:cNvSpPr>
            <a:spLocks noGrp="1"/>
          </p:cNvSpPr>
          <p:nvPr>
            <p:ph type="sldNum" sz="quarter" idx="10"/>
          </p:nvPr>
        </p:nvSpPr>
        <p:spPr/>
        <p:txBody>
          <a:bodyPr/>
          <a:lstStyle/>
          <a:p>
            <a:fld id="{C28A1892-2B66-4A57-B0B2-5C314FA074E1}" type="slidenum">
              <a:rPr lang="en-US" smtClean="0"/>
              <a:t>9</a:t>
            </a:fld>
            <a:endParaRPr lang="en-US"/>
          </a:p>
        </p:txBody>
      </p:sp>
    </p:spTree>
    <p:extLst>
      <p:ext uri="{BB962C8B-B14F-4D97-AF65-F5344CB8AC3E}">
        <p14:creationId xmlns:p14="http://schemas.microsoft.com/office/powerpoint/2010/main" val="56420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42BA0A-12B7-4C1B-A5A3-B2E213BB30BC}" type="datetime1">
              <a:rPr lang="en-US" smtClean="0"/>
              <a:t>1/20/2026</a:t>
            </a:fld>
            <a:endParaRPr lang="en-US" dirty="0"/>
          </a:p>
        </p:txBody>
      </p:sp>
      <p:sp>
        <p:nvSpPr>
          <p:cNvPr id="5" name="Footer Placeholder 4"/>
          <p:cNvSpPr>
            <a:spLocks noGrp="1"/>
          </p:cNvSpPr>
          <p:nvPr>
            <p:ph type="ftr" sz="quarter" idx="11"/>
          </p:nvPr>
        </p:nvSpPr>
        <p:spPr/>
        <p:txBody>
          <a:bodyPr/>
          <a:lstStyle/>
          <a:p>
            <a:r>
              <a:rPr lang="en-US"/>
              <a:t>NASA Cost and Schedule Symposium August 29-31, 2017</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74280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8D3F7A-43F0-4C30-ABE1-7B44D10D1CD2}" type="datetime1">
              <a:rPr lang="en-US" smtClean="0"/>
              <a:t>1/20/2026</a:t>
            </a:fld>
            <a:endParaRPr lang="en-US" dirty="0"/>
          </a:p>
        </p:txBody>
      </p:sp>
      <p:sp>
        <p:nvSpPr>
          <p:cNvPr id="5" name="Footer Placeholder 4"/>
          <p:cNvSpPr>
            <a:spLocks noGrp="1"/>
          </p:cNvSpPr>
          <p:nvPr>
            <p:ph type="ftr" sz="quarter" idx="11"/>
          </p:nvPr>
        </p:nvSpPr>
        <p:spPr/>
        <p:txBody>
          <a:bodyPr/>
          <a:lstStyle/>
          <a:p>
            <a:r>
              <a:rPr lang="en-US"/>
              <a:t>NASA Cost and Schedule Symposium August 29-31, 2017</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4798482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8D3F7A-43F0-4C30-ABE1-7B44D10D1CD2}" type="datetime1">
              <a:rPr lang="en-US" smtClean="0"/>
              <a:t>1/20/2026</a:t>
            </a:fld>
            <a:endParaRPr lang="en-US" dirty="0"/>
          </a:p>
        </p:txBody>
      </p:sp>
      <p:sp>
        <p:nvSpPr>
          <p:cNvPr id="5" name="Footer Placeholder 4"/>
          <p:cNvSpPr>
            <a:spLocks noGrp="1"/>
          </p:cNvSpPr>
          <p:nvPr>
            <p:ph type="ftr" sz="quarter" idx="11"/>
          </p:nvPr>
        </p:nvSpPr>
        <p:spPr/>
        <p:txBody>
          <a:bodyPr/>
          <a:lstStyle/>
          <a:p>
            <a:r>
              <a:rPr lang="en-US"/>
              <a:t>NASA Cost and Schedule Symposium August 29-31, 2017</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392609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8D3F7A-43F0-4C30-ABE1-7B44D10D1CD2}" type="datetime1">
              <a:rPr lang="en-US" smtClean="0"/>
              <a:t>1/20/2026</a:t>
            </a:fld>
            <a:endParaRPr lang="en-US" dirty="0"/>
          </a:p>
        </p:txBody>
      </p:sp>
      <p:sp>
        <p:nvSpPr>
          <p:cNvPr id="5" name="Footer Placeholder 4"/>
          <p:cNvSpPr>
            <a:spLocks noGrp="1"/>
          </p:cNvSpPr>
          <p:nvPr>
            <p:ph type="ftr" sz="quarter" idx="11"/>
          </p:nvPr>
        </p:nvSpPr>
        <p:spPr/>
        <p:txBody>
          <a:bodyPr/>
          <a:lstStyle/>
          <a:p>
            <a:r>
              <a:rPr lang="en-US"/>
              <a:t>NASA Cost and Schedule Symposium August 29-31, 2017</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99498874"/>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8D3F7A-43F0-4C30-ABE1-7B44D10D1CD2}" type="datetime1">
              <a:rPr lang="en-US" smtClean="0"/>
              <a:t>1/20/2026</a:t>
            </a:fld>
            <a:endParaRPr lang="en-US" dirty="0"/>
          </a:p>
        </p:txBody>
      </p:sp>
      <p:sp>
        <p:nvSpPr>
          <p:cNvPr id="5" name="Footer Placeholder 4"/>
          <p:cNvSpPr>
            <a:spLocks noGrp="1"/>
          </p:cNvSpPr>
          <p:nvPr>
            <p:ph type="ftr" sz="quarter" idx="11"/>
          </p:nvPr>
        </p:nvSpPr>
        <p:spPr/>
        <p:txBody>
          <a:bodyPr/>
          <a:lstStyle/>
          <a:p>
            <a:r>
              <a:rPr lang="en-US"/>
              <a:t>NASA Cost and Schedule Symposium August 29-31, 2017</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51183329"/>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8D3F7A-43F0-4C30-ABE1-7B44D10D1CD2}" type="datetime1">
              <a:rPr lang="en-US" smtClean="0"/>
              <a:t>1/20/2026</a:t>
            </a:fld>
            <a:endParaRPr lang="en-US" dirty="0"/>
          </a:p>
        </p:txBody>
      </p:sp>
      <p:sp>
        <p:nvSpPr>
          <p:cNvPr id="5" name="Footer Placeholder 4"/>
          <p:cNvSpPr>
            <a:spLocks noGrp="1"/>
          </p:cNvSpPr>
          <p:nvPr>
            <p:ph type="ftr" sz="quarter" idx="11"/>
          </p:nvPr>
        </p:nvSpPr>
        <p:spPr/>
        <p:txBody>
          <a:bodyPr/>
          <a:lstStyle/>
          <a:p>
            <a:r>
              <a:rPr lang="en-US"/>
              <a:t>NASA Cost and Schedule Symposium August 29-31, 2017</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48597992"/>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2060A4-8714-446E-916F-1D5833548064}" type="datetime1">
              <a:rPr lang="en-US" smtClean="0"/>
              <a:t>1/20/2026</a:t>
            </a:fld>
            <a:endParaRPr lang="en-US" dirty="0"/>
          </a:p>
        </p:txBody>
      </p:sp>
      <p:sp>
        <p:nvSpPr>
          <p:cNvPr id="5" name="Footer Placeholder 4"/>
          <p:cNvSpPr>
            <a:spLocks noGrp="1"/>
          </p:cNvSpPr>
          <p:nvPr>
            <p:ph type="ftr" sz="quarter" idx="11"/>
          </p:nvPr>
        </p:nvSpPr>
        <p:spPr/>
        <p:txBody>
          <a:bodyPr/>
          <a:lstStyle/>
          <a:p>
            <a:r>
              <a:rPr lang="en-US"/>
              <a:t>NASA Cost and Schedule Symposium August 29-31, 2017</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10000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E68806-5799-4DE0-9FCE-6FF09DFFACBD}" type="datetime1">
              <a:rPr lang="en-US" smtClean="0"/>
              <a:t>1/20/2026</a:t>
            </a:fld>
            <a:endParaRPr lang="en-US" dirty="0"/>
          </a:p>
        </p:txBody>
      </p:sp>
      <p:sp>
        <p:nvSpPr>
          <p:cNvPr id="5" name="Footer Placeholder 4"/>
          <p:cNvSpPr>
            <a:spLocks noGrp="1"/>
          </p:cNvSpPr>
          <p:nvPr>
            <p:ph type="ftr" sz="quarter" idx="11"/>
          </p:nvPr>
        </p:nvSpPr>
        <p:spPr/>
        <p:txBody>
          <a:bodyPr/>
          <a:lstStyle/>
          <a:p>
            <a:r>
              <a:rPr lang="en-US"/>
              <a:t>NASA Cost and Schedule Symposium August 29-31, 2017</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51127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B12691-0E45-4A33-AD95-E3E7515ADDE2}" type="datetime1">
              <a:rPr lang="en-US" smtClean="0"/>
              <a:t>1/20/2026</a:t>
            </a:fld>
            <a:endParaRPr lang="en-US" dirty="0"/>
          </a:p>
        </p:txBody>
      </p:sp>
      <p:sp>
        <p:nvSpPr>
          <p:cNvPr id="5" name="Footer Placeholder 4"/>
          <p:cNvSpPr>
            <a:spLocks noGrp="1"/>
          </p:cNvSpPr>
          <p:nvPr>
            <p:ph type="ftr" sz="quarter" idx="11"/>
          </p:nvPr>
        </p:nvSpPr>
        <p:spPr/>
        <p:txBody>
          <a:bodyPr/>
          <a:lstStyle/>
          <a:p>
            <a:r>
              <a:rPr lang="en-US"/>
              <a:t>NASA Cost and Schedule Symposium August 29-31, 2017</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06523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A1E7BF-480C-4F57-8C39-0D954DA66D7B}" type="datetime1">
              <a:rPr lang="en-US" smtClean="0"/>
              <a:t>1/20/2026</a:t>
            </a:fld>
            <a:endParaRPr lang="en-US" dirty="0"/>
          </a:p>
        </p:txBody>
      </p:sp>
      <p:sp>
        <p:nvSpPr>
          <p:cNvPr id="5" name="Footer Placeholder 4"/>
          <p:cNvSpPr>
            <a:spLocks noGrp="1"/>
          </p:cNvSpPr>
          <p:nvPr>
            <p:ph type="ftr" sz="quarter" idx="11"/>
          </p:nvPr>
        </p:nvSpPr>
        <p:spPr/>
        <p:txBody>
          <a:bodyPr/>
          <a:lstStyle/>
          <a:p>
            <a:r>
              <a:rPr lang="en-US"/>
              <a:t>NASA Cost and Schedule Symposium August 29-31, 2017</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11039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277777-2645-4D0E-B1B2-DAA97F09F55B}" type="datetime1">
              <a:rPr lang="en-US" smtClean="0"/>
              <a:t>1/20/2026</a:t>
            </a:fld>
            <a:endParaRPr lang="en-US" dirty="0"/>
          </a:p>
        </p:txBody>
      </p:sp>
      <p:sp>
        <p:nvSpPr>
          <p:cNvPr id="6" name="Footer Placeholder 5"/>
          <p:cNvSpPr>
            <a:spLocks noGrp="1"/>
          </p:cNvSpPr>
          <p:nvPr>
            <p:ph type="ftr" sz="quarter" idx="11"/>
          </p:nvPr>
        </p:nvSpPr>
        <p:spPr/>
        <p:txBody>
          <a:bodyPr/>
          <a:lstStyle/>
          <a:p>
            <a:r>
              <a:rPr lang="en-US"/>
              <a:t>NASA Cost and Schedule Symposium August 29-31, 2017</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17147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C341A7-F8C5-4EB9-9F47-FB0BE6EF4D98}" type="datetime1">
              <a:rPr lang="en-US" smtClean="0"/>
              <a:t>1/20/2026</a:t>
            </a:fld>
            <a:endParaRPr lang="en-US" dirty="0"/>
          </a:p>
        </p:txBody>
      </p:sp>
      <p:sp>
        <p:nvSpPr>
          <p:cNvPr id="8" name="Footer Placeholder 7"/>
          <p:cNvSpPr>
            <a:spLocks noGrp="1"/>
          </p:cNvSpPr>
          <p:nvPr>
            <p:ph type="ftr" sz="quarter" idx="11"/>
          </p:nvPr>
        </p:nvSpPr>
        <p:spPr/>
        <p:txBody>
          <a:bodyPr/>
          <a:lstStyle/>
          <a:p>
            <a:r>
              <a:rPr lang="en-US"/>
              <a:t>NASA Cost and Schedule Symposium August 29-31, 2017</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74431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0FC776-8C88-4699-8784-895358AD35DF}" type="datetime1">
              <a:rPr lang="en-US" smtClean="0"/>
              <a:t>1/20/2026</a:t>
            </a:fld>
            <a:endParaRPr lang="en-US" dirty="0"/>
          </a:p>
        </p:txBody>
      </p:sp>
      <p:sp>
        <p:nvSpPr>
          <p:cNvPr id="4" name="Footer Placeholder 3"/>
          <p:cNvSpPr>
            <a:spLocks noGrp="1"/>
          </p:cNvSpPr>
          <p:nvPr>
            <p:ph type="ftr" sz="quarter" idx="11"/>
          </p:nvPr>
        </p:nvSpPr>
        <p:spPr/>
        <p:txBody>
          <a:bodyPr/>
          <a:lstStyle/>
          <a:p>
            <a:r>
              <a:rPr lang="en-US"/>
              <a:t>NASA Cost and Schedule Symposium August 29-31, 2017</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0433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7132EF-F476-43A6-BE73-01FE6EE56704}" type="datetime1">
              <a:rPr lang="en-US" smtClean="0"/>
              <a:t>1/20/2026</a:t>
            </a:fld>
            <a:endParaRPr lang="en-US" dirty="0"/>
          </a:p>
        </p:txBody>
      </p:sp>
      <p:sp>
        <p:nvSpPr>
          <p:cNvPr id="3" name="Footer Placeholder 2"/>
          <p:cNvSpPr>
            <a:spLocks noGrp="1"/>
          </p:cNvSpPr>
          <p:nvPr>
            <p:ph type="ftr" sz="quarter" idx="11"/>
          </p:nvPr>
        </p:nvSpPr>
        <p:spPr/>
        <p:txBody>
          <a:bodyPr/>
          <a:lstStyle/>
          <a:p>
            <a:r>
              <a:rPr lang="en-US" dirty="0"/>
              <a:t>NASA Cost and Schedule Symposium August 29-31, 2017</a:t>
            </a:r>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93898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A17F36B-4670-4019-8723-15806A1CEF13}" type="datetime1">
              <a:rPr lang="en-US" smtClean="0"/>
              <a:t>1/20/2026</a:t>
            </a:fld>
            <a:endParaRPr lang="en-US" dirty="0"/>
          </a:p>
        </p:txBody>
      </p:sp>
      <p:sp>
        <p:nvSpPr>
          <p:cNvPr id="6" name="Footer Placeholder 5"/>
          <p:cNvSpPr>
            <a:spLocks noGrp="1"/>
          </p:cNvSpPr>
          <p:nvPr>
            <p:ph type="ftr" sz="quarter" idx="11"/>
          </p:nvPr>
        </p:nvSpPr>
        <p:spPr/>
        <p:txBody>
          <a:bodyPr/>
          <a:lstStyle/>
          <a:p>
            <a:r>
              <a:rPr lang="en-US"/>
              <a:t>NASA Cost and Schedule Symposium August 29-31, 2017</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87733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746AD4E-82EA-4114-BB90-E526296BA96F}" type="datetime1">
              <a:rPr lang="en-US" smtClean="0"/>
              <a:t>1/20/2026</a:t>
            </a:fld>
            <a:endParaRPr lang="en-US" dirty="0"/>
          </a:p>
        </p:txBody>
      </p:sp>
      <p:sp>
        <p:nvSpPr>
          <p:cNvPr id="6" name="Footer Placeholder 5"/>
          <p:cNvSpPr>
            <a:spLocks noGrp="1"/>
          </p:cNvSpPr>
          <p:nvPr>
            <p:ph type="ftr" sz="quarter" idx="11"/>
          </p:nvPr>
        </p:nvSpPr>
        <p:spPr/>
        <p:txBody>
          <a:bodyPr/>
          <a:lstStyle/>
          <a:p>
            <a:r>
              <a:rPr lang="en-US"/>
              <a:t>NASA Cost and Schedule Symposium August 29-31, 2017</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5487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98D3F7A-43F0-4C30-ABE1-7B44D10D1CD2}" type="datetime1">
              <a:rPr lang="en-US" smtClean="0"/>
              <a:t>1/20/2026</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NASA Cost and Schedule Symposium August 29-31, 2017</a:t>
            </a:r>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pic>
        <p:nvPicPr>
          <p:cNvPr id="18" name="Picture 67" descr="NASA insignia RGB"/>
          <p:cNvPicPr>
            <a:picLocks noChangeAspect="1" noChangeArrowheads="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8305500" y="69419"/>
            <a:ext cx="717550" cy="593725"/>
          </a:xfrm>
          <a:prstGeom prst="rect">
            <a:avLst/>
          </a:prstGeom>
          <a:noFill/>
          <a:ln w="9525">
            <a:noFill/>
            <a:miter lim="800000"/>
            <a:headEnd/>
            <a:tailEnd/>
          </a:ln>
        </p:spPr>
      </p:pic>
      <p:sp>
        <p:nvSpPr>
          <p:cNvPr id="19" name="Text Box 74"/>
          <p:cNvSpPr txBox="1">
            <a:spLocks noChangeArrowheads="1"/>
          </p:cNvSpPr>
          <p:nvPr userDrawn="1"/>
        </p:nvSpPr>
        <p:spPr bwMode="auto">
          <a:xfrm>
            <a:off x="7523955" y="643758"/>
            <a:ext cx="1637507" cy="215444"/>
          </a:xfrm>
          <a:prstGeom prst="rect">
            <a:avLst/>
          </a:prstGeom>
          <a:noFill/>
          <a:ln>
            <a:noFill/>
          </a:ln>
        </p:spPr>
        <p:txBody>
          <a:bodyPr wrap="square">
            <a:spAutoFit/>
          </a:bodyP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r" eaLnBrk="1" fontAlgn="auto" hangingPunct="1">
              <a:spcBef>
                <a:spcPct val="50000"/>
              </a:spcBef>
              <a:spcAft>
                <a:spcPts val="0"/>
              </a:spcAft>
              <a:defRPr/>
            </a:pPr>
            <a:r>
              <a:rPr lang="en-US" sz="800" dirty="0">
                <a:solidFill>
                  <a:schemeClr val="tx1"/>
                </a:solidFill>
                <a:latin typeface="Helvetica" charset="0"/>
                <a:ea typeface="MS PGothic" pitchFamily="34" charset="-128"/>
                <a:cs typeface="+mn-cs"/>
              </a:rPr>
              <a:t>Glenn</a:t>
            </a:r>
            <a:r>
              <a:rPr lang="en-US" sz="800" baseline="0" dirty="0">
                <a:solidFill>
                  <a:schemeClr val="tx1"/>
                </a:solidFill>
                <a:latin typeface="Helvetica" charset="0"/>
                <a:ea typeface="MS PGothic" pitchFamily="34" charset="-128"/>
                <a:cs typeface="+mn-cs"/>
              </a:rPr>
              <a:t> Research Center</a:t>
            </a:r>
            <a:endParaRPr lang="en-US" sz="800" dirty="0">
              <a:solidFill>
                <a:schemeClr val="tx1"/>
              </a:solidFill>
              <a:latin typeface="Helvetica" charset="0"/>
              <a:ea typeface="MS PGothic" pitchFamily="34" charset="-128"/>
              <a:cs typeface="+mn-cs"/>
            </a:endParaRPr>
          </a:p>
        </p:txBody>
      </p:sp>
    </p:spTree>
    <p:extLst>
      <p:ext uri="{BB962C8B-B14F-4D97-AF65-F5344CB8AC3E}">
        <p14:creationId xmlns:p14="http://schemas.microsoft.com/office/powerpoint/2010/main" val="333611445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6429" y="5669281"/>
            <a:ext cx="6400800" cy="1054150"/>
          </a:xfrm>
        </p:spPr>
        <p:txBody>
          <a:bodyPr anchor="b">
            <a:noAutofit/>
          </a:bodyPr>
          <a:lstStyle/>
          <a:p>
            <a:pPr algn="l"/>
            <a:r>
              <a:rPr lang="en-US" sz="1600" b="1" dirty="0">
                <a:solidFill>
                  <a:schemeClr val="bg1"/>
                </a:solidFill>
                <a:latin typeface="Arial" panose="020B0604020202020204" pitchFamily="34" charset="0"/>
                <a:cs typeface="Arial" panose="020B0604020202020204" pitchFamily="34" charset="0"/>
              </a:rPr>
              <a:t>Authors:  </a:t>
            </a:r>
          </a:p>
          <a:p>
            <a:pPr algn="l"/>
            <a:r>
              <a:rPr lang="en-US" sz="1600" b="1" dirty="0">
                <a:solidFill>
                  <a:schemeClr val="bg1"/>
                </a:solidFill>
                <a:latin typeface="Arial" panose="020B0604020202020204" pitchFamily="34" charset="0"/>
                <a:cs typeface="Arial" panose="020B0604020202020204" pitchFamily="34" charset="0"/>
              </a:rPr>
              <a:t>Jamie L. Nezbeth-ZIN Technologies </a:t>
            </a:r>
          </a:p>
          <a:p>
            <a:pPr algn="l"/>
            <a:r>
              <a:rPr lang="en-US" sz="1600" b="1" dirty="0">
                <a:solidFill>
                  <a:schemeClr val="bg1"/>
                </a:solidFill>
                <a:latin typeface="Arial" panose="020B0604020202020204" pitchFamily="34" charset="0"/>
                <a:cs typeface="Arial" panose="020B0604020202020204" pitchFamily="34" charset="0"/>
              </a:rPr>
              <a:t>Scheduling Manager/Master Scheduler</a:t>
            </a:r>
          </a:p>
        </p:txBody>
      </p:sp>
      <p:sp>
        <p:nvSpPr>
          <p:cNvPr id="6" name="TextBox 5"/>
          <p:cNvSpPr txBox="1"/>
          <p:nvPr/>
        </p:nvSpPr>
        <p:spPr>
          <a:xfrm>
            <a:off x="4523549" y="3589556"/>
            <a:ext cx="4637913" cy="2616101"/>
          </a:xfrm>
          <a:prstGeom prst="rect">
            <a:avLst/>
          </a:prstGeom>
          <a:noFill/>
        </p:spPr>
        <p:txBody>
          <a:bodyPr wrap="square" rtlCol="0">
            <a:spAutoFit/>
          </a:bodyPr>
          <a:lstStyle/>
          <a:p>
            <a:pPr algn="ctr"/>
            <a:r>
              <a:rPr lang="en-US" sz="2800" b="1" dirty="0">
                <a:solidFill>
                  <a:schemeClr val="bg1"/>
                </a:solidFill>
                <a:latin typeface="Arial Black" panose="020B0A04020102020204" pitchFamily="34" charset="0"/>
              </a:rPr>
              <a:t>How NASA Glenn and its Contractor Team Set the Standard for ISS Research Projects</a:t>
            </a:r>
          </a:p>
          <a:p>
            <a:pPr algn="ctr"/>
            <a:endParaRPr lang="en-US" sz="2800" b="1" i="1" dirty="0">
              <a:solidFill>
                <a:schemeClr val="bg1"/>
              </a:solidFill>
              <a:latin typeface="Arial Black" panose="020B0A04020102020204" pitchFamily="34" charset="0"/>
              <a:cs typeface="Arial" panose="020B0604020202020204" pitchFamily="34" charset="0"/>
            </a:endParaRPr>
          </a:p>
          <a:p>
            <a:pPr algn="ctr"/>
            <a:r>
              <a:rPr lang="en-US" sz="2400" b="1" i="1" dirty="0">
                <a:solidFill>
                  <a:schemeClr val="bg1"/>
                </a:solidFill>
                <a:latin typeface="Arial" panose="020B0604020202020204" pitchFamily="34" charset="0"/>
                <a:cs typeface="Arial" panose="020B0604020202020204" pitchFamily="34" charset="0"/>
              </a:rPr>
              <a:t>August 30, 2017</a:t>
            </a:r>
            <a:endParaRPr lang="en-US" sz="2400" i="1"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a:stretch>
            <a:fillRect/>
          </a:stretch>
        </p:blipFill>
        <p:spPr>
          <a:xfrm>
            <a:off x="6168044" y="6371531"/>
            <a:ext cx="1870345" cy="486469"/>
          </a:xfrm>
          <a:prstGeom prst="rect">
            <a:avLst/>
          </a:prstGeom>
          <a:scene3d>
            <a:camera prst="orthographicFront"/>
            <a:lightRig rig="threePt" dir="t"/>
          </a:scene3d>
          <a:sp3d>
            <a:bevelT w="139700" h="139700" prst="divot"/>
          </a:sp3d>
        </p:spPr>
      </p:pic>
      <p:pic>
        <p:nvPicPr>
          <p:cNvPr id="8" name="Picture 6" descr="vpl"/>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038389" y="6371531"/>
            <a:ext cx="1105611" cy="486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7" descr="NASA insignia RGB"/>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305500" y="69419"/>
            <a:ext cx="717550" cy="593725"/>
          </a:xfrm>
          <a:prstGeom prst="rect">
            <a:avLst/>
          </a:prstGeom>
          <a:noFill/>
          <a:ln w="9525">
            <a:noFill/>
            <a:miter lim="800000"/>
            <a:headEnd/>
            <a:tailEnd/>
          </a:ln>
        </p:spPr>
      </p:pic>
      <p:sp>
        <p:nvSpPr>
          <p:cNvPr id="10" name="Text Box 74"/>
          <p:cNvSpPr txBox="1">
            <a:spLocks noChangeArrowheads="1"/>
          </p:cNvSpPr>
          <p:nvPr/>
        </p:nvSpPr>
        <p:spPr bwMode="auto">
          <a:xfrm>
            <a:off x="7523955" y="643758"/>
            <a:ext cx="1637507" cy="215444"/>
          </a:xfrm>
          <a:prstGeom prst="rect">
            <a:avLst/>
          </a:prstGeom>
          <a:noFill/>
          <a:ln>
            <a:noFill/>
          </a:ln>
        </p:spPr>
        <p:txBody>
          <a:bodyPr wrap="square">
            <a:spAutoFit/>
          </a:bodyP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r" eaLnBrk="1" fontAlgn="auto" hangingPunct="1">
              <a:spcBef>
                <a:spcPct val="50000"/>
              </a:spcBef>
              <a:spcAft>
                <a:spcPts val="0"/>
              </a:spcAft>
              <a:defRPr/>
            </a:pPr>
            <a:r>
              <a:rPr lang="en-US" sz="800" dirty="0">
                <a:solidFill>
                  <a:schemeClr val="bg1"/>
                </a:solidFill>
                <a:latin typeface="Helvetica" charset="0"/>
                <a:ea typeface="MS PGothic" pitchFamily="34" charset="-128"/>
                <a:cs typeface="+mn-cs"/>
              </a:rPr>
              <a:t>Glenn</a:t>
            </a:r>
            <a:r>
              <a:rPr lang="en-US" sz="800" baseline="0" dirty="0">
                <a:solidFill>
                  <a:schemeClr val="bg1"/>
                </a:solidFill>
                <a:latin typeface="Helvetica" charset="0"/>
                <a:ea typeface="MS PGothic" pitchFamily="34" charset="-128"/>
                <a:cs typeface="+mn-cs"/>
              </a:rPr>
              <a:t> Research Center</a:t>
            </a:r>
            <a:endParaRPr lang="en-US" sz="800" dirty="0">
              <a:solidFill>
                <a:schemeClr val="bg1"/>
              </a:solidFill>
              <a:latin typeface="Helvetica" charset="0"/>
              <a:ea typeface="MS PGothic" pitchFamily="34" charset="-128"/>
              <a:cs typeface="+mn-cs"/>
            </a:endParaRPr>
          </a:p>
        </p:txBody>
      </p:sp>
    </p:spTree>
    <p:extLst>
      <p:ext uri="{BB962C8B-B14F-4D97-AF65-F5344CB8AC3E}">
        <p14:creationId xmlns:p14="http://schemas.microsoft.com/office/powerpoint/2010/main" val="2540774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8210" y="175043"/>
            <a:ext cx="2578997" cy="6247864"/>
          </a:xfrm>
          <a:prstGeom prst="rect">
            <a:avLst/>
          </a:prstGeom>
          <a:gradFill>
            <a:gsLst>
              <a:gs pos="0">
                <a:schemeClr val="accent3">
                  <a:lumMod val="5000"/>
                  <a:lumOff val="95000"/>
                </a:schemeClr>
              </a:gs>
              <a:gs pos="44000">
                <a:schemeClr val="accent3">
                  <a:lumMod val="45000"/>
                  <a:lumOff val="55000"/>
                </a:schemeClr>
              </a:gs>
              <a:gs pos="85000">
                <a:schemeClr val="bg2"/>
              </a:gs>
              <a:gs pos="100000">
                <a:schemeClr val="accent3">
                  <a:lumMod val="30000"/>
                  <a:lumOff val="70000"/>
                </a:schemeClr>
              </a:gs>
            </a:gsLst>
            <a:path path="shape">
              <a:fillToRect l="50000" t="50000" r="50000" b="50000"/>
            </a:path>
          </a:gradFill>
          <a:ln>
            <a:noFill/>
          </a:ln>
        </p:spPr>
        <p:txBody>
          <a:bodyPr wrap="square" rtlCol="0">
            <a:spAutoFit/>
          </a:bodyPr>
          <a:lstStyle/>
          <a:p>
            <a:pPr marL="342900" indent="-342900">
              <a:buFont typeface="+mj-lt"/>
              <a:buAutoNum type="arabicPeriod"/>
            </a:pPr>
            <a:r>
              <a:rPr lang="en-US" sz="1600" b="1" dirty="0">
                <a:latin typeface="Arial" panose="020B0604020202020204" pitchFamily="34" charset="0"/>
                <a:cs typeface="Arial" panose="020B0604020202020204" pitchFamily="34" charset="0"/>
              </a:rPr>
              <a:t>Provides an accurate basis in the development of the performance measurement baseline.</a:t>
            </a:r>
          </a:p>
          <a:p>
            <a:pPr marL="342900" indent="-342900">
              <a:buFont typeface="+mj-lt"/>
              <a:buAutoNum type="arabicPeriod"/>
            </a:pPr>
            <a:r>
              <a:rPr lang="en-US" sz="1600" b="1" dirty="0">
                <a:latin typeface="Arial" panose="020B0604020202020204" pitchFamily="34" charset="0"/>
                <a:cs typeface="Arial" panose="020B0604020202020204" pitchFamily="34" charset="0"/>
              </a:rPr>
              <a:t>Provides the PM with visibility into workforce projections regarding over- or under-allocation of resources in the project. </a:t>
            </a:r>
          </a:p>
          <a:p>
            <a:pPr marL="342900" indent="-342900">
              <a:buFont typeface="+mj-lt"/>
              <a:buAutoNum type="arabicPeriod"/>
            </a:pPr>
            <a:r>
              <a:rPr lang="en-US" sz="1600" b="1" dirty="0">
                <a:latin typeface="Arial" panose="020B0604020202020204" pitchFamily="34" charset="0"/>
                <a:cs typeface="Arial" panose="020B0604020202020204" pitchFamily="34" charset="0"/>
              </a:rPr>
              <a:t>Can alert the PM early if, due to a resource shortage, a task cannot be completed in the time allotted.</a:t>
            </a:r>
          </a:p>
          <a:p>
            <a:pPr marL="342900" indent="-342900">
              <a:buFont typeface="+mj-lt"/>
              <a:buAutoNum type="arabicPeriod"/>
            </a:pPr>
            <a:r>
              <a:rPr lang="en-US" sz="1600" b="1" dirty="0">
                <a:latin typeface="Arial" panose="020B0604020202020204" pitchFamily="34" charset="0"/>
                <a:cs typeface="Arial" panose="020B0604020202020204" pitchFamily="34" charset="0"/>
              </a:rPr>
              <a:t>This drawing shows ZIN’s Resource loaded schedule with an individual Skill-Set. </a:t>
            </a:r>
          </a:p>
        </p:txBody>
      </p:sp>
      <p:sp>
        <p:nvSpPr>
          <p:cNvPr id="5" name="Slide Number Placeholder 4"/>
          <p:cNvSpPr>
            <a:spLocks noGrp="1"/>
          </p:cNvSpPr>
          <p:nvPr>
            <p:ph type="sldNum" sz="quarter" idx="12"/>
          </p:nvPr>
        </p:nvSpPr>
        <p:spPr>
          <a:xfrm>
            <a:off x="6971270" y="6422907"/>
            <a:ext cx="2057400" cy="365125"/>
          </a:xfrm>
        </p:spPr>
        <p:txBody>
          <a:bodyPr/>
          <a:lstStyle/>
          <a:p>
            <a:fld id="{6D22F896-40B5-4ADD-8801-0D06FADFA095}" type="slidenum">
              <a:rPr lang="en-US" smtClean="0">
                <a:solidFill>
                  <a:schemeClr val="tx1"/>
                </a:solidFill>
              </a:rPr>
              <a:t>10</a:t>
            </a:fld>
            <a:endParaRPr lang="en-US" dirty="0">
              <a:solidFill>
                <a:schemeClr val="tx1"/>
              </a:solidFill>
            </a:endParaRPr>
          </a:p>
        </p:txBody>
      </p:sp>
      <p:sp>
        <p:nvSpPr>
          <p:cNvPr id="10" name="Rectangle 9"/>
          <p:cNvSpPr/>
          <p:nvPr/>
        </p:nvSpPr>
        <p:spPr>
          <a:xfrm>
            <a:off x="1619794" y="355945"/>
            <a:ext cx="7183395" cy="486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Helvetica" pitchFamily="34" charset="0"/>
              </a:rPr>
              <a:t>Why We Resource Load</a:t>
            </a:r>
          </a:p>
        </p:txBody>
      </p:sp>
      <p:sp>
        <p:nvSpPr>
          <p:cNvPr id="11" name="Footer Placeholder 4"/>
          <p:cNvSpPr>
            <a:spLocks noGrp="1"/>
          </p:cNvSpPr>
          <p:nvPr>
            <p:ph type="ftr" sz="quarter" idx="11"/>
          </p:nvPr>
        </p:nvSpPr>
        <p:spPr>
          <a:xfrm>
            <a:off x="1928553" y="6356350"/>
            <a:ext cx="4529397" cy="365125"/>
          </a:xfrm>
        </p:spPr>
        <p:txBody>
          <a:bodyPr/>
          <a:lstStyle/>
          <a:p>
            <a:r>
              <a:rPr lang="en-US" sz="1200" b="1" dirty="0">
                <a:solidFill>
                  <a:schemeClr val="tx1"/>
                </a:solidFill>
                <a:latin typeface="Arial" panose="020B0604020202020204" pitchFamily="34" charset="0"/>
                <a:cs typeface="Arial" panose="020B0604020202020204" pitchFamily="34" charset="0"/>
              </a:rPr>
              <a:t>NASA Cost and Schedule Symposium August 29-31, 2017</a:t>
            </a:r>
          </a:p>
        </p:txBody>
      </p:sp>
      <p:pic>
        <p:nvPicPr>
          <p:cNvPr id="3" name="Picture 2"/>
          <p:cNvPicPr>
            <a:picLocks noChangeAspect="1"/>
          </p:cNvPicPr>
          <p:nvPr/>
        </p:nvPicPr>
        <p:blipFill>
          <a:blip r:embed="rId3"/>
          <a:stretch>
            <a:fillRect/>
          </a:stretch>
        </p:blipFill>
        <p:spPr>
          <a:xfrm>
            <a:off x="2998224" y="917529"/>
            <a:ext cx="6030445" cy="5505378"/>
          </a:xfrm>
          <a:prstGeom prst="rect">
            <a:avLst/>
          </a:prstGeom>
        </p:spPr>
      </p:pic>
      <p:cxnSp>
        <p:nvCxnSpPr>
          <p:cNvPr id="6" name="Elbow Connector 5"/>
          <p:cNvCxnSpPr/>
          <p:nvPr/>
        </p:nvCxnSpPr>
        <p:spPr>
          <a:xfrm flipV="1">
            <a:off x="2290310" y="1022880"/>
            <a:ext cx="3805881" cy="1293341"/>
          </a:xfrm>
          <a:prstGeom prst="bentConnector3">
            <a:avLst>
              <a:gd name="adj1" fmla="val 54329"/>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6596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978482" y="6492875"/>
            <a:ext cx="2057400" cy="365125"/>
          </a:xfrm>
        </p:spPr>
        <p:txBody>
          <a:bodyPr/>
          <a:lstStyle/>
          <a:p>
            <a:fld id="{6D22F896-40B5-4ADD-8801-0D06FADFA095}" type="slidenum">
              <a:rPr lang="en-US" smtClean="0">
                <a:solidFill>
                  <a:schemeClr val="tx1"/>
                </a:solidFill>
              </a:rPr>
              <a:t>11</a:t>
            </a:fld>
            <a:endParaRPr lang="en-US" dirty="0">
              <a:solidFill>
                <a:schemeClr val="tx1"/>
              </a:solidFill>
            </a:endParaRPr>
          </a:p>
        </p:txBody>
      </p:sp>
      <p:graphicFrame>
        <p:nvGraphicFramePr>
          <p:cNvPr id="2" name="Diagram 1"/>
          <p:cNvGraphicFramePr/>
          <p:nvPr>
            <p:extLst>
              <p:ext uri="{D42A27DB-BD31-4B8C-83A1-F6EECF244321}">
                <p14:modId xmlns:p14="http://schemas.microsoft.com/office/powerpoint/2010/main" val="1944052212"/>
              </p:ext>
            </p:extLst>
          </p:nvPr>
        </p:nvGraphicFramePr>
        <p:xfrm>
          <a:off x="278675" y="148046"/>
          <a:ext cx="8534400" cy="5677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Rectangle 19"/>
          <p:cNvSpPr/>
          <p:nvPr/>
        </p:nvSpPr>
        <p:spPr>
          <a:xfrm>
            <a:off x="772291" y="3744369"/>
            <a:ext cx="7183395" cy="486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algn="ctr"/>
            <a:r>
              <a:rPr lang="en-US" sz="2800" b="1" dirty="0">
                <a:solidFill>
                  <a:schemeClr val="tx1"/>
                </a:solidFill>
                <a:latin typeface="Helvetica" pitchFamily="34" charset="0"/>
              </a:rPr>
              <a:t>“The Life” of a ZIN</a:t>
            </a:r>
          </a:p>
          <a:p>
            <a:pPr algn="ctr"/>
            <a:r>
              <a:rPr lang="en-US" sz="2800" b="1" dirty="0">
                <a:solidFill>
                  <a:schemeClr val="tx1"/>
                </a:solidFill>
                <a:latin typeface="Helvetica" pitchFamily="34" charset="0"/>
              </a:rPr>
              <a:t> Project Schedule</a:t>
            </a:r>
          </a:p>
        </p:txBody>
      </p:sp>
      <p:sp>
        <p:nvSpPr>
          <p:cNvPr id="21" name="Footer Placeholder 4"/>
          <p:cNvSpPr>
            <a:spLocks noGrp="1"/>
          </p:cNvSpPr>
          <p:nvPr>
            <p:ph type="ftr" sz="quarter" idx="11"/>
          </p:nvPr>
        </p:nvSpPr>
        <p:spPr>
          <a:xfrm>
            <a:off x="2099291" y="6440249"/>
            <a:ext cx="4529397" cy="365125"/>
          </a:xfrm>
        </p:spPr>
        <p:txBody>
          <a:bodyPr/>
          <a:lstStyle/>
          <a:p>
            <a:r>
              <a:rPr lang="en-US" sz="1200" b="1" dirty="0">
                <a:solidFill>
                  <a:schemeClr val="tx1"/>
                </a:solidFill>
                <a:latin typeface="Arial" panose="020B0604020202020204" pitchFamily="34" charset="0"/>
                <a:cs typeface="Arial" panose="020B0604020202020204" pitchFamily="34" charset="0"/>
              </a:rPr>
              <a:t>NASA Cost and Schedule Symposium August 29-31, 2017</a:t>
            </a:r>
          </a:p>
        </p:txBody>
      </p:sp>
    </p:spTree>
    <p:extLst>
      <p:ext uri="{BB962C8B-B14F-4D97-AF65-F5344CB8AC3E}">
        <p14:creationId xmlns:p14="http://schemas.microsoft.com/office/powerpoint/2010/main" val="3615903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90518" y="786633"/>
            <a:ext cx="7208109" cy="5447027"/>
            <a:chOff x="988539" y="286215"/>
            <a:chExt cx="7208109" cy="5447027"/>
          </a:xfrm>
        </p:grpSpPr>
        <p:sp>
          <p:nvSpPr>
            <p:cNvPr id="2" name="TextBox 1"/>
            <p:cNvSpPr txBox="1"/>
            <p:nvPr/>
          </p:nvSpPr>
          <p:spPr>
            <a:xfrm>
              <a:off x="988539" y="286215"/>
              <a:ext cx="7208109" cy="5262979"/>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Marshall STAT Tool Monthly Health Checks/SASR reports approved by NASA to create the ZIN Schedule Integrity Report</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One Pager Report used to create a Visual picture of the Tasks/Milestones in process and completed.</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ZIN Slack Erosion Report-Total Slack measured to FHA vs. Completed Tasks-Incomplete Tasks. </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Utilization Schedules Created for Operations of the ZIN Experiments</a:t>
              </a:r>
            </a:p>
            <a:p>
              <a:pPr marL="285750" indent="-285750">
                <a:buFont typeface="Arial" panose="020B0604020202020204" pitchFamily="34" charset="0"/>
                <a:buChar char="•"/>
              </a:pPr>
              <a:endParaRPr lang="en-US" sz="1600" dirty="0">
                <a:latin typeface="Bookman Old Style" panose="02050604050505020204" pitchFamily="18" charset="0"/>
              </a:endParaRPr>
            </a:p>
            <a:p>
              <a:pPr marL="285750" indent="-285750">
                <a:buFont typeface="Arial" panose="020B0604020202020204" pitchFamily="34" charset="0"/>
                <a:buChar char="•"/>
              </a:pPr>
              <a:endParaRPr lang="en-US" sz="1600" dirty="0">
                <a:latin typeface="Bookman Old Style" panose="02050604050505020204" pitchFamily="18" charset="0"/>
              </a:endParaRPr>
            </a:p>
          </p:txBody>
        </p:sp>
        <p:pic>
          <p:nvPicPr>
            <p:cNvPr id="3" name="Picture 2"/>
            <p:cNvPicPr>
              <a:picLocks noChangeAspect="1"/>
            </p:cNvPicPr>
            <p:nvPr/>
          </p:nvPicPr>
          <p:blipFill>
            <a:blip r:embed="rId3"/>
            <a:stretch>
              <a:fillRect/>
            </a:stretch>
          </p:blipFill>
          <p:spPr>
            <a:xfrm>
              <a:off x="3237432" y="2256382"/>
              <a:ext cx="1786283" cy="670618"/>
            </a:xfrm>
            <a:prstGeom prst="rect">
              <a:avLst/>
            </a:prstGeom>
          </p:spPr>
        </p:pic>
        <p:pic>
          <p:nvPicPr>
            <p:cNvPr id="5" name="Picture 4"/>
            <p:cNvPicPr>
              <a:picLocks noChangeAspect="1"/>
            </p:cNvPicPr>
            <p:nvPr/>
          </p:nvPicPr>
          <p:blipFill>
            <a:blip r:embed="rId4"/>
            <a:stretch>
              <a:fillRect/>
            </a:stretch>
          </p:blipFill>
          <p:spPr>
            <a:xfrm>
              <a:off x="1339414" y="857355"/>
              <a:ext cx="5944115" cy="762066"/>
            </a:xfrm>
            <a:prstGeom prst="rect">
              <a:avLst/>
            </a:prstGeom>
          </p:spPr>
        </p:pic>
        <p:sp>
          <p:nvSpPr>
            <p:cNvPr id="10" name="Explosion 2 9"/>
            <p:cNvSpPr/>
            <p:nvPr/>
          </p:nvSpPr>
          <p:spPr>
            <a:xfrm>
              <a:off x="3017430" y="3385463"/>
              <a:ext cx="2180185" cy="1364617"/>
            </a:xfrm>
            <a:prstGeom prst="irregularSeal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Bookman Old Style" panose="02050604050505020204" pitchFamily="18" charset="0"/>
                </a:rPr>
                <a:t>ZIN Slack Erosion  </a:t>
              </a:r>
            </a:p>
          </p:txBody>
        </p:sp>
        <p:pic>
          <p:nvPicPr>
            <p:cNvPr id="12" name="Picture 1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017430" y="4979196"/>
              <a:ext cx="1667281" cy="754046"/>
            </a:xfrm>
            <a:prstGeom prst="rect">
              <a:avLst/>
            </a:prstGeom>
          </p:spPr>
        </p:pic>
      </p:grpSp>
      <p:sp>
        <p:nvSpPr>
          <p:cNvPr id="6" name="Slide Number Placeholder 5"/>
          <p:cNvSpPr>
            <a:spLocks noGrp="1"/>
          </p:cNvSpPr>
          <p:nvPr>
            <p:ph type="sldNum" sz="quarter" idx="12"/>
          </p:nvPr>
        </p:nvSpPr>
        <p:spPr>
          <a:xfrm>
            <a:off x="6955116" y="6410910"/>
            <a:ext cx="2057400" cy="365125"/>
          </a:xfrm>
        </p:spPr>
        <p:txBody>
          <a:bodyPr/>
          <a:lstStyle/>
          <a:p>
            <a:fld id="{6D22F896-40B5-4ADD-8801-0D06FADFA095}" type="slidenum">
              <a:rPr lang="en-US" smtClean="0">
                <a:solidFill>
                  <a:schemeClr val="tx1"/>
                </a:solidFill>
              </a:rPr>
              <a:t>12</a:t>
            </a:fld>
            <a:endParaRPr lang="en-US" dirty="0">
              <a:solidFill>
                <a:schemeClr val="tx1"/>
              </a:solidFill>
            </a:endParaRPr>
          </a:p>
        </p:txBody>
      </p:sp>
      <p:sp>
        <p:nvSpPr>
          <p:cNvPr id="11" name="Rectangle 10"/>
          <p:cNvSpPr/>
          <p:nvPr/>
        </p:nvSpPr>
        <p:spPr>
          <a:xfrm>
            <a:off x="719773" y="144772"/>
            <a:ext cx="7183395" cy="486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Helvetica" pitchFamily="34" charset="0"/>
              </a:rPr>
              <a:t>Monthly Reporting to NASA</a:t>
            </a:r>
          </a:p>
        </p:txBody>
      </p:sp>
      <p:sp>
        <p:nvSpPr>
          <p:cNvPr id="15" name="Footer Placeholder 4"/>
          <p:cNvSpPr>
            <a:spLocks noGrp="1"/>
          </p:cNvSpPr>
          <p:nvPr>
            <p:ph type="ftr" sz="quarter" idx="11"/>
          </p:nvPr>
        </p:nvSpPr>
        <p:spPr>
          <a:xfrm>
            <a:off x="1928553" y="6356350"/>
            <a:ext cx="4529397" cy="365125"/>
          </a:xfrm>
        </p:spPr>
        <p:txBody>
          <a:bodyPr/>
          <a:lstStyle/>
          <a:p>
            <a:r>
              <a:rPr lang="en-US" sz="1200" b="1" dirty="0">
                <a:solidFill>
                  <a:schemeClr val="tx1"/>
                </a:solidFill>
                <a:latin typeface="Arial" panose="020B0604020202020204" pitchFamily="34" charset="0"/>
                <a:cs typeface="Arial" panose="020B0604020202020204" pitchFamily="34" charset="0"/>
              </a:rPr>
              <a:t>NASA Cost and Schedule Symposium August 29-31, 2017</a:t>
            </a:r>
          </a:p>
        </p:txBody>
      </p:sp>
    </p:spTree>
    <p:extLst>
      <p:ext uri="{BB962C8B-B14F-4D97-AF65-F5344CB8AC3E}">
        <p14:creationId xmlns:p14="http://schemas.microsoft.com/office/powerpoint/2010/main" val="2868552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a:xfrm>
            <a:off x="6928168" y="6369190"/>
            <a:ext cx="2057400" cy="365125"/>
          </a:xfrm>
        </p:spPr>
        <p:txBody>
          <a:bodyPr/>
          <a:lstStyle/>
          <a:p>
            <a:fld id="{6D22F896-40B5-4ADD-8801-0D06FADFA095}" type="slidenum">
              <a:rPr lang="en-US" smtClean="0">
                <a:solidFill>
                  <a:schemeClr val="tx1"/>
                </a:solidFill>
              </a:rPr>
              <a:t>13</a:t>
            </a:fld>
            <a:endParaRPr lang="en-US" dirty="0">
              <a:solidFill>
                <a:schemeClr val="tx1"/>
              </a:solidFill>
            </a:endParaRPr>
          </a:p>
        </p:txBody>
      </p:sp>
      <p:sp>
        <p:nvSpPr>
          <p:cNvPr id="12" name="Footer Placeholder 4"/>
          <p:cNvSpPr>
            <a:spLocks noGrp="1"/>
          </p:cNvSpPr>
          <p:nvPr>
            <p:ph type="ftr" sz="quarter" idx="11"/>
          </p:nvPr>
        </p:nvSpPr>
        <p:spPr>
          <a:xfrm>
            <a:off x="1928553" y="6356350"/>
            <a:ext cx="4529397" cy="365125"/>
          </a:xfrm>
        </p:spPr>
        <p:txBody>
          <a:bodyPr/>
          <a:lstStyle/>
          <a:p>
            <a:r>
              <a:rPr lang="en-US" sz="1200" b="1" dirty="0">
                <a:solidFill>
                  <a:schemeClr val="tx1"/>
                </a:solidFill>
                <a:latin typeface="Arial" panose="020B0604020202020204" pitchFamily="34" charset="0"/>
                <a:cs typeface="Arial" panose="020B0604020202020204" pitchFamily="34" charset="0"/>
              </a:rPr>
              <a:t>NASA Cost and Schedule Symposium August 29-31, 2017</a:t>
            </a:r>
          </a:p>
        </p:txBody>
      </p:sp>
      <p:grpSp>
        <p:nvGrpSpPr>
          <p:cNvPr id="16" name="Group 15"/>
          <p:cNvGrpSpPr/>
          <p:nvPr/>
        </p:nvGrpSpPr>
        <p:grpSpPr>
          <a:xfrm>
            <a:off x="177220" y="872836"/>
            <a:ext cx="8725711" cy="5470902"/>
            <a:chOff x="177220" y="543134"/>
            <a:chExt cx="8804367" cy="5800604"/>
          </a:xfrm>
        </p:grpSpPr>
        <p:grpSp>
          <p:nvGrpSpPr>
            <p:cNvPr id="15" name="Group 14"/>
            <p:cNvGrpSpPr/>
            <p:nvPr/>
          </p:nvGrpSpPr>
          <p:grpSpPr>
            <a:xfrm>
              <a:off x="3087071" y="543134"/>
              <a:ext cx="5426595" cy="3529244"/>
              <a:chOff x="3750733" y="792456"/>
              <a:chExt cx="4762933" cy="3279922"/>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50733" y="792456"/>
                <a:ext cx="4762933" cy="3279922"/>
              </a:xfrm>
              <a:prstGeom prst="rect">
                <a:avLst/>
              </a:prstGeom>
              <a:solidFill>
                <a:schemeClr val="bg1"/>
              </a:solidFill>
            </p:spPr>
          </p:pic>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50733" y="802153"/>
                <a:ext cx="1599638" cy="219558"/>
              </a:xfrm>
              <a:prstGeom prst="rect">
                <a:avLst/>
              </a:prstGeom>
            </p:spPr>
          </p:pic>
        </p:grpSp>
        <p:pic>
          <p:nvPicPr>
            <p:cNvPr id="8" name="Picture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77220" y="2518756"/>
              <a:ext cx="4241564" cy="3182604"/>
            </a:xfrm>
            <a:prstGeom prst="rect">
              <a:avLst/>
            </a:prstGeom>
          </p:spPr>
        </p:pic>
        <p:pic>
          <p:nvPicPr>
            <p:cNvPr id="9" name="Picture 8"/>
            <p:cNvPicPr>
              <a:picLocks noChangeAspect="1"/>
            </p:cNvPicPr>
            <p:nvPr/>
          </p:nvPicPr>
          <p:blipFill>
            <a:blip r:embed="rId6"/>
            <a:stretch>
              <a:fillRect/>
            </a:stretch>
          </p:blipFill>
          <p:spPr>
            <a:xfrm>
              <a:off x="352884" y="4648008"/>
              <a:ext cx="1782185" cy="666546"/>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410190" y="3389338"/>
              <a:ext cx="4571397" cy="2954400"/>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087071" y="5745675"/>
              <a:ext cx="1224399" cy="553748"/>
            </a:xfrm>
            <a:prstGeom prst="rect">
              <a:avLst/>
            </a:prstGeom>
          </p:spPr>
        </p:pic>
      </p:grpSp>
      <p:sp>
        <p:nvSpPr>
          <p:cNvPr id="14" name="Rectangle 13"/>
          <p:cNvSpPr/>
          <p:nvPr/>
        </p:nvSpPr>
        <p:spPr>
          <a:xfrm>
            <a:off x="177221" y="126423"/>
            <a:ext cx="6905224" cy="486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Helvetica" pitchFamily="34" charset="0"/>
              </a:rPr>
              <a:t>Schedule Reporting Tools Internal &amp; External </a:t>
            </a:r>
          </a:p>
        </p:txBody>
      </p:sp>
    </p:spTree>
    <p:extLst>
      <p:ext uri="{BB962C8B-B14F-4D97-AF65-F5344CB8AC3E}">
        <p14:creationId xmlns:p14="http://schemas.microsoft.com/office/powerpoint/2010/main" val="3670091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993409" y="6530643"/>
            <a:ext cx="2057400" cy="365125"/>
          </a:xfrm>
        </p:spPr>
        <p:txBody>
          <a:bodyPr/>
          <a:lstStyle/>
          <a:p>
            <a:fld id="{6D22F896-40B5-4ADD-8801-0D06FADFA095}" type="slidenum">
              <a:rPr lang="en-US" smtClean="0">
                <a:solidFill>
                  <a:schemeClr val="tx1"/>
                </a:solidFill>
              </a:rPr>
              <a:t>14</a:t>
            </a:fld>
            <a:endParaRPr lang="en-US" dirty="0">
              <a:solidFill>
                <a:schemeClr val="tx1"/>
              </a:solidFill>
            </a:endParaRPr>
          </a:p>
        </p:txBody>
      </p:sp>
      <p:sp>
        <p:nvSpPr>
          <p:cNvPr id="8" name="Footer Placeholder 4"/>
          <p:cNvSpPr>
            <a:spLocks noGrp="1"/>
          </p:cNvSpPr>
          <p:nvPr>
            <p:ph type="ftr" sz="quarter" idx="11"/>
          </p:nvPr>
        </p:nvSpPr>
        <p:spPr>
          <a:xfrm>
            <a:off x="1928553" y="6356350"/>
            <a:ext cx="4529397" cy="365125"/>
          </a:xfrm>
        </p:spPr>
        <p:txBody>
          <a:bodyPr/>
          <a:lstStyle/>
          <a:p>
            <a:r>
              <a:rPr lang="en-US" sz="1200" b="1" dirty="0">
                <a:solidFill>
                  <a:schemeClr val="tx1"/>
                </a:solidFill>
                <a:latin typeface="Arial" panose="020B0604020202020204" pitchFamily="34" charset="0"/>
                <a:cs typeface="Arial" panose="020B0604020202020204" pitchFamily="34" charset="0"/>
              </a:rPr>
              <a:t>NASA Cost and Schedule Symposium August 29-31, 2017</a:t>
            </a:r>
          </a:p>
        </p:txBody>
      </p:sp>
      <p:sp>
        <p:nvSpPr>
          <p:cNvPr id="9" name="Rectangle 8"/>
          <p:cNvSpPr/>
          <p:nvPr/>
        </p:nvSpPr>
        <p:spPr>
          <a:xfrm>
            <a:off x="719773" y="45016"/>
            <a:ext cx="6387609" cy="486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Helvetica" pitchFamily="34" charset="0"/>
              </a:rPr>
              <a:t>Slack Erosion</a:t>
            </a:r>
          </a:p>
        </p:txBody>
      </p:sp>
      <p:pic>
        <p:nvPicPr>
          <p:cNvPr id="2" name="Picture 1"/>
          <p:cNvPicPr>
            <a:picLocks noChangeAspect="1"/>
          </p:cNvPicPr>
          <p:nvPr/>
        </p:nvPicPr>
        <p:blipFill>
          <a:blip r:embed="rId3"/>
          <a:stretch>
            <a:fillRect/>
          </a:stretch>
        </p:blipFill>
        <p:spPr>
          <a:xfrm>
            <a:off x="110532" y="834013"/>
            <a:ext cx="8842549" cy="5522337"/>
          </a:xfrm>
          <a:prstGeom prst="rect">
            <a:avLst/>
          </a:prstGeom>
          <a:effectLst>
            <a:softEdge rad="63500"/>
          </a:effectLst>
        </p:spPr>
      </p:pic>
      <p:sp>
        <p:nvSpPr>
          <p:cNvPr id="10" name="Oval Callout 9"/>
          <p:cNvSpPr/>
          <p:nvPr/>
        </p:nvSpPr>
        <p:spPr>
          <a:xfrm>
            <a:off x="5014809" y="2340836"/>
            <a:ext cx="1140749" cy="680854"/>
          </a:xfrm>
          <a:prstGeom prst="wedgeEllipseCallout">
            <a:avLst>
              <a:gd name="adj1" fmla="val -92612"/>
              <a:gd name="adj2" fmla="val 1050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Scope Issues</a:t>
            </a:r>
          </a:p>
        </p:txBody>
      </p:sp>
    </p:spTree>
    <p:extLst>
      <p:ext uri="{BB962C8B-B14F-4D97-AF65-F5344CB8AC3E}">
        <p14:creationId xmlns:p14="http://schemas.microsoft.com/office/powerpoint/2010/main" val="1879584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993409" y="6530643"/>
            <a:ext cx="2057400" cy="365125"/>
          </a:xfrm>
        </p:spPr>
        <p:txBody>
          <a:bodyPr/>
          <a:lstStyle/>
          <a:p>
            <a:fld id="{6D22F896-40B5-4ADD-8801-0D06FADFA095}" type="slidenum">
              <a:rPr lang="en-US" smtClean="0">
                <a:solidFill>
                  <a:schemeClr val="tx1"/>
                </a:solidFill>
              </a:rPr>
              <a:t>15</a:t>
            </a:fld>
            <a:endParaRPr lang="en-US" dirty="0">
              <a:solidFill>
                <a:schemeClr val="tx1"/>
              </a:solidFill>
            </a:endParaRPr>
          </a:p>
        </p:txBody>
      </p:sp>
      <p:sp>
        <p:nvSpPr>
          <p:cNvPr id="8" name="Footer Placeholder 4"/>
          <p:cNvSpPr>
            <a:spLocks noGrp="1"/>
          </p:cNvSpPr>
          <p:nvPr>
            <p:ph type="ftr" sz="quarter" idx="11"/>
          </p:nvPr>
        </p:nvSpPr>
        <p:spPr>
          <a:xfrm>
            <a:off x="1928553" y="6356350"/>
            <a:ext cx="4529397" cy="365125"/>
          </a:xfrm>
        </p:spPr>
        <p:txBody>
          <a:bodyPr/>
          <a:lstStyle/>
          <a:p>
            <a:r>
              <a:rPr lang="en-US" sz="1200" b="1" dirty="0">
                <a:solidFill>
                  <a:schemeClr val="tx1"/>
                </a:solidFill>
                <a:latin typeface="Arial" panose="020B0604020202020204" pitchFamily="34" charset="0"/>
                <a:cs typeface="Arial" panose="020B0604020202020204" pitchFamily="34" charset="0"/>
              </a:rPr>
              <a:t>NASA Cost and Schedule Symposium August 29-31, 2017</a:t>
            </a:r>
          </a:p>
        </p:txBody>
      </p:sp>
      <p:sp>
        <p:nvSpPr>
          <p:cNvPr id="10" name="Content Placeholder 4"/>
          <p:cNvSpPr txBox="1">
            <a:spLocks/>
          </p:cNvSpPr>
          <p:nvPr/>
        </p:nvSpPr>
        <p:spPr>
          <a:xfrm>
            <a:off x="131346" y="950184"/>
            <a:ext cx="8881307" cy="5289968"/>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b="1" dirty="0">
                <a:latin typeface="Arial" panose="020B0604020202020204" pitchFamily="34" charset="0"/>
                <a:cs typeface="Arial" panose="020B0604020202020204" pitchFamily="34" charset="0"/>
              </a:rPr>
              <a:t>Before the template; each schedule had the ZIN Project Manager’s own style</a:t>
            </a:r>
          </a:p>
          <a:p>
            <a:r>
              <a:rPr lang="en-US" b="1" dirty="0">
                <a:latin typeface="Arial" panose="020B0604020202020204" pitchFamily="34" charset="0"/>
                <a:cs typeface="Arial" panose="020B0604020202020204" pitchFamily="34" charset="0"/>
              </a:rPr>
              <a:t>With template in place there is consistency in all schedules</a:t>
            </a:r>
          </a:p>
          <a:p>
            <a:pPr lvl="1"/>
            <a:r>
              <a:rPr lang="en-US" b="1" dirty="0">
                <a:latin typeface="Arial" panose="020B0604020202020204" pitchFamily="34" charset="0"/>
                <a:cs typeface="Arial" panose="020B0604020202020204" pitchFamily="34" charset="0"/>
              </a:rPr>
              <a:t>Common terminology</a:t>
            </a:r>
          </a:p>
          <a:p>
            <a:pPr lvl="1"/>
            <a:r>
              <a:rPr lang="en-US" b="1" dirty="0">
                <a:latin typeface="Arial" panose="020B0604020202020204" pitchFamily="34" charset="0"/>
                <a:cs typeface="Arial" panose="020B0604020202020204" pitchFamily="34" charset="0"/>
              </a:rPr>
              <a:t>Common durations for like tasks</a:t>
            </a:r>
          </a:p>
          <a:p>
            <a:pPr lvl="1"/>
            <a:r>
              <a:rPr lang="en-US" b="1" dirty="0">
                <a:latin typeface="Arial" panose="020B0604020202020204" pitchFamily="34" charset="0"/>
                <a:cs typeface="Arial" panose="020B0604020202020204" pitchFamily="34" charset="0"/>
              </a:rPr>
              <a:t>Baseline tracking</a:t>
            </a:r>
          </a:p>
          <a:p>
            <a:pPr lvl="1"/>
            <a:r>
              <a:rPr lang="en-US" b="1" dirty="0">
                <a:latin typeface="Arial" panose="020B0604020202020204" pitchFamily="34" charset="0"/>
                <a:cs typeface="Arial" panose="020B0604020202020204" pitchFamily="34" charset="0"/>
              </a:rPr>
              <a:t>Traceability – able to quickly assess schedule changes</a:t>
            </a:r>
          </a:p>
          <a:p>
            <a:pPr lvl="1"/>
            <a:r>
              <a:rPr lang="en-US" b="1" dirty="0">
                <a:latin typeface="Arial" panose="020B0604020202020204" pitchFamily="34" charset="0"/>
                <a:cs typeface="Arial" panose="020B0604020202020204" pitchFamily="34" charset="0"/>
              </a:rPr>
              <a:t>Ease at creating summary schedules</a:t>
            </a:r>
          </a:p>
          <a:p>
            <a:r>
              <a:rPr lang="en-US" b="1" dirty="0">
                <a:latin typeface="Arial" panose="020B0604020202020204" pitchFamily="34" charset="0"/>
                <a:cs typeface="Arial" panose="020B0604020202020204" pitchFamily="34" charset="0"/>
              </a:rPr>
              <a:t>With all of these attributes in the template it raises the confidence in the schedule</a:t>
            </a:r>
          </a:p>
          <a:p>
            <a:r>
              <a:rPr lang="en-US" b="1" dirty="0">
                <a:latin typeface="Arial" panose="020B0604020202020204" pitchFamily="34" charset="0"/>
                <a:cs typeface="Arial" panose="020B0604020202020204" pitchFamily="34" charset="0"/>
              </a:rPr>
              <a:t>Allows metric tools to work with ease and help with margin and what-if predictions</a:t>
            </a:r>
          </a:p>
          <a:p>
            <a:pPr lvl="1"/>
            <a:endParaRPr lang="en-US" b="1" dirty="0">
              <a:latin typeface="Arial" panose="020B0604020202020204" pitchFamily="34" charset="0"/>
              <a:cs typeface="Arial" panose="020B0604020202020204" pitchFamily="34" charset="0"/>
            </a:endParaRPr>
          </a:p>
          <a:p>
            <a:pPr lvl="2"/>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endParaRPr lang="en-US" dirty="0"/>
          </a:p>
          <a:p>
            <a:pPr lvl="1"/>
            <a:endParaRPr lang="en-US" dirty="0"/>
          </a:p>
          <a:p>
            <a:pPr lvl="1"/>
            <a:endParaRPr lang="en-US" dirty="0"/>
          </a:p>
          <a:p>
            <a:pPr lvl="1"/>
            <a:endParaRPr lang="en-US" dirty="0"/>
          </a:p>
        </p:txBody>
      </p:sp>
      <p:sp>
        <p:nvSpPr>
          <p:cNvPr id="11" name="Rectangle 10"/>
          <p:cNvSpPr/>
          <p:nvPr/>
        </p:nvSpPr>
        <p:spPr>
          <a:xfrm>
            <a:off x="107572" y="57101"/>
            <a:ext cx="7183395" cy="486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Helvetica" pitchFamily="34" charset="0"/>
              </a:rPr>
              <a:t>How Schedule Template Helped NASA Glenn</a:t>
            </a:r>
          </a:p>
        </p:txBody>
      </p:sp>
    </p:spTree>
    <p:extLst>
      <p:ext uri="{BB962C8B-B14F-4D97-AF65-F5344CB8AC3E}">
        <p14:creationId xmlns:p14="http://schemas.microsoft.com/office/powerpoint/2010/main" val="1838188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07571" y="947652"/>
            <a:ext cx="8678981" cy="5408698"/>
            <a:chOff x="107571" y="947652"/>
            <a:chExt cx="8678981" cy="5408698"/>
          </a:xfrm>
        </p:grpSpPr>
        <p:pic>
          <p:nvPicPr>
            <p:cNvPr id="2" name="Picture 1"/>
            <p:cNvPicPr>
              <a:picLocks noChangeAspect="1"/>
            </p:cNvPicPr>
            <p:nvPr/>
          </p:nvPicPr>
          <p:blipFill>
            <a:blip r:embed="rId3"/>
            <a:stretch>
              <a:fillRect/>
            </a:stretch>
          </p:blipFill>
          <p:spPr>
            <a:xfrm>
              <a:off x="107571" y="947652"/>
              <a:ext cx="8678981" cy="5408698"/>
            </a:xfrm>
            <a:prstGeom prst="rect">
              <a:avLst/>
            </a:prstGeom>
          </p:spPr>
        </p:pic>
        <p:sp>
          <p:nvSpPr>
            <p:cNvPr id="9" name="Oval Callout 8"/>
            <p:cNvSpPr/>
            <p:nvPr/>
          </p:nvSpPr>
          <p:spPr>
            <a:xfrm rot="10800000">
              <a:off x="4089863" y="4364182"/>
              <a:ext cx="1878676" cy="864523"/>
            </a:xfrm>
            <a:prstGeom prst="wedgeEllipseCallout">
              <a:avLst>
                <a:gd name="adj1" fmla="val -54461"/>
                <a:gd name="adj2" fmla="val 111538"/>
              </a:avLst>
            </a:prstGeom>
            <a:solidFill>
              <a:srgbClr val="FFFFCC">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312500" y="3646472"/>
              <a:ext cx="3361818"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Quickly assess schedule &amp; cost impacts</a:t>
              </a:r>
            </a:p>
          </p:txBody>
        </p:sp>
      </p:grpSp>
      <p:sp>
        <p:nvSpPr>
          <p:cNvPr id="4" name="Slide Number Placeholder 3"/>
          <p:cNvSpPr>
            <a:spLocks noGrp="1"/>
          </p:cNvSpPr>
          <p:nvPr>
            <p:ph type="sldNum" sz="quarter" idx="12"/>
          </p:nvPr>
        </p:nvSpPr>
        <p:spPr>
          <a:xfrm>
            <a:off x="6993409" y="6530643"/>
            <a:ext cx="2057400" cy="365125"/>
          </a:xfrm>
        </p:spPr>
        <p:txBody>
          <a:bodyPr/>
          <a:lstStyle/>
          <a:p>
            <a:fld id="{6D22F896-40B5-4ADD-8801-0D06FADFA095}" type="slidenum">
              <a:rPr lang="en-US" smtClean="0">
                <a:solidFill>
                  <a:schemeClr val="tx1"/>
                </a:solidFill>
              </a:rPr>
              <a:t>16</a:t>
            </a:fld>
            <a:endParaRPr lang="en-US" dirty="0">
              <a:solidFill>
                <a:schemeClr val="tx1"/>
              </a:solidFill>
            </a:endParaRPr>
          </a:p>
        </p:txBody>
      </p:sp>
      <p:sp>
        <p:nvSpPr>
          <p:cNvPr id="8" name="Footer Placeholder 4"/>
          <p:cNvSpPr>
            <a:spLocks noGrp="1"/>
          </p:cNvSpPr>
          <p:nvPr>
            <p:ph type="ftr" sz="quarter" idx="11"/>
          </p:nvPr>
        </p:nvSpPr>
        <p:spPr>
          <a:xfrm>
            <a:off x="1928553" y="6356350"/>
            <a:ext cx="4529397" cy="365125"/>
          </a:xfrm>
        </p:spPr>
        <p:txBody>
          <a:bodyPr/>
          <a:lstStyle/>
          <a:p>
            <a:r>
              <a:rPr lang="en-US" sz="1200" b="1" dirty="0">
                <a:solidFill>
                  <a:schemeClr val="tx1"/>
                </a:solidFill>
                <a:latin typeface="Arial" panose="020B0604020202020204" pitchFamily="34" charset="0"/>
                <a:cs typeface="Arial" panose="020B0604020202020204" pitchFamily="34" charset="0"/>
              </a:rPr>
              <a:t>NASA Cost and Schedule Symposium August 29-31, 2017</a:t>
            </a:r>
          </a:p>
        </p:txBody>
      </p:sp>
      <p:sp>
        <p:nvSpPr>
          <p:cNvPr id="12" name="Rectangle 11"/>
          <p:cNvSpPr/>
          <p:nvPr/>
        </p:nvSpPr>
        <p:spPr>
          <a:xfrm>
            <a:off x="107572" y="57101"/>
            <a:ext cx="7183395" cy="486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Helvetica" pitchFamily="34" charset="0"/>
              </a:rPr>
              <a:t>Mission Integration &amp; Operations</a:t>
            </a:r>
          </a:p>
        </p:txBody>
      </p:sp>
    </p:spTree>
    <p:extLst>
      <p:ext uri="{BB962C8B-B14F-4D97-AF65-F5344CB8AC3E}">
        <p14:creationId xmlns:p14="http://schemas.microsoft.com/office/powerpoint/2010/main" val="1730209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993409" y="6530643"/>
            <a:ext cx="2057400" cy="365125"/>
          </a:xfrm>
        </p:spPr>
        <p:txBody>
          <a:bodyPr/>
          <a:lstStyle/>
          <a:p>
            <a:fld id="{6D22F896-40B5-4ADD-8801-0D06FADFA095}" type="slidenum">
              <a:rPr lang="en-US" smtClean="0">
                <a:solidFill>
                  <a:schemeClr val="tx1"/>
                </a:solidFill>
              </a:rPr>
              <a:t>17</a:t>
            </a:fld>
            <a:endParaRPr lang="en-US" dirty="0">
              <a:solidFill>
                <a:schemeClr val="tx1"/>
              </a:solidFill>
            </a:endParaRPr>
          </a:p>
        </p:txBody>
      </p:sp>
      <p:sp>
        <p:nvSpPr>
          <p:cNvPr id="8" name="Footer Placeholder 4"/>
          <p:cNvSpPr>
            <a:spLocks noGrp="1"/>
          </p:cNvSpPr>
          <p:nvPr>
            <p:ph type="ftr" sz="quarter" idx="11"/>
          </p:nvPr>
        </p:nvSpPr>
        <p:spPr>
          <a:xfrm>
            <a:off x="1928553" y="6356350"/>
            <a:ext cx="4529397" cy="365125"/>
          </a:xfrm>
        </p:spPr>
        <p:txBody>
          <a:bodyPr/>
          <a:lstStyle/>
          <a:p>
            <a:r>
              <a:rPr lang="en-US" sz="1200" b="1" dirty="0">
                <a:solidFill>
                  <a:schemeClr val="tx1"/>
                </a:solidFill>
                <a:latin typeface="Arial" panose="020B0604020202020204" pitchFamily="34" charset="0"/>
                <a:cs typeface="Arial" panose="020B0604020202020204" pitchFamily="34" charset="0"/>
              </a:rPr>
              <a:t>NASA Cost and Schedule Symposium August 29-31, 2017</a:t>
            </a:r>
          </a:p>
        </p:txBody>
      </p:sp>
      <p:sp>
        <p:nvSpPr>
          <p:cNvPr id="12" name="Rectangle 11"/>
          <p:cNvSpPr/>
          <p:nvPr/>
        </p:nvSpPr>
        <p:spPr>
          <a:xfrm>
            <a:off x="107572" y="57101"/>
            <a:ext cx="7183395" cy="486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Helvetica" pitchFamily="34" charset="0"/>
              </a:rPr>
              <a:t>Conclusion</a:t>
            </a:r>
          </a:p>
        </p:txBody>
      </p:sp>
      <p:sp>
        <p:nvSpPr>
          <p:cNvPr id="6" name="Content Placeholder 4"/>
          <p:cNvSpPr txBox="1">
            <a:spLocks/>
          </p:cNvSpPr>
          <p:nvPr/>
        </p:nvSpPr>
        <p:spPr>
          <a:xfrm>
            <a:off x="131347" y="950184"/>
            <a:ext cx="8919462" cy="5406166"/>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b="1" dirty="0">
                <a:latin typeface="Arial" panose="020B0604020202020204" pitchFamily="34" charset="0"/>
                <a:cs typeface="Arial" panose="020B0604020202020204" pitchFamily="34" charset="0"/>
              </a:rPr>
              <a:t>Template creation based on 7120.5</a:t>
            </a:r>
          </a:p>
          <a:p>
            <a:pPr marL="457200" lvl="1" indent="0">
              <a:buNone/>
            </a:pPr>
            <a:r>
              <a:rPr lang="en-US" sz="1800" b="1" dirty="0">
                <a:latin typeface="Arial" panose="020B0604020202020204" pitchFamily="34" charset="0"/>
                <a:cs typeface="Arial" panose="020B0604020202020204" pitchFamily="34" charset="0"/>
              </a:rPr>
              <a:t>ZIN</a:t>
            </a:r>
          </a:p>
          <a:p>
            <a:pPr lvl="2"/>
            <a:r>
              <a:rPr lang="en-US" sz="1600" b="1" dirty="0">
                <a:latin typeface="Arial" panose="020B0604020202020204" pitchFamily="34" charset="0"/>
                <a:cs typeface="Arial" panose="020B0604020202020204" pitchFamily="34" charset="0"/>
              </a:rPr>
              <a:t>Aids in communication between ZIN Project Manager and NASA Project Manager</a:t>
            </a:r>
          </a:p>
          <a:p>
            <a:pPr lvl="2"/>
            <a:r>
              <a:rPr lang="en-US" sz="1600" b="1" dirty="0">
                <a:latin typeface="Arial" panose="020B0604020202020204" pitchFamily="34" charset="0"/>
                <a:cs typeface="Arial" panose="020B0604020202020204" pitchFamily="34" charset="0"/>
              </a:rPr>
              <a:t>Allows a higher level of confidence and traceability with the detail schedules</a:t>
            </a:r>
          </a:p>
          <a:p>
            <a:pPr lvl="2"/>
            <a:r>
              <a:rPr lang="en-US" sz="1600" b="1" dirty="0">
                <a:latin typeface="Arial" panose="020B0604020202020204" pitchFamily="34" charset="0"/>
                <a:cs typeface="Arial" panose="020B0604020202020204" pitchFamily="34" charset="0"/>
              </a:rPr>
              <a:t>Provides useful accurate data for creating one page schedules</a:t>
            </a:r>
          </a:p>
          <a:p>
            <a:pPr lvl="2"/>
            <a:r>
              <a:rPr lang="en-US" sz="1600" b="1" dirty="0">
                <a:latin typeface="Arial" panose="020B0604020202020204" pitchFamily="34" charset="0"/>
                <a:cs typeface="Arial" panose="020B0604020202020204" pitchFamily="34" charset="0"/>
              </a:rPr>
              <a:t>Provides roll up of resources across all schedules</a:t>
            </a:r>
          </a:p>
          <a:p>
            <a:pPr lvl="2"/>
            <a:r>
              <a:rPr lang="en-US" sz="1600" b="1" dirty="0">
                <a:latin typeface="Arial" panose="020B0604020202020204" pitchFamily="34" charset="0"/>
                <a:cs typeface="Arial" panose="020B0604020202020204" pitchFamily="34" charset="0"/>
              </a:rPr>
              <a:t>ZIN has flown 250 Payloads to Space Station including New Projects &amp; Re-flights </a:t>
            </a:r>
          </a:p>
          <a:p>
            <a:pPr lvl="2"/>
            <a:r>
              <a:rPr lang="en-US" sz="1600" b="1" dirty="0">
                <a:latin typeface="Arial" panose="020B0604020202020204" pitchFamily="34" charset="0"/>
                <a:cs typeface="Arial" panose="020B0604020202020204" pitchFamily="34" charset="0"/>
              </a:rPr>
              <a:t>The 1</a:t>
            </a:r>
            <a:r>
              <a:rPr lang="en-US" sz="1600" b="1" baseline="30000" dirty="0">
                <a:latin typeface="Arial" panose="020B0604020202020204" pitchFamily="34" charset="0"/>
                <a:cs typeface="Arial" panose="020B0604020202020204" pitchFamily="34" charset="0"/>
              </a:rPr>
              <a:t>st</a:t>
            </a:r>
            <a:r>
              <a:rPr lang="en-US" sz="1600" b="1" dirty="0">
                <a:latin typeface="Arial" panose="020B0604020202020204" pitchFamily="34" charset="0"/>
                <a:cs typeface="Arial" panose="020B0604020202020204" pitchFamily="34" charset="0"/>
              </a:rPr>
              <a:t> project to use the Template 7120.5 was ACME</a:t>
            </a:r>
          </a:p>
          <a:p>
            <a:pPr marL="457200" lvl="1" indent="0">
              <a:buNone/>
            </a:pPr>
            <a:r>
              <a:rPr lang="en-US" sz="1800" b="1" dirty="0">
                <a:latin typeface="Arial" panose="020B0604020202020204" pitchFamily="34" charset="0"/>
                <a:cs typeface="Arial" panose="020B0604020202020204" pitchFamily="34" charset="0"/>
              </a:rPr>
              <a:t>NASA</a:t>
            </a:r>
          </a:p>
          <a:p>
            <a:pPr lvl="2"/>
            <a:r>
              <a:rPr lang="en-US" sz="1600" b="1" dirty="0">
                <a:latin typeface="Arial" panose="020B0604020202020204" pitchFamily="34" charset="0"/>
                <a:cs typeface="Arial" panose="020B0604020202020204" pitchFamily="34" charset="0"/>
              </a:rPr>
              <a:t>Allows better decision making by the NASA Project Manager</a:t>
            </a:r>
          </a:p>
          <a:p>
            <a:pPr lvl="2"/>
            <a:r>
              <a:rPr lang="en-US" sz="1600" b="1" dirty="0">
                <a:latin typeface="Arial" panose="020B0604020202020204" pitchFamily="34" charset="0"/>
                <a:cs typeface="Arial" panose="020B0604020202020204" pitchFamily="34" charset="0"/>
              </a:rPr>
              <a:t>Provides useful accurate data for creating one page schedules</a:t>
            </a:r>
          </a:p>
          <a:p>
            <a:pPr lvl="2"/>
            <a:r>
              <a:rPr lang="en-US" sz="1600" b="1" dirty="0">
                <a:latin typeface="Arial" panose="020B0604020202020204" pitchFamily="34" charset="0"/>
                <a:cs typeface="Arial" panose="020B0604020202020204" pitchFamily="34" charset="0"/>
              </a:rPr>
              <a:t>Standardization across each project</a:t>
            </a:r>
          </a:p>
          <a:p>
            <a:pPr lvl="2"/>
            <a:r>
              <a:rPr lang="en-US" sz="1600" b="1" dirty="0">
                <a:latin typeface="Arial" panose="020B0604020202020204" pitchFamily="34" charset="0"/>
                <a:cs typeface="Arial" panose="020B0604020202020204" pitchFamily="34" charset="0"/>
              </a:rPr>
              <a:t>Reporting consistency</a:t>
            </a: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3929000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 y="73653"/>
            <a:ext cx="2694666" cy="2402032"/>
          </a:xfrm>
          <a:prstGeom prst="rect">
            <a:avLst/>
          </a:prstGeom>
        </p:spPr>
      </p:pic>
      <p:sp>
        <p:nvSpPr>
          <p:cNvPr id="3" name="Slide Number Placeholder 2"/>
          <p:cNvSpPr>
            <a:spLocks noGrp="1"/>
          </p:cNvSpPr>
          <p:nvPr>
            <p:ph type="sldNum" sz="quarter" idx="12"/>
          </p:nvPr>
        </p:nvSpPr>
        <p:spPr/>
        <p:txBody>
          <a:bodyPr/>
          <a:lstStyle/>
          <a:p>
            <a:fld id="{6D22F896-40B5-4ADD-8801-0D06FADFA095}" type="slidenum">
              <a:rPr lang="en-US" smtClean="0"/>
              <a:t>2</a:t>
            </a:fld>
            <a:endParaRPr lang="en-US" dirty="0"/>
          </a:p>
        </p:txBody>
      </p:sp>
      <p:sp>
        <p:nvSpPr>
          <p:cNvPr id="6" name="TextBox 5"/>
          <p:cNvSpPr txBox="1"/>
          <p:nvPr/>
        </p:nvSpPr>
        <p:spPr>
          <a:xfrm>
            <a:off x="2921085" y="169301"/>
            <a:ext cx="5050972" cy="83099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Some of the Zin Projects that use the Schedule Template 7120.5</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0820" y="1222776"/>
            <a:ext cx="6673569" cy="4252026"/>
          </a:xfrm>
          <a:prstGeom prst="rect">
            <a:avLst/>
          </a:prstGeom>
        </p:spPr>
      </p:pic>
      <p:sp>
        <p:nvSpPr>
          <p:cNvPr id="7" name="Oval Callout 6"/>
          <p:cNvSpPr/>
          <p:nvPr/>
        </p:nvSpPr>
        <p:spPr>
          <a:xfrm>
            <a:off x="151852" y="2116159"/>
            <a:ext cx="2317937" cy="940495"/>
          </a:xfrm>
          <a:prstGeom prst="wedgeEllipseCallout">
            <a:avLst>
              <a:gd name="adj1" fmla="val 118180"/>
              <a:gd name="adj2" fmla="val 43362"/>
            </a:avLst>
          </a:prstGeom>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Destiny Laboratory</a:t>
            </a:r>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5907" y="1000298"/>
            <a:ext cx="2499577" cy="3871296"/>
          </a:xfrm>
          <a:prstGeom prst="rect">
            <a:avLst/>
          </a:prstGeom>
        </p:spPr>
      </p:pic>
      <p:sp>
        <p:nvSpPr>
          <p:cNvPr id="15" name="Oval Callout 14"/>
          <p:cNvSpPr/>
          <p:nvPr/>
        </p:nvSpPr>
        <p:spPr>
          <a:xfrm>
            <a:off x="5954257" y="1282676"/>
            <a:ext cx="2017800" cy="973592"/>
          </a:xfrm>
          <a:prstGeom prst="wedgeEllipseCallout">
            <a:avLst>
              <a:gd name="adj1" fmla="val 28969"/>
              <a:gd name="adj2" fmla="val 129339"/>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LMM Inside FIR Rack</a:t>
            </a:r>
          </a:p>
        </p:txBody>
      </p:sp>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7444" y="4518191"/>
            <a:ext cx="3319672" cy="2017783"/>
          </a:xfrm>
          <a:prstGeom prst="rect">
            <a:avLst/>
          </a:prstGeom>
        </p:spPr>
      </p:pic>
      <p:sp>
        <p:nvSpPr>
          <p:cNvPr id="12" name="Oval Callout 11"/>
          <p:cNvSpPr/>
          <p:nvPr/>
        </p:nvSpPr>
        <p:spPr>
          <a:xfrm>
            <a:off x="246824" y="4070892"/>
            <a:ext cx="1270269" cy="745875"/>
          </a:xfrm>
          <a:prstGeom prst="wedgeEllipseCallout">
            <a:avLst>
              <a:gd name="adj1" fmla="val 17619"/>
              <a:gd name="adj2" fmla="val 12034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ACME Flight Build</a:t>
            </a:r>
          </a:p>
        </p:txBody>
      </p:sp>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17825" y="3135086"/>
            <a:ext cx="2636432" cy="2920631"/>
          </a:xfrm>
          <a:prstGeom prst="rect">
            <a:avLst/>
          </a:prstGeom>
        </p:spPr>
      </p:pic>
      <p:sp>
        <p:nvSpPr>
          <p:cNvPr id="9" name="Oval Callout 8"/>
          <p:cNvSpPr/>
          <p:nvPr/>
        </p:nvSpPr>
        <p:spPr>
          <a:xfrm>
            <a:off x="5071385" y="2935946"/>
            <a:ext cx="1148697" cy="612648"/>
          </a:xfrm>
          <a:prstGeom prst="wedgeEllipseCallout">
            <a:avLst>
              <a:gd name="adj1" fmla="val -57321"/>
              <a:gd name="adj2" fmla="val 85243"/>
            </a:avLst>
          </a:prstGeom>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CIR Rack</a:t>
            </a:r>
          </a:p>
        </p:txBody>
      </p:sp>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63763" y="4716250"/>
            <a:ext cx="3657600" cy="2054352"/>
          </a:xfrm>
          <a:prstGeom prst="rect">
            <a:avLst/>
          </a:prstGeom>
        </p:spPr>
      </p:pic>
      <p:sp>
        <p:nvSpPr>
          <p:cNvPr id="17" name="Oval Callout 16"/>
          <p:cNvSpPr/>
          <p:nvPr/>
        </p:nvSpPr>
        <p:spPr>
          <a:xfrm>
            <a:off x="3754837" y="5254878"/>
            <a:ext cx="2042085" cy="1042968"/>
          </a:xfrm>
          <a:prstGeom prst="wedgeEllipseCallout">
            <a:avLst>
              <a:gd name="adj1" fmla="val 112815"/>
              <a:gd name="adj2" fmla="val 9948"/>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ZBOT Inside the MSG</a:t>
            </a:r>
          </a:p>
        </p:txBody>
      </p:sp>
      <p:pic>
        <p:nvPicPr>
          <p:cNvPr id="4" name="Picture 3"/>
          <p:cNvPicPr>
            <a:picLocks noChangeAspect="1"/>
          </p:cNvPicPr>
          <p:nvPr/>
        </p:nvPicPr>
        <p:blipFill>
          <a:blip r:embed="rId9"/>
          <a:stretch>
            <a:fillRect/>
          </a:stretch>
        </p:blipFill>
        <p:spPr>
          <a:xfrm>
            <a:off x="656224" y="6493585"/>
            <a:ext cx="4529721" cy="365792"/>
          </a:xfrm>
          <a:prstGeom prst="rect">
            <a:avLst/>
          </a:prstGeom>
        </p:spPr>
      </p:pic>
    </p:spTree>
    <p:extLst>
      <p:ext uri="{BB962C8B-B14F-4D97-AF65-F5344CB8AC3E}">
        <p14:creationId xmlns:p14="http://schemas.microsoft.com/office/powerpoint/2010/main" val="981000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D22F896-40B5-4ADD-8801-0D06FADFA095}" type="slidenum">
              <a:rPr lang="en-US" smtClean="0"/>
              <a:t>3</a:t>
            </a:fld>
            <a:endParaRPr lang="en-US" dirty="0"/>
          </a:p>
        </p:txBody>
      </p:sp>
      <p:sp>
        <p:nvSpPr>
          <p:cNvPr id="4" name="TextBox 3"/>
          <p:cNvSpPr txBox="1"/>
          <p:nvPr/>
        </p:nvSpPr>
        <p:spPr>
          <a:xfrm>
            <a:off x="2394858" y="193103"/>
            <a:ext cx="3970950"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Why a Template????  </a:t>
            </a:r>
          </a:p>
        </p:txBody>
      </p:sp>
      <p:sp>
        <p:nvSpPr>
          <p:cNvPr id="5" name="TextBox 4"/>
          <p:cNvSpPr txBox="1"/>
          <p:nvPr/>
        </p:nvSpPr>
        <p:spPr>
          <a:xfrm rot="19286558">
            <a:off x="806758" y="1096450"/>
            <a:ext cx="1835339" cy="830997"/>
          </a:xfrm>
          <a:prstGeom prst="rect">
            <a:avLst/>
          </a:prstGeom>
          <a:solidFill>
            <a:srgbClr val="00FFCC"/>
          </a:solidFill>
        </p:spPr>
        <p:txBody>
          <a:bodyPr wrap="square" rtlCol="0">
            <a:spAutoFit/>
            <a:scene3d>
              <a:camera prst="isometricOffAxis1Right"/>
              <a:lightRig rig="threePt" dir="t"/>
            </a:scene3d>
          </a:bodyPr>
          <a:lstStyle/>
          <a:p>
            <a:r>
              <a:rPr lang="en-US" sz="2400" b="1" dirty="0"/>
              <a:t>Lack of Confidence</a:t>
            </a:r>
          </a:p>
        </p:txBody>
      </p:sp>
      <p:sp>
        <p:nvSpPr>
          <p:cNvPr id="6" name="TextBox 5"/>
          <p:cNvSpPr txBox="1"/>
          <p:nvPr/>
        </p:nvSpPr>
        <p:spPr>
          <a:xfrm rot="928982">
            <a:off x="1234979" y="2605204"/>
            <a:ext cx="1615129" cy="1200329"/>
          </a:xfrm>
          <a:prstGeom prst="rect">
            <a:avLst/>
          </a:prstGeom>
          <a:scene3d>
            <a:camera prst="orthographicFront">
              <a:rot lat="0" lon="0" rev="0"/>
            </a:camera>
            <a:lightRig rig="threePt" dir="tl"/>
          </a:scene3d>
          <a:sp3d prstMaterial="plastic">
            <a:bevelT prst="angle"/>
          </a:sp3d>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2400" dirty="0"/>
              <a:t>No Reliable Data</a:t>
            </a:r>
          </a:p>
        </p:txBody>
      </p:sp>
      <p:sp>
        <p:nvSpPr>
          <p:cNvPr id="7" name="TextBox 6"/>
          <p:cNvSpPr txBox="1"/>
          <p:nvPr/>
        </p:nvSpPr>
        <p:spPr>
          <a:xfrm rot="615871">
            <a:off x="5737005" y="3313997"/>
            <a:ext cx="2162873" cy="400110"/>
          </a:xfrm>
          <a:prstGeom prst="rect">
            <a:avLst/>
          </a:prstGeom>
          <a:gradFill flip="none" rotWithShape="1">
            <a:gsLst>
              <a:gs pos="0">
                <a:srgbClr val="5B9BD5">
                  <a:tint val="66000"/>
                  <a:satMod val="160000"/>
                </a:srgbClr>
              </a:gs>
              <a:gs pos="50000">
                <a:srgbClr val="5B9BD5">
                  <a:tint val="44500"/>
                  <a:satMod val="160000"/>
                </a:srgbClr>
              </a:gs>
              <a:gs pos="100000">
                <a:srgbClr val="5B9BD5">
                  <a:tint val="23500"/>
                  <a:satMod val="160000"/>
                </a:srgbClr>
              </a:gs>
            </a:gsLst>
            <a:path path="circle">
              <a:fillToRect l="50000" t="50000" r="50000" b="50000"/>
            </a:path>
            <a:tileRect/>
          </a:gradFill>
          <a:scene3d>
            <a:camera prst="isometricOffAxis1Right"/>
            <a:lightRig rig="threePt" dir="t"/>
          </a:scene3d>
        </p:spPr>
        <p:style>
          <a:lnRef idx="1">
            <a:schemeClr val="dk1"/>
          </a:lnRef>
          <a:fillRef idx="2">
            <a:schemeClr val="dk1"/>
          </a:fillRef>
          <a:effectRef idx="1">
            <a:schemeClr val="dk1"/>
          </a:effectRef>
          <a:fontRef idx="minor">
            <a:schemeClr val="dk1"/>
          </a:fontRef>
        </p:style>
        <p:txBody>
          <a:bodyPr wrap="square" rtlCol="0">
            <a:spAutoFit/>
          </a:bodyPr>
          <a:lstStyle/>
          <a:p>
            <a:r>
              <a:rPr lang="en-US" sz="2000" b="1" dirty="0"/>
              <a:t>No Traceability</a:t>
            </a:r>
          </a:p>
        </p:txBody>
      </p:sp>
      <p:sp>
        <p:nvSpPr>
          <p:cNvPr id="9" name="TextBox 8"/>
          <p:cNvSpPr txBox="1"/>
          <p:nvPr/>
        </p:nvSpPr>
        <p:spPr>
          <a:xfrm rot="1540831">
            <a:off x="37666" y="4468349"/>
            <a:ext cx="2630558" cy="707886"/>
          </a:xfrm>
          <a:prstGeom prst="rect">
            <a:avLst/>
          </a:prstGeom>
          <a:solidFill>
            <a:srgbClr val="FFFF00"/>
          </a:solidFill>
          <a:scene3d>
            <a:camera prst="orthographicFront"/>
            <a:lightRig rig="threePt" dir="t"/>
          </a:scene3d>
          <a:sp3d>
            <a:bevelT prst="angle"/>
          </a:sp3d>
        </p:spPr>
        <p:txBody>
          <a:bodyPr wrap="square" rtlCol="0">
            <a:spAutoFit/>
            <a:sp3d extrusionH="57150">
              <a:bevelT w="69850" h="38100" prst="cross"/>
            </a:sp3d>
          </a:bodyPr>
          <a:lstStyle/>
          <a:p>
            <a:r>
              <a:rPr lang="en-US" sz="2000" b="1" dirty="0"/>
              <a:t>Unknown Resource Allocations</a:t>
            </a:r>
          </a:p>
        </p:txBody>
      </p:sp>
      <p:sp>
        <p:nvSpPr>
          <p:cNvPr id="10" name="TextBox 9"/>
          <p:cNvSpPr txBox="1"/>
          <p:nvPr/>
        </p:nvSpPr>
        <p:spPr>
          <a:xfrm rot="250972">
            <a:off x="2795996" y="5466624"/>
            <a:ext cx="2763392" cy="400110"/>
          </a:xfrm>
          <a:prstGeom prst="rect">
            <a:avLst/>
          </a:prstGeom>
          <a:noFill/>
          <a:ln w="76200">
            <a:solidFill>
              <a:srgbClr val="FF0000"/>
            </a:solidFill>
          </a:ln>
        </p:spPr>
        <p:txBody>
          <a:bodyPr wrap="square" rtlCol="0">
            <a:spAutoFit/>
          </a:bodyPr>
          <a:lstStyle/>
          <a:p>
            <a:r>
              <a:rPr lang="en-US" sz="2000" b="1" dirty="0">
                <a:solidFill>
                  <a:srgbClr val="FF0000"/>
                </a:solidFill>
              </a:rPr>
              <a:t>No Monthly Reports</a:t>
            </a:r>
          </a:p>
        </p:txBody>
      </p:sp>
      <p:sp>
        <p:nvSpPr>
          <p:cNvPr id="11" name="TextBox 10"/>
          <p:cNvSpPr txBox="1"/>
          <p:nvPr/>
        </p:nvSpPr>
        <p:spPr>
          <a:xfrm rot="2426601">
            <a:off x="6530430" y="1690944"/>
            <a:ext cx="2421925" cy="1200329"/>
          </a:xfrm>
          <a:prstGeom prst="rect">
            <a:avLst/>
          </a:prstGeom>
          <a:solidFill>
            <a:schemeClr val="bg1"/>
          </a:solidFill>
          <a:ln w="57150">
            <a:solidFill>
              <a:srgbClr val="00FFCC"/>
            </a:solidFill>
          </a:ln>
        </p:spPr>
        <p:txBody>
          <a:bodyPr wrap="square" rtlCol="0">
            <a:spAutoFit/>
          </a:bodyPr>
          <a:lstStyle/>
          <a:p>
            <a:pPr algn="ctr"/>
            <a:r>
              <a:rPr lang="en-US" sz="2400" b="1" dirty="0"/>
              <a:t>No Metrics/Critical Path Analysis</a:t>
            </a:r>
          </a:p>
        </p:txBody>
      </p:sp>
      <p:sp>
        <p:nvSpPr>
          <p:cNvPr id="12" name="TextBox 11"/>
          <p:cNvSpPr txBox="1"/>
          <p:nvPr/>
        </p:nvSpPr>
        <p:spPr>
          <a:xfrm rot="19491990">
            <a:off x="3535652" y="1498019"/>
            <a:ext cx="2183027" cy="1200329"/>
          </a:xfrm>
          <a:prstGeom prst="rect">
            <a:avLst/>
          </a:prstGeom>
          <a:solidFill>
            <a:srgbClr val="00FF00"/>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wrap="square" rtlCol="0">
            <a:spAutoFit/>
          </a:bodyPr>
          <a:lstStyle/>
          <a:p>
            <a:pPr algn="ctr"/>
            <a:r>
              <a:rPr lang="en-US" sz="2400" b="1" dirty="0"/>
              <a:t>Schedules Couldn’t “Talk”</a:t>
            </a:r>
          </a:p>
        </p:txBody>
      </p:sp>
      <p:sp>
        <p:nvSpPr>
          <p:cNvPr id="8" name="Right Arrow 7"/>
          <p:cNvSpPr/>
          <p:nvPr/>
        </p:nvSpPr>
        <p:spPr>
          <a:xfrm rot="9364915" flipV="1">
            <a:off x="3279553" y="3232794"/>
            <a:ext cx="1917329" cy="15572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C0099"/>
                </a:solidFill>
              </a:rPr>
              <a:t>Bad Task Logic </a:t>
            </a:r>
          </a:p>
        </p:txBody>
      </p:sp>
      <p:sp>
        <p:nvSpPr>
          <p:cNvPr id="14" name="7-Point Star 13"/>
          <p:cNvSpPr/>
          <p:nvPr/>
        </p:nvSpPr>
        <p:spPr>
          <a:xfrm rot="1323543">
            <a:off x="5740665" y="4155564"/>
            <a:ext cx="3269747" cy="2398371"/>
          </a:xfrm>
          <a:prstGeom prst="star7">
            <a:avLst/>
          </a:prstGeom>
          <a:ln>
            <a:solidFill>
              <a:srgbClr val="0000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ln>
                  <a:solidFill>
                    <a:srgbClr val="5B9BD5"/>
                  </a:solidFill>
                </a:ln>
                <a:solidFill>
                  <a:srgbClr val="0070C0"/>
                </a:solidFill>
              </a:rPr>
              <a:t>“Fantasy Schedules”</a:t>
            </a:r>
          </a:p>
        </p:txBody>
      </p:sp>
      <p:sp>
        <p:nvSpPr>
          <p:cNvPr id="15" name="Footer Placeholder 4"/>
          <p:cNvSpPr>
            <a:spLocks noGrp="1"/>
          </p:cNvSpPr>
          <p:nvPr>
            <p:ph type="ftr" sz="quarter" idx="11"/>
          </p:nvPr>
        </p:nvSpPr>
        <p:spPr>
          <a:xfrm>
            <a:off x="1928553" y="6356350"/>
            <a:ext cx="4529397" cy="365125"/>
          </a:xfrm>
        </p:spPr>
        <p:txBody>
          <a:bodyPr/>
          <a:lstStyle/>
          <a:p>
            <a:r>
              <a:rPr lang="en-US" sz="1200" b="1" dirty="0">
                <a:solidFill>
                  <a:schemeClr val="tx1"/>
                </a:solidFill>
                <a:latin typeface="Arial" panose="020B0604020202020204" pitchFamily="34" charset="0"/>
                <a:cs typeface="Arial" panose="020B0604020202020204" pitchFamily="34" charset="0"/>
              </a:rPr>
              <a:t>NASA Cost and Schedule Symposium August 29-31, 2017</a:t>
            </a:r>
          </a:p>
        </p:txBody>
      </p:sp>
    </p:spTree>
    <p:extLst>
      <p:ext uri="{BB962C8B-B14F-4D97-AF65-F5344CB8AC3E}">
        <p14:creationId xmlns:p14="http://schemas.microsoft.com/office/powerpoint/2010/main" val="1140916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357050" y="651067"/>
            <a:ext cx="7602583" cy="5755422"/>
          </a:xfrm>
          <a:prstGeom prst="rect">
            <a:avLst/>
          </a:prstGeom>
          <a:noFill/>
          <a:ln w="28575">
            <a:noFill/>
          </a:ln>
          <a:effectLst/>
        </p:spPr>
        <p:txBody>
          <a:bodyPr wrap="square" rtlCol="0">
            <a:spAutoFit/>
          </a:bodyPr>
          <a:lstStyle/>
          <a:p>
            <a:pPr marL="285750" indent="-285750">
              <a:buFont typeface="Wingdings" panose="05000000000000000000" pitchFamily="2" charset="2"/>
              <a:buChar char="v"/>
            </a:pPr>
            <a:r>
              <a:rPr lang="en-US" sz="1600" b="1" dirty="0">
                <a:latin typeface="Arial" panose="020B0604020202020204" pitchFamily="34" charset="0"/>
                <a:cs typeface="Arial" panose="020B0604020202020204" pitchFamily="34" charset="0"/>
              </a:rPr>
              <a:t>ZIN created the template from the NASA Space-flight Program and Project Management Handbook 7120.5 and how it fulfills Contract Deliverables. </a:t>
            </a:r>
          </a:p>
          <a:p>
            <a:pPr marL="285750" indent="-285750">
              <a:buFont typeface="Wingdings" panose="05000000000000000000" pitchFamily="2" charset="2"/>
              <a:buChar char="v"/>
            </a:pPr>
            <a:endParaRPr lang="en-US" sz="16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1600" b="1" dirty="0">
                <a:latin typeface="Arial" panose="020B0604020202020204" pitchFamily="34" charset="0"/>
                <a:cs typeface="Arial" panose="020B0604020202020204" pitchFamily="34" charset="0"/>
              </a:rPr>
              <a:t>The ACME schedule to show definition into the Phases of the Life Cycle and structure of the template and the ability to apply it to other corporate ZIN projects like Saffire!!</a:t>
            </a:r>
          </a:p>
          <a:p>
            <a:pPr marL="285750" indent="-285750">
              <a:buFont typeface="Wingdings" panose="05000000000000000000" pitchFamily="2" charset="2"/>
              <a:buChar char="v"/>
            </a:pPr>
            <a:endParaRPr lang="en-US" sz="16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1600" b="1" dirty="0">
                <a:latin typeface="Arial" panose="020B0604020202020204" pitchFamily="34" charset="0"/>
                <a:cs typeface="Arial" panose="020B0604020202020204" pitchFamily="34" charset="0"/>
              </a:rPr>
              <a:t>The Organizational flow from the beginning of the Project/Statement of Work/Delivery Order through the Project Life Cycle schedule creation and the management of a project and using the template as a successful tool to project completion and reporting information to NASA Glenn.  </a:t>
            </a:r>
          </a:p>
          <a:p>
            <a:pPr marL="285750" indent="-285750">
              <a:buFont typeface="Wingdings" panose="05000000000000000000" pitchFamily="2" charset="2"/>
              <a:buChar char="v"/>
            </a:pPr>
            <a:endParaRPr lang="en-US" sz="16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1600" b="1" dirty="0">
                <a:latin typeface="Arial" panose="020B0604020202020204" pitchFamily="34" charset="0"/>
                <a:cs typeface="Arial" panose="020B0604020202020204" pitchFamily="34" charset="0"/>
              </a:rPr>
              <a:t>Show how the template is used to help create WBS and resource loaded schedules.  </a:t>
            </a:r>
          </a:p>
          <a:p>
            <a:pPr marL="285750" indent="-285750">
              <a:buFont typeface="Wingdings" panose="05000000000000000000" pitchFamily="2" charset="2"/>
              <a:buChar char="v"/>
            </a:pPr>
            <a:endParaRPr lang="en-US" sz="16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1600" b="1" dirty="0">
                <a:latin typeface="Arial" panose="020B0604020202020204" pitchFamily="34" charset="0"/>
                <a:cs typeface="Arial" panose="020B0604020202020204" pitchFamily="34" charset="0"/>
              </a:rPr>
              <a:t>How ZIN uses NASA Glenn’s approved Matrix reporting tools for monthly reporting practices set up at ZIN and NASA Glenn and how they are used to report project changes.  </a:t>
            </a:r>
          </a:p>
          <a:p>
            <a:endParaRPr lang="en-US" sz="16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1600" b="1" dirty="0">
                <a:latin typeface="Arial" panose="020B0604020202020204" pitchFamily="34" charset="0"/>
                <a:cs typeface="Arial" panose="020B0604020202020204" pitchFamily="34" charset="0"/>
              </a:rPr>
              <a:t>Conducting Monthly Project Status Meetings with the Program/Project Managers at ZIN and NASA Glenn and how the information is presented to HQ for their use in Cost/Budget.   </a:t>
            </a:r>
          </a:p>
        </p:txBody>
      </p:sp>
      <p:sp>
        <p:nvSpPr>
          <p:cNvPr id="5" name="Footer Placeholder 4"/>
          <p:cNvSpPr>
            <a:spLocks noGrp="1"/>
          </p:cNvSpPr>
          <p:nvPr>
            <p:ph type="ftr" sz="quarter" idx="11"/>
          </p:nvPr>
        </p:nvSpPr>
        <p:spPr>
          <a:xfrm>
            <a:off x="1928553" y="6356350"/>
            <a:ext cx="4529397" cy="365125"/>
          </a:xfrm>
        </p:spPr>
        <p:txBody>
          <a:bodyPr/>
          <a:lstStyle/>
          <a:p>
            <a:r>
              <a:rPr lang="en-US" sz="1200" b="1" dirty="0">
                <a:solidFill>
                  <a:schemeClr val="tx1"/>
                </a:solidFill>
                <a:latin typeface="Arial" panose="020B0604020202020204" pitchFamily="34" charset="0"/>
                <a:cs typeface="Arial" panose="020B0604020202020204" pitchFamily="34" charset="0"/>
              </a:rPr>
              <a:t>NASA Cost and Schedule Symposium August 29-31, 2017</a:t>
            </a: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chemeClr val="tx1"/>
                </a:solidFill>
              </a:rPr>
              <a:t>4</a:t>
            </a:fld>
            <a:endParaRPr lang="en-US" dirty="0">
              <a:solidFill>
                <a:schemeClr val="tx1"/>
              </a:solidFill>
            </a:endParaRPr>
          </a:p>
        </p:txBody>
      </p:sp>
      <p:sp>
        <p:nvSpPr>
          <p:cNvPr id="8" name="Rectangle 7"/>
          <p:cNvSpPr/>
          <p:nvPr/>
        </p:nvSpPr>
        <p:spPr>
          <a:xfrm>
            <a:off x="0" y="114894"/>
            <a:ext cx="7183395" cy="486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Helvetica" pitchFamily="34" charset="0"/>
              </a:rPr>
              <a:t>This is Why! </a:t>
            </a:r>
          </a:p>
        </p:txBody>
      </p:sp>
    </p:spTree>
    <p:extLst>
      <p:ext uri="{BB962C8B-B14F-4D97-AF65-F5344CB8AC3E}">
        <p14:creationId xmlns:p14="http://schemas.microsoft.com/office/powerpoint/2010/main" val="548171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90042"/>
            <a:ext cx="7183395" cy="486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Helvetica" pitchFamily="34" charset="0"/>
              </a:rPr>
              <a:t>NASA Spaceflight Single Project Life Cycle 7120.5 </a:t>
            </a:r>
          </a:p>
        </p:txBody>
      </p:sp>
      <p:pic>
        <p:nvPicPr>
          <p:cNvPr id="4" name="Picture 3"/>
          <p:cNvPicPr>
            <a:picLocks noChangeAspect="1"/>
          </p:cNvPicPr>
          <p:nvPr/>
        </p:nvPicPr>
        <p:blipFill>
          <a:blip r:embed="rId3"/>
          <a:stretch>
            <a:fillRect/>
          </a:stretch>
        </p:blipFill>
        <p:spPr>
          <a:xfrm>
            <a:off x="391381" y="918090"/>
            <a:ext cx="8170726" cy="5362130"/>
          </a:xfrm>
          <a:prstGeom prst="rect">
            <a:avLst/>
          </a:prstGeom>
          <a:ln w="28575">
            <a:solidFill>
              <a:schemeClr val="accent1"/>
            </a:solidFill>
          </a:ln>
        </p:spPr>
      </p:pic>
      <p:sp>
        <p:nvSpPr>
          <p:cNvPr id="5" name="Slide Number Placeholder 4"/>
          <p:cNvSpPr>
            <a:spLocks noGrp="1"/>
          </p:cNvSpPr>
          <p:nvPr>
            <p:ph type="sldNum" sz="quarter" idx="12"/>
          </p:nvPr>
        </p:nvSpPr>
        <p:spPr>
          <a:xfrm>
            <a:off x="6930081" y="6422253"/>
            <a:ext cx="2057400" cy="365125"/>
          </a:xfrm>
        </p:spPr>
        <p:txBody>
          <a:bodyPr/>
          <a:lstStyle/>
          <a:p>
            <a:fld id="{6D22F896-40B5-4ADD-8801-0D06FADFA095}" type="slidenum">
              <a:rPr lang="en-US" smtClean="0">
                <a:solidFill>
                  <a:schemeClr val="tx1"/>
                </a:solidFill>
              </a:rPr>
              <a:t>5</a:t>
            </a:fld>
            <a:endParaRPr lang="en-US" dirty="0">
              <a:solidFill>
                <a:schemeClr val="tx1"/>
              </a:solidFill>
            </a:endParaRPr>
          </a:p>
        </p:txBody>
      </p:sp>
      <p:sp>
        <p:nvSpPr>
          <p:cNvPr id="6" name="Footer Placeholder 4"/>
          <p:cNvSpPr>
            <a:spLocks noGrp="1"/>
          </p:cNvSpPr>
          <p:nvPr>
            <p:ph type="ftr" sz="quarter" idx="11"/>
          </p:nvPr>
        </p:nvSpPr>
        <p:spPr>
          <a:xfrm>
            <a:off x="1928553" y="6356350"/>
            <a:ext cx="4529397" cy="365125"/>
          </a:xfrm>
        </p:spPr>
        <p:txBody>
          <a:bodyPr/>
          <a:lstStyle/>
          <a:p>
            <a:r>
              <a:rPr lang="en-US" sz="1200" b="1" dirty="0">
                <a:solidFill>
                  <a:schemeClr val="tx1"/>
                </a:solidFill>
                <a:latin typeface="Arial" panose="020B0604020202020204" pitchFamily="34" charset="0"/>
                <a:cs typeface="Arial" panose="020B0604020202020204" pitchFamily="34" charset="0"/>
              </a:rPr>
              <a:t>NASA Cost and Schedule Symposium August 29-31, 2017</a:t>
            </a:r>
          </a:p>
        </p:txBody>
      </p:sp>
    </p:spTree>
    <p:extLst>
      <p:ext uri="{BB962C8B-B14F-4D97-AF65-F5344CB8AC3E}">
        <p14:creationId xmlns:p14="http://schemas.microsoft.com/office/powerpoint/2010/main" val="1088875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88302952"/>
              </p:ext>
            </p:extLst>
          </p:nvPr>
        </p:nvGraphicFramePr>
        <p:xfrm>
          <a:off x="3240816" y="931027"/>
          <a:ext cx="5429360" cy="2808950"/>
        </p:xfrm>
        <a:graphic>
          <a:graphicData uri="http://schemas.openxmlformats.org/drawingml/2006/table">
            <a:tbl>
              <a:tblPr>
                <a:tableStyleId>{BDBED569-4797-4DF1-A0F4-6AAB3CD982D8}</a:tableStyleId>
              </a:tblPr>
              <a:tblGrid>
                <a:gridCol w="820514">
                  <a:extLst>
                    <a:ext uri="{9D8B030D-6E8A-4147-A177-3AD203B41FA5}">
                      <a16:colId xmlns:a16="http://schemas.microsoft.com/office/drawing/2014/main" val="20000"/>
                    </a:ext>
                  </a:extLst>
                </a:gridCol>
                <a:gridCol w="4608846">
                  <a:extLst>
                    <a:ext uri="{9D8B030D-6E8A-4147-A177-3AD203B41FA5}">
                      <a16:colId xmlns:a16="http://schemas.microsoft.com/office/drawing/2014/main" val="20001"/>
                    </a:ext>
                  </a:extLst>
                </a:gridCol>
              </a:tblGrid>
              <a:tr h="402078">
                <a:tc>
                  <a:txBody>
                    <a:bodyPr/>
                    <a:lstStyle/>
                    <a:p>
                      <a:pPr algn="ctr"/>
                      <a:r>
                        <a:rPr lang="en-US" sz="1200" b="1" dirty="0">
                          <a:effectLst/>
                          <a:latin typeface="Arial" panose="020B0604020202020204" pitchFamily="34" charset="0"/>
                          <a:cs typeface="Arial" panose="020B0604020202020204" pitchFamily="34" charset="0"/>
                        </a:rPr>
                        <a:t>NASA WBS </a:t>
                      </a:r>
                    </a:p>
                  </a:txBody>
                  <a:tcPr marL="9525" marR="9525" marT="9525" marB="9525" anchor="ctr">
                    <a:solidFill>
                      <a:schemeClr val="accent1">
                        <a:lumMod val="20000"/>
                        <a:lumOff val="80000"/>
                      </a:schemeClr>
                    </a:solidFill>
                  </a:tcPr>
                </a:tc>
                <a:tc>
                  <a:txBody>
                    <a:bodyPr/>
                    <a:lstStyle/>
                    <a:p>
                      <a:r>
                        <a:rPr lang="en-US" sz="1200" b="1" dirty="0">
                          <a:effectLst/>
                          <a:latin typeface="Arial" panose="020B0604020202020204" pitchFamily="34" charset="0"/>
                          <a:cs typeface="Arial" panose="020B0604020202020204" pitchFamily="34" charset="0"/>
                        </a:rPr>
                        <a:t>Task Name</a:t>
                      </a:r>
                    </a:p>
                  </a:txBody>
                  <a:tcPr marL="9525" marR="9525" marT="9525" marB="9525" anchor="ctr">
                    <a:solidFill>
                      <a:schemeClr val="accent1">
                        <a:lumMod val="20000"/>
                        <a:lumOff val="80000"/>
                      </a:schemeClr>
                    </a:solidFill>
                  </a:tcPr>
                </a:tc>
                <a:extLst>
                  <a:ext uri="{0D108BD9-81ED-4DB2-BD59-A6C34878D82A}">
                    <a16:rowId xmlns:a16="http://schemas.microsoft.com/office/drawing/2014/main" val="10000"/>
                  </a:ext>
                </a:extLst>
              </a:tr>
              <a:tr h="300859">
                <a:tc>
                  <a:txBody>
                    <a:bodyPr/>
                    <a:lstStyle/>
                    <a:p>
                      <a:pPr algn="ctr"/>
                      <a:r>
                        <a:rPr lang="en-US" sz="1200" b="1">
                          <a:effectLst/>
                          <a:latin typeface="Arial" panose="020B0604020202020204" pitchFamily="34" charset="0"/>
                          <a:cs typeface="Arial" panose="020B0604020202020204" pitchFamily="34" charset="0"/>
                        </a:rPr>
                        <a:t>1</a:t>
                      </a:r>
                    </a:p>
                  </a:txBody>
                  <a:tcPr marL="9525" marR="9525" marT="9525" marB="9525" anchor="ctr"/>
                </a:tc>
                <a:tc>
                  <a:txBody>
                    <a:bodyPr/>
                    <a:lstStyle/>
                    <a:p>
                      <a:r>
                        <a:rPr lang="en-US" sz="1200" b="1" dirty="0">
                          <a:effectLst/>
                          <a:latin typeface="Arial" panose="020B0604020202020204" pitchFamily="34" charset="0"/>
                          <a:cs typeface="Arial" panose="020B0604020202020204" pitchFamily="34" charset="0"/>
                        </a:rPr>
                        <a:t>ISS Research Project Life Cycle 7120.5</a:t>
                      </a:r>
                    </a:p>
                  </a:txBody>
                  <a:tcPr marL="9525" marR="9525" marT="9525" marB="9525" anchor="ctr"/>
                </a:tc>
                <a:extLst>
                  <a:ext uri="{0D108BD9-81ED-4DB2-BD59-A6C34878D82A}">
                    <a16:rowId xmlns:a16="http://schemas.microsoft.com/office/drawing/2014/main" val="10001"/>
                  </a:ext>
                </a:extLst>
              </a:tr>
              <a:tr h="300859">
                <a:tc>
                  <a:txBody>
                    <a:bodyPr/>
                    <a:lstStyle/>
                    <a:p>
                      <a:pPr algn="ctr"/>
                      <a:r>
                        <a:rPr lang="en-US" sz="1200" b="1">
                          <a:effectLst/>
                          <a:latin typeface="Arial" panose="020B0604020202020204" pitchFamily="34" charset="0"/>
                          <a:cs typeface="Arial" panose="020B0604020202020204" pitchFamily="34" charset="0"/>
                        </a:rPr>
                        <a:t>1.1</a:t>
                      </a:r>
                    </a:p>
                  </a:txBody>
                  <a:tcPr marL="9525" marR="9525" marT="9525" marB="9525" anchor="ctr"/>
                </a:tc>
                <a:tc>
                  <a:txBody>
                    <a:bodyPr/>
                    <a:lstStyle/>
                    <a:p>
                      <a:r>
                        <a:rPr lang="en-US" sz="1200" b="1">
                          <a:effectLst/>
                          <a:latin typeface="Arial" panose="020B0604020202020204" pitchFamily="34" charset="0"/>
                          <a:cs typeface="Arial" panose="020B0604020202020204" pitchFamily="34" charset="0"/>
                        </a:rPr>
                        <a:t>   Project Start Date</a:t>
                      </a:r>
                    </a:p>
                  </a:txBody>
                  <a:tcPr marL="9525" marR="9525" marT="9525" marB="9525" anchor="ctr"/>
                </a:tc>
                <a:extLst>
                  <a:ext uri="{0D108BD9-81ED-4DB2-BD59-A6C34878D82A}">
                    <a16:rowId xmlns:a16="http://schemas.microsoft.com/office/drawing/2014/main" val="10002"/>
                  </a:ext>
                </a:extLst>
              </a:tr>
              <a:tr h="300859">
                <a:tc>
                  <a:txBody>
                    <a:bodyPr/>
                    <a:lstStyle/>
                    <a:p>
                      <a:pPr algn="ctr"/>
                      <a:r>
                        <a:rPr lang="en-US" sz="1200" b="1">
                          <a:effectLst/>
                          <a:latin typeface="Arial" panose="020B0604020202020204" pitchFamily="34" charset="0"/>
                          <a:cs typeface="Arial" panose="020B0604020202020204" pitchFamily="34" charset="0"/>
                        </a:rPr>
                        <a:t>4.1</a:t>
                      </a:r>
                    </a:p>
                  </a:txBody>
                  <a:tcPr marL="9525" marR="9525" marT="9525" marB="9525" anchor="ctr"/>
                </a:tc>
                <a:tc>
                  <a:txBody>
                    <a:bodyPr/>
                    <a:lstStyle/>
                    <a:p>
                      <a:r>
                        <a:rPr lang="en-US" sz="1200" b="1" dirty="0">
                          <a:effectLst/>
                          <a:latin typeface="Arial" panose="020B0604020202020204" pitchFamily="34" charset="0"/>
                          <a:cs typeface="Arial" panose="020B0604020202020204" pitchFamily="34" charset="0"/>
                        </a:rPr>
                        <a:t>   Phase A-Concept &amp; Technology Development</a:t>
                      </a:r>
                    </a:p>
                  </a:txBody>
                  <a:tcPr marL="9525" marR="9525" marT="9525" marB="9525" anchor="ctr"/>
                </a:tc>
                <a:extLst>
                  <a:ext uri="{0D108BD9-81ED-4DB2-BD59-A6C34878D82A}">
                    <a16:rowId xmlns:a16="http://schemas.microsoft.com/office/drawing/2014/main" val="10003"/>
                  </a:ext>
                </a:extLst>
              </a:tr>
              <a:tr h="300859">
                <a:tc>
                  <a:txBody>
                    <a:bodyPr/>
                    <a:lstStyle/>
                    <a:p>
                      <a:pPr algn="ctr"/>
                      <a:r>
                        <a:rPr lang="en-US" sz="1200" b="1">
                          <a:effectLst/>
                          <a:latin typeface="Arial" panose="020B0604020202020204" pitchFamily="34" charset="0"/>
                          <a:cs typeface="Arial" panose="020B0604020202020204" pitchFamily="34" charset="0"/>
                        </a:rPr>
                        <a:t>5.1</a:t>
                      </a:r>
                    </a:p>
                  </a:txBody>
                  <a:tcPr marL="9525" marR="9525" marT="9525" marB="9525" anchor="ctr"/>
                </a:tc>
                <a:tc>
                  <a:txBody>
                    <a:bodyPr/>
                    <a:lstStyle/>
                    <a:p>
                      <a:r>
                        <a:rPr lang="en-US" sz="1200" b="1" dirty="0">
                          <a:effectLst/>
                          <a:latin typeface="Arial" panose="020B0604020202020204" pitchFamily="34" charset="0"/>
                          <a:cs typeface="Arial" panose="020B0604020202020204" pitchFamily="34" charset="0"/>
                        </a:rPr>
                        <a:t>   Phase B-Preliminary Design &amp; Technical Completion</a:t>
                      </a:r>
                    </a:p>
                  </a:txBody>
                  <a:tcPr marL="9525" marR="9525" marT="9525" marB="9525" anchor="ctr"/>
                </a:tc>
                <a:extLst>
                  <a:ext uri="{0D108BD9-81ED-4DB2-BD59-A6C34878D82A}">
                    <a16:rowId xmlns:a16="http://schemas.microsoft.com/office/drawing/2014/main" val="10004"/>
                  </a:ext>
                </a:extLst>
              </a:tr>
              <a:tr h="300859">
                <a:tc>
                  <a:txBody>
                    <a:bodyPr/>
                    <a:lstStyle/>
                    <a:p>
                      <a:pPr algn="ctr"/>
                      <a:r>
                        <a:rPr lang="en-US" sz="1200" b="1">
                          <a:effectLst/>
                          <a:latin typeface="Arial" panose="020B0604020202020204" pitchFamily="34" charset="0"/>
                          <a:cs typeface="Arial" panose="020B0604020202020204" pitchFamily="34" charset="0"/>
                        </a:rPr>
                        <a:t>6.1</a:t>
                      </a:r>
                    </a:p>
                  </a:txBody>
                  <a:tcPr marL="9525" marR="9525" marT="9525" marB="9525" anchor="ctr"/>
                </a:tc>
                <a:tc>
                  <a:txBody>
                    <a:bodyPr/>
                    <a:lstStyle/>
                    <a:p>
                      <a:r>
                        <a:rPr lang="en-US" sz="1200" b="1" dirty="0">
                          <a:effectLst/>
                          <a:latin typeface="Arial" panose="020B0604020202020204" pitchFamily="34" charset="0"/>
                          <a:cs typeface="Arial" panose="020B0604020202020204" pitchFamily="34" charset="0"/>
                        </a:rPr>
                        <a:t>   Phase C Final Design &amp; Fabrication</a:t>
                      </a:r>
                    </a:p>
                  </a:txBody>
                  <a:tcPr marL="9525" marR="9525" marT="9525" marB="9525" anchor="ctr"/>
                </a:tc>
                <a:extLst>
                  <a:ext uri="{0D108BD9-81ED-4DB2-BD59-A6C34878D82A}">
                    <a16:rowId xmlns:a16="http://schemas.microsoft.com/office/drawing/2014/main" val="10005"/>
                  </a:ext>
                </a:extLst>
              </a:tr>
              <a:tr h="300859">
                <a:tc>
                  <a:txBody>
                    <a:bodyPr/>
                    <a:lstStyle/>
                    <a:p>
                      <a:pPr algn="ctr"/>
                      <a:r>
                        <a:rPr lang="en-US" sz="1200" b="1">
                          <a:effectLst/>
                          <a:latin typeface="Arial" panose="020B0604020202020204" pitchFamily="34" charset="0"/>
                          <a:cs typeface="Arial" panose="020B0604020202020204" pitchFamily="34" charset="0"/>
                        </a:rPr>
                        <a:t>7.1</a:t>
                      </a:r>
                    </a:p>
                  </a:txBody>
                  <a:tcPr marL="9525" marR="9525" marT="9525" marB="9525" anchor="ctr"/>
                </a:tc>
                <a:tc>
                  <a:txBody>
                    <a:bodyPr/>
                    <a:lstStyle/>
                    <a:p>
                      <a:r>
                        <a:rPr lang="en-US" sz="1200" b="1" dirty="0">
                          <a:effectLst/>
                          <a:latin typeface="Arial" panose="020B0604020202020204" pitchFamily="34" charset="0"/>
                          <a:cs typeface="Arial" panose="020B0604020202020204" pitchFamily="34" charset="0"/>
                        </a:rPr>
                        <a:t>   Phase D System Assembly </a:t>
                      </a:r>
                      <a:r>
                        <a:rPr lang="en-US" sz="1200" b="1" dirty="0" err="1">
                          <a:effectLst/>
                          <a:latin typeface="Arial" panose="020B0604020202020204" pitchFamily="34" charset="0"/>
                          <a:cs typeface="Arial" panose="020B0604020202020204" pitchFamily="34" charset="0"/>
                        </a:rPr>
                        <a:t>Int</a:t>
                      </a:r>
                      <a:r>
                        <a:rPr lang="en-US" sz="1200" b="1" dirty="0">
                          <a:effectLst/>
                          <a:latin typeface="Arial" panose="020B0604020202020204" pitchFamily="34" charset="0"/>
                          <a:cs typeface="Arial" panose="020B0604020202020204" pitchFamily="34" charset="0"/>
                        </a:rPr>
                        <a:t> &amp; Test, Launch</a:t>
                      </a:r>
                    </a:p>
                  </a:txBody>
                  <a:tcPr marL="9525" marR="9525" marT="9525" marB="9525" anchor="ctr"/>
                </a:tc>
                <a:extLst>
                  <a:ext uri="{0D108BD9-81ED-4DB2-BD59-A6C34878D82A}">
                    <a16:rowId xmlns:a16="http://schemas.microsoft.com/office/drawing/2014/main" val="10006"/>
                  </a:ext>
                </a:extLst>
              </a:tr>
              <a:tr h="300859">
                <a:tc>
                  <a:txBody>
                    <a:bodyPr/>
                    <a:lstStyle/>
                    <a:p>
                      <a:pPr algn="ctr"/>
                      <a:r>
                        <a:rPr lang="en-US" sz="1200" b="1">
                          <a:effectLst/>
                          <a:latin typeface="Arial" panose="020B0604020202020204" pitchFamily="34" charset="0"/>
                          <a:cs typeface="Arial" panose="020B0604020202020204" pitchFamily="34" charset="0"/>
                        </a:rPr>
                        <a:t>8.1</a:t>
                      </a:r>
                    </a:p>
                  </a:txBody>
                  <a:tcPr marL="9525" marR="9525" marT="9525" marB="9525" anchor="ctr"/>
                </a:tc>
                <a:tc>
                  <a:txBody>
                    <a:bodyPr/>
                    <a:lstStyle/>
                    <a:p>
                      <a:r>
                        <a:rPr lang="en-US" sz="1200" b="1" dirty="0">
                          <a:effectLst/>
                          <a:latin typeface="Arial" panose="020B0604020202020204" pitchFamily="34" charset="0"/>
                          <a:cs typeface="Arial" panose="020B0604020202020204" pitchFamily="34" charset="0"/>
                        </a:rPr>
                        <a:t>   Phase E Operations &amp; Sustainment</a:t>
                      </a:r>
                    </a:p>
                  </a:txBody>
                  <a:tcPr marL="9525" marR="9525" marT="9525" marB="9525" anchor="ctr"/>
                </a:tc>
                <a:extLst>
                  <a:ext uri="{0D108BD9-81ED-4DB2-BD59-A6C34878D82A}">
                    <a16:rowId xmlns:a16="http://schemas.microsoft.com/office/drawing/2014/main" val="10007"/>
                  </a:ext>
                </a:extLst>
              </a:tr>
              <a:tr h="300859">
                <a:tc>
                  <a:txBody>
                    <a:bodyPr/>
                    <a:lstStyle/>
                    <a:p>
                      <a:pPr algn="ctr"/>
                      <a:r>
                        <a:rPr lang="en-US" sz="1200" b="1">
                          <a:effectLst/>
                          <a:latin typeface="Arial" panose="020B0604020202020204" pitchFamily="34" charset="0"/>
                          <a:cs typeface="Arial" panose="020B0604020202020204" pitchFamily="34" charset="0"/>
                        </a:rPr>
                        <a:t>9.1</a:t>
                      </a:r>
                    </a:p>
                  </a:txBody>
                  <a:tcPr marL="9525" marR="9525" marT="9525" marB="9525" anchor="ctr"/>
                </a:tc>
                <a:tc>
                  <a:txBody>
                    <a:bodyPr/>
                    <a:lstStyle/>
                    <a:p>
                      <a:r>
                        <a:rPr lang="en-US" sz="1200" b="1" dirty="0">
                          <a:effectLst/>
                          <a:latin typeface="Arial" panose="020B0604020202020204" pitchFamily="34" charset="0"/>
                          <a:cs typeface="Arial" panose="020B0604020202020204" pitchFamily="34" charset="0"/>
                        </a:rPr>
                        <a:t>   Phase F Final Report &amp; Closeout</a:t>
                      </a:r>
                    </a:p>
                  </a:txBody>
                  <a:tcPr marL="9525" marR="9525" marT="9525" marB="9525" anchor="ctr"/>
                </a:tc>
                <a:extLst>
                  <a:ext uri="{0D108BD9-81ED-4DB2-BD59-A6C34878D82A}">
                    <a16:rowId xmlns:a16="http://schemas.microsoft.com/office/drawing/2014/main" val="10008"/>
                  </a:ext>
                </a:extLst>
              </a:tr>
            </a:tbl>
          </a:graphicData>
        </a:graphic>
      </p:graphicFrame>
      <p:sp>
        <p:nvSpPr>
          <p:cNvPr id="6" name="Right Arrow 5"/>
          <p:cNvSpPr/>
          <p:nvPr/>
        </p:nvSpPr>
        <p:spPr>
          <a:xfrm rot="1231862">
            <a:off x="2513486" y="1666966"/>
            <a:ext cx="978408" cy="115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354227" y="568410"/>
            <a:ext cx="2232452" cy="1564917"/>
          </a:xfrm>
          <a:prstGeom prst="ellipse">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00" b="1" dirty="0">
                <a:solidFill>
                  <a:schemeClr val="tx1"/>
                </a:solidFill>
                <a:latin typeface="Arial" panose="020B0604020202020204" pitchFamily="34" charset="0"/>
                <a:cs typeface="Arial" panose="020B0604020202020204" pitchFamily="34" charset="0"/>
              </a:rPr>
              <a:t>Phase A</a:t>
            </a:r>
            <a:endParaRPr lang="en-US" sz="1000" dirty="0">
              <a:solidFill>
                <a:schemeClr val="tx1"/>
              </a:solidFill>
              <a:latin typeface="Arial" panose="020B0604020202020204" pitchFamily="34" charset="0"/>
              <a:cs typeface="Arial" panose="020B0604020202020204" pitchFamily="34" charset="0"/>
            </a:endParaRPr>
          </a:p>
          <a:p>
            <a:pPr algn="ctr"/>
            <a:r>
              <a:rPr lang="en-US" sz="1000" dirty="0">
                <a:solidFill>
                  <a:schemeClr val="tx1"/>
                </a:solidFill>
                <a:latin typeface="Arial" panose="020B0604020202020204" pitchFamily="34" charset="0"/>
                <a:cs typeface="Arial" panose="020B0604020202020204" pitchFamily="34" charset="0"/>
              </a:rPr>
              <a:t>Project develops Concept, Mgmt. &amp; Technical Approaches, Requirements.  Conducts SRR.</a:t>
            </a:r>
          </a:p>
        </p:txBody>
      </p:sp>
      <p:sp>
        <p:nvSpPr>
          <p:cNvPr id="7" name="Oval 6"/>
          <p:cNvSpPr/>
          <p:nvPr/>
        </p:nvSpPr>
        <p:spPr>
          <a:xfrm>
            <a:off x="448667" y="2211452"/>
            <a:ext cx="2658387" cy="2045077"/>
          </a:xfrm>
          <a:prstGeom prst="ellipse">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00" b="1" dirty="0">
                <a:latin typeface="Arial" panose="020B0604020202020204" pitchFamily="34" charset="0"/>
                <a:cs typeface="Arial" panose="020B0604020202020204" pitchFamily="34" charset="0"/>
              </a:rPr>
              <a:t>Phase B </a:t>
            </a:r>
          </a:p>
          <a:p>
            <a:pPr algn="ctr"/>
            <a:r>
              <a:rPr lang="en-US" sz="1000" b="1" dirty="0">
                <a:latin typeface="Arial" panose="020B0604020202020204" pitchFamily="34" charset="0"/>
                <a:cs typeface="Arial" panose="020B0604020202020204" pitchFamily="34" charset="0"/>
              </a:rPr>
              <a:t>Project develops baseline design to meet requirements with cost &amp; schedule constraints. Completes technology development, conducts </a:t>
            </a:r>
            <a:r>
              <a:rPr lang="en-US" sz="1200" b="1" dirty="0">
                <a:latin typeface="Arial" panose="020B0604020202020204" pitchFamily="34" charset="0"/>
                <a:cs typeface="Arial" panose="020B0604020202020204" pitchFamily="34" charset="0"/>
              </a:rPr>
              <a:t>PDR &amp; completes baseline Project Plan</a:t>
            </a:r>
            <a:r>
              <a:rPr lang="en-US" sz="1100" dirty="0">
                <a:latin typeface="Arial" panose="020B0604020202020204" pitchFamily="34" charset="0"/>
                <a:cs typeface="Arial" panose="020B0604020202020204" pitchFamily="34" charset="0"/>
              </a:rPr>
              <a:t>.</a:t>
            </a:r>
          </a:p>
        </p:txBody>
      </p:sp>
      <p:sp>
        <p:nvSpPr>
          <p:cNvPr id="8" name="Right Arrow 7"/>
          <p:cNvSpPr/>
          <p:nvPr/>
        </p:nvSpPr>
        <p:spPr>
          <a:xfrm rot="20627244">
            <a:off x="2505991" y="2281027"/>
            <a:ext cx="978408" cy="115330"/>
          </a:xfrm>
          <a:prstGeom prst="rightArrow">
            <a:avLst/>
          </a:prstGeom>
          <a:solidFill>
            <a:srgbClr val="BF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6-Point Star 8"/>
          <p:cNvSpPr/>
          <p:nvPr/>
        </p:nvSpPr>
        <p:spPr>
          <a:xfrm>
            <a:off x="151837" y="4334655"/>
            <a:ext cx="3088978" cy="2313280"/>
          </a:xfrm>
          <a:prstGeom prst="star6">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Phase C</a:t>
            </a:r>
          </a:p>
          <a:p>
            <a:pPr algn="ctr"/>
            <a:r>
              <a:rPr lang="en-US" sz="1000" b="1" dirty="0">
                <a:solidFill>
                  <a:schemeClr val="tx1"/>
                </a:solidFill>
                <a:latin typeface="Arial" panose="020B0604020202020204" pitchFamily="34" charset="0"/>
                <a:cs typeface="Arial" panose="020B0604020202020204" pitchFamily="34" charset="0"/>
              </a:rPr>
              <a:t>Implementation of the Project Baseline. Completion of all Flight designs, Start Procurements &amp; develop &amp; test Brass-boards, Breadboards,  Engineering Models. Conducts CDR</a:t>
            </a:r>
          </a:p>
        </p:txBody>
      </p:sp>
      <p:sp>
        <p:nvSpPr>
          <p:cNvPr id="10" name="Right Arrow 9"/>
          <p:cNvSpPr/>
          <p:nvPr/>
        </p:nvSpPr>
        <p:spPr>
          <a:xfrm rot="17639650">
            <a:off x="1700767" y="3841029"/>
            <a:ext cx="2622592" cy="11962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7057715">
            <a:off x="3125363" y="3792269"/>
            <a:ext cx="1735695" cy="121757"/>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a:off x="6145426" y="4108973"/>
            <a:ext cx="2644345" cy="853796"/>
          </a:xfrm>
          <a:prstGeom prst="trapezoid">
            <a:avLst/>
          </a:prstGeom>
          <a:solidFill>
            <a:srgbClr val="EA671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Phase E</a:t>
            </a:r>
          </a:p>
          <a:p>
            <a:pPr algn="ctr"/>
            <a:r>
              <a:rPr lang="en-US" sz="1000" b="1" dirty="0">
                <a:solidFill>
                  <a:schemeClr val="tx1"/>
                </a:solidFill>
                <a:latin typeface="Arial" panose="020B0604020202020204" pitchFamily="34" charset="0"/>
                <a:cs typeface="Arial" panose="020B0604020202020204" pitchFamily="34" charset="0"/>
              </a:rPr>
              <a:t>Project Implementation of Mission Integration &amp; Operations Plan.  Conducts ORR.</a:t>
            </a:r>
          </a:p>
        </p:txBody>
      </p:sp>
      <p:sp>
        <p:nvSpPr>
          <p:cNvPr id="15" name="Rounded Rectangle 14"/>
          <p:cNvSpPr/>
          <p:nvPr/>
        </p:nvSpPr>
        <p:spPr>
          <a:xfrm>
            <a:off x="5647873" y="5256550"/>
            <a:ext cx="3338366" cy="124562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Arial" panose="020B0604020202020204" pitchFamily="34" charset="0"/>
                <a:cs typeface="Arial" panose="020B0604020202020204" pitchFamily="34" charset="0"/>
              </a:rPr>
              <a:t>Phase F</a:t>
            </a:r>
          </a:p>
          <a:p>
            <a:pPr algn="ctr"/>
            <a:r>
              <a:rPr lang="en-US" sz="1000" b="1" dirty="0">
                <a:solidFill>
                  <a:schemeClr val="bg1"/>
                </a:solidFill>
                <a:latin typeface="Arial" panose="020B0604020202020204" pitchFamily="34" charset="0"/>
                <a:cs typeface="Arial" panose="020B0604020202020204" pitchFamily="34" charset="0"/>
              </a:rPr>
              <a:t>Implementation of the Final Report-Conduct PFAR and Closeout of the Project. Implementation of Systems Decommissioning Plan</a:t>
            </a:r>
          </a:p>
        </p:txBody>
      </p:sp>
      <p:sp>
        <p:nvSpPr>
          <p:cNvPr id="16" name="Right Arrow 15"/>
          <p:cNvSpPr/>
          <p:nvPr/>
        </p:nvSpPr>
        <p:spPr>
          <a:xfrm rot="14602354">
            <a:off x="6727475" y="3690199"/>
            <a:ext cx="925910" cy="109868"/>
          </a:xfrm>
          <a:prstGeom prst="rightArrow">
            <a:avLst/>
          </a:prstGeom>
          <a:solidFill>
            <a:srgbClr val="EA67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5234041">
            <a:off x="5324863" y="4607123"/>
            <a:ext cx="2104801" cy="124890"/>
          </a:xfrm>
          <a:prstGeom prst="right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amond 17"/>
          <p:cNvSpPr/>
          <p:nvPr/>
        </p:nvSpPr>
        <p:spPr>
          <a:xfrm>
            <a:off x="3220223" y="3830785"/>
            <a:ext cx="2291737" cy="2575593"/>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Phase D</a:t>
            </a:r>
          </a:p>
          <a:p>
            <a:pPr algn="ctr"/>
            <a:r>
              <a:rPr lang="en-US" sz="1000" b="1" dirty="0">
                <a:solidFill>
                  <a:schemeClr val="tx1"/>
                </a:solidFill>
                <a:latin typeface="Arial" panose="020B0604020202020204" pitchFamily="34" charset="0"/>
                <a:cs typeface="Arial" panose="020B0604020202020204" pitchFamily="34" charset="0"/>
              </a:rPr>
              <a:t>Initiation of Flight Assembly, Integration &amp; testing.  Integrate Payload /Launch vehicle &amp; test. Conduct flight training.  Conducts SAR/PSR.</a:t>
            </a:r>
          </a:p>
          <a:p>
            <a:pPr algn="ctr"/>
            <a:endParaRPr lang="en-US" sz="1100" b="1" dirty="0">
              <a:solidFill>
                <a:schemeClr val="tx1"/>
              </a:solidFill>
            </a:endParaRPr>
          </a:p>
        </p:txBody>
      </p:sp>
      <p:sp>
        <p:nvSpPr>
          <p:cNvPr id="11" name="Slide Number Placeholder 10"/>
          <p:cNvSpPr>
            <a:spLocks noGrp="1"/>
          </p:cNvSpPr>
          <p:nvPr>
            <p:ph type="sldNum" sz="quarter" idx="12"/>
          </p:nvPr>
        </p:nvSpPr>
        <p:spPr>
          <a:xfrm>
            <a:off x="6996795" y="6449577"/>
            <a:ext cx="2057400" cy="365125"/>
          </a:xfrm>
        </p:spPr>
        <p:txBody>
          <a:bodyPr/>
          <a:lstStyle/>
          <a:p>
            <a:fld id="{6D22F896-40B5-4ADD-8801-0D06FADFA095}" type="slidenum">
              <a:rPr lang="en-US" smtClean="0">
                <a:solidFill>
                  <a:schemeClr val="tx1"/>
                </a:solidFill>
              </a:rPr>
              <a:t>6</a:t>
            </a:fld>
            <a:endParaRPr lang="en-US" dirty="0">
              <a:solidFill>
                <a:schemeClr val="tx1"/>
              </a:solidFill>
            </a:endParaRPr>
          </a:p>
        </p:txBody>
      </p:sp>
      <p:sp>
        <p:nvSpPr>
          <p:cNvPr id="19" name="Rectangle 18"/>
          <p:cNvSpPr/>
          <p:nvPr/>
        </p:nvSpPr>
        <p:spPr>
          <a:xfrm>
            <a:off x="0" y="63443"/>
            <a:ext cx="7183395" cy="486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Helvetica" pitchFamily="34" charset="0"/>
              </a:rPr>
              <a:t>Phases of 7120.5 Project Life Cycle</a:t>
            </a:r>
          </a:p>
        </p:txBody>
      </p:sp>
      <p:sp>
        <p:nvSpPr>
          <p:cNvPr id="21" name="Footer Placeholder 4"/>
          <p:cNvSpPr>
            <a:spLocks noGrp="1"/>
          </p:cNvSpPr>
          <p:nvPr>
            <p:ph type="ftr" sz="quarter" idx="11"/>
          </p:nvPr>
        </p:nvSpPr>
        <p:spPr>
          <a:xfrm>
            <a:off x="1911928" y="6430826"/>
            <a:ext cx="4529397" cy="365125"/>
          </a:xfrm>
        </p:spPr>
        <p:txBody>
          <a:bodyPr/>
          <a:lstStyle/>
          <a:p>
            <a:r>
              <a:rPr lang="en-US" sz="1200" b="1" dirty="0">
                <a:solidFill>
                  <a:schemeClr val="tx1"/>
                </a:solidFill>
                <a:latin typeface="Arial" panose="020B0604020202020204" pitchFamily="34" charset="0"/>
                <a:cs typeface="Arial" panose="020B0604020202020204" pitchFamily="34" charset="0"/>
              </a:rPr>
              <a:t>NASA Cost and Schedule Symposium August 29-31, 2017</a:t>
            </a:r>
          </a:p>
        </p:txBody>
      </p:sp>
    </p:spTree>
    <p:extLst>
      <p:ext uri="{BB962C8B-B14F-4D97-AF65-F5344CB8AC3E}">
        <p14:creationId xmlns:p14="http://schemas.microsoft.com/office/powerpoint/2010/main" val="2194935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444676" y="5750408"/>
            <a:ext cx="512638" cy="365125"/>
          </a:xfrm>
        </p:spPr>
        <p:txBody>
          <a:bodyPr/>
          <a:lstStyle/>
          <a:p>
            <a:fld id="{6D22F896-40B5-4ADD-8801-0D06FADFA095}" type="slidenum">
              <a:rPr lang="en-US" smtClean="0"/>
              <a:t>7</a:t>
            </a:fld>
            <a:endParaRPr lang="en-US" dirty="0"/>
          </a:p>
        </p:txBody>
      </p:sp>
      <p:grpSp>
        <p:nvGrpSpPr>
          <p:cNvPr id="13" name="Group 12"/>
          <p:cNvGrpSpPr/>
          <p:nvPr/>
        </p:nvGrpSpPr>
        <p:grpSpPr>
          <a:xfrm>
            <a:off x="182882" y="891728"/>
            <a:ext cx="8797991" cy="5604686"/>
            <a:chOff x="166255" y="850163"/>
            <a:chExt cx="8797991" cy="5604686"/>
          </a:xfrm>
        </p:grpSpPr>
        <p:grpSp>
          <p:nvGrpSpPr>
            <p:cNvPr id="7" name="Group 6"/>
            <p:cNvGrpSpPr/>
            <p:nvPr/>
          </p:nvGrpSpPr>
          <p:grpSpPr>
            <a:xfrm>
              <a:off x="166255" y="850163"/>
              <a:ext cx="8797991" cy="5604686"/>
              <a:chOff x="166255" y="850163"/>
              <a:chExt cx="8797991" cy="5604686"/>
            </a:xfrm>
          </p:grpSpPr>
          <p:pic>
            <p:nvPicPr>
              <p:cNvPr id="4" name="Picture 3"/>
              <p:cNvPicPr>
                <a:picLocks noChangeAspect="1"/>
              </p:cNvPicPr>
              <p:nvPr/>
            </p:nvPicPr>
            <p:blipFill>
              <a:blip r:embed="rId3"/>
              <a:stretch>
                <a:fillRect/>
              </a:stretch>
            </p:blipFill>
            <p:spPr>
              <a:xfrm>
                <a:off x="166255" y="850163"/>
                <a:ext cx="8797991" cy="5604686"/>
              </a:xfrm>
              <a:prstGeom prst="rect">
                <a:avLst/>
              </a:prstGeom>
            </p:spPr>
          </p:pic>
          <p:sp>
            <p:nvSpPr>
              <p:cNvPr id="6" name="Oval 5"/>
              <p:cNvSpPr/>
              <p:nvPr/>
            </p:nvSpPr>
            <p:spPr>
              <a:xfrm rot="676516">
                <a:off x="7150510" y="3245077"/>
                <a:ext cx="1506731"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Critical Path</a:t>
                </a:r>
              </a:p>
            </p:txBody>
          </p:sp>
          <p:sp>
            <p:nvSpPr>
              <p:cNvPr id="10" name="Explosion 2 9"/>
              <p:cNvSpPr/>
              <p:nvPr/>
            </p:nvSpPr>
            <p:spPr>
              <a:xfrm>
                <a:off x="3542886" y="1400766"/>
                <a:ext cx="3074657" cy="2308556"/>
              </a:xfrm>
              <a:prstGeom prst="irregularSeal2">
                <a:avLst/>
              </a:prstGeom>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n w="0"/>
                    <a:solidFill>
                      <a:schemeClr val="tx1"/>
                    </a:solidFill>
                    <a:effectLst>
                      <a:outerShdw blurRad="38100" dist="19050" dir="2700000" algn="tl" rotWithShape="0">
                        <a:schemeClr val="dk1">
                          <a:alpha val="40000"/>
                        </a:schemeClr>
                      </a:outerShdw>
                    </a:effectLst>
                  </a:rPr>
                  <a:t>Life Cycle Phases &amp; Reviews</a:t>
                </a:r>
              </a:p>
            </p:txBody>
          </p:sp>
          <p:sp>
            <p:nvSpPr>
              <p:cNvPr id="21" name="Oval 20"/>
              <p:cNvSpPr/>
              <p:nvPr/>
            </p:nvSpPr>
            <p:spPr>
              <a:xfrm>
                <a:off x="4302103" y="4422789"/>
                <a:ext cx="2158668" cy="127561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FF"/>
                    </a:solidFill>
                  </a:rPr>
                  <a:t>Hardware Builds</a:t>
                </a:r>
              </a:p>
            </p:txBody>
          </p:sp>
          <p:sp>
            <p:nvSpPr>
              <p:cNvPr id="40" name="Regular Pentagon 39"/>
              <p:cNvSpPr/>
              <p:nvPr/>
            </p:nvSpPr>
            <p:spPr>
              <a:xfrm>
                <a:off x="2278544" y="4898416"/>
                <a:ext cx="1417147" cy="1367692"/>
              </a:xfrm>
              <a:prstGeom prst="pentagon">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NASA WBS</a:t>
                </a:r>
              </a:p>
            </p:txBody>
          </p:sp>
        </p:grpSp>
        <p:grpSp>
          <p:nvGrpSpPr>
            <p:cNvPr id="12" name="Group 11"/>
            <p:cNvGrpSpPr/>
            <p:nvPr/>
          </p:nvGrpSpPr>
          <p:grpSpPr>
            <a:xfrm>
              <a:off x="1228018" y="1899325"/>
              <a:ext cx="6090220" cy="3398774"/>
              <a:chOff x="1228018" y="1899325"/>
              <a:chExt cx="6090220" cy="3398774"/>
            </a:xfrm>
          </p:grpSpPr>
          <p:cxnSp>
            <p:nvCxnSpPr>
              <p:cNvPr id="8" name="Elbow Connector 7"/>
              <p:cNvCxnSpPr>
                <a:stCxn id="6" idx="3"/>
              </p:cNvCxnSpPr>
              <p:nvPr/>
            </p:nvCxnSpPr>
            <p:spPr>
              <a:xfrm rot="5400000">
                <a:off x="7016552" y="4151298"/>
                <a:ext cx="537815" cy="65557"/>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grpSp>
            <p:nvGrpSpPr>
              <p:cNvPr id="9" name="Group 8"/>
              <p:cNvGrpSpPr/>
              <p:nvPr/>
            </p:nvGrpSpPr>
            <p:grpSpPr>
              <a:xfrm>
                <a:off x="1228018" y="1899325"/>
                <a:ext cx="3561263" cy="3398774"/>
                <a:chOff x="1228018" y="1899325"/>
                <a:chExt cx="3561263" cy="3398774"/>
              </a:xfrm>
            </p:grpSpPr>
            <p:cxnSp>
              <p:nvCxnSpPr>
                <p:cNvPr id="14" name="Elbow Connector 13"/>
                <p:cNvCxnSpPr/>
                <p:nvPr/>
              </p:nvCxnSpPr>
              <p:spPr>
                <a:xfrm>
                  <a:off x="2571262" y="1899325"/>
                  <a:ext cx="1730841" cy="845656"/>
                </a:xfrm>
                <a:prstGeom prst="bentConnector3">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17" name="Elbow Connector 16"/>
                <p:cNvCxnSpPr/>
                <p:nvPr/>
              </p:nvCxnSpPr>
              <p:spPr>
                <a:xfrm flipV="1">
                  <a:off x="2782277" y="2968166"/>
                  <a:ext cx="1519826" cy="1163928"/>
                </a:xfrm>
                <a:prstGeom prst="bentConnector3">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25" name="Elbow Connector 24"/>
                <p:cNvCxnSpPr/>
                <p:nvPr/>
              </p:nvCxnSpPr>
              <p:spPr>
                <a:xfrm rot="16200000" flipH="1">
                  <a:off x="2635291" y="2795784"/>
                  <a:ext cx="2097528" cy="2068894"/>
                </a:xfrm>
                <a:prstGeom prst="bentConnector3">
                  <a:avLst>
                    <a:gd name="adj1" fmla="val 50000"/>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30" name="Elbow Connector 29"/>
                <p:cNvCxnSpPr/>
                <p:nvPr/>
              </p:nvCxnSpPr>
              <p:spPr>
                <a:xfrm>
                  <a:off x="2899508" y="4363295"/>
                  <a:ext cx="1889773" cy="808704"/>
                </a:xfrm>
                <a:prstGeom prst="bentConnector3">
                  <a:avLst>
                    <a:gd name="adj1" fmla="val 50000"/>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42" name="Straight Arrow Connector 41"/>
                <p:cNvCxnSpPr/>
                <p:nvPr/>
              </p:nvCxnSpPr>
              <p:spPr>
                <a:xfrm flipH="1" flipV="1">
                  <a:off x="1228018" y="4878995"/>
                  <a:ext cx="1475503" cy="41910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grpSp>
      <p:sp>
        <p:nvSpPr>
          <p:cNvPr id="16" name="Rectangle 15"/>
          <p:cNvSpPr/>
          <p:nvPr/>
        </p:nvSpPr>
        <p:spPr>
          <a:xfrm>
            <a:off x="269323" y="290043"/>
            <a:ext cx="7183395" cy="486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Helvetica" pitchFamily="34" charset="0"/>
              </a:rPr>
              <a:t>7120.5 Schedule Template</a:t>
            </a:r>
          </a:p>
        </p:txBody>
      </p:sp>
      <p:sp>
        <p:nvSpPr>
          <p:cNvPr id="18" name="Footer Placeholder 4"/>
          <p:cNvSpPr txBox="1">
            <a:spLocks/>
          </p:cNvSpPr>
          <p:nvPr/>
        </p:nvSpPr>
        <p:spPr>
          <a:xfrm>
            <a:off x="1928553" y="6406228"/>
            <a:ext cx="4529397"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solidFill>
                  <a:schemeClr val="tx1"/>
                </a:solidFill>
                <a:latin typeface="Arial" panose="020B0604020202020204" pitchFamily="34" charset="0"/>
                <a:cs typeface="Arial" panose="020B0604020202020204" pitchFamily="34" charset="0"/>
              </a:rPr>
              <a:t>NASA Cost and Schedule Symposium August 29-31, 2017</a:t>
            </a:r>
          </a:p>
        </p:txBody>
      </p:sp>
    </p:spTree>
    <p:extLst>
      <p:ext uri="{BB962C8B-B14F-4D97-AF65-F5344CB8AC3E}">
        <p14:creationId xmlns:p14="http://schemas.microsoft.com/office/powerpoint/2010/main" val="2064035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926739" y="6495193"/>
            <a:ext cx="2057400" cy="365125"/>
          </a:xfrm>
        </p:spPr>
        <p:txBody>
          <a:bodyPr/>
          <a:lstStyle/>
          <a:p>
            <a:fld id="{6D22F896-40B5-4ADD-8801-0D06FADFA095}" type="slidenum">
              <a:rPr lang="en-US" smtClean="0">
                <a:solidFill>
                  <a:schemeClr val="tx1"/>
                </a:solidFill>
              </a:rPr>
              <a:t>8</a:t>
            </a:fld>
            <a:endParaRPr lang="en-US" dirty="0">
              <a:solidFill>
                <a:schemeClr val="tx1"/>
              </a:solidFill>
            </a:endParaRPr>
          </a:p>
        </p:txBody>
      </p:sp>
      <p:grpSp>
        <p:nvGrpSpPr>
          <p:cNvPr id="97" name="Group 123"/>
          <p:cNvGrpSpPr>
            <a:grpSpLocks/>
          </p:cNvGrpSpPr>
          <p:nvPr/>
        </p:nvGrpSpPr>
        <p:grpSpPr bwMode="auto">
          <a:xfrm>
            <a:off x="140043" y="956566"/>
            <a:ext cx="8844096" cy="5399784"/>
            <a:chOff x="-47" y="-84"/>
            <a:chExt cx="907" cy="393"/>
          </a:xfrm>
        </p:grpSpPr>
        <p:sp>
          <p:nvSpPr>
            <p:cNvPr id="98" name="Rectangle 190"/>
            <p:cNvSpPr>
              <a:spLocks noChangeArrowheads="1"/>
            </p:cNvSpPr>
            <p:nvPr/>
          </p:nvSpPr>
          <p:spPr bwMode="auto">
            <a:xfrm>
              <a:off x="-47" y="2"/>
              <a:ext cx="907" cy="166"/>
            </a:xfrm>
            <a:prstGeom prst="rect">
              <a:avLst/>
            </a:prstGeom>
            <a:solidFill>
              <a:srgbClr val="002060"/>
            </a:solidFill>
            <a:ln w="2">
              <a:solidFill>
                <a:srgbClr val="545454"/>
              </a:solidFill>
              <a:miter lim="800000"/>
              <a:headEnd/>
              <a:tailEnd/>
            </a:ln>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cs typeface="Arial" panose="020B0604020202020204" pitchFamily="34" charset="0"/>
              </a:endParaRPr>
            </a:p>
          </p:txBody>
        </p:sp>
        <p:sp>
          <p:nvSpPr>
            <p:cNvPr id="99" name="Rectangle 189" descr="Sat 1/2/10"/>
            <p:cNvSpPr>
              <a:spLocks noChangeArrowheads="1"/>
            </p:cNvSpPr>
            <p:nvPr/>
          </p:nvSpPr>
          <p:spPr bwMode="auto">
            <a:xfrm>
              <a:off x="-47" y="-37"/>
              <a:ext cx="64"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73451"/>
                  </a:solidFill>
                  <a:effectLst/>
                  <a:latin typeface="Arial" panose="020B0604020202020204" pitchFamily="34" charset="0"/>
                  <a:cs typeface="Arial" panose="020B0604020202020204" pitchFamily="34" charset="0"/>
                </a:rPr>
                <a:t>Start</a:t>
              </a:r>
              <a:br>
                <a:rPr kumimoji="0" lang="en-US" altLang="en-US" sz="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US" altLang="en-US" sz="800" b="1" i="0" u="none" strike="noStrike" cap="none" normalizeH="0" baseline="0" dirty="0">
                  <a:ln>
                    <a:noFill/>
                  </a:ln>
                  <a:solidFill>
                    <a:srgbClr val="4F81BD"/>
                  </a:solidFill>
                  <a:effectLst/>
                  <a:latin typeface="Arial" panose="020B0604020202020204" pitchFamily="34" charset="0"/>
                  <a:cs typeface="Arial" panose="020B0604020202020204" pitchFamily="34" charset="0"/>
                </a:rPr>
                <a:t>Sat 1/2/10</a:t>
              </a:r>
              <a:endPar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00" name="Rectangle 188" descr="Sun 4/9/17"/>
            <p:cNvSpPr>
              <a:spLocks noChangeArrowheads="1"/>
            </p:cNvSpPr>
            <p:nvPr/>
          </p:nvSpPr>
          <p:spPr bwMode="auto">
            <a:xfrm>
              <a:off x="804" y="-32"/>
              <a:ext cx="56"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73451"/>
                  </a:solidFill>
                  <a:effectLst/>
                  <a:latin typeface="Arial" panose="020B0604020202020204" pitchFamily="34" charset="0"/>
                  <a:cs typeface="Arial" panose="020B0604020202020204" pitchFamily="34" charset="0"/>
                </a:rPr>
                <a:t>Finish</a:t>
              </a:r>
              <a:br>
                <a:rPr kumimoji="0" lang="en-US" altLang="en-US" sz="900" b="1"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US" altLang="en-US" sz="900" b="1" i="0" u="none" strike="noStrike" cap="none" normalizeH="0" baseline="0" dirty="0">
                  <a:ln>
                    <a:noFill/>
                  </a:ln>
                  <a:solidFill>
                    <a:srgbClr val="4F81BD"/>
                  </a:solidFill>
                  <a:effectLst/>
                  <a:latin typeface="Arial" panose="020B0604020202020204" pitchFamily="34" charset="0"/>
                  <a:cs typeface="Arial" panose="020B0604020202020204" pitchFamily="34" charset="0"/>
                </a:rPr>
                <a:t>Sat</a:t>
              </a:r>
              <a:r>
                <a:rPr kumimoji="0" lang="en-US" altLang="en-US" sz="900" b="1" i="0" u="none" strike="noStrike" cap="none" normalizeH="0" dirty="0">
                  <a:ln>
                    <a:noFill/>
                  </a:ln>
                  <a:solidFill>
                    <a:srgbClr val="4F81BD"/>
                  </a:solidFill>
                  <a:effectLst/>
                  <a:latin typeface="Arial" panose="020B0604020202020204" pitchFamily="34" charset="0"/>
                  <a:cs typeface="Arial" panose="020B0604020202020204" pitchFamily="34" charset="0"/>
                </a:rPr>
                <a:t> 6/3</a:t>
              </a:r>
              <a:r>
                <a:rPr kumimoji="0" lang="en-US" altLang="en-US" sz="900" b="1" i="0" u="none" strike="noStrike" cap="none" normalizeH="0" baseline="0" dirty="0">
                  <a:ln>
                    <a:noFill/>
                  </a:ln>
                  <a:solidFill>
                    <a:srgbClr val="4F81BD"/>
                  </a:solidFill>
                  <a:effectLst/>
                  <a:latin typeface="Arial" panose="020B0604020202020204" pitchFamily="34" charset="0"/>
                  <a:cs typeface="Arial" panose="020B0604020202020204" pitchFamily="34" charset="0"/>
                </a:rPr>
                <a:t>/17</a:t>
              </a:r>
              <a:endParaRPr kumimoji="0" lang="en-US" altLang="en-US" sz="9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02" name="Freeform 186"/>
            <p:cNvSpPr>
              <a:spLocks noChangeArrowheads="1"/>
            </p:cNvSpPr>
            <p:nvPr/>
          </p:nvSpPr>
          <p:spPr bwMode="auto">
            <a:xfrm>
              <a:off x="26" y="-6"/>
              <a:ext cx="0" cy="5"/>
            </a:xfrm>
            <a:custGeom>
              <a:avLst/>
              <a:gdLst>
                <a:gd name="T0" fmla="*/ 0 h 5"/>
                <a:gd name="T1" fmla="*/ 5 h 5"/>
              </a:gdLst>
              <a:ahLst/>
              <a:cxnLst>
                <a:cxn ang="0">
                  <a:pos x="0" y="T0"/>
                </a:cxn>
                <a:cxn ang="0">
                  <a:pos x="0" y="T1"/>
                </a:cxn>
              </a:cxnLst>
              <a:rect l="0" t="0" r="r" b="b"/>
              <a:pathLst>
                <a:path h="5">
                  <a:moveTo>
                    <a:pt x="0" y="0"/>
                  </a:moveTo>
                  <a:lnTo>
                    <a:pt x="0" y="5"/>
                  </a:lnTo>
                </a:path>
              </a:pathLst>
            </a:custGeom>
            <a:solidFill>
              <a:srgbClr val="FFFFFF"/>
            </a:solidFill>
            <a:ln w="1">
              <a:solidFill>
                <a:srgbClr val="8EA3BD"/>
              </a:solidFill>
              <a:prstDash val="solid"/>
              <a:round/>
              <a:headEnd/>
              <a:tailEnd/>
            </a:ln>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cs typeface="Arial" panose="020B0604020202020204" pitchFamily="34" charset="0"/>
              </a:endParaRPr>
            </a:p>
          </p:txBody>
        </p:sp>
        <p:sp>
          <p:nvSpPr>
            <p:cNvPr id="103" name="Rectangle 185" descr="1st Quarter"/>
            <p:cNvSpPr>
              <a:spLocks noChangeArrowheads="1"/>
            </p:cNvSpPr>
            <p:nvPr/>
          </p:nvSpPr>
          <p:spPr bwMode="auto">
            <a:xfrm>
              <a:off x="105" y="-25"/>
              <a:ext cx="66"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normalizeH="0" baseline="0" dirty="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1st Quarter</a:t>
              </a:r>
              <a:endParaRPr kumimoji="0" lang="en-US" altLang="en-US" sz="1800" b="1" i="0" u="none" strike="noStrike" normalizeH="0" baseline="0" dirty="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104" name="Freeform 184"/>
            <p:cNvSpPr>
              <a:spLocks noChangeArrowheads="1"/>
            </p:cNvSpPr>
            <p:nvPr/>
          </p:nvSpPr>
          <p:spPr bwMode="auto">
            <a:xfrm>
              <a:off x="104" y="-6"/>
              <a:ext cx="0" cy="5"/>
            </a:xfrm>
            <a:custGeom>
              <a:avLst/>
              <a:gdLst>
                <a:gd name="T0" fmla="*/ 0 h 5"/>
                <a:gd name="T1" fmla="*/ 5 h 5"/>
              </a:gdLst>
              <a:ahLst/>
              <a:cxnLst>
                <a:cxn ang="0">
                  <a:pos x="0" y="T0"/>
                </a:cxn>
                <a:cxn ang="0">
                  <a:pos x="0" y="T1"/>
                </a:cxn>
              </a:cxnLst>
              <a:rect l="0" t="0" r="r" b="b"/>
              <a:pathLst>
                <a:path h="5">
                  <a:moveTo>
                    <a:pt x="0" y="0"/>
                  </a:moveTo>
                  <a:lnTo>
                    <a:pt x="0" y="5"/>
                  </a:lnTo>
                </a:path>
              </a:pathLst>
            </a:custGeom>
            <a:solidFill>
              <a:srgbClr val="FFFFFF"/>
            </a:solidFill>
            <a:ln w="1">
              <a:solidFill>
                <a:srgbClr val="8EA3BD"/>
              </a:solidFill>
              <a:prstDash val="solid"/>
              <a:round/>
              <a:headEnd/>
              <a:tailEnd/>
            </a:ln>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cs typeface="Arial" panose="020B0604020202020204" pitchFamily="34" charset="0"/>
              </a:endParaRPr>
            </a:p>
          </p:txBody>
        </p:sp>
        <p:sp>
          <p:nvSpPr>
            <p:cNvPr id="106" name="Freeform 182"/>
            <p:cNvSpPr>
              <a:spLocks noChangeArrowheads="1"/>
            </p:cNvSpPr>
            <p:nvPr/>
          </p:nvSpPr>
          <p:spPr bwMode="auto">
            <a:xfrm>
              <a:off x="182" y="-6"/>
              <a:ext cx="0" cy="5"/>
            </a:xfrm>
            <a:custGeom>
              <a:avLst/>
              <a:gdLst>
                <a:gd name="T0" fmla="*/ 0 h 5"/>
                <a:gd name="T1" fmla="*/ 5 h 5"/>
              </a:gdLst>
              <a:ahLst/>
              <a:cxnLst>
                <a:cxn ang="0">
                  <a:pos x="0" y="T0"/>
                </a:cxn>
                <a:cxn ang="0">
                  <a:pos x="0" y="T1"/>
                </a:cxn>
              </a:cxnLst>
              <a:rect l="0" t="0" r="r" b="b"/>
              <a:pathLst>
                <a:path h="5">
                  <a:moveTo>
                    <a:pt x="0" y="0"/>
                  </a:moveTo>
                  <a:lnTo>
                    <a:pt x="0" y="5"/>
                  </a:lnTo>
                </a:path>
              </a:pathLst>
            </a:custGeom>
            <a:solidFill>
              <a:srgbClr val="FFFFFF"/>
            </a:solidFill>
            <a:ln w="1">
              <a:solidFill>
                <a:srgbClr val="8EA3BD"/>
              </a:solidFill>
              <a:prstDash val="solid"/>
              <a:round/>
              <a:headEnd/>
              <a:tailEnd/>
            </a:ln>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cs typeface="Arial" panose="020B0604020202020204" pitchFamily="34" charset="0"/>
              </a:endParaRPr>
            </a:p>
          </p:txBody>
        </p:sp>
        <p:sp>
          <p:nvSpPr>
            <p:cNvPr id="108" name="Freeform 180"/>
            <p:cNvSpPr>
              <a:spLocks noChangeArrowheads="1"/>
            </p:cNvSpPr>
            <p:nvPr/>
          </p:nvSpPr>
          <p:spPr bwMode="auto">
            <a:xfrm>
              <a:off x="261" y="-6"/>
              <a:ext cx="0" cy="5"/>
            </a:xfrm>
            <a:custGeom>
              <a:avLst/>
              <a:gdLst>
                <a:gd name="T0" fmla="*/ 0 h 5"/>
                <a:gd name="T1" fmla="*/ 5 h 5"/>
              </a:gdLst>
              <a:ahLst/>
              <a:cxnLst>
                <a:cxn ang="0">
                  <a:pos x="0" y="T0"/>
                </a:cxn>
                <a:cxn ang="0">
                  <a:pos x="0" y="T1"/>
                </a:cxn>
              </a:cxnLst>
              <a:rect l="0" t="0" r="r" b="b"/>
              <a:pathLst>
                <a:path h="5">
                  <a:moveTo>
                    <a:pt x="0" y="0"/>
                  </a:moveTo>
                  <a:lnTo>
                    <a:pt x="0" y="5"/>
                  </a:lnTo>
                </a:path>
              </a:pathLst>
            </a:custGeom>
            <a:solidFill>
              <a:srgbClr val="FFFFFF"/>
            </a:solidFill>
            <a:ln w="1">
              <a:solidFill>
                <a:srgbClr val="8EA3BD"/>
              </a:solidFill>
              <a:prstDash val="solid"/>
              <a:round/>
              <a:headEnd/>
              <a:tailEnd/>
            </a:ln>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cs typeface="Arial" panose="020B0604020202020204" pitchFamily="34" charset="0"/>
              </a:endParaRPr>
            </a:p>
          </p:txBody>
        </p:sp>
        <p:sp>
          <p:nvSpPr>
            <p:cNvPr id="110" name="Freeform 178"/>
            <p:cNvSpPr>
              <a:spLocks noChangeArrowheads="1"/>
            </p:cNvSpPr>
            <p:nvPr/>
          </p:nvSpPr>
          <p:spPr bwMode="auto">
            <a:xfrm>
              <a:off x="340" y="-6"/>
              <a:ext cx="0" cy="5"/>
            </a:xfrm>
            <a:custGeom>
              <a:avLst/>
              <a:gdLst>
                <a:gd name="T0" fmla="*/ 0 h 5"/>
                <a:gd name="T1" fmla="*/ 5 h 5"/>
              </a:gdLst>
              <a:ahLst/>
              <a:cxnLst>
                <a:cxn ang="0">
                  <a:pos x="0" y="T0"/>
                </a:cxn>
                <a:cxn ang="0">
                  <a:pos x="0" y="T1"/>
                </a:cxn>
              </a:cxnLst>
              <a:rect l="0" t="0" r="r" b="b"/>
              <a:pathLst>
                <a:path h="5">
                  <a:moveTo>
                    <a:pt x="0" y="0"/>
                  </a:moveTo>
                  <a:lnTo>
                    <a:pt x="0" y="5"/>
                  </a:lnTo>
                </a:path>
              </a:pathLst>
            </a:custGeom>
            <a:solidFill>
              <a:srgbClr val="FFFFFF"/>
            </a:solidFill>
            <a:ln w="1">
              <a:solidFill>
                <a:srgbClr val="8EA3BD"/>
              </a:solidFill>
              <a:prstDash val="solid"/>
              <a:round/>
              <a:headEnd/>
              <a:tailEnd/>
            </a:ln>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cs typeface="Arial" panose="020B0604020202020204" pitchFamily="34" charset="0"/>
              </a:endParaRPr>
            </a:p>
          </p:txBody>
        </p:sp>
        <p:sp>
          <p:nvSpPr>
            <p:cNvPr id="111" name="Rectangle 177" descr="1st Quarter"/>
            <p:cNvSpPr>
              <a:spLocks noChangeArrowheads="1"/>
            </p:cNvSpPr>
            <p:nvPr/>
          </p:nvSpPr>
          <p:spPr bwMode="auto">
            <a:xfrm>
              <a:off x="422" y="-25"/>
              <a:ext cx="66"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normalizeH="0" baseline="0" dirty="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1st Quarter</a:t>
              </a:r>
              <a:endParaRPr kumimoji="0" lang="en-US" altLang="en-US" sz="1800" b="1" i="0" u="none" strike="noStrike" normalizeH="0" baseline="0" dirty="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112" name="Freeform 176"/>
            <p:cNvSpPr>
              <a:spLocks noChangeArrowheads="1"/>
            </p:cNvSpPr>
            <p:nvPr/>
          </p:nvSpPr>
          <p:spPr bwMode="auto">
            <a:xfrm>
              <a:off x="418" y="-6"/>
              <a:ext cx="0" cy="5"/>
            </a:xfrm>
            <a:custGeom>
              <a:avLst/>
              <a:gdLst>
                <a:gd name="T0" fmla="*/ 0 h 5"/>
                <a:gd name="T1" fmla="*/ 5 h 5"/>
              </a:gdLst>
              <a:ahLst/>
              <a:cxnLst>
                <a:cxn ang="0">
                  <a:pos x="0" y="T0"/>
                </a:cxn>
                <a:cxn ang="0">
                  <a:pos x="0" y="T1"/>
                </a:cxn>
              </a:cxnLst>
              <a:rect l="0" t="0" r="r" b="b"/>
              <a:pathLst>
                <a:path h="5">
                  <a:moveTo>
                    <a:pt x="0" y="0"/>
                  </a:moveTo>
                  <a:lnTo>
                    <a:pt x="0" y="5"/>
                  </a:lnTo>
                </a:path>
              </a:pathLst>
            </a:custGeom>
            <a:solidFill>
              <a:srgbClr val="FFFFFF"/>
            </a:solidFill>
            <a:ln w="1">
              <a:solidFill>
                <a:srgbClr val="8EA3BD"/>
              </a:solidFill>
              <a:prstDash val="solid"/>
              <a:round/>
              <a:headEnd/>
              <a:tailEnd/>
            </a:ln>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cs typeface="Arial" panose="020B0604020202020204" pitchFamily="34" charset="0"/>
              </a:endParaRPr>
            </a:p>
          </p:txBody>
        </p:sp>
        <p:sp>
          <p:nvSpPr>
            <p:cNvPr id="114" name="Freeform 174"/>
            <p:cNvSpPr>
              <a:spLocks noChangeArrowheads="1"/>
            </p:cNvSpPr>
            <p:nvPr/>
          </p:nvSpPr>
          <p:spPr bwMode="auto">
            <a:xfrm>
              <a:off x="496" y="-6"/>
              <a:ext cx="0" cy="5"/>
            </a:xfrm>
            <a:custGeom>
              <a:avLst/>
              <a:gdLst>
                <a:gd name="T0" fmla="*/ 0 h 5"/>
                <a:gd name="T1" fmla="*/ 5 h 5"/>
              </a:gdLst>
              <a:ahLst/>
              <a:cxnLst>
                <a:cxn ang="0">
                  <a:pos x="0" y="T0"/>
                </a:cxn>
                <a:cxn ang="0">
                  <a:pos x="0" y="T1"/>
                </a:cxn>
              </a:cxnLst>
              <a:rect l="0" t="0" r="r" b="b"/>
              <a:pathLst>
                <a:path h="5">
                  <a:moveTo>
                    <a:pt x="0" y="0"/>
                  </a:moveTo>
                  <a:lnTo>
                    <a:pt x="0" y="5"/>
                  </a:lnTo>
                </a:path>
              </a:pathLst>
            </a:custGeom>
            <a:solidFill>
              <a:srgbClr val="FFFFFF"/>
            </a:solidFill>
            <a:ln w="1">
              <a:solidFill>
                <a:srgbClr val="8EA3BD"/>
              </a:solidFill>
              <a:prstDash val="solid"/>
              <a:round/>
              <a:headEnd/>
              <a:tailEnd/>
            </a:ln>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cs typeface="Arial" panose="020B0604020202020204" pitchFamily="34" charset="0"/>
              </a:endParaRPr>
            </a:p>
          </p:txBody>
        </p:sp>
        <p:sp>
          <p:nvSpPr>
            <p:cNvPr id="116" name="Freeform 172"/>
            <p:cNvSpPr>
              <a:spLocks noChangeArrowheads="1"/>
            </p:cNvSpPr>
            <p:nvPr/>
          </p:nvSpPr>
          <p:spPr bwMode="auto">
            <a:xfrm>
              <a:off x="575" y="-6"/>
              <a:ext cx="0" cy="5"/>
            </a:xfrm>
            <a:custGeom>
              <a:avLst/>
              <a:gdLst>
                <a:gd name="T0" fmla="*/ 0 h 5"/>
                <a:gd name="T1" fmla="*/ 5 h 5"/>
              </a:gdLst>
              <a:ahLst/>
              <a:cxnLst>
                <a:cxn ang="0">
                  <a:pos x="0" y="T0"/>
                </a:cxn>
                <a:cxn ang="0">
                  <a:pos x="0" y="T1"/>
                </a:cxn>
              </a:cxnLst>
              <a:rect l="0" t="0" r="r" b="b"/>
              <a:pathLst>
                <a:path h="5">
                  <a:moveTo>
                    <a:pt x="0" y="0"/>
                  </a:moveTo>
                  <a:lnTo>
                    <a:pt x="0" y="5"/>
                  </a:lnTo>
                </a:path>
              </a:pathLst>
            </a:custGeom>
            <a:solidFill>
              <a:srgbClr val="FFFFFF"/>
            </a:solidFill>
            <a:ln w="1">
              <a:solidFill>
                <a:srgbClr val="8EA3BD"/>
              </a:solidFill>
              <a:prstDash val="solid"/>
              <a:round/>
              <a:headEnd/>
              <a:tailEnd/>
            </a:ln>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cs typeface="Arial" panose="020B0604020202020204" pitchFamily="34" charset="0"/>
              </a:endParaRPr>
            </a:p>
          </p:txBody>
        </p:sp>
        <p:sp>
          <p:nvSpPr>
            <p:cNvPr id="118" name="Freeform 170"/>
            <p:cNvSpPr>
              <a:spLocks noChangeArrowheads="1"/>
            </p:cNvSpPr>
            <p:nvPr/>
          </p:nvSpPr>
          <p:spPr bwMode="auto">
            <a:xfrm>
              <a:off x="653" y="-6"/>
              <a:ext cx="0" cy="5"/>
            </a:xfrm>
            <a:custGeom>
              <a:avLst/>
              <a:gdLst>
                <a:gd name="T0" fmla="*/ 0 h 5"/>
                <a:gd name="T1" fmla="*/ 5 h 5"/>
              </a:gdLst>
              <a:ahLst/>
              <a:cxnLst>
                <a:cxn ang="0">
                  <a:pos x="0" y="T0"/>
                </a:cxn>
                <a:cxn ang="0">
                  <a:pos x="0" y="T1"/>
                </a:cxn>
              </a:cxnLst>
              <a:rect l="0" t="0" r="r" b="b"/>
              <a:pathLst>
                <a:path h="5">
                  <a:moveTo>
                    <a:pt x="0" y="0"/>
                  </a:moveTo>
                  <a:lnTo>
                    <a:pt x="0" y="5"/>
                  </a:lnTo>
                </a:path>
              </a:pathLst>
            </a:custGeom>
            <a:solidFill>
              <a:srgbClr val="FFFFFF"/>
            </a:solidFill>
            <a:ln w="1">
              <a:solidFill>
                <a:srgbClr val="8EA3BD"/>
              </a:solidFill>
              <a:prstDash val="solid"/>
              <a:round/>
              <a:headEnd/>
              <a:tailEnd/>
            </a:ln>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cs typeface="Arial" panose="020B0604020202020204" pitchFamily="34" charset="0"/>
              </a:endParaRPr>
            </a:p>
          </p:txBody>
        </p:sp>
        <p:sp>
          <p:nvSpPr>
            <p:cNvPr id="119" name="Rectangle 169" descr="1st Quarter"/>
            <p:cNvSpPr>
              <a:spLocks noChangeArrowheads="1"/>
            </p:cNvSpPr>
            <p:nvPr/>
          </p:nvSpPr>
          <p:spPr bwMode="auto">
            <a:xfrm>
              <a:off x="733" y="-26"/>
              <a:ext cx="66"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normalizeH="0" baseline="0" dirty="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1st Quarter</a:t>
              </a:r>
              <a:endParaRPr kumimoji="0" lang="en-US" altLang="en-US" sz="1800" b="1" i="0" u="none" strike="noStrike" normalizeH="0" baseline="0" dirty="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120" name="Freeform 168"/>
            <p:cNvSpPr>
              <a:spLocks noChangeArrowheads="1"/>
            </p:cNvSpPr>
            <p:nvPr/>
          </p:nvSpPr>
          <p:spPr bwMode="auto">
            <a:xfrm>
              <a:off x="732" y="-6"/>
              <a:ext cx="0" cy="5"/>
            </a:xfrm>
            <a:custGeom>
              <a:avLst/>
              <a:gdLst>
                <a:gd name="T0" fmla="*/ 0 h 5"/>
                <a:gd name="T1" fmla="*/ 5 h 5"/>
              </a:gdLst>
              <a:ahLst/>
              <a:cxnLst>
                <a:cxn ang="0">
                  <a:pos x="0" y="T0"/>
                </a:cxn>
                <a:cxn ang="0">
                  <a:pos x="0" y="T1"/>
                </a:cxn>
              </a:cxnLst>
              <a:rect l="0" t="0" r="r" b="b"/>
              <a:pathLst>
                <a:path h="5">
                  <a:moveTo>
                    <a:pt x="0" y="0"/>
                  </a:moveTo>
                  <a:lnTo>
                    <a:pt x="0" y="5"/>
                  </a:lnTo>
                </a:path>
              </a:pathLst>
            </a:custGeom>
            <a:solidFill>
              <a:srgbClr val="FFFFFF"/>
            </a:solidFill>
            <a:ln w="1">
              <a:solidFill>
                <a:srgbClr val="8EA3BD"/>
              </a:solidFill>
              <a:prstDash val="solid"/>
              <a:round/>
              <a:headEnd/>
              <a:tailEnd/>
            </a:ln>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cs typeface="Arial" panose="020B0604020202020204" pitchFamily="34" charset="0"/>
              </a:endParaRPr>
            </a:p>
          </p:txBody>
        </p:sp>
        <p:sp>
          <p:nvSpPr>
            <p:cNvPr id="121" name="Rectangle 167" descr=" Phase A-Concept Development&#10;Sat 1/2/10 - Thu 11/3/11"/>
            <p:cNvSpPr>
              <a:spLocks noChangeArrowheads="1"/>
            </p:cNvSpPr>
            <p:nvPr/>
          </p:nvSpPr>
          <p:spPr bwMode="auto">
            <a:xfrm>
              <a:off x="-15" y="4"/>
              <a:ext cx="258" cy="28"/>
            </a:xfrm>
            <a:prstGeom prst="rect">
              <a:avLst/>
            </a:prstGeom>
            <a:gradFill rotWithShape="0">
              <a:gsLst>
                <a:gs pos="0">
                  <a:srgbClr val="67788E"/>
                </a:gs>
                <a:gs pos="60001">
                  <a:srgbClr val="364D6A"/>
                </a:gs>
                <a:gs pos="70001">
                  <a:srgbClr val="364D6A"/>
                </a:gs>
                <a:gs pos="100000">
                  <a:srgbClr val="67788E"/>
                </a:gs>
              </a:gsLst>
              <a:lin ang="5400000" scaled="1"/>
            </a:gradFill>
            <a:ln w="1">
              <a:solidFill>
                <a:srgbClr val="FFFFFF"/>
              </a:solidFill>
              <a:miter lim="800000"/>
              <a:headEnd/>
              <a:tailEnd/>
            </a:ln>
          </p:spPr>
          <p:txBody>
            <a:bodyPr vert="horz" wrap="square" lIns="1" tIns="1" rIns="1" bIns="1"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Phase A-Concept Development</a:t>
              </a:r>
              <a:br>
                <a:rPr kumimoji="0" lang="en-US" altLang="en-US" sz="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US" altLang="en-US" sz="8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Sat 1/2/10 - Thu 11/3/11</a:t>
              </a:r>
              <a:endPar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22" name="Rectangle 166" descr=" Phase B-Preliminary Design&#10;Tue 5/10/11 - Wed 6/19/13"/>
            <p:cNvSpPr>
              <a:spLocks noChangeArrowheads="1"/>
            </p:cNvSpPr>
            <p:nvPr/>
          </p:nvSpPr>
          <p:spPr bwMode="auto">
            <a:xfrm>
              <a:off x="141" y="35"/>
              <a:ext cx="252" cy="30"/>
            </a:xfrm>
            <a:prstGeom prst="rect">
              <a:avLst/>
            </a:prstGeom>
            <a:gradFill rotWithShape="0">
              <a:gsLst>
                <a:gs pos="0">
                  <a:srgbClr val="67788E"/>
                </a:gs>
                <a:gs pos="60001">
                  <a:srgbClr val="364D6A"/>
                </a:gs>
                <a:gs pos="70001">
                  <a:srgbClr val="364D6A"/>
                </a:gs>
                <a:gs pos="100000">
                  <a:srgbClr val="67788E"/>
                </a:gs>
              </a:gsLst>
              <a:lin ang="5400000" scaled="1"/>
            </a:gradFill>
            <a:ln w="1">
              <a:solidFill>
                <a:srgbClr val="FFFFFF"/>
              </a:solidFill>
              <a:miter lim="800000"/>
              <a:headEnd/>
              <a:tailEnd/>
            </a:ln>
          </p:spPr>
          <p:txBody>
            <a:bodyPr vert="horz" wrap="square" lIns="1" tIns="1" rIns="1" bIns="1"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Phase B-Preliminary Design</a:t>
              </a:r>
              <a:br>
                <a:rPr kumimoji="0" lang="en-US" altLang="en-US" sz="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US" altLang="en-US" sz="8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Tue 5/10/11 - Wed 6/19/13</a:t>
              </a:r>
              <a:endPar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23" name="Rectangle 165" descr="Phase C Final Design and Fabrication (EM) &#10;Wed 4/4/12 - Tue 12/23/14"/>
            <p:cNvSpPr>
              <a:spLocks noChangeArrowheads="1"/>
            </p:cNvSpPr>
            <p:nvPr/>
          </p:nvSpPr>
          <p:spPr bwMode="auto">
            <a:xfrm>
              <a:off x="270" y="69"/>
              <a:ext cx="285" cy="33"/>
            </a:xfrm>
            <a:prstGeom prst="rect">
              <a:avLst/>
            </a:prstGeom>
            <a:gradFill rotWithShape="0">
              <a:gsLst>
                <a:gs pos="0">
                  <a:srgbClr val="67788E"/>
                </a:gs>
                <a:gs pos="60001">
                  <a:srgbClr val="364D6A"/>
                </a:gs>
                <a:gs pos="70001">
                  <a:srgbClr val="364D6A"/>
                </a:gs>
                <a:gs pos="100000">
                  <a:srgbClr val="67788E"/>
                </a:gs>
              </a:gsLst>
              <a:lin ang="5400000" scaled="1"/>
            </a:gradFill>
            <a:ln w="1">
              <a:solidFill>
                <a:srgbClr val="FFFFFF"/>
              </a:solidFill>
              <a:miter lim="800000"/>
              <a:headEnd/>
              <a:tailEnd/>
            </a:ln>
          </p:spPr>
          <p:txBody>
            <a:bodyPr vert="horz" wrap="square" lIns="1" tIns="1" rIns="1" bIns="1"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Phase C Final Design and Fabrication (EM) </a:t>
              </a:r>
              <a:br>
                <a:rPr kumimoji="0" lang="en-US" altLang="en-US" sz="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US" altLang="en-US" sz="8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Wed 4/4/12 - Tue 12/23/14</a:t>
              </a:r>
              <a:endPar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24" name="Rectangle 164" descr=" Phase D System Assembly Int &amp; Test, Launch &#10;Mon 7/7/14 - Fri 12/30/16"/>
            <p:cNvSpPr>
              <a:spLocks noChangeArrowheads="1"/>
            </p:cNvSpPr>
            <p:nvPr/>
          </p:nvSpPr>
          <p:spPr bwMode="auto">
            <a:xfrm>
              <a:off x="466" y="105"/>
              <a:ext cx="321" cy="39"/>
            </a:xfrm>
            <a:prstGeom prst="rect">
              <a:avLst/>
            </a:prstGeom>
            <a:gradFill rotWithShape="0">
              <a:gsLst>
                <a:gs pos="0">
                  <a:srgbClr val="67788E"/>
                </a:gs>
                <a:gs pos="60001">
                  <a:srgbClr val="364D6A"/>
                </a:gs>
                <a:gs pos="70001">
                  <a:srgbClr val="364D6A"/>
                </a:gs>
                <a:gs pos="100000">
                  <a:srgbClr val="67788E"/>
                </a:gs>
              </a:gsLst>
              <a:lin ang="5400000" scaled="1"/>
            </a:gradFill>
            <a:ln w="1">
              <a:solidFill>
                <a:srgbClr val="FFFFFF"/>
              </a:solidFill>
              <a:miter lim="800000"/>
              <a:headEnd/>
              <a:tailEnd/>
            </a:ln>
          </p:spPr>
          <p:txBody>
            <a:bodyPr vert="horz" wrap="square" lIns="1" tIns="1" rIns="1" bIns="1"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Phase D System Assembly </a:t>
              </a:r>
              <a:r>
                <a:rPr kumimoji="0" lang="en-US" altLang="en-US" sz="1000" b="1" i="0" u="none" strike="noStrike" cap="none" normalizeH="0" baseline="0" dirty="0" err="1">
                  <a:ln>
                    <a:noFill/>
                  </a:ln>
                  <a:solidFill>
                    <a:srgbClr val="FFFFFF"/>
                  </a:solidFill>
                  <a:effectLst/>
                  <a:latin typeface="Arial" panose="020B0604020202020204" pitchFamily="34" charset="0"/>
                  <a:cs typeface="Arial" panose="020B0604020202020204" pitchFamily="34" charset="0"/>
                </a:rPr>
                <a:t>Int</a:t>
              </a:r>
              <a:r>
                <a:rPr kumimoji="0" lang="en-US" altLang="en-US" sz="10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 &amp; Test, Launch </a:t>
              </a:r>
              <a:br>
                <a:rPr kumimoji="0" lang="en-US" altLang="en-US" sz="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US" altLang="en-US" sz="8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Mon 7/7/14 - Fri 12/30/16</a:t>
              </a:r>
              <a:endPar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nvGrpSpPr>
            <p:cNvPr id="125" name="Group 161"/>
            <p:cNvGrpSpPr>
              <a:grpSpLocks/>
            </p:cNvGrpSpPr>
            <p:nvPr/>
          </p:nvGrpSpPr>
          <p:grpSpPr bwMode="auto">
            <a:xfrm>
              <a:off x="421" y="156"/>
              <a:ext cx="24" cy="24"/>
              <a:chOff x="-2" y="292"/>
              <a:chExt cx="100" cy="100"/>
            </a:xfrm>
          </p:grpSpPr>
          <p:sp>
            <p:nvSpPr>
              <p:cNvPr id="163" name="Freeform 163"/>
              <p:cNvSpPr>
                <a:spLocks noChangeArrowheads="1"/>
              </p:cNvSpPr>
              <p:nvPr/>
            </p:nvSpPr>
            <p:spPr bwMode="auto">
              <a:xfrm>
                <a:off x="-2" y="292"/>
                <a:ext cx="100" cy="100"/>
              </a:xfrm>
              <a:custGeom>
                <a:avLst/>
                <a:gdLst>
                  <a:gd name="T0" fmla="*/ 50 w 100"/>
                  <a:gd name="T1" fmla="*/ 0 h 100"/>
                  <a:gd name="T2" fmla="*/ 100 w 100"/>
                  <a:gd name="T3" fmla="*/ 50 h 100"/>
                  <a:gd name="T4" fmla="*/ 50 w 100"/>
                  <a:gd name="T5" fmla="*/ 100 h 100"/>
                  <a:gd name="T6" fmla="*/ 0 w 100"/>
                  <a:gd name="T7" fmla="*/ 50 h 100"/>
                  <a:gd name="T8" fmla="*/ 50 w 100"/>
                  <a:gd name="T9" fmla="*/ 0 h 100"/>
                </a:gdLst>
                <a:ahLst/>
                <a:cxnLst>
                  <a:cxn ang="0">
                    <a:pos x="T0" y="T1"/>
                  </a:cxn>
                  <a:cxn ang="0">
                    <a:pos x="T2" y="T3"/>
                  </a:cxn>
                  <a:cxn ang="0">
                    <a:pos x="T4" y="T5"/>
                  </a:cxn>
                  <a:cxn ang="0">
                    <a:pos x="T6" y="T7"/>
                  </a:cxn>
                  <a:cxn ang="0">
                    <a:pos x="T8" y="T9"/>
                  </a:cxn>
                </a:cxnLst>
                <a:rect l="0" t="0" r="r" b="b"/>
                <a:pathLst>
                  <a:path w="100" h="100">
                    <a:moveTo>
                      <a:pt x="50" y="0"/>
                    </a:moveTo>
                    <a:lnTo>
                      <a:pt x="100" y="50"/>
                    </a:lnTo>
                    <a:lnTo>
                      <a:pt x="50" y="100"/>
                    </a:lnTo>
                    <a:lnTo>
                      <a:pt x="0" y="50"/>
                    </a:lnTo>
                    <a:lnTo>
                      <a:pt x="50" y="0"/>
                    </a:lnTo>
                  </a:path>
                </a:pathLst>
              </a:custGeom>
              <a:solidFill>
                <a:srgbClr val="FFFFFF"/>
              </a:solidFill>
              <a:ln w="1">
                <a:solidFill>
                  <a:srgbClr val="93ACD1"/>
                </a:solidFill>
                <a:round/>
                <a:headEnd/>
                <a:tailEnd/>
              </a:ln>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cs typeface="Arial" panose="020B0604020202020204" pitchFamily="34" charset="0"/>
                </a:endParaRPr>
              </a:p>
            </p:txBody>
          </p:sp>
          <p:sp>
            <p:nvSpPr>
              <p:cNvPr id="164" name="Freeform 162"/>
              <p:cNvSpPr>
                <a:spLocks noChangeArrowheads="1"/>
              </p:cNvSpPr>
              <p:nvPr/>
            </p:nvSpPr>
            <p:spPr bwMode="auto">
              <a:xfrm>
                <a:off x="23" y="317"/>
                <a:ext cx="50" cy="5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path>
                </a:pathLst>
              </a:custGeom>
              <a:solidFill>
                <a:srgbClr val="93ACD1"/>
              </a:solidFill>
              <a:ln w="1">
                <a:solidFill>
                  <a:srgbClr val="93ACD1"/>
                </a:solidFill>
                <a:round/>
                <a:headEnd/>
                <a:tailEnd/>
              </a:ln>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cs typeface="Arial" panose="020B0604020202020204" pitchFamily="34" charset="0"/>
                </a:endParaRPr>
              </a:p>
            </p:txBody>
          </p:sp>
        </p:grpSp>
        <p:sp>
          <p:nvSpPr>
            <p:cNvPr id="126" name="Freeform 160"/>
            <p:cNvSpPr>
              <a:spLocks noChangeArrowheads="1"/>
            </p:cNvSpPr>
            <p:nvPr/>
          </p:nvSpPr>
          <p:spPr bwMode="auto">
            <a:xfrm>
              <a:off x="438" y="168"/>
              <a:ext cx="5" cy="43"/>
            </a:xfrm>
            <a:custGeom>
              <a:avLst/>
              <a:gdLst>
                <a:gd name="T0" fmla="*/ 0 h 15"/>
                <a:gd name="T1" fmla="*/ 15 h 15"/>
              </a:gdLst>
              <a:ahLst/>
              <a:cxnLst>
                <a:cxn ang="0">
                  <a:pos x="0" y="T0"/>
                </a:cxn>
                <a:cxn ang="0">
                  <a:pos x="0" y="T1"/>
                </a:cxn>
              </a:cxnLst>
              <a:rect l="0" t="0" r="r" b="b"/>
              <a:pathLst>
                <a:path h="15">
                  <a:moveTo>
                    <a:pt x="0" y="0"/>
                  </a:moveTo>
                  <a:lnTo>
                    <a:pt x="0" y="15"/>
                  </a:lnTo>
                </a:path>
              </a:pathLst>
            </a:custGeom>
            <a:solidFill>
              <a:srgbClr val="FFFFFF"/>
            </a:solidFill>
            <a:ln w="1">
              <a:solidFill>
                <a:srgbClr val="93ACD1"/>
              </a:solidFill>
              <a:prstDash val="solid"/>
              <a:round/>
              <a:headEnd/>
              <a:tailEnd/>
            </a:ln>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cs typeface="Arial" panose="020B0604020202020204" pitchFamily="34" charset="0"/>
              </a:endParaRPr>
            </a:p>
          </p:txBody>
        </p:sp>
        <p:sp>
          <p:nvSpPr>
            <p:cNvPr id="127" name="Rectangle 159" descr="CDR&#10;Thu 11/21/13"/>
            <p:cNvSpPr>
              <a:spLocks noChangeArrowheads="1"/>
            </p:cNvSpPr>
            <p:nvPr/>
          </p:nvSpPr>
          <p:spPr bwMode="auto">
            <a:xfrm>
              <a:off x="399" y="204"/>
              <a:ext cx="67"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73451"/>
                  </a:solidFill>
                  <a:effectLst/>
                  <a:latin typeface="Arial" panose="020B0604020202020204" pitchFamily="34" charset="0"/>
                  <a:cs typeface="Arial" panose="020B0604020202020204" pitchFamily="34" charset="0"/>
                </a:rPr>
                <a:t>CDR</a:t>
              </a:r>
              <a:br>
                <a:rPr kumimoji="0" lang="en-US" altLang="en-US" sz="900" b="1"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US" altLang="en-US" sz="900" b="1" i="0" u="none" strike="noStrike" cap="none" normalizeH="0" baseline="0" dirty="0">
                  <a:ln>
                    <a:noFill/>
                  </a:ln>
                  <a:solidFill>
                    <a:srgbClr val="4F81BD"/>
                  </a:solidFill>
                  <a:effectLst/>
                  <a:latin typeface="Arial" panose="020B0604020202020204" pitchFamily="34" charset="0"/>
                  <a:cs typeface="Arial" panose="020B0604020202020204" pitchFamily="34" charset="0"/>
                </a:rPr>
                <a:t>Thu 11/21/13</a:t>
              </a:r>
              <a:endParaRPr kumimoji="0" lang="en-US" altLang="en-US" sz="9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nvGrpSpPr>
            <p:cNvPr id="128" name="Group 156"/>
            <p:cNvGrpSpPr>
              <a:grpSpLocks/>
            </p:cNvGrpSpPr>
            <p:nvPr/>
          </p:nvGrpSpPr>
          <p:grpSpPr bwMode="auto">
            <a:xfrm>
              <a:off x="658" y="153"/>
              <a:ext cx="24" cy="24"/>
              <a:chOff x="33" y="273"/>
              <a:chExt cx="100" cy="100"/>
            </a:xfrm>
          </p:grpSpPr>
          <p:sp>
            <p:nvSpPr>
              <p:cNvPr id="161" name="Freeform 158"/>
              <p:cNvSpPr>
                <a:spLocks noChangeArrowheads="1"/>
              </p:cNvSpPr>
              <p:nvPr/>
            </p:nvSpPr>
            <p:spPr bwMode="auto">
              <a:xfrm>
                <a:off x="33" y="273"/>
                <a:ext cx="100" cy="100"/>
              </a:xfrm>
              <a:custGeom>
                <a:avLst/>
                <a:gdLst>
                  <a:gd name="T0" fmla="*/ 50 w 100"/>
                  <a:gd name="T1" fmla="*/ 0 h 100"/>
                  <a:gd name="T2" fmla="*/ 100 w 100"/>
                  <a:gd name="T3" fmla="*/ 50 h 100"/>
                  <a:gd name="T4" fmla="*/ 50 w 100"/>
                  <a:gd name="T5" fmla="*/ 100 h 100"/>
                  <a:gd name="T6" fmla="*/ 0 w 100"/>
                  <a:gd name="T7" fmla="*/ 50 h 100"/>
                  <a:gd name="T8" fmla="*/ 50 w 100"/>
                  <a:gd name="T9" fmla="*/ 0 h 100"/>
                </a:gdLst>
                <a:ahLst/>
                <a:cxnLst>
                  <a:cxn ang="0">
                    <a:pos x="T0" y="T1"/>
                  </a:cxn>
                  <a:cxn ang="0">
                    <a:pos x="T2" y="T3"/>
                  </a:cxn>
                  <a:cxn ang="0">
                    <a:pos x="T4" y="T5"/>
                  </a:cxn>
                  <a:cxn ang="0">
                    <a:pos x="T6" y="T7"/>
                  </a:cxn>
                  <a:cxn ang="0">
                    <a:pos x="T8" y="T9"/>
                  </a:cxn>
                </a:cxnLst>
                <a:rect l="0" t="0" r="r" b="b"/>
                <a:pathLst>
                  <a:path w="100" h="100">
                    <a:moveTo>
                      <a:pt x="50" y="0"/>
                    </a:moveTo>
                    <a:lnTo>
                      <a:pt x="100" y="50"/>
                    </a:lnTo>
                    <a:lnTo>
                      <a:pt x="50" y="100"/>
                    </a:lnTo>
                    <a:lnTo>
                      <a:pt x="0" y="50"/>
                    </a:lnTo>
                    <a:lnTo>
                      <a:pt x="50" y="0"/>
                    </a:lnTo>
                  </a:path>
                </a:pathLst>
              </a:custGeom>
              <a:solidFill>
                <a:srgbClr val="FFFFFF"/>
              </a:solidFill>
              <a:ln w="1">
                <a:solidFill>
                  <a:srgbClr val="93ACD1"/>
                </a:solidFill>
                <a:round/>
                <a:headEnd/>
                <a:tailEnd/>
              </a:ln>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cs typeface="Arial" panose="020B0604020202020204" pitchFamily="34" charset="0"/>
                </a:endParaRPr>
              </a:p>
            </p:txBody>
          </p:sp>
          <p:sp>
            <p:nvSpPr>
              <p:cNvPr id="162" name="Freeform 157"/>
              <p:cNvSpPr>
                <a:spLocks noChangeArrowheads="1"/>
              </p:cNvSpPr>
              <p:nvPr/>
            </p:nvSpPr>
            <p:spPr bwMode="auto">
              <a:xfrm>
                <a:off x="62" y="294"/>
                <a:ext cx="50" cy="5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path>
                </a:pathLst>
              </a:custGeom>
              <a:solidFill>
                <a:srgbClr val="93ACD1"/>
              </a:solidFill>
              <a:ln w="1">
                <a:solidFill>
                  <a:srgbClr val="93ACD1"/>
                </a:solidFill>
                <a:round/>
                <a:headEnd/>
                <a:tailEnd/>
              </a:ln>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cs typeface="Arial" panose="020B0604020202020204" pitchFamily="34" charset="0"/>
                </a:endParaRPr>
              </a:p>
            </p:txBody>
          </p:sp>
        </p:grpSp>
        <p:sp>
          <p:nvSpPr>
            <p:cNvPr id="129" name="Freeform 155"/>
            <p:cNvSpPr>
              <a:spLocks noChangeArrowheads="1"/>
            </p:cNvSpPr>
            <p:nvPr/>
          </p:nvSpPr>
          <p:spPr bwMode="auto">
            <a:xfrm>
              <a:off x="668" y="162"/>
              <a:ext cx="0" cy="38"/>
            </a:xfrm>
            <a:custGeom>
              <a:avLst/>
              <a:gdLst>
                <a:gd name="T0" fmla="*/ 0 h 38"/>
                <a:gd name="T1" fmla="*/ 38 h 38"/>
              </a:gdLst>
              <a:ahLst/>
              <a:cxnLst>
                <a:cxn ang="0">
                  <a:pos x="0" y="T0"/>
                </a:cxn>
                <a:cxn ang="0">
                  <a:pos x="0" y="T1"/>
                </a:cxn>
              </a:cxnLst>
              <a:rect l="0" t="0" r="r" b="b"/>
              <a:pathLst>
                <a:path h="38">
                  <a:moveTo>
                    <a:pt x="0" y="0"/>
                  </a:moveTo>
                  <a:lnTo>
                    <a:pt x="0" y="38"/>
                  </a:lnTo>
                </a:path>
              </a:pathLst>
            </a:custGeom>
            <a:solidFill>
              <a:srgbClr val="FFFFFF"/>
            </a:solidFill>
            <a:ln w="1">
              <a:solidFill>
                <a:srgbClr val="93ACD1"/>
              </a:solidFill>
              <a:prstDash val="solid"/>
              <a:round/>
              <a:headEnd/>
              <a:tailEnd/>
            </a:ln>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cs typeface="Arial" panose="020B0604020202020204" pitchFamily="34" charset="0"/>
              </a:endParaRPr>
            </a:p>
          </p:txBody>
        </p:sp>
        <p:sp>
          <p:nvSpPr>
            <p:cNvPr id="130" name="Rectangle 154" descr="VRR&#10;Fri 1/29/16"/>
            <p:cNvSpPr>
              <a:spLocks noChangeArrowheads="1"/>
            </p:cNvSpPr>
            <p:nvPr/>
          </p:nvSpPr>
          <p:spPr bwMode="auto">
            <a:xfrm>
              <a:off x="637" y="191"/>
              <a:ext cx="56"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73451"/>
                  </a:solidFill>
                  <a:effectLst/>
                  <a:latin typeface="Arial" panose="020B0604020202020204" pitchFamily="34" charset="0"/>
                  <a:cs typeface="Arial" panose="020B0604020202020204" pitchFamily="34" charset="0"/>
                </a:rPr>
                <a:t>VRR</a:t>
              </a:r>
              <a:br>
                <a:rPr kumimoji="0" lang="en-US" altLang="en-US" sz="900" b="1"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US" altLang="en-US" sz="900" b="1" i="0" u="none" strike="noStrike" cap="none" normalizeH="0" baseline="0" dirty="0">
                  <a:ln>
                    <a:noFill/>
                  </a:ln>
                  <a:solidFill>
                    <a:srgbClr val="4F81BD"/>
                  </a:solidFill>
                  <a:effectLst/>
                  <a:latin typeface="Arial" panose="020B0604020202020204" pitchFamily="34" charset="0"/>
                  <a:cs typeface="Arial" panose="020B0604020202020204" pitchFamily="34" charset="0"/>
                </a:rPr>
                <a:t>Fri 1/29/16</a:t>
              </a:r>
              <a:endParaRPr kumimoji="0" lang="en-US" altLang="en-US" sz="9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nvGrpSpPr>
            <p:cNvPr id="131" name="Group 151"/>
            <p:cNvGrpSpPr>
              <a:grpSpLocks/>
            </p:cNvGrpSpPr>
            <p:nvPr/>
          </p:nvGrpSpPr>
          <p:grpSpPr bwMode="auto">
            <a:xfrm>
              <a:off x="650" y="-12"/>
              <a:ext cx="24" cy="24"/>
              <a:chOff x="0" y="0"/>
              <a:chExt cx="100" cy="100"/>
            </a:xfrm>
          </p:grpSpPr>
          <p:sp>
            <p:nvSpPr>
              <p:cNvPr id="159" name="Freeform 153"/>
              <p:cNvSpPr>
                <a:spLocks noChangeArrowheads="1"/>
              </p:cNvSpPr>
              <p:nvPr/>
            </p:nvSpPr>
            <p:spPr bwMode="auto">
              <a:xfrm>
                <a:off x="0" y="0"/>
                <a:ext cx="100" cy="100"/>
              </a:xfrm>
              <a:custGeom>
                <a:avLst/>
                <a:gdLst>
                  <a:gd name="T0" fmla="*/ 50 w 100"/>
                  <a:gd name="T1" fmla="*/ 0 h 100"/>
                  <a:gd name="T2" fmla="*/ 100 w 100"/>
                  <a:gd name="T3" fmla="*/ 50 h 100"/>
                  <a:gd name="T4" fmla="*/ 50 w 100"/>
                  <a:gd name="T5" fmla="*/ 100 h 100"/>
                  <a:gd name="T6" fmla="*/ 0 w 100"/>
                  <a:gd name="T7" fmla="*/ 50 h 100"/>
                  <a:gd name="T8" fmla="*/ 50 w 100"/>
                  <a:gd name="T9" fmla="*/ 0 h 100"/>
                </a:gdLst>
                <a:ahLst/>
                <a:cxnLst>
                  <a:cxn ang="0">
                    <a:pos x="T0" y="T1"/>
                  </a:cxn>
                  <a:cxn ang="0">
                    <a:pos x="T2" y="T3"/>
                  </a:cxn>
                  <a:cxn ang="0">
                    <a:pos x="T4" y="T5"/>
                  </a:cxn>
                  <a:cxn ang="0">
                    <a:pos x="T6" y="T7"/>
                  </a:cxn>
                  <a:cxn ang="0">
                    <a:pos x="T8" y="T9"/>
                  </a:cxn>
                </a:cxnLst>
                <a:rect l="0" t="0" r="r" b="b"/>
                <a:pathLst>
                  <a:path w="100" h="100">
                    <a:moveTo>
                      <a:pt x="50" y="0"/>
                    </a:moveTo>
                    <a:lnTo>
                      <a:pt x="100" y="50"/>
                    </a:lnTo>
                    <a:lnTo>
                      <a:pt x="50" y="100"/>
                    </a:lnTo>
                    <a:lnTo>
                      <a:pt x="0" y="50"/>
                    </a:lnTo>
                    <a:lnTo>
                      <a:pt x="50" y="0"/>
                    </a:lnTo>
                  </a:path>
                </a:pathLst>
              </a:custGeom>
              <a:solidFill>
                <a:srgbClr val="FFFFFF"/>
              </a:solidFill>
              <a:ln w="1">
                <a:solidFill>
                  <a:srgbClr val="93ACD1"/>
                </a:solidFill>
                <a:round/>
                <a:headEnd/>
                <a:tailEnd/>
              </a:ln>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cs typeface="Arial" panose="020B0604020202020204" pitchFamily="34" charset="0"/>
                </a:endParaRPr>
              </a:p>
            </p:txBody>
          </p:sp>
          <p:sp>
            <p:nvSpPr>
              <p:cNvPr id="160" name="Freeform 152"/>
              <p:cNvSpPr>
                <a:spLocks noChangeArrowheads="1"/>
              </p:cNvSpPr>
              <p:nvPr/>
            </p:nvSpPr>
            <p:spPr bwMode="auto">
              <a:xfrm>
                <a:off x="25" y="25"/>
                <a:ext cx="50" cy="5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path>
                </a:pathLst>
              </a:custGeom>
              <a:solidFill>
                <a:srgbClr val="93ACD1"/>
              </a:solidFill>
              <a:ln w="1">
                <a:solidFill>
                  <a:srgbClr val="93ACD1"/>
                </a:solidFill>
                <a:round/>
                <a:headEnd/>
                <a:tailEnd/>
              </a:ln>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cs typeface="Arial" panose="020B0604020202020204" pitchFamily="34" charset="0"/>
                </a:endParaRPr>
              </a:p>
            </p:txBody>
          </p:sp>
        </p:grpSp>
        <p:sp>
          <p:nvSpPr>
            <p:cNvPr id="132" name="Freeform 150"/>
            <p:cNvSpPr>
              <a:spLocks noChangeArrowheads="1"/>
            </p:cNvSpPr>
            <p:nvPr/>
          </p:nvSpPr>
          <p:spPr bwMode="auto">
            <a:xfrm>
              <a:off x="626" y="-35"/>
              <a:ext cx="35" cy="23"/>
            </a:xfrm>
            <a:custGeom>
              <a:avLst/>
              <a:gdLst>
                <a:gd name="T0" fmla="*/ 35 w 35"/>
                <a:gd name="T1" fmla="*/ 23 h 23"/>
                <a:gd name="T2" fmla="*/ 0 w 35"/>
                <a:gd name="T3" fmla="*/ 0 h 23"/>
              </a:gdLst>
              <a:ahLst/>
              <a:cxnLst>
                <a:cxn ang="0">
                  <a:pos x="T0" y="T1"/>
                </a:cxn>
                <a:cxn ang="0">
                  <a:pos x="T2" y="T3"/>
                </a:cxn>
              </a:cxnLst>
              <a:rect l="0" t="0" r="r" b="b"/>
              <a:pathLst>
                <a:path w="35" h="23">
                  <a:moveTo>
                    <a:pt x="35" y="23"/>
                  </a:moveTo>
                  <a:lnTo>
                    <a:pt x="0" y="0"/>
                  </a:lnTo>
                </a:path>
              </a:pathLst>
            </a:custGeom>
            <a:solidFill>
              <a:srgbClr val="FFFFFF"/>
            </a:solidFill>
            <a:ln w="1">
              <a:solidFill>
                <a:srgbClr val="93ACD1"/>
              </a:solidFill>
              <a:prstDash val="solid"/>
              <a:round/>
              <a:headEnd/>
              <a:tailEnd/>
            </a:ln>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cs typeface="Arial" panose="020B0604020202020204" pitchFamily="34" charset="0"/>
              </a:endParaRPr>
            </a:p>
          </p:txBody>
        </p:sp>
        <p:sp>
          <p:nvSpPr>
            <p:cNvPr id="133" name="Rectangle 149" descr="Table Top Review-SDP&#10;Fri 1/29/16"/>
            <p:cNvSpPr>
              <a:spLocks noChangeArrowheads="1"/>
            </p:cNvSpPr>
            <p:nvPr/>
          </p:nvSpPr>
          <p:spPr bwMode="auto">
            <a:xfrm>
              <a:off x="518" y="-63"/>
              <a:ext cx="126"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73451"/>
                  </a:solidFill>
                  <a:effectLst/>
                  <a:latin typeface="Arial" panose="020B0604020202020204" pitchFamily="34" charset="0"/>
                  <a:cs typeface="Arial" panose="020B0604020202020204" pitchFamily="34" charset="0"/>
                </a:rPr>
                <a:t>Table Top Review-SDP</a:t>
              </a:r>
              <a:br>
                <a:rPr kumimoji="0" lang="en-US" altLang="en-US" sz="900" b="1"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US" altLang="en-US" sz="900" b="1" i="0" u="none" strike="noStrike" cap="none" normalizeH="0" baseline="0" dirty="0">
                  <a:ln>
                    <a:noFill/>
                  </a:ln>
                  <a:solidFill>
                    <a:srgbClr val="4F81BD"/>
                  </a:solidFill>
                  <a:effectLst/>
                  <a:latin typeface="Arial" panose="020B0604020202020204" pitchFamily="34" charset="0"/>
                  <a:cs typeface="Arial" panose="020B0604020202020204" pitchFamily="34" charset="0"/>
                </a:rPr>
                <a:t>Fri 1/29/16</a:t>
              </a:r>
              <a:endParaRPr kumimoji="0" lang="en-US" altLang="en-US" sz="9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nvGrpSpPr>
            <p:cNvPr id="134" name="Group 146"/>
            <p:cNvGrpSpPr>
              <a:grpSpLocks/>
            </p:cNvGrpSpPr>
            <p:nvPr/>
          </p:nvGrpSpPr>
          <p:grpSpPr bwMode="auto">
            <a:xfrm>
              <a:off x="684" y="-12"/>
              <a:ext cx="24" cy="24"/>
              <a:chOff x="0" y="0"/>
              <a:chExt cx="100" cy="100"/>
            </a:xfrm>
          </p:grpSpPr>
          <p:sp>
            <p:nvSpPr>
              <p:cNvPr id="157" name="Freeform 148"/>
              <p:cNvSpPr>
                <a:spLocks noChangeArrowheads="1"/>
              </p:cNvSpPr>
              <p:nvPr/>
            </p:nvSpPr>
            <p:spPr bwMode="auto">
              <a:xfrm>
                <a:off x="0" y="0"/>
                <a:ext cx="100" cy="100"/>
              </a:xfrm>
              <a:custGeom>
                <a:avLst/>
                <a:gdLst>
                  <a:gd name="T0" fmla="*/ 50 w 100"/>
                  <a:gd name="T1" fmla="*/ 0 h 100"/>
                  <a:gd name="T2" fmla="*/ 100 w 100"/>
                  <a:gd name="T3" fmla="*/ 50 h 100"/>
                  <a:gd name="T4" fmla="*/ 50 w 100"/>
                  <a:gd name="T5" fmla="*/ 100 h 100"/>
                  <a:gd name="T6" fmla="*/ 0 w 100"/>
                  <a:gd name="T7" fmla="*/ 50 h 100"/>
                  <a:gd name="T8" fmla="*/ 50 w 100"/>
                  <a:gd name="T9" fmla="*/ 0 h 100"/>
                </a:gdLst>
                <a:ahLst/>
                <a:cxnLst>
                  <a:cxn ang="0">
                    <a:pos x="T0" y="T1"/>
                  </a:cxn>
                  <a:cxn ang="0">
                    <a:pos x="T2" y="T3"/>
                  </a:cxn>
                  <a:cxn ang="0">
                    <a:pos x="T4" y="T5"/>
                  </a:cxn>
                  <a:cxn ang="0">
                    <a:pos x="T6" y="T7"/>
                  </a:cxn>
                  <a:cxn ang="0">
                    <a:pos x="T8" y="T9"/>
                  </a:cxn>
                </a:cxnLst>
                <a:rect l="0" t="0" r="r" b="b"/>
                <a:pathLst>
                  <a:path w="100" h="100">
                    <a:moveTo>
                      <a:pt x="50" y="0"/>
                    </a:moveTo>
                    <a:lnTo>
                      <a:pt x="100" y="50"/>
                    </a:lnTo>
                    <a:lnTo>
                      <a:pt x="50" y="100"/>
                    </a:lnTo>
                    <a:lnTo>
                      <a:pt x="0" y="50"/>
                    </a:lnTo>
                    <a:lnTo>
                      <a:pt x="50" y="0"/>
                    </a:lnTo>
                  </a:path>
                </a:pathLst>
              </a:custGeom>
              <a:solidFill>
                <a:srgbClr val="FFFFFF"/>
              </a:solidFill>
              <a:ln w="1">
                <a:solidFill>
                  <a:srgbClr val="93ACD1"/>
                </a:solidFill>
                <a:round/>
                <a:headEnd/>
                <a:tailEnd/>
              </a:ln>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cs typeface="Arial" panose="020B0604020202020204" pitchFamily="34" charset="0"/>
                </a:endParaRPr>
              </a:p>
            </p:txBody>
          </p:sp>
          <p:sp>
            <p:nvSpPr>
              <p:cNvPr id="158" name="Freeform 147"/>
              <p:cNvSpPr>
                <a:spLocks noChangeArrowheads="1"/>
              </p:cNvSpPr>
              <p:nvPr/>
            </p:nvSpPr>
            <p:spPr bwMode="auto">
              <a:xfrm>
                <a:off x="25" y="25"/>
                <a:ext cx="50" cy="5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path>
                </a:pathLst>
              </a:custGeom>
              <a:solidFill>
                <a:srgbClr val="93ACD1"/>
              </a:solidFill>
              <a:ln w="1">
                <a:solidFill>
                  <a:srgbClr val="93ACD1"/>
                </a:solidFill>
                <a:round/>
                <a:headEnd/>
                <a:tailEnd/>
              </a:ln>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cs typeface="Arial" panose="020B0604020202020204" pitchFamily="34" charset="0"/>
                </a:endParaRPr>
              </a:p>
            </p:txBody>
          </p:sp>
        </p:grpSp>
        <p:sp>
          <p:nvSpPr>
            <p:cNvPr id="135" name="Freeform 145"/>
            <p:cNvSpPr>
              <a:spLocks noChangeArrowheads="1"/>
            </p:cNvSpPr>
            <p:nvPr/>
          </p:nvSpPr>
          <p:spPr bwMode="auto">
            <a:xfrm>
              <a:off x="695" y="-53"/>
              <a:ext cx="2" cy="41"/>
            </a:xfrm>
            <a:custGeom>
              <a:avLst/>
              <a:gdLst>
                <a:gd name="T0" fmla="*/ 0 w 2"/>
                <a:gd name="T1" fmla="*/ 41 h 41"/>
                <a:gd name="T2" fmla="*/ 2 w 2"/>
                <a:gd name="T3" fmla="*/ 0 h 41"/>
              </a:gdLst>
              <a:ahLst/>
              <a:cxnLst>
                <a:cxn ang="0">
                  <a:pos x="T0" y="T1"/>
                </a:cxn>
                <a:cxn ang="0">
                  <a:pos x="T2" y="T3"/>
                </a:cxn>
              </a:cxnLst>
              <a:rect l="0" t="0" r="r" b="b"/>
              <a:pathLst>
                <a:path w="2" h="41">
                  <a:moveTo>
                    <a:pt x="0" y="41"/>
                  </a:moveTo>
                  <a:lnTo>
                    <a:pt x="2" y="0"/>
                  </a:lnTo>
                </a:path>
              </a:pathLst>
            </a:custGeom>
            <a:solidFill>
              <a:srgbClr val="FFFFFF"/>
            </a:solidFill>
            <a:ln w="1">
              <a:solidFill>
                <a:srgbClr val="93ACD1"/>
              </a:solidFill>
              <a:prstDash val="solid"/>
              <a:round/>
              <a:headEnd/>
              <a:tailEnd/>
            </a:ln>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cs typeface="Arial" panose="020B0604020202020204" pitchFamily="34" charset="0"/>
              </a:endParaRPr>
            </a:p>
          </p:txBody>
        </p:sp>
        <p:sp>
          <p:nvSpPr>
            <p:cNvPr id="136" name="Rectangle 144" descr=" Phase 3 FSR&#10;Tue 5/24/16"/>
            <p:cNvSpPr>
              <a:spLocks noChangeArrowheads="1"/>
            </p:cNvSpPr>
            <p:nvPr/>
          </p:nvSpPr>
          <p:spPr bwMode="auto">
            <a:xfrm>
              <a:off x="659" y="-74"/>
              <a:ext cx="73"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73451"/>
                  </a:solidFill>
                  <a:effectLst/>
                  <a:latin typeface="Arial" panose="020B0604020202020204" pitchFamily="34" charset="0"/>
                  <a:cs typeface="Arial" panose="020B0604020202020204" pitchFamily="34" charset="0"/>
                </a:rPr>
                <a:t>Phase 3 FSR</a:t>
              </a:r>
              <a:br>
                <a:rPr kumimoji="0" lang="en-US" altLang="en-US" sz="900" b="1"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US" altLang="en-US" sz="900" b="1" i="0" u="none" strike="noStrike" cap="none" normalizeH="0" baseline="0" dirty="0">
                  <a:ln>
                    <a:noFill/>
                  </a:ln>
                  <a:solidFill>
                    <a:srgbClr val="4F81BD"/>
                  </a:solidFill>
                  <a:effectLst/>
                  <a:latin typeface="Arial" panose="020B0604020202020204" pitchFamily="34" charset="0"/>
                  <a:cs typeface="Arial" panose="020B0604020202020204" pitchFamily="34" charset="0"/>
                </a:rPr>
                <a:t>Tue 5/24/16</a:t>
              </a:r>
              <a:endParaRPr kumimoji="0" lang="en-US" altLang="en-US" sz="9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nvGrpSpPr>
            <p:cNvPr id="137" name="Group 141"/>
            <p:cNvGrpSpPr>
              <a:grpSpLocks/>
            </p:cNvGrpSpPr>
            <p:nvPr/>
          </p:nvGrpSpPr>
          <p:grpSpPr bwMode="auto">
            <a:xfrm>
              <a:off x="713" y="153"/>
              <a:ext cx="24" cy="24"/>
              <a:chOff x="0" y="271"/>
              <a:chExt cx="100" cy="100"/>
            </a:xfrm>
          </p:grpSpPr>
          <p:sp>
            <p:nvSpPr>
              <p:cNvPr id="155" name="Freeform 143"/>
              <p:cNvSpPr>
                <a:spLocks noChangeArrowheads="1"/>
              </p:cNvSpPr>
              <p:nvPr/>
            </p:nvSpPr>
            <p:spPr bwMode="auto">
              <a:xfrm>
                <a:off x="0" y="271"/>
                <a:ext cx="100" cy="100"/>
              </a:xfrm>
              <a:custGeom>
                <a:avLst/>
                <a:gdLst>
                  <a:gd name="T0" fmla="*/ 50 w 100"/>
                  <a:gd name="T1" fmla="*/ 0 h 100"/>
                  <a:gd name="T2" fmla="*/ 100 w 100"/>
                  <a:gd name="T3" fmla="*/ 50 h 100"/>
                  <a:gd name="T4" fmla="*/ 50 w 100"/>
                  <a:gd name="T5" fmla="*/ 100 h 100"/>
                  <a:gd name="T6" fmla="*/ 0 w 100"/>
                  <a:gd name="T7" fmla="*/ 50 h 100"/>
                  <a:gd name="T8" fmla="*/ 50 w 100"/>
                  <a:gd name="T9" fmla="*/ 0 h 100"/>
                </a:gdLst>
                <a:ahLst/>
                <a:cxnLst>
                  <a:cxn ang="0">
                    <a:pos x="T0" y="T1"/>
                  </a:cxn>
                  <a:cxn ang="0">
                    <a:pos x="T2" y="T3"/>
                  </a:cxn>
                  <a:cxn ang="0">
                    <a:pos x="T4" y="T5"/>
                  </a:cxn>
                  <a:cxn ang="0">
                    <a:pos x="T6" y="T7"/>
                  </a:cxn>
                  <a:cxn ang="0">
                    <a:pos x="T8" y="T9"/>
                  </a:cxn>
                </a:cxnLst>
                <a:rect l="0" t="0" r="r" b="b"/>
                <a:pathLst>
                  <a:path w="100" h="100">
                    <a:moveTo>
                      <a:pt x="50" y="0"/>
                    </a:moveTo>
                    <a:lnTo>
                      <a:pt x="100" y="50"/>
                    </a:lnTo>
                    <a:lnTo>
                      <a:pt x="50" y="100"/>
                    </a:lnTo>
                    <a:lnTo>
                      <a:pt x="0" y="50"/>
                    </a:lnTo>
                    <a:lnTo>
                      <a:pt x="50" y="0"/>
                    </a:lnTo>
                  </a:path>
                </a:pathLst>
              </a:custGeom>
              <a:solidFill>
                <a:srgbClr val="FFFFFF"/>
              </a:solidFill>
              <a:ln w="1">
                <a:solidFill>
                  <a:srgbClr val="93ACD1"/>
                </a:solidFill>
                <a:round/>
                <a:headEnd/>
                <a:tailEnd/>
              </a:ln>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cs typeface="Arial" panose="020B0604020202020204" pitchFamily="34" charset="0"/>
                </a:endParaRPr>
              </a:p>
            </p:txBody>
          </p:sp>
          <p:sp>
            <p:nvSpPr>
              <p:cNvPr id="156" name="Freeform 142"/>
              <p:cNvSpPr>
                <a:spLocks noChangeArrowheads="1"/>
              </p:cNvSpPr>
              <p:nvPr/>
            </p:nvSpPr>
            <p:spPr bwMode="auto">
              <a:xfrm>
                <a:off x="29" y="300"/>
                <a:ext cx="50" cy="5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path>
                </a:pathLst>
              </a:custGeom>
              <a:solidFill>
                <a:srgbClr val="93ACD1"/>
              </a:solidFill>
              <a:ln w="1">
                <a:solidFill>
                  <a:srgbClr val="93ACD1"/>
                </a:solidFill>
                <a:round/>
                <a:headEnd/>
                <a:tailEnd/>
              </a:ln>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cs typeface="Arial" panose="020B0604020202020204" pitchFamily="34" charset="0"/>
                </a:endParaRPr>
              </a:p>
            </p:txBody>
          </p:sp>
        </p:grpSp>
        <p:sp>
          <p:nvSpPr>
            <p:cNvPr id="138" name="Freeform 140"/>
            <p:cNvSpPr>
              <a:spLocks noChangeArrowheads="1"/>
            </p:cNvSpPr>
            <p:nvPr/>
          </p:nvSpPr>
          <p:spPr bwMode="auto">
            <a:xfrm flipH="1">
              <a:off x="721" y="182"/>
              <a:ext cx="10" cy="66"/>
            </a:xfrm>
            <a:custGeom>
              <a:avLst/>
              <a:gdLst>
                <a:gd name="T0" fmla="*/ 1 w 1"/>
                <a:gd name="T1" fmla="*/ 0 h 63"/>
                <a:gd name="T2" fmla="*/ 0 w 1"/>
                <a:gd name="T3" fmla="*/ 63 h 63"/>
              </a:gdLst>
              <a:ahLst/>
              <a:cxnLst>
                <a:cxn ang="0">
                  <a:pos x="T0" y="T1"/>
                </a:cxn>
                <a:cxn ang="0">
                  <a:pos x="T2" y="T3"/>
                </a:cxn>
              </a:cxnLst>
              <a:rect l="0" t="0" r="r" b="b"/>
              <a:pathLst>
                <a:path w="1" h="63">
                  <a:moveTo>
                    <a:pt x="1" y="0"/>
                  </a:moveTo>
                  <a:lnTo>
                    <a:pt x="0" y="63"/>
                  </a:lnTo>
                </a:path>
              </a:pathLst>
            </a:custGeom>
            <a:solidFill>
              <a:srgbClr val="FFFFFF"/>
            </a:solidFill>
            <a:ln w="1">
              <a:solidFill>
                <a:srgbClr val="93ACD1"/>
              </a:solidFill>
              <a:prstDash val="solid"/>
              <a:round/>
              <a:headEnd/>
              <a:tailEnd/>
            </a:ln>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cs typeface="Arial" panose="020B0604020202020204" pitchFamily="34" charset="0"/>
              </a:endParaRPr>
            </a:p>
          </p:txBody>
        </p:sp>
        <p:sp>
          <p:nvSpPr>
            <p:cNvPr id="139" name="Rectangle 139" descr="ZIN Contract Delivery Date&#10;Fri 9/2/16"/>
            <p:cNvSpPr>
              <a:spLocks noChangeArrowheads="1"/>
            </p:cNvSpPr>
            <p:nvPr/>
          </p:nvSpPr>
          <p:spPr bwMode="auto">
            <a:xfrm>
              <a:off x="643" y="237"/>
              <a:ext cx="149"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73451"/>
                  </a:solidFill>
                  <a:effectLst/>
                  <a:latin typeface="Arial" panose="020B0604020202020204" pitchFamily="34" charset="0"/>
                  <a:cs typeface="Arial" panose="020B0604020202020204" pitchFamily="34" charset="0"/>
                </a:rPr>
                <a:t>ZIN Contract Delivery Date</a:t>
              </a:r>
              <a:br>
                <a:rPr kumimoji="0" lang="en-US" altLang="en-US" sz="900" b="1"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US" altLang="en-US" sz="900" b="1" i="0" u="none" strike="noStrike" cap="none" normalizeH="0" baseline="0" dirty="0">
                  <a:ln>
                    <a:noFill/>
                  </a:ln>
                  <a:solidFill>
                    <a:srgbClr val="4F81BD"/>
                  </a:solidFill>
                  <a:effectLst/>
                  <a:latin typeface="Arial" panose="020B0604020202020204" pitchFamily="34" charset="0"/>
                  <a:cs typeface="Arial" panose="020B0604020202020204" pitchFamily="34" charset="0"/>
                </a:rPr>
                <a:t>Fri 9/2/16</a:t>
              </a:r>
              <a:endParaRPr kumimoji="0" lang="en-US" altLang="en-US" sz="9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nvGrpSpPr>
            <p:cNvPr id="140" name="Group 136"/>
            <p:cNvGrpSpPr>
              <a:grpSpLocks/>
            </p:cNvGrpSpPr>
            <p:nvPr/>
          </p:nvGrpSpPr>
          <p:grpSpPr bwMode="auto">
            <a:xfrm>
              <a:off x="748" y="154"/>
              <a:ext cx="24" cy="24"/>
              <a:chOff x="32" y="280"/>
              <a:chExt cx="100" cy="100"/>
            </a:xfrm>
          </p:grpSpPr>
          <p:sp>
            <p:nvSpPr>
              <p:cNvPr id="153" name="Freeform 138"/>
              <p:cNvSpPr>
                <a:spLocks noChangeArrowheads="1"/>
              </p:cNvSpPr>
              <p:nvPr/>
            </p:nvSpPr>
            <p:spPr bwMode="auto">
              <a:xfrm>
                <a:off x="32" y="280"/>
                <a:ext cx="100" cy="100"/>
              </a:xfrm>
              <a:custGeom>
                <a:avLst/>
                <a:gdLst>
                  <a:gd name="T0" fmla="*/ 50 w 100"/>
                  <a:gd name="T1" fmla="*/ 0 h 100"/>
                  <a:gd name="T2" fmla="*/ 100 w 100"/>
                  <a:gd name="T3" fmla="*/ 50 h 100"/>
                  <a:gd name="T4" fmla="*/ 50 w 100"/>
                  <a:gd name="T5" fmla="*/ 100 h 100"/>
                  <a:gd name="T6" fmla="*/ 0 w 100"/>
                  <a:gd name="T7" fmla="*/ 50 h 100"/>
                  <a:gd name="T8" fmla="*/ 50 w 100"/>
                  <a:gd name="T9" fmla="*/ 0 h 100"/>
                </a:gdLst>
                <a:ahLst/>
                <a:cxnLst>
                  <a:cxn ang="0">
                    <a:pos x="T0" y="T1"/>
                  </a:cxn>
                  <a:cxn ang="0">
                    <a:pos x="T2" y="T3"/>
                  </a:cxn>
                  <a:cxn ang="0">
                    <a:pos x="T4" y="T5"/>
                  </a:cxn>
                  <a:cxn ang="0">
                    <a:pos x="T6" y="T7"/>
                  </a:cxn>
                  <a:cxn ang="0">
                    <a:pos x="T8" y="T9"/>
                  </a:cxn>
                </a:cxnLst>
                <a:rect l="0" t="0" r="r" b="b"/>
                <a:pathLst>
                  <a:path w="100" h="100">
                    <a:moveTo>
                      <a:pt x="50" y="0"/>
                    </a:moveTo>
                    <a:lnTo>
                      <a:pt x="100" y="50"/>
                    </a:lnTo>
                    <a:lnTo>
                      <a:pt x="50" y="100"/>
                    </a:lnTo>
                    <a:lnTo>
                      <a:pt x="0" y="50"/>
                    </a:lnTo>
                    <a:lnTo>
                      <a:pt x="50" y="0"/>
                    </a:lnTo>
                  </a:path>
                </a:pathLst>
              </a:custGeom>
              <a:solidFill>
                <a:srgbClr val="FFFFFF"/>
              </a:solidFill>
              <a:ln w="1">
                <a:solidFill>
                  <a:srgbClr val="93ACD1"/>
                </a:solidFill>
                <a:round/>
                <a:headEnd/>
                <a:tailEnd/>
              </a:ln>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cs typeface="Arial" panose="020B0604020202020204" pitchFamily="34" charset="0"/>
                </a:endParaRPr>
              </a:p>
            </p:txBody>
          </p:sp>
          <p:sp>
            <p:nvSpPr>
              <p:cNvPr id="154" name="Freeform 137"/>
              <p:cNvSpPr>
                <a:spLocks noChangeArrowheads="1"/>
              </p:cNvSpPr>
              <p:nvPr/>
            </p:nvSpPr>
            <p:spPr bwMode="auto">
              <a:xfrm>
                <a:off x="60" y="307"/>
                <a:ext cx="50" cy="5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path>
                </a:pathLst>
              </a:custGeom>
              <a:solidFill>
                <a:srgbClr val="93ACD1"/>
              </a:solidFill>
              <a:ln w="1">
                <a:solidFill>
                  <a:srgbClr val="93ACD1"/>
                </a:solidFill>
                <a:round/>
                <a:headEnd/>
                <a:tailEnd/>
              </a:ln>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cs typeface="Arial" panose="020B0604020202020204" pitchFamily="34" charset="0"/>
                </a:endParaRPr>
              </a:p>
            </p:txBody>
          </p:sp>
        </p:grpSp>
        <p:sp>
          <p:nvSpPr>
            <p:cNvPr id="141" name="Freeform 135"/>
            <p:cNvSpPr>
              <a:spLocks noChangeArrowheads="1"/>
            </p:cNvSpPr>
            <p:nvPr/>
          </p:nvSpPr>
          <p:spPr bwMode="auto">
            <a:xfrm>
              <a:off x="762" y="166"/>
              <a:ext cx="12" cy="44"/>
            </a:xfrm>
            <a:custGeom>
              <a:avLst/>
              <a:gdLst>
                <a:gd name="T0" fmla="*/ 0 h 15"/>
                <a:gd name="T1" fmla="*/ 15 h 15"/>
              </a:gdLst>
              <a:ahLst/>
              <a:cxnLst>
                <a:cxn ang="0">
                  <a:pos x="0" y="T0"/>
                </a:cxn>
                <a:cxn ang="0">
                  <a:pos x="0" y="T1"/>
                </a:cxn>
              </a:cxnLst>
              <a:rect l="0" t="0" r="r" b="b"/>
              <a:pathLst>
                <a:path h="15">
                  <a:moveTo>
                    <a:pt x="0" y="0"/>
                  </a:moveTo>
                  <a:lnTo>
                    <a:pt x="0" y="15"/>
                  </a:lnTo>
                </a:path>
              </a:pathLst>
            </a:custGeom>
            <a:solidFill>
              <a:srgbClr val="FFFFFF"/>
            </a:solidFill>
            <a:ln w="1">
              <a:solidFill>
                <a:srgbClr val="93ACD1"/>
              </a:solidFill>
              <a:prstDash val="solid"/>
              <a:round/>
              <a:headEnd/>
              <a:tailEnd/>
            </a:ln>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cs typeface="Arial" panose="020B0604020202020204" pitchFamily="34" charset="0"/>
              </a:endParaRPr>
            </a:p>
          </p:txBody>
        </p:sp>
        <p:sp>
          <p:nvSpPr>
            <p:cNvPr id="142" name="Rectangle 134" descr="SAR/PSR&#10;Tue 12/6/16"/>
            <p:cNvSpPr>
              <a:spLocks noChangeArrowheads="1"/>
            </p:cNvSpPr>
            <p:nvPr/>
          </p:nvSpPr>
          <p:spPr bwMode="auto">
            <a:xfrm>
              <a:off x="742" y="191"/>
              <a:ext cx="61"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73451"/>
                  </a:solidFill>
                  <a:effectLst/>
                  <a:latin typeface="Arial" panose="020B0604020202020204" pitchFamily="34" charset="0"/>
                  <a:cs typeface="Arial" panose="020B0604020202020204" pitchFamily="34" charset="0"/>
                </a:rPr>
                <a:t>SAR/PSR</a:t>
              </a:r>
              <a:br>
                <a:rPr kumimoji="0" lang="en-US" altLang="en-US" sz="900" b="1"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US" altLang="en-US" sz="900" b="1" i="0" u="none" strike="noStrike" cap="none" normalizeH="0" baseline="0" dirty="0">
                  <a:ln>
                    <a:noFill/>
                  </a:ln>
                  <a:solidFill>
                    <a:srgbClr val="4F81BD"/>
                  </a:solidFill>
                  <a:effectLst/>
                  <a:latin typeface="Arial" panose="020B0604020202020204" pitchFamily="34" charset="0"/>
                  <a:cs typeface="Arial" panose="020B0604020202020204" pitchFamily="34" charset="0"/>
                </a:rPr>
                <a:t>Tue 12/6/16</a:t>
              </a:r>
              <a:endParaRPr kumimoji="0" lang="en-US" altLang="en-US" sz="9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nvGrpSpPr>
            <p:cNvPr id="143" name="Group 131"/>
            <p:cNvGrpSpPr>
              <a:grpSpLocks/>
            </p:cNvGrpSpPr>
            <p:nvPr/>
          </p:nvGrpSpPr>
          <p:grpSpPr bwMode="auto">
            <a:xfrm>
              <a:off x="747" y="-12"/>
              <a:ext cx="24" cy="24"/>
              <a:chOff x="0" y="0"/>
              <a:chExt cx="100" cy="100"/>
            </a:xfrm>
          </p:grpSpPr>
          <p:sp>
            <p:nvSpPr>
              <p:cNvPr id="151" name="Freeform 133"/>
              <p:cNvSpPr>
                <a:spLocks noChangeArrowheads="1"/>
              </p:cNvSpPr>
              <p:nvPr/>
            </p:nvSpPr>
            <p:spPr bwMode="auto">
              <a:xfrm>
                <a:off x="0" y="0"/>
                <a:ext cx="100" cy="100"/>
              </a:xfrm>
              <a:custGeom>
                <a:avLst/>
                <a:gdLst>
                  <a:gd name="T0" fmla="*/ 50 w 100"/>
                  <a:gd name="T1" fmla="*/ 0 h 100"/>
                  <a:gd name="T2" fmla="*/ 100 w 100"/>
                  <a:gd name="T3" fmla="*/ 50 h 100"/>
                  <a:gd name="T4" fmla="*/ 50 w 100"/>
                  <a:gd name="T5" fmla="*/ 100 h 100"/>
                  <a:gd name="T6" fmla="*/ 0 w 100"/>
                  <a:gd name="T7" fmla="*/ 50 h 100"/>
                  <a:gd name="T8" fmla="*/ 50 w 100"/>
                  <a:gd name="T9" fmla="*/ 0 h 100"/>
                </a:gdLst>
                <a:ahLst/>
                <a:cxnLst>
                  <a:cxn ang="0">
                    <a:pos x="T0" y="T1"/>
                  </a:cxn>
                  <a:cxn ang="0">
                    <a:pos x="T2" y="T3"/>
                  </a:cxn>
                  <a:cxn ang="0">
                    <a:pos x="T4" y="T5"/>
                  </a:cxn>
                  <a:cxn ang="0">
                    <a:pos x="T6" y="T7"/>
                  </a:cxn>
                  <a:cxn ang="0">
                    <a:pos x="T8" y="T9"/>
                  </a:cxn>
                </a:cxnLst>
                <a:rect l="0" t="0" r="r" b="b"/>
                <a:pathLst>
                  <a:path w="100" h="100">
                    <a:moveTo>
                      <a:pt x="50" y="0"/>
                    </a:moveTo>
                    <a:lnTo>
                      <a:pt x="100" y="50"/>
                    </a:lnTo>
                    <a:lnTo>
                      <a:pt x="50" y="100"/>
                    </a:lnTo>
                    <a:lnTo>
                      <a:pt x="0" y="50"/>
                    </a:lnTo>
                    <a:lnTo>
                      <a:pt x="50" y="0"/>
                    </a:lnTo>
                  </a:path>
                </a:pathLst>
              </a:custGeom>
              <a:solidFill>
                <a:srgbClr val="FFFFFF"/>
              </a:solidFill>
              <a:ln w="1">
                <a:solidFill>
                  <a:srgbClr val="93ACD1"/>
                </a:solidFill>
                <a:round/>
                <a:headEnd/>
                <a:tailEnd/>
              </a:ln>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cs typeface="Arial" panose="020B0604020202020204" pitchFamily="34" charset="0"/>
                </a:endParaRPr>
              </a:p>
            </p:txBody>
          </p:sp>
          <p:sp>
            <p:nvSpPr>
              <p:cNvPr id="152" name="Freeform 132"/>
              <p:cNvSpPr>
                <a:spLocks noChangeArrowheads="1"/>
              </p:cNvSpPr>
              <p:nvPr/>
            </p:nvSpPr>
            <p:spPr bwMode="auto">
              <a:xfrm>
                <a:off x="25" y="25"/>
                <a:ext cx="50" cy="5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path>
                </a:pathLst>
              </a:custGeom>
              <a:solidFill>
                <a:srgbClr val="93ACD1"/>
              </a:solidFill>
              <a:ln w="1">
                <a:solidFill>
                  <a:srgbClr val="93ACD1"/>
                </a:solidFill>
                <a:round/>
                <a:headEnd/>
                <a:tailEnd/>
              </a:ln>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cs typeface="Arial" panose="020B0604020202020204" pitchFamily="34" charset="0"/>
                </a:endParaRPr>
              </a:p>
            </p:txBody>
          </p:sp>
        </p:grpSp>
        <p:sp>
          <p:nvSpPr>
            <p:cNvPr id="144" name="Freeform 130"/>
            <p:cNvSpPr>
              <a:spLocks noChangeArrowheads="1"/>
            </p:cNvSpPr>
            <p:nvPr/>
          </p:nvSpPr>
          <p:spPr bwMode="auto">
            <a:xfrm flipH="1">
              <a:off x="759" y="-53"/>
              <a:ext cx="5" cy="41"/>
            </a:xfrm>
            <a:custGeom>
              <a:avLst/>
              <a:gdLst>
                <a:gd name="T0" fmla="*/ 0 w 1"/>
                <a:gd name="T1" fmla="*/ 21 h 21"/>
                <a:gd name="T2" fmla="*/ 1 w 1"/>
                <a:gd name="T3" fmla="*/ 0 h 21"/>
              </a:gdLst>
              <a:ahLst/>
              <a:cxnLst>
                <a:cxn ang="0">
                  <a:pos x="T0" y="T1"/>
                </a:cxn>
                <a:cxn ang="0">
                  <a:pos x="T2" y="T3"/>
                </a:cxn>
              </a:cxnLst>
              <a:rect l="0" t="0" r="r" b="b"/>
              <a:pathLst>
                <a:path w="1" h="21">
                  <a:moveTo>
                    <a:pt x="0" y="21"/>
                  </a:moveTo>
                  <a:lnTo>
                    <a:pt x="1" y="0"/>
                  </a:lnTo>
                </a:path>
              </a:pathLst>
            </a:custGeom>
            <a:solidFill>
              <a:srgbClr val="FFFFFF"/>
            </a:solidFill>
            <a:ln w="1">
              <a:solidFill>
                <a:srgbClr val="93ACD1"/>
              </a:solidFill>
              <a:prstDash val="solid"/>
              <a:round/>
              <a:headEnd/>
              <a:tailEnd/>
            </a:ln>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cs typeface="Arial" panose="020B0604020202020204" pitchFamily="34" charset="0"/>
              </a:endParaRPr>
            </a:p>
          </p:txBody>
        </p:sp>
        <p:sp>
          <p:nvSpPr>
            <p:cNvPr id="145" name="Rectangle 129" descr="Project FHA&#10;Fri 12/30/16"/>
            <p:cNvSpPr>
              <a:spLocks noChangeArrowheads="1"/>
            </p:cNvSpPr>
            <p:nvPr/>
          </p:nvSpPr>
          <p:spPr bwMode="auto">
            <a:xfrm>
              <a:off x="748" y="-84"/>
              <a:ext cx="69" cy="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73451"/>
                  </a:solidFill>
                  <a:effectLst/>
                  <a:latin typeface="Arial" panose="020B0604020202020204" pitchFamily="34" charset="0"/>
                  <a:cs typeface="Arial" panose="020B0604020202020204" pitchFamily="34" charset="0"/>
                </a:rPr>
                <a:t>Project FHA</a:t>
              </a:r>
              <a:br>
                <a:rPr kumimoji="0" lang="en-US" altLang="en-US" sz="900" b="1"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US" altLang="en-US" sz="900" b="1" i="0" u="none" strike="noStrike" cap="none" normalizeH="0" baseline="0" dirty="0">
                  <a:ln>
                    <a:noFill/>
                  </a:ln>
                  <a:solidFill>
                    <a:srgbClr val="4F81BD"/>
                  </a:solidFill>
                  <a:effectLst/>
                  <a:latin typeface="Arial" panose="020B0604020202020204" pitchFamily="34" charset="0"/>
                  <a:cs typeface="Arial" panose="020B0604020202020204" pitchFamily="34" charset="0"/>
                </a:rPr>
                <a:t>Fri 12/30/16</a:t>
              </a:r>
              <a:endParaRPr kumimoji="0" lang="en-US" altLang="en-US" sz="9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nvGrpSpPr>
            <p:cNvPr id="146" name="Group 126"/>
            <p:cNvGrpSpPr>
              <a:grpSpLocks/>
            </p:cNvGrpSpPr>
            <p:nvPr/>
          </p:nvGrpSpPr>
          <p:grpSpPr bwMode="auto">
            <a:xfrm>
              <a:off x="821" y="154"/>
              <a:ext cx="24" cy="24"/>
              <a:chOff x="193" y="281"/>
              <a:chExt cx="100" cy="100"/>
            </a:xfrm>
          </p:grpSpPr>
          <p:sp>
            <p:nvSpPr>
              <p:cNvPr id="149" name="Freeform 128"/>
              <p:cNvSpPr>
                <a:spLocks noChangeArrowheads="1"/>
              </p:cNvSpPr>
              <p:nvPr/>
            </p:nvSpPr>
            <p:spPr bwMode="auto">
              <a:xfrm>
                <a:off x="193" y="281"/>
                <a:ext cx="100" cy="100"/>
              </a:xfrm>
              <a:custGeom>
                <a:avLst/>
                <a:gdLst>
                  <a:gd name="T0" fmla="*/ 50 w 100"/>
                  <a:gd name="T1" fmla="*/ 0 h 100"/>
                  <a:gd name="T2" fmla="*/ 100 w 100"/>
                  <a:gd name="T3" fmla="*/ 50 h 100"/>
                  <a:gd name="T4" fmla="*/ 50 w 100"/>
                  <a:gd name="T5" fmla="*/ 100 h 100"/>
                  <a:gd name="T6" fmla="*/ 0 w 100"/>
                  <a:gd name="T7" fmla="*/ 50 h 100"/>
                  <a:gd name="T8" fmla="*/ 50 w 100"/>
                  <a:gd name="T9" fmla="*/ 0 h 100"/>
                </a:gdLst>
                <a:ahLst/>
                <a:cxnLst>
                  <a:cxn ang="0">
                    <a:pos x="T0" y="T1"/>
                  </a:cxn>
                  <a:cxn ang="0">
                    <a:pos x="T2" y="T3"/>
                  </a:cxn>
                  <a:cxn ang="0">
                    <a:pos x="T4" y="T5"/>
                  </a:cxn>
                  <a:cxn ang="0">
                    <a:pos x="T6" y="T7"/>
                  </a:cxn>
                  <a:cxn ang="0">
                    <a:pos x="T8" y="T9"/>
                  </a:cxn>
                </a:cxnLst>
                <a:rect l="0" t="0" r="r" b="b"/>
                <a:pathLst>
                  <a:path w="100" h="100">
                    <a:moveTo>
                      <a:pt x="50" y="0"/>
                    </a:moveTo>
                    <a:lnTo>
                      <a:pt x="100" y="50"/>
                    </a:lnTo>
                    <a:lnTo>
                      <a:pt x="50" y="100"/>
                    </a:lnTo>
                    <a:lnTo>
                      <a:pt x="0" y="50"/>
                    </a:lnTo>
                    <a:lnTo>
                      <a:pt x="50" y="0"/>
                    </a:lnTo>
                  </a:path>
                </a:pathLst>
              </a:custGeom>
              <a:solidFill>
                <a:srgbClr val="FFFFFF"/>
              </a:solidFill>
              <a:ln w="1">
                <a:solidFill>
                  <a:srgbClr val="93ACD1"/>
                </a:solidFill>
                <a:round/>
                <a:headEnd/>
                <a:tailEnd/>
              </a:ln>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cs typeface="Arial" panose="020B0604020202020204" pitchFamily="34" charset="0"/>
                </a:endParaRPr>
              </a:p>
            </p:txBody>
          </p:sp>
          <p:sp>
            <p:nvSpPr>
              <p:cNvPr id="150" name="Freeform 127"/>
              <p:cNvSpPr>
                <a:spLocks noChangeArrowheads="1"/>
              </p:cNvSpPr>
              <p:nvPr/>
            </p:nvSpPr>
            <p:spPr bwMode="auto">
              <a:xfrm>
                <a:off x="222" y="308"/>
                <a:ext cx="50" cy="5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path>
                </a:pathLst>
              </a:custGeom>
              <a:solidFill>
                <a:srgbClr val="93ACD1"/>
              </a:solidFill>
              <a:ln w="1">
                <a:solidFill>
                  <a:srgbClr val="93ACD1"/>
                </a:solidFill>
                <a:round/>
                <a:headEnd/>
                <a:tailEnd/>
              </a:ln>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cs typeface="Arial" panose="020B0604020202020204" pitchFamily="34" charset="0"/>
                </a:endParaRPr>
              </a:p>
            </p:txBody>
          </p:sp>
        </p:grpSp>
        <p:sp>
          <p:nvSpPr>
            <p:cNvPr id="147" name="Freeform 125"/>
            <p:cNvSpPr>
              <a:spLocks noChangeArrowheads="1"/>
            </p:cNvSpPr>
            <p:nvPr/>
          </p:nvSpPr>
          <p:spPr bwMode="auto">
            <a:xfrm flipH="1">
              <a:off x="810" y="182"/>
              <a:ext cx="26" cy="89"/>
            </a:xfrm>
            <a:custGeom>
              <a:avLst/>
              <a:gdLst>
                <a:gd name="T0" fmla="*/ 0 h 33"/>
                <a:gd name="T1" fmla="*/ 33 h 33"/>
              </a:gdLst>
              <a:ahLst/>
              <a:cxnLst>
                <a:cxn ang="0">
                  <a:pos x="0" y="T0"/>
                </a:cxn>
                <a:cxn ang="0">
                  <a:pos x="0" y="T1"/>
                </a:cxn>
              </a:cxnLst>
              <a:rect l="0" t="0" r="r" b="b"/>
              <a:pathLst>
                <a:path h="33">
                  <a:moveTo>
                    <a:pt x="0" y="0"/>
                  </a:moveTo>
                  <a:lnTo>
                    <a:pt x="0" y="33"/>
                  </a:lnTo>
                </a:path>
              </a:pathLst>
            </a:custGeom>
            <a:solidFill>
              <a:srgbClr val="FFFFFF"/>
            </a:solidFill>
            <a:ln w="1">
              <a:solidFill>
                <a:srgbClr val="93ACD1"/>
              </a:solidFill>
              <a:prstDash val="solid"/>
              <a:round/>
              <a:headEnd/>
              <a:tailEnd/>
            </a:ln>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cs typeface="Arial" panose="020B0604020202020204" pitchFamily="34" charset="0"/>
              </a:endParaRPr>
            </a:p>
          </p:txBody>
        </p:sp>
        <p:sp>
          <p:nvSpPr>
            <p:cNvPr id="148" name="Rectangle 124" descr="Launch (Sp-X 11)&#10;Sun 4/9/17"/>
            <p:cNvSpPr>
              <a:spLocks noChangeArrowheads="1"/>
            </p:cNvSpPr>
            <p:nvPr/>
          </p:nvSpPr>
          <p:spPr bwMode="auto">
            <a:xfrm>
              <a:off x="757" y="276"/>
              <a:ext cx="96"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73451"/>
                  </a:solidFill>
                  <a:effectLst/>
                  <a:latin typeface="Arial" panose="020B0604020202020204" pitchFamily="34" charset="0"/>
                  <a:cs typeface="Arial" panose="020B0604020202020204" pitchFamily="34" charset="0"/>
                </a:rPr>
                <a:t>Launch (Sp-X 11)</a:t>
              </a:r>
              <a:br>
                <a:rPr kumimoji="0" lang="en-US" altLang="en-US" sz="900" b="1"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US" altLang="en-US" sz="900" b="1" i="0" u="none" strike="noStrike" cap="none" normalizeH="0" baseline="0" dirty="0">
                  <a:ln>
                    <a:noFill/>
                  </a:ln>
                  <a:solidFill>
                    <a:srgbClr val="4F81BD"/>
                  </a:solidFill>
                  <a:effectLst/>
                  <a:latin typeface="Arial" panose="020B0604020202020204" pitchFamily="34" charset="0"/>
                  <a:cs typeface="Arial" panose="020B0604020202020204" pitchFamily="34" charset="0"/>
                </a:rPr>
                <a:t>Sat </a:t>
              </a:r>
              <a:r>
                <a:rPr lang="en-US" altLang="en-US" sz="900" b="1" dirty="0">
                  <a:solidFill>
                    <a:srgbClr val="4F81BD"/>
                  </a:solidFill>
                  <a:latin typeface="Arial" panose="020B0604020202020204" pitchFamily="34" charset="0"/>
                  <a:cs typeface="Arial" panose="020B0604020202020204" pitchFamily="34" charset="0"/>
                </a:rPr>
                <a:t>6</a:t>
              </a:r>
              <a:r>
                <a:rPr kumimoji="0" lang="en-US" altLang="en-US" sz="900" b="1" i="0" u="none" strike="noStrike" cap="none" normalizeH="0" baseline="0" dirty="0">
                  <a:ln>
                    <a:noFill/>
                  </a:ln>
                  <a:solidFill>
                    <a:srgbClr val="4F81BD"/>
                  </a:solidFill>
                  <a:effectLst/>
                  <a:latin typeface="Arial" panose="020B0604020202020204" pitchFamily="34" charset="0"/>
                  <a:cs typeface="Arial" panose="020B0604020202020204" pitchFamily="34" charset="0"/>
                </a:rPr>
                <a:t>/3/17</a:t>
              </a:r>
              <a:endParaRPr kumimoji="0" lang="en-US" altLang="en-US" sz="9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grpSp>
        <p:nvGrpSpPr>
          <p:cNvPr id="165" name="Group 215"/>
          <p:cNvGrpSpPr>
            <a:grpSpLocks/>
          </p:cNvGrpSpPr>
          <p:nvPr/>
        </p:nvGrpSpPr>
        <p:grpSpPr bwMode="auto">
          <a:xfrm>
            <a:off x="7121479" y="2707982"/>
            <a:ext cx="1743075" cy="476250"/>
            <a:chOff x="1561" y="-6"/>
            <a:chExt cx="183" cy="50"/>
          </a:xfrm>
        </p:grpSpPr>
        <p:sp>
          <p:nvSpPr>
            <p:cNvPr id="168" name="Rectangle 220" descr=" Phase E Operations &amp; Sustainment&#10;Wed 7/13/16 - Sun 4/9/17"/>
            <p:cNvSpPr>
              <a:spLocks noChangeArrowheads="1"/>
            </p:cNvSpPr>
            <p:nvPr/>
          </p:nvSpPr>
          <p:spPr bwMode="auto">
            <a:xfrm>
              <a:off x="1561" y="-6"/>
              <a:ext cx="183" cy="50"/>
            </a:xfrm>
            <a:prstGeom prst="rect">
              <a:avLst/>
            </a:prstGeom>
            <a:gradFill rotWithShape="0">
              <a:gsLst>
                <a:gs pos="0">
                  <a:srgbClr val="67788E"/>
                </a:gs>
                <a:gs pos="60001">
                  <a:srgbClr val="364D6A"/>
                </a:gs>
                <a:gs pos="70001">
                  <a:srgbClr val="364D6A"/>
                </a:gs>
                <a:gs pos="100000">
                  <a:srgbClr val="67788E"/>
                </a:gs>
              </a:gsLst>
              <a:lin ang="5400000" scaled="1"/>
            </a:gradFill>
            <a:ln w="1">
              <a:solidFill>
                <a:srgbClr val="FFFFFF"/>
              </a:solidFill>
              <a:miter lim="800000"/>
              <a:headEnd/>
              <a:tailEnd/>
            </a:ln>
          </p:spPr>
          <p:txBody>
            <a:bodyPr vert="horz" wrap="square" lIns="1" tIns="1" rIns="1" bIns="1"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Phase E Operations &amp; Sustainment</a:t>
              </a:r>
              <a:br>
                <a:rPr kumimoji="0" lang="en-US" altLang="en-US" sz="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US" altLang="en-US" sz="8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Wed 7/13/16 - Sun 4/9/17</a:t>
              </a:r>
              <a:endPar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0" name="Freeform 218"/>
            <p:cNvSpPr>
              <a:spLocks noChangeArrowheads="1"/>
            </p:cNvSpPr>
            <p:nvPr/>
          </p:nvSpPr>
          <p:spPr bwMode="auto">
            <a:xfrm>
              <a:off x="1613" y="-6"/>
              <a:ext cx="0" cy="5"/>
            </a:xfrm>
            <a:custGeom>
              <a:avLst/>
              <a:gdLst>
                <a:gd name="T0" fmla="*/ 0 h 5"/>
                <a:gd name="T1" fmla="*/ 5 h 5"/>
              </a:gdLst>
              <a:ahLst/>
              <a:cxnLst>
                <a:cxn ang="0">
                  <a:pos x="0" y="T0"/>
                </a:cxn>
                <a:cxn ang="0">
                  <a:pos x="0" y="T1"/>
                </a:cxn>
              </a:cxnLst>
              <a:rect l="0" t="0" r="r" b="b"/>
              <a:pathLst>
                <a:path h="5">
                  <a:moveTo>
                    <a:pt x="0" y="0"/>
                  </a:moveTo>
                  <a:lnTo>
                    <a:pt x="0" y="5"/>
                  </a:lnTo>
                </a:path>
              </a:pathLst>
            </a:custGeom>
            <a:solidFill>
              <a:srgbClr val="FFFFFF"/>
            </a:solidFill>
            <a:ln w="1">
              <a:solidFill>
                <a:srgbClr val="8EA3BD"/>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2" name="Freeform 216"/>
            <p:cNvSpPr>
              <a:spLocks noChangeArrowheads="1"/>
            </p:cNvSpPr>
            <p:nvPr/>
          </p:nvSpPr>
          <p:spPr bwMode="auto">
            <a:xfrm>
              <a:off x="1731" y="-6"/>
              <a:ext cx="0" cy="5"/>
            </a:xfrm>
            <a:custGeom>
              <a:avLst/>
              <a:gdLst>
                <a:gd name="T0" fmla="*/ 0 h 5"/>
                <a:gd name="T1" fmla="*/ 5 h 5"/>
              </a:gdLst>
              <a:ahLst/>
              <a:cxnLst>
                <a:cxn ang="0">
                  <a:pos x="0" y="T0"/>
                </a:cxn>
                <a:cxn ang="0">
                  <a:pos x="0" y="T1"/>
                </a:cxn>
              </a:cxnLst>
              <a:rect l="0" t="0" r="r" b="b"/>
              <a:pathLst>
                <a:path h="5">
                  <a:moveTo>
                    <a:pt x="0" y="0"/>
                  </a:moveTo>
                  <a:lnTo>
                    <a:pt x="0" y="5"/>
                  </a:lnTo>
                </a:path>
              </a:pathLst>
            </a:custGeom>
            <a:solidFill>
              <a:srgbClr val="FFFFFF"/>
            </a:solidFill>
            <a:ln w="1">
              <a:solidFill>
                <a:srgbClr val="8EA3BD"/>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
        <p:nvSpPr>
          <p:cNvPr id="70" name="Rectangle 69"/>
          <p:cNvSpPr/>
          <p:nvPr/>
        </p:nvSpPr>
        <p:spPr>
          <a:xfrm>
            <a:off x="433384" y="282080"/>
            <a:ext cx="7183395" cy="486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Helvetica" pitchFamily="34" charset="0"/>
              </a:rPr>
              <a:t>ZIN – ACME Project Schedule Template Timeline</a:t>
            </a:r>
          </a:p>
        </p:txBody>
      </p:sp>
      <p:sp>
        <p:nvSpPr>
          <p:cNvPr id="72" name="Footer Placeholder 4"/>
          <p:cNvSpPr>
            <a:spLocks noGrp="1"/>
          </p:cNvSpPr>
          <p:nvPr>
            <p:ph type="ftr" sz="quarter" idx="11"/>
          </p:nvPr>
        </p:nvSpPr>
        <p:spPr>
          <a:xfrm>
            <a:off x="1928553" y="6356350"/>
            <a:ext cx="4529397" cy="365125"/>
          </a:xfrm>
        </p:spPr>
        <p:txBody>
          <a:bodyPr/>
          <a:lstStyle/>
          <a:p>
            <a:r>
              <a:rPr lang="en-US" sz="1200" b="1" dirty="0">
                <a:solidFill>
                  <a:schemeClr val="tx1"/>
                </a:solidFill>
                <a:latin typeface="Arial" panose="020B0604020202020204" pitchFamily="34" charset="0"/>
                <a:cs typeface="Arial" panose="020B0604020202020204" pitchFamily="34" charset="0"/>
              </a:rPr>
              <a:t>NASA Cost and Schedule Symposium August 29-31, 2017</a:t>
            </a:r>
          </a:p>
        </p:txBody>
      </p:sp>
    </p:spTree>
    <p:extLst>
      <p:ext uri="{BB962C8B-B14F-4D97-AF65-F5344CB8AC3E}">
        <p14:creationId xmlns:p14="http://schemas.microsoft.com/office/powerpoint/2010/main" val="4081674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Elbow Connector 15"/>
          <p:cNvCxnSpPr/>
          <p:nvPr/>
        </p:nvCxnSpPr>
        <p:spPr>
          <a:xfrm rot="16200000" flipV="1">
            <a:off x="4312471" y="2546751"/>
            <a:ext cx="453418" cy="1"/>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2" idx="0"/>
          </p:cNvCxnSpPr>
          <p:nvPr/>
        </p:nvCxnSpPr>
        <p:spPr>
          <a:xfrm rot="16200000" flipH="1" flipV="1">
            <a:off x="3695199" y="-706704"/>
            <a:ext cx="2473266" cy="6008490"/>
          </a:xfrm>
          <a:prstGeom prst="bentConnector4">
            <a:avLst>
              <a:gd name="adj1" fmla="val -9243"/>
              <a:gd name="adj2" fmla="val 9073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6-Point Star 22"/>
          <p:cNvSpPr/>
          <p:nvPr/>
        </p:nvSpPr>
        <p:spPr>
          <a:xfrm>
            <a:off x="2594064" y="2338591"/>
            <a:ext cx="3724358" cy="2482274"/>
          </a:xfrm>
          <a:prstGeom prst="star6">
            <a:avLst/>
          </a:prstGeom>
          <a:gradFill flip="none" rotWithShape="1">
            <a:gsLst>
              <a:gs pos="75000">
                <a:srgbClr val="FFFF00"/>
              </a:gs>
              <a:gs pos="74000">
                <a:srgbClr val="EAEA71"/>
              </a:gs>
              <a:gs pos="0">
                <a:srgbClr val="FFFF00"/>
              </a:gs>
              <a:gs pos="74000">
                <a:schemeClr val="accent3">
                  <a:lumMod val="45000"/>
                  <a:lumOff val="55000"/>
                </a:schemeClr>
              </a:gs>
              <a:gs pos="100000">
                <a:schemeClr val="accent3">
                  <a:lumMod val="45000"/>
                  <a:lumOff val="55000"/>
                </a:schemeClr>
              </a:gs>
              <a:gs pos="100000">
                <a:schemeClr val="accent3">
                  <a:lumMod val="30000"/>
                  <a:lumOff val="70000"/>
                </a:schemeClr>
              </a:gs>
            </a:gsLst>
            <a:path path="rect">
              <a:fillToRect l="50000" t="50000" r="50000" b="50000"/>
            </a:path>
            <a:tileRect/>
          </a:gra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8786" y="1309564"/>
            <a:ext cx="1828800" cy="125413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Glenn Research Center Creates Delivery Order </a:t>
            </a:r>
          </a:p>
        </p:txBody>
      </p:sp>
      <p:sp>
        <p:nvSpPr>
          <p:cNvPr id="5" name="Rectangle 4"/>
          <p:cNvSpPr/>
          <p:nvPr/>
        </p:nvSpPr>
        <p:spPr>
          <a:xfrm>
            <a:off x="98786" y="3138364"/>
            <a:ext cx="1828800" cy="125413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Delivery Order is sent to ZIN Technologies Contracting Officer </a:t>
            </a:r>
          </a:p>
        </p:txBody>
      </p:sp>
      <p:sp>
        <p:nvSpPr>
          <p:cNvPr id="6" name="Rectangle 5"/>
          <p:cNvSpPr/>
          <p:nvPr/>
        </p:nvSpPr>
        <p:spPr>
          <a:xfrm>
            <a:off x="3281672" y="1457461"/>
            <a:ext cx="2474966" cy="104828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Response is sent back to Glenn including Delivery Milestones, WBS, Cost &amp; Schedule</a:t>
            </a:r>
          </a:p>
        </p:txBody>
      </p:sp>
      <p:sp>
        <p:nvSpPr>
          <p:cNvPr id="7" name="Rectangle 6"/>
          <p:cNvSpPr/>
          <p:nvPr/>
        </p:nvSpPr>
        <p:spPr>
          <a:xfrm>
            <a:off x="105137" y="4960815"/>
            <a:ext cx="1987274" cy="154478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Contracting Officer forwards D.O. to SpaceDOC II Division/Program Mgr. </a:t>
            </a:r>
          </a:p>
        </p:txBody>
      </p:sp>
      <p:sp>
        <p:nvSpPr>
          <p:cNvPr id="9" name="Rectangle 8"/>
          <p:cNvSpPr/>
          <p:nvPr/>
        </p:nvSpPr>
        <p:spPr>
          <a:xfrm>
            <a:off x="3038758" y="2751325"/>
            <a:ext cx="2946425" cy="147041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Scheduling Mgr. works with Project Mgr. to create Resource Loaded Schedule from 7120.5 Template</a:t>
            </a:r>
          </a:p>
        </p:txBody>
      </p:sp>
      <p:sp>
        <p:nvSpPr>
          <p:cNvPr id="11" name="Rectangle 10"/>
          <p:cNvSpPr/>
          <p:nvPr/>
        </p:nvSpPr>
        <p:spPr>
          <a:xfrm>
            <a:off x="6400800" y="2729498"/>
            <a:ext cx="2611395" cy="1184938"/>
          </a:xfrm>
          <a:prstGeom prst="rect">
            <a:avLst/>
          </a:prstGeom>
          <a:solidFill>
            <a:schemeClr val="bg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ZIN Project Mgr. creates Project Team based on D.O. Milestones &amp; Deliverables</a:t>
            </a:r>
          </a:p>
        </p:txBody>
      </p:sp>
      <p:sp>
        <p:nvSpPr>
          <p:cNvPr id="12" name="Rectangle 11"/>
          <p:cNvSpPr/>
          <p:nvPr/>
        </p:nvSpPr>
        <p:spPr>
          <a:xfrm>
            <a:off x="6318422" y="4145183"/>
            <a:ext cx="2693773" cy="138240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ZIN-Project Mgr. &amp; GRC Project Mgr. have Kick Off Meeting with teams &amp; Project Begins based on D.O. &amp; ZIN Schedule created </a:t>
            </a:r>
          </a:p>
        </p:txBody>
      </p:sp>
      <p:cxnSp>
        <p:nvCxnSpPr>
          <p:cNvPr id="30" name="Elbow Connector 29"/>
          <p:cNvCxnSpPr>
            <a:stCxn id="7" idx="3"/>
            <a:endCxn id="10" idx="1"/>
          </p:cNvCxnSpPr>
          <p:nvPr/>
        </p:nvCxnSpPr>
        <p:spPr>
          <a:xfrm flipV="1">
            <a:off x="2092411" y="5514254"/>
            <a:ext cx="1153578" cy="218952"/>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6" idx="3"/>
            <a:endCxn id="2" idx="1"/>
          </p:cNvCxnSpPr>
          <p:nvPr/>
        </p:nvCxnSpPr>
        <p:spPr>
          <a:xfrm flipV="1">
            <a:off x="5756638" y="1634552"/>
            <a:ext cx="1288077" cy="347052"/>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6200000" flipH="1">
            <a:off x="7546524" y="4027773"/>
            <a:ext cx="230747" cy="4072"/>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rot="16200000" flipH="1">
            <a:off x="7481553" y="5625584"/>
            <a:ext cx="230747" cy="4072"/>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6745461" y="5716412"/>
            <a:ext cx="1828800" cy="85738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Project Begins</a:t>
            </a:r>
          </a:p>
        </p:txBody>
      </p:sp>
      <p:sp>
        <p:nvSpPr>
          <p:cNvPr id="3" name="Slide Number Placeholder 2"/>
          <p:cNvSpPr>
            <a:spLocks noGrp="1"/>
          </p:cNvSpPr>
          <p:nvPr>
            <p:ph type="sldNum" sz="quarter" idx="12"/>
          </p:nvPr>
        </p:nvSpPr>
        <p:spPr>
          <a:xfrm>
            <a:off x="6952194" y="6411074"/>
            <a:ext cx="2057400" cy="365125"/>
          </a:xfrm>
        </p:spPr>
        <p:txBody>
          <a:bodyPr/>
          <a:lstStyle/>
          <a:p>
            <a:fld id="{6D22F896-40B5-4ADD-8801-0D06FADFA095}" type="slidenum">
              <a:rPr lang="en-US" smtClean="0">
                <a:solidFill>
                  <a:schemeClr val="tx1"/>
                </a:solidFill>
              </a:rPr>
              <a:t>9</a:t>
            </a:fld>
            <a:endParaRPr lang="en-US" dirty="0">
              <a:solidFill>
                <a:schemeClr val="tx1"/>
              </a:solidFill>
            </a:endParaRPr>
          </a:p>
        </p:txBody>
      </p:sp>
      <p:sp>
        <p:nvSpPr>
          <p:cNvPr id="27" name="Rectangle 26"/>
          <p:cNvSpPr/>
          <p:nvPr/>
        </p:nvSpPr>
        <p:spPr>
          <a:xfrm>
            <a:off x="105137" y="119717"/>
            <a:ext cx="7183395" cy="486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Helvetica" pitchFamily="34" charset="0"/>
              </a:rPr>
              <a:t>Organizational Flow of a Delivery Order</a:t>
            </a:r>
          </a:p>
        </p:txBody>
      </p:sp>
      <p:cxnSp>
        <p:nvCxnSpPr>
          <p:cNvPr id="28" name="Elbow Connector 27"/>
          <p:cNvCxnSpPr/>
          <p:nvPr/>
        </p:nvCxnSpPr>
        <p:spPr>
          <a:xfrm rot="16200000" flipH="1">
            <a:off x="832610" y="3038142"/>
            <a:ext cx="230747" cy="4072"/>
          </a:xfrm>
          <a:prstGeom prst="bentConnector3">
            <a:avLst>
              <a:gd name="adj1" fmla="val -155345"/>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rot="16200000" flipH="1">
            <a:off x="840922" y="4866786"/>
            <a:ext cx="230747" cy="4072"/>
          </a:xfrm>
          <a:prstGeom prst="bentConnector3">
            <a:avLst>
              <a:gd name="adj1" fmla="val -155345"/>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Footer Placeholder 4"/>
          <p:cNvSpPr>
            <a:spLocks noGrp="1"/>
          </p:cNvSpPr>
          <p:nvPr>
            <p:ph type="ftr" sz="quarter" idx="11"/>
          </p:nvPr>
        </p:nvSpPr>
        <p:spPr>
          <a:xfrm>
            <a:off x="1997832" y="6426595"/>
            <a:ext cx="4529397" cy="365125"/>
          </a:xfrm>
        </p:spPr>
        <p:txBody>
          <a:bodyPr/>
          <a:lstStyle/>
          <a:p>
            <a:r>
              <a:rPr lang="en-US" sz="1200" b="1" dirty="0">
                <a:solidFill>
                  <a:schemeClr val="tx1"/>
                </a:solidFill>
                <a:latin typeface="Arial" panose="020B0604020202020204" pitchFamily="34" charset="0"/>
                <a:cs typeface="Arial" panose="020B0604020202020204" pitchFamily="34" charset="0"/>
              </a:rPr>
              <a:t>NASA Cost and Schedule Symposium August 29-31, 2017</a:t>
            </a:r>
          </a:p>
        </p:txBody>
      </p:sp>
      <p:sp>
        <p:nvSpPr>
          <p:cNvPr id="10" name="Rectangle 9"/>
          <p:cNvSpPr/>
          <p:nvPr/>
        </p:nvSpPr>
        <p:spPr>
          <a:xfrm>
            <a:off x="3245989" y="4836386"/>
            <a:ext cx="2793620" cy="1355736"/>
          </a:xfrm>
          <a:prstGeom prst="rect">
            <a:avLst/>
          </a:prstGeom>
          <a:solidFill>
            <a:schemeClr val="bg2"/>
          </a:solidFill>
          <a:ln>
            <a:solidFill>
              <a:schemeClr val="accent1">
                <a:shade val="5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ZIN-SpaceDOC II Division/Program Mgr. chooses a Project Manager for said Project </a:t>
            </a:r>
          </a:p>
        </p:txBody>
      </p:sp>
      <p:sp>
        <p:nvSpPr>
          <p:cNvPr id="2" name="Flowchart: Decision 1"/>
          <p:cNvSpPr/>
          <p:nvPr/>
        </p:nvSpPr>
        <p:spPr>
          <a:xfrm>
            <a:off x="7044715" y="1060908"/>
            <a:ext cx="1782724" cy="1147288"/>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GRC Approval?</a:t>
            </a:r>
          </a:p>
        </p:txBody>
      </p:sp>
      <p:sp>
        <p:nvSpPr>
          <p:cNvPr id="20" name="TextBox 19"/>
          <p:cNvSpPr txBox="1"/>
          <p:nvPr/>
        </p:nvSpPr>
        <p:spPr>
          <a:xfrm>
            <a:off x="6800898" y="587807"/>
            <a:ext cx="530915" cy="369332"/>
          </a:xfrm>
          <a:prstGeom prst="rect">
            <a:avLst/>
          </a:prstGeom>
          <a:solidFill>
            <a:schemeClr val="bg1"/>
          </a:solidFill>
          <a:ln>
            <a:solidFill>
              <a:schemeClr val="tx2"/>
            </a:solidFill>
          </a:ln>
        </p:spPr>
        <p:txBody>
          <a:bodyPr wrap="none" rtlCol="0">
            <a:spAutoFit/>
          </a:bodyPr>
          <a:lstStyle/>
          <a:p>
            <a:r>
              <a:rPr lang="en-US" dirty="0">
                <a:latin typeface="Arial" panose="020B0604020202020204" pitchFamily="34" charset="0"/>
                <a:cs typeface="Arial" panose="020B0604020202020204" pitchFamily="34" charset="0"/>
              </a:rPr>
              <a:t>NO</a:t>
            </a:r>
          </a:p>
        </p:txBody>
      </p:sp>
      <p:sp>
        <p:nvSpPr>
          <p:cNvPr id="37" name="TextBox 36"/>
          <p:cNvSpPr txBox="1"/>
          <p:nvPr/>
        </p:nvSpPr>
        <p:spPr>
          <a:xfrm>
            <a:off x="8277288" y="2235089"/>
            <a:ext cx="646331" cy="369332"/>
          </a:xfrm>
          <a:prstGeom prst="rect">
            <a:avLst/>
          </a:prstGeom>
          <a:solidFill>
            <a:schemeClr val="bg1"/>
          </a:solidFill>
          <a:ln>
            <a:solidFill>
              <a:schemeClr val="tx2"/>
            </a:solidFill>
          </a:ln>
        </p:spPr>
        <p:txBody>
          <a:bodyPr wrap="none" rtlCol="0">
            <a:spAutoFit/>
          </a:bodyPr>
          <a:lstStyle/>
          <a:p>
            <a:r>
              <a:rPr lang="en-US" dirty="0">
                <a:latin typeface="Arial" panose="020B0604020202020204" pitchFamily="34" charset="0"/>
                <a:cs typeface="Arial" panose="020B0604020202020204" pitchFamily="34" charset="0"/>
              </a:rPr>
              <a:t>YES</a:t>
            </a:r>
          </a:p>
        </p:txBody>
      </p:sp>
      <p:cxnSp>
        <p:nvCxnSpPr>
          <p:cNvPr id="43" name="Elbow Connector 42"/>
          <p:cNvCxnSpPr/>
          <p:nvPr/>
        </p:nvCxnSpPr>
        <p:spPr>
          <a:xfrm rot="5400000">
            <a:off x="7653371" y="2494825"/>
            <a:ext cx="555563" cy="1708"/>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flipV="1">
            <a:off x="4453466" y="2501313"/>
            <a:ext cx="320" cy="247776"/>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55" name="Straight Arrow Connector 54"/>
          <p:cNvCxnSpPr/>
          <p:nvPr/>
        </p:nvCxnSpPr>
        <p:spPr>
          <a:xfrm flipV="1">
            <a:off x="4453786" y="4221736"/>
            <a:ext cx="0" cy="617414"/>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25817423"/>
      </p:ext>
    </p:extLst>
  </p:cSld>
  <p:clrMapOvr>
    <a:masterClrMapping/>
  </p:clrMapOvr>
</p:sld>
</file>

<file path=ppt/theme/theme1.xml><?xml version="1.0" encoding="utf-8"?>
<a:theme xmlns:a="http://schemas.openxmlformats.org/drawingml/2006/main" name="Face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4452</TotalTime>
  <Words>3209</Words>
  <Application>Microsoft Office PowerPoint</Application>
  <PresentationFormat>On-screen Show (4:3)</PresentationFormat>
  <Paragraphs>242</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Arial Black</vt:lpstr>
      <vt:lpstr>Bookman Old Style</vt:lpstr>
      <vt:lpstr>Calibri</vt:lpstr>
      <vt:lpstr>Helvetica</vt:lpstr>
      <vt:lpstr>Trebuchet MS</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Windows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“Bridging the Schedule Gap-How NASA Glenn and its Contractor Team Set the Standard for ISS Research Projects”</dc:title>
  <dc:creator>J Nezbeth</dc:creator>
  <cp:lastModifiedBy>Jamie Nezbeth</cp:lastModifiedBy>
  <cp:revision>237</cp:revision>
  <cp:lastPrinted>2017-10-16T13:10:41Z</cp:lastPrinted>
  <dcterms:created xsi:type="dcterms:W3CDTF">2017-07-13T14:28:09Z</dcterms:created>
  <dcterms:modified xsi:type="dcterms:W3CDTF">2026-01-20T17:21:03Z</dcterms:modified>
</cp:coreProperties>
</file>