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jpeg" ContentType="image/jpeg"/>
  <Override PartName="/ppt/media/image6.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b="def" i="def"/>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b="def" i="def"/>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b="def" i="def"/>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4" name="Shape 294"/>
          <p:cNvSpPr/>
          <p:nvPr>
            <p:ph type="sldImg"/>
          </p:nvPr>
        </p:nvSpPr>
        <p:spPr>
          <a:xfrm>
            <a:off x="1143000" y="685800"/>
            <a:ext cx="4572000" cy="3429000"/>
          </a:xfrm>
          <a:prstGeom prst="rect">
            <a:avLst/>
          </a:prstGeom>
        </p:spPr>
        <p:txBody>
          <a:bodyPr/>
          <a:lstStyle/>
          <a:p>
            <a:pPr/>
          </a:p>
        </p:txBody>
      </p:sp>
      <p:sp>
        <p:nvSpPr>
          <p:cNvPr id="295" name="Shape 2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s://casel.org/wp-content/uploads/2019/12/Practical-Benefits-of-SEL-Program.pdf"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defTabSz="914400">
              <a:lnSpc>
                <a:spcPct val="100000"/>
              </a:lnSpc>
              <a:defRPr sz="1000">
                <a:latin typeface="Arial"/>
                <a:ea typeface="Arial"/>
                <a:cs typeface="Arial"/>
                <a:sym typeface="Arial"/>
              </a:defRPr>
            </a:pPr>
            <a:r>
              <a:t>This is a great slide on the most cited and compelling research on SEL, the 2011 meta-analysis.  Findings from this are incorporated into the previous slide, but if you have time to spend on just this, it’s a great slide.</a:t>
            </a:r>
            <a:endParaRPr sz="2200">
              <a:latin typeface="Calibri"/>
              <a:ea typeface="Calibri"/>
              <a:cs typeface="Calibri"/>
              <a:sym typeface="Calibri"/>
            </a:endParaRPr>
          </a:p>
          <a:p>
            <a:pPr defTabSz="914400">
              <a:lnSpc>
                <a:spcPct val="100000"/>
              </a:lnSpc>
              <a:defRPr sz="1200">
                <a:latin typeface="Calibri"/>
                <a:ea typeface="Calibri"/>
                <a:cs typeface="Calibri"/>
                <a:sym typeface="Calibri"/>
              </a:defRPr>
            </a:pPr>
            <a:endParaRPr sz="1800"/>
          </a:p>
          <a:p>
            <a:pPr defTabSz="914400">
              <a:lnSpc>
                <a:spcPct val="100000"/>
              </a:lnSpc>
              <a:defRPr sz="1000">
                <a:latin typeface="Arial"/>
                <a:ea typeface="Arial"/>
                <a:cs typeface="Arial"/>
                <a:sym typeface="Arial"/>
              </a:defRPr>
            </a:pPr>
            <a:r>
              <a:t>Specifically, you can talk about each of the bullets as their own compelling piece of evidence.  Depending on your audience, you may want to emphasize certain points.  For example:</a:t>
            </a:r>
            <a:endParaRPr sz="2200">
              <a:latin typeface="Calibri"/>
              <a:ea typeface="Calibri"/>
              <a:cs typeface="Calibri"/>
              <a:sym typeface="Calibri"/>
            </a:endParaRPr>
          </a:p>
          <a:p>
            <a:pPr defTabSz="914400">
              <a:lnSpc>
                <a:spcPct val="100000"/>
              </a:lnSpc>
              <a:defRPr sz="1200">
                <a:latin typeface="Calibri"/>
                <a:ea typeface="Calibri"/>
                <a:cs typeface="Calibri"/>
                <a:sym typeface="Calibri"/>
              </a:defRPr>
            </a:pPr>
            <a:endParaRPr sz="1800"/>
          </a:p>
          <a:p>
            <a:pPr defTabSz="914400">
              <a:lnSpc>
                <a:spcPct val="100000"/>
              </a:lnSpc>
              <a:defRPr i="1" sz="1000">
                <a:latin typeface="Arial"/>
                <a:ea typeface="Arial"/>
                <a:cs typeface="Arial"/>
                <a:sym typeface="Arial"/>
              </a:defRPr>
            </a:pPr>
            <a:r>
              <a:t>Not only did we learn from this meta-analysis that SEL programming leads to improvements in SEL skills, we also see some other important outcomes:</a:t>
            </a:r>
            <a:endParaRPr sz="2200">
              <a:latin typeface="Calibri"/>
              <a:ea typeface="Calibri"/>
              <a:cs typeface="Calibri"/>
              <a:sym typeface="Calibri"/>
            </a:endParaRPr>
          </a:p>
          <a:p>
            <a:pPr defTabSz="914400">
              <a:lnSpc>
                <a:spcPct val="100000"/>
              </a:lnSpc>
              <a:defRPr sz="1200">
                <a:latin typeface="Calibri"/>
                <a:ea typeface="Calibri"/>
                <a:cs typeface="Calibri"/>
                <a:sym typeface="Calibri"/>
              </a:defRPr>
            </a:pPr>
            <a:endParaRPr i="1" sz="1800">
              <a:latin typeface="Arial"/>
              <a:ea typeface="Arial"/>
              <a:cs typeface="Arial"/>
              <a:sym typeface="Arial"/>
            </a:endParaRPr>
          </a:p>
          <a:p>
            <a:pPr marL="171450" indent="-171450" defTabSz="914400">
              <a:lnSpc>
                <a:spcPct val="100000"/>
              </a:lnSpc>
              <a:buClr>
                <a:srgbClr val="000000"/>
              </a:buClr>
              <a:buSzPts val="1000"/>
              <a:buFont typeface="Arial"/>
              <a:buChar char="•"/>
              <a:defRPr i="1" sz="1000">
                <a:latin typeface="Arial"/>
                <a:ea typeface="Arial"/>
                <a:cs typeface="Arial"/>
                <a:sym typeface="Arial"/>
              </a:defRPr>
            </a:pPr>
            <a:r>
              <a:t>Improved attitudes about self, others, and school (extremely important and cited by educators as one of the main reasons they value SEL, so it’s good to emphasize this if audience is school-based folks).</a:t>
            </a:r>
            <a:endParaRPr sz="2200">
              <a:latin typeface="Calibri"/>
              <a:ea typeface="Calibri"/>
              <a:cs typeface="Calibri"/>
              <a:sym typeface="Calibri"/>
            </a:endParaRPr>
          </a:p>
          <a:p>
            <a:pPr marL="171450" indent="-171450" defTabSz="914400">
              <a:lnSpc>
                <a:spcPct val="100000"/>
              </a:lnSpc>
              <a:buClr>
                <a:srgbClr val="000000"/>
              </a:buClr>
              <a:buSzPts val="1000"/>
              <a:buFont typeface="Arial"/>
              <a:buChar char="•"/>
              <a:defRPr i="1" sz="1000">
                <a:latin typeface="Arial"/>
                <a:ea typeface="Arial"/>
                <a:cs typeface="Arial"/>
                <a:sym typeface="Arial"/>
              </a:defRPr>
            </a:pPr>
            <a:r>
              <a:t>Positive classroom behavior (this is important, but be careful not to over emphasize this point for fear that people think SEL is primarily a behavior-management solution, which is a common misperception).</a:t>
            </a:r>
            <a:endParaRPr sz="2200">
              <a:latin typeface="Calibri"/>
              <a:ea typeface="Calibri"/>
              <a:cs typeface="Calibri"/>
              <a:sym typeface="Calibri"/>
            </a:endParaRPr>
          </a:p>
          <a:p>
            <a:pPr marL="171450" indent="-171450" defTabSz="914400">
              <a:lnSpc>
                <a:spcPct val="100000"/>
              </a:lnSpc>
              <a:buClr>
                <a:srgbClr val="000000"/>
              </a:buClr>
              <a:buSzPts val="1000"/>
              <a:buFont typeface="Arial"/>
              <a:buChar char="•"/>
              <a:defRPr i="1" sz="1000">
                <a:latin typeface="Arial"/>
                <a:ea typeface="Arial"/>
                <a:cs typeface="Arial"/>
                <a:sym typeface="Arial"/>
              </a:defRPr>
            </a:pPr>
            <a:r>
              <a:t>11 percentile point gain on academics: This is a significant data point that warrants emphasis.  This kind of improvement on academics is frankly what has gotten the attention of so many.  This data point can foster the transition from a belief that these are “soft skills,” nice-to-haves, to the idea that these are critically important and to be taken seriously.  </a:t>
            </a:r>
            <a:endParaRPr sz="2200">
              <a:latin typeface="Calibri"/>
              <a:ea typeface="Calibri"/>
              <a:cs typeface="Calibri"/>
              <a:sym typeface="Calibri"/>
            </a:endParaRPr>
          </a:p>
          <a:p>
            <a:pPr marL="107950" indent="-44450" defTabSz="914400">
              <a:lnSpc>
                <a:spcPct val="100000"/>
              </a:lnSpc>
              <a:defRPr sz="1200">
                <a:latin typeface="Calibri"/>
                <a:ea typeface="Calibri"/>
                <a:cs typeface="Calibri"/>
                <a:sym typeface="Calibri"/>
              </a:defRPr>
            </a:pPr>
            <a:endParaRPr i="1" sz="1800">
              <a:latin typeface="Arial"/>
              <a:ea typeface="Arial"/>
              <a:cs typeface="Arial"/>
              <a:sym typeface="Arial"/>
            </a:endParaRPr>
          </a:p>
          <a:p>
            <a:pPr defTabSz="914400">
              <a:lnSpc>
                <a:spcPct val="100000"/>
              </a:lnSpc>
              <a:defRPr i="1" sz="1000">
                <a:latin typeface="Arial"/>
                <a:ea typeface="Arial"/>
                <a:cs typeface="Arial"/>
                <a:sym typeface="Arial"/>
              </a:defRPr>
            </a:pPr>
            <a:r>
              <a:t>And don’t forget about the data points in red:</a:t>
            </a:r>
            <a:endParaRPr sz="2200">
              <a:latin typeface="Calibri"/>
              <a:ea typeface="Calibri"/>
              <a:cs typeface="Calibri"/>
              <a:sym typeface="Calibri"/>
            </a:endParaRPr>
          </a:p>
          <a:p>
            <a:pPr marL="171450" indent="-171450" defTabSz="914400">
              <a:lnSpc>
                <a:spcPct val="100000"/>
              </a:lnSpc>
              <a:buClr>
                <a:srgbClr val="000000"/>
              </a:buClr>
              <a:buSzPts val="1000"/>
              <a:buFont typeface="Arial"/>
              <a:buChar char="•"/>
              <a:defRPr i="1" sz="1000">
                <a:latin typeface="Arial"/>
                <a:ea typeface="Arial"/>
                <a:cs typeface="Arial"/>
                <a:sym typeface="Arial"/>
              </a:defRPr>
            </a:pPr>
            <a:r>
              <a:t>Reductions in conduct problems is an important finding, but once again, it’s important to be wary of folks who think of SEL as behavior management and are looking to “fix broken kids.”  See note above.</a:t>
            </a:r>
            <a:endParaRPr sz="2200">
              <a:latin typeface="Calibri"/>
              <a:ea typeface="Calibri"/>
              <a:cs typeface="Calibri"/>
              <a:sym typeface="Calibri"/>
            </a:endParaRPr>
          </a:p>
          <a:p>
            <a:pPr marL="171450" indent="-171450" defTabSz="914400">
              <a:lnSpc>
                <a:spcPct val="100000"/>
              </a:lnSpc>
              <a:buClr>
                <a:srgbClr val="000000"/>
              </a:buClr>
              <a:buSzPts val="1000"/>
              <a:buFont typeface="Arial"/>
              <a:buChar char="•"/>
              <a:defRPr i="1" sz="1000">
                <a:latin typeface="Arial"/>
                <a:ea typeface="Arial"/>
                <a:cs typeface="Arial"/>
                <a:sym typeface="Arial"/>
              </a:defRPr>
            </a:pPr>
            <a:r>
              <a:t>Reductions in emotional distress warrants significant emphasis.  We’re living in a time when emotional distress, depression, anxiety, and suicide are at an all-time high.  Understanding that SEL can have an impact here is important, but with a word of caution: SEL should not be viewed as a solution for mental illness.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lvl1pPr defTabSz="914400">
              <a:defRPr sz="1200"/>
            </a:lvl1pPr>
          </a:lstStyle>
          <a:p>
            <a:pPr/>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Shape 958"/>
          <p:cNvSpPr/>
          <p:nvPr>
            <p:ph type="sldImg"/>
          </p:nvPr>
        </p:nvSpPr>
        <p:spPr>
          <a:prstGeom prst="rect">
            <a:avLst/>
          </a:prstGeom>
        </p:spPr>
        <p:txBody>
          <a:bodyPr/>
          <a:lstStyle/>
          <a:p>
            <a:pPr/>
          </a:p>
        </p:txBody>
      </p:sp>
      <p:sp>
        <p:nvSpPr>
          <p:cNvPr id="959" name="Shape 959"/>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hape 978"/>
          <p:cNvSpPr/>
          <p:nvPr>
            <p:ph type="sldImg"/>
          </p:nvPr>
        </p:nvSpPr>
        <p:spPr>
          <a:prstGeom prst="rect">
            <a:avLst/>
          </a:prstGeom>
        </p:spPr>
        <p:txBody>
          <a:bodyPr/>
          <a:lstStyle/>
          <a:p>
            <a:pPr/>
          </a:p>
        </p:txBody>
      </p:sp>
      <p:sp>
        <p:nvSpPr>
          <p:cNvPr id="979" name="Shape 979"/>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Shape 985"/>
          <p:cNvSpPr/>
          <p:nvPr>
            <p:ph type="sldImg"/>
          </p:nvPr>
        </p:nvSpPr>
        <p:spPr>
          <a:prstGeom prst="rect">
            <a:avLst/>
          </a:prstGeom>
        </p:spPr>
        <p:txBody>
          <a:bodyPr/>
          <a:lstStyle/>
          <a:p>
            <a:pPr/>
          </a:p>
        </p:txBody>
      </p:sp>
      <p:sp>
        <p:nvSpPr>
          <p:cNvPr id="986" name="Shape 986"/>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Shape 995"/>
          <p:cNvSpPr/>
          <p:nvPr>
            <p:ph type="sldImg"/>
          </p:nvPr>
        </p:nvSpPr>
        <p:spPr>
          <a:prstGeom prst="rect">
            <a:avLst/>
          </a:prstGeom>
        </p:spPr>
        <p:txBody>
          <a:bodyPr/>
          <a:lstStyle/>
          <a:p>
            <a:pPr/>
          </a:p>
        </p:txBody>
      </p:sp>
      <p:sp>
        <p:nvSpPr>
          <p:cNvPr id="996" name="Shape 996"/>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Shape 1036"/>
          <p:cNvSpPr/>
          <p:nvPr>
            <p:ph type="sldImg"/>
          </p:nvPr>
        </p:nvSpPr>
        <p:spPr>
          <a:prstGeom prst="rect">
            <a:avLst/>
          </a:prstGeom>
        </p:spPr>
        <p:txBody>
          <a:bodyPr/>
          <a:lstStyle/>
          <a:p>
            <a:pPr/>
          </a:p>
        </p:txBody>
      </p:sp>
      <p:sp>
        <p:nvSpPr>
          <p:cNvPr id="1037" name="Shape 1037"/>
          <p:cNvSpPr/>
          <p:nvPr>
            <p:ph type="body" sz="quarter" idx="1"/>
          </p:nvPr>
        </p:nvSpPr>
        <p:spPr>
          <a:prstGeom prst="rect">
            <a:avLst/>
          </a:prstGeom>
        </p:spPr>
        <p:txBody>
          <a:bodyPr/>
          <a:lstStyle>
            <a:lvl1pPr defTabSz="914400">
              <a:defRPr sz="1200"/>
            </a:lvl1pPr>
          </a:lstStyle>
          <a:p>
            <a:pPr/>
            <a:r>
              <a:t>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Shape 1059"/>
          <p:cNvSpPr/>
          <p:nvPr>
            <p:ph type="sldImg"/>
          </p:nvPr>
        </p:nvSpPr>
        <p:spPr>
          <a:prstGeom prst="rect">
            <a:avLst/>
          </a:prstGeom>
        </p:spPr>
        <p:txBody>
          <a:bodyPr/>
          <a:lstStyle/>
          <a:p>
            <a:pPr/>
          </a:p>
        </p:txBody>
      </p:sp>
      <p:sp>
        <p:nvSpPr>
          <p:cNvPr id="1060" name="Shape 1060"/>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1. Gives intervention a purpose</a:t>
            </a:r>
          </a:p>
          <a:p>
            <a:pPr defTabSz="914400">
              <a:lnSpc>
                <a:spcPct val="100000"/>
              </a:lnSpc>
              <a:spcBef>
                <a:spcPts val="400"/>
              </a:spcBef>
              <a:defRPr sz="1200">
                <a:latin typeface="Times New Roman"/>
                <a:ea typeface="Times New Roman"/>
                <a:cs typeface="Times New Roman"/>
                <a:sym typeface="Times New Roman"/>
              </a:defRPr>
            </a:pPr>
            <a:r>
              <a:t>	-to promote skills acquisition or enhance performance</a:t>
            </a:r>
          </a:p>
          <a:p>
            <a:pPr defTabSz="914400">
              <a:lnSpc>
                <a:spcPct val="100000"/>
              </a:lnSpc>
              <a:spcBef>
                <a:spcPts val="400"/>
              </a:spcBef>
              <a:defRPr sz="1200">
                <a:latin typeface="Times New Roman"/>
                <a:ea typeface="Times New Roman"/>
                <a:cs typeface="Times New Roman"/>
                <a:sym typeface="Times New Roman"/>
              </a:defRPr>
            </a:pPr>
            <a:r>
              <a:t>2. Throw away general characteristics</a:t>
            </a:r>
          </a:p>
          <a:p>
            <a:pPr defTabSz="914400">
              <a:lnSpc>
                <a:spcPct val="100000"/>
              </a:lnSpc>
              <a:spcBef>
                <a:spcPts val="400"/>
              </a:spcBef>
              <a:defRPr sz="1200">
                <a:latin typeface="Times New Roman"/>
                <a:ea typeface="Times New Roman"/>
                <a:cs typeface="Times New Roman"/>
                <a:sym typeface="Times New Roman"/>
              </a:defRPr>
            </a:pPr>
            <a:r>
              <a:t>	-look at individual profile of child</a:t>
            </a:r>
          </a:p>
          <a:p>
            <a:pPr defTabSz="914400">
              <a:lnSpc>
                <a:spcPct val="100000"/>
              </a:lnSpc>
              <a:spcBef>
                <a:spcPts val="400"/>
              </a:spcBef>
              <a:defRPr sz="1200">
                <a:latin typeface="Times New Roman"/>
                <a:ea typeface="Times New Roman"/>
                <a:cs typeface="Times New Roman"/>
                <a:sym typeface="Times New Roman"/>
              </a:defRPr>
            </a:pPr>
            <a:r>
              <a:t>3. Baby steps and banging your head</a:t>
            </a:r>
          </a:p>
          <a:p>
            <a:pPr defTabSz="914400">
              <a:lnSpc>
                <a:spcPct val="100000"/>
              </a:lnSpc>
              <a:spcBef>
                <a:spcPts val="400"/>
              </a:spcBef>
              <a:defRPr sz="1200">
                <a:latin typeface="Times New Roman"/>
                <a:ea typeface="Times New Roman"/>
                <a:cs typeface="Times New Roman"/>
                <a:sym typeface="Times New Roman"/>
              </a:defRPr>
            </a:pPr>
            <a:r>
              <a:t>4. We too often choose intervention strategies b/c we gravitate towards them, not b/c they address the individual needs of the child. </a:t>
            </a:r>
          </a:p>
          <a:p>
            <a:pPr defTabSz="914400">
              <a:lnSpc>
                <a:spcPct val="100000"/>
              </a:lnSpc>
              <a:spcBef>
                <a:spcPts val="400"/>
              </a:spcBef>
              <a:defRPr sz="1200">
                <a:latin typeface="Times New Roman"/>
                <a:ea typeface="Times New Roman"/>
                <a:cs typeface="Times New Roman"/>
                <a:sym typeface="Times New Roman"/>
              </a:defRPr>
            </a:pPr>
            <a:r>
              <a:t>	-One size fits all does not work.</a:t>
            </a:r>
          </a:p>
          <a:p>
            <a:pPr defTabSz="914400">
              <a:lnSpc>
                <a:spcPct val="100000"/>
              </a:lnSpc>
              <a:spcBef>
                <a:spcPts val="400"/>
              </a:spcBef>
              <a:defRPr sz="1200">
                <a:latin typeface="Times New Roman"/>
                <a:ea typeface="Times New Roman"/>
                <a:cs typeface="Times New Roman"/>
                <a:sym typeface="Times New Roman"/>
              </a:defRPr>
            </a:pPr>
          </a:p>
          <a:p>
            <a:pPr defTabSz="914400">
              <a:lnSpc>
                <a:spcPct val="100000"/>
              </a:lnSpc>
              <a:spcBef>
                <a:spcPts val="400"/>
              </a:spcBef>
              <a:defRPr sz="1200">
                <a:latin typeface="Times New Roman"/>
                <a:ea typeface="Times New Roman"/>
                <a:cs typeface="Times New Roman"/>
                <a:sym typeface="Times New Roman"/>
              </a:defRPr>
            </a:pPr>
            <a:r>
              <a:t>5. Please contact me at the IRCA</a:t>
            </a:r>
          </a:p>
          <a:p>
            <a:pPr defTabSz="914400">
              <a:lnSpc>
                <a:spcPct val="100000"/>
              </a:lnSpc>
              <a:spcBef>
                <a:spcPts val="400"/>
              </a:spcBef>
              <a:defRPr sz="1200">
                <a:latin typeface="Times New Roman"/>
                <a:ea typeface="Times New Roman"/>
                <a:cs typeface="Times New Roman"/>
                <a:sym typeface="Times New Roman"/>
              </a:defRPr>
            </a:pPr>
            <a:r>
              <a:t>6. Thank you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defTabSz="914400">
              <a:lnSpc>
                <a:spcPct val="100000"/>
              </a:lnSpc>
              <a:defRPr sz="1100">
                <a:latin typeface="Calibri"/>
                <a:ea typeface="Calibri"/>
                <a:cs typeface="Calibri"/>
                <a:sym typeface="Calibri"/>
              </a:defRPr>
            </a:pPr>
            <a:r>
              <a:t>Even gains of 22% in terms of fewer conduct problems is a worthwhile benefit because it reflects what an SEL program can add to school services compared to what each school is currently doing. In sum, current data collected from many studies indicates that adding a SEL program to the school curriculum can lead to several real-life benefits for students.</a:t>
            </a:r>
            <a:endParaRPr sz="2200"/>
          </a:p>
          <a:p>
            <a:pPr defTabSz="914400">
              <a:lnSpc>
                <a:spcPct val="100000"/>
              </a:lnSpc>
              <a:defRPr sz="1200">
                <a:latin typeface="Calibri"/>
                <a:ea typeface="Calibri"/>
                <a:cs typeface="Calibri"/>
                <a:sym typeface="Calibri"/>
              </a:defRPr>
            </a:pPr>
            <a:endParaRPr sz="2000"/>
          </a:p>
          <a:p>
            <a:pPr defTabSz="914400">
              <a:lnSpc>
                <a:spcPct val="100000"/>
              </a:lnSpc>
              <a:defRPr sz="1100">
                <a:latin typeface="Arial"/>
                <a:ea typeface="Arial"/>
                <a:cs typeface="Arial"/>
                <a:sym typeface="Arial"/>
              </a:defRPr>
            </a:pPr>
            <a:r>
              <a:t>Source: </a:t>
            </a:r>
            <a:r>
              <a:rPr u="sng">
                <a:solidFill>
                  <a:srgbClr val="3988A6"/>
                </a:solidFill>
                <a:uFill>
                  <a:solidFill>
                    <a:srgbClr val="3988A6"/>
                  </a:solidFill>
                </a:uFill>
                <a:latin typeface="Calibri"/>
                <a:ea typeface="Calibri"/>
                <a:cs typeface="Calibri"/>
                <a:sym typeface="Calibri"/>
                <a:hlinkClick r:id="rId3" invalidUrl="" action="" tgtFrame="" tooltip="" history="1" highlightClick="0" endSnd="0"/>
              </a:rPr>
              <a:t>https://casel.org/wp-content/uploads/2019/12/Practical-Benefits-of-SEL-Program.pdf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This slide shows the longitudinal impact of SEL programming.  This 2017 meta-analysis included the 82 studies that showed longitudinal affects, and the results show that the gains are LASTING.  SEL programming isn’t just a shot in the arm that benefits in the short term.  There are long lasting benefits that go beyond school outcomes.</a:t>
            </a:r>
            <a:endParaRPr sz="2200"/>
          </a:p>
          <a:p>
            <a:pPr defTabSz="914400">
              <a:lnSpc>
                <a:spcPct val="100000"/>
              </a:lnSpc>
              <a:defRPr sz="1200">
                <a:latin typeface="Calibri"/>
                <a:ea typeface="Calibri"/>
                <a:cs typeface="Calibri"/>
                <a:sym typeface="Calibri"/>
              </a:defRPr>
            </a:pPr>
            <a:endParaRPr sz="2200"/>
          </a:p>
          <a:p>
            <a:pPr defTabSz="914400">
              <a:lnSpc>
                <a:spcPct val="100000"/>
              </a:lnSpc>
              <a:defRPr sz="1200">
                <a:latin typeface="Calibri"/>
                <a:ea typeface="Calibri"/>
                <a:cs typeface="Calibri"/>
                <a:sym typeface="Calibri"/>
              </a:defRPr>
            </a:pPr>
            <a:r>
              <a:t>And don’t forget to point out this note at the bottom of the slide:</a:t>
            </a:r>
            <a:endParaRPr sz="2200"/>
          </a:p>
          <a:p>
            <a:pPr defTabSz="914400">
              <a:lnSpc>
                <a:spcPct val="100000"/>
              </a:lnSpc>
              <a:defRPr sz="1200">
                <a:latin typeface="Calibri"/>
                <a:ea typeface="Calibri"/>
                <a:cs typeface="Calibri"/>
                <a:sym typeface="Calibri"/>
              </a:defRPr>
            </a:pPr>
            <a:r>
              <a:t>“Higher social and emotional competencies among SEL students at the end of the initial intervention was the best predictor of long-term benefits.  Benefits were the same regardless of socioeconomic background, students’ race, or school location. “</a:t>
            </a: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More recently, a new report from McGraw Hill was released in 2018 sharing findings from a survey conducted by Morning Consult from September 6-11, 2018.T he findings represent a national sample of 1,140 teachers, administrators and parents. </a:t>
            </a:r>
            <a:endParaRPr sz="2200"/>
          </a:p>
          <a:p>
            <a:pPr defTabSz="914400">
              <a:lnSpc>
                <a:spcPct val="100000"/>
              </a:lnSpc>
              <a:defRPr sz="1200">
                <a:latin typeface="Calibri"/>
                <a:ea typeface="Calibri"/>
                <a:cs typeface="Calibri"/>
                <a:sym typeface="Calibri"/>
              </a:defRPr>
            </a:pPr>
            <a:endParaRPr sz="2200"/>
          </a:p>
          <a:p>
            <a:pPr defTabSz="914400">
              <a:lnSpc>
                <a:spcPct val="100000"/>
              </a:lnSpc>
              <a:defRPr sz="1200">
                <a:latin typeface="Calibri"/>
                <a:ea typeface="Calibri"/>
                <a:cs typeface="Calibri"/>
                <a:sym typeface="Calibri"/>
              </a:defRPr>
            </a:pPr>
            <a:r>
              <a:t>Overall, administrators, teachers and parents agree: SEL is crucial.</a:t>
            </a:r>
            <a:endParaRPr sz="2200"/>
          </a:p>
          <a:p>
            <a:pPr defTabSz="914400">
              <a:lnSpc>
                <a:spcPct val="100000"/>
              </a:lnSpc>
              <a:defRPr sz="1200">
                <a:latin typeface="Calibri"/>
                <a:ea typeface="Calibri"/>
                <a:cs typeface="Calibri"/>
                <a:sym typeface="Calibri"/>
              </a:defRPr>
            </a:pPr>
            <a:endParaRPr sz="2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For those wanting to know what principals think</a:t>
            </a:r>
            <a:endParaRPr sz="2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For those wanting to know what parents think</a:t>
            </a:r>
            <a:endParaRPr sz="2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This slide can be useful for those wanting to know what employers think.</a:t>
            </a:r>
            <a:endParaRPr sz="2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For those wanting to know what employers think—part 2</a:t>
            </a:r>
            <a:endParaRPr sz="2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Shape 933"/>
          <p:cNvSpPr/>
          <p:nvPr>
            <p:ph type="sldImg"/>
          </p:nvPr>
        </p:nvSpPr>
        <p:spPr>
          <a:prstGeom prst="rect">
            <a:avLst/>
          </a:prstGeom>
        </p:spPr>
        <p:txBody>
          <a:bodyPr/>
          <a:lstStyle/>
          <a:p>
            <a:pPr/>
          </a:p>
        </p:txBody>
      </p:sp>
      <p:sp>
        <p:nvSpPr>
          <p:cNvPr id="934" name="Shape 934"/>
          <p:cNvSpPr/>
          <p:nvPr>
            <p:ph type="body" sz="quarter" idx="1"/>
          </p:nvPr>
        </p:nvSpPr>
        <p:spPr>
          <a:prstGeom prst="rect">
            <a:avLst/>
          </a:prstGeom>
        </p:spPr>
        <p:txBody>
          <a:bodyPr/>
          <a:lstStyle>
            <a:lvl1pPr defTabSz="914400">
              <a:defRPr sz="1200"/>
            </a:lvl1pPr>
          </a:lstStyle>
          <a:p>
            <a:pPr/>
            <a:r>
              <a:t>1. Transitions, initiating, responding behavior, playing a game, going on a field trip, etc.</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 name="Lorem Ipsum Dolor"/>
          <p:cNvSpPr txBox="1"/>
          <p:nvPr>
            <p:ph type="body" sz="quarter" idx="21"/>
          </p:nvPr>
        </p:nvSpPr>
        <p:spPr>
          <a:xfrm>
            <a:off x="508000" y="3505200"/>
            <a:ext cx="7200900" cy="508000"/>
          </a:xfrm>
          <a:prstGeom prst="rect">
            <a:avLst/>
          </a:prstGeom>
        </p:spPr>
        <p:txBody>
          <a:bodyPr>
            <a:spAutoFit/>
          </a:bodyPr>
          <a:lstStyle>
            <a:lvl1pPr marL="0" indent="0" defTabSz="584200">
              <a:lnSpc>
                <a:spcPct val="110000"/>
              </a:lnSpc>
              <a:spcBef>
                <a:spcPts val="0"/>
              </a:spcBef>
              <a:buClrTx/>
              <a:buSzTx/>
              <a:buFontTx/>
              <a:buNone/>
              <a:defRPr b="0" i="1" sz="2400">
                <a:latin typeface="Palatino"/>
                <a:ea typeface="Palatino"/>
                <a:cs typeface="Palatino"/>
                <a:sym typeface="Palatino"/>
              </a:defRPr>
            </a:lvl1pPr>
          </a:lstStyle>
          <a:p>
            <a:pPr/>
            <a:r>
              <a:t>Lorem Ipsum Dolor</a:t>
            </a:r>
          </a:p>
        </p:txBody>
      </p:sp>
      <p:sp>
        <p:nvSpPr>
          <p:cNvPr id="17" name="Title Text"/>
          <p:cNvSpPr txBox="1"/>
          <p:nvPr>
            <p:ph type="title"/>
          </p:nvPr>
        </p:nvSpPr>
        <p:spPr>
          <a:xfrm>
            <a:off x="508000" y="4140200"/>
            <a:ext cx="7200900" cy="2413000"/>
          </a:xfrm>
          <a:prstGeom prst="rect">
            <a:avLst/>
          </a:prstGeom>
        </p:spPr>
        <p:txBody>
          <a:bodyPr/>
          <a:lstStyle>
            <a:lvl1pPr algn="l"/>
          </a:lstStyle>
          <a:p>
            <a:pPr/>
            <a:r>
              <a:t>Title Text</a:t>
            </a:r>
          </a:p>
        </p:txBody>
      </p:sp>
      <p:sp>
        <p:nvSpPr>
          <p:cNvPr id="18" name="Body Level One…"/>
          <p:cNvSpPr txBox="1"/>
          <p:nvPr>
            <p:ph type="body" sz="quarter" idx="1"/>
          </p:nvPr>
        </p:nvSpPr>
        <p:spPr>
          <a:xfrm>
            <a:off x="8280400" y="4140200"/>
            <a:ext cx="4241800" cy="2413000"/>
          </a:xfrm>
          <a:prstGeom prst="rect">
            <a:avLst/>
          </a:prstGeom>
        </p:spPr>
        <p:txBody>
          <a:bodyPr/>
          <a:lstStyle>
            <a:lvl1pPr marL="0" indent="0" defTabSz="584200">
              <a:spcBef>
                <a:spcPts val="0"/>
              </a:spcBef>
              <a:buClrTx/>
              <a:buSzTx/>
              <a:buFontTx/>
              <a:buNone/>
              <a:defRPr b="0" sz="2400">
                <a:latin typeface="Palatino"/>
                <a:ea typeface="Palatino"/>
                <a:cs typeface="Palatino"/>
                <a:sym typeface="Palatino"/>
              </a:defRPr>
            </a:lvl1pPr>
            <a:lvl2pPr marL="0" indent="0" defTabSz="584200">
              <a:spcBef>
                <a:spcPts val="0"/>
              </a:spcBef>
              <a:buClrTx/>
              <a:buSzTx/>
              <a:buFontTx/>
              <a:buNone/>
              <a:defRPr b="0" sz="2400">
                <a:latin typeface="Palatino"/>
                <a:ea typeface="Palatino"/>
                <a:cs typeface="Palatino"/>
                <a:sym typeface="Palatino"/>
              </a:defRPr>
            </a:lvl2pPr>
            <a:lvl3pPr marL="0" indent="0" defTabSz="584200">
              <a:spcBef>
                <a:spcPts val="0"/>
              </a:spcBef>
              <a:buClrTx/>
              <a:buSzTx/>
              <a:buFontTx/>
              <a:buNone/>
              <a:defRPr b="0" sz="2400">
                <a:latin typeface="Palatino"/>
                <a:ea typeface="Palatino"/>
                <a:cs typeface="Palatino"/>
                <a:sym typeface="Palatino"/>
              </a:defRPr>
            </a:lvl3pPr>
            <a:lvl4pPr marL="0" indent="0" defTabSz="584200">
              <a:spcBef>
                <a:spcPts val="0"/>
              </a:spcBef>
              <a:buClrTx/>
              <a:buSzTx/>
              <a:buFontTx/>
              <a:buNone/>
              <a:defRPr b="0" sz="2400">
                <a:latin typeface="Palatino"/>
                <a:ea typeface="Palatino"/>
                <a:cs typeface="Palatino"/>
                <a:sym typeface="Palatino"/>
              </a:defRPr>
            </a:lvl4pPr>
            <a:lvl5pPr marL="0" indent="0" defTabSz="584200">
              <a:spcBef>
                <a:spcPts val="0"/>
              </a:spcBef>
              <a:buClrTx/>
              <a:buSzTx/>
              <a:buFontTx/>
              <a:buNone/>
              <a:defRPr b="0" sz="24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7" name="–Johnny Appleseed"/>
          <p:cNvSpPr txBox="1"/>
          <p:nvPr>
            <p:ph type="body" sz="quarter" idx="21"/>
          </p:nvPr>
        </p:nvSpPr>
        <p:spPr>
          <a:xfrm>
            <a:off x="533400" y="5969000"/>
            <a:ext cx="11938000" cy="609600"/>
          </a:xfrm>
          <a:prstGeom prst="rect">
            <a:avLst/>
          </a:prstGeom>
        </p:spPr>
        <p:txBody>
          <a:bodyPr anchor="t">
            <a:spAutoFit/>
          </a:bodyPr>
          <a:lstStyle>
            <a:lvl1pPr marL="0" indent="0" algn="ctr" defTabSz="584200">
              <a:spcBef>
                <a:spcPts val="1200"/>
              </a:spcBef>
              <a:buClrTx/>
              <a:buSzTx/>
              <a:buFontTx/>
              <a:buNone/>
              <a:defRPr b="0" i="1" sz="3000">
                <a:latin typeface="Palatino"/>
                <a:ea typeface="Palatino"/>
                <a:cs typeface="Palatino"/>
                <a:sym typeface="Palatino"/>
              </a:defRPr>
            </a:lvl1pPr>
          </a:lstStyle>
          <a:p>
            <a:pPr/>
            <a:r>
              <a:t>–Johnny Appleseed</a:t>
            </a:r>
          </a:p>
        </p:txBody>
      </p:sp>
      <p:sp>
        <p:nvSpPr>
          <p:cNvPr id="108" name="“Type a quote here.”"/>
          <p:cNvSpPr txBox="1"/>
          <p:nvPr>
            <p:ph type="body" sz="quarter" idx="22"/>
          </p:nvPr>
        </p:nvSpPr>
        <p:spPr>
          <a:xfrm>
            <a:off x="1270000" y="4254500"/>
            <a:ext cx="10464800" cy="711200"/>
          </a:xfrm>
          <a:prstGeom prst="rect">
            <a:avLst/>
          </a:prstGeom>
        </p:spPr>
        <p:txBody>
          <a:bodyPr>
            <a:spAutoFit/>
          </a:bodyPr>
          <a:lstStyle>
            <a:lvl1pPr marL="0" indent="0" algn="ctr" defTabSz="584200">
              <a:spcBef>
                <a:spcPts val="0"/>
              </a:spcBef>
              <a:buClrTx/>
              <a:buSzTx/>
              <a:buFontTx/>
              <a:buNone/>
              <a:defRPr b="0" sz="3600">
                <a:latin typeface="Palatino"/>
                <a:ea typeface="Palatino"/>
                <a:cs typeface="Palatino"/>
                <a:sym typeface="Palatino"/>
              </a:defRPr>
            </a:lvl1pPr>
          </a:lstStyle>
          <a:p>
            <a:pPr/>
            <a:r>
              <a:t>“Type a quote here.” </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6" name="Image"/>
          <p:cNvSpPr/>
          <p:nvPr>
            <p:ph type="pic" idx="21"/>
          </p:nvPr>
        </p:nvSpPr>
        <p:spPr>
          <a:xfrm>
            <a:off x="-901700" y="-127000"/>
            <a:ext cx="14211300" cy="9997255"/>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31" name="Title Text"/>
          <p:cNvSpPr txBox="1"/>
          <p:nvPr>
            <p:ph type="title"/>
          </p:nvPr>
        </p:nvSpPr>
        <p:spPr>
          <a:prstGeom prst="rect">
            <a:avLst/>
          </a:prstGeom>
        </p:spPr>
        <p:txBody>
          <a:bodyPr/>
          <a:lstStyle/>
          <a:p>
            <a:pPr/>
            <a:r>
              <a:t>Title Text</a:t>
            </a:r>
          </a:p>
        </p:txBody>
      </p:sp>
      <p:sp>
        <p:nvSpPr>
          <p:cNvPr id="132" name="Body Level One…"/>
          <p:cNvSpPr txBox="1"/>
          <p:nvPr>
            <p:ph type="body" idx="1"/>
          </p:nvPr>
        </p:nvSpPr>
        <p:spPr>
          <a:prstGeom prst="rect">
            <a:avLst/>
          </a:prstGeom>
        </p:spPr>
        <p:txBody>
          <a:bodyPr/>
          <a:lstStyle>
            <a:lvl1pPr marL="469900" indent="-469900" defTabSz="584200">
              <a:defRPr b="0" sz="3600">
                <a:latin typeface="Palatino"/>
                <a:ea typeface="Palatino"/>
                <a:cs typeface="Palatino"/>
                <a:sym typeface="Palatino"/>
              </a:defRPr>
            </a:lvl1pPr>
            <a:lvl2pPr marL="939800" indent="-469900" defTabSz="584200">
              <a:defRPr b="0" sz="3600">
                <a:latin typeface="Palatino"/>
                <a:ea typeface="Palatino"/>
                <a:cs typeface="Palatino"/>
                <a:sym typeface="Palatino"/>
              </a:defRPr>
            </a:lvl2pPr>
            <a:lvl3pPr marL="1409700" indent="-469900" defTabSz="584200">
              <a:defRPr b="0" sz="3600">
                <a:latin typeface="Palatino"/>
                <a:ea typeface="Palatino"/>
                <a:cs typeface="Palatino"/>
                <a:sym typeface="Palatino"/>
              </a:defRPr>
            </a:lvl3pPr>
            <a:lvl4pPr marL="1879600" indent="-469900" defTabSz="584200">
              <a:defRPr b="0" sz="3600">
                <a:latin typeface="Palatino"/>
                <a:ea typeface="Palatino"/>
                <a:cs typeface="Palatino"/>
                <a:sym typeface="Palatino"/>
              </a:defRPr>
            </a:lvl4pPr>
            <a:lvl5pPr marL="2349500" indent="-469900" defTabSz="584200">
              <a:defRPr b="0" sz="36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40" name="Title Text"/>
          <p:cNvSpPr txBox="1"/>
          <p:nvPr>
            <p:ph type="title"/>
          </p:nvPr>
        </p:nvSpPr>
        <p:spPr>
          <a:prstGeom prst="rect">
            <a:avLst/>
          </a:prstGeom>
        </p:spPr>
        <p:txBody>
          <a:bodyPr/>
          <a:lstStyle>
            <a:lvl1pPr>
              <a:defRPr sz="56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Title Text</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148" name="Title Text"/>
          <p:cNvSpPr txBox="1"/>
          <p:nvPr>
            <p:ph type="title"/>
          </p:nvPr>
        </p:nvSpPr>
        <p:spPr>
          <a:xfrm>
            <a:off x="508000" y="3670300"/>
            <a:ext cx="11988800" cy="2413000"/>
          </a:xfrm>
          <a:prstGeom prst="rect">
            <a:avLst/>
          </a:prstGeom>
        </p:spPr>
        <p:txBody>
          <a:bodyPr/>
          <a:lstStyle>
            <a:lvl1pPr>
              <a:defRPr sz="56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Title Text</a:t>
            </a: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56" name="Title Text"/>
          <p:cNvSpPr txBox="1"/>
          <p:nvPr>
            <p:ph type="title"/>
          </p:nvPr>
        </p:nvSpPr>
        <p:spPr>
          <a:prstGeom prst="rect">
            <a:avLst/>
          </a:prstGeom>
        </p:spPr>
        <p:txBody>
          <a:bodyPr/>
          <a:lstStyle>
            <a:lvl1pPr>
              <a:defRPr sz="56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Title Text</a:t>
            </a:r>
          </a:p>
        </p:txBody>
      </p:sp>
      <p:sp>
        <p:nvSpPr>
          <p:cNvPr id="157" name="Body Level One…"/>
          <p:cNvSpPr txBox="1"/>
          <p:nvPr>
            <p:ph type="body" idx="1"/>
          </p:nvPr>
        </p:nvSpPr>
        <p:spPr>
          <a:prstGeom prst="rect">
            <a:avLst/>
          </a:prstGeom>
        </p:spPr>
        <p:txBody>
          <a:bodyPr/>
          <a:lstStyle>
            <a:lvl1pPr marL="391583" indent="-391583" defTabSz="584200">
              <a:spcBef>
                <a:spcPts val="800"/>
              </a:spcBef>
              <a:defRPr b="0" sz="3000">
                <a:latin typeface="Palatino"/>
                <a:ea typeface="Palatino"/>
                <a:cs typeface="Palatino"/>
                <a:sym typeface="Palatino"/>
              </a:defRPr>
            </a:lvl1pPr>
            <a:lvl2pPr marL="861483" indent="-391583" defTabSz="584200">
              <a:spcBef>
                <a:spcPts val="800"/>
              </a:spcBef>
              <a:defRPr b="0" sz="3000">
                <a:latin typeface="Palatino"/>
                <a:ea typeface="Palatino"/>
                <a:cs typeface="Palatino"/>
                <a:sym typeface="Palatino"/>
              </a:defRPr>
            </a:lvl2pPr>
            <a:lvl3pPr marL="1331383" indent="-391583" defTabSz="584200">
              <a:spcBef>
                <a:spcPts val="800"/>
              </a:spcBef>
              <a:defRPr b="0" sz="3000">
                <a:latin typeface="Palatino"/>
                <a:ea typeface="Palatino"/>
                <a:cs typeface="Palatino"/>
                <a:sym typeface="Palatino"/>
              </a:defRPr>
            </a:lvl3pPr>
            <a:lvl4pPr marL="1801283" indent="-391583" defTabSz="584200">
              <a:spcBef>
                <a:spcPts val="800"/>
              </a:spcBef>
              <a:defRPr b="0" sz="3000">
                <a:latin typeface="Palatino"/>
                <a:ea typeface="Palatino"/>
                <a:cs typeface="Palatino"/>
                <a:sym typeface="Palatino"/>
              </a:defRPr>
            </a:lvl4pPr>
            <a:lvl5pPr marL="2271183" indent="-391583" defTabSz="584200">
              <a:spcBef>
                <a:spcPts val="800"/>
              </a:spcBef>
              <a:defRPr b="0" sz="30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165" name="Title Text"/>
          <p:cNvSpPr txBox="1"/>
          <p:nvPr>
            <p:ph type="title"/>
          </p:nvPr>
        </p:nvSpPr>
        <p:spPr>
          <a:prstGeom prst="rect">
            <a:avLst/>
          </a:prstGeom>
        </p:spPr>
        <p:txBody>
          <a:bodyPr/>
          <a:lstStyle>
            <a:lvl1pPr>
              <a:defRPr sz="56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Title Text</a:t>
            </a:r>
          </a:p>
        </p:txBody>
      </p:sp>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9A1B1F"/>
        </a:solidFill>
      </p:bgPr>
    </p:bg>
    <p:spTree>
      <p:nvGrpSpPr>
        <p:cNvPr id="1" name=""/>
        <p:cNvGrpSpPr/>
        <p:nvPr/>
      </p:nvGrpSpPr>
      <p:grpSpPr>
        <a:xfrm>
          <a:off x="0" y="0"/>
          <a:ext cx="0" cy="0"/>
          <a:chOff x="0" y="0"/>
          <a:chExt cx="0" cy="0"/>
        </a:xfrm>
      </p:grpSpPr>
      <p:grpSp>
        <p:nvGrpSpPr>
          <p:cNvPr id="181" name="Group"/>
          <p:cNvGrpSpPr/>
          <p:nvPr/>
        </p:nvGrpSpPr>
        <p:grpSpPr>
          <a:xfrm>
            <a:off x="-1" y="-1"/>
            <a:ext cx="13000286" cy="9742313"/>
            <a:chOff x="0" y="0"/>
            <a:chExt cx="13000284" cy="9742311"/>
          </a:xfrm>
        </p:grpSpPr>
        <p:grpSp>
          <p:nvGrpSpPr>
            <p:cNvPr id="178" name="Group"/>
            <p:cNvGrpSpPr/>
            <p:nvPr/>
          </p:nvGrpSpPr>
          <p:grpSpPr>
            <a:xfrm>
              <a:off x="3901440" y="5034844"/>
              <a:ext cx="9092072" cy="4707468"/>
              <a:chOff x="0" y="0"/>
              <a:chExt cx="9092071" cy="4707466"/>
            </a:xfrm>
          </p:grpSpPr>
          <p:sp>
            <p:nvSpPr>
              <p:cNvPr id="173" name="Shape"/>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9A1B1F"/>
                  </a:gs>
                  <a:gs pos="100000">
                    <a:srgbClr val="8C191C"/>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174" name="Shape"/>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9A1B1F"/>
                  </a:gs>
                  <a:gs pos="100000">
                    <a:srgbClr val="8C191C"/>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175" name="Shape"/>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9A1B1F"/>
                  </a:gs>
                  <a:gs pos="100000">
                    <a:srgbClr val="7E1619"/>
                  </a:gs>
                </a:gsLst>
                <a:lin ang="162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176" name="Shape"/>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9A1B1F"/>
              </a:soli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177" name="Shape"/>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87181B"/>
                  </a:gs>
                  <a:gs pos="100000">
                    <a:srgbClr val="9A1B1F"/>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grpSp>
        <p:sp>
          <p:nvSpPr>
            <p:cNvPr id="179" name="Shape"/>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82171A"/>
                </a:gs>
                <a:gs pos="100000">
                  <a:srgbClr val="9A1B1F"/>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180" name="Rectangle"/>
            <p:cNvSpPr/>
            <p:nvPr/>
          </p:nvSpPr>
          <p:spPr>
            <a:xfrm>
              <a:off x="0" y="0"/>
              <a:ext cx="13000285" cy="4009814"/>
            </a:xfrm>
            <a:prstGeom prst="rect">
              <a:avLst/>
            </a:prstGeom>
            <a:gradFill flip="none" rotWithShape="1">
              <a:gsLst>
                <a:gs pos="0">
                  <a:srgbClr val="9A1B1F"/>
                </a:gs>
                <a:gs pos="100000">
                  <a:srgbClr val="000000"/>
                </a:gs>
              </a:gsLst>
              <a:lin ang="162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grpSp>
      <p:sp>
        <p:nvSpPr>
          <p:cNvPr id="182" name="Slide Number"/>
          <p:cNvSpPr txBox="1"/>
          <p:nvPr>
            <p:ph type="sldNum" sz="quarter" idx="2"/>
          </p:nvPr>
        </p:nvSpPr>
        <p:spPr>
          <a:xfrm>
            <a:off x="11985791" y="9211946"/>
            <a:ext cx="368769" cy="352001"/>
          </a:xfrm>
          <a:prstGeom prst="rect">
            <a:avLst/>
          </a:prstGeom>
        </p:spPr>
        <p:txBody>
          <a:bodyPr lIns="65023" tIns="65023" rIns="65023" bIns="65023" anchor="b"/>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Slide Number"/>
          <p:cNvSpPr txBox="1"/>
          <p:nvPr>
            <p:ph type="sldNum" sz="quarter" idx="2"/>
          </p:nvPr>
        </p:nvSpPr>
        <p:spPr>
          <a:xfrm>
            <a:off x="6337299" y="9296399"/>
            <a:ext cx="323479" cy="457201"/>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0" name="Lorem Ipsum Dolor"/>
          <p:cNvSpPr txBox="1"/>
          <p:nvPr>
            <p:ph type="body" sz="quarter" idx="21"/>
          </p:nvPr>
        </p:nvSpPr>
        <p:spPr>
          <a:xfrm>
            <a:off x="508000" y="6096000"/>
            <a:ext cx="7200900" cy="508000"/>
          </a:xfrm>
          <a:prstGeom prst="rect">
            <a:avLst/>
          </a:prstGeom>
        </p:spPr>
        <p:txBody>
          <a:bodyPr>
            <a:spAutoFit/>
          </a:bodyPr>
          <a:lstStyle>
            <a:lvl1pPr marL="0" indent="0" defTabSz="584200">
              <a:lnSpc>
                <a:spcPct val="110000"/>
              </a:lnSpc>
              <a:spcBef>
                <a:spcPts val="0"/>
              </a:spcBef>
              <a:buClrTx/>
              <a:buSzTx/>
              <a:buFontTx/>
              <a:buNone/>
              <a:defRPr b="0" i="1" sz="2400">
                <a:latin typeface="Palatino"/>
                <a:ea typeface="Palatino"/>
                <a:cs typeface="Palatino"/>
                <a:sym typeface="Palatino"/>
              </a:defRPr>
            </a:lvl1pPr>
          </a:lstStyle>
          <a:p>
            <a:pPr/>
            <a:r>
              <a:t>Lorem Ipsum Dolor</a:t>
            </a:r>
          </a:p>
        </p:txBody>
      </p:sp>
      <p:sp>
        <p:nvSpPr>
          <p:cNvPr id="31" name="Image"/>
          <p:cNvSpPr/>
          <p:nvPr>
            <p:ph type="pic" idx="22"/>
          </p:nvPr>
        </p:nvSpPr>
        <p:spPr>
          <a:xfrm>
            <a:off x="584200" y="558800"/>
            <a:ext cx="11823700" cy="7086600"/>
          </a:xfrm>
          <a:prstGeom prst="rect">
            <a:avLst/>
          </a:prstGeom>
          <a:ln w="9525">
            <a:round/>
          </a:ln>
        </p:spPr>
        <p:txBody>
          <a:bodyPr lIns="91439" tIns="45719" rIns="91439" bIns="45719" anchor="t">
            <a:noAutofit/>
          </a:bodyPr>
          <a:lstStyle/>
          <a:p>
            <a:pPr/>
          </a:p>
        </p:txBody>
      </p:sp>
      <p:sp>
        <p:nvSpPr>
          <p:cNvPr id="32" name="Title Text"/>
          <p:cNvSpPr txBox="1"/>
          <p:nvPr>
            <p:ph type="title"/>
          </p:nvPr>
        </p:nvSpPr>
        <p:spPr>
          <a:xfrm>
            <a:off x="508000" y="6680200"/>
            <a:ext cx="7200900" cy="2413000"/>
          </a:xfrm>
          <a:prstGeom prst="rect">
            <a:avLst/>
          </a:prstGeom>
        </p:spPr>
        <p:txBody>
          <a:bodyPr/>
          <a:lstStyle>
            <a:lvl1pPr algn="l"/>
          </a:lstStyle>
          <a:p>
            <a:pPr/>
            <a:r>
              <a:t>Title Text</a:t>
            </a:r>
          </a:p>
        </p:txBody>
      </p:sp>
      <p:sp>
        <p:nvSpPr>
          <p:cNvPr id="33" name="Body Level One…"/>
          <p:cNvSpPr txBox="1"/>
          <p:nvPr>
            <p:ph type="body" sz="quarter" idx="1"/>
          </p:nvPr>
        </p:nvSpPr>
        <p:spPr>
          <a:xfrm>
            <a:off x="8280400" y="6680200"/>
            <a:ext cx="4241800" cy="2413000"/>
          </a:xfrm>
          <a:prstGeom prst="rect">
            <a:avLst/>
          </a:prstGeom>
        </p:spPr>
        <p:txBody>
          <a:bodyPr/>
          <a:lstStyle>
            <a:lvl1pPr marL="0" indent="0" defTabSz="584200">
              <a:spcBef>
                <a:spcPts val="0"/>
              </a:spcBef>
              <a:buClrTx/>
              <a:buSzTx/>
              <a:buFontTx/>
              <a:buNone/>
              <a:defRPr b="0" sz="2400">
                <a:latin typeface="Palatino"/>
                <a:ea typeface="Palatino"/>
                <a:cs typeface="Palatino"/>
                <a:sym typeface="Palatino"/>
              </a:defRPr>
            </a:lvl1pPr>
            <a:lvl2pPr marL="0" indent="0" defTabSz="584200">
              <a:spcBef>
                <a:spcPts val="0"/>
              </a:spcBef>
              <a:buClrTx/>
              <a:buSzTx/>
              <a:buFontTx/>
              <a:buNone/>
              <a:defRPr b="0" sz="2400">
                <a:latin typeface="Palatino"/>
                <a:ea typeface="Palatino"/>
                <a:cs typeface="Palatino"/>
                <a:sym typeface="Palatino"/>
              </a:defRPr>
            </a:lvl2pPr>
            <a:lvl3pPr marL="0" indent="0" defTabSz="584200">
              <a:spcBef>
                <a:spcPts val="0"/>
              </a:spcBef>
              <a:buClrTx/>
              <a:buSzTx/>
              <a:buFontTx/>
              <a:buNone/>
              <a:defRPr b="0" sz="2400">
                <a:latin typeface="Palatino"/>
                <a:ea typeface="Palatino"/>
                <a:cs typeface="Palatino"/>
                <a:sym typeface="Palatino"/>
              </a:defRPr>
            </a:lvl3pPr>
            <a:lvl4pPr marL="0" indent="0" defTabSz="584200">
              <a:spcBef>
                <a:spcPts val="0"/>
              </a:spcBef>
              <a:buClrTx/>
              <a:buSzTx/>
              <a:buFontTx/>
              <a:buNone/>
              <a:defRPr b="0" sz="2400">
                <a:latin typeface="Palatino"/>
                <a:ea typeface="Palatino"/>
                <a:cs typeface="Palatino"/>
                <a:sym typeface="Palatino"/>
              </a:defRPr>
            </a:lvl4pPr>
            <a:lvl5pPr marL="0" indent="0" defTabSz="584200">
              <a:spcBef>
                <a:spcPts val="0"/>
              </a:spcBef>
              <a:buClrTx/>
              <a:buSzTx/>
              <a:buFontTx/>
              <a:buNone/>
              <a:defRPr b="0" sz="24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Slide Number"/>
          <p:cNvSpPr txBox="1"/>
          <p:nvPr>
            <p:ph type="sldNum" sz="quarter" idx="2"/>
          </p:nvPr>
        </p:nvSpPr>
        <p:spPr>
          <a:xfrm>
            <a:off x="6363970" y="8161866"/>
            <a:ext cx="270087" cy="3081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lvl1pPr>
              <a:defRPr sz="56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Title Text</a:t>
            </a:r>
          </a:p>
        </p:txBody>
      </p:sp>
      <p:sp>
        <p:nvSpPr>
          <p:cNvPr id="204" name="Body Level One…"/>
          <p:cNvSpPr txBox="1"/>
          <p:nvPr>
            <p:ph type="body" idx="1"/>
          </p:nvPr>
        </p:nvSpPr>
        <p:spPr>
          <a:prstGeom prst="rect">
            <a:avLst/>
          </a:prstGeom>
        </p:spPr>
        <p:txBody>
          <a:bodyPr/>
          <a:lstStyle>
            <a:lvl1pPr marL="391583" indent="-391583" defTabSz="584200">
              <a:spcBef>
                <a:spcPts val="800"/>
              </a:spcBef>
              <a:defRPr b="0" sz="3000">
                <a:latin typeface="Palatino"/>
                <a:ea typeface="Palatino"/>
                <a:cs typeface="Palatino"/>
                <a:sym typeface="Palatino"/>
              </a:defRPr>
            </a:lvl1pPr>
            <a:lvl2pPr marL="861482" indent="-391582" defTabSz="584200">
              <a:spcBef>
                <a:spcPts val="800"/>
              </a:spcBef>
              <a:defRPr b="0" sz="3000">
                <a:latin typeface="Palatino"/>
                <a:ea typeface="Palatino"/>
                <a:cs typeface="Palatino"/>
                <a:sym typeface="Palatino"/>
              </a:defRPr>
            </a:lvl2pPr>
            <a:lvl3pPr marL="1331382" indent="-391582" defTabSz="584200">
              <a:spcBef>
                <a:spcPts val="800"/>
              </a:spcBef>
              <a:defRPr b="0" sz="3000">
                <a:latin typeface="Palatino"/>
                <a:ea typeface="Palatino"/>
                <a:cs typeface="Palatino"/>
                <a:sym typeface="Palatino"/>
              </a:defRPr>
            </a:lvl3pPr>
            <a:lvl4pPr marL="1801283" indent="-391582" defTabSz="584200">
              <a:spcBef>
                <a:spcPts val="800"/>
              </a:spcBef>
              <a:defRPr b="0" sz="3000">
                <a:latin typeface="Palatino"/>
                <a:ea typeface="Palatino"/>
                <a:cs typeface="Palatino"/>
                <a:sym typeface="Palatino"/>
              </a:defRPr>
            </a:lvl4pPr>
            <a:lvl5pPr marL="2271183" indent="-391583" defTabSz="584200">
              <a:spcBef>
                <a:spcPts val="800"/>
              </a:spcBef>
              <a:defRPr b="0" sz="30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6324599" y="92583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2" name="Title Text"/>
          <p:cNvSpPr txBox="1"/>
          <p:nvPr>
            <p:ph type="title"/>
          </p:nvPr>
        </p:nvSpPr>
        <p:spPr>
          <a:prstGeom prst="rect">
            <a:avLst/>
          </a:prstGeom>
        </p:spPr>
        <p:txBody>
          <a:bodyPr/>
          <a:lstStyle/>
          <a:p>
            <a:pPr/>
            <a:r>
              <a:t>Title Text</a:t>
            </a:r>
          </a:p>
        </p:txBody>
      </p:sp>
      <p:sp>
        <p:nvSpPr>
          <p:cNvPr id="21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Line"/>
          <p:cNvSpPr/>
          <p:nvPr/>
        </p:nvSpPr>
        <p:spPr>
          <a:xfrm>
            <a:off x="507999" y="2844799"/>
            <a:ext cx="11997293" cy="1"/>
          </a:xfrm>
          <a:prstGeom prst="line">
            <a:avLst/>
          </a:prstGeom>
          <a:ln w="3175">
            <a:solidFill>
              <a:srgbClr val="444444">
                <a:alpha val="30000"/>
              </a:srgbClr>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p>
        </p:txBody>
      </p:sp>
      <p:sp>
        <p:nvSpPr>
          <p:cNvPr id="222" name="Line"/>
          <p:cNvSpPr/>
          <p:nvPr/>
        </p:nvSpPr>
        <p:spPr>
          <a:xfrm>
            <a:off x="507999" y="1693333"/>
            <a:ext cx="11997293" cy="1"/>
          </a:xfrm>
          <a:prstGeom prst="line">
            <a:avLst/>
          </a:prstGeom>
          <a:ln w="3175">
            <a:solidFill>
              <a:srgbClr val="444444">
                <a:alpha val="30000"/>
              </a:srgbClr>
            </a:solidFill>
            <a:miter lim="400000"/>
          </a:ln>
        </p:spPr>
        <p:txBody>
          <a:bodyPr lIns="27093" tIns="27093" rIns="27093" bIns="27093" anchor="ctr"/>
          <a:lstStyle/>
          <a:p>
            <a:pPr algn="l" defTabSz="325120">
              <a:defRPr sz="800">
                <a:solidFill>
                  <a:srgbClr val="000000"/>
                </a:solidFill>
                <a:latin typeface="Helvetica"/>
                <a:ea typeface="Helvetica"/>
                <a:cs typeface="Helvetica"/>
                <a:sym typeface="Helvetica"/>
              </a:defRPr>
            </a:pPr>
          </a:p>
        </p:txBody>
      </p:sp>
      <p:sp>
        <p:nvSpPr>
          <p:cNvPr id="223" name="Title Text"/>
          <p:cNvSpPr txBox="1"/>
          <p:nvPr>
            <p:ph type="title"/>
          </p:nvPr>
        </p:nvSpPr>
        <p:spPr>
          <a:xfrm>
            <a:off x="507999" y="1828799"/>
            <a:ext cx="11988802" cy="887308"/>
          </a:xfrm>
          <a:prstGeom prst="rect">
            <a:avLst/>
          </a:prstGeom>
        </p:spPr>
        <p:txBody>
          <a:bodyPr lIns="27093" tIns="27093" rIns="27093" bIns="27093"/>
          <a:lstStyle>
            <a:lvl1pPr defTabSz="587022">
              <a:defRPr sz="6800"/>
            </a:lvl1pPr>
          </a:lstStyle>
          <a:p>
            <a:pPr/>
            <a:r>
              <a:t>Title Text</a:t>
            </a:r>
          </a:p>
        </p:txBody>
      </p:sp>
      <p:sp>
        <p:nvSpPr>
          <p:cNvPr id="224" name="Body Level One…"/>
          <p:cNvSpPr txBox="1"/>
          <p:nvPr>
            <p:ph type="body" idx="1"/>
          </p:nvPr>
        </p:nvSpPr>
        <p:spPr>
          <a:xfrm>
            <a:off x="507999" y="3190239"/>
            <a:ext cx="11988802" cy="4572002"/>
          </a:xfrm>
          <a:prstGeom prst="rect">
            <a:avLst/>
          </a:prstGeom>
        </p:spPr>
        <p:txBody>
          <a:bodyPr lIns="27093" tIns="27093" rIns="27093" bIns="27093"/>
          <a:lstStyle>
            <a:lvl1pPr marL="414527" indent="-414527" defTabSz="587022">
              <a:defRPr b="0" sz="3400"/>
            </a:lvl1pPr>
            <a:lvl2pPr marL="1024127" indent="-414527" defTabSz="587022">
              <a:defRPr b="0" sz="3400"/>
            </a:lvl2pPr>
            <a:lvl3pPr marL="1633727" indent="-414527" defTabSz="587022">
              <a:defRPr b="0" sz="3400"/>
            </a:lvl3pPr>
            <a:lvl4pPr marL="2243327" indent="-414527" defTabSz="587022">
              <a:defRPr b="0" sz="3400"/>
            </a:lvl4pPr>
            <a:lvl5pPr marL="2852927" indent="-414527" defTabSz="587022">
              <a:defRPr b="0" sz="3400"/>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xfrm>
            <a:off x="6359554" y="8161866"/>
            <a:ext cx="278918" cy="295488"/>
          </a:xfrm>
          <a:prstGeom prst="rect">
            <a:avLst/>
          </a:prstGeom>
        </p:spPr>
        <p:txBody>
          <a:bodyPr lIns="27093" tIns="27093" rIns="27093" bIns="27093"/>
          <a:lstStyle>
            <a:lvl1pPr defTabSz="587022">
              <a:defRPr sz="1600">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3399"/>
        </a:solidFill>
      </p:bgPr>
    </p:bg>
    <p:spTree>
      <p:nvGrpSpPr>
        <p:cNvPr id="1" name=""/>
        <p:cNvGrpSpPr/>
        <p:nvPr/>
      </p:nvGrpSpPr>
      <p:grpSpPr>
        <a:xfrm>
          <a:off x="0" y="0"/>
          <a:ext cx="0" cy="0"/>
          <a:chOff x="0" y="0"/>
          <a:chExt cx="0" cy="0"/>
        </a:xfrm>
      </p:grpSpPr>
      <p:grpSp>
        <p:nvGrpSpPr>
          <p:cNvPr id="240" name="Group"/>
          <p:cNvGrpSpPr/>
          <p:nvPr/>
        </p:nvGrpSpPr>
        <p:grpSpPr>
          <a:xfrm>
            <a:off x="-1" y="-1"/>
            <a:ext cx="13000286" cy="9742313"/>
            <a:chOff x="0" y="0"/>
            <a:chExt cx="13000284" cy="9742311"/>
          </a:xfrm>
        </p:grpSpPr>
        <p:grpSp>
          <p:nvGrpSpPr>
            <p:cNvPr id="237" name="Group"/>
            <p:cNvGrpSpPr/>
            <p:nvPr/>
          </p:nvGrpSpPr>
          <p:grpSpPr>
            <a:xfrm>
              <a:off x="3901440" y="5034844"/>
              <a:ext cx="9092072" cy="4707468"/>
              <a:chOff x="0" y="0"/>
              <a:chExt cx="9092071" cy="4707466"/>
            </a:xfrm>
          </p:grpSpPr>
          <p:sp>
            <p:nvSpPr>
              <p:cNvPr id="232" name="Shape"/>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233" name="Shape"/>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234" name="Shape"/>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235" name="Shape"/>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236" name="Shape"/>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grpSp>
        <p:sp>
          <p:nvSpPr>
            <p:cNvPr id="238" name="Shape"/>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sp>
          <p:nvSpPr>
            <p:cNvPr id="239" name="Rectangle"/>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algn="l" defTabSz="1300480">
                <a:defRPr sz="3400">
                  <a:solidFill>
                    <a:srgbClr val="FFFFFF"/>
                  </a:solidFill>
                  <a:latin typeface="Garamond"/>
                  <a:ea typeface="Garamond"/>
                  <a:cs typeface="Garamond"/>
                  <a:sym typeface="Garamond"/>
                </a:defRPr>
              </a:pPr>
            </a:p>
          </p:txBody>
        </p:sp>
      </p:grpSp>
      <p:sp>
        <p:nvSpPr>
          <p:cNvPr id="241" name="Slide Number"/>
          <p:cNvSpPr txBox="1"/>
          <p:nvPr>
            <p:ph type="sldNum" sz="quarter" idx="2"/>
          </p:nvPr>
        </p:nvSpPr>
        <p:spPr>
          <a:xfrm>
            <a:off x="11985791" y="9211946"/>
            <a:ext cx="368769" cy="352001"/>
          </a:xfrm>
          <a:prstGeom prst="rect">
            <a:avLst/>
          </a:prstGeom>
        </p:spPr>
        <p:txBody>
          <a:bodyPr lIns="65023" tIns="65023" rIns="65023" bIns="65023" anchor="b"/>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Image"/>
          <p:cNvSpPr/>
          <p:nvPr>
            <p:ph type="pic" idx="21"/>
          </p:nvPr>
        </p:nvSpPr>
        <p:spPr>
          <a:xfrm>
            <a:off x="-901700" y="-127000"/>
            <a:ext cx="14211300" cy="9997255"/>
          </a:xfrm>
          <a:prstGeom prst="rect">
            <a:avLst/>
          </a:prstGeom>
        </p:spPr>
        <p:txBody>
          <a:bodyPr lIns="91439" tIns="45719" rIns="91439" bIns="45719" anchor="t">
            <a:noAutofit/>
          </a:bodyPr>
          <a:lstStyle/>
          <a:p>
            <a:pPr/>
          </a:p>
        </p:txBody>
      </p:sp>
      <p:sp>
        <p:nvSpPr>
          <p:cNvPr id="249" name="Slide Number"/>
          <p:cNvSpPr txBox="1"/>
          <p:nvPr>
            <p:ph type="sldNum" sz="quarter" idx="2"/>
          </p:nvPr>
        </p:nvSpPr>
        <p:spPr>
          <a:xfrm>
            <a:off x="6324599" y="92583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Slide Number"/>
          <p:cNvSpPr txBox="1"/>
          <p:nvPr>
            <p:ph type="sldNum" sz="quarter" idx="2"/>
          </p:nvPr>
        </p:nvSpPr>
        <p:spPr>
          <a:xfrm>
            <a:off x="6324599" y="9258300"/>
            <a:ext cx="342901" cy="4064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63" name="Slide Number"/>
          <p:cNvSpPr txBox="1"/>
          <p:nvPr>
            <p:ph type="sldNum" sz="quarter" idx="2"/>
          </p:nvPr>
        </p:nvSpPr>
        <p:spPr>
          <a:xfrm>
            <a:off x="12388427" y="8168640"/>
            <a:ext cx="227681" cy="224692"/>
          </a:xfrm>
          <a:prstGeom prst="rect">
            <a:avLst/>
          </a:prstGeom>
        </p:spPr>
        <p:txBody>
          <a:bodyPr lIns="29795" tIns="29795" rIns="29795" bIns="29795"/>
          <a:lstStyle>
            <a:lvl1pPr algn="l" defTabSz="1733973">
              <a:defRPr b="1" sz="1100">
                <a:solidFill>
                  <a:srgbClr val="C0C0C8"/>
                </a:solidFill>
                <a:latin typeface="Roboto"/>
                <a:ea typeface="Roboto"/>
                <a:cs typeface="Roboto"/>
                <a:sym typeface="Robo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and LOGO">
    <p:bg>
      <p:bgPr>
        <a:solidFill>
          <a:srgbClr val="FFFFFF"/>
        </a:solidFill>
      </p:bgPr>
    </p:bg>
    <p:spTree>
      <p:nvGrpSpPr>
        <p:cNvPr id="1" name=""/>
        <p:cNvGrpSpPr/>
        <p:nvPr/>
      </p:nvGrpSpPr>
      <p:grpSpPr>
        <a:xfrm>
          <a:off x="0" y="0"/>
          <a:ext cx="0" cy="0"/>
          <a:chOff x="0" y="0"/>
          <a:chExt cx="0" cy="0"/>
        </a:xfrm>
      </p:grpSpPr>
      <p:pic>
        <p:nvPicPr>
          <p:cNvPr id="270" name="Google Shape;27;p6" descr="Google Shape;27;p6"/>
          <p:cNvPicPr>
            <a:picLocks noChangeAspect="1"/>
          </p:cNvPicPr>
          <p:nvPr/>
        </p:nvPicPr>
        <p:blipFill>
          <a:blip r:embed="rId2">
            <a:extLst/>
          </a:blip>
          <a:stretch>
            <a:fillRect/>
          </a:stretch>
        </p:blipFill>
        <p:spPr>
          <a:xfrm>
            <a:off x="500890" y="7744180"/>
            <a:ext cx="425590" cy="425590"/>
          </a:xfrm>
          <a:prstGeom prst="rect">
            <a:avLst/>
          </a:prstGeom>
          <a:ln w="12700">
            <a:miter lim="400000"/>
          </a:ln>
        </p:spPr>
      </p:pic>
      <p:sp>
        <p:nvSpPr>
          <p:cNvPr id="271" name="Title Text"/>
          <p:cNvSpPr txBox="1"/>
          <p:nvPr>
            <p:ph type="title"/>
          </p:nvPr>
        </p:nvSpPr>
        <p:spPr>
          <a:xfrm>
            <a:off x="623146" y="1625537"/>
            <a:ext cx="3874561" cy="640001"/>
          </a:xfrm>
          <a:prstGeom prst="rect">
            <a:avLst/>
          </a:prstGeom>
        </p:spPr>
        <p:txBody>
          <a:bodyPr lIns="29795" tIns="29795" rIns="29795" bIns="29795" anchor="t"/>
          <a:lstStyle>
            <a:lvl1pPr algn="l" defTabSz="1733973">
              <a:spcBef>
                <a:spcPts val="0"/>
              </a:spcBef>
              <a:defRPr b="1" sz="3400">
                <a:solidFill>
                  <a:srgbClr val="0A091B"/>
                </a:solidFill>
                <a:latin typeface="Calibri"/>
                <a:ea typeface="Calibri"/>
                <a:cs typeface="Calibri"/>
                <a:sym typeface="Calibri"/>
              </a:defRPr>
            </a:lvl1pPr>
          </a:lstStyle>
          <a:p>
            <a:pPr/>
            <a:r>
              <a:t>Title Text</a:t>
            </a:r>
          </a:p>
        </p:txBody>
      </p:sp>
      <p:sp>
        <p:nvSpPr>
          <p:cNvPr id="272" name="Google Shape;29;p6"/>
          <p:cNvSpPr/>
          <p:nvPr/>
        </p:nvSpPr>
        <p:spPr>
          <a:xfrm flipH="1">
            <a:off x="501226" y="1706879"/>
            <a:ext cx="1" cy="551255"/>
          </a:xfrm>
          <a:prstGeom prst="line">
            <a:avLst/>
          </a:prstGeom>
          <a:ln w="88900">
            <a:solidFill>
              <a:srgbClr val="0078C0"/>
            </a:solidFill>
            <a:miter/>
          </a:ln>
        </p:spPr>
        <p:txBody>
          <a:bodyPr lIns="0" tIns="0" rIns="0" bIns="0"/>
          <a:lstStyle/>
          <a:p>
            <a:pPr algn="l" defTabSz="1733973">
              <a:defRPr sz="2600">
                <a:solidFill>
                  <a:srgbClr val="0A091B"/>
                </a:solidFill>
                <a:latin typeface="Arial"/>
                <a:ea typeface="Arial"/>
                <a:cs typeface="Arial"/>
                <a:sym typeface="Arial"/>
              </a:defRPr>
            </a:pPr>
          </a:p>
        </p:txBody>
      </p:sp>
      <p:sp>
        <p:nvSpPr>
          <p:cNvPr id="273" name="Slide Number"/>
          <p:cNvSpPr txBox="1"/>
          <p:nvPr>
            <p:ph type="sldNum" sz="quarter" idx="2"/>
          </p:nvPr>
        </p:nvSpPr>
        <p:spPr>
          <a:xfrm>
            <a:off x="12388427" y="8168640"/>
            <a:ext cx="188155" cy="199292"/>
          </a:xfrm>
          <a:prstGeom prst="rect">
            <a:avLst/>
          </a:prstGeom>
        </p:spPr>
        <p:txBody>
          <a:bodyPr lIns="29795" tIns="29795" rIns="29795" bIns="29795"/>
          <a:lstStyle>
            <a:lvl1pPr algn="l" defTabSz="1733973">
              <a:defRPr b="1" sz="900">
                <a:solidFill>
                  <a:srgbClr val="C0C0C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80" name="Slide Number"/>
          <p:cNvSpPr txBox="1"/>
          <p:nvPr>
            <p:ph type="sldNum" sz="quarter" idx="2"/>
          </p:nvPr>
        </p:nvSpPr>
        <p:spPr>
          <a:xfrm>
            <a:off x="11794549" y="8024644"/>
            <a:ext cx="316172" cy="338794"/>
          </a:xfrm>
          <a:prstGeom prst="rect">
            <a:avLst/>
          </a:prstGeom>
        </p:spPr>
        <p:txBody>
          <a:bodyPr lIns="48746" tIns="48746" rIns="48746" bIns="48746" anchor="ctr"/>
          <a:lstStyle>
            <a:lvl1pPr algn="r" defTabSz="1733973">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41" name="Title Text"/>
          <p:cNvSpPr txBox="1"/>
          <p:nvPr>
            <p:ph type="title"/>
          </p:nvPr>
        </p:nvSpPr>
        <p:spPr>
          <a:xfrm>
            <a:off x="508000" y="3670300"/>
            <a:ext cx="11988800" cy="2413000"/>
          </a:xfrm>
          <a:prstGeom prst="rect">
            <a:avLst/>
          </a:prstGeom>
        </p:spPr>
        <p:txBody>
          <a:bodyPr/>
          <a:lstStyle/>
          <a:p>
            <a:pPr/>
            <a:r>
              <a:t>Title Text</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7" name="Image"/>
          <p:cNvSpPr/>
          <p:nvPr>
            <p:ph type="pic" idx="21"/>
          </p:nvPr>
        </p:nvSpPr>
        <p:spPr>
          <a:xfrm>
            <a:off x="-1" y="-196427"/>
            <a:ext cx="13004802" cy="9148516"/>
          </a:xfrm>
          <a:prstGeom prst="rect">
            <a:avLst/>
          </a:prstGeom>
        </p:spPr>
        <p:txBody>
          <a:bodyPr lIns="91439" tIns="45719" rIns="91439" bIns="45719" anchor="t">
            <a:noAutofit/>
          </a:bodyPr>
          <a:lstStyle/>
          <a:p>
            <a:pPr/>
          </a:p>
        </p:txBody>
      </p:sp>
      <p:sp>
        <p:nvSpPr>
          <p:cNvPr id="288" name="Slide Number"/>
          <p:cNvSpPr txBox="1"/>
          <p:nvPr>
            <p:ph type="sldNum" sz="quarter" idx="2"/>
          </p:nvPr>
        </p:nvSpPr>
        <p:spPr>
          <a:xfrm>
            <a:off x="6363969" y="8161866"/>
            <a:ext cx="270088" cy="3081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1" name="Lorem Ipsum Dolor"/>
          <p:cNvSpPr txBox="1"/>
          <p:nvPr>
            <p:ph type="body" sz="quarter" idx="21"/>
          </p:nvPr>
        </p:nvSpPr>
        <p:spPr>
          <a:xfrm>
            <a:off x="508000" y="2171700"/>
            <a:ext cx="5676900" cy="508000"/>
          </a:xfrm>
          <a:prstGeom prst="rect">
            <a:avLst/>
          </a:prstGeom>
        </p:spPr>
        <p:txBody>
          <a:bodyPr anchor="b">
            <a:spAutoFit/>
          </a:bodyPr>
          <a:lstStyle>
            <a:lvl1pPr marL="0" indent="0" defTabSz="584200">
              <a:lnSpc>
                <a:spcPct val="110000"/>
              </a:lnSpc>
              <a:spcBef>
                <a:spcPts val="0"/>
              </a:spcBef>
              <a:buClrTx/>
              <a:buSzTx/>
              <a:buFontTx/>
              <a:buNone/>
              <a:defRPr b="0" i="1" sz="2400">
                <a:latin typeface="Palatino"/>
                <a:ea typeface="Palatino"/>
                <a:cs typeface="Palatino"/>
                <a:sym typeface="Palatino"/>
              </a:defRPr>
            </a:lvl1pPr>
          </a:lstStyle>
          <a:p>
            <a:pPr/>
            <a:r>
              <a:t>Lorem Ipsum Dolor</a:t>
            </a:r>
          </a:p>
        </p:txBody>
      </p:sp>
      <p:sp>
        <p:nvSpPr>
          <p:cNvPr id="52" name="Image"/>
          <p:cNvSpPr/>
          <p:nvPr>
            <p:ph type="pic" sz="half" idx="22"/>
          </p:nvPr>
        </p:nvSpPr>
        <p:spPr>
          <a:xfrm>
            <a:off x="6704698" y="590550"/>
            <a:ext cx="5806884" cy="8509000"/>
          </a:xfrm>
          <a:prstGeom prst="rect">
            <a:avLst/>
          </a:prstGeom>
          <a:ln w="9525">
            <a:round/>
          </a:ln>
        </p:spPr>
        <p:txBody>
          <a:bodyPr lIns="91439" tIns="45719" rIns="91439" bIns="45719" anchor="t">
            <a:noAutofit/>
          </a:bodyPr>
          <a:lstStyle/>
          <a:p>
            <a:pPr/>
          </a:p>
        </p:txBody>
      </p:sp>
      <p:sp>
        <p:nvSpPr>
          <p:cNvPr id="53" name="Title Text"/>
          <p:cNvSpPr txBox="1"/>
          <p:nvPr>
            <p:ph type="title"/>
          </p:nvPr>
        </p:nvSpPr>
        <p:spPr>
          <a:xfrm>
            <a:off x="508000" y="2806700"/>
            <a:ext cx="5676900" cy="2032000"/>
          </a:xfrm>
          <a:prstGeom prst="rect">
            <a:avLst/>
          </a:prstGeom>
        </p:spPr>
        <p:txBody>
          <a:bodyPr/>
          <a:lstStyle>
            <a:lvl1pPr algn="l">
              <a:defRPr sz="5600"/>
            </a:lvl1pPr>
          </a:lstStyle>
          <a:p>
            <a:pPr/>
            <a:r>
              <a:t>Title Text</a:t>
            </a:r>
          </a:p>
        </p:txBody>
      </p:sp>
      <p:sp>
        <p:nvSpPr>
          <p:cNvPr id="54" name="Body Level One…"/>
          <p:cNvSpPr txBox="1"/>
          <p:nvPr>
            <p:ph type="body" sz="quarter" idx="1"/>
          </p:nvPr>
        </p:nvSpPr>
        <p:spPr>
          <a:xfrm>
            <a:off x="508000" y="5029200"/>
            <a:ext cx="5676900" cy="4013200"/>
          </a:xfrm>
          <a:prstGeom prst="rect">
            <a:avLst/>
          </a:prstGeom>
        </p:spPr>
        <p:txBody>
          <a:bodyPr anchor="t"/>
          <a:lstStyle>
            <a:lvl1pPr marL="0" indent="0" defTabSz="584200">
              <a:spcBef>
                <a:spcPts val="0"/>
              </a:spcBef>
              <a:buClrTx/>
              <a:buSzTx/>
              <a:buFontTx/>
              <a:buNone/>
              <a:defRPr b="0" sz="2400">
                <a:latin typeface="Palatino"/>
                <a:ea typeface="Palatino"/>
                <a:cs typeface="Palatino"/>
                <a:sym typeface="Palatino"/>
              </a:defRPr>
            </a:lvl1pPr>
            <a:lvl2pPr marL="0" indent="0" defTabSz="584200">
              <a:spcBef>
                <a:spcPts val="0"/>
              </a:spcBef>
              <a:buClrTx/>
              <a:buSzTx/>
              <a:buFontTx/>
              <a:buNone/>
              <a:defRPr b="0" sz="2400">
                <a:latin typeface="Palatino"/>
                <a:ea typeface="Palatino"/>
                <a:cs typeface="Palatino"/>
                <a:sym typeface="Palatino"/>
              </a:defRPr>
            </a:lvl2pPr>
            <a:lvl3pPr marL="0" indent="0" defTabSz="584200">
              <a:spcBef>
                <a:spcPts val="0"/>
              </a:spcBef>
              <a:buClrTx/>
              <a:buSzTx/>
              <a:buFontTx/>
              <a:buNone/>
              <a:defRPr b="0" sz="2400">
                <a:latin typeface="Palatino"/>
                <a:ea typeface="Palatino"/>
                <a:cs typeface="Palatino"/>
                <a:sym typeface="Palatino"/>
              </a:defRPr>
            </a:lvl3pPr>
            <a:lvl4pPr marL="0" indent="0" defTabSz="584200">
              <a:spcBef>
                <a:spcPts val="0"/>
              </a:spcBef>
              <a:buClrTx/>
              <a:buSzTx/>
              <a:buFontTx/>
              <a:buNone/>
              <a:defRPr b="0" sz="2400">
                <a:latin typeface="Palatino"/>
                <a:ea typeface="Palatino"/>
                <a:cs typeface="Palatino"/>
                <a:sym typeface="Palatino"/>
              </a:defRPr>
            </a:lvl4pPr>
            <a:lvl5pPr marL="0" indent="0" defTabSz="584200">
              <a:spcBef>
                <a:spcPts val="0"/>
              </a:spcBef>
              <a:buClrTx/>
              <a:buSzTx/>
              <a:buFontTx/>
              <a:buNone/>
              <a:defRPr b="0" sz="24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itle Text"/>
          <p:cNvSpPr txBox="1"/>
          <p:nvPr>
            <p:ph type="title"/>
          </p:nvPr>
        </p:nvSpPr>
        <p:spPr>
          <a:prstGeom prst="rect">
            <a:avLst/>
          </a:prstGeom>
        </p:spPr>
        <p:txBody>
          <a:body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0" name="Title Text"/>
          <p:cNvSpPr txBox="1"/>
          <p:nvPr>
            <p:ph type="title"/>
          </p:nvPr>
        </p:nvSpPr>
        <p:spPr>
          <a:prstGeom prst="rect">
            <a:avLst/>
          </a:prstGeom>
        </p:spPr>
        <p:txBody>
          <a:bodyPr/>
          <a:lstStyle/>
          <a:p>
            <a:pPr/>
            <a:r>
              <a:t>Title Text</a:t>
            </a:r>
          </a:p>
        </p:txBody>
      </p:sp>
      <p:sp>
        <p:nvSpPr>
          <p:cNvPr id="7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9" name="Image"/>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pPr/>
          </a:p>
        </p:txBody>
      </p:sp>
      <p:sp>
        <p:nvSpPr>
          <p:cNvPr id="80" name="Title Text"/>
          <p:cNvSpPr txBox="1"/>
          <p:nvPr>
            <p:ph type="title"/>
          </p:nvPr>
        </p:nvSpPr>
        <p:spPr>
          <a:prstGeom prst="rect">
            <a:avLst/>
          </a:prstGeom>
        </p:spPr>
        <p:txBody>
          <a:bodyPr/>
          <a:lstStyle/>
          <a:p>
            <a:pPr/>
            <a:r>
              <a:t>Title Text</a:t>
            </a:r>
          </a:p>
        </p:txBody>
      </p:sp>
      <p:sp>
        <p:nvSpPr>
          <p:cNvPr id="81" name="Body Level One…"/>
          <p:cNvSpPr txBox="1"/>
          <p:nvPr>
            <p:ph type="body" sz="half" idx="1"/>
          </p:nvPr>
        </p:nvSpPr>
        <p:spPr>
          <a:xfrm>
            <a:off x="508000" y="2730500"/>
            <a:ext cx="5816600" cy="6350000"/>
          </a:xfrm>
          <a:prstGeom prst="rect">
            <a:avLst/>
          </a:prstGeom>
        </p:spPr>
        <p:txBody>
          <a:bodyPr/>
          <a:lstStyle>
            <a:lvl1pPr marL="393700" indent="-393700" defTabSz="584200">
              <a:spcBef>
                <a:spcPts val="1800"/>
              </a:spcBef>
              <a:buSzPct val="65000"/>
              <a:defRPr b="0" sz="3000">
                <a:latin typeface="Palatino"/>
                <a:ea typeface="Palatino"/>
                <a:cs typeface="Palatino"/>
                <a:sym typeface="Palatino"/>
              </a:defRPr>
            </a:lvl1pPr>
            <a:lvl2pPr marL="787400" indent="-393700" defTabSz="584200">
              <a:spcBef>
                <a:spcPts val="1800"/>
              </a:spcBef>
              <a:buSzPct val="65000"/>
              <a:defRPr b="0" sz="3000">
                <a:latin typeface="Palatino"/>
                <a:ea typeface="Palatino"/>
                <a:cs typeface="Palatino"/>
                <a:sym typeface="Palatino"/>
              </a:defRPr>
            </a:lvl2pPr>
            <a:lvl3pPr marL="1181100" indent="-393700" defTabSz="584200">
              <a:spcBef>
                <a:spcPts val="1800"/>
              </a:spcBef>
              <a:buSzPct val="65000"/>
              <a:defRPr b="0" sz="3000">
                <a:latin typeface="Palatino"/>
                <a:ea typeface="Palatino"/>
                <a:cs typeface="Palatino"/>
                <a:sym typeface="Palatino"/>
              </a:defRPr>
            </a:lvl3pPr>
            <a:lvl4pPr marL="1574800" indent="-393700" defTabSz="584200">
              <a:spcBef>
                <a:spcPts val="1800"/>
              </a:spcBef>
              <a:buSzPct val="65000"/>
              <a:defRPr b="0" sz="3000">
                <a:latin typeface="Palatino"/>
                <a:ea typeface="Palatino"/>
                <a:cs typeface="Palatino"/>
                <a:sym typeface="Palatino"/>
              </a:defRPr>
            </a:lvl4pPr>
            <a:lvl5pPr marL="1968500" indent="-393700" defTabSz="584200">
              <a:spcBef>
                <a:spcPts val="1800"/>
              </a:spcBef>
              <a:buSzPct val="65000"/>
              <a:defRPr b="0" sz="3000">
                <a:latin typeface="Palatino"/>
                <a:ea typeface="Palatino"/>
                <a:cs typeface="Palatino"/>
                <a:sym typeface="Palatino"/>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508000" y="1270000"/>
            <a:ext cx="11988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7" name="Image"/>
          <p:cNvSpPr/>
          <p:nvPr>
            <p:ph type="pic" sz="half" idx="21"/>
          </p:nvPr>
        </p:nvSpPr>
        <p:spPr>
          <a:xfrm>
            <a:off x="6260986" y="4406900"/>
            <a:ext cx="6697779" cy="4711700"/>
          </a:xfrm>
          <a:prstGeom prst="rect">
            <a:avLst/>
          </a:prstGeom>
          <a:ln w="9525">
            <a:round/>
          </a:ln>
        </p:spPr>
        <p:txBody>
          <a:bodyPr lIns="91439" tIns="45719" rIns="91439" bIns="45719" anchor="t">
            <a:noAutofit/>
          </a:bodyPr>
          <a:lstStyle/>
          <a:p>
            <a:pPr/>
          </a:p>
        </p:txBody>
      </p:sp>
      <p:sp>
        <p:nvSpPr>
          <p:cNvPr id="98" name="Image"/>
          <p:cNvSpPr/>
          <p:nvPr>
            <p:ph type="pic" sz="quarter" idx="22"/>
          </p:nvPr>
        </p:nvSpPr>
        <p:spPr>
          <a:xfrm>
            <a:off x="6680200" y="635000"/>
            <a:ext cx="5829301" cy="3517900"/>
          </a:xfrm>
          <a:prstGeom prst="rect">
            <a:avLst/>
          </a:prstGeom>
          <a:ln w="9525">
            <a:round/>
          </a:ln>
        </p:spPr>
        <p:txBody>
          <a:bodyPr lIns="91439" tIns="45719" rIns="91439" bIns="45719" anchor="t">
            <a:noAutofit/>
          </a:bodyPr>
          <a:lstStyle/>
          <a:p>
            <a:pPr/>
          </a:p>
        </p:txBody>
      </p:sp>
      <p:sp>
        <p:nvSpPr>
          <p:cNvPr id="99" name="Image"/>
          <p:cNvSpPr/>
          <p:nvPr>
            <p:ph type="pic" sz="half" idx="23"/>
          </p:nvPr>
        </p:nvSpPr>
        <p:spPr>
          <a:xfrm>
            <a:off x="482600" y="609600"/>
            <a:ext cx="5728881" cy="8394700"/>
          </a:xfrm>
          <a:prstGeom prst="rect">
            <a:avLst/>
          </a:prstGeom>
          <a:ln w="9525">
            <a:round/>
          </a:ln>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transition xmlns:p14="http://schemas.microsoft.com/office/powerpoint/2010/main" spd="med" advClick="1"/>
  <p:txStyles>
    <p:titleStyle>
      <a:lvl1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b="0" baseline="0" cap="none" i="0" spc="0" strike="noStrike" sz="7000" u="none">
          <a:solidFill>
            <a:srgbClr val="D93E2B"/>
          </a:solidFill>
          <a:uFillTx/>
          <a:latin typeface="+mn-lt"/>
          <a:ea typeface="+mn-ea"/>
          <a:cs typeface="+mn-cs"/>
          <a:sym typeface="Bodoni SvtyTwo ITC TT-Book"/>
        </a:defRPr>
      </a:lvl9pPr>
    </p:titleStyle>
    <p:bodyStyle>
      <a:lvl1pPr marL="7831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1pPr>
      <a:lvl2pPr marL="12530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2pPr>
      <a:lvl3pPr marL="17229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3pPr>
      <a:lvl4pPr marL="21928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4pPr>
      <a:lvl5pPr marL="26627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5pPr>
      <a:lvl6pPr marL="31326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6pPr>
      <a:lvl7pPr marL="36025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7pPr>
      <a:lvl8pPr marL="40724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8pPr>
      <a:lvl9pPr marL="4542366" marR="0" indent="-783166" algn="l" defTabSz="469900" rtl="0" latinLnBrk="0">
        <a:lnSpc>
          <a:spcPct val="100000"/>
        </a:lnSpc>
        <a:spcBef>
          <a:spcPts val="2400"/>
        </a:spcBef>
        <a:spcAft>
          <a:spcPts val="0"/>
        </a:spcAft>
        <a:buClr>
          <a:srgbClr val="929292"/>
        </a:buClr>
        <a:buSzPct val="60000"/>
        <a:buFont typeface="Zapf Dingbats"/>
        <a:buChar char="❖"/>
        <a:tabLst/>
        <a:defRPr b="1" baseline="0" cap="none" i="0" spc="0" strike="noStrike" sz="6000" u="none">
          <a:solidFill>
            <a:srgbClr val="414141"/>
          </a:solidFill>
          <a:uFillTx/>
          <a:latin typeface="Georgia"/>
          <a:ea typeface="Georgia"/>
          <a:cs typeface="Georgia"/>
          <a:sym typeface="Georgia"/>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3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36.png"/><Relationship Id="rId4" Type="http://schemas.openxmlformats.org/officeDocument/2006/relationships/image" Target="../media/image3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png"/><Relationship Id="rId3" Type="http://schemas.openxmlformats.org/officeDocument/2006/relationships/image" Target="../media/image5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5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6.png"/><Relationship Id="rId3" Type="http://schemas.openxmlformats.org/officeDocument/2006/relationships/image" Target="../media/image5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image" Target="../media/image7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png"/><Relationship Id="rId3" Type="http://schemas.openxmlformats.org/officeDocument/2006/relationships/image" Target="../media/image7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 Id="rId3" Type="http://schemas.openxmlformats.org/officeDocument/2006/relationships/image" Target="../media/image41.png"/><Relationship Id="rId4" Type="http://schemas.openxmlformats.org/officeDocument/2006/relationships/image" Target="../media/image79.png"/><Relationship Id="rId5" Type="http://schemas.openxmlformats.org/officeDocument/2006/relationships/image" Target="../media/image8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 Id="rId3"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79.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autismpdc.fpg.unc.edu/node/19" TargetMode="External"/><Relationship Id="rId3" Type="http://schemas.openxmlformats.org/officeDocument/2006/relationships/hyperlink" Target="http://www.nationalautismcenter.org/national-standards-project/phase-2/" TargetMode="Externa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casel.org/fundamentals-of-sel/what-is-the-casel-framework/#self-awareness" TargetMode="External"/><Relationship Id="rId3" Type="http://schemas.openxmlformats.org/officeDocument/2006/relationships/image" Target="../media/image9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9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97.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8.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96.png"/><Relationship Id="rId4" Type="http://schemas.openxmlformats.org/officeDocument/2006/relationships/image" Target="../media/image99.png"/><Relationship Id="rId5" Type="http://schemas.openxmlformats.org/officeDocument/2006/relationships/image" Target="../media/image10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1.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96.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02.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96.png"/><Relationship Id="rId4" Type="http://schemas.openxmlformats.org/officeDocument/2006/relationships/image" Target="../media/image103.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96.png"/><Relationship Id="rId4" Type="http://schemas.openxmlformats.org/officeDocument/2006/relationships/image" Target="../media/image104.png"/><Relationship Id="rId5" Type="http://schemas.openxmlformats.org/officeDocument/2006/relationships/image" Target="../media/image10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106.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jpeg"/><Relationship Id="rId3" Type="http://schemas.openxmlformats.org/officeDocument/2006/relationships/image" Target="../media/image107.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09.png"/><Relationship Id="rId4" Type="http://schemas.openxmlformats.org/officeDocument/2006/relationships/image" Target="../media/image110.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4.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cott Bellini, Ph.D., HSPP…"/>
          <p:cNvSpPr txBox="1"/>
          <p:nvPr>
            <p:ph type="body" idx="21"/>
          </p:nvPr>
        </p:nvSpPr>
        <p:spPr>
          <a:xfrm>
            <a:off x="419100" y="40639"/>
            <a:ext cx="7200900" cy="1239522"/>
          </a:xfrm>
          <a:prstGeom prst="rect">
            <a:avLst/>
          </a:prstGeom>
        </p:spPr>
        <p:txBody>
          <a:bodyPr/>
          <a:lstStyle/>
          <a:p>
            <a:pPr>
              <a:defRPr b="1" sz="2500">
                <a:latin typeface="Georgia"/>
                <a:ea typeface="Georgia"/>
                <a:cs typeface="Georgia"/>
                <a:sym typeface="Georgia"/>
              </a:defRPr>
            </a:pPr>
            <a:r>
              <a:t>Scott Bellini, Ph.D., HSPP</a:t>
            </a:r>
          </a:p>
          <a:p>
            <a:pPr>
              <a:defRPr b="1" sz="2500">
                <a:latin typeface="Georgia"/>
                <a:ea typeface="Georgia"/>
                <a:cs typeface="Georgia"/>
                <a:sym typeface="Georgia"/>
              </a:defRPr>
            </a:pPr>
            <a:r>
              <a:t>Indiana University</a:t>
            </a:r>
          </a:p>
        </p:txBody>
      </p:sp>
      <p:sp>
        <p:nvSpPr>
          <p:cNvPr id="298" name="Building Social Relationships through Evidence Based Social Skills Programming for Children and Youth"/>
          <p:cNvSpPr txBox="1"/>
          <p:nvPr>
            <p:ph type="title"/>
          </p:nvPr>
        </p:nvSpPr>
        <p:spPr>
          <a:xfrm>
            <a:off x="508000" y="6668434"/>
            <a:ext cx="7023100" cy="2413001"/>
          </a:xfrm>
          <a:prstGeom prst="rect">
            <a:avLst/>
          </a:prstGeom>
        </p:spPr>
        <p:txBody>
          <a:bodyPr/>
          <a:lstStyle/>
          <a:p>
            <a:pPr lvl="2" algn="l" defTabSz="309625">
              <a:lnSpc>
                <a:spcPct val="100000"/>
              </a:lnSpc>
              <a:spcBef>
                <a:spcPts val="800"/>
              </a:spcBef>
              <a:defRPr b="1" sz="2967">
                <a:solidFill>
                  <a:schemeClr val="accent5">
                    <a:hueOff val="-411174"/>
                    <a:satOff val="4030"/>
                    <a:lumOff val="-29867"/>
                  </a:schemeClr>
                </a:solidFill>
                <a:latin typeface="Georgia"/>
                <a:ea typeface="Georgia"/>
                <a:cs typeface="Georgia"/>
                <a:sym typeface="Georgia"/>
              </a:defRPr>
            </a:pPr>
            <a:r>
              <a:t>Building Social Relationships through Evidence Based Social Skills Programming for Children and Youth</a:t>
            </a:r>
          </a:p>
        </p:txBody>
      </p:sp>
      <p:sp>
        <p:nvSpPr>
          <p:cNvPr id="299" name="Laying the Foundation for Teaching Social Skills and Activating Social Cognitive Processing in Students"/>
          <p:cNvSpPr txBox="1"/>
          <p:nvPr>
            <p:ph type="body" sz="quarter" idx="1"/>
          </p:nvPr>
        </p:nvSpPr>
        <p:spPr>
          <a:prstGeom prst="rect">
            <a:avLst/>
          </a:prstGeom>
        </p:spPr>
        <p:txBody>
          <a:bodyPr/>
          <a:lstStyle>
            <a:lvl1pPr>
              <a:defRPr b="1" i="1">
                <a:latin typeface="Georgia"/>
                <a:ea typeface="Georgia"/>
                <a:cs typeface="Georgia"/>
                <a:sym typeface="Georgia"/>
              </a:defRPr>
            </a:lvl1pPr>
          </a:lstStyle>
          <a:p>
            <a:pPr/>
            <a:r>
              <a:t>Laying the Foundation for Teaching Social Skills and Activating Social Cognitive Processing in Students</a:t>
            </a:r>
          </a:p>
        </p:txBody>
      </p:sp>
      <p:pic>
        <p:nvPicPr>
          <p:cNvPr id="300" name="Screen Shot 2019-07-09 at 11.31.10 AM.png" descr="Screen Shot 2019-07-09 at 11.31.10 AM.png"/>
          <p:cNvPicPr>
            <a:picLocks noChangeAspect="1"/>
          </p:cNvPicPr>
          <p:nvPr/>
        </p:nvPicPr>
        <p:blipFill>
          <a:blip r:embed="rId2">
            <a:extLst/>
          </a:blip>
          <a:stretch>
            <a:fillRect/>
          </a:stretch>
        </p:blipFill>
        <p:spPr>
          <a:xfrm>
            <a:off x="460945" y="984997"/>
            <a:ext cx="8510737" cy="510368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Google Shape;517;p74"/>
          <p:cNvSpPr txBox="1"/>
          <p:nvPr/>
        </p:nvSpPr>
        <p:spPr>
          <a:xfrm>
            <a:off x="1970451" y="2567415"/>
            <a:ext cx="9404017" cy="7853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defRPr>
                <a:solidFill>
                  <a:srgbClr val="0A091B"/>
                </a:solidFill>
                <a:latin typeface="Calibri"/>
                <a:ea typeface="Calibri"/>
                <a:cs typeface="Calibri"/>
                <a:sym typeface="Calibri"/>
              </a:defRPr>
            </a:lvl1pPr>
          </a:lstStyle>
          <a:p>
            <a:pPr/>
            <a:r>
              <a:t>A 2017 research study finds that SEL programs benefit children for months and even years.</a:t>
            </a:r>
          </a:p>
        </p:txBody>
      </p:sp>
      <p:sp>
        <p:nvSpPr>
          <p:cNvPr id="394" name="Google Shape;518;p74"/>
          <p:cNvSpPr txBox="1"/>
          <p:nvPr/>
        </p:nvSpPr>
        <p:spPr>
          <a:xfrm>
            <a:off x="2283390" y="4118472"/>
            <a:ext cx="2578259" cy="9631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defTabSz="1733973">
              <a:defRPr sz="2000">
                <a:solidFill>
                  <a:srgbClr val="0A091B"/>
                </a:solidFill>
                <a:latin typeface="Calibri"/>
                <a:ea typeface="Calibri"/>
                <a:cs typeface="Calibri"/>
                <a:sym typeface="Calibri"/>
              </a:defRPr>
            </a:pPr>
            <a:r>
              <a:t>different programs reviewed </a:t>
            </a:r>
            <a:br/>
            <a:r>
              <a:rPr i="1"/>
              <a:t>(38 outside U.S.) </a:t>
            </a:r>
          </a:p>
        </p:txBody>
      </p:sp>
      <p:sp>
        <p:nvSpPr>
          <p:cNvPr id="395" name="Google Shape;519;p74"/>
          <p:cNvSpPr txBox="1"/>
          <p:nvPr/>
        </p:nvSpPr>
        <p:spPr>
          <a:xfrm>
            <a:off x="2782199" y="3120466"/>
            <a:ext cx="1580642"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733973">
              <a:defRPr sz="7400">
                <a:solidFill>
                  <a:srgbClr val="EA6826"/>
                </a:solidFill>
                <a:latin typeface="Calibri"/>
                <a:ea typeface="Calibri"/>
                <a:cs typeface="Calibri"/>
                <a:sym typeface="Calibri"/>
              </a:defRPr>
            </a:lvl1pPr>
          </a:lstStyle>
          <a:p>
            <a:pPr/>
            <a:r>
              <a:t>82</a:t>
            </a:r>
          </a:p>
        </p:txBody>
      </p:sp>
      <p:sp>
        <p:nvSpPr>
          <p:cNvPr id="396" name="Google Shape;520;p74"/>
          <p:cNvSpPr txBox="1"/>
          <p:nvPr/>
        </p:nvSpPr>
        <p:spPr>
          <a:xfrm>
            <a:off x="4941740" y="2951729"/>
            <a:ext cx="2578259" cy="226867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defTabSz="1733973">
              <a:lnSpc>
                <a:spcPct val="70000"/>
              </a:lnSpc>
              <a:defRPr sz="1800">
                <a:solidFill>
                  <a:srgbClr val="0A091B"/>
                </a:solidFill>
                <a:latin typeface="Calibri"/>
                <a:ea typeface="Calibri"/>
                <a:cs typeface="Calibri"/>
                <a:sym typeface="Calibri"/>
              </a:defRPr>
            </a:pPr>
            <a:r>
              <a:t> </a:t>
            </a:r>
            <a:r>
              <a:rPr sz="6800">
                <a:solidFill>
                  <a:srgbClr val="EA6826"/>
                </a:solidFill>
              </a:rPr>
              <a:t>97,000+</a:t>
            </a:r>
            <a:r>
              <a:rPr sz="5000">
                <a:solidFill>
                  <a:srgbClr val="EA6826"/>
                </a:solidFill>
              </a:rPr>
              <a:t> </a:t>
            </a:r>
            <a:endParaRPr sz="5000">
              <a:solidFill>
                <a:srgbClr val="000000"/>
              </a:solidFill>
            </a:endParaRPr>
          </a:p>
          <a:p>
            <a:pPr defTabSz="1733973">
              <a:lnSpc>
                <a:spcPct val="80000"/>
              </a:lnSpc>
              <a:defRPr sz="2000">
                <a:solidFill>
                  <a:srgbClr val="0A091B"/>
                </a:solidFill>
                <a:latin typeface="Calibri"/>
                <a:ea typeface="Calibri"/>
                <a:cs typeface="Calibri"/>
                <a:sym typeface="Calibri"/>
              </a:defRPr>
            </a:pPr>
            <a:r>
              <a:t>Students, kindergarten through middle school </a:t>
            </a:r>
          </a:p>
        </p:txBody>
      </p:sp>
      <p:sp>
        <p:nvSpPr>
          <p:cNvPr id="397" name="Google Shape;521;p74"/>
          <p:cNvSpPr txBox="1"/>
          <p:nvPr/>
        </p:nvSpPr>
        <p:spPr>
          <a:xfrm>
            <a:off x="7917209" y="3179059"/>
            <a:ext cx="3117140" cy="225343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defTabSz="1733973">
              <a:lnSpc>
                <a:spcPct val="110000"/>
              </a:lnSpc>
              <a:defRPr sz="5600">
                <a:solidFill>
                  <a:srgbClr val="EA6826"/>
                </a:solidFill>
                <a:latin typeface="Calibri"/>
                <a:ea typeface="Calibri"/>
                <a:cs typeface="Calibri"/>
                <a:sym typeface="Calibri"/>
              </a:defRPr>
            </a:pPr>
            <a:r>
              <a:t>6 mo – 18 yrs</a:t>
            </a:r>
            <a:r>
              <a:rPr sz="4600"/>
              <a:t> </a:t>
            </a:r>
            <a:endParaRPr sz="300">
              <a:solidFill>
                <a:srgbClr val="000000"/>
              </a:solidFill>
            </a:endParaRPr>
          </a:p>
          <a:p>
            <a:pPr defTabSz="1733973">
              <a:defRPr sz="2000">
                <a:solidFill>
                  <a:srgbClr val="0A091B"/>
                </a:solidFill>
                <a:latin typeface="Calibri"/>
                <a:ea typeface="Calibri"/>
                <a:cs typeface="Calibri"/>
                <a:sym typeface="Calibri"/>
              </a:defRPr>
            </a:pPr>
            <a:r>
              <a:t>after programs completed</a:t>
            </a:r>
          </a:p>
        </p:txBody>
      </p:sp>
      <p:graphicFrame>
        <p:nvGraphicFramePr>
          <p:cNvPr id="398" name="Google Shape;523;p74"/>
          <p:cNvGraphicFramePr/>
          <p:nvPr/>
        </p:nvGraphicFramePr>
        <p:xfrm>
          <a:off x="1758950" y="5853679"/>
          <a:ext cx="2409245" cy="136561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396544"/>
              </a:tblGrid>
              <a:tr h="709950">
                <a:tc>
                  <a:txBody>
                    <a:bodyPr/>
                    <a:lstStyle/>
                    <a:p>
                      <a:pPr marL="311727" indent="-311727" algn="l" defTabSz="1733973">
                        <a:buClr>
                          <a:srgbClr val="00B050"/>
                        </a:buClr>
                        <a:buSzPts val="2000"/>
                        <a:buFont typeface="Helvetica"/>
                        <a:buChar char="✔"/>
                        <a:defRPr sz="2000">
                          <a:solidFill>
                            <a:srgbClr val="0A091B"/>
                          </a:solidFill>
                          <a:latin typeface="Calibri"/>
                          <a:ea typeface="Calibri"/>
                          <a:cs typeface="Calibri"/>
                          <a:sym typeface="Calibri"/>
                        </a:defRPr>
                      </a:pPr>
                      <a:r>
                        <a:t>Academic performance </a:t>
                      </a:r>
                    </a:p>
                  </a:txBody>
                  <a:tcPr marL="34300" marR="34300" marT="34300" marB="34300" anchor="t" anchorCtr="0" horzOverflow="overflow">
                    <a:lnL w="12700">
                      <a:solidFill>
                        <a:srgbClr val="F2F2F5"/>
                      </a:solidFill>
                    </a:lnL>
                    <a:lnR w="12700">
                      <a:solidFill>
                        <a:srgbClr val="F2F2F5"/>
                      </a:solidFill>
                    </a:lnR>
                    <a:lnT w="12700">
                      <a:solidFill>
                        <a:srgbClr val="F2F2F5"/>
                      </a:solidFill>
                    </a:lnT>
                    <a:lnB w="50800">
                      <a:solidFill>
                        <a:srgbClr val="F2F2F5"/>
                      </a:solidFill>
                    </a:lnB>
                    <a:solidFill>
                      <a:srgbClr val="62ACC9"/>
                    </a:solidFill>
                  </a:tcPr>
                </a:tc>
              </a:tr>
              <a:tr h="405150">
                <a:tc>
                  <a:txBody>
                    <a:bodyPr/>
                    <a:lstStyle/>
                    <a:p>
                      <a:pPr marL="311727" indent="-311727" algn="l" defTabSz="1733973">
                        <a:buClr>
                          <a:srgbClr val="00B050"/>
                        </a:buClr>
                        <a:buSzPts val="2000"/>
                        <a:buFont typeface="Helvetica"/>
                        <a:buChar char="✔"/>
                        <a:defRPr sz="2000">
                          <a:solidFill>
                            <a:srgbClr val="0A091B"/>
                          </a:solidFill>
                          <a:latin typeface="Calibri"/>
                          <a:ea typeface="Calibri"/>
                          <a:cs typeface="Calibri"/>
                          <a:sym typeface="Calibri"/>
                        </a:defRPr>
                      </a:pPr>
                      <a:r>
                        <a:t>SEL skills</a:t>
                      </a:r>
                    </a:p>
                  </a:txBody>
                  <a:tcPr marL="34300" marR="34300" marT="34300" marB="34300" anchor="t" anchorCtr="0" horzOverflow="overflow">
                    <a:lnL w="12700">
                      <a:solidFill>
                        <a:srgbClr val="F2F2F5"/>
                      </a:solidFill>
                    </a:lnL>
                    <a:lnR w="12700">
                      <a:solidFill>
                        <a:srgbClr val="F2F2F5"/>
                      </a:solidFill>
                    </a:lnR>
                    <a:lnT w="50800">
                      <a:solidFill>
                        <a:srgbClr val="F2F2F5"/>
                      </a:solidFill>
                    </a:lnT>
                    <a:lnB w="12700">
                      <a:solidFill>
                        <a:srgbClr val="F2F2F5"/>
                      </a:solidFill>
                    </a:lnB>
                    <a:solidFill>
                      <a:srgbClr val="D1E2EB"/>
                    </a:solidFill>
                  </a:tcPr>
                </a:tc>
              </a:tr>
              <a:tr h="386100">
                <a:tc>
                  <a:txBody>
                    <a:bodyPr/>
                    <a:lstStyle/>
                    <a:p>
                      <a:pPr marL="311727" indent="-311727" algn="l" defTabSz="1733973">
                        <a:buClr>
                          <a:srgbClr val="00B050"/>
                        </a:buClr>
                        <a:buSzPts val="2000"/>
                        <a:buFont typeface="Helvetica"/>
                        <a:buChar char="✔"/>
                        <a:defRPr sz="2000">
                          <a:solidFill>
                            <a:srgbClr val="0A091B"/>
                          </a:solidFill>
                          <a:latin typeface="Calibri"/>
                          <a:ea typeface="Calibri"/>
                          <a:cs typeface="Calibri"/>
                          <a:sym typeface="Calibri"/>
                        </a:defRPr>
                      </a:pPr>
                      <a:r>
                        <a:t>Positive attitudes</a:t>
                      </a:r>
                    </a:p>
                  </a:txBody>
                  <a:tcPr marL="34300" marR="34300" marT="34300" marB="34300" anchor="t" anchorCtr="0" horzOverflow="overflow">
                    <a:lnL w="12700">
                      <a:solidFill>
                        <a:srgbClr val="F2F2F5"/>
                      </a:solidFill>
                    </a:lnL>
                    <a:lnR w="12700">
                      <a:solidFill>
                        <a:srgbClr val="F2F2F5"/>
                      </a:solidFill>
                    </a:lnR>
                    <a:lnT w="12700">
                      <a:solidFill>
                        <a:srgbClr val="F2F2F5"/>
                      </a:solidFill>
                    </a:lnT>
                    <a:lnB w="12700">
                      <a:solidFill>
                        <a:srgbClr val="F2F2F5"/>
                      </a:solidFill>
                    </a:lnB>
                    <a:solidFill>
                      <a:srgbClr val="EAF1F5"/>
                    </a:solidFill>
                  </a:tcPr>
                </a:tc>
              </a:tr>
              <a:tr h="690900">
                <a:tc>
                  <a:txBody>
                    <a:bodyPr/>
                    <a:lstStyle/>
                    <a:p>
                      <a:pPr marL="311727" indent="-311727" algn="l" defTabSz="1733973">
                        <a:buClr>
                          <a:srgbClr val="00B050"/>
                        </a:buClr>
                        <a:buSzPts val="2000"/>
                        <a:buFont typeface="Helvetica"/>
                        <a:buChar char="✔"/>
                        <a:defRPr sz="2000">
                          <a:solidFill>
                            <a:srgbClr val="0A091B"/>
                          </a:solidFill>
                          <a:latin typeface="Calibri"/>
                          <a:ea typeface="Calibri"/>
                          <a:cs typeface="Calibri"/>
                          <a:sym typeface="Calibri"/>
                        </a:defRPr>
                      </a:pPr>
                      <a:r>
                        <a:t>Positive social behaviors</a:t>
                      </a:r>
                    </a:p>
                  </a:txBody>
                  <a:tcPr marL="34300" marR="34300" marT="34300" marB="34300" anchor="t" anchorCtr="0" horzOverflow="overflow">
                    <a:lnL w="12700">
                      <a:solidFill>
                        <a:srgbClr val="F2F2F5"/>
                      </a:solidFill>
                    </a:lnL>
                    <a:lnR w="12700">
                      <a:solidFill>
                        <a:srgbClr val="F2F2F5"/>
                      </a:solidFill>
                    </a:lnR>
                    <a:lnT w="12700">
                      <a:solidFill>
                        <a:srgbClr val="F2F2F5"/>
                      </a:solidFill>
                    </a:lnT>
                    <a:lnB w="12700">
                      <a:solidFill>
                        <a:srgbClr val="F2F2F5"/>
                      </a:solidFill>
                    </a:lnB>
                    <a:solidFill>
                      <a:srgbClr val="D1E2EB"/>
                    </a:solidFill>
                  </a:tcPr>
                </a:tc>
              </a:tr>
            </a:tbl>
          </a:graphicData>
        </a:graphic>
      </p:graphicFrame>
      <p:graphicFrame>
        <p:nvGraphicFramePr>
          <p:cNvPr id="399" name="Google Shape;524;p74"/>
          <p:cNvGraphicFramePr/>
          <p:nvPr/>
        </p:nvGraphicFramePr>
        <p:xfrm>
          <a:off x="4417876" y="6159545"/>
          <a:ext cx="2279325" cy="102421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266624"/>
              </a:tblGrid>
              <a:tr h="709950">
                <a:tc>
                  <a:txBody>
                    <a:bodyPr/>
                    <a:lstStyle/>
                    <a:p>
                      <a:pPr marL="311727" indent="-311727" algn="l" defTabSz="1733973">
                        <a:buClr>
                          <a:srgbClr val="FF0000"/>
                        </a:buClr>
                        <a:buSzPts val="2000"/>
                        <a:buFont typeface="Arial"/>
                        <a:buChar char="•"/>
                        <a:defRPr sz="2000">
                          <a:solidFill>
                            <a:srgbClr val="0A091B"/>
                          </a:solidFill>
                          <a:latin typeface="Calibri"/>
                          <a:ea typeface="Calibri"/>
                          <a:cs typeface="Calibri"/>
                          <a:sym typeface="Calibri"/>
                        </a:defRPr>
                      </a:pPr>
                      <a:r>
                        <a:t>Conduct problems</a:t>
                      </a:r>
                    </a:p>
                  </a:txBody>
                  <a:tcPr marL="34300" marR="34300" marT="34300" marB="34300" anchor="t" anchorCtr="0" horzOverflow="overflow">
                    <a:lnL w="12700">
                      <a:solidFill>
                        <a:srgbClr val="F2F2F5"/>
                      </a:solidFill>
                    </a:lnL>
                    <a:lnR w="12700">
                      <a:solidFill>
                        <a:srgbClr val="F2F2F5"/>
                      </a:solidFill>
                    </a:lnR>
                    <a:lnT w="12700">
                      <a:solidFill>
                        <a:srgbClr val="F2F2F5"/>
                      </a:solidFill>
                    </a:lnT>
                    <a:lnB w="50800">
                      <a:solidFill>
                        <a:srgbClr val="F2F2F5"/>
                      </a:solidFill>
                    </a:lnB>
                    <a:solidFill>
                      <a:srgbClr val="62ACC9"/>
                    </a:solidFill>
                  </a:tcPr>
                </a:tc>
              </a:tr>
              <a:tr h="709950">
                <a:tc>
                  <a:txBody>
                    <a:bodyPr/>
                    <a:lstStyle/>
                    <a:p>
                      <a:pPr marL="311727" indent="-311727" algn="l" defTabSz="1733973">
                        <a:buClr>
                          <a:srgbClr val="FF0000"/>
                        </a:buClr>
                        <a:buSzPts val="2000"/>
                        <a:buFont typeface="Arial"/>
                        <a:buChar char="•"/>
                        <a:defRPr sz="2000">
                          <a:solidFill>
                            <a:srgbClr val="0A091B"/>
                          </a:solidFill>
                          <a:latin typeface="Calibri"/>
                          <a:ea typeface="Calibri"/>
                          <a:cs typeface="Calibri"/>
                          <a:sym typeface="Calibri"/>
                        </a:defRPr>
                      </a:pPr>
                      <a:r>
                        <a:t>Emotional distress</a:t>
                      </a:r>
                    </a:p>
                  </a:txBody>
                  <a:tcPr marL="34300" marR="34300" marT="34300" marB="34300" anchor="t" anchorCtr="0" horzOverflow="overflow">
                    <a:lnL w="12700">
                      <a:solidFill>
                        <a:srgbClr val="F2F2F5"/>
                      </a:solidFill>
                    </a:lnL>
                    <a:lnR w="12700">
                      <a:solidFill>
                        <a:srgbClr val="F2F2F5"/>
                      </a:solidFill>
                    </a:lnR>
                    <a:lnT w="50800">
                      <a:solidFill>
                        <a:srgbClr val="F2F2F5"/>
                      </a:solidFill>
                    </a:lnT>
                    <a:lnB w="12700">
                      <a:solidFill>
                        <a:srgbClr val="F2F2F5"/>
                      </a:solidFill>
                    </a:lnB>
                    <a:solidFill>
                      <a:srgbClr val="D1E2EB"/>
                    </a:solidFill>
                  </a:tcPr>
                </a:tc>
              </a:tr>
              <a:tr h="386100">
                <a:tc>
                  <a:txBody>
                    <a:bodyPr/>
                    <a:lstStyle/>
                    <a:p>
                      <a:pPr marL="311727" indent="-311727" algn="l" defTabSz="1733973">
                        <a:buClr>
                          <a:srgbClr val="FF0000"/>
                        </a:buClr>
                        <a:buSzPts val="2000"/>
                        <a:buFont typeface="Arial"/>
                        <a:buChar char="•"/>
                        <a:defRPr sz="2000">
                          <a:solidFill>
                            <a:srgbClr val="0A091B"/>
                          </a:solidFill>
                          <a:latin typeface="Calibri"/>
                          <a:ea typeface="Calibri"/>
                          <a:cs typeface="Calibri"/>
                          <a:sym typeface="Calibri"/>
                        </a:defRPr>
                      </a:pPr>
                      <a:r>
                        <a:t>Drug use</a:t>
                      </a:r>
                    </a:p>
                  </a:txBody>
                  <a:tcPr marL="34300" marR="34300" marT="34300" marB="34300" anchor="t" anchorCtr="0" horzOverflow="overflow">
                    <a:lnL w="12700">
                      <a:solidFill>
                        <a:srgbClr val="F2F2F5"/>
                      </a:solidFill>
                    </a:lnL>
                    <a:lnR w="12700">
                      <a:solidFill>
                        <a:srgbClr val="F2F2F5"/>
                      </a:solidFill>
                    </a:lnR>
                    <a:lnT w="12700">
                      <a:solidFill>
                        <a:srgbClr val="F2F2F5"/>
                      </a:solidFill>
                    </a:lnT>
                    <a:lnB w="12700">
                      <a:solidFill>
                        <a:srgbClr val="F2F2F5"/>
                      </a:solidFill>
                    </a:lnB>
                    <a:solidFill>
                      <a:srgbClr val="EAF1F5"/>
                    </a:solidFill>
                  </a:tcPr>
                </a:tc>
              </a:tr>
            </a:tbl>
          </a:graphicData>
        </a:graphic>
      </p:graphicFrame>
      <p:sp>
        <p:nvSpPr>
          <p:cNvPr id="400" name="Google Shape;525;p74"/>
          <p:cNvSpPr txBox="1"/>
          <p:nvPr/>
        </p:nvSpPr>
        <p:spPr>
          <a:xfrm>
            <a:off x="1124090" y="8692601"/>
            <a:ext cx="9690099" cy="3789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i="1" sz="1100">
                <a:solidFill>
                  <a:srgbClr val="0A091B"/>
                </a:solidFill>
                <a:latin typeface="Calibri"/>
                <a:ea typeface="Calibri"/>
                <a:cs typeface="Calibri"/>
                <a:sym typeface="Calibri"/>
              </a:defRPr>
            </a:pPr>
            <a:r>
              <a:t>Source:  </a:t>
            </a:r>
            <a:r>
              <a:rPr i="0"/>
              <a:t>Child Development</a:t>
            </a:r>
            <a:r>
              <a:t> (July 2017). “Promoting Positive Youth Development Through School-Based Social and Emotional Learning Interventions: A Meta-Analysis of Follow-Up Effects” </a:t>
            </a:r>
          </a:p>
        </p:txBody>
      </p:sp>
      <p:sp>
        <p:nvSpPr>
          <p:cNvPr id="401" name="Google Shape;526;p74"/>
          <p:cNvSpPr txBox="1"/>
          <p:nvPr/>
        </p:nvSpPr>
        <p:spPr>
          <a:xfrm>
            <a:off x="6946882" y="5971390"/>
            <a:ext cx="5438442" cy="21823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2000">
                <a:solidFill>
                  <a:srgbClr val="0A091B"/>
                </a:solidFill>
                <a:latin typeface="Calibri"/>
                <a:ea typeface="Calibri"/>
                <a:cs typeface="Calibri"/>
                <a:sym typeface="Calibri"/>
              </a:defRPr>
            </a:pPr>
            <a:r>
              <a:t>Higher social and emotional competencies among SEL students at the end of the initial intervention was the best predictor of long-term benefits.  </a:t>
            </a:r>
          </a:p>
          <a:p>
            <a:pPr algn="l" defTabSz="1733973">
              <a:defRPr sz="2600">
                <a:solidFill>
                  <a:srgbClr val="000000"/>
                </a:solidFill>
                <a:latin typeface="Arial"/>
                <a:ea typeface="Arial"/>
                <a:cs typeface="Arial"/>
                <a:sym typeface="Arial"/>
              </a:defRPr>
            </a:pPr>
            <a:endParaRPr sz="2000">
              <a:latin typeface="Calibri"/>
              <a:ea typeface="Calibri"/>
              <a:cs typeface="Calibri"/>
              <a:sym typeface="Calibri"/>
            </a:endParaRPr>
          </a:p>
          <a:p>
            <a:pPr algn="l" defTabSz="1733973">
              <a:defRPr sz="2000">
                <a:solidFill>
                  <a:srgbClr val="0A091B"/>
                </a:solidFill>
                <a:latin typeface="Calibri"/>
                <a:ea typeface="Calibri"/>
                <a:cs typeface="Calibri"/>
                <a:sym typeface="Calibri"/>
              </a:defRPr>
            </a:pPr>
            <a:r>
              <a:t>Benefits were the same regardless of socioeconomic background, students’ race, or school location. </a:t>
            </a:r>
          </a:p>
        </p:txBody>
      </p:sp>
      <p:sp>
        <p:nvSpPr>
          <p:cNvPr id="402" name="Google Shape;527;p74"/>
          <p:cNvSpPr txBox="1"/>
          <p:nvPr/>
        </p:nvSpPr>
        <p:spPr>
          <a:xfrm>
            <a:off x="805658" y="1642838"/>
            <a:ext cx="3607539" cy="136443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lnSpc>
                <a:spcPct val="90000"/>
              </a:lnSpc>
              <a:defRPr b="1" sz="3000">
                <a:solidFill>
                  <a:srgbClr val="0A091B"/>
                </a:solidFill>
                <a:latin typeface="Calibri"/>
                <a:ea typeface="Calibri"/>
                <a:cs typeface="Calibri"/>
                <a:sym typeface="Calibri"/>
              </a:defRPr>
            </a:pPr>
            <a:r>
              <a:t>Impact of SEL: </a:t>
            </a:r>
            <a:endParaRPr sz="300">
              <a:solidFill>
                <a:srgbClr val="000000"/>
              </a:solidFill>
            </a:endParaRPr>
          </a:p>
          <a:p>
            <a:pPr algn="l" defTabSz="1733973">
              <a:lnSpc>
                <a:spcPct val="90000"/>
              </a:lnSpc>
              <a:defRPr b="1" sz="3000">
                <a:solidFill>
                  <a:srgbClr val="0370C0"/>
                </a:solidFill>
                <a:latin typeface="Calibri"/>
                <a:ea typeface="Calibri"/>
                <a:cs typeface="Calibri"/>
                <a:sym typeface="Calibri"/>
              </a:defRPr>
            </a:pPr>
            <a:r>
              <a:t>long-lasting and global</a:t>
            </a:r>
          </a:p>
        </p:txBody>
      </p:sp>
      <p:pic>
        <p:nvPicPr>
          <p:cNvPr id="403" name="Screen Shot 2022-08-31 at 10.58.32 AM.png" descr="Screen Shot 2022-08-31 at 10.58.32 AM.png"/>
          <p:cNvPicPr>
            <a:picLocks noChangeAspect="1"/>
          </p:cNvPicPr>
          <p:nvPr/>
        </p:nvPicPr>
        <p:blipFill>
          <a:blip r:embed="rId3">
            <a:extLst/>
          </a:blip>
          <a:stretch>
            <a:fillRect/>
          </a:stretch>
        </p:blipFill>
        <p:spPr>
          <a:xfrm>
            <a:off x="1936750" y="1635968"/>
            <a:ext cx="9131300" cy="7061201"/>
          </a:xfrm>
          <a:prstGeom prst="rect">
            <a:avLst/>
          </a:prstGeom>
          <a:ln w="12700">
            <a:solidFill>
              <a:srgbClr val="62ACC9"/>
            </a:solidFill>
            <a:miter/>
          </a:ln>
          <a:effectLst>
            <a:outerShdw sx="100000" sy="100000" kx="0" ky="0" algn="b" rotWithShape="0" blurRad="63500" dist="25400" dir="5400000">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403"/>
                                        </p:tgtEl>
                                        <p:attrNameLst>
                                          <p:attrName>style.visibility</p:attrName>
                                        </p:attrNameLst>
                                      </p:cBhvr>
                                      <p:to>
                                        <p:strVal val="visible"/>
                                      </p:to>
                                    </p:set>
                                    <p:animEffect filter="box(out)" transition="in">
                                      <p:cBhvr>
                                        <p:cTn id="7" dur="1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403"/>
                                        </p:tgtEl>
                                      </p:cBhvr>
                                    </p:animEffect>
                                    <p:set>
                                      <p:cBhvr>
                                        <p:cTn id="12" fill="hold">
                                          <p:stCondLst>
                                            <p:cond delay="999"/>
                                          </p:stCondLst>
                                        </p:cTn>
                                        <p:tgtEl>
                                          <p:spTgt spid="4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3" grpId="1"/>
      <p:bldP build="whole" bldLvl="1" animBg="1" rev="0" advAuto="0" spid="403"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Google Shape;859;p104"/>
          <p:cNvSpPr txBox="1"/>
          <p:nvPr>
            <p:ph type="title"/>
          </p:nvPr>
        </p:nvSpPr>
        <p:spPr>
          <a:xfrm>
            <a:off x="623146" y="1625538"/>
            <a:ext cx="6529495" cy="640176"/>
          </a:xfrm>
          <a:prstGeom prst="rect">
            <a:avLst/>
          </a:prstGeom>
        </p:spPr>
        <p:txBody>
          <a:bodyPr lIns="24355" tIns="24355" rIns="24355" bIns="24355"/>
          <a:lstStyle/>
          <a:p>
            <a:pPr defTabSz="1040384">
              <a:defRPr sz="2040">
                <a:solidFill>
                  <a:srgbClr val="0078C0"/>
                </a:solidFill>
              </a:defRPr>
            </a:pPr>
            <a:r>
              <a:t>Administrators, Parents, and Teachers</a:t>
            </a:r>
            <a:br/>
            <a:r>
              <a:rPr>
                <a:solidFill>
                  <a:srgbClr val="0A091B"/>
                </a:solidFill>
              </a:rPr>
              <a:t>value SEL</a:t>
            </a:r>
          </a:p>
        </p:txBody>
      </p:sp>
      <p:sp>
        <p:nvSpPr>
          <p:cNvPr id="408" name="Google Shape;860;p104"/>
          <p:cNvSpPr txBox="1"/>
          <p:nvPr/>
        </p:nvSpPr>
        <p:spPr>
          <a:xfrm>
            <a:off x="1603545" y="2803095"/>
            <a:ext cx="10169274" cy="5307759"/>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3000">
                <a:solidFill>
                  <a:srgbClr val="0A091B"/>
                </a:solidFill>
                <a:latin typeface="Calibri"/>
                <a:ea typeface="Calibri"/>
                <a:cs typeface="Calibri"/>
                <a:sym typeface="Calibri"/>
              </a:defRPr>
            </a:pPr>
            <a:r>
              <a:t>The overwhelming majority of administrators (</a:t>
            </a:r>
            <a:r>
              <a:rPr>
                <a:solidFill>
                  <a:srgbClr val="0078C0"/>
                </a:solidFill>
              </a:rPr>
              <a:t>96%</a:t>
            </a:r>
            <a:r>
              <a:t>), teachers (</a:t>
            </a:r>
            <a:r>
              <a:rPr>
                <a:solidFill>
                  <a:srgbClr val="0078C0"/>
                </a:solidFill>
              </a:rPr>
              <a:t>93%</a:t>
            </a:r>
            <a:r>
              <a:t>) and parents (</a:t>
            </a:r>
            <a:r>
              <a:rPr>
                <a:solidFill>
                  <a:srgbClr val="0078C0"/>
                </a:solidFill>
              </a:rPr>
              <a:t>81%</a:t>
            </a:r>
            <a:r>
              <a:t>) believe that </a:t>
            </a:r>
            <a:r>
              <a:rPr b="1"/>
              <a:t>social and emotional learning is just as important as academic learning.</a:t>
            </a:r>
            <a:endParaRPr>
              <a:solidFill>
                <a:srgbClr val="000000"/>
              </a:solidFill>
            </a:endParaRPr>
          </a:p>
          <a:p>
            <a:pPr algn="l" defTabSz="1733973">
              <a:defRPr sz="2600">
                <a:solidFill>
                  <a:srgbClr val="000000"/>
                </a:solidFill>
                <a:latin typeface="Arial"/>
                <a:ea typeface="Arial"/>
                <a:cs typeface="Arial"/>
                <a:sym typeface="Arial"/>
              </a:defRPr>
            </a:pPr>
            <a:endParaRPr b="1" sz="2800">
              <a:latin typeface="Calibri"/>
              <a:ea typeface="Calibri"/>
              <a:cs typeface="Calibri"/>
              <a:sym typeface="Calibri"/>
            </a:endParaRPr>
          </a:p>
          <a:p>
            <a:pPr algn="l" defTabSz="1733973">
              <a:defRPr sz="2600">
                <a:solidFill>
                  <a:srgbClr val="000000"/>
                </a:solidFill>
                <a:latin typeface="Arial"/>
                <a:ea typeface="Arial"/>
                <a:cs typeface="Arial"/>
                <a:sym typeface="Arial"/>
              </a:defRPr>
            </a:pPr>
            <a:endParaRPr b="1" sz="2400">
              <a:latin typeface="Calibri"/>
              <a:ea typeface="Calibri"/>
              <a:cs typeface="Calibri"/>
              <a:sym typeface="Calibri"/>
            </a:endParaRPr>
          </a:p>
          <a:p>
            <a:pPr defTabSz="1733973">
              <a:defRPr sz="2800">
                <a:solidFill>
                  <a:srgbClr val="0078C0"/>
                </a:solidFill>
                <a:latin typeface="Calibri"/>
                <a:ea typeface="Calibri"/>
                <a:cs typeface="Calibri"/>
                <a:sym typeface="Calibri"/>
              </a:defRPr>
            </a:pPr>
            <a:r>
              <a:t>Teaching SEL skills in the classroom is most important for improving: </a:t>
            </a:r>
            <a:endParaRPr b="1"/>
          </a:p>
          <a:p>
            <a:pPr algn="l" defTabSz="1733973">
              <a:defRPr sz="2600">
                <a:solidFill>
                  <a:srgbClr val="000000"/>
                </a:solidFill>
                <a:latin typeface="Arial"/>
                <a:ea typeface="Arial"/>
                <a:cs typeface="Arial"/>
                <a:sym typeface="Arial"/>
              </a:defRPr>
            </a:pPr>
            <a:endParaRPr b="1" sz="2400">
              <a:solidFill>
                <a:srgbClr val="0078C0"/>
              </a:solidFill>
              <a:latin typeface="Calibri"/>
              <a:ea typeface="Calibri"/>
              <a:cs typeface="Calibri"/>
              <a:sym typeface="Calibri"/>
            </a:endParaRPr>
          </a:p>
          <a:p>
            <a:pPr algn="l" defTabSz="1733973">
              <a:defRPr b="1" sz="2800">
                <a:solidFill>
                  <a:srgbClr val="0A091B"/>
                </a:solidFill>
                <a:latin typeface="Calibri"/>
                <a:ea typeface="Calibri"/>
                <a:cs typeface="Calibri"/>
                <a:sym typeface="Calibri"/>
              </a:defRPr>
            </a:pPr>
            <a:r>
              <a:t>Negative student behaviors such</a:t>
            </a:r>
            <a:endParaRPr sz="300">
              <a:solidFill>
                <a:srgbClr val="000000"/>
              </a:solidFill>
            </a:endParaRPr>
          </a:p>
          <a:p>
            <a:pPr algn="l" defTabSz="1733973">
              <a:defRPr b="1" sz="2800">
                <a:solidFill>
                  <a:srgbClr val="0A091B"/>
                </a:solidFill>
                <a:latin typeface="Calibri"/>
                <a:ea typeface="Calibri"/>
                <a:cs typeface="Calibri"/>
                <a:sym typeface="Calibri"/>
              </a:defRPr>
            </a:pPr>
            <a:r>
              <a:t>as bullying</a:t>
            </a:r>
            <a:endParaRPr sz="300">
              <a:solidFill>
                <a:srgbClr val="000000"/>
              </a:solidFill>
            </a:endParaRPr>
          </a:p>
          <a:p>
            <a:pPr algn="l" defTabSz="1733973">
              <a:defRPr sz="2600">
                <a:solidFill>
                  <a:srgbClr val="000000"/>
                </a:solidFill>
                <a:latin typeface="Arial"/>
                <a:ea typeface="Arial"/>
                <a:cs typeface="Arial"/>
                <a:sym typeface="Arial"/>
              </a:defRPr>
            </a:pPr>
            <a:endParaRPr b="1" sz="2800">
              <a:latin typeface="Calibri"/>
              <a:ea typeface="Calibri"/>
              <a:cs typeface="Calibri"/>
              <a:sym typeface="Calibri"/>
            </a:endParaRPr>
          </a:p>
          <a:p>
            <a:pPr algn="l" defTabSz="1733973">
              <a:defRPr b="1" sz="2800">
                <a:solidFill>
                  <a:srgbClr val="0A091B"/>
                </a:solidFill>
                <a:latin typeface="Calibri"/>
                <a:ea typeface="Calibri"/>
                <a:cs typeface="Calibri"/>
                <a:sym typeface="Calibri"/>
              </a:defRPr>
            </a:pPr>
            <a:r>
              <a:t>– </a:t>
            </a:r>
            <a:r>
              <a:rPr b="0"/>
              <a:t>according to teachers</a:t>
            </a:r>
            <a:r>
              <a:rPr b="0" sz="300">
                <a:solidFill>
                  <a:srgbClr val="000000"/>
                </a:solidFill>
                <a:latin typeface="Arial"/>
                <a:ea typeface="Arial"/>
                <a:cs typeface="Arial"/>
                <a:sym typeface="Arial"/>
              </a:rPr>
              <a:t> </a:t>
            </a:r>
            <a:endParaRPr sz="300">
              <a:solidFill>
                <a:srgbClr val="000000"/>
              </a:solidFill>
            </a:endParaRPr>
          </a:p>
          <a:p>
            <a:pPr algn="l" defTabSz="1733973">
              <a:defRPr sz="2800">
                <a:solidFill>
                  <a:srgbClr val="0A091B"/>
                </a:solidFill>
                <a:latin typeface="Calibri"/>
                <a:ea typeface="Calibri"/>
                <a:cs typeface="Calibri"/>
                <a:sym typeface="Calibri"/>
              </a:defRPr>
            </a:pPr>
            <a:r>
              <a:t>   and administrators</a:t>
            </a:r>
          </a:p>
        </p:txBody>
      </p:sp>
      <p:sp>
        <p:nvSpPr>
          <p:cNvPr id="409" name="Google Shape;861;p104"/>
          <p:cNvSpPr txBox="1"/>
          <p:nvPr/>
        </p:nvSpPr>
        <p:spPr>
          <a:xfrm>
            <a:off x="765786" y="8648235"/>
            <a:ext cx="3552134" cy="2392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2600">
                <a:solidFill>
                  <a:srgbClr val="000000"/>
                </a:solidFill>
                <a:latin typeface="Arial"/>
                <a:ea typeface="Arial"/>
                <a:cs typeface="Arial"/>
                <a:sym typeface="Arial"/>
              </a:defRPr>
            </a:pPr>
            <a:endParaRPr sz="300">
              <a:latin typeface="Roboto"/>
              <a:ea typeface="Roboto"/>
              <a:cs typeface="Roboto"/>
              <a:sym typeface="Roboto"/>
            </a:endParaRPr>
          </a:p>
          <a:p>
            <a:pPr algn="r" defTabSz="1733973">
              <a:defRPr sz="900">
                <a:solidFill>
                  <a:srgbClr val="0A091B"/>
                </a:solidFill>
                <a:latin typeface="Roboto"/>
                <a:ea typeface="Roboto"/>
                <a:cs typeface="Roboto"/>
                <a:sym typeface="Roboto"/>
              </a:defRPr>
            </a:pPr>
            <a:r>
              <a:t> Source: </a:t>
            </a:r>
            <a:r>
              <a:rPr i="1"/>
              <a:t>2018 Social and Emotional Learning report, 2018</a:t>
            </a:r>
          </a:p>
        </p:txBody>
      </p:sp>
      <p:sp>
        <p:nvSpPr>
          <p:cNvPr id="410" name="Google Shape;862;p104"/>
          <p:cNvSpPr txBox="1"/>
          <p:nvPr/>
        </p:nvSpPr>
        <p:spPr>
          <a:xfrm>
            <a:off x="7552951" y="5732891"/>
            <a:ext cx="3243059" cy="18267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b="1" sz="2800">
                <a:solidFill>
                  <a:srgbClr val="0A091B"/>
                </a:solidFill>
                <a:latin typeface="Calibri"/>
                <a:ea typeface="Calibri"/>
                <a:cs typeface="Calibri"/>
                <a:sym typeface="Calibri"/>
              </a:defRPr>
            </a:pPr>
            <a:r>
              <a:t>School safety</a:t>
            </a:r>
            <a:endParaRPr sz="300">
              <a:solidFill>
                <a:srgbClr val="000000"/>
              </a:solidFill>
            </a:endParaRPr>
          </a:p>
          <a:p>
            <a:pPr algn="l" defTabSz="1733973">
              <a:defRPr sz="2600">
                <a:solidFill>
                  <a:srgbClr val="000000"/>
                </a:solidFill>
                <a:latin typeface="Arial"/>
                <a:ea typeface="Arial"/>
                <a:cs typeface="Arial"/>
                <a:sym typeface="Arial"/>
              </a:defRPr>
            </a:pPr>
            <a:endParaRPr b="1" sz="2800">
              <a:latin typeface="Calibri"/>
              <a:ea typeface="Calibri"/>
              <a:cs typeface="Calibri"/>
              <a:sym typeface="Calibri"/>
            </a:endParaRPr>
          </a:p>
          <a:p>
            <a:pPr algn="l" defTabSz="1733973">
              <a:defRPr b="1" sz="2800">
                <a:solidFill>
                  <a:srgbClr val="0A091B"/>
                </a:solidFill>
                <a:latin typeface="Calibri"/>
                <a:ea typeface="Calibri"/>
                <a:cs typeface="Calibri"/>
                <a:sym typeface="Calibri"/>
              </a:defRPr>
            </a:pPr>
            <a:r>
              <a:t>– </a:t>
            </a:r>
            <a:r>
              <a:rPr b="0"/>
              <a:t>according to parents</a:t>
            </a:r>
          </a:p>
        </p:txBody>
      </p:sp>
      <p:sp>
        <p:nvSpPr>
          <p:cNvPr id="411" name="Google Shape;863;p104"/>
          <p:cNvSpPr/>
          <p:nvPr/>
        </p:nvSpPr>
        <p:spPr>
          <a:xfrm>
            <a:off x="6837679" y="5772169"/>
            <a:ext cx="1" cy="1748156"/>
          </a:xfrm>
          <a:prstGeom prst="line">
            <a:avLst/>
          </a:prstGeom>
          <a:ln w="12700">
            <a:solidFill>
              <a:srgbClr val="62ACC9"/>
            </a:solidFill>
            <a:miter/>
          </a:ln>
        </p:spPr>
        <p:txBody>
          <a:bodyPr lIns="0" tIns="0" rIns="0" bIns="0"/>
          <a:lstStyle/>
          <a:p>
            <a:pPr algn="l" defTabSz="1733973">
              <a:defRPr sz="2600">
                <a:solidFill>
                  <a:srgbClr val="0A091B"/>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Google Shape;869;p105"/>
          <p:cNvSpPr txBox="1"/>
          <p:nvPr>
            <p:ph type="title"/>
          </p:nvPr>
        </p:nvSpPr>
        <p:spPr>
          <a:prstGeom prst="rect">
            <a:avLst/>
          </a:prstGeom>
        </p:spPr>
        <p:txBody>
          <a:bodyPr lIns="24355" tIns="24355" rIns="24355" bIns="24355"/>
          <a:lstStyle/>
          <a:p>
            <a:pPr defTabSz="1040384">
              <a:defRPr sz="2040">
                <a:solidFill>
                  <a:srgbClr val="0078C0"/>
                </a:solidFill>
              </a:defRPr>
            </a:pPr>
            <a:r>
              <a:t>Principals</a:t>
            </a:r>
            <a:br/>
            <a:r>
              <a:rPr>
                <a:solidFill>
                  <a:srgbClr val="0A091B"/>
                </a:solidFill>
              </a:rPr>
              <a:t>value SEL</a:t>
            </a:r>
          </a:p>
        </p:txBody>
      </p:sp>
      <p:grpSp>
        <p:nvGrpSpPr>
          <p:cNvPr id="418" name="Google Shape;870;p105"/>
          <p:cNvGrpSpPr/>
          <p:nvPr/>
        </p:nvGrpSpPr>
        <p:grpSpPr>
          <a:xfrm>
            <a:off x="773690" y="6091238"/>
            <a:ext cx="11082710" cy="1815224"/>
            <a:chOff x="0" y="0"/>
            <a:chExt cx="11082708" cy="1815223"/>
          </a:xfrm>
        </p:grpSpPr>
        <p:sp>
          <p:nvSpPr>
            <p:cNvPr id="416" name="Google Shape;871;p105"/>
            <p:cNvSpPr/>
            <p:nvPr/>
          </p:nvSpPr>
          <p:spPr>
            <a:xfrm>
              <a:off x="5747582" y="0"/>
              <a:ext cx="533512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t">
              <a:spAutoFit/>
            </a:bodyPr>
            <a:lstStyle>
              <a:lvl1pPr algn="l" defTabSz="1733973">
                <a:defRPr sz="3600">
                  <a:solidFill>
                    <a:srgbClr val="0A091B"/>
                  </a:solidFill>
                  <a:latin typeface="Calibri"/>
                  <a:ea typeface="Calibri"/>
                  <a:cs typeface="Calibri"/>
                  <a:sym typeface="Calibri"/>
                </a:defRPr>
              </a:lvl1pPr>
            </a:lstStyle>
            <a:p>
              <a:pPr/>
              <a:r>
                <a:t>believe students from all types of background would benefit from SEL</a:t>
              </a:r>
            </a:p>
          </p:txBody>
        </p:sp>
        <p:sp>
          <p:nvSpPr>
            <p:cNvPr id="417" name="Google Shape;872;p105"/>
            <p:cNvSpPr/>
            <p:nvPr/>
          </p:nvSpPr>
          <p:spPr>
            <a:xfrm>
              <a:off x="0" y="1815223"/>
              <a:ext cx="238961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t">
              <a:spAutoFit/>
            </a:bodyPr>
            <a:lstStyle/>
            <a:p>
              <a:pPr algn="l" defTabSz="1733973">
                <a:defRPr sz="2600">
                  <a:solidFill>
                    <a:srgbClr val="000000"/>
                  </a:solidFill>
                  <a:latin typeface="Arial"/>
                  <a:ea typeface="Arial"/>
                  <a:cs typeface="Arial"/>
                  <a:sym typeface="Arial"/>
                </a:defRPr>
              </a:pPr>
              <a:endParaRPr sz="300">
                <a:latin typeface="Roboto"/>
                <a:ea typeface="Roboto"/>
                <a:cs typeface="Roboto"/>
                <a:sym typeface="Roboto"/>
              </a:endParaRPr>
            </a:p>
            <a:p>
              <a:pPr algn="r" defTabSz="1733973">
                <a:defRPr sz="900">
                  <a:solidFill>
                    <a:srgbClr val="0A091B"/>
                  </a:solidFill>
                  <a:latin typeface="Roboto"/>
                  <a:ea typeface="Roboto"/>
                  <a:cs typeface="Roboto"/>
                  <a:sym typeface="Roboto"/>
                </a:defRPr>
              </a:pPr>
              <a:r>
                <a:t> Source: </a:t>
              </a:r>
              <a:r>
                <a:rPr i="1"/>
                <a:t>Ready to Lead, 2017</a:t>
              </a:r>
            </a:p>
          </p:txBody>
        </p:sp>
      </p:grpSp>
      <p:sp>
        <p:nvSpPr>
          <p:cNvPr id="419" name="Google Shape;873;p105"/>
          <p:cNvSpPr txBox="1"/>
          <p:nvPr/>
        </p:nvSpPr>
        <p:spPr>
          <a:xfrm>
            <a:off x="1854298" y="2301526"/>
            <a:ext cx="4948414" cy="3254976"/>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2800">
                <a:solidFill>
                  <a:srgbClr val="0A091B"/>
                </a:solidFill>
                <a:latin typeface="Calibri"/>
                <a:ea typeface="Calibri"/>
                <a:cs typeface="Calibri"/>
                <a:sym typeface="Calibri"/>
              </a:defRPr>
            </a:pPr>
            <a:r>
              <a:t>Social and emotional skills </a:t>
            </a:r>
            <a:r>
              <a:rPr>
                <a:solidFill>
                  <a:srgbClr val="0078C0"/>
                </a:solidFill>
              </a:rPr>
              <a:t>are teachable in a school setting.</a:t>
            </a:r>
            <a:endParaRPr>
              <a:solidFill>
                <a:srgbClr val="000000"/>
              </a:solidFill>
            </a:endParaRPr>
          </a:p>
          <a:p>
            <a:pPr algn="l" defTabSz="1733973">
              <a:spcBef>
                <a:spcPts val="300"/>
              </a:spcBef>
              <a:defRPr sz="2600">
                <a:solidFill>
                  <a:srgbClr val="000000"/>
                </a:solidFill>
                <a:latin typeface="Arial"/>
                <a:ea typeface="Arial"/>
                <a:cs typeface="Arial"/>
                <a:sym typeface="Arial"/>
              </a:defRPr>
            </a:pPr>
            <a:endParaRPr sz="2800">
              <a:latin typeface="Calibri"/>
              <a:ea typeface="Calibri"/>
              <a:cs typeface="Calibri"/>
              <a:sym typeface="Calibri"/>
            </a:endParaRPr>
          </a:p>
          <a:p>
            <a:pPr algn="l" defTabSz="1733973">
              <a:spcBef>
                <a:spcPts val="300"/>
              </a:spcBef>
              <a:defRPr sz="2800">
                <a:solidFill>
                  <a:srgbClr val="0078C0"/>
                </a:solidFill>
                <a:latin typeface="Calibri"/>
                <a:ea typeface="Calibri"/>
                <a:cs typeface="Calibri"/>
                <a:sym typeface="Calibri"/>
              </a:defRPr>
            </a:pPr>
            <a:r>
              <a:t>I am very/fairly committed </a:t>
            </a:r>
            <a:r>
              <a:rPr>
                <a:solidFill>
                  <a:srgbClr val="0A091B"/>
                </a:solidFill>
              </a:rPr>
              <a:t>to developing students’ social and emotional skills in my school.</a:t>
            </a:r>
            <a:endParaRPr>
              <a:solidFill>
                <a:srgbClr val="000000"/>
              </a:solidFill>
            </a:endParaRPr>
          </a:p>
        </p:txBody>
      </p:sp>
      <p:sp>
        <p:nvSpPr>
          <p:cNvPr id="420" name="Google Shape;874;p105"/>
          <p:cNvSpPr txBox="1"/>
          <p:nvPr/>
        </p:nvSpPr>
        <p:spPr>
          <a:xfrm>
            <a:off x="11158350" y="2369819"/>
            <a:ext cx="1751357" cy="6202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lnSpc>
                <a:spcPct val="90000"/>
              </a:lnSpc>
              <a:defRPr b="1" sz="4000">
                <a:solidFill>
                  <a:srgbClr val="0078C0"/>
                </a:solidFill>
                <a:latin typeface="Arial Narrow"/>
                <a:ea typeface="Arial Narrow"/>
                <a:cs typeface="Arial Narrow"/>
                <a:sym typeface="Arial Narrow"/>
              </a:defRPr>
            </a:lvl1pPr>
          </a:lstStyle>
          <a:p>
            <a:pPr/>
            <a:r>
              <a:t>99%</a:t>
            </a:r>
          </a:p>
        </p:txBody>
      </p:sp>
      <p:grpSp>
        <p:nvGrpSpPr>
          <p:cNvPr id="423" name="Google Shape;875;p105"/>
          <p:cNvGrpSpPr/>
          <p:nvPr/>
        </p:nvGrpSpPr>
        <p:grpSpPr>
          <a:xfrm>
            <a:off x="6475223" y="2332402"/>
            <a:ext cx="3201024" cy="695046"/>
            <a:chOff x="0" y="0"/>
            <a:chExt cx="3201022" cy="695045"/>
          </a:xfrm>
        </p:grpSpPr>
        <p:sp>
          <p:nvSpPr>
            <p:cNvPr id="421" name="Rectangle"/>
            <p:cNvSpPr/>
            <p:nvPr/>
          </p:nvSpPr>
          <p:spPr>
            <a:xfrm>
              <a:off x="0" y="-1"/>
              <a:ext cx="3201023" cy="695047"/>
            </a:xfrm>
            <a:prstGeom prst="rect">
              <a:avLst/>
            </a:prstGeom>
            <a:solidFill>
              <a:srgbClr val="0078C0"/>
            </a:solidFill>
            <a:ln w="12700" cap="flat">
              <a:noFill/>
              <a:miter lim="400000"/>
            </a:ln>
            <a:effectLst/>
          </p:spPr>
          <p:txBody>
            <a:bodyPr wrap="square" lIns="0" tIns="0" rIns="0" bIns="0" numCol="1" anchor="ctr">
              <a:noAutofit/>
            </a:bodyPr>
            <a:lstStyle/>
            <a:p>
              <a:pPr algn="l" defTabSz="1733973">
                <a:defRPr sz="300">
                  <a:solidFill>
                    <a:srgbClr val="000000"/>
                  </a:solidFill>
                  <a:latin typeface="Arial"/>
                  <a:ea typeface="Arial"/>
                  <a:cs typeface="Arial"/>
                  <a:sym typeface="Arial"/>
                </a:defRPr>
              </a:pPr>
            </a:p>
          </p:txBody>
        </p:sp>
        <p:sp>
          <p:nvSpPr>
            <p:cNvPr id="422" name="Definitely teachable 74%"/>
            <p:cNvSpPr txBox="1"/>
            <p:nvPr/>
          </p:nvSpPr>
          <p:spPr>
            <a:xfrm>
              <a:off x="22746" y="194527"/>
              <a:ext cx="3155531" cy="305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ctr">
              <a:noAutofit/>
            </a:bodyPr>
            <a:lstStyle>
              <a:lvl1pPr algn="l" defTabSz="1733973">
                <a:defRPr sz="1800">
                  <a:solidFill>
                    <a:srgbClr val="F2F2F5"/>
                  </a:solidFill>
                  <a:latin typeface="Roboto"/>
                  <a:ea typeface="Roboto"/>
                  <a:cs typeface="Roboto"/>
                  <a:sym typeface="Roboto"/>
                </a:defRPr>
              </a:lvl1pPr>
            </a:lstStyle>
            <a:p>
              <a:pPr/>
              <a:r>
                <a:t>Definitely teachable 74%</a:t>
              </a:r>
            </a:p>
          </p:txBody>
        </p:sp>
      </p:grpSp>
      <p:grpSp>
        <p:nvGrpSpPr>
          <p:cNvPr id="426" name="Google Shape;876;p105"/>
          <p:cNvGrpSpPr/>
          <p:nvPr/>
        </p:nvGrpSpPr>
        <p:grpSpPr>
          <a:xfrm>
            <a:off x="9843569" y="2307279"/>
            <a:ext cx="1147459" cy="745293"/>
            <a:chOff x="0" y="70809"/>
            <a:chExt cx="1147457" cy="745292"/>
          </a:xfrm>
        </p:grpSpPr>
        <p:sp>
          <p:nvSpPr>
            <p:cNvPr id="424" name="Rectangle"/>
            <p:cNvSpPr/>
            <p:nvPr/>
          </p:nvSpPr>
          <p:spPr>
            <a:xfrm>
              <a:off x="0" y="70809"/>
              <a:ext cx="1147458" cy="745293"/>
            </a:xfrm>
            <a:prstGeom prst="rect">
              <a:avLst/>
            </a:prstGeom>
            <a:solidFill>
              <a:srgbClr val="0078C0">
                <a:alpha val="62352"/>
              </a:srgbClr>
            </a:solidFill>
            <a:ln w="12700" cap="flat">
              <a:noFill/>
              <a:miter lim="400000"/>
            </a:ln>
            <a:effectLst/>
          </p:spPr>
          <p:txBody>
            <a:bodyPr wrap="square" lIns="0" tIns="0" rIns="0" bIns="0" numCol="1" anchor="ctr">
              <a:noAutofit/>
            </a:bodyPr>
            <a:lstStyle/>
            <a:p>
              <a:pPr algn="l" defTabSz="1733973">
                <a:defRPr sz="300">
                  <a:solidFill>
                    <a:srgbClr val="000000"/>
                  </a:solidFill>
                  <a:latin typeface="Arial"/>
                  <a:ea typeface="Arial"/>
                  <a:cs typeface="Arial"/>
                  <a:sym typeface="Arial"/>
                </a:defRPr>
              </a:pPr>
            </a:p>
          </p:txBody>
        </p:sp>
        <p:sp>
          <p:nvSpPr>
            <p:cNvPr id="425" name="Probably teachable 25%"/>
            <p:cNvSpPr/>
            <p:nvPr/>
          </p:nvSpPr>
          <p:spPr>
            <a:xfrm>
              <a:off x="24391" y="443455"/>
              <a:ext cx="109867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ctr">
              <a:spAutoFit/>
            </a:bodyPr>
            <a:lstStyle>
              <a:lvl1pPr algn="l" defTabSz="1733973">
                <a:defRPr sz="1800">
                  <a:solidFill>
                    <a:srgbClr val="F2F2F5"/>
                  </a:solidFill>
                  <a:latin typeface="Roboto"/>
                  <a:ea typeface="Roboto"/>
                  <a:cs typeface="Roboto"/>
                  <a:sym typeface="Roboto"/>
                </a:defRPr>
              </a:lvl1pPr>
            </a:lstStyle>
            <a:p>
              <a:pPr/>
              <a:r>
                <a:t>Probably teachable 25%</a:t>
              </a:r>
            </a:p>
          </p:txBody>
        </p:sp>
      </p:grpSp>
      <p:grpSp>
        <p:nvGrpSpPr>
          <p:cNvPr id="429" name="Google Shape;877;p105"/>
          <p:cNvGrpSpPr/>
          <p:nvPr/>
        </p:nvGrpSpPr>
        <p:grpSpPr>
          <a:xfrm>
            <a:off x="6538406" y="4097106"/>
            <a:ext cx="3201023" cy="745294"/>
            <a:chOff x="0" y="0"/>
            <a:chExt cx="3201022" cy="745292"/>
          </a:xfrm>
        </p:grpSpPr>
        <p:sp>
          <p:nvSpPr>
            <p:cNvPr id="427" name="Rectangle"/>
            <p:cNvSpPr/>
            <p:nvPr/>
          </p:nvSpPr>
          <p:spPr>
            <a:xfrm>
              <a:off x="-1" y="-1"/>
              <a:ext cx="3201024" cy="745294"/>
            </a:xfrm>
            <a:prstGeom prst="rect">
              <a:avLst/>
            </a:prstGeom>
            <a:solidFill>
              <a:srgbClr val="0078C0"/>
            </a:solidFill>
            <a:ln w="12700" cap="flat">
              <a:noFill/>
              <a:miter lim="400000"/>
            </a:ln>
            <a:effectLst/>
          </p:spPr>
          <p:txBody>
            <a:bodyPr wrap="square" lIns="0" tIns="0" rIns="0" bIns="0" numCol="1" anchor="ctr">
              <a:noAutofit/>
            </a:bodyPr>
            <a:lstStyle/>
            <a:p>
              <a:pPr algn="l" defTabSz="1733973">
                <a:defRPr sz="300">
                  <a:solidFill>
                    <a:srgbClr val="000000"/>
                  </a:solidFill>
                  <a:latin typeface="Arial"/>
                  <a:ea typeface="Arial"/>
                  <a:cs typeface="Arial"/>
                  <a:sym typeface="Arial"/>
                </a:defRPr>
              </a:pPr>
            </a:p>
          </p:txBody>
        </p:sp>
        <p:sp>
          <p:nvSpPr>
            <p:cNvPr id="428" name="Very committed 69%"/>
            <p:cNvSpPr txBox="1"/>
            <p:nvPr/>
          </p:nvSpPr>
          <p:spPr>
            <a:xfrm>
              <a:off x="24391" y="208590"/>
              <a:ext cx="3152241" cy="328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ctr">
              <a:spAutoFit/>
            </a:bodyPr>
            <a:lstStyle>
              <a:lvl1pPr algn="l" defTabSz="1733973">
                <a:defRPr sz="1800">
                  <a:solidFill>
                    <a:srgbClr val="F2F2F5"/>
                  </a:solidFill>
                  <a:latin typeface="Roboto"/>
                  <a:ea typeface="Roboto"/>
                  <a:cs typeface="Roboto"/>
                  <a:sym typeface="Roboto"/>
                </a:defRPr>
              </a:lvl1pPr>
            </a:lstStyle>
            <a:p>
              <a:pPr/>
              <a:r>
                <a:t>Very committed 69%</a:t>
              </a:r>
            </a:p>
          </p:txBody>
        </p:sp>
      </p:grpSp>
      <p:grpSp>
        <p:nvGrpSpPr>
          <p:cNvPr id="432" name="Google Shape;878;p105"/>
          <p:cNvGrpSpPr/>
          <p:nvPr/>
        </p:nvGrpSpPr>
        <p:grpSpPr>
          <a:xfrm>
            <a:off x="9802929" y="4097106"/>
            <a:ext cx="1228738" cy="745294"/>
            <a:chOff x="0" y="70809"/>
            <a:chExt cx="1228737" cy="745292"/>
          </a:xfrm>
        </p:grpSpPr>
        <p:sp>
          <p:nvSpPr>
            <p:cNvPr id="430" name="Rectangle"/>
            <p:cNvSpPr/>
            <p:nvPr/>
          </p:nvSpPr>
          <p:spPr>
            <a:xfrm>
              <a:off x="0" y="70809"/>
              <a:ext cx="1228738" cy="745293"/>
            </a:xfrm>
            <a:prstGeom prst="rect">
              <a:avLst/>
            </a:prstGeom>
            <a:solidFill>
              <a:srgbClr val="0078C0">
                <a:alpha val="62352"/>
              </a:srgbClr>
            </a:solidFill>
            <a:ln w="12700" cap="flat">
              <a:noFill/>
              <a:miter lim="400000"/>
            </a:ln>
            <a:effectLst/>
          </p:spPr>
          <p:txBody>
            <a:bodyPr wrap="square" lIns="0" tIns="0" rIns="0" bIns="0" numCol="1" anchor="ctr">
              <a:noAutofit/>
            </a:bodyPr>
            <a:lstStyle/>
            <a:p>
              <a:pPr algn="l" defTabSz="1733973">
                <a:defRPr sz="300">
                  <a:solidFill>
                    <a:srgbClr val="000000"/>
                  </a:solidFill>
                  <a:latin typeface="Arial"/>
                  <a:ea typeface="Arial"/>
                  <a:cs typeface="Arial"/>
                  <a:sym typeface="Arial"/>
                </a:defRPr>
              </a:pPr>
            </a:p>
          </p:txBody>
        </p:sp>
        <p:sp>
          <p:nvSpPr>
            <p:cNvPr id="431" name="Fairly committed 26%"/>
            <p:cNvSpPr/>
            <p:nvPr/>
          </p:nvSpPr>
          <p:spPr>
            <a:xfrm>
              <a:off x="24391" y="443455"/>
              <a:ext cx="117995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ctr">
              <a:spAutoFit/>
            </a:bodyPr>
            <a:lstStyle>
              <a:lvl1pPr algn="l" defTabSz="1733973">
                <a:defRPr sz="1800">
                  <a:solidFill>
                    <a:srgbClr val="F2F2F5"/>
                  </a:solidFill>
                  <a:latin typeface="Roboto"/>
                  <a:ea typeface="Roboto"/>
                  <a:cs typeface="Roboto"/>
                  <a:sym typeface="Roboto"/>
                </a:defRPr>
              </a:lvl1pPr>
            </a:lstStyle>
            <a:p>
              <a:pPr/>
              <a:r>
                <a:t>Fairly committed 26%</a:t>
              </a:r>
            </a:p>
          </p:txBody>
        </p:sp>
      </p:grpSp>
      <p:sp>
        <p:nvSpPr>
          <p:cNvPr id="433" name="Google Shape;879;p105"/>
          <p:cNvSpPr txBox="1"/>
          <p:nvPr/>
        </p:nvSpPr>
        <p:spPr>
          <a:xfrm>
            <a:off x="11282252" y="4159647"/>
            <a:ext cx="995553" cy="6202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defRPr b="1" sz="4000">
                <a:solidFill>
                  <a:srgbClr val="0078C0"/>
                </a:solidFill>
                <a:latin typeface="Arial Narrow"/>
                <a:ea typeface="Arial Narrow"/>
                <a:cs typeface="Arial Narrow"/>
                <a:sym typeface="Arial Narrow"/>
              </a:defRPr>
            </a:lvl1pPr>
          </a:lstStyle>
          <a:p>
            <a:pPr/>
            <a:r>
              <a:t>95%</a:t>
            </a:r>
          </a:p>
        </p:txBody>
      </p:sp>
      <p:pic>
        <p:nvPicPr>
          <p:cNvPr id="434" name="Google Shape;880;p105" descr="Google Shape;880;p105"/>
          <p:cNvPicPr>
            <a:picLocks noChangeAspect="1"/>
          </p:cNvPicPr>
          <p:nvPr/>
        </p:nvPicPr>
        <p:blipFill>
          <a:blip r:embed="rId3">
            <a:extLst/>
          </a:blip>
          <a:stretch>
            <a:fillRect/>
          </a:stretch>
        </p:blipFill>
        <p:spPr>
          <a:xfrm>
            <a:off x="4591000" y="6082408"/>
            <a:ext cx="1795007" cy="179500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Google Shape;886;p106"/>
          <p:cNvSpPr txBox="1"/>
          <p:nvPr>
            <p:ph type="title"/>
          </p:nvPr>
        </p:nvSpPr>
        <p:spPr>
          <a:prstGeom prst="rect">
            <a:avLst/>
          </a:prstGeom>
        </p:spPr>
        <p:txBody>
          <a:bodyPr lIns="24355" tIns="24355" rIns="24355" bIns="24355"/>
          <a:lstStyle/>
          <a:p>
            <a:pPr defTabSz="1040384">
              <a:defRPr sz="2040">
                <a:solidFill>
                  <a:srgbClr val="0078C0"/>
                </a:solidFill>
              </a:defRPr>
            </a:pPr>
            <a:r>
              <a:t>Parents</a:t>
            </a:r>
            <a:br/>
            <a:r>
              <a:rPr>
                <a:solidFill>
                  <a:srgbClr val="0A091B"/>
                </a:solidFill>
              </a:rPr>
              <a:t>value SEL</a:t>
            </a:r>
          </a:p>
        </p:txBody>
      </p:sp>
      <p:grpSp>
        <p:nvGrpSpPr>
          <p:cNvPr id="443" name="Google Shape;887;p106"/>
          <p:cNvGrpSpPr/>
          <p:nvPr/>
        </p:nvGrpSpPr>
        <p:grpSpPr>
          <a:xfrm>
            <a:off x="60395" y="2774065"/>
            <a:ext cx="11308757" cy="5132396"/>
            <a:chOff x="0" y="0"/>
            <a:chExt cx="11308755" cy="5132394"/>
          </a:xfrm>
        </p:grpSpPr>
        <p:grpSp>
          <p:nvGrpSpPr>
            <p:cNvPr id="441" name="Google Shape;888;p106"/>
            <p:cNvGrpSpPr/>
            <p:nvPr/>
          </p:nvGrpSpPr>
          <p:grpSpPr>
            <a:xfrm>
              <a:off x="0" y="0"/>
              <a:ext cx="11308756" cy="5132395"/>
              <a:chOff x="0" y="0"/>
              <a:chExt cx="11308755" cy="5132394"/>
            </a:xfrm>
          </p:grpSpPr>
          <p:sp>
            <p:nvSpPr>
              <p:cNvPr id="439" name="Google Shape;889;p106"/>
              <p:cNvSpPr/>
              <p:nvPr/>
            </p:nvSpPr>
            <p:spPr>
              <a:xfrm>
                <a:off x="5753784" y="0"/>
                <a:ext cx="55549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t">
                <a:spAutoFit/>
              </a:bodyPr>
              <a:lstStyle/>
              <a:p>
                <a:pPr algn="l" defTabSz="1733973">
                  <a:defRPr sz="2800">
                    <a:solidFill>
                      <a:srgbClr val="0078C0"/>
                    </a:solidFill>
                    <a:latin typeface="Calibri"/>
                    <a:ea typeface="Calibri"/>
                    <a:cs typeface="Calibri"/>
                    <a:sym typeface="Calibri"/>
                  </a:defRPr>
                </a:pPr>
                <a:r>
                  <a:t>say “being happy/not overly stressed”</a:t>
                </a:r>
                <a:r>
                  <a:rPr>
                    <a:solidFill>
                      <a:srgbClr val="0A091B"/>
                    </a:solidFill>
                  </a:rPr>
                  <a:t> </a:t>
                </a:r>
                <a:endParaRPr>
                  <a:solidFill>
                    <a:srgbClr val="000000"/>
                  </a:solidFill>
                </a:endParaRPr>
              </a:p>
              <a:p>
                <a:pPr algn="l" defTabSz="1733973">
                  <a:defRPr sz="2800">
                    <a:solidFill>
                      <a:srgbClr val="0A091B"/>
                    </a:solidFill>
                    <a:latin typeface="Calibri"/>
                    <a:ea typeface="Calibri"/>
                    <a:cs typeface="Calibri"/>
                    <a:sym typeface="Calibri"/>
                  </a:defRPr>
                </a:pPr>
                <a:r>
                  <a:t>is more important than academics. </a:t>
                </a:r>
              </a:p>
            </p:txBody>
          </p:sp>
          <p:sp>
            <p:nvSpPr>
              <p:cNvPr id="440" name="Google Shape;890;p106"/>
              <p:cNvSpPr/>
              <p:nvPr/>
            </p:nvSpPr>
            <p:spPr>
              <a:xfrm>
                <a:off x="0" y="5132394"/>
                <a:ext cx="238961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t">
                <a:spAutoFit/>
              </a:bodyPr>
              <a:lstStyle/>
              <a:p>
                <a:pPr algn="l" defTabSz="1733973">
                  <a:defRPr sz="2600">
                    <a:solidFill>
                      <a:srgbClr val="000000"/>
                    </a:solidFill>
                    <a:latin typeface="Arial"/>
                    <a:ea typeface="Arial"/>
                    <a:cs typeface="Arial"/>
                    <a:sym typeface="Arial"/>
                  </a:defRPr>
                </a:pPr>
                <a:endParaRPr sz="300">
                  <a:latin typeface="Roboto"/>
                  <a:ea typeface="Roboto"/>
                  <a:cs typeface="Roboto"/>
                  <a:sym typeface="Roboto"/>
                </a:endParaRPr>
              </a:p>
              <a:p>
                <a:pPr algn="r" defTabSz="1733973">
                  <a:defRPr sz="900">
                    <a:solidFill>
                      <a:srgbClr val="0A091B"/>
                    </a:solidFill>
                    <a:latin typeface="Roboto"/>
                    <a:ea typeface="Roboto"/>
                    <a:cs typeface="Roboto"/>
                    <a:sym typeface="Roboto"/>
                  </a:defRPr>
                </a:pPr>
                <a:r>
                  <a:t> Source: </a:t>
                </a:r>
                <a:r>
                  <a:rPr i="1"/>
                  <a:t>Learning Heroes, 2017</a:t>
                </a:r>
              </a:p>
            </p:txBody>
          </p:sp>
        </p:grpSp>
        <p:sp>
          <p:nvSpPr>
            <p:cNvPr id="442" name="Google Shape;891;p106"/>
            <p:cNvSpPr/>
            <p:nvPr/>
          </p:nvSpPr>
          <p:spPr>
            <a:xfrm>
              <a:off x="2879211" y="705760"/>
              <a:ext cx="29436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24355" tIns="24355" rIns="24355" bIns="24355" numCol="1" anchor="t">
              <a:spAutoFit/>
            </a:bodyPr>
            <a:lstStyle>
              <a:lvl1pPr algn="l" defTabSz="1733973">
                <a:lnSpc>
                  <a:spcPct val="90000"/>
                </a:lnSpc>
                <a:defRPr b="1" sz="4000">
                  <a:solidFill>
                    <a:srgbClr val="0A091B"/>
                  </a:solidFill>
                  <a:latin typeface="Calibri"/>
                  <a:ea typeface="Calibri"/>
                  <a:cs typeface="Calibri"/>
                  <a:sym typeface="Calibri"/>
                </a:defRPr>
              </a:lvl1pPr>
            </a:lstStyle>
            <a:p>
              <a:pPr/>
              <a:r>
                <a:t>3 out 5 parents </a:t>
              </a:r>
            </a:p>
          </p:txBody>
        </p:sp>
      </p:grpSp>
      <p:sp>
        <p:nvSpPr>
          <p:cNvPr id="444" name="Google Shape;892;p106"/>
          <p:cNvSpPr txBox="1"/>
          <p:nvPr/>
        </p:nvSpPr>
        <p:spPr>
          <a:xfrm>
            <a:off x="1583967" y="4731687"/>
            <a:ext cx="10434990" cy="6075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defRPr i="1" sz="1800">
                <a:solidFill>
                  <a:srgbClr val="0A091B"/>
                </a:solidFill>
                <a:latin typeface="Calibri"/>
                <a:ea typeface="Calibri"/>
                <a:cs typeface="Calibri"/>
                <a:sym typeface="Calibri"/>
              </a:defRPr>
            </a:lvl1pPr>
          </a:lstStyle>
          <a:p>
            <a:pPr/>
            <a:r>
              <a:t>*The research says this is a false choice: social and emotional well-being contributes to academic success, among other benefits. </a:t>
            </a:r>
          </a:p>
        </p:txBody>
      </p:sp>
      <p:pic>
        <p:nvPicPr>
          <p:cNvPr id="445" name="Google Shape;893;p106" descr="Google Shape;893;p106"/>
          <p:cNvPicPr>
            <a:picLocks noChangeAspect="1"/>
          </p:cNvPicPr>
          <p:nvPr/>
        </p:nvPicPr>
        <p:blipFill>
          <a:blip r:embed="rId3">
            <a:extLst/>
          </a:blip>
          <a:stretch>
            <a:fillRect/>
          </a:stretch>
        </p:blipFill>
        <p:spPr>
          <a:xfrm>
            <a:off x="2915217" y="2457982"/>
            <a:ext cx="1972432" cy="935641"/>
          </a:xfrm>
          <a:prstGeom prst="rect">
            <a:avLst/>
          </a:prstGeom>
          <a:ln w="12700">
            <a:miter lim="400000"/>
          </a:ln>
        </p:spPr>
      </p:pic>
      <p:pic>
        <p:nvPicPr>
          <p:cNvPr id="446" name="Google Shape;894;p106" descr="Google Shape;894;p106"/>
          <p:cNvPicPr>
            <a:picLocks noChangeAspect="1"/>
          </p:cNvPicPr>
          <p:nvPr/>
        </p:nvPicPr>
        <p:blipFill>
          <a:blip r:embed="rId4">
            <a:extLst/>
          </a:blip>
          <a:stretch>
            <a:fillRect/>
          </a:stretch>
        </p:blipFill>
        <p:spPr>
          <a:xfrm>
            <a:off x="2712726" y="5677346"/>
            <a:ext cx="7889598" cy="353704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Google Shape;832;p102"/>
          <p:cNvSpPr txBox="1"/>
          <p:nvPr>
            <p:ph type="title"/>
          </p:nvPr>
        </p:nvSpPr>
        <p:spPr>
          <a:prstGeom prst="rect">
            <a:avLst/>
          </a:prstGeom>
        </p:spPr>
        <p:txBody>
          <a:bodyPr lIns="24355" tIns="24355" rIns="24355" bIns="24355"/>
          <a:lstStyle/>
          <a:p>
            <a:pPr defTabSz="1040384">
              <a:defRPr sz="2040">
                <a:solidFill>
                  <a:srgbClr val="0078C0"/>
                </a:solidFill>
              </a:defRPr>
            </a:pPr>
            <a:r>
              <a:t>Employers</a:t>
            </a:r>
            <a:br/>
            <a:r>
              <a:rPr>
                <a:solidFill>
                  <a:srgbClr val="0A091B"/>
                </a:solidFill>
              </a:rPr>
              <a:t>value SEL</a:t>
            </a:r>
          </a:p>
        </p:txBody>
      </p:sp>
      <p:sp>
        <p:nvSpPr>
          <p:cNvPr id="451" name="Google Shape;833;p102"/>
          <p:cNvSpPr txBox="1"/>
          <p:nvPr/>
        </p:nvSpPr>
        <p:spPr>
          <a:xfrm>
            <a:off x="2878375" y="2709744"/>
            <a:ext cx="9312456" cy="15600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3000">
                <a:solidFill>
                  <a:srgbClr val="0A091B"/>
                </a:solidFill>
                <a:latin typeface="Roboto"/>
                <a:ea typeface="Roboto"/>
                <a:cs typeface="Roboto"/>
                <a:sym typeface="Roboto"/>
              </a:defRPr>
            </a:pPr>
            <a:r>
              <a:t>Of surveyed executives say skills such as </a:t>
            </a:r>
            <a:r>
              <a:rPr>
                <a:solidFill>
                  <a:srgbClr val="0078C0"/>
                </a:solidFill>
              </a:rPr>
              <a:t>problem-solving and communicating clearly </a:t>
            </a:r>
            <a:r>
              <a:t>are equally or more important than technical skills.</a:t>
            </a:r>
            <a:endParaRPr i="1" sz="1600">
              <a:solidFill>
                <a:srgbClr val="04040D"/>
              </a:solidFill>
            </a:endParaRPr>
          </a:p>
          <a:p>
            <a:pPr algn="r" defTabSz="1733973">
              <a:defRPr i="1" sz="900">
                <a:solidFill>
                  <a:srgbClr val="04040D"/>
                </a:solidFill>
                <a:latin typeface="Roboto"/>
                <a:ea typeface="Roboto"/>
                <a:cs typeface="Roboto"/>
                <a:sym typeface="Roboto"/>
              </a:defRPr>
            </a:pPr>
            <a:r>
              <a:t>National Bureau of Economic Research, 2015</a:t>
            </a:r>
          </a:p>
        </p:txBody>
      </p:sp>
      <p:sp>
        <p:nvSpPr>
          <p:cNvPr id="452" name="Google Shape;834;p102"/>
          <p:cNvSpPr txBox="1"/>
          <p:nvPr/>
        </p:nvSpPr>
        <p:spPr>
          <a:xfrm>
            <a:off x="1580747" y="4269755"/>
            <a:ext cx="10393339" cy="48112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2800">
                <a:solidFill>
                  <a:srgbClr val="0A091B"/>
                </a:solidFill>
                <a:latin typeface="Roboto"/>
                <a:ea typeface="Roboto"/>
                <a:cs typeface="Roboto"/>
                <a:sym typeface="Roboto"/>
              </a:defRPr>
            </a:pPr>
            <a:r>
              <a:t>The Top 10 skills identified by the World Economic Forum all </a:t>
            </a:r>
            <a:r>
              <a:rPr>
                <a:solidFill>
                  <a:srgbClr val="0078C0"/>
                </a:solidFill>
              </a:rPr>
              <a:t>involve social and emotional competence.</a:t>
            </a:r>
          </a:p>
          <a:p>
            <a:pPr algn="l" defTabSz="1733973">
              <a:defRPr sz="2600">
                <a:solidFill>
                  <a:srgbClr val="000000"/>
                </a:solidFill>
                <a:latin typeface="Arial"/>
                <a:ea typeface="Arial"/>
                <a:cs typeface="Arial"/>
                <a:sym typeface="Arial"/>
              </a:defRPr>
            </a:pPr>
            <a:endParaRPr sz="22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22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2800">
                <a:solidFill>
                  <a:srgbClr val="0A091B"/>
                </a:solidFill>
                <a:latin typeface="Roboto"/>
                <a:ea typeface="Roboto"/>
                <a:cs typeface="Roboto"/>
                <a:sym typeface="Roboto"/>
              </a:defRPr>
            </a:pPr>
            <a:r>
              <a:t>And research shows that social and emotional skills and attitudes also contribute to the other skills such as critical thinking.</a:t>
            </a:r>
            <a:endParaRPr>
              <a:solidFill>
                <a:srgbClr val="000000"/>
              </a:solidFill>
            </a:endParaRPr>
          </a:p>
          <a:p>
            <a:pPr algn="l" defTabSz="1733973">
              <a:defRPr sz="2600">
                <a:solidFill>
                  <a:srgbClr val="000000"/>
                </a:solidFill>
                <a:latin typeface="Arial"/>
                <a:ea typeface="Arial"/>
                <a:cs typeface="Arial"/>
                <a:sym typeface="Arial"/>
              </a:defRPr>
            </a:pPr>
            <a:endParaRPr sz="1800">
              <a:latin typeface="Roboto"/>
              <a:ea typeface="Roboto"/>
              <a:cs typeface="Roboto"/>
              <a:sym typeface="Roboto"/>
            </a:endParaRPr>
          </a:p>
          <a:p>
            <a:pPr algn="l" defTabSz="1733973">
              <a:defRPr sz="900">
                <a:solidFill>
                  <a:srgbClr val="0A091B"/>
                </a:solidFill>
                <a:latin typeface="Roboto"/>
                <a:ea typeface="Roboto"/>
                <a:cs typeface="Roboto"/>
                <a:sym typeface="Roboto"/>
              </a:defRPr>
            </a:pPr>
            <a:r>
              <a:t>           Source: Future of Jobs Report, World Economic Forum</a:t>
            </a:r>
          </a:p>
        </p:txBody>
      </p:sp>
      <p:sp>
        <p:nvSpPr>
          <p:cNvPr id="453" name="Google Shape;835;p102"/>
          <p:cNvSpPr txBox="1"/>
          <p:nvPr/>
        </p:nvSpPr>
        <p:spPr>
          <a:xfrm>
            <a:off x="3897956" y="5438017"/>
            <a:ext cx="3330739" cy="20045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marL="347185" indent="-347185" algn="l" defTabSz="1733973">
              <a:lnSpc>
                <a:spcPct val="150000"/>
              </a:lnSpc>
              <a:buClr>
                <a:srgbClr val="0078C0"/>
              </a:buClr>
              <a:buSzPts val="1800"/>
              <a:buAutoNum type="arabicPeriod" startAt="1"/>
              <a:defRPr b="1" sz="1800">
                <a:solidFill>
                  <a:srgbClr val="0A091B"/>
                </a:solidFill>
                <a:latin typeface="Roboto"/>
                <a:ea typeface="Roboto"/>
                <a:cs typeface="Roboto"/>
                <a:sym typeface="Roboto"/>
              </a:defRPr>
            </a:pPr>
            <a:r>
              <a:t>Complex problem solving</a:t>
            </a:r>
            <a:endParaRPr sz="300"/>
          </a:p>
          <a:p>
            <a:pPr marL="347185" indent="-347185" algn="l" defTabSz="1733973">
              <a:lnSpc>
                <a:spcPct val="150000"/>
              </a:lnSpc>
              <a:buClr>
                <a:srgbClr val="0078C0"/>
              </a:buClr>
              <a:buSzPts val="1800"/>
              <a:buAutoNum type="arabicPeriod" startAt="1"/>
              <a:defRPr b="1" sz="1800">
                <a:solidFill>
                  <a:srgbClr val="0A091B"/>
                </a:solidFill>
                <a:latin typeface="Roboto"/>
                <a:ea typeface="Roboto"/>
                <a:cs typeface="Roboto"/>
                <a:sym typeface="Roboto"/>
              </a:defRPr>
            </a:pPr>
            <a:r>
              <a:t>Critical thinking</a:t>
            </a:r>
            <a:endParaRPr sz="300"/>
          </a:p>
          <a:p>
            <a:pPr marL="347185" indent="-347185" algn="l" defTabSz="1733973">
              <a:lnSpc>
                <a:spcPct val="150000"/>
              </a:lnSpc>
              <a:buClr>
                <a:srgbClr val="0078C0"/>
              </a:buClr>
              <a:buSzPts val="1800"/>
              <a:buAutoNum type="arabicPeriod" startAt="1"/>
              <a:defRPr b="1" sz="1800">
                <a:solidFill>
                  <a:srgbClr val="0A091B"/>
                </a:solidFill>
                <a:latin typeface="Roboto"/>
                <a:ea typeface="Roboto"/>
                <a:cs typeface="Roboto"/>
                <a:sym typeface="Roboto"/>
              </a:defRPr>
            </a:pPr>
            <a:r>
              <a:t>Creativity</a:t>
            </a:r>
            <a:endParaRPr sz="300"/>
          </a:p>
          <a:p>
            <a:pPr marL="347185" indent="-347185" algn="l" defTabSz="1733973">
              <a:lnSpc>
                <a:spcPct val="150000"/>
              </a:lnSpc>
              <a:buClr>
                <a:srgbClr val="0078C0"/>
              </a:buClr>
              <a:buSzPts val="1800"/>
              <a:buAutoNum type="arabicPeriod" startAt="1"/>
              <a:defRPr b="1" sz="1800">
                <a:solidFill>
                  <a:srgbClr val="0A091B"/>
                </a:solidFill>
                <a:latin typeface="Roboto"/>
                <a:ea typeface="Roboto"/>
                <a:cs typeface="Roboto"/>
                <a:sym typeface="Roboto"/>
              </a:defRPr>
            </a:pPr>
            <a:r>
              <a:t>People management</a:t>
            </a:r>
            <a:endParaRPr sz="300"/>
          </a:p>
          <a:p>
            <a:pPr marL="347185" indent="-347185" algn="l" defTabSz="1733973">
              <a:lnSpc>
                <a:spcPct val="150000"/>
              </a:lnSpc>
              <a:buClr>
                <a:srgbClr val="0078C0"/>
              </a:buClr>
              <a:buSzPts val="1800"/>
              <a:buAutoNum type="arabicPeriod" startAt="1"/>
              <a:defRPr b="1" sz="1800">
                <a:solidFill>
                  <a:srgbClr val="0A091B"/>
                </a:solidFill>
                <a:latin typeface="Roboto"/>
                <a:ea typeface="Roboto"/>
                <a:cs typeface="Roboto"/>
                <a:sym typeface="Roboto"/>
              </a:defRPr>
            </a:pPr>
            <a:r>
              <a:t>Coordinating with others</a:t>
            </a:r>
          </a:p>
        </p:txBody>
      </p:sp>
      <p:sp>
        <p:nvSpPr>
          <p:cNvPr id="454" name="Google Shape;836;p102"/>
          <p:cNvSpPr txBox="1"/>
          <p:nvPr/>
        </p:nvSpPr>
        <p:spPr>
          <a:xfrm>
            <a:off x="7415066" y="5228467"/>
            <a:ext cx="3330739" cy="24236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marL="347185" indent="-347185" algn="l" defTabSz="1733973">
              <a:lnSpc>
                <a:spcPct val="150000"/>
              </a:lnSpc>
              <a:buClr>
                <a:srgbClr val="0078C0"/>
              </a:buClr>
              <a:buSzPts val="1800"/>
              <a:buAutoNum type="arabicPeriod" startAt="6"/>
              <a:defRPr b="1" sz="1800">
                <a:solidFill>
                  <a:srgbClr val="0A091B"/>
                </a:solidFill>
                <a:latin typeface="Roboto"/>
                <a:ea typeface="Roboto"/>
                <a:cs typeface="Roboto"/>
                <a:sym typeface="Roboto"/>
              </a:defRPr>
            </a:pPr>
            <a:r>
              <a:t>Emotional intelligence</a:t>
            </a:r>
            <a:endParaRPr sz="300"/>
          </a:p>
          <a:p>
            <a:pPr marL="347185" indent="-347185" algn="l" defTabSz="1733973">
              <a:lnSpc>
                <a:spcPct val="150000"/>
              </a:lnSpc>
              <a:buClr>
                <a:srgbClr val="0078C0"/>
              </a:buClr>
              <a:buSzPts val="1800"/>
              <a:buAutoNum type="arabicPeriod" startAt="6"/>
              <a:defRPr b="1" sz="1800">
                <a:solidFill>
                  <a:srgbClr val="0A091B"/>
                </a:solidFill>
                <a:latin typeface="Roboto"/>
                <a:ea typeface="Roboto"/>
                <a:cs typeface="Roboto"/>
                <a:sym typeface="Roboto"/>
              </a:defRPr>
            </a:pPr>
            <a:r>
              <a:t>Judgment and decision-making</a:t>
            </a:r>
            <a:endParaRPr sz="300"/>
          </a:p>
          <a:p>
            <a:pPr marL="347185" indent="-347185" algn="l" defTabSz="1733973">
              <a:lnSpc>
                <a:spcPct val="150000"/>
              </a:lnSpc>
              <a:buClr>
                <a:srgbClr val="0078C0"/>
              </a:buClr>
              <a:buSzPts val="1800"/>
              <a:buAutoNum type="arabicPeriod" startAt="6"/>
              <a:defRPr b="1" sz="1800">
                <a:solidFill>
                  <a:srgbClr val="0A091B"/>
                </a:solidFill>
                <a:latin typeface="Roboto"/>
                <a:ea typeface="Roboto"/>
                <a:cs typeface="Roboto"/>
                <a:sym typeface="Roboto"/>
              </a:defRPr>
            </a:pPr>
            <a:r>
              <a:t>Service orientation</a:t>
            </a:r>
            <a:endParaRPr sz="300"/>
          </a:p>
          <a:p>
            <a:pPr marL="347185" indent="-347185" algn="l" defTabSz="1733973">
              <a:lnSpc>
                <a:spcPct val="150000"/>
              </a:lnSpc>
              <a:buClr>
                <a:srgbClr val="0078C0"/>
              </a:buClr>
              <a:buSzPts val="1800"/>
              <a:buAutoNum type="arabicPeriod" startAt="6"/>
              <a:defRPr b="1" sz="1800">
                <a:solidFill>
                  <a:srgbClr val="0A091B"/>
                </a:solidFill>
                <a:latin typeface="Roboto"/>
                <a:ea typeface="Roboto"/>
                <a:cs typeface="Roboto"/>
                <a:sym typeface="Roboto"/>
              </a:defRPr>
            </a:pPr>
            <a:r>
              <a:t>Negotiation</a:t>
            </a:r>
            <a:endParaRPr sz="300"/>
          </a:p>
          <a:p>
            <a:pPr marL="347185" indent="-347185" algn="l" defTabSz="1733973">
              <a:lnSpc>
                <a:spcPct val="150000"/>
              </a:lnSpc>
              <a:buClr>
                <a:srgbClr val="0078C0"/>
              </a:buClr>
              <a:buSzPts val="1800"/>
              <a:buAutoNum type="arabicPeriod" startAt="6"/>
              <a:defRPr b="1" sz="1800">
                <a:solidFill>
                  <a:srgbClr val="0A091B"/>
                </a:solidFill>
                <a:latin typeface="Roboto"/>
                <a:ea typeface="Roboto"/>
                <a:cs typeface="Roboto"/>
                <a:sym typeface="Roboto"/>
              </a:defRPr>
            </a:pPr>
            <a:r>
              <a:t>Cognitive flexibility</a:t>
            </a:r>
          </a:p>
        </p:txBody>
      </p:sp>
      <p:pic>
        <p:nvPicPr>
          <p:cNvPr id="455" name="Google Shape;837;p102" descr="Google Shape;837;p102"/>
          <p:cNvPicPr>
            <a:picLocks noChangeAspect="1"/>
          </p:cNvPicPr>
          <p:nvPr/>
        </p:nvPicPr>
        <p:blipFill>
          <a:blip r:embed="rId3">
            <a:extLst/>
          </a:blip>
          <a:stretch>
            <a:fillRect/>
          </a:stretch>
        </p:blipFill>
        <p:spPr>
          <a:xfrm>
            <a:off x="2496819" y="5716904"/>
            <a:ext cx="1050170" cy="1446737"/>
          </a:xfrm>
          <a:prstGeom prst="rect">
            <a:avLst/>
          </a:prstGeom>
          <a:ln w="12700">
            <a:miter lim="400000"/>
          </a:ln>
        </p:spPr>
      </p:pic>
      <p:pic>
        <p:nvPicPr>
          <p:cNvPr id="456" name="Google Shape;838;p102" descr="Google Shape;838;p102"/>
          <p:cNvPicPr>
            <a:picLocks noChangeAspect="1"/>
          </p:cNvPicPr>
          <p:nvPr/>
        </p:nvPicPr>
        <p:blipFill>
          <a:blip r:embed="rId4">
            <a:extLst/>
          </a:blip>
          <a:stretch>
            <a:fillRect/>
          </a:stretch>
        </p:blipFill>
        <p:spPr>
          <a:xfrm>
            <a:off x="1401537" y="2861703"/>
            <a:ext cx="1340269" cy="80911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Google Shape;844;p103"/>
          <p:cNvSpPr txBox="1"/>
          <p:nvPr>
            <p:ph type="title"/>
          </p:nvPr>
        </p:nvSpPr>
        <p:spPr>
          <a:prstGeom prst="rect">
            <a:avLst/>
          </a:prstGeom>
        </p:spPr>
        <p:txBody>
          <a:bodyPr lIns="24355" tIns="24355" rIns="24355" bIns="24355"/>
          <a:lstStyle/>
          <a:p>
            <a:pPr defTabSz="1040384">
              <a:defRPr sz="2040">
                <a:solidFill>
                  <a:srgbClr val="0078C0"/>
                </a:solidFill>
              </a:defRPr>
            </a:pPr>
            <a:r>
              <a:t>Employers</a:t>
            </a:r>
            <a:br/>
            <a:r>
              <a:rPr>
                <a:solidFill>
                  <a:srgbClr val="0A091B"/>
                </a:solidFill>
              </a:rPr>
              <a:t>value SEL</a:t>
            </a:r>
          </a:p>
        </p:txBody>
      </p:sp>
      <p:sp>
        <p:nvSpPr>
          <p:cNvPr id="461" name="Google Shape;845;p103"/>
          <p:cNvSpPr txBox="1"/>
          <p:nvPr/>
        </p:nvSpPr>
        <p:spPr>
          <a:xfrm>
            <a:off x="4096913" y="4079240"/>
            <a:ext cx="7754099" cy="17759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defRPr sz="2800">
                <a:solidFill>
                  <a:srgbClr val="0A091B"/>
                </a:solidFill>
                <a:latin typeface="Roboto"/>
                <a:ea typeface="Roboto"/>
                <a:cs typeface="Roboto"/>
                <a:sym typeface="Roboto"/>
              </a:defRPr>
            </a:lvl1pPr>
          </a:lstStyle>
          <a:p>
            <a:pPr/>
            <a:r>
              <a:t>7 top characteristics of success at the company are all SEL-related skills, such as communicating and listening well; possessing insights into others; and having empathy.</a:t>
            </a:r>
          </a:p>
        </p:txBody>
      </p:sp>
      <p:grpSp>
        <p:nvGrpSpPr>
          <p:cNvPr id="465" name="Google Shape;846;p103"/>
          <p:cNvGrpSpPr/>
          <p:nvPr/>
        </p:nvGrpSpPr>
        <p:grpSpPr>
          <a:xfrm>
            <a:off x="1716114" y="4592809"/>
            <a:ext cx="2011682" cy="3191496"/>
            <a:chOff x="0" y="0"/>
            <a:chExt cx="2011680" cy="3191495"/>
          </a:xfrm>
        </p:grpSpPr>
        <p:pic>
          <p:nvPicPr>
            <p:cNvPr id="462" name="Google Shape;847;p103" descr="Google Shape;847;p103"/>
            <p:cNvPicPr>
              <a:picLocks noChangeAspect="1"/>
            </p:cNvPicPr>
            <p:nvPr/>
          </p:nvPicPr>
          <p:blipFill>
            <a:blip r:embed="rId3">
              <a:extLst/>
            </a:blip>
            <a:srcRect l="0" t="23000" r="0" b="19998"/>
            <a:stretch>
              <a:fillRect/>
            </a:stretch>
          </p:blipFill>
          <p:spPr>
            <a:xfrm>
              <a:off x="0" y="0"/>
              <a:ext cx="2011681" cy="750757"/>
            </a:xfrm>
            <a:prstGeom prst="rect">
              <a:avLst/>
            </a:prstGeom>
            <a:ln w="12700" cap="flat">
              <a:noFill/>
              <a:miter lim="400000"/>
            </a:ln>
            <a:effectLst/>
          </p:spPr>
        </p:pic>
        <p:pic>
          <p:nvPicPr>
            <p:cNvPr id="463" name="Google Shape;848;p103" descr="Google Shape;848;p103"/>
            <p:cNvPicPr>
              <a:picLocks noChangeAspect="1"/>
            </p:cNvPicPr>
            <p:nvPr/>
          </p:nvPicPr>
          <p:blipFill>
            <a:blip r:embed="rId4">
              <a:extLst/>
            </a:blip>
            <a:stretch>
              <a:fillRect/>
            </a:stretch>
          </p:blipFill>
          <p:spPr>
            <a:xfrm>
              <a:off x="9703" y="886370"/>
              <a:ext cx="2001978" cy="785019"/>
            </a:xfrm>
            <a:prstGeom prst="rect">
              <a:avLst/>
            </a:prstGeom>
            <a:ln w="12700" cap="flat">
              <a:noFill/>
              <a:miter lim="400000"/>
            </a:ln>
            <a:effectLst/>
          </p:spPr>
        </p:pic>
        <p:pic>
          <p:nvPicPr>
            <p:cNvPr id="464" name="Google Shape;849;p103" descr="Google Shape;849;p103"/>
            <p:cNvPicPr>
              <a:picLocks noChangeAspect="1"/>
            </p:cNvPicPr>
            <p:nvPr/>
          </p:nvPicPr>
          <p:blipFill>
            <a:blip r:embed="rId5">
              <a:extLst/>
            </a:blip>
            <a:stretch>
              <a:fillRect/>
            </a:stretch>
          </p:blipFill>
          <p:spPr>
            <a:xfrm>
              <a:off x="60960" y="1754640"/>
              <a:ext cx="1950721" cy="1436856"/>
            </a:xfrm>
            <a:prstGeom prst="rect">
              <a:avLst/>
            </a:prstGeom>
            <a:ln w="12700" cap="flat">
              <a:noFill/>
              <a:miter lim="400000"/>
            </a:ln>
            <a:effectLst/>
          </p:spPr>
        </p:pic>
      </p:grpSp>
      <p:sp>
        <p:nvSpPr>
          <p:cNvPr id="466" name="Google Shape;850;p103"/>
          <p:cNvSpPr txBox="1"/>
          <p:nvPr/>
        </p:nvSpPr>
        <p:spPr>
          <a:xfrm>
            <a:off x="4189024" y="6005929"/>
            <a:ext cx="7786484" cy="912313"/>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lvl1pPr algn="l" defTabSz="1733973">
              <a:defRPr sz="2800">
                <a:solidFill>
                  <a:srgbClr val="0A091B"/>
                </a:solidFill>
                <a:latin typeface="Roboto"/>
                <a:ea typeface="Roboto"/>
                <a:cs typeface="Roboto"/>
                <a:sym typeface="Roboto"/>
              </a:defRPr>
            </a:lvl1pPr>
          </a:lstStyle>
          <a:p>
            <a:pPr/>
            <a:r>
              <a:t>Priorities: Conflict resolution, leadership, and civic engagement</a:t>
            </a:r>
          </a:p>
        </p:txBody>
      </p:sp>
      <p:sp>
        <p:nvSpPr>
          <p:cNvPr id="467" name="Google Shape;851;p103"/>
          <p:cNvSpPr txBox="1"/>
          <p:nvPr/>
        </p:nvSpPr>
        <p:spPr>
          <a:xfrm>
            <a:off x="4096915" y="7069019"/>
            <a:ext cx="7970702" cy="17759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b="1" sz="2800">
                <a:solidFill>
                  <a:srgbClr val="0A091B"/>
                </a:solidFill>
                <a:latin typeface="Roboto"/>
                <a:ea typeface="Roboto"/>
                <a:cs typeface="Roboto"/>
                <a:sym typeface="Roboto"/>
              </a:defRPr>
            </a:pPr>
            <a:r>
              <a:t>Wanted: Employees Who Can Shake Hands, Make Small Talk</a:t>
            </a:r>
            <a:endParaRPr>
              <a:solidFill>
                <a:srgbClr val="000000"/>
              </a:solidFill>
            </a:endParaRPr>
          </a:p>
          <a:p>
            <a:pPr algn="l" defTabSz="1733973">
              <a:defRPr sz="2800">
                <a:solidFill>
                  <a:srgbClr val="0A091B"/>
                </a:solidFill>
                <a:latin typeface="Roboto"/>
                <a:ea typeface="Roboto"/>
                <a:cs typeface="Roboto"/>
                <a:sym typeface="Roboto"/>
              </a:defRPr>
            </a:pPr>
            <a:r>
              <a:t>Bank of America teaches empathy in-house; Subaru pays for soft-skills training </a:t>
            </a:r>
            <a:r>
              <a:rPr i="1" sz="2000"/>
              <a:t>(Dec. 10, 2018)</a:t>
            </a:r>
          </a:p>
        </p:txBody>
      </p:sp>
      <p:sp>
        <p:nvSpPr>
          <p:cNvPr id="468" name="Google Shape;852;p103"/>
          <p:cNvSpPr txBox="1"/>
          <p:nvPr/>
        </p:nvSpPr>
        <p:spPr>
          <a:xfrm>
            <a:off x="3972418" y="2774643"/>
            <a:ext cx="8003088" cy="1293312"/>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algn="l" defTabSz="1733973">
              <a:defRPr sz="2800">
                <a:solidFill>
                  <a:srgbClr val="0A091B"/>
                </a:solidFill>
                <a:latin typeface="Roboto"/>
                <a:ea typeface="Roboto"/>
                <a:cs typeface="Roboto"/>
                <a:sym typeface="Roboto"/>
              </a:defRPr>
            </a:pPr>
            <a:r>
              <a:t>Of surveyed executives say they’d rather colleges build up students’ life skills.</a:t>
            </a:r>
            <a:endParaRPr>
              <a:solidFill>
                <a:srgbClr val="000000"/>
              </a:solidFill>
            </a:endParaRPr>
          </a:p>
          <a:p>
            <a:pPr algn="l" defTabSz="1733973">
              <a:defRPr sz="2600">
                <a:solidFill>
                  <a:srgbClr val="000000"/>
                </a:solidFill>
                <a:latin typeface="Arial"/>
                <a:ea typeface="Arial"/>
                <a:cs typeface="Arial"/>
                <a:sym typeface="Arial"/>
              </a:defRPr>
            </a:pPr>
            <a:endParaRPr i="1" sz="1600">
              <a:solidFill>
                <a:srgbClr val="04040D"/>
              </a:solidFill>
              <a:latin typeface="Roboto"/>
              <a:ea typeface="Roboto"/>
              <a:cs typeface="Roboto"/>
              <a:sym typeface="Roboto"/>
            </a:endParaRPr>
          </a:p>
          <a:p>
            <a:pPr algn="l" defTabSz="1733973">
              <a:defRPr i="1" sz="900">
                <a:solidFill>
                  <a:srgbClr val="04040D"/>
                </a:solidFill>
                <a:latin typeface="Roboto"/>
                <a:ea typeface="Roboto"/>
                <a:cs typeface="Roboto"/>
                <a:sym typeface="Roboto"/>
              </a:defRPr>
            </a:pPr>
            <a:r>
              <a:t>High Point University survey, 2018</a:t>
            </a:r>
          </a:p>
        </p:txBody>
      </p:sp>
      <p:pic>
        <p:nvPicPr>
          <p:cNvPr id="469" name="Google Shape;853;p103" descr="Google Shape;853;p103"/>
          <p:cNvPicPr>
            <a:picLocks noChangeAspect="1"/>
          </p:cNvPicPr>
          <p:nvPr/>
        </p:nvPicPr>
        <p:blipFill>
          <a:blip r:embed="rId6">
            <a:extLst/>
          </a:blip>
          <a:srcRect l="2122" t="0" r="47480" b="0"/>
          <a:stretch>
            <a:fillRect/>
          </a:stretch>
        </p:blipFill>
        <p:spPr>
          <a:xfrm>
            <a:off x="2291322" y="2471900"/>
            <a:ext cx="1436474" cy="140480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The Impact of Happiness on Educational Performance"/>
          <p:cNvSpPr txBox="1"/>
          <p:nvPr>
            <p:ph type="title" idx="4294967295"/>
          </p:nvPr>
        </p:nvSpPr>
        <p:spPr>
          <a:xfrm>
            <a:off x="508000" y="355600"/>
            <a:ext cx="11988800" cy="1219200"/>
          </a:xfrm>
          <a:prstGeom prst="rect">
            <a:avLst/>
          </a:prstGeom>
          <a:gradFill>
            <a:gsLst>
              <a:gs pos="0">
                <a:srgbClr val="89847F"/>
              </a:gs>
              <a:gs pos="100000">
                <a:srgbClr val="C9C3BA"/>
              </a:gs>
            </a:gsLst>
            <a:lin ang="2700000"/>
          </a:gradFill>
          <a:ln w="9525">
            <a:round/>
          </a:ln>
        </p:spPr>
        <p:txBody>
          <a:bodyPr/>
          <a:lstStyle>
            <a:lvl1pPr defTabSz="321310">
              <a:spcBef>
                <a:spcPts val="800"/>
              </a:spcBef>
              <a:defRPr sz="3850">
                <a:solidFill>
                  <a:schemeClr val="accent5">
                    <a:hueOff val="-411174"/>
                    <a:satOff val="4030"/>
                    <a:lumOff val="-29867"/>
                  </a:schemeClr>
                </a:solidFill>
                <a:latin typeface="Georgia"/>
                <a:ea typeface="Georgia"/>
                <a:cs typeface="Georgia"/>
                <a:sym typeface="Georgia"/>
              </a:defRPr>
            </a:lvl1pPr>
          </a:lstStyle>
          <a:p>
            <a:pPr/>
            <a:r>
              <a:t>The Impact of Happiness on Educational Performance </a:t>
            </a:r>
          </a:p>
        </p:txBody>
      </p:sp>
      <p:pic>
        <p:nvPicPr>
          <p:cNvPr id="474" name="IMG_3107.jpg" descr="IMG_3107.jpg"/>
          <p:cNvPicPr>
            <a:picLocks noChangeAspect="1"/>
          </p:cNvPicPr>
          <p:nvPr/>
        </p:nvPicPr>
        <p:blipFill>
          <a:blip r:embed="rId2">
            <a:extLst/>
          </a:blip>
          <a:stretch>
            <a:fillRect/>
          </a:stretch>
        </p:blipFill>
        <p:spPr>
          <a:xfrm>
            <a:off x="1019905" y="4729555"/>
            <a:ext cx="3454475" cy="4695208"/>
          </a:xfrm>
          <a:prstGeom prst="rect">
            <a:avLst/>
          </a:prstGeom>
          <a:ln w="12700">
            <a:miter lim="400000"/>
          </a:ln>
        </p:spPr>
      </p:pic>
      <p:grpSp>
        <p:nvGrpSpPr>
          <p:cNvPr id="477" name="Happiness is associated with the following academic variables:…"/>
          <p:cNvGrpSpPr/>
          <p:nvPr/>
        </p:nvGrpSpPr>
        <p:grpSpPr>
          <a:xfrm>
            <a:off x="481483" y="1555750"/>
            <a:ext cx="12041834" cy="2019301"/>
            <a:chOff x="0" y="0"/>
            <a:chExt cx="12041832" cy="2019300"/>
          </a:xfrm>
        </p:grpSpPr>
        <p:sp>
          <p:nvSpPr>
            <p:cNvPr id="476" name="Happiness is associated with the following academic variables:…"/>
            <p:cNvSpPr txBox="1"/>
            <p:nvPr/>
          </p:nvSpPr>
          <p:spPr>
            <a:xfrm>
              <a:off x="50800" y="50800"/>
              <a:ext cx="11940233" cy="1917700"/>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a:latin typeface="Georgia"/>
                  <a:ea typeface="Georgia"/>
                  <a:cs typeface="Georgia"/>
                  <a:sym typeface="Georgia"/>
                </a:defRPr>
              </a:pPr>
              <a:r>
                <a:t>Happiness is associated with the following academic variables: </a:t>
              </a:r>
            </a:p>
            <a:p>
              <a:pPr marL="313266" indent="-313266" algn="l">
                <a:buSzPct val="75000"/>
                <a:buChar char="•"/>
                <a:defRPr>
                  <a:latin typeface="Georgia"/>
                  <a:ea typeface="Georgia"/>
                  <a:cs typeface="Georgia"/>
                  <a:sym typeface="Georgia"/>
                </a:defRPr>
              </a:pPr>
              <a:r>
                <a:t>Achievement</a:t>
              </a:r>
            </a:p>
            <a:p>
              <a:pPr marL="313266" indent="-313266" algn="l">
                <a:buSzPct val="75000"/>
                <a:buChar char="•"/>
                <a:defRPr>
                  <a:latin typeface="Georgia"/>
                  <a:ea typeface="Georgia"/>
                  <a:cs typeface="Georgia"/>
                  <a:sym typeface="Georgia"/>
                </a:defRPr>
              </a:pPr>
              <a:r>
                <a:t>Engagement</a:t>
              </a:r>
            </a:p>
            <a:p>
              <a:pPr marL="313266" indent="-313266" algn="l">
                <a:buSzPct val="75000"/>
                <a:buChar char="•"/>
                <a:defRPr>
                  <a:latin typeface="Georgia"/>
                  <a:ea typeface="Georgia"/>
                  <a:cs typeface="Georgia"/>
                  <a:sym typeface="Georgia"/>
                </a:defRPr>
              </a:pPr>
              <a:r>
                <a:t>Attitudes toward School</a:t>
              </a:r>
            </a:p>
            <a:p>
              <a:pPr marL="313266" indent="-313266" algn="l">
                <a:buSzPct val="75000"/>
                <a:buChar char="•"/>
                <a:defRPr>
                  <a:latin typeface="Georgia"/>
                  <a:ea typeface="Georgia"/>
                  <a:cs typeface="Georgia"/>
                  <a:sym typeface="Georgia"/>
                </a:defRPr>
              </a:pPr>
              <a:r>
                <a:t>Resilience</a:t>
              </a:r>
            </a:p>
          </p:txBody>
        </p:sp>
        <p:pic>
          <p:nvPicPr>
            <p:cNvPr id="475" name="Happiness is associated with the following academic variables:… Happiness is associated with the following academic variables: AchievementEngagementAttitudes toward SchoolResilience" descr="Happiness is associated with the following academic variables:… Happiness is associated with the following academic variables: AchievementEngagementAttitudes toward SchoolResilience"/>
            <p:cNvPicPr>
              <a:picLocks noChangeAspect="0"/>
            </p:cNvPicPr>
            <p:nvPr/>
          </p:nvPicPr>
          <p:blipFill>
            <a:blip r:embed="rId3">
              <a:extLst/>
            </a:blip>
            <a:stretch>
              <a:fillRect/>
            </a:stretch>
          </p:blipFill>
          <p:spPr>
            <a:xfrm>
              <a:off x="0" y="0"/>
              <a:ext cx="12041833" cy="2019300"/>
            </a:xfrm>
            <a:prstGeom prst="rect">
              <a:avLst/>
            </a:prstGeom>
            <a:effectLst/>
          </p:spPr>
        </p:pic>
      </p:grpSp>
      <p:sp>
        <p:nvSpPr>
          <p:cNvPr id="478" name="Datu, et al. (2017)"/>
          <p:cNvSpPr txBox="1"/>
          <p:nvPr/>
        </p:nvSpPr>
        <p:spPr>
          <a:xfrm>
            <a:off x="5269433" y="3848099"/>
            <a:ext cx="2465934"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Datu, et al. (2017)</a:t>
            </a:r>
          </a:p>
        </p:txBody>
      </p:sp>
      <p:grpSp>
        <p:nvGrpSpPr>
          <p:cNvPr id="481" name="Image Gallery"/>
          <p:cNvGrpSpPr/>
          <p:nvPr/>
        </p:nvGrpSpPr>
        <p:grpSpPr>
          <a:xfrm>
            <a:off x="5097214" y="4860861"/>
            <a:ext cx="7437686" cy="4309902"/>
            <a:chOff x="0" y="131306"/>
            <a:chExt cx="7437685" cy="4309900"/>
          </a:xfrm>
        </p:grpSpPr>
        <p:pic>
          <p:nvPicPr>
            <p:cNvPr id="479" name="Screen Shot 2019-08-12 at 4.06.32 PM.png" descr="Screen Shot 2019-08-12 at 4.06.32 PM.png"/>
            <p:cNvPicPr>
              <a:picLocks noChangeAspect="1"/>
            </p:cNvPicPr>
            <p:nvPr/>
          </p:nvPicPr>
          <p:blipFill>
            <a:blip r:embed="rId4">
              <a:extLst/>
            </a:blip>
            <a:srcRect l="0" t="0" r="0" b="0"/>
            <a:stretch>
              <a:fillRect/>
            </a:stretch>
          </p:blipFill>
          <p:spPr>
            <a:xfrm>
              <a:off x="0" y="131306"/>
              <a:ext cx="7437686" cy="3751101"/>
            </a:xfrm>
            <a:prstGeom prst="rect">
              <a:avLst/>
            </a:prstGeom>
            <a:ln w="12700" cap="flat">
              <a:noFill/>
              <a:miter lim="400000"/>
            </a:ln>
            <a:effectLst/>
          </p:spPr>
        </p:pic>
        <p:sp>
          <p:nvSpPr>
            <p:cNvPr id="480" name="Positive social relationships are critical to student happiness"/>
            <p:cNvSpPr/>
            <p:nvPr/>
          </p:nvSpPr>
          <p:spPr>
            <a:xfrm>
              <a:off x="0" y="3958606"/>
              <a:ext cx="743768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lvl1pPr>
            </a:lstStyle>
            <a:p>
              <a:pPr/>
              <a:r>
                <a:t>Positive social relationships are critical to student happiness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477"/>
                                        </p:tgtEl>
                                        <p:attrNameLst>
                                          <p:attrName>style.visibility</p:attrName>
                                        </p:attrNameLst>
                                      </p:cBhvr>
                                      <p:to>
                                        <p:strVal val="visible"/>
                                      </p:to>
                                    </p:set>
                                  </p:childTnLst>
                                </p:cTn>
                              </p:par>
                            </p:childTnLst>
                          </p:cTn>
                        </p:par>
                        <p:par>
                          <p:cTn id="7" fill="hold">
                            <p:stCondLst>
                              <p:cond delay="0"/>
                            </p:stCondLst>
                            <p:childTnLst>
                              <p:par>
                                <p:cTn id="8" presetClass="entr" nodeType="afterEffect" presetID="10" grpId="2" fill="hold">
                                  <p:stCondLst>
                                    <p:cond delay="0"/>
                                  </p:stCondLst>
                                  <p:iterate type="lt" backwards="0">
                                    <p:tmAbs val="0"/>
                                  </p:iterate>
                                  <p:childTnLst>
                                    <p:set>
                                      <p:cBhvr>
                                        <p:cTn id="9" fill="hold"/>
                                        <p:tgtEl>
                                          <p:spTgt spid="478"/>
                                        </p:tgtEl>
                                        <p:attrNameLst>
                                          <p:attrName>style.visibility</p:attrName>
                                        </p:attrNameLst>
                                      </p:cBhvr>
                                      <p:to>
                                        <p:strVal val="visible"/>
                                      </p:to>
                                    </p:set>
                                    <p:animEffect filter="fade" transition="in">
                                      <p:cBhvr>
                                        <p:cTn id="10" dur="2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1"/>
      <p:bldP build="whole" bldLvl="1" animBg="1" rev="0" advAuto="0" spid="478"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ocial Skills Programming for Individuals on the Autism Spectrum: A Historical Perspective"/>
          <p:cNvSpPr txBox="1"/>
          <p:nvPr>
            <p:ph type="title" idx="4294967295"/>
          </p:nvPr>
        </p:nvSpPr>
        <p:spPr>
          <a:xfrm>
            <a:off x="263872" y="571500"/>
            <a:ext cx="12477056" cy="1219200"/>
          </a:xfrm>
          <a:prstGeom prst="rect">
            <a:avLst/>
          </a:prstGeom>
          <a:gradFill>
            <a:gsLst>
              <a:gs pos="0">
                <a:srgbClr val="89847F"/>
              </a:gs>
              <a:gs pos="100000">
                <a:srgbClr val="C9C3BA"/>
              </a:gs>
            </a:gsLst>
            <a:lin ang="2700000"/>
          </a:gradFill>
          <a:ln w="9525">
            <a:round/>
          </a:ln>
        </p:spPr>
        <p:txBody>
          <a:bodyPr/>
          <a:lstStyle>
            <a:lvl1pPr defTabSz="391414">
              <a:spcBef>
                <a:spcPts val="1000"/>
              </a:spcBef>
              <a:defRPr b="1" sz="3752">
                <a:solidFill>
                  <a:schemeClr val="accent5">
                    <a:hueOff val="-411174"/>
                    <a:satOff val="4030"/>
                    <a:lumOff val="-29867"/>
                  </a:schemeClr>
                </a:solidFill>
                <a:latin typeface="Georgia"/>
                <a:ea typeface="Georgia"/>
                <a:cs typeface="Georgia"/>
                <a:sym typeface="Georgia"/>
              </a:defRPr>
            </a:lvl1pPr>
          </a:lstStyle>
          <a:p>
            <a:pPr/>
            <a:r>
              <a:t>Social Skills Programming for Individuals on the Autism Spectrum: A Historical Perspective</a:t>
            </a:r>
          </a:p>
        </p:txBody>
      </p:sp>
      <p:sp>
        <p:nvSpPr>
          <p:cNvPr id="484" name="General Viewpoint as late as 1990:…"/>
          <p:cNvSpPr txBox="1"/>
          <p:nvPr>
            <p:ph type="body" sz="half" idx="4294967295"/>
          </p:nvPr>
        </p:nvSpPr>
        <p:spPr>
          <a:xfrm>
            <a:off x="289718" y="1828800"/>
            <a:ext cx="12425364" cy="2051059"/>
          </a:xfrm>
          <a:prstGeom prst="rect">
            <a:avLst/>
          </a:prstGeom>
          <a:gradFill>
            <a:gsLst>
              <a:gs pos="0">
                <a:srgbClr val="FFF7ED"/>
              </a:gs>
              <a:gs pos="100000">
                <a:srgbClr val="89847F"/>
              </a:gs>
            </a:gsLst>
            <a:lin ang="2700000"/>
          </a:gradFill>
          <a:ln w="9525">
            <a:round/>
          </a:ln>
        </p:spPr>
        <p:txBody>
          <a:bodyPr/>
          <a:lstStyle/>
          <a:p>
            <a:pPr lvl="3" marL="0" indent="0" algn="just" defTabSz="438150">
              <a:spcBef>
                <a:spcPts val="800"/>
              </a:spcBef>
              <a:buClrTx/>
              <a:buSzTx/>
              <a:buFontTx/>
              <a:buNone/>
              <a:defRPr sz="3150">
                <a:solidFill>
                  <a:srgbClr val="000000"/>
                </a:solidFill>
              </a:defRPr>
            </a:pPr>
            <a:r>
              <a:t>General Viewpoint as late as 1990:</a:t>
            </a:r>
          </a:p>
          <a:p>
            <a:pPr lvl="4" marL="0" indent="0" algn="just" defTabSz="438150">
              <a:spcBef>
                <a:spcPts val="800"/>
              </a:spcBef>
              <a:buClrTx/>
              <a:buSzTx/>
              <a:buFontTx/>
              <a:buNone/>
              <a:defRPr b="0" sz="2850">
                <a:solidFill>
                  <a:srgbClr val="000000"/>
                </a:solidFill>
              </a:defRPr>
            </a:pPr>
            <a:r>
              <a:t>Youth on the autism spectrum had a limited capacity to learn social skills and develop social relationships</a:t>
            </a:r>
          </a:p>
        </p:txBody>
      </p:sp>
      <p:grpSp>
        <p:nvGrpSpPr>
          <p:cNvPr id="487" name="The Result:…"/>
          <p:cNvGrpSpPr/>
          <p:nvPr/>
        </p:nvGrpSpPr>
        <p:grpSpPr>
          <a:xfrm>
            <a:off x="259605" y="3896916"/>
            <a:ext cx="12485590" cy="2152660"/>
            <a:chOff x="0" y="0"/>
            <a:chExt cx="12485588" cy="2152658"/>
          </a:xfrm>
        </p:grpSpPr>
        <p:sp>
          <p:nvSpPr>
            <p:cNvPr id="486" name="The Result:…"/>
            <p:cNvSpPr txBox="1"/>
            <p:nvPr/>
          </p:nvSpPr>
          <p:spPr>
            <a:xfrm>
              <a:off x="50800" y="50800"/>
              <a:ext cx="12383989" cy="2051059"/>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lvl="3" algn="just" defTabSz="438150">
                <a:spcBef>
                  <a:spcPts val="800"/>
                </a:spcBef>
                <a:defRPr b="1" sz="3150">
                  <a:solidFill>
                    <a:srgbClr val="000000"/>
                  </a:solidFill>
                  <a:latin typeface="Georgia"/>
                  <a:ea typeface="Georgia"/>
                  <a:cs typeface="Georgia"/>
                  <a:sym typeface="Georgia"/>
                </a:defRPr>
              </a:pPr>
              <a:r>
                <a:t>The Result:</a:t>
              </a:r>
            </a:p>
            <a:p>
              <a:pPr lvl="4" algn="just" defTabSz="438150">
                <a:spcBef>
                  <a:spcPts val="800"/>
                </a:spcBef>
                <a:defRPr sz="2850">
                  <a:solidFill>
                    <a:srgbClr val="000000"/>
                  </a:solidFill>
                  <a:latin typeface="Georgia"/>
                  <a:ea typeface="Georgia"/>
                  <a:cs typeface="Georgia"/>
                  <a:sym typeface="Georgia"/>
                </a:defRPr>
              </a:pPr>
              <a:r>
                <a:t>Social skills programming was relegated to secondary status in educational and therapeutic programs </a:t>
              </a:r>
            </a:p>
          </p:txBody>
        </p:sp>
        <p:pic>
          <p:nvPicPr>
            <p:cNvPr id="485" name="The Result:… The Result:Social skills programming was relegated to secondary status in educational and therapeutic programs " descr="The Result:… The Result:Social skills programming was relegated to secondary status in educational and therapeutic programs "/>
            <p:cNvPicPr>
              <a:picLocks noChangeAspect="0"/>
            </p:cNvPicPr>
            <p:nvPr/>
          </p:nvPicPr>
          <p:blipFill>
            <a:blip r:embed="rId2">
              <a:extLst/>
            </a:blip>
            <a:stretch>
              <a:fillRect/>
            </a:stretch>
          </p:blipFill>
          <p:spPr>
            <a:xfrm>
              <a:off x="0" y="0"/>
              <a:ext cx="12485589" cy="2152659"/>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487"/>
                                        </p:tgtEl>
                                        <p:attrNameLst>
                                          <p:attrName>style.visibility</p:attrName>
                                        </p:attrNameLst>
                                      </p:cBhvr>
                                      <p:to>
                                        <p:strVal val="visible"/>
                                      </p:to>
                                    </p:set>
                                    <p:animEffect filter="fade" transition="in">
                                      <p:cBhvr>
                                        <p:cTn id="7" dur="2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buClr>
                <a:srgbClr val="929292"/>
              </a:buClr>
              <a:buFont typeface="Zapf Dingbats"/>
              <a:defRPr sz="3000"/>
            </a:lvl1pPr>
          </a:lstStyle>
          <a:p>
            <a:pPr/>
            <a:r>
              <a:t>Bellini (2007; 2019)</a:t>
            </a:r>
          </a:p>
        </p:txBody>
      </p:sp>
      <p:grpSp>
        <p:nvGrpSpPr>
          <p:cNvPr id="492" name="Screen Shot 2019-09-29 at 12.23.34 PM.png"/>
          <p:cNvGrpSpPr/>
          <p:nvPr/>
        </p:nvGrpSpPr>
        <p:grpSpPr>
          <a:xfrm>
            <a:off x="622627" y="2135517"/>
            <a:ext cx="11834122" cy="5885898"/>
            <a:chOff x="0" y="0"/>
            <a:chExt cx="11834121" cy="5885896"/>
          </a:xfrm>
        </p:grpSpPr>
        <p:pic>
          <p:nvPicPr>
            <p:cNvPr id="491" name="Screen Shot 2019-09-29 at 12.23.34 PM.png" descr="Screen Shot 2019-09-29 at 12.23.34 PM.png"/>
            <p:cNvPicPr>
              <a:picLocks noChangeAspect="1"/>
            </p:cNvPicPr>
            <p:nvPr/>
          </p:nvPicPr>
          <p:blipFill>
            <a:blip r:embed="rId2">
              <a:extLst/>
            </a:blip>
            <a:stretch>
              <a:fillRect/>
            </a:stretch>
          </p:blipFill>
          <p:spPr>
            <a:xfrm>
              <a:off x="50800" y="50800"/>
              <a:ext cx="11732522" cy="5784297"/>
            </a:xfrm>
            <a:prstGeom prst="rect">
              <a:avLst/>
            </a:prstGeom>
            <a:ln>
              <a:noFill/>
            </a:ln>
            <a:effectLst/>
          </p:spPr>
        </p:pic>
        <p:pic>
          <p:nvPicPr>
            <p:cNvPr id="490" name="Screen Shot 2019-09-29 at 12.23.34 PM.png" descr="Screen Shot 2019-09-29 at 12.23.34 PM.png"/>
            <p:cNvPicPr>
              <a:picLocks noChangeAspect="0"/>
            </p:cNvPicPr>
            <p:nvPr/>
          </p:nvPicPr>
          <p:blipFill>
            <a:blip r:embed="rId3">
              <a:extLst/>
            </a:blip>
            <a:stretch>
              <a:fillRect/>
            </a:stretch>
          </p:blipFill>
          <p:spPr>
            <a:xfrm>
              <a:off x="0" y="0"/>
              <a:ext cx="11834122" cy="5885897"/>
            </a:xfrm>
            <a:prstGeom prst="rect">
              <a:avLst/>
            </a:prstGeom>
            <a:effectLst/>
          </p:spPr>
        </p:pic>
      </p:grpSp>
      <p:sp>
        <p:nvSpPr>
          <p:cNvPr id="493" name="Why Social Skills Programming is often Ineffective"/>
          <p:cNvSpPr txBox="1"/>
          <p:nvPr>
            <p:ph type="title" idx="4294967295"/>
          </p:nvPr>
        </p:nvSpPr>
        <p:spPr>
          <a:xfrm>
            <a:off x="545287" y="800100"/>
            <a:ext cx="11988801" cy="1219200"/>
          </a:xfrm>
          <a:prstGeom prst="rect">
            <a:avLst/>
          </a:prstGeom>
          <a:gradFill>
            <a:gsLst>
              <a:gs pos="0">
                <a:srgbClr val="89847F"/>
              </a:gs>
              <a:gs pos="100000">
                <a:srgbClr val="C9C3BA"/>
              </a:gs>
            </a:gsLst>
            <a:lin ang="2700000"/>
          </a:gradFill>
          <a:ln w="9525">
            <a:round/>
          </a:ln>
        </p:spPr>
        <p:txBody>
          <a:bodyPr/>
          <a:lstStyle/>
          <a:p>
            <a:pPr defTabSz="391414">
              <a:spcBef>
                <a:spcPts val="1000"/>
              </a:spcBef>
              <a:defRPr b="1" sz="3752">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494" name="Insufficient “Dosage”…"/>
          <p:cNvSpPr txBox="1"/>
          <p:nvPr>
            <p:ph type="body" idx="4294967295"/>
          </p:nvPr>
        </p:nvSpPr>
        <p:spPr>
          <a:xfrm>
            <a:off x="545287" y="2055221"/>
            <a:ext cx="11988801" cy="6046490"/>
          </a:xfrm>
          <a:prstGeom prst="rect">
            <a:avLst/>
          </a:prstGeom>
          <a:gradFill>
            <a:gsLst>
              <a:gs pos="0">
                <a:srgbClr val="FFF7ED"/>
              </a:gs>
              <a:gs pos="100000">
                <a:srgbClr val="89847F"/>
              </a:gs>
            </a:gsLst>
            <a:lin ang="2700000"/>
          </a:gradFill>
          <a:ln w="9525">
            <a:round/>
          </a:ln>
        </p:spPr>
        <p:txBody>
          <a:bodyPr anchor="t"/>
          <a:lstStyle/>
          <a:p>
            <a:pPr lvl="1" marL="391583" indent="-391583" defTabSz="584200">
              <a:lnSpc>
                <a:spcPct val="90000"/>
              </a:lnSpc>
              <a:spcBef>
                <a:spcPts val="800"/>
              </a:spcBef>
              <a:buChar char="-"/>
              <a:defRPr sz="3000"/>
            </a:pPr>
          </a:p>
          <a:p>
            <a:pPr lvl="1" marL="391583" indent="-391583" defTabSz="584200">
              <a:lnSpc>
                <a:spcPct val="90000"/>
              </a:lnSpc>
              <a:spcBef>
                <a:spcPts val="800"/>
              </a:spcBef>
              <a:buChar char="-"/>
              <a:defRPr sz="3000"/>
            </a:pPr>
            <a:r>
              <a:t>Insufficient </a:t>
            </a:r>
            <a:r>
              <a:t>“</a:t>
            </a:r>
            <a:r>
              <a:t>Dosage</a:t>
            </a:r>
            <a:r>
              <a:t>”</a:t>
            </a:r>
            <a:endParaRPr>
              <a:effectLst>
                <a:outerShdw sx="100000" sy="100000" kx="0" ky="0" algn="b" rotWithShape="0" blurRad="12700" dist="25400" dir="2700000">
                  <a:srgbClr val="000000"/>
                </a:outerShdw>
              </a:effectLst>
            </a:endParaRPr>
          </a:p>
          <a:p>
            <a:pPr marL="391583" indent="-391583" defTabSz="584200">
              <a:lnSpc>
                <a:spcPct val="90000"/>
              </a:lnSpc>
              <a:spcBef>
                <a:spcPts val="800"/>
              </a:spcBef>
              <a:buChar char="-"/>
              <a:defRPr sz="3000"/>
            </a:pPr>
            <a:r>
              <a:t>Contrived and Decontextualized Intervention Settings</a:t>
            </a:r>
            <a:endParaRPr>
              <a:effectLst>
                <a:outerShdw sx="100000" sy="100000" kx="0" ky="0" algn="b" rotWithShape="0" blurRad="12700" dist="25400" dir="2700000">
                  <a:srgbClr val="000000"/>
                </a:outerShdw>
              </a:effectLst>
            </a:endParaRPr>
          </a:p>
          <a:p>
            <a:pPr marL="391583" indent="-391583" defTabSz="584200">
              <a:lnSpc>
                <a:spcPct val="90000"/>
              </a:lnSpc>
              <a:spcBef>
                <a:spcPts val="800"/>
              </a:spcBef>
              <a:buChar char="-"/>
              <a:defRPr sz="3000"/>
            </a:pPr>
            <a:r>
              <a:t>Failure to Match Skill Deficit with Type of Intervention Strategy</a:t>
            </a:r>
            <a:endParaRPr>
              <a:effectLst>
                <a:outerShdw sx="100000" sy="100000" kx="0" ky="0" algn="b" rotWithShape="0" blurRad="12700" dist="25400" dir="2700000">
                  <a:srgbClr val="000000"/>
                </a:outerShdw>
              </a:effectLst>
            </a:endParaRPr>
          </a:p>
          <a:p>
            <a:pPr marL="391583" indent="-391583" defTabSz="584200">
              <a:lnSpc>
                <a:spcPct val="90000"/>
              </a:lnSpc>
              <a:spcBef>
                <a:spcPts val="800"/>
              </a:spcBef>
              <a:buChar char="-"/>
              <a:defRPr sz="3000"/>
            </a:pPr>
            <a:r>
              <a:t>Failure to Assess Social Skills Prior to Intervention</a:t>
            </a:r>
            <a:endParaRPr>
              <a:effectLst>
                <a:outerShdw sx="100000" sy="100000" kx="0" ky="0" algn="b" rotWithShape="0" blurRad="12700" dist="25400" dir="2700000">
                  <a:srgbClr val="000000"/>
                </a:outerShdw>
              </a:effectLst>
            </a:endParaRPr>
          </a:p>
          <a:p>
            <a:pPr marL="391583" indent="-391583" defTabSz="584200">
              <a:lnSpc>
                <a:spcPct val="90000"/>
              </a:lnSpc>
              <a:spcBef>
                <a:spcPts val="800"/>
              </a:spcBef>
              <a:buChar char="-"/>
              <a:defRPr sz="3000"/>
            </a:pPr>
            <a:r>
              <a:t>Use of Ambiguous Intervention Objectives</a:t>
            </a:r>
            <a:endParaRPr>
              <a:effectLst>
                <a:outerShdw sx="100000" sy="100000" kx="0" ky="0" algn="b" rotWithShape="0" blurRad="12700" dist="25400" dir="2700000">
                  <a:srgbClr val="000000"/>
                </a:outerShdw>
              </a:effectLst>
            </a:endParaRPr>
          </a:p>
          <a:p>
            <a:pPr marL="391583" indent="-391583" defTabSz="584200">
              <a:lnSpc>
                <a:spcPct val="90000"/>
              </a:lnSpc>
              <a:spcBef>
                <a:spcPts val="800"/>
              </a:spcBef>
              <a:buChar char="-"/>
              <a:defRPr sz="3000"/>
            </a:pPr>
            <a:r>
              <a:t>Poorly Implemented Interventions </a:t>
            </a:r>
          </a:p>
          <a:p>
            <a:pPr marL="391583" indent="-391583" defTabSz="584200">
              <a:lnSpc>
                <a:spcPct val="90000"/>
              </a:lnSpc>
              <a:spcBef>
                <a:spcPts val="800"/>
              </a:spcBef>
              <a:buChar char="-"/>
              <a:defRPr sz="3000"/>
            </a:pPr>
            <a:r>
              <a:t>Lack of Systematic Programming </a:t>
            </a:r>
          </a:p>
        </p:txBody>
      </p:sp>
      <p:grpSp>
        <p:nvGrpSpPr>
          <p:cNvPr id="497" name="The Ingredients of Effective Social Skills Programming"/>
          <p:cNvGrpSpPr/>
          <p:nvPr/>
        </p:nvGrpSpPr>
        <p:grpSpPr>
          <a:xfrm>
            <a:off x="473445" y="728257"/>
            <a:ext cx="12132485" cy="1362886"/>
            <a:chOff x="0" y="0"/>
            <a:chExt cx="12132484" cy="1362884"/>
          </a:xfrm>
        </p:grpSpPr>
        <p:sp>
          <p:nvSpPr>
            <p:cNvPr id="496" name="The Ingredients of Effective Social Skills Programming"/>
            <p:cNvSpPr txBox="1"/>
            <p:nvPr/>
          </p:nvSpPr>
          <p:spPr>
            <a:xfrm>
              <a:off x="71842" y="71842"/>
              <a:ext cx="11988801" cy="1219201"/>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391414">
                <a:lnSpc>
                  <a:spcPct val="90000"/>
                </a:lnSpc>
                <a:spcBef>
                  <a:spcPts val="1000"/>
                </a:spcBef>
                <a:defRPr b="1" sz="3752">
                  <a:solidFill>
                    <a:schemeClr val="accent5">
                      <a:hueOff val="-411174"/>
                      <a:satOff val="4030"/>
                      <a:lumOff val="-29867"/>
                    </a:schemeClr>
                  </a:solidFill>
                  <a:latin typeface="Georgia"/>
                  <a:ea typeface="Georgia"/>
                  <a:cs typeface="Georgia"/>
                  <a:sym typeface="Georgia"/>
                </a:defRPr>
              </a:lvl1pPr>
            </a:lstStyle>
            <a:p>
              <a:pPr/>
              <a:r>
                <a:t>The Ingredients of Effective Social Skills Programming</a:t>
              </a:r>
            </a:p>
          </p:txBody>
        </p:sp>
        <p:pic>
          <p:nvPicPr>
            <p:cNvPr id="495" name="The Ingredients of Effective Social Skills Programming The Ingredients of Effective Social Skills Programming" descr="The Ingredients of Effective Social Skills Programming The Ingredients of Effective Social Skills Programming"/>
            <p:cNvPicPr>
              <a:picLocks noChangeAspect="0"/>
            </p:cNvPicPr>
            <p:nvPr/>
          </p:nvPicPr>
          <p:blipFill>
            <a:blip r:embed="rId4">
              <a:extLst/>
            </a:blip>
            <a:stretch>
              <a:fillRect/>
            </a:stretch>
          </p:blipFill>
          <p:spPr>
            <a:xfrm>
              <a:off x="-1" y="0"/>
              <a:ext cx="12132486" cy="1362885"/>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497"/>
                                        </p:tgtEl>
                                        <p:attrNameLst>
                                          <p:attrName>style.visibility</p:attrName>
                                        </p:attrNameLst>
                                      </p:cBhvr>
                                      <p:to>
                                        <p:strVal val="visible"/>
                                      </p:to>
                                    </p:set>
                                    <p:animEffect filter="box(out)" transition="in">
                                      <p:cBhvr>
                                        <p:cTn id="7" dur="1000"/>
                                        <p:tgtEl>
                                          <p:spTgt spid="497"/>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492"/>
                                        </p:tgtEl>
                                        <p:attrNameLst>
                                          <p:attrName>style.visibility</p:attrName>
                                        </p:attrNameLst>
                                      </p:cBhvr>
                                      <p:to>
                                        <p:strVal val="visible"/>
                                      </p:to>
                                    </p:set>
                                    <p:animEffect filter="box(out)" transition="in">
                                      <p:cBhvr>
                                        <p:cTn id="11" dur="1000"/>
                                        <p:tgtEl>
                                          <p:spTgt spid="492"/>
                                        </p:tgtEl>
                                      </p:cBhvr>
                                    </p:animEffect>
                                  </p:childTnLst>
                                </p:cTn>
                              </p:par>
                            </p:childTnLst>
                          </p:cTn>
                        </p:par>
                        <p:par>
                          <p:cTn id="12" fill="hold">
                            <p:stCondLst>
                              <p:cond delay="2000"/>
                            </p:stCondLst>
                            <p:childTnLst>
                              <p:par>
                                <p:cTn id="13" presetClass="exit" nodeType="afterEffect" presetID="10" grpId="3" fill="hold">
                                  <p:stCondLst>
                                    <p:cond delay="0"/>
                                  </p:stCondLst>
                                  <p:iterate type="el" backwards="0">
                                    <p:tmAbs val="0"/>
                                  </p:iterate>
                                  <p:childTnLst>
                                    <p:animEffect filter="fade" transition="out">
                                      <p:cBhvr>
                                        <p:cTn id="14" dur="1000" fill="hold"/>
                                        <p:tgtEl>
                                          <p:spTgt spid="492"/>
                                        </p:tgtEl>
                                      </p:cBhvr>
                                    </p:animEffect>
                                    <p:set>
                                      <p:cBhvr>
                                        <p:cTn id="15" fill="hold">
                                          <p:stCondLst>
                                            <p:cond delay="999"/>
                                          </p:stCondLst>
                                        </p:cTn>
                                        <p:tgtEl>
                                          <p:spTgt spid="492"/>
                                        </p:tgtEl>
                                        <p:attrNameLst>
                                          <p:attrName>style.visibility</p:attrName>
                                        </p:attrNameLst>
                                      </p:cBhvr>
                                      <p:to>
                                        <p:strVal val="hidden"/>
                                      </p:to>
                                    </p:set>
                                  </p:childTnLst>
                                </p:cTn>
                              </p:par>
                            </p:childTnLst>
                          </p:cTn>
                        </p:par>
                        <p:par>
                          <p:cTn id="16" fill="hold">
                            <p:stCondLst>
                              <p:cond delay="3000"/>
                            </p:stCondLst>
                            <p:childTnLst>
                              <p:par>
                                <p:cTn id="17" presetClass="entr" nodeType="afterEffect" presetID="10" grpId="4" fill="hold">
                                  <p:stCondLst>
                                    <p:cond delay="0"/>
                                  </p:stCondLst>
                                  <p:iterate type="lt" backwards="0">
                                    <p:tmAbs val="0"/>
                                  </p:iterate>
                                  <p:childTnLst>
                                    <p:set>
                                      <p:cBhvr>
                                        <p:cTn id="18" fill="hold"/>
                                        <p:tgtEl>
                                          <p:spTgt spid="494">
                                            <p:bg/>
                                          </p:spTgt>
                                        </p:tgtEl>
                                        <p:attrNameLst>
                                          <p:attrName>style.visibility</p:attrName>
                                        </p:attrNameLst>
                                      </p:cBhvr>
                                      <p:to>
                                        <p:strVal val="visible"/>
                                      </p:to>
                                    </p:set>
                                    <p:animEffect filter="fade" transition="in">
                                      <p:cBhvr>
                                        <p:cTn id="19" dur="1000"/>
                                        <p:tgtEl>
                                          <p:spTgt spid="494">
                                            <p:bg/>
                                          </p:spTgt>
                                        </p:tgtEl>
                                      </p:cBhvr>
                                    </p:animEffect>
                                  </p:childTnLst>
                                </p:cTn>
                              </p:par>
                              <p:par>
                                <p:cTn id="20" presetClass="entr" nodeType="withEffect" presetSubtype="0" presetID="10" grpId="4" fill="hold">
                                  <p:stCondLst>
                                    <p:cond delay="0"/>
                                  </p:stCondLst>
                                  <p:iterate type="lt" backwards="0">
                                    <p:tmAbs val="0"/>
                                  </p:iterate>
                                  <p:childTnLst>
                                    <p:set>
                                      <p:cBhvr>
                                        <p:cTn id="21" fill="hold"/>
                                        <p:tgtEl>
                                          <p:spTgt spid="494">
                                            <p:txEl>
                                              <p:pRg st="0" end="0"/>
                                            </p:txEl>
                                          </p:spTgt>
                                        </p:tgtEl>
                                        <p:attrNameLst>
                                          <p:attrName>style.visibility</p:attrName>
                                        </p:attrNameLst>
                                      </p:cBhvr>
                                      <p:to>
                                        <p:strVal val="visible"/>
                                      </p:to>
                                    </p:set>
                                    <p:animEffect filter="fade" transition="in">
                                      <p:cBhvr>
                                        <p:cTn id="22" dur="1000"/>
                                        <p:tgtEl>
                                          <p:spTgt spid="494">
                                            <p:txEl>
                                              <p:pRg st="0" end="0"/>
                                            </p:txEl>
                                          </p:spTgt>
                                        </p:tgtEl>
                                      </p:cBhvr>
                                    </p:animEffect>
                                  </p:childTnLst>
                                </p:cTn>
                              </p:par>
                            </p:childTnLst>
                          </p:cTn>
                        </p:par>
                        <p:par>
                          <p:cTn id="23" fill="hold">
                            <p:stCondLst>
                              <p:cond delay="4000"/>
                            </p:stCondLst>
                            <p:childTnLst>
                              <p:par>
                                <p:cTn id="24" presetClass="exit" nodeType="afterEffect" presetID="10" grpId="5" fill="hold">
                                  <p:stCondLst>
                                    <p:cond delay="0"/>
                                  </p:stCondLst>
                                  <p:iterate type="el" backwards="0">
                                    <p:tmAbs val="0"/>
                                  </p:iterate>
                                  <p:childTnLst>
                                    <p:animEffect filter="fade" transition="out">
                                      <p:cBhvr>
                                        <p:cTn id="25" dur="1000" fill="hold"/>
                                        <p:tgtEl>
                                          <p:spTgt spid="497"/>
                                        </p:tgtEl>
                                      </p:cBhvr>
                                    </p:animEffect>
                                    <p:set>
                                      <p:cBhvr>
                                        <p:cTn id="26" fill="hold">
                                          <p:stCondLst>
                                            <p:cond delay="999"/>
                                          </p:stCondLst>
                                        </p:cTn>
                                        <p:tgtEl>
                                          <p:spTgt spid="497"/>
                                        </p:tgtEl>
                                        <p:attrNameLst>
                                          <p:attrName>style.visibility</p:attrName>
                                        </p:attrNameLst>
                                      </p:cBhvr>
                                      <p:to>
                                        <p:strVal val="hidden"/>
                                      </p:to>
                                    </p:set>
                                  </p:childTnLst>
                                </p:cTn>
                              </p:par>
                            </p:childTnLst>
                          </p:cTn>
                        </p:par>
                        <p:par>
                          <p:cTn id="27" fill="hold">
                            <p:stCondLst>
                              <p:cond delay="5000"/>
                            </p:stCondLst>
                            <p:childTnLst>
                              <p:par>
                                <p:cTn id="28" presetClass="entr" nodeType="afterEffect" presetSubtype="8" presetID="22" grpId="6" fill="hold">
                                  <p:stCondLst>
                                    <p:cond delay="0"/>
                                  </p:stCondLst>
                                  <p:iterate type="el" backwards="0">
                                    <p:tmAbs val="0"/>
                                  </p:iterate>
                                  <p:childTnLst>
                                    <p:set>
                                      <p:cBhvr>
                                        <p:cTn id="29" fill="hold"/>
                                        <p:tgtEl>
                                          <p:spTgt spid="493"/>
                                        </p:tgtEl>
                                        <p:attrNameLst>
                                          <p:attrName>style.visibility</p:attrName>
                                        </p:attrNameLst>
                                      </p:cBhvr>
                                      <p:to>
                                        <p:strVal val="visible"/>
                                      </p:to>
                                    </p:set>
                                    <p:animEffect filter="wipe(left)" transition="in">
                                      <p:cBhvr>
                                        <p:cTn id="30" dur="2000"/>
                                        <p:tgtEl>
                                          <p:spTgt spid="493"/>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4" fill="hold">
                                  <p:stCondLst>
                                    <p:cond delay="0"/>
                                  </p:stCondLst>
                                  <p:iterate type="lt" backwards="0">
                                    <p:tmAbs val="0"/>
                                  </p:iterate>
                                  <p:childTnLst>
                                    <p:set>
                                      <p:cBhvr>
                                        <p:cTn id="34" fill="hold"/>
                                        <p:tgtEl>
                                          <p:spTgt spid="494">
                                            <p:txEl>
                                              <p:pRg st="1" end="1"/>
                                            </p:txEl>
                                          </p:spTgt>
                                        </p:tgtEl>
                                        <p:attrNameLst>
                                          <p:attrName>style.visibility</p:attrName>
                                        </p:attrNameLst>
                                      </p:cBhvr>
                                      <p:to>
                                        <p:strVal val="visible"/>
                                      </p:to>
                                    </p:set>
                                    <p:animEffect filter="fade" transition="in">
                                      <p:cBhvr>
                                        <p:cTn id="35" dur="1000"/>
                                        <p:tgtEl>
                                          <p:spTgt spid="49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4" fill="hold">
                                  <p:stCondLst>
                                    <p:cond delay="0"/>
                                  </p:stCondLst>
                                  <p:iterate type="lt" backwards="0">
                                    <p:tmAbs val="0"/>
                                  </p:iterate>
                                  <p:childTnLst>
                                    <p:set>
                                      <p:cBhvr>
                                        <p:cTn id="39" fill="hold"/>
                                        <p:tgtEl>
                                          <p:spTgt spid="494">
                                            <p:txEl>
                                              <p:pRg st="2" end="2"/>
                                            </p:txEl>
                                          </p:spTgt>
                                        </p:tgtEl>
                                        <p:attrNameLst>
                                          <p:attrName>style.visibility</p:attrName>
                                        </p:attrNameLst>
                                      </p:cBhvr>
                                      <p:to>
                                        <p:strVal val="visible"/>
                                      </p:to>
                                    </p:set>
                                    <p:animEffect filter="fade" transition="in">
                                      <p:cBhvr>
                                        <p:cTn id="40" dur="1000"/>
                                        <p:tgtEl>
                                          <p:spTgt spid="49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4" fill="hold">
                                  <p:stCondLst>
                                    <p:cond delay="0"/>
                                  </p:stCondLst>
                                  <p:iterate type="lt" backwards="0">
                                    <p:tmAbs val="0"/>
                                  </p:iterate>
                                  <p:childTnLst>
                                    <p:set>
                                      <p:cBhvr>
                                        <p:cTn id="44" fill="hold"/>
                                        <p:tgtEl>
                                          <p:spTgt spid="494">
                                            <p:txEl>
                                              <p:pRg st="3" end="3"/>
                                            </p:txEl>
                                          </p:spTgt>
                                        </p:tgtEl>
                                        <p:attrNameLst>
                                          <p:attrName>style.visibility</p:attrName>
                                        </p:attrNameLst>
                                      </p:cBhvr>
                                      <p:to>
                                        <p:strVal val="visible"/>
                                      </p:to>
                                    </p:set>
                                    <p:animEffect filter="fade" transition="in">
                                      <p:cBhvr>
                                        <p:cTn id="45" dur="1000"/>
                                        <p:tgtEl>
                                          <p:spTgt spid="49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4" fill="hold">
                                  <p:stCondLst>
                                    <p:cond delay="0"/>
                                  </p:stCondLst>
                                  <p:iterate type="lt" backwards="0">
                                    <p:tmAbs val="0"/>
                                  </p:iterate>
                                  <p:childTnLst>
                                    <p:set>
                                      <p:cBhvr>
                                        <p:cTn id="49" fill="hold"/>
                                        <p:tgtEl>
                                          <p:spTgt spid="494">
                                            <p:txEl>
                                              <p:pRg st="4" end="4"/>
                                            </p:txEl>
                                          </p:spTgt>
                                        </p:tgtEl>
                                        <p:attrNameLst>
                                          <p:attrName>style.visibility</p:attrName>
                                        </p:attrNameLst>
                                      </p:cBhvr>
                                      <p:to>
                                        <p:strVal val="visible"/>
                                      </p:to>
                                    </p:set>
                                    <p:animEffect filter="fade" transition="in">
                                      <p:cBhvr>
                                        <p:cTn id="50" dur="1000"/>
                                        <p:tgtEl>
                                          <p:spTgt spid="49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4" fill="hold">
                                  <p:stCondLst>
                                    <p:cond delay="0"/>
                                  </p:stCondLst>
                                  <p:iterate type="lt" backwards="0">
                                    <p:tmAbs val="0"/>
                                  </p:iterate>
                                  <p:childTnLst>
                                    <p:set>
                                      <p:cBhvr>
                                        <p:cTn id="54" fill="hold"/>
                                        <p:tgtEl>
                                          <p:spTgt spid="494">
                                            <p:txEl>
                                              <p:pRg st="5" end="5"/>
                                            </p:txEl>
                                          </p:spTgt>
                                        </p:tgtEl>
                                        <p:attrNameLst>
                                          <p:attrName>style.visibility</p:attrName>
                                        </p:attrNameLst>
                                      </p:cBhvr>
                                      <p:to>
                                        <p:strVal val="visible"/>
                                      </p:to>
                                    </p:set>
                                    <p:animEffect filter="fade" transition="in">
                                      <p:cBhvr>
                                        <p:cTn id="55" dur="1000"/>
                                        <p:tgtEl>
                                          <p:spTgt spid="49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4" fill="hold">
                                  <p:stCondLst>
                                    <p:cond delay="0"/>
                                  </p:stCondLst>
                                  <p:iterate type="lt" backwards="0">
                                    <p:tmAbs val="0"/>
                                  </p:iterate>
                                  <p:childTnLst>
                                    <p:set>
                                      <p:cBhvr>
                                        <p:cTn id="59" fill="hold"/>
                                        <p:tgtEl>
                                          <p:spTgt spid="494">
                                            <p:txEl>
                                              <p:pRg st="6" end="6"/>
                                            </p:txEl>
                                          </p:spTgt>
                                        </p:tgtEl>
                                        <p:attrNameLst>
                                          <p:attrName>style.visibility</p:attrName>
                                        </p:attrNameLst>
                                      </p:cBhvr>
                                      <p:to>
                                        <p:strVal val="visible"/>
                                      </p:to>
                                    </p:set>
                                    <p:animEffect filter="fade" transition="in">
                                      <p:cBhvr>
                                        <p:cTn id="60" dur="1000"/>
                                        <p:tgtEl>
                                          <p:spTgt spid="494">
                                            <p:txEl>
                                              <p:pRg st="6" end="6"/>
                                            </p:txEl>
                                          </p:spTgt>
                                        </p:tgtEl>
                                      </p:cBhvr>
                                    </p:animEffect>
                                  </p:childTnLst>
                                </p:cTn>
                              </p:par>
                            </p:childTnLst>
                          </p:cTn>
                        </p:par>
                        <p:par>
                          <p:cTn id="61" fill="hold">
                            <p:stCondLst>
                              <p:cond delay="1000"/>
                            </p:stCondLst>
                            <p:childTnLst>
                              <p:par>
                                <p:cTn id="62" presetClass="entr" nodeType="afterEffect" presetID="10" grpId="4" fill="hold">
                                  <p:stCondLst>
                                    <p:cond delay="0"/>
                                  </p:stCondLst>
                                  <p:iterate type="lt" backwards="0">
                                    <p:tmAbs val="0"/>
                                  </p:iterate>
                                  <p:childTnLst>
                                    <p:set>
                                      <p:cBhvr>
                                        <p:cTn id="63" fill="hold"/>
                                        <p:tgtEl>
                                          <p:spTgt spid="494">
                                            <p:txEl>
                                              <p:pRg st="7" end="7"/>
                                            </p:txEl>
                                          </p:spTgt>
                                        </p:tgtEl>
                                        <p:attrNameLst>
                                          <p:attrName>style.visibility</p:attrName>
                                        </p:attrNameLst>
                                      </p:cBhvr>
                                      <p:to>
                                        <p:strVal val="visible"/>
                                      </p:to>
                                    </p:set>
                                    <p:animEffect filter="fade" transition="in">
                                      <p:cBhvr>
                                        <p:cTn id="64" dur="1000"/>
                                        <p:tgtEl>
                                          <p:spTgt spid="494">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4" grpId="4"/>
      <p:bldP build="whole" bldLvl="1" animBg="1" rev="0" advAuto="0" spid="497" grpId="5"/>
      <p:bldP build="whole" bldLvl="1" animBg="1" rev="0" advAuto="0" spid="493" grpId="6"/>
      <p:bldP build="whole" bldLvl="1" animBg="1" rev="0" advAuto="0" spid="497" grpId="1"/>
      <p:bldP build="whole" bldLvl="1" animBg="1" rev="0" advAuto="0" spid="492" grpId="3"/>
      <p:bldP build="whole" bldLvl="1" animBg="1" rev="0" advAuto="0" spid="492"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00" name="Insufficient “Dosage”"/>
          <p:cNvSpPr txBox="1"/>
          <p:nvPr>
            <p:ph type="body" idx="4294967295"/>
          </p:nvPr>
        </p:nvSpPr>
        <p:spPr>
          <a:xfrm>
            <a:off x="508000" y="2055221"/>
            <a:ext cx="11988800" cy="6361461"/>
          </a:xfrm>
          <a:prstGeom prst="rect">
            <a:avLst/>
          </a:prstGeom>
          <a:gradFill>
            <a:gsLst>
              <a:gs pos="0">
                <a:srgbClr val="FFF7ED"/>
              </a:gs>
              <a:gs pos="100000">
                <a:srgbClr val="89847F"/>
              </a:gs>
            </a:gsLst>
            <a:lin ang="2700000"/>
          </a:gradFill>
        </p:spPr>
        <p:txBody>
          <a:bodyPr anchor="b"/>
          <a:lstStyle/>
          <a:p>
            <a:pPr lvl="1" marL="0" indent="0" algn="ctr" defTabSz="584200">
              <a:lnSpc>
                <a:spcPct val="90000"/>
              </a:lnSpc>
              <a:spcBef>
                <a:spcPts val="800"/>
              </a:spcBef>
              <a:buSzTx/>
              <a:buNone/>
              <a:defRPr sz="5000"/>
            </a:pPr>
            <a:r>
              <a:t>Insufficient “Dosage”</a:t>
            </a:r>
          </a:p>
        </p:txBody>
      </p:sp>
      <p:sp>
        <p:nvSpPr>
          <p:cNvPr id="501"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04" name="Social skills programming must be intensive"/>
          <p:cNvGrpSpPr/>
          <p:nvPr/>
        </p:nvGrpSpPr>
        <p:grpSpPr>
          <a:xfrm>
            <a:off x="436156" y="728256"/>
            <a:ext cx="12132488" cy="1362889"/>
            <a:chOff x="0" y="0"/>
            <a:chExt cx="12132487" cy="1362887"/>
          </a:xfrm>
        </p:grpSpPr>
        <p:sp>
          <p:nvSpPr>
            <p:cNvPr id="502" name="Social skills programming must be intensive"/>
            <p:cNvSpPr txBox="1"/>
            <p:nvPr/>
          </p:nvSpPr>
          <p:spPr>
            <a:xfrm>
              <a:off x="71842" y="71842"/>
              <a:ext cx="11988803" cy="1219203"/>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414780">
                <a:lnSpc>
                  <a:spcPct val="90000"/>
                </a:lnSpc>
                <a:spcBef>
                  <a:spcPts val="1100"/>
                </a:spcBef>
                <a:defRPr b="1" i="1" sz="3900">
                  <a:solidFill>
                    <a:schemeClr val="accent5">
                      <a:hueOff val="-411174"/>
                      <a:satOff val="4030"/>
                      <a:lumOff val="-29867"/>
                    </a:schemeClr>
                  </a:solidFill>
                  <a:latin typeface="Georgia"/>
                  <a:ea typeface="Georgia"/>
                  <a:cs typeface="Georgia"/>
                  <a:sym typeface="Georgia"/>
                </a:defRPr>
              </a:lvl1pPr>
            </a:lstStyle>
            <a:p>
              <a:pPr/>
              <a:r>
                <a:t>Social skills programming must be intensive</a:t>
              </a:r>
            </a:p>
          </p:txBody>
        </p:sp>
        <p:pic>
          <p:nvPicPr>
            <p:cNvPr id="503" name="Social skills programming must be intensive Social skills programming must be intensive" descr="Social skills programming must be intensive Social skills programming must be intensive"/>
            <p:cNvPicPr>
              <a:picLocks noChangeAspect="1"/>
            </p:cNvPicPr>
            <p:nvPr/>
          </p:nvPicPr>
          <p:blipFill>
            <a:blip r:embed="rId2">
              <a:extLst/>
            </a:blip>
            <a:stretch>
              <a:fillRect/>
            </a:stretch>
          </p:blipFill>
          <p:spPr>
            <a:xfrm>
              <a:off x="-1" y="-1"/>
              <a:ext cx="12132488" cy="1362889"/>
            </a:xfrm>
            <a:prstGeom prst="rect">
              <a:avLst/>
            </a:prstGeom>
            <a:ln w="12700" cap="flat">
              <a:noFill/>
              <a:miter lim="400000"/>
            </a:ln>
            <a:effectLst/>
          </p:spPr>
        </p:pic>
      </p:grpSp>
      <p:grpSp>
        <p:nvGrpSpPr>
          <p:cNvPr id="507" name="Total hours of social skills training should exceed 30 hours over over a 10 week period"/>
          <p:cNvGrpSpPr/>
          <p:nvPr/>
        </p:nvGrpSpPr>
        <p:grpSpPr>
          <a:xfrm>
            <a:off x="478242" y="1986388"/>
            <a:ext cx="12090403" cy="1193802"/>
            <a:chOff x="0" y="0"/>
            <a:chExt cx="12090401" cy="1193800"/>
          </a:xfrm>
        </p:grpSpPr>
        <p:sp>
          <p:nvSpPr>
            <p:cNvPr id="505" name="Total hours of social skills training should exceed 30 hours over over a 10 week period"/>
            <p:cNvSpPr txBox="1"/>
            <p:nvPr/>
          </p:nvSpPr>
          <p:spPr>
            <a:xfrm>
              <a:off x="50800" y="101600"/>
              <a:ext cx="11988802" cy="990601"/>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3000">
                  <a:solidFill>
                    <a:srgbClr val="000000"/>
                  </a:solidFill>
                  <a:latin typeface="Georgia"/>
                  <a:ea typeface="Georgia"/>
                  <a:cs typeface="Georgia"/>
                  <a:sym typeface="Georgia"/>
                </a:defRPr>
              </a:pPr>
              <a:r>
                <a:t>Total hours of social skills training should </a:t>
              </a:r>
              <a:r>
                <a:rPr b="1"/>
                <a:t>exceed 30 hours</a:t>
              </a:r>
              <a:r>
                <a:t> over over a 10 week period</a:t>
              </a:r>
            </a:p>
          </p:txBody>
        </p:sp>
        <p:pic>
          <p:nvPicPr>
            <p:cNvPr id="506" name="Total hours of social skills training should exceed 30 hours over over a 10 week period Total hours of social skills training should exceed 30 hours over over a 10 week period" descr="Total hours of social skills training should exceed 30 hours over over a 10 week period Total hours of social skills training should exceed 30 hours over over a 10 week period"/>
            <p:cNvPicPr>
              <a:picLocks noChangeAspect="1"/>
            </p:cNvPicPr>
            <p:nvPr/>
          </p:nvPicPr>
          <p:blipFill>
            <a:blip r:embed="rId3">
              <a:extLst/>
            </a:blip>
            <a:stretch>
              <a:fillRect/>
            </a:stretch>
          </p:blipFill>
          <p:spPr>
            <a:xfrm>
              <a:off x="-1" y="0"/>
              <a:ext cx="12090403" cy="1193801"/>
            </a:xfrm>
            <a:prstGeom prst="rect">
              <a:avLst/>
            </a:prstGeom>
            <a:ln w="12700" cap="flat">
              <a:noFill/>
              <a:miter lim="400000"/>
            </a:ln>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00"/>
                                        </p:tgtEl>
                                        <p:attrNameLst>
                                          <p:attrName>style.visibility</p:attrName>
                                        </p:attrNameLst>
                                      </p:cBhvr>
                                      <p:to>
                                        <p:strVal val="visible"/>
                                      </p:to>
                                    </p:set>
                                    <p:animEffect filter="fade" transition="in">
                                      <p:cBhvr>
                                        <p:cTn id="7" dur="1000"/>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04"/>
                                        </p:tgtEl>
                                        <p:attrNameLst>
                                          <p:attrName>style.visibility</p:attrName>
                                        </p:attrNameLst>
                                      </p:cBhvr>
                                      <p:to>
                                        <p:strVal val="visible"/>
                                      </p:to>
                                    </p:set>
                                    <p:animEffect filter="box(out)" transition="in">
                                      <p:cBhvr>
                                        <p:cTn id="12" dur="1000"/>
                                        <p:tgtEl>
                                          <p:spTgt spid="504"/>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00"/>
                                        </p:tgtEl>
                                        <p:attrNameLst>
                                          <p:attrName>style.opacity</p:attrName>
                                        </p:attrNameLst>
                                      </p:cBhvr>
                                      <p:to>
                                        <p:strVal val="0.25"/>
                                      </p:to>
                                    </p:set>
                                    <p:animEffect filter="image" prLst="opacity: 0.25; ">
                                      <p:cBhvr>
                                        <p:cTn id="16" dur="indefinite" fill="hold"/>
                                        <p:tgtEl>
                                          <p:spTgt spid="50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07"/>
                                        </p:tgtEl>
                                        <p:attrNameLst>
                                          <p:attrName>style.visibility</p:attrName>
                                        </p:attrNameLst>
                                      </p:cBhvr>
                                      <p:to>
                                        <p:strVal val="visible"/>
                                      </p:to>
                                    </p:set>
                                    <p:animEffect filter="box(out)" transition="in">
                                      <p:cBhvr>
                                        <p:cTn id="21" dur="5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4" grpId="2"/>
      <p:bldP build="whole" bldLvl="1" animBg="1" rev="0" advAuto="0" spid="500" grpId="3"/>
      <p:bldP build="whole" bldLvl="1" animBg="1" rev="0" advAuto="0" spid="507" grpId="4"/>
      <p:bldP build="whole" bldLvl="1" animBg="1" rev="0" advAuto="0" spid="50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Instructor"/>
          <p:cNvSpPr txBox="1"/>
          <p:nvPr>
            <p:ph type="body" idx="21"/>
          </p:nvPr>
        </p:nvSpPr>
        <p:spPr>
          <a:prstGeom prst="rect">
            <a:avLst/>
          </a:prstGeom>
        </p:spPr>
        <p:txBody>
          <a:bodyPr/>
          <a:lstStyle>
            <a:lvl1pPr>
              <a:defRPr b="1">
                <a:latin typeface="Georgia"/>
                <a:ea typeface="Georgia"/>
                <a:cs typeface="Georgia"/>
                <a:sym typeface="Georgia"/>
              </a:defRPr>
            </a:lvl1pPr>
          </a:lstStyle>
          <a:p>
            <a:pPr/>
            <a:r>
              <a:t>Instructor</a:t>
            </a:r>
          </a:p>
        </p:txBody>
      </p:sp>
      <p:sp>
        <p:nvSpPr>
          <p:cNvPr id="303" name="Scott Bellini, Ph.D., HSPP…"/>
          <p:cNvSpPr txBox="1"/>
          <p:nvPr>
            <p:ph type="title"/>
          </p:nvPr>
        </p:nvSpPr>
        <p:spPr>
          <a:prstGeom prst="rect">
            <a:avLst/>
          </a:prstGeom>
        </p:spPr>
        <p:txBody>
          <a:bodyPr/>
          <a:lstStyle/>
          <a:p>
            <a:pPr defTabSz="350520">
              <a:spcBef>
                <a:spcPts val="900"/>
              </a:spcBef>
              <a:defRPr b="1" sz="2580">
                <a:solidFill>
                  <a:schemeClr val="accent5">
                    <a:hueOff val="-411174"/>
                    <a:satOff val="4030"/>
                    <a:lumOff val="-29867"/>
                  </a:schemeClr>
                </a:solidFill>
                <a:latin typeface="Georgia"/>
                <a:ea typeface="Georgia"/>
                <a:cs typeface="Georgia"/>
                <a:sym typeface="Georgia"/>
              </a:defRPr>
            </a:pPr>
            <a:r>
              <a:t>Scott Bellini, Ph.D., HSPP</a:t>
            </a:r>
          </a:p>
          <a:p>
            <a:pPr defTabSz="350520">
              <a:spcBef>
                <a:spcPts val="900"/>
              </a:spcBef>
              <a:defRPr b="1" sz="2580">
                <a:solidFill>
                  <a:schemeClr val="accent5">
                    <a:hueOff val="-411174"/>
                    <a:satOff val="4030"/>
                    <a:lumOff val="-29867"/>
                  </a:schemeClr>
                </a:solidFill>
                <a:latin typeface="Georgia"/>
                <a:ea typeface="Georgia"/>
                <a:cs typeface="Georgia"/>
                <a:sym typeface="Georgia"/>
              </a:defRPr>
            </a:pPr>
            <a:r>
              <a:t>Director </a:t>
            </a:r>
          </a:p>
          <a:p>
            <a:pPr defTabSz="350520">
              <a:spcBef>
                <a:spcPts val="900"/>
              </a:spcBef>
              <a:defRPr b="1" sz="2580">
                <a:solidFill>
                  <a:schemeClr val="accent5">
                    <a:hueOff val="-411174"/>
                    <a:satOff val="4030"/>
                    <a:lumOff val="-29867"/>
                  </a:schemeClr>
                </a:solidFill>
                <a:latin typeface="Georgia"/>
                <a:ea typeface="Georgia"/>
                <a:cs typeface="Georgia"/>
                <a:sym typeface="Georgia"/>
              </a:defRPr>
            </a:pPr>
            <a:r>
              <a:t>Social Skills Research Clinic </a:t>
            </a:r>
          </a:p>
          <a:p>
            <a:pPr defTabSz="350520">
              <a:spcBef>
                <a:spcPts val="900"/>
              </a:spcBef>
              <a:defRPr b="1" sz="2580">
                <a:solidFill>
                  <a:schemeClr val="accent5">
                    <a:hueOff val="-411174"/>
                    <a:satOff val="4030"/>
                    <a:lumOff val="-29867"/>
                  </a:schemeClr>
                </a:solidFill>
                <a:latin typeface="Georgia"/>
                <a:ea typeface="Georgia"/>
                <a:cs typeface="Georgia"/>
                <a:sym typeface="Georgia"/>
              </a:defRPr>
            </a:pPr>
            <a:r>
              <a:t>Indiana University, Bloomington</a:t>
            </a:r>
          </a:p>
        </p:txBody>
      </p:sp>
      <p:grpSp>
        <p:nvGrpSpPr>
          <p:cNvPr id="306" name="Image Gallery"/>
          <p:cNvGrpSpPr/>
          <p:nvPr/>
        </p:nvGrpSpPr>
        <p:grpSpPr>
          <a:xfrm>
            <a:off x="6727080" y="1664196"/>
            <a:ext cx="5588001" cy="4875808"/>
            <a:chOff x="0" y="0"/>
            <a:chExt cx="5588000" cy="4875807"/>
          </a:xfrm>
        </p:grpSpPr>
        <p:pic>
          <p:nvPicPr>
            <p:cNvPr id="304" name="Screen Shot 2019-10-07 at 4.08.45 PM.png" descr="Screen Shot 2019-10-07 at 4.08.45 PM.png"/>
            <p:cNvPicPr>
              <a:picLocks noChangeAspect="1"/>
            </p:cNvPicPr>
            <p:nvPr/>
          </p:nvPicPr>
          <p:blipFill>
            <a:blip r:embed="rId2">
              <a:extLst/>
            </a:blip>
            <a:srcRect l="0" t="0" r="0" b="0"/>
            <a:stretch>
              <a:fillRect/>
            </a:stretch>
          </p:blipFill>
          <p:spPr>
            <a:xfrm>
              <a:off x="0" y="0"/>
              <a:ext cx="5588000" cy="4141461"/>
            </a:xfrm>
            <a:prstGeom prst="rect">
              <a:avLst/>
            </a:prstGeom>
            <a:ln w="12700" cap="flat">
              <a:noFill/>
              <a:miter lim="400000"/>
            </a:ln>
            <a:effectLst/>
          </p:spPr>
        </p:pic>
        <p:sp>
          <p:nvSpPr>
            <p:cNvPr id="305" name="Bellini Family…Coast of Oregon"/>
            <p:cNvSpPr/>
            <p:nvPr/>
          </p:nvSpPr>
          <p:spPr>
            <a:xfrm>
              <a:off x="0" y="4393207"/>
              <a:ext cx="55880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Bellini Family…Coast of Oregon</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10" name="Contrived and Decontextualized Intervention Settings"/>
          <p:cNvSpPr txBox="1"/>
          <p:nvPr>
            <p:ph type="body" idx="4294967295"/>
          </p:nvPr>
        </p:nvSpPr>
        <p:spPr>
          <a:xfrm>
            <a:off x="534589" y="2055221"/>
            <a:ext cx="11962212" cy="6358286"/>
          </a:xfrm>
          <a:prstGeom prst="rect">
            <a:avLst/>
          </a:prstGeom>
          <a:gradFill>
            <a:gsLst>
              <a:gs pos="0">
                <a:srgbClr val="FFF7ED"/>
              </a:gs>
              <a:gs pos="100000">
                <a:srgbClr val="89847F"/>
              </a:gs>
            </a:gsLst>
            <a:lin ang="2700000"/>
          </a:gradFill>
        </p:spPr>
        <p:txBody>
          <a:bodyPr anchor="b"/>
          <a:lstStyle/>
          <a:p>
            <a:pPr marL="0" indent="0" algn="ctr" defTabSz="584200">
              <a:lnSpc>
                <a:spcPct val="90000"/>
              </a:lnSpc>
              <a:spcBef>
                <a:spcPts val="800"/>
              </a:spcBef>
              <a:buSzTx/>
              <a:buNone/>
              <a:defRPr sz="3700"/>
            </a:pPr>
            <a:r>
              <a:t>Contrived</a:t>
            </a:r>
            <a:r>
              <a:rPr sz="3900"/>
              <a:t> and Decontextualized Intervention Settings</a:t>
            </a:r>
          </a:p>
        </p:txBody>
      </p:sp>
      <p:sp>
        <p:nvSpPr>
          <p:cNvPr id="511"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14" name="Social skills programming should take place in…"/>
          <p:cNvGrpSpPr/>
          <p:nvPr/>
        </p:nvGrpSpPr>
        <p:grpSpPr>
          <a:xfrm>
            <a:off x="436156" y="779056"/>
            <a:ext cx="12132488" cy="1466225"/>
            <a:chOff x="0" y="0"/>
            <a:chExt cx="12132487" cy="1466223"/>
          </a:xfrm>
        </p:grpSpPr>
        <p:sp>
          <p:nvSpPr>
            <p:cNvPr id="512" name="Social skills programming should take place in…"/>
            <p:cNvSpPr txBox="1"/>
            <p:nvPr/>
          </p:nvSpPr>
          <p:spPr>
            <a:xfrm>
              <a:off x="71842" y="71842"/>
              <a:ext cx="11988803" cy="1322539"/>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defTabSz="327152">
                <a:lnSpc>
                  <a:spcPct val="90000"/>
                </a:lnSpc>
                <a:spcBef>
                  <a:spcPts val="800"/>
                </a:spcBef>
                <a:defRPr b="1" i="1" sz="3600">
                  <a:solidFill>
                    <a:schemeClr val="accent5">
                      <a:hueOff val="-411174"/>
                      <a:satOff val="4030"/>
                      <a:lumOff val="-29867"/>
                    </a:schemeClr>
                  </a:solidFill>
                  <a:latin typeface="Georgia"/>
                  <a:ea typeface="Georgia"/>
                  <a:cs typeface="Georgia"/>
                  <a:sym typeface="Georgia"/>
                </a:defRPr>
              </a:pPr>
              <a:r>
                <a:t>Social skills programming should take place in </a:t>
              </a:r>
            </a:p>
            <a:p>
              <a:pPr defTabSz="327152">
                <a:lnSpc>
                  <a:spcPct val="90000"/>
                </a:lnSpc>
                <a:spcBef>
                  <a:spcPts val="800"/>
                </a:spcBef>
                <a:defRPr b="1" i="1" sz="3600">
                  <a:solidFill>
                    <a:schemeClr val="accent5">
                      <a:hueOff val="-411174"/>
                      <a:satOff val="4030"/>
                      <a:lumOff val="-29867"/>
                    </a:schemeClr>
                  </a:solidFill>
                  <a:latin typeface="Georgia"/>
                  <a:ea typeface="Georgia"/>
                  <a:cs typeface="Georgia"/>
                  <a:sym typeface="Georgia"/>
                </a:defRPr>
              </a:pPr>
              <a:r>
                <a:t>every environment that the child enters into</a:t>
              </a:r>
            </a:p>
          </p:txBody>
        </p:sp>
        <p:pic>
          <p:nvPicPr>
            <p:cNvPr id="513" name="Social skills programming should take place in… Social skills programming should take place in every environment that the child enters into" descr="Social skills programming should take place in… Social skills programming should take place in every environment that the child enters into"/>
            <p:cNvPicPr>
              <a:picLocks noChangeAspect="1"/>
            </p:cNvPicPr>
            <p:nvPr/>
          </p:nvPicPr>
          <p:blipFill>
            <a:blip r:embed="rId2">
              <a:extLst/>
            </a:blip>
            <a:stretch>
              <a:fillRect/>
            </a:stretch>
          </p:blipFill>
          <p:spPr>
            <a:xfrm>
              <a:off x="-1" y="-1"/>
              <a:ext cx="12132488" cy="1466225"/>
            </a:xfrm>
            <a:prstGeom prst="rect">
              <a:avLst/>
            </a:prstGeom>
            <a:ln w="12700" cap="flat">
              <a:noFill/>
              <a:miter lim="400000"/>
            </a:ln>
            <a:effectLst/>
          </p:spPr>
        </p:pic>
      </p:grpSp>
      <p:grpSp>
        <p:nvGrpSpPr>
          <p:cNvPr id="517" name="Social skills training is most effective when it is implemented (at least partly) in the child’s natural environment"/>
          <p:cNvGrpSpPr/>
          <p:nvPr/>
        </p:nvGrpSpPr>
        <p:grpSpPr>
          <a:xfrm>
            <a:off x="402483" y="2171699"/>
            <a:ext cx="11996635" cy="1187154"/>
            <a:chOff x="0" y="0"/>
            <a:chExt cx="11996633" cy="1187153"/>
          </a:xfrm>
        </p:grpSpPr>
        <p:sp>
          <p:nvSpPr>
            <p:cNvPr id="515" name="Social skills training is most effective when it is implemented (at least partly) in the child’s natural environment"/>
            <p:cNvSpPr txBox="1"/>
            <p:nvPr/>
          </p:nvSpPr>
          <p:spPr>
            <a:xfrm>
              <a:off x="50517" y="101034"/>
              <a:ext cx="11895600" cy="985085"/>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defRPr sz="3000">
                  <a:solidFill>
                    <a:srgbClr val="000000"/>
                  </a:solidFill>
                  <a:latin typeface="Georgia"/>
                  <a:ea typeface="Georgia"/>
                  <a:cs typeface="Georgia"/>
                  <a:sym typeface="Georgia"/>
                </a:defRPr>
              </a:pPr>
              <a:r>
                <a:t>Social skills training is most effective when it is implemented (at least partly) in the </a:t>
              </a:r>
              <a:r>
                <a:rPr b="1"/>
                <a:t>child’s natural environment</a:t>
              </a:r>
            </a:p>
          </p:txBody>
        </p:sp>
        <p:pic>
          <p:nvPicPr>
            <p:cNvPr id="516" name="Social skills training is most effective when it is implemented (at least partly) in the child’s natural environment Social skills training is most effective when it is implemented (at least partly) in the child’s natural environment" descr="Social skills training is most effective when it is implemented (at least partly) in the child’s natural environment Social skills training is most effective when it is implemented (at least partly) in the child’s natural environment"/>
            <p:cNvPicPr>
              <a:picLocks noChangeAspect="1"/>
            </p:cNvPicPr>
            <p:nvPr/>
          </p:nvPicPr>
          <p:blipFill>
            <a:blip r:embed="rId3">
              <a:extLst/>
            </a:blip>
            <a:stretch>
              <a:fillRect/>
            </a:stretch>
          </p:blipFill>
          <p:spPr>
            <a:xfrm>
              <a:off x="0" y="0"/>
              <a:ext cx="11996634" cy="11871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10"/>
                                        </p:tgtEl>
                                        <p:attrNameLst>
                                          <p:attrName>style.visibility</p:attrName>
                                        </p:attrNameLst>
                                      </p:cBhvr>
                                      <p:to>
                                        <p:strVal val="visible"/>
                                      </p:to>
                                    </p:set>
                                    <p:animEffect filter="fade" transition="in">
                                      <p:cBhvr>
                                        <p:cTn id="7" dur="10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14"/>
                                        </p:tgtEl>
                                        <p:attrNameLst>
                                          <p:attrName>style.visibility</p:attrName>
                                        </p:attrNameLst>
                                      </p:cBhvr>
                                      <p:to>
                                        <p:strVal val="visible"/>
                                      </p:to>
                                    </p:set>
                                    <p:animEffect filter="box(out)" transition="in">
                                      <p:cBhvr>
                                        <p:cTn id="12" dur="1000"/>
                                        <p:tgtEl>
                                          <p:spTgt spid="514"/>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10"/>
                                        </p:tgtEl>
                                        <p:attrNameLst>
                                          <p:attrName>style.opacity</p:attrName>
                                        </p:attrNameLst>
                                      </p:cBhvr>
                                      <p:to>
                                        <p:strVal val="0.24"/>
                                      </p:to>
                                    </p:set>
                                    <p:animEffect filter="image" prLst="opacity: 0.24; ">
                                      <p:cBhvr>
                                        <p:cTn id="16" dur="indefinite" fill="hold"/>
                                        <p:tgtEl>
                                          <p:spTgt spid="51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17"/>
                                        </p:tgtEl>
                                        <p:attrNameLst>
                                          <p:attrName>style.visibility</p:attrName>
                                        </p:attrNameLst>
                                      </p:cBhvr>
                                      <p:to>
                                        <p:strVal val="visible"/>
                                      </p:to>
                                    </p:set>
                                    <p:animEffect filter="box(out)" transition="in">
                                      <p:cBhvr>
                                        <p:cTn id="21" dur="10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1"/>
      <p:bldP build="whole" bldLvl="1" animBg="1" rev="0" advAuto="0" spid="510" grpId="3"/>
      <p:bldP build="whole" bldLvl="1" animBg="1" rev="0" advAuto="0" spid="517" grpId="4"/>
      <p:bldP build="whole" bldLvl="1" animBg="1" rev="0" advAuto="0" spid="514"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20" name="Failure to Match Skill Deficit with Type of Intervention Strategy"/>
          <p:cNvSpPr txBox="1"/>
          <p:nvPr>
            <p:ph type="body" idx="4294967295"/>
          </p:nvPr>
        </p:nvSpPr>
        <p:spPr>
          <a:xfrm>
            <a:off x="508000" y="2055221"/>
            <a:ext cx="11988800" cy="6548140"/>
          </a:xfrm>
          <a:prstGeom prst="rect">
            <a:avLst/>
          </a:prstGeom>
          <a:gradFill>
            <a:gsLst>
              <a:gs pos="0">
                <a:srgbClr val="FFF7ED"/>
              </a:gs>
              <a:gs pos="100000">
                <a:srgbClr val="89847F"/>
              </a:gs>
            </a:gsLst>
            <a:lin ang="2700000"/>
          </a:gradFill>
        </p:spPr>
        <p:txBody>
          <a:bodyPr anchor="b"/>
          <a:lstStyle>
            <a:lvl1pPr marL="0" indent="0" algn="ctr" defTabSz="584200">
              <a:lnSpc>
                <a:spcPct val="90000"/>
              </a:lnSpc>
              <a:spcBef>
                <a:spcPts val="800"/>
              </a:spcBef>
              <a:buSzTx/>
              <a:buNone/>
              <a:defRPr sz="3700"/>
            </a:lvl1pPr>
          </a:lstStyle>
          <a:p>
            <a:pPr/>
            <a:r>
              <a:t>Failure to Match Skill Deficit with Type of Intervention Strategy</a:t>
            </a:r>
          </a:p>
        </p:txBody>
      </p:sp>
      <p:sp>
        <p:nvSpPr>
          <p:cNvPr id="521"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24" name="We must discern between a skill acquisition deficit and a performance deficit, prior to selecting intervention strategies"/>
          <p:cNvGrpSpPr/>
          <p:nvPr/>
        </p:nvGrpSpPr>
        <p:grpSpPr>
          <a:xfrm>
            <a:off x="436156" y="728256"/>
            <a:ext cx="12132488" cy="1781542"/>
            <a:chOff x="0" y="0"/>
            <a:chExt cx="12132487" cy="1781540"/>
          </a:xfrm>
        </p:grpSpPr>
        <p:sp>
          <p:nvSpPr>
            <p:cNvPr id="522" name="We must discern between a skill acquisition deficit and a performance deficit, prior to selecting intervention strategies"/>
            <p:cNvSpPr txBox="1"/>
            <p:nvPr/>
          </p:nvSpPr>
          <p:spPr>
            <a:xfrm>
              <a:off x="71842" y="71842"/>
              <a:ext cx="11988803" cy="1637856"/>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368045">
                <a:lnSpc>
                  <a:spcPct val="90000"/>
                </a:lnSpc>
                <a:spcBef>
                  <a:spcPts val="1000"/>
                </a:spcBef>
                <a:defRPr b="1" i="1" sz="3500">
                  <a:solidFill>
                    <a:schemeClr val="accent5">
                      <a:hueOff val="-411174"/>
                      <a:satOff val="4030"/>
                      <a:lumOff val="-29867"/>
                    </a:schemeClr>
                  </a:solidFill>
                  <a:latin typeface="Georgia"/>
                  <a:ea typeface="Georgia"/>
                  <a:cs typeface="Georgia"/>
                  <a:sym typeface="Georgia"/>
                </a:defRPr>
              </a:lvl1pPr>
            </a:lstStyle>
            <a:p>
              <a:pPr/>
              <a:r>
                <a:t>We must discern between a skill acquisition deficit and a performance deficit, prior to selecting intervention strategies</a:t>
              </a:r>
            </a:p>
          </p:txBody>
        </p:sp>
        <p:pic>
          <p:nvPicPr>
            <p:cNvPr id="523" name="We must discern between a skill acquisition deficit and a performance deficit, prior to selecting intervention strategies We must discern between a skill acquisition deficit and a performance deficit, prior to selecting intervention strategies" descr="We must discern between a skill acquisition deficit and a performance deficit, prior to selecting intervention strategies We must discern between a skill acquisition deficit and a performance deficit, prior to selecting intervention strategies"/>
            <p:cNvPicPr>
              <a:picLocks noChangeAspect="1"/>
            </p:cNvPicPr>
            <p:nvPr/>
          </p:nvPicPr>
          <p:blipFill>
            <a:blip r:embed="rId2">
              <a:extLst/>
            </a:blip>
            <a:stretch>
              <a:fillRect/>
            </a:stretch>
          </p:blipFill>
          <p:spPr>
            <a:xfrm>
              <a:off x="-1" y="-1"/>
              <a:ext cx="12132488" cy="1781542"/>
            </a:xfrm>
            <a:prstGeom prst="rect">
              <a:avLst/>
            </a:prstGeom>
            <a:ln w="12700" cap="flat">
              <a:noFill/>
              <a:miter lim="400000"/>
            </a:ln>
            <a:effectLst/>
          </p:spPr>
        </p:pic>
      </p:grpSp>
      <p:grpSp>
        <p:nvGrpSpPr>
          <p:cNvPr id="527" name="Performance Deficit:…"/>
          <p:cNvGrpSpPr/>
          <p:nvPr/>
        </p:nvGrpSpPr>
        <p:grpSpPr>
          <a:xfrm>
            <a:off x="6002932" y="2447287"/>
            <a:ext cx="6471049" cy="3847274"/>
            <a:chOff x="0" y="0"/>
            <a:chExt cx="6471048" cy="3847273"/>
          </a:xfrm>
        </p:grpSpPr>
        <p:sp>
          <p:nvSpPr>
            <p:cNvPr id="525" name="Performance Deficit:…"/>
            <p:cNvSpPr txBox="1"/>
            <p:nvPr/>
          </p:nvSpPr>
          <p:spPr>
            <a:xfrm>
              <a:off x="50800" y="50800"/>
              <a:ext cx="6369450" cy="3745674"/>
            </a:xfrm>
            <a:prstGeom prst="rect">
              <a:avLst/>
            </a:prstGeom>
            <a:gradFill flip="none" rotWithShape="1">
              <a:gsLst>
                <a:gs pos="0">
                  <a:srgbClr val="89847F"/>
                </a:gs>
                <a:gs pos="100000">
                  <a:srgbClr val="FFF7ED"/>
                </a:gs>
              </a:gsLst>
              <a:lin ang="11138681"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lvl="1" algn="l">
                <a:spcBef>
                  <a:spcPts val="800"/>
                </a:spcBef>
                <a:defRPr b="1" sz="3200">
                  <a:solidFill>
                    <a:srgbClr val="242424"/>
                  </a:solidFill>
                  <a:latin typeface="Georgia"/>
                  <a:ea typeface="Georgia"/>
                  <a:cs typeface="Georgia"/>
                  <a:sym typeface="Georgia"/>
                </a:defRPr>
              </a:pPr>
              <a:r>
                <a:t>Performance Deficit:</a:t>
              </a:r>
            </a:p>
            <a:p>
              <a:pPr lvl="2" algn="l">
                <a:spcBef>
                  <a:spcPts val="800"/>
                </a:spcBef>
                <a:defRPr sz="3200">
                  <a:solidFill>
                    <a:srgbClr val="242424"/>
                  </a:solidFill>
                  <a:latin typeface="Georgia"/>
                  <a:ea typeface="Georgia"/>
                  <a:cs typeface="Georgia"/>
                  <a:sym typeface="Georgia"/>
                </a:defRPr>
              </a:pPr>
              <a:r>
                <a:t>Refers to a skill or behavior that is present, but not demonstrated or performed</a:t>
              </a:r>
            </a:p>
            <a:p>
              <a:pPr lvl="2" algn="l">
                <a:spcBef>
                  <a:spcPts val="800"/>
                </a:spcBef>
                <a:defRPr b="1" sz="3200">
                  <a:solidFill>
                    <a:srgbClr val="242424"/>
                  </a:solidFill>
                  <a:latin typeface="Georgia"/>
                  <a:ea typeface="Georgia"/>
                  <a:cs typeface="Georgia"/>
                  <a:sym typeface="Georgia"/>
                </a:defRPr>
              </a:pPr>
              <a:r>
                <a:t>Goal of Intervention:</a:t>
              </a:r>
              <a:r>
                <a:rPr b="0"/>
                <a:t> Enhance performance of existing skills</a:t>
              </a:r>
            </a:p>
          </p:txBody>
        </p:sp>
        <p:pic>
          <p:nvPicPr>
            <p:cNvPr id="526" name="Performance Deficit:… Performance Deficit:Refers to a skill or behavior that is present, but not demonstrated or performedGoal of Intervention: Enhance performance of existing skills" descr="Performance Deficit:… Performance Deficit:Refers to a skill or behavior that is present, but not demonstrated or performedGoal of Intervention: Enhance performance of existing skills"/>
            <p:cNvPicPr>
              <a:picLocks noChangeAspect="1"/>
            </p:cNvPicPr>
            <p:nvPr/>
          </p:nvPicPr>
          <p:blipFill>
            <a:blip r:embed="rId3">
              <a:extLst/>
            </a:blip>
            <a:stretch>
              <a:fillRect/>
            </a:stretch>
          </p:blipFill>
          <p:spPr>
            <a:xfrm>
              <a:off x="0" y="0"/>
              <a:ext cx="6471049" cy="3847274"/>
            </a:xfrm>
            <a:prstGeom prst="rect">
              <a:avLst/>
            </a:prstGeom>
            <a:ln w="12700" cap="flat">
              <a:noFill/>
              <a:miter lim="400000"/>
            </a:ln>
            <a:effectLst/>
          </p:spPr>
        </p:pic>
      </p:grpSp>
      <p:grpSp>
        <p:nvGrpSpPr>
          <p:cNvPr id="530" name="Skill Acquisition Deficit:…"/>
          <p:cNvGrpSpPr/>
          <p:nvPr/>
        </p:nvGrpSpPr>
        <p:grpSpPr>
          <a:xfrm>
            <a:off x="533398" y="2447287"/>
            <a:ext cx="5482237" cy="3847274"/>
            <a:chOff x="0" y="0"/>
            <a:chExt cx="5482235" cy="3847273"/>
          </a:xfrm>
        </p:grpSpPr>
        <p:sp>
          <p:nvSpPr>
            <p:cNvPr id="528" name="Skill Acquisition Deficit:…"/>
            <p:cNvSpPr txBox="1"/>
            <p:nvPr/>
          </p:nvSpPr>
          <p:spPr>
            <a:xfrm>
              <a:off x="50799" y="50800"/>
              <a:ext cx="5380636" cy="3745674"/>
            </a:xfrm>
            <a:prstGeom prst="rect">
              <a:avLst/>
            </a:prstGeom>
            <a:gradFill flip="none" rotWithShape="1">
              <a:gsLst>
                <a:gs pos="0">
                  <a:srgbClr val="89847F"/>
                </a:gs>
                <a:gs pos="100000">
                  <a:srgbClr val="FFF7ED"/>
                </a:gs>
              </a:gsLst>
              <a:lin ang="11138681"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lvl="1" algn="l">
                <a:spcBef>
                  <a:spcPts val="800"/>
                </a:spcBef>
                <a:defRPr b="1" sz="3200">
                  <a:latin typeface="Georgia"/>
                  <a:ea typeface="Georgia"/>
                  <a:cs typeface="Georgia"/>
                  <a:sym typeface="Georgia"/>
                </a:defRPr>
              </a:pPr>
              <a:r>
                <a:t>Skill Acquisition Deficit: </a:t>
              </a:r>
            </a:p>
            <a:p>
              <a:pPr lvl="2" algn="l">
                <a:spcBef>
                  <a:spcPts val="800"/>
                </a:spcBef>
                <a:defRPr sz="3200">
                  <a:latin typeface="Georgia"/>
                  <a:ea typeface="Georgia"/>
                  <a:cs typeface="Georgia"/>
                  <a:sym typeface="Georgia"/>
                </a:defRPr>
              </a:pPr>
              <a:r>
                <a:t>Refers to the absence of a particular skill or behavior </a:t>
              </a:r>
            </a:p>
            <a:p>
              <a:pPr lvl="2" algn="l">
                <a:spcBef>
                  <a:spcPts val="800"/>
                </a:spcBef>
                <a:defRPr b="1" sz="3200">
                  <a:latin typeface="Georgia"/>
                  <a:ea typeface="Georgia"/>
                  <a:cs typeface="Georgia"/>
                  <a:sym typeface="Georgia"/>
                </a:defRPr>
              </a:pPr>
              <a:r>
                <a:t>Goal of Intervention: </a:t>
              </a:r>
            </a:p>
            <a:p>
              <a:pPr lvl="2" algn="l">
                <a:spcBef>
                  <a:spcPts val="800"/>
                </a:spcBef>
                <a:defRPr sz="3200">
                  <a:latin typeface="Georgia"/>
                  <a:ea typeface="Georgia"/>
                  <a:cs typeface="Georgia"/>
                  <a:sym typeface="Georgia"/>
                </a:defRPr>
              </a:pPr>
              <a:r>
                <a:t>Teach new skills or develop recently acquired skills</a:t>
              </a:r>
            </a:p>
          </p:txBody>
        </p:sp>
        <p:pic>
          <p:nvPicPr>
            <p:cNvPr id="529" name="Skill Acquisition Deficit:… Skill Acquisition Deficit: Refers to the absence of a particular skill or behavior Goal of Intervention: Teach new skills or develop recently acquired skills" descr="Skill Acquisition Deficit:… Skill Acquisition Deficit: Refers to the absence of a particular skill or behavior Goal of Intervention: Teach new skills or develop recently acquired skills"/>
            <p:cNvPicPr>
              <a:picLocks noChangeAspect="1"/>
            </p:cNvPicPr>
            <p:nvPr/>
          </p:nvPicPr>
          <p:blipFill>
            <a:blip r:embed="rId4">
              <a:extLst/>
            </a:blip>
            <a:stretch>
              <a:fillRect/>
            </a:stretch>
          </p:blipFill>
          <p:spPr>
            <a:xfrm>
              <a:off x="-1" y="0"/>
              <a:ext cx="5482237" cy="384727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20"/>
                                        </p:tgtEl>
                                        <p:attrNameLst>
                                          <p:attrName>style.visibility</p:attrName>
                                        </p:attrNameLst>
                                      </p:cBhvr>
                                      <p:to>
                                        <p:strVal val="visible"/>
                                      </p:to>
                                    </p:set>
                                    <p:animEffect filter="fade" transition="in">
                                      <p:cBhvr>
                                        <p:cTn id="7" dur="1000"/>
                                        <p:tgtEl>
                                          <p:spTgt spid="52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24"/>
                                        </p:tgtEl>
                                        <p:attrNameLst>
                                          <p:attrName>style.visibility</p:attrName>
                                        </p:attrNameLst>
                                      </p:cBhvr>
                                      <p:to>
                                        <p:strVal val="visible"/>
                                      </p:to>
                                    </p:set>
                                    <p:animEffect filter="box(out)" transition="in">
                                      <p:cBhvr>
                                        <p:cTn id="12" dur="1000"/>
                                        <p:tgtEl>
                                          <p:spTgt spid="524"/>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20"/>
                                        </p:tgtEl>
                                        <p:attrNameLst>
                                          <p:attrName>style.opacity</p:attrName>
                                        </p:attrNameLst>
                                      </p:cBhvr>
                                      <p:to>
                                        <p:strVal val="0.24"/>
                                      </p:to>
                                    </p:set>
                                    <p:animEffect filter="image" prLst="opacity: 0.24; ">
                                      <p:cBhvr>
                                        <p:cTn id="16" dur="indefinite" fill="hold"/>
                                        <p:tgtEl>
                                          <p:spTgt spid="520"/>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30"/>
                                        </p:tgtEl>
                                        <p:attrNameLst>
                                          <p:attrName>style.visibility</p:attrName>
                                        </p:attrNameLst>
                                      </p:cBhvr>
                                      <p:to>
                                        <p:strVal val="visible"/>
                                      </p:to>
                                    </p:set>
                                    <p:animEffect filter="box(out)" transition="in">
                                      <p:cBhvr>
                                        <p:cTn id="21" dur="1000"/>
                                        <p:tgtEl>
                                          <p:spTgt spid="530"/>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32" presetID="4" grpId="5" fill="hold">
                                  <p:stCondLst>
                                    <p:cond delay="0"/>
                                  </p:stCondLst>
                                  <p:iterate type="el" backwards="0">
                                    <p:tmAbs val="0"/>
                                  </p:iterate>
                                  <p:childTnLst>
                                    <p:set>
                                      <p:cBhvr>
                                        <p:cTn id="25" fill="hold"/>
                                        <p:tgtEl>
                                          <p:spTgt spid="527"/>
                                        </p:tgtEl>
                                        <p:attrNameLst>
                                          <p:attrName>style.visibility</p:attrName>
                                        </p:attrNameLst>
                                      </p:cBhvr>
                                      <p:to>
                                        <p:strVal val="visible"/>
                                      </p:to>
                                    </p:set>
                                    <p:animEffect filter="box(out)" transition="in">
                                      <p:cBhvr>
                                        <p:cTn id="26" dur="1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1"/>
      <p:bldP build="whole" bldLvl="1" animBg="1" rev="0" advAuto="0" spid="527" grpId="5"/>
      <p:bldP build="whole" bldLvl="1" animBg="1" rev="0" advAuto="0" spid="520" grpId="3"/>
      <p:bldP build="whole" bldLvl="1" animBg="1" rev="0" advAuto="0" spid="530" grpId="4"/>
      <p:bldP build="whole" bldLvl="1" animBg="1" rev="0" advAuto="0" spid="524"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33" name="Failure to Assess Social Skills Prior to Intervention"/>
          <p:cNvSpPr txBox="1"/>
          <p:nvPr>
            <p:ph type="body" idx="4294967295"/>
          </p:nvPr>
        </p:nvSpPr>
        <p:spPr>
          <a:xfrm>
            <a:off x="508000" y="2055221"/>
            <a:ext cx="11988800" cy="6242151"/>
          </a:xfrm>
          <a:prstGeom prst="rect">
            <a:avLst/>
          </a:prstGeom>
          <a:gradFill>
            <a:gsLst>
              <a:gs pos="0">
                <a:srgbClr val="FFF7ED"/>
              </a:gs>
              <a:gs pos="100000">
                <a:srgbClr val="89847F"/>
              </a:gs>
            </a:gsLst>
            <a:lin ang="2700000"/>
          </a:gradFill>
        </p:spPr>
        <p:txBody>
          <a:bodyPr anchor="b"/>
          <a:lstStyle>
            <a:lvl1pPr marL="0" indent="0" algn="ctr" defTabSz="584200">
              <a:lnSpc>
                <a:spcPct val="90000"/>
              </a:lnSpc>
              <a:spcBef>
                <a:spcPts val="800"/>
              </a:spcBef>
              <a:buSzTx/>
              <a:buNone/>
              <a:defRPr sz="3700"/>
            </a:lvl1pPr>
          </a:lstStyle>
          <a:p>
            <a:pPr/>
            <a:r>
              <a:t>Failure to Assess Social Skills Prior to Intervention</a:t>
            </a:r>
          </a:p>
        </p:txBody>
      </p:sp>
      <p:sp>
        <p:nvSpPr>
          <p:cNvPr id="534"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37" name="Social skills programming must begin with comprehensive assessment of social-emotional functioning"/>
          <p:cNvGrpSpPr/>
          <p:nvPr/>
        </p:nvGrpSpPr>
        <p:grpSpPr>
          <a:xfrm>
            <a:off x="436156" y="728256"/>
            <a:ext cx="12132488" cy="1362889"/>
            <a:chOff x="0" y="0"/>
            <a:chExt cx="12132487" cy="1362887"/>
          </a:xfrm>
        </p:grpSpPr>
        <p:sp>
          <p:nvSpPr>
            <p:cNvPr id="535" name="Social skills programming must begin with comprehensive assessment of social-emotional functioning"/>
            <p:cNvSpPr txBox="1"/>
            <p:nvPr/>
          </p:nvSpPr>
          <p:spPr>
            <a:xfrm>
              <a:off x="71842" y="71842"/>
              <a:ext cx="11988803" cy="1219203"/>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marL="263347" indent="-263347" defTabSz="315468">
                <a:spcBef>
                  <a:spcPts val="700"/>
                </a:spcBef>
                <a:defRPr b="1" i="1" sz="3000">
                  <a:solidFill>
                    <a:schemeClr val="accent5">
                      <a:hueOff val="-411174"/>
                      <a:satOff val="4030"/>
                      <a:lumOff val="-29867"/>
                    </a:schemeClr>
                  </a:solidFill>
                  <a:latin typeface="Georgia"/>
                  <a:ea typeface="Georgia"/>
                  <a:cs typeface="Georgia"/>
                  <a:sym typeface="Georgia"/>
                </a:defRPr>
              </a:lvl1pPr>
            </a:lstStyle>
            <a:p>
              <a:pPr/>
              <a:r>
                <a:t>Social skills programming must begin with comprehensive assessment of social-emotional functioning</a:t>
              </a:r>
            </a:p>
          </p:txBody>
        </p:sp>
        <p:pic>
          <p:nvPicPr>
            <p:cNvPr id="536" name="Social skills programming must begin with comprehensive assessment of social-emotional functioning Social skills programming must begin with comprehensive assessment of social-emotional functioning" descr="Social skills programming must begin with comprehensive assessment of social-emotional functioning Social skills programming must begin with comprehensive assessment of social-emotional functioning"/>
            <p:cNvPicPr>
              <a:picLocks noChangeAspect="1"/>
            </p:cNvPicPr>
            <p:nvPr/>
          </p:nvPicPr>
          <p:blipFill>
            <a:blip r:embed="rId2">
              <a:extLst/>
            </a:blip>
            <a:stretch>
              <a:fillRect/>
            </a:stretch>
          </p:blipFill>
          <p:spPr>
            <a:xfrm>
              <a:off x="-1" y="-1"/>
              <a:ext cx="12132488" cy="1362889"/>
            </a:xfrm>
            <a:prstGeom prst="rect">
              <a:avLst/>
            </a:prstGeom>
            <a:ln w="12700" cap="flat">
              <a:noFill/>
              <a:miter lim="400000"/>
            </a:ln>
            <a:effectLst/>
          </p:spPr>
        </p:pic>
      </p:grpSp>
      <p:grpSp>
        <p:nvGrpSpPr>
          <p:cNvPr id="540" name="Purpose of Assessment:…"/>
          <p:cNvGrpSpPr/>
          <p:nvPr/>
        </p:nvGrpSpPr>
        <p:grpSpPr>
          <a:xfrm>
            <a:off x="462663" y="2031999"/>
            <a:ext cx="12079474" cy="1754885"/>
            <a:chOff x="0" y="0"/>
            <a:chExt cx="12079472" cy="1754883"/>
          </a:xfrm>
        </p:grpSpPr>
        <p:sp>
          <p:nvSpPr>
            <p:cNvPr id="538" name="Purpose of Assessment:…"/>
            <p:cNvSpPr txBox="1"/>
            <p:nvPr/>
          </p:nvSpPr>
          <p:spPr>
            <a:xfrm>
              <a:off x="50754" y="50754"/>
              <a:ext cx="11977965" cy="1653375"/>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marL="424280" indent="-424280" algn="l" defTabSz="508254">
                <a:spcBef>
                  <a:spcPts val="1100"/>
                </a:spcBef>
                <a:defRPr b="1" sz="2600">
                  <a:latin typeface="Georgia"/>
                  <a:ea typeface="Georgia"/>
                  <a:cs typeface="Georgia"/>
                  <a:sym typeface="Georgia"/>
                </a:defRPr>
              </a:pPr>
              <a:r>
                <a:t>Purpose of Assessment: </a:t>
              </a:r>
            </a:p>
            <a:p>
              <a:pPr marL="558587" indent="-558587" algn="l" defTabSz="508254">
                <a:spcBef>
                  <a:spcPts val="1100"/>
                </a:spcBef>
                <a:buSzPct val="100000"/>
                <a:buAutoNum type="arabicPeriod" startAt="1"/>
                <a:defRPr sz="2600">
                  <a:latin typeface="Georgia"/>
                  <a:ea typeface="Georgia"/>
                  <a:cs typeface="Georgia"/>
                  <a:sym typeface="Georgia"/>
                </a:defRPr>
              </a:pPr>
              <a:r>
                <a:t>Measure present level of performance</a:t>
              </a:r>
            </a:p>
            <a:p>
              <a:pPr marL="558587" indent="-558587" algn="l" defTabSz="508254">
                <a:spcBef>
                  <a:spcPts val="1100"/>
                </a:spcBef>
                <a:buSzPct val="100000"/>
                <a:buAutoNum type="arabicPeriod" startAt="1"/>
                <a:defRPr sz="2600">
                  <a:latin typeface="Georgia"/>
                  <a:ea typeface="Georgia"/>
                  <a:cs typeface="Georgia"/>
                  <a:sym typeface="Georgia"/>
                </a:defRPr>
              </a:pPr>
              <a:r>
                <a:t>Identify skills to teach</a:t>
              </a:r>
            </a:p>
          </p:txBody>
        </p:sp>
        <p:pic>
          <p:nvPicPr>
            <p:cNvPr id="539" name="Purpose of Assessment:… Purpose of Assessment: Measure present level of performanceIdentify skills to teach" descr="Purpose of Assessment:… Purpose of Assessment: Measure present level of performanceIdentify skills to teach"/>
            <p:cNvPicPr>
              <a:picLocks noChangeAspect="1"/>
            </p:cNvPicPr>
            <p:nvPr/>
          </p:nvPicPr>
          <p:blipFill>
            <a:blip r:embed="rId3">
              <a:extLst/>
            </a:blip>
            <a:stretch>
              <a:fillRect/>
            </a:stretch>
          </p:blipFill>
          <p:spPr>
            <a:xfrm>
              <a:off x="0" y="-1"/>
              <a:ext cx="12079473" cy="175488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33"/>
                                        </p:tgtEl>
                                        <p:attrNameLst>
                                          <p:attrName>style.visibility</p:attrName>
                                        </p:attrNameLst>
                                      </p:cBhvr>
                                      <p:to>
                                        <p:strVal val="visible"/>
                                      </p:to>
                                    </p:set>
                                    <p:animEffect filter="fade" transition="in">
                                      <p:cBhvr>
                                        <p:cTn id="7" dur="1000"/>
                                        <p:tgtEl>
                                          <p:spTgt spid="53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37"/>
                                        </p:tgtEl>
                                        <p:attrNameLst>
                                          <p:attrName>style.visibility</p:attrName>
                                        </p:attrNameLst>
                                      </p:cBhvr>
                                      <p:to>
                                        <p:strVal val="visible"/>
                                      </p:to>
                                    </p:set>
                                    <p:animEffect filter="box(out)" transition="in">
                                      <p:cBhvr>
                                        <p:cTn id="12" dur="1000"/>
                                        <p:tgtEl>
                                          <p:spTgt spid="537"/>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33"/>
                                        </p:tgtEl>
                                        <p:attrNameLst>
                                          <p:attrName>style.opacity</p:attrName>
                                        </p:attrNameLst>
                                      </p:cBhvr>
                                      <p:to>
                                        <p:strVal val="0.24"/>
                                      </p:to>
                                    </p:set>
                                    <p:animEffect filter="image" prLst="opacity: 0.24; ">
                                      <p:cBhvr>
                                        <p:cTn id="16" dur="indefinite" fill="hold"/>
                                        <p:tgtEl>
                                          <p:spTgt spid="53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40"/>
                                        </p:tgtEl>
                                        <p:attrNameLst>
                                          <p:attrName>style.visibility</p:attrName>
                                        </p:attrNameLst>
                                      </p:cBhvr>
                                      <p:to>
                                        <p:strVal val="visible"/>
                                      </p:to>
                                    </p:set>
                                    <p:animEffect filter="box(out)" transition="in">
                                      <p:cBhvr>
                                        <p:cTn id="21"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4"/>
      <p:bldP build="whole" bldLvl="1" animBg="1" rev="0" advAuto="0" spid="533" grpId="3"/>
      <p:bldP build="whole" bldLvl="1" animBg="1" rev="0" advAuto="0" spid="537" grpId="2"/>
      <p:bldP build="whole" bldLvl="1" animBg="1" rev="0" advAuto="0" spid="53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4" name="Group"/>
          <p:cNvGrpSpPr/>
          <p:nvPr/>
        </p:nvGrpSpPr>
        <p:grpSpPr>
          <a:xfrm>
            <a:off x="4443306" y="4008120"/>
            <a:ext cx="4118188" cy="1950721"/>
            <a:chOff x="0" y="0"/>
            <a:chExt cx="4118186" cy="1950720"/>
          </a:xfrm>
        </p:grpSpPr>
        <p:sp>
          <p:nvSpPr>
            <p:cNvPr id="542" name="Oval"/>
            <p:cNvSpPr/>
            <p:nvPr/>
          </p:nvSpPr>
          <p:spPr>
            <a:xfrm>
              <a:off x="0" y="0"/>
              <a:ext cx="4118187" cy="1950721"/>
            </a:xfrm>
            <a:prstGeom prst="ellipse">
              <a:avLst/>
            </a:prstGeom>
            <a:gradFill flip="none" rotWithShape="1">
              <a:gsLst>
                <a:gs pos="0">
                  <a:schemeClr val="accent1">
                    <a:hueOff val="-113918"/>
                    <a:satOff val="19024"/>
                    <a:lumOff val="19749"/>
                  </a:schemeClr>
                </a:gs>
                <a:gs pos="100000">
                  <a:schemeClr val="accent1">
                    <a:hueOff val="369196"/>
                    <a:satOff val="13972"/>
                    <a:lumOff val="-24493"/>
                  </a:schemeClr>
                </a:gs>
              </a:gsLst>
              <a:lin ang="5400000" scaled="0"/>
            </a:gradFill>
            <a:ln w="12700" cap="flat">
              <a:solidFill>
                <a:srgbClr val="FFFFFF"/>
              </a:solidFill>
              <a:prstDash val="solid"/>
              <a:round/>
            </a:ln>
            <a:effectLst/>
          </p:spPr>
          <p:txBody>
            <a:bodyPr wrap="square" lIns="50800" tIns="50800" rIns="50800" bIns="50800" numCol="1" anchor="ctr">
              <a:noAutofit/>
            </a:bodyPr>
            <a:lstStyle/>
            <a:p>
              <a:pPr>
                <a:defRPr b="1" sz="2800">
                  <a:solidFill>
                    <a:srgbClr val="000000"/>
                  </a:solidFill>
                  <a:effectLst>
                    <a:outerShdw sx="100000" sy="100000" kx="0" ky="0" algn="b" rotWithShape="0" blurRad="25400" dist="33948" dir="2700000">
                      <a:srgbClr val="3B3936"/>
                    </a:outerShdw>
                  </a:effectLst>
                  <a:latin typeface="Bookman Old Style"/>
                  <a:ea typeface="Bookman Old Style"/>
                  <a:cs typeface="Bookman Old Style"/>
                  <a:sym typeface="Bookman Old Style"/>
                </a:defRPr>
              </a:pPr>
            </a:p>
          </p:txBody>
        </p:sp>
        <p:sp>
          <p:nvSpPr>
            <p:cNvPr id="543" name="Social Failure"/>
            <p:cNvSpPr txBox="1"/>
            <p:nvPr/>
          </p:nvSpPr>
          <p:spPr>
            <a:xfrm>
              <a:off x="379642" y="664210"/>
              <a:ext cx="3358903"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3600">
                  <a:solidFill>
                    <a:srgbClr val="000000"/>
                  </a:solidFill>
                  <a:latin typeface="Georgia"/>
                  <a:ea typeface="Georgia"/>
                  <a:cs typeface="Georgia"/>
                  <a:sym typeface="Georgia"/>
                </a:defRPr>
              </a:lvl1pPr>
            </a:lstStyle>
            <a:p>
              <a:pPr/>
              <a:r>
                <a:t>Social Failure</a:t>
              </a:r>
            </a:p>
          </p:txBody>
        </p:sp>
      </p:grpSp>
      <p:sp>
        <p:nvSpPr>
          <p:cNvPr id="545" name="Group"/>
          <p:cNvSpPr txBox="1"/>
          <p:nvPr/>
        </p:nvSpPr>
        <p:spPr>
          <a:xfrm>
            <a:off x="4916443" y="7238078"/>
            <a:ext cx="3171914" cy="1273762"/>
          </a:xfrm>
          <a:prstGeom prst="rect">
            <a:avLst/>
          </a:prstGeom>
          <a:gradFill>
            <a:gsLst>
              <a:gs pos="0">
                <a:schemeClr val="accent1">
                  <a:hueOff val="369194"/>
                  <a:satOff val="6343"/>
                  <a:lumOff val="-13963"/>
                </a:schemeClr>
              </a:gs>
              <a:gs pos="100000">
                <a:schemeClr val="accent1">
                  <a:hueOff val="-113918"/>
                  <a:satOff val="19024"/>
                  <a:lumOff val="19749"/>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a:solidFill>
                  <a:srgbClr val="000000"/>
                </a:solidFill>
                <a:latin typeface="Georgia"/>
                <a:ea typeface="Georgia"/>
                <a:cs typeface="Georgia"/>
                <a:sym typeface="Georgia"/>
              </a:defRPr>
            </a:pPr>
            <a:r>
              <a:t>Detrimental Social</a:t>
            </a:r>
          </a:p>
          <a:p>
            <a:pPr>
              <a:defRPr b="1">
                <a:solidFill>
                  <a:srgbClr val="000000"/>
                </a:solidFill>
                <a:latin typeface="Georgia"/>
                <a:ea typeface="Georgia"/>
                <a:cs typeface="Georgia"/>
                <a:sym typeface="Georgia"/>
              </a:defRPr>
            </a:pPr>
            <a:r>
              <a:t>Behaviors</a:t>
            </a:r>
          </a:p>
        </p:txBody>
      </p:sp>
      <p:sp>
        <p:nvSpPr>
          <p:cNvPr id="546" name="Group"/>
          <p:cNvSpPr txBox="1"/>
          <p:nvPr/>
        </p:nvSpPr>
        <p:spPr>
          <a:xfrm>
            <a:off x="9719616" y="4335814"/>
            <a:ext cx="2863080" cy="1295333"/>
          </a:xfrm>
          <a:prstGeom prst="rect">
            <a:avLst/>
          </a:prstGeom>
          <a:gradFill>
            <a:gsLst>
              <a:gs pos="0">
                <a:schemeClr val="accent1">
                  <a:hueOff val="369194"/>
                  <a:satOff val="6343"/>
                  <a:lumOff val="-13963"/>
                </a:schemeClr>
              </a:gs>
              <a:gs pos="100000">
                <a:schemeClr val="accent1">
                  <a:hueOff val="-113918"/>
                  <a:satOff val="19024"/>
                  <a:lumOff val="19749"/>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a:solidFill>
                  <a:srgbClr val="000000"/>
                </a:solidFill>
                <a:latin typeface="Georgia"/>
                <a:ea typeface="Georgia"/>
                <a:cs typeface="Georgia"/>
                <a:sym typeface="Georgia"/>
              </a:defRPr>
            </a:pPr>
            <a:r>
              <a:t>Cruel/Rejecting</a:t>
            </a:r>
          </a:p>
          <a:p>
            <a:pPr>
              <a:defRPr b="1">
                <a:solidFill>
                  <a:srgbClr val="000000"/>
                </a:solidFill>
                <a:latin typeface="Georgia"/>
                <a:ea typeface="Georgia"/>
                <a:cs typeface="Georgia"/>
                <a:sym typeface="Georgia"/>
              </a:defRPr>
            </a:pPr>
            <a:r>
              <a:t>Peers</a:t>
            </a:r>
          </a:p>
        </p:txBody>
      </p:sp>
      <p:sp>
        <p:nvSpPr>
          <p:cNvPr id="547" name="Group"/>
          <p:cNvSpPr txBox="1"/>
          <p:nvPr/>
        </p:nvSpPr>
        <p:spPr>
          <a:xfrm>
            <a:off x="162701" y="4353435"/>
            <a:ext cx="2764190" cy="1260090"/>
          </a:xfrm>
          <a:prstGeom prst="rect">
            <a:avLst/>
          </a:prstGeom>
          <a:gradFill>
            <a:gsLst>
              <a:gs pos="0">
                <a:schemeClr val="accent1">
                  <a:hueOff val="369194"/>
                  <a:satOff val="6343"/>
                  <a:lumOff val="-13963"/>
                </a:schemeClr>
              </a:gs>
              <a:gs pos="100000">
                <a:schemeClr val="accent1">
                  <a:hueOff val="-113918"/>
                  <a:satOff val="19024"/>
                  <a:lumOff val="19749"/>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a:solidFill>
                  <a:srgbClr val="000000"/>
                </a:solidFill>
                <a:latin typeface="Georgia"/>
                <a:ea typeface="Georgia"/>
                <a:cs typeface="Georgia"/>
                <a:sym typeface="Georgia"/>
              </a:defRPr>
            </a:pPr>
            <a:r>
              <a:t>Inadequate </a:t>
            </a:r>
          </a:p>
          <a:p>
            <a:pPr>
              <a:defRPr b="1">
                <a:solidFill>
                  <a:srgbClr val="000000"/>
                </a:solidFill>
                <a:latin typeface="Georgia"/>
                <a:ea typeface="Georgia"/>
                <a:cs typeface="Georgia"/>
                <a:sym typeface="Georgia"/>
              </a:defRPr>
            </a:pPr>
            <a:r>
              <a:t>Social Skills &amp; </a:t>
            </a:r>
          </a:p>
          <a:p>
            <a:pPr>
              <a:defRPr b="1">
                <a:solidFill>
                  <a:srgbClr val="000000"/>
                </a:solidFill>
                <a:latin typeface="Georgia"/>
                <a:ea typeface="Georgia"/>
                <a:cs typeface="Georgia"/>
                <a:sym typeface="Georgia"/>
              </a:defRPr>
            </a:pPr>
            <a:r>
              <a:t>Cognition </a:t>
            </a:r>
          </a:p>
        </p:txBody>
      </p:sp>
      <p:grpSp>
        <p:nvGrpSpPr>
          <p:cNvPr id="550" name="Group"/>
          <p:cNvGrpSpPr/>
          <p:nvPr/>
        </p:nvGrpSpPr>
        <p:grpSpPr>
          <a:xfrm>
            <a:off x="4915002" y="1230062"/>
            <a:ext cx="3174796" cy="1288949"/>
            <a:chOff x="0" y="0"/>
            <a:chExt cx="3174795" cy="1288947"/>
          </a:xfrm>
        </p:grpSpPr>
        <p:sp>
          <p:nvSpPr>
            <p:cNvPr id="548" name="Rectangle"/>
            <p:cNvSpPr/>
            <p:nvPr/>
          </p:nvSpPr>
          <p:spPr>
            <a:xfrm>
              <a:off x="0" y="0"/>
              <a:ext cx="3174796" cy="1288948"/>
            </a:xfrm>
            <a:prstGeom prst="rect">
              <a:avLst/>
            </a:prstGeom>
            <a:gradFill flip="none" rotWithShape="1">
              <a:gsLst>
                <a:gs pos="0">
                  <a:schemeClr val="accent1">
                    <a:hueOff val="369194"/>
                    <a:satOff val="6343"/>
                    <a:lumOff val="-13963"/>
                  </a:schemeClr>
                </a:gs>
                <a:gs pos="100000">
                  <a:schemeClr val="accent1">
                    <a:hueOff val="-113918"/>
                    <a:satOff val="19024"/>
                    <a:lumOff val="19749"/>
                  </a:schemeClr>
                </a:gs>
              </a:gsLst>
              <a:lin ang="5400000" scaled="0"/>
            </a:gradFill>
            <a:ln w="12700" cap="flat">
              <a:solidFill>
                <a:srgbClr val="FFFFFF"/>
              </a:solidFill>
              <a:prstDash val="solid"/>
              <a:round/>
            </a:ln>
            <a:effectLst/>
          </p:spPr>
          <p:txBody>
            <a:bodyPr wrap="square" lIns="50800" tIns="50800" rIns="50800" bIns="50800" numCol="1" anchor="ctr">
              <a:noAutofit/>
            </a:bodyPr>
            <a:lstStyle/>
            <a:p>
              <a:pPr>
                <a:defRPr b="1">
                  <a:solidFill>
                    <a:srgbClr val="000000"/>
                  </a:solidFill>
                  <a:effectLst>
                    <a:outerShdw sx="100000" sy="100000" kx="0" ky="0" algn="b" rotWithShape="0" blurRad="25400" dist="33948" dir="2700000">
                      <a:srgbClr val="3B3936"/>
                    </a:outerShdw>
                  </a:effectLst>
                  <a:latin typeface="Bookman Old Style"/>
                  <a:ea typeface="Bookman Old Style"/>
                  <a:cs typeface="Bookman Old Style"/>
                  <a:sym typeface="Bookman Old Style"/>
                </a:defRPr>
              </a:pPr>
            </a:p>
          </p:txBody>
        </p:sp>
        <p:sp>
          <p:nvSpPr>
            <p:cNvPr id="549" name="Performance…"/>
            <p:cNvSpPr txBox="1"/>
            <p:nvPr/>
          </p:nvSpPr>
          <p:spPr>
            <a:xfrm>
              <a:off x="277410" y="284281"/>
              <a:ext cx="2619976" cy="7203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a:solidFill>
                    <a:srgbClr val="000000"/>
                  </a:solidFill>
                  <a:latin typeface="Georgia"/>
                  <a:ea typeface="Georgia"/>
                  <a:cs typeface="Georgia"/>
                  <a:sym typeface="Georgia"/>
                </a:defRPr>
              </a:pPr>
              <a:r>
                <a:t>Performance </a:t>
              </a:r>
            </a:p>
            <a:p>
              <a:pPr>
                <a:defRPr b="1">
                  <a:solidFill>
                    <a:srgbClr val="000000"/>
                  </a:solidFill>
                  <a:latin typeface="Georgia"/>
                  <a:ea typeface="Georgia"/>
                  <a:cs typeface="Georgia"/>
                  <a:sym typeface="Georgia"/>
                </a:defRPr>
              </a:pPr>
              <a:r>
                <a:t>Deficits</a:t>
              </a:r>
            </a:p>
          </p:txBody>
        </p:sp>
      </p:grpSp>
      <p:sp>
        <p:nvSpPr>
          <p:cNvPr id="551" name="Line"/>
          <p:cNvSpPr/>
          <p:nvPr/>
        </p:nvSpPr>
        <p:spPr>
          <a:xfrm flipV="1">
            <a:off x="6502399" y="5946140"/>
            <a:ext cx="1" cy="1300481"/>
          </a:xfrm>
          <a:prstGeom prst="line">
            <a:avLst/>
          </a:prstGeom>
          <a:ln w="25400">
            <a:solidFill>
              <a:srgbClr val="000000"/>
            </a:solidFill>
            <a:tailEnd type="triangle"/>
          </a:ln>
        </p:spPr>
        <p:txBody>
          <a:bodyPr lIns="50800" tIns="50800" rIns="50800" bIns="50800" anchor="ctr"/>
          <a:lstStyle/>
          <a:p>
            <a:pPr>
              <a:defRPr sz="3200"/>
            </a:pPr>
          </a:p>
        </p:txBody>
      </p:sp>
      <p:sp>
        <p:nvSpPr>
          <p:cNvPr id="552" name="Line"/>
          <p:cNvSpPr/>
          <p:nvPr/>
        </p:nvSpPr>
        <p:spPr>
          <a:xfrm>
            <a:off x="2935108" y="4983480"/>
            <a:ext cx="1533599" cy="1"/>
          </a:xfrm>
          <a:prstGeom prst="line">
            <a:avLst/>
          </a:prstGeom>
          <a:ln w="25400">
            <a:solidFill>
              <a:srgbClr val="000000"/>
            </a:solidFill>
            <a:tailEnd type="triangle"/>
          </a:ln>
        </p:spPr>
        <p:txBody>
          <a:bodyPr lIns="50800" tIns="50800" rIns="50800" bIns="50800" anchor="ctr"/>
          <a:lstStyle/>
          <a:p>
            <a:pPr>
              <a:defRPr sz="3200"/>
            </a:pPr>
          </a:p>
        </p:txBody>
      </p:sp>
      <p:sp>
        <p:nvSpPr>
          <p:cNvPr id="553" name="Line"/>
          <p:cNvSpPr/>
          <p:nvPr/>
        </p:nvSpPr>
        <p:spPr>
          <a:xfrm>
            <a:off x="6502400" y="2552433"/>
            <a:ext cx="1" cy="1493788"/>
          </a:xfrm>
          <a:prstGeom prst="line">
            <a:avLst/>
          </a:prstGeom>
          <a:ln w="25400">
            <a:solidFill>
              <a:srgbClr val="000000"/>
            </a:solidFill>
            <a:tailEnd type="triangle"/>
          </a:ln>
        </p:spPr>
        <p:txBody>
          <a:bodyPr lIns="50800" tIns="50800" rIns="50800" bIns="50800" anchor="ctr"/>
          <a:lstStyle/>
          <a:p>
            <a:pPr>
              <a:defRPr sz="3200"/>
            </a:pPr>
          </a:p>
        </p:txBody>
      </p:sp>
      <p:sp>
        <p:nvSpPr>
          <p:cNvPr id="554" name="Line"/>
          <p:cNvSpPr/>
          <p:nvPr/>
        </p:nvSpPr>
        <p:spPr>
          <a:xfrm flipH="1">
            <a:off x="8536093" y="4983480"/>
            <a:ext cx="1178943" cy="1"/>
          </a:xfrm>
          <a:prstGeom prst="line">
            <a:avLst/>
          </a:prstGeom>
          <a:ln w="25400">
            <a:solidFill>
              <a:srgbClr val="000000"/>
            </a:solidFill>
            <a:tailEnd type="triangle"/>
          </a:ln>
        </p:spPr>
        <p:txBody>
          <a:bodyPr lIns="50800" tIns="50800" rIns="50800" bIns="50800" anchor="ctr"/>
          <a:lstStyle/>
          <a:p>
            <a:pPr>
              <a:defRPr sz="3200"/>
            </a:pPr>
          </a:p>
        </p:txBody>
      </p:sp>
      <p:grpSp>
        <p:nvGrpSpPr>
          <p:cNvPr id="557" name="Factors Contributing to Social Failure"/>
          <p:cNvGrpSpPr/>
          <p:nvPr/>
        </p:nvGrpSpPr>
        <p:grpSpPr>
          <a:xfrm>
            <a:off x="276514" y="24254"/>
            <a:ext cx="12451772" cy="1172385"/>
            <a:chOff x="0" y="0"/>
            <a:chExt cx="12451770" cy="1172384"/>
          </a:xfrm>
        </p:grpSpPr>
        <p:sp>
          <p:nvSpPr>
            <p:cNvPr id="556" name="Factors Contributing to Social Failure"/>
            <p:cNvSpPr txBox="1"/>
            <p:nvPr/>
          </p:nvSpPr>
          <p:spPr>
            <a:xfrm>
              <a:off x="71842" y="71842"/>
              <a:ext cx="12308086" cy="1028701"/>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4900">
                  <a:solidFill>
                    <a:schemeClr val="accent5">
                      <a:hueOff val="-411174"/>
                      <a:satOff val="4030"/>
                      <a:lumOff val="-29867"/>
                    </a:schemeClr>
                  </a:solidFill>
                </a:defRPr>
              </a:lvl1pPr>
            </a:lstStyle>
            <a:p>
              <a:pPr/>
              <a:r>
                <a:t>Factors Contributing to Social Failure</a:t>
              </a:r>
            </a:p>
          </p:txBody>
        </p:sp>
        <p:pic>
          <p:nvPicPr>
            <p:cNvPr id="555" name="Factors Contributing to Social Failure Factors Contributing to Social Failure" descr="Factors Contributing to Social Failure Factors Contributing to Social Failure"/>
            <p:cNvPicPr>
              <a:picLocks noChangeAspect="0"/>
            </p:cNvPicPr>
            <p:nvPr/>
          </p:nvPicPr>
          <p:blipFill>
            <a:blip r:embed="rId2">
              <a:extLst/>
            </a:blip>
            <a:stretch>
              <a:fillRect/>
            </a:stretch>
          </p:blipFill>
          <p:spPr>
            <a:xfrm>
              <a:off x="-1" y="0"/>
              <a:ext cx="12451772" cy="1172385"/>
            </a:xfrm>
            <a:prstGeom prst="rect">
              <a:avLst/>
            </a:prstGeom>
            <a:effectLst/>
          </p:spPr>
        </p:pic>
      </p:grpSp>
      <p:sp>
        <p:nvSpPr>
          <p:cNvPr id="558" name="Bellini, 2016"/>
          <p:cNvSpPr txBox="1"/>
          <p:nvPr/>
        </p:nvSpPr>
        <p:spPr>
          <a:xfrm>
            <a:off x="9217545" y="7797800"/>
            <a:ext cx="1808710"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atin typeface="Georgia"/>
                <a:ea typeface="Georgia"/>
                <a:cs typeface="Georgia"/>
                <a:sym typeface="Georgia"/>
              </a:defRPr>
            </a:lvl1pPr>
          </a:lstStyle>
          <a:p>
            <a:pPr/>
            <a:r>
              <a:t>Bellini, 2016</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544"/>
                                        </p:tgtEl>
                                        <p:attrNameLst>
                                          <p:attrName>style.visibility</p:attrName>
                                        </p:attrNameLst>
                                      </p:cBhvr>
                                      <p:to>
                                        <p:strVal val="visible"/>
                                      </p:to>
                                    </p:set>
                                    <p:animEffect filter="box(out)" transition="in">
                                      <p:cBhvr>
                                        <p:cTn id="7" dur="1000"/>
                                        <p:tgtEl>
                                          <p:spTgt spid="544"/>
                                        </p:tgtEl>
                                      </p:cBhvr>
                                    </p:animEffect>
                                  </p:childTnLst>
                                </p:cTn>
                              </p:par>
                            </p:childTnLst>
                          </p:cTn>
                        </p:par>
                        <p:par>
                          <p:cTn id="8" fill="hold">
                            <p:stCondLst>
                              <p:cond delay="1000"/>
                            </p:stCondLst>
                            <p:childTnLst>
                              <p:par>
                                <p:cTn id="9" presetClass="entr" nodeType="afterEffect" presetSubtype="9" presetID="15" grpId="2" fill="hold">
                                  <p:stCondLst>
                                    <p:cond delay="0"/>
                                  </p:stCondLst>
                                  <p:iterate type="el" backwards="0">
                                    <p:tmAbs val="0"/>
                                  </p:iterate>
                                  <p:childTnLst>
                                    <p:set>
                                      <p:cBhvr>
                                        <p:cTn id="10" fill="hold"/>
                                        <p:tgtEl>
                                          <p:spTgt spid="547"/>
                                        </p:tgtEl>
                                        <p:attrNameLst>
                                          <p:attrName>style.visibility</p:attrName>
                                        </p:attrNameLst>
                                      </p:cBhvr>
                                      <p:to>
                                        <p:strVal val="visible"/>
                                      </p:to>
                                    </p:set>
                                    <p:anim calcmode="lin" valueType="num">
                                      <p:cBhvr>
                                        <p:cTn id="11" dur="500" fill="hold"/>
                                        <p:tgtEl>
                                          <p:spTgt spid="547"/>
                                        </p:tgtEl>
                                        <p:attrNameLst>
                                          <p:attrName>ppt_w</p:attrName>
                                        </p:attrNameLst>
                                      </p:cBhvr>
                                      <p:tavLst>
                                        <p:tav tm="0">
                                          <p:val>
                                            <p:fltVal val="0"/>
                                          </p:val>
                                        </p:tav>
                                        <p:tav tm="100000">
                                          <p:val>
                                            <p:strVal val="#ppt_w"/>
                                          </p:val>
                                        </p:tav>
                                      </p:tavLst>
                                    </p:anim>
                                    <p:anim calcmode="lin" valueType="num">
                                      <p:cBhvr>
                                        <p:cTn id="12" dur="500" fill="hold"/>
                                        <p:tgtEl>
                                          <p:spTgt spid="547"/>
                                        </p:tgtEl>
                                        <p:attrNameLst>
                                          <p:attrName>ppt_h</p:attrName>
                                        </p:attrNameLst>
                                      </p:cBhvr>
                                      <p:tavLst>
                                        <p:tav tm="0">
                                          <p:val>
                                            <p:fltVal val="0"/>
                                          </p:val>
                                        </p:tav>
                                        <p:tav tm="100000">
                                          <p:val>
                                            <p:strVal val="#ppt_h"/>
                                          </p:val>
                                        </p:tav>
                                      </p:tavLst>
                                    </p:anim>
                                    <p:anim calcmode="lin" valueType="num">
                                      <p:cBhvr>
                                        <p:cTn id="13" dur="500" fill="hold"/>
                                        <p:tgtEl>
                                          <p:spTgt spid="547"/>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5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Class="entr" nodeType="afterEffect" presetSubtype="9" presetID="15" grpId="3" fill="hold">
                                  <p:stCondLst>
                                    <p:cond delay="0"/>
                                  </p:stCondLst>
                                  <p:iterate type="el" backwards="0">
                                    <p:tmAbs val="0"/>
                                  </p:iterate>
                                  <p:childTnLst>
                                    <p:set>
                                      <p:cBhvr>
                                        <p:cTn id="17" fill="hold"/>
                                        <p:tgtEl>
                                          <p:spTgt spid="552"/>
                                        </p:tgtEl>
                                        <p:attrNameLst>
                                          <p:attrName>style.visibility</p:attrName>
                                        </p:attrNameLst>
                                      </p:cBhvr>
                                      <p:to>
                                        <p:strVal val="visible"/>
                                      </p:to>
                                    </p:set>
                                    <p:anim calcmode="lin" valueType="num">
                                      <p:cBhvr>
                                        <p:cTn id="18" dur="500" fill="hold"/>
                                        <p:tgtEl>
                                          <p:spTgt spid="552"/>
                                        </p:tgtEl>
                                        <p:attrNameLst>
                                          <p:attrName>ppt_w</p:attrName>
                                        </p:attrNameLst>
                                      </p:cBhvr>
                                      <p:tavLst>
                                        <p:tav tm="0">
                                          <p:val>
                                            <p:fltVal val="0"/>
                                          </p:val>
                                        </p:tav>
                                        <p:tav tm="100000">
                                          <p:val>
                                            <p:strVal val="#ppt_w"/>
                                          </p:val>
                                        </p:tav>
                                      </p:tavLst>
                                    </p:anim>
                                    <p:anim calcmode="lin" valueType="num">
                                      <p:cBhvr>
                                        <p:cTn id="19" dur="500" fill="hold"/>
                                        <p:tgtEl>
                                          <p:spTgt spid="552"/>
                                        </p:tgtEl>
                                        <p:attrNameLst>
                                          <p:attrName>ppt_h</p:attrName>
                                        </p:attrNameLst>
                                      </p:cBhvr>
                                      <p:tavLst>
                                        <p:tav tm="0">
                                          <p:val>
                                            <p:fltVal val="0"/>
                                          </p:val>
                                        </p:tav>
                                        <p:tav tm="100000">
                                          <p:val>
                                            <p:strVal val="#ppt_h"/>
                                          </p:val>
                                        </p:tav>
                                      </p:tavLst>
                                    </p:anim>
                                    <p:anim calcmode="lin" valueType="num">
                                      <p:cBhvr>
                                        <p:cTn id="20" dur="500" fill="hold"/>
                                        <p:tgtEl>
                                          <p:spTgt spid="552"/>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552"/>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Class="entr" nodeType="afterEffect" presetSubtype="9" presetID="15" grpId="4" fill="hold">
                                  <p:stCondLst>
                                    <p:cond delay="0"/>
                                  </p:stCondLst>
                                  <p:iterate type="el" backwards="0">
                                    <p:tmAbs val="0"/>
                                  </p:iterate>
                                  <p:childTnLst>
                                    <p:set>
                                      <p:cBhvr>
                                        <p:cTn id="24" fill="hold"/>
                                        <p:tgtEl>
                                          <p:spTgt spid="550"/>
                                        </p:tgtEl>
                                        <p:attrNameLst>
                                          <p:attrName>style.visibility</p:attrName>
                                        </p:attrNameLst>
                                      </p:cBhvr>
                                      <p:to>
                                        <p:strVal val="visible"/>
                                      </p:to>
                                    </p:set>
                                    <p:anim calcmode="lin" valueType="num">
                                      <p:cBhvr>
                                        <p:cTn id="25" dur="500" fill="hold"/>
                                        <p:tgtEl>
                                          <p:spTgt spid="550"/>
                                        </p:tgtEl>
                                        <p:attrNameLst>
                                          <p:attrName>ppt_w</p:attrName>
                                        </p:attrNameLst>
                                      </p:cBhvr>
                                      <p:tavLst>
                                        <p:tav tm="0">
                                          <p:val>
                                            <p:fltVal val="0"/>
                                          </p:val>
                                        </p:tav>
                                        <p:tav tm="100000">
                                          <p:val>
                                            <p:strVal val="#ppt_w"/>
                                          </p:val>
                                        </p:tav>
                                      </p:tavLst>
                                    </p:anim>
                                    <p:anim calcmode="lin" valueType="num">
                                      <p:cBhvr>
                                        <p:cTn id="26" dur="500" fill="hold"/>
                                        <p:tgtEl>
                                          <p:spTgt spid="550"/>
                                        </p:tgtEl>
                                        <p:attrNameLst>
                                          <p:attrName>ppt_h</p:attrName>
                                        </p:attrNameLst>
                                      </p:cBhvr>
                                      <p:tavLst>
                                        <p:tav tm="0">
                                          <p:val>
                                            <p:fltVal val="0"/>
                                          </p:val>
                                        </p:tav>
                                        <p:tav tm="100000">
                                          <p:val>
                                            <p:strVal val="#ppt_h"/>
                                          </p:val>
                                        </p:tav>
                                      </p:tavLst>
                                    </p:anim>
                                    <p:anim calcmode="lin" valueType="num">
                                      <p:cBhvr>
                                        <p:cTn id="27" dur="500" fill="hold"/>
                                        <p:tgtEl>
                                          <p:spTgt spid="550"/>
                                        </p:tgtEl>
                                        <p:attrNameLst>
                                          <p:attrName>ppt_x</p:attrName>
                                        </p:attrNameLst>
                                      </p:cBhvr>
                                      <p:tavLst>
                                        <p:tav tm="0" fmla="#ppt_x+(cos(-2*pi*(1-$))*-#ppt_x-sin(-2*pi*(1-$))*(1-#ppt_y))*(1-$)">
                                          <p:val>
                                            <p:fltVal val="0"/>
                                          </p:val>
                                        </p:tav>
                                        <p:tav tm="100000">
                                          <p:val>
                                            <p:fltVal val="1"/>
                                          </p:val>
                                        </p:tav>
                                      </p:tavLst>
                                    </p:anim>
                                    <p:anim calcmode="lin" valueType="num">
                                      <p:cBhvr>
                                        <p:cTn id="28" dur="500" fill="hold"/>
                                        <p:tgtEl>
                                          <p:spTgt spid="550"/>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Class="entr" nodeType="afterEffect" presetSubtype="9" presetID="15" grpId="5" fill="hold">
                                  <p:stCondLst>
                                    <p:cond delay="0"/>
                                  </p:stCondLst>
                                  <p:iterate type="el" backwards="0">
                                    <p:tmAbs val="0"/>
                                  </p:iterate>
                                  <p:childTnLst>
                                    <p:set>
                                      <p:cBhvr>
                                        <p:cTn id="31" fill="hold"/>
                                        <p:tgtEl>
                                          <p:spTgt spid="553"/>
                                        </p:tgtEl>
                                        <p:attrNameLst>
                                          <p:attrName>style.visibility</p:attrName>
                                        </p:attrNameLst>
                                      </p:cBhvr>
                                      <p:to>
                                        <p:strVal val="visible"/>
                                      </p:to>
                                    </p:set>
                                    <p:anim calcmode="lin" valueType="num">
                                      <p:cBhvr>
                                        <p:cTn id="32" dur="500" fill="hold"/>
                                        <p:tgtEl>
                                          <p:spTgt spid="553"/>
                                        </p:tgtEl>
                                        <p:attrNameLst>
                                          <p:attrName>ppt_w</p:attrName>
                                        </p:attrNameLst>
                                      </p:cBhvr>
                                      <p:tavLst>
                                        <p:tav tm="0">
                                          <p:val>
                                            <p:fltVal val="0"/>
                                          </p:val>
                                        </p:tav>
                                        <p:tav tm="100000">
                                          <p:val>
                                            <p:strVal val="#ppt_w"/>
                                          </p:val>
                                        </p:tav>
                                      </p:tavLst>
                                    </p:anim>
                                    <p:anim calcmode="lin" valueType="num">
                                      <p:cBhvr>
                                        <p:cTn id="33" dur="500" fill="hold"/>
                                        <p:tgtEl>
                                          <p:spTgt spid="553"/>
                                        </p:tgtEl>
                                        <p:attrNameLst>
                                          <p:attrName>ppt_h</p:attrName>
                                        </p:attrNameLst>
                                      </p:cBhvr>
                                      <p:tavLst>
                                        <p:tav tm="0">
                                          <p:val>
                                            <p:fltVal val="0"/>
                                          </p:val>
                                        </p:tav>
                                        <p:tav tm="100000">
                                          <p:val>
                                            <p:strVal val="#ppt_h"/>
                                          </p:val>
                                        </p:tav>
                                      </p:tavLst>
                                    </p:anim>
                                    <p:anim calcmode="lin" valueType="num">
                                      <p:cBhvr>
                                        <p:cTn id="34" dur="500" fill="hold"/>
                                        <p:tgtEl>
                                          <p:spTgt spid="553"/>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553"/>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000"/>
                            </p:stCondLst>
                            <p:childTnLst>
                              <p:par>
                                <p:cTn id="37" presetClass="entr" nodeType="afterEffect" presetSubtype="9" presetID="15" grpId="6" fill="hold">
                                  <p:stCondLst>
                                    <p:cond delay="0"/>
                                  </p:stCondLst>
                                  <p:iterate type="el" backwards="0">
                                    <p:tmAbs val="0"/>
                                  </p:iterate>
                                  <p:childTnLst>
                                    <p:set>
                                      <p:cBhvr>
                                        <p:cTn id="38" fill="hold"/>
                                        <p:tgtEl>
                                          <p:spTgt spid="546"/>
                                        </p:tgtEl>
                                        <p:attrNameLst>
                                          <p:attrName>style.visibility</p:attrName>
                                        </p:attrNameLst>
                                      </p:cBhvr>
                                      <p:to>
                                        <p:strVal val="visible"/>
                                      </p:to>
                                    </p:set>
                                    <p:anim calcmode="lin" valueType="num">
                                      <p:cBhvr>
                                        <p:cTn id="39" dur="500" fill="hold"/>
                                        <p:tgtEl>
                                          <p:spTgt spid="546"/>
                                        </p:tgtEl>
                                        <p:attrNameLst>
                                          <p:attrName>ppt_w</p:attrName>
                                        </p:attrNameLst>
                                      </p:cBhvr>
                                      <p:tavLst>
                                        <p:tav tm="0">
                                          <p:val>
                                            <p:fltVal val="0"/>
                                          </p:val>
                                        </p:tav>
                                        <p:tav tm="100000">
                                          <p:val>
                                            <p:strVal val="#ppt_w"/>
                                          </p:val>
                                        </p:tav>
                                      </p:tavLst>
                                    </p:anim>
                                    <p:anim calcmode="lin" valueType="num">
                                      <p:cBhvr>
                                        <p:cTn id="40" dur="500" fill="hold"/>
                                        <p:tgtEl>
                                          <p:spTgt spid="546"/>
                                        </p:tgtEl>
                                        <p:attrNameLst>
                                          <p:attrName>ppt_h</p:attrName>
                                        </p:attrNameLst>
                                      </p:cBhvr>
                                      <p:tavLst>
                                        <p:tav tm="0">
                                          <p:val>
                                            <p:fltVal val="0"/>
                                          </p:val>
                                        </p:tav>
                                        <p:tav tm="100000">
                                          <p:val>
                                            <p:strVal val="#ppt_h"/>
                                          </p:val>
                                        </p:tav>
                                      </p:tavLst>
                                    </p:anim>
                                    <p:anim calcmode="lin" valueType="num">
                                      <p:cBhvr>
                                        <p:cTn id="41" dur="500" fill="hold"/>
                                        <p:tgtEl>
                                          <p:spTgt spid="546"/>
                                        </p:tgtEl>
                                        <p:attrNameLst>
                                          <p:attrName>ppt_x</p:attrName>
                                        </p:attrNameLst>
                                      </p:cBhvr>
                                      <p:tavLst>
                                        <p:tav tm="0" fmla="#ppt_x+(cos(-2*pi*(1-$))*-#ppt_x-sin(-2*pi*(1-$))*(1-#ppt_y))*(1-$)">
                                          <p:val>
                                            <p:fltVal val="0"/>
                                          </p:val>
                                        </p:tav>
                                        <p:tav tm="100000">
                                          <p:val>
                                            <p:fltVal val="1"/>
                                          </p:val>
                                        </p:tav>
                                      </p:tavLst>
                                    </p:anim>
                                    <p:anim calcmode="lin" valueType="num">
                                      <p:cBhvr>
                                        <p:cTn id="42" dur="500" fill="hold"/>
                                        <p:tgtEl>
                                          <p:spTgt spid="546"/>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3500"/>
                            </p:stCondLst>
                            <p:childTnLst>
                              <p:par>
                                <p:cTn id="44" presetClass="entr" nodeType="afterEffect" presetSubtype="9" presetID="15" grpId="7" fill="hold">
                                  <p:stCondLst>
                                    <p:cond delay="0"/>
                                  </p:stCondLst>
                                  <p:iterate type="el" backwards="0">
                                    <p:tmAbs val="0"/>
                                  </p:iterate>
                                  <p:childTnLst>
                                    <p:set>
                                      <p:cBhvr>
                                        <p:cTn id="45" fill="hold"/>
                                        <p:tgtEl>
                                          <p:spTgt spid="554"/>
                                        </p:tgtEl>
                                        <p:attrNameLst>
                                          <p:attrName>style.visibility</p:attrName>
                                        </p:attrNameLst>
                                      </p:cBhvr>
                                      <p:to>
                                        <p:strVal val="visible"/>
                                      </p:to>
                                    </p:set>
                                    <p:anim calcmode="lin" valueType="num">
                                      <p:cBhvr>
                                        <p:cTn id="46" dur="500" fill="hold"/>
                                        <p:tgtEl>
                                          <p:spTgt spid="554"/>
                                        </p:tgtEl>
                                        <p:attrNameLst>
                                          <p:attrName>ppt_w</p:attrName>
                                        </p:attrNameLst>
                                      </p:cBhvr>
                                      <p:tavLst>
                                        <p:tav tm="0">
                                          <p:val>
                                            <p:fltVal val="0"/>
                                          </p:val>
                                        </p:tav>
                                        <p:tav tm="100000">
                                          <p:val>
                                            <p:strVal val="#ppt_w"/>
                                          </p:val>
                                        </p:tav>
                                      </p:tavLst>
                                    </p:anim>
                                    <p:anim calcmode="lin" valueType="num">
                                      <p:cBhvr>
                                        <p:cTn id="47" dur="500" fill="hold"/>
                                        <p:tgtEl>
                                          <p:spTgt spid="554"/>
                                        </p:tgtEl>
                                        <p:attrNameLst>
                                          <p:attrName>ppt_h</p:attrName>
                                        </p:attrNameLst>
                                      </p:cBhvr>
                                      <p:tavLst>
                                        <p:tav tm="0">
                                          <p:val>
                                            <p:fltVal val="0"/>
                                          </p:val>
                                        </p:tav>
                                        <p:tav tm="100000">
                                          <p:val>
                                            <p:strVal val="#ppt_h"/>
                                          </p:val>
                                        </p:tav>
                                      </p:tavLst>
                                    </p:anim>
                                    <p:anim calcmode="lin" valueType="num">
                                      <p:cBhvr>
                                        <p:cTn id="48" dur="500" fill="hold"/>
                                        <p:tgtEl>
                                          <p:spTgt spid="554"/>
                                        </p:tgtEl>
                                        <p:attrNameLst>
                                          <p:attrName>ppt_x</p:attrName>
                                        </p:attrNameLst>
                                      </p:cBhvr>
                                      <p:tavLst>
                                        <p:tav tm="0" fmla="#ppt_x+(cos(-2*pi*(1-$))*-#ppt_x-sin(-2*pi*(1-$))*(1-#ppt_y))*(1-$)">
                                          <p:val>
                                            <p:fltVal val="0"/>
                                          </p:val>
                                        </p:tav>
                                        <p:tav tm="100000">
                                          <p:val>
                                            <p:fltVal val="1"/>
                                          </p:val>
                                        </p:tav>
                                      </p:tavLst>
                                    </p:anim>
                                    <p:anim calcmode="lin" valueType="num">
                                      <p:cBhvr>
                                        <p:cTn id="49" dur="500" fill="hold"/>
                                        <p:tgtEl>
                                          <p:spTgt spid="554"/>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4000"/>
                            </p:stCondLst>
                            <p:childTnLst>
                              <p:par>
                                <p:cTn id="51" presetClass="entr" nodeType="afterEffect" presetSubtype="9" presetID="15" grpId="8" fill="hold">
                                  <p:stCondLst>
                                    <p:cond delay="0"/>
                                  </p:stCondLst>
                                  <p:iterate type="el" backwards="0">
                                    <p:tmAbs val="0"/>
                                  </p:iterate>
                                  <p:childTnLst>
                                    <p:set>
                                      <p:cBhvr>
                                        <p:cTn id="52" fill="hold"/>
                                        <p:tgtEl>
                                          <p:spTgt spid="545"/>
                                        </p:tgtEl>
                                        <p:attrNameLst>
                                          <p:attrName>style.visibility</p:attrName>
                                        </p:attrNameLst>
                                      </p:cBhvr>
                                      <p:to>
                                        <p:strVal val="visible"/>
                                      </p:to>
                                    </p:set>
                                    <p:anim calcmode="lin" valueType="num">
                                      <p:cBhvr>
                                        <p:cTn id="53" dur="500" fill="hold"/>
                                        <p:tgtEl>
                                          <p:spTgt spid="545"/>
                                        </p:tgtEl>
                                        <p:attrNameLst>
                                          <p:attrName>ppt_w</p:attrName>
                                        </p:attrNameLst>
                                      </p:cBhvr>
                                      <p:tavLst>
                                        <p:tav tm="0">
                                          <p:val>
                                            <p:fltVal val="0"/>
                                          </p:val>
                                        </p:tav>
                                        <p:tav tm="100000">
                                          <p:val>
                                            <p:strVal val="#ppt_w"/>
                                          </p:val>
                                        </p:tav>
                                      </p:tavLst>
                                    </p:anim>
                                    <p:anim calcmode="lin" valueType="num">
                                      <p:cBhvr>
                                        <p:cTn id="54" dur="500" fill="hold"/>
                                        <p:tgtEl>
                                          <p:spTgt spid="545"/>
                                        </p:tgtEl>
                                        <p:attrNameLst>
                                          <p:attrName>ppt_h</p:attrName>
                                        </p:attrNameLst>
                                      </p:cBhvr>
                                      <p:tavLst>
                                        <p:tav tm="0">
                                          <p:val>
                                            <p:fltVal val="0"/>
                                          </p:val>
                                        </p:tav>
                                        <p:tav tm="100000">
                                          <p:val>
                                            <p:strVal val="#ppt_h"/>
                                          </p:val>
                                        </p:tav>
                                      </p:tavLst>
                                    </p:anim>
                                    <p:anim calcmode="lin" valueType="num">
                                      <p:cBhvr>
                                        <p:cTn id="55" dur="500" fill="hold"/>
                                        <p:tgtEl>
                                          <p:spTgt spid="545"/>
                                        </p:tgtEl>
                                        <p:attrNameLst>
                                          <p:attrName>ppt_x</p:attrName>
                                        </p:attrNameLst>
                                      </p:cBhvr>
                                      <p:tavLst>
                                        <p:tav tm="0" fmla="#ppt_x+(cos(-2*pi*(1-$))*-#ppt_x-sin(-2*pi*(1-$))*(1-#ppt_y))*(1-$)">
                                          <p:val>
                                            <p:fltVal val="0"/>
                                          </p:val>
                                        </p:tav>
                                        <p:tav tm="100000">
                                          <p:val>
                                            <p:fltVal val="1"/>
                                          </p:val>
                                        </p:tav>
                                      </p:tavLst>
                                    </p:anim>
                                    <p:anim calcmode="lin" valueType="num">
                                      <p:cBhvr>
                                        <p:cTn id="56" dur="500" fill="hold"/>
                                        <p:tgtEl>
                                          <p:spTgt spid="545"/>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4500"/>
                            </p:stCondLst>
                            <p:childTnLst>
                              <p:par>
                                <p:cTn id="58" presetClass="entr" nodeType="afterEffect" presetSubtype="9" presetID="15" grpId="9" fill="hold">
                                  <p:stCondLst>
                                    <p:cond delay="0"/>
                                  </p:stCondLst>
                                  <p:iterate type="el" backwards="0">
                                    <p:tmAbs val="0"/>
                                  </p:iterate>
                                  <p:childTnLst>
                                    <p:set>
                                      <p:cBhvr>
                                        <p:cTn id="59" fill="hold"/>
                                        <p:tgtEl>
                                          <p:spTgt spid="551"/>
                                        </p:tgtEl>
                                        <p:attrNameLst>
                                          <p:attrName>style.visibility</p:attrName>
                                        </p:attrNameLst>
                                      </p:cBhvr>
                                      <p:to>
                                        <p:strVal val="visible"/>
                                      </p:to>
                                    </p:set>
                                    <p:anim calcmode="lin" valueType="num">
                                      <p:cBhvr>
                                        <p:cTn id="60" dur="500" fill="hold"/>
                                        <p:tgtEl>
                                          <p:spTgt spid="551"/>
                                        </p:tgtEl>
                                        <p:attrNameLst>
                                          <p:attrName>ppt_w</p:attrName>
                                        </p:attrNameLst>
                                      </p:cBhvr>
                                      <p:tavLst>
                                        <p:tav tm="0">
                                          <p:val>
                                            <p:fltVal val="0"/>
                                          </p:val>
                                        </p:tav>
                                        <p:tav tm="100000">
                                          <p:val>
                                            <p:strVal val="#ppt_w"/>
                                          </p:val>
                                        </p:tav>
                                      </p:tavLst>
                                    </p:anim>
                                    <p:anim calcmode="lin" valueType="num">
                                      <p:cBhvr>
                                        <p:cTn id="61" dur="500" fill="hold"/>
                                        <p:tgtEl>
                                          <p:spTgt spid="551"/>
                                        </p:tgtEl>
                                        <p:attrNameLst>
                                          <p:attrName>ppt_h</p:attrName>
                                        </p:attrNameLst>
                                      </p:cBhvr>
                                      <p:tavLst>
                                        <p:tav tm="0">
                                          <p:val>
                                            <p:fltVal val="0"/>
                                          </p:val>
                                        </p:tav>
                                        <p:tav tm="100000">
                                          <p:val>
                                            <p:strVal val="#ppt_h"/>
                                          </p:val>
                                        </p:tav>
                                      </p:tavLst>
                                    </p:anim>
                                    <p:anim calcmode="lin" valueType="num">
                                      <p:cBhvr>
                                        <p:cTn id="62" dur="500" fill="hold"/>
                                        <p:tgtEl>
                                          <p:spTgt spid="551"/>
                                        </p:tgtEl>
                                        <p:attrNameLst>
                                          <p:attrName>ppt_x</p:attrName>
                                        </p:attrNameLst>
                                      </p:cBhvr>
                                      <p:tavLst>
                                        <p:tav tm="0" fmla="#ppt_x+(cos(-2*pi*(1-$))*-#ppt_x-sin(-2*pi*(1-$))*(1-#ppt_y))*(1-$)">
                                          <p:val>
                                            <p:fltVal val="0"/>
                                          </p:val>
                                        </p:tav>
                                        <p:tav tm="100000">
                                          <p:val>
                                            <p:fltVal val="1"/>
                                          </p:val>
                                        </p:tav>
                                      </p:tavLst>
                                    </p:anim>
                                    <p:anim calcmode="lin" valueType="num">
                                      <p:cBhvr>
                                        <p:cTn id="63" dur="500" fill="hold"/>
                                        <p:tgtEl>
                                          <p:spTgt spid="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3" grpId="5"/>
      <p:bldP build="whole" bldLvl="1" animBg="1" rev="0" advAuto="0" spid="546" grpId="6"/>
      <p:bldP build="whole" bldLvl="1" animBg="1" rev="0" advAuto="0" spid="544" grpId="1"/>
      <p:bldP build="whole" bldLvl="1" animBg="1" rev="0" advAuto="0" spid="545" grpId="8"/>
      <p:bldP build="whole" bldLvl="1" animBg="1" rev="0" advAuto="0" spid="554" grpId="7"/>
      <p:bldP build="whole" bldLvl="1" animBg="1" rev="0" advAuto="0" spid="552" grpId="3"/>
      <p:bldP build="whole" bldLvl="1" animBg="1" rev="0" advAuto="0" spid="550" grpId="4"/>
      <p:bldP build="whole" bldLvl="1" animBg="1" rev="0" advAuto="0" spid="547" grpId="2"/>
      <p:bldP build="whole" bldLvl="1" animBg="1" rev="0" advAuto="0" spid="551" grpId="9"/>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2" name="Image Gallery"/>
          <p:cNvGrpSpPr/>
          <p:nvPr/>
        </p:nvGrpSpPr>
        <p:grpSpPr>
          <a:xfrm>
            <a:off x="1214988" y="1333283"/>
            <a:ext cx="10574823" cy="7087034"/>
            <a:chOff x="0" y="0"/>
            <a:chExt cx="10574821" cy="7087032"/>
          </a:xfrm>
        </p:grpSpPr>
        <p:pic>
          <p:nvPicPr>
            <p:cNvPr id="560" name="Screen Shot 2019-08-07 at 3.37.50 PM.png" descr="Screen Shot 2019-08-07 at 3.37.50 PM.png"/>
            <p:cNvPicPr>
              <a:picLocks noChangeAspect="1"/>
            </p:cNvPicPr>
            <p:nvPr/>
          </p:nvPicPr>
          <p:blipFill>
            <a:blip r:embed="rId2">
              <a:extLst/>
            </a:blip>
            <a:stretch>
              <a:fillRect/>
            </a:stretch>
          </p:blipFill>
          <p:spPr>
            <a:xfrm>
              <a:off x="2879229" y="0"/>
              <a:ext cx="4816364" cy="6784023"/>
            </a:xfrm>
            <a:prstGeom prst="rect">
              <a:avLst/>
            </a:prstGeom>
            <a:ln w="12700" cap="flat">
              <a:noFill/>
              <a:miter lim="400000"/>
            </a:ln>
            <a:effectLst/>
          </p:spPr>
        </p:pic>
        <p:sp>
          <p:nvSpPr>
            <p:cNvPr id="561" name="Social Skills Assessment Flowchart: Three Types of Assessment (Bellini, 2016)"/>
            <p:cNvSpPr txBox="1"/>
            <p:nvPr/>
          </p:nvSpPr>
          <p:spPr>
            <a:xfrm>
              <a:off x="-1" y="6617822"/>
              <a:ext cx="10574823" cy="469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7150" tIns="57150" rIns="57150" bIns="57150" numCol="1" anchor="ctr">
              <a:noAutofit/>
            </a:bodyPr>
            <a:lstStyle>
              <a:lvl1pPr>
                <a:defRPr i="1">
                  <a:latin typeface="Georgia"/>
                  <a:ea typeface="Georgia"/>
                  <a:cs typeface="Georgia"/>
                  <a:sym typeface="Georgia"/>
                </a:defRPr>
              </a:lvl1pPr>
            </a:lstStyle>
            <a:p>
              <a:pPr/>
              <a:r>
                <a:t>Social Skills Assessment Flowchart: Three Types of Assessment (Bellini, 2016)</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65" name="Use of Ambiguous Intervention Objectives"/>
          <p:cNvSpPr txBox="1"/>
          <p:nvPr>
            <p:ph type="body" idx="4294967295"/>
          </p:nvPr>
        </p:nvSpPr>
        <p:spPr>
          <a:xfrm>
            <a:off x="545286" y="3820521"/>
            <a:ext cx="11914228" cy="4586736"/>
          </a:xfrm>
          <a:prstGeom prst="rect">
            <a:avLst/>
          </a:prstGeom>
          <a:gradFill>
            <a:gsLst>
              <a:gs pos="0">
                <a:srgbClr val="FFF7ED"/>
              </a:gs>
              <a:gs pos="100000">
                <a:srgbClr val="89847F"/>
              </a:gs>
            </a:gsLst>
            <a:lin ang="2700000"/>
          </a:gradFill>
        </p:spPr>
        <p:txBody>
          <a:bodyPr anchor="b"/>
          <a:lstStyle>
            <a:lvl1pPr marL="0" indent="0" algn="ctr" defTabSz="584200">
              <a:lnSpc>
                <a:spcPct val="90000"/>
              </a:lnSpc>
              <a:spcBef>
                <a:spcPts val="800"/>
              </a:spcBef>
              <a:buSzTx/>
              <a:buNone/>
              <a:defRPr sz="3700"/>
            </a:lvl1pPr>
          </a:lstStyle>
          <a:p>
            <a:pPr/>
            <a:r>
              <a:t>Use of Ambiguous Intervention Objectives</a:t>
            </a:r>
          </a:p>
        </p:txBody>
      </p:sp>
      <p:sp>
        <p:nvSpPr>
          <p:cNvPr id="566"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69" name="Social objectives should be clear and measurable and component skills should be individualized to the child’s needs"/>
          <p:cNvGrpSpPr/>
          <p:nvPr/>
        </p:nvGrpSpPr>
        <p:grpSpPr>
          <a:xfrm>
            <a:off x="436156" y="728256"/>
            <a:ext cx="12132488" cy="1520383"/>
            <a:chOff x="0" y="0"/>
            <a:chExt cx="12132487" cy="1520381"/>
          </a:xfrm>
        </p:grpSpPr>
        <p:sp>
          <p:nvSpPr>
            <p:cNvPr id="567" name="Social objectives should be clear and measurable and component skills should be individualized to the child’s needs"/>
            <p:cNvSpPr txBox="1"/>
            <p:nvPr/>
          </p:nvSpPr>
          <p:spPr>
            <a:xfrm>
              <a:off x="71842" y="71842"/>
              <a:ext cx="11988803" cy="1376697"/>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defTabSz="338835">
                <a:lnSpc>
                  <a:spcPct val="90000"/>
                </a:lnSpc>
                <a:spcBef>
                  <a:spcPts val="900"/>
                </a:spcBef>
                <a:defRPr b="1" i="1" sz="2900">
                  <a:solidFill>
                    <a:schemeClr val="accent5">
                      <a:hueOff val="-411174"/>
                      <a:satOff val="4030"/>
                      <a:lumOff val="-29867"/>
                    </a:schemeClr>
                  </a:solidFill>
                  <a:latin typeface="Georgia"/>
                  <a:ea typeface="Georgia"/>
                  <a:cs typeface="Georgia"/>
                  <a:sym typeface="Georgia"/>
                </a:defRPr>
              </a:pPr>
              <a:r>
                <a:t>Social objectives should be </a:t>
              </a:r>
              <a:r>
                <a:rPr u="sng"/>
                <a:t>clear and measurable</a:t>
              </a:r>
              <a:r>
                <a:t> and component skills should be individualized to the child’s needs</a:t>
              </a:r>
            </a:p>
          </p:txBody>
        </p:sp>
        <p:pic>
          <p:nvPicPr>
            <p:cNvPr id="568" name="Social objectives should be clear and measurable and component skills should be individualized to the child’s needs Social objectives should be clear and measurable and component skills should be individualized to the child’s needs" descr="Social objectives should be clear and measurable and component skills should be individualized to the child’s needs Social objectives should be clear and measurable and component skills should be individualized to the child’s needs"/>
            <p:cNvPicPr>
              <a:picLocks noChangeAspect="1"/>
            </p:cNvPicPr>
            <p:nvPr/>
          </p:nvPicPr>
          <p:blipFill>
            <a:blip r:embed="rId2">
              <a:extLst/>
            </a:blip>
            <a:stretch>
              <a:fillRect/>
            </a:stretch>
          </p:blipFill>
          <p:spPr>
            <a:xfrm>
              <a:off x="-1" y="-1"/>
              <a:ext cx="12132488" cy="1520383"/>
            </a:xfrm>
            <a:prstGeom prst="rect">
              <a:avLst/>
            </a:prstGeom>
            <a:ln w="12700" cap="flat">
              <a:noFill/>
              <a:miter lim="400000"/>
            </a:ln>
            <a:effectLst/>
          </p:spPr>
        </p:pic>
      </p:grpSp>
      <p:grpSp>
        <p:nvGrpSpPr>
          <p:cNvPr id="572" name="Group"/>
          <p:cNvGrpSpPr/>
          <p:nvPr/>
        </p:nvGrpSpPr>
        <p:grpSpPr>
          <a:xfrm>
            <a:off x="472809" y="2184399"/>
            <a:ext cx="12059182" cy="1667126"/>
            <a:chOff x="0" y="0"/>
            <a:chExt cx="12059180" cy="1667125"/>
          </a:xfrm>
        </p:grpSpPr>
        <p:sp>
          <p:nvSpPr>
            <p:cNvPr id="570" name="Discerning between Objectives and Component Skills in the BSR Program:…"/>
            <p:cNvSpPr txBox="1"/>
            <p:nvPr/>
          </p:nvSpPr>
          <p:spPr>
            <a:xfrm>
              <a:off x="50668" y="50668"/>
              <a:ext cx="11957844" cy="1565789"/>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440076">
                <a:spcBef>
                  <a:spcPts val="500"/>
                </a:spcBef>
                <a:defRPr b="1" sz="2232">
                  <a:latin typeface="Georgia"/>
                  <a:ea typeface="Georgia"/>
                  <a:cs typeface="Georgia"/>
                  <a:sym typeface="Georgia"/>
                </a:defRPr>
              </a:pPr>
              <a:r>
                <a:t>Discerning between Goals/Objectives and Component Skills in the BSR Program:</a:t>
              </a:r>
            </a:p>
            <a:p>
              <a:pPr algn="l" defTabSz="440076">
                <a:spcBef>
                  <a:spcPts val="500"/>
                </a:spcBef>
                <a:defRPr i="1" sz="2232">
                  <a:latin typeface="Georgia"/>
                  <a:ea typeface="Georgia"/>
                  <a:cs typeface="Georgia"/>
                  <a:sym typeface="Georgia"/>
                </a:defRPr>
              </a:pPr>
              <a:r>
                <a:t>Objectives</a:t>
              </a:r>
              <a:r>
                <a:rPr i="0"/>
                <a:t> represent what you will measure</a:t>
              </a:r>
            </a:p>
            <a:p>
              <a:pPr algn="l" defTabSz="440076">
                <a:spcBef>
                  <a:spcPts val="500"/>
                </a:spcBef>
                <a:defRPr i="1" sz="2232">
                  <a:latin typeface="Georgia"/>
                  <a:ea typeface="Georgia"/>
                  <a:cs typeface="Georgia"/>
                  <a:sym typeface="Georgia"/>
                </a:defRPr>
              </a:pPr>
              <a:r>
                <a:t>Component Skills</a:t>
              </a:r>
              <a:r>
                <a:rPr i="0"/>
                <a:t> represent what you will teach</a:t>
              </a:r>
            </a:p>
          </p:txBody>
        </p:sp>
        <p:pic>
          <p:nvPicPr>
            <p:cNvPr id="571" name="Discerning between Objectives and Component Skills in the BSR Program:… Discerning between Objectives and Component Skills in the BSR Program:Objectives represent what you will measureComponent Skills represent what you will teach" descr="Discerning between Objectives and Component Skills in the BSR Program:… Discerning between Objectives and Component Skills in the BSR Program:Objectives represent what you will measureComponent Skills represent what you will teach"/>
            <p:cNvPicPr>
              <a:picLocks noChangeAspect="1"/>
            </p:cNvPicPr>
            <p:nvPr/>
          </p:nvPicPr>
          <p:blipFill>
            <a:blip r:embed="rId3">
              <a:extLst/>
            </a:blip>
            <a:stretch>
              <a:fillRect/>
            </a:stretch>
          </p:blipFill>
          <p:spPr>
            <a:xfrm>
              <a:off x="0" y="0"/>
              <a:ext cx="12059181" cy="166712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65"/>
                                        </p:tgtEl>
                                        <p:attrNameLst>
                                          <p:attrName>style.visibility</p:attrName>
                                        </p:attrNameLst>
                                      </p:cBhvr>
                                      <p:to>
                                        <p:strVal val="visible"/>
                                      </p:to>
                                    </p:set>
                                    <p:animEffect filter="fade" transition="in">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69"/>
                                        </p:tgtEl>
                                        <p:attrNameLst>
                                          <p:attrName>style.visibility</p:attrName>
                                        </p:attrNameLst>
                                      </p:cBhvr>
                                      <p:to>
                                        <p:strVal val="visible"/>
                                      </p:to>
                                    </p:set>
                                    <p:animEffect filter="box(out)" transition="in">
                                      <p:cBhvr>
                                        <p:cTn id="12" dur="1000"/>
                                        <p:tgtEl>
                                          <p:spTgt spid="569"/>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65"/>
                                        </p:tgtEl>
                                        <p:attrNameLst>
                                          <p:attrName>style.opacity</p:attrName>
                                        </p:attrNameLst>
                                      </p:cBhvr>
                                      <p:to>
                                        <p:strVal val="0.24"/>
                                      </p:to>
                                    </p:set>
                                    <p:animEffect filter="image" prLst="opacity: 0.24; ">
                                      <p:cBhvr>
                                        <p:cTn id="16" dur="indefinite" fill="hold"/>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5" grpId="1"/>
      <p:bldP build="whole" bldLvl="1" animBg="1" rev="0" advAuto="0" spid="565" grpId="3"/>
      <p:bldP build="whole" bldLvl="1" animBg="1" rev="0" advAuto="0" spid="569"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6" name="Image Gallery"/>
          <p:cNvGrpSpPr/>
          <p:nvPr/>
        </p:nvGrpSpPr>
        <p:grpSpPr>
          <a:xfrm>
            <a:off x="559692" y="848419"/>
            <a:ext cx="11885417" cy="6169077"/>
            <a:chOff x="0" y="0"/>
            <a:chExt cx="11885416" cy="6169076"/>
          </a:xfrm>
        </p:grpSpPr>
        <p:pic>
          <p:nvPicPr>
            <p:cNvPr id="574" name="Screen Shot 2019-08-07 at 3.46.10 PM.png" descr="Screen Shot 2019-08-07 at 3.46.10 PM.png"/>
            <p:cNvPicPr>
              <a:picLocks noChangeAspect="1"/>
            </p:cNvPicPr>
            <p:nvPr/>
          </p:nvPicPr>
          <p:blipFill>
            <a:blip r:embed="rId2">
              <a:extLst/>
            </a:blip>
            <a:stretch>
              <a:fillRect/>
            </a:stretch>
          </p:blipFill>
          <p:spPr>
            <a:xfrm>
              <a:off x="0" y="-1"/>
              <a:ext cx="11885417" cy="5306979"/>
            </a:xfrm>
            <a:prstGeom prst="rect">
              <a:avLst/>
            </a:prstGeom>
            <a:ln w="12700" cap="flat">
              <a:noFill/>
              <a:miter lim="400000"/>
            </a:ln>
            <a:effectLst/>
          </p:spPr>
        </p:pic>
        <p:sp>
          <p:nvSpPr>
            <p:cNvPr id="575" name="The Relationships Between Social Objectives and Component Skills (Bellini, 2016)"/>
            <p:cNvSpPr txBox="1"/>
            <p:nvPr/>
          </p:nvSpPr>
          <p:spPr>
            <a:xfrm>
              <a:off x="-1" y="5737276"/>
              <a:ext cx="11885418"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defRPr b="1" i="1" sz="2000">
                  <a:latin typeface="Georgia"/>
                  <a:ea typeface="Georgia"/>
                  <a:cs typeface="Georgia"/>
                  <a:sym typeface="Georgia"/>
                </a:defRPr>
              </a:lvl1pPr>
            </a:lstStyle>
            <a:p>
              <a:pPr/>
              <a:r>
                <a:t>The Relationships Between Social Objectives and Component Skills (Bellini, 2016)</a:t>
              </a:r>
            </a:p>
          </p:txBody>
        </p:sp>
      </p:gr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79" name="Poorly Implemented Interventions"/>
          <p:cNvSpPr txBox="1"/>
          <p:nvPr>
            <p:ph type="body" idx="4294967295"/>
          </p:nvPr>
        </p:nvSpPr>
        <p:spPr>
          <a:xfrm>
            <a:off x="508000" y="2055221"/>
            <a:ext cx="11988800" cy="6464945"/>
          </a:xfrm>
          <a:prstGeom prst="rect">
            <a:avLst/>
          </a:prstGeom>
          <a:gradFill>
            <a:gsLst>
              <a:gs pos="0">
                <a:srgbClr val="FFF7ED"/>
              </a:gs>
              <a:gs pos="100000">
                <a:srgbClr val="89847F"/>
              </a:gs>
            </a:gsLst>
            <a:lin ang="2700000"/>
          </a:gradFill>
        </p:spPr>
        <p:txBody>
          <a:bodyPr anchor="b"/>
          <a:lstStyle>
            <a:lvl1pPr marL="0" indent="0" algn="ctr" defTabSz="584200">
              <a:lnSpc>
                <a:spcPct val="90000"/>
              </a:lnSpc>
              <a:spcBef>
                <a:spcPts val="800"/>
              </a:spcBef>
              <a:buSzTx/>
              <a:buNone/>
              <a:defRPr sz="3700"/>
            </a:lvl1pPr>
          </a:lstStyle>
          <a:p>
            <a:pPr/>
            <a:r>
              <a:t>Poorly  Interventions</a:t>
            </a:r>
          </a:p>
        </p:txBody>
      </p:sp>
      <p:sp>
        <p:nvSpPr>
          <p:cNvPr id="580"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83" name="Poor social skill outcomes are directly related to poorly implemented interventions"/>
          <p:cNvGrpSpPr/>
          <p:nvPr/>
        </p:nvGrpSpPr>
        <p:grpSpPr>
          <a:xfrm>
            <a:off x="436156" y="728256"/>
            <a:ext cx="12132488" cy="1362889"/>
            <a:chOff x="0" y="0"/>
            <a:chExt cx="12132487" cy="1362887"/>
          </a:xfrm>
        </p:grpSpPr>
        <p:sp>
          <p:nvSpPr>
            <p:cNvPr id="581" name="Poor social skill outcomes are directly related to poorly implemented interventions"/>
            <p:cNvSpPr txBox="1"/>
            <p:nvPr/>
          </p:nvSpPr>
          <p:spPr>
            <a:xfrm>
              <a:off x="71842" y="71842"/>
              <a:ext cx="11988803" cy="1219203"/>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391413">
                <a:lnSpc>
                  <a:spcPct val="90000"/>
                </a:lnSpc>
                <a:spcBef>
                  <a:spcPts val="1000"/>
                </a:spcBef>
                <a:defRPr b="1" i="1" sz="3700">
                  <a:solidFill>
                    <a:schemeClr val="accent5">
                      <a:hueOff val="-411174"/>
                      <a:satOff val="4030"/>
                      <a:lumOff val="-29867"/>
                    </a:schemeClr>
                  </a:solidFill>
                  <a:latin typeface="Georgia"/>
                  <a:ea typeface="Georgia"/>
                  <a:cs typeface="Georgia"/>
                  <a:sym typeface="Georgia"/>
                </a:defRPr>
              </a:lvl1pPr>
            </a:lstStyle>
            <a:p>
              <a:pPr/>
              <a:r>
                <a:t>Poor social skill outcomes are directly related to poorly implemented interventions</a:t>
              </a:r>
            </a:p>
          </p:txBody>
        </p:sp>
        <p:pic>
          <p:nvPicPr>
            <p:cNvPr id="582" name="Poor social skill outcomes are directly related to poorly implemented interventions Poor social skill outcomes are directly related to poorly implemented interventions" descr="Poor social skill outcomes are directly related to poorly implemented interventions Poor social skill outcomes are directly related to poorly implemented interventions"/>
            <p:cNvPicPr>
              <a:picLocks noChangeAspect="1"/>
            </p:cNvPicPr>
            <p:nvPr/>
          </p:nvPicPr>
          <p:blipFill>
            <a:blip r:embed="rId2">
              <a:extLst/>
            </a:blip>
            <a:stretch>
              <a:fillRect/>
            </a:stretch>
          </p:blipFill>
          <p:spPr>
            <a:xfrm>
              <a:off x="-1" y="-1"/>
              <a:ext cx="12132488" cy="1362889"/>
            </a:xfrm>
            <a:prstGeom prst="rect">
              <a:avLst/>
            </a:prstGeom>
            <a:ln w="12700" cap="flat">
              <a:noFill/>
              <a:miter lim="400000"/>
            </a:ln>
            <a:effectLst/>
          </p:spPr>
        </p:pic>
      </p:grpSp>
      <p:grpSp>
        <p:nvGrpSpPr>
          <p:cNvPr id="586" name="Poorly implemented interventions are often the result of two things:…"/>
          <p:cNvGrpSpPr/>
          <p:nvPr/>
        </p:nvGrpSpPr>
        <p:grpSpPr>
          <a:xfrm>
            <a:off x="457200" y="2019300"/>
            <a:ext cx="12090400" cy="2519266"/>
            <a:chOff x="0" y="0"/>
            <a:chExt cx="12090400" cy="2519265"/>
          </a:xfrm>
        </p:grpSpPr>
        <p:sp>
          <p:nvSpPr>
            <p:cNvPr id="584" name="Poorly implemented interventions are often the result of two things:…"/>
            <p:cNvSpPr txBox="1"/>
            <p:nvPr/>
          </p:nvSpPr>
          <p:spPr>
            <a:xfrm>
              <a:off x="50800" y="50800"/>
              <a:ext cx="11988800" cy="2417666"/>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537462">
                <a:spcBef>
                  <a:spcPts val="700"/>
                </a:spcBef>
                <a:defRPr b="1" sz="2700">
                  <a:latin typeface="Georgia"/>
                  <a:ea typeface="Georgia"/>
                  <a:cs typeface="Georgia"/>
                  <a:sym typeface="Georgia"/>
                </a:defRPr>
              </a:pPr>
              <a:r>
                <a:t>Poorly implemented interventions are often the result of two things:</a:t>
              </a:r>
            </a:p>
            <a:p>
              <a:pPr marL="506306" indent="-506306" algn="l" defTabSz="537462">
                <a:spcBef>
                  <a:spcPts val="700"/>
                </a:spcBef>
                <a:buSzPct val="100000"/>
                <a:buAutoNum type="arabicPeriod" startAt="1"/>
                <a:defRPr sz="2700">
                  <a:latin typeface="Georgia"/>
                  <a:ea typeface="Georgia"/>
                  <a:cs typeface="Georgia"/>
                  <a:sym typeface="Georgia"/>
                </a:defRPr>
              </a:pPr>
              <a:r>
                <a:t>Lack of training by interventionist</a:t>
              </a:r>
            </a:p>
            <a:p>
              <a:pPr marL="506306" indent="-506306" algn="l" defTabSz="537462">
                <a:spcBef>
                  <a:spcPts val="700"/>
                </a:spcBef>
                <a:buSzPct val="100000"/>
                <a:buAutoNum type="arabicPeriod" startAt="1"/>
                <a:defRPr sz="2700">
                  <a:latin typeface="Georgia"/>
                  <a:ea typeface="Georgia"/>
                  <a:cs typeface="Georgia"/>
                  <a:sym typeface="Georgia"/>
                </a:defRPr>
              </a:pPr>
              <a:r>
                <a:t>Most “neuro-typical” adults are are not instinctively good at teaching social skills, because we are too darn good at performing them! </a:t>
              </a:r>
            </a:p>
          </p:txBody>
        </p:sp>
        <p:pic>
          <p:nvPicPr>
            <p:cNvPr id="585" name="Poorly implemented interventions are often the result of two things:… Poorly implemented interventions are often the result of two things:Lack of training by interventionistMost “neuro-typical” adults are are not instinctively good at teaching social ski" descr="Poorly implemented interventions are often the result of two things:… Poorly implemented interventions are often the result of two things:Lack of training by interventionistMost “neuro-typical” adults are are not instinctively good at teaching social skills, because we are too darn good at performing them! "/>
            <p:cNvPicPr>
              <a:picLocks noChangeAspect="1"/>
            </p:cNvPicPr>
            <p:nvPr/>
          </p:nvPicPr>
          <p:blipFill>
            <a:blip r:embed="rId3">
              <a:extLst/>
            </a:blip>
            <a:stretch>
              <a:fillRect/>
            </a:stretch>
          </p:blipFill>
          <p:spPr>
            <a:xfrm>
              <a:off x="0" y="0"/>
              <a:ext cx="12090400" cy="251926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79"/>
                                        </p:tgtEl>
                                        <p:attrNameLst>
                                          <p:attrName>style.visibility</p:attrName>
                                        </p:attrNameLst>
                                      </p:cBhvr>
                                      <p:to>
                                        <p:strVal val="visible"/>
                                      </p:to>
                                    </p:set>
                                    <p:animEffect filter="fade" transition="in">
                                      <p:cBhvr>
                                        <p:cTn id="7" dur="10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83"/>
                                        </p:tgtEl>
                                        <p:attrNameLst>
                                          <p:attrName>style.visibility</p:attrName>
                                        </p:attrNameLst>
                                      </p:cBhvr>
                                      <p:to>
                                        <p:strVal val="visible"/>
                                      </p:to>
                                    </p:set>
                                    <p:animEffect filter="box(out)" transition="in">
                                      <p:cBhvr>
                                        <p:cTn id="12" dur="1000"/>
                                        <p:tgtEl>
                                          <p:spTgt spid="583"/>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79"/>
                                        </p:tgtEl>
                                        <p:attrNameLst>
                                          <p:attrName>style.opacity</p:attrName>
                                        </p:attrNameLst>
                                      </p:cBhvr>
                                      <p:to>
                                        <p:strVal val="0.24"/>
                                      </p:to>
                                    </p:set>
                                    <p:animEffect filter="image" prLst="opacity: 0.24; ">
                                      <p:cBhvr>
                                        <p:cTn id="16" dur="indefinite" fill="hold"/>
                                        <p:tgtEl>
                                          <p:spTgt spid="57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86"/>
                                        </p:tgtEl>
                                        <p:attrNameLst>
                                          <p:attrName>style.visibility</p:attrName>
                                        </p:attrNameLst>
                                      </p:cBhvr>
                                      <p:to>
                                        <p:strVal val="visible"/>
                                      </p:to>
                                    </p:set>
                                    <p:animEffect filter="box(out)" transition="in">
                                      <p:cBhvr>
                                        <p:cTn id="21" dur="1000"/>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6" grpId="4"/>
      <p:bldP build="whole" bldLvl="1" animBg="1" rev="0" advAuto="0" spid="583" grpId="2"/>
      <p:bldP build="whole" bldLvl="1" animBg="1" rev="0" advAuto="0" spid="579" grpId="1"/>
      <p:bldP build="whole" bldLvl="1" animBg="1" rev="0" advAuto="0" spid="579"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Why Social Skills Programming is often Ineffective"/>
          <p:cNvSpPr txBox="1"/>
          <p:nvPr>
            <p:ph type="title" idx="4294967295"/>
          </p:nvPr>
        </p:nvSpPr>
        <p:spPr>
          <a:prstGeom prst="rect">
            <a:avLst/>
          </a:prstGeom>
          <a:gradFill>
            <a:gsLst>
              <a:gs pos="0">
                <a:srgbClr val="89847F"/>
              </a:gs>
              <a:gs pos="100000">
                <a:srgbClr val="C9C3BA"/>
              </a:gs>
            </a:gsLst>
            <a:lin ang="2700000"/>
          </a:gradFill>
        </p:spPr>
        <p:txBody>
          <a:bodyPr/>
          <a:lstStyle/>
          <a:p>
            <a:pPr defTabSz="391413">
              <a:spcBef>
                <a:spcPts val="1000"/>
              </a:spcBef>
              <a:defRPr b="1" sz="3700">
                <a:solidFill>
                  <a:schemeClr val="accent5">
                    <a:hueOff val="-411174"/>
                    <a:satOff val="4030"/>
                    <a:lumOff val="-29867"/>
                  </a:schemeClr>
                </a:solidFill>
                <a:latin typeface="Georgia"/>
                <a:ea typeface="Georgia"/>
                <a:cs typeface="Georgia"/>
                <a:sym typeface="Georgia"/>
              </a:defRPr>
            </a:pPr>
            <a:r>
              <a:t>Why Social Skills Programming is often </a:t>
            </a:r>
            <a:r>
              <a:rPr u="sng"/>
              <a:t>Ineffective</a:t>
            </a:r>
          </a:p>
        </p:txBody>
      </p:sp>
      <p:sp>
        <p:nvSpPr>
          <p:cNvPr id="589" name="Lack of Systematic Programming"/>
          <p:cNvSpPr txBox="1"/>
          <p:nvPr>
            <p:ph type="body" idx="4294967295"/>
          </p:nvPr>
        </p:nvSpPr>
        <p:spPr>
          <a:xfrm>
            <a:off x="508000" y="2055220"/>
            <a:ext cx="11988800" cy="6367465"/>
          </a:xfrm>
          <a:prstGeom prst="rect">
            <a:avLst/>
          </a:prstGeom>
          <a:gradFill>
            <a:gsLst>
              <a:gs pos="0">
                <a:srgbClr val="FFF7ED"/>
              </a:gs>
              <a:gs pos="100000">
                <a:srgbClr val="89847F"/>
              </a:gs>
            </a:gsLst>
            <a:lin ang="2700000"/>
          </a:gradFill>
        </p:spPr>
        <p:txBody>
          <a:bodyPr anchor="b"/>
          <a:lstStyle>
            <a:lvl1pPr marL="0" indent="0" algn="ctr" defTabSz="584200">
              <a:lnSpc>
                <a:spcPct val="90000"/>
              </a:lnSpc>
              <a:spcBef>
                <a:spcPts val="800"/>
              </a:spcBef>
              <a:buSzTx/>
              <a:buNone/>
              <a:defRPr sz="3700"/>
            </a:lvl1pPr>
          </a:lstStyle>
          <a:p>
            <a:pPr/>
            <a:r>
              <a:t>Lack of Systematic Programming</a:t>
            </a:r>
          </a:p>
        </p:txBody>
      </p:sp>
      <p:sp>
        <p:nvSpPr>
          <p:cNvPr id="590" name="Bellini (2007; 2019)"/>
          <p:cNvSpPr txBox="1"/>
          <p:nvPr/>
        </p:nvSpPr>
        <p:spPr>
          <a:xfrm>
            <a:off x="4910540" y="8750300"/>
            <a:ext cx="325829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87680" indent="-487680" algn="l">
              <a:lnSpc>
                <a:spcPct val="90000"/>
              </a:lnSpc>
              <a:spcBef>
                <a:spcPts val="800"/>
              </a:spcBef>
              <a:defRPr sz="3000"/>
            </a:lvl1pPr>
          </a:lstStyle>
          <a:p>
            <a:pPr/>
            <a:r>
              <a:t>Bellini (2007; 2019)</a:t>
            </a:r>
          </a:p>
        </p:txBody>
      </p:sp>
      <p:grpSp>
        <p:nvGrpSpPr>
          <p:cNvPr id="593" name="Social skills programming must be systematic"/>
          <p:cNvGrpSpPr/>
          <p:nvPr/>
        </p:nvGrpSpPr>
        <p:grpSpPr>
          <a:xfrm>
            <a:off x="436156" y="728256"/>
            <a:ext cx="12132488" cy="1444893"/>
            <a:chOff x="0" y="0"/>
            <a:chExt cx="12132487" cy="1444891"/>
          </a:xfrm>
        </p:grpSpPr>
        <p:sp>
          <p:nvSpPr>
            <p:cNvPr id="591" name="Social skills programming must be systematic"/>
            <p:cNvSpPr txBox="1"/>
            <p:nvPr/>
          </p:nvSpPr>
          <p:spPr>
            <a:xfrm>
              <a:off x="71842" y="71842"/>
              <a:ext cx="11988803" cy="1301207"/>
            </a:xfrm>
            <a:prstGeom prst="rect">
              <a:avLst/>
            </a:prstGeom>
            <a:gradFill flip="none" rotWithShape="1">
              <a:gsLst>
                <a:gs pos="0">
                  <a:srgbClr val="89847F"/>
                </a:gs>
                <a:gs pos="100000">
                  <a:srgbClr val="C9C3BA"/>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414780">
                <a:lnSpc>
                  <a:spcPct val="90000"/>
                </a:lnSpc>
                <a:spcBef>
                  <a:spcPts val="1100"/>
                </a:spcBef>
                <a:defRPr b="1" i="1" sz="3900">
                  <a:solidFill>
                    <a:schemeClr val="accent5">
                      <a:hueOff val="-411174"/>
                      <a:satOff val="4030"/>
                      <a:lumOff val="-29867"/>
                    </a:schemeClr>
                  </a:solidFill>
                  <a:latin typeface="Georgia"/>
                  <a:ea typeface="Georgia"/>
                  <a:cs typeface="Georgia"/>
                  <a:sym typeface="Georgia"/>
                </a:defRPr>
              </a:lvl1pPr>
            </a:lstStyle>
            <a:p>
              <a:pPr/>
              <a:r>
                <a:t>Social skills programming must be systematic </a:t>
              </a:r>
            </a:p>
          </p:txBody>
        </p:sp>
        <p:pic>
          <p:nvPicPr>
            <p:cNvPr id="592" name="Social skills programming must be systematic Social skills programming must be systematic " descr="Social skills programming must be systematic Social skills programming must be systematic "/>
            <p:cNvPicPr>
              <a:picLocks noChangeAspect="1"/>
            </p:cNvPicPr>
            <p:nvPr/>
          </p:nvPicPr>
          <p:blipFill>
            <a:blip r:embed="rId2">
              <a:extLst/>
            </a:blip>
            <a:stretch>
              <a:fillRect/>
            </a:stretch>
          </p:blipFill>
          <p:spPr>
            <a:xfrm>
              <a:off x="-1" y="-1"/>
              <a:ext cx="12132488" cy="1444893"/>
            </a:xfrm>
            <a:prstGeom prst="rect">
              <a:avLst/>
            </a:prstGeom>
            <a:ln w="12700" cap="flat">
              <a:noFill/>
              <a:miter lim="400000"/>
            </a:ln>
            <a:effectLst/>
          </p:spPr>
        </p:pic>
      </p:grpSp>
      <p:grpSp>
        <p:nvGrpSpPr>
          <p:cNvPr id="596" name="Two Things to Remember:…"/>
          <p:cNvGrpSpPr/>
          <p:nvPr/>
        </p:nvGrpSpPr>
        <p:grpSpPr>
          <a:xfrm>
            <a:off x="446935" y="2120899"/>
            <a:ext cx="12110930" cy="3395120"/>
            <a:chOff x="0" y="0"/>
            <a:chExt cx="12110928" cy="3395119"/>
          </a:xfrm>
        </p:grpSpPr>
        <p:sp>
          <p:nvSpPr>
            <p:cNvPr id="594" name="Two Things to Remember:…"/>
            <p:cNvSpPr txBox="1"/>
            <p:nvPr/>
          </p:nvSpPr>
          <p:spPr>
            <a:xfrm>
              <a:off x="50886" y="50885"/>
              <a:ext cx="12009156" cy="3293347"/>
            </a:xfrm>
            <a:prstGeom prst="rect">
              <a:avLst/>
            </a:prstGeom>
            <a:gradFill flip="none" rotWithShape="1">
              <a:gsLst>
                <a:gs pos="0">
                  <a:srgbClr val="FFF7ED"/>
                </a:gs>
                <a:gs pos="100000">
                  <a:srgbClr val="89847F"/>
                </a:gs>
              </a:gsLst>
              <a:lin ang="27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marL="487680" indent="-487680" algn="l">
                <a:lnSpc>
                  <a:spcPct val="90000"/>
                </a:lnSpc>
                <a:spcBef>
                  <a:spcPts val="1600"/>
                </a:spcBef>
                <a:defRPr b="1" sz="3000">
                  <a:latin typeface="Georgia"/>
                  <a:ea typeface="Georgia"/>
                  <a:cs typeface="Georgia"/>
                  <a:sym typeface="Georgia"/>
                </a:defRPr>
              </a:pPr>
              <a:r>
                <a:t>Two Things to Remember:</a:t>
              </a:r>
            </a:p>
            <a:p>
              <a:pPr marL="228599" indent="-228599" algn="l">
                <a:lnSpc>
                  <a:spcPct val="90000"/>
                </a:lnSpc>
                <a:spcBef>
                  <a:spcPts val="1600"/>
                </a:spcBef>
                <a:buSzPct val="100000"/>
                <a:buAutoNum type="arabicPeriod" startAt="1"/>
                <a:defRPr sz="3000">
                  <a:latin typeface="Georgia"/>
                  <a:ea typeface="Georgia"/>
                  <a:cs typeface="Georgia"/>
                  <a:sym typeface="Georgia"/>
                </a:defRPr>
              </a:pPr>
              <a:r>
                <a:t>We can’t expect to be successful if we continue to “sort of” teach social skills</a:t>
              </a:r>
            </a:p>
            <a:p>
              <a:pPr marL="228599" indent="-228599" algn="l">
                <a:lnSpc>
                  <a:spcPct val="90000"/>
                </a:lnSpc>
                <a:spcBef>
                  <a:spcPts val="1600"/>
                </a:spcBef>
                <a:buSzPct val="100000"/>
                <a:buAutoNum type="arabicPeriod" startAt="1"/>
                <a:defRPr sz="3000">
                  <a:latin typeface="Georgia"/>
                  <a:ea typeface="Georgia"/>
                  <a:cs typeface="Georgia"/>
                  <a:sym typeface="Georgia"/>
                </a:defRPr>
              </a:pPr>
              <a:r>
                <a:t>We need to </a:t>
              </a:r>
              <a:r>
                <a:rPr b="1"/>
                <a:t>stop“chasing” behaviors</a:t>
              </a:r>
              <a:r>
                <a:t> and start teaching essential social skills and addressing underlying deficits</a:t>
              </a:r>
            </a:p>
          </p:txBody>
        </p:sp>
        <p:pic>
          <p:nvPicPr>
            <p:cNvPr id="595" name="Two Things to Remember:… Two Things to Remember:We can’t expect to be successful if we continue to “sort of” teach social skillsWe need to stop“chasing” behaviors and start teaching essential social skills and addressing underlying deficits" descr="Two Things to Remember:… Two Things to Remember:We can’t expect to be successful if we continue to “sort of” teach social skillsWe need to stop“chasing” behaviors and start teaching essential social skills and addressing underlying deficits"/>
            <p:cNvPicPr>
              <a:picLocks noChangeAspect="1"/>
            </p:cNvPicPr>
            <p:nvPr/>
          </p:nvPicPr>
          <p:blipFill>
            <a:blip r:embed="rId3">
              <a:extLst/>
            </a:blip>
            <a:stretch>
              <a:fillRect/>
            </a:stretch>
          </p:blipFill>
          <p:spPr>
            <a:xfrm>
              <a:off x="0" y="-1"/>
              <a:ext cx="12110929" cy="339512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89"/>
                                        </p:tgtEl>
                                        <p:attrNameLst>
                                          <p:attrName>style.visibility</p:attrName>
                                        </p:attrNameLst>
                                      </p:cBhvr>
                                      <p:to>
                                        <p:strVal val="visible"/>
                                      </p:to>
                                    </p:set>
                                    <p:animEffect filter="fade" transition="in">
                                      <p:cBhvr>
                                        <p:cTn id="7" dur="10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593"/>
                                        </p:tgtEl>
                                        <p:attrNameLst>
                                          <p:attrName>style.visibility</p:attrName>
                                        </p:attrNameLst>
                                      </p:cBhvr>
                                      <p:to>
                                        <p:strVal val="visible"/>
                                      </p:to>
                                    </p:set>
                                    <p:animEffect filter="box(out)" transition="in">
                                      <p:cBhvr>
                                        <p:cTn id="12" dur="1000"/>
                                        <p:tgtEl>
                                          <p:spTgt spid="593"/>
                                        </p:tgtEl>
                                      </p:cBhvr>
                                    </p:animEffect>
                                  </p:childTnLst>
                                </p:cTn>
                              </p:par>
                            </p:childTnLst>
                          </p:cTn>
                        </p:par>
                        <p:par>
                          <p:cTn id="13" fill="hold">
                            <p:stCondLst>
                              <p:cond delay="0"/>
                            </p:stCondLst>
                            <p:childTnLst>
                              <p:par>
                                <p:cTn id="14" presetClass="emph" nodeType="afterEffect" presetID="9" grpId="3" fill="hold">
                                  <p:stCondLst>
                                    <p:cond delay="0"/>
                                  </p:stCondLst>
                                  <p:childTnLst>
                                    <p:set>
                                      <p:cBhvr>
                                        <p:cTn id="15" dur="indefinite" fill="hold"/>
                                        <p:tgtEl>
                                          <p:spTgt spid="589"/>
                                        </p:tgtEl>
                                        <p:attrNameLst>
                                          <p:attrName>style.opacity</p:attrName>
                                        </p:attrNameLst>
                                      </p:cBhvr>
                                      <p:to>
                                        <p:strVal val="0.24"/>
                                      </p:to>
                                    </p:set>
                                    <p:animEffect filter="image" prLst="opacity: 0.24; ">
                                      <p:cBhvr>
                                        <p:cTn id="16" dur="indefinite" fill="hold"/>
                                        <p:tgtEl>
                                          <p:spTgt spid="58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4" grpId="4" fill="hold">
                                  <p:stCondLst>
                                    <p:cond delay="0"/>
                                  </p:stCondLst>
                                  <p:iterate type="el" backwards="0">
                                    <p:tmAbs val="0"/>
                                  </p:iterate>
                                  <p:childTnLst>
                                    <p:set>
                                      <p:cBhvr>
                                        <p:cTn id="20" fill="hold"/>
                                        <p:tgtEl>
                                          <p:spTgt spid="596"/>
                                        </p:tgtEl>
                                        <p:attrNameLst>
                                          <p:attrName>style.visibility</p:attrName>
                                        </p:attrNameLst>
                                      </p:cBhvr>
                                      <p:to>
                                        <p:strVal val="visible"/>
                                      </p:to>
                                    </p:set>
                                    <p:animEffect filter="box(out)" transition="in">
                                      <p:cBhvr>
                                        <p:cTn id="21" dur="10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9" grpId="1"/>
      <p:bldP build="whole" bldLvl="1" animBg="1" rev="0" advAuto="0" spid="596" grpId="4"/>
      <p:bldP build="whole" bldLvl="1" animBg="1" rev="0" advAuto="0" spid="593" grpId="2"/>
      <p:bldP build="whole" bldLvl="1" animBg="1" rev="0" advAuto="0" spid="589" grpId="3"/>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8" name="What is the Building Social Relationships Program?"/>
          <p:cNvSpPr txBox="1"/>
          <p:nvPr>
            <p:ph type="title"/>
          </p:nvPr>
        </p:nvSpPr>
        <p:spPr>
          <a:prstGeom prst="rect">
            <a:avLst/>
          </a:prstGeom>
          <a:gradFill>
            <a:gsLst>
              <a:gs pos="0">
                <a:srgbClr val="89847F"/>
              </a:gs>
              <a:gs pos="100000">
                <a:srgbClr val="C9C3BA"/>
              </a:gs>
            </a:gsLst>
            <a:lin ang="2700000"/>
          </a:gradFill>
          <a:ln w="9525">
            <a:round/>
          </a:ln>
        </p:spPr>
        <p:txBody>
          <a:bodyPr/>
          <a:lstStyle>
            <a:lvl1pPr defTabSz="391414">
              <a:spcBef>
                <a:spcPts val="1000"/>
              </a:spcBef>
              <a:defRPr b="1" sz="3752">
                <a:latin typeface="Georgia"/>
                <a:ea typeface="Georgia"/>
                <a:cs typeface="Georgia"/>
                <a:sym typeface="Georgia"/>
              </a:defRPr>
            </a:lvl1pPr>
          </a:lstStyle>
          <a:p>
            <a:pPr/>
            <a:r>
              <a:t>What is the Building Social Relationships Program?</a:t>
            </a:r>
          </a:p>
        </p:txBody>
      </p:sp>
      <p:sp>
        <p:nvSpPr>
          <p:cNvPr id="599" name="The Building Social Relationships program is a systematic social skills program that teaches social skills and activates social cognition"/>
          <p:cNvSpPr txBox="1"/>
          <p:nvPr>
            <p:ph type="body" sz="quarter" idx="1"/>
          </p:nvPr>
        </p:nvSpPr>
        <p:spPr>
          <a:xfrm>
            <a:off x="508000" y="2044700"/>
            <a:ext cx="11988800" cy="1993057"/>
          </a:xfrm>
          <a:prstGeom prst="rect">
            <a:avLst/>
          </a:prstGeom>
          <a:gradFill>
            <a:gsLst>
              <a:gs pos="0">
                <a:srgbClr val="FFF7ED"/>
              </a:gs>
              <a:gs pos="100000">
                <a:srgbClr val="89847F"/>
              </a:gs>
            </a:gsLst>
            <a:lin ang="2700000"/>
          </a:gradFill>
          <a:ln w="9525">
            <a:round/>
          </a:ln>
        </p:spPr>
        <p:txBody>
          <a:bodyPr/>
          <a:lstStyle/>
          <a:p>
            <a:pPr marL="0" indent="0">
              <a:buClrTx/>
              <a:buSzTx/>
              <a:buFontTx/>
              <a:buNone/>
              <a:defRPr sz="3200">
                <a:solidFill>
                  <a:srgbClr val="000000"/>
                </a:solidFill>
                <a:latin typeface="Georgia"/>
                <a:ea typeface="Georgia"/>
                <a:cs typeface="Georgia"/>
                <a:sym typeface="Georgia"/>
              </a:defRPr>
            </a:pPr>
            <a:r>
              <a:t>The Building Social Relationships program is a </a:t>
            </a:r>
            <a:r>
              <a:rPr b="1" i="1" sz="3500"/>
              <a:t>systematic</a:t>
            </a:r>
            <a:r>
              <a:t> social skills program that </a:t>
            </a:r>
            <a:r>
              <a:rPr b="1" i="1" sz="3500"/>
              <a:t>teaches social skills</a:t>
            </a:r>
            <a:r>
              <a:t> and </a:t>
            </a:r>
            <a:r>
              <a:rPr b="1" i="1" sz="3500"/>
              <a:t>activates social cognition</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Four Primary Goals"/>
          <p:cNvSpPr/>
          <p:nvPr>
            <p:ph type="title"/>
          </p:nvPr>
        </p:nvSpPr>
        <p:spPr>
          <a:prstGeom prst="rect">
            <a:avLst/>
          </a:prstGeom>
        </p:spPr>
        <p:txBody>
          <a:bodyPr/>
          <a:lstStyle>
            <a:lvl1pPr>
              <a:defRPr b="1">
                <a:solidFill>
                  <a:schemeClr val="accent5">
                    <a:hueOff val="-411174"/>
                    <a:satOff val="4030"/>
                    <a:lumOff val="-29867"/>
                  </a:schemeClr>
                </a:solidFill>
                <a:latin typeface="Georgia"/>
                <a:ea typeface="Georgia"/>
                <a:cs typeface="Georgia"/>
                <a:sym typeface="Georgia"/>
              </a:defRPr>
            </a:lvl1pPr>
          </a:lstStyle>
          <a:p>
            <a:pPr/>
            <a:r>
              <a:t>Four Primary Goals</a:t>
            </a:r>
          </a:p>
        </p:txBody>
      </p:sp>
      <p:grpSp>
        <p:nvGrpSpPr>
          <p:cNvPr id="311" name="Goal 3:…"/>
          <p:cNvGrpSpPr/>
          <p:nvPr/>
        </p:nvGrpSpPr>
        <p:grpSpPr>
          <a:xfrm>
            <a:off x="304800" y="6085730"/>
            <a:ext cx="12090400" cy="1341340"/>
            <a:chOff x="0" y="0"/>
            <a:chExt cx="12090400" cy="1341338"/>
          </a:xfrm>
        </p:grpSpPr>
        <p:sp>
          <p:nvSpPr>
            <p:cNvPr id="310" name="Goal 3:…"/>
            <p:cNvSpPr txBox="1"/>
            <p:nvPr/>
          </p:nvSpPr>
          <p:spPr>
            <a:xfrm>
              <a:off x="50800" y="50800"/>
              <a:ext cx="11988800" cy="1239739"/>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187960">
                <a:spcBef>
                  <a:spcPts val="900"/>
                </a:spcBef>
                <a:defRPr b="1" sz="2800">
                  <a:solidFill>
                    <a:schemeClr val="accent5">
                      <a:hueOff val="-411174"/>
                      <a:satOff val="4030"/>
                      <a:lumOff val="-29867"/>
                    </a:schemeClr>
                  </a:solidFill>
                  <a:latin typeface="Georgia"/>
                  <a:ea typeface="Georgia"/>
                  <a:cs typeface="Georgia"/>
                  <a:sym typeface="Georgia"/>
                </a:defRPr>
              </a:pPr>
              <a:r>
                <a:t>Goal 3:</a:t>
              </a:r>
            </a:p>
            <a:p>
              <a:pPr algn="l" defTabSz="187960">
                <a:spcBef>
                  <a:spcPts val="900"/>
                </a:spcBef>
                <a:defRPr b="1" sz="2800">
                  <a:latin typeface="Georgia"/>
                  <a:ea typeface="Georgia"/>
                  <a:cs typeface="Georgia"/>
                  <a:sym typeface="Georgia"/>
                </a:defRPr>
              </a:pPr>
              <a:r>
                <a:t>To change the way you </a:t>
              </a:r>
              <a:r>
                <a:rPr i="1"/>
                <a:t>think</a:t>
              </a:r>
              <a:r>
                <a:t> about social skills programming</a:t>
              </a:r>
            </a:p>
          </p:txBody>
        </p:sp>
        <p:pic>
          <p:nvPicPr>
            <p:cNvPr id="309" name="Goal 3:… Goal 3:To change the way you think about social skills programming" descr="Goal 3:… Goal 3:To change the way you think about social skills programming"/>
            <p:cNvPicPr>
              <a:picLocks noChangeAspect="0"/>
            </p:cNvPicPr>
            <p:nvPr/>
          </p:nvPicPr>
          <p:blipFill>
            <a:blip r:embed="rId2">
              <a:extLst/>
            </a:blip>
            <a:stretch>
              <a:fillRect/>
            </a:stretch>
          </p:blipFill>
          <p:spPr>
            <a:xfrm>
              <a:off x="0" y="0"/>
              <a:ext cx="12090400" cy="1341339"/>
            </a:xfrm>
            <a:prstGeom prst="rect">
              <a:avLst/>
            </a:prstGeom>
            <a:effectLst/>
          </p:spPr>
        </p:pic>
      </p:grpSp>
      <p:grpSp>
        <p:nvGrpSpPr>
          <p:cNvPr id="314" name="Goal 1:…"/>
          <p:cNvGrpSpPr/>
          <p:nvPr/>
        </p:nvGrpSpPr>
        <p:grpSpPr>
          <a:xfrm>
            <a:off x="304800" y="2372816"/>
            <a:ext cx="12090400" cy="1658963"/>
            <a:chOff x="0" y="0"/>
            <a:chExt cx="12090400" cy="1658962"/>
          </a:xfrm>
        </p:grpSpPr>
        <p:sp>
          <p:nvSpPr>
            <p:cNvPr id="313" name="Goal 1:…"/>
            <p:cNvSpPr txBox="1"/>
            <p:nvPr/>
          </p:nvSpPr>
          <p:spPr>
            <a:xfrm>
              <a:off x="50799" y="50800"/>
              <a:ext cx="11988801" cy="1557363"/>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187960">
                <a:spcBef>
                  <a:spcPts val="900"/>
                </a:spcBef>
                <a:defRPr b="1" sz="2800">
                  <a:solidFill>
                    <a:schemeClr val="accent5">
                      <a:hueOff val="-411174"/>
                      <a:satOff val="4030"/>
                      <a:lumOff val="-29867"/>
                    </a:schemeClr>
                  </a:solidFill>
                  <a:latin typeface="Georgia"/>
                  <a:ea typeface="Georgia"/>
                  <a:cs typeface="Georgia"/>
                  <a:sym typeface="Georgia"/>
                </a:defRPr>
              </a:pPr>
              <a:r>
                <a:t>Goal 1:</a:t>
              </a:r>
            </a:p>
            <a:p>
              <a:pPr algn="l" defTabSz="187960">
                <a:spcBef>
                  <a:spcPts val="900"/>
                </a:spcBef>
                <a:defRPr b="1" sz="2800">
                  <a:latin typeface="Georgia"/>
                  <a:ea typeface="Georgia"/>
                  <a:cs typeface="Georgia"/>
                  <a:sym typeface="Georgia"/>
                </a:defRPr>
              </a:pPr>
              <a:r>
                <a:t>To enhance your knowledge of social skills and social cognitive processing in youth on the autism spectrum</a:t>
              </a:r>
            </a:p>
          </p:txBody>
        </p:sp>
        <p:pic>
          <p:nvPicPr>
            <p:cNvPr id="312" name="Goal 1:… Goal 1:To enhance your knowledge of social skills and social cognitive processing in youth on the autism spectrum" descr="Goal 1:… Goal 1:To enhance your knowledge of social skills and social cognitive processing in youth on the autism spectrum"/>
            <p:cNvPicPr>
              <a:picLocks noChangeAspect="0"/>
            </p:cNvPicPr>
            <p:nvPr/>
          </p:nvPicPr>
          <p:blipFill>
            <a:blip r:embed="rId3">
              <a:extLst/>
            </a:blip>
            <a:stretch>
              <a:fillRect/>
            </a:stretch>
          </p:blipFill>
          <p:spPr>
            <a:xfrm>
              <a:off x="0" y="0"/>
              <a:ext cx="12090400" cy="1658963"/>
            </a:xfrm>
            <a:prstGeom prst="rect">
              <a:avLst/>
            </a:prstGeom>
            <a:effectLst/>
          </p:spPr>
        </p:pic>
      </p:grpSp>
      <p:grpSp>
        <p:nvGrpSpPr>
          <p:cNvPr id="317" name="Goal 2:…"/>
          <p:cNvGrpSpPr/>
          <p:nvPr/>
        </p:nvGrpSpPr>
        <p:grpSpPr>
          <a:xfrm>
            <a:off x="304800" y="4023345"/>
            <a:ext cx="12090400" cy="2062510"/>
            <a:chOff x="0" y="0"/>
            <a:chExt cx="12090400" cy="2062509"/>
          </a:xfrm>
        </p:grpSpPr>
        <p:sp>
          <p:nvSpPr>
            <p:cNvPr id="316" name="Goal 2:…"/>
            <p:cNvSpPr txBox="1"/>
            <p:nvPr/>
          </p:nvSpPr>
          <p:spPr>
            <a:xfrm>
              <a:off x="50799" y="50799"/>
              <a:ext cx="11988801" cy="1960911"/>
            </a:xfrm>
            <a:prstGeom prst="rect">
              <a:avLst/>
            </a:prstGeom>
            <a:gradFill flip="none" rotWithShape="1">
              <a:gsLst>
                <a:gs pos="0">
                  <a:srgbClr val="C9C3BA"/>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187960">
                <a:spcBef>
                  <a:spcPts val="900"/>
                </a:spcBef>
                <a:defRPr b="1" sz="2800">
                  <a:solidFill>
                    <a:schemeClr val="accent5">
                      <a:hueOff val="-411174"/>
                      <a:satOff val="4030"/>
                      <a:lumOff val="-29867"/>
                    </a:schemeClr>
                  </a:solidFill>
                  <a:latin typeface="Georgia"/>
                  <a:ea typeface="Georgia"/>
                  <a:cs typeface="Georgia"/>
                  <a:sym typeface="Georgia"/>
                </a:defRPr>
              </a:pPr>
              <a:r>
                <a:t>Goal 2:</a:t>
              </a:r>
            </a:p>
            <a:p>
              <a:pPr algn="l" defTabSz="187960">
                <a:spcBef>
                  <a:spcPts val="900"/>
                </a:spcBef>
                <a:defRPr b="1" sz="2800">
                  <a:latin typeface="Georgia"/>
                  <a:ea typeface="Georgia"/>
                  <a:cs typeface="Georgia"/>
                  <a:sym typeface="Georgia"/>
                </a:defRPr>
              </a:pPr>
              <a:r>
                <a:t>To enhance your understanding of the importance of social skills on student outcomes, and increase your knowledge of the ingredients of effective social skills programming</a:t>
              </a:r>
            </a:p>
          </p:txBody>
        </p:sp>
        <p:pic>
          <p:nvPicPr>
            <p:cNvPr id="315" name="Goal 2:… Goal 2:To enhance your understanding of the importance of social skills on student outcomes, and increase your knowledge of the ingredients of effective social skills programming" descr="Goal 2:… Goal 2:To enhance your understanding of the importance of social skills on student outcomes, and increase your knowledge of the ingredients of effective social skills programming"/>
            <p:cNvPicPr>
              <a:picLocks noChangeAspect="0"/>
            </p:cNvPicPr>
            <p:nvPr/>
          </p:nvPicPr>
          <p:blipFill>
            <a:blip r:embed="rId4">
              <a:extLst/>
            </a:blip>
            <a:stretch>
              <a:fillRect/>
            </a:stretch>
          </p:blipFill>
          <p:spPr>
            <a:xfrm>
              <a:off x="0" y="0"/>
              <a:ext cx="12090400" cy="2062510"/>
            </a:xfrm>
            <a:prstGeom prst="rect">
              <a:avLst/>
            </a:prstGeom>
            <a:effectLst/>
          </p:spPr>
        </p:pic>
      </p:grpSp>
      <p:grpSp>
        <p:nvGrpSpPr>
          <p:cNvPr id="320" name="Goal 4:…"/>
          <p:cNvGrpSpPr/>
          <p:nvPr/>
        </p:nvGrpSpPr>
        <p:grpSpPr>
          <a:xfrm>
            <a:off x="304800" y="7452345"/>
            <a:ext cx="12090400" cy="1658963"/>
            <a:chOff x="0" y="0"/>
            <a:chExt cx="12090400" cy="1658962"/>
          </a:xfrm>
        </p:grpSpPr>
        <p:sp>
          <p:nvSpPr>
            <p:cNvPr id="319" name="Goal 4:…"/>
            <p:cNvSpPr txBox="1"/>
            <p:nvPr/>
          </p:nvSpPr>
          <p:spPr>
            <a:xfrm>
              <a:off x="50799" y="50800"/>
              <a:ext cx="11988801" cy="1557363"/>
            </a:xfrm>
            <a:prstGeom prst="rect">
              <a:avLst/>
            </a:prstGeom>
            <a:gradFill flip="none" rotWithShape="1">
              <a:gsLst>
                <a:gs pos="0">
                  <a:srgbClr val="C9C3BA"/>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187960">
                <a:spcBef>
                  <a:spcPts val="900"/>
                </a:spcBef>
                <a:defRPr b="1" sz="2800">
                  <a:solidFill>
                    <a:schemeClr val="accent5">
                      <a:hueOff val="-411174"/>
                      <a:satOff val="4030"/>
                      <a:lumOff val="-29867"/>
                    </a:schemeClr>
                  </a:solidFill>
                  <a:latin typeface="Georgia"/>
                  <a:ea typeface="Georgia"/>
                  <a:cs typeface="Georgia"/>
                  <a:sym typeface="Georgia"/>
                </a:defRPr>
              </a:pPr>
              <a:r>
                <a:t>Goal 4:</a:t>
              </a:r>
            </a:p>
            <a:p>
              <a:pPr algn="l" defTabSz="187960">
                <a:spcBef>
                  <a:spcPts val="900"/>
                </a:spcBef>
                <a:defRPr b="1" sz="2800">
                  <a:latin typeface="Georgia"/>
                  <a:ea typeface="Georgia"/>
                  <a:cs typeface="Georgia"/>
                  <a:sym typeface="Georgia"/>
                </a:defRPr>
              </a:pPr>
              <a:r>
                <a:t>To change the way you </a:t>
              </a:r>
              <a:r>
                <a:rPr i="1"/>
                <a:t>teach</a:t>
              </a:r>
              <a:r>
                <a:t> social skills</a:t>
              </a:r>
            </a:p>
          </p:txBody>
        </p:sp>
        <p:pic>
          <p:nvPicPr>
            <p:cNvPr id="318" name="Goal 4:… Goal 4:To change the way you teach social skills" descr="Goal 4:… Goal 4:To change the way you teach social skills"/>
            <p:cNvPicPr>
              <a:picLocks noChangeAspect="0"/>
            </p:cNvPicPr>
            <p:nvPr/>
          </p:nvPicPr>
          <p:blipFill>
            <a:blip r:embed="rId3">
              <a:extLst/>
            </a:blip>
            <a:stretch>
              <a:fillRect/>
            </a:stretch>
          </p:blipFill>
          <p:spPr>
            <a:xfrm>
              <a:off x="0" y="0"/>
              <a:ext cx="12090400" cy="1658963"/>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0" advTm="0" p14:dur="1500">
        <p15:prstTrans prst="peelOff" invX="1"/>
      </p:transition>
    </mc:Choice>
    <mc:Choice xmlns:p14="http://schemas.microsoft.com/office/powerpoint/2010/main" Requires="p14">
      <p:transition spd="slow" advClick="0" advTm="0"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wd" backwards="0">
                                    <p:tmAbs val="0"/>
                                  </p:iterate>
                                  <p:childTnLst>
                                    <p:set>
                                      <p:cBhvr>
                                        <p:cTn id="6" fill="hold"/>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wd" backwards="0">
                                    <p:tmAbs val="0"/>
                                  </p:iterate>
                                  <p:childTnLst>
                                    <p:set>
                                      <p:cBhvr>
                                        <p:cTn id="10" fill="hold"/>
                                        <p:tgtEl>
                                          <p:spTgt spid="317"/>
                                        </p:tgtEl>
                                        <p:attrNameLst>
                                          <p:attrName>style.visibility</p:attrName>
                                        </p:attrNameLst>
                                      </p:cBhvr>
                                      <p:to>
                                        <p:strVal val="visible"/>
                                      </p:to>
                                    </p:set>
                                  </p:childTnLst>
                                </p:cTn>
                              </p:par>
                            </p:childTnLst>
                          </p:cTn>
                        </p:par>
                        <p:par>
                          <p:cTn id="11" fill="hold">
                            <p:stCondLst>
                              <p:cond delay="0"/>
                            </p:stCondLst>
                            <p:childTnLst>
                              <p:par>
                                <p:cTn id="12" presetClass="emph" nodeType="withEffect" presetID="9" grpId="3" fill="hold">
                                  <p:stCondLst>
                                    <p:cond delay="0"/>
                                  </p:stCondLst>
                                  <p:childTnLst>
                                    <p:set>
                                      <p:cBhvr>
                                        <p:cTn id="13" dur="indefinite" fill="hold"/>
                                        <p:tgtEl>
                                          <p:spTgt spid="314"/>
                                        </p:tgtEl>
                                        <p:attrNameLst>
                                          <p:attrName>style.opacity</p:attrName>
                                        </p:attrNameLst>
                                      </p:cBhvr>
                                      <p:to>
                                        <p:strVal val="0.50"/>
                                      </p:to>
                                    </p:set>
                                    <p:animEffect filter="image" prLst="opacity: 0.50; ">
                                      <p:cBhvr>
                                        <p:cTn id="14" dur="indefinite" fill="hold"/>
                                        <p:tgtEl>
                                          <p:spTgt spid="314"/>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wd" backwards="0">
                                    <p:tmAbs val="0"/>
                                  </p:iterate>
                                  <p:childTnLst>
                                    <p:set>
                                      <p:cBhvr>
                                        <p:cTn id="18" fill="hold"/>
                                        <p:tgtEl>
                                          <p:spTgt spid="311"/>
                                        </p:tgtEl>
                                        <p:attrNameLst>
                                          <p:attrName>style.visibility</p:attrName>
                                        </p:attrNameLst>
                                      </p:cBhvr>
                                      <p:to>
                                        <p:strVal val="visible"/>
                                      </p:to>
                                    </p:set>
                                  </p:childTnLst>
                                </p:cTn>
                              </p:par>
                            </p:childTnLst>
                          </p:cTn>
                        </p:par>
                        <p:par>
                          <p:cTn id="19" fill="hold">
                            <p:stCondLst>
                              <p:cond delay="0"/>
                            </p:stCondLst>
                            <p:childTnLst>
                              <p:par>
                                <p:cTn id="20" presetClass="emph" nodeType="withEffect" presetID="9" grpId="5" fill="hold">
                                  <p:stCondLst>
                                    <p:cond delay="0"/>
                                  </p:stCondLst>
                                  <p:childTnLst>
                                    <p:set>
                                      <p:cBhvr>
                                        <p:cTn id="21" dur="indefinite" fill="hold"/>
                                        <p:tgtEl>
                                          <p:spTgt spid="317"/>
                                        </p:tgtEl>
                                        <p:attrNameLst>
                                          <p:attrName>style.opacity</p:attrName>
                                        </p:attrNameLst>
                                      </p:cBhvr>
                                      <p:to>
                                        <p:strVal val="0.50"/>
                                      </p:to>
                                    </p:set>
                                    <p:animEffect filter="image" prLst="opacity: 0.50; ">
                                      <p:cBhvr>
                                        <p:cTn id="22" dur="indefinite" fill="hold"/>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wd" backwards="0">
                                    <p:tmAbs val="0"/>
                                  </p:iterate>
                                  <p:childTnLst>
                                    <p:set>
                                      <p:cBhvr>
                                        <p:cTn id="26" fill="hold"/>
                                        <p:tgtEl>
                                          <p:spTgt spid="320"/>
                                        </p:tgtEl>
                                        <p:attrNameLst>
                                          <p:attrName>style.visibility</p:attrName>
                                        </p:attrNameLst>
                                      </p:cBhvr>
                                      <p:to>
                                        <p:strVal val="visible"/>
                                      </p:to>
                                    </p:set>
                                  </p:childTnLst>
                                </p:cTn>
                              </p:par>
                            </p:childTnLst>
                          </p:cTn>
                        </p:par>
                        <p:par>
                          <p:cTn id="27" fill="hold">
                            <p:stCondLst>
                              <p:cond delay="0"/>
                            </p:stCondLst>
                            <p:childTnLst>
                              <p:par>
                                <p:cTn id="28" presetClass="emph" nodeType="withEffect" presetID="9" grpId="7" fill="hold">
                                  <p:stCondLst>
                                    <p:cond delay="0"/>
                                  </p:stCondLst>
                                  <p:childTnLst>
                                    <p:set>
                                      <p:cBhvr>
                                        <p:cTn id="29" dur="indefinite" fill="hold"/>
                                        <p:tgtEl>
                                          <p:spTgt spid="311"/>
                                        </p:tgtEl>
                                        <p:attrNameLst>
                                          <p:attrName>style.opacity</p:attrName>
                                        </p:attrNameLst>
                                      </p:cBhvr>
                                      <p:to>
                                        <p:strVal val="0.50"/>
                                      </p:to>
                                    </p:set>
                                    <p:animEffect filter="image" prLst="opacity: 0.50; ">
                                      <p:cBhvr>
                                        <p:cTn id="30" dur="indefinite" fill="hold"/>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7"/>
      <p:bldP build="whole" bldLvl="1" animBg="1" rev="0" advAuto="0" spid="317" grpId="2"/>
      <p:bldP build="whole" bldLvl="1" animBg="1" rev="0" advAuto="0" spid="314" grpId="1"/>
      <p:bldP build="whole" bldLvl="1" animBg="1" rev="0" advAuto="0" spid="320" grpId="6"/>
      <p:bldP build="whole" bldLvl="1" animBg="1" rev="0" advAuto="0" spid="314" grpId="3"/>
      <p:bldP build="whole" bldLvl="1" animBg="1" rev="0" advAuto="0" spid="317" grpId="5"/>
      <p:bldP build="whole" bldLvl="1" animBg="1" rev="0" advAuto="0" spid="311"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The Building Social Relationships Program"/>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defTabSz="432308">
              <a:spcBef>
                <a:spcPts val="1100"/>
              </a:spcBef>
              <a:defRPr b="1" sz="4144">
                <a:solidFill>
                  <a:schemeClr val="accent5">
                    <a:hueOff val="-411174"/>
                    <a:satOff val="4030"/>
                    <a:lumOff val="-29867"/>
                  </a:schemeClr>
                </a:solidFill>
                <a:latin typeface="Georgia"/>
                <a:ea typeface="Georgia"/>
                <a:cs typeface="Georgia"/>
                <a:sym typeface="Georgia"/>
              </a:defRPr>
            </a:lvl1pPr>
          </a:lstStyle>
          <a:p>
            <a:pPr/>
            <a:r>
              <a:t>The Building Social Relationships Program</a:t>
            </a:r>
          </a:p>
        </p:txBody>
      </p:sp>
      <p:sp>
        <p:nvSpPr>
          <p:cNvPr id="602" name="Identify and assess areas of need…"/>
          <p:cNvSpPr txBox="1"/>
          <p:nvPr>
            <p:ph type="body" sz="half" idx="4294967295"/>
          </p:nvPr>
        </p:nvSpPr>
        <p:spPr>
          <a:xfrm>
            <a:off x="508000" y="2057400"/>
            <a:ext cx="6668443" cy="6096000"/>
          </a:xfrm>
          <a:prstGeom prst="rect">
            <a:avLst/>
          </a:prstGeom>
          <a:gradFill>
            <a:gsLst>
              <a:gs pos="0">
                <a:srgbClr val="FFF7ED"/>
              </a:gs>
              <a:gs pos="100000">
                <a:srgbClr val="89847F"/>
              </a:gs>
            </a:gsLst>
            <a:lin ang="2700000"/>
          </a:gradFill>
          <a:ln w="9525">
            <a:round/>
          </a:ln>
        </p:spPr>
        <p:txBody>
          <a:bodyPr/>
          <a:lstStyle/>
          <a:p>
            <a:pPr marL="550333" indent="-550333" defTabSz="584200">
              <a:spcBef>
                <a:spcPts val="800"/>
              </a:spcBef>
              <a:buClrTx/>
              <a:buSzPct val="100000"/>
              <a:buFontTx/>
              <a:buAutoNum type="arabicPeriod" startAt="1"/>
              <a:defRPr b="0" sz="3000"/>
            </a:pPr>
            <a:r>
              <a:t>Identify and assess areas of need</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Discern between skill acquisition deficits and performance deficits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Select appropriate intervention strategies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Implement intervention strategies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Evaluate program and modify as needed</a:t>
            </a:r>
          </a:p>
        </p:txBody>
      </p:sp>
      <p:sp>
        <p:nvSpPr>
          <p:cNvPr id="603" name="5 Step Approach"/>
          <p:cNvSpPr txBox="1"/>
          <p:nvPr/>
        </p:nvSpPr>
        <p:spPr>
          <a:xfrm>
            <a:off x="1909514" y="2374899"/>
            <a:ext cx="386541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400">
                <a:latin typeface="Georgia"/>
                <a:ea typeface="Georgia"/>
                <a:cs typeface="Georgia"/>
                <a:sym typeface="Georgia"/>
              </a:defRPr>
            </a:lvl1pPr>
          </a:lstStyle>
          <a:p>
            <a:pPr/>
            <a:r>
              <a:t>5 Step Approach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6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Tenet #1: Individuals on the autism spectrum want to establish meaningful social relationships…"/>
          <p:cNvSpPr txBox="1"/>
          <p:nvPr>
            <p:ph type="body" idx="4294967295"/>
          </p:nvPr>
        </p:nvSpPr>
        <p:spPr>
          <a:xfrm>
            <a:off x="508000" y="2082800"/>
            <a:ext cx="11988800" cy="6096000"/>
          </a:xfrm>
          <a:prstGeom prst="rect">
            <a:avLst/>
          </a:prstGeom>
          <a:gradFill>
            <a:gsLst>
              <a:gs pos="0">
                <a:srgbClr val="FFF7ED"/>
              </a:gs>
              <a:gs pos="100000">
                <a:srgbClr val="89847F"/>
              </a:gs>
            </a:gsLst>
            <a:lin ang="2700000"/>
          </a:gradFill>
          <a:ln w="9525">
            <a:round/>
          </a:ln>
        </p:spPr>
        <p:txBody>
          <a:bodyPr/>
          <a:lstStyle/>
          <a:p>
            <a:pPr marL="370636" indent="-370636" defTabSz="443991">
              <a:spcBef>
                <a:spcPts val="3000"/>
              </a:spcBef>
              <a:buClrTx/>
              <a:buSzTx/>
              <a:buFontTx/>
              <a:buNone/>
              <a:defRPr sz="3040"/>
            </a:pPr>
            <a:r>
              <a:t>Tenet #1:</a:t>
            </a:r>
            <a:r>
              <a:rPr>
                <a:effectLst>
                  <a:outerShdw sx="100000" sy="100000" kx="0" ky="0" algn="b" rotWithShape="0" blurRad="9652" dist="19304" dir="2700000">
                    <a:srgbClr val="000000"/>
                  </a:outerShdw>
                </a:effectLst>
              </a:rPr>
              <a:t> </a:t>
            </a:r>
            <a:r>
              <a:rPr i="1" sz="2584"/>
              <a:t>Individuals on the autism spectrum want to establish meaningful social relationships</a:t>
            </a:r>
            <a:endParaRPr>
              <a:effectLst>
                <a:outerShdw sx="100000" sy="100000" kx="0" ky="0" algn="b" rotWithShape="0" blurRad="9652" dist="19304" dir="2700000">
                  <a:srgbClr val="000000"/>
                </a:outerShdw>
              </a:effectLst>
            </a:endParaRPr>
          </a:p>
          <a:p>
            <a:pPr marL="370636" indent="-370636" defTabSz="443991">
              <a:spcBef>
                <a:spcPts val="3000"/>
              </a:spcBef>
              <a:buClrTx/>
              <a:buSzTx/>
              <a:buFontTx/>
              <a:buNone/>
              <a:defRPr sz="3040"/>
            </a:pPr>
            <a:r>
              <a:t>Tenet #2: </a:t>
            </a:r>
            <a:r>
              <a:rPr i="1" sz="2584"/>
              <a:t>If we want youth on the autism spectrum to be successful socially, then we have to teach them the skills to be successful</a:t>
            </a:r>
            <a:endParaRPr i="1">
              <a:effectLst>
                <a:outerShdw sx="100000" sy="100000" kx="0" ky="0" algn="b" rotWithShape="0" blurRad="9652" dist="19304" dir="2700000">
                  <a:srgbClr val="000000"/>
                </a:outerShdw>
              </a:effectLst>
            </a:endParaRPr>
          </a:p>
          <a:p>
            <a:pPr marL="370636" indent="-370636" defTabSz="443991">
              <a:spcBef>
                <a:spcPts val="3000"/>
              </a:spcBef>
              <a:buClrTx/>
              <a:buSzTx/>
              <a:buFontTx/>
              <a:buNone/>
              <a:defRPr sz="3040"/>
            </a:pPr>
            <a:r>
              <a:t>Tenet #3: </a:t>
            </a:r>
            <a:r>
              <a:rPr i="1" sz="2584"/>
              <a:t>Successful social behaviors are not always </a:t>
            </a:r>
            <a:r>
              <a:rPr i="1" sz="2584"/>
              <a:t>“</a:t>
            </a:r>
            <a:r>
              <a:rPr i="1" sz="2584"/>
              <a:t>appropriate</a:t>
            </a:r>
            <a:r>
              <a:rPr i="1" sz="2584"/>
              <a:t>”</a:t>
            </a:r>
            <a:r>
              <a:rPr i="1" sz="2584"/>
              <a:t> social behaviors</a:t>
            </a:r>
            <a:endParaRPr i="1">
              <a:effectLst>
                <a:outerShdw sx="100000" sy="100000" kx="0" ky="0" algn="b" rotWithShape="0" blurRad="9652" dist="19304" dir="2700000">
                  <a:srgbClr val="000000"/>
                </a:outerShdw>
              </a:effectLst>
            </a:endParaRPr>
          </a:p>
          <a:p>
            <a:pPr marL="370636" indent="-370636" defTabSz="443991">
              <a:spcBef>
                <a:spcPts val="3000"/>
              </a:spcBef>
              <a:buClrTx/>
              <a:buSzTx/>
              <a:buFontTx/>
              <a:buNone/>
              <a:defRPr sz="3040"/>
            </a:pPr>
            <a:r>
              <a:t>Tenet #4: </a:t>
            </a:r>
            <a:r>
              <a:rPr i="1" sz="2584"/>
              <a:t>Social success is dependent upon our ability to adapt to our environment</a:t>
            </a:r>
            <a:endParaRPr i="1">
              <a:effectLst>
                <a:outerShdw sx="100000" sy="100000" kx="0" ky="0" algn="b" rotWithShape="0" blurRad="9652" dist="19304" dir="2700000">
                  <a:srgbClr val="000000"/>
                </a:outerShdw>
              </a:effectLst>
            </a:endParaRPr>
          </a:p>
          <a:p>
            <a:pPr marL="370636" indent="-370636" defTabSz="443991">
              <a:spcBef>
                <a:spcPts val="3000"/>
              </a:spcBef>
              <a:buClrTx/>
              <a:buSzTx/>
              <a:buFontTx/>
              <a:buNone/>
              <a:defRPr sz="3040"/>
            </a:pPr>
            <a:r>
              <a:t>Tenet #5:</a:t>
            </a:r>
            <a:r>
              <a:rPr>
                <a:effectLst>
                  <a:outerShdw sx="100000" sy="100000" kx="0" ky="0" algn="b" rotWithShape="0" blurRad="9652" dist="19304" dir="2700000">
                    <a:srgbClr val="000000"/>
                  </a:outerShdw>
                </a:effectLst>
              </a:rPr>
              <a:t> </a:t>
            </a:r>
            <a:r>
              <a:rPr i="1" sz="2584"/>
              <a:t>Social interaction skills are not the equivalent of academic skills</a:t>
            </a:r>
          </a:p>
        </p:txBody>
      </p:sp>
      <p:sp>
        <p:nvSpPr>
          <p:cNvPr id="606" name="Five Basic Tenets of the Building Social Relationships Program"/>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defTabSz="496570">
              <a:spcBef>
                <a:spcPts val="1300"/>
              </a:spcBef>
              <a:defRPr b="1" sz="3740">
                <a:solidFill>
                  <a:schemeClr val="accent5">
                    <a:hueOff val="-411174"/>
                    <a:satOff val="4030"/>
                    <a:lumOff val="-29867"/>
                  </a:schemeClr>
                </a:solidFill>
                <a:latin typeface="Georgia"/>
                <a:ea typeface="Georgia"/>
                <a:cs typeface="Georgia"/>
                <a:sym typeface="Georgia"/>
              </a:defRPr>
            </a:lvl1pPr>
          </a:lstStyle>
          <a:p>
            <a:pPr/>
            <a:r>
              <a:t>Five Basic Tenets of the Building Social Relationships Program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6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6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60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60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60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The Essence of Social Interaction Skills and…"/>
          <p:cNvSpPr txBox="1"/>
          <p:nvPr>
            <p:ph type="title" idx="4294967295"/>
          </p:nvPr>
        </p:nvSpPr>
        <p:spPr>
          <a:xfrm>
            <a:off x="508000" y="800100"/>
            <a:ext cx="11988800" cy="1455837"/>
          </a:xfrm>
          <a:prstGeom prst="rect">
            <a:avLst/>
          </a:prstGeom>
          <a:gradFill>
            <a:gsLst>
              <a:gs pos="0">
                <a:srgbClr val="89847F"/>
              </a:gs>
              <a:gs pos="100000">
                <a:srgbClr val="C9C3BA"/>
              </a:gs>
            </a:gsLst>
            <a:lin ang="2700000"/>
          </a:gradFill>
          <a:ln w="9525">
            <a:round/>
          </a:ln>
        </p:spPr>
        <p:txBody>
          <a:bodyPr/>
          <a:lstStyle/>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Essence of Social Interaction Skills and </a:t>
            </a:r>
          </a:p>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BSR Program </a:t>
            </a:r>
          </a:p>
        </p:txBody>
      </p:sp>
      <p:sp>
        <p:nvSpPr>
          <p:cNvPr id="609" name="Three Integrated Components:…"/>
          <p:cNvSpPr txBox="1"/>
          <p:nvPr>
            <p:ph type="body" idx="4294967295"/>
          </p:nvPr>
        </p:nvSpPr>
        <p:spPr>
          <a:xfrm>
            <a:off x="508000" y="2277913"/>
            <a:ext cx="11988800" cy="6485087"/>
          </a:xfrm>
          <a:prstGeom prst="rect">
            <a:avLst/>
          </a:prstGeom>
          <a:gradFill>
            <a:gsLst>
              <a:gs pos="0">
                <a:srgbClr val="FFF7ED"/>
              </a:gs>
              <a:gs pos="100000">
                <a:srgbClr val="89847F"/>
              </a:gs>
            </a:gsLst>
            <a:lin ang="2700000"/>
          </a:gradFill>
          <a:ln w="9525">
            <a:round/>
          </a:ln>
        </p:spPr>
        <p:txBody>
          <a:bodyPr/>
          <a:lstStyle/>
          <a:p>
            <a:pPr marL="229720" indent="-229720" defTabSz="479044">
              <a:lnSpc>
                <a:spcPct val="80000"/>
              </a:lnSpc>
              <a:spcBef>
                <a:spcPts val="600"/>
              </a:spcBef>
              <a:buClrTx/>
              <a:buSzPct val="75000"/>
              <a:buFontTx/>
              <a:buChar char="•"/>
              <a:defRPr b="0" sz="2460"/>
            </a:pPr>
            <a:r>
              <a:t>Three </a:t>
            </a:r>
            <a:r>
              <a:rPr b="1" u="sng"/>
              <a:t>Integrated</a:t>
            </a:r>
            <a:r>
              <a:t> Components:</a:t>
            </a:r>
            <a:endParaRPr>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Thinking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Knowledge</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Social Problem Solving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Perspective Taking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Observational Learning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Self-Awareness</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Attention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Feeling </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General Mood</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Anxiety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Depression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DOING!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Execution</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Body Position/Movement</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Fluency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Timing</a:t>
            </a:r>
          </a:p>
        </p:txBody>
      </p:sp>
      <p:grpSp>
        <p:nvGrpSpPr>
          <p:cNvPr id="616" name="Group"/>
          <p:cNvGrpSpPr/>
          <p:nvPr/>
        </p:nvGrpSpPr>
        <p:grpSpPr>
          <a:xfrm>
            <a:off x="5794535" y="2599075"/>
            <a:ext cx="7486842" cy="5292050"/>
            <a:chOff x="0" y="0"/>
            <a:chExt cx="7486840" cy="5292049"/>
          </a:xfrm>
        </p:grpSpPr>
        <p:sp>
          <p:nvSpPr>
            <p:cNvPr id="610"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11"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12"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13" name="Thinking"/>
            <p:cNvSpPr txBox="1"/>
            <p:nvPr/>
          </p:nvSpPr>
          <p:spPr>
            <a:xfrm>
              <a:off x="4728817" y="1134309"/>
              <a:ext cx="1891094"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3600">
                  <a:solidFill>
                    <a:schemeClr val="accent5">
                      <a:hueOff val="-411174"/>
                      <a:satOff val="4030"/>
                      <a:lumOff val="-29867"/>
                    </a:schemeClr>
                  </a:solidFill>
                  <a:latin typeface="Georgia"/>
                  <a:ea typeface="Georgia"/>
                  <a:cs typeface="Georgia"/>
                  <a:sym typeface="Georgia"/>
                </a:defRPr>
              </a:pPr>
              <a:r>
                <a:t>Thinkin</a:t>
              </a:r>
              <a:r>
                <a:rPr sz="4000"/>
                <a:t>g</a:t>
              </a:r>
            </a:p>
          </p:txBody>
        </p:sp>
        <p:sp>
          <p:nvSpPr>
            <p:cNvPr id="614" name="Feeling"/>
            <p:cNvSpPr txBox="1"/>
            <p:nvPr/>
          </p:nvSpPr>
          <p:spPr>
            <a:xfrm>
              <a:off x="2795939" y="3462472"/>
              <a:ext cx="1809784"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Feeling</a:t>
              </a:r>
            </a:p>
          </p:txBody>
        </p:sp>
        <p:sp>
          <p:nvSpPr>
            <p:cNvPr id="615" name="Doing"/>
            <p:cNvSpPr txBox="1"/>
            <p:nvPr/>
          </p:nvSpPr>
          <p:spPr>
            <a:xfrm>
              <a:off x="654094" y="1058109"/>
              <a:ext cx="180978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Doing</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09"/>
                                        </p:tgtEl>
                                        <p:attrNameLst>
                                          <p:attrName>style.visibility</p:attrName>
                                        </p:attrNameLst>
                                      </p:cBhvr>
                                      <p:to>
                                        <p:strVal val="visible"/>
                                      </p:to>
                                    </p:set>
                                    <p:animEffect filter="wipe(left)" transition="in">
                                      <p:cBhvr>
                                        <p:cTn id="7" dur="1000"/>
                                        <p:tgtEl>
                                          <p:spTgt spid="609"/>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616"/>
                                        </p:tgtEl>
                                        <p:attrNameLst>
                                          <p:attrName>style.visibility</p:attrName>
                                        </p:attrNameLst>
                                      </p:cBhvr>
                                      <p:to>
                                        <p:strVal val="visible"/>
                                      </p:to>
                                    </p:set>
                                    <p:animEffect filter="wipe(left)" transition="in">
                                      <p:cBhvr>
                                        <p:cTn id="11" dur="2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1"/>
      <p:bldP build="whole" bldLvl="1" animBg="1" rev="0" advAuto="0" spid="616"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Thinking: Social Cognition"/>
          <p:cNvSpPr txBox="1"/>
          <p:nvPr>
            <p:ph type="title"/>
          </p:nvPr>
        </p:nvSpPr>
        <p:spPr>
          <a:xfrm>
            <a:off x="736600" y="1117600"/>
            <a:ext cx="11988800" cy="1219200"/>
          </a:xfrm>
          <a:prstGeom prst="rect">
            <a:avLst/>
          </a:prstGeom>
          <a:gradFill>
            <a:gsLst>
              <a:gs pos="0">
                <a:srgbClr val="89847F"/>
              </a:gs>
              <a:gs pos="100000">
                <a:srgbClr val="FFF7ED"/>
              </a:gs>
            </a:gsLst>
            <a:lin ang="2700000"/>
          </a:gradFill>
          <a:ln w="9525">
            <a:round/>
          </a:ln>
        </p:spPr>
        <p:txBody>
          <a:bodyPr/>
          <a:lstStyle>
            <a:lvl1pPr>
              <a:defRPr b="1">
                <a:latin typeface="Georgia"/>
                <a:ea typeface="Georgia"/>
                <a:cs typeface="Georgia"/>
                <a:sym typeface="Georgia"/>
              </a:defRPr>
            </a:lvl1pPr>
          </a:lstStyle>
          <a:p>
            <a:pPr/>
            <a:r>
              <a:t>Thinking: Social Cognition</a:t>
            </a:r>
          </a:p>
        </p:txBody>
      </p:sp>
      <p:grpSp>
        <p:nvGrpSpPr>
          <p:cNvPr id="625" name="Group"/>
          <p:cNvGrpSpPr/>
          <p:nvPr/>
        </p:nvGrpSpPr>
        <p:grpSpPr>
          <a:xfrm>
            <a:off x="2530635" y="3195975"/>
            <a:ext cx="7506479" cy="5292050"/>
            <a:chOff x="0" y="0"/>
            <a:chExt cx="7506478" cy="5292049"/>
          </a:xfrm>
        </p:grpSpPr>
        <p:sp>
          <p:nvSpPr>
            <p:cNvPr id="619"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20"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21"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22" name="Thinking"/>
            <p:cNvSpPr/>
            <p:nvPr/>
          </p:nvSpPr>
          <p:spPr>
            <a:xfrm>
              <a:off x="4487317" y="1679881"/>
              <a:ext cx="301916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sz="4900">
                  <a:solidFill>
                    <a:schemeClr val="accent5">
                      <a:hueOff val="-411174"/>
                      <a:satOff val="4030"/>
                      <a:lumOff val="-29867"/>
                    </a:schemeClr>
                  </a:solidFill>
                  <a:latin typeface="Georgia"/>
                  <a:ea typeface="Georgia"/>
                  <a:cs typeface="Georgia"/>
                  <a:sym typeface="Georgia"/>
                </a:defRPr>
              </a:lvl1pPr>
            </a:lstStyle>
            <a:p>
              <a:pPr/>
              <a:r>
                <a:t>Thinking</a:t>
              </a:r>
            </a:p>
          </p:txBody>
        </p:sp>
        <p:sp>
          <p:nvSpPr>
            <p:cNvPr id="623" name="Feeling"/>
            <p:cNvSpPr/>
            <p:nvPr/>
          </p:nvSpPr>
          <p:spPr>
            <a:xfrm>
              <a:off x="2795939" y="4002222"/>
              <a:ext cx="180978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Feeling</a:t>
              </a:r>
            </a:p>
          </p:txBody>
        </p:sp>
        <p:sp>
          <p:nvSpPr>
            <p:cNvPr id="624" name="Doing"/>
            <p:cNvSpPr/>
            <p:nvPr/>
          </p:nvSpPr>
          <p:spPr>
            <a:xfrm>
              <a:off x="654094" y="1578809"/>
              <a:ext cx="180978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Doing</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Two types of Knowledge relevant to social skills:…"/>
          <p:cNvSpPr txBox="1"/>
          <p:nvPr>
            <p:ph type="body" idx="1"/>
          </p:nvPr>
        </p:nvSpPr>
        <p:spPr>
          <a:xfrm>
            <a:off x="508000" y="3460501"/>
            <a:ext cx="11988800" cy="4432798"/>
          </a:xfrm>
          <a:prstGeom prst="rect">
            <a:avLst/>
          </a:prstGeom>
          <a:gradFill>
            <a:gsLst>
              <a:gs pos="0">
                <a:srgbClr val="89847F"/>
              </a:gs>
              <a:gs pos="100000">
                <a:srgbClr val="FFF7ED"/>
              </a:gs>
            </a:gsLst>
            <a:lin ang="2700000"/>
          </a:gradFill>
          <a:ln w="9525">
            <a:round/>
          </a:ln>
        </p:spPr>
        <p:txBody>
          <a:bodyPr/>
          <a:lstStyle/>
          <a:p>
            <a:pPr marL="0" indent="0">
              <a:buClrTx/>
              <a:buSzTx/>
              <a:buFontTx/>
              <a:buNone/>
              <a:defRPr b="1">
                <a:latin typeface="Georgia"/>
                <a:ea typeface="Georgia"/>
                <a:cs typeface="Georgia"/>
                <a:sym typeface="Georgia"/>
              </a:defRPr>
            </a:pPr>
            <a:r>
              <a:t>Two types of Knowledge relevant to social skills:</a:t>
            </a:r>
          </a:p>
          <a:p>
            <a:pPr marL="190500" indent="-190500">
              <a:buClrTx/>
              <a:buSzPct val="100000"/>
              <a:buFontTx/>
              <a:buAutoNum type="arabicPeriod" startAt="1"/>
              <a:defRPr>
                <a:latin typeface="Georgia"/>
                <a:ea typeface="Georgia"/>
                <a:cs typeface="Georgia"/>
                <a:sym typeface="Georgia"/>
              </a:defRPr>
            </a:pPr>
            <a:r>
              <a:t> </a:t>
            </a:r>
            <a:r>
              <a:rPr b="1"/>
              <a:t>Declarative Knowledge:</a:t>
            </a:r>
            <a:r>
              <a:t> Knowing “what to do”  in social interactions. Involves social rules, customs, or norms, and knowing which behaviors to perform in social situations.</a:t>
            </a:r>
          </a:p>
          <a:p>
            <a:pPr marL="190500" indent="-190500">
              <a:buClrTx/>
              <a:buSzPct val="100000"/>
              <a:buFontTx/>
              <a:buAutoNum type="arabicPeriod" startAt="1"/>
              <a:defRPr>
                <a:latin typeface="Georgia"/>
                <a:ea typeface="Georgia"/>
                <a:cs typeface="Georgia"/>
                <a:sym typeface="Georgia"/>
              </a:defRPr>
            </a:pPr>
            <a:r>
              <a:rPr b="1"/>
              <a:t>Procedural Knowledge</a:t>
            </a:r>
            <a:r>
              <a:t>: Knowing “how to” perform social behaviors. Involves not just knowing what do, but also having the ability to execute the behavior. </a:t>
            </a:r>
          </a:p>
        </p:txBody>
      </p:sp>
      <p:grpSp>
        <p:nvGrpSpPr>
          <p:cNvPr id="630" name="Involves knowing what to do, and how to do it, in social interactions"/>
          <p:cNvGrpSpPr/>
          <p:nvPr/>
        </p:nvGrpSpPr>
        <p:grpSpPr>
          <a:xfrm>
            <a:off x="457200" y="1943100"/>
            <a:ext cx="12090400" cy="1496864"/>
            <a:chOff x="0" y="0"/>
            <a:chExt cx="12090400" cy="1496863"/>
          </a:xfrm>
        </p:grpSpPr>
        <p:sp>
          <p:nvSpPr>
            <p:cNvPr id="629" name="Involves knowing what to do, and how to do it, in social interactions"/>
            <p:cNvSpPr txBox="1"/>
            <p:nvPr/>
          </p:nvSpPr>
          <p:spPr>
            <a:xfrm>
              <a:off x="50800" y="50800"/>
              <a:ext cx="11988800" cy="1395264"/>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lgn="l">
                <a:spcBef>
                  <a:spcPts val="800"/>
                </a:spcBef>
                <a:defRPr i="1" sz="3000">
                  <a:latin typeface="Georgia"/>
                  <a:ea typeface="Georgia"/>
                  <a:cs typeface="Georgia"/>
                  <a:sym typeface="Georgia"/>
                </a:defRPr>
              </a:lvl1pPr>
            </a:lstStyle>
            <a:p>
              <a:pPr/>
              <a:r>
                <a:t>Involves knowing what to do, and how to do it, in social interactions</a:t>
              </a:r>
            </a:p>
          </p:txBody>
        </p:sp>
        <p:pic>
          <p:nvPicPr>
            <p:cNvPr id="628" name="Involves knowing what to do, and how to do it, in social interactions Involves knowing what to do, and how to do it, in social interactions" descr="Involves knowing what to do, and how to do it, in social interactions Involves knowing what to do, and how to do it, in social interactions"/>
            <p:cNvPicPr>
              <a:picLocks noChangeAspect="0"/>
            </p:cNvPicPr>
            <p:nvPr/>
          </p:nvPicPr>
          <p:blipFill>
            <a:blip r:embed="rId2">
              <a:extLst/>
            </a:blip>
            <a:stretch>
              <a:fillRect/>
            </a:stretch>
          </p:blipFill>
          <p:spPr>
            <a:xfrm>
              <a:off x="0" y="0"/>
              <a:ext cx="12090400" cy="1496864"/>
            </a:xfrm>
            <a:prstGeom prst="rect">
              <a:avLst/>
            </a:prstGeom>
            <a:effectLst/>
          </p:spPr>
        </p:pic>
      </p:grpSp>
      <p:sp>
        <p:nvSpPr>
          <p:cNvPr id="631" name="Social Knowledge"/>
          <p:cNvSpPr txBox="1"/>
          <p:nvPr>
            <p:ph type="title"/>
          </p:nvPr>
        </p:nvSpPr>
        <p:spPr>
          <a:xfrm>
            <a:off x="508000" y="787400"/>
            <a:ext cx="11988800" cy="1219200"/>
          </a:xfrm>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Social Knowledge</a:t>
            </a:r>
          </a:p>
        </p:txBody>
      </p:sp>
      <p:pic>
        <p:nvPicPr>
          <p:cNvPr id="632" name="Screen Shot 2019-10-04 at 12.12.14 PM.png" descr="Screen Shot 2019-10-04 at 12.12.14 PM.png"/>
          <p:cNvPicPr>
            <a:picLocks noChangeAspect="1"/>
          </p:cNvPicPr>
          <p:nvPr/>
        </p:nvPicPr>
        <p:blipFill>
          <a:blip r:embed="rId3">
            <a:extLst/>
          </a:blip>
          <a:stretch>
            <a:fillRect/>
          </a:stretch>
        </p:blipFill>
        <p:spPr>
          <a:xfrm>
            <a:off x="552359" y="2373427"/>
            <a:ext cx="11900082" cy="7394346"/>
          </a:xfrm>
          <a:prstGeom prst="rect">
            <a:avLst/>
          </a:prstGeom>
          <a:ln w="12700">
            <a:miter lim="400000"/>
          </a:ln>
        </p:spPr>
      </p:pic>
      <p:pic>
        <p:nvPicPr>
          <p:cNvPr id="633" name="Screen Shot 2019-10-04 at 12.19.39 PM.png" descr="Screen Shot 2019-10-04 at 12.19.39 PM.png"/>
          <p:cNvPicPr>
            <a:picLocks noChangeAspect="1"/>
          </p:cNvPicPr>
          <p:nvPr/>
        </p:nvPicPr>
        <p:blipFill>
          <a:blip r:embed="rId4">
            <a:extLst/>
          </a:blip>
          <a:stretch>
            <a:fillRect/>
          </a:stretch>
        </p:blipFill>
        <p:spPr>
          <a:xfrm>
            <a:off x="1032318" y="2533052"/>
            <a:ext cx="12006964" cy="7761200"/>
          </a:xfrm>
          <a:prstGeom prst="rect">
            <a:avLst/>
          </a:prstGeom>
          <a:ln w="12700">
            <a:miter lim="400000"/>
          </a:ln>
        </p:spPr>
      </p:pic>
      <p:grpSp>
        <p:nvGrpSpPr>
          <p:cNvPr id="636" name="Screen Shot 2021-02-17 at 7.26.40 PM.png"/>
          <p:cNvGrpSpPr/>
          <p:nvPr/>
        </p:nvGrpSpPr>
        <p:grpSpPr>
          <a:xfrm>
            <a:off x="2127250" y="3302000"/>
            <a:ext cx="10274300" cy="8356600"/>
            <a:chOff x="0" y="0"/>
            <a:chExt cx="10274300" cy="8356600"/>
          </a:xfrm>
        </p:grpSpPr>
        <p:pic>
          <p:nvPicPr>
            <p:cNvPr id="635" name="Screen Shot 2021-02-17 at 7.26.40 PM.png" descr="Screen Shot 2021-02-17 at 7.26.40 PM.png"/>
            <p:cNvPicPr>
              <a:picLocks noChangeAspect="1"/>
            </p:cNvPicPr>
            <p:nvPr/>
          </p:nvPicPr>
          <p:blipFill>
            <a:blip r:embed="rId5">
              <a:extLst/>
            </a:blip>
            <a:stretch>
              <a:fillRect/>
            </a:stretch>
          </p:blipFill>
          <p:spPr>
            <a:xfrm>
              <a:off x="50800" y="50800"/>
              <a:ext cx="10172700" cy="8255000"/>
            </a:xfrm>
            <a:prstGeom prst="rect">
              <a:avLst/>
            </a:prstGeom>
            <a:ln>
              <a:noFill/>
            </a:ln>
            <a:effectLst/>
          </p:spPr>
        </p:pic>
        <p:pic>
          <p:nvPicPr>
            <p:cNvPr id="634" name="Screen Shot 2021-02-17 at 7.26.40 PM.png" descr="Screen Shot 2021-02-17 at 7.26.40 PM.png"/>
            <p:cNvPicPr>
              <a:picLocks noChangeAspect="0"/>
            </p:cNvPicPr>
            <p:nvPr/>
          </p:nvPicPr>
          <p:blipFill>
            <a:blip r:embed="rId6">
              <a:extLst/>
            </a:blip>
            <a:stretch>
              <a:fillRect/>
            </a:stretch>
          </p:blipFill>
          <p:spPr>
            <a:xfrm>
              <a:off x="0" y="0"/>
              <a:ext cx="10274300" cy="8356600"/>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32" presetID="4" grpId="2" fill="hold">
                                  <p:stCondLst>
                                    <p:cond delay="0"/>
                                  </p:stCondLst>
                                  <p:iterate type="el" backwards="0">
                                    <p:tmAbs val="0"/>
                                  </p:iterate>
                                  <p:childTnLst>
                                    <p:set>
                                      <p:cBhvr>
                                        <p:cTn id="10" fill="hold"/>
                                        <p:tgtEl>
                                          <p:spTgt spid="632"/>
                                        </p:tgtEl>
                                        <p:attrNameLst>
                                          <p:attrName>style.visibility</p:attrName>
                                        </p:attrNameLst>
                                      </p:cBhvr>
                                      <p:to>
                                        <p:strVal val="visible"/>
                                      </p:to>
                                    </p:set>
                                    <p:animEffect filter="box(out)" transition="in">
                                      <p:cBhvr>
                                        <p:cTn id="11" dur="1000"/>
                                        <p:tgtEl>
                                          <p:spTgt spid="63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32" presetID="4" grpId="3" fill="hold">
                                  <p:stCondLst>
                                    <p:cond delay="0"/>
                                  </p:stCondLst>
                                  <p:iterate type="el" backwards="0">
                                    <p:tmAbs val="0"/>
                                  </p:iterate>
                                  <p:childTnLst>
                                    <p:set>
                                      <p:cBhvr>
                                        <p:cTn id="15" fill="hold"/>
                                        <p:tgtEl>
                                          <p:spTgt spid="633"/>
                                        </p:tgtEl>
                                        <p:attrNameLst>
                                          <p:attrName>style.visibility</p:attrName>
                                        </p:attrNameLst>
                                      </p:cBhvr>
                                      <p:to>
                                        <p:strVal val="visible"/>
                                      </p:to>
                                    </p:set>
                                    <p:animEffect filter="box(out)" transition="in">
                                      <p:cBhvr>
                                        <p:cTn id="16" dur="1000"/>
                                        <p:tgtEl>
                                          <p:spTgt spid="633"/>
                                        </p:tgtEl>
                                      </p:cBhvr>
                                    </p:animEffect>
                                  </p:childTnLst>
                                </p:cTn>
                              </p:par>
                            </p:childTnLst>
                          </p:cTn>
                        </p:par>
                        <p:par>
                          <p:cTn id="17" fill="hold">
                            <p:stCondLst>
                              <p:cond delay="1000"/>
                            </p:stCondLst>
                            <p:childTnLst>
                              <p:par>
                                <p:cTn id="18" presetClass="exit" nodeType="afterEffect" presetID="10" grpId="4" fill="hold">
                                  <p:stCondLst>
                                    <p:cond delay="0"/>
                                  </p:stCondLst>
                                  <p:iterate type="el" backwards="0">
                                    <p:tmAbs val="0"/>
                                  </p:iterate>
                                  <p:childTnLst>
                                    <p:animEffect filter="fade" transition="out">
                                      <p:cBhvr>
                                        <p:cTn id="19" dur="1000" fill="hold"/>
                                        <p:tgtEl>
                                          <p:spTgt spid="632"/>
                                        </p:tgtEl>
                                      </p:cBhvr>
                                    </p:animEffect>
                                    <p:set>
                                      <p:cBhvr>
                                        <p:cTn id="20" fill="hold">
                                          <p:stCondLst>
                                            <p:cond delay="999"/>
                                          </p:stCondLst>
                                        </p:cTn>
                                        <p:tgtEl>
                                          <p:spTgt spid="6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5" fill="hold">
                                  <p:stCondLst>
                                    <p:cond delay="0"/>
                                  </p:stCondLst>
                                  <p:iterate type="el" backwards="0">
                                    <p:tmAbs val="0"/>
                                  </p:iterate>
                                  <p:childTnLst>
                                    <p:set>
                                      <p:cBhvr>
                                        <p:cTn id="24" fill="hold"/>
                                        <p:tgtEl>
                                          <p:spTgt spid="636"/>
                                        </p:tgtEl>
                                        <p:attrNameLst>
                                          <p:attrName>style.visibility</p:attrName>
                                        </p:attrNameLst>
                                      </p:cBhvr>
                                      <p:to>
                                        <p:strVal val="visible"/>
                                      </p:to>
                                    </p:set>
                                    <p:animEffect filter="box(out)" transition="in">
                                      <p:cBhvr>
                                        <p:cTn id="25" dur="1000"/>
                                        <p:tgtEl>
                                          <p:spTgt spid="636"/>
                                        </p:tgtEl>
                                      </p:cBhvr>
                                    </p:animEffect>
                                  </p:childTnLst>
                                </p:cTn>
                              </p:par>
                            </p:childTnLst>
                          </p:cTn>
                        </p:par>
                        <p:par>
                          <p:cTn id="26" fill="hold">
                            <p:stCondLst>
                              <p:cond delay="1000"/>
                            </p:stCondLst>
                            <p:childTnLst>
                              <p:par>
                                <p:cTn id="27" presetClass="exit" nodeType="afterEffect" presetID="10" grpId="6" fill="hold">
                                  <p:stCondLst>
                                    <p:cond delay="0"/>
                                  </p:stCondLst>
                                  <p:iterate type="el" backwards="0">
                                    <p:tmAbs val="0"/>
                                  </p:iterate>
                                  <p:childTnLst>
                                    <p:animEffect filter="fade" transition="out">
                                      <p:cBhvr>
                                        <p:cTn id="28" dur="1000" fill="hold"/>
                                        <p:tgtEl>
                                          <p:spTgt spid="633"/>
                                        </p:tgtEl>
                                      </p:cBhvr>
                                    </p:animEffect>
                                    <p:set>
                                      <p:cBhvr>
                                        <p:cTn id="29" fill="hold">
                                          <p:stCondLst>
                                            <p:cond delay="999"/>
                                          </p:stCondLst>
                                        </p:cTn>
                                        <p:tgtEl>
                                          <p:spTgt spid="63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Class="exit" nodeType="clickEffect" presetID="10" grpId="7" fill="hold">
                                  <p:stCondLst>
                                    <p:cond delay="0"/>
                                  </p:stCondLst>
                                  <p:iterate type="el" backwards="0">
                                    <p:tmAbs val="0"/>
                                  </p:iterate>
                                  <p:childTnLst>
                                    <p:animEffect filter="fade" transition="out">
                                      <p:cBhvr>
                                        <p:cTn id="33" dur="1000" fill="hold"/>
                                        <p:tgtEl>
                                          <p:spTgt spid="636"/>
                                        </p:tgtEl>
                                      </p:cBhvr>
                                    </p:animEffect>
                                    <p:set>
                                      <p:cBhvr>
                                        <p:cTn id="34" fill="hold">
                                          <p:stCondLst>
                                            <p:cond delay="999"/>
                                          </p:stCondLst>
                                        </p:cTn>
                                        <p:tgtEl>
                                          <p:spTgt spid="6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6" grpId="7"/>
      <p:bldP build="whole" bldLvl="1" animBg="1" rev="0" advAuto="0" spid="627" grpId="1"/>
      <p:bldP build="whole" bldLvl="1" animBg="1" rev="0" advAuto="0" spid="633" grpId="3"/>
      <p:bldP build="whole" bldLvl="1" animBg="1" rev="0" advAuto="0" spid="633" grpId="6"/>
      <p:bldP build="whole" bldLvl="1" animBg="1" rev="0" advAuto="0" spid="632" grpId="2"/>
      <p:bldP build="whole" bldLvl="1" animBg="1" rev="0" advAuto="0" spid="632" grpId="4"/>
      <p:bldP build="whole" bldLvl="1" animBg="1" rev="0" advAuto="0" spid="636" grpId="5"/>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ocial Problem Solving"/>
          <p:cNvSpPr txBox="1"/>
          <p:nvPr>
            <p:ph type="title"/>
          </p:nvPr>
        </p:nvSpPr>
        <p:spPr>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Social Problem Solving</a:t>
            </a:r>
          </a:p>
        </p:txBody>
      </p:sp>
      <p:sp>
        <p:nvSpPr>
          <p:cNvPr id="639" name="Refers to the ability to analyze a social situation and make a behavioral decision"/>
          <p:cNvSpPr txBox="1"/>
          <p:nvPr>
            <p:ph type="body" sz="quarter" idx="1"/>
          </p:nvPr>
        </p:nvSpPr>
        <p:spPr>
          <a:xfrm>
            <a:off x="508000" y="2070100"/>
            <a:ext cx="11988800" cy="1395264"/>
          </a:xfrm>
          <a:prstGeom prst="rect">
            <a:avLst/>
          </a:prstGeom>
          <a:gradFill>
            <a:gsLst>
              <a:gs pos="0">
                <a:srgbClr val="FFF7ED"/>
              </a:gs>
              <a:gs pos="100000">
                <a:srgbClr val="89847F"/>
              </a:gs>
            </a:gsLst>
            <a:lin ang="2700000"/>
          </a:gradFill>
          <a:ln w="9525">
            <a:round/>
          </a:ln>
        </p:spPr>
        <p:txBody>
          <a:bodyPr/>
          <a:lstStyle>
            <a:lvl1pPr marL="0" indent="0">
              <a:buClrTx/>
              <a:buSzTx/>
              <a:buFontTx/>
              <a:buNone/>
              <a:defRPr i="1">
                <a:latin typeface="Georgia"/>
                <a:ea typeface="Georgia"/>
                <a:cs typeface="Georgia"/>
                <a:sym typeface="Georgia"/>
              </a:defRPr>
            </a:lvl1pPr>
          </a:lstStyle>
          <a:p>
            <a:pPr/>
            <a:r>
              <a:t>Refers to the ability to analyze a social situation and make a behavioral decision</a:t>
            </a:r>
          </a:p>
        </p:txBody>
      </p:sp>
      <p:grpSp>
        <p:nvGrpSpPr>
          <p:cNvPr id="642" name="Image Gallery"/>
          <p:cNvGrpSpPr/>
          <p:nvPr/>
        </p:nvGrpSpPr>
        <p:grpSpPr>
          <a:xfrm>
            <a:off x="508000" y="3565989"/>
            <a:ext cx="11988800" cy="4831217"/>
            <a:chOff x="0" y="50595"/>
            <a:chExt cx="11988800" cy="4831215"/>
          </a:xfrm>
        </p:grpSpPr>
        <p:pic>
          <p:nvPicPr>
            <p:cNvPr id="640" name="Screen Shot 2019-08-08 at 12.36.20 PM.png" descr="Screen Shot 2019-08-08 at 12.36.20 PM.png"/>
            <p:cNvPicPr>
              <a:picLocks noChangeAspect="1"/>
            </p:cNvPicPr>
            <p:nvPr/>
          </p:nvPicPr>
          <p:blipFill>
            <a:blip r:embed="rId2">
              <a:extLst/>
            </a:blip>
            <a:srcRect l="0" t="0" r="0" b="0"/>
            <a:stretch>
              <a:fillRect/>
            </a:stretch>
          </p:blipFill>
          <p:spPr>
            <a:xfrm>
              <a:off x="0" y="50595"/>
              <a:ext cx="11988800" cy="4272416"/>
            </a:xfrm>
            <a:prstGeom prst="rect">
              <a:avLst/>
            </a:prstGeom>
            <a:ln w="12700" cap="flat">
              <a:noFill/>
              <a:miter lim="400000"/>
            </a:ln>
            <a:effectLst/>
          </p:spPr>
        </p:pic>
        <p:sp>
          <p:nvSpPr>
            <p:cNvPr id="641" name="Bellini, 2016"/>
            <p:cNvSpPr/>
            <p:nvPr/>
          </p:nvSpPr>
          <p:spPr>
            <a:xfrm>
              <a:off x="0" y="4399210"/>
              <a:ext cx="119888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Bellini, 2016</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42"/>
                                        </p:tgtEl>
                                        <p:attrNameLst>
                                          <p:attrName>style.visibility</p:attrName>
                                        </p:attrNameLst>
                                      </p:cBhvr>
                                      <p:to>
                                        <p:strVal val="visible"/>
                                      </p:to>
                                    </p:set>
                                    <p:animEffect filter="wipe(left)" transition="in">
                                      <p:cBhvr>
                                        <p:cTn id="7" dur="10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2"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Perspective Taking"/>
          <p:cNvSpPr txBox="1"/>
          <p:nvPr>
            <p:ph type="title"/>
          </p:nvPr>
        </p:nvSpPr>
        <p:spPr>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Perspective Taking</a:t>
            </a:r>
          </a:p>
        </p:txBody>
      </p:sp>
      <p:sp>
        <p:nvSpPr>
          <p:cNvPr id="645" name="Refers to the social-cognitive process of taking another person’s viewpoint, or seeing the world thru their “eyes.”"/>
          <p:cNvSpPr txBox="1"/>
          <p:nvPr>
            <p:ph type="body" sz="quarter" idx="1"/>
          </p:nvPr>
        </p:nvSpPr>
        <p:spPr>
          <a:xfrm>
            <a:off x="508000" y="2082800"/>
            <a:ext cx="11988800" cy="1398454"/>
          </a:xfrm>
          <a:prstGeom prst="rect">
            <a:avLst/>
          </a:prstGeom>
          <a:gradFill>
            <a:gsLst>
              <a:gs pos="0">
                <a:srgbClr val="FFF7ED"/>
              </a:gs>
              <a:gs pos="100000">
                <a:srgbClr val="89847F"/>
              </a:gs>
            </a:gsLst>
            <a:lin ang="2700000"/>
          </a:gradFill>
          <a:ln w="9525">
            <a:round/>
          </a:ln>
        </p:spPr>
        <p:txBody>
          <a:bodyPr/>
          <a:lstStyle>
            <a:lvl1pPr marL="0" indent="0">
              <a:buClrTx/>
              <a:buSzTx/>
              <a:buFontTx/>
              <a:buNone/>
              <a:defRPr i="1">
                <a:latin typeface="Georgia"/>
                <a:ea typeface="Georgia"/>
                <a:cs typeface="Georgia"/>
                <a:sym typeface="Georgia"/>
              </a:defRPr>
            </a:lvl1pPr>
          </a:lstStyle>
          <a:p>
            <a:pPr/>
            <a:r>
              <a:t>Refers to the social-cognitive process of taking another person’s viewpoint, or seeing the world thru their “eyes.”</a:t>
            </a:r>
          </a:p>
        </p:txBody>
      </p:sp>
      <p:grpSp>
        <p:nvGrpSpPr>
          <p:cNvPr id="648" name="Important to distinguish between Perspective Taking and Theory of Mind…"/>
          <p:cNvGrpSpPr/>
          <p:nvPr/>
        </p:nvGrpSpPr>
        <p:grpSpPr>
          <a:xfrm>
            <a:off x="457200" y="3498312"/>
            <a:ext cx="12090400" cy="2122587"/>
            <a:chOff x="0" y="0"/>
            <a:chExt cx="12090400" cy="2122586"/>
          </a:xfrm>
        </p:grpSpPr>
        <p:sp>
          <p:nvSpPr>
            <p:cNvPr id="647" name="Important to distinguish between Perspective Taking and Theory of Mind…"/>
            <p:cNvSpPr txBox="1"/>
            <p:nvPr/>
          </p:nvSpPr>
          <p:spPr>
            <a:xfrm>
              <a:off x="50800" y="50800"/>
              <a:ext cx="11988800" cy="2020987"/>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508254">
                <a:spcBef>
                  <a:spcPts val="700"/>
                </a:spcBef>
                <a:defRPr sz="2610">
                  <a:latin typeface="Georgia"/>
                  <a:ea typeface="Georgia"/>
                  <a:cs typeface="Georgia"/>
                  <a:sym typeface="Georgia"/>
                </a:defRPr>
              </a:pPr>
              <a:r>
                <a:t>Important to distinguish between </a:t>
              </a:r>
              <a:r>
                <a:rPr b="1" i="1"/>
                <a:t>Perspective Taking</a:t>
              </a:r>
              <a:r>
                <a:rPr b="1"/>
                <a:t> </a:t>
              </a:r>
              <a:r>
                <a:t>and </a:t>
              </a:r>
              <a:r>
                <a:rPr b="1" i="1"/>
                <a:t>Theory of Mind</a:t>
              </a:r>
            </a:p>
            <a:p>
              <a:pPr marL="165735" indent="-165735" algn="l" defTabSz="508254">
                <a:spcBef>
                  <a:spcPts val="700"/>
                </a:spcBef>
                <a:buSzPct val="100000"/>
                <a:buAutoNum type="arabicPeriod" startAt="1"/>
                <a:defRPr sz="2610">
                  <a:latin typeface="Georgia"/>
                  <a:ea typeface="Georgia"/>
                  <a:cs typeface="Georgia"/>
                  <a:sym typeface="Georgia"/>
                </a:defRPr>
              </a:pPr>
              <a:r>
                <a:t> </a:t>
              </a:r>
              <a:r>
                <a:rPr b="1"/>
                <a:t>Theory of Mind </a:t>
              </a:r>
              <a:r>
                <a:t>represents </a:t>
              </a:r>
              <a:r>
                <a:rPr i="1"/>
                <a:t>static</a:t>
              </a:r>
              <a:r>
                <a:t> knowledge of how the mind processes information</a:t>
              </a:r>
            </a:p>
            <a:p>
              <a:pPr marL="165735" indent="-165735" algn="l" defTabSz="508254">
                <a:spcBef>
                  <a:spcPts val="700"/>
                </a:spcBef>
                <a:buSzPct val="100000"/>
                <a:buAutoNum type="arabicPeriod" startAt="1"/>
                <a:defRPr sz="2610">
                  <a:latin typeface="Georgia"/>
                  <a:ea typeface="Georgia"/>
                  <a:cs typeface="Georgia"/>
                  <a:sym typeface="Georgia"/>
                </a:defRPr>
              </a:pPr>
              <a:r>
                <a:rPr b="1"/>
                <a:t>Perspective Taking</a:t>
              </a:r>
              <a:r>
                <a:t> is a </a:t>
              </a:r>
              <a:r>
                <a:rPr i="1"/>
                <a:t>dynamic</a:t>
              </a:r>
              <a:r>
                <a:t>, “on-line” cognitive process </a:t>
              </a:r>
            </a:p>
          </p:txBody>
        </p:sp>
        <p:pic>
          <p:nvPicPr>
            <p:cNvPr id="646" name="Important to distinguish between Perspective Taking and Theory of Mind… Important to distinguish between Perspective Taking and Theory of Mind Theory of Mind represents static knowledge of how the mind processes informationPerspective Taking is a dynamic" descr="Important to distinguish between Perspective Taking and Theory of Mind… Important to distinguish between Perspective Taking and Theory of Mind Theory of Mind represents static knowledge of how the mind processes informationPerspective Taking is a dynamic, “on-line” cognitive process "/>
            <p:cNvPicPr>
              <a:picLocks noChangeAspect="0"/>
            </p:cNvPicPr>
            <p:nvPr/>
          </p:nvPicPr>
          <p:blipFill>
            <a:blip r:embed="rId2">
              <a:extLst/>
            </a:blip>
            <a:stretch>
              <a:fillRect/>
            </a:stretch>
          </p:blipFill>
          <p:spPr>
            <a:xfrm>
              <a:off x="0" y="0"/>
              <a:ext cx="12090400" cy="2122587"/>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8"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elf -Awareness"/>
          <p:cNvSpPr txBox="1"/>
          <p:nvPr>
            <p:ph type="title"/>
          </p:nvPr>
        </p:nvSpPr>
        <p:spPr>
          <a:prstGeom prst="rect">
            <a:avLst/>
          </a:prstGeom>
          <a:gradFill>
            <a:gsLst>
              <a:gs pos="0">
                <a:srgbClr val="C9C3BA"/>
              </a:gs>
              <a:gs pos="100000">
                <a:srgbClr val="89847F"/>
              </a:gs>
            </a:gsLst>
            <a:lin ang="2700000"/>
          </a:gradFill>
          <a:ln w="9525">
            <a:round/>
          </a:ln>
        </p:spPr>
        <p:txBody>
          <a:bodyPr/>
          <a:lstStyle>
            <a:lvl1pPr>
              <a:defRPr b="1">
                <a:latin typeface="Georgia"/>
                <a:ea typeface="Georgia"/>
                <a:cs typeface="Georgia"/>
                <a:sym typeface="Georgia"/>
              </a:defRPr>
            </a:lvl1pPr>
          </a:lstStyle>
          <a:p>
            <a:pPr/>
            <a:r>
              <a:t>Self -Awareness</a:t>
            </a:r>
          </a:p>
        </p:txBody>
      </p:sp>
      <p:sp>
        <p:nvSpPr>
          <p:cNvPr id="651" name="Refers to monitoring, regulating, and evaluating our own behavior"/>
          <p:cNvSpPr txBox="1"/>
          <p:nvPr>
            <p:ph type="body" sz="quarter" idx="1"/>
          </p:nvPr>
        </p:nvSpPr>
        <p:spPr>
          <a:xfrm>
            <a:off x="508000" y="2070100"/>
            <a:ext cx="11988800" cy="1450395"/>
          </a:xfrm>
          <a:prstGeom prst="rect">
            <a:avLst/>
          </a:prstGeom>
          <a:gradFill>
            <a:gsLst>
              <a:gs pos="0">
                <a:srgbClr val="FFF7ED"/>
              </a:gs>
              <a:gs pos="100000">
                <a:srgbClr val="89847F"/>
              </a:gs>
            </a:gsLst>
            <a:lin ang="2700000"/>
          </a:gradFill>
          <a:ln w="9525">
            <a:round/>
          </a:ln>
        </p:spPr>
        <p:txBody>
          <a:bodyPr/>
          <a:lstStyle>
            <a:lvl1pPr marL="0" indent="0">
              <a:buClrTx/>
              <a:buSzTx/>
              <a:buFontTx/>
              <a:buNone/>
              <a:defRPr i="1">
                <a:latin typeface="Georgia"/>
                <a:ea typeface="Georgia"/>
                <a:cs typeface="Georgia"/>
                <a:sym typeface="Georgia"/>
              </a:defRPr>
            </a:lvl1pPr>
          </a:lstStyle>
          <a:p>
            <a:pPr/>
            <a:r>
              <a:t>Refers to monitoring, regulating, and evaluating our own behavior</a:t>
            </a:r>
          </a:p>
        </p:txBody>
      </p:sp>
      <p:pic>
        <p:nvPicPr>
          <p:cNvPr id="652" name="Screen Shot 2019-08-08 at 3.30.48 PM.png" descr="Screen Shot 2019-08-08 at 3.30.48 PM.png"/>
          <p:cNvPicPr>
            <a:picLocks noChangeAspect="0"/>
          </p:cNvPicPr>
          <p:nvPr/>
        </p:nvPicPr>
        <p:blipFill>
          <a:blip r:embed="rId2">
            <a:extLst/>
          </a:blip>
          <a:stretch>
            <a:fillRect/>
          </a:stretch>
        </p:blipFill>
        <p:spPr>
          <a:xfrm>
            <a:off x="494087" y="3561034"/>
            <a:ext cx="12016582" cy="5824539"/>
          </a:xfrm>
          <a:prstGeom prst="rect">
            <a:avLst/>
          </a:prstGeom>
          <a:effectLst>
            <a:outerShdw sx="100000" sy="100000" kx="0" ky="0" algn="b" rotWithShape="0" blurRad="190500" dist="8455" dir="540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Observational Learning"/>
          <p:cNvSpPr txBox="1"/>
          <p:nvPr>
            <p:ph type="title"/>
          </p:nvPr>
        </p:nvSpPr>
        <p:spPr>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Observational Learning</a:t>
            </a:r>
          </a:p>
        </p:txBody>
      </p:sp>
      <p:sp>
        <p:nvSpPr>
          <p:cNvPr id="655" name="Refers to the ability to imitate (model) and/or learn from the behavior of others."/>
          <p:cNvSpPr txBox="1"/>
          <p:nvPr>
            <p:ph type="body" sz="quarter" idx="1"/>
          </p:nvPr>
        </p:nvSpPr>
        <p:spPr>
          <a:xfrm>
            <a:off x="508000" y="2082800"/>
            <a:ext cx="11988800" cy="1398454"/>
          </a:xfrm>
          <a:prstGeom prst="rect">
            <a:avLst/>
          </a:prstGeom>
          <a:gradFill>
            <a:gsLst>
              <a:gs pos="0">
                <a:srgbClr val="FFF7ED"/>
              </a:gs>
              <a:gs pos="100000">
                <a:srgbClr val="89847F"/>
              </a:gs>
            </a:gsLst>
            <a:lin ang="2700000"/>
          </a:gradFill>
          <a:ln w="9525">
            <a:round/>
          </a:ln>
        </p:spPr>
        <p:txBody>
          <a:bodyPr/>
          <a:lstStyle>
            <a:lvl1pPr marL="0" indent="0">
              <a:buClrTx/>
              <a:buSzTx/>
              <a:buFontTx/>
              <a:buNone/>
              <a:defRPr i="1">
                <a:latin typeface="Georgia"/>
                <a:ea typeface="Georgia"/>
                <a:cs typeface="Georgia"/>
                <a:sym typeface="Georgia"/>
              </a:defRPr>
            </a:lvl1pPr>
          </a:lstStyle>
          <a:p>
            <a:pPr/>
            <a:r>
              <a:t>Refers to the ability to imitate (model) and/or learn from the behavior of others.</a:t>
            </a:r>
          </a:p>
        </p:txBody>
      </p:sp>
      <p:grpSp>
        <p:nvGrpSpPr>
          <p:cNvPr id="658" name="According to Bandura, there are three prerequisites for successful modeling:…"/>
          <p:cNvGrpSpPr/>
          <p:nvPr/>
        </p:nvGrpSpPr>
        <p:grpSpPr>
          <a:xfrm>
            <a:off x="457200" y="3485612"/>
            <a:ext cx="12090400" cy="2122587"/>
            <a:chOff x="0" y="0"/>
            <a:chExt cx="12090400" cy="2122586"/>
          </a:xfrm>
        </p:grpSpPr>
        <p:sp>
          <p:nvSpPr>
            <p:cNvPr id="657" name="According to Bandura, there are three prerequisites for successful modeling:…"/>
            <p:cNvSpPr txBox="1"/>
            <p:nvPr/>
          </p:nvSpPr>
          <p:spPr>
            <a:xfrm>
              <a:off x="50800" y="50800"/>
              <a:ext cx="11988800" cy="2020987"/>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443991">
                <a:spcBef>
                  <a:spcPts val="600"/>
                </a:spcBef>
                <a:defRPr sz="2280">
                  <a:latin typeface="Georgia"/>
                  <a:ea typeface="Georgia"/>
                  <a:cs typeface="Georgia"/>
                  <a:sym typeface="Georgia"/>
                </a:defRPr>
              </a:pPr>
              <a:r>
                <a:t>According to Bandura, there are three prerequisites for successful modeling:</a:t>
              </a:r>
            </a:p>
            <a:p>
              <a:pPr marL="144779" indent="-144779" algn="l" defTabSz="443991">
                <a:spcBef>
                  <a:spcPts val="600"/>
                </a:spcBef>
                <a:buSzPct val="100000"/>
                <a:buAutoNum type="arabicPeriod" startAt="1"/>
                <a:defRPr sz="2280">
                  <a:latin typeface="Georgia"/>
                  <a:ea typeface="Georgia"/>
                  <a:cs typeface="Georgia"/>
                  <a:sym typeface="Georgia"/>
                </a:defRPr>
              </a:pPr>
              <a:r>
                <a:t> </a:t>
              </a:r>
              <a:r>
                <a:rPr b="1"/>
                <a:t>Attention:</a:t>
              </a:r>
              <a:r>
                <a:t>The ability to attend to behavior of others</a:t>
              </a:r>
            </a:p>
            <a:p>
              <a:pPr marL="144779" indent="-144779" algn="l" defTabSz="443991">
                <a:spcBef>
                  <a:spcPts val="600"/>
                </a:spcBef>
                <a:buSzPct val="100000"/>
                <a:buAutoNum type="arabicPeriod" startAt="1"/>
                <a:defRPr sz="2280">
                  <a:latin typeface="Georgia"/>
                  <a:ea typeface="Georgia"/>
                  <a:cs typeface="Georgia"/>
                  <a:sym typeface="Georgia"/>
                </a:defRPr>
              </a:pPr>
              <a:r>
                <a:rPr b="1"/>
                <a:t>Memory: </a:t>
              </a:r>
              <a:r>
                <a:t>The ability to remember what it is that you have seen</a:t>
              </a:r>
            </a:p>
            <a:p>
              <a:pPr marL="144779" indent="-144779" algn="l" defTabSz="443991">
                <a:spcBef>
                  <a:spcPts val="600"/>
                </a:spcBef>
                <a:buSzPct val="100000"/>
                <a:buAutoNum type="arabicPeriod" startAt="1"/>
                <a:defRPr b="1" sz="2280">
                  <a:latin typeface="Georgia"/>
                  <a:ea typeface="Georgia"/>
                  <a:cs typeface="Georgia"/>
                  <a:sym typeface="Georgia"/>
                </a:defRPr>
              </a:pPr>
              <a:r>
                <a:t>Behavioral Reproduction: </a:t>
              </a:r>
              <a:r>
                <a:rPr b="0"/>
                <a:t>The ability to perform the behavior that you have observed</a:t>
              </a:r>
            </a:p>
          </p:txBody>
        </p:sp>
        <p:pic>
          <p:nvPicPr>
            <p:cNvPr id="656" name="According to Bandura, there are three prerequisites for successful modeling:… According to Bandura, there are three prerequisites for successful modeling: Attention:The ability to attend to behavior of othersMemory: The ability to remember what it is tha" descr="According to Bandura, there are three prerequisites for successful modeling:… According to Bandura, there are three prerequisites for successful modeling: Attention:The ability to attend to behavior of othersMemory: The ability to remember what it is that you have seenBehavioral Reproduction: The ability to perform the behavior that you have observed"/>
            <p:cNvPicPr>
              <a:picLocks noChangeAspect="0"/>
            </p:cNvPicPr>
            <p:nvPr/>
          </p:nvPicPr>
          <p:blipFill>
            <a:blip r:embed="rId2">
              <a:extLst/>
            </a:blip>
            <a:stretch>
              <a:fillRect/>
            </a:stretch>
          </p:blipFill>
          <p:spPr>
            <a:xfrm>
              <a:off x="0" y="0"/>
              <a:ext cx="12090400" cy="2122587"/>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8"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Attention"/>
          <p:cNvSpPr txBox="1"/>
          <p:nvPr>
            <p:ph type="title"/>
          </p:nvPr>
        </p:nvSpPr>
        <p:spPr>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Attention</a:t>
            </a:r>
          </a:p>
        </p:txBody>
      </p:sp>
      <p:sp>
        <p:nvSpPr>
          <p:cNvPr id="661" name="Attending to relevant stimuli in the environment is critical to cognitive, communicative, and social-emotional development."/>
          <p:cNvSpPr txBox="1"/>
          <p:nvPr>
            <p:ph type="body" sz="quarter" idx="1"/>
          </p:nvPr>
        </p:nvSpPr>
        <p:spPr>
          <a:xfrm>
            <a:off x="508000" y="2032000"/>
            <a:ext cx="11988800" cy="1261285"/>
          </a:xfrm>
          <a:prstGeom prst="rect">
            <a:avLst/>
          </a:prstGeom>
          <a:gradFill>
            <a:gsLst>
              <a:gs pos="0">
                <a:srgbClr val="FFF7ED"/>
              </a:gs>
              <a:gs pos="100000">
                <a:srgbClr val="89847F"/>
              </a:gs>
            </a:gsLst>
            <a:lin ang="2700000"/>
          </a:gradFill>
          <a:ln w="9525">
            <a:round/>
          </a:ln>
        </p:spPr>
        <p:txBody>
          <a:bodyPr/>
          <a:lstStyle>
            <a:lvl1pPr marL="0" indent="0">
              <a:buClrTx/>
              <a:buSzTx/>
              <a:buFontTx/>
              <a:buNone/>
              <a:defRPr i="1">
                <a:latin typeface="Georgia"/>
                <a:ea typeface="Georgia"/>
                <a:cs typeface="Georgia"/>
                <a:sym typeface="Georgia"/>
              </a:defRPr>
            </a:lvl1pPr>
          </a:lstStyle>
          <a:p>
            <a:pPr/>
            <a:r>
              <a:t>Attending to relevant stimuli in the environment is critical to cognitive, communicative, and social-emotional development.</a:t>
            </a:r>
          </a:p>
        </p:txBody>
      </p:sp>
      <p:grpSp>
        <p:nvGrpSpPr>
          <p:cNvPr id="664" name="Individuals on the autism spectrum are thought to exhibit over-selective attention, leading them to attend to one stimulus in the environment, while forsaking all others."/>
          <p:cNvGrpSpPr/>
          <p:nvPr/>
        </p:nvGrpSpPr>
        <p:grpSpPr>
          <a:xfrm>
            <a:off x="457200" y="3269712"/>
            <a:ext cx="12090400" cy="1362885"/>
            <a:chOff x="0" y="0"/>
            <a:chExt cx="12090400" cy="1362884"/>
          </a:xfrm>
        </p:grpSpPr>
        <p:sp>
          <p:nvSpPr>
            <p:cNvPr id="663" name="Individuals on the autism spectrum are thought to exhibit over-selective attention, leading them to attend to one stimulus in the environment, while forsaking all others."/>
            <p:cNvSpPr txBox="1"/>
            <p:nvPr/>
          </p:nvSpPr>
          <p:spPr>
            <a:xfrm>
              <a:off x="50800" y="50800"/>
              <a:ext cx="11988800" cy="1261285"/>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473201">
                <a:spcBef>
                  <a:spcPts val="600"/>
                </a:spcBef>
                <a:defRPr sz="2430">
                  <a:latin typeface="Georgia"/>
                  <a:ea typeface="Georgia"/>
                  <a:cs typeface="Georgia"/>
                  <a:sym typeface="Georgia"/>
                </a:defRPr>
              </a:pPr>
              <a:r>
                <a:t>Individuals on the autism spectrum are thought to exhibit </a:t>
              </a:r>
              <a:r>
                <a:rPr b="1" i="1"/>
                <a:t>over-selective attention</a:t>
              </a:r>
              <a:r>
                <a:rPr i="1"/>
                <a:t>, </a:t>
              </a:r>
              <a:r>
                <a:t>leading them to attend to one stimulus in the environment, while forsaking all others.</a:t>
              </a:r>
            </a:p>
          </p:txBody>
        </p:sp>
        <p:pic>
          <p:nvPicPr>
            <p:cNvPr id="662" name="Individuals on the autism spectrum are thought to exhibit over-selective attention, leading them to attend to one stimulus in the environment, while forsaking all others. Individuals on the autism spectrum are thought to exhibit over-selective attention," descr="Individuals on the autism spectrum are thought to exhibit over-selective attention, leading them to attend to one stimulus in the environment, while forsaking all others. Individuals on the autism spectrum are thought to exhibit over-selective attention, leading them to attend to one stimulus in the environment, while forsaking all others."/>
            <p:cNvPicPr>
              <a:picLocks noChangeAspect="0"/>
            </p:cNvPicPr>
            <p:nvPr/>
          </p:nvPicPr>
          <p:blipFill>
            <a:blip r:embed="rId2">
              <a:extLst/>
            </a:blip>
            <a:stretch>
              <a:fillRect/>
            </a:stretch>
          </p:blipFill>
          <p:spPr>
            <a:xfrm>
              <a:off x="0" y="0"/>
              <a:ext cx="12090400" cy="1362885"/>
            </a:xfrm>
            <a:prstGeom prst="rect">
              <a:avLst/>
            </a:prstGeom>
            <a:effectLst/>
          </p:spPr>
        </p:pic>
      </p:grpSp>
      <p:grpSp>
        <p:nvGrpSpPr>
          <p:cNvPr id="667" name="Image Gallery"/>
          <p:cNvGrpSpPr/>
          <p:nvPr/>
        </p:nvGrpSpPr>
        <p:grpSpPr>
          <a:xfrm>
            <a:off x="1659706" y="6753595"/>
            <a:ext cx="9685388" cy="2816649"/>
            <a:chOff x="0" y="0"/>
            <a:chExt cx="9685387" cy="2816648"/>
          </a:xfrm>
        </p:grpSpPr>
        <p:pic>
          <p:nvPicPr>
            <p:cNvPr id="665" name="Screen Shot 2019-08-09 at 1.16.35 PM.png" descr="Screen Shot 2019-08-09 at 1.16.35 PM.png"/>
            <p:cNvPicPr>
              <a:picLocks noChangeAspect="1"/>
            </p:cNvPicPr>
            <p:nvPr/>
          </p:nvPicPr>
          <p:blipFill>
            <a:blip r:embed="rId3">
              <a:extLst/>
            </a:blip>
            <a:srcRect l="0" t="29740" r="0" b="29740"/>
            <a:stretch>
              <a:fillRect/>
            </a:stretch>
          </p:blipFill>
          <p:spPr>
            <a:xfrm>
              <a:off x="0" y="0"/>
              <a:ext cx="9685388" cy="2257849"/>
            </a:xfrm>
            <a:prstGeom prst="rect">
              <a:avLst/>
            </a:prstGeom>
            <a:ln w="12700" cap="flat">
              <a:noFill/>
              <a:miter lim="400000"/>
            </a:ln>
            <a:effectLst/>
          </p:spPr>
        </p:pic>
        <p:sp>
          <p:nvSpPr>
            <p:cNvPr id="666" name="Missing the Forest for the Trees"/>
            <p:cNvSpPr/>
            <p:nvPr/>
          </p:nvSpPr>
          <p:spPr>
            <a:xfrm>
              <a:off x="0" y="2334048"/>
              <a:ext cx="968538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lvl1pPr>
            </a:lstStyle>
            <a:p>
              <a:pPr/>
              <a:r>
                <a:t>Missing the Forest for the Trees</a:t>
              </a:r>
            </a:p>
          </p:txBody>
        </p:sp>
      </p:grpSp>
      <p:grpSp>
        <p:nvGrpSpPr>
          <p:cNvPr id="670" name="Over-selective attention, interferes with Joint Attention and Divided Attention, which are critical to successful social interactions.…"/>
          <p:cNvGrpSpPr/>
          <p:nvPr/>
        </p:nvGrpSpPr>
        <p:grpSpPr>
          <a:xfrm>
            <a:off x="457200" y="4573478"/>
            <a:ext cx="12090400" cy="2077211"/>
            <a:chOff x="0" y="0"/>
            <a:chExt cx="12090400" cy="2077209"/>
          </a:xfrm>
        </p:grpSpPr>
        <p:sp>
          <p:nvSpPr>
            <p:cNvPr id="669" name="Over-selective attention, interferes with Joint Attention and Divided Attention, which are critical to successful social interactions.…"/>
            <p:cNvSpPr txBox="1"/>
            <p:nvPr/>
          </p:nvSpPr>
          <p:spPr>
            <a:xfrm>
              <a:off x="50800" y="50800"/>
              <a:ext cx="11988800" cy="1975610"/>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432308">
                <a:spcBef>
                  <a:spcPts val="600"/>
                </a:spcBef>
                <a:defRPr i="1" sz="2220">
                  <a:latin typeface="Georgia"/>
                  <a:ea typeface="Georgia"/>
                  <a:cs typeface="Georgia"/>
                  <a:sym typeface="Georgia"/>
                </a:defRPr>
              </a:pPr>
              <a:r>
                <a:t>Over-selective attention, interferes with </a:t>
              </a:r>
              <a:r>
                <a:rPr b="1"/>
                <a:t>Joint Attention </a:t>
              </a:r>
              <a:r>
                <a:t>and</a:t>
              </a:r>
              <a:r>
                <a:rPr b="1"/>
                <a:t> Divided Attention,</a:t>
              </a:r>
              <a:r>
                <a:t> which are critical to successful social interactions.</a:t>
              </a:r>
            </a:p>
            <a:p>
              <a:pPr algn="l" defTabSz="432308">
                <a:spcBef>
                  <a:spcPts val="600"/>
                </a:spcBef>
                <a:defRPr i="1" sz="2220">
                  <a:latin typeface="Georgia"/>
                  <a:ea typeface="Georgia"/>
                  <a:cs typeface="Georgia"/>
                  <a:sym typeface="Georgia"/>
                </a:defRPr>
              </a:pPr>
              <a:r>
                <a:rPr b="1"/>
                <a:t>Joint Attention</a:t>
              </a:r>
              <a:r>
                <a:t>: Attending to a stimulus in unison</a:t>
              </a:r>
              <a:r>
                <a:rPr b="1"/>
                <a:t> </a:t>
              </a:r>
              <a:r>
                <a:t>with another person.</a:t>
              </a:r>
            </a:p>
            <a:p>
              <a:pPr algn="l" defTabSz="432308">
                <a:spcBef>
                  <a:spcPts val="600"/>
                </a:spcBef>
                <a:defRPr i="1" sz="2220">
                  <a:latin typeface="Georgia"/>
                  <a:ea typeface="Georgia"/>
                  <a:cs typeface="Georgia"/>
                  <a:sym typeface="Georgia"/>
                </a:defRPr>
              </a:pPr>
              <a:r>
                <a:rPr b="1"/>
                <a:t>Divided Attention:</a:t>
              </a:r>
              <a:r>
                <a:t> Attending to multiple stimuli simultaneously, or rapidly shifting attention between stimuli.</a:t>
              </a:r>
            </a:p>
          </p:txBody>
        </p:sp>
        <p:pic>
          <p:nvPicPr>
            <p:cNvPr id="668" name="Over-selective attention, interferes with Joint Attention and Divided Attention, which are critical to successful social interactions.… Over-selective attention, interferes with Joint Attention and Divided Attention, which are critical to successful soci" descr="Over-selective attention, interferes with Joint Attention and Divided Attention, which are critical to successful social interactions.… Over-selective attention, interferes with Joint Attention and Divided Attention, which are critical to successful social interactions.Joint Attention: Attending to a stimulus in unison with another person.Divided Attention: Attending to multiple stimuli simultaneously, or rapidly shifting attention between stimuli."/>
            <p:cNvPicPr>
              <a:picLocks noChangeAspect="0"/>
            </p:cNvPicPr>
            <p:nvPr/>
          </p:nvPicPr>
          <p:blipFill>
            <a:blip r:embed="rId4">
              <a:extLst/>
            </a:blip>
            <a:stretch>
              <a:fillRect/>
            </a:stretch>
          </p:blipFill>
          <p:spPr>
            <a:xfrm>
              <a:off x="0" y="0"/>
              <a:ext cx="12090400" cy="2077210"/>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664"/>
                                        </p:tgtEl>
                                        <p:attrNameLst>
                                          <p:attrName>style.visibility</p:attrName>
                                        </p:attrNameLst>
                                      </p:cBhvr>
                                      <p:to>
                                        <p:strVal val="visible"/>
                                      </p:to>
                                    </p:set>
                                  </p:childTnLst>
                                </p:cTn>
                              </p:par>
                            </p:childTnLst>
                          </p:cTn>
                        </p:par>
                        <p:par>
                          <p:cTn id="7" fill="hold">
                            <p:stCondLst>
                              <p:cond delay="0"/>
                            </p:stCondLst>
                            <p:childTnLst>
                              <p:par>
                                <p:cTn id="8" presetClass="entr" nodeType="afterEffect" presetID="9" grpId="2" fill="hold">
                                  <p:stCondLst>
                                    <p:cond delay="0"/>
                                  </p:stCondLst>
                                  <p:iterate type="el" backwards="0">
                                    <p:tmAbs val="0"/>
                                  </p:iterate>
                                  <p:childTnLst>
                                    <p:set>
                                      <p:cBhvr>
                                        <p:cTn id="9" fill="hold"/>
                                        <p:tgtEl>
                                          <p:spTgt spid="667"/>
                                        </p:tgtEl>
                                        <p:attrNameLst>
                                          <p:attrName>style.visibility</p:attrName>
                                        </p:attrNameLst>
                                      </p:cBhvr>
                                      <p:to>
                                        <p:strVal val="visible"/>
                                      </p:to>
                                    </p:set>
                                    <p:animEffect filter="dissolve" transition="in">
                                      <p:cBhvr>
                                        <p:cTn id="10" dur="1500"/>
                                        <p:tgtEl>
                                          <p:spTgt spid="667"/>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lt" backwards="0">
                                    <p:tmAbs val="100"/>
                                  </p:iterate>
                                  <p:childTnLst>
                                    <p:set>
                                      <p:cBhvr>
                                        <p:cTn id="14" fill="hold"/>
                                        <p:tgtEl>
                                          <p:spTgt spid="6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32" presetID="4" grpId="4" fill="hold">
                                  <p:stCondLst>
                                    <p:cond delay="0"/>
                                  </p:stCondLst>
                                  <p:iterate type="el" backwards="0">
                                    <p:tmAbs val="0"/>
                                  </p:iterate>
                                  <p:childTnLst>
                                    <p:animEffect filter="box(out)" transition="out">
                                      <p:cBhvr>
                                        <p:cTn id="18" dur="1000" fill="hold"/>
                                        <p:tgtEl>
                                          <p:spTgt spid="670"/>
                                        </p:tgtEl>
                                      </p:cBhvr>
                                    </p:animEffect>
                                    <p:set>
                                      <p:cBhvr>
                                        <p:cTn id="19" fill="hold">
                                          <p:stCondLst>
                                            <p:cond delay="999"/>
                                          </p:stCondLst>
                                        </p:cTn>
                                        <p:tgtEl>
                                          <p:spTgt spid="6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0" grpId="3"/>
      <p:bldP build="whole" bldLvl="1" animBg="1" rev="0" advAuto="0" spid="670" grpId="4"/>
      <p:bldP build="whole" bldLvl="1" animBg="1" rev="0" advAuto="0" spid="664" grpId="1"/>
      <p:bldP build="whole" bldLvl="1" animBg="1" rev="0" advAuto="0" spid="667"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he Importance of Early Social Skills on Later Life Outcomes…A Quick Listen to Start the Morning"/>
          <p:cNvSpPr txBox="1"/>
          <p:nvPr>
            <p:ph type="title"/>
          </p:nvPr>
        </p:nvSpPr>
        <p:spPr>
          <a:prstGeom prst="rect">
            <a:avLst/>
          </a:prstGeom>
        </p:spPr>
        <p:txBody>
          <a:bodyPr/>
          <a:lstStyle>
            <a:lvl1pPr defTabSz="309625">
              <a:spcBef>
                <a:spcPts val="800"/>
              </a:spcBef>
              <a:defRPr sz="4080">
                <a:solidFill>
                  <a:schemeClr val="accent5">
                    <a:hueOff val="-411174"/>
                    <a:satOff val="4030"/>
                    <a:lumOff val="-29867"/>
                  </a:schemeClr>
                </a:solidFill>
                <a:latin typeface="Georgia"/>
                <a:ea typeface="Georgia"/>
                <a:cs typeface="Georgia"/>
                <a:sym typeface="Georgia"/>
              </a:defRPr>
            </a:lvl1pPr>
          </a:lstStyle>
          <a:p>
            <a:pPr/>
            <a:r>
              <a:t>The Importance of Early Social Skills on Later Life Outcomes…A Quick Listen to Start the Morning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The Essence of Social Interaction Skills and…"/>
          <p:cNvSpPr txBox="1"/>
          <p:nvPr>
            <p:ph type="title" idx="4294967295"/>
          </p:nvPr>
        </p:nvSpPr>
        <p:spPr>
          <a:xfrm>
            <a:off x="508000" y="800100"/>
            <a:ext cx="11988800" cy="1455837"/>
          </a:xfrm>
          <a:prstGeom prst="rect">
            <a:avLst/>
          </a:prstGeom>
          <a:gradFill>
            <a:gsLst>
              <a:gs pos="0">
                <a:srgbClr val="89847F"/>
              </a:gs>
              <a:gs pos="100000">
                <a:srgbClr val="C9C3BA"/>
              </a:gs>
            </a:gsLst>
            <a:lin ang="2700000"/>
          </a:gradFill>
          <a:ln w="9525">
            <a:round/>
          </a:ln>
        </p:spPr>
        <p:txBody>
          <a:bodyPr/>
          <a:lstStyle/>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Essence of Social Interaction Skills and </a:t>
            </a:r>
          </a:p>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BSR Program </a:t>
            </a:r>
          </a:p>
        </p:txBody>
      </p:sp>
      <p:sp>
        <p:nvSpPr>
          <p:cNvPr id="673" name="Three Integrated Components:…"/>
          <p:cNvSpPr txBox="1"/>
          <p:nvPr>
            <p:ph type="body" idx="4294967295"/>
          </p:nvPr>
        </p:nvSpPr>
        <p:spPr>
          <a:xfrm>
            <a:off x="508000" y="2277913"/>
            <a:ext cx="11988800" cy="6485087"/>
          </a:xfrm>
          <a:prstGeom prst="rect">
            <a:avLst/>
          </a:prstGeom>
          <a:gradFill>
            <a:gsLst>
              <a:gs pos="0">
                <a:srgbClr val="FFF7ED"/>
              </a:gs>
              <a:gs pos="100000">
                <a:srgbClr val="89847F"/>
              </a:gs>
            </a:gsLst>
            <a:lin ang="2700000"/>
          </a:gradFill>
          <a:ln w="9525">
            <a:round/>
          </a:ln>
        </p:spPr>
        <p:txBody>
          <a:bodyPr/>
          <a:lstStyle/>
          <a:p>
            <a:pPr marL="229720" indent="-229720" defTabSz="479044">
              <a:lnSpc>
                <a:spcPct val="80000"/>
              </a:lnSpc>
              <a:spcBef>
                <a:spcPts val="600"/>
              </a:spcBef>
              <a:buClrTx/>
              <a:buSzPct val="75000"/>
              <a:buFontTx/>
              <a:buChar char="•"/>
              <a:defRPr b="0" sz="2460"/>
            </a:pPr>
            <a:r>
              <a:t>Three </a:t>
            </a:r>
            <a:r>
              <a:rPr b="1" u="sng"/>
              <a:t>Integrated</a:t>
            </a:r>
            <a:r>
              <a:t> Components:</a:t>
            </a:r>
            <a:endParaRPr>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Thinking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Knowledge</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Social Problem Solving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Perspective Taking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Observational Learning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Self-Awareness</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Attention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Feeling </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General Mood</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Anxiety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Depression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DOING!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Execution</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Body Position/Movement</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Fluency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Timing</a:t>
            </a:r>
          </a:p>
        </p:txBody>
      </p:sp>
      <p:grpSp>
        <p:nvGrpSpPr>
          <p:cNvPr id="680" name="Group"/>
          <p:cNvGrpSpPr/>
          <p:nvPr/>
        </p:nvGrpSpPr>
        <p:grpSpPr>
          <a:xfrm>
            <a:off x="5794535" y="2599075"/>
            <a:ext cx="7486842" cy="5292050"/>
            <a:chOff x="0" y="0"/>
            <a:chExt cx="7486840" cy="5292049"/>
          </a:xfrm>
        </p:grpSpPr>
        <p:sp>
          <p:nvSpPr>
            <p:cNvPr id="674"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75"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76"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77" name="Thinking"/>
            <p:cNvSpPr txBox="1"/>
            <p:nvPr/>
          </p:nvSpPr>
          <p:spPr>
            <a:xfrm>
              <a:off x="4728817" y="1134309"/>
              <a:ext cx="1891094"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3600">
                  <a:solidFill>
                    <a:schemeClr val="accent5">
                      <a:hueOff val="-411174"/>
                      <a:satOff val="4030"/>
                      <a:lumOff val="-29867"/>
                    </a:schemeClr>
                  </a:solidFill>
                  <a:latin typeface="Georgia"/>
                  <a:ea typeface="Georgia"/>
                  <a:cs typeface="Georgia"/>
                  <a:sym typeface="Georgia"/>
                </a:defRPr>
              </a:pPr>
              <a:r>
                <a:t>Thinkin</a:t>
              </a:r>
              <a:r>
                <a:rPr sz="4000"/>
                <a:t>g</a:t>
              </a:r>
            </a:p>
          </p:txBody>
        </p:sp>
        <p:sp>
          <p:nvSpPr>
            <p:cNvPr id="678" name="Feeling"/>
            <p:cNvSpPr txBox="1"/>
            <p:nvPr/>
          </p:nvSpPr>
          <p:spPr>
            <a:xfrm>
              <a:off x="2795939" y="3462472"/>
              <a:ext cx="1809784"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Feeling</a:t>
              </a:r>
            </a:p>
          </p:txBody>
        </p:sp>
        <p:sp>
          <p:nvSpPr>
            <p:cNvPr id="679" name="Doing"/>
            <p:cNvSpPr txBox="1"/>
            <p:nvPr/>
          </p:nvSpPr>
          <p:spPr>
            <a:xfrm>
              <a:off x="654094" y="1058109"/>
              <a:ext cx="180978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Doing</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673"/>
                                        </p:tgtEl>
                                        <p:attrNameLst>
                                          <p:attrName>style.visibility</p:attrName>
                                        </p:attrNameLst>
                                      </p:cBhvr>
                                      <p:to>
                                        <p:strVal val="visible"/>
                                      </p:to>
                                    </p:set>
                                    <p:animEffect filter="wipe(left)" transition="in">
                                      <p:cBhvr>
                                        <p:cTn id="7" dur="1000"/>
                                        <p:tgtEl>
                                          <p:spTgt spid="673"/>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680"/>
                                        </p:tgtEl>
                                        <p:attrNameLst>
                                          <p:attrName>style.visibility</p:attrName>
                                        </p:attrNameLst>
                                      </p:cBhvr>
                                      <p:to>
                                        <p:strVal val="visible"/>
                                      </p:to>
                                    </p:set>
                                    <p:animEffect filter="wipe(left)" transition="in">
                                      <p:cBhvr>
                                        <p:cTn id="11" dur="20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0" grpId="2"/>
      <p:bldP build="whole" bldLvl="1" animBg="1" rev="0" advAuto="0" spid="673"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Feeling: Emotional Regulation"/>
          <p:cNvSpPr txBox="1"/>
          <p:nvPr>
            <p:ph type="title"/>
          </p:nvPr>
        </p:nvSpPr>
        <p:spPr>
          <a:xfrm>
            <a:off x="686055" y="190500"/>
            <a:ext cx="11988801" cy="2413000"/>
          </a:xfrm>
          <a:prstGeom prst="rect">
            <a:avLst/>
          </a:prstGeom>
          <a:gradFill>
            <a:gsLst>
              <a:gs pos="0">
                <a:srgbClr val="89847F"/>
              </a:gs>
              <a:gs pos="100000">
                <a:srgbClr val="C9C3BA"/>
              </a:gs>
            </a:gsLst>
            <a:lin ang="2700000"/>
          </a:gradFill>
          <a:ln w="9525">
            <a:round/>
          </a:ln>
        </p:spPr>
        <p:txBody>
          <a:bodyPr/>
          <a:lstStyle>
            <a:lvl1pPr>
              <a:defRPr b="1">
                <a:latin typeface="Georgia"/>
                <a:ea typeface="Georgia"/>
                <a:cs typeface="Georgia"/>
                <a:sym typeface="Georgia"/>
              </a:defRPr>
            </a:lvl1pPr>
          </a:lstStyle>
          <a:p>
            <a:pPr/>
            <a:r>
              <a:t>Feeling: Emotional Regulation </a:t>
            </a:r>
          </a:p>
        </p:txBody>
      </p:sp>
      <p:grpSp>
        <p:nvGrpSpPr>
          <p:cNvPr id="689" name="Group"/>
          <p:cNvGrpSpPr/>
          <p:nvPr/>
        </p:nvGrpSpPr>
        <p:grpSpPr>
          <a:xfrm>
            <a:off x="2937035" y="3107075"/>
            <a:ext cx="7486842" cy="5292050"/>
            <a:chOff x="0" y="0"/>
            <a:chExt cx="7486840" cy="5292049"/>
          </a:xfrm>
        </p:grpSpPr>
        <p:sp>
          <p:nvSpPr>
            <p:cNvPr id="683"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84"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85"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686" name="Thinking"/>
            <p:cNvSpPr txBox="1"/>
            <p:nvPr/>
          </p:nvSpPr>
          <p:spPr>
            <a:xfrm>
              <a:off x="4736307" y="1133781"/>
              <a:ext cx="2010454"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3600">
                  <a:solidFill>
                    <a:schemeClr val="accent5">
                      <a:hueOff val="-411174"/>
                      <a:satOff val="4030"/>
                      <a:lumOff val="-29867"/>
                    </a:schemeClr>
                  </a:solidFill>
                  <a:latin typeface="Georgia"/>
                  <a:ea typeface="Georgia"/>
                  <a:cs typeface="Georgia"/>
                  <a:sym typeface="Georgia"/>
                </a:defRPr>
              </a:pPr>
              <a:r>
                <a:t>Thinkin</a:t>
              </a:r>
              <a:r>
                <a:rPr sz="4000"/>
                <a:t>g</a:t>
              </a:r>
            </a:p>
          </p:txBody>
        </p:sp>
        <p:sp>
          <p:nvSpPr>
            <p:cNvPr id="687" name="Feeling"/>
            <p:cNvSpPr txBox="1"/>
            <p:nvPr/>
          </p:nvSpPr>
          <p:spPr>
            <a:xfrm>
              <a:off x="2546454" y="3729172"/>
              <a:ext cx="2559034" cy="123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b="1" sz="5100">
                  <a:solidFill>
                    <a:schemeClr val="accent5">
                      <a:hueOff val="-411174"/>
                      <a:satOff val="4030"/>
                      <a:lumOff val="-29867"/>
                    </a:schemeClr>
                  </a:solidFill>
                  <a:latin typeface="Georgia"/>
                  <a:ea typeface="Georgia"/>
                  <a:cs typeface="Georgia"/>
                  <a:sym typeface="Georgia"/>
                </a:defRPr>
              </a:pPr>
              <a:r>
                <a:t>Feeling</a:t>
              </a:r>
            </a:p>
          </p:txBody>
        </p:sp>
        <p:sp>
          <p:nvSpPr>
            <p:cNvPr id="688" name="Doing"/>
            <p:cNvSpPr txBox="1"/>
            <p:nvPr/>
          </p:nvSpPr>
          <p:spPr>
            <a:xfrm>
              <a:off x="654094" y="1058109"/>
              <a:ext cx="180978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Doing</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ocial Anxiety and Avoidance"/>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a:defRPr b="1" sz="5600">
                <a:solidFill>
                  <a:schemeClr val="accent5">
                    <a:hueOff val="-411174"/>
                    <a:satOff val="4030"/>
                    <a:lumOff val="-29867"/>
                  </a:schemeClr>
                </a:solidFill>
                <a:latin typeface="Georgia"/>
                <a:ea typeface="Georgia"/>
                <a:cs typeface="Georgia"/>
                <a:sym typeface="Georgia"/>
              </a:defRPr>
            </a:lvl1pPr>
          </a:lstStyle>
          <a:p>
            <a:pPr/>
            <a:r>
              <a:t>Social Anxiety and Avoidance </a:t>
            </a:r>
          </a:p>
        </p:txBody>
      </p:sp>
      <p:grpSp>
        <p:nvGrpSpPr>
          <p:cNvPr id="694" name="Image Gallery"/>
          <p:cNvGrpSpPr/>
          <p:nvPr/>
        </p:nvGrpSpPr>
        <p:grpSpPr>
          <a:xfrm>
            <a:off x="508000" y="3471894"/>
            <a:ext cx="11988800" cy="5437653"/>
            <a:chOff x="0" y="173813"/>
            <a:chExt cx="11988800" cy="5437651"/>
          </a:xfrm>
        </p:grpSpPr>
        <p:pic>
          <p:nvPicPr>
            <p:cNvPr id="692" name="Screen Shot 2019-08-09 at 1.25.23 PM.png" descr="Screen Shot 2019-08-09 at 1.25.23 PM.png"/>
            <p:cNvPicPr>
              <a:picLocks noChangeAspect="1"/>
            </p:cNvPicPr>
            <p:nvPr/>
          </p:nvPicPr>
          <p:blipFill>
            <a:blip r:embed="rId2">
              <a:extLst/>
            </a:blip>
            <a:srcRect l="0" t="0" r="0" b="0"/>
            <a:stretch>
              <a:fillRect/>
            </a:stretch>
          </p:blipFill>
          <p:spPr>
            <a:xfrm>
              <a:off x="0" y="173813"/>
              <a:ext cx="11988800" cy="4705039"/>
            </a:xfrm>
            <a:prstGeom prst="rect">
              <a:avLst/>
            </a:prstGeom>
            <a:ln w="12700" cap="flat">
              <a:noFill/>
              <a:miter lim="400000"/>
            </a:ln>
            <a:effectLst/>
          </p:spPr>
        </p:pic>
        <p:sp>
          <p:nvSpPr>
            <p:cNvPr id="693" name="Bellini, 2016"/>
            <p:cNvSpPr/>
            <p:nvPr/>
          </p:nvSpPr>
          <p:spPr>
            <a:xfrm>
              <a:off x="0" y="5128865"/>
              <a:ext cx="119888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Bellini, 2016</a:t>
              </a:r>
            </a:p>
          </p:txBody>
        </p:sp>
      </p:grpSp>
      <p:grpSp>
        <p:nvGrpSpPr>
          <p:cNvPr id="697" name="Individuals on the autism spectrum exhibit higher levels of social anxiety than the general population (50% v. 10%), which significantly interferes with their ability to initiate and maintain social relationships."/>
          <p:cNvGrpSpPr/>
          <p:nvPr/>
        </p:nvGrpSpPr>
        <p:grpSpPr>
          <a:xfrm>
            <a:off x="457200" y="1986189"/>
            <a:ext cx="12090400" cy="1320801"/>
            <a:chOff x="0" y="0"/>
            <a:chExt cx="12090400" cy="1320800"/>
          </a:xfrm>
        </p:grpSpPr>
        <p:sp>
          <p:nvSpPr>
            <p:cNvPr id="696" name="Individuals on the autism spectrum exhibit higher levels of social anxiety than the general population (50% v. 10%), which significantly interferes with their ability to initiate and maintain social relationships."/>
            <p:cNvSpPr txBox="1"/>
            <p:nvPr/>
          </p:nvSpPr>
          <p:spPr>
            <a:xfrm>
              <a:off x="50800" y="50800"/>
              <a:ext cx="11988800" cy="1219200"/>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403097">
                <a:lnSpc>
                  <a:spcPct val="90000"/>
                </a:lnSpc>
                <a:spcBef>
                  <a:spcPts val="1100"/>
                </a:spcBef>
                <a:defRPr sz="2484">
                  <a:solidFill>
                    <a:srgbClr val="000000"/>
                  </a:solidFill>
                  <a:latin typeface="Georgia"/>
                  <a:ea typeface="Georgia"/>
                  <a:cs typeface="Georgia"/>
                  <a:sym typeface="Georgia"/>
                </a:defRPr>
              </a:pPr>
              <a:r>
                <a:t>Individuals on the autism spectrum </a:t>
              </a:r>
              <a:r>
                <a:rPr b="1"/>
                <a:t>exhibit higher levels of social anxiety</a:t>
              </a:r>
              <a:r>
                <a:t> than the general population (50% v. 10%), which significantly interferes with their ability to initiate and maintain social relationships.</a:t>
              </a:r>
            </a:p>
          </p:txBody>
        </p:sp>
        <p:pic>
          <p:nvPicPr>
            <p:cNvPr id="695" name="Individuals on the autism spectrum exhibit higher levels of social anxiety than the general population (50% v. 10%), which significantly interferes with their ability to initiate and maintain social relationships. Individuals on the autism spectrum exhib" descr="Individuals on the autism spectrum exhibit higher levels of social anxiety than the general population (50% v. 10%), which significantly interferes with their ability to initiate and maintain social relationships. Individuals on the autism spectrum exhibit higher levels of social anxiety than the general population (50% v. 10%), which significantly interferes with their ability to initiate and maintain social relationships."/>
            <p:cNvPicPr>
              <a:picLocks noChangeAspect="0"/>
            </p:cNvPicPr>
            <p:nvPr/>
          </p:nvPicPr>
          <p:blipFill>
            <a:blip r:embed="rId3">
              <a:extLst/>
            </a:blip>
            <a:stretch>
              <a:fillRect/>
            </a:stretch>
          </p:blipFill>
          <p:spPr>
            <a:xfrm>
              <a:off x="0" y="0"/>
              <a:ext cx="12090400" cy="1320800"/>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694"/>
                                        </p:tgtEl>
                                        <p:attrNameLst>
                                          <p:attrName>style.visibility</p:attrName>
                                        </p:attrNameLst>
                                      </p:cBhvr>
                                      <p:to>
                                        <p:strVal val="visible"/>
                                      </p:to>
                                    </p:set>
                                    <p:animEffect filter="box(out)" transition="in">
                                      <p:cBhvr>
                                        <p:cTn id="7"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4"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The Development of Social Skill Deficits  and Social Anxiety (Bellini, 2006; 2016)  Autism Spectrum Disorders (Bellini, 2006)"/>
          <p:cNvSpPr txBox="1"/>
          <p:nvPr>
            <p:ph type="title"/>
          </p:nvPr>
        </p:nvSpPr>
        <p:spPr>
          <a:prstGeom prst="rect">
            <a:avLst/>
          </a:prstGeom>
        </p:spPr>
        <p:txBody>
          <a:bodyPr/>
          <a:lstStyle/>
          <a:p>
            <a:pPr defTabSz="233679">
              <a:spcBef>
                <a:spcPts val="600"/>
              </a:spcBef>
              <a:defRPr sz="2800"/>
            </a:pPr>
            <a:r>
              <a:rPr sz="3600">
                <a:solidFill>
                  <a:schemeClr val="accent5">
                    <a:hueOff val="-411174"/>
                    <a:satOff val="4030"/>
                    <a:lumOff val="-29867"/>
                  </a:schemeClr>
                </a:solidFill>
                <a:latin typeface="Bodoni SvtyTwo ITC TT-Bold"/>
                <a:ea typeface="Bodoni SvtyTwo ITC TT-Bold"/>
                <a:cs typeface="Bodoni SvtyTwo ITC TT-Bold"/>
                <a:sym typeface="Bodoni SvtyTwo ITC TT-Bold"/>
              </a:rPr>
              <a:t>The Development of Social Skill Deficits </a:t>
            </a:r>
            <a:br>
              <a:rPr sz="3600">
                <a:solidFill>
                  <a:schemeClr val="accent5">
                    <a:hueOff val="-411174"/>
                    <a:satOff val="4030"/>
                    <a:lumOff val="-29867"/>
                  </a:schemeClr>
                </a:solidFill>
                <a:latin typeface="Bodoni SvtyTwo ITC TT-Bold"/>
                <a:ea typeface="Bodoni SvtyTwo ITC TT-Bold"/>
                <a:cs typeface="Bodoni SvtyTwo ITC TT-Bold"/>
                <a:sym typeface="Bodoni SvtyTwo ITC TT-Bold"/>
              </a:rPr>
            </a:br>
            <a:r>
              <a:rPr sz="3600">
                <a:solidFill>
                  <a:schemeClr val="accent5">
                    <a:hueOff val="-411174"/>
                    <a:satOff val="4030"/>
                    <a:lumOff val="-29867"/>
                  </a:schemeClr>
                </a:solidFill>
                <a:latin typeface="Bodoni SvtyTwo ITC TT-Bold"/>
                <a:ea typeface="Bodoni SvtyTwo ITC TT-Bold"/>
                <a:cs typeface="Bodoni SvtyTwo ITC TT-Bold"/>
                <a:sym typeface="Bodoni SvtyTwo ITC TT-Bold"/>
              </a:rPr>
              <a:t>and Social Anxiety (Bellini, 2006; 2016)</a:t>
            </a:r>
            <a:br/>
            <a:r>
              <a:t> Autism Spectrum Disorders (Bellini, 2006) </a:t>
            </a:r>
            <a:br/>
          </a:p>
        </p:txBody>
      </p:sp>
      <p:pic>
        <p:nvPicPr>
          <p:cNvPr id="700" name="image.pdf" descr="image.pdf"/>
          <p:cNvPicPr>
            <a:picLocks noChangeAspect="1"/>
          </p:cNvPicPr>
          <p:nvPr/>
        </p:nvPicPr>
        <p:blipFill>
          <a:blip r:embed="rId2">
            <a:extLst/>
          </a:blip>
          <a:stretch>
            <a:fillRect/>
          </a:stretch>
        </p:blipFill>
        <p:spPr>
          <a:xfrm>
            <a:off x="2167466" y="3251200"/>
            <a:ext cx="8672126" cy="5800232"/>
          </a:xfrm>
          <a:prstGeom prst="rect">
            <a:avLst/>
          </a:prstGeom>
          <a:ln w="12700">
            <a:miter lim="400000"/>
          </a:ln>
        </p:spPr>
      </p:pic>
      <p:pic>
        <p:nvPicPr>
          <p:cNvPr id="701" name="image.pdf" descr="image.pdf"/>
          <p:cNvPicPr>
            <a:picLocks noChangeAspect="1"/>
          </p:cNvPicPr>
          <p:nvPr/>
        </p:nvPicPr>
        <p:blipFill>
          <a:blip r:embed="rId3">
            <a:extLst/>
          </a:blip>
          <a:stretch>
            <a:fillRect/>
          </a:stretch>
        </p:blipFill>
        <p:spPr>
          <a:xfrm>
            <a:off x="541866" y="2167466"/>
            <a:ext cx="11595948" cy="6827522"/>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The Essence of Social Interaction Skills and…"/>
          <p:cNvSpPr txBox="1"/>
          <p:nvPr>
            <p:ph type="title" idx="4294967295"/>
          </p:nvPr>
        </p:nvSpPr>
        <p:spPr>
          <a:xfrm>
            <a:off x="508000" y="800100"/>
            <a:ext cx="11988800" cy="1455837"/>
          </a:xfrm>
          <a:prstGeom prst="rect">
            <a:avLst/>
          </a:prstGeom>
          <a:gradFill>
            <a:gsLst>
              <a:gs pos="0">
                <a:srgbClr val="89847F"/>
              </a:gs>
              <a:gs pos="100000">
                <a:srgbClr val="C9C3BA"/>
              </a:gs>
            </a:gsLst>
            <a:lin ang="2700000"/>
          </a:gradFill>
          <a:ln w="9525">
            <a:round/>
          </a:ln>
        </p:spPr>
        <p:txBody>
          <a:bodyPr/>
          <a:lstStyle/>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Essence of Social Interaction Skills and </a:t>
            </a:r>
          </a:p>
          <a:p>
            <a:pPr defTabSz="420624">
              <a:spcBef>
                <a:spcPts val="1100"/>
              </a:spcBef>
              <a:defRPr b="1" sz="4032">
                <a:solidFill>
                  <a:schemeClr val="accent5">
                    <a:hueOff val="-411174"/>
                    <a:satOff val="4030"/>
                    <a:lumOff val="-29867"/>
                  </a:schemeClr>
                </a:solidFill>
                <a:latin typeface="Georgia"/>
                <a:ea typeface="Georgia"/>
                <a:cs typeface="Georgia"/>
                <a:sym typeface="Georgia"/>
              </a:defRPr>
            </a:pPr>
            <a:r>
              <a:t>the BSR Program </a:t>
            </a:r>
          </a:p>
        </p:txBody>
      </p:sp>
      <p:sp>
        <p:nvSpPr>
          <p:cNvPr id="704" name="Three Integrated Components:…"/>
          <p:cNvSpPr txBox="1"/>
          <p:nvPr>
            <p:ph type="body" idx="4294967295"/>
          </p:nvPr>
        </p:nvSpPr>
        <p:spPr>
          <a:xfrm>
            <a:off x="508000" y="2277913"/>
            <a:ext cx="11988800" cy="6485087"/>
          </a:xfrm>
          <a:prstGeom prst="rect">
            <a:avLst/>
          </a:prstGeom>
          <a:gradFill>
            <a:gsLst>
              <a:gs pos="0">
                <a:srgbClr val="FFF7ED"/>
              </a:gs>
              <a:gs pos="100000">
                <a:srgbClr val="89847F"/>
              </a:gs>
            </a:gsLst>
            <a:lin ang="2700000"/>
          </a:gradFill>
          <a:ln w="9525">
            <a:round/>
          </a:ln>
        </p:spPr>
        <p:txBody>
          <a:bodyPr/>
          <a:lstStyle/>
          <a:p>
            <a:pPr marL="229720" indent="-229720" defTabSz="479044">
              <a:lnSpc>
                <a:spcPct val="80000"/>
              </a:lnSpc>
              <a:spcBef>
                <a:spcPts val="600"/>
              </a:spcBef>
              <a:buClrTx/>
              <a:buSzPct val="75000"/>
              <a:buFontTx/>
              <a:buChar char="•"/>
              <a:defRPr b="0" sz="2460"/>
            </a:pPr>
            <a:r>
              <a:t>Three </a:t>
            </a:r>
            <a:r>
              <a:rPr b="1" u="sng"/>
              <a:t>Integrated</a:t>
            </a:r>
            <a:r>
              <a:t> Components:</a:t>
            </a:r>
            <a:endParaRPr>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Thinking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Knowledge</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Social Problem Solving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Perspective Taking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Observational Learning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Self-Awareness</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Attention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Feeling </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General Mood</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Anxiety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Depression</a:t>
            </a:r>
            <a:endParaRPr sz="2296">
              <a:effectLst>
                <a:outerShdw sx="100000" sy="100000" kx="0" ky="0" algn="b" rotWithShape="0" blurRad="10414" dist="20828" dir="2700000">
                  <a:srgbClr val="000000"/>
                </a:outerShdw>
              </a:effectLst>
            </a:endParaRPr>
          </a:p>
          <a:p>
            <a:pPr lvl="1" marL="706416" indent="-321098" defTabSz="479044">
              <a:lnSpc>
                <a:spcPct val="80000"/>
              </a:lnSpc>
              <a:spcBef>
                <a:spcPts val="600"/>
              </a:spcBef>
              <a:buClrTx/>
              <a:buSzPct val="75000"/>
              <a:buFontTx/>
              <a:buChar char="•"/>
              <a:defRPr b="0" sz="2460"/>
            </a:pPr>
            <a:r>
              <a:t>DOING!</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Execution</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Body Position/Movement</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Fluency</a:t>
            </a:r>
            <a:endParaRPr sz="2296">
              <a:effectLst>
                <a:outerShdw sx="100000" sy="100000" kx="0" ky="0" algn="b" rotWithShape="0" blurRad="10414" dist="20828" dir="2700000">
                  <a:srgbClr val="000000"/>
                </a:outerShdw>
              </a:effectLst>
            </a:endParaRPr>
          </a:p>
          <a:p>
            <a:pPr lvl="2" marL="1091734" indent="-321098" defTabSz="479044">
              <a:lnSpc>
                <a:spcPct val="80000"/>
              </a:lnSpc>
              <a:spcBef>
                <a:spcPts val="600"/>
              </a:spcBef>
              <a:buClrTx/>
              <a:buSzPct val="75000"/>
              <a:buFontTx/>
              <a:buChar char="•"/>
              <a:defRPr b="0" sz="2460"/>
            </a:pPr>
            <a:r>
              <a:t>Timing</a:t>
            </a:r>
          </a:p>
        </p:txBody>
      </p:sp>
      <p:grpSp>
        <p:nvGrpSpPr>
          <p:cNvPr id="711" name="Group"/>
          <p:cNvGrpSpPr/>
          <p:nvPr/>
        </p:nvGrpSpPr>
        <p:grpSpPr>
          <a:xfrm>
            <a:off x="5794535" y="2599075"/>
            <a:ext cx="7486842" cy="5292050"/>
            <a:chOff x="0" y="0"/>
            <a:chExt cx="7486840" cy="5292049"/>
          </a:xfrm>
        </p:grpSpPr>
        <p:sp>
          <p:nvSpPr>
            <p:cNvPr id="705"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06"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07"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08" name="Thinking"/>
            <p:cNvSpPr txBox="1"/>
            <p:nvPr/>
          </p:nvSpPr>
          <p:spPr>
            <a:xfrm>
              <a:off x="4728817" y="1134309"/>
              <a:ext cx="1891094"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3600">
                  <a:solidFill>
                    <a:schemeClr val="accent5">
                      <a:hueOff val="-411174"/>
                      <a:satOff val="4030"/>
                      <a:lumOff val="-29867"/>
                    </a:schemeClr>
                  </a:solidFill>
                  <a:latin typeface="Georgia"/>
                  <a:ea typeface="Georgia"/>
                  <a:cs typeface="Georgia"/>
                  <a:sym typeface="Georgia"/>
                </a:defRPr>
              </a:pPr>
              <a:r>
                <a:t>Thinkin</a:t>
              </a:r>
              <a:r>
                <a:rPr sz="4000"/>
                <a:t>g</a:t>
              </a:r>
            </a:p>
          </p:txBody>
        </p:sp>
        <p:sp>
          <p:nvSpPr>
            <p:cNvPr id="709" name="Feeling"/>
            <p:cNvSpPr txBox="1"/>
            <p:nvPr/>
          </p:nvSpPr>
          <p:spPr>
            <a:xfrm>
              <a:off x="2795939" y="3462472"/>
              <a:ext cx="1809784"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Feeling</a:t>
              </a:r>
            </a:p>
          </p:txBody>
        </p:sp>
        <p:sp>
          <p:nvSpPr>
            <p:cNvPr id="710" name="Doing"/>
            <p:cNvSpPr txBox="1"/>
            <p:nvPr/>
          </p:nvSpPr>
          <p:spPr>
            <a:xfrm>
              <a:off x="654094" y="1058109"/>
              <a:ext cx="180978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Georgia"/>
                  <a:ea typeface="Georgia"/>
                  <a:cs typeface="Georgia"/>
                  <a:sym typeface="Georgia"/>
                </a:defRPr>
              </a:pPr>
              <a:r>
                <a:t>Doing</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200">
        <p15:prstTrans prst="peelOff" invX="1"/>
      </p:transition>
    </mc:Choice>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704"/>
                                        </p:tgtEl>
                                        <p:attrNameLst>
                                          <p:attrName>style.visibility</p:attrName>
                                        </p:attrNameLst>
                                      </p:cBhvr>
                                      <p:to>
                                        <p:strVal val="visible"/>
                                      </p:to>
                                    </p:set>
                                    <p:animEffect filter="wipe(left)" transition="in">
                                      <p:cBhvr>
                                        <p:cTn id="7" dur="1000"/>
                                        <p:tgtEl>
                                          <p:spTgt spid="704"/>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711"/>
                                        </p:tgtEl>
                                        <p:attrNameLst>
                                          <p:attrName>style.visibility</p:attrName>
                                        </p:attrNameLst>
                                      </p:cBhvr>
                                      <p:to>
                                        <p:strVal val="visible"/>
                                      </p:to>
                                    </p:set>
                                    <p:animEffect filter="wipe(left)" transition="in">
                                      <p:cBhvr>
                                        <p:cTn id="11" dur="2000"/>
                                        <p:tgtEl>
                                          <p:spTgt spid="7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4" grpId="1"/>
      <p:bldP build="whole" bldLvl="1" animBg="1" rev="0" advAuto="0" spid="711" grpId="2"/>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Doing: Behavioral Execution"/>
          <p:cNvSpPr txBox="1"/>
          <p:nvPr>
            <p:ph type="title"/>
          </p:nvPr>
        </p:nvSpPr>
        <p:spPr>
          <a:prstGeom prst="rect">
            <a:avLst/>
          </a:prstGeom>
          <a:gradFill>
            <a:gsLst>
              <a:gs pos="0">
                <a:srgbClr val="89847F"/>
              </a:gs>
              <a:gs pos="100000">
                <a:srgbClr val="FFF7ED"/>
              </a:gs>
            </a:gsLst>
            <a:lin ang="2700000"/>
          </a:gradFill>
          <a:ln w="9525">
            <a:round/>
          </a:ln>
        </p:spPr>
        <p:txBody>
          <a:bodyPr/>
          <a:lstStyle>
            <a:lvl1pPr>
              <a:defRPr b="1">
                <a:latin typeface="Georgia"/>
                <a:ea typeface="Georgia"/>
                <a:cs typeface="Georgia"/>
                <a:sym typeface="Georgia"/>
              </a:defRPr>
            </a:lvl1pPr>
          </a:lstStyle>
          <a:p>
            <a:pPr/>
            <a:r>
              <a:t>Doing: Behavioral Execution</a:t>
            </a:r>
          </a:p>
        </p:txBody>
      </p:sp>
      <p:grpSp>
        <p:nvGrpSpPr>
          <p:cNvPr id="720" name="Group"/>
          <p:cNvGrpSpPr/>
          <p:nvPr/>
        </p:nvGrpSpPr>
        <p:grpSpPr>
          <a:xfrm>
            <a:off x="2390935" y="3030875"/>
            <a:ext cx="7486842" cy="5292050"/>
            <a:chOff x="0" y="0"/>
            <a:chExt cx="7486840" cy="5292049"/>
          </a:xfrm>
        </p:grpSpPr>
        <p:sp>
          <p:nvSpPr>
            <p:cNvPr id="714" name="Shape"/>
            <p:cNvSpPr/>
            <p:nvPr/>
          </p:nvSpPr>
          <p:spPr>
            <a:xfrm>
              <a:off x="1793594" y="0"/>
              <a:ext cx="3553784" cy="159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602737"/>
                <a:satOff val="7170"/>
                <a:lumOff val="14117"/>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15" name="Shape"/>
            <p:cNvSpPr/>
            <p:nvPr/>
          </p:nvSpPr>
          <p:spPr>
            <a:xfrm rot="7200000">
              <a:off x="4690841" y="2312915"/>
              <a:ext cx="2322349" cy="2434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16" name="Shape"/>
            <p:cNvSpPr/>
            <p:nvPr/>
          </p:nvSpPr>
          <p:spPr>
            <a:xfrm rot="14400000">
              <a:off x="473651" y="2460449"/>
              <a:ext cx="2322349" cy="243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79" y="15120"/>
                  </a:moveTo>
                  <a:cubicBezTo>
                    <a:pt x="12990" y="14942"/>
                    <a:pt x="12292" y="14852"/>
                    <a:pt x="11592" y="14852"/>
                  </a:cubicBezTo>
                  <a:cubicBezTo>
                    <a:pt x="8766" y="14852"/>
                    <a:pt x="6029" y="16307"/>
                    <a:pt x="3864" y="18958"/>
                  </a:cubicBezTo>
                  <a:lnTo>
                    <a:pt x="0" y="12237"/>
                  </a:lnTo>
                  <a:cubicBezTo>
                    <a:pt x="3247" y="8259"/>
                    <a:pt x="7351" y="6078"/>
                    <a:pt x="11592" y="6078"/>
                  </a:cubicBezTo>
                  <a:cubicBezTo>
                    <a:pt x="12641" y="6078"/>
                    <a:pt x="13689" y="6212"/>
                    <a:pt x="14723" y="6480"/>
                  </a:cubicBezTo>
                  <a:lnTo>
                    <a:pt x="15506" y="0"/>
                  </a:lnTo>
                  <a:lnTo>
                    <a:pt x="21600" y="12702"/>
                  </a:lnTo>
                  <a:lnTo>
                    <a:pt x="12896" y="21600"/>
                  </a:lnTo>
                  <a:lnTo>
                    <a:pt x="13679" y="15120"/>
                  </a:lnTo>
                  <a:close/>
                </a:path>
              </a:pathLst>
            </a:custGeom>
            <a:solidFill>
              <a:schemeClr val="accent2">
                <a:hueOff val="597264"/>
                <a:satOff val="5158"/>
                <a:lumOff val="-17289"/>
              </a:schemeClr>
            </a:solidFill>
            <a:ln w="12700" cap="flat">
              <a:solidFill>
                <a:srgbClr val="000000"/>
              </a:solidFill>
              <a:prstDash val="solid"/>
              <a:miter lim="800000"/>
            </a:ln>
            <a:effectLst/>
          </p:spPr>
          <p:txBody>
            <a:bodyPr wrap="square" lIns="50800" tIns="50800" rIns="50800" bIns="50800" numCol="1" anchor="ctr">
              <a:noAutofit/>
            </a:bodyPr>
            <a:lstStyle/>
            <a:p>
              <a:pPr>
                <a:defRPr sz="3200">
                  <a:solidFill>
                    <a:srgbClr val="FFFFFF"/>
                  </a:solidFill>
                  <a:effectLst>
                    <a:outerShdw sx="100000" sy="100000" kx="0" ky="0" algn="b" rotWithShape="0" blurRad="25400" dist="33948" dir="2700000">
                      <a:srgbClr val="3B3936"/>
                    </a:outerShdw>
                  </a:effectLst>
                </a:defRPr>
              </a:pPr>
            </a:p>
          </p:txBody>
        </p:sp>
        <p:sp>
          <p:nvSpPr>
            <p:cNvPr id="717" name="Thinking"/>
            <p:cNvSpPr txBox="1"/>
            <p:nvPr/>
          </p:nvSpPr>
          <p:spPr>
            <a:xfrm>
              <a:off x="4936977" y="1138221"/>
              <a:ext cx="1809784" cy="880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3600">
                  <a:solidFill>
                    <a:schemeClr val="accent5">
                      <a:hueOff val="-411174"/>
                      <a:satOff val="4030"/>
                      <a:lumOff val="-29867"/>
                    </a:schemeClr>
                  </a:solidFill>
                  <a:latin typeface="Times New Roman"/>
                  <a:ea typeface="Times New Roman"/>
                  <a:cs typeface="Times New Roman"/>
                  <a:sym typeface="Times New Roman"/>
                </a:defRPr>
              </a:pPr>
              <a:r>
                <a:t>Thinkin</a:t>
              </a:r>
              <a:r>
                <a:rPr sz="4000"/>
                <a:t>g</a:t>
              </a:r>
            </a:p>
          </p:txBody>
        </p:sp>
        <p:sp>
          <p:nvSpPr>
            <p:cNvPr id="718" name="Feeling"/>
            <p:cNvSpPr txBox="1"/>
            <p:nvPr/>
          </p:nvSpPr>
          <p:spPr>
            <a:xfrm>
              <a:off x="2795939" y="3466912"/>
              <a:ext cx="1809784" cy="1070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600">
                  <a:solidFill>
                    <a:schemeClr val="accent5">
                      <a:hueOff val="-411174"/>
                      <a:satOff val="4030"/>
                      <a:lumOff val="-29867"/>
                    </a:schemeClr>
                  </a:solidFill>
                  <a:latin typeface="Times New Roman"/>
                  <a:ea typeface="Times New Roman"/>
                  <a:cs typeface="Times New Roman"/>
                  <a:sym typeface="Times New Roman"/>
                </a:defRPr>
              </a:pPr>
            </a:p>
            <a:p>
              <a:pPr>
                <a:defRPr sz="1800">
                  <a:solidFill>
                    <a:schemeClr val="accent5">
                      <a:hueOff val="-411174"/>
                      <a:satOff val="4030"/>
                      <a:lumOff val="-29867"/>
                    </a:schemeClr>
                  </a:solidFill>
                  <a:latin typeface="Times New Roman"/>
                  <a:ea typeface="Times New Roman"/>
                  <a:cs typeface="Times New Roman"/>
                  <a:sym typeface="Times New Roman"/>
                </a:defRPr>
              </a:pPr>
            </a:p>
            <a:p>
              <a:pPr>
                <a:defRPr sz="4000">
                  <a:solidFill>
                    <a:schemeClr val="accent5">
                      <a:hueOff val="-411174"/>
                      <a:satOff val="4030"/>
                      <a:lumOff val="-29867"/>
                    </a:schemeClr>
                  </a:solidFill>
                  <a:latin typeface="Times New Roman"/>
                  <a:ea typeface="Times New Roman"/>
                  <a:cs typeface="Times New Roman"/>
                  <a:sym typeface="Times New Roman"/>
                </a:defRPr>
              </a:pPr>
              <a:r>
                <a:t>Feeling</a:t>
              </a:r>
            </a:p>
          </p:txBody>
        </p:sp>
        <p:sp>
          <p:nvSpPr>
            <p:cNvPr id="719" name="Doing"/>
            <p:cNvSpPr txBox="1"/>
            <p:nvPr/>
          </p:nvSpPr>
          <p:spPr>
            <a:xfrm>
              <a:off x="654094" y="964995"/>
              <a:ext cx="1809783" cy="12276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sz="1100">
                  <a:solidFill>
                    <a:schemeClr val="accent5">
                      <a:hueOff val="-411174"/>
                      <a:satOff val="4030"/>
                      <a:lumOff val="-29867"/>
                    </a:schemeClr>
                  </a:solidFill>
                  <a:latin typeface="Times New Roman"/>
                  <a:ea typeface="Times New Roman"/>
                  <a:cs typeface="Times New Roman"/>
                  <a:sym typeface="Times New Roman"/>
                </a:defRPr>
              </a:pPr>
            </a:p>
            <a:p>
              <a:pPr>
                <a:defRPr b="1" sz="5500">
                  <a:solidFill>
                    <a:schemeClr val="accent5">
                      <a:hueOff val="-411174"/>
                      <a:satOff val="4030"/>
                      <a:lumOff val="-29867"/>
                    </a:schemeClr>
                  </a:solidFill>
                  <a:latin typeface="Times New Roman"/>
                  <a:ea typeface="Times New Roman"/>
                  <a:cs typeface="Times New Roman"/>
                  <a:sym typeface="Times New Roman"/>
                </a:defRPr>
              </a:pPr>
              <a:r>
                <a:t>Doing</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Motor Movements in Social Interactions"/>
          <p:cNvSpPr txBox="1"/>
          <p:nvPr>
            <p:ph type="title"/>
          </p:nvPr>
        </p:nvSpPr>
        <p:spPr>
          <a:prstGeom prst="rect">
            <a:avLst/>
          </a:prstGeom>
          <a:gradFill>
            <a:gsLst>
              <a:gs pos="0">
                <a:srgbClr val="89847F"/>
              </a:gs>
              <a:gs pos="100000">
                <a:srgbClr val="FFF7ED"/>
              </a:gs>
            </a:gsLst>
            <a:lin ang="2700000"/>
          </a:gradFill>
          <a:ln w="9525">
            <a:round/>
          </a:ln>
        </p:spPr>
        <p:txBody>
          <a:bodyPr/>
          <a:lstStyle>
            <a:lvl1pPr defTabSz="467359">
              <a:spcBef>
                <a:spcPts val="1200"/>
              </a:spcBef>
              <a:defRPr b="1" sz="4480">
                <a:latin typeface="Georgia"/>
                <a:ea typeface="Georgia"/>
                <a:cs typeface="Georgia"/>
                <a:sym typeface="Georgia"/>
              </a:defRPr>
            </a:lvl1pPr>
          </a:lstStyle>
          <a:p>
            <a:pPr/>
            <a:r>
              <a:t>Motor Movements in Social Interactions</a:t>
            </a:r>
          </a:p>
        </p:txBody>
      </p:sp>
      <p:sp>
        <p:nvSpPr>
          <p:cNvPr id="723" name="Successful social interactions require fluent, well-timed, and well-positioned motor movements."/>
          <p:cNvSpPr txBox="1"/>
          <p:nvPr>
            <p:ph type="body" sz="quarter" idx="4294967295"/>
          </p:nvPr>
        </p:nvSpPr>
        <p:spPr>
          <a:xfrm>
            <a:off x="508000" y="2057400"/>
            <a:ext cx="11988800" cy="1398454"/>
          </a:xfrm>
          <a:prstGeom prst="rect">
            <a:avLst/>
          </a:prstGeom>
          <a:gradFill>
            <a:gsLst>
              <a:gs pos="0">
                <a:srgbClr val="FFF7ED"/>
              </a:gs>
              <a:gs pos="100000">
                <a:srgbClr val="89847F"/>
              </a:gs>
            </a:gsLst>
            <a:lin ang="2700000"/>
          </a:gradFill>
          <a:ln w="9525">
            <a:round/>
          </a:ln>
        </p:spPr>
        <p:txBody>
          <a:bodyPr/>
          <a:lstStyle/>
          <a:p>
            <a:pPr marL="0" indent="0" defTabSz="584200">
              <a:spcBef>
                <a:spcPts val="800"/>
              </a:spcBef>
              <a:buClrTx/>
              <a:buSzTx/>
              <a:buFontTx/>
              <a:buNone/>
              <a:defRPr b="0" sz="3000"/>
            </a:pPr>
            <a:r>
              <a:t>Successful social interactions require </a:t>
            </a:r>
            <a:r>
              <a:rPr b="1"/>
              <a:t>fluent</a:t>
            </a:r>
            <a:r>
              <a:t>, </a:t>
            </a:r>
            <a:r>
              <a:rPr b="1"/>
              <a:t>well-timed</a:t>
            </a:r>
            <a:r>
              <a:t>, and </a:t>
            </a:r>
            <a:r>
              <a:rPr b="1"/>
              <a:t>well-positioned</a:t>
            </a:r>
            <a:r>
              <a:t> motor movements.</a:t>
            </a:r>
          </a:p>
        </p:txBody>
      </p:sp>
      <p:grpSp>
        <p:nvGrpSpPr>
          <p:cNvPr id="726" name="Common motor skills used in social interactions:…"/>
          <p:cNvGrpSpPr/>
          <p:nvPr/>
        </p:nvGrpSpPr>
        <p:grpSpPr>
          <a:xfrm>
            <a:off x="436157" y="3363334"/>
            <a:ext cx="12132486" cy="3026932"/>
            <a:chOff x="0" y="0"/>
            <a:chExt cx="12132484" cy="3026931"/>
          </a:xfrm>
        </p:grpSpPr>
        <p:sp>
          <p:nvSpPr>
            <p:cNvPr id="725" name="Common motor skills used in social interactions:…"/>
            <p:cNvSpPr txBox="1"/>
            <p:nvPr/>
          </p:nvSpPr>
          <p:spPr>
            <a:xfrm>
              <a:off x="50799" y="50800"/>
              <a:ext cx="12030886" cy="2925332"/>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algn="l" defTabSz="280415">
                <a:spcBef>
                  <a:spcPts val="300"/>
                </a:spcBef>
                <a:defRPr b="1" sz="3072">
                  <a:latin typeface="Georgia"/>
                  <a:ea typeface="Georgia"/>
                  <a:cs typeface="Georgia"/>
                  <a:sym typeface="Georgia"/>
                </a:defRPr>
              </a:pPr>
              <a:r>
                <a:t>Common motor skills used in social interactions:</a:t>
              </a:r>
            </a:p>
            <a:p>
              <a:pPr marL="109727" indent="-109727" algn="l" defTabSz="280415">
                <a:spcBef>
                  <a:spcPts val="300"/>
                </a:spcBef>
                <a:buSzPct val="100000"/>
                <a:buAutoNum type="arabicPeriod" startAt="1"/>
                <a:defRPr sz="2735">
                  <a:latin typeface="Georgia"/>
                  <a:ea typeface="Georgia"/>
                  <a:cs typeface="Georgia"/>
                  <a:sym typeface="Georgia"/>
                </a:defRPr>
              </a:pPr>
              <a:r>
                <a:t> Motor Planning</a:t>
              </a:r>
            </a:p>
            <a:p>
              <a:pPr marL="109727" indent="-109727" algn="l" defTabSz="280415">
                <a:spcBef>
                  <a:spcPts val="300"/>
                </a:spcBef>
                <a:buSzPct val="100000"/>
                <a:buAutoNum type="arabicPeriod" startAt="1"/>
                <a:defRPr sz="2735">
                  <a:latin typeface="Georgia"/>
                  <a:ea typeface="Georgia"/>
                  <a:cs typeface="Georgia"/>
                  <a:sym typeface="Georgia"/>
                </a:defRPr>
              </a:pPr>
              <a:r>
                <a:t>Motor Initiation</a:t>
              </a:r>
            </a:p>
            <a:p>
              <a:pPr marL="109727" indent="-109727" algn="l" defTabSz="280415">
                <a:spcBef>
                  <a:spcPts val="300"/>
                </a:spcBef>
                <a:buSzPct val="100000"/>
                <a:buAutoNum type="arabicPeriod" startAt="1"/>
                <a:defRPr sz="2735">
                  <a:latin typeface="Georgia"/>
                  <a:ea typeface="Georgia"/>
                  <a:cs typeface="Georgia"/>
                  <a:sym typeface="Georgia"/>
                </a:defRPr>
              </a:pPr>
              <a:r>
                <a:t>Fine and Gross Motor Coordination (Motor Execution)</a:t>
              </a:r>
            </a:p>
            <a:p>
              <a:pPr marL="109727" indent="-109727" algn="l" defTabSz="280415">
                <a:spcBef>
                  <a:spcPts val="300"/>
                </a:spcBef>
                <a:buSzPct val="100000"/>
                <a:buAutoNum type="arabicPeriod" startAt="1"/>
                <a:defRPr sz="2735">
                  <a:latin typeface="Georgia"/>
                  <a:ea typeface="Georgia"/>
                  <a:cs typeface="Georgia"/>
                  <a:sym typeface="Georgia"/>
                </a:defRPr>
              </a:pPr>
              <a:r>
                <a:t>Proprioception </a:t>
              </a:r>
            </a:p>
            <a:p>
              <a:pPr marL="109727" indent="-109727" algn="l" defTabSz="280415">
                <a:spcBef>
                  <a:spcPts val="300"/>
                </a:spcBef>
                <a:buSzPct val="100000"/>
                <a:buAutoNum type="arabicPeriod" startAt="1"/>
                <a:defRPr sz="2735">
                  <a:latin typeface="Georgia"/>
                  <a:ea typeface="Georgia"/>
                  <a:cs typeface="Georgia"/>
                  <a:sym typeface="Georgia"/>
                </a:defRPr>
              </a:pPr>
              <a:r>
                <a:t> Motor Imitation</a:t>
              </a:r>
            </a:p>
          </p:txBody>
        </p:sp>
        <p:pic>
          <p:nvPicPr>
            <p:cNvPr id="724" name="Common motor skills used in social interactions:… Common motor skills used in social interactions: Motor PlanningMotor InitiationFine and Gross Motor Coordination (Motor Execution)Proprioception  Motor Imitation" descr="Common motor skills used in social interactions:… Common motor skills used in social interactions: Motor PlanningMotor InitiationFine and Gross Motor Coordination (Motor Execution)Proprioception  Motor Imitation"/>
            <p:cNvPicPr>
              <a:picLocks noChangeAspect="0"/>
            </p:cNvPicPr>
            <p:nvPr/>
          </p:nvPicPr>
          <p:blipFill>
            <a:blip r:embed="rId2">
              <a:extLst/>
            </a:blip>
            <a:stretch>
              <a:fillRect/>
            </a:stretch>
          </p:blipFill>
          <p:spPr>
            <a:xfrm>
              <a:off x="-1" y="0"/>
              <a:ext cx="12132486" cy="302693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6"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Common Social Skill Difficulties in Children…"/>
          <p:cNvSpPr txBox="1"/>
          <p:nvPr>
            <p:ph type="title" idx="4294967295"/>
          </p:nvPr>
        </p:nvSpPr>
        <p:spPr>
          <a:xfrm>
            <a:off x="508000" y="736600"/>
            <a:ext cx="11988800" cy="1219200"/>
          </a:xfrm>
          <a:prstGeom prst="rect">
            <a:avLst/>
          </a:prstGeom>
          <a:gradFill>
            <a:gsLst>
              <a:gs pos="0">
                <a:srgbClr val="89847F"/>
              </a:gs>
              <a:gs pos="100000">
                <a:srgbClr val="C9C3BA"/>
              </a:gs>
            </a:gsLst>
            <a:lin ang="2700000"/>
          </a:gradFill>
          <a:ln w="9525">
            <a:round/>
          </a:ln>
        </p:spPr>
        <p:txBody>
          <a:bodyPr/>
          <a:lstStyle/>
          <a:p>
            <a:pPr defTabSz="321310">
              <a:spcBef>
                <a:spcPts val="800"/>
              </a:spcBef>
              <a:defRPr b="1" sz="3300">
                <a:solidFill>
                  <a:schemeClr val="accent5">
                    <a:hueOff val="-411174"/>
                    <a:satOff val="4030"/>
                    <a:lumOff val="-29867"/>
                  </a:schemeClr>
                </a:solidFill>
                <a:latin typeface="Georgia"/>
                <a:ea typeface="Georgia"/>
                <a:cs typeface="Georgia"/>
                <a:sym typeface="Georgia"/>
              </a:defRPr>
            </a:pPr>
            <a:r>
              <a:t>Common Social Skill Difficulties in Children </a:t>
            </a:r>
          </a:p>
          <a:p>
            <a:pPr defTabSz="321310">
              <a:spcBef>
                <a:spcPts val="800"/>
              </a:spcBef>
              <a:defRPr b="1" sz="3300">
                <a:solidFill>
                  <a:schemeClr val="accent5">
                    <a:hueOff val="-411174"/>
                    <a:satOff val="4030"/>
                    <a:lumOff val="-29867"/>
                  </a:schemeClr>
                </a:solidFill>
                <a:latin typeface="Georgia"/>
                <a:ea typeface="Georgia"/>
                <a:cs typeface="Georgia"/>
                <a:sym typeface="Georgia"/>
              </a:defRPr>
            </a:pPr>
            <a:r>
              <a:t>on the Autism Spectrum</a:t>
            </a:r>
          </a:p>
        </p:txBody>
      </p:sp>
      <p:sp>
        <p:nvSpPr>
          <p:cNvPr id="729" name="Text"/>
          <p:cNvSpPr txBox="1"/>
          <p:nvPr/>
        </p:nvSpPr>
        <p:spPr>
          <a:xfrm>
            <a:off x="1321134" y="6201957"/>
            <a:ext cx="127001" cy="3271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90000"/>
              </a:lnSpc>
              <a:spcBef>
                <a:spcPts val="2400"/>
              </a:spcBef>
              <a:defRPr sz="3600">
                <a:effectLst>
                  <a:outerShdw sx="100000" sy="100000" kx="0" ky="0" algn="b" rotWithShape="0" blurRad="12700" dist="25400" dir="2700000">
                    <a:srgbClr val="000000"/>
                  </a:outerShdw>
                </a:effectLst>
              </a:defRPr>
            </a:pPr>
          </a:p>
          <a:p>
            <a:pPr algn="l">
              <a:lnSpc>
                <a:spcPct val="90000"/>
              </a:lnSpc>
              <a:spcBef>
                <a:spcPts val="2400"/>
              </a:spcBef>
              <a:defRPr sz="3600">
                <a:effectLst>
                  <a:outerShdw sx="100000" sy="100000" kx="0" ky="0" algn="b" rotWithShape="0" blurRad="12700" dist="25400" dir="2700000">
                    <a:srgbClr val="000000"/>
                  </a:outerShdw>
                </a:effectLst>
              </a:defRPr>
            </a:pPr>
          </a:p>
          <a:p>
            <a:pPr algn="l">
              <a:lnSpc>
                <a:spcPct val="90000"/>
              </a:lnSpc>
              <a:spcBef>
                <a:spcPts val="2400"/>
              </a:spcBef>
              <a:defRPr sz="3600">
                <a:effectLst>
                  <a:outerShdw sx="100000" sy="100000" kx="0" ky="0" algn="b" rotWithShape="0" blurRad="12700" dist="25400" dir="2700000">
                    <a:srgbClr val="000000"/>
                  </a:outerShdw>
                </a:effectLst>
              </a:defRPr>
            </a:pPr>
          </a:p>
        </p:txBody>
      </p:sp>
      <p:grpSp>
        <p:nvGrpSpPr>
          <p:cNvPr id="732" name="Difficulties with Social Initiation"/>
          <p:cNvGrpSpPr/>
          <p:nvPr/>
        </p:nvGrpSpPr>
        <p:grpSpPr>
          <a:xfrm>
            <a:off x="3375725" y="4796428"/>
            <a:ext cx="5787307" cy="749301"/>
            <a:chOff x="0" y="0"/>
            <a:chExt cx="5787305" cy="749300"/>
          </a:xfrm>
        </p:grpSpPr>
        <p:sp>
          <p:nvSpPr>
            <p:cNvPr id="731" name="Difficulties with Social Initiation"/>
            <p:cNvSpPr txBox="1"/>
            <p:nvPr/>
          </p:nvSpPr>
          <p:spPr>
            <a:xfrm>
              <a:off x="50800" y="50800"/>
              <a:ext cx="5685706" cy="647700"/>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90000"/>
                </a:lnSpc>
                <a:spcBef>
                  <a:spcPts val="2400"/>
                </a:spcBef>
                <a:defRPr sz="3000">
                  <a:latin typeface="Georgia"/>
                  <a:ea typeface="Georgia"/>
                  <a:cs typeface="Georgia"/>
                  <a:sym typeface="Georgia"/>
                </a:defRPr>
              </a:lvl1pPr>
            </a:lstStyle>
            <a:p>
              <a:pPr/>
              <a:r>
                <a:t>Difficulties with Social Initiation</a:t>
              </a:r>
            </a:p>
          </p:txBody>
        </p:sp>
        <p:pic>
          <p:nvPicPr>
            <p:cNvPr id="730" name="Difficulties with Social Initiation Difficulties with Social Initiation" descr="Difficulties with Social Initiation Difficulties with Social Initiation"/>
            <p:cNvPicPr>
              <a:picLocks noChangeAspect="0"/>
            </p:cNvPicPr>
            <p:nvPr/>
          </p:nvPicPr>
          <p:blipFill>
            <a:blip r:embed="rId2">
              <a:extLst/>
            </a:blip>
            <a:stretch>
              <a:fillRect/>
            </a:stretch>
          </p:blipFill>
          <p:spPr>
            <a:xfrm>
              <a:off x="0" y="0"/>
              <a:ext cx="5787306" cy="749300"/>
            </a:xfrm>
            <a:prstGeom prst="rect">
              <a:avLst/>
            </a:prstGeom>
            <a:effectLst/>
          </p:spPr>
        </p:pic>
      </p:grpSp>
      <p:grpSp>
        <p:nvGrpSpPr>
          <p:cNvPr id="735" name="Difficulties with Reciprocity in Interactions"/>
          <p:cNvGrpSpPr/>
          <p:nvPr/>
        </p:nvGrpSpPr>
        <p:grpSpPr>
          <a:xfrm>
            <a:off x="2710011" y="3588543"/>
            <a:ext cx="7584778" cy="749301"/>
            <a:chOff x="0" y="0"/>
            <a:chExt cx="7584777" cy="749300"/>
          </a:xfrm>
        </p:grpSpPr>
        <p:sp>
          <p:nvSpPr>
            <p:cNvPr id="734" name="Difficulties with Reciprocity in Interactions"/>
            <p:cNvSpPr txBox="1"/>
            <p:nvPr/>
          </p:nvSpPr>
          <p:spPr>
            <a:xfrm>
              <a:off x="50800" y="50800"/>
              <a:ext cx="7483178" cy="647700"/>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90000"/>
                </a:lnSpc>
                <a:spcBef>
                  <a:spcPts val="2400"/>
                </a:spcBef>
                <a:defRPr sz="3000">
                  <a:latin typeface="Georgia"/>
                  <a:ea typeface="Georgia"/>
                  <a:cs typeface="Georgia"/>
                  <a:sym typeface="Georgia"/>
                </a:defRPr>
              </a:lvl1pPr>
            </a:lstStyle>
            <a:p>
              <a:pPr/>
              <a:r>
                <a:t>Difficulties with Reciprocity in Interactions</a:t>
              </a:r>
            </a:p>
          </p:txBody>
        </p:sp>
        <p:pic>
          <p:nvPicPr>
            <p:cNvPr id="733" name="Difficulties with Reciprocity in Interactions Difficulties with Reciprocity in Interactions" descr="Difficulties with Reciprocity in Interactions Difficulties with Reciprocity in Interactions"/>
            <p:cNvPicPr>
              <a:picLocks noChangeAspect="0"/>
            </p:cNvPicPr>
            <p:nvPr/>
          </p:nvPicPr>
          <p:blipFill>
            <a:blip r:embed="rId3">
              <a:extLst/>
            </a:blip>
            <a:stretch>
              <a:fillRect/>
            </a:stretch>
          </p:blipFill>
          <p:spPr>
            <a:xfrm>
              <a:off x="0" y="0"/>
              <a:ext cx="7584778" cy="749300"/>
            </a:xfrm>
            <a:prstGeom prst="rect">
              <a:avLst/>
            </a:prstGeom>
            <a:effectLst/>
          </p:spPr>
        </p:pic>
      </p:grpSp>
      <p:grpSp>
        <p:nvGrpSpPr>
          <p:cNvPr id="738" name="Difficulties with Non-verbal Communication"/>
          <p:cNvGrpSpPr/>
          <p:nvPr/>
        </p:nvGrpSpPr>
        <p:grpSpPr>
          <a:xfrm>
            <a:off x="2595692" y="2380658"/>
            <a:ext cx="7813416" cy="749301"/>
            <a:chOff x="0" y="0"/>
            <a:chExt cx="7813414" cy="749300"/>
          </a:xfrm>
        </p:grpSpPr>
        <p:sp>
          <p:nvSpPr>
            <p:cNvPr id="737" name="Difficulties with Non-verbal Communication"/>
            <p:cNvSpPr txBox="1"/>
            <p:nvPr/>
          </p:nvSpPr>
          <p:spPr>
            <a:xfrm>
              <a:off x="50800" y="50800"/>
              <a:ext cx="7711815" cy="647700"/>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90000"/>
                </a:lnSpc>
                <a:spcBef>
                  <a:spcPts val="2400"/>
                </a:spcBef>
                <a:defRPr sz="3000">
                  <a:latin typeface="Georgia"/>
                  <a:ea typeface="Georgia"/>
                  <a:cs typeface="Georgia"/>
                  <a:sym typeface="Georgia"/>
                </a:defRPr>
              </a:lvl1pPr>
            </a:lstStyle>
            <a:p>
              <a:pPr/>
              <a:r>
                <a:t>Difficulties with Non-verbal Communication</a:t>
              </a:r>
            </a:p>
          </p:txBody>
        </p:sp>
        <p:pic>
          <p:nvPicPr>
            <p:cNvPr id="736" name="Difficulties with Non-verbal Communication Difficulties with Non-verbal Communication" descr="Difficulties with Non-verbal Communication Difficulties with Non-verbal Communication"/>
            <p:cNvPicPr>
              <a:picLocks noChangeAspect="0"/>
            </p:cNvPicPr>
            <p:nvPr/>
          </p:nvPicPr>
          <p:blipFill>
            <a:blip r:embed="rId4">
              <a:extLst/>
            </a:blip>
            <a:stretch>
              <a:fillRect/>
            </a:stretch>
          </p:blipFill>
          <p:spPr>
            <a:xfrm>
              <a:off x="0" y="0"/>
              <a:ext cx="7813415" cy="749300"/>
            </a:xfrm>
            <a:prstGeom prst="rect">
              <a:avLst/>
            </a:prstGeom>
            <a:effectLst/>
          </p:spPr>
        </p:pic>
      </p:grpSp>
      <p:grpSp>
        <p:nvGrpSpPr>
          <p:cNvPr id="741" name="Detrimental Social Behaviors associated with Difficulties with Perspective Taking and Self-Awareness"/>
          <p:cNvGrpSpPr/>
          <p:nvPr/>
        </p:nvGrpSpPr>
        <p:grpSpPr>
          <a:xfrm>
            <a:off x="598933" y="6109882"/>
            <a:ext cx="11806934" cy="1149351"/>
            <a:chOff x="0" y="0"/>
            <a:chExt cx="11806932" cy="1149350"/>
          </a:xfrm>
        </p:grpSpPr>
        <p:sp>
          <p:nvSpPr>
            <p:cNvPr id="740" name="Detrimental Social Behaviors associated with Difficulties with Perspective Taking and Self-Awareness"/>
            <p:cNvSpPr txBox="1"/>
            <p:nvPr/>
          </p:nvSpPr>
          <p:spPr>
            <a:xfrm>
              <a:off x="50800" y="50799"/>
              <a:ext cx="11705333" cy="1047751"/>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90000"/>
                </a:lnSpc>
                <a:spcBef>
                  <a:spcPts val="2400"/>
                </a:spcBef>
                <a:defRPr sz="3000">
                  <a:latin typeface="Georgia"/>
                  <a:ea typeface="Georgia"/>
                  <a:cs typeface="Georgia"/>
                  <a:sym typeface="Georgia"/>
                </a:defRPr>
              </a:lvl1pPr>
            </a:lstStyle>
            <a:p>
              <a:pPr/>
              <a:r>
                <a:t>Detrimental Social Behaviors associated with Difficulties with Perspective Taking and Self-Awareness</a:t>
              </a:r>
            </a:p>
          </p:txBody>
        </p:sp>
        <p:pic>
          <p:nvPicPr>
            <p:cNvPr id="739" name="Detrimental Social Behaviors associated with Difficulties with Perspective Taking and Self-Awareness Detrimental Social Behaviors associated with Difficulties with Perspective Taking and Self-Awareness" descr="Detrimental Social Behaviors associated with Difficulties with Perspective Taking and Self-Awareness Detrimental Social Behaviors associated with Difficulties with Perspective Taking and Self-Awareness"/>
            <p:cNvPicPr>
              <a:picLocks noChangeAspect="0"/>
            </p:cNvPicPr>
            <p:nvPr/>
          </p:nvPicPr>
          <p:blipFill>
            <a:blip r:embed="rId5">
              <a:extLst/>
            </a:blip>
            <a:stretch>
              <a:fillRect/>
            </a:stretch>
          </p:blipFill>
          <p:spPr>
            <a:xfrm>
              <a:off x="0" y="-1"/>
              <a:ext cx="11806933" cy="1149351"/>
            </a:xfrm>
            <a:prstGeom prst="rect">
              <a:avLst/>
            </a:prstGeom>
            <a:effectLst/>
          </p:spPr>
        </p:pic>
      </p:grpSp>
      <p:sp>
        <p:nvSpPr>
          <p:cNvPr id="746" name="Connection Line"/>
          <p:cNvSpPr/>
          <p:nvPr/>
        </p:nvSpPr>
        <p:spPr>
          <a:xfrm>
            <a:off x="6502400" y="2006600"/>
            <a:ext cx="1" cy="50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ln>
        </p:spPr>
        <p:txBody>
          <a:bodyPr/>
          <a:lstStyle/>
          <a:p>
            <a:pPr/>
          </a:p>
        </p:txBody>
      </p:sp>
      <p:sp>
        <p:nvSpPr>
          <p:cNvPr id="747" name="Connection Line"/>
          <p:cNvSpPr/>
          <p:nvPr/>
        </p:nvSpPr>
        <p:spPr>
          <a:xfrm>
            <a:off x="2454910" y="2805429"/>
            <a:ext cx="4047490" cy="833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 y="21600"/>
                </a:moveTo>
                <a:lnTo>
                  <a:pt x="0" y="21600"/>
                </a:lnTo>
                <a:lnTo>
                  <a:pt x="0" y="14652"/>
                </a:lnTo>
                <a:lnTo>
                  <a:pt x="21600" y="14652"/>
                </a:lnTo>
                <a:lnTo>
                  <a:pt x="21600" y="0"/>
                </a:lnTo>
              </a:path>
            </a:pathLst>
          </a:custGeom>
          <a:ln w="25400">
            <a:solidFill>
              <a:srgbClr val="414141"/>
            </a:solidFill>
            <a:miter lim="400000"/>
          </a:ln>
        </p:spPr>
        <p:txBody>
          <a:bodyPr/>
          <a:lstStyle/>
          <a:p>
            <a:pPr/>
          </a:p>
        </p:txBody>
      </p:sp>
      <p:sp>
        <p:nvSpPr>
          <p:cNvPr id="748" name="Connection Line"/>
          <p:cNvSpPr/>
          <p:nvPr/>
        </p:nvSpPr>
        <p:spPr>
          <a:xfrm>
            <a:off x="3121660" y="4013200"/>
            <a:ext cx="3379470" cy="833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3" y="21600"/>
                </a:moveTo>
                <a:lnTo>
                  <a:pt x="0" y="21600"/>
                </a:lnTo>
                <a:lnTo>
                  <a:pt x="0" y="14718"/>
                </a:lnTo>
                <a:lnTo>
                  <a:pt x="21600" y="14718"/>
                </a:lnTo>
                <a:lnTo>
                  <a:pt x="21600" y="0"/>
                </a:lnTo>
              </a:path>
            </a:pathLst>
          </a:custGeom>
          <a:ln w="25400">
            <a:solidFill>
              <a:srgbClr val="414141"/>
            </a:solidFill>
            <a:miter lim="400000"/>
          </a:ln>
        </p:spPr>
        <p:txBody>
          <a:bodyPr/>
          <a:lstStyle/>
          <a:p>
            <a:pPr/>
          </a:p>
        </p:txBody>
      </p:sp>
      <p:sp>
        <p:nvSpPr>
          <p:cNvPr id="749" name="Connection Line"/>
          <p:cNvSpPr/>
          <p:nvPr/>
        </p:nvSpPr>
        <p:spPr>
          <a:xfrm>
            <a:off x="344170" y="5220970"/>
            <a:ext cx="5924550" cy="938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26" y="21600"/>
                </a:moveTo>
                <a:lnTo>
                  <a:pt x="0" y="21600"/>
                </a:lnTo>
                <a:lnTo>
                  <a:pt x="0" y="13182"/>
                </a:lnTo>
                <a:lnTo>
                  <a:pt x="21600" y="13182"/>
                </a:lnTo>
                <a:lnTo>
                  <a:pt x="21600" y="0"/>
                </a:lnTo>
              </a:path>
            </a:pathLst>
          </a:custGeom>
          <a:ln w="25400">
            <a:solidFill>
              <a:srgbClr val="414141"/>
            </a:solidFill>
            <a:miter lim="400000"/>
          </a:ln>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746"/>
                                        </p:tgtEl>
                                        <p:attrNameLst>
                                          <p:attrName>style.visibility</p:attrName>
                                        </p:attrNameLst>
                                      </p:cBhvr>
                                      <p:to>
                                        <p:strVal val="visible"/>
                                      </p:to>
                                    </p:set>
                                    <p:animEffect filter="fade" transition="in">
                                      <p:cBhvr>
                                        <p:cTn id="7" dur="500"/>
                                        <p:tgtEl>
                                          <p:spTgt spid="746"/>
                                        </p:tgtEl>
                                      </p:cBhvr>
                                    </p:animEffect>
                                  </p:childTnLst>
                                </p:cTn>
                              </p:par>
                            </p:childTnLst>
                          </p:cTn>
                        </p:par>
                        <p:par>
                          <p:cTn id="8" fill="hold">
                            <p:stCondLst>
                              <p:cond delay="500"/>
                            </p:stCondLst>
                            <p:childTnLst>
                              <p:par>
                                <p:cTn id="9" presetClass="entr" nodeType="afterEffect" presetID="10" grpId="2" fill="hold">
                                  <p:stCondLst>
                                    <p:cond delay="0"/>
                                  </p:stCondLst>
                                  <p:iterate type="lt" backwards="0">
                                    <p:tmAbs val="0"/>
                                  </p:iterate>
                                  <p:childTnLst>
                                    <p:set>
                                      <p:cBhvr>
                                        <p:cTn id="10" fill="hold"/>
                                        <p:tgtEl>
                                          <p:spTgt spid="738"/>
                                        </p:tgtEl>
                                        <p:attrNameLst>
                                          <p:attrName>style.visibility</p:attrName>
                                        </p:attrNameLst>
                                      </p:cBhvr>
                                      <p:to>
                                        <p:strVal val="visible"/>
                                      </p:to>
                                    </p:set>
                                    <p:animEffect filter="fade" transition="in">
                                      <p:cBhvr>
                                        <p:cTn id="11" dur="500"/>
                                        <p:tgtEl>
                                          <p:spTgt spid="738"/>
                                        </p:tgtEl>
                                      </p:cBhvr>
                                    </p:animEffect>
                                  </p:childTnLst>
                                </p:cTn>
                              </p:par>
                            </p:childTnLst>
                          </p:cTn>
                        </p:par>
                        <p:par>
                          <p:cTn id="12" fill="hold">
                            <p:stCondLst>
                              <p:cond delay="1000"/>
                            </p:stCondLst>
                            <p:childTnLst>
                              <p:par>
                                <p:cTn id="13" presetClass="entr" nodeType="afterEffect" presetID="10" grpId="3" fill="hold">
                                  <p:stCondLst>
                                    <p:cond delay="0"/>
                                  </p:stCondLst>
                                  <p:iterate type="lt" backwards="0">
                                    <p:tmAbs val="0"/>
                                  </p:iterate>
                                  <p:childTnLst>
                                    <p:set>
                                      <p:cBhvr>
                                        <p:cTn id="14" fill="hold"/>
                                        <p:tgtEl>
                                          <p:spTgt spid="747"/>
                                        </p:tgtEl>
                                        <p:attrNameLst>
                                          <p:attrName>style.visibility</p:attrName>
                                        </p:attrNameLst>
                                      </p:cBhvr>
                                      <p:to>
                                        <p:strVal val="visible"/>
                                      </p:to>
                                    </p:set>
                                    <p:animEffect filter="fade" transition="in">
                                      <p:cBhvr>
                                        <p:cTn id="15" dur="500"/>
                                        <p:tgtEl>
                                          <p:spTgt spid="747"/>
                                        </p:tgtEl>
                                      </p:cBhvr>
                                    </p:animEffect>
                                  </p:childTnLst>
                                </p:cTn>
                              </p:par>
                            </p:childTnLst>
                          </p:cTn>
                        </p:par>
                        <p:par>
                          <p:cTn id="16" fill="hold">
                            <p:stCondLst>
                              <p:cond delay="1500"/>
                            </p:stCondLst>
                            <p:childTnLst>
                              <p:par>
                                <p:cTn id="17" presetClass="entr" nodeType="afterEffect" presetID="10" grpId="4" fill="hold">
                                  <p:stCondLst>
                                    <p:cond delay="0"/>
                                  </p:stCondLst>
                                  <p:iterate type="lt" backwards="0">
                                    <p:tmAbs val="0"/>
                                  </p:iterate>
                                  <p:childTnLst>
                                    <p:set>
                                      <p:cBhvr>
                                        <p:cTn id="18" fill="hold"/>
                                        <p:tgtEl>
                                          <p:spTgt spid="735"/>
                                        </p:tgtEl>
                                        <p:attrNameLst>
                                          <p:attrName>style.visibility</p:attrName>
                                        </p:attrNameLst>
                                      </p:cBhvr>
                                      <p:to>
                                        <p:strVal val="visible"/>
                                      </p:to>
                                    </p:set>
                                    <p:animEffect filter="fade" transition="in">
                                      <p:cBhvr>
                                        <p:cTn id="19" dur="500"/>
                                        <p:tgtEl>
                                          <p:spTgt spid="735"/>
                                        </p:tgtEl>
                                      </p:cBhvr>
                                    </p:animEffect>
                                  </p:childTnLst>
                                </p:cTn>
                              </p:par>
                            </p:childTnLst>
                          </p:cTn>
                        </p:par>
                        <p:par>
                          <p:cTn id="20" fill="hold">
                            <p:stCondLst>
                              <p:cond delay="2000"/>
                            </p:stCondLst>
                            <p:childTnLst>
                              <p:par>
                                <p:cTn id="21" presetClass="entr" nodeType="afterEffect" presetID="10" grpId="5" fill="hold">
                                  <p:stCondLst>
                                    <p:cond delay="0"/>
                                  </p:stCondLst>
                                  <p:iterate type="lt" backwards="0">
                                    <p:tmAbs val="0"/>
                                  </p:iterate>
                                  <p:childTnLst>
                                    <p:set>
                                      <p:cBhvr>
                                        <p:cTn id="22" fill="hold"/>
                                        <p:tgtEl>
                                          <p:spTgt spid="748"/>
                                        </p:tgtEl>
                                        <p:attrNameLst>
                                          <p:attrName>style.visibility</p:attrName>
                                        </p:attrNameLst>
                                      </p:cBhvr>
                                      <p:to>
                                        <p:strVal val="visible"/>
                                      </p:to>
                                    </p:set>
                                    <p:animEffect filter="fade" transition="in">
                                      <p:cBhvr>
                                        <p:cTn id="23" dur="500"/>
                                        <p:tgtEl>
                                          <p:spTgt spid="748"/>
                                        </p:tgtEl>
                                      </p:cBhvr>
                                    </p:animEffect>
                                  </p:childTnLst>
                                </p:cTn>
                              </p:par>
                            </p:childTnLst>
                          </p:cTn>
                        </p:par>
                        <p:par>
                          <p:cTn id="24" fill="hold">
                            <p:stCondLst>
                              <p:cond delay="2500"/>
                            </p:stCondLst>
                            <p:childTnLst>
                              <p:par>
                                <p:cTn id="25" presetClass="entr" nodeType="afterEffect" presetID="10" grpId="6" fill="hold">
                                  <p:stCondLst>
                                    <p:cond delay="0"/>
                                  </p:stCondLst>
                                  <p:iterate type="lt" backwards="0">
                                    <p:tmAbs val="0"/>
                                  </p:iterate>
                                  <p:childTnLst>
                                    <p:set>
                                      <p:cBhvr>
                                        <p:cTn id="26" fill="hold"/>
                                        <p:tgtEl>
                                          <p:spTgt spid="732"/>
                                        </p:tgtEl>
                                        <p:attrNameLst>
                                          <p:attrName>style.visibility</p:attrName>
                                        </p:attrNameLst>
                                      </p:cBhvr>
                                      <p:to>
                                        <p:strVal val="visible"/>
                                      </p:to>
                                    </p:set>
                                    <p:animEffect filter="fade" transition="in">
                                      <p:cBhvr>
                                        <p:cTn id="27" dur="500"/>
                                        <p:tgtEl>
                                          <p:spTgt spid="732"/>
                                        </p:tgtEl>
                                      </p:cBhvr>
                                    </p:animEffect>
                                  </p:childTnLst>
                                </p:cTn>
                              </p:par>
                            </p:childTnLst>
                          </p:cTn>
                        </p:par>
                        <p:par>
                          <p:cTn id="28" fill="hold">
                            <p:stCondLst>
                              <p:cond delay="3000"/>
                            </p:stCondLst>
                            <p:childTnLst>
                              <p:par>
                                <p:cTn id="29" presetClass="entr" nodeType="afterEffect" presetID="10" grpId="7" fill="hold">
                                  <p:stCondLst>
                                    <p:cond delay="0"/>
                                  </p:stCondLst>
                                  <p:iterate type="lt" backwards="0">
                                    <p:tmAbs val="0"/>
                                  </p:iterate>
                                  <p:childTnLst>
                                    <p:set>
                                      <p:cBhvr>
                                        <p:cTn id="30" fill="hold"/>
                                        <p:tgtEl>
                                          <p:spTgt spid="749"/>
                                        </p:tgtEl>
                                        <p:attrNameLst>
                                          <p:attrName>style.visibility</p:attrName>
                                        </p:attrNameLst>
                                      </p:cBhvr>
                                      <p:to>
                                        <p:strVal val="visible"/>
                                      </p:to>
                                    </p:set>
                                    <p:animEffect filter="fade" transition="in">
                                      <p:cBhvr>
                                        <p:cTn id="31" dur="500"/>
                                        <p:tgtEl>
                                          <p:spTgt spid="749"/>
                                        </p:tgtEl>
                                      </p:cBhvr>
                                    </p:animEffect>
                                  </p:childTnLst>
                                </p:cTn>
                              </p:par>
                            </p:childTnLst>
                          </p:cTn>
                        </p:par>
                        <p:par>
                          <p:cTn id="32" fill="hold">
                            <p:stCondLst>
                              <p:cond delay="3500"/>
                            </p:stCondLst>
                            <p:childTnLst>
                              <p:par>
                                <p:cTn id="33" presetClass="entr" nodeType="afterEffect" presetID="10" grpId="8" fill="hold">
                                  <p:stCondLst>
                                    <p:cond delay="0"/>
                                  </p:stCondLst>
                                  <p:iterate type="lt" backwards="0">
                                    <p:tmAbs val="0"/>
                                  </p:iterate>
                                  <p:childTnLst>
                                    <p:set>
                                      <p:cBhvr>
                                        <p:cTn id="34" fill="hold"/>
                                        <p:tgtEl>
                                          <p:spTgt spid="741"/>
                                        </p:tgtEl>
                                        <p:attrNameLst>
                                          <p:attrName>style.visibility</p:attrName>
                                        </p:attrNameLst>
                                      </p:cBhvr>
                                      <p:to>
                                        <p:strVal val="visible"/>
                                      </p:to>
                                    </p:set>
                                    <p:animEffect filter="fade" transition="in">
                                      <p:cBhvr>
                                        <p:cTn id="35" dur="500"/>
                                        <p:tgtEl>
                                          <p:spTgt spid="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8" grpId="2"/>
      <p:bldP build="whole" bldLvl="1" animBg="1" rev="0" advAuto="0" spid="735" grpId="4"/>
      <p:bldP build="whole" bldLvl="1" animBg="1" rev="0" advAuto="0" spid="746" grpId="1"/>
      <p:bldP build="whole" bldLvl="1" animBg="1" rev="0" advAuto="0" spid="748" grpId="5"/>
      <p:bldP build="whole" bldLvl="1" animBg="1" rev="0" advAuto="0" spid="741" grpId="8"/>
      <p:bldP build="whole" bldLvl="1" animBg="1" rev="0" advAuto="0" spid="747" grpId="3"/>
      <p:bldP build="whole" bldLvl="1" animBg="1" rev="0" advAuto="0" spid="749" grpId="7"/>
      <p:bldP build="whole" bldLvl="1" animBg="1" rev="0" advAuto="0" spid="732" grpId="6"/>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3" name="Image Gallery"/>
          <p:cNvGrpSpPr/>
          <p:nvPr/>
        </p:nvGrpSpPr>
        <p:grpSpPr>
          <a:xfrm>
            <a:off x="419100" y="2265439"/>
            <a:ext cx="12166600" cy="6376167"/>
            <a:chOff x="0" y="138834"/>
            <a:chExt cx="12166600" cy="6376166"/>
          </a:xfrm>
        </p:grpSpPr>
        <p:pic>
          <p:nvPicPr>
            <p:cNvPr id="751" name="Screen Shot 2019-08-06 at 3.29.04 PM.png" descr="Screen Shot 2019-08-06 at 3.29.04 PM.png"/>
            <p:cNvPicPr>
              <a:picLocks noChangeAspect="1"/>
            </p:cNvPicPr>
            <p:nvPr/>
          </p:nvPicPr>
          <p:blipFill>
            <a:blip r:embed="rId2">
              <a:extLst/>
            </a:blip>
            <a:srcRect l="0" t="0" r="0" b="0"/>
            <a:stretch>
              <a:fillRect/>
            </a:stretch>
          </p:blipFill>
          <p:spPr>
            <a:xfrm>
              <a:off x="0" y="138834"/>
              <a:ext cx="12166600" cy="5729333"/>
            </a:xfrm>
            <a:prstGeom prst="rect">
              <a:avLst/>
            </a:prstGeom>
            <a:ln w="12700" cap="flat">
              <a:noFill/>
              <a:miter lim="400000"/>
            </a:ln>
            <a:effectLst/>
          </p:spPr>
        </p:pic>
        <p:sp>
          <p:nvSpPr>
            <p:cNvPr id="752" name="Bellini, 2016"/>
            <p:cNvSpPr/>
            <p:nvPr/>
          </p:nvSpPr>
          <p:spPr>
            <a:xfrm>
              <a:off x="0" y="6083200"/>
              <a:ext cx="1216660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solidFill>
                    <a:srgbClr val="000000"/>
                  </a:solidFill>
                  <a:latin typeface="Georgia"/>
                  <a:ea typeface="Georgia"/>
                  <a:cs typeface="Georgia"/>
                  <a:sym typeface="Georgia"/>
                </a:defRPr>
              </a:lvl1pPr>
            </a:lstStyle>
            <a:p>
              <a:pPr/>
              <a:r>
                <a:t>Bellini, 2016</a:t>
              </a:r>
            </a:p>
          </p:txBody>
        </p:sp>
      </p:grpSp>
      <p:grpSp>
        <p:nvGrpSpPr>
          <p:cNvPr id="756" name="Non-verbal Communication Skills"/>
          <p:cNvGrpSpPr/>
          <p:nvPr/>
        </p:nvGrpSpPr>
        <p:grpSpPr>
          <a:xfrm>
            <a:off x="436157" y="728257"/>
            <a:ext cx="12132486" cy="1362886"/>
            <a:chOff x="0" y="0"/>
            <a:chExt cx="12132484" cy="1362884"/>
          </a:xfrm>
        </p:grpSpPr>
        <p:sp>
          <p:nvSpPr>
            <p:cNvPr id="755" name="Non-verbal Communication Skills"/>
            <p:cNvSpPr txBox="1"/>
            <p:nvPr/>
          </p:nvSpPr>
          <p:spPr>
            <a:xfrm>
              <a:off x="71842" y="71842"/>
              <a:ext cx="11988801" cy="1219201"/>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554990">
                <a:lnSpc>
                  <a:spcPct val="90000"/>
                </a:lnSpc>
                <a:spcBef>
                  <a:spcPts val="1500"/>
                </a:spcBef>
                <a:defRPr b="1" sz="5320">
                  <a:solidFill>
                    <a:schemeClr val="accent5">
                      <a:hueOff val="-411174"/>
                      <a:satOff val="4030"/>
                      <a:lumOff val="-29867"/>
                    </a:schemeClr>
                  </a:solidFill>
                  <a:latin typeface="Georgia"/>
                  <a:ea typeface="Georgia"/>
                  <a:cs typeface="Georgia"/>
                  <a:sym typeface="Georgia"/>
                </a:defRPr>
              </a:lvl1pPr>
            </a:lstStyle>
            <a:p>
              <a:pPr/>
              <a:r>
                <a:t>Non-verbal Communication Skills</a:t>
              </a:r>
            </a:p>
          </p:txBody>
        </p:sp>
        <p:pic>
          <p:nvPicPr>
            <p:cNvPr id="754" name="Non-verbal Communication Skills Non-verbal Communication Skills" descr="Non-verbal Communication Skills Non-verbal Communication Skills"/>
            <p:cNvPicPr>
              <a:picLocks noChangeAspect="0"/>
            </p:cNvPicPr>
            <p:nvPr/>
          </p:nvPicPr>
          <p:blipFill>
            <a:blip r:embed="rId3">
              <a:extLst/>
            </a:blip>
            <a:stretch>
              <a:fillRect/>
            </a:stretch>
          </p:blipFill>
          <p:spPr>
            <a:xfrm>
              <a:off x="-1" y="0"/>
              <a:ext cx="12132486" cy="1362885"/>
            </a:xfrm>
            <a:prstGeom prst="rect">
              <a:avLst/>
            </a:prstGeom>
            <a:effectLst/>
          </p:spPr>
        </p:pic>
      </p:grpSp>
      <p:pic>
        <p:nvPicPr>
          <p:cNvPr id="757" name="Text " descr="Text "/>
          <p:cNvPicPr>
            <a:picLocks noChangeAspect="0"/>
          </p:cNvPicPr>
          <p:nvPr/>
        </p:nvPicPr>
        <p:blipFill>
          <a:blip r:embed="rId4">
            <a:extLst/>
          </a:blip>
          <a:stretch>
            <a:fillRect/>
          </a:stretch>
        </p:blipFill>
        <p:spPr>
          <a:xfrm>
            <a:off x="611261" y="3295649"/>
            <a:ext cx="5499349" cy="863601"/>
          </a:xfrm>
          <a:prstGeom prst="rect">
            <a:avLst/>
          </a:prstGeom>
        </p:spPr>
      </p:pic>
      <p:pic>
        <p:nvPicPr>
          <p:cNvPr id="759" name="Text " descr="Text "/>
          <p:cNvPicPr>
            <a:picLocks noChangeAspect="0"/>
          </p:cNvPicPr>
          <p:nvPr/>
        </p:nvPicPr>
        <p:blipFill>
          <a:blip r:embed="rId4">
            <a:extLst/>
          </a:blip>
          <a:stretch>
            <a:fillRect/>
          </a:stretch>
        </p:blipFill>
        <p:spPr>
          <a:xfrm>
            <a:off x="611261" y="4146549"/>
            <a:ext cx="5499349" cy="863601"/>
          </a:xfrm>
          <a:prstGeom prst="rect">
            <a:avLst/>
          </a:prstGeom>
        </p:spPr>
      </p:pic>
      <p:pic>
        <p:nvPicPr>
          <p:cNvPr id="761" name="Text " descr="Text "/>
          <p:cNvPicPr>
            <a:picLocks noChangeAspect="0"/>
          </p:cNvPicPr>
          <p:nvPr/>
        </p:nvPicPr>
        <p:blipFill>
          <a:blip r:embed="rId4">
            <a:extLst/>
          </a:blip>
          <a:stretch>
            <a:fillRect/>
          </a:stretch>
        </p:blipFill>
        <p:spPr>
          <a:xfrm>
            <a:off x="611261" y="5060949"/>
            <a:ext cx="5499349" cy="863601"/>
          </a:xfrm>
          <a:prstGeom prst="rect">
            <a:avLst/>
          </a:prstGeom>
        </p:spPr>
      </p:pic>
      <p:pic>
        <p:nvPicPr>
          <p:cNvPr id="763" name="Text " descr="Text "/>
          <p:cNvPicPr>
            <a:picLocks noChangeAspect="0"/>
          </p:cNvPicPr>
          <p:nvPr/>
        </p:nvPicPr>
        <p:blipFill>
          <a:blip r:embed="rId4">
            <a:extLst/>
          </a:blip>
          <a:stretch>
            <a:fillRect/>
          </a:stretch>
        </p:blipFill>
        <p:spPr>
          <a:xfrm>
            <a:off x="611261" y="6826249"/>
            <a:ext cx="5499349" cy="863601"/>
          </a:xfrm>
          <a:prstGeom prst="rect">
            <a:avLst/>
          </a:prstGeom>
        </p:spPr>
      </p:pic>
      <p:pic>
        <p:nvPicPr>
          <p:cNvPr id="765" name="Text " descr="Text "/>
          <p:cNvPicPr>
            <a:picLocks noChangeAspect="0"/>
          </p:cNvPicPr>
          <p:nvPr/>
        </p:nvPicPr>
        <p:blipFill>
          <a:blip r:embed="rId5">
            <a:extLst/>
          </a:blip>
          <a:stretch>
            <a:fillRect/>
          </a:stretch>
        </p:blipFill>
        <p:spPr>
          <a:xfrm>
            <a:off x="611261" y="5924549"/>
            <a:ext cx="5499349" cy="660401"/>
          </a:xfrm>
          <a:prstGeom prst="rect">
            <a:avLst/>
          </a:prstGeom>
        </p:spPr>
      </p:pic>
      <p:pic>
        <p:nvPicPr>
          <p:cNvPr id="767" name="Text " descr="Text "/>
          <p:cNvPicPr>
            <a:picLocks noChangeAspect="0"/>
          </p:cNvPicPr>
          <p:nvPr/>
        </p:nvPicPr>
        <p:blipFill>
          <a:blip r:embed="rId4">
            <a:extLst/>
          </a:blip>
          <a:stretch>
            <a:fillRect/>
          </a:stretch>
        </p:blipFill>
        <p:spPr>
          <a:xfrm>
            <a:off x="6377061" y="3295649"/>
            <a:ext cx="5499349" cy="863601"/>
          </a:xfrm>
          <a:prstGeom prst="rect">
            <a:avLst/>
          </a:prstGeom>
        </p:spPr>
      </p:pic>
      <p:pic>
        <p:nvPicPr>
          <p:cNvPr id="769" name="Text " descr="Text "/>
          <p:cNvPicPr>
            <a:picLocks noChangeAspect="0"/>
          </p:cNvPicPr>
          <p:nvPr/>
        </p:nvPicPr>
        <p:blipFill>
          <a:blip r:embed="rId5">
            <a:extLst/>
          </a:blip>
          <a:stretch>
            <a:fillRect/>
          </a:stretch>
        </p:blipFill>
        <p:spPr>
          <a:xfrm>
            <a:off x="6377061" y="4159249"/>
            <a:ext cx="5499349" cy="660401"/>
          </a:xfrm>
          <a:prstGeom prst="rect">
            <a:avLst/>
          </a:prstGeom>
        </p:spPr>
      </p:pic>
      <p:pic>
        <p:nvPicPr>
          <p:cNvPr id="771" name="Text " descr="Text "/>
          <p:cNvPicPr>
            <a:picLocks noChangeAspect="0"/>
          </p:cNvPicPr>
          <p:nvPr/>
        </p:nvPicPr>
        <p:blipFill>
          <a:blip r:embed="rId4">
            <a:extLst/>
          </a:blip>
          <a:stretch>
            <a:fillRect/>
          </a:stretch>
        </p:blipFill>
        <p:spPr>
          <a:xfrm>
            <a:off x="6377061" y="5060949"/>
            <a:ext cx="5499349" cy="863601"/>
          </a:xfrm>
          <a:prstGeom prst="rect">
            <a:avLst/>
          </a:prstGeom>
        </p:spPr>
      </p:pic>
      <p:pic>
        <p:nvPicPr>
          <p:cNvPr id="773" name="Text " descr="Text "/>
          <p:cNvPicPr>
            <a:picLocks noChangeAspect="0"/>
          </p:cNvPicPr>
          <p:nvPr/>
        </p:nvPicPr>
        <p:blipFill>
          <a:blip r:embed="rId4">
            <a:extLst/>
          </a:blip>
          <a:stretch>
            <a:fillRect/>
          </a:stretch>
        </p:blipFill>
        <p:spPr>
          <a:xfrm>
            <a:off x="6377061" y="5949949"/>
            <a:ext cx="5499349" cy="863601"/>
          </a:xfrm>
          <a:prstGeom prst="rect">
            <a:avLst/>
          </a:prstGeom>
        </p:spPr>
      </p:pic>
      <p:pic>
        <p:nvPicPr>
          <p:cNvPr id="775" name="Text " descr="Text "/>
          <p:cNvPicPr>
            <a:picLocks noChangeAspect="0"/>
          </p:cNvPicPr>
          <p:nvPr/>
        </p:nvPicPr>
        <p:blipFill>
          <a:blip r:embed="rId4">
            <a:extLst/>
          </a:blip>
          <a:stretch>
            <a:fillRect/>
          </a:stretch>
        </p:blipFill>
        <p:spPr>
          <a:xfrm>
            <a:off x="6377061" y="6826249"/>
            <a:ext cx="5499349" cy="8636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753"/>
                                        </p:tgtEl>
                                        <p:attrNameLst>
                                          <p:attrName>style.visibility</p:attrName>
                                        </p:attrNameLst>
                                      </p:cBhvr>
                                      <p:to>
                                        <p:strVal val="visible"/>
                                      </p:to>
                                    </p:set>
                                    <p:anim calcmode="lin" valueType="num">
                                      <p:cBhvr>
                                        <p:cTn id="7" dur="1500" fill="hold"/>
                                        <p:tgtEl>
                                          <p:spTgt spid="753"/>
                                        </p:tgtEl>
                                        <p:attrNameLst>
                                          <p:attrName>ppt_x</p:attrName>
                                        </p:attrNameLst>
                                      </p:cBhvr>
                                      <p:tavLst>
                                        <p:tav tm="0">
                                          <p:val>
                                            <p:strVal val="0-#ppt_w/2"/>
                                          </p:val>
                                        </p:tav>
                                        <p:tav tm="100000">
                                          <p:val>
                                            <p:strVal val="#ppt_x"/>
                                          </p:val>
                                        </p:tav>
                                      </p:tavLst>
                                    </p:anim>
                                    <p:anim calcmode="lin" valueType="num">
                                      <p:cBhvr>
                                        <p:cTn id="8" dur="1500" fill="hold"/>
                                        <p:tgtEl>
                                          <p:spTgt spid="7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lt" backwards="0">
                                    <p:tmAbs val="0"/>
                                  </p:iterate>
                                  <p:childTnLst>
                                    <p:set>
                                      <p:cBhvr>
                                        <p:cTn id="12" fill="hold"/>
                                        <p:tgtEl>
                                          <p:spTgt spid="757"/>
                                        </p:tgtEl>
                                        <p:attrNameLst>
                                          <p:attrName>style.visibility</p:attrName>
                                        </p:attrNameLst>
                                      </p:cBhvr>
                                      <p:to>
                                        <p:strVal val="visible"/>
                                      </p:to>
                                    </p:set>
                                    <p:animEffect filter="fade" transition="in">
                                      <p:cBhvr>
                                        <p:cTn id="13" dur="1000"/>
                                        <p:tgtEl>
                                          <p:spTgt spid="75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lt" backwards="0">
                                    <p:tmAbs val="0"/>
                                  </p:iterate>
                                  <p:childTnLst>
                                    <p:set>
                                      <p:cBhvr>
                                        <p:cTn id="17" fill="hold"/>
                                        <p:tgtEl>
                                          <p:spTgt spid="759"/>
                                        </p:tgtEl>
                                        <p:attrNameLst>
                                          <p:attrName>style.visibility</p:attrName>
                                        </p:attrNameLst>
                                      </p:cBhvr>
                                      <p:to>
                                        <p:strVal val="visible"/>
                                      </p:to>
                                    </p:set>
                                    <p:animEffect filter="fade" transition="in">
                                      <p:cBhvr>
                                        <p:cTn id="18" dur="1000"/>
                                        <p:tgtEl>
                                          <p:spTgt spid="759"/>
                                        </p:tgtEl>
                                      </p:cBhvr>
                                    </p:animEffect>
                                  </p:childTnLst>
                                </p:cTn>
                              </p:par>
                            </p:childTnLst>
                          </p:cTn>
                        </p:par>
                        <p:par>
                          <p:cTn id="19" fill="hold">
                            <p:stCondLst>
                              <p:cond delay="1000"/>
                            </p:stCondLst>
                            <p:childTnLst>
                              <p:par>
                                <p:cTn id="20" presetClass="exit" nodeType="afterEffect" presetID="10" grpId="4" fill="hold">
                                  <p:stCondLst>
                                    <p:cond delay="0"/>
                                  </p:stCondLst>
                                  <p:iterate type="el" backwards="0">
                                    <p:tmAbs val="0"/>
                                  </p:iterate>
                                  <p:childTnLst>
                                    <p:animEffect filter="fade" transition="out">
                                      <p:cBhvr>
                                        <p:cTn id="21" dur="1000" fill="hold"/>
                                        <p:tgtEl>
                                          <p:spTgt spid="757"/>
                                        </p:tgtEl>
                                      </p:cBhvr>
                                    </p:animEffect>
                                    <p:set>
                                      <p:cBhvr>
                                        <p:cTn id="22" fill="hold">
                                          <p:stCondLst>
                                            <p:cond delay="999"/>
                                          </p:stCondLst>
                                        </p:cTn>
                                        <p:tgtEl>
                                          <p:spTgt spid="7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lt" backwards="0">
                                    <p:tmAbs val="0"/>
                                  </p:iterate>
                                  <p:childTnLst>
                                    <p:set>
                                      <p:cBhvr>
                                        <p:cTn id="26" fill="hold"/>
                                        <p:tgtEl>
                                          <p:spTgt spid="761"/>
                                        </p:tgtEl>
                                        <p:attrNameLst>
                                          <p:attrName>style.visibility</p:attrName>
                                        </p:attrNameLst>
                                      </p:cBhvr>
                                      <p:to>
                                        <p:strVal val="visible"/>
                                      </p:to>
                                    </p:set>
                                    <p:animEffect filter="fade" transition="in">
                                      <p:cBhvr>
                                        <p:cTn id="27" dur="1000"/>
                                        <p:tgtEl>
                                          <p:spTgt spid="761"/>
                                        </p:tgtEl>
                                      </p:cBhvr>
                                    </p:animEffect>
                                  </p:childTnLst>
                                </p:cTn>
                              </p:par>
                            </p:childTnLst>
                          </p:cTn>
                        </p:par>
                        <p:par>
                          <p:cTn id="28" fill="hold">
                            <p:stCondLst>
                              <p:cond delay="1000"/>
                            </p:stCondLst>
                            <p:childTnLst>
                              <p:par>
                                <p:cTn id="29" presetClass="exit" nodeType="afterEffect" presetID="10" grpId="6" fill="hold">
                                  <p:stCondLst>
                                    <p:cond delay="0"/>
                                  </p:stCondLst>
                                  <p:iterate type="el" backwards="0">
                                    <p:tmAbs val="0"/>
                                  </p:iterate>
                                  <p:childTnLst>
                                    <p:animEffect filter="fade" transition="out">
                                      <p:cBhvr>
                                        <p:cTn id="30" dur="1000" fill="hold"/>
                                        <p:tgtEl>
                                          <p:spTgt spid="759"/>
                                        </p:tgtEl>
                                      </p:cBhvr>
                                    </p:animEffect>
                                    <p:set>
                                      <p:cBhvr>
                                        <p:cTn id="31" fill="hold">
                                          <p:stCondLst>
                                            <p:cond delay="999"/>
                                          </p:stCondLst>
                                        </p:cTn>
                                        <p:tgtEl>
                                          <p:spTgt spid="75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7" fill="hold">
                                  <p:stCondLst>
                                    <p:cond delay="0"/>
                                  </p:stCondLst>
                                  <p:iterate type="lt" backwards="0">
                                    <p:tmAbs val="0"/>
                                  </p:iterate>
                                  <p:childTnLst>
                                    <p:set>
                                      <p:cBhvr>
                                        <p:cTn id="35" fill="hold"/>
                                        <p:tgtEl>
                                          <p:spTgt spid="765"/>
                                        </p:tgtEl>
                                        <p:attrNameLst>
                                          <p:attrName>style.visibility</p:attrName>
                                        </p:attrNameLst>
                                      </p:cBhvr>
                                      <p:to>
                                        <p:strVal val="visible"/>
                                      </p:to>
                                    </p:set>
                                    <p:animEffect filter="fade" transition="in">
                                      <p:cBhvr>
                                        <p:cTn id="36" dur="1000"/>
                                        <p:tgtEl>
                                          <p:spTgt spid="765"/>
                                        </p:tgtEl>
                                      </p:cBhvr>
                                    </p:animEffect>
                                  </p:childTnLst>
                                </p:cTn>
                              </p:par>
                            </p:childTnLst>
                          </p:cTn>
                        </p:par>
                        <p:par>
                          <p:cTn id="37" fill="hold">
                            <p:stCondLst>
                              <p:cond delay="1000"/>
                            </p:stCondLst>
                            <p:childTnLst>
                              <p:par>
                                <p:cTn id="38" presetClass="exit" nodeType="afterEffect" presetID="10" grpId="8" fill="hold">
                                  <p:stCondLst>
                                    <p:cond delay="0"/>
                                  </p:stCondLst>
                                  <p:iterate type="el" backwards="0">
                                    <p:tmAbs val="0"/>
                                  </p:iterate>
                                  <p:childTnLst>
                                    <p:animEffect filter="fade" transition="out">
                                      <p:cBhvr>
                                        <p:cTn id="39" dur="1000" fill="hold"/>
                                        <p:tgtEl>
                                          <p:spTgt spid="761"/>
                                        </p:tgtEl>
                                      </p:cBhvr>
                                    </p:animEffect>
                                    <p:set>
                                      <p:cBhvr>
                                        <p:cTn id="40" fill="hold">
                                          <p:stCondLst>
                                            <p:cond delay="999"/>
                                          </p:stCondLst>
                                        </p:cTn>
                                        <p:tgtEl>
                                          <p:spTgt spid="76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9" fill="hold">
                                  <p:stCondLst>
                                    <p:cond delay="0"/>
                                  </p:stCondLst>
                                  <p:iterate type="lt" backwards="0">
                                    <p:tmAbs val="0"/>
                                  </p:iterate>
                                  <p:childTnLst>
                                    <p:set>
                                      <p:cBhvr>
                                        <p:cTn id="44" fill="hold"/>
                                        <p:tgtEl>
                                          <p:spTgt spid="763"/>
                                        </p:tgtEl>
                                        <p:attrNameLst>
                                          <p:attrName>style.visibility</p:attrName>
                                        </p:attrNameLst>
                                      </p:cBhvr>
                                      <p:to>
                                        <p:strVal val="visible"/>
                                      </p:to>
                                    </p:set>
                                    <p:animEffect filter="fade" transition="in">
                                      <p:cBhvr>
                                        <p:cTn id="45" dur="1000"/>
                                        <p:tgtEl>
                                          <p:spTgt spid="763"/>
                                        </p:tgtEl>
                                      </p:cBhvr>
                                    </p:animEffect>
                                  </p:childTnLst>
                                </p:cTn>
                              </p:par>
                            </p:childTnLst>
                          </p:cTn>
                        </p:par>
                        <p:par>
                          <p:cTn id="46" fill="hold">
                            <p:stCondLst>
                              <p:cond delay="1000"/>
                            </p:stCondLst>
                            <p:childTnLst>
                              <p:par>
                                <p:cTn id="47" presetClass="exit" nodeType="afterEffect" presetID="10" grpId="10" fill="hold">
                                  <p:stCondLst>
                                    <p:cond delay="0"/>
                                  </p:stCondLst>
                                  <p:iterate type="el" backwards="0">
                                    <p:tmAbs val="0"/>
                                  </p:iterate>
                                  <p:childTnLst>
                                    <p:animEffect filter="fade" transition="out">
                                      <p:cBhvr>
                                        <p:cTn id="48" dur="1000" fill="hold"/>
                                        <p:tgtEl>
                                          <p:spTgt spid="765"/>
                                        </p:tgtEl>
                                      </p:cBhvr>
                                    </p:animEffect>
                                    <p:set>
                                      <p:cBhvr>
                                        <p:cTn id="49" fill="hold">
                                          <p:stCondLst>
                                            <p:cond delay="999"/>
                                          </p:stCondLst>
                                        </p:cTn>
                                        <p:tgtEl>
                                          <p:spTgt spid="76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ID="10" grpId="11" fill="hold">
                                  <p:stCondLst>
                                    <p:cond delay="0"/>
                                  </p:stCondLst>
                                  <p:iterate type="lt" backwards="0">
                                    <p:tmAbs val="0"/>
                                  </p:iterate>
                                  <p:childTnLst>
                                    <p:set>
                                      <p:cBhvr>
                                        <p:cTn id="53" fill="hold"/>
                                        <p:tgtEl>
                                          <p:spTgt spid="767"/>
                                        </p:tgtEl>
                                        <p:attrNameLst>
                                          <p:attrName>style.visibility</p:attrName>
                                        </p:attrNameLst>
                                      </p:cBhvr>
                                      <p:to>
                                        <p:strVal val="visible"/>
                                      </p:to>
                                    </p:set>
                                    <p:animEffect filter="fade" transition="in">
                                      <p:cBhvr>
                                        <p:cTn id="54" dur="1000"/>
                                        <p:tgtEl>
                                          <p:spTgt spid="767"/>
                                        </p:tgtEl>
                                      </p:cBhvr>
                                    </p:animEffect>
                                  </p:childTnLst>
                                </p:cTn>
                              </p:par>
                            </p:childTnLst>
                          </p:cTn>
                        </p:par>
                        <p:par>
                          <p:cTn id="55" fill="hold">
                            <p:stCondLst>
                              <p:cond delay="1000"/>
                            </p:stCondLst>
                            <p:childTnLst>
                              <p:par>
                                <p:cTn id="56" presetClass="exit" nodeType="afterEffect" presetID="10" grpId="12" fill="hold">
                                  <p:stCondLst>
                                    <p:cond delay="0"/>
                                  </p:stCondLst>
                                  <p:iterate type="el" backwards="0">
                                    <p:tmAbs val="0"/>
                                  </p:iterate>
                                  <p:childTnLst>
                                    <p:animEffect filter="fade" transition="out">
                                      <p:cBhvr>
                                        <p:cTn id="57" dur="1000" fill="hold"/>
                                        <p:tgtEl>
                                          <p:spTgt spid="763"/>
                                        </p:tgtEl>
                                      </p:cBhvr>
                                    </p:animEffect>
                                    <p:set>
                                      <p:cBhvr>
                                        <p:cTn id="58" fill="hold">
                                          <p:stCondLst>
                                            <p:cond delay="999"/>
                                          </p:stCondLst>
                                        </p:cTn>
                                        <p:tgtEl>
                                          <p:spTgt spid="7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ID="10" grpId="13" fill="hold">
                                  <p:stCondLst>
                                    <p:cond delay="0"/>
                                  </p:stCondLst>
                                  <p:iterate type="lt" backwards="0">
                                    <p:tmAbs val="0"/>
                                  </p:iterate>
                                  <p:childTnLst>
                                    <p:set>
                                      <p:cBhvr>
                                        <p:cTn id="62" fill="hold"/>
                                        <p:tgtEl>
                                          <p:spTgt spid="769"/>
                                        </p:tgtEl>
                                        <p:attrNameLst>
                                          <p:attrName>style.visibility</p:attrName>
                                        </p:attrNameLst>
                                      </p:cBhvr>
                                      <p:to>
                                        <p:strVal val="visible"/>
                                      </p:to>
                                    </p:set>
                                    <p:animEffect filter="fade" transition="in">
                                      <p:cBhvr>
                                        <p:cTn id="63" dur="1000"/>
                                        <p:tgtEl>
                                          <p:spTgt spid="769"/>
                                        </p:tgtEl>
                                      </p:cBhvr>
                                    </p:animEffect>
                                  </p:childTnLst>
                                </p:cTn>
                              </p:par>
                            </p:childTnLst>
                          </p:cTn>
                        </p:par>
                        <p:par>
                          <p:cTn id="64" fill="hold">
                            <p:stCondLst>
                              <p:cond delay="1000"/>
                            </p:stCondLst>
                            <p:childTnLst>
                              <p:par>
                                <p:cTn id="65" presetClass="exit" nodeType="afterEffect" presetID="10" grpId="14" fill="hold">
                                  <p:stCondLst>
                                    <p:cond delay="0"/>
                                  </p:stCondLst>
                                  <p:iterate type="el" backwards="0">
                                    <p:tmAbs val="0"/>
                                  </p:iterate>
                                  <p:childTnLst>
                                    <p:animEffect filter="fade" transition="out">
                                      <p:cBhvr>
                                        <p:cTn id="66" dur="1000" fill="hold"/>
                                        <p:tgtEl>
                                          <p:spTgt spid="767"/>
                                        </p:tgtEl>
                                      </p:cBhvr>
                                    </p:animEffect>
                                    <p:set>
                                      <p:cBhvr>
                                        <p:cTn id="67" fill="hold">
                                          <p:stCondLst>
                                            <p:cond delay="999"/>
                                          </p:stCondLst>
                                        </p:cTn>
                                        <p:tgtEl>
                                          <p:spTgt spid="76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Class="entr" nodeType="clickEffect" presetID="10" grpId="15" fill="hold">
                                  <p:stCondLst>
                                    <p:cond delay="0"/>
                                  </p:stCondLst>
                                  <p:iterate type="lt" backwards="0">
                                    <p:tmAbs val="0"/>
                                  </p:iterate>
                                  <p:childTnLst>
                                    <p:set>
                                      <p:cBhvr>
                                        <p:cTn id="71" fill="hold"/>
                                        <p:tgtEl>
                                          <p:spTgt spid="771"/>
                                        </p:tgtEl>
                                        <p:attrNameLst>
                                          <p:attrName>style.visibility</p:attrName>
                                        </p:attrNameLst>
                                      </p:cBhvr>
                                      <p:to>
                                        <p:strVal val="visible"/>
                                      </p:to>
                                    </p:set>
                                    <p:animEffect filter="fade" transition="in">
                                      <p:cBhvr>
                                        <p:cTn id="72" dur="1000"/>
                                        <p:tgtEl>
                                          <p:spTgt spid="771"/>
                                        </p:tgtEl>
                                      </p:cBhvr>
                                    </p:animEffect>
                                  </p:childTnLst>
                                </p:cTn>
                              </p:par>
                            </p:childTnLst>
                          </p:cTn>
                        </p:par>
                        <p:par>
                          <p:cTn id="73" fill="hold">
                            <p:stCondLst>
                              <p:cond delay="1000"/>
                            </p:stCondLst>
                            <p:childTnLst>
                              <p:par>
                                <p:cTn id="74" presetClass="exit" nodeType="afterEffect" presetID="10" grpId="16" fill="hold">
                                  <p:stCondLst>
                                    <p:cond delay="0"/>
                                  </p:stCondLst>
                                  <p:iterate type="el" backwards="0">
                                    <p:tmAbs val="0"/>
                                  </p:iterate>
                                  <p:childTnLst>
                                    <p:animEffect filter="fade" transition="out">
                                      <p:cBhvr>
                                        <p:cTn id="75" dur="1000" fill="hold"/>
                                        <p:tgtEl>
                                          <p:spTgt spid="769"/>
                                        </p:tgtEl>
                                      </p:cBhvr>
                                    </p:animEffect>
                                    <p:set>
                                      <p:cBhvr>
                                        <p:cTn id="76" fill="hold">
                                          <p:stCondLst>
                                            <p:cond delay="999"/>
                                          </p:stCondLst>
                                        </p:cTn>
                                        <p:tgtEl>
                                          <p:spTgt spid="76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Class="entr" nodeType="clickEffect" presetID="10" grpId="17" fill="hold">
                                  <p:stCondLst>
                                    <p:cond delay="0"/>
                                  </p:stCondLst>
                                  <p:iterate type="lt" backwards="0">
                                    <p:tmAbs val="0"/>
                                  </p:iterate>
                                  <p:childTnLst>
                                    <p:set>
                                      <p:cBhvr>
                                        <p:cTn id="80" fill="hold"/>
                                        <p:tgtEl>
                                          <p:spTgt spid="773"/>
                                        </p:tgtEl>
                                        <p:attrNameLst>
                                          <p:attrName>style.visibility</p:attrName>
                                        </p:attrNameLst>
                                      </p:cBhvr>
                                      <p:to>
                                        <p:strVal val="visible"/>
                                      </p:to>
                                    </p:set>
                                    <p:animEffect filter="fade" transition="in">
                                      <p:cBhvr>
                                        <p:cTn id="81" dur="1000"/>
                                        <p:tgtEl>
                                          <p:spTgt spid="773"/>
                                        </p:tgtEl>
                                      </p:cBhvr>
                                    </p:animEffect>
                                  </p:childTnLst>
                                </p:cTn>
                              </p:par>
                            </p:childTnLst>
                          </p:cTn>
                        </p:par>
                        <p:par>
                          <p:cTn id="82" fill="hold">
                            <p:stCondLst>
                              <p:cond delay="1000"/>
                            </p:stCondLst>
                            <p:childTnLst>
                              <p:par>
                                <p:cTn id="83" presetClass="exit" nodeType="afterEffect" presetID="10" grpId="18" fill="hold">
                                  <p:stCondLst>
                                    <p:cond delay="0"/>
                                  </p:stCondLst>
                                  <p:iterate type="el" backwards="0">
                                    <p:tmAbs val="0"/>
                                  </p:iterate>
                                  <p:childTnLst>
                                    <p:animEffect filter="fade" transition="out">
                                      <p:cBhvr>
                                        <p:cTn id="84" dur="1000" fill="hold"/>
                                        <p:tgtEl>
                                          <p:spTgt spid="771"/>
                                        </p:tgtEl>
                                      </p:cBhvr>
                                    </p:animEffect>
                                    <p:set>
                                      <p:cBhvr>
                                        <p:cTn id="85" fill="hold">
                                          <p:stCondLst>
                                            <p:cond delay="999"/>
                                          </p:stCondLst>
                                        </p:cTn>
                                        <p:tgtEl>
                                          <p:spTgt spid="77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Class="entr" nodeType="clickEffect" presetID="10" grpId="19" fill="hold">
                                  <p:stCondLst>
                                    <p:cond delay="0"/>
                                  </p:stCondLst>
                                  <p:iterate type="lt" backwards="0">
                                    <p:tmAbs val="0"/>
                                  </p:iterate>
                                  <p:childTnLst>
                                    <p:set>
                                      <p:cBhvr>
                                        <p:cTn id="89" fill="hold"/>
                                        <p:tgtEl>
                                          <p:spTgt spid="775"/>
                                        </p:tgtEl>
                                        <p:attrNameLst>
                                          <p:attrName>style.visibility</p:attrName>
                                        </p:attrNameLst>
                                      </p:cBhvr>
                                      <p:to>
                                        <p:strVal val="visible"/>
                                      </p:to>
                                    </p:set>
                                    <p:animEffect filter="fade" transition="in">
                                      <p:cBhvr>
                                        <p:cTn id="90" dur="1000"/>
                                        <p:tgtEl>
                                          <p:spTgt spid="775"/>
                                        </p:tgtEl>
                                      </p:cBhvr>
                                    </p:animEffect>
                                  </p:childTnLst>
                                </p:cTn>
                              </p:par>
                            </p:childTnLst>
                          </p:cTn>
                        </p:par>
                        <p:par>
                          <p:cTn id="91" fill="hold">
                            <p:stCondLst>
                              <p:cond delay="1000"/>
                            </p:stCondLst>
                            <p:childTnLst>
                              <p:par>
                                <p:cTn id="92" presetClass="exit" nodeType="afterEffect" presetID="10" grpId="20" fill="hold">
                                  <p:stCondLst>
                                    <p:cond delay="0"/>
                                  </p:stCondLst>
                                  <p:iterate type="el" backwards="0">
                                    <p:tmAbs val="0"/>
                                  </p:iterate>
                                  <p:childTnLst>
                                    <p:animEffect filter="fade" transition="out">
                                      <p:cBhvr>
                                        <p:cTn id="93" dur="1000" fill="hold"/>
                                        <p:tgtEl>
                                          <p:spTgt spid="773"/>
                                        </p:tgtEl>
                                      </p:cBhvr>
                                    </p:animEffect>
                                    <p:set>
                                      <p:cBhvr>
                                        <p:cTn id="94" fill="hold">
                                          <p:stCondLst>
                                            <p:cond delay="999"/>
                                          </p:stCondLst>
                                        </p:cTn>
                                        <p:tgtEl>
                                          <p:spTgt spid="77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7" grpId="11"/>
      <p:bldP build="whole" bldLvl="1" animBg="1" rev="0" advAuto="0" spid="767" grpId="14"/>
      <p:bldP build="whole" bldLvl="1" animBg="1" rev="0" advAuto="0" spid="775" grpId="19"/>
      <p:bldP build="whole" bldLvl="1" animBg="1" rev="0" advAuto="0" spid="765" grpId="7"/>
      <p:bldP build="whole" bldLvl="1" animBg="1" rev="0" advAuto="0" spid="761" grpId="5"/>
      <p:bldP build="whole" bldLvl="1" animBg="1" rev="0" advAuto="0" spid="765" grpId="10"/>
      <p:bldP build="whole" bldLvl="1" animBg="1" rev="0" advAuto="0" spid="761" grpId="8"/>
      <p:bldP build="whole" bldLvl="1" animBg="1" rev="0" advAuto="0" spid="759" grpId="3"/>
      <p:bldP build="whole" bldLvl="1" animBg="1" rev="0" advAuto="0" spid="769" grpId="13"/>
      <p:bldP build="whole" bldLvl="1" animBg="1" rev="0" advAuto="0" spid="771" grpId="18"/>
      <p:bldP build="whole" bldLvl="1" animBg="1" rev="0" advAuto="0" spid="769" grpId="16"/>
      <p:bldP build="whole" bldLvl="1" animBg="1" rev="0" advAuto="0" spid="759" grpId="6"/>
      <p:bldP build="whole" bldLvl="1" animBg="1" rev="0" advAuto="0" spid="763" grpId="9"/>
      <p:bldP build="whole" bldLvl="1" animBg="1" rev="0" advAuto="0" spid="757" grpId="2"/>
      <p:bldP build="whole" bldLvl="1" animBg="1" rev="0" advAuto="0" spid="771" grpId="15"/>
      <p:bldP build="whole" bldLvl="1" animBg="1" rev="0" advAuto="0" spid="763" grpId="12"/>
      <p:bldP build="whole" bldLvl="1" animBg="1" rev="0" advAuto="0" spid="773" grpId="17"/>
      <p:bldP build="whole" bldLvl="1" animBg="1" rev="0" advAuto="0" spid="753" grpId="1"/>
      <p:bldP build="whole" bldLvl="1" animBg="1" rev="0" advAuto="0" spid="757" grpId="4"/>
      <p:bldP build="whole" bldLvl="1" animBg="1" rev="0" advAuto="0" spid="773" grpId="20"/>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ocial Initiation Skills"/>
          <p:cNvSpPr txBox="1"/>
          <p:nvPr>
            <p:ph type="title" idx="4294967295"/>
          </p:nvPr>
        </p:nvSpPr>
        <p:spPr>
          <a:xfrm>
            <a:off x="508000" y="863600"/>
            <a:ext cx="11988800" cy="1219200"/>
          </a:xfrm>
          <a:prstGeom prst="rect">
            <a:avLst/>
          </a:prstGeom>
          <a:gradFill>
            <a:gsLst>
              <a:gs pos="0">
                <a:srgbClr val="89847F"/>
              </a:gs>
              <a:gs pos="100000">
                <a:srgbClr val="C9C3BA"/>
              </a:gs>
            </a:gsLst>
            <a:lin ang="2700000"/>
          </a:gradFill>
          <a:ln w="9525">
            <a:round/>
          </a:ln>
        </p:spPr>
        <p:txBody>
          <a:bodyPr/>
          <a:lstStyle>
            <a:lvl1pPr>
              <a:defRPr b="1" sz="5600">
                <a:solidFill>
                  <a:schemeClr val="accent5">
                    <a:hueOff val="-411174"/>
                    <a:satOff val="4030"/>
                    <a:lumOff val="-29867"/>
                  </a:schemeClr>
                </a:solidFill>
                <a:latin typeface="Georgia"/>
                <a:ea typeface="Georgia"/>
                <a:cs typeface="Georgia"/>
                <a:sym typeface="Georgia"/>
              </a:defRPr>
            </a:lvl1pPr>
          </a:lstStyle>
          <a:p>
            <a:pPr/>
            <a:r>
              <a:t>Social Initiation Skills</a:t>
            </a:r>
          </a:p>
        </p:txBody>
      </p:sp>
      <p:grpSp>
        <p:nvGrpSpPr>
          <p:cNvPr id="781" name="Image Gallery"/>
          <p:cNvGrpSpPr/>
          <p:nvPr/>
        </p:nvGrpSpPr>
        <p:grpSpPr>
          <a:xfrm>
            <a:off x="508000" y="2531604"/>
            <a:ext cx="11988800" cy="5680658"/>
            <a:chOff x="0" y="482266"/>
            <a:chExt cx="11988800" cy="5680656"/>
          </a:xfrm>
        </p:grpSpPr>
        <p:pic>
          <p:nvPicPr>
            <p:cNvPr id="779" name="Screen Shot 2019-08-06 at 3.35.15 PM.png" descr="Screen Shot 2019-08-06 at 3.35.15 PM.png"/>
            <p:cNvPicPr>
              <a:picLocks noChangeAspect="1"/>
            </p:cNvPicPr>
            <p:nvPr/>
          </p:nvPicPr>
          <p:blipFill>
            <a:blip r:embed="rId2">
              <a:extLst/>
            </a:blip>
            <a:srcRect l="0" t="0" r="0" b="0"/>
            <a:stretch>
              <a:fillRect/>
            </a:stretch>
          </p:blipFill>
          <p:spPr>
            <a:xfrm>
              <a:off x="0" y="482266"/>
              <a:ext cx="11988800" cy="5172658"/>
            </a:xfrm>
            <a:prstGeom prst="rect">
              <a:avLst/>
            </a:prstGeom>
            <a:ln w="12700" cap="flat">
              <a:noFill/>
              <a:miter lim="400000"/>
            </a:ln>
            <a:effectLst/>
          </p:spPr>
        </p:pic>
        <p:sp>
          <p:nvSpPr>
            <p:cNvPr id="780" name="Bellini, 2016"/>
            <p:cNvSpPr/>
            <p:nvPr/>
          </p:nvSpPr>
          <p:spPr>
            <a:xfrm>
              <a:off x="0" y="5731123"/>
              <a:ext cx="11988800"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latin typeface="Georgia"/>
                  <a:ea typeface="Georgia"/>
                  <a:cs typeface="Georgia"/>
                  <a:sym typeface="Georgia"/>
                </a:defRPr>
              </a:lvl1pPr>
            </a:lstStyle>
            <a:p>
              <a:pPr/>
              <a:r>
                <a:t>Bellini, 2016</a:t>
              </a:r>
            </a:p>
          </p:txBody>
        </p:sp>
      </p:grpSp>
      <p:pic>
        <p:nvPicPr>
          <p:cNvPr id="782" name="Text " descr="Text "/>
          <p:cNvPicPr>
            <a:picLocks noChangeAspect="0"/>
          </p:cNvPicPr>
          <p:nvPr/>
        </p:nvPicPr>
        <p:blipFill>
          <a:blip r:embed="rId3">
            <a:extLst/>
          </a:blip>
          <a:stretch>
            <a:fillRect/>
          </a:stretch>
        </p:blipFill>
        <p:spPr>
          <a:xfrm>
            <a:off x="585861" y="3638549"/>
            <a:ext cx="5499349" cy="660401"/>
          </a:xfrm>
          <a:prstGeom prst="rect">
            <a:avLst/>
          </a:prstGeom>
        </p:spPr>
      </p:pic>
      <p:pic>
        <p:nvPicPr>
          <p:cNvPr id="784" name="Text " descr="Text "/>
          <p:cNvPicPr>
            <a:picLocks noChangeAspect="0"/>
          </p:cNvPicPr>
          <p:nvPr/>
        </p:nvPicPr>
        <p:blipFill>
          <a:blip r:embed="rId4">
            <a:extLst/>
          </a:blip>
          <a:stretch>
            <a:fillRect/>
          </a:stretch>
        </p:blipFill>
        <p:spPr>
          <a:xfrm>
            <a:off x="585861" y="4248149"/>
            <a:ext cx="5499349" cy="863601"/>
          </a:xfrm>
          <a:prstGeom prst="rect">
            <a:avLst/>
          </a:prstGeom>
        </p:spPr>
      </p:pic>
      <p:pic>
        <p:nvPicPr>
          <p:cNvPr id="786" name="Text " descr="Text "/>
          <p:cNvPicPr>
            <a:picLocks noChangeAspect="0"/>
          </p:cNvPicPr>
          <p:nvPr/>
        </p:nvPicPr>
        <p:blipFill>
          <a:blip r:embed="rId3">
            <a:extLst/>
          </a:blip>
          <a:stretch>
            <a:fillRect/>
          </a:stretch>
        </p:blipFill>
        <p:spPr>
          <a:xfrm>
            <a:off x="585861" y="5111749"/>
            <a:ext cx="5499349" cy="660401"/>
          </a:xfrm>
          <a:prstGeom prst="rect">
            <a:avLst/>
          </a:prstGeom>
        </p:spPr>
      </p:pic>
      <p:pic>
        <p:nvPicPr>
          <p:cNvPr id="788" name="Text " descr="Text "/>
          <p:cNvPicPr>
            <a:picLocks noChangeAspect="0"/>
          </p:cNvPicPr>
          <p:nvPr/>
        </p:nvPicPr>
        <p:blipFill>
          <a:blip r:embed="rId4">
            <a:extLst/>
          </a:blip>
          <a:stretch>
            <a:fillRect/>
          </a:stretch>
        </p:blipFill>
        <p:spPr>
          <a:xfrm>
            <a:off x="585861" y="5594349"/>
            <a:ext cx="5499349" cy="863601"/>
          </a:xfrm>
          <a:prstGeom prst="rect">
            <a:avLst/>
          </a:prstGeom>
        </p:spPr>
      </p:pic>
      <p:pic>
        <p:nvPicPr>
          <p:cNvPr id="790" name="Text " descr="Text "/>
          <p:cNvPicPr>
            <a:picLocks noChangeAspect="0"/>
          </p:cNvPicPr>
          <p:nvPr/>
        </p:nvPicPr>
        <p:blipFill>
          <a:blip r:embed="rId4">
            <a:extLst/>
          </a:blip>
          <a:stretch>
            <a:fillRect/>
          </a:stretch>
        </p:blipFill>
        <p:spPr>
          <a:xfrm>
            <a:off x="585861" y="6584949"/>
            <a:ext cx="5499349" cy="863601"/>
          </a:xfrm>
          <a:prstGeom prst="rect">
            <a:avLst/>
          </a:prstGeom>
        </p:spPr>
      </p:pic>
      <p:pic>
        <p:nvPicPr>
          <p:cNvPr id="792" name="Text " descr="Text "/>
          <p:cNvPicPr>
            <a:picLocks noChangeAspect="0"/>
          </p:cNvPicPr>
          <p:nvPr/>
        </p:nvPicPr>
        <p:blipFill>
          <a:blip r:embed="rId3">
            <a:extLst/>
          </a:blip>
          <a:stretch>
            <a:fillRect/>
          </a:stretch>
        </p:blipFill>
        <p:spPr>
          <a:xfrm>
            <a:off x="6694561" y="3638549"/>
            <a:ext cx="5499349" cy="660401"/>
          </a:xfrm>
          <a:prstGeom prst="rect">
            <a:avLst/>
          </a:prstGeom>
        </p:spPr>
      </p:pic>
      <p:pic>
        <p:nvPicPr>
          <p:cNvPr id="794" name="Text " descr="Text "/>
          <p:cNvPicPr>
            <a:picLocks noChangeAspect="0"/>
          </p:cNvPicPr>
          <p:nvPr/>
        </p:nvPicPr>
        <p:blipFill>
          <a:blip r:embed="rId4">
            <a:extLst/>
          </a:blip>
          <a:stretch>
            <a:fillRect/>
          </a:stretch>
        </p:blipFill>
        <p:spPr>
          <a:xfrm>
            <a:off x="6694561" y="4248149"/>
            <a:ext cx="5499349" cy="863601"/>
          </a:xfrm>
          <a:prstGeom prst="rect">
            <a:avLst/>
          </a:prstGeom>
        </p:spPr>
      </p:pic>
      <p:pic>
        <p:nvPicPr>
          <p:cNvPr id="796" name="Text " descr="Text "/>
          <p:cNvPicPr>
            <a:picLocks noChangeAspect="0"/>
          </p:cNvPicPr>
          <p:nvPr/>
        </p:nvPicPr>
        <p:blipFill>
          <a:blip r:embed="rId3">
            <a:extLst/>
          </a:blip>
          <a:stretch>
            <a:fillRect/>
          </a:stretch>
        </p:blipFill>
        <p:spPr>
          <a:xfrm>
            <a:off x="6694561" y="5111749"/>
            <a:ext cx="5499349" cy="660401"/>
          </a:xfrm>
          <a:prstGeom prst="rect">
            <a:avLst/>
          </a:prstGeom>
        </p:spPr>
      </p:pic>
      <p:pic>
        <p:nvPicPr>
          <p:cNvPr id="798" name="Text " descr="Text "/>
          <p:cNvPicPr>
            <a:picLocks noChangeAspect="0"/>
          </p:cNvPicPr>
          <p:nvPr/>
        </p:nvPicPr>
        <p:blipFill>
          <a:blip r:embed="rId3">
            <a:extLst/>
          </a:blip>
          <a:stretch>
            <a:fillRect/>
          </a:stretch>
        </p:blipFill>
        <p:spPr>
          <a:xfrm>
            <a:off x="6694561" y="5607049"/>
            <a:ext cx="5499349" cy="660401"/>
          </a:xfrm>
          <a:prstGeom prst="rect">
            <a:avLst/>
          </a:prstGeom>
        </p:spPr>
      </p:pic>
      <p:pic>
        <p:nvPicPr>
          <p:cNvPr id="800" name="Text " descr="Text "/>
          <p:cNvPicPr>
            <a:picLocks noChangeAspect="0"/>
          </p:cNvPicPr>
          <p:nvPr/>
        </p:nvPicPr>
        <p:blipFill>
          <a:blip r:embed="rId4">
            <a:extLst/>
          </a:blip>
          <a:stretch>
            <a:fillRect/>
          </a:stretch>
        </p:blipFill>
        <p:spPr>
          <a:xfrm>
            <a:off x="6694561" y="6584949"/>
            <a:ext cx="5499349" cy="8636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782"/>
                                        </p:tgtEl>
                                        <p:attrNameLst>
                                          <p:attrName>style.visibility</p:attrName>
                                        </p:attrNameLst>
                                      </p:cBhvr>
                                      <p:to>
                                        <p:strVal val="visible"/>
                                      </p:to>
                                    </p:set>
                                    <p:animEffect filter="fade" transition="in">
                                      <p:cBhvr>
                                        <p:cTn id="7" dur="10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782"/>
                                        </p:tgtEl>
                                      </p:cBhvr>
                                    </p:animEffect>
                                    <p:set>
                                      <p:cBhvr>
                                        <p:cTn id="12" fill="hold">
                                          <p:stCondLst>
                                            <p:cond delay="999"/>
                                          </p:stCondLst>
                                        </p:cTn>
                                        <p:tgtEl>
                                          <p:spTgt spid="782"/>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10" grpId="3" fill="hold">
                                  <p:stCondLst>
                                    <p:cond delay="0"/>
                                  </p:stCondLst>
                                  <p:iterate type="lt" backwards="0">
                                    <p:tmAbs val="0"/>
                                  </p:iterate>
                                  <p:childTnLst>
                                    <p:set>
                                      <p:cBhvr>
                                        <p:cTn id="15" fill="hold"/>
                                        <p:tgtEl>
                                          <p:spTgt spid="784"/>
                                        </p:tgtEl>
                                        <p:attrNameLst>
                                          <p:attrName>style.visibility</p:attrName>
                                        </p:attrNameLst>
                                      </p:cBhvr>
                                      <p:to>
                                        <p:strVal val="visible"/>
                                      </p:to>
                                    </p:set>
                                    <p:animEffect filter="fade" transition="in">
                                      <p:cBhvr>
                                        <p:cTn id="16" dur="1000"/>
                                        <p:tgtEl>
                                          <p:spTgt spid="784"/>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1000" fill="hold"/>
                                        <p:tgtEl>
                                          <p:spTgt spid="784"/>
                                        </p:tgtEl>
                                      </p:cBhvr>
                                    </p:animEffect>
                                    <p:set>
                                      <p:cBhvr>
                                        <p:cTn id="21" fill="hold">
                                          <p:stCondLst>
                                            <p:cond delay="999"/>
                                          </p:stCondLst>
                                        </p:cTn>
                                        <p:tgtEl>
                                          <p:spTgt spid="784"/>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ID="10" grpId="5" fill="hold">
                                  <p:stCondLst>
                                    <p:cond delay="0"/>
                                  </p:stCondLst>
                                  <p:iterate type="lt" backwards="0">
                                    <p:tmAbs val="0"/>
                                  </p:iterate>
                                  <p:childTnLst>
                                    <p:set>
                                      <p:cBhvr>
                                        <p:cTn id="24" fill="hold"/>
                                        <p:tgtEl>
                                          <p:spTgt spid="786"/>
                                        </p:tgtEl>
                                        <p:attrNameLst>
                                          <p:attrName>style.visibility</p:attrName>
                                        </p:attrNameLst>
                                      </p:cBhvr>
                                      <p:to>
                                        <p:strVal val="visible"/>
                                      </p:to>
                                    </p:set>
                                    <p:animEffect filter="fade" transition="in">
                                      <p:cBhvr>
                                        <p:cTn id="25" dur="1000"/>
                                        <p:tgtEl>
                                          <p:spTgt spid="786"/>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ID="10" grpId="6" fill="hold">
                                  <p:stCondLst>
                                    <p:cond delay="0"/>
                                  </p:stCondLst>
                                  <p:iterate type="el" backwards="0">
                                    <p:tmAbs val="0"/>
                                  </p:iterate>
                                  <p:childTnLst>
                                    <p:animEffect filter="fade" transition="out">
                                      <p:cBhvr>
                                        <p:cTn id="29" dur="1000" fill="hold"/>
                                        <p:tgtEl>
                                          <p:spTgt spid="786"/>
                                        </p:tgtEl>
                                      </p:cBhvr>
                                    </p:animEffect>
                                    <p:set>
                                      <p:cBhvr>
                                        <p:cTn id="30" fill="hold">
                                          <p:stCondLst>
                                            <p:cond delay="999"/>
                                          </p:stCondLst>
                                        </p:cTn>
                                        <p:tgtEl>
                                          <p:spTgt spid="786"/>
                                        </p:tgtEl>
                                        <p:attrNameLst>
                                          <p:attrName>style.visibility</p:attrName>
                                        </p:attrNameLst>
                                      </p:cBhvr>
                                      <p:to>
                                        <p:strVal val="hidden"/>
                                      </p:to>
                                    </p:set>
                                  </p:childTnLst>
                                </p:cTn>
                              </p:par>
                            </p:childTnLst>
                          </p:cTn>
                        </p:par>
                        <p:par>
                          <p:cTn id="31" fill="hold">
                            <p:stCondLst>
                              <p:cond delay="1000"/>
                            </p:stCondLst>
                            <p:childTnLst>
                              <p:par>
                                <p:cTn id="32" presetClass="entr" nodeType="afterEffect" presetID="10" grpId="7" fill="hold">
                                  <p:stCondLst>
                                    <p:cond delay="0"/>
                                  </p:stCondLst>
                                  <p:iterate type="lt" backwards="0">
                                    <p:tmAbs val="0"/>
                                  </p:iterate>
                                  <p:childTnLst>
                                    <p:set>
                                      <p:cBhvr>
                                        <p:cTn id="33" fill="hold"/>
                                        <p:tgtEl>
                                          <p:spTgt spid="788"/>
                                        </p:tgtEl>
                                        <p:attrNameLst>
                                          <p:attrName>style.visibility</p:attrName>
                                        </p:attrNameLst>
                                      </p:cBhvr>
                                      <p:to>
                                        <p:strVal val="visible"/>
                                      </p:to>
                                    </p:set>
                                    <p:animEffect filter="fade" transition="in">
                                      <p:cBhvr>
                                        <p:cTn id="34" dur="1000"/>
                                        <p:tgtEl>
                                          <p:spTgt spid="788"/>
                                        </p:tgtEl>
                                      </p:cBhvr>
                                    </p:animEffect>
                                  </p:childTnLst>
                                </p:cTn>
                              </p:par>
                            </p:childTnLst>
                          </p:cTn>
                        </p:par>
                      </p:childTnLst>
                    </p:cTn>
                  </p:par>
                  <p:par>
                    <p:cTn id="35" fill="hold">
                      <p:stCondLst>
                        <p:cond delay="indefinite"/>
                      </p:stCondLst>
                      <p:childTnLst>
                        <p:par>
                          <p:cTn id="36" fill="hold">
                            <p:stCondLst>
                              <p:cond delay="0"/>
                            </p:stCondLst>
                            <p:childTnLst>
                              <p:par>
                                <p:cTn id="37" presetClass="exit" nodeType="clickEffect" presetID="10" grpId="8" fill="hold">
                                  <p:stCondLst>
                                    <p:cond delay="0"/>
                                  </p:stCondLst>
                                  <p:iterate type="el" backwards="0">
                                    <p:tmAbs val="0"/>
                                  </p:iterate>
                                  <p:childTnLst>
                                    <p:animEffect filter="fade" transition="out">
                                      <p:cBhvr>
                                        <p:cTn id="38" dur="1000" fill="hold"/>
                                        <p:tgtEl>
                                          <p:spTgt spid="788"/>
                                        </p:tgtEl>
                                      </p:cBhvr>
                                    </p:animEffect>
                                    <p:set>
                                      <p:cBhvr>
                                        <p:cTn id="39" fill="hold">
                                          <p:stCondLst>
                                            <p:cond delay="999"/>
                                          </p:stCondLst>
                                        </p:cTn>
                                        <p:tgtEl>
                                          <p:spTgt spid="788"/>
                                        </p:tgtEl>
                                        <p:attrNameLst>
                                          <p:attrName>style.visibility</p:attrName>
                                        </p:attrNameLst>
                                      </p:cBhvr>
                                      <p:to>
                                        <p:strVal val="hidden"/>
                                      </p:to>
                                    </p:set>
                                  </p:childTnLst>
                                </p:cTn>
                              </p:par>
                            </p:childTnLst>
                          </p:cTn>
                        </p:par>
                        <p:par>
                          <p:cTn id="40" fill="hold">
                            <p:stCondLst>
                              <p:cond delay="1000"/>
                            </p:stCondLst>
                            <p:childTnLst>
                              <p:par>
                                <p:cTn id="41" presetClass="entr" nodeType="afterEffect" presetID="10" grpId="9" fill="hold">
                                  <p:stCondLst>
                                    <p:cond delay="0"/>
                                  </p:stCondLst>
                                  <p:iterate type="lt" backwards="0">
                                    <p:tmAbs val="0"/>
                                  </p:iterate>
                                  <p:childTnLst>
                                    <p:set>
                                      <p:cBhvr>
                                        <p:cTn id="42" fill="hold"/>
                                        <p:tgtEl>
                                          <p:spTgt spid="790"/>
                                        </p:tgtEl>
                                        <p:attrNameLst>
                                          <p:attrName>style.visibility</p:attrName>
                                        </p:attrNameLst>
                                      </p:cBhvr>
                                      <p:to>
                                        <p:strVal val="visible"/>
                                      </p:to>
                                    </p:set>
                                    <p:animEffect filter="fade" transition="in">
                                      <p:cBhvr>
                                        <p:cTn id="43" dur="1000"/>
                                        <p:tgtEl>
                                          <p:spTgt spid="790"/>
                                        </p:tgtEl>
                                      </p:cBhvr>
                                    </p:animEffect>
                                  </p:childTnLst>
                                </p:cTn>
                              </p:par>
                            </p:childTnLst>
                          </p:cTn>
                        </p:par>
                      </p:childTnLst>
                    </p:cTn>
                  </p:par>
                  <p:par>
                    <p:cTn id="44" fill="hold">
                      <p:stCondLst>
                        <p:cond delay="indefinite"/>
                      </p:stCondLst>
                      <p:childTnLst>
                        <p:par>
                          <p:cTn id="45" fill="hold">
                            <p:stCondLst>
                              <p:cond delay="0"/>
                            </p:stCondLst>
                            <p:childTnLst>
                              <p:par>
                                <p:cTn id="46" presetClass="exit" nodeType="clickEffect" presetID="10" grpId="10" fill="hold">
                                  <p:stCondLst>
                                    <p:cond delay="0"/>
                                  </p:stCondLst>
                                  <p:iterate type="el" backwards="0">
                                    <p:tmAbs val="0"/>
                                  </p:iterate>
                                  <p:childTnLst>
                                    <p:animEffect filter="fade" transition="out">
                                      <p:cBhvr>
                                        <p:cTn id="47" dur="1000" fill="hold"/>
                                        <p:tgtEl>
                                          <p:spTgt spid="790"/>
                                        </p:tgtEl>
                                      </p:cBhvr>
                                    </p:animEffect>
                                    <p:set>
                                      <p:cBhvr>
                                        <p:cTn id="48" fill="hold">
                                          <p:stCondLst>
                                            <p:cond delay="999"/>
                                          </p:stCondLst>
                                        </p:cTn>
                                        <p:tgtEl>
                                          <p:spTgt spid="790"/>
                                        </p:tgtEl>
                                        <p:attrNameLst>
                                          <p:attrName>style.visibility</p:attrName>
                                        </p:attrNameLst>
                                      </p:cBhvr>
                                      <p:to>
                                        <p:strVal val="hidden"/>
                                      </p:to>
                                    </p:set>
                                  </p:childTnLst>
                                </p:cTn>
                              </p:par>
                            </p:childTnLst>
                          </p:cTn>
                        </p:par>
                        <p:par>
                          <p:cTn id="49" fill="hold">
                            <p:stCondLst>
                              <p:cond delay="1000"/>
                            </p:stCondLst>
                            <p:childTnLst>
                              <p:par>
                                <p:cTn id="50" presetClass="entr" nodeType="afterEffect" presetID="10" grpId="11" fill="hold">
                                  <p:stCondLst>
                                    <p:cond delay="0"/>
                                  </p:stCondLst>
                                  <p:iterate type="lt" backwards="0">
                                    <p:tmAbs val="0"/>
                                  </p:iterate>
                                  <p:childTnLst>
                                    <p:set>
                                      <p:cBhvr>
                                        <p:cTn id="51" fill="hold"/>
                                        <p:tgtEl>
                                          <p:spTgt spid="792"/>
                                        </p:tgtEl>
                                        <p:attrNameLst>
                                          <p:attrName>style.visibility</p:attrName>
                                        </p:attrNameLst>
                                      </p:cBhvr>
                                      <p:to>
                                        <p:strVal val="visible"/>
                                      </p:to>
                                    </p:set>
                                    <p:animEffect filter="fade" transition="in">
                                      <p:cBhvr>
                                        <p:cTn id="52" dur="1000"/>
                                        <p:tgtEl>
                                          <p:spTgt spid="792"/>
                                        </p:tgtEl>
                                      </p:cBhvr>
                                    </p:animEffect>
                                  </p:childTnLst>
                                </p:cTn>
                              </p:par>
                            </p:childTnLst>
                          </p:cTn>
                        </p:par>
                      </p:childTnLst>
                    </p:cTn>
                  </p:par>
                  <p:par>
                    <p:cTn id="53" fill="hold">
                      <p:stCondLst>
                        <p:cond delay="indefinite"/>
                      </p:stCondLst>
                      <p:childTnLst>
                        <p:par>
                          <p:cTn id="54" fill="hold">
                            <p:stCondLst>
                              <p:cond delay="0"/>
                            </p:stCondLst>
                            <p:childTnLst>
                              <p:par>
                                <p:cTn id="55" presetClass="exit" nodeType="clickEffect" presetID="10" grpId="12" fill="hold">
                                  <p:stCondLst>
                                    <p:cond delay="0"/>
                                  </p:stCondLst>
                                  <p:iterate type="el" backwards="0">
                                    <p:tmAbs val="0"/>
                                  </p:iterate>
                                  <p:childTnLst>
                                    <p:animEffect filter="fade" transition="out">
                                      <p:cBhvr>
                                        <p:cTn id="56" dur="1000" fill="hold"/>
                                        <p:tgtEl>
                                          <p:spTgt spid="792"/>
                                        </p:tgtEl>
                                      </p:cBhvr>
                                    </p:animEffect>
                                    <p:set>
                                      <p:cBhvr>
                                        <p:cTn id="57" fill="hold">
                                          <p:stCondLst>
                                            <p:cond delay="999"/>
                                          </p:stCondLst>
                                        </p:cTn>
                                        <p:tgtEl>
                                          <p:spTgt spid="792"/>
                                        </p:tgtEl>
                                        <p:attrNameLst>
                                          <p:attrName>style.visibility</p:attrName>
                                        </p:attrNameLst>
                                      </p:cBhvr>
                                      <p:to>
                                        <p:strVal val="hidden"/>
                                      </p:to>
                                    </p:set>
                                  </p:childTnLst>
                                </p:cTn>
                              </p:par>
                            </p:childTnLst>
                          </p:cTn>
                        </p:par>
                        <p:par>
                          <p:cTn id="58" fill="hold">
                            <p:stCondLst>
                              <p:cond delay="1000"/>
                            </p:stCondLst>
                            <p:childTnLst>
                              <p:par>
                                <p:cTn id="59" presetClass="entr" nodeType="afterEffect" presetID="10" grpId="13" fill="hold">
                                  <p:stCondLst>
                                    <p:cond delay="0"/>
                                  </p:stCondLst>
                                  <p:iterate type="lt" backwards="0">
                                    <p:tmAbs val="0"/>
                                  </p:iterate>
                                  <p:childTnLst>
                                    <p:set>
                                      <p:cBhvr>
                                        <p:cTn id="60" fill="hold"/>
                                        <p:tgtEl>
                                          <p:spTgt spid="794"/>
                                        </p:tgtEl>
                                        <p:attrNameLst>
                                          <p:attrName>style.visibility</p:attrName>
                                        </p:attrNameLst>
                                      </p:cBhvr>
                                      <p:to>
                                        <p:strVal val="visible"/>
                                      </p:to>
                                    </p:set>
                                    <p:animEffect filter="fade" transition="in">
                                      <p:cBhvr>
                                        <p:cTn id="61" dur="1000"/>
                                        <p:tgtEl>
                                          <p:spTgt spid="794"/>
                                        </p:tgtEl>
                                      </p:cBhvr>
                                    </p:animEffect>
                                  </p:childTnLst>
                                </p:cTn>
                              </p:par>
                            </p:childTnLst>
                          </p:cTn>
                        </p:par>
                      </p:childTnLst>
                    </p:cTn>
                  </p:par>
                  <p:par>
                    <p:cTn id="62" fill="hold">
                      <p:stCondLst>
                        <p:cond delay="indefinite"/>
                      </p:stCondLst>
                      <p:childTnLst>
                        <p:par>
                          <p:cTn id="63" fill="hold">
                            <p:stCondLst>
                              <p:cond delay="0"/>
                            </p:stCondLst>
                            <p:childTnLst>
                              <p:par>
                                <p:cTn id="64" presetClass="exit" nodeType="clickEffect" presetID="10" grpId="14" fill="hold">
                                  <p:stCondLst>
                                    <p:cond delay="0"/>
                                  </p:stCondLst>
                                  <p:iterate type="el" backwards="0">
                                    <p:tmAbs val="0"/>
                                  </p:iterate>
                                  <p:childTnLst>
                                    <p:animEffect filter="fade" transition="out">
                                      <p:cBhvr>
                                        <p:cTn id="65" dur="1000" fill="hold"/>
                                        <p:tgtEl>
                                          <p:spTgt spid="794"/>
                                        </p:tgtEl>
                                      </p:cBhvr>
                                    </p:animEffect>
                                    <p:set>
                                      <p:cBhvr>
                                        <p:cTn id="66" fill="hold">
                                          <p:stCondLst>
                                            <p:cond delay="999"/>
                                          </p:stCondLst>
                                        </p:cTn>
                                        <p:tgtEl>
                                          <p:spTgt spid="794"/>
                                        </p:tgtEl>
                                        <p:attrNameLst>
                                          <p:attrName>style.visibility</p:attrName>
                                        </p:attrNameLst>
                                      </p:cBhvr>
                                      <p:to>
                                        <p:strVal val="hidden"/>
                                      </p:to>
                                    </p:set>
                                  </p:childTnLst>
                                </p:cTn>
                              </p:par>
                            </p:childTnLst>
                          </p:cTn>
                        </p:par>
                        <p:par>
                          <p:cTn id="67" fill="hold">
                            <p:stCondLst>
                              <p:cond delay="1000"/>
                            </p:stCondLst>
                            <p:childTnLst>
                              <p:par>
                                <p:cTn id="68" presetClass="entr" nodeType="afterEffect" presetID="10" grpId="15" fill="hold">
                                  <p:stCondLst>
                                    <p:cond delay="0"/>
                                  </p:stCondLst>
                                  <p:iterate type="lt" backwards="0">
                                    <p:tmAbs val="0"/>
                                  </p:iterate>
                                  <p:childTnLst>
                                    <p:set>
                                      <p:cBhvr>
                                        <p:cTn id="69" fill="hold"/>
                                        <p:tgtEl>
                                          <p:spTgt spid="796"/>
                                        </p:tgtEl>
                                        <p:attrNameLst>
                                          <p:attrName>style.visibility</p:attrName>
                                        </p:attrNameLst>
                                      </p:cBhvr>
                                      <p:to>
                                        <p:strVal val="visible"/>
                                      </p:to>
                                    </p:set>
                                    <p:animEffect filter="fade" transition="in">
                                      <p:cBhvr>
                                        <p:cTn id="70" dur="1000"/>
                                        <p:tgtEl>
                                          <p:spTgt spid="796"/>
                                        </p:tgtEl>
                                      </p:cBhvr>
                                    </p:animEffect>
                                  </p:childTnLst>
                                </p:cTn>
                              </p:par>
                            </p:childTnLst>
                          </p:cTn>
                        </p:par>
                      </p:childTnLst>
                    </p:cTn>
                  </p:par>
                  <p:par>
                    <p:cTn id="71" fill="hold">
                      <p:stCondLst>
                        <p:cond delay="indefinite"/>
                      </p:stCondLst>
                      <p:childTnLst>
                        <p:par>
                          <p:cTn id="72" fill="hold">
                            <p:stCondLst>
                              <p:cond delay="0"/>
                            </p:stCondLst>
                            <p:childTnLst>
                              <p:par>
                                <p:cTn id="73" presetClass="exit" nodeType="clickEffect" presetID="10" grpId="16" fill="hold">
                                  <p:stCondLst>
                                    <p:cond delay="0"/>
                                  </p:stCondLst>
                                  <p:iterate type="el" backwards="0">
                                    <p:tmAbs val="0"/>
                                  </p:iterate>
                                  <p:childTnLst>
                                    <p:animEffect filter="fade" transition="out">
                                      <p:cBhvr>
                                        <p:cTn id="74" dur="1000" fill="hold"/>
                                        <p:tgtEl>
                                          <p:spTgt spid="796"/>
                                        </p:tgtEl>
                                      </p:cBhvr>
                                    </p:animEffect>
                                    <p:set>
                                      <p:cBhvr>
                                        <p:cTn id="75" fill="hold">
                                          <p:stCondLst>
                                            <p:cond delay="999"/>
                                          </p:stCondLst>
                                        </p:cTn>
                                        <p:tgtEl>
                                          <p:spTgt spid="796"/>
                                        </p:tgtEl>
                                        <p:attrNameLst>
                                          <p:attrName>style.visibility</p:attrName>
                                        </p:attrNameLst>
                                      </p:cBhvr>
                                      <p:to>
                                        <p:strVal val="hidden"/>
                                      </p:to>
                                    </p:set>
                                  </p:childTnLst>
                                </p:cTn>
                              </p:par>
                            </p:childTnLst>
                          </p:cTn>
                        </p:par>
                        <p:par>
                          <p:cTn id="76" fill="hold">
                            <p:stCondLst>
                              <p:cond delay="1000"/>
                            </p:stCondLst>
                            <p:childTnLst>
                              <p:par>
                                <p:cTn id="77" presetClass="entr" nodeType="afterEffect" presetID="10" grpId="17" fill="hold">
                                  <p:stCondLst>
                                    <p:cond delay="0"/>
                                  </p:stCondLst>
                                  <p:iterate type="lt" backwards="0">
                                    <p:tmAbs val="0"/>
                                  </p:iterate>
                                  <p:childTnLst>
                                    <p:set>
                                      <p:cBhvr>
                                        <p:cTn id="78" fill="hold"/>
                                        <p:tgtEl>
                                          <p:spTgt spid="798"/>
                                        </p:tgtEl>
                                        <p:attrNameLst>
                                          <p:attrName>style.visibility</p:attrName>
                                        </p:attrNameLst>
                                      </p:cBhvr>
                                      <p:to>
                                        <p:strVal val="visible"/>
                                      </p:to>
                                    </p:set>
                                    <p:animEffect filter="fade" transition="in">
                                      <p:cBhvr>
                                        <p:cTn id="79" dur="1000"/>
                                        <p:tgtEl>
                                          <p:spTgt spid="798"/>
                                        </p:tgtEl>
                                      </p:cBhvr>
                                    </p:animEffect>
                                  </p:childTnLst>
                                </p:cTn>
                              </p:par>
                            </p:childTnLst>
                          </p:cTn>
                        </p:par>
                      </p:childTnLst>
                    </p:cTn>
                  </p:par>
                  <p:par>
                    <p:cTn id="80" fill="hold">
                      <p:stCondLst>
                        <p:cond delay="indefinite"/>
                      </p:stCondLst>
                      <p:childTnLst>
                        <p:par>
                          <p:cTn id="81" fill="hold">
                            <p:stCondLst>
                              <p:cond delay="0"/>
                            </p:stCondLst>
                            <p:childTnLst>
                              <p:par>
                                <p:cTn id="82" presetClass="exit" nodeType="clickEffect" presetID="10" grpId="18" fill="hold">
                                  <p:stCondLst>
                                    <p:cond delay="0"/>
                                  </p:stCondLst>
                                  <p:iterate type="el" backwards="0">
                                    <p:tmAbs val="0"/>
                                  </p:iterate>
                                  <p:childTnLst>
                                    <p:animEffect filter="fade" transition="out">
                                      <p:cBhvr>
                                        <p:cTn id="83" dur="1000" fill="hold"/>
                                        <p:tgtEl>
                                          <p:spTgt spid="798"/>
                                        </p:tgtEl>
                                      </p:cBhvr>
                                    </p:animEffect>
                                    <p:set>
                                      <p:cBhvr>
                                        <p:cTn id="84" fill="hold">
                                          <p:stCondLst>
                                            <p:cond delay="999"/>
                                          </p:stCondLst>
                                        </p:cTn>
                                        <p:tgtEl>
                                          <p:spTgt spid="798"/>
                                        </p:tgtEl>
                                        <p:attrNameLst>
                                          <p:attrName>style.visibility</p:attrName>
                                        </p:attrNameLst>
                                      </p:cBhvr>
                                      <p:to>
                                        <p:strVal val="hidden"/>
                                      </p:to>
                                    </p:set>
                                  </p:childTnLst>
                                </p:cTn>
                              </p:par>
                            </p:childTnLst>
                          </p:cTn>
                        </p:par>
                        <p:par>
                          <p:cTn id="85" fill="hold">
                            <p:stCondLst>
                              <p:cond delay="1000"/>
                            </p:stCondLst>
                            <p:childTnLst>
                              <p:par>
                                <p:cTn id="86" presetClass="entr" nodeType="afterEffect" presetID="10" grpId="19" fill="hold">
                                  <p:stCondLst>
                                    <p:cond delay="0"/>
                                  </p:stCondLst>
                                  <p:iterate type="lt" backwards="0">
                                    <p:tmAbs val="0"/>
                                  </p:iterate>
                                  <p:childTnLst>
                                    <p:set>
                                      <p:cBhvr>
                                        <p:cTn id="87" fill="hold"/>
                                        <p:tgtEl>
                                          <p:spTgt spid="800"/>
                                        </p:tgtEl>
                                        <p:attrNameLst>
                                          <p:attrName>style.visibility</p:attrName>
                                        </p:attrNameLst>
                                      </p:cBhvr>
                                      <p:to>
                                        <p:strVal val="visible"/>
                                      </p:to>
                                    </p:set>
                                    <p:animEffect filter="fade" transition="in">
                                      <p:cBhvr>
                                        <p:cTn id="88" dur="1000"/>
                                        <p:tgtEl>
                                          <p:spTgt spid="8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2" grpId="2"/>
      <p:bldP build="whole" bldLvl="1" animBg="1" rev="0" advAuto="0" spid="796" grpId="16"/>
      <p:bldP build="whole" bldLvl="1" animBg="1" rev="0" advAuto="0" spid="798" grpId="18"/>
      <p:bldP build="whole" bldLvl="1" animBg="1" rev="0" advAuto="0" spid="788" grpId="7"/>
      <p:bldP build="whole" bldLvl="1" animBg="1" rev="0" advAuto="0" spid="788" grpId="8"/>
      <p:bldP build="whole" bldLvl="1" animBg="1" rev="0" advAuto="0" spid="792" grpId="11"/>
      <p:bldP build="whole" bldLvl="1" animBg="1" rev="0" advAuto="0" spid="792" grpId="12"/>
      <p:bldP build="whole" bldLvl="1" animBg="1" rev="0" advAuto="0" spid="790" grpId="9"/>
      <p:bldP build="whole" bldLvl="1" animBg="1" rev="0" advAuto="0" spid="790" grpId="10"/>
      <p:bldP build="whole" bldLvl="1" animBg="1" rev="0" advAuto="0" spid="800" grpId="19"/>
      <p:bldP build="whole" bldLvl="1" animBg="1" rev="0" advAuto="0" spid="786" grpId="5"/>
      <p:bldP build="whole" bldLvl="1" animBg="1" rev="0" advAuto="0" spid="786" grpId="6"/>
      <p:bldP build="whole" bldLvl="1" animBg="1" rev="0" advAuto="0" spid="798" grpId="17"/>
      <p:bldP build="whole" bldLvl="1" animBg="1" rev="0" advAuto="0" spid="784" grpId="3"/>
      <p:bldP build="whole" bldLvl="1" animBg="1" rev="0" advAuto="0" spid="784" grpId="4"/>
      <p:bldP build="whole" bldLvl="1" animBg="1" rev="0" advAuto="0" spid="794" grpId="13"/>
      <p:bldP build="whole" bldLvl="1" animBg="1" rev="0" advAuto="0" spid="794" grpId="14"/>
      <p:bldP build="whole" bldLvl="1" animBg="1" rev="0" advAuto="0" spid="796" grpId="15"/>
      <p:bldP build="whole" bldLvl="1" animBg="1" rev="0" advAuto="0" spid="78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ocial-Emotional Skills Entering Kindergarten Predicts…"/>
          <p:cNvSpPr/>
          <p:nvPr/>
        </p:nvSpPr>
        <p:spPr>
          <a:xfrm>
            <a:off x="491430" y="3659976"/>
            <a:ext cx="4430069" cy="2208719"/>
          </a:xfrm>
          <a:prstGeom prst="roundRect">
            <a:avLst>
              <a:gd name="adj" fmla="val 16528"/>
            </a:avLst>
          </a:prstGeom>
          <a:solidFill>
            <a:schemeClr val="accent2">
              <a:hueOff val="-602737"/>
              <a:satOff val="7170"/>
              <a:lumOff val="14117"/>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2400"/>
              </a:spcBef>
              <a:defRPr b="1" sz="2700">
                <a:latin typeface="Georgia"/>
                <a:ea typeface="Georgia"/>
                <a:cs typeface="Georgia"/>
                <a:sym typeface="Georgia"/>
              </a:defRPr>
            </a:lvl1pPr>
          </a:lstStyle>
          <a:p>
            <a:pPr/>
            <a:r>
              <a:t>Social-Emotional Skills Entering Kindergarten Predicts…</a:t>
            </a:r>
          </a:p>
        </p:txBody>
      </p:sp>
      <p:sp>
        <p:nvSpPr>
          <p:cNvPr id="325" name="Level of Educational Attainment"/>
          <p:cNvSpPr/>
          <p:nvPr/>
        </p:nvSpPr>
        <p:spPr>
          <a:xfrm>
            <a:off x="6223000" y="1841500"/>
            <a:ext cx="2519016" cy="1144653"/>
          </a:xfrm>
          <a:prstGeom prst="ellipse">
            <a:avLst/>
          </a:prstGeom>
          <a:blipFill>
            <a:blip r:embed="rId2"/>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800">
                <a:solidFill>
                  <a:srgbClr val="FFFFFF"/>
                </a:solidFill>
                <a:latin typeface="Georgia"/>
                <a:ea typeface="Georgia"/>
                <a:cs typeface="Georgia"/>
                <a:sym typeface="Georgia"/>
              </a:defRPr>
            </a:lvl1pPr>
          </a:lstStyle>
          <a:p>
            <a:pPr/>
            <a:r>
              <a:t>Level of Educational Attainment</a:t>
            </a:r>
          </a:p>
        </p:txBody>
      </p:sp>
      <p:sp>
        <p:nvSpPr>
          <p:cNvPr id="326" name="Criminal Activity"/>
          <p:cNvSpPr/>
          <p:nvPr/>
        </p:nvSpPr>
        <p:spPr>
          <a:xfrm>
            <a:off x="9855200" y="4762500"/>
            <a:ext cx="2068711" cy="1270000"/>
          </a:xfrm>
          <a:prstGeom prst="ellipse">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800">
                <a:solidFill>
                  <a:srgbClr val="FFFFFF"/>
                </a:solidFill>
                <a:latin typeface="Georgia"/>
                <a:ea typeface="Georgia"/>
                <a:cs typeface="Georgia"/>
                <a:sym typeface="Georgia"/>
              </a:defRPr>
            </a:lvl1pPr>
          </a:lstStyle>
          <a:p>
            <a:pPr/>
            <a:r>
              <a:t>Criminal Activity</a:t>
            </a:r>
          </a:p>
        </p:txBody>
      </p:sp>
      <p:cxnSp>
        <p:nvCxnSpPr>
          <p:cNvPr id="327" name="Connection Line"/>
          <p:cNvCxnSpPr>
            <a:stCxn id="326" idx="0"/>
            <a:endCxn id="324" idx="0"/>
          </p:cNvCxnSpPr>
          <p:nvPr/>
        </p:nvCxnSpPr>
        <p:spPr>
          <a:xfrm flipH="1" flipV="1">
            <a:off x="2706464" y="4764335"/>
            <a:ext cx="8183092" cy="633165"/>
          </a:xfrm>
          <a:prstGeom prst="straightConnector1">
            <a:avLst/>
          </a:prstGeom>
          <a:ln w="25400">
            <a:solidFill>
              <a:srgbClr val="414141"/>
            </a:solidFill>
            <a:miter lim="400000"/>
          </a:ln>
        </p:spPr>
      </p:cxnSp>
      <p:sp>
        <p:nvSpPr>
          <p:cNvPr id="328" name="Substance Abuse"/>
          <p:cNvSpPr/>
          <p:nvPr/>
        </p:nvSpPr>
        <p:spPr>
          <a:xfrm>
            <a:off x="8011393" y="5981700"/>
            <a:ext cx="1935163" cy="1270000"/>
          </a:xfrm>
          <a:prstGeom prst="ellipse">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800">
                <a:solidFill>
                  <a:srgbClr val="FFFFFF"/>
                </a:solidFill>
                <a:latin typeface="Georgia"/>
                <a:ea typeface="Georgia"/>
                <a:cs typeface="Georgia"/>
                <a:sym typeface="Georgia"/>
              </a:defRPr>
            </a:lvl1pPr>
          </a:lstStyle>
          <a:p>
            <a:pPr/>
            <a:r>
              <a:t>Substance Abuse</a:t>
            </a:r>
          </a:p>
        </p:txBody>
      </p:sp>
      <p:sp>
        <p:nvSpPr>
          <p:cNvPr id="329" name="Employment Status and Income"/>
          <p:cNvSpPr/>
          <p:nvPr/>
        </p:nvSpPr>
        <p:spPr>
          <a:xfrm>
            <a:off x="8128000" y="3390900"/>
            <a:ext cx="2210495" cy="1270000"/>
          </a:xfrm>
          <a:prstGeom prst="ellipse">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800">
                <a:solidFill>
                  <a:srgbClr val="FFFFFF"/>
                </a:solidFill>
                <a:latin typeface="Georgia"/>
                <a:ea typeface="Georgia"/>
                <a:cs typeface="Georgia"/>
                <a:sym typeface="Georgia"/>
              </a:defRPr>
            </a:lvl1pPr>
          </a:lstStyle>
          <a:p>
            <a:pPr/>
            <a:r>
              <a:t>Employment Status and Income</a:t>
            </a:r>
          </a:p>
        </p:txBody>
      </p:sp>
      <p:sp>
        <p:nvSpPr>
          <p:cNvPr id="330" name="Mental Health"/>
          <p:cNvSpPr/>
          <p:nvPr/>
        </p:nvSpPr>
        <p:spPr>
          <a:xfrm>
            <a:off x="6248400" y="7747000"/>
            <a:ext cx="1935163" cy="1270000"/>
          </a:xfrm>
          <a:prstGeom prst="ellipse">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1800">
                <a:solidFill>
                  <a:srgbClr val="FFFFFF"/>
                </a:solidFill>
                <a:latin typeface="Georgia"/>
                <a:ea typeface="Georgia"/>
                <a:cs typeface="Georgia"/>
                <a:sym typeface="Georgia"/>
              </a:defRPr>
            </a:lvl1pPr>
          </a:lstStyle>
          <a:p>
            <a:pPr/>
            <a:r>
              <a:t>Mental Health</a:t>
            </a:r>
          </a:p>
        </p:txBody>
      </p:sp>
      <p:cxnSp>
        <p:nvCxnSpPr>
          <p:cNvPr id="331" name="Connection Line"/>
          <p:cNvCxnSpPr>
            <a:stCxn id="328" idx="0"/>
            <a:endCxn id="324" idx="0"/>
          </p:cNvCxnSpPr>
          <p:nvPr/>
        </p:nvCxnSpPr>
        <p:spPr>
          <a:xfrm flipH="1" flipV="1">
            <a:off x="2706464" y="4764335"/>
            <a:ext cx="6272511" cy="1852365"/>
          </a:xfrm>
          <a:prstGeom prst="straightConnector1">
            <a:avLst/>
          </a:prstGeom>
          <a:ln w="25400">
            <a:solidFill>
              <a:srgbClr val="414141"/>
            </a:solidFill>
            <a:miter lim="400000"/>
          </a:ln>
        </p:spPr>
      </p:cxnSp>
      <p:cxnSp>
        <p:nvCxnSpPr>
          <p:cNvPr id="332" name="Connection Line"/>
          <p:cNvCxnSpPr>
            <a:stCxn id="324" idx="0"/>
            <a:endCxn id="325" idx="0"/>
          </p:cNvCxnSpPr>
          <p:nvPr/>
        </p:nvCxnSpPr>
        <p:spPr>
          <a:xfrm flipV="1">
            <a:off x="2706464" y="2413826"/>
            <a:ext cx="4776044" cy="2350510"/>
          </a:xfrm>
          <a:prstGeom prst="straightConnector1">
            <a:avLst/>
          </a:prstGeom>
          <a:ln w="25400">
            <a:solidFill>
              <a:srgbClr val="414141"/>
            </a:solidFill>
            <a:miter lim="400000"/>
          </a:ln>
        </p:spPr>
      </p:cxnSp>
      <p:cxnSp>
        <p:nvCxnSpPr>
          <p:cNvPr id="333" name="Connection Line"/>
          <p:cNvCxnSpPr>
            <a:stCxn id="324" idx="0"/>
            <a:endCxn id="330" idx="0"/>
          </p:cNvCxnSpPr>
          <p:nvPr/>
        </p:nvCxnSpPr>
        <p:spPr>
          <a:xfrm>
            <a:off x="2706464" y="4764335"/>
            <a:ext cx="4509518" cy="3617665"/>
          </a:xfrm>
          <a:prstGeom prst="straightConnector1">
            <a:avLst/>
          </a:prstGeom>
          <a:ln w="25400">
            <a:solidFill>
              <a:srgbClr val="414141"/>
            </a:solidFill>
            <a:miter lim="400000"/>
          </a:ln>
        </p:spPr>
      </p:cxnSp>
      <p:cxnSp>
        <p:nvCxnSpPr>
          <p:cNvPr id="334" name="Connection Line"/>
          <p:cNvCxnSpPr>
            <a:stCxn id="324" idx="0"/>
            <a:endCxn id="329" idx="0"/>
          </p:cNvCxnSpPr>
          <p:nvPr/>
        </p:nvCxnSpPr>
        <p:spPr>
          <a:xfrm flipV="1">
            <a:off x="2706464" y="4025900"/>
            <a:ext cx="6526784" cy="738436"/>
          </a:xfrm>
          <a:prstGeom prst="straightConnector1">
            <a:avLst/>
          </a:prstGeom>
          <a:ln w="25400">
            <a:solidFill>
              <a:srgbClr val="414141"/>
            </a:solidFill>
            <a:miter lim="400000"/>
          </a:ln>
        </p:spPr>
      </p:cxnSp>
      <p:sp>
        <p:nvSpPr>
          <p:cNvPr id="335" name="The Importance of Early Social Skills on Major Life Outcomes"/>
          <p:cNvSpPr txBox="1"/>
          <p:nvPr>
            <p:ph type="title" idx="4294967295"/>
          </p:nvPr>
        </p:nvSpPr>
        <p:spPr>
          <a:xfrm>
            <a:off x="508000" y="271057"/>
            <a:ext cx="11988800" cy="1219201"/>
          </a:xfrm>
          <a:prstGeom prst="rect">
            <a:avLst/>
          </a:prstGeom>
          <a:gradFill>
            <a:gsLst>
              <a:gs pos="0">
                <a:srgbClr val="89847F"/>
              </a:gs>
              <a:gs pos="100000">
                <a:srgbClr val="C9C3BA"/>
              </a:gs>
            </a:gsLst>
            <a:lin ang="2700000"/>
          </a:gradFill>
          <a:ln w="9525">
            <a:round/>
          </a:ln>
        </p:spPr>
        <p:txBody>
          <a:bodyPr/>
          <a:lstStyle/>
          <a:p>
            <a:pPr defTabSz="496570">
              <a:spcBef>
                <a:spcPts val="1300"/>
              </a:spcBef>
              <a:defRPr b="1" sz="3740">
                <a:solidFill>
                  <a:schemeClr val="accent5">
                    <a:hueOff val="-411174"/>
                    <a:satOff val="4030"/>
                    <a:lumOff val="-29867"/>
                  </a:schemeClr>
                </a:solidFill>
                <a:latin typeface="Georgia"/>
                <a:ea typeface="Georgia"/>
                <a:cs typeface="Georgia"/>
                <a:sym typeface="Georgia"/>
              </a:defRPr>
            </a:pPr>
            <a:r>
              <a:t>The </a:t>
            </a:r>
            <a:r>
              <a:rPr sz="3655"/>
              <a:t>Importance</a:t>
            </a:r>
            <a:r>
              <a:t> of Early Social Skills on Major Life Outcomes</a:t>
            </a:r>
          </a:p>
        </p:txBody>
      </p:sp>
      <p:sp>
        <p:nvSpPr>
          <p:cNvPr id="336" name="Text"/>
          <p:cNvSpPr txBox="1"/>
          <p:nvPr/>
        </p:nvSpPr>
        <p:spPr>
          <a:xfrm>
            <a:off x="1682526" y="4165599"/>
            <a:ext cx="127001" cy="1422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2400"/>
              </a:spcBef>
              <a:defRPr b="1" sz="3500">
                <a:latin typeface="Georgia"/>
                <a:ea typeface="Georgia"/>
                <a:cs typeface="Georgia"/>
                <a:sym typeface="Georgia"/>
              </a:defRPr>
            </a:pPr>
            <a:endParaRPr>
              <a:effectLst>
                <a:outerShdw sx="100000" sy="100000" kx="0" ky="0" algn="b" rotWithShape="0" blurRad="12700" dist="25400" dir="2700000">
                  <a:srgbClr val="000000"/>
                </a:outerShdw>
              </a:effectLst>
            </a:endParaRPr>
          </a:p>
        </p:txBody>
      </p:sp>
      <p:sp>
        <p:nvSpPr>
          <p:cNvPr id="337" name="(Jones et al, 2015)"/>
          <p:cNvSpPr txBox="1"/>
          <p:nvPr/>
        </p:nvSpPr>
        <p:spPr>
          <a:xfrm>
            <a:off x="5287873" y="9093764"/>
            <a:ext cx="416622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1600"/>
              </a:spcBef>
              <a:defRPr b="1" i="1" sz="3400">
                <a:solidFill>
                  <a:srgbClr val="546056"/>
                </a:solidFill>
                <a:latin typeface="Georgia"/>
                <a:ea typeface="Georgia"/>
                <a:cs typeface="Georgia"/>
                <a:sym typeface="Georgia"/>
              </a:defRPr>
            </a:lvl1pPr>
          </a:lstStyle>
          <a:p>
            <a:pPr/>
            <a:r>
              <a:t>(Jones et al, 2015)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24"/>
                                        </p:tgtEl>
                                        <p:attrNameLst>
                                          <p:attrName>style.visibility</p:attrName>
                                        </p:attrNameLst>
                                      </p:cBhvr>
                                      <p:to>
                                        <p:strVal val="visible"/>
                                      </p:to>
                                    </p:set>
                                    <p:animEffect filter="wipe(left)" transition="in">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2"/>
                                        </p:tgtEl>
                                        <p:attrNameLst>
                                          <p:attrName>style.visibility</p:attrName>
                                        </p:attrNameLst>
                                      </p:cBhvr>
                                      <p:to>
                                        <p:strVal val="visible"/>
                                      </p:to>
                                    </p:set>
                                    <p:animEffect filter="wipe(left)" transition="in">
                                      <p:cBhvr>
                                        <p:cTn id="12" dur="300"/>
                                        <p:tgtEl>
                                          <p:spTgt spid="332"/>
                                        </p:tgtEl>
                                      </p:cBhvr>
                                    </p:animEffect>
                                  </p:childTnLst>
                                </p:cTn>
                              </p:par>
                            </p:childTnLst>
                          </p:cTn>
                        </p:par>
                        <p:par>
                          <p:cTn id="13" fill="hold">
                            <p:stCondLst>
                              <p:cond delay="300"/>
                            </p:stCondLst>
                            <p:childTnLst>
                              <p:par>
                                <p:cTn id="14" presetClass="entr" nodeType="afterEffect" presetSubtype="8" presetID="22" grpId="3" fill="hold">
                                  <p:stCondLst>
                                    <p:cond delay="0"/>
                                  </p:stCondLst>
                                  <p:iterate type="el" backwards="0">
                                    <p:tmAbs val="0"/>
                                  </p:iterate>
                                  <p:childTnLst>
                                    <p:set>
                                      <p:cBhvr>
                                        <p:cTn id="15" fill="hold"/>
                                        <p:tgtEl>
                                          <p:spTgt spid="325"/>
                                        </p:tgtEl>
                                        <p:attrNameLst>
                                          <p:attrName>style.visibility</p:attrName>
                                        </p:attrNameLst>
                                      </p:cBhvr>
                                      <p:to>
                                        <p:strVal val="visible"/>
                                      </p:to>
                                    </p:set>
                                    <p:animEffect filter="wipe(left)" transition="in">
                                      <p:cBhvr>
                                        <p:cTn id="16" dur="300"/>
                                        <p:tgtEl>
                                          <p:spTgt spid="32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334"/>
                                        </p:tgtEl>
                                        <p:attrNameLst>
                                          <p:attrName>style.visibility</p:attrName>
                                        </p:attrNameLst>
                                      </p:cBhvr>
                                      <p:to>
                                        <p:strVal val="visible"/>
                                      </p:to>
                                    </p:set>
                                    <p:animEffect filter="wipe(left)" transition="in">
                                      <p:cBhvr>
                                        <p:cTn id="21" dur="300"/>
                                        <p:tgtEl>
                                          <p:spTgt spid="334"/>
                                        </p:tgtEl>
                                      </p:cBhvr>
                                    </p:animEffect>
                                  </p:childTnLst>
                                </p:cTn>
                              </p:par>
                            </p:childTnLst>
                          </p:cTn>
                        </p:par>
                        <p:par>
                          <p:cTn id="22" fill="hold">
                            <p:stCondLst>
                              <p:cond delay="300"/>
                            </p:stCondLst>
                            <p:childTnLst>
                              <p:par>
                                <p:cTn id="23" presetClass="entr" nodeType="afterEffect" presetSubtype="8" presetID="22" grpId="5" fill="hold">
                                  <p:stCondLst>
                                    <p:cond delay="0"/>
                                  </p:stCondLst>
                                  <p:iterate type="el" backwards="0">
                                    <p:tmAbs val="0"/>
                                  </p:iterate>
                                  <p:childTnLst>
                                    <p:set>
                                      <p:cBhvr>
                                        <p:cTn id="24" fill="hold"/>
                                        <p:tgtEl>
                                          <p:spTgt spid="329"/>
                                        </p:tgtEl>
                                        <p:attrNameLst>
                                          <p:attrName>style.visibility</p:attrName>
                                        </p:attrNameLst>
                                      </p:cBhvr>
                                      <p:to>
                                        <p:strVal val="visible"/>
                                      </p:to>
                                    </p:set>
                                    <p:animEffect filter="wipe(left)" transition="in">
                                      <p:cBhvr>
                                        <p:cTn id="25" dur="300"/>
                                        <p:tgtEl>
                                          <p:spTgt spid="329"/>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6" fill="hold">
                                  <p:stCondLst>
                                    <p:cond delay="0"/>
                                  </p:stCondLst>
                                  <p:iterate type="el" backwards="0">
                                    <p:tmAbs val="0"/>
                                  </p:iterate>
                                  <p:childTnLst>
                                    <p:set>
                                      <p:cBhvr>
                                        <p:cTn id="29" fill="hold"/>
                                        <p:tgtEl>
                                          <p:spTgt spid="327"/>
                                        </p:tgtEl>
                                        <p:attrNameLst>
                                          <p:attrName>style.visibility</p:attrName>
                                        </p:attrNameLst>
                                      </p:cBhvr>
                                      <p:to>
                                        <p:strVal val="visible"/>
                                      </p:to>
                                    </p:set>
                                    <p:animEffect filter="wipe(left)" transition="in">
                                      <p:cBhvr>
                                        <p:cTn id="30" dur="300"/>
                                        <p:tgtEl>
                                          <p:spTgt spid="327"/>
                                        </p:tgtEl>
                                      </p:cBhvr>
                                    </p:animEffect>
                                  </p:childTnLst>
                                </p:cTn>
                              </p:par>
                            </p:childTnLst>
                          </p:cTn>
                        </p:par>
                        <p:par>
                          <p:cTn id="31" fill="hold">
                            <p:stCondLst>
                              <p:cond delay="300"/>
                            </p:stCondLst>
                            <p:childTnLst>
                              <p:par>
                                <p:cTn id="32" presetClass="entr" nodeType="afterEffect" presetSubtype="8" presetID="22" grpId="7" fill="hold">
                                  <p:stCondLst>
                                    <p:cond delay="0"/>
                                  </p:stCondLst>
                                  <p:iterate type="el" backwards="0">
                                    <p:tmAbs val="0"/>
                                  </p:iterate>
                                  <p:childTnLst>
                                    <p:set>
                                      <p:cBhvr>
                                        <p:cTn id="33" fill="hold"/>
                                        <p:tgtEl>
                                          <p:spTgt spid="326"/>
                                        </p:tgtEl>
                                        <p:attrNameLst>
                                          <p:attrName>style.visibility</p:attrName>
                                        </p:attrNameLst>
                                      </p:cBhvr>
                                      <p:to>
                                        <p:strVal val="visible"/>
                                      </p:to>
                                    </p:set>
                                    <p:animEffect filter="wipe(left)" transition="in">
                                      <p:cBhvr>
                                        <p:cTn id="34" dur="300"/>
                                        <p:tgtEl>
                                          <p:spTgt spid="326"/>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8" fill="hold">
                                  <p:stCondLst>
                                    <p:cond delay="0"/>
                                  </p:stCondLst>
                                  <p:iterate type="el" backwards="0">
                                    <p:tmAbs val="0"/>
                                  </p:iterate>
                                  <p:childTnLst>
                                    <p:set>
                                      <p:cBhvr>
                                        <p:cTn id="38" fill="hold"/>
                                        <p:tgtEl>
                                          <p:spTgt spid="331"/>
                                        </p:tgtEl>
                                        <p:attrNameLst>
                                          <p:attrName>style.visibility</p:attrName>
                                        </p:attrNameLst>
                                      </p:cBhvr>
                                      <p:to>
                                        <p:strVal val="visible"/>
                                      </p:to>
                                    </p:set>
                                    <p:animEffect filter="wipe(left)" transition="in">
                                      <p:cBhvr>
                                        <p:cTn id="39" dur="300"/>
                                        <p:tgtEl>
                                          <p:spTgt spid="331"/>
                                        </p:tgtEl>
                                      </p:cBhvr>
                                    </p:animEffect>
                                  </p:childTnLst>
                                </p:cTn>
                              </p:par>
                            </p:childTnLst>
                          </p:cTn>
                        </p:par>
                        <p:par>
                          <p:cTn id="40" fill="hold">
                            <p:stCondLst>
                              <p:cond delay="300"/>
                            </p:stCondLst>
                            <p:childTnLst>
                              <p:par>
                                <p:cTn id="41" presetClass="entr" nodeType="afterEffect" presetSubtype="8" presetID="22" grpId="9" fill="hold">
                                  <p:stCondLst>
                                    <p:cond delay="0"/>
                                  </p:stCondLst>
                                  <p:iterate type="el" backwards="0">
                                    <p:tmAbs val="0"/>
                                  </p:iterate>
                                  <p:childTnLst>
                                    <p:set>
                                      <p:cBhvr>
                                        <p:cTn id="42" fill="hold"/>
                                        <p:tgtEl>
                                          <p:spTgt spid="328"/>
                                        </p:tgtEl>
                                        <p:attrNameLst>
                                          <p:attrName>style.visibility</p:attrName>
                                        </p:attrNameLst>
                                      </p:cBhvr>
                                      <p:to>
                                        <p:strVal val="visible"/>
                                      </p:to>
                                    </p:set>
                                    <p:animEffect filter="wipe(left)" transition="in">
                                      <p:cBhvr>
                                        <p:cTn id="43" dur="300"/>
                                        <p:tgtEl>
                                          <p:spTgt spid="328"/>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22" grpId="10" fill="hold">
                                  <p:stCondLst>
                                    <p:cond delay="0"/>
                                  </p:stCondLst>
                                  <p:iterate type="el" backwards="0">
                                    <p:tmAbs val="0"/>
                                  </p:iterate>
                                  <p:childTnLst>
                                    <p:set>
                                      <p:cBhvr>
                                        <p:cTn id="47" fill="hold"/>
                                        <p:tgtEl>
                                          <p:spTgt spid="333"/>
                                        </p:tgtEl>
                                        <p:attrNameLst>
                                          <p:attrName>style.visibility</p:attrName>
                                        </p:attrNameLst>
                                      </p:cBhvr>
                                      <p:to>
                                        <p:strVal val="visible"/>
                                      </p:to>
                                    </p:set>
                                    <p:animEffect filter="wipe(left)" transition="in">
                                      <p:cBhvr>
                                        <p:cTn id="48" dur="300"/>
                                        <p:tgtEl>
                                          <p:spTgt spid="333"/>
                                        </p:tgtEl>
                                      </p:cBhvr>
                                    </p:animEffect>
                                  </p:childTnLst>
                                </p:cTn>
                              </p:par>
                            </p:childTnLst>
                          </p:cTn>
                        </p:par>
                        <p:par>
                          <p:cTn id="49" fill="hold">
                            <p:stCondLst>
                              <p:cond delay="300"/>
                            </p:stCondLst>
                            <p:childTnLst>
                              <p:par>
                                <p:cTn id="50" presetClass="entr" nodeType="afterEffect" presetSubtype="8" presetID="22" grpId="11" fill="hold">
                                  <p:stCondLst>
                                    <p:cond delay="0"/>
                                  </p:stCondLst>
                                  <p:iterate type="el" backwards="0">
                                    <p:tmAbs val="0"/>
                                  </p:iterate>
                                  <p:childTnLst>
                                    <p:set>
                                      <p:cBhvr>
                                        <p:cTn id="51" fill="hold"/>
                                        <p:tgtEl>
                                          <p:spTgt spid="330"/>
                                        </p:tgtEl>
                                        <p:attrNameLst>
                                          <p:attrName>style.visibility</p:attrName>
                                        </p:attrNameLst>
                                      </p:cBhvr>
                                      <p:to>
                                        <p:strVal val="visible"/>
                                      </p:to>
                                    </p:set>
                                    <p:animEffect filter="wipe(left)" transition="in">
                                      <p:cBhvr>
                                        <p:cTn id="52" dur="3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1"/>
      <p:bldP build="whole" bldLvl="1" animBg="1" rev="0" advAuto="0" spid="328" grpId="9"/>
      <p:bldP build="whole" bldLvl="1" animBg="1" rev="0" advAuto="0" spid="325" grpId="3"/>
      <p:bldP build="whole" bldLvl="1" animBg="1" rev="0" advAuto="0" spid="333" grpId="10"/>
      <p:bldP build="whole" bldLvl="1" animBg="1" rev="0" advAuto="0" spid="327" grpId="6"/>
      <p:bldP build="whole" bldLvl="1" animBg="1" rev="0" advAuto="0" spid="332" grpId="2"/>
      <p:bldP build="whole" bldLvl="1" animBg="1" rev="0" advAuto="0" spid="331" grpId="8"/>
      <p:bldP build="whole" bldLvl="1" animBg="1" rev="0" advAuto="0" spid="330" grpId="11"/>
      <p:bldP build="whole" bldLvl="1" animBg="1" rev="0" advAuto="0" spid="326" grpId="7"/>
      <p:bldP build="whole" bldLvl="1" animBg="1" rev="0" advAuto="0" spid="329" grpId="5"/>
      <p:bldP build="whole" bldLvl="1" animBg="1" rev="0" advAuto="0" spid="334" grpId="4"/>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05" name="Image Gallery"/>
          <p:cNvGrpSpPr/>
          <p:nvPr/>
        </p:nvGrpSpPr>
        <p:grpSpPr>
          <a:xfrm>
            <a:off x="607844" y="2368714"/>
            <a:ext cx="11988801" cy="7201109"/>
            <a:chOff x="0" y="88692"/>
            <a:chExt cx="11988800" cy="7201107"/>
          </a:xfrm>
        </p:grpSpPr>
        <p:pic>
          <p:nvPicPr>
            <p:cNvPr id="803" name="Screen Shot 2019-08-29 at 4.02.56 PM.png" descr="Screen Shot 2019-08-29 at 4.02.56 PM.png"/>
            <p:cNvPicPr>
              <a:picLocks noChangeAspect="1"/>
            </p:cNvPicPr>
            <p:nvPr/>
          </p:nvPicPr>
          <p:blipFill>
            <a:blip r:embed="rId2">
              <a:extLst/>
            </a:blip>
            <a:srcRect l="0" t="0" r="0" b="0"/>
            <a:stretch>
              <a:fillRect/>
            </a:stretch>
          </p:blipFill>
          <p:spPr>
            <a:xfrm>
              <a:off x="0" y="88692"/>
              <a:ext cx="11988800" cy="6553616"/>
            </a:xfrm>
            <a:prstGeom prst="rect">
              <a:avLst/>
            </a:prstGeom>
            <a:ln w="12700" cap="flat">
              <a:noFill/>
              <a:miter lim="400000"/>
            </a:ln>
            <a:effectLst/>
          </p:spPr>
        </p:pic>
        <p:sp>
          <p:nvSpPr>
            <p:cNvPr id="804" name="Caption"/>
            <p:cNvSpPr/>
            <p:nvPr/>
          </p:nvSpPr>
          <p:spPr>
            <a:xfrm>
              <a:off x="0" y="6807200"/>
              <a:ext cx="11988800"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2000"/>
              </a:lvl1pPr>
            </a:lstStyle>
            <a:p>
              <a:pPr/>
              <a:r>
                <a:t>Caption</a:t>
              </a:r>
            </a:p>
          </p:txBody>
        </p:sp>
      </p:grpSp>
      <p:sp>
        <p:nvSpPr>
          <p:cNvPr id="806" name="`"/>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a:defRPr b="1" sz="5200">
                <a:solidFill>
                  <a:schemeClr val="accent5">
                    <a:hueOff val="-411174"/>
                    <a:satOff val="4030"/>
                    <a:lumOff val="-29867"/>
                  </a:schemeClr>
                </a:solidFill>
                <a:latin typeface="Georgia"/>
                <a:ea typeface="Georgia"/>
                <a:cs typeface="Georgia"/>
                <a:sym typeface="Georgia"/>
              </a:defRPr>
            </a:lvl1pPr>
          </a:lstStyle>
          <a:p>
            <a:pPr/>
            <a:r>
              <a:t>`</a:t>
            </a:r>
          </a:p>
        </p:txBody>
      </p:sp>
      <p:pic>
        <p:nvPicPr>
          <p:cNvPr id="807" name="Text " descr="Text "/>
          <p:cNvPicPr>
            <a:picLocks noChangeAspect="0"/>
          </p:cNvPicPr>
          <p:nvPr/>
        </p:nvPicPr>
        <p:blipFill>
          <a:blip r:embed="rId3">
            <a:extLst/>
          </a:blip>
          <a:stretch>
            <a:fillRect/>
          </a:stretch>
        </p:blipFill>
        <p:spPr>
          <a:xfrm>
            <a:off x="636661" y="3321049"/>
            <a:ext cx="5499349" cy="660401"/>
          </a:xfrm>
          <a:prstGeom prst="rect">
            <a:avLst/>
          </a:prstGeom>
        </p:spPr>
      </p:pic>
      <p:pic>
        <p:nvPicPr>
          <p:cNvPr id="809" name="Text " descr="Text "/>
          <p:cNvPicPr>
            <a:picLocks noChangeAspect="0"/>
          </p:cNvPicPr>
          <p:nvPr/>
        </p:nvPicPr>
        <p:blipFill>
          <a:blip r:embed="rId4">
            <a:extLst/>
          </a:blip>
          <a:stretch>
            <a:fillRect/>
          </a:stretch>
        </p:blipFill>
        <p:spPr>
          <a:xfrm>
            <a:off x="6280770" y="6978649"/>
            <a:ext cx="5879667" cy="660401"/>
          </a:xfrm>
          <a:prstGeom prst="rect">
            <a:avLst/>
          </a:prstGeom>
        </p:spPr>
      </p:pic>
      <p:pic>
        <p:nvPicPr>
          <p:cNvPr id="811" name="Text " descr="Text "/>
          <p:cNvPicPr>
            <a:picLocks noChangeAspect="0"/>
          </p:cNvPicPr>
          <p:nvPr/>
        </p:nvPicPr>
        <p:blipFill>
          <a:blip r:embed="rId3">
            <a:extLst/>
          </a:blip>
          <a:stretch>
            <a:fillRect/>
          </a:stretch>
        </p:blipFill>
        <p:spPr>
          <a:xfrm>
            <a:off x="636661" y="6978649"/>
            <a:ext cx="5499349" cy="660401"/>
          </a:xfrm>
          <a:prstGeom prst="rect">
            <a:avLst/>
          </a:prstGeom>
        </p:spPr>
      </p:pic>
      <p:pic>
        <p:nvPicPr>
          <p:cNvPr id="813" name="Text " descr="Text "/>
          <p:cNvPicPr>
            <a:picLocks noChangeAspect="0"/>
          </p:cNvPicPr>
          <p:nvPr/>
        </p:nvPicPr>
        <p:blipFill>
          <a:blip r:embed="rId3">
            <a:extLst/>
          </a:blip>
          <a:stretch>
            <a:fillRect/>
          </a:stretch>
        </p:blipFill>
        <p:spPr>
          <a:xfrm>
            <a:off x="636661" y="5568949"/>
            <a:ext cx="5499349" cy="660401"/>
          </a:xfrm>
          <a:prstGeom prst="rect">
            <a:avLst/>
          </a:prstGeom>
        </p:spPr>
      </p:pic>
      <p:pic>
        <p:nvPicPr>
          <p:cNvPr id="815" name="Text " descr="Text "/>
          <p:cNvPicPr>
            <a:picLocks noChangeAspect="0"/>
          </p:cNvPicPr>
          <p:nvPr/>
        </p:nvPicPr>
        <p:blipFill>
          <a:blip r:embed="rId3">
            <a:extLst/>
          </a:blip>
          <a:stretch>
            <a:fillRect/>
          </a:stretch>
        </p:blipFill>
        <p:spPr>
          <a:xfrm>
            <a:off x="636661" y="4997449"/>
            <a:ext cx="5499349" cy="660401"/>
          </a:xfrm>
          <a:prstGeom prst="rect">
            <a:avLst/>
          </a:prstGeom>
        </p:spPr>
      </p:pic>
      <p:pic>
        <p:nvPicPr>
          <p:cNvPr id="817" name="Text " descr="Text "/>
          <p:cNvPicPr>
            <a:picLocks noChangeAspect="0"/>
          </p:cNvPicPr>
          <p:nvPr/>
        </p:nvPicPr>
        <p:blipFill>
          <a:blip r:embed="rId3">
            <a:extLst/>
          </a:blip>
          <a:stretch>
            <a:fillRect/>
          </a:stretch>
        </p:blipFill>
        <p:spPr>
          <a:xfrm>
            <a:off x="636661" y="4451349"/>
            <a:ext cx="5499349" cy="660401"/>
          </a:xfrm>
          <a:prstGeom prst="rect">
            <a:avLst/>
          </a:prstGeom>
        </p:spPr>
      </p:pic>
      <p:pic>
        <p:nvPicPr>
          <p:cNvPr id="819" name="Text " descr="Text "/>
          <p:cNvPicPr>
            <a:picLocks noChangeAspect="0"/>
          </p:cNvPicPr>
          <p:nvPr/>
        </p:nvPicPr>
        <p:blipFill>
          <a:blip r:embed="rId3">
            <a:extLst/>
          </a:blip>
          <a:stretch>
            <a:fillRect/>
          </a:stretch>
        </p:blipFill>
        <p:spPr>
          <a:xfrm>
            <a:off x="636661" y="3905249"/>
            <a:ext cx="5499349" cy="660401"/>
          </a:xfrm>
          <a:prstGeom prst="rect">
            <a:avLst/>
          </a:prstGeom>
        </p:spPr>
      </p:pic>
      <p:pic>
        <p:nvPicPr>
          <p:cNvPr id="821" name="Text " descr="Text "/>
          <p:cNvPicPr>
            <a:picLocks noChangeAspect="0"/>
          </p:cNvPicPr>
          <p:nvPr/>
        </p:nvPicPr>
        <p:blipFill>
          <a:blip r:embed="rId4">
            <a:extLst/>
          </a:blip>
          <a:stretch>
            <a:fillRect/>
          </a:stretch>
        </p:blipFill>
        <p:spPr>
          <a:xfrm>
            <a:off x="6280770" y="7471957"/>
            <a:ext cx="5879667" cy="660401"/>
          </a:xfrm>
          <a:prstGeom prst="rect">
            <a:avLst/>
          </a:prstGeom>
        </p:spPr>
      </p:pic>
      <p:pic>
        <p:nvPicPr>
          <p:cNvPr id="823" name="Text " descr="Text "/>
          <p:cNvPicPr>
            <a:picLocks noChangeAspect="0"/>
          </p:cNvPicPr>
          <p:nvPr/>
        </p:nvPicPr>
        <p:blipFill>
          <a:blip r:embed="rId5">
            <a:extLst/>
          </a:blip>
          <a:stretch>
            <a:fillRect/>
          </a:stretch>
        </p:blipFill>
        <p:spPr>
          <a:xfrm>
            <a:off x="636661" y="6178549"/>
            <a:ext cx="5499349" cy="863601"/>
          </a:xfrm>
          <a:prstGeom prst="rect">
            <a:avLst/>
          </a:prstGeom>
        </p:spPr>
      </p:pic>
      <p:pic>
        <p:nvPicPr>
          <p:cNvPr id="825" name="Text " descr="Text "/>
          <p:cNvPicPr>
            <a:picLocks noChangeAspect="0"/>
          </p:cNvPicPr>
          <p:nvPr/>
        </p:nvPicPr>
        <p:blipFill>
          <a:blip r:embed="rId6">
            <a:extLst/>
          </a:blip>
          <a:stretch>
            <a:fillRect/>
          </a:stretch>
        </p:blipFill>
        <p:spPr>
          <a:xfrm>
            <a:off x="6300861" y="3384549"/>
            <a:ext cx="5879667" cy="863601"/>
          </a:xfrm>
          <a:prstGeom prst="rect">
            <a:avLst/>
          </a:prstGeom>
        </p:spPr>
      </p:pic>
      <p:pic>
        <p:nvPicPr>
          <p:cNvPr id="827" name="Text " descr="Text "/>
          <p:cNvPicPr>
            <a:picLocks noChangeAspect="0"/>
          </p:cNvPicPr>
          <p:nvPr/>
        </p:nvPicPr>
        <p:blipFill>
          <a:blip r:embed="rId6">
            <a:extLst/>
          </a:blip>
          <a:stretch>
            <a:fillRect/>
          </a:stretch>
        </p:blipFill>
        <p:spPr>
          <a:xfrm>
            <a:off x="6300861" y="4349749"/>
            <a:ext cx="5879667" cy="863601"/>
          </a:xfrm>
          <a:prstGeom prst="rect">
            <a:avLst/>
          </a:prstGeom>
        </p:spPr>
      </p:pic>
      <p:pic>
        <p:nvPicPr>
          <p:cNvPr id="829" name="Text " descr="Text "/>
          <p:cNvPicPr>
            <a:picLocks noChangeAspect="0"/>
          </p:cNvPicPr>
          <p:nvPr/>
        </p:nvPicPr>
        <p:blipFill>
          <a:blip r:embed="rId7">
            <a:extLst/>
          </a:blip>
          <a:stretch>
            <a:fillRect/>
          </a:stretch>
        </p:blipFill>
        <p:spPr>
          <a:xfrm>
            <a:off x="6300861" y="5213722"/>
            <a:ext cx="5879668" cy="863601"/>
          </a:xfrm>
          <a:prstGeom prst="rect">
            <a:avLst/>
          </a:prstGeom>
        </p:spPr>
      </p:pic>
      <p:pic>
        <p:nvPicPr>
          <p:cNvPr id="831" name="Text " descr="Text "/>
          <p:cNvPicPr>
            <a:picLocks noChangeAspect="0"/>
          </p:cNvPicPr>
          <p:nvPr/>
        </p:nvPicPr>
        <p:blipFill>
          <a:blip r:embed="rId8">
            <a:extLst/>
          </a:blip>
          <a:stretch>
            <a:fillRect/>
          </a:stretch>
        </p:blipFill>
        <p:spPr>
          <a:xfrm>
            <a:off x="6310039" y="6096186"/>
            <a:ext cx="5861312" cy="8636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807"/>
                                        </p:tgtEl>
                                        <p:attrNameLst>
                                          <p:attrName>style.visibility</p:attrName>
                                        </p:attrNameLst>
                                      </p:cBhvr>
                                      <p:to>
                                        <p:strVal val="visible"/>
                                      </p:to>
                                    </p:set>
                                    <p:animEffect filter="fade" transition="in">
                                      <p:cBhvr>
                                        <p:cTn id="7" dur="15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819"/>
                                        </p:tgtEl>
                                        <p:attrNameLst>
                                          <p:attrName>style.visibility</p:attrName>
                                        </p:attrNameLst>
                                      </p:cBhvr>
                                      <p:to>
                                        <p:strVal val="visible"/>
                                      </p:to>
                                    </p:set>
                                    <p:animEffect filter="fade" transition="in">
                                      <p:cBhvr>
                                        <p:cTn id="12" dur="1500"/>
                                        <p:tgtEl>
                                          <p:spTgt spid="819"/>
                                        </p:tgtEl>
                                      </p:cBhvr>
                                    </p:animEffect>
                                  </p:childTnLst>
                                </p:cTn>
                              </p:par>
                            </p:childTnLst>
                          </p:cTn>
                        </p:par>
                        <p:par>
                          <p:cTn id="13" fill="hold">
                            <p:stCondLst>
                              <p:cond delay="1500"/>
                            </p:stCondLst>
                            <p:childTnLst>
                              <p:par>
                                <p:cTn id="14" presetClass="exit" nodeType="afterEffect" presetID="10" grpId="3" fill="hold">
                                  <p:stCondLst>
                                    <p:cond delay="0"/>
                                  </p:stCondLst>
                                  <p:iterate type="el" backwards="0">
                                    <p:tmAbs val="0"/>
                                  </p:iterate>
                                  <p:childTnLst>
                                    <p:animEffect filter="fade" transition="out">
                                      <p:cBhvr>
                                        <p:cTn id="15" dur="1000" fill="hold"/>
                                        <p:tgtEl>
                                          <p:spTgt spid="807"/>
                                        </p:tgtEl>
                                      </p:cBhvr>
                                    </p:animEffect>
                                    <p:set>
                                      <p:cBhvr>
                                        <p:cTn id="16" fill="hold">
                                          <p:stCondLst>
                                            <p:cond delay="999"/>
                                          </p:stCondLst>
                                        </p:cTn>
                                        <p:tgtEl>
                                          <p:spTgt spid="80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lt" backwards="0">
                                    <p:tmAbs val="0"/>
                                  </p:iterate>
                                  <p:childTnLst>
                                    <p:set>
                                      <p:cBhvr>
                                        <p:cTn id="20" fill="hold"/>
                                        <p:tgtEl>
                                          <p:spTgt spid="817"/>
                                        </p:tgtEl>
                                        <p:attrNameLst>
                                          <p:attrName>style.visibility</p:attrName>
                                        </p:attrNameLst>
                                      </p:cBhvr>
                                      <p:to>
                                        <p:strVal val="visible"/>
                                      </p:to>
                                    </p:set>
                                    <p:animEffect filter="fade" transition="in">
                                      <p:cBhvr>
                                        <p:cTn id="21" dur="1500"/>
                                        <p:tgtEl>
                                          <p:spTgt spid="817"/>
                                        </p:tgtEl>
                                      </p:cBhvr>
                                    </p:animEffect>
                                  </p:childTnLst>
                                </p:cTn>
                              </p:par>
                            </p:childTnLst>
                          </p:cTn>
                        </p:par>
                        <p:par>
                          <p:cTn id="22" fill="hold">
                            <p:stCondLst>
                              <p:cond delay="1500"/>
                            </p:stCondLst>
                            <p:childTnLst>
                              <p:par>
                                <p:cTn id="23" presetClass="exit" nodeType="afterEffect" presetID="10" grpId="5" fill="hold">
                                  <p:stCondLst>
                                    <p:cond delay="0"/>
                                  </p:stCondLst>
                                  <p:iterate type="el" backwards="0">
                                    <p:tmAbs val="0"/>
                                  </p:iterate>
                                  <p:childTnLst>
                                    <p:animEffect filter="fade" transition="out">
                                      <p:cBhvr>
                                        <p:cTn id="24" dur="1000" fill="hold"/>
                                        <p:tgtEl>
                                          <p:spTgt spid="819"/>
                                        </p:tgtEl>
                                      </p:cBhvr>
                                    </p:animEffect>
                                    <p:set>
                                      <p:cBhvr>
                                        <p:cTn id="25" fill="hold">
                                          <p:stCondLst>
                                            <p:cond delay="999"/>
                                          </p:stCondLst>
                                        </p:cTn>
                                        <p:tgtEl>
                                          <p:spTgt spid="8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lt" backwards="0">
                                    <p:tmAbs val="0"/>
                                  </p:iterate>
                                  <p:childTnLst>
                                    <p:set>
                                      <p:cBhvr>
                                        <p:cTn id="29" fill="hold"/>
                                        <p:tgtEl>
                                          <p:spTgt spid="815"/>
                                        </p:tgtEl>
                                        <p:attrNameLst>
                                          <p:attrName>style.visibility</p:attrName>
                                        </p:attrNameLst>
                                      </p:cBhvr>
                                      <p:to>
                                        <p:strVal val="visible"/>
                                      </p:to>
                                    </p:set>
                                    <p:animEffect filter="fade" transition="in">
                                      <p:cBhvr>
                                        <p:cTn id="30" dur="1500"/>
                                        <p:tgtEl>
                                          <p:spTgt spid="815"/>
                                        </p:tgtEl>
                                      </p:cBhvr>
                                    </p:animEffect>
                                  </p:childTnLst>
                                </p:cTn>
                              </p:par>
                            </p:childTnLst>
                          </p:cTn>
                        </p:par>
                        <p:par>
                          <p:cTn id="31" fill="hold">
                            <p:stCondLst>
                              <p:cond delay="1500"/>
                            </p:stCondLst>
                            <p:childTnLst>
                              <p:par>
                                <p:cTn id="32" presetClass="exit" nodeType="afterEffect" presetID="10" grpId="7" fill="hold">
                                  <p:stCondLst>
                                    <p:cond delay="0"/>
                                  </p:stCondLst>
                                  <p:iterate type="el" backwards="0">
                                    <p:tmAbs val="0"/>
                                  </p:iterate>
                                  <p:childTnLst>
                                    <p:animEffect filter="fade" transition="out">
                                      <p:cBhvr>
                                        <p:cTn id="33" dur="1000" fill="hold"/>
                                        <p:tgtEl>
                                          <p:spTgt spid="817"/>
                                        </p:tgtEl>
                                      </p:cBhvr>
                                    </p:animEffect>
                                    <p:set>
                                      <p:cBhvr>
                                        <p:cTn id="34" fill="hold">
                                          <p:stCondLst>
                                            <p:cond delay="999"/>
                                          </p:stCondLst>
                                        </p:cTn>
                                        <p:tgtEl>
                                          <p:spTgt spid="8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8" fill="hold">
                                  <p:stCondLst>
                                    <p:cond delay="0"/>
                                  </p:stCondLst>
                                  <p:iterate type="lt" backwards="0">
                                    <p:tmAbs val="0"/>
                                  </p:iterate>
                                  <p:childTnLst>
                                    <p:set>
                                      <p:cBhvr>
                                        <p:cTn id="38" fill="hold"/>
                                        <p:tgtEl>
                                          <p:spTgt spid="813"/>
                                        </p:tgtEl>
                                        <p:attrNameLst>
                                          <p:attrName>style.visibility</p:attrName>
                                        </p:attrNameLst>
                                      </p:cBhvr>
                                      <p:to>
                                        <p:strVal val="visible"/>
                                      </p:to>
                                    </p:set>
                                    <p:animEffect filter="fade" transition="in">
                                      <p:cBhvr>
                                        <p:cTn id="39" dur="1500"/>
                                        <p:tgtEl>
                                          <p:spTgt spid="813"/>
                                        </p:tgtEl>
                                      </p:cBhvr>
                                    </p:animEffect>
                                  </p:childTnLst>
                                </p:cTn>
                              </p:par>
                            </p:childTnLst>
                          </p:cTn>
                        </p:par>
                        <p:par>
                          <p:cTn id="40" fill="hold">
                            <p:stCondLst>
                              <p:cond delay="1500"/>
                            </p:stCondLst>
                            <p:childTnLst>
                              <p:par>
                                <p:cTn id="41" presetClass="exit" nodeType="afterEffect" presetID="10" grpId="9" fill="hold">
                                  <p:stCondLst>
                                    <p:cond delay="0"/>
                                  </p:stCondLst>
                                  <p:iterate type="el" backwards="0">
                                    <p:tmAbs val="0"/>
                                  </p:iterate>
                                  <p:childTnLst>
                                    <p:animEffect filter="fade" transition="out">
                                      <p:cBhvr>
                                        <p:cTn id="42" dur="1000" fill="hold"/>
                                        <p:tgtEl>
                                          <p:spTgt spid="815"/>
                                        </p:tgtEl>
                                      </p:cBhvr>
                                    </p:animEffect>
                                    <p:set>
                                      <p:cBhvr>
                                        <p:cTn id="43" fill="hold">
                                          <p:stCondLst>
                                            <p:cond delay="999"/>
                                          </p:stCondLst>
                                        </p:cTn>
                                        <p:tgtEl>
                                          <p:spTgt spid="8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10" fill="hold">
                                  <p:stCondLst>
                                    <p:cond delay="0"/>
                                  </p:stCondLst>
                                  <p:iterate type="lt" backwards="0">
                                    <p:tmAbs val="0"/>
                                  </p:iterate>
                                  <p:childTnLst>
                                    <p:set>
                                      <p:cBhvr>
                                        <p:cTn id="47" fill="hold"/>
                                        <p:tgtEl>
                                          <p:spTgt spid="823"/>
                                        </p:tgtEl>
                                        <p:attrNameLst>
                                          <p:attrName>style.visibility</p:attrName>
                                        </p:attrNameLst>
                                      </p:cBhvr>
                                      <p:to>
                                        <p:strVal val="visible"/>
                                      </p:to>
                                    </p:set>
                                    <p:animEffect filter="fade" transition="in">
                                      <p:cBhvr>
                                        <p:cTn id="48" dur="1500"/>
                                        <p:tgtEl>
                                          <p:spTgt spid="823"/>
                                        </p:tgtEl>
                                      </p:cBhvr>
                                    </p:animEffect>
                                  </p:childTnLst>
                                </p:cTn>
                              </p:par>
                            </p:childTnLst>
                          </p:cTn>
                        </p:par>
                        <p:par>
                          <p:cTn id="49" fill="hold">
                            <p:stCondLst>
                              <p:cond delay="1500"/>
                            </p:stCondLst>
                            <p:childTnLst>
                              <p:par>
                                <p:cTn id="50" presetClass="exit" nodeType="afterEffect" presetID="10" grpId="11" fill="hold">
                                  <p:stCondLst>
                                    <p:cond delay="0"/>
                                  </p:stCondLst>
                                  <p:iterate type="el" backwards="0">
                                    <p:tmAbs val="0"/>
                                  </p:iterate>
                                  <p:childTnLst>
                                    <p:animEffect filter="fade" transition="out">
                                      <p:cBhvr>
                                        <p:cTn id="51" dur="1000" fill="hold"/>
                                        <p:tgtEl>
                                          <p:spTgt spid="813"/>
                                        </p:tgtEl>
                                      </p:cBhvr>
                                    </p:animEffect>
                                    <p:set>
                                      <p:cBhvr>
                                        <p:cTn id="52" fill="hold">
                                          <p:stCondLst>
                                            <p:cond delay="999"/>
                                          </p:stCondLst>
                                        </p:cTn>
                                        <p:tgtEl>
                                          <p:spTgt spid="8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12" fill="hold">
                                  <p:stCondLst>
                                    <p:cond delay="0"/>
                                  </p:stCondLst>
                                  <p:iterate type="lt" backwards="0">
                                    <p:tmAbs val="0"/>
                                  </p:iterate>
                                  <p:childTnLst>
                                    <p:set>
                                      <p:cBhvr>
                                        <p:cTn id="56" fill="hold"/>
                                        <p:tgtEl>
                                          <p:spTgt spid="811"/>
                                        </p:tgtEl>
                                        <p:attrNameLst>
                                          <p:attrName>style.visibility</p:attrName>
                                        </p:attrNameLst>
                                      </p:cBhvr>
                                      <p:to>
                                        <p:strVal val="visible"/>
                                      </p:to>
                                    </p:set>
                                    <p:animEffect filter="fade" transition="in">
                                      <p:cBhvr>
                                        <p:cTn id="57" dur="1500"/>
                                        <p:tgtEl>
                                          <p:spTgt spid="811"/>
                                        </p:tgtEl>
                                      </p:cBhvr>
                                    </p:animEffect>
                                  </p:childTnLst>
                                </p:cTn>
                              </p:par>
                            </p:childTnLst>
                          </p:cTn>
                        </p:par>
                        <p:par>
                          <p:cTn id="58" fill="hold">
                            <p:stCondLst>
                              <p:cond delay="1500"/>
                            </p:stCondLst>
                            <p:childTnLst>
                              <p:par>
                                <p:cTn id="59" presetClass="exit" nodeType="afterEffect" presetID="10" grpId="13" fill="hold">
                                  <p:stCondLst>
                                    <p:cond delay="0"/>
                                  </p:stCondLst>
                                  <p:iterate type="el" backwards="0">
                                    <p:tmAbs val="0"/>
                                  </p:iterate>
                                  <p:childTnLst>
                                    <p:animEffect filter="fade" transition="out">
                                      <p:cBhvr>
                                        <p:cTn id="60" dur="1000" fill="hold"/>
                                        <p:tgtEl>
                                          <p:spTgt spid="823"/>
                                        </p:tgtEl>
                                      </p:cBhvr>
                                    </p:animEffect>
                                    <p:set>
                                      <p:cBhvr>
                                        <p:cTn id="61" fill="hold">
                                          <p:stCondLst>
                                            <p:cond delay="999"/>
                                          </p:stCondLst>
                                        </p:cTn>
                                        <p:tgtEl>
                                          <p:spTgt spid="82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14" fill="hold">
                                  <p:stCondLst>
                                    <p:cond delay="0"/>
                                  </p:stCondLst>
                                  <p:iterate type="lt" backwards="0">
                                    <p:tmAbs val="0"/>
                                  </p:iterate>
                                  <p:childTnLst>
                                    <p:set>
                                      <p:cBhvr>
                                        <p:cTn id="65" fill="hold"/>
                                        <p:tgtEl>
                                          <p:spTgt spid="825"/>
                                        </p:tgtEl>
                                        <p:attrNameLst>
                                          <p:attrName>style.visibility</p:attrName>
                                        </p:attrNameLst>
                                      </p:cBhvr>
                                      <p:to>
                                        <p:strVal val="visible"/>
                                      </p:to>
                                    </p:set>
                                    <p:animEffect filter="fade" transition="in">
                                      <p:cBhvr>
                                        <p:cTn id="66" dur="1500"/>
                                        <p:tgtEl>
                                          <p:spTgt spid="825"/>
                                        </p:tgtEl>
                                      </p:cBhvr>
                                    </p:animEffect>
                                  </p:childTnLst>
                                </p:cTn>
                              </p:par>
                            </p:childTnLst>
                          </p:cTn>
                        </p:par>
                        <p:par>
                          <p:cTn id="67" fill="hold">
                            <p:stCondLst>
                              <p:cond delay="1500"/>
                            </p:stCondLst>
                            <p:childTnLst>
                              <p:par>
                                <p:cTn id="68" presetClass="exit" nodeType="afterEffect" presetID="10" grpId="15" fill="hold">
                                  <p:stCondLst>
                                    <p:cond delay="0"/>
                                  </p:stCondLst>
                                  <p:iterate type="el" backwards="0">
                                    <p:tmAbs val="0"/>
                                  </p:iterate>
                                  <p:childTnLst>
                                    <p:animEffect filter="fade" transition="out">
                                      <p:cBhvr>
                                        <p:cTn id="69" dur="1000" fill="hold"/>
                                        <p:tgtEl>
                                          <p:spTgt spid="811"/>
                                        </p:tgtEl>
                                      </p:cBhvr>
                                    </p:animEffect>
                                    <p:set>
                                      <p:cBhvr>
                                        <p:cTn id="70" fill="hold">
                                          <p:stCondLst>
                                            <p:cond delay="999"/>
                                          </p:stCondLst>
                                        </p:cTn>
                                        <p:tgtEl>
                                          <p:spTgt spid="8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ID="10" grpId="16" fill="hold">
                                  <p:stCondLst>
                                    <p:cond delay="0"/>
                                  </p:stCondLst>
                                  <p:iterate type="lt" backwards="0">
                                    <p:tmAbs val="0"/>
                                  </p:iterate>
                                  <p:childTnLst>
                                    <p:set>
                                      <p:cBhvr>
                                        <p:cTn id="74" fill="hold"/>
                                        <p:tgtEl>
                                          <p:spTgt spid="827"/>
                                        </p:tgtEl>
                                        <p:attrNameLst>
                                          <p:attrName>style.visibility</p:attrName>
                                        </p:attrNameLst>
                                      </p:cBhvr>
                                      <p:to>
                                        <p:strVal val="visible"/>
                                      </p:to>
                                    </p:set>
                                    <p:animEffect filter="fade" transition="in">
                                      <p:cBhvr>
                                        <p:cTn id="75" dur="1500"/>
                                        <p:tgtEl>
                                          <p:spTgt spid="827"/>
                                        </p:tgtEl>
                                      </p:cBhvr>
                                    </p:animEffect>
                                  </p:childTnLst>
                                </p:cTn>
                              </p:par>
                            </p:childTnLst>
                          </p:cTn>
                        </p:par>
                        <p:par>
                          <p:cTn id="76" fill="hold">
                            <p:stCondLst>
                              <p:cond delay="1500"/>
                            </p:stCondLst>
                            <p:childTnLst>
                              <p:par>
                                <p:cTn id="77" presetClass="exit" nodeType="afterEffect" presetID="10" grpId="17" fill="hold">
                                  <p:stCondLst>
                                    <p:cond delay="0"/>
                                  </p:stCondLst>
                                  <p:iterate type="el" backwards="0">
                                    <p:tmAbs val="0"/>
                                  </p:iterate>
                                  <p:childTnLst>
                                    <p:animEffect filter="fade" transition="out">
                                      <p:cBhvr>
                                        <p:cTn id="78" dur="1000" fill="hold"/>
                                        <p:tgtEl>
                                          <p:spTgt spid="825"/>
                                        </p:tgtEl>
                                      </p:cBhvr>
                                    </p:animEffect>
                                    <p:set>
                                      <p:cBhvr>
                                        <p:cTn id="79" fill="hold">
                                          <p:stCondLst>
                                            <p:cond delay="999"/>
                                          </p:stCondLst>
                                        </p:cTn>
                                        <p:tgtEl>
                                          <p:spTgt spid="8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Class="entr" nodeType="clickEffect" presetID="10" grpId="18" fill="hold">
                                  <p:stCondLst>
                                    <p:cond delay="0"/>
                                  </p:stCondLst>
                                  <p:iterate type="lt" backwards="0">
                                    <p:tmAbs val="0"/>
                                  </p:iterate>
                                  <p:childTnLst>
                                    <p:set>
                                      <p:cBhvr>
                                        <p:cTn id="83" fill="hold"/>
                                        <p:tgtEl>
                                          <p:spTgt spid="829"/>
                                        </p:tgtEl>
                                        <p:attrNameLst>
                                          <p:attrName>style.visibility</p:attrName>
                                        </p:attrNameLst>
                                      </p:cBhvr>
                                      <p:to>
                                        <p:strVal val="visible"/>
                                      </p:to>
                                    </p:set>
                                    <p:animEffect filter="fade" transition="in">
                                      <p:cBhvr>
                                        <p:cTn id="84" dur="1500"/>
                                        <p:tgtEl>
                                          <p:spTgt spid="829"/>
                                        </p:tgtEl>
                                      </p:cBhvr>
                                    </p:animEffect>
                                  </p:childTnLst>
                                </p:cTn>
                              </p:par>
                            </p:childTnLst>
                          </p:cTn>
                        </p:par>
                        <p:par>
                          <p:cTn id="85" fill="hold">
                            <p:stCondLst>
                              <p:cond delay="1500"/>
                            </p:stCondLst>
                            <p:childTnLst>
                              <p:par>
                                <p:cTn id="86" presetClass="exit" nodeType="afterEffect" presetID="10" grpId="19" fill="hold">
                                  <p:stCondLst>
                                    <p:cond delay="0"/>
                                  </p:stCondLst>
                                  <p:iterate type="el" backwards="0">
                                    <p:tmAbs val="0"/>
                                  </p:iterate>
                                  <p:childTnLst>
                                    <p:animEffect filter="fade" transition="out">
                                      <p:cBhvr>
                                        <p:cTn id="87" dur="1000" fill="hold"/>
                                        <p:tgtEl>
                                          <p:spTgt spid="827"/>
                                        </p:tgtEl>
                                      </p:cBhvr>
                                    </p:animEffect>
                                    <p:set>
                                      <p:cBhvr>
                                        <p:cTn id="88" fill="hold">
                                          <p:stCondLst>
                                            <p:cond delay="999"/>
                                          </p:stCondLst>
                                        </p:cTn>
                                        <p:tgtEl>
                                          <p:spTgt spid="82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Class="entr" nodeType="clickEffect" presetID="10" grpId="20" fill="hold">
                                  <p:stCondLst>
                                    <p:cond delay="0"/>
                                  </p:stCondLst>
                                  <p:iterate type="lt" backwards="0">
                                    <p:tmAbs val="0"/>
                                  </p:iterate>
                                  <p:childTnLst>
                                    <p:set>
                                      <p:cBhvr>
                                        <p:cTn id="92" fill="hold"/>
                                        <p:tgtEl>
                                          <p:spTgt spid="831"/>
                                        </p:tgtEl>
                                        <p:attrNameLst>
                                          <p:attrName>style.visibility</p:attrName>
                                        </p:attrNameLst>
                                      </p:cBhvr>
                                      <p:to>
                                        <p:strVal val="visible"/>
                                      </p:to>
                                    </p:set>
                                    <p:animEffect filter="fade" transition="in">
                                      <p:cBhvr>
                                        <p:cTn id="93" dur="1500"/>
                                        <p:tgtEl>
                                          <p:spTgt spid="831"/>
                                        </p:tgtEl>
                                      </p:cBhvr>
                                    </p:animEffect>
                                  </p:childTnLst>
                                </p:cTn>
                              </p:par>
                            </p:childTnLst>
                          </p:cTn>
                        </p:par>
                        <p:par>
                          <p:cTn id="94" fill="hold">
                            <p:stCondLst>
                              <p:cond delay="1500"/>
                            </p:stCondLst>
                            <p:childTnLst>
                              <p:par>
                                <p:cTn id="95" presetClass="exit" nodeType="afterEffect" presetID="10" grpId="21" fill="hold">
                                  <p:stCondLst>
                                    <p:cond delay="0"/>
                                  </p:stCondLst>
                                  <p:iterate type="el" backwards="0">
                                    <p:tmAbs val="0"/>
                                  </p:iterate>
                                  <p:childTnLst>
                                    <p:animEffect filter="fade" transition="out">
                                      <p:cBhvr>
                                        <p:cTn id="96" dur="1000" fill="hold"/>
                                        <p:tgtEl>
                                          <p:spTgt spid="829"/>
                                        </p:tgtEl>
                                      </p:cBhvr>
                                    </p:animEffect>
                                    <p:set>
                                      <p:cBhvr>
                                        <p:cTn id="97" fill="hold">
                                          <p:stCondLst>
                                            <p:cond delay="999"/>
                                          </p:stCondLst>
                                        </p:cTn>
                                        <p:tgtEl>
                                          <p:spTgt spid="8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Class="entr" nodeType="clickEffect" presetID="10" grpId="22" fill="hold">
                                  <p:stCondLst>
                                    <p:cond delay="0"/>
                                  </p:stCondLst>
                                  <p:iterate type="lt" backwards="0">
                                    <p:tmAbs val="0"/>
                                  </p:iterate>
                                  <p:childTnLst>
                                    <p:set>
                                      <p:cBhvr>
                                        <p:cTn id="101" fill="hold"/>
                                        <p:tgtEl>
                                          <p:spTgt spid="809"/>
                                        </p:tgtEl>
                                        <p:attrNameLst>
                                          <p:attrName>style.visibility</p:attrName>
                                        </p:attrNameLst>
                                      </p:cBhvr>
                                      <p:to>
                                        <p:strVal val="visible"/>
                                      </p:to>
                                    </p:set>
                                    <p:animEffect filter="fade" transition="in">
                                      <p:cBhvr>
                                        <p:cTn id="102" dur="1500"/>
                                        <p:tgtEl>
                                          <p:spTgt spid="809"/>
                                        </p:tgtEl>
                                      </p:cBhvr>
                                    </p:animEffect>
                                  </p:childTnLst>
                                </p:cTn>
                              </p:par>
                            </p:childTnLst>
                          </p:cTn>
                        </p:par>
                        <p:par>
                          <p:cTn id="103" fill="hold">
                            <p:stCondLst>
                              <p:cond delay="1500"/>
                            </p:stCondLst>
                            <p:childTnLst>
                              <p:par>
                                <p:cTn id="104" presetClass="exit" nodeType="afterEffect" presetID="10" grpId="23" fill="hold">
                                  <p:stCondLst>
                                    <p:cond delay="0"/>
                                  </p:stCondLst>
                                  <p:iterate type="el" backwards="0">
                                    <p:tmAbs val="0"/>
                                  </p:iterate>
                                  <p:childTnLst>
                                    <p:animEffect filter="fade" transition="out">
                                      <p:cBhvr>
                                        <p:cTn id="105" dur="1000" fill="hold"/>
                                        <p:tgtEl>
                                          <p:spTgt spid="831"/>
                                        </p:tgtEl>
                                      </p:cBhvr>
                                    </p:animEffect>
                                    <p:set>
                                      <p:cBhvr>
                                        <p:cTn id="106" fill="hold">
                                          <p:stCondLst>
                                            <p:cond delay="999"/>
                                          </p:stCondLst>
                                        </p:cTn>
                                        <p:tgtEl>
                                          <p:spTgt spid="83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Class="entr" nodeType="clickEffect" presetID="10" grpId="24" fill="hold">
                                  <p:stCondLst>
                                    <p:cond delay="0"/>
                                  </p:stCondLst>
                                  <p:iterate type="lt" backwards="0">
                                    <p:tmAbs val="0"/>
                                  </p:iterate>
                                  <p:childTnLst>
                                    <p:set>
                                      <p:cBhvr>
                                        <p:cTn id="110" fill="hold"/>
                                        <p:tgtEl>
                                          <p:spTgt spid="821"/>
                                        </p:tgtEl>
                                        <p:attrNameLst>
                                          <p:attrName>style.visibility</p:attrName>
                                        </p:attrNameLst>
                                      </p:cBhvr>
                                      <p:to>
                                        <p:strVal val="visible"/>
                                      </p:to>
                                    </p:set>
                                    <p:animEffect filter="fade" transition="in">
                                      <p:cBhvr>
                                        <p:cTn id="111" dur="1500"/>
                                        <p:tgtEl>
                                          <p:spTgt spid="821"/>
                                        </p:tgtEl>
                                      </p:cBhvr>
                                    </p:animEffect>
                                  </p:childTnLst>
                                </p:cTn>
                              </p:par>
                            </p:childTnLst>
                          </p:cTn>
                        </p:par>
                        <p:par>
                          <p:cTn id="112" fill="hold">
                            <p:stCondLst>
                              <p:cond delay="1500"/>
                            </p:stCondLst>
                            <p:childTnLst>
                              <p:par>
                                <p:cTn id="113" presetClass="exit" nodeType="afterEffect" presetID="10" grpId="25" fill="hold">
                                  <p:stCondLst>
                                    <p:cond delay="0"/>
                                  </p:stCondLst>
                                  <p:iterate type="el" backwards="0">
                                    <p:tmAbs val="0"/>
                                  </p:iterate>
                                  <p:childTnLst>
                                    <p:animEffect filter="fade" transition="out">
                                      <p:cBhvr>
                                        <p:cTn id="114" dur="1000" fill="hold"/>
                                        <p:tgtEl>
                                          <p:spTgt spid="809"/>
                                        </p:tgtEl>
                                      </p:cBhvr>
                                    </p:animEffect>
                                    <p:set>
                                      <p:cBhvr>
                                        <p:cTn id="115" fill="hold">
                                          <p:stCondLst>
                                            <p:cond delay="999"/>
                                          </p:stCondLst>
                                        </p:cTn>
                                        <p:tgtEl>
                                          <p:spTgt spid="8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3" grpId="11"/>
      <p:bldP build="whole" bldLvl="1" animBg="1" rev="0" advAuto="0" spid="809" grpId="22"/>
      <p:bldP build="whole" bldLvl="1" animBg="1" rev="0" advAuto="0" spid="809" grpId="25"/>
      <p:bldP build="whole" bldLvl="1" animBg="1" rev="0" advAuto="0" spid="817" grpId="4"/>
      <p:bldP build="whole" bldLvl="1" animBg="1" rev="0" advAuto="0" spid="823" grpId="10"/>
      <p:bldP build="whole" bldLvl="1" animBg="1" rev="0" advAuto="0" spid="825" grpId="14"/>
      <p:bldP build="whole" bldLvl="1" animBg="1" rev="0" advAuto="0" spid="817" grpId="7"/>
      <p:bldP build="whole" bldLvl="1" animBg="1" rev="0" advAuto="0" spid="815" grpId="6"/>
      <p:bldP build="whole" bldLvl="1" animBg="1" rev="0" advAuto="0" spid="825" grpId="17"/>
      <p:bldP build="whole" bldLvl="1" animBg="1" rev="0" advAuto="0" spid="823" grpId="13"/>
      <p:bldP build="whole" bldLvl="1" animBg="1" rev="0" advAuto="0" spid="807" grpId="1"/>
      <p:bldP build="whole" bldLvl="1" animBg="1" rev="0" advAuto="0" spid="815" grpId="9"/>
      <p:bldP build="whole" bldLvl="1" animBg="1" rev="0" advAuto="0" spid="807" grpId="3"/>
      <p:bldP build="whole" bldLvl="1" animBg="1" rev="0" advAuto="0" spid="821" grpId="24"/>
      <p:bldP build="whole" bldLvl="1" animBg="1" rev="0" advAuto="0" spid="827" grpId="16"/>
      <p:bldP build="whole" bldLvl="1" animBg="1" rev="0" advAuto="0" spid="827" grpId="19"/>
      <p:bldP build="whole" bldLvl="1" animBg="1" rev="0" advAuto="0" spid="811" grpId="12"/>
      <p:bldP build="whole" bldLvl="1" animBg="1" rev="0" advAuto="0" spid="819" grpId="2"/>
      <p:bldP build="whole" bldLvl="1" animBg="1" rev="0" advAuto="0" spid="831" grpId="20"/>
      <p:bldP build="whole" bldLvl="1" animBg="1" rev="0" advAuto="0" spid="811" grpId="15"/>
      <p:bldP build="whole" bldLvl="1" animBg="1" rev="0" advAuto="0" spid="829" grpId="18"/>
      <p:bldP build="whole" bldLvl="1" animBg="1" rev="0" advAuto="0" spid="819" grpId="5"/>
      <p:bldP build="whole" bldLvl="1" animBg="1" rev="0" advAuto="0" spid="831" grpId="23"/>
      <p:bldP build="whole" bldLvl="1" animBg="1" rev="0" advAuto="0" spid="829" grpId="21"/>
      <p:bldP build="whole" bldLvl="1" animBg="1" rev="0" advAuto="0" spid="813" grpId="8"/>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Detrimental Social Behaviors"/>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a:defRPr b="1" sz="5600">
                <a:solidFill>
                  <a:schemeClr val="accent5">
                    <a:hueOff val="-411174"/>
                    <a:satOff val="4030"/>
                    <a:lumOff val="-29867"/>
                  </a:schemeClr>
                </a:solidFill>
                <a:latin typeface="Georgia"/>
                <a:ea typeface="Georgia"/>
                <a:cs typeface="Georgia"/>
                <a:sym typeface="Georgia"/>
              </a:defRPr>
            </a:lvl1pPr>
          </a:lstStyle>
          <a:p>
            <a:pPr/>
            <a:r>
              <a:t>Detrimental Social Behaviors</a:t>
            </a:r>
          </a:p>
        </p:txBody>
      </p:sp>
      <p:grpSp>
        <p:nvGrpSpPr>
          <p:cNvPr id="837" name="Image Gallery"/>
          <p:cNvGrpSpPr/>
          <p:nvPr/>
        </p:nvGrpSpPr>
        <p:grpSpPr>
          <a:xfrm>
            <a:off x="508000" y="2251150"/>
            <a:ext cx="11988800" cy="6257850"/>
            <a:chOff x="0" y="981150"/>
            <a:chExt cx="11988800" cy="6257849"/>
          </a:xfrm>
        </p:grpSpPr>
        <p:pic>
          <p:nvPicPr>
            <p:cNvPr id="835" name="Screen Shot 2019-08-06 at 3.44.09 PM.png" descr="Screen Shot 2019-08-06 at 3.44.09 PM.png"/>
            <p:cNvPicPr>
              <a:picLocks noChangeAspect="1"/>
            </p:cNvPicPr>
            <p:nvPr/>
          </p:nvPicPr>
          <p:blipFill>
            <a:blip r:embed="rId2">
              <a:extLst/>
            </a:blip>
            <a:srcRect l="0" t="0" r="0" b="0"/>
            <a:stretch>
              <a:fillRect/>
            </a:stretch>
          </p:blipFill>
          <p:spPr>
            <a:xfrm>
              <a:off x="0" y="981150"/>
              <a:ext cx="11988800" cy="5530700"/>
            </a:xfrm>
            <a:prstGeom prst="rect">
              <a:avLst/>
            </a:prstGeom>
            <a:ln w="12700" cap="flat">
              <a:noFill/>
              <a:miter lim="400000"/>
            </a:ln>
            <a:effectLst/>
          </p:spPr>
        </p:pic>
        <p:sp>
          <p:nvSpPr>
            <p:cNvPr id="836" name="Bellini, 2016"/>
            <p:cNvSpPr/>
            <p:nvPr/>
          </p:nvSpPr>
          <p:spPr>
            <a:xfrm>
              <a:off x="0" y="6807200"/>
              <a:ext cx="119888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latin typeface="Georgia"/>
                  <a:ea typeface="Georgia"/>
                  <a:cs typeface="Georgia"/>
                  <a:sym typeface="Georgia"/>
                </a:defRPr>
              </a:lvl1pPr>
            </a:lstStyle>
            <a:p>
              <a:pPr/>
              <a:r>
                <a:t>Bellini, 2016</a:t>
              </a:r>
            </a:p>
          </p:txBody>
        </p:sp>
      </p:grpSp>
      <p:pic>
        <p:nvPicPr>
          <p:cNvPr id="838" name="Text " descr="Text "/>
          <p:cNvPicPr>
            <a:picLocks noChangeAspect="0"/>
          </p:cNvPicPr>
          <p:nvPr/>
        </p:nvPicPr>
        <p:blipFill>
          <a:blip r:embed="rId3">
            <a:extLst/>
          </a:blip>
          <a:stretch>
            <a:fillRect/>
          </a:stretch>
        </p:blipFill>
        <p:spPr>
          <a:xfrm>
            <a:off x="700161" y="3905249"/>
            <a:ext cx="5677150" cy="660401"/>
          </a:xfrm>
          <a:prstGeom prst="rect">
            <a:avLst/>
          </a:prstGeom>
        </p:spPr>
      </p:pic>
      <p:pic>
        <p:nvPicPr>
          <p:cNvPr id="840" name="Text " descr="Text "/>
          <p:cNvPicPr>
            <a:picLocks noChangeAspect="0"/>
          </p:cNvPicPr>
          <p:nvPr/>
        </p:nvPicPr>
        <p:blipFill>
          <a:blip r:embed="rId3">
            <a:extLst/>
          </a:blip>
          <a:stretch>
            <a:fillRect/>
          </a:stretch>
        </p:blipFill>
        <p:spPr>
          <a:xfrm>
            <a:off x="700161" y="4546599"/>
            <a:ext cx="5677150" cy="660401"/>
          </a:xfrm>
          <a:prstGeom prst="rect">
            <a:avLst/>
          </a:prstGeom>
        </p:spPr>
      </p:pic>
      <p:pic>
        <p:nvPicPr>
          <p:cNvPr id="842" name="Text " descr="Text "/>
          <p:cNvPicPr>
            <a:picLocks noChangeAspect="0"/>
          </p:cNvPicPr>
          <p:nvPr/>
        </p:nvPicPr>
        <p:blipFill>
          <a:blip r:embed="rId4">
            <a:extLst/>
          </a:blip>
          <a:stretch>
            <a:fillRect/>
          </a:stretch>
        </p:blipFill>
        <p:spPr>
          <a:xfrm>
            <a:off x="700161" y="5149849"/>
            <a:ext cx="5677150" cy="863601"/>
          </a:xfrm>
          <a:prstGeom prst="rect">
            <a:avLst/>
          </a:prstGeom>
        </p:spPr>
      </p:pic>
      <p:pic>
        <p:nvPicPr>
          <p:cNvPr id="844" name="Text " descr="Text "/>
          <p:cNvPicPr>
            <a:picLocks noChangeAspect="0"/>
          </p:cNvPicPr>
          <p:nvPr/>
        </p:nvPicPr>
        <p:blipFill>
          <a:blip r:embed="rId3">
            <a:extLst/>
          </a:blip>
          <a:stretch>
            <a:fillRect/>
          </a:stretch>
        </p:blipFill>
        <p:spPr>
          <a:xfrm>
            <a:off x="700161" y="5975349"/>
            <a:ext cx="5677150" cy="660401"/>
          </a:xfrm>
          <a:prstGeom prst="rect">
            <a:avLst/>
          </a:prstGeom>
        </p:spPr>
      </p:pic>
      <p:pic>
        <p:nvPicPr>
          <p:cNvPr id="846" name="Text " descr="Text "/>
          <p:cNvPicPr>
            <a:picLocks noChangeAspect="0"/>
          </p:cNvPicPr>
          <p:nvPr/>
        </p:nvPicPr>
        <p:blipFill>
          <a:blip r:embed="rId4">
            <a:extLst/>
          </a:blip>
          <a:stretch>
            <a:fillRect/>
          </a:stretch>
        </p:blipFill>
        <p:spPr>
          <a:xfrm>
            <a:off x="700161" y="6597649"/>
            <a:ext cx="5677150" cy="863601"/>
          </a:xfrm>
          <a:prstGeom prst="rect">
            <a:avLst/>
          </a:prstGeom>
        </p:spPr>
      </p:pic>
      <p:pic>
        <p:nvPicPr>
          <p:cNvPr id="848" name="Text " descr="Text "/>
          <p:cNvPicPr>
            <a:picLocks noChangeAspect="0"/>
          </p:cNvPicPr>
          <p:nvPr/>
        </p:nvPicPr>
        <p:blipFill>
          <a:blip r:embed="rId4">
            <a:extLst/>
          </a:blip>
          <a:stretch>
            <a:fillRect/>
          </a:stretch>
        </p:blipFill>
        <p:spPr>
          <a:xfrm>
            <a:off x="6440561" y="4019549"/>
            <a:ext cx="5677150" cy="863601"/>
          </a:xfrm>
          <a:prstGeom prst="rect">
            <a:avLst/>
          </a:prstGeom>
        </p:spPr>
      </p:pic>
      <p:pic>
        <p:nvPicPr>
          <p:cNvPr id="850" name="Text " descr="Text "/>
          <p:cNvPicPr>
            <a:picLocks noChangeAspect="0"/>
          </p:cNvPicPr>
          <p:nvPr/>
        </p:nvPicPr>
        <p:blipFill>
          <a:blip r:embed="rId4">
            <a:extLst/>
          </a:blip>
          <a:stretch>
            <a:fillRect/>
          </a:stretch>
        </p:blipFill>
        <p:spPr>
          <a:xfrm>
            <a:off x="6440561" y="4959349"/>
            <a:ext cx="5677150" cy="863601"/>
          </a:xfrm>
          <a:prstGeom prst="rect">
            <a:avLst/>
          </a:prstGeom>
        </p:spPr>
      </p:pic>
      <p:pic>
        <p:nvPicPr>
          <p:cNvPr id="852" name="Text " descr="Text "/>
          <p:cNvPicPr>
            <a:picLocks noChangeAspect="0"/>
          </p:cNvPicPr>
          <p:nvPr/>
        </p:nvPicPr>
        <p:blipFill>
          <a:blip r:embed="rId4">
            <a:extLst/>
          </a:blip>
          <a:stretch>
            <a:fillRect/>
          </a:stretch>
        </p:blipFill>
        <p:spPr>
          <a:xfrm>
            <a:off x="6440561" y="5899149"/>
            <a:ext cx="5677150" cy="863601"/>
          </a:xfrm>
          <a:prstGeom prst="rect">
            <a:avLst/>
          </a:prstGeom>
        </p:spPr>
      </p:pic>
      <p:pic>
        <p:nvPicPr>
          <p:cNvPr id="854" name="Text " descr="Text "/>
          <p:cNvPicPr>
            <a:picLocks noChangeAspect="0"/>
          </p:cNvPicPr>
          <p:nvPr/>
        </p:nvPicPr>
        <p:blipFill>
          <a:blip r:embed="rId3">
            <a:extLst/>
          </a:blip>
          <a:stretch>
            <a:fillRect/>
          </a:stretch>
        </p:blipFill>
        <p:spPr>
          <a:xfrm>
            <a:off x="6440561" y="6813549"/>
            <a:ext cx="5677150" cy="6604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838"/>
                                        </p:tgtEl>
                                        <p:attrNameLst>
                                          <p:attrName>style.visibility</p:attrName>
                                        </p:attrNameLst>
                                      </p:cBhvr>
                                      <p:to>
                                        <p:strVal val="visible"/>
                                      </p:to>
                                    </p:set>
                                    <p:animEffect filter="fade" transition="in">
                                      <p:cBhvr>
                                        <p:cTn id="7" dur="1000"/>
                                        <p:tgtEl>
                                          <p:spTgt spid="838"/>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838"/>
                                        </p:tgtEl>
                                      </p:cBhvr>
                                    </p:animEffect>
                                    <p:set>
                                      <p:cBhvr>
                                        <p:cTn id="12" fill="hold">
                                          <p:stCondLst>
                                            <p:cond delay="999"/>
                                          </p:stCondLst>
                                        </p:cTn>
                                        <p:tgtEl>
                                          <p:spTgt spid="838"/>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10" grpId="3" fill="hold">
                                  <p:stCondLst>
                                    <p:cond delay="0"/>
                                  </p:stCondLst>
                                  <p:iterate type="lt" backwards="0">
                                    <p:tmAbs val="0"/>
                                  </p:iterate>
                                  <p:childTnLst>
                                    <p:set>
                                      <p:cBhvr>
                                        <p:cTn id="15" fill="hold"/>
                                        <p:tgtEl>
                                          <p:spTgt spid="840"/>
                                        </p:tgtEl>
                                        <p:attrNameLst>
                                          <p:attrName>style.visibility</p:attrName>
                                        </p:attrNameLst>
                                      </p:cBhvr>
                                      <p:to>
                                        <p:strVal val="visible"/>
                                      </p:to>
                                    </p:set>
                                    <p:animEffect filter="fade" transition="in">
                                      <p:cBhvr>
                                        <p:cTn id="16" dur="1000"/>
                                        <p:tgtEl>
                                          <p:spTgt spid="840"/>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1000" fill="hold"/>
                                        <p:tgtEl>
                                          <p:spTgt spid="840"/>
                                        </p:tgtEl>
                                      </p:cBhvr>
                                    </p:animEffect>
                                    <p:set>
                                      <p:cBhvr>
                                        <p:cTn id="21" fill="hold">
                                          <p:stCondLst>
                                            <p:cond delay="999"/>
                                          </p:stCondLst>
                                        </p:cTn>
                                        <p:tgtEl>
                                          <p:spTgt spid="840"/>
                                        </p:tgtEl>
                                        <p:attrNameLst>
                                          <p:attrName>style.visibility</p:attrName>
                                        </p:attrNameLst>
                                      </p:cBhvr>
                                      <p:to>
                                        <p:strVal val="hidden"/>
                                      </p:to>
                                    </p:set>
                                  </p:childTnLst>
                                </p:cTn>
                              </p:par>
                            </p:childTnLst>
                          </p:cTn>
                        </p:par>
                        <p:par>
                          <p:cTn id="22" fill="hold">
                            <p:stCondLst>
                              <p:cond delay="1000"/>
                            </p:stCondLst>
                            <p:childTnLst>
                              <p:par>
                                <p:cTn id="23" presetClass="entr" nodeType="afterEffect" presetID="10" grpId="5" fill="hold">
                                  <p:stCondLst>
                                    <p:cond delay="0"/>
                                  </p:stCondLst>
                                  <p:iterate type="lt" backwards="0">
                                    <p:tmAbs val="0"/>
                                  </p:iterate>
                                  <p:childTnLst>
                                    <p:set>
                                      <p:cBhvr>
                                        <p:cTn id="24" fill="hold"/>
                                        <p:tgtEl>
                                          <p:spTgt spid="842"/>
                                        </p:tgtEl>
                                        <p:attrNameLst>
                                          <p:attrName>style.visibility</p:attrName>
                                        </p:attrNameLst>
                                      </p:cBhvr>
                                      <p:to>
                                        <p:strVal val="visible"/>
                                      </p:to>
                                    </p:set>
                                    <p:animEffect filter="fade" transition="in">
                                      <p:cBhvr>
                                        <p:cTn id="25" dur="1000"/>
                                        <p:tgtEl>
                                          <p:spTgt spid="842"/>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ID="10" grpId="6" fill="hold">
                                  <p:stCondLst>
                                    <p:cond delay="0"/>
                                  </p:stCondLst>
                                  <p:iterate type="el" backwards="0">
                                    <p:tmAbs val="0"/>
                                  </p:iterate>
                                  <p:childTnLst>
                                    <p:animEffect filter="fade" transition="out">
                                      <p:cBhvr>
                                        <p:cTn id="29" dur="1000" fill="hold"/>
                                        <p:tgtEl>
                                          <p:spTgt spid="842"/>
                                        </p:tgtEl>
                                      </p:cBhvr>
                                    </p:animEffect>
                                    <p:set>
                                      <p:cBhvr>
                                        <p:cTn id="30" fill="hold">
                                          <p:stCondLst>
                                            <p:cond delay="999"/>
                                          </p:stCondLst>
                                        </p:cTn>
                                        <p:tgtEl>
                                          <p:spTgt spid="842"/>
                                        </p:tgtEl>
                                        <p:attrNameLst>
                                          <p:attrName>style.visibility</p:attrName>
                                        </p:attrNameLst>
                                      </p:cBhvr>
                                      <p:to>
                                        <p:strVal val="hidden"/>
                                      </p:to>
                                    </p:set>
                                  </p:childTnLst>
                                </p:cTn>
                              </p:par>
                            </p:childTnLst>
                          </p:cTn>
                        </p:par>
                        <p:par>
                          <p:cTn id="31" fill="hold">
                            <p:stCondLst>
                              <p:cond delay="1000"/>
                            </p:stCondLst>
                            <p:childTnLst>
                              <p:par>
                                <p:cTn id="32" presetClass="entr" nodeType="afterEffect" presetID="10" grpId="7" fill="hold">
                                  <p:stCondLst>
                                    <p:cond delay="0"/>
                                  </p:stCondLst>
                                  <p:iterate type="lt" backwards="0">
                                    <p:tmAbs val="0"/>
                                  </p:iterate>
                                  <p:childTnLst>
                                    <p:set>
                                      <p:cBhvr>
                                        <p:cTn id="33" fill="hold"/>
                                        <p:tgtEl>
                                          <p:spTgt spid="844"/>
                                        </p:tgtEl>
                                        <p:attrNameLst>
                                          <p:attrName>style.visibility</p:attrName>
                                        </p:attrNameLst>
                                      </p:cBhvr>
                                      <p:to>
                                        <p:strVal val="visible"/>
                                      </p:to>
                                    </p:set>
                                    <p:animEffect filter="fade" transition="in">
                                      <p:cBhvr>
                                        <p:cTn id="34" dur="1000"/>
                                        <p:tgtEl>
                                          <p:spTgt spid="844"/>
                                        </p:tgtEl>
                                      </p:cBhvr>
                                    </p:animEffect>
                                  </p:childTnLst>
                                </p:cTn>
                              </p:par>
                            </p:childTnLst>
                          </p:cTn>
                        </p:par>
                      </p:childTnLst>
                    </p:cTn>
                  </p:par>
                  <p:par>
                    <p:cTn id="35" fill="hold">
                      <p:stCondLst>
                        <p:cond delay="indefinite"/>
                      </p:stCondLst>
                      <p:childTnLst>
                        <p:par>
                          <p:cTn id="36" fill="hold">
                            <p:stCondLst>
                              <p:cond delay="0"/>
                            </p:stCondLst>
                            <p:childTnLst>
                              <p:par>
                                <p:cTn id="37" presetClass="exit" nodeType="clickEffect" presetID="10" grpId="8" fill="hold">
                                  <p:stCondLst>
                                    <p:cond delay="0"/>
                                  </p:stCondLst>
                                  <p:iterate type="el" backwards="0">
                                    <p:tmAbs val="0"/>
                                  </p:iterate>
                                  <p:childTnLst>
                                    <p:animEffect filter="fade" transition="out">
                                      <p:cBhvr>
                                        <p:cTn id="38" dur="1000" fill="hold"/>
                                        <p:tgtEl>
                                          <p:spTgt spid="844"/>
                                        </p:tgtEl>
                                      </p:cBhvr>
                                    </p:animEffect>
                                    <p:set>
                                      <p:cBhvr>
                                        <p:cTn id="39" fill="hold">
                                          <p:stCondLst>
                                            <p:cond delay="999"/>
                                          </p:stCondLst>
                                        </p:cTn>
                                        <p:tgtEl>
                                          <p:spTgt spid="844"/>
                                        </p:tgtEl>
                                        <p:attrNameLst>
                                          <p:attrName>style.visibility</p:attrName>
                                        </p:attrNameLst>
                                      </p:cBhvr>
                                      <p:to>
                                        <p:strVal val="hidden"/>
                                      </p:to>
                                    </p:set>
                                  </p:childTnLst>
                                </p:cTn>
                              </p:par>
                            </p:childTnLst>
                          </p:cTn>
                        </p:par>
                        <p:par>
                          <p:cTn id="40" fill="hold">
                            <p:stCondLst>
                              <p:cond delay="1000"/>
                            </p:stCondLst>
                            <p:childTnLst>
                              <p:par>
                                <p:cTn id="41" presetClass="entr" nodeType="afterEffect" presetID="10" grpId="9" fill="hold">
                                  <p:stCondLst>
                                    <p:cond delay="0"/>
                                  </p:stCondLst>
                                  <p:iterate type="lt" backwards="0">
                                    <p:tmAbs val="0"/>
                                  </p:iterate>
                                  <p:childTnLst>
                                    <p:set>
                                      <p:cBhvr>
                                        <p:cTn id="42" fill="hold"/>
                                        <p:tgtEl>
                                          <p:spTgt spid="846"/>
                                        </p:tgtEl>
                                        <p:attrNameLst>
                                          <p:attrName>style.visibility</p:attrName>
                                        </p:attrNameLst>
                                      </p:cBhvr>
                                      <p:to>
                                        <p:strVal val="visible"/>
                                      </p:to>
                                    </p:set>
                                    <p:animEffect filter="fade" transition="in">
                                      <p:cBhvr>
                                        <p:cTn id="43" dur="1000"/>
                                        <p:tgtEl>
                                          <p:spTgt spid="846"/>
                                        </p:tgtEl>
                                      </p:cBhvr>
                                    </p:animEffect>
                                  </p:childTnLst>
                                </p:cTn>
                              </p:par>
                            </p:childTnLst>
                          </p:cTn>
                        </p:par>
                      </p:childTnLst>
                    </p:cTn>
                  </p:par>
                  <p:par>
                    <p:cTn id="44" fill="hold">
                      <p:stCondLst>
                        <p:cond delay="indefinite"/>
                      </p:stCondLst>
                      <p:childTnLst>
                        <p:par>
                          <p:cTn id="45" fill="hold">
                            <p:stCondLst>
                              <p:cond delay="0"/>
                            </p:stCondLst>
                            <p:childTnLst>
                              <p:par>
                                <p:cTn id="46" presetClass="exit" nodeType="clickEffect" presetID="10" grpId="10" fill="hold">
                                  <p:stCondLst>
                                    <p:cond delay="0"/>
                                  </p:stCondLst>
                                  <p:iterate type="el" backwards="0">
                                    <p:tmAbs val="0"/>
                                  </p:iterate>
                                  <p:childTnLst>
                                    <p:animEffect filter="fade" transition="out">
                                      <p:cBhvr>
                                        <p:cTn id="47" dur="1000" fill="hold"/>
                                        <p:tgtEl>
                                          <p:spTgt spid="846"/>
                                        </p:tgtEl>
                                      </p:cBhvr>
                                    </p:animEffect>
                                    <p:set>
                                      <p:cBhvr>
                                        <p:cTn id="48" fill="hold">
                                          <p:stCondLst>
                                            <p:cond delay="999"/>
                                          </p:stCondLst>
                                        </p:cTn>
                                        <p:tgtEl>
                                          <p:spTgt spid="846"/>
                                        </p:tgtEl>
                                        <p:attrNameLst>
                                          <p:attrName>style.visibility</p:attrName>
                                        </p:attrNameLst>
                                      </p:cBhvr>
                                      <p:to>
                                        <p:strVal val="hidden"/>
                                      </p:to>
                                    </p:set>
                                  </p:childTnLst>
                                </p:cTn>
                              </p:par>
                            </p:childTnLst>
                          </p:cTn>
                        </p:par>
                        <p:par>
                          <p:cTn id="49" fill="hold">
                            <p:stCondLst>
                              <p:cond delay="1000"/>
                            </p:stCondLst>
                            <p:childTnLst>
                              <p:par>
                                <p:cTn id="50" presetClass="entr" nodeType="afterEffect" presetID="10" grpId="11" fill="hold">
                                  <p:stCondLst>
                                    <p:cond delay="0"/>
                                  </p:stCondLst>
                                  <p:iterate type="lt" backwards="0">
                                    <p:tmAbs val="0"/>
                                  </p:iterate>
                                  <p:childTnLst>
                                    <p:set>
                                      <p:cBhvr>
                                        <p:cTn id="51" fill="hold"/>
                                        <p:tgtEl>
                                          <p:spTgt spid="848"/>
                                        </p:tgtEl>
                                        <p:attrNameLst>
                                          <p:attrName>style.visibility</p:attrName>
                                        </p:attrNameLst>
                                      </p:cBhvr>
                                      <p:to>
                                        <p:strVal val="visible"/>
                                      </p:to>
                                    </p:set>
                                    <p:animEffect filter="fade" transition="in">
                                      <p:cBhvr>
                                        <p:cTn id="52" dur="1000"/>
                                        <p:tgtEl>
                                          <p:spTgt spid="848"/>
                                        </p:tgtEl>
                                      </p:cBhvr>
                                    </p:animEffect>
                                  </p:childTnLst>
                                </p:cTn>
                              </p:par>
                            </p:childTnLst>
                          </p:cTn>
                        </p:par>
                        <p:par>
                          <p:cTn id="53" fill="hold">
                            <p:stCondLst>
                              <p:cond delay="2000"/>
                            </p:stCondLst>
                            <p:childTnLst>
                              <p:par>
                                <p:cTn id="54" presetClass="exit" nodeType="afterEffect" presetID="10" grpId="12" fill="hold">
                                  <p:stCondLst>
                                    <p:cond delay="0"/>
                                  </p:stCondLst>
                                  <p:iterate type="el" backwards="0">
                                    <p:tmAbs val="0"/>
                                  </p:iterate>
                                  <p:childTnLst>
                                    <p:animEffect filter="fade" transition="out">
                                      <p:cBhvr>
                                        <p:cTn id="55" dur="1000" fill="hold"/>
                                        <p:tgtEl>
                                          <p:spTgt spid="848"/>
                                        </p:tgtEl>
                                      </p:cBhvr>
                                    </p:animEffect>
                                    <p:set>
                                      <p:cBhvr>
                                        <p:cTn id="56" fill="hold">
                                          <p:stCondLst>
                                            <p:cond delay="999"/>
                                          </p:stCondLst>
                                        </p:cTn>
                                        <p:tgtEl>
                                          <p:spTgt spid="848"/>
                                        </p:tgtEl>
                                        <p:attrNameLst>
                                          <p:attrName>style.visibility</p:attrName>
                                        </p:attrNameLst>
                                      </p:cBhvr>
                                      <p:to>
                                        <p:strVal val="hidden"/>
                                      </p:to>
                                    </p:set>
                                  </p:childTnLst>
                                </p:cTn>
                              </p:par>
                            </p:childTnLst>
                          </p:cTn>
                        </p:par>
                        <p:par>
                          <p:cTn id="57" fill="hold">
                            <p:stCondLst>
                              <p:cond delay="3000"/>
                            </p:stCondLst>
                            <p:childTnLst>
                              <p:par>
                                <p:cTn id="58" presetClass="entr" nodeType="afterEffect" presetID="10" grpId="13" fill="hold">
                                  <p:stCondLst>
                                    <p:cond delay="0"/>
                                  </p:stCondLst>
                                  <p:iterate type="lt" backwards="0">
                                    <p:tmAbs val="0"/>
                                  </p:iterate>
                                  <p:childTnLst>
                                    <p:set>
                                      <p:cBhvr>
                                        <p:cTn id="59" fill="hold"/>
                                        <p:tgtEl>
                                          <p:spTgt spid="850"/>
                                        </p:tgtEl>
                                        <p:attrNameLst>
                                          <p:attrName>style.visibility</p:attrName>
                                        </p:attrNameLst>
                                      </p:cBhvr>
                                      <p:to>
                                        <p:strVal val="visible"/>
                                      </p:to>
                                    </p:set>
                                    <p:animEffect filter="fade" transition="in">
                                      <p:cBhvr>
                                        <p:cTn id="60" dur="1000"/>
                                        <p:tgtEl>
                                          <p:spTgt spid="850"/>
                                        </p:tgtEl>
                                      </p:cBhvr>
                                    </p:animEffect>
                                  </p:childTnLst>
                                </p:cTn>
                              </p:par>
                            </p:childTnLst>
                          </p:cTn>
                        </p:par>
                      </p:childTnLst>
                    </p:cTn>
                  </p:par>
                  <p:par>
                    <p:cTn id="61" fill="hold">
                      <p:stCondLst>
                        <p:cond delay="indefinite"/>
                      </p:stCondLst>
                      <p:childTnLst>
                        <p:par>
                          <p:cTn id="62" fill="hold">
                            <p:stCondLst>
                              <p:cond delay="0"/>
                            </p:stCondLst>
                            <p:childTnLst>
                              <p:par>
                                <p:cTn id="63" presetClass="exit" nodeType="clickEffect" presetID="10" grpId="14" fill="hold">
                                  <p:stCondLst>
                                    <p:cond delay="0"/>
                                  </p:stCondLst>
                                  <p:iterate type="el" backwards="0">
                                    <p:tmAbs val="0"/>
                                  </p:iterate>
                                  <p:childTnLst>
                                    <p:animEffect filter="fade" transition="out">
                                      <p:cBhvr>
                                        <p:cTn id="64" dur="1000" fill="hold"/>
                                        <p:tgtEl>
                                          <p:spTgt spid="850"/>
                                        </p:tgtEl>
                                      </p:cBhvr>
                                    </p:animEffect>
                                    <p:set>
                                      <p:cBhvr>
                                        <p:cTn id="65" fill="hold">
                                          <p:stCondLst>
                                            <p:cond delay="999"/>
                                          </p:stCondLst>
                                        </p:cTn>
                                        <p:tgtEl>
                                          <p:spTgt spid="850"/>
                                        </p:tgtEl>
                                        <p:attrNameLst>
                                          <p:attrName>style.visibility</p:attrName>
                                        </p:attrNameLst>
                                      </p:cBhvr>
                                      <p:to>
                                        <p:strVal val="hidden"/>
                                      </p:to>
                                    </p:set>
                                  </p:childTnLst>
                                </p:cTn>
                              </p:par>
                            </p:childTnLst>
                          </p:cTn>
                        </p:par>
                        <p:par>
                          <p:cTn id="66" fill="hold">
                            <p:stCondLst>
                              <p:cond delay="1000"/>
                            </p:stCondLst>
                            <p:childTnLst>
                              <p:par>
                                <p:cTn id="67" presetClass="entr" nodeType="afterEffect" presetID="10" grpId="15" fill="hold">
                                  <p:stCondLst>
                                    <p:cond delay="0"/>
                                  </p:stCondLst>
                                  <p:iterate type="lt" backwards="0">
                                    <p:tmAbs val="0"/>
                                  </p:iterate>
                                  <p:childTnLst>
                                    <p:set>
                                      <p:cBhvr>
                                        <p:cTn id="68" fill="hold"/>
                                        <p:tgtEl>
                                          <p:spTgt spid="852"/>
                                        </p:tgtEl>
                                        <p:attrNameLst>
                                          <p:attrName>style.visibility</p:attrName>
                                        </p:attrNameLst>
                                      </p:cBhvr>
                                      <p:to>
                                        <p:strVal val="visible"/>
                                      </p:to>
                                    </p:set>
                                    <p:animEffect filter="fade" transition="in">
                                      <p:cBhvr>
                                        <p:cTn id="69" dur="1000"/>
                                        <p:tgtEl>
                                          <p:spTgt spid="852"/>
                                        </p:tgtEl>
                                      </p:cBhvr>
                                    </p:animEffect>
                                  </p:childTnLst>
                                </p:cTn>
                              </p:par>
                            </p:childTnLst>
                          </p:cTn>
                        </p:par>
                      </p:childTnLst>
                    </p:cTn>
                  </p:par>
                  <p:par>
                    <p:cTn id="70" fill="hold">
                      <p:stCondLst>
                        <p:cond delay="indefinite"/>
                      </p:stCondLst>
                      <p:childTnLst>
                        <p:par>
                          <p:cTn id="71" fill="hold">
                            <p:stCondLst>
                              <p:cond delay="0"/>
                            </p:stCondLst>
                            <p:childTnLst>
                              <p:par>
                                <p:cTn id="72" presetClass="exit" nodeType="clickEffect" presetID="10" grpId="16" fill="hold">
                                  <p:stCondLst>
                                    <p:cond delay="0"/>
                                  </p:stCondLst>
                                  <p:iterate type="el" backwards="0">
                                    <p:tmAbs val="0"/>
                                  </p:iterate>
                                  <p:childTnLst>
                                    <p:animEffect filter="fade" transition="out">
                                      <p:cBhvr>
                                        <p:cTn id="73" dur="1000" fill="hold"/>
                                        <p:tgtEl>
                                          <p:spTgt spid="852"/>
                                        </p:tgtEl>
                                      </p:cBhvr>
                                    </p:animEffect>
                                    <p:set>
                                      <p:cBhvr>
                                        <p:cTn id="74" fill="hold">
                                          <p:stCondLst>
                                            <p:cond delay="999"/>
                                          </p:stCondLst>
                                        </p:cTn>
                                        <p:tgtEl>
                                          <p:spTgt spid="852"/>
                                        </p:tgtEl>
                                        <p:attrNameLst>
                                          <p:attrName>style.visibility</p:attrName>
                                        </p:attrNameLst>
                                      </p:cBhvr>
                                      <p:to>
                                        <p:strVal val="hidden"/>
                                      </p:to>
                                    </p:set>
                                  </p:childTnLst>
                                </p:cTn>
                              </p:par>
                            </p:childTnLst>
                          </p:cTn>
                        </p:par>
                        <p:par>
                          <p:cTn id="75" fill="hold">
                            <p:stCondLst>
                              <p:cond delay="1000"/>
                            </p:stCondLst>
                            <p:childTnLst>
                              <p:par>
                                <p:cTn id="76" presetClass="entr" nodeType="afterEffect" presetID="10" grpId="17" fill="hold">
                                  <p:stCondLst>
                                    <p:cond delay="0"/>
                                  </p:stCondLst>
                                  <p:iterate type="lt" backwards="0">
                                    <p:tmAbs val="0"/>
                                  </p:iterate>
                                  <p:childTnLst>
                                    <p:set>
                                      <p:cBhvr>
                                        <p:cTn id="77" fill="hold"/>
                                        <p:tgtEl>
                                          <p:spTgt spid="854"/>
                                        </p:tgtEl>
                                        <p:attrNameLst>
                                          <p:attrName>style.visibility</p:attrName>
                                        </p:attrNameLst>
                                      </p:cBhvr>
                                      <p:to>
                                        <p:strVal val="visible"/>
                                      </p:to>
                                    </p:set>
                                    <p:animEffect filter="fade" transition="in">
                                      <p:cBhvr>
                                        <p:cTn id="78" dur="100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8" grpId="11"/>
      <p:bldP build="whole" bldLvl="1" animBg="1" rev="0" advAuto="0" spid="848" grpId="12"/>
      <p:bldP build="whole" bldLvl="1" animBg="1" rev="0" advAuto="0" spid="844" grpId="8"/>
      <p:bldP build="whole" bldLvl="1" animBg="1" rev="0" advAuto="0" spid="846" grpId="10"/>
      <p:bldP build="whole" bldLvl="1" animBg="1" rev="0" advAuto="0" spid="842" grpId="5"/>
      <p:bldP build="whole" bldLvl="1" animBg="1" rev="0" advAuto="0" spid="842" grpId="6"/>
      <p:bldP build="whole" bldLvl="1" animBg="1" rev="0" advAuto="0" spid="838" grpId="1"/>
      <p:bldP build="whole" bldLvl="1" animBg="1" rev="0" advAuto="0" spid="838" grpId="2"/>
      <p:bldP build="whole" bldLvl="1" animBg="1" rev="0" advAuto="0" spid="852" grpId="15"/>
      <p:bldP build="whole" bldLvl="1" animBg="1" rev="0" advAuto="0" spid="852" grpId="16"/>
      <p:bldP build="whole" bldLvl="1" animBg="1" rev="0" advAuto="0" spid="854" grpId="17"/>
      <p:bldP build="whole" bldLvl="1" animBg="1" rev="0" advAuto="0" spid="840" grpId="3"/>
      <p:bldP build="whole" bldLvl="1" animBg="1" rev="0" advAuto="0" spid="840" grpId="4"/>
      <p:bldP build="whole" bldLvl="1" animBg="1" rev="0" advAuto="0" spid="850" grpId="13"/>
      <p:bldP build="whole" bldLvl="1" animBg="1" rev="0" advAuto="0" spid="850" grpId="14"/>
      <p:bldP build="whole" bldLvl="1" animBg="1" rev="0" advAuto="0" spid="846" grpId="9"/>
      <p:bldP build="whole" bldLvl="1" animBg="1" rev="0" advAuto="0" spid="844" grpId="7"/>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The Building Social Relationships Program"/>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lvl1pPr defTabSz="432308">
              <a:spcBef>
                <a:spcPts val="1100"/>
              </a:spcBef>
              <a:defRPr b="1" sz="4144">
                <a:solidFill>
                  <a:schemeClr val="accent5">
                    <a:hueOff val="-411174"/>
                    <a:satOff val="4030"/>
                    <a:lumOff val="-29867"/>
                  </a:schemeClr>
                </a:solidFill>
                <a:latin typeface="Georgia"/>
                <a:ea typeface="Georgia"/>
                <a:cs typeface="Georgia"/>
                <a:sym typeface="Georgia"/>
              </a:defRPr>
            </a:lvl1pPr>
          </a:lstStyle>
          <a:p>
            <a:pPr/>
            <a:r>
              <a:t>The Building Social Relationships Program</a:t>
            </a:r>
          </a:p>
        </p:txBody>
      </p:sp>
      <p:sp>
        <p:nvSpPr>
          <p:cNvPr id="858" name="Identify and assess areas of need…"/>
          <p:cNvSpPr txBox="1"/>
          <p:nvPr>
            <p:ph type="body" sz="half" idx="4294967295"/>
          </p:nvPr>
        </p:nvSpPr>
        <p:spPr>
          <a:xfrm>
            <a:off x="508000" y="2057400"/>
            <a:ext cx="6668443" cy="6096000"/>
          </a:xfrm>
          <a:prstGeom prst="rect">
            <a:avLst/>
          </a:prstGeom>
          <a:gradFill>
            <a:gsLst>
              <a:gs pos="0">
                <a:srgbClr val="FFF7ED"/>
              </a:gs>
              <a:gs pos="100000">
                <a:srgbClr val="89847F"/>
              </a:gs>
            </a:gsLst>
            <a:lin ang="2700000"/>
          </a:gradFill>
          <a:ln w="9525">
            <a:round/>
          </a:ln>
        </p:spPr>
        <p:txBody>
          <a:bodyPr/>
          <a:lstStyle/>
          <a:p>
            <a:pPr marL="550333" indent="-550333" defTabSz="584200">
              <a:spcBef>
                <a:spcPts val="800"/>
              </a:spcBef>
              <a:buClrTx/>
              <a:buSzPct val="100000"/>
              <a:buFontTx/>
              <a:buAutoNum type="arabicPeriod" startAt="1"/>
              <a:defRPr b="0" sz="3000"/>
            </a:pPr>
            <a:r>
              <a:t>Identify and assess areas of need</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Discern between skill acquisition deficits and performance deficits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Select appropriate intervention strategies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Implement intervention strategies</a:t>
            </a:r>
            <a:endParaRPr>
              <a:effectLst>
                <a:outerShdw sx="100000" sy="100000" kx="0" ky="0" algn="b" rotWithShape="0" blurRad="12700" dist="25400" dir="2700000">
                  <a:srgbClr val="000000"/>
                </a:outerShdw>
              </a:effectLst>
            </a:endParaRPr>
          </a:p>
          <a:p>
            <a:pPr marL="550333" indent="-550333" defTabSz="584200">
              <a:spcBef>
                <a:spcPts val="800"/>
              </a:spcBef>
              <a:buClrTx/>
              <a:buSzPct val="100000"/>
              <a:buFontTx/>
              <a:buAutoNum type="arabicPeriod" startAt="1"/>
              <a:defRPr b="0" sz="3000"/>
            </a:pPr>
            <a:r>
              <a:t>Evaluate program and modify as needed</a:t>
            </a:r>
          </a:p>
        </p:txBody>
      </p:sp>
      <p:sp>
        <p:nvSpPr>
          <p:cNvPr id="859" name="5 Step Approach"/>
          <p:cNvSpPr txBox="1"/>
          <p:nvPr/>
        </p:nvSpPr>
        <p:spPr>
          <a:xfrm>
            <a:off x="1909514" y="2374899"/>
            <a:ext cx="386541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400">
                <a:latin typeface="Georgia"/>
                <a:ea typeface="Georgia"/>
                <a:cs typeface="Georgia"/>
                <a:sym typeface="Georgia"/>
              </a:defRPr>
            </a:lvl1pPr>
          </a:lstStyle>
          <a:p>
            <a:pPr/>
            <a:r>
              <a:t>5 Step Approach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8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8"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63" name="We must discern between a skill acquisition deficit and a performance deficit, prior to selecting intervention strategies"/>
          <p:cNvGrpSpPr/>
          <p:nvPr/>
        </p:nvGrpSpPr>
        <p:grpSpPr>
          <a:xfrm>
            <a:off x="436157" y="753657"/>
            <a:ext cx="12132486" cy="1781539"/>
            <a:chOff x="0" y="0"/>
            <a:chExt cx="12132484" cy="1781537"/>
          </a:xfrm>
        </p:grpSpPr>
        <p:sp>
          <p:nvSpPr>
            <p:cNvPr id="862" name="We must discern between a skill acquisition deficit and a performance deficit, prior to selecting intervention strategies"/>
            <p:cNvSpPr txBox="1"/>
            <p:nvPr/>
          </p:nvSpPr>
          <p:spPr>
            <a:xfrm>
              <a:off x="71842" y="71842"/>
              <a:ext cx="11988801" cy="1637854"/>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368045">
                <a:lnSpc>
                  <a:spcPct val="90000"/>
                </a:lnSpc>
                <a:spcBef>
                  <a:spcPts val="1000"/>
                </a:spcBef>
                <a:defRPr b="1" i="1" sz="3528">
                  <a:solidFill>
                    <a:schemeClr val="accent5">
                      <a:hueOff val="-411174"/>
                      <a:satOff val="4030"/>
                      <a:lumOff val="-29867"/>
                    </a:schemeClr>
                  </a:solidFill>
                  <a:latin typeface="Georgia"/>
                  <a:ea typeface="Georgia"/>
                  <a:cs typeface="Georgia"/>
                  <a:sym typeface="Georgia"/>
                </a:defRPr>
              </a:lvl1pPr>
            </a:lstStyle>
            <a:p>
              <a:pPr/>
              <a:r>
                <a:t>We must discern between a skill acquisition deficit and a performance deficit, prior to selecting intervention strategies</a:t>
              </a:r>
            </a:p>
          </p:txBody>
        </p:sp>
        <p:pic>
          <p:nvPicPr>
            <p:cNvPr id="861" name="We must discern between a skill acquisition deficit and a performance deficit, prior to selecting intervention strategies We must discern between a skill acquisition deficit and a performance deficit, prior to selecting intervention strategies" descr="We must discern between a skill acquisition deficit and a performance deficit, prior to selecting intervention strategies We must discern between a skill acquisition deficit and a performance deficit, prior to selecting intervention strategies"/>
            <p:cNvPicPr>
              <a:picLocks noChangeAspect="0"/>
            </p:cNvPicPr>
            <p:nvPr/>
          </p:nvPicPr>
          <p:blipFill>
            <a:blip r:embed="rId2">
              <a:extLst/>
            </a:blip>
            <a:stretch>
              <a:fillRect/>
            </a:stretch>
          </p:blipFill>
          <p:spPr>
            <a:xfrm>
              <a:off x="-1" y="0"/>
              <a:ext cx="12132486" cy="1781538"/>
            </a:xfrm>
            <a:prstGeom prst="rect">
              <a:avLst/>
            </a:prstGeom>
            <a:effectLst/>
          </p:spPr>
        </p:pic>
      </p:grpSp>
      <p:grpSp>
        <p:nvGrpSpPr>
          <p:cNvPr id="866" name="Performance Deficit:…"/>
          <p:cNvGrpSpPr/>
          <p:nvPr/>
        </p:nvGrpSpPr>
        <p:grpSpPr>
          <a:xfrm>
            <a:off x="6002932" y="2447287"/>
            <a:ext cx="6471048" cy="3847273"/>
            <a:chOff x="0" y="0"/>
            <a:chExt cx="6471046" cy="3847272"/>
          </a:xfrm>
        </p:grpSpPr>
        <p:sp>
          <p:nvSpPr>
            <p:cNvPr id="865" name="Performance Deficit:…"/>
            <p:cNvSpPr txBox="1"/>
            <p:nvPr/>
          </p:nvSpPr>
          <p:spPr>
            <a:xfrm>
              <a:off x="50800" y="50800"/>
              <a:ext cx="6369447" cy="3745673"/>
            </a:xfrm>
            <a:prstGeom prst="rect">
              <a:avLst/>
            </a:prstGeom>
            <a:gradFill flip="none" rotWithShape="1">
              <a:gsLst>
                <a:gs pos="0">
                  <a:srgbClr val="89847F"/>
                </a:gs>
                <a:gs pos="100000">
                  <a:srgbClr val="FFF7ED"/>
                </a:gs>
              </a:gsLst>
              <a:lin ang="11138681"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lvl="1" algn="l">
                <a:spcBef>
                  <a:spcPts val="800"/>
                </a:spcBef>
                <a:defRPr b="1" sz="3200">
                  <a:solidFill>
                    <a:srgbClr val="242424"/>
                  </a:solidFill>
                  <a:latin typeface="Georgia"/>
                  <a:ea typeface="Georgia"/>
                  <a:cs typeface="Georgia"/>
                  <a:sym typeface="Georgia"/>
                </a:defRPr>
              </a:pPr>
              <a:r>
                <a:t>Performance Deficit:</a:t>
              </a:r>
            </a:p>
            <a:p>
              <a:pPr lvl="2" algn="l">
                <a:spcBef>
                  <a:spcPts val="800"/>
                </a:spcBef>
                <a:defRPr sz="3200">
                  <a:solidFill>
                    <a:srgbClr val="242424"/>
                  </a:solidFill>
                  <a:latin typeface="Georgia"/>
                  <a:ea typeface="Georgia"/>
                  <a:cs typeface="Georgia"/>
                  <a:sym typeface="Georgia"/>
                </a:defRPr>
              </a:pPr>
              <a:r>
                <a:t>Refers to a skill or behavior that is present, but not demonstrated or performed</a:t>
              </a:r>
            </a:p>
            <a:p>
              <a:pPr lvl="2" algn="l">
                <a:spcBef>
                  <a:spcPts val="800"/>
                </a:spcBef>
                <a:defRPr sz="3200">
                  <a:solidFill>
                    <a:srgbClr val="242424"/>
                  </a:solidFill>
                  <a:latin typeface="Georgia"/>
                  <a:ea typeface="Georgia"/>
                  <a:cs typeface="Georgia"/>
                  <a:sym typeface="Georgia"/>
                </a:defRPr>
              </a:pPr>
              <a:r>
                <a:rPr b="1"/>
                <a:t>Goal of Intervention:</a:t>
              </a:r>
              <a:r>
                <a:t> Enhance performance of existing skills</a:t>
              </a:r>
            </a:p>
          </p:txBody>
        </p:sp>
        <p:pic>
          <p:nvPicPr>
            <p:cNvPr id="864" name="Performance Deficit:… Performance Deficit:Refers to a skill or behavior that is present, but not demonstrated or performedGoal of Intervention: Enhance performance of existing skills" descr="Performance Deficit:… Performance Deficit:Refers to a skill or behavior that is present, but not demonstrated or performedGoal of Intervention: Enhance performance of existing skills"/>
            <p:cNvPicPr>
              <a:picLocks noChangeAspect="0"/>
            </p:cNvPicPr>
            <p:nvPr/>
          </p:nvPicPr>
          <p:blipFill>
            <a:blip r:embed="rId3">
              <a:extLst/>
            </a:blip>
            <a:stretch>
              <a:fillRect/>
            </a:stretch>
          </p:blipFill>
          <p:spPr>
            <a:xfrm>
              <a:off x="0" y="0"/>
              <a:ext cx="6471047" cy="3847273"/>
            </a:xfrm>
            <a:prstGeom prst="rect">
              <a:avLst/>
            </a:prstGeom>
            <a:effectLst/>
          </p:spPr>
        </p:pic>
      </p:grpSp>
      <p:grpSp>
        <p:nvGrpSpPr>
          <p:cNvPr id="869" name="Skill Acquisition Deficit:…"/>
          <p:cNvGrpSpPr/>
          <p:nvPr/>
        </p:nvGrpSpPr>
        <p:grpSpPr>
          <a:xfrm>
            <a:off x="533399" y="2447287"/>
            <a:ext cx="5482234" cy="3847273"/>
            <a:chOff x="0" y="0"/>
            <a:chExt cx="5482232" cy="3847272"/>
          </a:xfrm>
        </p:grpSpPr>
        <p:sp>
          <p:nvSpPr>
            <p:cNvPr id="868" name="Skill Acquisition Deficit:…"/>
            <p:cNvSpPr txBox="1"/>
            <p:nvPr/>
          </p:nvSpPr>
          <p:spPr>
            <a:xfrm>
              <a:off x="50800" y="50800"/>
              <a:ext cx="5380633" cy="3745673"/>
            </a:xfrm>
            <a:prstGeom prst="rect">
              <a:avLst/>
            </a:prstGeom>
            <a:gradFill flip="none" rotWithShape="1">
              <a:gsLst>
                <a:gs pos="0">
                  <a:srgbClr val="89847F"/>
                </a:gs>
                <a:gs pos="100000">
                  <a:srgbClr val="FFF7ED"/>
                </a:gs>
              </a:gsLst>
              <a:lin ang="11138681"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lvl="1" algn="l">
                <a:spcBef>
                  <a:spcPts val="800"/>
                </a:spcBef>
                <a:defRPr b="1" sz="3200">
                  <a:latin typeface="Georgia"/>
                  <a:ea typeface="Georgia"/>
                  <a:cs typeface="Georgia"/>
                  <a:sym typeface="Georgia"/>
                </a:defRPr>
              </a:pPr>
              <a:r>
                <a:t>Skill Acquisition Deficit: </a:t>
              </a:r>
            </a:p>
            <a:p>
              <a:pPr lvl="2" algn="l">
                <a:spcBef>
                  <a:spcPts val="800"/>
                </a:spcBef>
                <a:defRPr sz="3200">
                  <a:latin typeface="Georgia"/>
                  <a:ea typeface="Georgia"/>
                  <a:cs typeface="Georgia"/>
                  <a:sym typeface="Georgia"/>
                </a:defRPr>
              </a:pPr>
              <a:r>
                <a:t>Refers to the absence of a particular skill or behavior </a:t>
              </a:r>
            </a:p>
            <a:p>
              <a:pPr lvl="2" algn="l">
                <a:spcBef>
                  <a:spcPts val="800"/>
                </a:spcBef>
                <a:defRPr b="1" sz="3200">
                  <a:latin typeface="Georgia"/>
                  <a:ea typeface="Georgia"/>
                  <a:cs typeface="Georgia"/>
                  <a:sym typeface="Georgia"/>
                </a:defRPr>
              </a:pPr>
              <a:r>
                <a:t>Goal of Intervention: </a:t>
              </a:r>
            </a:p>
            <a:p>
              <a:pPr lvl="2" algn="l">
                <a:spcBef>
                  <a:spcPts val="800"/>
                </a:spcBef>
                <a:defRPr sz="3200">
                  <a:latin typeface="Georgia"/>
                  <a:ea typeface="Georgia"/>
                  <a:cs typeface="Georgia"/>
                  <a:sym typeface="Georgia"/>
                </a:defRPr>
              </a:pPr>
              <a:r>
                <a:t>Teach new skills or develop recently acquired skills</a:t>
              </a:r>
            </a:p>
          </p:txBody>
        </p:sp>
        <p:pic>
          <p:nvPicPr>
            <p:cNvPr id="867" name="Skill Acquisition Deficit:… Skill Acquisition Deficit: Refers to the absence of a particular skill or behavior Goal of Intervention: Teach new skills or develop recently acquired skills" descr="Skill Acquisition Deficit:… Skill Acquisition Deficit: Refers to the absence of a particular skill or behavior Goal of Intervention: Teach new skills or develop recently acquired skills"/>
            <p:cNvPicPr>
              <a:picLocks noChangeAspect="0"/>
            </p:cNvPicPr>
            <p:nvPr/>
          </p:nvPicPr>
          <p:blipFill>
            <a:blip r:embed="rId4">
              <a:extLst/>
            </a:blip>
            <a:stretch>
              <a:fillRect/>
            </a:stretch>
          </p:blipFill>
          <p:spPr>
            <a:xfrm>
              <a:off x="0" y="0"/>
              <a:ext cx="5482233" cy="3847273"/>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863"/>
                                        </p:tgtEl>
                                        <p:attrNameLst>
                                          <p:attrName>style.visibility</p:attrName>
                                        </p:attrNameLst>
                                      </p:cBhvr>
                                      <p:to>
                                        <p:strVal val="visible"/>
                                      </p:to>
                                    </p:set>
                                    <p:animEffect filter="box(out)" transition="in">
                                      <p:cBhvr>
                                        <p:cTn id="7" dur="1000"/>
                                        <p:tgtEl>
                                          <p:spTgt spid="863"/>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869"/>
                                        </p:tgtEl>
                                        <p:attrNameLst>
                                          <p:attrName>style.visibility</p:attrName>
                                        </p:attrNameLst>
                                      </p:cBhvr>
                                      <p:to>
                                        <p:strVal val="visible"/>
                                      </p:to>
                                    </p:set>
                                    <p:animEffect filter="box(out)" transition="in">
                                      <p:cBhvr>
                                        <p:cTn id="11" dur="1000"/>
                                        <p:tgtEl>
                                          <p:spTgt spid="869"/>
                                        </p:tgtEl>
                                      </p:cBhvr>
                                    </p:animEffect>
                                  </p:childTnLst>
                                </p:cTn>
                              </p:par>
                            </p:childTnLst>
                          </p:cTn>
                        </p:par>
                        <p:par>
                          <p:cTn id="12" fill="hold">
                            <p:stCondLst>
                              <p:cond delay="2000"/>
                            </p:stCondLst>
                            <p:childTnLst>
                              <p:par>
                                <p:cTn id="13" presetClass="entr" nodeType="afterEffect" presetSubtype="32" presetID="4" grpId="3" fill="hold">
                                  <p:stCondLst>
                                    <p:cond delay="0"/>
                                  </p:stCondLst>
                                  <p:iterate type="el" backwards="0">
                                    <p:tmAbs val="0"/>
                                  </p:iterate>
                                  <p:childTnLst>
                                    <p:set>
                                      <p:cBhvr>
                                        <p:cTn id="14" fill="hold"/>
                                        <p:tgtEl>
                                          <p:spTgt spid="866"/>
                                        </p:tgtEl>
                                        <p:attrNameLst>
                                          <p:attrName>style.visibility</p:attrName>
                                        </p:attrNameLst>
                                      </p:cBhvr>
                                      <p:to>
                                        <p:strVal val="visible"/>
                                      </p:to>
                                    </p:set>
                                    <p:animEffect filter="box(out)" transition="in">
                                      <p:cBhvr>
                                        <p:cTn id="15" dur="10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9" grpId="2"/>
      <p:bldP build="whole" bldLvl="1" animBg="1" rev="0" advAuto="0" spid="866" grpId="3"/>
      <p:bldP build="whole" bldLvl="1" animBg="1" rev="0" advAuto="0" spid="863"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Novice           Intermediate            Mastery"/>
          <p:cNvSpPr txBox="1"/>
          <p:nvPr>
            <p:ph type="body" idx="1"/>
          </p:nvPr>
        </p:nvSpPr>
        <p:spPr>
          <a:xfrm>
            <a:off x="508000" y="2628900"/>
            <a:ext cx="11988800" cy="5924054"/>
          </a:xfrm>
          <a:prstGeom prst="rect">
            <a:avLst/>
          </a:prstGeom>
        </p:spPr>
        <p:txBody>
          <a:bodyPr/>
          <a:lstStyle/>
          <a:p>
            <a:pPr lvl="2" marL="0" indent="0">
              <a:buClrTx/>
              <a:buSzTx/>
              <a:buFontTx/>
              <a:buNone/>
              <a:defRPr sz="4500">
                <a:effectLst>
                  <a:outerShdw sx="100000" sy="100000" kx="0" ky="0" algn="b" rotWithShape="0" blurRad="12700" dist="25400" dir="2700000">
                    <a:srgbClr val="000000"/>
                  </a:outerShdw>
                </a:effectLst>
              </a:defRPr>
            </a:pPr>
            <a:r>
              <a:t>Novice	          Intermediate            Mastery</a:t>
            </a:r>
          </a:p>
        </p:txBody>
      </p:sp>
      <p:sp>
        <p:nvSpPr>
          <p:cNvPr id="872" name="Line"/>
          <p:cNvSpPr/>
          <p:nvPr/>
        </p:nvSpPr>
        <p:spPr>
          <a:xfrm>
            <a:off x="3142826" y="2817706"/>
            <a:ext cx="866988" cy="1"/>
          </a:xfrm>
          <a:prstGeom prst="line">
            <a:avLst/>
          </a:prstGeom>
          <a:ln w="12700">
            <a:solidFill>
              <a:srgbClr val="FFFFFF"/>
            </a:solidFill>
            <a:tailEnd type="triangle"/>
          </a:ln>
        </p:spPr>
        <p:txBody>
          <a:bodyPr lIns="65023" tIns="65023" rIns="65023" bIns="65023"/>
          <a:lstStyle/>
          <a:p>
            <a:pPr algn="l" defTabSz="1300480">
              <a:defRPr sz="3400">
                <a:solidFill>
                  <a:srgbClr val="FFFFFF"/>
                </a:solidFill>
                <a:latin typeface="Garamond"/>
                <a:ea typeface="Garamond"/>
                <a:cs typeface="Garamond"/>
                <a:sym typeface="Garamond"/>
              </a:defRPr>
            </a:pPr>
          </a:p>
        </p:txBody>
      </p:sp>
      <p:sp>
        <p:nvSpPr>
          <p:cNvPr id="873" name="Line"/>
          <p:cNvSpPr/>
          <p:nvPr/>
        </p:nvSpPr>
        <p:spPr>
          <a:xfrm>
            <a:off x="7152640" y="2817706"/>
            <a:ext cx="866987" cy="1"/>
          </a:xfrm>
          <a:prstGeom prst="line">
            <a:avLst/>
          </a:prstGeom>
          <a:ln w="12700">
            <a:solidFill>
              <a:srgbClr val="FFFFFF"/>
            </a:solidFill>
            <a:tailEnd type="triangle"/>
          </a:ln>
        </p:spPr>
        <p:txBody>
          <a:bodyPr lIns="65023" tIns="65023" rIns="65023" bIns="65023"/>
          <a:lstStyle/>
          <a:p>
            <a:pPr algn="l" defTabSz="1300480">
              <a:defRPr sz="3400">
                <a:solidFill>
                  <a:srgbClr val="FFFFFF"/>
                </a:solidFill>
                <a:latin typeface="Garamond"/>
                <a:ea typeface="Garamond"/>
                <a:cs typeface="Garamond"/>
                <a:sym typeface="Garamond"/>
              </a:defRPr>
            </a:pPr>
          </a:p>
        </p:txBody>
      </p:sp>
      <p:sp>
        <p:nvSpPr>
          <p:cNvPr id="874" name="Line"/>
          <p:cNvSpPr/>
          <p:nvPr/>
        </p:nvSpPr>
        <p:spPr>
          <a:xfrm>
            <a:off x="2768547" y="5676900"/>
            <a:ext cx="1437746" cy="0"/>
          </a:xfrm>
          <a:prstGeom prst="line">
            <a:avLst/>
          </a:prstGeom>
          <a:ln w="76200">
            <a:solidFill>
              <a:srgbClr val="414141"/>
            </a:solidFill>
            <a:miter lim="400000"/>
            <a:tailEnd type="triangle"/>
          </a:ln>
        </p:spPr>
        <p:txBody>
          <a:bodyPr lIns="50800" tIns="50800" rIns="50800" bIns="50800" anchor="ctr"/>
          <a:lstStyle/>
          <a:p>
            <a:pPr>
              <a:defRPr sz="3200"/>
            </a:pPr>
          </a:p>
        </p:txBody>
      </p:sp>
      <p:sp>
        <p:nvSpPr>
          <p:cNvPr id="875" name="Line"/>
          <p:cNvSpPr/>
          <p:nvPr/>
        </p:nvSpPr>
        <p:spPr>
          <a:xfrm>
            <a:off x="8381046" y="5676900"/>
            <a:ext cx="1437745" cy="0"/>
          </a:xfrm>
          <a:prstGeom prst="line">
            <a:avLst/>
          </a:prstGeom>
          <a:ln w="76200">
            <a:solidFill>
              <a:srgbClr val="414141"/>
            </a:solidFill>
            <a:miter lim="400000"/>
            <a:tailEnd type="triangle"/>
          </a:ln>
        </p:spPr>
        <p:txBody>
          <a:bodyPr lIns="50800" tIns="50800" rIns="50800" bIns="50800" anchor="ctr"/>
          <a:lstStyle/>
          <a:p>
            <a:pPr>
              <a:defRPr sz="3200"/>
            </a:pPr>
          </a:p>
        </p:txBody>
      </p:sp>
      <p:grpSp>
        <p:nvGrpSpPr>
          <p:cNvPr id="878" name="Skill Acquisition: From Novice to Mastery"/>
          <p:cNvGrpSpPr/>
          <p:nvPr/>
        </p:nvGrpSpPr>
        <p:grpSpPr>
          <a:xfrm>
            <a:off x="436157" y="613957"/>
            <a:ext cx="12132486" cy="1781539"/>
            <a:chOff x="0" y="0"/>
            <a:chExt cx="12132484" cy="1781537"/>
          </a:xfrm>
        </p:grpSpPr>
        <p:sp>
          <p:nvSpPr>
            <p:cNvPr id="877" name="Skill Acquisition: From Novice to Mastery"/>
            <p:cNvSpPr txBox="1"/>
            <p:nvPr/>
          </p:nvSpPr>
          <p:spPr>
            <a:xfrm>
              <a:off x="71842" y="71842"/>
              <a:ext cx="11988801" cy="1637854"/>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543305">
                <a:lnSpc>
                  <a:spcPct val="90000"/>
                </a:lnSpc>
                <a:spcBef>
                  <a:spcPts val="1400"/>
                </a:spcBef>
                <a:defRPr b="1" i="1" sz="5208">
                  <a:solidFill>
                    <a:schemeClr val="accent5">
                      <a:hueOff val="-411174"/>
                      <a:satOff val="4030"/>
                      <a:lumOff val="-29867"/>
                    </a:schemeClr>
                  </a:solidFill>
                  <a:latin typeface="Georgia"/>
                  <a:ea typeface="Georgia"/>
                  <a:cs typeface="Georgia"/>
                  <a:sym typeface="Georgia"/>
                </a:defRPr>
              </a:lvl1pPr>
            </a:lstStyle>
            <a:p>
              <a:pPr/>
              <a:r>
                <a:t>Skill Acquisition: From Novice to Mastery</a:t>
              </a:r>
            </a:p>
          </p:txBody>
        </p:sp>
        <p:pic>
          <p:nvPicPr>
            <p:cNvPr id="876" name="Skill Acquisition: From Novice to Mastery Skill Acquisition: From Novice to Mastery" descr="Skill Acquisition: From Novice to Mastery Skill Acquisition: From Novice to Mastery"/>
            <p:cNvPicPr>
              <a:picLocks noChangeAspect="0"/>
            </p:cNvPicPr>
            <p:nvPr/>
          </p:nvPicPr>
          <p:blipFill>
            <a:blip r:embed="rId2">
              <a:extLst/>
            </a:blip>
            <a:stretch>
              <a:fillRect/>
            </a:stretch>
          </p:blipFill>
          <p:spPr>
            <a:xfrm>
              <a:off x="-1" y="0"/>
              <a:ext cx="12132486" cy="1781538"/>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878"/>
                                        </p:tgtEl>
                                        <p:attrNameLst>
                                          <p:attrName>style.visibility</p:attrName>
                                        </p:attrNameLst>
                                      </p:cBhvr>
                                      <p:to>
                                        <p:strVal val="visible"/>
                                      </p:to>
                                    </p:set>
                                    <p:animEffect filter="box(out)" transition="in">
                                      <p:cBhvr>
                                        <p:cTn id="7" dur="1000"/>
                                        <p:tgtEl>
                                          <p:spTgt spid="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8"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ouble-click to edit"/>
          <p:cNvSpPr txBox="1"/>
          <p:nvPr>
            <p:ph type="title"/>
          </p:nvPr>
        </p:nvSpPr>
        <p:spPr>
          <a:prstGeom prst="rect">
            <a:avLst/>
          </a:prstGeom>
        </p:spPr>
        <p:txBody>
          <a:bodyPr/>
          <a:lstStyle/>
          <a:p>
            <a:pPr>
              <a:defRPr sz="5000">
                <a:effectLst>
                  <a:outerShdw sx="100000" sy="100000" kx="0" ky="0" algn="b" rotWithShape="0" blurRad="12700" dist="25400" dir="2700000">
                    <a:srgbClr val="000000"/>
                  </a:outerShdw>
                </a:effectLst>
              </a:defRPr>
            </a:pPr>
          </a:p>
        </p:txBody>
      </p:sp>
      <p:sp>
        <p:nvSpPr>
          <p:cNvPr id="881" name="Motivation…"/>
          <p:cNvSpPr txBox="1"/>
          <p:nvPr>
            <p:ph type="body" idx="1"/>
          </p:nvPr>
        </p:nvSpPr>
        <p:spPr>
          <a:prstGeom prst="rect">
            <a:avLst/>
          </a:prstGeom>
        </p:spPr>
        <p:txBody>
          <a:bodyPr/>
          <a:lstStyle/>
          <a:p>
            <a:pPr marL="587375" indent="-587375" defTabSz="352425">
              <a:spcBef>
                <a:spcPts val="1800"/>
              </a:spcBef>
              <a:buClrTx/>
              <a:buSzPct val="75000"/>
              <a:buFontTx/>
              <a:buChar char="•"/>
              <a:defRPr sz="4500"/>
            </a:pPr>
            <a:r>
              <a:t>Motivation</a:t>
            </a:r>
          </a:p>
          <a:p>
            <a:pPr marL="587375" indent="-587375" defTabSz="352425">
              <a:spcBef>
                <a:spcPts val="1800"/>
              </a:spcBef>
              <a:buClrTx/>
              <a:buSzPct val="75000"/>
              <a:buFontTx/>
              <a:buChar char="•"/>
              <a:defRPr sz="4500"/>
            </a:pPr>
            <a:r>
              <a:t>Sensory sensitivities</a:t>
            </a:r>
          </a:p>
          <a:p>
            <a:pPr marL="587375" indent="-587375" defTabSz="352425">
              <a:spcBef>
                <a:spcPts val="1800"/>
              </a:spcBef>
              <a:buClrTx/>
              <a:buSzPct val="75000"/>
              <a:buFontTx/>
              <a:buChar char="•"/>
              <a:defRPr sz="4500"/>
            </a:pPr>
            <a:r>
              <a:t>Anxiety</a:t>
            </a:r>
          </a:p>
          <a:p>
            <a:pPr marL="587375" indent="-587375" defTabSz="352425">
              <a:spcBef>
                <a:spcPts val="1800"/>
              </a:spcBef>
              <a:buClrTx/>
              <a:buSzPct val="75000"/>
              <a:buFontTx/>
              <a:buChar char="•"/>
              <a:defRPr sz="4500"/>
            </a:pPr>
            <a:r>
              <a:t>Attention and impulsivity</a:t>
            </a:r>
          </a:p>
          <a:p>
            <a:pPr marL="587375" indent="-587375" defTabSz="352425">
              <a:spcBef>
                <a:spcPts val="1800"/>
              </a:spcBef>
              <a:buClrTx/>
              <a:buSzPct val="75000"/>
              <a:buFontTx/>
              <a:buChar char="•"/>
              <a:defRPr sz="4500"/>
            </a:pPr>
            <a:r>
              <a:t>Memory</a:t>
            </a:r>
          </a:p>
          <a:p>
            <a:pPr marL="587375" indent="-587375" defTabSz="352425">
              <a:spcBef>
                <a:spcPts val="1800"/>
              </a:spcBef>
              <a:buClrTx/>
              <a:buSzPct val="75000"/>
              <a:buFontTx/>
              <a:buChar char="•"/>
              <a:defRPr sz="4500"/>
            </a:pPr>
            <a:r>
              <a:t>Self-efficacy</a:t>
            </a:r>
          </a:p>
          <a:p>
            <a:pPr marL="587375" indent="-587375" defTabSz="352425">
              <a:spcBef>
                <a:spcPts val="1800"/>
              </a:spcBef>
              <a:buClrTx/>
              <a:buSzPct val="75000"/>
              <a:buFontTx/>
              <a:buChar char="•"/>
              <a:defRPr sz="4500"/>
            </a:pPr>
            <a:r>
              <a:t>Movement differences </a:t>
            </a:r>
          </a:p>
        </p:txBody>
      </p:sp>
      <p:grpSp>
        <p:nvGrpSpPr>
          <p:cNvPr id="884" name="Factors Affecting Performance:…"/>
          <p:cNvGrpSpPr/>
          <p:nvPr/>
        </p:nvGrpSpPr>
        <p:grpSpPr>
          <a:xfrm>
            <a:off x="436157" y="620531"/>
            <a:ext cx="12132486" cy="1781538"/>
            <a:chOff x="0" y="0"/>
            <a:chExt cx="12132484" cy="1781537"/>
          </a:xfrm>
        </p:grpSpPr>
        <p:sp>
          <p:nvSpPr>
            <p:cNvPr id="883" name="Factors Affecting Performance:…"/>
            <p:cNvSpPr txBox="1"/>
            <p:nvPr/>
          </p:nvSpPr>
          <p:spPr>
            <a:xfrm>
              <a:off x="71842" y="71842"/>
              <a:ext cx="11988801" cy="1637854"/>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defTabSz="461518">
                <a:lnSpc>
                  <a:spcPct val="90000"/>
                </a:lnSpc>
                <a:spcBef>
                  <a:spcPts val="1200"/>
                </a:spcBef>
                <a:defRPr b="1" i="1" sz="4424">
                  <a:solidFill>
                    <a:schemeClr val="accent5">
                      <a:hueOff val="-411174"/>
                      <a:satOff val="4030"/>
                      <a:lumOff val="-29867"/>
                    </a:schemeClr>
                  </a:solidFill>
                  <a:latin typeface="Georgia"/>
                  <a:ea typeface="Georgia"/>
                  <a:cs typeface="Georgia"/>
                  <a:sym typeface="Georgia"/>
                </a:defRPr>
              </a:pPr>
              <a:r>
                <a:t>Factors Affecting Performance: </a:t>
              </a:r>
            </a:p>
            <a:p>
              <a:pPr defTabSz="461518">
                <a:lnSpc>
                  <a:spcPct val="90000"/>
                </a:lnSpc>
                <a:spcBef>
                  <a:spcPts val="1200"/>
                </a:spcBef>
                <a:defRPr b="1" i="1" sz="4424">
                  <a:solidFill>
                    <a:schemeClr val="accent5">
                      <a:hueOff val="-411174"/>
                      <a:satOff val="4030"/>
                      <a:lumOff val="-29867"/>
                    </a:schemeClr>
                  </a:solidFill>
                  <a:latin typeface="Georgia"/>
                  <a:ea typeface="Georgia"/>
                  <a:cs typeface="Georgia"/>
                  <a:sym typeface="Georgia"/>
                </a:defRPr>
              </a:pPr>
              <a:r>
                <a:t>Moving Beyond </a:t>
              </a:r>
              <a:r>
                <a:t>“</a:t>
              </a:r>
              <a:r>
                <a:t>Can</a:t>
              </a:r>
              <a:r>
                <a:t>’</a:t>
              </a:r>
              <a:r>
                <a:t>t Do vs. Won</a:t>
              </a:r>
              <a:r>
                <a:t>’</a:t>
              </a:r>
              <a:r>
                <a:t>t Do</a:t>
              </a:r>
              <a:r>
                <a:t>”</a:t>
              </a:r>
            </a:p>
          </p:txBody>
        </p:sp>
        <p:pic>
          <p:nvPicPr>
            <p:cNvPr id="882" name="Factors Affecting Performance:… Factors Affecting Performance: Moving Beyond “Can’t Do vs. Won’t Do”" descr="Factors Affecting Performance:… Factors Affecting Performance: Moving Beyond “Can’t Do vs. Won’t Do”"/>
            <p:cNvPicPr>
              <a:picLocks noChangeAspect="0"/>
            </p:cNvPicPr>
            <p:nvPr/>
          </p:nvPicPr>
          <p:blipFill>
            <a:blip r:embed="rId2">
              <a:extLst/>
            </a:blip>
            <a:stretch>
              <a:fillRect/>
            </a:stretch>
          </p:blipFill>
          <p:spPr>
            <a:xfrm>
              <a:off x="-1" y="0"/>
              <a:ext cx="12132486" cy="1781538"/>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884"/>
                                        </p:tgtEl>
                                        <p:attrNameLst>
                                          <p:attrName>style.visibility</p:attrName>
                                        </p:attrNameLst>
                                      </p:cBhvr>
                                      <p:to>
                                        <p:strVal val="visible"/>
                                      </p:to>
                                    </p:set>
                                    <p:animEffect filter="box(out)" transition="in">
                                      <p:cBhvr>
                                        <p:cTn id="7" dur="1000"/>
                                        <p:tgtEl>
                                          <p:spTgt spid="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4"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Does the child perform the skill across multiple settings and persons?…"/>
          <p:cNvSpPr txBox="1"/>
          <p:nvPr>
            <p:ph type="body" idx="1"/>
          </p:nvPr>
        </p:nvSpPr>
        <p:spPr>
          <a:prstGeom prst="rect">
            <a:avLst/>
          </a:prstGeom>
        </p:spPr>
        <p:txBody>
          <a:bodyPr anchor="t"/>
          <a:lstStyle/>
          <a:p>
            <a:pPr marL="496005" indent="-496005">
              <a:spcBef>
                <a:spcPts val="900"/>
              </a:spcBef>
              <a:buClrTx/>
              <a:buSzPct val="75000"/>
              <a:buFontTx/>
              <a:buChar char="•"/>
              <a:defRPr sz="3800"/>
            </a:pPr>
            <a:r>
              <a:t>Does the child perform the skill across multiple settings and persons?</a:t>
            </a:r>
          </a:p>
          <a:p>
            <a:pPr marL="496005" indent="-496005">
              <a:spcBef>
                <a:spcPts val="900"/>
              </a:spcBef>
              <a:buClrTx/>
              <a:buSzPct val="75000"/>
              <a:buFontTx/>
              <a:buChar char="•"/>
              <a:defRPr sz="3800"/>
            </a:pPr>
            <a:r>
              <a:t>Does the child perform the skill when reinforcement is provided?</a:t>
            </a:r>
          </a:p>
          <a:p>
            <a:pPr marL="496005" indent="-496005">
              <a:spcBef>
                <a:spcPts val="900"/>
              </a:spcBef>
              <a:buClrTx/>
              <a:buSzPct val="75000"/>
              <a:buFontTx/>
              <a:buChar char="•"/>
              <a:defRPr sz="3800"/>
            </a:pPr>
            <a:r>
              <a:t>Does the child perform the skill without support or assistance?</a:t>
            </a:r>
          </a:p>
          <a:p>
            <a:pPr marL="496005" indent="-496005">
              <a:spcBef>
                <a:spcPts val="900"/>
              </a:spcBef>
              <a:buClrTx/>
              <a:buSzPct val="75000"/>
              <a:buFontTx/>
              <a:buChar char="•"/>
              <a:defRPr sz="3800"/>
            </a:pPr>
            <a:r>
              <a:t>Does the child perform the skill fluently and effortlessly?</a:t>
            </a:r>
          </a:p>
          <a:p>
            <a:pPr marL="496005" indent="-496005">
              <a:spcBef>
                <a:spcPts val="900"/>
              </a:spcBef>
              <a:buClrTx/>
              <a:buSzPct val="75000"/>
              <a:buFontTx/>
              <a:buChar char="•"/>
              <a:defRPr sz="3800"/>
            </a:pPr>
            <a:r>
              <a:t>Does the child perform the skill when environmental modifications are made?</a:t>
            </a:r>
          </a:p>
        </p:txBody>
      </p:sp>
      <p:grpSp>
        <p:nvGrpSpPr>
          <p:cNvPr id="889" name="How to Discern between a SAD and PD"/>
          <p:cNvGrpSpPr/>
          <p:nvPr/>
        </p:nvGrpSpPr>
        <p:grpSpPr>
          <a:xfrm>
            <a:off x="347257" y="506231"/>
            <a:ext cx="12132486" cy="1781538"/>
            <a:chOff x="0" y="0"/>
            <a:chExt cx="12132484" cy="1781537"/>
          </a:xfrm>
        </p:grpSpPr>
        <p:sp>
          <p:nvSpPr>
            <p:cNvPr id="888" name="How to Discern between a SAD and PD"/>
            <p:cNvSpPr txBox="1"/>
            <p:nvPr/>
          </p:nvSpPr>
          <p:spPr>
            <a:xfrm>
              <a:off x="71842" y="71842"/>
              <a:ext cx="11988801" cy="1637854"/>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defTabSz="543305">
                <a:lnSpc>
                  <a:spcPct val="90000"/>
                </a:lnSpc>
                <a:spcBef>
                  <a:spcPts val="1400"/>
                </a:spcBef>
                <a:defRPr b="1" i="1" sz="5208">
                  <a:solidFill>
                    <a:schemeClr val="accent5">
                      <a:hueOff val="-411174"/>
                      <a:satOff val="4030"/>
                      <a:lumOff val="-29867"/>
                    </a:schemeClr>
                  </a:solidFill>
                  <a:latin typeface="Georgia"/>
                  <a:ea typeface="Georgia"/>
                  <a:cs typeface="Georgia"/>
                  <a:sym typeface="Georgia"/>
                </a:defRPr>
              </a:lvl1pPr>
            </a:lstStyle>
            <a:p>
              <a:pPr/>
              <a:r>
                <a:t>How to Discern between a SAD and PD</a:t>
              </a:r>
            </a:p>
          </p:txBody>
        </p:sp>
        <p:pic>
          <p:nvPicPr>
            <p:cNvPr id="887" name="How to Discern between a SAD and PD How to Discern between a SAD and PD" descr="How to Discern between a SAD and PD How to Discern between a SAD and PD"/>
            <p:cNvPicPr>
              <a:picLocks noChangeAspect="0"/>
            </p:cNvPicPr>
            <p:nvPr/>
          </p:nvPicPr>
          <p:blipFill>
            <a:blip r:embed="rId2">
              <a:extLst/>
            </a:blip>
            <a:stretch>
              <a:fillRect/>
            </a:stretch>
          </p:blipFill>
          <p:spPr>
            <a:xfrm>
              <a:off x="-1" y="0"/>
              <a:ext cx="12132486" cy="1781538"/>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889"/>
                                        </p:tgtEl>
                                        <p:attrNameLst>
                                          <p:attrName>style.visibility</p:attrName>
                                        </p:attrNameLst>
                                      </p:cBhvr>
                                      <p:to>
                                        <p:strVal val="visible"/>
                                      </p:to>
                                    </p:set>
                                    <p:animEffect filter="box(out)" transition="in">
                                      <p:cBhvr>
                                        <p:cTn id="7" dur="1000"/>
                                        <p:tgtEl>
                                          <p:spTgt spid="8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886">
                                            <p:bg/>
                                          </p:spTgt>
                                        </p:tgtEl>
                                        <p:attrNameLst>
                                          <p:attrName>style.visibility</p:attrName>
                                        </p:attrNameLst>
                                      </p:cBhvr>
                                      <p:to>
                                        <p:strVal val="visible"/>
                                      </p:to>
                                    </p:set>
                                    <p:animEffect filter="box(out)" transition="in">
                                      <p:cBhvr>
                                        <p:cTn id="12" dur="1000"/>
                                        <p:tgtEl>
                                          <p:spTgt spid="886">
                                            <p:bg/>
                                          </p:spTgt>
                                        </p:tgtEl>
                                      </p:cBhvr>
                                    </p:animEffect>
                                  </p:childTnLst>
                                </p:cTn>
                              </p:par>
                              <p:par>
                                <p:cTn id="13" presetClass="entr" nodeType="withEffect" presetSubtype="32" presetID="4" grpId="2" fill="hold">
                                  <p:stCondLst>
                                    <p:cond delay="0"/>
                                  </p:stCondLst>
                                  <p:iterate type="el" backwards="0">
                                    <p:tmAbs val="0"/>
                                  </p:iterate>
                                  <p:childTnLst>
                                    <p:set>
                                      <p:cBhvr>
                                        <p:cTn id="14" fill="hold"/>
                                        <p:tgtEl>
                                          <p:spTgt spid="886">
                                            <p:txEl>
                                              <p:pRg st="0" end="0"/>
                                            </p:txEl>
                                          </p:spTgt>
                                        </p:tgtEl>
                                        <p:attrNameLst>
                                          <p:attrName>style.visibility</p:attrName>
                                        </p:attrNameLst>
                                      </p:cBhvr>
                                      <p:to>
                                        <p:strVal val="visible"/>
                                      </p:to>
                                    </p:set>
                                    <p:animEffect filter="box(out)" transition="in">
                                      <p:cBhvr>
                                        <p:cTn id="15" dur="1000"/>
                                        <p:tgtEl>
                                          <p:spTgt spid="88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2" fill="hold">
                                  <p:stCondLst>
                                    <p:cond delay="0"/>
                                  </p:stCondLst>
                                  <p:iterate type="el" backwards="0">
                                    <p:tmAbs val="0"/>
                                  </p:iterate>
                                  <p:childTnLst>
                                    <p:set>
                                      <p:cBhvr>
                                        <p:cTn id="19" fill="hold"/>
                                        <p:tgtEl>
                                          <p:spTgt spid="886">
                                            <p:txEl>
                                              <p:pRg st="1" end="1"/>
                                            </p:txEl>
                                          </p:spTgt>
                                        </p:tgtEl>
                                        <p:attrNameLst>
                                          <p:attrName>style.visibility</p:attrName>
                                        </p:attrNameLst>
                                      </p:cBhvr>
                                      <p:to>
                                        <p:strVal val="visible"/>
                                      </p:to>
                                    </p:set>
                                    <p:animEffect filter="box(out)" transition="in">
                                      <p:cBhvr>
                                        <p:cTn id="20" dur="1000"/>
                                        <p:tgtEl>
                                          <p:spTgt spid="88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2" fill="hold">
                                  <p:stCondLst>
                                    <p:cond delay="0"/>
                                  </p:stCondLst>
                                  <p:iterate type="el" backwards="0">
                                    <p:tmAbs val="0"/>
                                  </p:iterate>
                                  <p:childTnLst>
                                    <p:set>
                                      <p:cBhvr>
                                        <p:cTn id="24" fill="hold"/>
                                        <p:tgtEl>
                                          <p:spTgt spid="886">
                                            <p:txEl>
                                              <p:pRg st="2" end="2"/>
                                            </p:txEl>
                                          </p:spTgt>
                                        </p:tgtEl>
                                        <p:attrNameLst>
                                          <p:attrName>style.visibility</p:attrName>
                                        </p:attrNameLst>
                                      </p:cBhvr>
                                      <p:to>
                                        <p:strVal val="visible"/>
                                      </p:to>
                                    </p:set>
                                    <p:animEffect filter="box(out)" transition="in">
                                      <p:cBhvr>
                                        <p:cTn id="25" dur="1000"/>
                                        <p:tgtEl>
                                          <p:spTgt spid="88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2" presetID="4" grpId="2" fill="hold">
                                  <p:stCondLst>
                                    <p:cond delay="0"/>
                                  </p:stCondLst>
                                  <p:iterate type="el" backwards="0">
                                    <p:tmAbs val="0"/>
                                  </p:iterate>
                                  <p:childTnLst>
                                    <p:set>
                                      <p:cBhvr>
                                        <p:cTn id="29" fill="hold"/>
                                        <p:tgtEl>
                                          <p:spTgt spid="886">
                                            <p:txEl>
                                              <p:pRg st="3" end="3"/>
                                            </p:txEl>
                                          </p:spTgt>
                                        </p:tgtEl>
                                        <p:attrNameLst>
                                          <p:attrName>style.visibility</p:attrName>
                                        </p:attrNameLst>
                                      </p:cBhvr>
                                      <p:to>
                                        <p:strVal val="visible"/>
                                      </p:to>
                                    </p:set>
                                    <p:animEffect filter="box(out)" transition="in">
                                      <p:cBhvr>
                                        <p:cTn id="30" dur="1000"/>
                                        <p:tgtEl>
                                          <p:spTgt spid="88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4" grpId="2" fill="hold">
                                  <p:stCondLst>
                                    <p:cond delay="0"/>
                                  </p:stCondLst>
                                  <p:iterate type="el" backwards="0">
                                    <p:tmAbs val="0"/>
                                  </p:iterate>
                                  <p:childTnLst>
                                    <p:set>
                                      <p:cBhvr>
                                        <p:cTn id="34" fill="hold"/>
                                        <p:tgtEl>
                                          <p:spTgt spid="886">
                                            <p:txEl>
                                              <p:pRg st="4" end="4"/>
                                            </p:txEl>
                                          </p:spTgt>
                                        </p:tgtEl>
                                        <p:attrNameLst>
                                          <p:attrName>style.visibility</p:attrName>
                                        </p:attrNameLst>
                                      </p:cBhvr>
                                      <p:to>
                                        <p:strVal val="visible"/>
                                      </p:to>
                                    </p:set>
                                    <p:animEffect filter="box(out)" transition="in">
                                      <p:cBhvr>
                                        <p:cTn id="35" dur="1000"/>
                                        <p:tgtEl>
                                          <p:spTgt spid="88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6" grpId="2"/>
      <p:bldP build="whole" bldLvl="1" animBg="1" rev="0" advAuto="0" spid="889"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Evidence Based Practices Used in the BSR Program"/>
          <p:cNvSpPr txBox="1"/>
          <p:nvPr>
            <p:ph type="title" idx="4294967295"/>
          </p:nvPr>
        </p:nvSpPr>
        <p:spPr>
          <a:prstGeom prst="rect">
            <a:avLst/>
          </a:prstGeom>
          <a:gradFill>
            <a:gsLst>
              <a:gs pos="0">
                <a:srgbClr val="89847F"/>
              </a:gs>
              <a:gs pos="100000">
                <a:srgbClr val="FFF7ED"/>
              </a:gs>
            </a:gsLst>
            <a:lin ang="2700000"/>
          </a:gradFill>
          <a:ln w="9525">
            <a:round/>
          </a:ln>
        </p:spPr>
        <p:txBody>
          <a:bodyPr/>
          <a:lstStyle>
            <a:lvl1pPr defTabSz="391414">
              <a:spcBef>
                <a:spcPts val="1000"/>
              </a:spcBef>
              <a:defRPr b="1" sz="3752">
                <a:solidFill>
                  <a:schemeClr val="accent5">
                    <a:hueOff val="-411174"/>
                    <a:satOff val="4030"/>
                    <a:lumOff val="-29867"/>
                  </a:schemeClr>
                </a:solidFill>
                <a:latin typeface="Georgia"/>
                <a:ea typeface="Georgia"/>
                <a:cs typeface="Georgia"/>
                <a:sym typeface="Georgia"/>
              </a:defRPr>
            </a:lvl1pPr>
          </a:lstStyle>
          <a:p>
            <a:pPr/>
            <a:r>
              <a:t>Evidence Based Practices Used in the BSR Program</a:t>
            </a:r>
          </a:p>
        </p:txBody>
      </p:sp>
      <p:sp>
        <p:nvSpPr>
          <p:cNvPr id="892" name="Self-Management…"/>
          <p:cNvSpPr txBox="1"/>
          <p:nvPr>
            <p:ph type="body" idx="4294967295"/>
          </p:nvPr>
        </p:nvSpPr>
        <p:spPr>
          <a:xfrm>
            <a:off x="508000" y="2057400"/>
            <a:ext cx="11988800" cy="6096000"/>
          </a:xfrm>
          <a:prstGeom prst="rect">
            <a:avLst/>
          </a:prstGeom>
          <a:gradFill>
            <a:gsLst>
              <a:gs pos="0">
                <a:srgbClr val="FFF7ED"/>
              </a:gs>
              <a:gs pos="100000">
                <a:srgbClr val="89847F"/>
              </a:gs>
            </a:gsLst>
            <a:lin ang="2700000"/>
          </a:gradFill>
          <a:ln w="9525">
            <a:round/>
          </a:ln>
        </p:spPr>
        <p:txBody>
          <a:bodyPr/>
          <a:lstStyle/>
          <a:p>
            <a:pPr marL="0" indent="0" defTabSz="537463">
              <a:spcBef>
                <a:spcPts val="700"/>
              </a:spcBef>
              <a:buClrTx/>
              <a:buSzTx/>
              <a:buFontTx/>
              <a:buNone/>
              <a:defRPr b="0" sz="2760"/>
            </a:pPr>
            <a:r>
              <a:t>Self-Management</a:t>
            </a:r>
            <a:endParaRPr sz="3128"/>
          </a:p>
          <a:p>
            <a:pPr marL="0" indent="0" defTabSz="537463">
              <a:spcBef>
                <a:spcPts val="700"/>
              </a:spcBef>
              <a:buClrTx/>
              <a:buSzTx/>
              <a:buFontTx/>
              <a:buNone/>
              <a:defRPr b="0" sz="2760"/>
            </a:pPr>
            <a:r>
              <a:t>Social Narratives</a:t>
            </a:r>
            <a:endParaRPr sz="3128"/>
          </a:p>
          <a:p>
            <a:pPr marL="0" indent="0" defTabSz="537463">
              <a:spcBef>
                <a:spcPts val="700"/>
              </a:spcBef>
              <a:buClrTx/>
              <a:buSzTx/>
              <a:buFontTx/>
              <a:buNone/>
              <a:defRPr b="0" sz="2760"/>
            </a:pPr>
            <a:r>
              <a:t>Social Skills Training</a:t>
            </a:r>
            <a:endParaRPr sz="3128"/>
          </a:p>
          <a:p>
            <a:pPr marL="0" indent="0" defTabSz="537463">
              <a:spcBef>
                <a:spcPts val="700"/>
              </a:spcBef>
              <a:buClrTx/>
              <a:buSzTx/>
              <a:buFontTx/>
              <a:buNone/>
              <a:defRPr b="0" sz="2760"/>
            </a:pPr>
            <a:r>
              <a:t>Prompting</a:t>
            </a:r>
            <a:endParaRPr sz="3128"/>
          </a:p>
          <a:p>
            <a:pPr marL="0" indent="0" defTabSz="537463">
              <a:spcBef>
                <a:spcPts val="700"/>
              </a:spcBef>
              <a:buClrTx/>
              <a:buSzTx/>
              <a:buFontTx/>
              <a:buNone/>
              <a:defRPr b="0" sz="2760"/>
            </a:pPr>
            <a:r>
              <a:t>Peer Mediated Interventions</a:t>
            </a:r>
            <a:endParaRPr sz="3128"/>
          </a:p>
          <a:p>
            <a:pPr marL="0" indent="0" defTabSz="537463">
              <a:spcBef>
                <a:spcPts val="700"/>
              </a:spcBef>
              <a:buClrTx/>
              <a:buSzTx/>
              <a:buFontTx/>
              <a:buNone/>
              <a:defRPr b="0" sz="2760"/>
            </a:pPr>
            <a:r>
              <a:t>Modeling</a:t>
            </a:r>
            <a:endParaRPr sz="3128"/>
          </a:p>
          <a:p>
            <a:pPr marL="0" indent="0" defTabSz="537463">
              <a:spcBef>
                <a:spcPts val="700"/>
              </a:spcBef>
              <a:buClrTx/>
              <a:buSzTx/>
              <a:buFontTx/>
              <a:buNone/>
              <a:defRPr b="0" sz="2760"/>
            </a:pPr>
            <a:r>
              <a:t>Structured Play Group</a:t>
            </a:r>
            <a:endParaRPr sz="3128"/>
          </a:p>
          <a:p>
            <a:pPr marL="0" indent="0" defTabSz="537463">
              <a:spcBef>
                <a:spcPts val="700"/>
              </a:spcBef>
              <a:buClrTx/>
              <a:buSzTx/>
              <a:buFontTx/>
              <a:buNone/>
              <a:defRPr b="0" sz="2760"/>
            </a:pPr>
            <a:r>
              <a:t>Video Modeling</a:t>
            </a:r>
            <a:endParaRPr sz="3128"/>
          </a:p>
          <a:p>
            <a:pPr marL="0" indent="0" defTabSz="537463">
              <a:spcBef>
                <a:spcPts val="700"/>
              </a:spcBef>
              <a:buClrTx/>
              <a:buSzTx/>
              <a:buFontTx/>
              <a:buNone/>
              <a:defRPr b="0" sz="2760"/>
            </a:pPr>
            <a:r>
              <a:t>Reinforcement+</a:t>
            </a:r>
            <a:endParaRPr sz="3128"/>
          </a:p>
          <a:p>
            <a:pPr marL="0" indent="0" defTabSz="537463">
              <a:spcBef>
                <a:spcPts val="700"/>
              </a:spcBef>
              <a:buClrTx/>
              <a:buSzTx/>
              <a:buFontTx/>
              <a:buNone/>
              <a:defRPr b="0" sz="2760"/>
            </a:pPr>
            <a:r>
              <a:t>Cognitive Behavioral Intervention</a:t>
            </a:r>
            <a:endParaRPr sz="3128"/>
          </a:p>
          <a:p>
            <a:pPr marL="0" indent="0" defTabSz="537463">
              <a:spcBef>
                <a:spcPts val="700"/>
              </a:spcBef>
              <a:buClrTx/>
              <a:buSzTx/>
              <a:buFontTx/>
              <a:buNone/>
              <a:defRPr b="0" sz="2760"/>
            </a:pPr>
            <a:r>
              <a:t>Technology Aided Instruction</a:t>
            </a:r>
            <a:endParaRPr sz="3128"/>
          </a:p>
          <a:p>
            <a:pPr marL="0" indent="0" defTabSz="537463">
              <a:spcBef>
                <a:spcPts val="700"/>
              </a:spcBef>
              <a:buClrTx/>
              <a:buSzTx/>
              <a:buFontTx/>
              <a:buNone/>
              <a:defRPr b="0" sz="2760"/>
            </a:pPr>
            <a:r>
              <a:t>Time Delay Prompt Fading</a:t>
            </a:r>
          </a:p>
        </p:txBody>
      </p:sp>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892"/>
                                        </p:tgtEl>
                                        <p:attrNameLst>
                                          <p:attrName>style.visibility</p:attrName>
                                        </p:attrNameLst>
                                      </p:cBhvr>
                                      <p:to>
                                        <p:strVal val="visible"/>
                                      </p:to>
                                    </p:set>
                                    <p:animEffect filter="wipe(left)" transition="in">
                                      <p:cBhvr>
                                        <p:cTn id="7" dur="1000"/>
                                        <p:tgtEl>
                                          <p:spTgt spid="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2"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Evidence Based Practices for Youth on the Autism Spectrum"/>
          <p:cNvSpPr txBox="1"/>
          <p:nvPr>
            <p:ph type="title" idx="4294967295"/>
          </p:nvPr>
        </p:nvSpPr>
        <p:spPr>
          <a:prstGeom prst="rect">
            <a:avLst/>
          </a:prstGeom>
          <a:gradFill>
            <a:gsLst>
              <a:gs pos="0">
                <a:srgbClr val="89847F"/>
              </a:gs>
              <a:gs pos="100000">
                <a:srgbClr val="FFF7ED"/>
              </a:gs>
            </a:gsLst>
            <a:lin ang="2700000"/>
          </a:gradFill>
          <a:ln w="9525">
            <a:round/>
          </a:ln>
        </p:spPr>
        <p:txBody>
          <a:bodyPr/>
          <a:lstStyle>
            <a:lvl1pPr defTabSz="438150">
              <a:spcBef>
                <a:spcPts val="1200"/>
              </a:spcBef>
              <a:defRPr b="1" sz="3750">
                <a:solidFill>
                  <a:schemeClr val="accent5">
                    <a:hueOff val="-411174"/>
                    <a:satOff val="4030"/>
                    <a:lumOff val="-29867"/>
                  </a:schemeClr>
                </a:solidFill>
                <a:latin typeface="Georgia"/>
                <a:ea typeface="Georgia"/>
                <a:cs typeface="Georgia"/>
                <a:sym typeface="Georgia"/>
              </a:defRPr>
            </a:lvl1pPr>
          </a:lstStyle>
          <a:p>
            <a:pPr/>
            <a:r>
              <a:t>Evidence Based Practices for Youth on the Autism Spectrum</a:t>
            </a:r>
          </a:p>
        </p:txBody>
      </p:sp>
      <p:sp>
        <p:nvSpPr>
          <p:cNvPr id="895" name="National Professional Development Center on Autism:…"/>
          <p:cNvSpPr txBox="1"/>
          <p:nvPr>
            <p:ph type="body" idx="4294967295"/>
          </p:nvPr>
        </p:nvSpPr>
        <p:spPr>
          <a:xfrm>
            <a:off x="508000" y="2082800"/>
            <a:ext cx="11988800" cy="6096000"/>
          </a:xfrm>
          <a:prstGeom prst="rect">
            <a:avLst/>
          </a:prstGeom>
          <a:gradFill>
            <a:gsLst>
              <a:gs pos="0">
                <a:srgbClr val="FFF7ED"/>
              </a:gs>
              <a:gs pos="100000">
                <a:srgbClr val="89847F"/>
              </a:gs>
            </a:gsLst>
            <a:lin ang="2700000"/>
          </a:gradFill>
          <a:ln w="9525">
            <a:round/>
          </a:ln>
        </p:spPr>
        <p:txBody>
          <a:bodyPr/>
          <a:lstStyle/>
          <a:p>
            <a:pPr marL="487680" indent="-487680" defTabSz="584200">
              <a:lnSpc>
                <a:spcPct val="80000"/>
              </a:lnSpc>
              <a:spcBef>
                <a:spcPts val="1200"/>
              </a:spcBef>
              <a:buSzTx/>
              <a:buNone/>
              <a:defRPr b="0" sz="4200"/>
            </a:pPr>
            <a:r>
              <a:t>National Professional Development Center on Autism:</a:t>
            </a:r>
          </a:p>
          <a:p>
            <a:pPr marL="487680" indent="-487680" defTabSz="584200">
              <a:lnSpc>
                <a:spcPct val="80000"/>
              </a:lnSpc>
              <a:spcBef>
                <a:spcPts val="800"/>
              </a:spcBef>
              <a:buSzTx/>
              <a:buNone/>
              <a:defRPr b="0" sz="4200" u="sng"/>
            </a:pPr>
            <a:r>
              <a:rPr>
                <a:hlinkClick r:id="rId2" invalidUrl="" action="" tgtFrame="" tooltip="" history="1" highlightClick="0" endSnd="0"/>
              </a:rPr>
              <a:t>http://autismpdc.fpg.unc.edu/node/</a:t>
            </a:r>
            <a:r>
              <a:rPr>
                <a:hlinkClick r:id="rId2" invalidUrl="" action="" tgtFrame="" tooltip="" history="1" highlightClick="0" endSnd="0"/>
              </a:rPr>
              <a:t>19</a:t>
            </a:r>
          </a:p>
          <a:p>
            <a:pPr marL="487680" indent="-487680" defTabSz="584200">
              <a:lnSpc>
                <a:spcPct val="80000"/>
              </a:lnSpc>
              <a:spcBef>
                <a:spcPts val="800"/>
              </a:spcBef>
              <a:buSzTx/>
              <a:buNone/>
              <a:defRPr b="0" sz="4200"/>
            </a:pPr>
          </a:p>
          <a:p>
            <a:pPr marL="487680" indent="-487680" defTabSz="584200">
              <a:lnSpc>
                <a:spcPct val="80000"/>
              </a:lnSpc>
              <a:spcBef>
                <a:spcPts val="1200"/>
              </a:spcBef>
              <a:buSzTx/>
              <a:buNone/>
              <a:defRPr b="0" sz="4200"/>
            </a:pPr>
            <a:r>
              <a:t>National Autism Center</a:t>
            </a:r>
          </a:p>
          <a:p>
            <a:pPr marL="487680" indent="-487680" defTabSz="584200">
              <a:lnSpc>
                <a:spcPct val="80000"/>
              </a:lnSpc>
              <a:spcBef>
                <a:spcPts val="800"/>
              </a:spcBef>
              <a:buSzTx/>
              <a:buNone/>
              <a:defRPr b="0" sz="4200" u="sng"/>
            </a:pPr>
            <a:r>
              <a:rPr>
                <a:hlinkClick r:id="rId3" invalidUrl="" action="" tgtFrame="" tooltip="" history="1" highlightClick="0" endSnd="0"/>
              </a:rPr>
              <a:t>http://www.nationalautismcenter.org/national-standards-project/phase-2</a:t>
            </a:r>
            <a:r>
              <a:rPr>
                <a:hlinkClick r:id="rId3" invalidUrl="" action="" tgtFrame="" tooltip="" history="1" highlightClick="0" endSnd="0"/>
              </a:rPr>
              <a:t>/</a:t>
            </a:r>
          </a:p>
          <a:p>
            <a:pPr marL="487680" indent="-487680" defTabSz="584200">
              <a:lnSpc>
                <a:spcPct val="80000"/>
              </a:lnSpc>
              <a:spcBef>
                <a:spcPts val="800"/>
              </a:spcBef>
              <a:buSzTx/>
              <a:buNone/>
              <a:defRPr b="0" sz="4200"/>
            </a:pPr>
            <a: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The BSR Program is Aligned with the CASEL Core SEL Competencies"/>
          <p:cNvSpPr txBox="1"/>
          <p:nvPr>
            <p:ph type="title"/>
          </p:nvPr>
        </p:nvSpPr>
        <p:spPr>
          <a:prstGeom prst="rect">
            <a:avLst/>
          </a:prstGeom>
        </p:spPr>
        <p:txBody>
          <a:bodyPr/>
          <a:lstStyle>
            <a:lvl1pPr defTabSz="321310">
              <a:spcBef>
                <a:spcPts val="800"/>
              </a:spcBef>
              <a:defRPr sz="3850">
                <a:solidFill>
                  <a:schemeClr val="accent5">
                    <a:hueOff val="-411174"/>
                    <a:satOff val="4030"/>
                    <a:lumOff val="-29867"/>
                  </a:schemeClr>
                </a:solidFill>
              </a:defRPr>
            </a:lvl1pPr>
          </a:lstStyle>
          <a:p>
            <a:pPr/>
            <a:r>
              <a:t>The BSR Program is Aligned with the CASEL Core SEL Competencies</a:t>
            </a:r>
          </a:p>
        </p:txBody>
      </p:sp>
      <p:grpSp>
        <p:nvGrpSpPr>
          <p:cNvPr id="900" name="Image Gallery">
            <a:hlinkClick r:id="rId2" invalidUrl="" action="" tgtFrame="" tooltip="" history="1" highlightClick="0" endSnd="0"/>
          </p:cNvPr>
          <p:cNvGrpSpPr/>
          <p:nvPr/>
        </p:nvGrpSpPr>
        <p:grpSpPr>
          <a:xfrm>
            <a:off x="508000" y="2298700"/>
            <a:ext cx="11988800" cy="7384902"/>
            <a:chOff x="0" y="0"/>
            <a:chExt cx="11988800" cy="7384901"/>
          </a:xfrm>
        </p:grpSpPr>
        <p:pic>
          <p:nvPicPr>
            <p:cNvPr id="898" name="Screen Shot 2019-10-03 at 12.38.42 AM.png" descr="Screen Shot 2019-10-03 at 12.38.42 AM.png"/>
            <p:cNvPicPr>
              <a:picLocks noChangeAspect="1"/>
            </p:cNvPicPr>
            <p:nvPr/>
          </p:nvPicPr>
          <p:blipFill>
            <a:blip r:embed="rId3">
              <a:extLst/>
            </a:blip>
            <a:srcRect l="0" t="0" r="0" b="0"/>
            <a:stretch>
              <a:fillRect/>
            </a:stretch>
          </p:blipFill>
          <p:spPr>
            <a:xfrm>
              <a:off x="2408973" y="0"/>
              <a:ext cx="7170854" cy="6826102"/>
            </a:xfrm>
            <a:prstGeom prst="rect">
              <a:avLst/>
            </a:prstGeom>
            <a:ln w="12700" cap="flat">
              <a:noFill/>
              <a:miter lim="400000"/>
            </a:ln>
            <a:effectLst/>
          </p:spPr>
        </p:pic>
        <p:sp>
          <p:nvSpPr>
            <p:cNvPr id="899" name="Core SEL Competencies"/>
            <p:cNvSpPr/>
            <p:nvPr/>
          </p:nvSpPr>
          <p:spPr>
            <a:xfrm>
              <a:off x="0" y="6902301"/>
              <a:ext cx="11988800"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i="1" sz="2000"/>
              </a:lvl1pPr>
            </a:lstStyle>
            <a:p>
              <a:pPr/>
              <a:r>
                <a:t>Core SEL Competencies</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Hume, Bellini, &amp; Pratt, 2005)"/>
          <p:cNvSpPr txBox="1"/>
          <p:nvPr/>
        </p:nvSpPr>
        <p:spPr>
          <a:xfrm>
            <a:off x="3093529" y="8928664"/>
            <a:ext cx="681774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1600"/>
              </a:spcBef>
              <a:defRPr b="1" sz="3400">
                <a:solidFill>
                  <a:srgbClr val="546056"/>
                </a:solidFill>
                <a:latin typeface="Georgia"/>
                <a:ea typeface="Georgia"/>
                <a:cs typeface="Georgia"/>
                <a:sym typeface="Georgia"/>
              </a:defRPr>
            </a:lvl1pPr>
          </a:lstStyle>
          <a:p>
            <a:pPr/>
            <a:r>
              <a:t>(Hume, Bellini, &amp; Pratt, 2005)</a:t>
            </a:r>
          </a:p>
        </p:txBody>
      </p:sp>
      <p:pic>
        <p:nvPicPr>
          <p:cNvPr id="340" name="Screen Shot 2019-07-09 at 12.32.22 PM.png" descr="Screen Shot 2019-07-09 at 12.32.22 PM.png"/>
          <p:cNvPicPr>
            <a:picLocks noChangeAspect="1"/>
          </p:cNvPicPr>
          <p:nvPr/>
        </p:nvPicPr>
        <p:blipFill>
          <a:blip r:embed="rId2">
            <a:extLst/>
          </a:blip>
          <a:stretch>
            <a:fillRect/>
          </a:stretch>
        </p:blipFill>
        <p:spPr>
          <a:xfrm>
            <a:off x="491310" y="1795869"/>
            <a:ext cx="12022180" cy="6939118"/>
          </a:xfrm>
          <a:prstGeom prst="rect">
            <a:avLst/>
          </a:prstGeom>
          <a:ln w="25400">
            <a:solidFill>
              <a:srgbClr val="000000"/>
            </a:solidFill>
            <a:miter lim="400000"/>
          </a:ln>
        </p:spPr>
      </p:pic>
      <p:sp>
        <p:nvSpPr>
          <p:cNvPr id="341" name="Early Intervention/Early Childhood Education Usage Practices in the State of Indiana"/>
          <p:cNvSpPr txBox="1"/>
          <p:nvPr>
            <p:ph type="title" idx="4294967295"/>
          </p:nvPr>
        </p:nvSpPr>
        <p:spPr>
          <a:xfrm>
            <a:off x="508000" y="546100"/>
            <a:ext cx="11988800" cy="1219200"/>
          </a:xfrm>
          <a:prstGeom prst="rect">
            <a:avLst/>
          </a:prstGeom>
          <a:gradFill>
            <a:gsLst>
              <a:gs pos="0">
                <a:srgbClr val="89847F"/>
              </a:gs>
              <a:gs pos="100000">
                <a:srgbClr val="C9C3BA"/>
              </a:gs>
            </a:gsLst>
            <a:lin ang="2700000"/>
          </a:gradFill>
          <a:ln w="9525">
            <a:round/>
          </a:ln>
        </p:spPr>
        <p:txBody>
          <a:bodyPr/>
          <a:lstStyle>
            <a:lvl1pPr defTabSz="496570">
              <a:spcBef>
                <a:spcPts val="1300"/>
              </a:spcBef>
              <a:defRPr b="1" sz="3740">
                <a:solidFill>
                  <a:schemeClr val="accent5">
                    <a:hueOff val="-411174"/>
                    <a:satOff val="4030"/>
                    <a:lumOff val="-29867"/>
                  </a:schemeClr>
                </a:solidFill>
                <a:latin typeface="Georgia"/>
                <a:ea typeface="Georgia"/>
                <a:cs typeface="Georgia"/>
                <a:sym typeface="Georgia"/>
              </a:defRPr>
            </a:lvl1pPr>
          </a:lstStyle>
          <a:p>
            <a:pPr/>
            <a:r>
              <a:t>Early Intervention/Early Childhood Education Usage Practices in the State of Indiana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box(out)" transition="in">
                                      <p:cBhvr>
                                        <p:cTn id="7"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BSR Intervention Strategies:  Social Skill Instructional Strategies"/>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p>
            <a:pPr defTabSz="496570">
              <a:spcBef>
                <a:spcPts val="1300"/>
              </a:spcBef>
              <a:defRPr b="1" sz="3740">
                <a:solidFill>
                  <a:schemeClr val="accent5">
                    <a:hueOff val="-411174"/>
                    <a:satOff val="4030"/>
                    <a:lumOff val="-29867"/>
                  </a:schemeClr>
                </a:solidFill>
                <a:latin typeface="Georgia"/>
                <a:ea typeface="Georgia"/>
                <a:cs typeface="Georgia"/>
                <a:sym typeface="Georgia"/>
              </a:defRPr>
            </a:pPr>
            <a:r>
              <a:t>BSR Intervention Strategies: </a:t>
            </a:r>
            <a:br/>
            <a:r>
              <a:t>Social Skill Instructional Strategies </a:t>
            </a:r>
          </a:p>
        </p:txBody>
      </p:sp>
      <p:sp>
        <p:nvSpPr>
          <p:cNvPr id="903" name="Social Narratives…"/>
          <p:cNvSpPr txBox="1"/>
          <p:nvPr>
            <p:ph type="body" idx="4294967295"/>
          </p:nvPr>
        </p:nvSpPr>
        <p:spPr>
          <a:xfrm>
            <a:off x="508000" y="2070100"/>
            <a:ext cx="11988800" cy="6127701"/>
          </a:xfrm>
          <a:prstGeom prst="rect">
            <a:avLst/>
          </a:prstGeom>
          <a:gradFill>
            <a:gsLst>
              <a:gs pos="0">
                <a:srgbClr val="FFF7ED"/>
              </a:gs>
              <a:gs pos="100000">
                <a:srgbClr val="89847F"/>
              </a:gs>
            </a:gsLst>
            <a:lin ang="2700000"/>
          </a:gradFill>
          <a:ln w="9525">
            <a:round/>
          </a:ln>
        </p:spPr>
        <p:txBody>
          <a:bodyPr/>
          <a:lstStyle/>
          <a:p>
            <a:pPr marL="280147" indent="-280147" defTabSz="584200">
              <a:lnSpc>
                <a:spcPct val="80000"/>
              </a:lnSpc>
              <a:spcBef>
                <a:spcPts val="800"/>
              </a:spcBef>
              <a:buClrTx/>
              <a:buSzPct val="75000"/>
              <a:buFontTx/>
              <a:buChar char="•"/>
              <a:defRPr b="0" sz="2800"/>
            </a:pPr>
            <a:r>
              <a:t>Social Narratives</a:t>
            </a:r>
          </a:p>
          <a:p>
            <a:pPr lvl="1" marL="861483" indent="-391583" defTabSz="584200">
              <a:lnSpc>
                <a:spcPct val="80000"/>
              </a:lnSpc>
              <a:spcBef>
                <a:spcPts val="800"/>
              </a:spcBef>
              <a:buClrTx/>
              <a:buSzPct val="75000"/>
              <a:buFontTx/>
              <a:buChar char="•"/>
              <a:defRPr b="0" sz="2800"/>
            </a:pPr>
            <a:r>
              <a:t>Social Skill Targeted: Social Initiation and Social Responding</a:t>
            </a:r>
          </a:p>
          <a:p>
            <a:pPr marL="280147" indent="-280147" defTabSz="584200">
              <a:lnSpc>
                <a:spcPct val="80000"/>
              </a:lnSpc>
              <a:spcBef>
                <a:spcPts val="800"/>
              </a:spcBef>
              <a:buClrTx/>
              <a:buSzPct val="75000"/>
              <a:buFontTx/>
              <a:buChar char="•"/>
              <a:defRPr b="0" sz="2800"/>
            </a:pPr>
            <a:r>
              <a:t>Behavioral Rehearsal</a:t>
            </a:r>
          </a:p>
          <a:p>
            <a:pPr lvl="1" marL="861483" indent="-391583" defTabSz="584200">
              <a:lnSpc>
                <a:spcPct val="80000"/>
              </a:lnSpc>
              <a:spcBef>
                <a:spcPts val="800"/>
              </a:spcBef>
              <a:buClrTx/>
              <a:buSzPct val="75000"/>
              <a:buFontTx/>
              <a:buChar char="•"/>
              <a:defRPr b="0" sz="2800"/>
            </a:pPr>
            <a:r>
              <a:t>Social Skill Targeted: Social Initiation and Social Responding</a:t>
            </a:r>
          </a:p>
          <a:p>
            <a:pPr marL="280147" indent="-280147" defTabSz="584200">
              <a:lnSpc>
                <a:spcPct val="80000"/>
              </a:lnSpc>
              <a:spcBef>
                <a:spcPts val="800"/>
              </a:spcBef>
              <a:buClrTx/>
              <a:buSzPct val="75000"/>
              <a:buFontTx/>
              <a:buChar char="•"/>
              <a:defRPr b="0" sz="2800"/>
            </a:pPr>
            <a:r>
              <a:t>Conversation Game</a:t>
            </a:r>
          </a:p>
          <a:p>
            <a:pPr lvl="1" marL="861483" indent="-391583" defTabSz="584200">
              <a:lnSpc>
                <a:spcPct val="80000"/>
              </a:lnSpc>
              <a:spcBef>
                <a:spcPts val="800"/>
              </a:spcBef>
              <a:buClrTx/>
              <a:buSzPct val="75000"/>
              <a:buFontTx/>
              <a:buChar char="•"/>
              <a:defRPr b="0" sz="2800"/>
            </a:pPr>
            <a:r>
              <a:t>Social Skill Targeted: Reciprocal Conversation</a:t>
            </a:r>
          </a:p>
          <a:p>
            <a:pPr marL="280147" indent="-280147" defTabSz="584200">
              <a:lnSpc>
                <a:spcPct val="80000"/>
              </a:lnSpc>
              <a:spcBef>
                <a:spcPts val="800"/>
              </a:spcBef>
              <a:buClrTx/>
              <a:buSzPct val="75000"/>
              <a:buFontTx/>
              <a:buChar char="•"/>
              <a:defRPr b="0" sz="2800"/>
            </a:pPr>
            <a:r>
              <a:t>Structured Play (Prompting)</a:t>
            </a:r>
          </a:p>
          <a:p>
            <a:pPr lvl="1" marL="861483" indent="-391583" defTabSz="584200">
              <a:lnSpc>
                <a:spcPct val="80000"/>
              </a:lnSpc>
              <a:spcBef>
                <a:spcPts val="800"/>
              </a:spcBef>
              <a:buClrTx/>
              <a:buSzPct val="75000"/>
              <a:buFontTx/>
              <a:buChar char="•"/>
              <a:defRPr b="0" sz="2800"/>
            </a:pPr>
            <a:r>
              <a:t>Social Skill Targeted: Social Initiation, Social Responding, and Social Engagement</a:t>
            </a:r>
          </a:p>
          <a:p>
            <a:pPr marL="280147" indent="-280147" defTabSz="584200">
              <a:lnSpc>
                <a:spcPct val="80000"/>
              </a:lnSpc>
              <a:spcBef>
                <a:spcPts val="800"/>
              </a:spcBef>
              <a:buClrTx/>
              <a:buSzPct val="75000"/>
              <a:buFontTx/>
              <a:buChar char="•"/>
              <a:defRPr b="0" sz="2800"/>
            </a:pPr>
            <a:r>
              <a:t>Video Modeling</a:t>
            </a:r>
          </a:p>
          <a:p>
            <a:pPr lvl="1" marL="861483" indent="-391583" defTabSz="584200">
              <a:lnSpc>
                <a:spcPct val="80000"/>
              </a:lnSpc>
              <a:spcBef>
                <a:spcPts val="800"/>
              </a:spcBef>
              <a:buClrTx/>
              <a:buSzPct val="75000"/>
              <a:buFontTx/>
              <a:buChar char="•"/>
              <a:defRPr b="0" sz="2800"/>
            </a:pPr>
            <a:r>
              <a:t>Social Skill Targeted: Social Initiation, Social Responding, and Social Engagement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BSR Intervention Strategies:  Social Cognitive Strategies (Cont.)"/>
          <p:cNvSpPr txBox="1"/>
          <p:nvPr>
            <p:ph type="title" idx="4294967295"/>
          </p:nvPr>
        </p:nvSpPr>
        <p:spPr>
          <a:prstGeom prst="rect">
            <a:avLst/>
          </a:prstGeom>
          <a:gradFill>
            <a:gsLst>
              <a:gs pos="0">
                <a:srgbClr val="89847F"/>
              </a:gs>
              <a:gs pos="100000">
                <a:srgbClr val="C9C3BA"/>
              </a:gs>
            </a:gsLst>
            <a:lin ang="2700000"/>
          </a:gradFill>
          <a:ln w="9525">
            <a:round/>
          </a:ln>
        </p:spPr>
        <p:txBody>
          <a:bodyPr/>
          <a:lstStyle/>
          <a:p>
            <a:pPr defTabSz="455675">
              <a:spcBef>
                <a:spcPts val="1200"/>
              </a:spcBef>
              <a:defRPr b="1" sz="3900">
                <a:solidFill>
                  <a:schemeClr val="accent5">
                    <a:hueOff val="-411174"/>
                    <a:satOff val="4030"/>
                    <a:lumOff val="-29867"/>
                  </a:schemeClr>
                </a:solidFill>
                <a:latin typeface="Georgia"/>
                <a:ea typeface="Georgia"/>
                <a:cs typeface="Georgia"/>
                <a:sym typeface="Georgia"/>
              </a:defRPr>
            </a:pPr>
            <a:r>
              <a:t>BSR Intervention Strategies: </a:t>
            </a:r>
            <a:br/>
            <a:r>
              <a:rPr sz="3432"/>
              <a:t>Social Cognitive Strategies (Cont.)</a:t>
            </a:r>
          </a:p>
        </p:txBody>
      </p:sp>
      <p:sp>
        <p:nvSpPr>
          <p:cNvPr id="906" name="Stop, Watch, and Follow Along…"/>
          <p:cNvSpPr txBox="1"/>
          <p:nvPr>
            <p:ph type="body" sz="half" idx="4294967295"/>
          </p:nvPr>
        </p:nvSpPr>
        <p:spPr>
          <a:xfrm>
            <a:off x="508000" y="2070100"/>
            <a:ext cx="6014244" cy="6096000"/>
          </a:xfrm>
          <a:prstGeom prst="rect">
            <a:avLst/>
          </a:prstGeom>
          <a:gradFill>
            <a:gsLst>
              <a:gs pos="0">
                <a:srgbClr val="FFF7ED"/>
              </a:gs>
              <a:gs pos="100000">
                <a:srgbClr val="89847F"/>
              </a:gs>
            </a:gsLst>
            <a:lin ang="2700000"/>
          </a:gradFill>
          <a:ln w="9525">
            <a:round/>
          </a:ln>
        </p:spPr>
        <p:txBody>
          <a:bodyPr/>
          <a:lstStyle/>
          <a:p>
            <a:pPr marL="206561" indent="-206561" defTabSz="461518">
              <a:spcBef>
                <a:spcPts val="600"/>
              </a:spcBef>
              <a:buClrTx/>
              <a:buSzPct val="75000"/>
              <a:buFontTx/>
              <a:buChar char="•"/>
              <a:defRPr b="0" sz="2370"/>
            </a:pPr>
            <a:r>
              <a:t>Stop, Watch, and Follow Along</a:t>
            </a:r>
          </a:p>
          <a:p>
            <a:pPr lvl="1" marL="618701" indent="-247480" defTabSz="461518">
              <a:spcBef>
                <a:spcPts val="600"/>
              </a:spcBef>
              <a:buClrTx/>
              <a:buSzPct val="75000"/>
              <a:buFontTx/>
              <a:buChar char="•"/>
              <a:defRPr b="0" sz="1896"/>
            </a:pPr>
            <a:r>
              <a:t>Social Cognitive Skill: Observational Learning</a:t>
            </a:r>
          </a:p>
          <a:p>
            <a:pPr marL="221316" indent="-221316" defTabSz="461518">
              <a:spcBef>
                <a:spcPts val="600"/>
              </a:spcBef>
              <a:buClrTx/>
              <a:buSzPct val="75000"/>
              <a:buFontTx/>
              <a:buChar char="•"/>
              <a:defRPr b="0" sz="2370"/>
            </a:pPr>
            <a:r>
              <a:t>Reading Non-Verbal Cues and Inferring Feelings in Pictures</a:t>
            </a:r>
          </a:p>
          <a:p>
            <a:pPr lvl="1" marL="618701" indent="-247480" defTabSz="461518">
              <a:spcBef>
                <a:spcPts val="600"/>
              </a:spcBef>
              <a:buClrTx/>
              <a:buSzPct val="75000"/>
              <a:buFontTx/>
              <a:buChar char="•"/>
              <a:defRPr b="0" sz="1896"/>
            </a:pPr>
            <a:r>
              <a:t>Social Cognitive Skill: Pre-Perspective Taking</a:t>
            </a:r>
          </a:p>
          <a:p>
            <a:pPr marL="221316" indent="-221316" defTabSz="461518">
              <a:spcBef>
                <a:spcPts val="600"/>
              </a:spcBef>
              <a:buClrTx/>
              <a:buSzPct val="75000"/>
              <a:buFontTx/>
              <a:buChar char="•"/>
              <a:defRPr b="0" sz="2370"/>
            </a:pPr>
            <a:r>
              <a:t>Modified False-Belief Tasks</a:t>
            </a:r>
          </a:p>
          <a:p>
            <a:pPr lvl="1" marL="618701" indent="-247480" defTabSz="461518">
              <a:spcBef>
                <a:spcPts val="600"/>
              </a:spcBef>
              <a:buClrTx/>
              <a:buSzPct val="75000"/>
              <a:buFontTx/>
              <a:buChar char="•"/>
              <a:defRPr b="0" sz="1896"/>
            </a:pPr>
            <a:r>
              <a:t>Social Cognitive Skill: Perspective Taking</a:t>
            </a:r>
          </a:p>
          <a:p>
            <a:pPr marL="221316" indent="-221316" defTabSz="461518">
              <a:spcBef>
                <a:spcPts val="600"/>
              </a:spcBef>
              <a:buClrTx/>
              <a:buSzPct val="75000"/>
              <a:buFontTx/>
              <a:buChar char="•"/>
              <a:defRPr b="0" sz="2370"/>
            </a:pPr>
            <a:r>
              <a:t>“Yes/No” (Peg Board) Activity</a:t>
            </a:r>
          </a:p>
          <a:p>
            <a:pPr lvl="1" marL="680571" indent="-309350" defTabSz="461518">
              <a:spcBef>
                <a:spcPts val="600"/>
              </a:spcBef>
              <a:buClrTx/>
              <a:buSzPct val="75000"/>
              <a:buFontTx/>
              <a:buChar char="•"/>
              <a:defRPr b="0" sz="2370"/>
            </a:pPr>
            <a:r>
              <a:t>Social Cognitive Skill: Joint Attention</a:t>
            </a:r>
          </a:p>
          <a:p>
            <a:pPr marL="221316" indent="-221316" defTabSz="461518">
              <a:spcBef>
                <a:spcPts val="600"/>
              </a:spcBef>
              <a:buClrTx/>
              <a:buSzPct val="75000"/>
              <a:buFontTx/>
              <a:buChar char="•"/>
              <a:defRPr b="0" sz="2370"/>
            </a:pPr>
            <a:r>
              <a:t>Social Problem Solving (with pictures and videos)</a:t>
            </a:r>
          </a:p>
          <a:p>
            <a:pPr lvl="1" marL="618701" indent="-247480" defTabSz="461518">
              <a:spcBef>
                <a:spcPts val="600"/>
              </a:spcBef>
              <a:buClrTx/>
              <a:buSzPct val="75000"/>
              <a:buFontTx/>
              <a:buChar char="•"/>
              <a:defRPr b="0" sz="1896"/>
            </a:pPr>
            <a:r>
              <a:t>Social Cognitive Skill: Social Problem Solving</a:t>
            </a:r>
          </a:p>
          <a:p>
            <a:pPr marL="221316" indent="-221316" defTabSz="461518">
              <a:spcBef>
                <a:spcPts val="600"/>
              </a:spcBef>
              <a:buClrTx/>
              <a:buSzPct val="75000"/>
              <a:buFontTx/>
              <a:buChar char="•"/>
              <a:defRPr b="0" sz="2370"/>
            </a:pPr>
            <a:r>
              <a:t>Self-monitoring Activity During Monkey in the Middle and Telephone Game</a:t>
            </a:r>
          </a:p>
          <a:p>
            <a:pPr lvl="1" marL="618701" indent="-247480" defTabSz="461518">
              <a:spcBef>
                <a:spcPts val="600"/>
              </a:spcBef>
              <a:buClrTx/>
              <a:buSzPct val="75000"/>
              <a:buFontTx/>
              <a:buChar char="•"/>
              <a:defRPr b="0" sz="1896"/>
            </a:pPr>
            <a:r>
              <a:t>Social Cognitive Skill: Self-Awareness</a:t>
            </a:r>
          </a:p>
        </p:txBody>
      </p:sp>
      <p:grpSp>
        <p:nvGrpSpPr>
          <p:cNvPr id="909" name="Modified I-Spy…"/>
          <p:cNvGrpSpPr/>
          <p:nvPr/>
        </p:nvGrpSpPr>
        <p:grpSpPr>
          <a:xfrm>
            <a:off x="6517828" y="2019300"/>
            <a:ext cx="5991722" cy="6197600"/>
            <a:chOff x="0" y="0"/>
            <a:chExt cx="5991721" cy="6197600"/>
          </a:xfrm>
        </p:grpSpPr>
        <p:sp>
          <p:nvSpPr>
            <p:cNvPr id="908" name="Modified I-Spy…"/>
            <p:cNvSpPr txBox="1"/>
            <p:nvPr/>
          </p:nvSpPr>
          <p:spPr>
            <a:xfrm>
              <a:off x="50799" y="50799"/>
              <a:ext cx="5890123" cy="6096001"/>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p>
              <a:pPr marL="212911" indent="-212911" algn="l" defTabSz="443991">
                <a:spcBef>
                  <a:spcPts val="600"/>
                </a:spcBef>
                <a:buSzPct val="75000"/>
                <a:buChar char="•"/>
                <a:defRPr sz="2204">
                  <a:latin typeface="Georgia"/>
                  <a:ea typeface="Georgia"/>
                  <a:cs typeface="Georgia"/>
                  <a:sym typeface="Georgia"/>
                </a:defRPr>
              </a:pPr>
              <a:r>
                <a:t>Modified I-Spy</a:t>
              </a:r>
            </a:p>
            <a:p>
              <a:pPr lvl="1" marL="595206" indent="-238082" algn="l" defTabSz="443991">
                <a:spcBef>
                  <a:spcPts val="600"/>
                </a:spcBef>
                <a:buSzPct val="75000"/>
                <a:buChar char="•"/>
                <a:defRPr sz="2204">
                  <a:latin typeface="Georgia"/>
                  <a:ea typeface="Georgia"/>
                  <a:cs typeface="Georgia"/>
                  <a:sym typeface="Georgia"/>
                </a:defRPr>
              </a:pPr>
              <a:r>
                <a:t>Social Cognitive Skill: Joint Attention</a:t>
              </a:r>
            </a:p>
            <a:p>
              <a:pPr marL="175804" indent="-175804" algn="l" defTabSz="443991">
                <a:spcBef>
                  <a:spcPts val="600"/>
                </a:spcBef>
                <a:buSzPct val="75000"/>
                <a:buChar char="•"/>
                <a:defRPr sz="2204">
                  <a:latin typeface="Georgia"/>
                  <a:ea typeface="Georgia"/>
                  <a:cs typeface="Georgia"/>
                  <a:sym typeface="Georgia"/>
                </a:defRPr>
              </a:pPr>
              <a:r>
                <a:t>Point it Out</a:t>
              </a:r>
            </a:p>
            <a:p>
              <a:pPr lvl="1" marL="595206" indent="-238082" algn="l" defTabSz="443991">
                <a:spcBef>
                  <a:spcPts val="600"/>
                </a:spcBef>
                <a:buSzPct val="75000"/>
                <a:buChar char="•"/>
                <a:defRPr sz="2204">
                  <a:latin typeface="Georgia"/>
                  <a:ea typeface="Georgia"/>
                  <a:cs typeface="Georgia"/>
                  <a:sym typeface="Georgia"/>
                </a:defRPr>
              </a:pPr>
              <a:r>
                <a:t>Social Cognitive Skill: Joint Attention</a:t>
              </a:r>
            </a:p>
            <a:p>
              <a:pPr marL="144779" indent="-144779" algn="l" defTabSz="443991">
                <a:spcBef>
                  <a:spcPts val="600"/>
                </a:spcBef>
                <a:buSzPct val="75000"/>
                <a:buChar char="•"/>
                <a:defRPr sz="2204">
                  <a:latin typeface="Georgia"/>
                  <a:ea typeface="Georgia"/>
                  <a:cs typeface="Georgia"/>
                  <a:sym typeface="Georgia"/>
                </a:defRPr>
              </a:pPr>
              <a:r>
                <a:t>Follow the Leader</a:t>
              </a:r>
            </a:p>
            <a:p>
              <a:pPr lvl="1" marL="595206" indent="-238082" algn="l" defTabSz="443991">
                <a:spcBef>
                  <a:spcPts val="600"/>
                </a:spcBef>
                <a:buSzPct val="75000"/>
                <a:buChar char="•"/>
                <a:defRPr sz="2204">
                  <a:latin typeface="Georgia"/>
                  <a:ea typeface="Georgia"/>
                  <a:cs typeface="Georgia"/>
                  <a:sym typeface="Georgia"/>
                </a:defRPr>
              </a:pPr>
              <a:r>
                <a:t>Social Cognitive Skills: Perspective Taking, Joint Attention, Self-Awareness</a:t>
              </a:r>
            </a:p>
            <a:p>
              <a:pPr marL="144779" indent="-144779" algn="l" defTabSz="443991">
                <a:spcBef>
                  <a:spcPts val="600"/>
                </a:spcBef>
                <a:buSzPct val="75000"/>
                <a:buChar char="•"/>
                <a:defRPr sz="2204">
                  <a:latin typeface="Georgia"/>
                  <a:ea typeface="Georgia"/>
                  <a:cs typeface="Georgia"/>
                  <a:sym typeface="Georgia"/>
                </a:defRPr>
              </a:pPr>
              <a:r>
                <a:t>Infer Interests</a:t>
              </a:r>
            </a:p>
            <a:p>
              <a:pPr lvl="1" marL="595206" indent="-238082" algn="l" defTabSz="443991">
                <a:spcBef>
                  <a:spcPts val="600"/>
                </a:spcBef>
                <a:buSzPct val="75000"/>
                <a:buChar char="•"/>
                <a:defRPr sz="2204">
                  <a:latin typeface="Georgia"/>
                  <a:ea typeface="Georgia"/>
                  <a:cs typeface="Georgia"/>
                  <a:sym typeface="Georgia"/>
                </a:defRPr>
              </a:pPr>
              <a:r>
                <a:t>Social Cognitive Skill: Perspective Taking</a:t>
              </a:r>
            </a:p>
            <a:p>
              <a:pPr marL="144779" indent="-144779" algn="l" defTabSz="443991">
                <a:spcBef>
                  <a:spcPts val="600"/>
                </a:spcBef>
                <a:buSzPct val="75000"/>
                <a:buChar char="•"/>
                <a:defRPr sz="2204">
                  <a:latin typeface="Georgia"/>
                  <a:ea typeface="Georgia"/>
                  <a:cs typeface="Georgia"/>
                  <a:sym typeface="Georgia"/>
                </a:defRPr>
              </a:pPr>
              <a:r>
                <a:t>Musical Chairs with Visual Cues</a:t>
              </a:r>
            </a:p>
            <a:p>
              <a:pPr lvl="1" marL="595206" indent="-238082" algn="l" defTabSz="443991">
                <a:spcBef>
                  <a:spcPts val="600"/>
                </a:spcBef>
                <a:buSzPct val="75000"/>
                <a:buChar char="•"/>
                <a:defRPr sz="2204">
                  <a:latin typeface="Georgia"/>
                  <a:ea typeface="Georgia"/>
                  <a:cs typeface="Georgia"/>
                  <a:sym typeface="Georgia"/>
                </a:defRPr>
              </a:pPr>
              <a:r>
                <a:t>Social Cognitive Skill: Divided Attention</a:t>
              </a:r>
            </a:p>
            <a:p>
              <a:pPr marL="144779" indent="-144779" algn="l" defTabSz="443991">
                <a:spcBef>
                  <a:spcPts val="600"/>
                </a:spcBef>
                <a:buSzPct val="75000"/>
                <a:buChar char="•"/>
                <a:defRPr sz="2204">
                  <a:latin typeface="Georgia"/>
                  <a:ea typeface="Georgia"/>
                  <a:cs typeface="Georgia"/>
                  <a:sym typeface="Georgia"/>
                </a:defRPr>
              </a:pPr>
              <a:r>
                <a:t>Conversation Game during Play Activity</a:t>
              </a:r>
            </a:p>
            <a:p>
              <a:pPr lvl="1" marL="595206" indent="-238082" algn="l" defTabSz="443991">
                <a:spcBef>
                  <a:spcPts val="600"/>
                </a:spcBef>
                <a:buSzPct val="75000"/>
                <a:buChar char="•"/>
                <a:defRPr sz="2204">
                  <a:latin typeface="Georgia"/>
                  <a:ea typeface="Georgia"/>
                  <a:cs typeface="Georgia"/>
                  <a:sym typeface="Georgia"/>
                </a:defRPr>
              </a:pPr>
              <a:r>
                <a:t>Social Cognitive Skills: Divided Attention</a:t>
              </a:r>
            </a:p>
          </p:txBody>
        </p:sp>
        <p:pic>
          <p:nvPicPr>
            <p:cNvPr id="907" name="Modified I-Spy… Modified I-SpySocial Cognitive Skill: Joint AttentionPoint it OutSocial Cognitive Skill: Joint AttentionFollow the LeaderSocial Cognitive Skills: Perspective Taking, Joint Attention, Self-AwarenessInfer InterestsSocial Cognitive Skill: Pe" descr="Modified I-Spy… Modified I-SpySocial Cognitive Skill: Joint AttentionPoint it OutSocial Cognitive Skill: Joint AttentionFollow the LeaderSocial Cognitive Skills: Perspective Taking, Joint Attention, Self-AwarenessInfer InterestsSocial Cognitive Skill: Perspective TakingMusical Chairs with Visual CuesSocial Cognitive Skill: Divided AttentionConversation Game during Play ActivitySocial Cognitive Skills: Divided Attention"/>
            <p:cNvPicPr>
              <a:picLocks noChangeAspect="0"/>
            </p:cNvPicPr>
            <p:nvPr/>
          </p:nvPicPr>
          <p:blipFill>
            <a:blip r:embed="rId2">
              <a:extLst/>
            </a:blip>
            <a:stretch>
              <a:fillRect/>
            </a:stretch>
          </p:blipFill>
          <p:spPr>
            <a:xfrm>
              <a:off x="-1" y="-1"/>
              <a:ext cx="5991723" cy="6197601"/>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The Social Skills Research Clinic (SSRC): Structure of Sessions"/>
          <p:cNvSpPr txBox="1"/>
          <p:nvPr>
            <p:ph type="title"/>
          </p:nvPr>
        </p:nvSpPr>
        <p:spPr>
          <a:xfrm>
            <a:off x="508000" y="800100"/>
            <a:ext cx="11988800" cy="1547019"/>
          </a:xfrm>
          <a:prstGeom prst="rect">
            <a:avLst/>
          </a:prstGeom>
        </p:spPr>
        <p:txBody>
          <a:bodyPr/>
          <a:lstStyle/>
          <a:p>
            <a:pPr defTabSz="315468">
              <a:spcBef>
                <a:spcPts val="800"/>
              </a:spcBef>
              <a:defRPr sz="3348">
                <a:solidFill>
                  <a:schemeClr val="accent5">
                    <a:hueOff val="-411174"/>
                    <a:satOff val="4030"/>
                    <a:lumOff val="-29867"/>
                  </a:schemeClr>
                </a:solidFill>
              </a:defRPr>
            </a:pPr>
            <a:r>
              <a:t>The Social Skills Research Clinic (SSRC):</a:t>
            </a:r>
            <a:br/>
            <a:r>
              <a:t>Structure of Sessions</a:t>
            </a:r>
            <a:br/>
          </a:p>
        </p:txBody>
      </p:sp>
      <p:sp>
        <p:nvSpPr>
          <p:cNvPr id="912" name="Part 1: (20 minutes)…"/>
          <p:cNvSpPr txBox="1"/>
          <p:nvPr>
            <p:ph type="body" idx="1"/>
          </p:nvPr>
        </p:nvSpPr>
        <p:spPr>
          <a:xfrm>
            <a:off x="508000" y="2505868"/>
            <a:ext cx="11988800" cy="6407895"/>
          </a:xfrm>
          <a:prstGeom prst="rect">
            <a:avLst/>
          </a:prstGeom>
        </p:spPr>
        <p:txBody>
          <a:bodyPr anchor="t"/>
          <a:lstStyle/>
          <a:p>
            <a:pPr marL="443794" indent="-443794">
              <a:spcBef>
                <a:spcPts val="800"/>
              </a:spcBef>
              <a:buClrTx/>
              <a:buSzPct val="75000"/>
              <a:buFontTx/>
              <a:buChar char="•"/>
              <a:defRPr sz="2000"/>
            </a:pPr>
            <a:r>
              <a:t>Part 1: (20 minutes)</a:t>
            </a:r>
          </a:p>
          <a:p>
            <a:pPr lvl="1" marL="861483" indent="-391583">
              <a:spcBef>
                <a:spcPts val="0"/>
              </a:spcBef>
              <a:buClrTx/>
              <a:buSzPct val="75000"/>
              <a:buFontTx/>
              <a:buChar char="•"/>
              <a:defRPr sz="2000"/>
            </a:pPr>
            <a:r>
              <a:t>Social cognitive instruction that targets at least two of the following areas each session:</a:t>
            </a:r>
          </a:p>
          <a:p>
            <a:pPr lvl="2" marL="1305277" indent="-365477">
              <a:spcBef>
                <a:spcPts val="0"/>
              </a:spcBef>
              <a:buClrTx/>
              <a:buSzPct val="75000"/>
              <a:buFontTx/>
              <a:buChar char="•"/>
              <a:defRPr sz="2000"/>
            </a:pPr>
            <a:r>
              <a:t>Social Problem Solving</a:t>
            </a:r>
          </a:p>
          <a:p>
            <a:pPr lvl="2" marL="1305277" indent="-365477">
              <a:spcBef>
                <a:spcPts val="0"/>
              </a:spcBef>
              <a:buClrTx/>
              <a:buSzPct val="75000"/>
              <a:buFontTx/>
              <a:buChar char="•"/>
              <a:defRPr sz="2000"/>
            </a:pPr>
            <a:r>
              <a:t>Perspective Taking (and pre-perspective taking skills)</a:t>
            </a:r>
          </a:p>
          <a:p>
            <a:pPr lvl="2" marL="1305277" indent="-365477">
              <a:spcBef>
                <a:spcPts val="0"/>
              </a:spcBef>
              <a:buClrTx/>
              <a:buSzPct val="75000"/>
              <a:buFontTx/>
              <a:buChar char="•"/>
              <a:defRPr sz="2000"/>
            </a:pPr>
            <a:r>
              <a:t>Self-Awareness</a:t>
            </a:r>
          </a:p>
          <a:p>
            <a:pPr lvl="2" marL="1305277" indent="-365477">
              <a:spcBef>
                <a:spcPts val="0"/>
              </a:spcBef>
              <a:buClrTx/>
              <a:buSzPct val="75000"/>
              <a:buFontTx/>
              <a:buChar char="•"/>
              <a:defRPr sz="2000"/>
            </a:pPr>
            <a:r>
              <a:t>Observational Learning</a:t>
            </a:r>
          </a:p>
          <a:p>
            <a:pPr lvl="2" marL="1305277" indent="-365477">
              <a:spcBef>
                <a:spcPts val="0"/>
              </a:spcBef>
              <a:buClrTx/>
              <a:buSzPct val="75000"/>
              <a:buFontTx/>
              <a:buChar char="•"/>
              <a:defRPr sz="2000"/>
            </a:pPr>
            <a:r>
              <a:t>Joint Attention</a:t>
            </a:r>
          </a:p>
          <a:p>
            <a:pPr lvl="2" marL="1305277" indent="-365477">
              <a:spcBef>
                <a:spcPts val="0"/>
              </a:spcBef>
              <a:buClrTx/>
              <a:buSzPct val="75000"/>
              <a:buFontTx/>
              <a:buChar char="•"/>
              <a:defRPr sz="2000"/>
            </a:pPr>
            <a:r>
              <a:t>Selective/Divided Attention </a:t>
            </a:r>
          </a:p>
          <a:p>
            <a:pPr lvl="2" marL="1305277" indent="-365477">
              <a:spcBef>
                <a:spcPts val="0"/>
              </a:spcBef>
              <a:buClrTx/>
              <a:buSzPct val="75000"/>
              <a:buFontTx/>
              <a:buChar char="•"/>
              <a:defRPr sz="2000"/>
            </a:pPr>
            <a:r>
              <a:t>Declarative Knowledge (social rules, norms, etc.)</a:t>
            </a:r>
          </a:p>
          <a:p>
            <a:pPr marL="496005" indent="-496005">
              <a:spcBef>
                <a:spcPts val="0"/>
              </a:spcBef>
              <a:buClrTx/>
              <a:buSzPct val="75000"/>
              <a:buFontTx/>
              <a:buChar char="•"/>
              <a:defRPr sz="2000"/>
            </a:pPr>
            <a:r>
              <a:t>Part 2: (20 minutes)</a:t>
            </a:r>
          </a:p>
          <a:p>
            <a:pPr lvl="1" marL="861483" indent="-391583">
              <a:spcBef>
                <a:spcPts val="0"/>
              </a:spcBef>
              <a:buClrTx/>
              <a:buSzPct val="75000"/>
              <a:buFontTx/>
              <a:buChar char="•"/>
              <a:defRPr sz="2000"/>
            </a:pPr>
            <a:r>
              <a:t>Behavioral strategies that target one or more of the component skills (i.e., </a:t>
            </a:r>
            <a:r>
              <a:t>“</a:t>
            </a:r>
            <a:r>
              <a:t>Featured Skills) such as: </a:t>
            </a:r>
          </a:p>
          <a:p>
            <a:pPr lvl="2" marL="1305277" indent="-365477">
              <a:spcBef>
                <a:spcPts val="0"/>
              </a:spcBef>
              <a:buClrTx/>
              <a:buSzPct val="75000"/>
              <a:buFontTx/>
              <a:buChar char="•"/>
              <a:defRPr sz="2000"/>
            </a:pPr>
            <a:r>
              <a:t>Joining in Others Play</a:t>
            </a:r>
          </a:p>
          <a:p>
            <a:pPr lvl="2" marL="1305277" indent="-365477">
              <a:spcBef>
                <a:spcPts val="0"/>
              </a:spcBef>
              <a:buClrTx/>
              <a:buSzPct val="75000"/>
              <a:buFontTx/>
              <a:buChar char="•"/>
              <a:defRPr sz="2000"/>
            </a:pPr>
            <a:r>
              <a:t>Asking Others to Join in Play</a:t>
            </a:r>
          </a:p>
          <a:p>
            <a:pPr lvl="2" marL="1305277" indent="-365477">
              <a:spcBef>
                <a:spcPts val="0"/>
              </a:spcBef>
              <a:buClrTx/>
              <a:buSzPct val="75000"/>
              <a:buFontTx/>
              <a:buChar char="•"/>
              <a:defRPr sz="2000"/>
            </a:pPr>
            <a:r>
              <a:t>Asking Questions</a:t>
            </a:r>
          </a:p>
          <a:p>
            <a:pPr lvl="2" marL="1305277" indent="-365477">
              <a:spcBef>
                <a:spcPts val="0"/>
              </a:spcBef>
              <a:buClrTx/>
              <a:buSzPct val="75000"/>
              <a:buFontTx/>
              <a:buChar char="•"/>
              <a:defRPr sz="2000"/>
            </a:pPr>
            <a:r>
              <a:t>Responding to Initiations</a:t>
            </a:r>
          </a:p>
          <a:p>
            <a:pPr lvl="2" marL="1305277" indent="-365477">
              <a:spcBef>
                <a:spcPts val="0"/>
              </a:spcBef>
              <a:buClrTx/>
              <a:buSzPct val="75000"/>
              <a:buFontTx/>
              <a:buChar char="•"/>
              <a:defRPr sz="2000"/>
            </a:pPr>
            <a:r>
              <a:t>Taking Turns</a:t>
            </a:r>
          </a:p>
          <a:p>
            <a:pPr marL="443794" indent="-443794">
              <a:spcBef>
                <a:spcPts val="0"/>
              </a:spcBef>
              <a:buClrTx/>
              <a:buSzPct val="75000"/>
              <a:buFontTx/>
              <a:buChar char="•"/>
              <a:defRPr sz="2000"/>
            </a:pPr>
            <a:r>
              <a:t>Part 3: (5 minutes)</a:t>
            </a:r>
          </a:p>
          <a:p>
            <a:pPr lvl="1" marL="835377" indent="-365477">
              <a:spcBef>
                <a:spcPts val="0"/>
              </a:spcBef>
              <a:buClrTx/>
              <a:buSzPct val="75000"/>
              <a:buFontTx/>
              <a:buChar char="•"/>
              <a:defRPr sz="2000"/>
            </a:pPr>
            <a:r>
              <a:t>Data collection/Free play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Examples of Evidence Based Social Skill Strategies used in the BSR Program"/>
          <p:cNvSpPr/>
          <p:nvPr>
            <p:ph type="title"/>
          </p:nvPr>
        </p:nvSpPr>
        <p:spPr>
          <a:prstGeom prst="rect">
            <a:avLst/>
          </a:prstGeom>
        </p:spPr>
        <p:txBody>
          <a:bodyPr/>
          <a:lstStyle>
            <a:lvl1pPr defTabSz="338835">
              <a:spcBef>
                <a:spcPts val="900"/>
              </a:spcBef>
              <a:defRPr b="1" sz="4059">
                <a:solidFill>
                  <a:schemeClr val="accent5">
                    <a:hueOff val="-411174"/>
                    <a:satOff val="4030"/>
                    <a:lumOff val="-29867"/>
                  </a:schemeClr>
                </a:solidFill>
                <a:latin typeface="Georgia"/>
                <a:ea typeface="Georgia"/>
                <a:cs typeface="Georgia"/>
                <a:sym typeface="Georgia"/>
              </a:defRPr>
            </a:lvl1pPr>
          </a:lstStyle>
          <a:p>
            <a:pPr/>
            <a:r>
              <a:t>Examples of Evidence Based Social Skill Strategies used in the BSR Program</a:t>
            </a:r>
          </a:p>
        </p:txBody>
      </p:sp>
      <p:grpSp>
        <p:nvGrpSpPr>
          <p:cNvPr id="917" name="Social Narratives and Behavioral Rehearsal"/>
          <p:cNvGrpSpPr/>
          <p:nvPr/>
        </p:nvGrpSpPr>
        <p:grpSpPr>
          <a:xfrm>
            <a:off x="304800" y="2523789"/>
            <a:ext cx="12090400" cy="1409784"/>
            <a:chOff x="0" y="0"/>
            <a:chExt cx="12090400" cy="1409782"/>
          </a:xfrm>
        </p:grpSpPr>
        <p:sp>
          <p:nvSpPr>
            <p:cNvPr id="916" name="Social Narratives and Behavioral Rehearsal"/>
            <p:cNvSpPr txBox="1"/>
            <p:nvPr/>
          </p:nvSpPr>
          <p:spPr>
            <a:xfrm>
              <a:off x="50800" y="50800"/>
              <a:ext cx="11988800" cy="1308183"/>
            </a:xfrm>
            <a:prstGeom prst="rect">
              <a:avLst/>
            </a:prstGeom>
            <a:gradFill flip="none" rotWithShape="1">
              <a:gsLst>
                <a:gs pos="0">
                  <a:srgbClr val="C9C3BA"/>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lgn="l" defTabSz="234950">
                <a:spcBef>
                  <a:spcPts val="1200"/>
                </a:spcBef>
                <a:defRPr b="1" sz="3500">
                  <a:solidFill>
                    <a:srgbClr val="000000"/>
                  </a:solidFill>
                  <a:latin typeface="Georgia"/>
                  <a:ea typeface="Georgia"/>
                  <a:cs typeface="Georgia"/>
                  <a:sym typeface="Georgia"/>
                </a:defRPr>
              </a:lvl1pPr>
            </a:lstStyle>
            <a:p>
              <a:pPr/>
              <a:r>
                <a:t>Social Narratives and Behavioral Rehearsal</a:t>
              </a:r>
            </a:p>
          </p:txBody>
        </p:sp>
        <p:pic>
          <p:nvPicPr>
            <p:cNvPr id="915" name="Social Narratives and Behavioral Rehearsal Social Narratives and Behavioral Rehearsal" descr="Social Narratives and Behavioral Rehearsal Social Narratives and Behavioral Rehearsal"/>
            <p:cNvPicPr>
              <a:picLocks noChangeAspect="0"/>
            </p:cNvPicPr>
            <p:nvPr/>
          </p:nvPicPr>
          <p:blipFill>
            <a:blip r:embed="rId2">
              <a:extLst/>
            </a:blip>
            <a:stretch>
              <a:fillRect/>
            </a:stretch>
          </p:blipFill>
          <p:spPr>
            <a:xfrm>
              <a:off x="0" y="0"/>
              <a:ext cx="12090400" cy="1409783"/>
            </a:xfrm>
            <a:prstGeom prst="rect">
              <a:avLst/>
            </a:prstGeom>
            <a:effectLst/>
          </p:spPr>
        </p:pic>
      </p:grpSp>
      <p:grpSp>
        <p:nvGrpSpPr>
          <p:cNvPr id="920" name="Prompting and Structured Play Groups"/>
          <p:cNvGrpSpPr/>
          <p:nvPr/>
        </p:nvGrpSpPr>
        <p:grpSpPr>
          <a:xfrm>
            <a:off x="304800" y="5351487"/>
            <a:ext cx="12090400" cy="1409784"/>
            <a:chOff x="0" y="0"/>
            <a:chExt cx="12090400" cy="1409782"/>
          </a:xfrm>
        </p:grpSpPr>
        <p:sp>
          <p:nvSpPr>
            <p:cNvPr id="919" name="Prompting and Structured Play Groups"/>
            <p:cNvSpPr txBox="1"/>
            <p:nvPr/>
          </p:nvSpPr>
          <p:spPr>
            <a:xfrm>
              <a:off x="50800" y="50800"/>
              <a:ext cx="11988800" cy="1308183"/>
            </a:xfrm>
            <a:prstGeom prst="rect">
              <a:avLst/>
            </a:prstGeom>
            <a:gradFill flip="none" rotWithShape="1">
              <a:gsLst>
                <a:gs pos="0">
                  <a:srgbClr val="89847F"/>
                </a:gs>
                <a:gs pos="100000">
                  <a:srgbClr val="C9C3BA"/>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lgn="l" defTabSz="234950">
                <a:spcBef>
                  <a:spcPts val="1200"/>
                </a:spcBef>
                <a:defRPr b="1" sz="3500">
                  <a:solidFill>
                    <a:srgbClr val="000000"/>
                  </a:solidFill>
                  <a:latin typeface="Georgia"/>
                  <a:ea typeface="Georgia"/>
                  <a:cs typeface="Georgia"/>
                  <a:sym typeface="Georgia"/>
                </a:defRPr>
              </a:lvl1pPr>
            </a:lstStyle>
            <a:p>
              <a:pPr/>
              <a:r>
                <a:t>Prompting and Structured Play Groups</a:t>
              </a:r>
            </a:p>
          </p:txBody>
        </p:sp>
        <p:pic>
          <p:nvPicPr>
            <p:cNvPr id="918" name="Prompting and Structured Play Groups Prompting and Structured Play Groups" descr="Prompting and Structured Play Groups Prompting and Structured Play Groups"/>
            <p:cNvPicPr>
              <a:picLocks noChangeAspect="0"/>
            </p:cNvPicPr>
            <p:nvPr/>
          </p:nvPicPr>
          <p:blipFill>
            <a:blip r:embed="rId2">
              <a:extLst/>
            </a:blip>
            <a:stretch>
              <a:fillRect/>
            </a:stretch>
          </p:blipFill>
          <p:spPr>
            <a:xfrm>
              <a:off x="0" y="0"/>
              <a:ext cx="12090400" cy="1409783"/>
            </a:xfrm>
            <a:prstGeom prst="rect">
              <a:avLst/>
            </a:prstGeom>
            <a:effectLst/>
          </p:spPr>
        </p:pic>
      </p:grpSp>
      <p:grpSp>
        <p:nvGrpSpPr>
          <p:cNvPr id="923" name="Peer Mediated Interventions"/>
          <p:cNvGrpSpPr/>
          <p:nvPr/>
        </p:nvGrpSpPr>
        <p:grpSpPr>
          <a:xfrm>
            <a:off x="304800" y="3929087"/>
            <a:ext cx="12090400" cy="1409784"/>
            <a:chOff x="0" y="0"/>
            <a:chExt cx="12090400" cy="1409782"/>
          </a:xfrm>
        </p:grpSpPr>
        <p:sp>
          <p:nvSpPr>
            <p:cNvPr id="922" name="Peer Mediated Interventions"/>
            <p:cNvSpPr txBox="1"/>
            <p:nvPr/>
          </p:nvSpPr>
          <p:spPr>
            <a:xfrm>
              <a:off x="50800" y="50800"/>
              <a:ext cx="11988800" cy="1308183"/>
            </a:xfrm>
            <a:prstGeom prst="rect">
              <a:avLst/>
            </a:prstGeom>
            <a:gradFill flip="none" rotWithShape="1">
              <a:gsLst>
                <a:gs pos="0">
                  <a:srgbClr val="C9C3BA"/>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lgn="l" defTabSz="234950">
                <a:spcBef>
                  <a:spcPts val="1200"/>
                </a:spcBef>
                <a:defRPr b="1" sz="3500">
                  <a:solidFill>
                    <a:srgbClr val="000000"/>
                  </a:solidFill>
                  <a:latin typeface="Georgia"/>
                  <a:ea typeface="Georgia"/>
                  <a:cs typeface="Georgia"/>
                  <a:sym typeface="Georgia"/>
                </a:defRPr>
              </a:lvl1pPr>
            </a:lstStyle>
            <a:p>
              <a:pPr/>
              <a:r>
                <a:t>Peer Mediated Interventions</a:t>
              </a:r>
            </a:p>
          </p:txBody>
        </p:sp>
        <p:pic>
          <p:nvPicPr>
            <p:cNvPr id="921" name="Peer Mediated Interventions Peer Mediated Interventions" descr="Peer Mediated Interventions Peer Mediated Interventions"/>
            <p:cNvPicPr>
              <a:picLocks noChangeAspect="0"/>
            </p:cNvPicPr>
            <p:nvPr/>
          </p:nvPicPr>
          <p:blipFill>
            <a:blip r:embed="rId2">
              <a:extLst/>
            </a:blip>
            <a:stretch>
              <a:fillRect/>
            </a:stretch>
          </p:blipFill>
          <p:spPr>
            <a:xfrm>
              <a:off x="0" y="0"/>
              <a:ext cx="12090400" cy="1409783"/>
            </a:xfrm>
            <a:prstGeom prst="rect">
              <a:avLst/>
            </a:prstGeom>
            <a:effectLst/>
          </p:spPr>
        </p:pic>
      </p:grpSp>
      <p:grpSp>
        <p:nvGrpSpPr>
          <p:cNvPr id="926" name="Video Self-Modeling"/>
          <p:cNvGrpSpPr/>
          <p:nvPr/>
        </p:nvGrpSpPr>
        <p:grpSpPr>
          <a:xfrm>
            <a:off x="304800" y="6782186"/>
            <a:ext cx="12090400" cy="1409783"/>
            <a:chOff x="0" y="0"/>
            <a:chExt cx="12090400" cy="1409782"/>
          </a:xfrm>
        </p:grpSpPr>
        <p:sp>
          <p:nvSpPr>
            <p:cNvPr id="925" name="Video Self-Modeling"/>
            <p:cNvSpPr txBox="1"/>
            <p:nvPr/>
          </p:nvSpPr>
          <p:spPr>
            <a:xfrm>
              <a:off x="50800" y="50800"/>
              <a:ext cx="11988800" cy="1308183"/>
            </a:xfrm>
            <a:prstGeom prst="rect">
              <a:avLst/>
            </a:prstGeom>
            <a:gradFill flip="none" rotWithShape="1">
              <a:gsLst>
                <a:gs pos="0">
                  <a:srgbClr val="C9C3BA"/>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rmAutofit fontScale="100000" lnSpcReduction="0"/>
            </a:bodyPr>
            <a:lstStyle>
              <a:lvl1pPr algn="l" defTabSz="234950">
                <a:spcBef>
                  <a:spcPts val="1200"/>
                </a:spcBef>
                <a:defRPr b="1" sz="3500">
                  <a:solidFill>
                    <a:srgbClr val="000000"/>
                  </a:solidFill>
                  <a:latin typeface="Georgia"/>
                  <a:ea typeface="Georgia"/>
                  <a:cs typeface="Georgia"/>
                  <a:sym typeface="Georgia"/>
                </a:defRPr>
              </a:lvl1pPr>
            </a:lstStyle>
            <a:p>
              <a:pPr/>
              <a:r>
                <a:t>Video Self-Modeling</a:t>
              </a:r>
            </a:p>
          </p:txBody>
        </p:sp>
        <p:pic>
          <p:nvPicPr>
            <p:cNvPr id="924" name="Video Self-Modeling Video Self-Modeling" descr="Video Self-Modeling Video Self-Modeling"/>
            <p:cNvPicPr>
              <a:picLocks noChangeAspect="0"/>
            </p:cNvPicPr>
            <p:nvPr/>
          </p:nvPicPr>
          <p:blipFill>
            <a:blip r:embed="rId2">
              <a:extLst/>
            </a:blip>
            <a:stretch>
              <a:fillRect/>
            </a:stretch>
          </p:blipFill>
          <p:spPr>
            <a:xfrm>
              <a:off x="0" y="0"/>
              <a:ext cx="12090400" cy="1409783"/>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mph" nodeType="clickEffect" presetID="9" grpId="2" fill="hold">
                                  <p:stCondLst>
                                    <p:cond delay="0"/>
                                  </p:stCondLst>
                                  <p:childTnLst>
                                    <p:set>
                                      <p:cBhvr>
                                        <p:cTn id="10" dur="indefinite" fill="hold"/>
                                        <p:tgtEl>
                                          <p:spTgt spid="917"/>
                                        </p:tgtEl>
                                        <p:attrNameLst>
                                          <p:attrName>style.opacity</p:attrName>
                                        </p:attrNameLst>
                                      </p:cBhvr>
                                      <p:to>
                                        <p:strVal val="0.50"/>
                                      </p:to>
                                    </p:set>
                                    <p:animEffect filter="image" prLst="opacity: 0.50; ">
                                      <p:cBhvr>
                                        <p:cTn id="11" dur="indefinite" fill="hold"/>
                                        <p:tgtEl>
                                          <p:spTgt spid="917"/>
                                        </p:tgtEl>
                                      </p:cBhvr>
                                    </p:animEffect>
                                  </p:childTnLst>
                                </p:cTn>
                              </p:par>
                            </p:childTnLst>
                          </p:cTn>
                        </p:par>
                        <p:par>
                          <p:cTn id="12" fill="hold">
                            <p:stCondLst>
                              <p:cond delay="1000"/>
                            </p:stCondLst>
                            <p:childTnLst>
                              <p:par>
                                <p:cTn id="13" presetClass="entr" nodeType="afterEffect" presetSubtype="0" presetID="1" grpId="3" fill="hold">
                                  <p:stCondLst>
                                    <p:cond delay="0"/>
                                  </p:stCondLst>
                                  <p:iterate type="lt" backwards="0">
                                    <p:tmAbs val="100"/>
                                  </p:iterate>
                                  <p:childTnLst>
                                    <p:set>
                                      <p:cBhvr>
                                        <p:cTn id="14" fill="hold"/>
                                        <p:tgtEl>
                                          <p:spTgt spid="9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mph" nodeType="clickEffect" presetID="9" grpId="4" fill="hold">
                                  <p:stCondLst>
                                    <p:cond delay="0"/>
                                  </p:stCondLst>
                                  <p:childTnLst>
                                    <p:set>
                                      <p:cBhvr>
                                        <p:cTn id="18" dur="indefinite" fill="hold"/>
                                        <p:tgtEl>
                                          <p:spTgt spid="923"/>
                                        </p:tgtEl>
                                        <p:attrNameLst>
                                          <p:attrName>style.opacity</p:attrName>
                                        </p:attrNameLst>
                                      </p:cBhvr>
                                      <p:to>
                                        <p:strVal val="0.50"/>
                                      </p:to>
                                    </p:set>
                                    <p:animEffect filter="image" prLst="opacity: 0.50; ">
                                      <p:cBhvr>
                                        <p:cTn id="19" dur="indefinite" fill="hold"/>
                                        <p:tgtEl>
                                          <p:spTgt spid="923"/>
                                        </p:tgtEl>
                                      </p:cBhvr>
                                    </p:animEffect>
                                  </p:childTnLst>
                                </p:cTn>
                              </p:par>
                            </p:childTnLst>
                          </p:cTn>
                        </p:par>
                        <p:par>
                          <p:cTn id="20" fill="hold">
                            <p:stCondLst>
                              <p:cond delay="1000"/>
                            </p:stCondLst>
                            <p:childTnLst>
                              <p:par>
                                <p:cTn id="21" presetClass="entr" nodeType="afterEffect" presetSubtype="0" presetID="1" grpId="5" fill="hold">
                                  <p:stCondLst>
                                    <p:cond delay="0"/>
                                  </p:stCondLst>
                                  <p:iterate type="lt" backwards="0">
                                    <p:tmAbs val="100"/>
                                  </p:iterate>
                                  <p:childTnLst>
                                    <p:set>
                                      <p:cBhvr>
                                        <p:cTn id="22" fill="hold"/>
                                        <p:tgtEl>
                                          <p:spTgt spid="9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mph" nodeType="clickEffect" presetID="9" grpId="6" fill="hold">
                                  <p:stCondLst>
                                    <p:cond delay="0"/>
                                  </p:stCondLst>
                                  <p:childTnLst>
                                    <p:set>
                                      <p:cBhvr>
                                        <p:cTn id="26" dur="indefinite" fill="hold"/>
                                        <p:tgtEl>
                                          <p:spTgt spid="920"/>
                                        </p:tgtEl>
                                        <p:attrNameLst>
                                          <p:attrName>style.opacity</p:attrName>
                                        </p:attrNameLst>
                                      </p:cBhvr>
                                      <p:to>
                                        <p:strVal val="0.50"/>
                                      </p:to>
                                    </p:set>
                                    <p:animEffect filter="image" prLst="opacity: 0.50; ">
                                      <p:cBhvr>
                                        <p:cTn id="27" dur="indefinite" fill="hold"/>
                                        <p:tgtEl>
                                          <p:spTgt spid="920"/>
                                        </p:tgtEl>
                                      </p:cBhvr>
                                    </p:animEffect>
                                  </p:childTnLst>
                                </p:cTn>
                              </p:par>
                            </p:childTnLst>
                          </p:cTn>
                        </p:par>
                        <p:par>
                          <p:cTn id="28" fill="hold">
                            <p:stCondLst>
                              <p:cond delay="1000"/>
                            </p:stCondLst>
                            <p:childTnLst>
                              <p:par>
                                <p:cTn id="29" presetClass="entr" nodeType="afterEffect" presetSubtype="0" presetID="1" grpId="7" fill="hold">
                                  <p:stCondLst>
                                    <p:cond delay="0"/>
                                  </p:stCondLst>
                                  <p:iterate type="lt" backwards="0">
                                    <p:tmAbs val="100"/>
                                  </p:iterate>
                                  <p:childTnLst>
                                    <p:set>
                                      <p:cBhvr>
                                        <p:cTn id="30" fill="hold"/>
                                        <p:tgtEl>
                                          <p:spTgt spid="9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mph" nodeType="clickEffect" presetID="9" grpId="8" fill="hold">
                                  <p:stCondLst>
                                    <p:cond delay="0"/>
                                  </p:stCondLst>
                                  <p:childTnLst>
                                    <p:set>
                                      <p:cBhvr>
                                        <p:cTn id="34" dur="indefinite" fill="hold"/>
                                        <p:tgtEl>
                                          <p:spTgt spid="926"/>
                                        </p:tgtEl>
                                        <p:attrNameLst>
                                          <p:attrName>style.opacity</p:attrName>
                                        </p:attrNameLst>
                                      </p:cBhvr>
                                      <p:to>
                                        <p:strVal val="0.50"/>
                                      </p:to>
                                    </p:set>
                                    <p:animEffect filter="image" prLst="opacity: 0.50; ">
                                      <p:cBhvr>
                                        <p:cTn id="35" dur="indefinite" fill="hold"/>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6" grpId="8"/>
      <p:bldP build="whole" bldLvl="1" animBg="1" rev="0" advAuto="0" spid="923" grpId="3"/>
      <p:bldP build="whole" bldLvl="1" animBg="1" rev="0" advAuto="0" spid="923" grpId="4"/>
      <p:bldP build="whole" bldLvl="1" animBg="1" rev="0" advAuto="0" spid="917" grpId="1"/>
      <p:bldP build="whole" bldLvl="1" animBg="1" rev="0" advAuto="0" spid="917" grpId="2"/>
      <p:bldP build="whole" bldLvl="1" animBg="1" rev="0" advAuto="0" spid="920" grpId="5"/>
      <p:bldP build="whole" bldLvl="1" animBg="1" rev="0" advAuto="0" spid="920" grpId="6"/>
      <p:bldP build="whole" bldLvl="1" animBg="1" rev="0" advAuto="0" spid="926" grpId="7"/>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ocial Narratives and Behavior Rehearsal"/>
          <p:cNvSpPr/>
          <p:nvPr>
            <p:ph type="title"/>
          </p:nvPr>
        </p:nvSpPr>
        <p:spPr>
          <a:prstGeom prst="rect">
            <a:avLst/>
          </a:prstGeom>
        </p:spPr>
        <p:txBody>
          <a:bodyPr/>
          <a:lstStyle>
            <a:lvl1pPr defTabSz="375694">
              <a:spcBef>
                <a:spcPts val="1000"/>
              </a:spcBef>
              <a:defRPr b="1" sz="4352">
                <a:solidFill>
                  <a:schemeClr val="accent5">
                    <a:hueOff val="-411174"/>
                    <a:satOff val="4030"/>
                    <a:lumOff val="-29867"/>
                  </a:schemeClr>
                </a:solidFill>
                <a:latin typeface="Georgia"/>
                <a:ea typeface="Georgia"/>
                <a:cs typeface="Georgia"/>
                <a:sym typeface="Georgia"/>
              </a:defRPr>
            </a:lvl1pPr>
          </a:lstStyle>
          <a:p>
            <a:pPr/>
            <a:r>
              <a:t>Social Narratives and Behavior Rehearsal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Social Narratives"/>
          <p:cNvSpPr txBox="1"/>
          <p:nvPr>
            <p:ph type="title" idx="4294967295"/>
          </p:nvPr>
        </p:nvSpPr>
        <p:spPr>
          <a:xfrm>
            <a:off x="507999" y="1674167"/>
            <a:ext cx="11988802" cy="1041940"/>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Social Narratives</a:t>
            </a:r>
          </a:p>
        </p:txBody>
      </p:sp>
      <p:sp>
        <p:nvSpPr>
          <p:cNvPr id="931" name="Recommendations:…"/>
          <p:cNvSpPr txBox="1"/>
          <p:nvPr>
            <p:ph type="body" sz="quarter" idx="4294967295"/>
          </p:nvPr>
        </p:nvSpPr>
        <p:spPr>
          <a:xfrm>
            <a:off x="535093" y="3782500"/>
            <a:ext cx="11934615" cy="1966266"/>
          </a:xfrm>
          <a:prstGeom prst="rect">
            <a:avLst/>
          </a:prstGeom>
          <a:gradFill>
            <a:gsLst>
              <a:gs pos="0">
                <a:srgbClr val="FFF7ED"/>
              </a:gs>
              <a:gs pos="100000">
                <a:srgbClr val="89847F"/>
              </a:gs>
            </a:gsLst>
            <a:lin ang="2700000"/>
          </a:gradFill>
          <a:ln w="9525">
            <a:round/>
          </a:ln>
        </p:spPr>
        <p:txBody>
          <a:bodyPr lIns="27093" tIns="27093" rIns="27093" bIns="27093" anchor="t"/>
          <a:lstStyle/>
          <a:p>
            <a:pPr marL="0" indent="0" defTabSz="422656">
              <a:spcBef>
                <a:spcPts val="1700"/>
              </a:spcBef>
              <a:buClrTx/>
              <a:buSzTx/>
              <a:buFontTx/>
              <a:buNone/>
              <a:defRPr b="0" sz="2448">
                <a:solidFill>
                  <a:srgbClr val="000000"/>
                </a:solidFill>
              </a:defRPr>
            </a:pPr>
            <a:r>
              <a:t>Recommendations: </a:t>
            </a:r>
          </a:p>
          <a:p>
            <a:pPr marL="111922" indent="-111922" defTabSz="422656">
              <a:spcBef>
                <a:spcPts val="1700"/>
              </a:spcBef>
              <a:buClrTx/>
              <a:buSzPct val="80000"/>
              <a:buFontTx/>
              <a:buBlip>
                <a:blip r:embed="rId3"/>
              </a:buBlip>
              <a:defRPr b="0" sz="2448">
                <a:solidFill>
                  <a:srgbClr val="000000"/>
                </a:solidFill>
              </a:defRPr>
            </a:pPr>
            <a:r>
              <a:t>Use pictures with your Social Narratives to provide social context</a:t>
            </a:r>
          </a:p>
          <a:p>
            <a:pPr marL="111922" indent="-111922" defTabSz="422656">
              <a:spcBef>
                <a:spcPts val="1700"/>
              </a:spcBef>
              <a:buClrTx/>
              <a:buSzPct val="80000"/>
              <a:buFontTx/>
              <a:buBlip>
                <a:blip r:embed="rId3"/>
              </a:buBlip>
              <a:defRPr b="0" sz="2448">
                <a:solidFill>
                  <a:srgbClr val="000000"/>
                </a:solidFill>
              </a:defRPr>
            </a:pPr>
            <a:r>
              <a:t>Combine </a:t>
            </a:r>
            <a:r>
              <a:rPr b="1"/>
              <a:t>Social Narratives</a:t>
            </a:r>
            <a:r>
              <a:t> with </a:t>
            </a:r>
            <a:r>
              <a:rPr b="1"/>
              <a:t>Behavioral Rehearsal</a:t>
            </a:r>
            <a:r>
              <a:t> for maximum effectiveness (targets both </a:t>
            </a:r>
            <a:r>
              <a:t>“</a:t>
            </a:r>
            <a:r>
              <a:t>Thinking</a:t>
            </a:r>
            <a:r>
              <a:t>”</a:t>
            </a:r>
            <a:r>
              <a:t> and </a:t>
            </a:r>
            <a:r>
              <a:t>“</a:t>
            </a:r>
            <a:r>
              <a:t>Doing</a:t>
            </a:r>
            <a:r>
              <a:t>”)</a:t>
            </a:r>
          </a:p>
        </p:txBody>
      </p:sp>
      <p:sp>
        <p:nvSpPr>
          <p:cNvPr id="932" name="An evidence based approach for teaching specific social skills or social concepts by presenting the social skill or concept in the form of a story"/>
          <p:cNvSpPr txBox="1"/>
          <p:nvPr/>
        </p:nvSpPr>
        <p:spPr>
          <a:xfrm>
            <a:off x="507999" y="2818248"/>
            <a:ext cx="11988802" cy="1501987"/>
          </a:xfrm>
          <a:prstGeom prst="rect">
            <a:avLst/>
          </a:prstGeom>
          <a:gradFill>
            <a:gsLst>
              <a:gs pos="0">
                <a:srgbClr val="C9C3BA"/>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27093" tIns="27093" rIns="27093" bIns="27093">
            <a:spAutoFit/>
          </a:bodyPr>
          <a:lstStyle>
            <a:lvl1pPr algn="l" defTabSz="587022">
              <a:spcBef>
                <a:spcPts val="2400"/>
              </a:spcBef>
              <a:defRPr i="1" sz="3400">
                <a:solidFill>
                  <a:srgbClr val="000000"/>
                </a:solidFill>
                <a:latin typeface="Georgia"/>
                <a:ea typeface="Georgia"/>
                <a:cs typeface="Georgia"/>
                <a:sym typeface="Georgia"/>
              </a:defRPr>
            </a:lvl1pPr>
          </a:lstStyle>
          <a:p>
            <a:pPr/>
            <a:r>
              <a:t>An evidence based approach for teaching specific social skills or social concepts by presenting the social skill or concept in the form of a story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931"/>
                                        </p:tgtEl>
                                        <p:attrNameLst>
                                          <p:attrName>style.visibility</p:attrName>
                                        </p:attrNameLst>
                                      </p:cBhvr>
                                      <p:to>
                                        <p:strVal val="visible"/>
                                      </p:to>
                                    </p:set>
                                    <p:animEffect filter="box(out)" transition="in">
                                      <p:cBhvr>
                                        <p:cTn id="7" dur="1000"/>
                                        <p:tgtEl>
                                          <p:spTgt spid="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1"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Behavioral Rehearsal/ Role-Playing"/>
          <p:cNvSpPr txBox="1"/>
          <p:nvPr>
            <p:ph type="title" idx="4294967295"/>
          </p:nvPr>
        </p:nvSpPr>
        <p:spPr>
          <a:xfrm>
            <a:off x="507999" y="1047089"/>
            <a:ext cx="11988802" cy="1259976"/>
          </a:xfrm>
          <a:prstGeom prst="rect">
            <a:avLst/>
          </a:prstGeom>
          <a:gradFill>
            <a:gsLst>
              <a:gs pos="0">
                <a:srgbClr val="FFF7ED"/>
              </a:gs>
              <a:gs pos="100000">
                <a:srgbClr val="89847F"/>
              </a:gs>
            </a:gsLst>
            <a:lin ang="2700000"/>
          </a:gradFill>
        </p:spPr>
        <p:txBody>
          <a:bodyPr lIns="27093" tIns="27093" rIns="27093" bIns="27093">
            <a:noAutofit/>
          </a:bodyPr>
          <a:lstStyle/>
          <a:p>
            <a:pPr defTabSz="587022">
              <a:defRPr b="1" sz="5600">
                <a:solidFill>
                  <a:schemeClr val="accent5">
                    <a:hueOff val="-411174"/>
                    <a:satOff val="4030"/>
                    <a:lumOff val="-29867"/>
                  </a:schemeClr>
                </a:solidFill>
                <a:latin typeface="Georgia"/>
                <a:ea typeface="Georgia"/>
                <a:cs typeface="Georgia"/>
                <a:sym typeface="Georgia"/>
              </a:defRPr>
            </a:pPr>
            <a:r>
              <a:t>Behavioral Rehearsal/</a:t>
            </a:r>
            <a:br/>
            <a:r>
              <a:t>Role-Playing</a:t>
            </a:r>
          </a:p>
        </p:txBody>
      </p:sp>
      <p:sp>
        <p:nvSpPr>
          <p:cNvPr id="937" name="Acting out situations or activities in a structured environment to practice newly acquired skills and strategies"/>
          <p:cNvSpPr txBox="1"/>
          <p:nvPr/>
        </p:nvSpPr>
        <p:spPr>
          <a:xfrm>
            <a:off x="521688" y="2440973"/>
            <a:ext cx="11988802" cy="1984588"/>
          </a:xfrm>
          <a:prstGeom prst="rect">
            <a:avLst/>
          </a:prstGeom>
          <a:gradFill>
            <a:gsLst>
              <a:gs pos="0">
                <a:srgbClr val="89847F"/>
              </a:gs>
              <a:gs pos="100000">
                <a:srgbClr val="FFF7ED"/>
              </a:gs>
            </a:gsLst>
            <a:lin ang="2700000"/>
          </a:gra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p>
            <a:pPr algn="l" defTabSz="587022">
              <a:spcBef>
                <a:spcPts val="2400"/>
              </a:spcBef>
              <a:defRPr i="1" sz="3400">
                <a:solidFill>
                  <a:srgbClr val="000000"/>
                </a:solidFill>
                <a:latin typeface="Georgia"/>
                <a:ea typeface="Georgia"/>
                <a:cs typeface="Georgia"/>
                <a:sym typeface="Georgia"/>
              </a:defRPr>
            </a:pPr>
            <a:r>
              <a:t>Acting out situations or activities in a structured environment to </a:t>
            </a:r>
            <a:r>
              <a:rPr b="1" u="sng"/>
              <a:t>practice </a:t>
            </a:r>
            <a:r>
              <a:t>newly acquired skills and strategies</a:t>
            </a:r>
          </a:p>
        </p:txBody>
      </p:sp>
      <p:pic>
        <p:nvPicPr>
          <p:cNvPr id="938" name="Screen Shot 2020-10-28 at 2.26.16 PM.png" descr="Screen Shot 2020-10-28 at 2.26.16 PM.png"/>
          <p:cNvPicPr>
            <a:picLocks noChangeAspect="1"/>
          </p:cNvPicPr>
          <p:nvPr/>
        </p:nvPicPr>
        <p:blipFill>
          <a:blip r:embed="rId3">
            <a:extLst/>
          </a:blip>
          <a:stretch>
            <a:fillRect/>
          </a:stretch>
        </p:blipFill>
        <p:spPr>
          <a:xfrm>
            <a:off x="1499190" y="4106726"/>
            <a:ext cx="10006419" cy="2909936"/>
          </a:xfrm>
          <a:prstGeom prst="rect">
            <a:avLst/>
          </a:prstGeom>
          <a:ln w="25400">
            <a:solidFill>
              <a:srgbClr val="000000"/>
            </a:solidFill>
            <a:miter lim="400000"/>
          </a:ln>
          <a:effectLst>
            <a:outerShdw sx="100000" sy="100000" kx="0" ky="0" algn="b" rotWithShape="0" blurRad="101600" dist="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938"/>
                                        </p:tgtEl>
                                        <p:attrNameLst>
                                          <p:attrName>style.visibility</p:attrName>
                                        </p:attrNameLst>
                                      </p:cBhvr>
                                      <p:to>
                                        <p:strVal val="visible"/>
                                      </p:to>
                                    </p:set>
                                    <p:animEffect filter="box(out)" transition="in">
                                      <p:cBhvr>
                                        <p:cTn id="7" dur="1000"/>
                                        <p:tgtEl>
                                          <p:spTgt spid="938"/>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938"/>
                                        </p:tgtEl>
                                      </p:cBhvr>
                                    </p:animEffect>
                                    <p:set>
                                      <p:cBhvr>
                                        <p:cTn id="12" fill="hold">
                                          <p:stCondLst>
                                            <p:cond delay="999"/>
                                          </p:stCondLst>
                                        </p:cTn>
                                        <p:tgtEl>
                                          <p:spTgt spid="93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8" grpId="1"/>
      <p:bldP build="whole" bldLvl="1" animBg="1" rev="0" advAuto="0" spid="938" grpId="2"/>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Behavioral Rehearsal and “Batting” Practice"/>
          <p:cNvSpPr txBox="1"/>
          <p:nvPr>
            <p:ph type="title" idx="4294967295"/>
          </p:nvPr>
        </p:nvSpPr>
        <p:spPr>
          <a:xfrm>
            <a:off x="507999" y="1828799"/>
            <a:ext cx="11988802" cy="887308"/>
          </a:xfrm>
          <a:prstGeom prst="rect">
            <a:avLst/>
          </a:prstGeom>
          <a:gradFill>
            <a:gsLst>
              <a:gs pos="0">
                <a:srgbClr val="89847F"/>
              </a:gs>
              <a:gs pos="100000">
                <a:srgbClr val="FFF7ED"/>
              </a:gs>
            </a:gsLst>
            <a:lin ang="2700000"/>
          </a:gradFill>
        </p:spPr>
        <p:txBody>
          <a:bodyPr lIns="27093" tIns="27093" rIns="27093" bIns="27093"/>
          <a:lstStyle/>
          <a:p>
            <a:pPr defTabSz="452007">
              <a:spcBef>
                <a:spcPts val="1200"/>
              </a:spcBef>
              <a:defRPr sz="5236">
                <a:solidFill>
                  <a:schemeClr val="accent5">
                    <a:hueOff val="-411174"/>
                    <a:satOff val="4030"/>
                    <a:lumOff val="-29867"/>
                  </a:schemeClr>
                </a:solidFill>
                <a:latin typeface="Bodoni SvtyTwo ITC TT-Bold"/>
                <a:ea typeface="Bodoni SvtyTwo ITC TT-Bold"/>
                <a:cs typeface="Bodoni SvtyTwo ITC TT-Bold"/>
                <a:sym typeface="Bodoni SvtyTwo ITC TT-Bold"/>
              </a:defRPr>
            </a:pPr>
            <a:r>
              <a:t>Behavioral Rehearsal and </a:t>
            </a:r>
            <a:r>
              <a:t>“</a:t>
            </a:r>
            <a:r>
              <a:t>Batting</a:t>
            </a:r>
            <a:r>
              <a:t>”</a:t>
            </a:r>
            <a:r>
              <a:t> Practice</a:t>
            </a:r>
          </a:p>
        </p:txBody>
      </p:sp>
      <p:sp>
        <p:nvSpPr>
          <p:cNvPr id="943" name="&quot;Batting Practice” is a Behavioral Rehearsal Strategy used to teach the proper sequence for initiations"/>
          <p:cNvSpPr txBox="1"/>
          <p:nvPr>
            <p:ph type="body" sz="quarter" idx="4294967295"/>
          </p:nvPr>
        </p:nvSpPr>
        <p:spPr>
          <a:xfrm>
            <a:off x="507999" y="2826105"/>
            <a:ext cx="11988802" cy="1138886"/>
          </a:xfrm>
          <a:prstGeom prst="rect">
            <a:avLst/>
          </a:prstGeom>
          <a:gradFill>
            <a:gsLst>
              <a:gs pos="0">
                <a:srgbClr val="FFF7ED"/>
              </a:gs>
              <a:gs pos="100000">
                <a:srgbClr val="89847F"/>
              </a:gs>
            </a:gsLst>
            <a:lin ang="2700000"/>
          </a:gradFill>
        </p:spPr>
        <p:txBody>
          <a:bodyPr lIns="27093" tIns="27093" rIns="27093" bIns="27093" anchor="t">
            <a:noAutofit/>
          </a:bodyPr>
          <a:lstStyle>
            <a:lvl1pPr marL="0" indent="0" defTabSz="587022">
              <a:buSzTx/>
              <a:buNone/>
              <a:defRPr b="0" i="1" sz="3400">
                <a:solidFill>
                  <a:srgbClr val="000000"/>
                </a:solidFill>
              </a:defRPr>
            </a:lvl1pPr>
          </a:lstStyle>
          <a:p>
            <a:pPr/>
            <a:r>
              <a:t>"Batting Practice” is a Behavioral Rehearsal Strategy used to teach the proper sequence for initiations</a:t>
            </a:r>
          </a:p>
        </p:txBody>
      </p:sp>
      <p:grpSp>
        <p:nvGrpSpPr>
          <p:cNvPr id="946" name="“B-A-T” or “Batting” practice:…"/>
          <p:cNvGrpSpPr/>
          <p:nvPr/>
        </p:nvGrpSpPr>
        <p:grpSpPr>
          <a:xfrm>
            <a:off x="3494887" y="4076682"/>
            <a:ext cx="6015026" cy="3556001"/>
            <a:chOff x="0" y="0"/>
            <a:chExt cx="6015025" cy="3556000"/>
          </a:xfrm>
        </p:grpSpPr>
        <p:sp>
          <p:nvSpPr>
            <p:cNvPr id="945" name="“B-A-T” or “Batting” practice:…"/>
            <p:cNvSpPr txBox="1"/>
            <p:nvPr/>
          </p:nvSpPr>
          <p:spPr>
            <a:xfrm>
              <a:off x="25400" y="25400"/>
              <a:ext cx="5964226" cy="3505201"/>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spAutoFit/>
            </a:bodyPr>
            <a:lstStyle/>
            <a:p>
              <a:pPr algn="l" defTabSz="587022">
                <a:spcBef>
                  <a:spcPts val="2400"/>
                </a:spcBef>
                <a:defRPr b="1" sz="4200">
                  <a:solidFill>
                    <a:srgbClr val="000000"/>
                  </a:solidFill>
                  <a:latin typeface="Georgia"/>
                  <a:ea typeface="Georgia"/>
                  <a:cs typeface="Georgia"/>
                  <a:sym typeface="Georgia"/>
                </a:defRPr>
              </a:pPr>
              <a:r>
                <a:t>“B-A-T” or “Batting” practice:</a:t>
              </a:r>
            </a:p>
            <a:p>
              <a:pPr lvl="1" algn="l" defTabSz="587022">
                <a:spcBef>
                  <a:spcPts val="900"/>
                </a:spcBef>
                <a:defRPr sz="4200">
                  <a:solidFill>
                    <a:srgbClr val="000000"/>
                  </a:solidFill>
                  <a:latin typeface="Georgia"/>
                  <a:ea typeface="Georgia"/>
                  <a:cs typeface="Georgia"/>
                  <a:sym typeface="Georgia"/>
                </a:defRPr>
              </a:pPr>
              <a:r>
                <a:t>B = Body Position</a:t>
              </a:r>
            </a:p>
            <a:p>
              <a:pPr lvl="1" algn="l" defTabSz="587022">
                <a:spcBef>
                  <a:spcPts val="900"/>
                </a:spcBef>
                <a:defRPr sz="4200">
                  <a:solidFill>
                    <a:srgbClr val="000000"/>
                  </a:solidFill>
                  <a:latin typeface="Georgia"/>
                  <a:ea typeface="Georgia"/>
                  <a:cs typeface="Georgia"/>
                  <a:sym typeface="Georgia"/>
                </a:defRPr>
              </a:pPr>
              <a:r>
                <a:t>A = Attention</a:t>
              </a:r>
            </a:p>
            <a:p>
              <a:pPr lvl="1" algn="l" defTabSz="587022">
                <a:spcBef>
                  <a:spcPts val="900"/>
                </a:spcBef>
                <a:defRPr sz="4200">
                  <a:solidFill>
                    <a:srgbClr val="000000"/>
                  </a:solidFill>
                  <a:latin typeface="Georgia"/>
                  <a:ea typeface="Georgia"/>
                  <a:cs typeface="Georgia"/>
                  <a:sym typeface="Georgia"/>
                </a:defRPr>
              </a:pPr>
              <a:r>
                <a:t>T = Talk</a:t>
              </a:r>
            </a:p>
          </p:txBody>
        </p:sp>
        <p:pic>
          <p:nvPicPr>
            <p:cNvPr id="944" name="“B-A-T” or “Batting” practice:… “B-A-T” or “Batting” practice:B = Body PositionA = AttentionT = Talk" descr="“B-A-T” or “Batting” practice:… “B-A-T” or “Batting” practice:B = Body PositionA = AttentionT = Talk"/>
            <p:cNvPicPr>
              <a:picLocks noChangeAspect="0"/>
            </p:cNvPicPr>
            <p:nvPr/>
          </p:nvPicPr>
          <p:blipFill>
            <a:blip r:embed="rId2">
              <a:extLst/>
            </a:blip>
            <a:stretch>
              <a:fillRect/>
            </a:stretch>
          </p:blipFill>
          <p:spPr>
            <a:xfrm>
              <a:off x="0" y="0"/>
              <a:ext cx="6015026" cy="355600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946"/>
                                        </p:tgtEl>
                                        <p:attrNameLst>
                                          <p:attrName>style.visibility</p:attrName>
                                        </p:attrNameLst>
                                      </p:cBhvr>
                                      <p:to>
                                        <p:strVal val="visible"/>
                                      </p:to>
                                    </p:set>
                                    <p:animEffect filter="box(out)" transition="in">
                                      <p:cBhvr>
                                        <p:cTn id="7" dur="10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6"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Peer Mediated Intervention"/>
          <p:cNvSpPr/>
          <p:nvPr>
            <p:ph type="title"/>
          </p:nvPr>
        </p:nvSpPr>
        <p:spPr>
          <a:prstGeom prst="rect">
            <a:avLst/>
          </a:prstGeom>
        </p:spPr>
        <p:txBody>
          <a:bodyPr/>
          <a:lstStyle>
            <a:lvl1pPr defTabSz="493098">
              <a:spcBef>
                <a:spcPts val="1300"/>
              </a:spcBef>
              <a:defRPr b="1" sz="5712">
                <a:solidFill>
                  <a:schemeClr val="accent5">
                    <a:hueOff val="-411174"/>
                    <a:satOff val="4030"/>
                    <a:lumOff val="-29867"/>
                  </a:schemeClr>
                </a:solidFill>
                <a:latin typeface="Georgia"/>
                <a:ea typeface="Georgia"/>
                <a:cs typeface="Georgia"/>
                <a:sym typeface="Georgia"/>
              </a:defRPr>
            </a:lvl1pPr>
          </a:lstStyle>
          <a:p>
            <a:pPr/>
            <a:r>
              <a:t>Peer Mediated Intervention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Peer Mediated Intervention"/>
          <p:cNvSpPr txBox="1"/>
          <p:nvPr>
            <p:ph type="title" idx="4294967295"/>
          </p:nvPr>
        </p:nvSpPr>
        <p:spPr>
          <a:xfrm>
            <a:off x="507999" y="1447799"/>
            <a:ext cx="11988802" cy="887308"/>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Peer Mediated Intervention</a:t>
            </a:r>
          </a:p>
        </p:txBody>
      </p:sp>
      <p:sp>
        <p:nvSpPr>
          <p:cNvPr id="951" name="Components of a PMI Program:…"/>
          <p:cNvSpPr txBox="1"/>
          <p:nvPr>
            <p:ph type="body" sz="half" idx="4294967295"/>
          </p:nvPr>
        </p:nvSpPr>
        <p:spPr>
          <a:xfrm>
            <a:off x="535093" y="4348623"/>
            <a:ext cx="11934615" cy="4094396"/>
          </a:xfrm>
          <a:prstGeom prst="rect">
            <a:avLst/>
          </a:prstGeom>
          <a:gradFill>
            <a:gsLst>
              <a:gs pos="0">
                <a:srgbClr val="FFF7ED"/>
              </a:gs>
              <a:gs pos="100000">
                <a:srgbClr val="89847F"/>
              </a:gs>
            </a:gsLst>
            <a:lin ang="2700000"/>
          </a:gradFill>
          <a:ln w="9525">
            <a:round/>
          </a:ln>
        </p:spPr>
        <p:txBody>
          <a:bodyPr lIns="27093" tIns="27093" rIns="27093" bIns="27093" anchor="t">
            <a:noAutofit/>
          </a:bodyPr>
          <a:lstStyle/>
          <a:p>
            <a:pPr marL="0" indent="0" defTabSz="587022">
              <a:buClrTx/>
              <a:buSzTx/>
              <a:buFontTx/>
              <a:buNone/>
              <a:defRPr sz="3400">
                <a:solidFill>
                  <a:srgbClr val="000000"/>
                </a:solidFill>
              </a:defRPr>
            </a:pPr>
            <a:r>
              <a:t>Components of a PMI Program: </a:t>
            </a:r>
          </a:p>
          <a:p>
            <a:pPr lvl="2" marL="8889" indent="-8889" defTabSz="415431">
              <a:spcBef>
                <a:spcPts val="0"/>
              </a:spcBef>
              <a:buClr>
                <a:srgbClr val="E9D78E"/>
              </a:buClr>
              <a:buSzPct val="80000"/>
              <a:buBlip>
                <a:blip r:embed="rId3"/>
              </a:buBlip>
              <a:defRPr b="0" sz="2800">
                <a:solidFill>
                  <a:srgbClr val="000000"/>
                </a:solidFill>
              </a:defRPr>
            </a:pPr>
            <a:r>
              <a:t>Non-disabled peers are systematically taught to initiate and to respond to peers with ASD</a:t>
            </a:r>
          </a:p>
          <a:p>
            <a:pPr lvl="2" marL="8889" indent="-8889" defTabSz="415431">
              <a:spcBef>
                <a:spcPts val="0"/>
              </a:spcBef>
              <a:buClr>
                <a:srgbClr val="E9D78E"/>
              </a:buClr>
              <a:buSzPct val="80000"/>
              <a:buBlip>
                <a:blip r:embed="rId3"/>
              </a:buBlip>
              <a:defRPr b="0" sz="2800">
                <a:solidFill>
                  <a:srgbClr val="000000"/>
                </a:solidFill>
              </a:defRPr>
            </a:pPr>
            <a:r>
              <a:t>Can be used in both group social skills programs and also natural environments </a:t>
            </a:r>
          </a:p>
          <a:p>
            <a:pPr lvl="2" marL="8889" indent="-8889" defTabSz="415431">
              <a:spcBef>
                <a:spcPts val="0"/>
              </a:spcBef>
              <a:buClr>
                <a:srgbClr val="E9D78E"/>
              </a:buClr>
              <a:buSzPct val="80000"/>
              <a:buBlip>
                <a:blip r:embed="rId3"/>
              </a:buBlip>
              <a:defRPr b="0" sz="2800">
                <a:solidFill>
                  <a:srgbClr val="000000"/>
                </a:solidFill>
              </a:defRPr>
            </a:pPr>
            <a:r>
              <a:t>Can be used to enhance performance and generalization of skills in the natural environment</a:t>
            </a:r>
          </a:p>
          <a:p>
            <a:pPr lvl="2" marL="8889" indent="-8889" defTabSz="415431">
              <a:spcBef>
                <a:spcPts val="0"/>
              </a:spcBef>
              <a:buClr>
                <a:srgbClr val="E9D78E"/>
              </a:buClr>
              <a:buSzPct val="80000"/>
              <a:buBlip>
                <a:blip r:embed="rId3"/>
              </a:buBlip>
              <a:defRPr b="0" sz="2800">
                <a:solidFill>
                  <a:srgbClr val="000000"/>
                </a:solidFill>
              </a:defRPr>
            </a:pPr>
            <a:r>
              <a:rPr b="1">
                <a:solidFill>
                  <a:schemeClr val="accent5">
                    <a:hueOff val="-411174"/>
                    <a:satOff val="4030"/>
                    <a:lumOff val="-29867"/>
                  </a:schemeClr>
                </a:solidFill>
              </a:rPr>
              <a:t>KEY POINT</a:t>
            </a:r>
            <a:r>
              <a:t>…Use of peer mentors allows adults to serve as facilitators rather than as playmates for the child with ASD</a:t>
            </a:r>
          </a:p>
        </p:txBody>
      </p:sp>
      <p:sp>
        <p:nvSpPr>
          <p:cNvPr id="952" name="An evidence based approach for facilitating social interactions between children on the autism spectrum and their peers"/>
          <p:cNvSpPr txBox="1"/>
          <p:nvPr/>
        </p:nvSpPr>
        <p:spPr>
          <a:xfrm>
            <a:off x="507999" y="2425771"/>
            <a:ext cx="11988802" cy="1501988"/>
          </a:xfrm>
          <a:prstGeom prst="rect">
            <a:avLst/>
          </a:prstGeom>
          <a:gradFill>
            <a:gsLst>
              <a:gs pos="0">
                <a:srgbClr val="C9C3BA"/>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27093" tIns="27093" rIns="27093" bIns="27093">
            <a:spAutoFit/>
          </a:bodyPr>
          <a:lstStyle>
            <a:lvl1pPr algn="l" defTabSz="587022">
              <a:spcBef>
                <a:spcPts val="2400"/>
              </a:spcBef>
              <a:defRPr i="1" sz="3400">
                <a:solidFill>
                  <a:srgbClr val="000000"/>
                </a:solidFill>
                <a:latin typeface="Georgia"/>
                <a:ea typeface="Georgia"/>
                <a:cs typeface="Georgia"/>
                <a:sym typeface="Georgia"/>
              </a:defRPr>
            </a:lvl1pPr>
          </a:lstStyle>
          <a:p>
            <a:pPr/>
            <a:r>
              <a:t>An evidence based approach for facilitating social interactions between children on the autism spectrum and their peers</a:t>
            </a:r>
          </a:p>
        </p:txBody>
      </p:sp>
      <p:grpSp>
        <p:nvGrpSpPr>
          <p:cNvPr id="955" name="Steps and Procedures…"/>
          <p:cNvGrpSpPr/>
          <p:nvPr/>
        </p:nvGrpSpPr>
        <p:grpSpPr>
          <a:xfrm>
            <a:off x="-20110415" y="4938488"/>
            <a:ext cx="12039602" cy="2164790"/>
            <a:chOff x="0" y="0"/>
            <a:chExt cx="12039600" cy="2164788"/>
          </a:xfrm>
        </p:grpSpPr>
        <p:sp>
          <p:nvSpPr>
            <p:cNvPr id="954" name="Steps and Procedures…"/>
            <p:cNvSpPr txBox="1"/>
            <p:nvPr/>
          </p:nvSpPr>
          <p:spPr>
            <a:xfrm>
              <a:off x="25400" y="25400"/>
              <a:ext cx="11988801" cy="2113989"/>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noAutofit/>
            </a:bodyPr>
            <a:lstStyle/>
            <a:p>
              <a:pPr lvl="1" algn="l" defTabSz="587022">
                <a:defRPr b="1" sz="3400">
                  <a:solidFill>
                    <a:srgbClr val="000000"/>
                  </a:solidFill>
                  <a:latin typeface="Georgia"/>
                  <a:ea typeface="Georgia"/>
                  <a:cs typeface="Georgia"/>
                  <a:sym typeface="Georgia"/>
                </a:defRPr>
              </a:pPr>
              <a:r>
                <a:t>Steps and Procedures</a:t>
              </a:r>
            </a:p>
            <a:p>
              <a:pPr lvl="1" marL="160020" indent="-160020" algn="l" defTabSz="587022">
                <a:buSzPct val="80000"/>
                <a:buBlip>
                  <a:blip r:embed="rId3"/>
                </a:buBlip>
                <a:defRPr sz="2800">
                  <a:solidFill>
                    <a:srgbClr val="000000"/>
                  </a:solidFill>
                  <a:latin typeface="Georgia"/>
                  <a:ea typeface="Georgia"/>
                  <a:cs typeface="Georgia"/>
                  <a:sym typeface="Georgia"/>
                </a:defRPr>
              </a:pPr>
              <a:r>
                <a:t>Identify and Select Peer Mentors</a:t>
              </a:r>
            </a:p>
            <a:p>
              <a:pPr lvl="1" marL="160020" indent="-160020" algn="l" defTabSz="587022">
                <a:buSzPct val="80000"/>
                <a:buBlip>
                  <a:blip r:embed="rId3"/>
                </a:buBlip>
                <a:defRPr sz="2800">
                  <a:solidFill>
                    <a:srgbClr val="000000"/>
                  </a:solidFill>
                  <a:latin typeface="Georgia"/>
                  <a:ea typeface="Georgia"/>
                  <a:cs typeface="Georgia"/>
                  <a:sym typeface="Georgia"/>
                </a:defRPr>
              </a:pPr>
              <a:r>
                <a:t>Provide “Pre-Training” to Peer Mentors</a:t>
              </a:r>
            </a:p>
            <a:p>
              <a:pPr lvl="1" marL="160020" indent="-160020" algn="l" defTabSz="587022">
                <a:buSzPct val="80000"/>
                <a:buBlip>
                  <a:blip r:embed="rId3"/>
                </a:buBlip>
                <a:defRPr sz="2800">
                  <a:solidFill>
                    <a:srgbClr val="000000"/>
                  </a:solidFill>
                  <a:latin typeface="Georgia"/>
                  <a:ea typeface="Georgia"/>
                  <a:cs typeface="Georgia"/>
                  <a:sym typeface="Georgia"/>
                </a:defRPr>
              </a:pPr>
              <a:r>
                <a:t>Facilitate Interactions between Peer Mentor and Child on the Autism Spectrum  </a:t>
              </a:r>
            </a:p>
            <a:p>
              <a:pPr lvl="1" marL="160020" indent="-160020" algn="l" defTabSz="587022">
                <a:buSzPct val="80000"/>
                <a:buBlip>
                  <a:blip r:embed="rId3"/>
                </a:buBlip>
                <a:defRPr sz="2800">
                  <a:solidFill>
                    <a:srgbClr val="000000"/>
                  </a:solidFill>
                  <a:latin typeface="Georgia"/>
                  <a:ea typeface="Georgia"/>
                  <a:cs typeface="Georgia"/>
                  <a:sym typeface="Georgia"/>
                </a:defRPr>
              </a:pPr>
              <a:r>
                <a:t>Provide On-Going Training to Peer Mentors</a:t>
              </a:r>
            </a:p>
          </p:txBody>
        </p:sp>
        <p:pic>
          <p:nvPicPr>
            <p:cNvPr id="953" name="Steps and Procedures… Steps and ProceduresIdentify and Select Peer MentorsProvide “Pre-Training” to Peer MentorsFacilitate Interactions between Peer Mentor and Child on the Autism Spectrum  Provide On-Going Training to Peer Mentors" descr="Steps and Procedures… Steps and ProceduresIdentify and Select Peer MentorsProvide “Pre-Training” to Peer MentorsFacilitate Interactions between Peer Mentor and Child on the Autism Spectrum  Provide On-Going Training to Peer Mentors"/>
            <p:cNvPicPr>
              <a:picLocks noChangeAspect="0"/>
            </p:cNvPicPr>
            <p:nvPr/>
          </p:nvPicPr>
          <p:blipFill>
            <a:blip r:embed="rId4">
              <a:extLst/>
            </a:blip>
            <a:stretch>
              <a:fillRect/>
            </a:stretch>
          </p:blipFill>
          <p:spPr>
            <a:xfrm>
              <a:off x="-1" y="-1"/>
              <a:ext cx="12039602" cy="2164790"/>
            </a:xfrm>
            <a:prstGeom prst="rect">
              <a:avLst/>
            </a:prstGeom>
            <a:effectLst/>
          </p:spPr>
        </p:pic>
      </p:grpSp>
      <p:pic>
        <p:nvPicPr>
          <p:cNvPr id="956" name="Screen Shot 2020-10-28 at 1.52.00 PM.png" descr="Screen Shot 2020-10-28 at 1.52.00 PM.png"/>
          <p:cNvPicPr>
            <a:picLocks noChangeAspect="0"/>
          </p:cNvPicPr>
          <p:nvPr/>
        </p:nvPicPr>
        <p:blipFill>
          <a:blip r:embed="rId5">
            <a:extLst/>
          </a:blip>
          <a:stretch>
            <a:fillRect/>
          </a:stretch>
        </p:blipFill>
        <p:spPr>
          <a:xfrm>
            <a:off x="-19271421" y="535374"/>
            <a:ext cx="10361614" cy="7034872"/>
          </a:xfrm>
          <a:prstGeom prst="rect">
            <a:avLst/>
          </a:prstGeom>
          <a:effectLst>
            <a:outerShdw sx="100000" sy="100000" kx="0" ky="0" algn="b" rotWithShape="0" blurRad="25400" dist="25400" dir="2700000">
              <a:srgbClr val="000000">
                <a:alpha val="50000"/>
              </a:srgbClr>
            </a:outerShdw>
          </a:effectLst>
        </p:spPr>
      </p:pic>
      <p:sp>
        <p:nvSpPr>
          <p:cNvPr id="957" name="From Building Social Relationships-2 (Bellini, 2016)"/>
          <p:cNvSpPr/>
          <p:nvPr/>
        </p:nvSpPr>
        <p:spPr>
          <a:xfrm>
            <a:off x="-19258721" y="7173159"/>
            <a:ext cx="10336214" cy="384387"/>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587022">
              <a:defRPr sz="2000"/>
            </a:lvl1pPr>
          </a:lstStyle>
          <a:p>
            <a:pPr/>
            <a:r>
              <a:t>From Building Social Relationships-2 (Bellini, 2016)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951">
                                            <p:bg/>
                                          </p:spTgt>
                                        </p:tgtEl>
                                        <p:attrNameLst>
                                          <p:attrName>style.visibility</p:attrName>
                                        </p:attrNameLst>
                                      </p:cBhvr>
                                      <p:to>
                                        <p:strVal val="visible"/>
                                      </p:to>
                                    </p:set>
                                    <p:animEffect filter="box(out)" transition="in">
                                      <p:cBhvr>
                                        <p:cTn id="7" dur="1000"/>
                                        <p:tgtEl>
                                          <p:spTgt spid="951">
                                            <p:bg/>
                                          </p:spTgt>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951">
                                            <p:txEl>
                                              <p:pRg st="0" end="0"/>
                                            </p:txEl>
                                          </p:spTgt>
                                        </p:tgtEl>
                                        <p:attrNameLst>
                                          <p:attrName>style.visibility</p:attrName>
                                        </p:attrNameLst>
                                      </p:cBhvr>
                                      <p:to>
                                        <p:strVal val="visible"/>
                                      </p:to>
                                    </p:set>
                                    <p:animEffect filter="box(out)" transition="in">
                                      <p:cBhvr>
                                        <p:cTn id="10" dur="1000"/>
                                        <p:tgtEl>
                                          <p:spTgt spid="9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32" presetID="4" grpId="1" fill="hold">
                                  <p:stCondLst>
                                    <p:cond delay="0"/>
                                  </p:stCondLst>
                                  <p:iterate type="el" backwards="0">
                                    <p:tmAbs val="0"/>
                                  </p:iterate>
                                  <p:childTnLst>
                                    <p:set>
                                      <p:cBhvr>
                                        <p:cTn id="14" fill="hold"/>
                                        <p:tgtEl>
                                          <p:spTgt spid="951">
                                            <p:txEl>
                                              <p:pRg st="1" end="1"/>
                                            </p:txEl>
                                          </p:spTgt>
                                        </p:tgtEl>
                                        <p:attrNameLst>
                                          <p:attrName>style.visibility</p:attrName>
                                        </p:attrNameLst>
                                      </p:cBhvr>
                                      <p:to>
                                        <p:strVal val="visible"/>
                                      </p:to>
                                    </p:set>
                                    <p:animEffect filter="box(out)" transition="in">
                                      <p:cBhvr>
                                        <p:cTn id="15" dur="1000"/>
                                        <p:tgtEl>
                                          <p:spTgt spid="9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1" fill="hold">
                                  <p:stCondLst>
                                    <p:cond delay="0"/>
                                  </p:stCondLst>
                                  <p:iterate type="el" backwards="0">
                                    <p:tmAbs val="0"/>
                                  </p:iterate>
                                  <p:childTnLst>
                                    <p:set>
                                      <p:cBhvr>
                                        <p:cTn id="19" fill="hold"/>
                                        <p:tgtEl>
                                          <p:spTgt spid="951">
                                            <p:txEl>
                                              <p:pRg st="2" end="2"/>
                                            </p:txEl>
                                          </p:spTgt>
                                        </p:tgtEl>
                                        <p:attrNameLst>
                                          <p:attrName>style.visibility</p:attrName>
                                        </p:attrNameLst>
                                      </p:cBhvr>
                                      <p:to>
                                        <p:strVal val="visible"/>
                                      </p:to>
                                    </p:set>
                                    <p:animEffect filter="box(out)" transition="in">
                                      <p:cBhvr>
                                        <p:cTn id="20" dur="1000"/>
                                        <p:tgtEl>
                                          <p:spTgt spid="9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1" fill="hold">
                                  <p:stCondLst>
                                    <p:cond delay="0"/>
                                  </p:stCondLst>
                                  <p:iterate type="el" backwards="0">
                                    <p:tmAbs val="0"/>
                                  </p:iterate>
                                  <p:childTnLst>
                                    <p:set>
                                      <p:cBhvr>
                                        <p:cTn id="24" fill="hold"/>
                                        <p:tgtEl>
                                          <p:spTgt spid="951">
                                            <p:txEl>
                                              <p:pRg st="3" end="3"/>
                                            </p:txEl>
                                          </p:spTgt>
                                        </p:tgtEl>
                                        <p:attrNameLst>
                                          <p:attrName>style.visibility</p:attrName>
                                        </p:attrNameLst>
                                      </p:cBhvr>
                                      <p:to>
                                        <p:strVal val="visible"/>
                                      </p:to>
                                    </p:set>
                                    <p:animEffect filter="box(out)" transition="in">
                                      <p:cBhvr>
                                        <p:cTn id="25" dur="1000"/>
                                        <p:tgtEl>
                                          <p:spTgt spid="9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2" presetID="4" grpId="1" fill="hold">
                                  <p:stCondLst>
                                    <p:cond delay="0"/>
                                  </p:stCondLst>
                                  <p:iterate type="el" backwards="0">
                                    <p:tmAbs val="0"/>
                                  </p:iterate>
                                  <p:childTnLst>
                                    <p:set>
                                      <p:cBhvr>
                                        <p:cTn id="29" fill="hold"/>
                                        <p:tgtEl>
                                          <p:spTgt spid="951">
                                            <p:txEl>
                                              <p:pRg st="4" end="4"/>
                                            </p:txEl>
                                          </p:spTgt>
                                        </p:tgtEl>
                                        <p:attrNameLst>
                                          <p:attrName>style.visibility</p:attrName>
                                        </p:attrNameLst>
                                      </p:cBhvr>
                                      <p:to>
                                        <p:strVal val="visible"/>
                                      </p:to>
                                    </p:set>
                                    <p:animEffect filter="box(out)" transition="in">
                                      <p:cBhvr>
                                        <p:cTn id="30" dur="1000"/>
                                        <p:tgtEl>
                                          <p:spTgt spid="95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4" grpId="2" fill="hold">
                                  <p:stCondLst>
                                    <p:cond delay="0"/>
                                  </p:stCondLst>
                                  <p:iterate type="el" backwards="0">
                                    <p:tmAbs val="0"/>
                                  </p:iterate>
                                  <p:childTnLst>
                                    <p:set>
                                      <p:cBhvr>
                                        <p:cTn id="34" fill="hold"/>
                                        <p:tgtEl>
                                          <p:spTgt spid="955"/>
                                        </p:tgtEl>
                                        <p:attrNameLst>
                                          <p:attrName>style.visibility</p:attrName>
                                        </p:attrNameLst>
                                      </p:cBhvr>
                                      <p:to>
                                        <p:strVal val="visible"/>
                                      </p:to>
                                    </p:set>
                                    <p:animEffect filter="box(out)" transition="in">
                                      <p:cBhvr>
                                        <p:cTn id="35" dur="1000"/>
                                        <p:tgtEl>
                                          <p:spTgt spid="955"/>
                                        </p:tgtEl>
                                      </p:cBhvr>
                                    </p:animEffect>
                                  </p:childTnLst>
                                </p:cTn>
                              </p:par>
                            </p:childTnLst>
                          </p:cTn>
                        </p:par>
                        <p:par>
                          <p:cTn id="36" fill="hold">
                            <p:stCondLst>
                              <p:cond delay="0"/>
                            </p:stCondLst>
                            <p:childTnLst>
                              <p:par>
                                <p:cTn id="37" presetClass="emph" nodeType="afterEffect" presetID="9" grpId="3" fill="hold">
                                  <p:stCondLst>
                                    <p:cond delay="0"/>
                                  </p:stCondLst>
                                  <p:childTnLst>
                                    <p:set>
                                      <p:cBhvr>
                                        <p:cTn id="38" dur="indefinite" fill="hold"/>
                                        <p:tgtEl>
                                          <p:spTgt spid="951">
                                            <p:txEl>
                                              <p:pRg st="0" end="0"/>
                                            </p:txEl>
                                          </p:spTgt>
                                        </p:tgtEl>
                                        <p:attrNameLst>
                                          <p:attrName>style.opacity</p:attrName>
                                        </p:attrNameLst>
                                      </p:cBhvr>
                                      <p:to>
                                        <p:strVal val="0.50"/>
                                      </p:to>
                                    </p:set>
                                    <p:animEffect filter="image" prLst="opacity: 0.50; ">
                                      <p:cBhvr>
                                        <p:cTn id="39" dur="indefinite" fill="hold"/>
                                        <p:tgtEl>
                                          <p:spTgt spid="951">
                                            <p:txEl>
                                              <p:pRg st="0" end="0"/>
                                            </p:txEl>
                                          </p:spTgt>
                                        </p:tgtEl>
                                      </p:cBhvr>
                                    </p:animEffect>
                                  </p:childTnLst>
                                </p:cTn>
                              </p:par>
                              <p:par>
                                <p:cTn id="40" presetClass="emph" nodeType="withEffect" presetSubtype="0" presetID="9" grpId="3" fill="hold">
                                  <p:stCondLst>
                                    <p:cond delay="0"/>
                                  </p:stCondLst>
                                  <p:childTnLst/>
                                </p:cTn>
                              </p:par>
                              <p:par>
                                <p:cTn id="41" presetClass="emph" nodeType="withEffect" presetSubtype="0" presetID="9" grpId="3" fill="hold">
                                  <p:stCondLst>
                                    <p:cond delay="0"/>
                                  </p:stCondLst>
                                  <p:childTnLst/>
                                </p:cTn>
                              </p:par>
                              <p:par>
                                <p:cTn id="42" presetClass="emph" nodeType="withEffect" presetSubtype="0" presetID="9" grpId="3" fill="hold">
                                  <p:stCondLst>
                                    <p:cond delay="0"/>
                                  </p:stCondLst>
                                  <p:childTnLst/>
                                </p:cTn>
                              </p:par>
                              <p:par>
                                <p:cTn id="43" presetClass="emph" nodeType="withEffect" presetSubtype="0" presetID="9" grpId="3" fill="hold">
                                  <p:stCondLst>
                                    <p:cond delay="0"/>
                                  </p:stCondLs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8" presetID="15" grpId="4" fill="hold">
                                  <p:stCondLst>
                                    <p:cond delay="0"/>
                                  </p:stCondLst>
                                  <p:iterate type="el" backwards="0">
                                    <p:tmAbs val="0"/>
                                  </p:iterate>
                                  <p:childTnLst>
                                    <p:set>
                                      <p:cBhvr>
                                        <p:cTn id="47" fill="hold"/>
                                        <p:tgtEl>
                                          <p:spTgt spid="956"/>
                                        </p:tgtEl>
                                        <p:attrNameLst>
                                          <p:attrName>style.visibility</p:attrName>
                                        </p:attrNameLst>
                                      </p:cBhvr>
                                      <p:to>
                                        <p:strVal val="visible"/>
                                      </p:to>
                                    </p:set>
                                    <p:anim calcmode="lin" valueType="num">
                                      <p:cBhvr>
                                        <p:cTn id="48" dur="1000" fill="hold"/>
                                        <p:tgtEl>
                                          <p:spTgt spid="956"/>
                                        </p:tgtEl>
                                        <p:attrNameLst>
                                          <p:attrName>ppt_w</p:attrName>
                                        </p:attrNameLst>
                                      </p:cBhvr>
                                      <p:tavLst>
                                        <p:tav tm="0">
                                          <p:val>
                                            <p:fltVal val="0"/>
                                          </p:val>
                                        </p:tav>
                                        <p:tav tm="100000">
                                          <p:val>
                                            <p:strVal val="#ppt_w"/>
                                          </p:val>
                                        </p:tav>
                                      </p:tavLst>
                                    </p:anim>
                                    <p:anim calcmode="lin" valueType="num">
                                      <p:cBhvr>
                                        <p:cTn id="49" dur="1000" fill="hold"/>
                                        <p:tgtEl>
                                          <p:spTgt spid="956"/>
                                        </p:tgtEl>
                                        <p:attrNameLst>
                                          <p:attrName>ppt_h</p:attrName>
                                        </p:attrNameLst>
                                      </p:cBhvr>
                                      <p:tavLst>
                                        <p:tav tm="0">
                                          <p:val>
                                            <p:fltVal val="0"/>
                                          </p:val>
                                        </p:tav>
                                        <p:tav tm="100000">
                                          <p:val>
                                            <p:strVal val="#ppt_h"/>
                                          </p:val>
                                        </p:tav>
                                      </p:tavLst>
                                    </p:anim>
                                    <p:anim calcmode="lin" valueType="num">
                                      <p:cBhvr>
                                        <p:cTn id="50" dur="1000" fill="hold"/>
                                        <p:tgtEl>
                                          <p:spTgt spid="956"/>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956"/>
                                        </p:tgtEl>
                                        <p:attrNameLst>
                                          <p:attrName>ppt_y</p:attrName>
                                        </p:attrNameLst>
                                      </p:cBhvr>
                                      <p:tavLst>
                                        <p:tav tm="0" fmla="#ppt_y+(sin(-2*pi*(1-$))*-#ppt_x+cos(-2*pi*(1-$))*(1-#ppt_y))*(1-$)">
                                          <p:val>
                                            <p:fltVal val="0"/>
                                          </p:val>
                                        </p:tav>
                                        <p:tav tm="100000">
                                          <p:val>
                                            <p:fltVal val="1"/>
                                          </p:val>
                                        </p:tav>
                                      </p:tavLst>
                                    </p:anim>
                                  </p:childTnLst>
                                </p:cTn>
                              </p:par>
                              <p:par>
                                <p:cTn id="52" presetClass="entr" nodeType="withEffect" presetSubtype="8" presetID="15" grpId="4" fill="hold">
                                  <p:stCondLst>
                                    <p:cond delay="0"/>
                                  </p:stCondLst>
                                  <p:iterate type="el" backwards="0">
                                    <p:tmAbs val="0"/>
                                  </p:iterate>
                                  <p:childTnLst>
                                    <p:set>
                                      <p:cBhvr>
                                        <p:cTn id="53" fill="hold"/>
                                        <p:tgtEl>
                                          <p:spTgt spid="957"/>
                                        </p:tgtEl>
                                        <p:attrNameLst>
                                          <p:attrName>style.visibility</p:attrName>
                                        </p:attrNameLst>
                                      </p:cBhvr>
                                      <p:to>
                                        <p:strVal val="visible"/>
                                      </p:to>
                                    </p:set>
                                    <p:anim calcmode="lin" valueType="num">
                                      <p:cBhvr>
                                        <p:cTn id="54" dur="1000" fill="hold"/>
                                        <p:tgtEl>
                                          <p:spTgt spid="957"/>
                                        </p:tgtEl>
                                        <p:attrNameLst>
                                          <p:attrName>ppt_w</p:attrName>
                                        </p:attrNameLst>
                                      </p:cBhvr>
                                      <p:tavLst>
                                        <p:tav tm="0">
                                          <p:val>
                                            <p:fltVal val="0"/>
                                          </p:val>
                                        </p:tav>
                                        <p:tav tm="100000">
                                          <p:val>
                                            <p:strVal val="#ppt_w"/>
                                          </p:val>
                                        </p:tav>
                                      </p:tavLst>
                                    </p:anim>
                                    <p:anim calcmode="lin" valueType="num">
                                      <p:cBhvr>
                                        <p:cTn id="55" dur="1000" fill="hold"/>
                                        <p:tgtEl>
                                          <p:spTgt spid="957"/>
                                        </p:tgtEl>
                                        <p:attrNameLst>
                                          <p:attrName>ppt_h</p:attrName>
                                        </p:attrNameLst>
                                      </p:cBhvr>
                                      <p:tavLst>
                                        <p:tav tm="0">
                                          <p:val>
                                            <p:fltVal val="0"/>
                                          </p:val>
                                        </p:tav>
                                        <p:tav tm="100000">
                                          <p:val>
                                            <p:strVal val="#ppt_h"/>
                                          </p:val>
                                        </p:tav>
                                      </p:tavLst>
                                    </p:anim>
                                    <p:anim calcmode="lin" valueType="num">
                                      <p:cBhvr>
                                        <p:cTn id="56" dur="1000" fill="hold"/>
                                        <p:tgtEl>
                                          <p:spTgt spid="957"/>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957"/>
                                        </p:tgtEl>
                                        <p:attrNameLst>
                                          <p:attrName>ppt_y</p:attrName>
                                        </p:attrNameLst>
                                      </p:cBhvr>
                                      <p:tavLst>
                                        <p:tav tm="0" fmla="#ppt_y+(sin(-2*pi*(1-$))*-#ppt_x+cos(-2*pi*(1-$))*(1-#ppt_y))*(1-$)">
                                          <p:val>
                                            <p:fltVal val="0"/>
                                          </p:val>
                                        </p:tav>
                                        <p:tav tm="100000">
                                          <p:val>
                                            <p:fltVal val="1"/>
                                          </p:val>
                                        </p:tav>
                                      </p:tavLst>
                                    </p:anim>
                                  </p:childTnLst>
                                </p:cTn>
                              </p:par>
                            </p:childTnLst>
                          </p:cTn>
                        </p:par>
                        <p:par>
                          <p:cTn id="58" fill="hold">
                            <p:stCondLst>
                              <p:cond delay="1000"/>
                            </p:stCondLst>
                            <p:childTnLst>
                              <p:par>
                                <p:cTn id="59" presetClass="exit" nodeType="afterEffect" presetID="10" grpId="5" fill="hold">
                                  <p:stCondLst>
                                    <p:cond delay="0"/>
                                  </p:stCondLst>
                                  <p:iterate type="el" backwards="0">
                                    <p:tmAbs val="0"/>
                                  </p:iterate>
                                  <p:childTnLst>
                                    <p:animEffect filter="fade" transition="out">
                                      <p:cBhvr>
                                        <p:cTn id="60" dur="1000" fill="hold"/>
                                        <p:tgtEl>
                                          <p:spTgt spid="956"/>
                                        </p:tgtEl>
                                      </p:cBhvr>
                                    </p:animEffect>
                                    <p:set>
                                      <p:cBhvr>
                                        <p:cTn id="61" fill="hold">
                                          <p:stCondLst>
                                            <p:cond delay="999"/>
                                          </p:stCondLst>
                                        </p:cTn>
                                        <p:tgtEl>
                                          <p:spTgt spid="956"/>
                                        </p:tgtEl>
                                        <p:attrNameLst>
                                          <p:attrName>style.visibility</p:attrName>
                                        </p:attrNameLst>
                                      </p:cBhvr>
                                      <p:to>
                                        <p:strVal val="hidden"/>
                                      </p:to>
                                    </p:set>
                                  </p:childTnLst>
                                </p:cTn>
                              </p:par>
                              <p:par>
                                <p:cTn id="62" presetClass="exit" nodeType="withEffect" presetSubtype="0" presetID="10" grpId="5" fill="hold">
                                  <p:stCondLst>
                                    <p:cond delay="0"/>
                                  </p:stCondLst>
                                  <p:iterate type="el" backwards="0">
                                    <p:tmAbs val="0"/>
                                  </p:iterate>
                                  <p:childTnLst>
                                    <p:animEffect filter="fade" transition="out">
                                      <p:cBhvr>
                                        <p:cTn id="63" dur="1000" fill="hold"/>
                                        <p:tgtEl>
                                          <p:spTgt spid="957"/>
                                        </p:tgtEl>
                                      </p:cBhvr>
                                    </p:animEffect>
                                    <p:set>
                                      <p:cBhvr>
                                        <p:cTn id="64" fill="hold">
                                          <p:stCondLst>
                                            <p:cond delay="999"/>
                                          </p:stCondLst>
                                        </p:cTn>
                                        <p:tgtEl>
                                          <p:spTgt spid="9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6" grpId="4"/>
      <p:bldP build="whole" bldLvl="1" animBg="1" rev="0" advAuto="0" spid="956" grpId="5"/>
      <p:bldP build="whole" bldLvl="1" animBg="1" rev="0" advAuto="0" spid="955" grpId="2"/>
      <p:bldP build="p" bldLvl="5" animBg="1" rev="0" advAuto="0" spid="951" grpId="1"/>
      <p:bldP build="p" bldLvl="5" animBg="1" rev="0" advAuto="0" spid="951"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Why Teach Social Skills:…"/>
          <p:cNvSpPr txBox="1"/>
          <p:nvPr>
            <p:ph type="title"/>
          </p:nvPr>
        </p:nvSpPr>
        <p:spPr>
          <a:xfrm>
            <a:off x="508000" y="793750"/>
            <a:ext cx="11988800" cy="1219200"/>
          </a:xfrm>
          <a:prstGeom prst="rect">
            <a:avLst/>
          </a:prstGeom>
          <a:gradFill>
            <a:gsLst>
              <a:gs pos="0">
                <a:srgbClr val="89847F"/>
              </a:gs>
              <a:gs pos="100000">
                <a:srgbClr val="C9C3BA"/>
              </a:gs>
            </a:gsLst>
            <a:lin ang="2700000"/>
          </a:gradFill>
          <a:ln w="9525">
            <a:round/>
          </a:ln>
        </p:spPr>
        <p:txBody>
          <a:bodyPr/>
          <a:lstStyle/>
          <a:p>
            <a:pPr defTabSz="473201">
              <a:spcBef>
                <a:spcPts val="1200"/>
              </a:spcBef>
              <a:defRPr b="1" sz="3078">
                <a:solidFill>
                  <a:schemeClr val="accent5">
                    <a:hueOff val="-411174"/>
                    <a:satOff val="4030"/>
                    <a:lumOff val="-29867"/>
                  </a:schemeClr>
                </a:solidFill>
                <a:latin typeface="Georgia"/>
                <a:ea typeface="Georgia"/>
                <a:cs typeface="Georgia"/>
                <a:sym typeface="Georgia"/>
              </a:defRPr>
            </a:pPr>
            <a:r>
              <a:t>Why Teach Social Skills: </a:t>
            </a:r>
          </a:p>
          <a:p>
            <a:pPr defTabSz="473201">
              <a:spcBef>
                <a:spcPts val="1200"/>
              </a:spcBef>
              <a:defRPr b="1" sz="3078">
                <a:solidFill>
                  <a:schemeClr val="accent5">
                    <a:hueOff val="-411174"/>
                    <a:satOff val="4030"/>
                    <a:lumOff val="-29867"/>
                  </a:schemeClr>
                </a:solidFill>
                <a:latin typeface="Georgia"/>
                <a:ea typeface="Georgia"/>
                <a:cs typeface="Georgia"/>
                <a:sym typeface="Georgia"/>
              </a:defRPr>
            </a:pPr>
            <a:r>
              <a:t>Outcomes Associated with Social Skill Difficulties</a:t>
            </a:r>
          </a:p>
        </p:txBody>
      </p:sp>
      <p:grpSp>
        <p:nvGrpSpPr>
          <p:cNvPr id="346" name="Behavior Problems"/>
          <p:cNvGrpSpPr/>
          <p:nvPr/>
        </p:nvGrpSpPr>
        <p:grpSpPr>
          <a:xfrm>
            <a:off x="1048630" y="2329407"/>
            <a:ext cx="3732809" cy="762001"/>
            <a:chOff x="0" y="0"/>
            <a:chExt cx="3732807" cy="762000"/>
          </a:xfrm>
        </p:grpSpPr>
        <p:sp>
          <p:nvSpPr>
            <p:cNvPr id="345" name="Behavior Problems"/>
            <p:cNvSpPr txBox="1"/>
            <p:nvPr/>
          </p:nvSpPr>
          <p:spPr>
            <a:xfrm>
              <a:off x="50800" y="50800"/>
              <a:ext cx="3631208"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Behavior Problems</a:t>
              </a:r>
            </a:p>
          </p:txBody>
        </p:sp>
        <p:pic>
          <p:nvPicPr>
            <p:cNvPr id="344" name="Behavior Problems Behavior Problems" descr="Behavior Problems Behavior Problems"/>
            <p:cNvPicPr>
              <a:picLocks noChangeAspect="0"/>
            </p:cNvPicPr>
            <p:nvPr/>
          </p:nvPicPr>
          <p:blipFill>
            <a:blip r:embed="rId2">
              <a:extLst/>
            </a:blip>
            <a:stretch>
              <a:fillRect/>
            </a:stretch>
          </p:blipFill>
          <p:spPr>
            <a:xfrm>
              <a:off x="0" y="0"/>
              <a:ext cx="3732808" cy="762000"/>
            </a:xfrm>
            <a:prstGeom prst="rect">
              <a:avLst/>
            </a:prstGeom>
            <a:effectLst/>
          </p:spPr>
        </p:pic>
      </p:grpSp>
      <p:grpSp>
        <p:nvGrpSpPr>
          <p:cNvPr id="349" name="Bullying Relationships (Bully and Victim)"/>
          <p:cNvGrpSpPr/>
          <p:nvPr/>
        </p:nvGrpSpPr>
        <p:grpSpPr>
          <a:xfrm>
            <a:off x="691244" y="4829754"/>
            <a:ext cx="7774981" cy="762001"/>
            <a:chOff x="0" y="0"/>
            <a:chExt cx="7774979" cy="762000"/>
          </a:xfrm>
        </p:grpSpPr>
        <p:sp>
          <p:nvSpPr>
            <p:cNvPr id="348" name="Bullying Relationships (Bully and Victim)"/>
            <p:cNvSpPr txBox="1"/>
            <p:nvPr/>
          </p:nvSpPr>
          <p:spPr>
            <a:xfrm>
              <a:off x="50800" y="50800"/>
              <a:ext cx="7673380"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Bullying Relationships (Bully and Victim)</a:t>
              </a:r>
            </a:p>
          </p:txBody>
        </p:sp>
        <p:pic>
          <p:nvPicPr>
            <p:cNvPr id="347" name="Bullying Relationships (Bully and Victim) Bullying Relationships (Bully and Victim)" descr="Bullying Relationships (Bully and Victim) Bullying Relationships (Bully and Victim)"/>
            <p:cNvPicPr>
              <a:picLocks noChangeAspect="0"/>
            </p:cNvPicPr>
            <p:nvPr/>
          </p:nvPicPr>
          <p:blipFill>
            <a:blip r:embed="rId3">
              <a:extLst/>
            </a:blip>
            <a:stretch>
              <a:fillRect/>
            </a:stretch>
          </p:blipFill>
          <p:spPr>
            <a:xfrm>
              <a:off x="0" y="0"/>
              <a:ext cx="7774980" cy="762000"/>
            </a:xfrm>
            <a:prstGeom prst="rect">
              <a:avLst/>
            </a:prstGeom>
            <a:effectLst/>
          </p:spPr>
        </p:pic>
      </p:grpSp>
      <p:grpSp>
        <p:nvGrpSpPr>
          <p:cNvPr id="352" name="Employment Issues"/>
          <p:cNvGrpSpPr/>
          <p:nvPr/>
        </p:nvGrpSpPr>
        <p:grpSpPr>
          <a:xfrm>
            <a:off x="8604733" y="6457950"/>
            <a:ext cx="3856832" cy="762001"/>
            <a:chOff x="0" y="0"/>
            <a:chExt cx="3856831" cy="762000"/>
          </a:xfrm>
        </p:grpSpPr>
        <p:sp>
          <p:nvSpPr>
            <p:cNvPr id="351" name="Employment Issues"/>
            <p:cNvSpPr txBox="1"/>
            <p:nvPr/>
          </p:nvSpPr>
          <p:spPr>
            <a:xfrm>
              <a:off x="50800" y="50800"/>
              <a:ext cx="3755232"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Employment Issues</a:t>
              </a:r>
            </a:p>
          </p:txBody>
        </p:sp>
        <p:pic>
          <p:nvPicPr>
            <p:cNvPr id="350" name="Employment Issues Employment Issues" descr="Employment Issues Employment Issues"/>
            <p:cNvPicPr>
              <a:picLocks noChangeAspect="0"/>
            </p:cNvPicPr>
            <p:nvPr/>
          </p:nvPicPr>
          <p:blipFill>
            <a:blip r:embed="rId4">
              <a:extLst/>
            </a:blip>
            <a:stretch>
              <a:fillRect/>
            </a:stretch>
          </p:blipFill>
          <p:spPr>
            <a:xfrm>
              <a:off x="0" y="0"/>
              <a:ext cx="3856832" cy="762000"/>
            </a:xfrm>
            <a:prstGeom prst="rect">
              <a:avLst/>
            </a:prstGeom>
            <a:effectLst/>
          </p:spPr>
        </p:pic>
      </p:grpSp>
      <p:grpSp>
        <p:nvGrpSpPr>
          <p:cNvPr id="355" name="Anxiety"/>
          <p:cNvGrpSpPr/>
          <p:nvPr/>
        </p:nvGrpSpPr>
        <p:grpSpPr>
          <a:xfrm>
            <a:off x="2704393" y="6038850"/>
            <a:ext cx="1691283" cy="762001"/>
            <a:chOff x="0" y="0"/>
            <a:chExt cx="1691282" cy="762000"/>
          </a:xfrm>
        </p:grpSpPr>
        <p:sp>
          <p:nvSpPr>
            <p:cNvPr id="354" name="Anxiety"/>
            <p:cNvSpPr txBox="1"/>
            <p:nvPr/>
          </p:nvSpPr>
          <p:spPr>
            <a:xfrm>
              <a:off x="50800" y="50800"/>
              <a:ext cx="1589683"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Anxiety</a:t>
              </a:r>
            </a:p>
          </p:txBody>
        </p:sp>
        <p:pic>
          <p:nvPicPr>
            <p:cNvPr id="353" name="Anxiety Anxiety" descr="Anxiety Anxiety"/>
            <p:cNvPicPr>
              <a:picLocks noChangeAspect="0"/>
            </p:cNvPicPr>
            <p:nvPr/>
          </p:nvPicPr>
          <p:blipFill>
            <a:blip r:embed="rId5">
              <a:extLst/>
            </a:blip>
            <a:stretch>
              <a:fillRect/>
            </a:stretch>
          </p:blipFill>
          <p:spPr>
            <a:xfrm>
              <a:off x="0" y="0"/>
              <a:ext cx="1691283" cy="762000"/>
            </a:xfrm>
            <a:prstGeom prst="rect">
              <a:avLst/>
            </a:prstGeom>
            <a:effectLst/>
          </p:spPr>
        </p:pic>
      </p:grpSp>
      <p:grpSp>
        <p:nvGrpSpPr>
          <p:cNvPr id="358" name="Anti-Social/Violent Behaviors"/>
          <p:cNvGrpSpPr/>
          <p:nvPr/>
        </p:nvGrpSpPr>
        <p:grpSpPr>
          <a:xfrm>
            <a:off x="1606934" y="7330102"/>
            <a:ext cx="5689601" cy="762001"/>
            <a:chOff x="0" y="0"/>
            <a:chExt cx="5689600" cy="762000"/>
          </a:xfrm>
        </p:grpSpPr>
        <p:sp>
          <p:nvSpPr>
            <p:cNvPr id="357" name="Anti-Social/Violent Behaviors"/>
            <p:cNvSpPr txBox="1"/>
            <p:nvPr/>
          </p:nvSpPr>
          <p:spPr>
            <a:xfrm>
              <a:off x="50800" y="50800"/>
              <a:ext cx="5588000"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Anti-Social/Violent Behaviors</a:t>
              </a:r>
            </a:p>
          </p:txBody>
        </p:sp>
        <p:pic>
          <p:nvPicPr>
            <p:cNvPr id="356" name="Anti-Social/Violent Behaviors Anti-Social/Violent Behaviors" descr="Anti-Social/Violent Behaviors Anti-Social/Violent Behaviors"/>
            <p:cNvPicPr>
              <a:picLocks noChangeAspect="0"/>
            </p:cNvPicPr>
            <p:nvPr/>
          </p:nvPicPr>
          <p:blipFill>
            <a:blip r:embed="rId6">
              <a:extLst/>
            </a:blip>
            <a:stretch>
              <a:fillRect/>
            </a:stretch>
          </p:blipFill>
          <p:spPr>
            <a:xfrm>
              <a:off x="0" y="0"/>
              <a:ext cx="5689600" cy="762000"/>
            </a:xfrm>
            <a:prstGeom prst="rect">
              <a:avLst/>
            </a:prstGeom>
            <a:effectLst/>
          </p:spPr>
        </p:pic>
      </p:grpSp>
      <p:grpSp>
        <p:nvGrpSpPr>
          <p:cNvPr id="361" name="Depression"/>
          <p:cNvGrpSpPr/>
          <p:nvPr/>
        </p:nvGrpSpPr>
        <p:grpSpPr>
          <a:xfrm>
            <a:off x="5305524" y="6038850"/>
            <a:ext cx="2342952" cy="762001"/>
            <a:chOff x="0" y="0"/>
            <a:chExt cx="2342951" cy="762000"/>
          </a:xfrm>
        </p:grpSpPr>
        <p:sp>
          <p:nvSpPr>
            <p:cNvPr id="360" name="Depression"/>
            <p:cNvSpPr txBox="1"/>
            <p:nvPr/>
          </p:nvSpPr>
          <p:spPr>
            <a:xfrm>
              <a:off x="50800" y="50800"/>
              <a:ext cx="2241352"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Depression</a:t>
              </a:r>
            </a:p>
          </p:txBody>
        </p:sp>
        <p:pic>
          <p:nvPicPr>
            <p:cNvPr id="359" name="Depression Depression" descr="Depression Depression"/>
            <p:cNvPicPr>
              <a:picLocks noChangeAspect="0"/>
            </p:cNvPicPr>
            <p:nvPr/>
          </p:nvPicPr>
          <p:blipFill>
            <a:blip r:embed="rId7">
              <a:extLst/>
            </a:blip>
            <a:stretch>
              <a:fillRect/>
            </a:stretch>
          </p:blipFill>
          <p:spPr>
            <a:xfrm>
              <a:off x="0" y="0"/>
              <a:ext cx="2342952" cy="762000"/>
            </a:xfrm>
            <a:prstGeom prst="rect">
              <a:avLst/>
            </a:prstGeom>
            <a:effectLst/>
          </p:spPr>
        </p:pic>
      </p:grpSp>
      <p:grpSp>
        <p:nvGrpSpPr>
          <p:cNvPr id="364" name="Substance Abuse"/>
          <p:cNvGrpSpPr/>
          <p:nvPr/>
        </p:nvGrpSpPr>
        <p:grpSpPr>
          <a:xfrm>
            <a:off x="8767849" y="7868646"/>
            <a:ext cx="3352801" cy="762001"/>
            <a:chOff x="0" y="0"/>
            <a:chExt cx="3352800" cy="762000"/>
          </a:xfrm>
        </p:grpSpPr>
        <p:sp>
          <p:nvSpPr>
            <p:cNvPr id="363" name="Substance Abuse"/>
            <p:cNvSpPr txBox="1"/>
            <p:nvPr/>
          </p:nvSpPr>
          <p:spPr>
            <a:xfrm>
              <a:off x="50800" y="50800"/>
              <a:ext cx="3251200"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Substance Abuse</a:t>
              </a:r>
            </a:p>
          </p:txBody>
        </p:sp>
        <p:pic>
          <p:nvPicPr>
            <p:cNvPr id="362" name="Substance Abuse Substance Abuse" descr="Substance Abuse Substance Abuse"/>
            <p:cNvPicPr>
              <a:picLocks noChangeAspect="0"/>
            </p:cNvPicPr>
            <p:nvPr/>
          </p:nvPicPr>
          <p:blipFill>
            <a:blip r:embed="rId8">
              <a:extLst/>
            </a:blip>
            <a:stretch>
              <a:fillRect/>
            </a:stretch>
          </p:blipFill>
          <p:spPr>
            <a:xfrm>
              <a:off x="0" y="0"/>
              <a:ext cx="3352800" cy="762000"/>
            </a:xfrm>
            <a:prstGeom prst="rect">
              <a:avLst/>
            </a:prstGeom>
            <a:effectLst/>
          </p:spPr>
        </p:pic>
      </p:grpSp>
      <p:grpSp>
        <p:nvGrpSpPr>
          <p:cNvPr id="367" name="Suicidal Ideation"/>
          <p:cNvGrpSpPr/>
          <p:nvPr/>
        </p:nvGrpSpPr>
        <p:grpSpPr>
          <a:xfrm>
            <a:off x="4819451" y="8504643"/>
            <a:ext cx="3365898" cy="762001"/>
            <a:chOff x="0" y="0"/>
            <a:chExt cx="3365896" cy="762000"/>
          </a:xfrm>
        </p:grpSpPr>
        <p:sp>
          <p:nvSpPr>
            <p:cNvPr id="366" name="Suicidal Ideation"/>
            <p:cNvSpPr txBox="1"/>
            <p:nvPr/>
          </p:nvSpPr>
          <p:spPr>
            <a:xfrm>
              <a:off x="50800" y="50800"/>
              <a:ext cx="3264297"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Suicidal Ideation</a:t>
              </a:r>
            </a:p>
          </p:txBody>
        </p:sp>
        <p:pic>
          <p:nvPicPr>
            <p:cNvPr id="365" name="Suicidal Ideation Suicidal Ideation" descr="Suicidal Ideation Suicidal Ideation"/>
            <p:cNvPicPr>
              <a:picLocks noChangeAspect="0"/>
            </p:cNvPicPr>
            <p:nvPr/>
          </p:nvPicPr>
          <p:blipFill>
            <a:blip r:embed="rId9">
              <a:extLst/>
            </a:blip>
            <a:stretch>
              <a:fillRect/>
            </a:stretch>
          </p:blipFill>
          <p:spPr>
            <a:xfrm>
              <a:off x="0" y="0"/>
              <a:ext cx="3365897" cy="762000"/>
            </a:xfrm>
            <a:prstGeom prst="rect">
              <a:avLst/>
            </a:prstGeom>
            <a:effectLst/>
          </p:spPr>
        </p:pic>
      </p:grpSp>
      <p:grpSp>
        <p:nvGrpSpPr>
          <p:cNvPr id="370" name="Peer Failure  &gt;&gt;&gt; Rejection and Isolation"/>
          <p:cNvGrpSpPr/>
          <p:nvPr/>
        </p:nvGrpSpPr>
        <p:grpSpPr>
          <a:xfrm>
            <a:off x="3137631" y="3776141"/>
            <a:ext cx="7747994" cy="762001"/>
            <a:chOff x="0" y="0"/>
            <a:chExt cx="7747992" cy="762000"/>
          </a:xfrm>
        </p:grpSpPr>
        <p:sp>
          <p:nvSpPr>
            <p:cNvPr id="369" name="Peer Failure  &gt;&gt;&gt; Rejection and Isolation"/>
            <p:cNvSpPr txBox="1"/>
            <p:nvPr/>
          </p:nvSpPr>
          <p:spPr>
            <a:xfrm>
              <a:off x="50800" y="50800"/>
              <a:ext cx="7646393"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Peer Failure  &gt;&gt;&gt; Rejection and Isolation</a:t>
              </a:r>
            </a:p>
          </p:txBody>
        </p:sp>
        <p:pic>
          <p:nvPicPr>
            <p:cNvPr id="368" name="Peer Failure  &gt;&gt;&gt; Rejection and Isolation Peer Failure  &gt;&gt;&gt; Rejection and Isolation" descr="Peer Failure  &gt;&gt;&gt; Rejection and Isolation Peer Failure  &gt;&gt;&gt; Rejection and Isolation"/>
            <p:cNvPicPr>
              <a:picLocks noChangeAspect="0"/>
            </p:cNvPicPr>
            <p:nvPr/>
          </p:nvPicPr>
          <p:blipFill>
            <a:blip r:embed="rId10">
              <a:extLst/>
            </a:blip>
            <a:stretch>
              <a:fillRect/>
            </a:stretch>
          </p:blipFill>
          <p:spPr>
            <a:xfrm>
              <a:off x="0" y="0"/>
              <a:ext cx="7747993" cy="762000"/>
            </a:xfrm>
            <a:prstGeom prst="rect">
              <a:avLst/>
            </a:prstGeom>
            <a:effectLst/>
          </p:spPr>
        </p:pic>
      </p:grpSp>
      <p:grpSp>
        <p:nvGrpSpPr>
          <p:cNvPr id="373" name="Poor Academic Performance"/>
          <p:cNvGrpSpPr/>
          <p:nvPr/>
        </p:nvGrpSpPr>
        <p:grpSpPr>
          <a:xfrm>
            <a:off x="5672819" y="2549466"/>
            <a:ext cx="5431831" cy="762001"/>
            <a:chOff x="0" y="0"/>
            <a:chExt cx="5431829" cy="762000"/>
          </a:xfrm>
        </p:grpSpPr>
        <p:sp>
          <p:nvSpPr>
            <p:cNvPr id="372" name="Poor Academic Performance"/>
            <p:cNvSpPr txBox="1"/>
            <p:nvPr/>
          </p:nvSpPr>
          <p:spPr>
            <a:xfrm>
              <a:off x="50800" y="50800"/>
              <a:ext cx="5330230" cy="660400"/>
            </a:xfrm>
            <a:prstGeom prst="rect">
              <a:avLst/>
            </a:prstGeom>
            <a:gradFill flip="none" rotWithShape="1">
              <a:gsLst>
                <a:gs pos="0">
                  <a:srgbClr val="89847F">
                    <a:alpha val="5000"/>
                  </a:srgbClr>
                </a:gs>
                <a:gs pos="100000">
                  <a:srgbClr val="C9C3BA"/>
                </a:gs>
              </a:gsLst>
              <a:lin ang="5400000" scaled="0"/>
            </a:gra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200">
                  <a:latin typeface="Georgia"/>
                  <a:ea typeface="Georgia"/>
                  <a:cs typeface="Georgia"/>
                  <a:sym typeface="Georgia"/>
                </a:defRPr>
              </a:lvl1pPr>
            </a:lstStyle>
            <a:p>
              <a:pPr/>
              <a:r>
                <a:t>Poor Academic Performance</a:t>
              </a:r>
            </a:p>
          </p:txBody>
        </p:sp>
        <p:pic>
          <p:nvPicPr>
            <p:cNvPr id="371" name="Poor Academic Performance Poor Academic Performance" descr="Poor Academic Performance Poor Academic Performance"/>
            <p:cNvPicPr>
              <a:picLocks noChangeAspect="0"/>
            </p:cNvPicPr>
            <p:nvPr/>
          </p:nvPicPr>
          <p:blipFill>
            <a:blip r:embed="rId11">
              <a:extLst/>
            </a:blip>
            <a:stretch>
              <a:fillRect/>
            </a:stretch>
          </p:blipFill>
          <p:spPr>
            <a:xfrm>
              <a:off x="0" y="0"/>
              <a:ext cx="5431830" cy="762000"/>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box(out)" transition="in">
                                      <p:cBhvr>
                                        <p:cTn id="7" dur="1000"/>
                                        <p:tgtEl>
                                          <p:spTgt spid="346"/>
                                        </p:tgtEl>
                                      </p:cBhvr>
                                    </p:animEffec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373"/>
                                        </p:tgtEl>
                                        <p:attrNameLst>
                                          <p:attrName>style.visibility</p:attrName>
                                        </p:attrNameLst>
                                      </p:cBhvr>
                                      <p:to>
                                        <p:strVal val="visible"/>
                                      </p:to>
                                    </p:set>
                                    <p:animEffect filter="box(out)" transition="in">
                                      <p:cBhvr>
                                        <p:cTn id="11" dur="1000"/>
                                        <p:tgtEl>
                                          <p:spTgt spid="373"/>
                                        </p:tgtEl>
                                      </p:cBhvr>
                                    </p:animEffect>
                                  </p:childTnLst>
                                </p:cTn>
                              </p:par>
                            </p:childTnLst>
                          </p:cTn>
                        </p:par>
                        <p:par>
                          <p:cTn id="12" fill="hold">
                            <p:stCondLst>
                              <p:cond delay="2000"/>
                            </p:stCondLst>
                            <p:childTnLst>
                              <p:par>
                                <p:cTn id="13" presetClass="entr" nodeType="afterEffect" presetSubtype="32" presetID="4" grpId="3" fill="hold">
                                  <p:stCondLst>
                                    <p:cond delay="0"/>
                                  </p:stCondLst>
                                  <p:iterate type="el" backwards="0">
                                    <p:tmAbs val="0"/>
                                  </p:iterate>
                                  <p:childTnLst>
                                    <p:set>
                                      <p:cBhvr>
                                        <p:cTn id="14" fill="hold"/>
                                        <p:tgtEl>
                                          <p:spTgt spid="370"/>
                                        </p:tgtEl>
                                        <p:attrNameLst>
                                          <p:attrName>style.visibility</p:attrName>
                                        </p:attrNameLst>
                                      </p:cBhvr>
                                      <p:to>
                                        <p:strVal val="visible"/>
                                      </p:to>
                                    </p:set>
                                    <p:animEffect filter="box(out)" transition="in">
                                      <p:cBhvr>
                                        <p:cTn id="15" dur="1000"/>
                                        <p:tgtEl>
                                          <p:spTgt spid="370"/>
                                        </p:tgtEl>
                                      </p:cBhvr>
                                    </p:animEffect>
                                  </p:childTnLst>
                                </p:cTn>
                              </p:par>
                            </p:childTnLst>
                          </p:cTn>
                        </p:par>
                        <p:par>
                          <p:cTn id="16" fill="hold">
                            <p:stCondLst>
                              <p:cond delay="3000"/>
                            </p:stCondLst>
                            <p:childTnLst>
                              <p:par>
                                <p:cTn id="17" presetClass="entr" nodeType="afterEffect" presetSubtype="32" presetID="4" grpId="4" fill="hold">
                                  <p:stCondLst>
                                    <p:cond delay="0"/>
                                  </p:stCondLst>
                                  <p:iterate type="el" backwards="0">
                                    <p:tmAbs val="0"/>
                                  </p:iterate>
                                  <p:childTnLst>
                                    <p:set>
                                      <p:cBhvr>
                                        <p:cTn id="18" fill="hold"/>
                                        <p:tgtEl>
                                          <p:spTgt spid="349"/>
                                        </p:tgtEl>
                                        <p:attrNameLst>
                                          <p:attrName>style.visibility</p:attrName>
                                        </p:attrNameLst>
                                      </p:cBhvr>
                                      <p:to>
                                        <p:strVal val="visible"/>
                                      </p:to>
                                    </p:set>
                                    <p:animEffect filter="box(out)" transition="in">
                                      <p:cBhvr>
                                        <p:cTn id="19" dur="1000"/>
                                        <p:tgtEl>
                                          <p:spTgt spid="349"/>
                                        </p:tgtEl>
                                      </p:cBhvr>
                                    </p:animEffect>
                                  </p:childTnLst>
                                </p:cTn>
                              </p:par>
                            </p:childTnLst>
                          </p:cTn>
                        </p:par>
                        <p:par>
                          <p:cTn id="20" fill="hold">
                            <p:stCondLst>
                              <p:cond delay="4000"/>
                            </p:stCondLst>
                            <p:childTnLst>
                              <p:par>
                                <p:cTn id="21" presetClass="entr" nodeType="afterEffect" presetSubtype="32" presetID="4" grpId="5" fill="hold">
                                  <p:stCondLst>
                                    <p:cond delay="0"/>
                                  </p:stCondLst>
                                  <p:iterate type="el" backwards="0">
                                    <p:tmAbs val="0"/>
                                  </p:iterate>
                                  <p:childTnLst>
                                    <p:set>
                                      <p:cBhvr>
                                        <p:cTn id="22" fill="hold"/>
                                        <p:tgtEl>
                                          <p:spTgt spid="355"/>
                                        </p:tgtEl>
                                        <p:attrNameLst>
                                          <p:attrName>style.visibility</p:attrName>
                                        </p:attrNameLst>
                                      </p:cBhvr>
                                      <p:to>
                                        <p:strVal val="visible"/>
                                      </p:to>
                                    </p:set>
                                    <p:animEffect filter="box(out)" transition="in">
                                      <p:cBhvr>
                                        <p:cTn id="23" dur="1000"/>
                                        <p:tgtEl>
                                          <p:spTgt spid="355"/>
                                        </p:tgtEl>
                                      </p:cBhvr>
                                    </p:animEffect>
                                  </p:childTnLst>
                                </p:cTn>
                              </p:par>
                            </p:childTnLst>
                          </p:cTn>
                        </p:par>
                        <p:par>
                          <p:cTn id="24" fill="hold">
                            <p:stCondLst>
                              <p:cond delay="5000"/>
                            </p:stCondLst>
                            <p:childTnLst>
                              <p:par>
                                <p:cTn id="25" presetClass="entr" nodeType="afterEffect" presetSubtype="32" presetID="4" grpId="6" fill="hold">
                                  <p:stCondLst>
                                    <p:cond delay="0"/>
                                  </p:stCondLst>
                                  <p:iterate type="el" backwards="0">
                                    <p:tmAbs val="0"/>
                                  </p:iterate>
                                  <p:childTnLst>
                                    <p:set>
                                      <p:cBhvr>
                                        <p:cTn id="26" fill="hold"/>
                                        <p:tgtEl>
                                          <p:spTgt spid="361"/>
                                        </p:tgtEl>
                                        <p:attrNameLst>
                                          <p:attrName>style.visibility</p:attrName>
                                        </p:attrNameLst>
                                      </p:cBhvr>
                                      <p:to>
                                        <p:strVal val="visible"/>
                                      </p:to>
                                    </p:set>
                                    <p:animEffect filter="box(out)" transition="in">
                                      <p:cBhvr>
                                        <p:cTn id="27" dur="1000"/>
                                        <p:tgtEl>
                                          <p:spTgt spid="361"/>
                                        </p:tgtEl>
                                      </p:cBhvr>
                                    </p:animEffect>
                                  </p:childTnLst>
                                </p:cTn>
                              </p:par>
                            </p:childTnLst>
                          </p:cTn>
                        </p:par>
                        <p:par>
                          <p:cTn id="28" fill="hold">
                            <p:stCondLst>
                              <p:cond delay="6000"/>
                            </p:stCondLst>
                            <p:childTnLst>
                              <p:par>
                                <p:cTn id="29" presetClass="entr" nodeType="afterEffect" presetSubtype="32" presetID="4" grpId="7" fill="hold">
                                  <p:stCondLst>
                                    <p:cond delay="0"/>
                                  </p:stCondLst>
                                  <p:iterate type="el" backwards="0">
                                    <p:tmAbs val="0"/>
                                  </p:iterate>
                                  <p:childTnLst>
                                    <p:set>
                                      <p:cBhvr>
                                        <p:cTn id="30" fill="hold"/>
                                        <p:tgtEl>
                                          <p:spTgt spid="352"/>
                                        </p:tgtEl>
                                        <p:attrNameLst>
                                          <p:attrName>style.visibility</p:attrName>
                                        </p:attrNameLst>
                                      </p:cBhvr>
                                      <p:to>
                                        <p:strVal val="visible"/>
                                      </p:to>
                                    </p:set>
                                    <p:animEffect filter="box(out)" transition="in">
                                      <p:cBhvr>
                                        <p:cTn id="31" dur="1000"/>
                                        <p:tgtEl>
                                          <p:spTgt spid="352"/>
                                        </p:tgtEl>
                                      </p:cBhvr>
                                    </p:animEffect>
                                  </p:childTnLst>
                                </p:cTn>
                              </p:par>
                            </p:childTnLst>
                          </p:cTn>
                        </p:par>
                        <p:par>
                          <p:cTn id="32" fill="hold">
                            <p:stCondLst>
                              <p:cond delay="7000"/>
                            </p:stCondLst>
                            <p:childTnLst>
                              <p:par>
                                <p:cTn id="33" presetClass="entr" nodeType="afterEffect" presetSubtype="32" presetID="4" grpId="8" fill="hold">
                                  <p:stCondLst>
                                    <p:cond delay="0"/>
                                  </p:stCondLst>
                                  <p:iterate type="el" backwards="0">
                                    <p:tmAbs val="0"/>
                                  </p:iterate>
                                  <p:childTnLst>
                                    <p:set>
                                      <p:cBhvr>
                                        <p:cTn id="34" fill="hold"/>
                                        <p:tgtEl>
                                          <p:spTgt spid="358"/>
                                        </p:tgtEl>
                                        <p:attrNameLst>
                                          <p:attrName>style.visibility</p:attrName>
                                        </p:attrNameLst>
                                      </p:cBhvr>
                                      <p:to>
                                        <p:strVal val="visible"/>
                                      </p:to>
                                    </p:set>
                                    <p:animEffect filter="box(out)" transition="in">
                                      <p:cBhvr>
                                        <p:cTn id="35" dur="1000"/>
                                        <p:tgtEl>
                                          <p:spTgt spid="358"/>
                                        </p:tgtEl>
                                      </p:cBhvr>
                                    </p:animEffect>
                                  </p:childTnLst>
                                </p:cTn>
                              </p:par>
                            </p:childTnLst>
                          </p:cTn>
                        </p:par>
                        <p:par>
                          <p:cTn id="36" fill="hold">
                            <p:stCondLst>
                              <p:cond delay="8000"/>
                            </p:stCondLst>
                            <p:childTnLst>
                              <p:par>
                                <p:cTn id="37" presetClass="entr" nodeType="afterEffect" presetSubtype="32" presetID="4" grpId="9" fill="hold">
                                  <p:stCondLst>
                                    <p:cond delay="0"/>
                                  </p:stCondLst>
                                  <p:iterate type="el" backwards="0">
                                    <p:tmAbs val="0"/>
                                  </p:iterate>
                                  <p:childTnLst>
                                    <p:set>
                                      <p:cBhvr>
                                        <p:cTn id="38" fill="hold"/>
                                        <p:tgtEl>
                                          <p:spTgt spid="364"/>
                                        </p:tgtEl>
                                        <p:attrNameLst>
                                          <p:attrName>style.visibility</p:attrName>
                                        </p:attrNameLst>
                                      </p:cBhvr>
                                      <p:to>
                                        <p:strVal val="visible"/>
                                      </p:to>
                                    </p:set>
                                    <p:animEffect filter="box(out)" transition="in">
                                      <p:cBhvr>
                                        <p:cTn id="39" dur="1000"/>
                                        <p:tgtEl>
                                          <p:spTgt spid="364"/>
                                        </p:tgtEl>
                                      </p:cBhvr>
                                    </p:animEffect>
                                  </p:childTnLst>
                                </p:cTn>
                              </p:par>
                            </p:childTnLst>
                          </p:cTn>
                        </p:par>
                        <p:par>
                          <p:cTn id="40" fill="hold">
                            <p:stCondLst>
                              <p:cond delay="9000"/>
                            </p:stCondLst>
                            <p:childTnLst>
                              <p:par>
                                <p:cTn id="41" presetClass="entr" nodeType="afterEffect" presetSubtype="32" presetID="4" grpId="10" fill="hold">
                                  <p:stCondLst>
                                    <p:cond delay="0"/>
                                  </p:stCondLst>
                                  <p:iterate type="el" backwards="0">
                                    <p:tmAbs val="0"/>
                                  </p:iterate>
                                  <p:childTnLst>
                                    <p:set>
                                      <p:cBhvr>
                                        <p:cTn id="42" fill="hold"/>
                                        <p:tgtEl>
                                          <p:spTgt spid="367"/>
                                        </p:tgtEl>
                                        <p:attrNameLst>
                                          <p:attrName>style.visibility</p:attrName>
                                        </p:attrNameLst>
                                      </p:cBhvr>
                                      <p:to>
                                        <p:strVal val="visible"/>
                                      </p:to>
                                    </p:set>
                                    <p:animEffect filter="box(out)" transition="in">
                                      <p:cBhvr>
                                        <p:cTn id="43"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3"/>
      <p:bldP build="whole" bldLvl="1" animBg="1" rev="0" advAuto="0" spid="358" grpId="8"/>
      <p:bldP build="whole" bldLvl="1" animBg="1" rev="0" advAuto="0" spid="364" grpId="9"/>
      <p:bldP build="whole" bldLvl="1" animBg="1" rev="0" advAuto="0" spid="352" grpId="7"/>
      <p:bldP build="whole" bldLvl="1" animBg="1" rev="0" advAuto="0" spid="349" grpId="4"/>
      <p:bldP build="whole" bldLvl="1" animBg="1" rev="0" advAuto="0" spid="367" grpId="10"/>
      <p:bldP build="whole" bldLvl="1" animBg="1" rev="0" advAuto="0" spid="373" grpId="2"/>
      <p:bldP build="whole" bldLvl="1" animBg="1" rev="0" advAuto="0" spid="355" grpId="5"/>
      <p:bldP build="whole" bldLvl="1" animBg="1" rev="0" advAuto="0" spid="361" grpId="6"/>
      <p:bldP build="whole" bldLvl="1" animBg="1" rev="0" advAuto="0" spid="346"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Training Peer Mentors"/>
          <p:cNvSpPr txBox="1"/>
          <p:nvPr>
            <p:ph type="title" idx="4294967295"/>
          </p:nvPr>
        </p:nvSpPr>
        <p:spPr>
          <a:xfrm>
            <a:off x="507999" y="1625599"/>
            <a:ext cx="11988802" cy="887308"/>
          </a:xfrm>
          <a:prstGeom prst="rect">
            <a:avLst/>
          </a:prstGeom>
          <a:gradFill>
            <a:gsLst>
              <a:gs pos="0">
                <a:srgbClr val="89847F"/>
              </a:gs>
              <a:gs pos="100000">
                <a:srgbClr val="FFF7ED"/>
              </a:gs>
            </a:gsLst>
            <a:lin ang="2700000"/>
          </a:gradFill>
        </p:spPr>
        <p:txBody>
          <a:bodyPr lIns="27093" tIns="27093" rIns="27093" bIns="27093"/>
          <a:lstStyle>
            <a:lvl1pPr defTabSz="469617">
              <a:spcBef>
                <a:spcPts val="1300"/>
              </a:spcBef>
              <a:defRPr sz="544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Training Peer Mentors</a:t>
            </a:r>
          </a:p>
        </p:txBody>
      </p:sp>
      <p:pic>
        <p:nvPicPr>
          <p:cNvPr id="962" name="Screen Shot 2020-10-28 at 2.03.32 PM.png" descr="Screen Shot 2020-10-28 at 2.03.32 PM.png"/>
          <p:cNvPicPr>
            <a:picLocks noChangeAspect="0"/>
          </p:cNvPicPr>
          <p:nvPr/>
        </p:nvPicPr>
        <p:blipFill>
          <a:blip r:embed="rId2">
            <a:extLst/>
          </a:blip>
          <a:stretch>
            <a:fillRect/>
          </a:stretch>
        </p:blipFill>
        <p:spPr>
          <a:xfrm>
            <a:off x="-17856324" y="1487556"/>
            <a:ext cx="7980760" cy="6064066"/>
          </a:xfrm>
          <a:prstGeom prst="rect">
            <a:avLst/>
          </a:prstGeom>
          <a:effectLst>
            <a:outerShdw sx="100000" sy="100000" kx="0" ky="0" algn="b" rotWithShape="0" blurRad="101600" dist="0" dir="5400000">
              <a:srgbClr val="000000"/>
            </a:outerShdw>
          </a:effectLst>
        </p:spPr>
      </p:pic>
      <p:sp>
        <p:nvSpPr>
          <p:cNvPr id="963" name="From Building Social Relationships-2 (Bellini, 2016)"/>
          <p:cNvSpPr/>
          <p:nvPr/>
        </p:nvSpPr>
        <p:spPr>
          <a:xfrm>
            <a:off x="-17843624" y="7154534"/>
            <a:ext cx="7955360" cy="384388"/>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587022">
              <a:defRPr sz="2000"/>
            </a:lvl1pPr>
          </a:lstStyle>
          <a:p>
            <a:pPr/>
            <a:r>
              <a:t>From Building Social Relationships-2 (Bellini, 2016)</a:t>
            </a:r>
          </a:p>
        </p:txBody>
      </p:sp>
      <p:pic>
        <p:nvPicPr>
          <p:cNvPr id="964" name="Screen Shot 2020-10-28 at 2.03.32 PM.png" descr="Screen Shot 2020-10-28 at 2.03.32 PM.png"/>
          <p:cNvPicPr>
            <a:picLocks noChangeAspect="0"/>
          </p:cNvPicPr>
          <p:nvPr/>
        </p:nvPicPr>
        <p:blipFill>
          <a:blip r:embed="rId2">
            <a:extLst/>
          </a:blip>
          <a:stretch>
            <a:fillRect/>
          </a:stretch>
        </p:blipFill>
        <p:spPr>
          <a:xfrm>
            <a:off x="2512039" y="2560889"/>
            <a:ext cx="7980760" cy="6064066"/>
          </a:xfrm>
          <a:prstGeom prst="rect">
            <a:avLst/>
          </a:prstGeom>
          <a:effectLst>
            <a:outerShdw sx="100000" sy="100000" kx="0" ky="0" algn="b" rotWithShape="0" blurRad="101600" dist="0" dir="5400000">
              <a:srgbClr val="000000"/>
            </a:outerShdw>
          </a:effectLst>
        </p:spPr>
      </p:pic>
      <p:sp>
        <p:nvSpPr>
          <p:cNvPr id="965" name="From Building Social Relationships-2 (Bellini, 2016)"/>
          <p:cNvSpPr/>
          <p:nvPr/>
        </p:nvSpPr>
        <p:spPr>
          <a:xfrm>
            <a:off x="2524739" y="8227867"/>
            <a:ext cx="7955360" cy="384388"/>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587022">
              <a:defRPr sz="2000"/>
            </a:lvl1pPr>
          </a:lstStyle>
          <a:p>
            <a:pPr/>
            <a:r>
              <a:t>From Building Social Relationships-2 (Bellini, 2016)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964"/>
                                        </p:tgtEl>
                                        <p:attrNameLst>
                                          <p:attrName>style.visibility</p:attrName>
                                        </p:attrNameLst>
                                      </p:cBhvr>
                                      <p:to>
                                        <p:strVal val="visible"/>
                                      </p:to>
                                    </p:set>
                                    <p:animEffect filter="box(out)" transition="in">
                                      <p:cBhvr>
                                        <p:cTn id="7" dur="1000"/>
                                        <p:tgtEl>
                                          <p:spTgt spid="964"/>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965"/>
                                        </p:tgtEl>
                                        <p:attrNameLst>
                                          <p:attrName>style.visibility</p:attrName>
                                        </p:attrNameLst>
                                      </p:cBhvr>
                                      <p:to>
                                        <p:strVal val="visible"/>
                                      </p:to>
                                    </p:set>
                                    <p:animEffect filter="box(out)" transition="in">
                                      <p:cBhvr>
                                        <p:cTn id="10" dur="1000"/>
                                        <p:tgtEl>
                                          <p:spTgt spid="965"/>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15" grpId="2" fill="hold">
                                  <p:stCondLst>
                                    <p:cond delay="0"/>
                                  </p:stCondLst>
                                  <p:iterate type="el" backwards="0">
                                    <p:tmAbs val="0"/>
                                  </p:iterate>
                                  <p:childTnLst>
                                    <p:set>
                                      <p:cBhvr>
                                        <p:cTn id="14" fill="hold"/>
                                        <p:tgtEl>
                                          <p:spTgt spid="962"/>
                                        </p:tgtEl>
                                        <p:attrNameLst>
                                          <p:attrName>style.visibility</p:attrName>
                                        </p:attrNameLst>
                                      </p:cBhvr>
                                      <p:to>
                                        <p:strVal val="visible"/>
                                      </p:to>
                                    </p:set>
                                    <p:anim calcmode="lin" valueType="num">
                                      <p:cBhvr>
                                        <p:cTn id="15" dur="1000" fill="hold"/>
                                        <p:tgtEl>
                                          <p:spTgt spid="962"/>
                                        </p:tgtEl>
                                        <p:attrNameLst>
                                          <p:attrName>ppt_w</p:attrName>
                                        </p:attrNameLst>
                                      </p:cBhvr>
                                      <p:tavLst>
                                        <p:tav tm="0">
                                          <p:val>
                                            <p:fltVal val="0"/>
                                          </p:val>
                                        </p:tav>
                                        <p:tav tm="100000">
                                          <p:val>
                                            <p:strVal val="#ppt_w"/>
                                          </p:val>
                                        </p:tav>
                                      </p:tavLst>
                                    </p:anim>
                                    <p:anim calcmode="lin" valueType="num">
                                      <p:cBhvr>
                                        <p:cTn id="16" dur="1000" fill="hold"/>
                                        <p:tgtEl>
                                          <p:spTgt spid="962"/>
                                        </p:tgtEl>
                                        <p:attrNameLst>
                                          <p:attrName>ppt_h</p:attrName>
                                        </p:attrNameLst>
                                      </p:cBhvr>
                                      <p:tavLst>
                                        <p:tav tm="0">
                                          <p:val>
                                            <p:fltVal val="0"/>
                                          </p:val>
                                        </p:tav>
                                        <p:tav tm="100000">
                                          <p:val>
                                            <p:strVal val="#ppt_h"/>
                                          </p:val>
                                        </p:tav>
                                      </p:tavLst>
                                    </p:anim>
                                    <p:anim calcmode="lin" valueType="num">
                                      <p:cBhvr>
                                        <p:cTn id="17" dur="1000" fill="hold"/>
                                        <p:tgtEl>
                                          <p:spTgt spid="96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62"/>
                                        </p:tgtEl>
                                        <p:attrNameLst>
                                          <p:attrName>ppt_y</p:attrName>
                                        </p:attrNameLst>
                                      </p:cBhvr>
                                      <p:tavLst>
                                        <p:tav tm="0" fmla="#ppt_y+(sin(-2*pi*(1-$))*-#ppt_x+cos(-2*pi*(1-$))*(1-#ppt_y))*(1-$)">
                                          <p:val>
                                            <p:fltVal val="0"/>
                                          </p:val>
                                        </p:tav>
                                        <p:tav tm="100000">
                                          <p:val>
                                            <p:fltVal val="1"/>
                                          </p:val>
                                        </p:tav>
                                      </p:tavLst>
                                    </p:anim>
                                  </p:childTnLst>
                                </p:cTn>
                              </p:par>
                              <p:par>
                                <p:cTn id="19" presetClass="entr" nodeType="withEffect" presetSubtype="8" presetID="15" grpId="2" fill="hold">
                                  <p:stCondLst>
                                    <p:cond delay="0"/>
                                  </p:stCondLst>
                                  <p:iterate type="el" backwards="0">
                                    <p:tmAbs val="0"/>
                                  </p:iterate>
                                  <p:childTnLst>
                                    <p:set>
                                      <p:cBhvr>
                                        <p:cTn id="20" fill="hold"/>
                                        <p:tgtEl>
                                          <p:spTgt spid="963"/>
                                        </p:tgtEl>
                                        <p:attrNameLst>
                                          <p:attrName>style.visibility</p:attrName>
                                        </p:attrNameLst>
                                      </p:cBhvr>
                                      <p:to>
                                        <p:strVal val="visible"/>
                                      </p:to>
                                    </p:set>
                                    <p:anim calcmode="lin" valueType="num">
                                      <p:cBhvr>
                                        <p:cTn id="21" dur="1000" fill="hold"/>
                                        <p:tgtEl>
                                          <p:spTgt spid="963"/>
                                        </p:tgtEl>
                                        <p:attrNameLst>
                                          <p:attrName>ppt_w</p:attrName>
                                        </p:attrNameLst>
                                      </p:cBhvr>
                                      <p:tavLst>
                                        <p:tav tm="0">
                                          <p:val>
                                            <p:fltVal val="0"/>
                                          </p:val>
                                        </p:tav>
                                        <p:tav tm="100000">
                                          <p:val>
                                            <p:strVal val="#ppt_w"/>
                                          </p:val>
                                        </p:tav>
                                      </p:tavLst>
                                    </p:anim>
                                    <p:anim calcmode="lin" valueType="num">
                                      <p:cBhvr>
                                        <p:cTn id="22" dur="1000" fill="hold"/>
                                        <p:tgtEl>
                                          <p:spTgt spid="963"/>
                                        </p:tgtEl>
                                        <p:attrNameLst>
                                          <p:attrName>ppt_h</p:attrName>
                                        </p:attrNameLst>
                                      </p:cBhvr>
                                      <p:tavLst>
                                        <p:tav tm="0">
                                          <p:val>
                                            <p:fltVal val="0"/>
                                          </p:val>
                                        </p:tav>
                                        <p:tav tm="100000">
                                          <p:val>
                                            <p:strVal val="#ppt_h"/>
                                          </p:val>
                                        </p:tav>
                                      </p:tavLst>
                                    </p:anim>
                                    <p:anim calcmode="lin" valueType="num">
                                      <p:cBhvr>
                                        <p:cTn id="23" dur="1000" fill="hold"/>
                                        <p:tgtEl>
                                          <p:spTgt spid="96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4" grpId="1"/>
      <p:bldP build="whole" bldLvl="1" animBg="1" rev="0" advAuto="0" spid="962" grpId="2"/>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Prompting and Structured Play Groups (SPG)"/>
          <p:cNvSpPr/>
          <p:nvPr>
            <p:ph type="title"/>
          </p:nvPr>
        </p:nvSpPr>
        <p:spPr>
          <a:prstGeom prst="rect">
            <a:avLst/>
          </a:prstGeom>
        </p:spPr>
        <p:txBody>
          <a:bodyPr/>
          <a:lstStyle>
            <a:lvl1pPr defTabSz="340472">
              <a:spcBef>
                <a:spcPts val="900"/>
              </a:spcBef>
              <a:defRPr b="1" sz="3943">
                <a:solidFill>
                  <a:schemeClr val="accent5">
                    <a:hueOff val="-411174"/>
                    <a:satOff val="4030"/>
                    <a:lumOff val="-29867"/>
                  </a:schemeClr>
                </a:solidFill>
                <a:latin typeface="Georgia"/>
                <a:ea typeface="Georgia"/>
                <a:cs typeface="Georgia"/>
                <a:sym typeface="Georgia"/>
              </a:defRPr>
            </a:lvl1pPr>
          </a:lstStyle>
          <a:p>
            <a:pPr/>
            <a:r>
              <a:t>Prompting and Structured Play Groups (SPG)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Prompting"/>
          <p:cNvSpPr txBox="1"/>
          <p:nvPr>
            <p:ph type="title" idx="4294967295"/>
          </p:nvPr>
        </p:nvSpPr>
        <p:spPr>
          <a:xfrm>
            <a:off x="507999" y="1635670"/>
            <a:ext cx="11988802" cy="1080437"/>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Prompting</a:t>
            </a:r>
          </a:p>
        </p:txBody>
      </p:sp>
      <p:sp>
        <p:nvSpPr>
          <p:cNvPr id="970" name="An evidence based strategy that consists of providing supports and assistance (i.e., “prompts”) to help the child acquire skills and successfully perform behaviors."/>
          <p:cNvSpPr txBox="1"/>
          <p:nvPr/>
        </p:nvSpPr>
        <p:spPr>
          <a:xfrm>
            <a:off x="507999" y="2818248"/>
            <a:ext cx="11988802" cy="1501987"/>
          </a:xfrm>
          <a:prstGeom prst="rect">
            <a:avLst/>
          </a:prstGeom>
          <a:gradFill>
            <a:gsLst>
              <a:gs pos="0">
                <a:srgbClr val="C9C3BA"/>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27093" tIns="27093" rIns="27093" bIns="27093">
            <a:spAutoFit/>
          </a:bodyPr>
          <a:lstStyle>
            <a:lvl1pPr algn="l" defTabSz="587022">
              <a:spcBef>
                <a:spcPts val="2400"/>
              </a:spcBef>
              <a:defRPr i="1" sz="3400">
                <a:solidFill>
                  <a:srgbClr val="000000"/>
                </a:solidFill>
                <a:latin typeface="Georgia"/>
                <a:ea typeface="Georgia"/>
                <a:cs typeface="Georgia"/>
                <a:sym typeface="Georgia"/>
              </a:defRPr>
            </a:lvl1pPr>
          </a:lstStyle>
          <a:p>
            <a:pPr/>
            <a:r>
              <a:t>An evidence based strategy that consists of providing supports and assistance (i.e., “prompts”) to help the child acquire skills and successfully perform behaviors.</a:t>
            </a:r>
          </a:p>
        </p:txBody>
      </p:sp>
      <p:sp>
        <p:nvSpPr>
          <p:cNvPr id="971" name="Benefits of Prompting:…"/>
          <p:cNvSpPr txBox="1"/>
          <p:nvPr>
            <p:ph type="body" sz="half" idx="4294967295"/>
          </p:nvPr>
        </p:nvSpPr>
        <p:spPr>
          <a:xfrm>
            <a:off x="535093" y="4447776"/>
            <a:ext cx="11934615" cy="2251370"/>
          </a:xfrm>
          <a:prstGeom prst="rect">
            <a:avLst/>
          </a:prstGeom>
          <a:gradFill>
            <a:gsLst>
              <a:gs pos="0">
                <a:srgbClr val="FFF7ED"/>
              </a:gs>
              <a:gs pos="100000">
                <a:srgbClr val="89847F"/>
              </a:gs>
            </a:gsLst>
            <a:lin ang="2700000"/>
          </a:gradFill>
          <a:ln w="9525">
            <a:round/>
          </a:ln>
        </p:spPr>
        <p:txBody>
          <a:bodyPr lIns="27093" tIns="27093" rIns="27093" bIns="27093" anchor="t"/>
          <a:lstStyle/>
          <a:p>
            <a:pPr marL="0" indent="0" defTabSz="346343">
              <a:spcBef>
                <a:spcPts val="1400"/>
              </a:spcBef>
              <a:buClrTx/>
              <a:buSzTx/>
              <a:buFontTx/>
              <a:buNone/>
              <a:defRPr b="0" sz="2006">
                <a:solidFill>
                  <a:srgbClr val="000000"/>
                </a:solidFill>
              </a:defRPr>
            </a:pPr>
            <a:r>
              <a:t>Benefits of Prompting: </a:t>
            </a:r>
          </a:p>
          <a:p>
            <a:pPr marL="91714" indent="-91714" defTabSz="346343">
              <a:spcBef>
                <a:spcPts val="1400"/>
              </a:spcBef>
              <a:buClrTx/>
              <a:buSzPct val="80000"/>
              <a:buFontTx/>
              <a:buBlip>
                <a:blip r:embed="rId3"/>
              </a:buBlip>
              <a:defRPr b="0" sz="2006">
                <a:solidFill>
                  <a:srgbClr val="000000"/>
                </a:solidFill>
              </a:defRPr>
            </a:pPr>
            <a:r>
              <a:t>Can be used as both a skill acquisition and performance enhancement strategy</a:t>
            </a:r>
          </a:p>
          <a:p>
            <a:pPr marL="91714" indent="-91714" defTabSz="346343">
              <a:spcBef>
                <a:spcPts val="1400"/>
              </a:spcBef>
              <a:buClrTx/>
              <a:buSzPct val="80000"/>
              <a:buFontTx/>
              <a:buBlip>
                <a:blip r:embed="rId3"/>
              </a:buBlip>
              <a:defRPr b="0" sz="2006">
                <a:solidFill>
                  <a:srgbClr val="000000"/>
                </a:solidFill>
              </a:defRPr>
            </a:pPr>
            <a:r>
              <a:t>Prompts and be delivered in individual, group, and naturalistic social settings</a:t>
            </a:r>
          </a:p>
          <a:p>
            <a:pPr marL="91714" indent="-91714" defTabSz="346343">
              <a:spcBef>
                <a:spcPts val="1400"/>
              </a:spcBef>
              <a:buClrTx/>
              <a:buSzPct val="80000"/>
              <a:buFontTx/>
              <a:buBlip>
                <a:blip r:embed="rId3"/>
              </a:buBlip>
              <a:defRPr b="0" sz="2006">
                <a:solidFill>
                  <a:srgbClr val="000000"/>
                </a:solidFill>
              </a:defRPr>
            </a:pPr>
            <a:r>
              <a:t>Prompts can be delivered by both adults and peers</a:t>
            </a:r>
          </a:p>
          <a:p>
            <a:pPr marL="91714" indent="-91714" defTabSz="346343">
              <a:spcBef>
                <a:spcPts val="1400"/>
              </a:spcBef>
              <a:buClrTx/>
              <a:buSzPct val="80000"/>
              <a:buFontTx/>
              <a:buBlip>
                <a:blip r:embed="rId3"/>
              </a:buBlip>
              <a:defRPr b="0" sz="2006">
                <a:solidFill>
                  <a:srgbClr val="000000"/>
                </a:solidFill>
              </a:defRPr>
            </a:pPr>
            <a:r>
              <a:rPr b="1">
                <a:solidFill>
                  <a:schemeClr val="accent5">
                    <a:hueOff val="-411174"/>
                    <a:satOff val="4030"/>
                    <a:lumOff val="-29867"/>
                  </a:schemeClr>
                </a:solidFill>
              </a:rPr>
              <a:t>Key point</a:t>
            </a:r>
            <a:r>
              <a:t>: Prompting is not your enemy…prompt </a:t>
            </a:r>
            <a:r>
              <a:rPr b="1"/>
              <a:t>dependence</a:t>
            </a:r>
            <a:r>
              <a:t> is your enemy!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971"/>
                                        </p:tgtEl>
                                        <p:attrNameLst>
                                          <p:attrName>style.visibility</p:attrName>
                                        </p:attrNameLst>
                                      </p:cBhvr>
                                      <p:to>
                                        <p:strVal val="visible"/>
                                      </p:to>
                                    </p:set>
                                    <p:animEffect filter="box(out)" transition="in">
                                      <p:cBhvr>
                                        <p:cTn id="7" dur="1000"/>
                                        <p:tgtEl>
                                          <p:spTgt spid="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1"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Types of Prompts"/>
          <p:cNvSpPr txBox="1"/>
          <p:nvPr>
            <p:ph type="title" idx="4294967295"/>
          </p:nvPr>
        </p:nvSpPr>
        <p:spPr>
          <a:xfrm>
            <a:off x="507999" y="1698872"/>
            <a:ext cx="11988802" cy="1154554"/>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Types of Prompts</a:t>
            </a:r>
          </a:p>
        </p:txBody>
      </p:sp>
      <p:pic>
        <p:nvPicPr>
          <p:cNvPr id="976" name="Screen Shot 2020-10-28 at 3.02.58 PM.png" descr="Screen Shot 2020-10-28 at 3.02.58 PM.png"/>
          <p:cNvPicPr>
            <a:picLocks noChangeAspect="0"/>
          </p:cNvPicPr>
          <p:nvPr/>
        </p:nvPicPr>
        <p:blipFill>
          <a:blip r:embed="rId3">
            <a:extLst/>
          </a:blip>
          <a:stretch>
            <a:fillRect/>
          </a:stretch>
        </p:blipFill>
        <p:spPr>
          <a:xfrm>
            <a:off x="2179835" y="2789283"/>
            <a:ext cx="8645130" cy="6098594"/>
          </a:xfrm>
          <a:prstGeom prst="rect">
            <a:avLst/>
          </a:prstGeom>
          <a:effectLst>
            <a:outerShdw sx="100000" sy="100000" kx="0" ky="0" algn="b" rotWithShape="0" blurRad="101600" dist="0" dir="5400000">
              <a:srgbClr val="000000"/>
            </a:outerShdw>
          </a:effectLst>
        </p:spPr>
      </p:pic>
      <p:sp>
        <p:nvSpPr>
          <p:cNvPr id="977" name="From Building Social Relationships-2 (Bellini, 2016)"/>
          <p:cNvSpPr/>
          <p:nvPr/>
        </p:nvSpPr>
        <p:spPr>
          <a:xfrm>
            <a:off x="2192535" y="8490789"/>
            <a:ext cx="8619730" cy="384388"/>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27093" tIns="27093" rIns="27093" bIns="27093" anchor="ctr"/>
          <a:lstStyle>
            <a:lvl1pPr defTabSz="587022">
              <a:defRPr sz="2000"/>
            </a:lvl1pPr>
          </a:lstStyle>
          <a:p>
            <a:pPr/>
            <a:r>
              <a:t>From Building Social Relationships-2 (Bellini, 2016)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976"/>
                                        </p:tgtEl>
                                        <p:attrNameLst>
                                          <p:attrName>style.visibility</p:attrName>
                                        </p:attrNameLst>
                                      </p:cBhvr>
                                      <p:to>
                                        <p:strVal val="visible"/>
                                      </p:to>
                                    </p:set>
                                    <p:animEffect filter="box(out)" transition="in">
                                      <p:cBhvr>
                                        <p:cTn id="7" dur="1000"/>
                                        <p:tgtEl>
                                          <p:spTgt spid="976"/>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977"/>
                                        </p:tgtEl>
                                        <p:attrNameLst>
                                          <p:attrName>style.visibility</p:attrName>
                                        </p:attrNameLst>
                                      </p:cBhvr>
                                      <p:to>
                                        <p:strVal val="visible"/>
                                      </p:to>
                                    </p:set>
                                    <p:animEffect filter="box(out)" transition="in">
                                      <p:cBhvr>
                                        <p:cTn id="10" dur="10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6"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Prompting Procedures"/>
          <p:cNvSpPr txBox="1"/>
          <p:nvPr>
            <p:ph type="title" idx="4294967295"/>
          </p:nvPr>
        </p:nvSpPr>
        <p:spPr>
          <a:xfrm>
            <a:off x="507999" y="1828799"/>
            <a:ext cx="11988802" cy="1159110"/>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Prompting Procedures</a:t>
            </a:r>
          </a:p>
        </p:txBody>
      </p:sp>
      <p:grpSp>
        <p:nvGrpSpPr>
          <p:cNvPr id="984" name="Important to distinguish between Perspective Taking and Theory of Mind…"/>
          <p:cNvGrpSpPr/>
          <p:nvPr/>
        </p:nvGrpSpPr>
        <p:grpSpPr>
          <a:xfrm>
            <a:off x="509693" y="3079453"/>
            <a:ext cx="11351705" cy="5079283"/>
            <a:chOff x="0" y="0"/>
            <a:chExt cx="11351704" cy="5079281"/>
          </a:xfrm>
        </p:grpSpPr>
        <p:sp>
          <p:nvSpPr>
            <p:cNvPr id="983" name="Important to distinguish between Perspective Taking and Theory of Mind…"/>
            <p:cNvSpPr txBox="1"/>
            <p:nvPr/>
          </p:nvSpPr>
          <p:spPr>
            <a:xfrm>
              <a:off x="25400" y="25399"/>
              <a:ext cx="11300905" cy="5028483"/>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noAutofit/>
            </a:bodyPr>
            <a:lstStyle/>
            <a:p>
              <a:pPr algn="l" defTabSz="587022">
                <a:spcBef>
                  <a:spcPts val="2400"/>
                </a:spcBef>
                <a:defRPr b="1" sz="3400">
                  <a:solidFill>
                    <a:srgbClr val="000000"/>
                  </a:solidFill>
                  <a:latin typeface="Georgia"/>
                  <a:ea typeface="Georgia"/>
                  <a:cs typeface="Georgia"/>
                  <a:sym typeface="Georgia"/>
                </a:defRPr>
              </a:pPr>
              <a:r>
                <a:t>Attentional v. Behavioral Prompts in the BSR Program</a:t>
              </a:r>
            </a:p>
            <a:p>
              <a:pPr algn="l" defTabSz="587022">
                <a:spcBef>
                  <a:spcPts val="2400"/>
                </a:spcBef>
                <a:defRPr i="1" sz="2800">
                  <a:solidFill>
                    <a:srgbClr val="000000"/>
                  </a:solidFill>
                  <a:latin typeface="Georgia"/>
                  <a:ea typeface="Georgia"/>
                  <a:cs typeface="Georgia"/>
                  <a:sym typeface="Georgia"/>
                </a:defRPr>
              </a:pPr>
              <a:r>
                <a:rPr b="1"/>
                <a:t>Behavior Prompts</a:t>
              </a:r>
              <a:r>
                <a:t>: Prompt that directs the child to perform a behavior</a:t>
              </a:r>
            </a:p>
            <a:p>
              <a:pPr algn="l" defTabSz="587022">
                <a:spcBef>
                  <a:spcPts val="2400"/>
                </a:spcBef>
                <a:defRPr i="1" sz="3400">
                  <a:solidFill>
                    <a:srgbClr val="000000"/>
                  </a:solidFill>
                  <a:latin typeface="Georgia"/>
                  <a:ea typeface="Georgia"/>
                  <a:cs typeface="Georgia"/>
                  <a:sym typeface="Georgia"/>
                </a:defRPr>
              </a:pPr>
              <a:r>
                <a:rPr b="1" sz="2800"/>
                <a:t>Attentional Prompt</a:t>
              </a:r>
              <a:r>
                <a:rPr sz="2800"/>
                <a:t>: Prompt that directs the child to attend to the natural prompt</a:t>
              </a:r>
            </a:p>
            <a:p>
              <a:pPr marL="155448" indent="-155448" algn="l" defTabSz="587022">
                <a:spcBef>
                  <a:spcPts val="2400"/>
                </a:spcBef>
                <a:buSzPct val="80000"/>
                <a:buBlip>
                  <a:blip r:embed="rId3"/>
                </a:buBlip>
                <a:defRPr i="1" sz="3400">
                  <a:solidFill>
                    <a:schemeClr val="accent5">
                      <a:hueOff val="-411174"/>
                      <a:satOff val="4030"/>
                      <a:lumOff val="-29867"/>
                    </a:schemeClr>
                  </a:solidFill>
                  <a:latin typeface="Georgia"/>
                  <a:ea typeface="Georgia"/>
                  <a:cs typeface="Georgia"/>
                  <a:sym typeface="Georgia"/>
                </a:defRPr>
              </a:pPr>
              <a:r>
                <a:t>In the BSR Program, 75% of all prompts are attentional prompts.</a:t>
              </a:r>
            </a:p>
            <a:p>
              <a:pPr algn="l" defTabSz="587022">
                <a:spcBef>
                  <a:spcPts val="2400"/>
                </a:spcBef>
                <a:defRPr b="1" sz="3400">
                  <a:solidFill>
                    <a:srgbClr val="000000"/>
                  </a:solidFill>
                  <a:latin typeface="Georgia"/>
                  <a:ea typeface="Georgia"/>
                  <a:cs typeface="Georgia"/>
                  <a:sym typeface="Georgia"/>
                </a:defRPr>
              </a:pPr>
            </a:p>
          </p:txBody>
        </p:sp>
        <p:pic>
          <p:nvPicPr>
            <p:cNvPr id="982" name="Important to distinguish between Perspective Taking and Theory of Mind…" descr="Important to distinguish between Perspective Taking and Theory of Mind…"/>
            <p:cNvPicPr>
              <a:picLocks noChangeAspect="0"/>
            </p:cNvPicPr>
            <p:nvPr/>
          </p:nvPicPr>
          <p:blipFill>
            <a:blip r:embed="rId4">
              <a:extLst/>
            </a:blip>
            <a:stretch>
              <a:fillRect/>
            </a:stretch>
          </p:blipFill>
          <p:spPr>
            <a:xfrm>
              <a:off x="0" y="-1"/>
              <a:ext cx="11351705" cy="507928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984"/>
                                        </p:tgtEl>
                                        <p:attrNameLst>
                                          <p:attrName>style.visibility</p:attrName>
                                        </p:attrNameLst>
                                      </p:cBhvr>
                                      <p:to>
                                        <p:strVal val="visible"/>
                                      </p:to>
                                    </p:set>
                                    <p:animEffect filter="box(out)" transition="in">
                                      <p:cBhvr>
                                        <p:cTn id="7"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4"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Prompt Fading"/>
          <p:cNvSpPr txBox="1"/>
          <p:nvPr>
            <p:ph type="title" idx="4294967295"/>
          </p:nvPr>
        </p:nvSpPr>
        <p:spPr>
          <a:xfrm>
            <a:off x="507999" y="1828799"/>
            <a:ext cx="11988802" cy="1029084"/>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Prompt Fading</a:t>
            </a:r>
          </a:p>
        </p:txBody>
      </p:sp>
      <p:grpSp>
        <p:nvGrpSpPr>
          <p:cNvPr id="991" name="Important to distinguish between Perspective Taking and Theory of Mind…"/>
          <p:cNvGrpSpPr/>
          <p:nvPr/>
        </p:nvGrpSpPr>
        <p:grpSpPr>
          <a:xfrm>
            <a:off x="509693" y="2931941"/>
            <a:ext cx="11728339" cy="6322364"/>
            <a:chOff x="0" y="0"/>
            <a:chExt cx="11728338" cy="6322362"/>
          </a:xfrm>
        </p:grpSpPr>
        <p:sp>
          <p:nvSpPr>
            <p:cNvPr id="990" name="Important to distinguish between Perspective Taking and Theory of Mind…"/>
            <p:cNvSpPr txBox="1"/>
            <p:nvPr/>
          </p:nvSpPr>
          <p:spPr>
            <a:xfrm>
              <a:off x="25400" y="25399"/>
              <a:ext cx="11677539" cy="6271564"/>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noAutofit/>
            </a:bodyPr>
            <a:lstStyle/>
            <a:p>
              <a:pPr algn="l" defTabSz="587022">
                <a:spcBef>
                  <a:spcPts val="2400"/>
                </a:spcBef>
                <a:defRPr b="1" sz="3400">
                  <a:solidFill>
                    <a:srgbClr val="000000"/>
                  </a:solidFill>
                  <a:latin typeface="Georgia"/>
                  <a:ea typeface="Georgia"/>
                  <a:cs typeface="Georgia"/>
                  <a:sym typeface="Georgia"/>
                </a:defRPr>
              </a:pPr>
              <a:r>
                <a:t>Most to Least v. Time Delay Prompt Fading Procedure</a:t>
              </a:r>
            </a:p>
            <a:p>
              <a:pPr algn="l" defTabSz="587022">
                <a:spcBef>
                  <a:spcPts val="2400"/>
                </a:spcBef>
                <a:defRPr i="1" sz="2800">
                  <a:solidFill>
                    <a:srgbClr val="000000"/>
                  </a:solidFill>
                  <a:latin typeface="Georgia"/>
                  <a:ea typeface="Georgia"/>
                  <a:cs typeface="Georgia"/>
                  <a:sym typeface="Georgia"/>
                </a:defRPr>
              </a:pPr>
              <a:r>
                <a:rPr b="1"/>
                <a:t>Most to Least Prompt Fading</a:t>
              </a:r>
              <a:r>
                <a:t>: Less supportive prompts are provided just before or simultaneously to more supportive prompts until they are “faded” to the natural prompt</a:t>
              </a:r>
            </a:p>
            <a:p>
              <a:pPr algn="l" defTabSz="587022">
                <a:spcBef>
                  <a:spcPts val="2400"/>
                </a:spcBef>
                <a:defRPr i="1" sz="3400">
                  <a:solidFill>
                    <a:srgbClr val="000000"/>
                  </a:solidFill>
                  <a:latin typeface="Georgia"/>
                  <a:ea typeface="Georgia"/>
                  <a:cs typeface="Georgia"/>
                  <a:sym typeface="Georgia"/>
                </a:defRPr>
              </a:pPr>
              <a:r>
                <a:rPr b="1" sz="2800"/>
                <a:t>Progressive </a:t>
              </a:r>
              <a:r>
                <a:t>T</a:t>
              </a:r>
              <a:r>
                <a:rPr b="1" sz="2800"/>
                <a:t>ime Delay Procedure</a:t>
              </a:r>
              <a:r>
                <a:rPr sz="2800"/>
                <a:t>: Prompt is “faded” by systematically extending the time interval between the natural prompt and the supportive prompt</a:t>
              </a:r>
              <a:endParaRPr sz="2800"/>
            </a:p>
            <a:p>
              <a:pPr marL="160019" indent="-160019" algn="l" defTabSz="587022">
                <a:spcBef>
                  <a:spcPts val="2400"/>
                </a:spcBef>
                <a:buSzPct val="80000"/>
                <a:buBlip>
                  <a:blip r:embed="rId3"/>
                </a:buBlip>
                <a:defRPr sz="3400">
                  <a:solidFill>
                    <a:schemeClr val="accent5">
                      <a:hueOff val="-411174"/>
                      <a:satOff val="4030"/>
                      <a:lumOff val="-29867"/>
                    </a:schemeClr>
                  </a:solidFill>
                  <a:latin typeface="Georgia"/>
                  <a:ea typeface="Georgia"/>
                  <a:cs typeface="Georgia"/>
                  <a:sym typeface="Georgia"/>
                </a:defRPr>
              </a:pPr>
              <a:r>
                <a:rPr sz="2800"/>
                <a:t>Research indicates (and my clinical experience supports) that Progressive Time Delay procedures are more effective and efficient in fading prompts</a:t>
              </a:r>
              <a:endParaRPr sz="2800"/>
            </a:p>
            <a:p>
              <a:pPr algn="l" defTabSz="587022">
                <a:spcBef>
                  <a:spcPts val="2400"/>
                </a:spcBef>
                <a:defRPr i="1" sz="3400">
                  <a:solidFill>
                    <a:srgbClr val="000000"/>
                  </a:solidFill>
                  <a:latin typeface="Georgia"/>
                  <a:ea typeface="Georgia"/>
                  <a:cs typeface="Georgia"/>
                  <a:sym typeface="Georgia"/>
                </a:defRPr>
              </a:pPr>
              <a:endParaRPr sz="2800"/>
            </a:p>
            <a:p>
              <a:pPr algn="l" defTabSz="587022">
                <a:spcBef>
                  <a:spcPts val="2400"/>
                </a:spcBef>
                <a:defRPr i="1" sz="3400">
                  <a:solidFill>
                    <a:srgbClr val="000000"/>
                  </a:solidFill>
                  <a:latin typeface="Georgia"/>
                  <a:ea typeface="Georgia"/>
                  <a:cs typeface="Georgia"/>
                  <a:sym typeface="Georgia"/>
                </a:defRPr>
              </a:pPr>
            </a:p>
            <a:p>
              <a:pPr algn="l" defTabSz="587022">
                <a:spcBef>
                  <a:spcPts val="2400"/>
                </a:spcBef>
                <a:defRPr i="1" sz="3400">
                  <a:solidFill>
                    <a:schemeClr val="accent5">
                      <a:hueOff val="-411174"/>
                      <a:satOff val="4030"/>
                      <a:lumOff val="-29867"/>
                    </a:schemeClr>
                  </a:solidFill>
                  <a:latin typeface="Georgia"/>
                  <a:ea typeface="Georgia"/>
                  <a:cs typeface="Georgia"/>
                  <a:sym typeface="Georgia"/>
                </a:defRPr>
              </a:pPr>
              <a:r>
                <a:t>In the BSR Program, 75% of all prompts are attentional prompts.</a:t>
              </a:r>
            </a:p>
            <a:p>
              <a:pPr algn="l" defTabSz="587022">
                <a:spcBef>
                  <a:spcPts val="2400"/>
                </a:spcBef>
                <a:defRPr b="1" sz="3400">
                  <a:solidFill>
                    <a:srgbClr val="000000"/>
                  </a:solidFill>
                  <a:latin typeface="Georgia"/>
                  <a:ea typeface="Georgia"/>
                  <a:cs typeface="Georgia"/>
                  <a:sym typeface="Georgia"/>
                </a:defRPr>
              </a:pPr>
            </a:p>
          </p:txBody>
        </p:sp>
        <p:pic>
          <p:nvPicPr>
            <p:cNvPr id="989" name="Important to distinguish between Perspective Taking and Theory of Mind…" descr="Important to distinguish between Perspective Taking and Theory of Mind…"/>
            <p:cNvPicPr>
              <a:picLocks noChangeAspect="0"/>
            </p:cNvPicPr>
            <p:nvPr/>
          </p:nvPicPr>
          <p:blipFill>
            <a:blip r:embed="rId4">
              <a:extLst/>
            </a:blip>
            <a:stretch>
              <a:fillRect/>
            </a:stretch>
          </p:blipFill>
          <p:spPr>
            <a:xfrm>
              <a:off x="0" y="-1"/>
              <a:ext cx="11728339" cy="6322364"/>
            </a:xfrm>
            <a:prstGeom prst="rect">
              <a:avLst/>
            </a:prstGeom>
            <a:effectLst/>
          </p:spPr>
        </p:pic>
      </p:grpSp>
      <p:grpSp>
        <p:nvGrpSpPr>
          <p:cNvPr id="994" name="Important to distinguish between Perspective Taking and Theory of Mind…"/>
          <p:cNvGrpSpPr/>
          <p:nvPr/>
        </p:nvGrpSpPr>
        <p:grpSpPr>
          <a:xfrm>
            <a:off x="12972263" y="7212070"/>
            <a:ext cx="3887679" cy="1029084"/>
            <a:chOff x="0" y="0"/>
            <a:chExt cx="3887677" cy="1029082"/>
          </a:xfrm>
        </p:grpSpPr>
        <p:sp>
          <p:nvSpPr>
            <p:cNvPr id="993" name="Important to distinguish between Perspective Taking and Theory of Mind…"/>
            <p:cNvSpPr txBox="1"/>
            <p:nvPr/>
          </p:nvSpPr>
          <p:spPr>
            <a:xfrm>
              <a:off x="25399" y="25400"/>
              <a:ext cx="3836879" cy="978283"/>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normAutofit fontScale="100000" lnSpcReduction="0"/>
            </a:bodyPr>
            <a:lstStyle>
              <a:lvl1pPr algn="l" defTabSz="346343">
                <a:spcBef>
                  <a:spcPts val="1400"/>
                </a:spcBef>
                <a:defRPr b="1" sz="2006">
                  <a:solidFill>
                    <a:srgbClr val="000000"/>
                  </a:solidFill>
                  <a:latin typeface="Georgia"/>
                  <a:ea typeface="Georgia"/>
                  <a:cs typeface="Georgia"/>
                  <a:sym typeface="Georgia"/>
                </a:defRPr>
              </a:lvl1pPr>
            </a:lstStyle>
            <a:p>
              <a:pPr/>
              <a:r>
                <a:t>Example of Progressive Time Delay Prompt Fading</a:t>
              </a:r>
            </a:p>
          </p:txBody>
        </p:sp>
        <p:pic>
          <p:nvPicPr>
            <p:cNvPr id="992" name="Important to distinguish between Perspective Taking and Theory of Mind…" descr="Important to distinguish between Perspective Taking and Theory of Mind…"/>
            <p:cNvPicPr>
              <a:picLocks noChangeAspect="0"/>
            </p:cNvPicPr>
            <p:nvPr/>
          </p:nvPicPr>
          <p:blipFill>
            <a:blip r:embed="rId5">
              <a:extLst/>
            </a:blip>
            <a:stretch>
              <a:fillRect/>
            </a:stretch>
          </p:blipFill>
          <p:spPr>
            <a:xfrm>
              <a:off x="-1" y="0"/>
              <a:ext cx="3887679" cy="102908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991"/>
                                        </p:tgtEl>
                                        <p:attrNameLst>
                                          <p:attrName>style.visibility</p:attrName>
                                        </p:attrNameLst>
                                      </p:cBhvr>
                                      <p:to>
                                        <p:strVal val="visible"/>
                                      </p:to>
                                    </p:set>
                                    <p:animEffect filter="box(out)" transition="in">
                                      <p:cBhvr>
                                        <p:cTn id="7" dur="1000"/>
                                        <p:tgtEl>
                                          <p:spTgt spid="991"/>
                                        </p:tgtEl>
                                      </p:cBhvr>
                                    </p:animEffect>
                                  </p:childTnLst>
                                </p:cTn>
                              </p:par>
                            </p:childTnLst>
                          </p:cTn>
                        </p:par>
                      </p:childTnLst>
                    </p:cTn>
                  </p:par>
                  <p:par>
                    <p:cTn id="8" fill="hold">
                      <p:stCondLst>
                        <p:cond delay="indefinite"/>
                      </p:stCondLst>
                      <p:childTnLst>
                        <p:par>
                          <p:cTn id="9" fill="hold">
                            <p:stCondLst>
                              <p:cond delay="0"/>
                            </p:stCondLst>
                            <p:childTnLst>
                              <p:par>
                                <p:cTn id="10" presetClass="emph" nodeType="clickEffect" presetID="9" grpId="2" fill="hold">
                                  <p:stCondLst>
                                    <p:cond delay="0"/>
                                  </p:stCondLst>
                                  <p:childTnLst>
                                    <p:set>
                                      <p:cBhvr>
                                        <p:cTn id="11" dur="indefinite" fill="hold"/>
                                        <p:tgtEl>
                                          <p:spTgt spid="991"/>
                                        </p:tgtEl>
                                        <p:attrNameLst>
                                          <p:attrName>style.opacity</p:attrName>
                                        </p:attrNameLst>
                                      </p:cBhvr>
                                      <p:to>
                                        <p:strVal val="0.50"/>
                                      </p:to>
                                    </p:set>
                                    <p:animEffect filter="image" prLst="opacity: 0.50; ">
                                      <p:cBhvr>
                                        <p:cTn id="12" dur="indefinite" fill="hold"/>
                                        <p:tgtEl>
                                          <p:spTgt spid="99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994"/>
                                        </p:tgtEl>
                                        <p:attrNameLst>
                                          <p:attrName>style.visibility</p:attrName>
                                        </p:attrNameLst>
                                      </p:cBhvr>
                                      <p:to>
                                        <p:strVal val="visible"/>
                                      </p:to>
                                    </p:set>
                                    <p:animEffect filter="wipe(left)" transition="in">
                                      <p:cBhvr>
                                        <p:cTn id="17" dur="1000"/>
                                        <p:tgtEl>
                                          <p:spTgt spid="994"/>
                                        </p:tgtEl>
                                      </p:cBhvr>
                                    </p:animEffect>
                                  </p:childTnLst>
                                </p:cTn>
                              </p:par>
                            </p:childTnLst>
                          </p:cTn>
                        </p:par>
                      </p:childTnLst>
                    </p:cTn>
                  </p:par>
                  <p:par>
                    <p:cTn id="18" fill="hold">
                      <p:stCondLst>
                        <p:cond delay="indefinite"/>
                      </p:stCondLst>
                      <p:childTnLst>
                        <p:par>
                          <p:cTn id="19" fill="hold">
                            <p:stCondLst>
                              <p:cond delay="0"/>
                            </p:stCondLst>
                            <p:childTnLst>
                              <p:par>
                                <p:cTn id="20" presetClass="exit" nodeType="clickEffect" presetID="10" grpId="4" fill="hold">
                                  <p:stCondLst>
                                    <p:cond delay="0"/>
                                  </p:stCondLst>
                                  <p:iterate type="el" backwards="0">
                                    <p:tmAbs val="0"/>
                                  </p:iterate>
                                  <p:childTnLst>
                                    <p:animEffect filter="fade" transition="out">
                                      <p:cBhvr>
                                        <p:cTn id="21" dur="1000" fill="hold"/>
                                        <p:tgtEl>
                                          <p:spTgt spid="994"/>
                                        </p:tgtEl>
                                      </p:cBhvr>
                                    </p:animEffect>
                                    <p:set>
                                      <p:cBhvr>
                                        <p:cTn id="22" fill="hold">
                                          <p:stCondLst>
                                            <p:cond delay="999"/>
                                          </p:stCondLst>
                                        </p:cTn>
                                        <p:tgtEl>
                                          <p:spTgt spid="9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4" grpId="4"/>
      <p:bldP build="whole" bldLvl="1" animBg="1" rev="0" advAuto="0" spid="991" grpId="1"/>
      <p:bldP build="whole" bldLvl="1" animBg="1" rev="0" advAuto="0" spid="994" grpId="3"/>
      <p:bldP build="whole" bldLvl="1" animBg="1" rev="0" advAuto="0" spid="991" grpId="2"/>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tructured Play Groups (SPG)"/>
          <p:cNvSpPr txBox="1"/>
          <p:nvPr>
            <p:ph type="title" idx="4294967295"/>
          </p:nvPr>
        </p:nvSpPr>
        <p:spPr>
          <a:xfrm>
            <a:off x="507999" y="1153623"/>
            <a:ext cx="11988802" cy="1029084"/>
          </a:xfrm>
          <a:prstGeom prst="rect">
            <a:avLst/>
          </a:prstGeom>
          <a:gradFill>
            <a:gsLst>
              <a:gs pos="0">
                <a:srgbClr val="89847F"/>
              </a:gs>
              <a:gs pos="100000">
                <a:srgbClr val="C9C3BA"/>
              </a:gs>
            </a:gsLst>
            <a:lin ang="2700000"/>
          </a:gradFill>
        </p:spPr>
        <p:txBody>
          <a:bodyPr lIns="27093" tIns="27093" rIns="27093" bIns="27093">
            <a:noAutofit/>
          </a:bodyPr>
          <a:lstStyle>
            <a:lvl1pPr defTabSz="587022">
              <a:defRPr b="1" sz="6800">
                <a:solidFill>
                  <a:schemeClr val="accent5">
                    <a:hueOff val="-411174"/>
                    <a:satOff val="4030"/>
                    <a:lumOff val="-29867"/>
                  </a:schemeClr>
                </a:solidFill>
                <a:latin typeface="Georgia"/>
                <a:ea typeface="Georgia"/>
                <a:cs typeface="Georgia"/>
                <a:sym typeface="Georgia"/>
              </a:defRPr>
            </a:lvl1pPr>
          </a:lstStyle>
          <a:p>
            <a:pPr/>
            <a:r>
              <a:t>Structured Play Groups (SPG)</a:t>
            </a:r>
          </a:p>
        </p:txBody>
      </p:sp>
      <p:sp>
        <p:nvSpPr>
          <p:cNvPr id="999" name="Organized “play” activities designed to facilitate high levels of social engagement between children on the autism spectrum and their peers."/>
          <p:cNvSpPr txBox="1"/>
          <p:nvPr/>
        </p:nvSpPr>
        <p:spPr>
          <a:xfrm>
            <a:off x="507999" y="2290295"/>
            <a:ext cx="11988802" cy="1501988"/>
          </a:xfrm>
          <a:prstGeom prst="rect">
            <a:avLst/>
          </a:prstGeom>
          <a:gradFill>
            <a:gsLst>
              <a:gs pos="0">
                <a:srgbClr val="C9C3BA"/>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27093" tIns="27093" rIns="27093" bIns="27093">
            <a:spAutoFit/>
          </a:bodyPr>
          <a:lstStyle>
            <a:lvl1pPr algn="l" defTabSz="587022">
              <a:spcBef>
                <a:spcPts val="2400"/>
              </a:spcBef>
              <a:defRPr i="1" sz="3400">
                <a:solidFill>
                  <a:srgbClr val="000000"/>
                </a:solidFill>
                <a:latin typeface="Georgia"/>
                <a:ea typeface="Georgia"/>
                <a:cs typeface="Georgia"/>
                <a:sym typeface="Georgia"/>
              </a:defRPr>
            </a:lvl1pPr>
          </a:lstStyle>
          <a:p>
            <a:pPr/>
            <a:r>
              <a:t>Organized “play” activities designed to facilitate high levels of social engagement between children on the autism spectrum and their peers.</a:t>
            </a:r>
          </a:p>
        </p:txBody>
      </p:sp>
      <p:sp>
        <p:nvSpPr>
          <p:cNvPr id="1000" name="Steps and Procedures…"/>
          <p:cNvSpPr txBox="1"/>
          <p:nvPr>
            <p:ph type="body" sz="half" idx="4294967295"/>
          </p:nvPr>
        </p:nvSpPr>
        <p:spPr>
          <a:xfrm>
            <a:off x="535093" y="5611164"/>
            <a:ext cx="11934615" cy="3022461"/>
          </a:xfrm>
          <a:prstGeom prst="rect">
            <a:avLst/>
          </a:prstGeom>
          <a:gradFill>
            <a:gsLst>
              <a:gs pos="0">
                <a:srgbClr val="FFF7ED"/>
              </a:gs>
              <a:gs pos="100000">
                <a:srgbClr val="89847F"/>
              </a:gs>
            </a:gsLst>
            <a:lin ang="2700000"/>
          </a:gradFill>
          <a:ln w="9525">
            <a:round/>
          </a:ln>
        </p:spPr>
        <p:txBody>
          <a:bodyPr lIns="27093" tIns="27093" rIns="27093" bIns="27093" anchor="t"/>
          <a:lstStyle/>
          <a:p>
            <a:pPr marL="0" indent="0" defTabSz="328732">
              <a:spcBef>
                <a:spcPts val="1300"/>
              </a:spcBef>
              <a:buClrTx/>
              <a:buSzTx/>
              <a:buFontTx/>
              <a:buNone/>
              <a:defRPr b="0" sz="1904">
                <a:solidFill>
                  <a:srgbClr val="000000"/>
                </a:solidFill>
              </a:defRPr>
            </a:pPr>
            <a:r>
              <a:t>Steps and Procedures</a:t>
            </a:r>
          </a:p>
          <a:p>
            <a:pPr marL="87050" indent="-87050" defTabSz="328732">
              <a:spcBef>
                <a:spcPts val="1300"/>
              </a:spcBef>
              <a:buClrTx/>
              <a:buSzPct val="80000"/>
              <a:buFontTx/>
              <a:buBlip>
                <a:blip r:embed="rId3"/>
              </a:buBlip>
              <a:defRPr b="0" sz="1904">
                <a:solidFill>
                  <a:srgbClr val="000000"/>
                </a:solidFill>
              </a:defRPr>
            </a:pPr>
            <a:r>
              <a:t>Organize social game or activity with child on the autism spectrum and at least one other peer</a:t>
            </a:r>
          </a:p>
          <a:p>
            <a:pPr marL="87050" indent="-87050" defTabSz="328732">
              <a:spcBef>
                <a:spcPts val="1300"/>
              </a:spcBef>
              <a:buClrTx/>
              <a:buSzPct val="80000"/>
              <a:buFontTx/>
              <a:buBlip>
                <a:blip r:embed="rId3"/>
              </a:buBlip>
              <a:defRPr b="0" sz="1904">
                <a:solidFill>
                  <a:srgbClr val="000000"/>
                </a:solidFill>
              </a:defRPr>
            </a:pPr>
            <a:r>
              <a:t>Prompt as necessary (using Prompting “Cheat Sheet”) to maintain social engagement between child on the autism spectrum and peer mentor</a:t>
            </a:r>
          </a:p>
          <a:p>
            <a:pPr marL="87050" indent="-87050" defTabSz="328732">
              <a:spcBef>
                <a:spcPts val="1300"/>
              </a:spcBef>
              <a:buClrTx/>
              <a:buSzPct val="80000"/>
              <a:buFontTx/>
              <a:buBlip>
                <a:blip r:embed="rId3"/>
              </a:buBlip>
              <a:defRPr b="0" sz="1904">
                <a:solidFill>
                  <a:srgbClr val="000000"/>
                </a:solidFill>
              </a:defRPr>
            </a:pPr>
            <a:r>
              <a:t>After high levels of engagement are achieved, implement a prompt fading procedure to reduce amount of support</a:t>
            </a:r>
          </a:p>
          <a:p>
            <a:pPr marL="87050" indent="-87050" defTabSz="328732">
              <a:spcBef>
                <a:spcPts val="1300"/>
              </a:spcBef>
              <a:buClrTx/>
              <a:buSzPct val="80000"/>
              <a:buFontTx/>
              <a:buBlip>
                <a:blip r:embed="rId3"/>
              </a:buBlip>
              <a:defRPr b="0" sz="1904">
                <a:solidFill>
                  <a:srgbClr val="000000"/>
                </a:solidFill>
              </a:defRPr>
            </a:pPr>
            <a:r>
              <a:t>Note: In the BSR Program we video record the SPG activities and then show the edited clips later as part of the Video Self Modeling intervention</a:t>
            </a:r>
          </a:p>
        </p:txBody>
      </p:sp>
      <p:grpSp>
        <p:nvGrpSpPr>
          <p:cNvPr id="1003" name="Initial Goal of SPG:  To provide as much prompting as necessary to achieve near 100% levels of engagement…"/>
          <p:cNvGrpSpPr/>
          <p:nvPr/>
        </p:nvGrpSpPr>
        <p:grpSpPr>
          <a:xfrm>
            <a:off x="509692" y="3916888"/>
            <a:ext cx="11985416" cy="1544272"/>
            <a:chOff x="0" y="0"/>
            <a:chExt cx="11985414" cy="1544271"/>
          </a:xfrm>
        </p:grpSpPr>
        <p:sp>
          <p:nvSpPr>
            <p:cNvPr id="1002" name="Initial Goal of SPG:  To provide as much prompting as necessary to achieve near 100% levels of engagement…"/>
            <p:cNvSpPr txBox="1"/>
            <p:nvPr/>
          </p:nvSpPr>
          <p:spPr>
            <a:xfrm>
              <a:off x="25400" y="25400"/>
              <a:ext cx="11934615" cy="1493472"/>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27093" tIns="27093" rIns="27093" bIns="27093" numCol="1" anchor="t">
              <a:normAutofit fontScale="100000" lnSpcReduction="0"/>
            </a:bodyPr>
            <a:lstStyle/>
            <a:p>
              <a:pPr algn="l" defTabSz="311121">
                <a:spcBef>
                  <a:spcPts val="1200"/>
                </a:spcBef>
                <a:defRPr sz="1801">
                  <a:solidFill>
                    <a:srgbClr val="000000"/>
                  </a:solidFill>
                  <a:latin typeface="Georgia"/>
                  <a:ea typeface="Georgia"/>
                  <a:cs typeface="Georgia"/>
                  <a:sym typeface="Georgia"/>
                </a:defRPr>
              </a:pPr>
              <a:r>
                <a:rPr b="1">
                  <a:solidFill>
                    <a:schemeClr val="accent5">
                      <a:hueOff val="-411174"/>
                      <a:satOff val="4030"/>
                      <a:lumOff val="-29867"/>
                    </a:schemeClr>
                  </a:solidFill>
                </a:rPr>
                <a:t>Initial Goal of SPG:</a:t>
              </a:r>
              <a:r>
                <a:t>  To provide as much prompting as necessary to achieve near 100% levels of engagement</a:t>
              </a:r>
            </a:p>
            <a:p>
              <a:pPr marL="82387" indent="-82387" algn="l" defTabSz="311121">
                <a:spcBef>
                  <a:spcPts val="1200"/>
                </a:spcBef>
                <a:buSzPct val="80000"/>
                <a:buBlip>
                  <a:blip r:embed="rId3"/>
                </a:buBlip>
                <a:defRPr sz="1801">
                  <a:solidFill>
                    <a:srgbClr val="000000"/>
                  </a:solidFill>
                  <a:latin typeface="Georgia"/>
                  <a:ea typeface="Georgia"/>
                  <a:cs typeface="Georgia"/>
                  <a:sym typeface="Georgia"/>
                </a:defRPr>
              </a:pPr>
              <a:r>
                <a:t> Note: We almost never achieve 100% levels of engagement…but we certainly try! </a:t>
              </a:r>
            </a:p>
            <a:p>
              <a:pPr algn="l" defTabSz="311121">
                <a:spcBef>
                  <a:spcPts val="1200"/>
                </a:spcBef>
                <a:defRPr sz="1801">
                  <a:solidFill>
                    <a:srgbClr val="000000"/>
                  </a:solidFill>
                  <a:latin typeface="Georgia"/>
                  <a:ea typeface="Georgia"/>
                  <a:cs typeface="Georgia"/>
                  <a:sym typeface="Georgia"/>
                </a:defRPr>
              </a:pPr>
              <a:r>
                <a:rPr b="1">
                  <a:solidFill>
                    <a:schemeClr val="accent5">
                      <a:hueOff val="-411174"/>
                      <a:satOff val="4030"/>
                      <a:lumOff val="-29867"/>
                    </a:schemeClr>
                  </a:solidFill>
                </a:rPr>
                <a:t>Ultimate Goal of SPG:</a:t>
              </a:r>
              <a:r>
                <a:t> To systematically fade prompts so that social engagement remains high, but prompting reaches near zero levels</a:t>
              </a:r>
            </a:p>
          </p:txBody>
        </p:sp>
        <p:pic>
          <p:nvPicPr>
            <p:cNvPr id="1001" name="Initial Goal of SPG:  To provide as much prompting as necessary to achieve near 100% levels of engagement… Initial Goal of SPG:  To provide as much prompting as necessary to achieve near 100% levels of engagement Note: We almost never achieve 100% levels" descr="Initial Goal of SPG:  To provide as much prompting as necessary to achieve near 100% levels of engagement… Initial Goal of SPG:  To provide as much prompting as necessary to achieve near 100% levels of engagement Note: We almost never achieve 100% levels of engagement…but we certainly try! Ultimate Goal of SPG: To systematically fade prompts so that social engagement remains high, but prompting reaches near zero levels"/>
            <p:cNvPicPr>
              <a:picLocks noChangeAspect="0"/>
            </p:cNvPicPr>
            <p:nvPr/>
          </p:nvPicPr>
          <p:blipFill>
            <a:blip r:embed="rId4">
              <a:extLst/>
            </a:blip>
            <a:stretch>
              <a:fillRect/>
            </a:stretch>
          </p:blipFill>
          <p:spPr>
            <a:xfrm>
              <a:off x="-1" y="-1"/>
              <a:ext cx="11985416" cy="154427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003"/>
                                        </p:tgtEl>
                                        <p:attrNameLst>
                                          <p:attrName>style.visibility</p:attrName>
                                        </p:attrNameLst>
                                      </p:cBhvr>
                                      <p:to>
                                        <p:strVal val="visible"/>
                                      </p:to>
                                    </p:set>
                                    <p:animEffect filter="box(out)" transition="in">
                                      <p:cBhvr>
                                        <p:cTn id="7" dur="1000"/>
                                        <p:tgtEl>
                                          <p:spTgt spid="1003"/>
                                        </p:tgtEl>
                                      </p:cBhvr>
                                    </p:animEffect>
                                  </p:childTnLst>
                                </p:cTn>
                              </p:par>
                            </p:childTnLst>
                          </p:cTn>
                        </p:par>
                      </p:childTnLst>
                    </p:cTn>
                  </p:par>
                  <p:par>
                    <p:cTn id="8" fill="hold">
                      <p:stCondLst>
                        <p:cond delay="indefinite"/>
                      </p:stCondLst>
                      <p:childTnLst>
                        <p:par>
                          <p:cTn id="9" fill="hold">
                            <p:stCondLst>
                              <p:cond delay="0"/>
                            </p:stCondLst>
                            <p:childTnLst>
                              <p:par>
                                <p:cTn id="10" presetClass="emph" nodeType="clickEffect" presetID="9" grpId="2" fill="hold">
                                  <p:stCondLst>
                                    <p:cond delay="0"/>
                                  </p:stCondLst>
                                  <p:childTnLst>
                                    <p:set>
                                      <p:cBhvr>
                                        <p:cTn id="11" dur="indefinite" fill="hold"/>
                                        <p:tgtEl>
                                          <p:spTgt spid="1003"/>
                                        </p:tgtEl>
                                        <p:attrNameLst>
                                          <p:attrName>style.opacity</p:attrName>
                                        </p:attrNameLst>
                                      </p:cBhvr>
                                      <p:to>
                                        <p:strVal val="0.50"/>
                                      </p:to>
                                    </p:set>
                                    <p:animEffect filter="image" prLst="opacity: 0.50; ">
                                      <p:cBhvr>
                                        <p:cTn id="12" dur="indefinite" fill="hold"/>
                                        <p:tgtEl>
                                          <p:spTgt spid="1003"/>
                                        </p:tgtEl>
                                      </p:cBhvr>
                                    </p:animEffect>
                                  </p:childTnLst>
                                </p:cTn>
                              </p:par>
                            </p:childTnLst>
                          </p:cTn>
                        </p:par>
                        <p:par>
                          <p:cTn id="13" fill="hold">
                            <p:stCondLst>
                              <p:cond delay="1000"/>
                            </p:stCondLst>
                            <p:childTnLst>
                              <p:par>
                                <p:cTn id="14" presetClass="entr" nodeType="afterEffect" presetSubtype="32" presetID="4" grpId="3" fill="hold">
                                  <p:stCondLst>
                                    <p:cond delay="0"/>
                                  </p:stCondLst>
                                  <p:iterate type="el" backwards="0">
                                    <p:tmAbs val="0"/>
                                  </p:iterate>
                                  <p:childTnLst>
                                    <p:set>
                                      <p:cBhvr>
                                        <p:cTn id="15" fill="hold"/>
                                        <p:tgtEl>
                                          <p:spTgt spid="1000">
                                            <p:bg/>
                                          </p:spTgt>
                                        </p:tgtEl>
                                        <p:attrNameLst>
                                          <p:attrName>style.visibility</p:attrName>
                                        </p:attrNameLst>
                                      </p:cBhvr>
                                      <p:to>
                                        <p:strVal val="visible"/>
                                      </p:to>
                                    </p:set>
                                    <p:animEffect filter="box(out)" transition="in">
                                      <p:cBhvr>
                                        <p:cTn id="16" dur="1000"/>
                                        <p:tgtEl>
                                          <p:spTgt spid="1000">
                                            <p:bg/>
                                          </p:spTgt>
                                        </p:tgtEl>
                                      </p:cBhvr>
                                    </p:animEffect>
                                  </p:childTnLst>
                                </p:cTn>
                              </p:par>
                              <p:par>
                                <p:cTn id="17" presetClass="entr" nodeType="withEffect" presetSubtype="32" presetID="4" grpId="3" fill="hold">
                                  <p:stCondLst>
                                    <p:cond delay="0"/>
                                  </p:stCondLst>
                                  <p:iterate type="el" backwards="0">
                                    <p:tmAbs val="0"/>
                                  </p:iterate>
                                  <p:childTnLst>
                                    <p:set>
                                      <p:cBhvr>
                                        <p:cTn id="18" fill="hold"/>
                                        <p:tgtEl>
                                          <p:spTgt spid="1000">
                                            <p:txEl>
                                              <p:pRg st="0" end="0"/>
                                            </p:txEl>
                                          </p:spTgt>
                                        </p:tgtEl>
                                        <p:attrNameLst>
                                          <p:attrName>style.visibility</p:attrName>
                                        </p:attrNameLst>
                                      </p:cBhvr>
                                      <p:to>
                                        <p:strVal val="visible"/>
                                      </p:to>
                                    </p:set>
                                    <p:animEffect filter="box(out)" transition="in">
                                      <p:cBhvr>
                                        <p:cTn id="19" dur="1000"/>
                                        <p:tgtEl>
                                          <p:spTgt spid="1000">
                                            <p:txEl>
                                              <p:pRg st="0" end="0"/>
                                            </p:txEl>
                                          </p:spTgt>
                                        </p:tgtEl>
                                      </p:cBhvr>
                                    </p:animEffect>
                                  </p:childTnLst>
                                </p:cTn>
                              </p:par>
                            </p:childTnLst>
                          </p:cTn>
                        </p:par>
                        <p:par>
                          <p:cTn id="20" fill="hold">
                            <p:stCondLst>
                              <p:cond delay="2000"/>
                            </p:stCondLst>
                            <p:childTnLst>
                              <p:par>
                                <p:cTn id="21" presetClass="entr" nodeType="afterEffect" presetSubtype="32" presetID="4" grpId="3" fill="hold">
                                  <p:stCondLst>
                                    <p:cond delay="0"/>
                                  </p:stCondLst>
                                  <p:iterate type="el" backwards="0">
                                    <p:tmAbs val="0"/>
                                  </p:iterate>
                                  <p:childTnLst>
                                    <p:set>
                                      <p:cBhvr>
                                        <p:cTn id="22" fill="hold"/>
                                        <p:tgtEl>
                                          <p:spTgt spid="1000">
                                            <p:txEl>
                                              <p:pRg st="1" end="1"/>
                                            </p:txEl>
                                          </p:spTgt>
                                        </p:tgtEl>
                                        <p:attrNameLst>
                                          <p:attrName>style.visibility</p:attrName>
                                        </p:attrNameLst>
                                      </p:cBhvr>
                                      <p:to>
                                        <p:strVal val="visible"/>
                                      </p:to>
                                    </p:set>
                                    <p:animEffect filter="box(out)" transition="in">
                                      <p:cBhvr>
                                        <p:cTn id="23" dur="1000"/>
                                        <p:tgtEl>
                                          <p:spTgt spid="100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32" presetID="4" grpId="3" fill="hold">
                                  <p:stCondLst>
                                    <p:cond delay="0"/>
                                  </p:stCondLst>
                                  <p:iterate type="el" backwards="0">
                                    <p:tmAbs val="0"/>
                                  </p:iterate>
                                  <p:childTnLst>
                                    <p:set>
                                      <p:cBhvr>
                                        <p:cTn id="27" fill="hold"/>
                                        <p:tgtEl>
                                          <p:spTgt spid="1000">
                                            <p:txEl>
                                              <p:pRg st="2" end="2"/>
                                            </p:txEl>
                                          </p:spTgt>
                                        </p:tgtEl>
                                        <p:attrNameLst>
                                          <p:attrName>style.visibility</p:attrName>
                                        </p:attrNameLst>
                                      </p:cBhvr>
                                      <p:to>
                                        <p:strVal val="visible"/>
                                      </p:to>
                                    </p:set>
                                    <p:animEffect filter="box(out)" transition="in">
                                      <p:cBhvr>
                                        <p:cTn id="28" dur="1000"/>
                                        <p:tgtEl>
                                          <p:spTgt spid="100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32" presetID="4" grpId="3" fill="hold">
                                  <p:stCondLst>
                                    <p:cond delay="0"/>
                                  </p:stCondLst>
                                  <p:iterate type="el" backwards="0">
                                    <p:tmAbs val="0"/>
                                  </p:iterate>
                                  <p:childTnLst>
                                    <p:set>
                                      <p:cBhvr>
                                        <p:cTn id="32" fill="hold"/>
                                        <p:tgtEl>
                                          <p:spTgt spid="1000">
                                            <p:txEl>
                                              <p:pRg st="3" end="3"/>
                                            </p:txEl>
                                          </p:spTgt>
                                        </p:tgtEl>
                                        <p:attrNameLst>
                                          <p:attrName>style.visibility</p:attrName>
                                        </p:attrNameLst>
                                      </p:cBhvr>
                                      <p:to>
                                        <p:strVal val="visible"/>
                                      </p:to>
                                    </p:set>
                                    <p:animEffect filter="box(out)" transition="in">
                                      <p:cBhvr>
                                        <p:cTn id="33" dur="1000"/>
                                        <p:tgtEl>
                                          <p:spTgt spid="1000">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32" presetID="4" grpId="3" fill="hold">
                                  <p:stCondLst>
                                    <p:cond delay="0"/>
                                  </p:stCondLst>
                                  <p:iterate type="el" backwards="0">
                                    <p:tmAbs val="0"/>
                                  </p:iterate>
                                  <p:childTnLst>
                                    <p:set>
                                      <p:cBhvr>
                                        <p:cTn id="37" fill="hold"/>
                                        <p:tgtEl>
                                          <p:spTgt spid="1000">
                                            <p:txEl>
                                              <p:pRg st="4" end="4"/>
                                            </p:txEl>
                                          </p:spTgt>
                                        </p:tgtEl>
                                        <p:attrNameLst>
                                          <p:attrName>style.visibility</p:attrName>
                                        </p:attrNameLst>
                                      </p:cBhvr>
                                      <p:to>
                                        <p:strVal val="visible"/>
                                      </p:to>
                                    </p:set>
                                    <p:animEffect filter="box(out)" transition="in">
                                      <p:cBhvr>
                                        <p:cTn id="38" dur="1000"/>
                                        <p:tgtEl>
                                          <p:spTgt spid="100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3" grpId="2"/>
      <p:bldP build="p" bldLvl="5" animBg="1" rev="0" advAuto="0" spid="1000" grpId="3"/>
      <p:bldP build="whole" bldLvl="1" animBg="1" rev="0" advAuto="0" spid="1003"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Video-Self Modeling"/>
          <p:cNvSpPr/>
          <p:nvPr>
            <p:ph type="title"/>
          </p:nvPr>
        </p:nvSpPr>
        <p:spPr>
          <a:prstGeom prst="rect">
            <a:avLst/>
          </a:prstGeom>
        </p:spPr>
        <p:txBody>
          <a:bodyPr/>
          <a:lstStyle>
            <a:lvl1pPr>
              <a:defRPr b="1">
                <a:solidFill>
                  <a:schemeClr val="accent5">
                    <a:hueOff val="-411174"/>
                    <a:satOff val="4030"/>
                    <a:lumOff val="-29867"/>
                  </a:schemeClr>
                </a:solidFill>
                <a:latin typeface="Georgia"/>
                <a:ea typeface="Georgia"/>
                <a:cs typeface="Georgia"/>
                <a:sym typeface="Georgia"/>
              </a:defRPr>
            </a:lvl1pPr>
          </a:lstStyle>
          <a:p>
            <a:pPr/>
            <a:r>
              <a:t>Video-Self Modeling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9" name="Social Knowledge"/>
          <p:cNvSpPr txBox="1"/>
          <p:nvPr>
            <p:ph type="title"/>
          </p:nvPr>
        </p:nvSpPr>
        <p:spPr>
          <a:xfrm>
            <a:off x="508000" y="787400"/>
            <a:ext cx="11988800" cy="1219200"/>
          </a:xfrm>
          <a:prstGeom prst="rect">
            <a:avLst/>
          </a:prstGeom>
          <a:gradFill>
            <a:gsLst>
              <a:gs pos="0">
                <a:srgbClr val="89847F"/>
              </a:gs>
              <a:gs pos="100000">
                <a:srgbClr val="C9C3BA"/>
              </a:gs>
            </a:gsLst>
            <a:lin ang="2700000"/>
          </a:gradFill>
        </p:spPr>
        <p:txBody>
          <a:bodyPr>
            <a:noAutofit/>
          </a:bodyPr>
          <a:lstStyle>
            <a:lvl1pPr>
              <a:lnSpc>
                <a:spcPct val="100000"/>
              </a:lnSpc>
              <a:spcBef>
                <a:spcPts val="800"/>
              </a:spcBef>
              <a:defRPr b="1" sz="5300">
                <a:latin typeface="Georgia"/>
                <a:ea typeface="Georgia"/>
                <a:cs typeface="Georgia"/>
                <a:sym typeface="Georgia"/>
              </a:defRPr>
            </a:lvl1pPr>
          </a:lstStyle>
          <a:p>
            <a:pPr/>
            <a:r>
              <a:t>Modeling and Youth with ASD</a:t>
            </a:r>
          </a:p>
        </p:txBody>
      </p:sp>
      <p:sp>
        <p:nvSpPr>
          <p:cNvPr id="1010" name="Involves knowing what to do, and how to do it, in social interactions"/>
          <p:cNvSpPr txBox="1"/>
          <p:nvPr/>
        </p:nvSpPr>
        <p:spPr>
          <a:xfrm>
            <a:off x="507999" y="2071122"/>
            <a:ext cx="11988801" cy="1395265"/>
          </a:xfrm>
          <a:prstGeom prst="rect">
            <a:avLst/>
          </a:prstGeom>
          <a:gradFill>
            <a:gsLst>
              <a:gs pos="0">
                <a:srgbClr val="FFF7ED"/>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900"/>
              </a:spcBef>
              <a:defRPr i="1" sz="4000">
                <a:solidFill>
                  <a:srgbClr val="000000"/>
                </a:solidFill>
                <a:latin typeface="Georgia"/>
                <a:ea typeface="Georgia"/>
                <a:cs typeface="Georgia"/>
                <a:sym typeface="Georgia"/>
              </a:defRPr>
            </a:lvl1pPr>
          </a:lstStyle>
          <a:p>
            <a:pPr/>
            <a:r>
              <a:t>Changes in behavior, thinking, or emotions that occur through observing another person, or model.</a:t>
            </a:r>
          </a:p>
        </p:txBody>
      </p:sp>
      <p:grpSp>
        <p:nvGrpSpPr>
          <p:cNvPr id="1013" name="Important to distinguish between Perspective Taking and Theory of Mind…"/>
          <p:cNvGrpSpPr/>
          <p:nvPr/>
        </p:nvGrpSpPr>
        <p:grpSpPr>
          <a:xfrm>
            <a:off x="508000" y="3530909"/>
            <a:ext cx="11988800" cy="1395265"/>
            <a:chOff x="0" y="0"/>
            <a:chExt cx="11988800" cy="1395264"/>
          </a:xfrm>
        </p:grpSpPr>
        <p:sp>
          <p:nvSpPr>
            <p:cNvPr id="1012" name="Important to distinguish between Perspective Taking and Theory of Mind…"/>
            <p:cNvSpPr txBox="1"/>
            <p:nvPr/>
          </p:nvSpPr>
          <p:spPr>
            <a:xfrm>
              <a:off x="50800" y="50800"/>
              <a:ext cx="11887200" cy="1293665"/>
            </a:xfrm>
            <a:prstGeom prst="rect">
              <a:avLst/>
            </a:prstGeom>
            <a:gradFill flip="none" rotWithShape="1">
              <a:gsLst>
                <a:gs pos="0">
                  <a:srgbClr val="89847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p>
              <a:pPr algn="l" defTabSz="340530">
                <a:spcBef>
                  <a:spcPts val="400"/>
                </a:spcBef>
                <a:defRPr sz="2948">
                  <a:solidFill>
                    <a:srgbClr val="000000"/>
                  </a:solidFill>
                  <a:latin typeface="Georgia"/>
                  <a:ea typeface="Georgia"/>
                  <a:cs typeface="Georgia"/>
                  <a:sym typeface="Georgia"/>
                </a:defRPr>
              </a:pPr>
              <a:r>
                <a:t>Note on the Historical Perspective on Modeling in Children with ASD: </a:t>
              </a:r>
            </a:p>
            <a:p>
              <a:pPr algn="l" defTabSz="340530">
                <a:spcBef>
                  <a:spcPts val="400"/>
                </a:spcBef>
                <a:defRPr sz="2948">
                  <a:solidFill>
                    <a:srgbClr val="000000"/>
                  </a:solidFill>
                  <a:latin typeface="Georgia"/>
                  <a:ea typeface="Georgia"/>
                  <a:cs typeface="Georgia"/>
                  <a:sym typeface="Georgia"/>
                </a:defRPr>
              </a:pPr>
              <a:r>
                <a:t>Live Modeling v. Video Modeling</a:t>
              </a:r>
            </a:p>
          </p:txBody>
        </p:sp>
        <p:pic>
          <p:nvPicPr>
            <p:cNvPr id="1011" name="Important to distinguish between Perspective Taking and Theory of Mind…" descr="Important to distinguish between Perspective Taking and Theory of Mind…"/>
            <p:cNvPicPr>
              <a:picLocks noChangeAspect="0"/>
            </p:cNvPicPr>
            <p:nvPr/>
          </p:nvPicPr>
          <p:blipFill>
            <a:blip r:embed="rId3">
              <a:extLst/>
            </a:blip>
            <a:stretch>
              <a:fillRect/>
            </a:stretch>
          </p:blipFill>
          <p:spPr>
            <a:xfrm>
              <a:off x="0" y="0"/>
              <a:ext cx="11988800" cy="139526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013"/>
                                        </p:tgtEl>
                                        <p:attrNameLst>
                                          <p:attrName>style.visibility</p:attrName>
                                        </p:attrNameLst>
                                      </p:cBhvr>
                                      <p:to>
                                        <p:strVal val="visible"/>
                                      </p:to>
                                    </p:set>
                                    <p:animEffect filter="box(out)" transition="in">
                                      <p:cBhvr>
                                        <p:cTn id="7" dur="1000"/>
                                        <p:tgtEl>
                                          <p:spTgt spid="10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3"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Three Prerequisites to Successful Modeling (Bandura)"/>
          <p:cNvSpPr txBox="1"/>
          <p:nvPr>
            <p:ph type="title"/>
          </p:nvPr>
        </p:nvSpPr>
        <p:spPr>
          <a:xfrm>
            <a:off x="508000" y="428977"/>
            <a:ext cx="11988800" cy="1625838"/>
          </a:xfrm>
          <a:prstGeom prst="rect">
            <a:avLst/>
          </a:prstGeom>
          <a:gradFill>
            <a:gsLst>
              <a:gs pos="0">
                <a:srgbClr val="89847F"/>
              </a:gs>
              <a:gs pos="100000">
                <a:srgbClr val="C9C3BA"/>
              </a:gs>
            </a:gsLst>
            <a:lin ang="2700000"/>
          </a:gradFill>
        </p:spPr>
        <p:txBody>
          <a:bodyPr anchor="t">
            <a:noAutofit/>
          </a:bodyPr>
          <a:lstStyle>
            <a:lvl1pPr>
              <a:lnSpc>
                <a:spcPct val="100000"/>
              </a:lnSpc>
              <a:spcBef>
                <a:spcPts val="900"/>
              </a:spcBef>
              <a:defRPr b="1" sz="4900">
                <a:solidFill>
                  <a:schemeClr val="accent5">
                    <a:hueOff val="-411174"/>
                    <a:satOff val="4030"/>
                    <a:lumOff val="-29867"/>
                  </a:schemeClr>
                </a:solidFill>
                <a:latin typeface="Garamond"/>
                <a:ea typeface="Garamond"/>
                <a:cs typeface="Garamond"/>
                <a:sym typeface="Garamond"/>
              </a:defRPr>
            </a:lvl1pPr>
          </a:lstStyle>
          <a:p>
            <a:pPr/>
            <a:r>
              <a:t>Three Prerequisites to Successful Modeling (Bandura)</a:t>
            </a:r>
          </a:p>
        </p:txBody>
      </p:sp>
      <p:sp>
        <p:nvSpPr>
          <p:cNvPr id="1016" name="According to Bandura, there are three prerequisites for successful modeling:…"/>
          <p:cNvSpPr txBox="1"/>
          <p:nvPr/>
        </p:nvSpPr>
        <p:spPr>
          <a:xfrm>
            <a:off x="544870" y="2074193"/>
            <a:ext cx="11968651" cy="3761718"/>
          </a:xfrm>
          <a:prstGeom prst="rect">
            <a:avLst/>
          </a:prstGeom>
          <a:gradFill>
            <a:gsLst>
              <a:gs pos="0">
                <a:srgbClr val="FFF7ED"/>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443991">
              <a:spcBef>
                <a:spcPts val="600"/>
              </a:spcBef>
              <a:defRPr sz="3300">
                <a:solidFill>
                  <a:srgbClr val="000000"/>
                </a:solidFill>
                <a:latin typeface="Georgia"/>
                <a:ea typeface="Georgia"/>
                <a:cs typeface="Georgia"/>
                <a:sym typeface="Georgia"/>
              </a:defRPr>
            </a:pPr>
            <a:r>
              <a:t>According to Bandura, there are three prerequisites for successful modeling:</a:t>
            </a:r>
          </a:p>
          <a:p>
            <a:pPr marL="605366" indent="-605366" algn="l" defTabSz="443991">
              <a:spcBef>
                <a:spcPts val="600"/>
              </a:spcBef>
              <a:buSzPct val="100000"/>
              <a:buAutoNum type="arabicPeriod" startAt="1"/>
              <a:defRPr sz="3300">
                <a:solidFill>
                  <a:srgbClr val="000000"/>
                </a:solidFill>
                <a:latin typeface="Georgia"/>
                <a:ea typeface="Georgia"/>
                <a:cs typeface="Georgia"/>
                <a:sym typeface="Georgia"/>
              </a:defRPr>
            </a:pPr>
            <a:r>
              <a:rPr b="1"/>
              <a:t>Attention: </a:t>
            </a:r>
            <a:r>
              <a:t>The ability to attend to behavior of others</a:t>
            </a:r>
          </a:p>
          <a:p>
            <a:pPr marL="605366" indent="-605366" algn="l" defTabSz="443991">
              <a:spcBef>
                <a:spcPts val="600"/>
              </a:spcBef>
              <a:buSzPct val="100000"/>
              <a:buAutoNum type="arabicPeriod" startAt="1"/>
              <a:defRPr sz="3300">
                <a:solidFill>
                  <a:srgbClr val="000000"/>
                </a:solidFill>
                <a:latin typeface="Georgia"/>
                <a:ea typeface="Georgia"/>
                <a:cs typeface="Georgia"/>
                <a:sym typeface="Georgia"/>
              </a:defRPr>
            </a:pPr>
            <a:r>
              <a:rPr b="1"/>
              <a:t>Memory</a:t>
            </a:r>
            <a:r>
              <a:t>: The ability to remember what it is that you have seen</a:t>
            </a:r>
          </a:p>
          <a:p>
            <a:pPr marL="605366" indent="-605366" algn="l" defTabSz="443991">
              <a:spcBef>
                <a:spcPts val="600"/>
              </a:spcBef>
              <a:buSzPct val="100000"/>
              <a:buAutoNum type="arabicPeriod" startAt="1"/>
              <a:defRPr sz="3300">
                <a:solidFill>
                  <a:srgbClr val="000000"/>
                </a:solidFill>
                <a:latin typeface="Georgia"/>
                <a:ea typeface="Georgia"/>
                <a:cs typeface="Georgia"/>
                <a:sym typeface="Georgia"/>
              </a:defRPr>
            </a:pPr>
            <a:r>
              <a:rPr b="1"/>
              <a:t>Behavioral Reproduction</a:t>
            </a:r>
            <a:r>
              <a:t>: The ability to perform the behavior that you have observed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1016"/>
                                        </p:tgtEl>
                                        <p:attrNameLst>
                                          <p:attrName>style.visibility</p:attrName>
                                        </p:attrNameLst>
                                      </p:cBhvr>
                                      <p:to>
                                        <p:strVal val="visible"/>
                                      </p:to>
                                    </p:set>
                                    <p:animEffect filter="box(out)" transition="in">
                                      <p:cBhvr>
                                        <p:cTn id="7" dur="1000"/>
                                        <p:tgtEl>
                                          <p:spTgt spid="1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Google Shape;503;p73"/>
          <p:cNvSpPr txBox="1"/>
          <p:nvPr>
            <p:ph type="title"/>
          </p:nvPr>
        </p:nvSpPr>
        <p:spPr>
          <a:xfrm>
            <a:off x="784858" y="1624541"/>
            <a:ext cx="7778868" cy="689419"/>
          </a:xfrm>
          <a:prstGeom prst="rect">
            <a:avLst/>
          </a:prstGeom>
        </p:spPr>
        <p:txBody>
          <a:bodyPr lIns="24355" tIns="24355" rIns="24355" bIns="24355"/>
          <a:lstStyle/>
          <a:p>
            <a:pPr defTabSz="1161762">
              <a:defRPr sz="2144"/>
            </a:pPr>
            <a:r>
              <a:t>Science Links SEL to Student Gains: </a:t>
            </a:r>
            <a:br/>
            <a:r>
              <a:rPr>
                <a:solidFill>
                  <a:srgbClr val="0078C0"/>
                </a:solidFill>
              </a:rPr>
              <a:t>Landmark study documented </a:t>
            </a:r>
            <a:r>
              <a:rPr>
                <a:solidFill>
                  <a:srgbClr val="0370C0"/>
                </a:solidFill>
              </a:rPr>
              <a:t>multiple benefits of SEL</a:t>
            </a:r>
          </a:p>
        </p:txBody>
      </p:sp>
      <p:sp>
        <p:nvSpPr>
          <p:cNvPr id="376" name="Google Shape;504;p73"/>
          <p:cNvSpPr txBox="1"/>
          <p:nvPr>
            <p:ph type="body" sz="quarter" idx="4294967295"/>
          </p:nvPr>
        </p:nvSpPr>
        <p:spPr>
          <a:xfrm>
            <a:off x="3967265" y="3107192"/>
            <a:ext cx="4424768" cy="3098722"/>
          </a:xfrm>
          <a:prstGeom prst="rect">
            <a:avLst/>
          </a:prstGeom>
        </p:spPr>
        <p:txBody>
          <a:bodyPr lIns="24355" tIns="24355" rIns="24355" bIns="24355" anchor="t"/>
          <a:lstStyle/>
          <a:p>
            <a:pPr lvl="1" marL="0" indent="2607" defTabSz="1265800">
              <a:spcBef>
                <a:spcPts val="0"/>
              </a:spcBef>
              <a:buClrTx/>
              <a:buSzTx/>
              <a:buFontTx/>
              <a:buNone/>
              <a:defRPr sz="2190">
                <a:solidFill>
                  <a:srgbClr val="8BBC41"/>
                </a:solidFill>
                <a:latin typeface="Calibri"/>
                <a:ea typeface="Calibri"/>
                <a:cs typeface="Calibri"/>
                <a:sym typeface="Calibri"/>
              </a:defRPr>
            </a:pPr>
            <a:r>
              <a:t>Science Links SEL to Student Gains:</a:t>
            </a:r>
            <a:r>
              <a:rPr b="0"/>
              <a:t> </a:t>
            </a:r>
            <a:endParaRPr sz="876"/>
          </a:p>
          <a:p>
            <a:pPr lvl="1" marL="0" indent="2607" defTabSz="1265800">
              <a:spcBef>
                <a:spcPts val="0"/>
              </a:spcBef>
              <a:buClrTx/>
              <a:buSzTx/>
              <a:buFontTx/>
              <a:buNone/>
              <a:defRPr b="0" sz="1898">
                <a:solidFill>
                  <a:srgbClr val="000000"/>
                </a:solidFill>
                <a:latin typeface="Arial"/>
                <a:ea typeface="Arial"/>
                <a:cs typeface="Arial"/>
                <a:sym typeface="Arial"/>
              </a:defRPr>
            </a:pPr>
            <a:endParaRPr sz="876">
              <a:solidFill>
                <a:srgbClr val="8BBC41"/>
              </a:solidFill>
              <a:latin typeface="Calibri"/>
              <a:ea typeface="Calibri"/>
              <a:cs typeface="Calibri"/>
              <a:sym typeface="Calibri"/>
            </a:endParaRPr>
          </a:p>
          <a:p>
            <a:pPr lvl="2" marL="394596" indent="-389381" defTabSz="1265800">
              <a:lnSpc>
                <a:spcPct val="80000"/>
              </a:lnSpc>
              <a:spcBef>
                <a:spcPts val="2000"/>
              </a:spcBef>
              <a:buClr>
                <a:srgbClr val="8BBC41"/>
              </a:buClr>
              <a:buSzPts val="2000"/>
              <a:buFont typeface="Helvetica"/>
              <a:buChar char="✔"/>
              <a:defRPr b="0" sz="2044">
                <a:solidFill>
                  <a:srgbClr val="0A091B"/>
                </a:solidFill>
                <a:latin typeface="Calibri"/>
                <a:ea typeface="Calibri"/>
                <a:cs typeface="Calibri"/>
                <a:sym typeface="Calibri"/>
              </a:defRPr>
            </a:pPr>
            <a:r>
              <a:t>Social-emotional skills </a:t>
            </a:r>
            <a:endParaRPr sz="657"/>
          </a:p>
          <a:p>
            <a:pPr lvl="2" marL="394596" indent="-389381" defTabSz="1265800">
              <a:lnSpc>
                <a:spcPct val="80000"/>
              </a:lnSpc>
              <a:spcBef>
                <a:spcPts val="2000"/>
              </a:spcBef>
              <a:buClr>
                <a:srgbClr val="8BBC41"/>
              </a:buClr>
              <a:buSzPts val="2000"/>
              <a:buFont typeface="Helvetica"/>
              <a:buChar char="✔"/>
              <a:defRPr b="0" sz="2044">
                <a:solidFill>
                  <a:srgbClr val="0A091B"/>
                </a:solidFill>
                <a:latin typeface="Calibri"/>
                <a:ea typeface="Calibri"/>
                <a:cs typeface="Calibri"/>
                <a:sym typeface="Calibri"/>
              </a:defRPr>
            </a:pPr>
            <a:r>
              <a:t>Improved attitudes about self, others, and school</a:t>
            </a:r>
            <a:endParaRPr sz="657"/>
          </a:p>
          <a:p>
            <a:pPr lvl="2" marL="394596" indent="-389381" defTabSz="1265800">
              <a:lnSpc>
                <a:spcPct val="80000"/>
              </a:lnSpc>
              <a:spcBef>
                <a:spcPts val="2000"/>
              </a:spcBef>
              <a:buClr>
                <a:srgbClr val="8BBC41"/>
              </a:buClr>
              <a:buSzPts val="2000"/>
              <a:buFont typeface="Helvetica"/>
              <a:buChar char="✔"/>
              <a:defRPr b="0" sz="2044">
                <a:solidFill>
                  <a:srgbClr val="0A091B"/>
                </a:solidFill>
                <a:latin typeface="Calibri"/>
                <a:ea typeface="Calibri"/>
                <a:cs typeface="Calibri"/>
                <a:sym typeface="Calibri"/>
              </a:defRPr>
            </a:pPr>
            <a:r>
              <a:t>Positive classroom behavior </a:t>
            </a:r>
            <a:endParaRPr sz="657"/>
          </a:p>
          <a:p>
            <a:pPr lvl="2" marL="394596" indent="-389381" defTabSz="1265800">
              <a:lnSpc>
                <a:spcPct val="80000"/>
              </a:lnSpc>
              <a:spcBef>
                <a:spcPts val="2000"/>
              </a:spcBef>
              <a:buClr>
                <a:srgbClr val="8BBC41"/>
              </a:buClr>
              <a:buSzPts val="2000"/>
              <a:buFont typeface="Helvetica"/>
              <a:buChar char="✔"/>
              <a:defRPr b="0" sz="2044">
                <a:solidFill>
                  <a:srgbClr val="0A091B"/>
                </a:solidFill>
                <a:latin typeface="Calibri"/>
                <a:ea typeface="Calibri"/>
                <a:cs typeface="Calibri"/>
                <a:sym typeface="Calibri"/>
              </a:defRPr>
            </a:pPr>
            <a:r>
              <a:t>11 percentile-point gain on standardized achievement tests</a:t>
            </a:r>
          </a:p>
        </p:txBody>
      </p:sp>
      <p:sp>
        <p:nvSpPr>
          <p:cNvPr id="377" name="Google Shape;505;p73"/>
          <p:cNvSpPr txBox="1"/>
          <p:nvPr/>
        </p:nvSpPr>
        <p:spPr>
          <a:xfrm>
            <a:off x="360132" y="3785695"/>
            <a:ext cx="2978531" cy="3964644"/>
          </a:xfrm>
          <a:prstGeom prst="rect">
            <a:avLst/>
          </a:prstGeom>
          <a:ln w="12700">
            <a:miter lim="400000"/>
          </a:ln>
          <a:extLst>
            <a:ext uri="{C572A759-6A51-4108-AA02-DFA0A04FC94B}">
              <ma14:wrappingTextBoxFlag xmlns:ma14="http://schemas.microsoft.com/office/mac/drawingml/2011/main" val="1"/>
            </a:ext>
          </a:extLst>
        </p:spPr>
        <p:txBody>
          <a:bodyPr lIns="48746" tIns="48746" rIns="48746" bIns="48746">
            <a:spAutoFit/>
          </a:bodyPr>
          <a:lstStyle>
            <a:lvl1pPr algn="l" defTabSz="1733973">
              <a:lnSpc>
                <a:spcPct val="110000"/>
              </a:lnSpc>
              <a:defRPr b="1" sz="2800">
                <a:solidFill>
                  <a:srgbClr val="0A091B"/>
                </a:solidFill>
                <a:latin typeface="Calibri"/>
                <a:ea typeface="Calibri"/>
                <a:cs typeface="Calibri"/>
                <a:sym typeface="Calibri"/>
              </a:defRPr>
            </a:lvl1pPr>
          </a:lstStyle>
          <a:p>
            <a:pPr/>
            <a:r>
              <a:t>2011 meta-analysis of 213 studies involving school-based, universal SEL programs including over 270,000 students in K-12 revealed:</a:t>
            </a:r>
          </a:p>
        </p:txBody>
      </p:sp>
      <p:sp>
        <p:nvSpPr>
          <p:cNvPr id="378" name="Google Shape;506;p73"/>
          <p:cNvSpPr txBox="1"/>
          <p:nvPr/>
        </p:nvSpPr>
        <p:spPr>
          <a:xfrm>
            <a:off x="998216" y="7830155"/>
            <a:ext cx="8433863" cy="429970"/>
          </a:xfrm>
          <a:prstGeom prst="rect">
            <a:avLst/>
          </a:prstGeom>
          <a:ln w="12700">
            <a:miter lim="400000"/>
          </a:ln>
          <a:extLst>
            <a:ext uri="{C572A759-6A51-4108-AA02-DFA0A04FC94B}">
              <ma14:wrappingTextBoxFlag xmlns:ma14="http://schemas.microsoft.com/office/mac/drawingml/2011/main" val="1"/>
            </a:ext>
          </a:extLst>
        </p:spPr>
        <p:txBody>
          <a:bodyPr lIns="49884" tIns="49884" rIns="49884" bIns="49884">
            <a:spAutoFit/>
          </a:bodyPr>
          <a:lstStyle>
            <a:lvl1pPr algn="l" defTabSz="1733973">
              <a:defRPr i="1" sz="1100">
                <a:solidFill>
                  <a:srgbClr val="000000"/>
                </a:solidFill>
                <a:latin typeface="Calibri"/>
                <a:ea typeface="Calibri"/>
                <a:cs typeface="Calibri"/>
                <a:sym typeface="Calibri"/>
              </a:defRPr>
            </a:lvl1pPr>
          </a:lstStyle>
          <a:p>
            <a:pPr/>
            <a:r>
              <a:t>Source: Durlak, J.A., Weissberg, R.P., Dymnicki, A.B., Taylor, R.D., &amp; Schellinger, K. (2011) The impact of enhancing students’ social and emotional learning: A meta-analysis of school-based universal interventions. Child Development: 82 (1), 405-432. </a:t>
            </a:r>
          </a:p>
        </p:txBody>
      </p:sp>
      <p:sp>
        <p:nvSpPr>
          <p:cNvPr id="379" name="Google Shape;509;p73"/>
          <p:cNvSpPr txBox="1"/>
          <p:nvPr/>
        </p:nvSpPr>
        <p:spPr>
          <a:xfrm>
            <a:off x="9110012" y="3116801"/>
            <a:ext cx="3559012" cy="2798803"/>
          </a:xfrm>
          <a:prstGeom prst="rect">
            <a:avLst/>
          </a:prstGeom>
          <a:ln w="12700">
            <a:miter lim="400000"/>
          </a:ln>
          <a:extLst>
            <a:ext uri="{C572A759-6A51-4108-AA02-DFA0A04FC94B}">
              <ma14:wrappingTextBoxFlag xmlns:ma14="http://schemas.microsoft.com/office/mac/drawingml/2011/main" val="1"/>
            </a:ext>
          </a:extLst>
        </p:spPr>
        <p:txBody>
          <a:bodyPr lIns="24355" tIns="24355" rIns="24355" bIns="24355">
            <a:spAutoFit/>
          </a:bodyPr>
          <a:lstStyle/>
          <a:p>
            <a:pPr indent="1190" algn="l" defTabSz="1733973">
              <a:defRPr b="1" sz="3000">
                <a:solidFill>
                  <a:srgbClr val="FF0000"/>
                </a:solidFill>
                <a:latin typeface="Calibri"/>
                <a:ea typeface="Calibri"/>
                <a:cs typeface="Calibri"/>
                <a:sym typeface="Calibri"/>
              </a:defRPr>
            </a:pPr>
            <a:r>
              <a:t>Reduced Risks</a:t>
            </a:r>
            <a:r>
              <a:rPr b="0" sz="300">
                <a:solidFill>
                  <a:srgbClr val="000000"/>
                </a:solidFill>
                <a:latin typeface="Arial"/>
                <a:ea typeface="Arial"/>
                <a:cs typeface="Arial"/>
                <a:sym typeface="Arial"/>
              </a:rPr>
              <a:t> </a:t>
            </a:r>
            <a:r>
              <a:t>for Failure:</a:t>
            </a:r>
            <a:endParaRPr>
              <a:solidFill>
                <a:srgbClr val="000000"/>
              </a:solidFill>
            </a:endParaRPr>
          </a:p>
          <a:p>
            <a:pPr indent="1190" algn="l" defTabSz="1733973">
              <a:defRPr sz="3000">
                <a:solidFill>
                  <a:srgbClr val="FF0000"/>
                </a:solidFill>
                <a:latin typeface="Calibri"/>
                <a:ea typeface="Calibri"/>
                <a:cs typeface="Calibri"/>
                <a:sym typeface="Calibri"/>
              </a:defRPr>
            </a:pPr>
            <a:r>
              <a:t> </a:t>
            </a:r>
            <a:endParaRPr sz="1200"/>
          </a:p>
          <a:p>
            <a:pPr indent="1190" algn="l" defTabSz="1733973">
              <a:defRPr sz="2600">
                <a:solidFill>
                  <a:srgbClr val="000000"/>
                </a:solidFill>
                <a:latin typeface="Arial"/>
                <a:ea typeface="Arial"/>
                <a:cs typeface="Arial"/>
                <a:sym typeface="Arial"/>
              </a:defRPr>
            </a:pPr>
            <a:endParaRPr sz="1200">
              <a:solidFill>
                <a:srgbClr val="FF0000"/>
              </a:solidFill>
              <a:latin typeface="Calibri"/>
              <a:ea typeface="Calibri"/>
              <a:cs typeface="Calibri"/>
              <a:sym typeface="Calibri"/>
            </a:endParaRPr>
          </a:p>
          <a:p>
            <a:pPr lvl="2" marL="540542" indent="-533400" algn="l" defTabSz="1733973">
              <a:lnSpc>
                <a:spcPct val="80000"/>
              </a:lnSpc>
              <a:spcBef>
                <a:spcPts val="500"/>
              </a:spcBef>
              <a:buClr>
                <a:srgbClr val="FF0000"/>
              </a:buClr>
              <a:buSzPts val="2800"/>
              <a:buFont typeface="Arial"/>
              <a:buChar char="•"/>
              <a:defRPr sz="2800">
                <a:solidFill>
                  <a:srgbClr val="0A091B"/>
                </a:solidFill>
                <a:latin typeface="Calibri"/>
                <a:ea typeface="Calibri"/>
                <a:cs typeface="Calibri"/>
                <a:sym typeface="Calibri"/>
              </a:defRPr>
            </a:pPr>
            <a:r>
              <a:t>Conduct problems</a:t>
            </a:r>
            <a:endParaRPr>
              <a:solidFill>
                <a:srgbClr val="000000"/>
              </a:solidFill>
            </a:endParaRPr>
          </a:p>
          <a:p>
            <a:pPr lvl="2" marL="540542" indent="-533400" algn="l" defTabSz="1733973">
              <a:lnSpc>
                <a:spcPct val="80000"/>
              </a:lnSpc>
              <a:spcBef>
                <a:spcPts val="2200"/>
              </a:spcBef>
              <a:buClr>
                <a:srgbClr val="FF0000"/>
              </a:buClr>
              <a:buSzPts val="2800"/>
              <a:buFont typeface="Arial"/>
              <a:buChar char="•"/>
              <a:defRPr sz="2800">
                <a:solidFill>
                  <a:srgbClr val="0A091B"/>
                </a:solidFill>
                <a:latin typeface="Calibri"/>
                <a:ea typeface="Calibri"/>
                <a:cs typeface="Calibri"/>
                <a:sym typeface="Calibri"/>
              </a:defRPr>
            </a:pPr>
            <a:r>
              <a:t>Emotional distress</a:t>
            </a:r>
          </a:p>
        </p:txBody>
      </p:sp>
      <p:sp>
        <p:nvSpPr>
          <p:cNvPr id="380" name="Google Shape;510;p73"/>
          <p:cNvSpPr/>
          <p:nvPr/>
        </p:nvSpPr>
        <p:spPr>
          <a:xfrm>
            <a:off x="4029195" y="3580151"/>
            <a:ext cx="4362839" cy="1"/>
          </a:xfrm>
          <a:prstGeom prst="line">
            <a:avLst/>
          </a:prstGeom>
          <a:ln w="12700">
            <a:solidFill>
              <a:srgbClr val="50B24E"/>
            </a:solidFill>
            <a:miter/>
          </a:ln>
        </p:spPr>
        <p:txBody>
          <a:bodyPr lIns="0" tIns="0" rIns="0" bIns="0"/>
          <a:lstStyle/>
          <a:p>
            <a:pPr algn="l" defTabSz="1733973">
              <a:defRPr sz="2600">
                <a:solidFill>
                  <a:srgbClr val="0A091B"/>
                </a:solidFill>
                <a:latin typeface="Arial"/>
                <a:ea typeface="Arial"/>
                <a:cs typeface="Arial"/>
                <a:sym typeface="Arial"/>
              </a:defRPr>
            </a:pPr>
          </a:p>
        </p:txBody>
      </p:sp>
      <p:sp>
        <p:nvSpPr>
          <p:cNvPr id="381" name="Google Shape;511;p73"/>
          <p:cNvSpPr/>
          <p:nvPr/>
        </p:nvSpPr>
        <p:spPr>
          <a:xfrm>
            <a:off x="9085622" y="3580151"/>
            <a:ext cx="3174290" cy="1"/>
          </a:xfrm>
          <a:prstGeom prst="line">
            <a:avLst/>
          </a:prstGeom>
          <a:ln w="12700">
            <a:solidFill>
              <a:srgbClr val="FF0000"/>
            </a:solidFill>
            <a:miter/>
          </a:ln>
        </p:spPr>
        <p:txBody>
          <a:bodyPr lIns="0" tIns="0" rIns="0" bIns="0"/>
          <a:lstStyle/>
          <a:p>
            <a:pPr algn="l" defTabSz="1733973">
              <a:defRPr sz="2600">
                <a:solidFill>
                  <a:srgbClr val="0A091B"/>
                </a:solidFill>
                <a:latin typeface="Arial"/>
                <a:ea typeface="Arial"/>
                <a:cs typeface="Arial"/>
                <a:sym typeface="Arial"/>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A Meta-Analysis of Video Modeling and VSM Interventions (Bellini &amp; Akullian, 2007)"/>
          <p:cNvSpPr txBox="1"/>
          <p:nvPr>
            <p:ph type="title"/>
          </p:nvPr>
        </p:nvSpPr>
        <p:spPr>
          <a:xfrm>
            <a:off x="508000" y="800100"/>
            <a:ext cx="11988800" cy="1193800"/>
          </a:xfrm>
          <a:prstGeom prst="rect">
            <a:avLst/>
          </a:prstGeom>
          <a:gradFill>
            <a:gsLst>
              <a:gs pos="0">
                <a:srgbClr val="89847F"/>
              </a:gs>
              <a:gs pos="100000">
                <a:srgbClr val="C9C3BA"/>
              </a:gs>
            </a:gsLst>
            <a:lin ang="2700000"/>
          </a:gradFill>
        </p:spPr>
        <p:txBody>
          <a:bodyPr/>
          <a:lstStyle>
            <a:lvl1pPr defTabSz="508254">
              <a:spcBef>
                <a:spcPts val="1300"/>
              </a:spcBef>
              <a:defRPr sz="3828">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A Meta-Analysis of Video Modeling and VSM Interventions (Bellini &amp; Akullian, 2007)</a:t>
            </a:r>
          </a:p>
        </p:txBody>
      </p:sp>
      <p:sp>
        <p:nvSpPr>
          <p:cNvPr id="1019" name="Moderate to highly effective in 19 out of 23 studies published in peer reviewed journals…"/>
          <p:cNvSpPr txBox="1"/>
          <p:nvPr>
            <p:ph type="body" idx="1"/>
          </p:nvPr>
        </p:nvSpPr>
        <p:spPr>
          <a:xfrm>
            <a:off x="508000" y="2108448"/>
            <a:ext cx="11988800" cy="6514852"/>
          </a:xfrm>
          <a:prstGeom prst="rect">
            <a:avLst/>
          </a:prstGeom>
          <a:gradFill>
            <a:gsLst>
              <a:gs pos="0">
                <a:srgbClr val="FFF7ED"/>
              </a:gs>
              <a:gs pos="100000">
                <a:srgbClr val="89847F"/>
              </a:gs>
            </a:gsLst>
            <a:lin ang="2700000"/>
          </a:gradFill>
        </p:spPr>
        <p:txBody>
          <a:bodyPr/>
          <a:lstStyle/>
          <a:p>
            <a:pPr marL="228600" indent="-228600">
              <a:lnSpc>
                <a:spcPct val="90000"/>
              </a:lnSpc>
              <a:spcBef>
                <a:spcPts val="1000"/>
              </a:spcBef>
              <a:buSzPct val="50000"/>
              <a:buBlip>
                <a:blip r:embed="rId2"/>
              </a:buBlip>
              <a:defRPr sz="4000">
                <a:solidFill>
                  <a:srgbClr val="000000"/>
                </a:solidFill>
                <a:latin typeface="Georgia"/>
                <a:ea typeface="Georgia"/>
                <a:cs typeface="Georgia"/>
                <a:sym typeface="Georgia"/>
              </a:defRPr>
            </a:pPr>
            <a:r>
              <a:t>Moderate to highly effective in 19 out of 23 studies published in peer reviewed journals</a:t>
            </a:r>
          </a:p>
          <a:p>
            <a:pPr marL="228600" indent="-228600">
              <a:lnSpc>
                <a:spcPct val="90000"/>
              </a:lnSpc>
              <a:spcBef>
                <a:spcPts val="1000"/>
              </a:spcBef>
              <a:buSzPct val="50000"/>
              <a:buBlip>
                <a:blip r:embed="rId2"/>
              </a:buBlip>
              <a:defRPr sz="4000">
                <a:solidFill>
                  <a:srgbClr val="000000"/>
                </a:solidFill>
                <a:latin typeface="Georgia"/>
                <a:ea typeface="Georgia"/>
                <a:cs typeface="Georgia"/>
                <a:sym typeface="Georgia"/>
              </a:defRPr>
            </a:pPr>
            <a:r>
              <a:t>Outcomes included social-communication, functional skills, and behavioral functioning</a:t>
            </a:r>
          </a:p>
          <a:p>
            <a:pPr marL="228600" indent="-228600">
              <a:lnSpc>
                <a:spcPct val="90000"/>
              </a:lnSpc>
              <a:spcBef>
                <a:spcPts val="1000"/>
              </a:spcBef>
              <a:buSzPct val="50000"/>
              <a:buBlip>
                <a:blip r:embed="rId2"/>
              </a:buBlip>
              <a:defRPr sz="4000">
                <a:solidFill>
                  <a:srgbClr val="000000"/>
                </a:solidFill>
                <a:latin typeface="Georgia"/>
                <a:ea typeface="Georgia"/>
                <a:cs typeface="Georgia"/>
                <a:sym typeface="Georgia"/>
              </a:defRPr>
            </a:pPr>
            <a:r>
              <a:t>Interventions effective across the age span (ages 3 to 20) and across the autism spectrum (varying levels of language and cognitive functioning)</a:t>
            </a:r>
          </a:p>
          <a:p>
            <a:pPr marL="228600" indent="-228600">
              <a:lnSpc>
                <a:spcPct val="90000"/>
              </a:lnSpc>
              <a:spcBef>
                <a:spcPts val="1000"/>
              </a:spcBef>
              <a:buSzPct val="50000"/>
              <a:buBlip>
                <a:blip r:embed="rId2"/>
              </a:buBlip>
              <a:defRPr sz="4000">
                <a:solidFill>
                  <a:srgbClr val="000000"/>
                </a:solidFill>
                <a:latin typeface="Georgia"/>
                <a:ea typeface="Georgia"/>
                <a:cs typeface="Georgia"/>
                <a:sym typeface="Georgia"/>
              </a:defRPr>
            </a:pPr>
            <a:r>
              <a:t>Study Determined that Video Modeling met criteria for an Evidence Based Practice as defined by Horner et al. (2005)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0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10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10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10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101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19" grpId="1"/>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Why is Video Modeling is Particularly Effective for Children with Autism?"/>
          <p:cNvSpPr txBox="1"/>
          <p:nvPr>
            <p:ph type="title"/>
          </p:nvPr>
        </p:nvSpPr>
        <p:spPr>
          <a:prstGeom prst="rect">
            <a:avLst/>
          </a:prstGeom>
          <a:gradFill>
            <a:gsLst>
              <a:gs pos="0">
                <a:srgbClr val="66635F"/>
              </a:gs>
              <a:gs pos="100000">
                <a:srgbClr val="FFF7ED"/>
              </a:gs>
            </a:gsLst>
            <a:lin ang="2700000"/>
          </a:gradFill>
        </p:spPr>
        <p:txBody>
          <a:bodyPr/>
          <a:lstStyle>
            <a:lvl1pPr defTabSz="560831">
              <a:spcBef>
                <a:spcPts val="1500"/>
              </a:spcBef>
              <a:defRPr sz="3839">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Why is Video Modeling is Particularly Effective for Children with Autism?</a:t>
            </a:r>
          </a:p>
        </p:txBody>
      </p:sp>
      <p:sp>
        <p:nvSpPr>
          <p:cNvPr id="1022" name="Capitalizes on the benefits of visually cued instruction…"/>
          <p:cNvSpPr txBox="1"/>
          <p:nvPr>
            <p:ph type="body" idx="1"/>
          </p:nvPr>
        </p:nvSpPr>
        <p:spPr>
          <a:xfrm>
            <a:off x="508000" y="2173882"/>
            <a:ext cx="11988800" cy="4734918"/>
          </a:xfrm>
          <a:prstGeom prst="rect">
            <a:avLst/>
          </a:prstGeom>
          <a:gradFill>
            <a:gsLst>
              <a:gs pos="0">
                <a:srgbClr val="FFF7ED"/>
              </a:gs>
              <a:gs pos="100000">
                <a:srgbClr val="66635F"/>
              </a:gs>
            </a:gsLst>
            <a:lin ang="2700000"/>
          </a:gradFill>
        </p:spPr>
        <p:txBody>
          <a:bodyPr/>
          <a:lstStyle/>
          <a:p>
            <a:pPr marL="228600" indent="-228600">
              <a:lnSpc>
                <a:spcPct val="80000"/>
              </a:lnSpc>
              <a:buClrTx/>
              <a:buSzPct val="100000"/>
              <a:buFontTx/>
              <a:buAutoNum type="arabicPeriod" startAt="1"/>
              <a:defRPr sz="4000">
                <a:solidFill>
                  <a:srgbClr val="000000"/>
                </a:solidFill>
                <a:latin typeface="Georgia"/>
                <a:ea typeface="Georgia"/>
                <a:cs typeface="Georgia"/>
                <a:sym typeface="Georgia"/>
              </a:defRPr>
            </a:pPr>
            <a:r>
              <a:t>Capitalizes on the benefits of visually cued instruction</a:t>
            </a:r>
          </a:p>
          <a:p>
            <a:pPr marL="228600" indent="-228600">
              <a:lnSpc>
                <a:spcPct val="80000"/>
              </a:lnSpc>
              <a:buClrTx/>
              <a:buSzPct val="100000"/>
              <a:buFontTx/>
              <a:buAutoNum type="arabicPeriod" startAt="1"/>
              <a:defRPr sz="4000">
                <a:solidFill>
                  <a:srgbClr val="000000"/>
                </a:solidFill>
                <a:latin typeface="Georgia"/>
                <a:ea typeface="Georgia"/>
                <a:cs typeface="Georgia"/>
                <a:sym typeface="Georgia"/>
              </a:defRPr>
            </a:pPr>
            <a:r>
              <a:t>Provides a visual representation of success</a:t>
            </a:r>
          </a:p>
          <a:p>
            <a:pPr marL="228600" indent="-228600">
              <a:lnSpc>
                <a:spcPct val="80000"/>
              </a:lnSpc>
              <a:buClrTx/>
              <a:buSzPct val="100000"/>
              <a:buFontTx/>
              <a:buAutoNum type="arabicPeriod" startAt="1"/>
              <a:defRPr sz="4000">
                <a:solidFill>
                  <a:srgbClr val="000000"/>
                </a:solidFill>
                <a:latin typeface="Georgia"/>
                <a:ea typeface="Georgia"/>
                <a:cs typeface="Georgia"/>
                <a:sym typeface="Georgia"/>
              </a:defRPr>
            </a:pPr>
            <a:r>
              <a:t>Directs attention to instructional cues and salient contextual cues</a:t>
            </a:r>
          </a:p>
          <a:p>
            <a:pPr marL="228600" indent="-228600">
              <a:lnSpc>
                <a:spcPct val="80000"/>
              </a:lnSpc>
              <a:buClrTx/>
              <a:buSzPct val="100000"/>
              <a:buFontTx/>
              <a:buAutoNum type="arabicPeriod" startAt="1"/>
              <a:defRPr sz="4000">
                <a:solidFill>
                  <a:srgbClr val="000000"/>
                </a:solidFill>
                <a:latin typeface="Georgia"/>
                <a:ea typeface="Georgia"/>
                <a:cs typeface="Georgia"/>
                <a:sym typeface="Georgia"/>
              </a:defRPr>
            </a:pPr>
            <a:r>
              <a:t>Decreased anxiety</a:t>
            </a:r>
          </a:p>
          <a:p>
            <a:pPr marL="228600" indent="-228600">
              <a:lnSpc>
                <a:spcPct val="80000"/>
              </a:lnSpc>
              <a:buClrTx/>
              <a:buSzPct val="100000"/>
              <a:buFontTx/>
              <a:buAutoNum type="arabicPeriod" startAt="1"/>
              <a:defRPr sz="4000">
                <a:solidFill>
                  <a:srgbClr val="000000"/>
                </a:solidFill>
                <a:latin typeface="Georgia"/>
                <a:ea typeface="Georgia"/>
                <a:cs typeface="Georgia"/>
                <a:sym typeface="Georgia"/>
              </a:defRPr>
            </a:pPr>
            <a:r>
              <a:t>Leverages the child’s motivation to watch videos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0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10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10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10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10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102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22"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Benefits of VSM for Children and Youth"/>
          <p:cNvSpPr txBox="1"/>
          <p:nvPr>
            <p:ph type="title"/>
          </p:nvPr>
        </p:nvSpPr>
        <p:spPr>
          <a:prstGeom prst="rect">
            <a:avLst/>
          </a:prstGeom>
          <a:gradFill>
            <a:gsLst>
              <a:gs pos="0">
                <a:srgbClr val="66635F"/>
              </a:gs>
              <a:gs pos="100000">
                <a:srgbClr val="FFF7ED"/>
              </a:gs>
            </a:gsLst>
            <a:lin ang="2700000"/>
          </a:gradFill>
        </p:spPr>
        <p:txBody>
          <a:bodyPr/>
          <a:lstStyle>
            <a:lvl1pPr>
              <a:defRPr sz="4400">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Benefits of VSM for Children and Youth</a:t>
            </a:r>
          </a:p>
        </p:txBody>
      </p:sp>
      <p:pic>
        <p:nvPicPr>
          <p:cNvPr id="1025" name="Screen Shot 2020-11-02 at 2.39.21 PM.png" descr="Screen Shot 2020-11-02 at 2.39.21 PM.png"/>
          <p:cNvPicPr>
            <a:picLocks noChangeAspect="0"/>
          </p:cNvPicPr>
          <p:nvPr/>
        </p:nvPicPr>
        <p:blipFill>
          <a:blip r:embed="rId2">
            <a:extLst/>
          </a:blip>
          <a:stretch>
            <a:fillRect/>
          </a:stretch>
        </p:blipFill>
        <p:spPr>
          <a:xfrm>
            <a:off x="762558" y="2136733"/>
            <a:ext cx="11988801" cy="6221357"/>
          </a:xfrm>
          <a:prstGeom prst="rect">
            <a:avLst/>
          </a:prstGeom>
          <a:effectLst>
            <a:outerShdw sx="100000" sy="100000" kx="0" ky="0" algn="b" rotWithShape="0" blurRad="190500" dist="8455"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1025"/>
                                        </p:tgtEl>
                                        <p:attrNameLst>
                                          <p:attrName>style.visibility</p:attrName>
                                        </p:attrNameLst>
                                      </p:cBhvr>
                                      <p:to>
                                        <p:strVal val="visible"/>
                                      </p:to>
                                    </p:set>
                                    <p:anim calcmode="lin" valueType="num">
                                      <p:cBhvr>
                                        <p:cTn id="7" dur="1000" fill="hold"/>
                                        <p:tgtEl>
                                          <p:spTgt spid="1025"/>
                                        </p:tgtEl>
                                        <p:attrNameLst>
                                          <p:attrName>ppt_w</p:attrName>
                                        </p:attrNameLst>
                                      </p:cBhvr>
                                      <p:tavLst>
                                        <p:tav tm="0">
                                          <p:val>
                                            <p:fltVal val="0"/>
                                          </p:val>
                                        </p:tav>
                                        <p:tav tm="100000">
                                          <p:val>
                                            <p:strVal val="#ppt_w"/>
                                          </p:val>
                                        </p:tav>
                                      </p:tavLst>
                                    </p:anim>
                                    <p:anim calcmode="lin" valueType="num">
                                      <p:cBhvr>
                                        <p:cTn id="8" dur="1000" fill="hold"/>
                                        <p:tgtEl>
                                          <p:spTgt spid="1025"/>
                                        </p:tgtEl>
                                        <p:attrNameLst>
                                          <p:attrName>ppt_h</p:attrName>
                                        </p:attrNameLst>
                                      </p:cBhvr>
                                      <p:tavLst>
                                        <p:tav tm="0">
                                          <p:val>
                                            <p:fltVal val="0"/>
                                          </p:val>
                                        </p:tav>
                                        <p:tav tm="100000">
                                          <p:val>
                                            <p:strVal val="#ppt_h"/>
                                          </p:val>
                                        </p:tav>
                                      </p:tavLst>
                                    </p:anim>
                                    <p:anim calcmode="lin" valueType="num">
                                      <p:cBhvr>
                                        <p:cTn id="9" dur="1000" fill="hold"/>
                                        <p:tgtEl>
                                          <p:spTgt spid="10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5"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Video Self-Modeling (VSM)"/>
          <p:cNvSpPr txBox="1"/>
          <p:nvPr>
            <p:ph type="title"/>
          </p:nvPr>
        </p:nvSpPr>
        <p:spPr>
          <a:prstGeom prst="rect">
            <a:avLst/>
          </a:prstGeom>
          <a:gradFill>
            <a:gsLst>
              <a:gs pos="0">
                <a:srgbClr val="66635F"/>
              </a:gs>
              <a:gs pos="100000">
                <a:srgbClr val="C9C3BA"/>
              </a:gs>
            </a:gsLst>
            <a:lin ang="2700000"/>
          </a:gradFill>
        </p:spPr>
        <p:txBody>
          <a:bodyPr/>
          <a:lstStyle>
            <a:lvl1pPr>
              <a:defRPr b="1" sz="5000">
                <a:solidFill>
                  <a:schemeClr val="accent5">
                    <a:hueOff val="-411174"/>
                    <a:satOff val="4030"/>
                    <a:lumOff val="-29867"/>
                  </a:schemeClr>
                </a:solidFill>
                <a:latin typeface="Georgia"/>
                <a:ea typeface="Georgia"/>
                <a:cs typeface="Georgia"/>
                <a:sym typeface="Georgia"/>
              </a:defRPr>
            </a:lvl1pPr>
          </a:lstStyle>
          <a:p>
            <a:pPr/>
            <a:r>
              <a:t>Video Self-Modeling (VSM)</a:t>
            </a:r>
          </a:p>
        </p:txBody>
      </p:sp>
      <p:sp>
        <p:nvSpPr>
          <p:cNvPr id="1028" name="Independent and efficacious performance is facilitated via positive self-review and use of hidden-supports"/>
          <p:cNvSpPr txBox="1"/>
          <p:nvPr>
            <p:ph type="body" sz="quarter" idx="1"/>
          </p:nvPr>
        </p:nvSpPr>
        <p:spPr>
          <a:xfrm>
            <a:off x="520700" y="3276087"/>
            <a:ext cx="11963400" cy="1467563"/>
          </a:xfrm>
          <a:prstGeom prst="rect">
            <a:avLst/>
          </a:prstGeom>
          <a:gradFill>
            <a:gsLst>
              <a:gs pos="0">
                <a:srgbClr val="89847F"/>
              </a:gs>
              <a:gs pos="100000">
                <a:srgbClr val="C9C3BA"/>
              </a:gs>
            </a:gsLst>
            <a:lin ang="2700000"/>
          </a:gradFill>
          <a:ln w="9525">
            <a:round/>
          </a:ln>
        </p:spPr>
        <p:txBody>
          <a:bodyPr>
            <a:noAutofit/>
          </a:bodyPr>
          <a:lstStyle/>
          <a:p>
            <a:pPr marL="0" indent="0">
              <a:lnSpc>
                <a:spcPct val="90000"/>
              </a:lnSpc>
              <a:spcBef>
                <a:spcPts val="1100"/>
              </a:spcBef>
              <a:buClrTx/>
              <a:buSzTx/>
              <a:buFontTx/>
              <a:buNone/>
              <a:defRPr sz="4000">
                <a:solidFill>
                  <a:srgbClr val="000000"/>
                </a:solidFill>
                <a:latin typeface="Georgia"/>
                <a:ea typeface="Georgia"/>
                <a:cs typeface="Georgia"/>
                <a:sym typeface="Georgia"/>
              </a:defRPr>
            </a:pPr>
            <a:r>
              <a:rPr sz="3400"/>
              <a:t>Independent and efficacious performance is facilitated via positive self-review and use of hidden-</a:t>
            </a:r>
            <a:r>
              <a:t>supports</a:t>
            </a:r>
            <a:endParaRPr sz="3400"/>
          </a:p>
          <a:p>
            <a:pPr marL="0" indent="0">
              <a:lnSpc>
                <a:spcPct val="90000"/>
              </a:lnSpc>
              <a:spcBef>
                <a:spcPts val="1100"/>
              </a:spcBef>
              <a:buClrTx/>
              <a:buSzTx/>
              <a:buFontTx/>
              <a:buNone/>
              <a:defRPr sz="4000">
                <a:latin typeface="Georgia"/>
                <a:ea typeface="Georgia"/>
                <a:cs typeface="Georgia"/>
                <a:sym typeface="Georgia"/>
              </a:defRPr>
            </a:pPr>
            <a:endParaRPr sz="3400"/>
          </a:p>
          <a:p>
            <a:pPr marL="0" indent="0">
              <a:lnSpc>
                <a:spcPct val="90000"/>
              </a:lnSpc>
              <a:spcBef>
                <a:spcPts val="1100"/>
              </a:spcBef>
              <a:buClrTx/>
              <a:buSzTx/>
              <a:buFontTx/>
              <a:buNone/>
              <a:defRPr sz="4000">
                <a:latin typeface="Georgia"/>
                <a:ea typeface="Georgia"/>
                <a:cs typeface="Georgia"/>
                <a:sym typeface="Georgia"/>
              </a:defRPr>
            </a:pPr>
          </a:p>
        </p:txBody>
      </p:sp>
      <p:sp>
        <p:nvSpPr>
          <p:cNvPr id="1029" name="Intervention where observers are shown videotapes of themselves successfully engaging in a skill or activity"/>
          <p:cNvSpPr txBox="1"/>
          <p:nvPr/>
        </p:nvSpPr>
        <p:spPr>
          <a:xfrm>
            <a:off x="508000" y="2038237"/>
            <a:ext cx="11988801" cy="1018541"/>
          </a:xfrm>
          <a:prstGeom prst="rect">
            <a:avLst/>
          </a:prstGeom>
          <a:gradFill>
            <a:gsLst>
              <a:gs pos="0">
                <a:srgbClr val="FFF7ED"/>
              </a:gs>
              <a:gs pos="100000">
                <a:srgbClr val="89847F"/>
              </a:gs>
            </a:gsLst>
            <a:lin ang="27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1100"/>
              </a:spcBef>
              <a:defRPr i="1" sz="3400">
                <a:solidFill>
                  <a:srgbClr val="000000"/>
                </a:solidFill>
                <a:latin typeface="Georgia"/>
                <a:ea typeface="Georgia"/>
                <a:cs typeface="Georgia"/>
                <a:sym typeface="Georgia"/>
              </a:defRPr>
            </a:pPr>
            <a:r>
              <a:t>Intervention where observers are shown videotapes of themselves </a:t>
            </a:r>
            <a:r>
              <a:rPr b="1"/>
              <a:t>successfully</a:t>
            </a:r>
            <a:r>
              <a:t> engaging in a skill or activity</a:t>
            </a:r>
          </a:p>
        </p:txBody>
      </p:sp>
      <p:grpSp>
        <p:nvGrpSpPr>
          <p:cNvPr id="1032" name="Using self as the model, ensures that the model has similar attributes and ability of target child"/>
          <p:cNvGrpSpPr/>
          <p:nvPr/>
        </p:nvGrpSpPr>
        <p:grpSpPr>
          <a:xfrm>
            <a:off x="457200" y="4775166"/>
            <a:ext cx="12090401" cy="1803468"/>
            <a:chOff x="0" y="0"/>
            <a:chExt cx="12090400" cy="1803467"/>
          </a:xfrm>
        </p:grpSpPr>
        <p:sp>
          <p:nvSpPr>
            <p:cNvPr id="1031" name="Using self as the model, ensures that the model has similar attributes and ability of target child"/>
            <p:cNvSpPr txBox="1"/>
            <p:nvPr/>
          </p:nvSpPr>
          <p:spPr>
            <a:xfrm>
              <a:off x="50800" y="50800"/>
              <a:ext cx="11988800" cy="1701868"/>
            </a:xfrm>
            <a:prstGeom prst="rect">
              <a:avLst/>
            </a:prstGeom>
            <a:gradFill flip="none" rotWithShape="1">
              <a:gsLst>
                <a:gs pos="0">
                  <a:srgbClr val="FFF7ED"/>
                </a:gs>
                <a:gs pos="100000">
                  <a:srgbClr val="89847F"/>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90000"/>
                </a:lnSpc>
                <a:spcBef>
                  <a:spcPts val="1100"/>
                </a:spcBef>
                <a:defRPr sz="3400">
                  <a:solidFill>
                    <a:srgbClr val="000000"/>
                  </a:solidFill>
                  <a:latin typeface="Georgia"/>
                  <a:ea typeface="Georgia"/>
                  <a:cs typeface="Georgia"/>
                  <a:sym typeface="Georgia"/>
                </a:defRPr>
              </a:lvl1pPr>
            </a:lstStyle>
            <a:p>
              <a:pPr/>
              <a:r>
                <a:t>Using self as the model, ensures that the model has similar attributes and ability of target child</a:t>
              </a:r>
            </a:p>
          </p:txBody>
        </p:sp>
        <p:pic>
          <p:nvPicPr>
            <p:cNvPr id="1030" name="Using self as the model, ensures that the model has similar attributes and ability of target child Using self as the model, ensures that the model has similar attributes and ability of target child" descr="Using self as the model, ensures that the model has similar attributes and ability of target child Using self as the model, ensures that the model has similar attributes and ability of target child"/>
            <p:cNvPicPr>
              <a:picLocks noChangeAspect="0"/>
            </p:cNvPicPr>
            <p:nvPr/>
          </p:nvPicPr>
          <p:blipFill>
            <a:blip r:embed="rId3">
              <a:extLst/>
            </a:blip>
            <a:stretch>
              <a:fillRect/>
            </a:stretch>
          </p:blipFill>
          <p:spPr>
            <a:xfrm>
              <a:off x="0" y="0"/>
              <a:ext cx="12090400" cy="1803468"/>
            </a:xfrm>
            <a:prstGeom prst="rect">
              <a:avLst/>
            </a:prstGeom>
            <a:effectLst/>
          </p:spPr>
        </p:pic>
      </p:grpSp>
      <p:grpSp>
        <p:nvGrpSpPr>
          <p:cNvPr id="1035" name="Example of VSM using “Hidden Supports”"/>
          <p:cNvGrpSpPr/>
          <p:nvPr/>
        </p:nvGrpSpPr>
        <p:grpSpPr>
          <a:xfrm>
            <a:off x="3988358" y="6677827"/>
            <a:ext cx="4090239" cy="1320801"/>
            <a:chOff x="0" y="0"/>
            <a:chExt cx="4090237" cy="1320800"/>
          </a:xfrm>
        </p:grpSpPr>
        <p:sp>
          <p:nvSpPr>
            <p:cNvPr id="1034" name="Example of VSM using “Hidden Supports”"/>
            <p:cNvSpPr txBox="1"/>
            <p:nvPr/>
          </p:nvSpPr>
          <p:spPr>
            <a:xfrm>
              <a:off x="50800" y="50800"/>
              <a:ext cx="3988638" cy="1219200"/>
            </a:xfrm>
            <a:prstGeom prst="rect">
              <a:avLst/>
            </a:prstGeom>
            <a:gradFill flip="none" rotWithShape="1">
              <a:gsLst>
                <a:gs pos="0">
                  <a:srgbClr val="66635F"/>
                </a:gs>
                <a:gs pos="100000">
                  <a:srgbClr val="FFF7ED"/>
                </a:gs>
              </a:gsLst>
              <a:lin ang="27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lgn="l" defTabSz="473201">
                <a:spcBef>
                  <a:spcPts val="1900"/>
                </a:spcBef>
                <a:defRPr sz="2916">
                  <a:solidFill>
                    <a:srgbClr val="000000"/>
                  </a:solidFill>
                </a:defRPr>
              </a:lvl1pPr>
            </a:lstStyle>
            <a:p>
              <a:pPr/>
              <a:r>
                <a:t>Example of VSM using “Hidden Supports”</a:t>
              </a:r>
            </a:p>
          </p:txBody>
        </p:sp>
        <p:pic>
          <p:nvPicPr>
            <p:cNvPr id="1033" name="Example of VSM using “Hidden Supports” Example of VSM using “Hidden Supports”" descr="Example of VSM using “Hidden Supports” Example of VSM using “Hidden Supports”"/>
            <p:cNvPicPr>
              <a:picLocks noChangeAspect="0"/>
            </p:cNvPicPr>
            <p:nvPr/>
          </p:nvPicPr>
          <p:blipFill>
            <a:blip r:embed="rId4">
              <a:extLst/>
            </a:blip>
            <a:stretch>
              <a:fillRect/>
            </a:stretch>
          </p:blipFill>
          <p:spPr>
            <a:xfrm>
              <a:off x="0" y="0"/>
              <a:ext cx="4090238" cy="1320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1028"/>
                                        </p:tgtEl>
                                        <p:attrNameLst>
                                          <p:attrName>style.visibility</p:attrName>
                                        </p:attrNameLst>
                                      </p:cBhvr>
                                      <p:to>
                                        <p:strVal val="visible"/>
                                      </p:to>
                                    </p:set>
                                    <p:animEffect filter="box(in)" transition="in">
                                      <p:cBhvr>
                                        <p:cTn id="7" dur="1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1032"/>
                                        </p:tgtEl>
                                        <p:attrNameLst>
                                          <p:attrName>style.visibility</p:attrName>
                                        </p:attrNameLst>
                                      </p:cBhvr>
                                      <p:to>
                                        <p:strVal val="visible"/>
                                      </p:to>
                                    </p:set>
                                    <p:animEffect filter="box(out)" transition="in">
                                      <p:cBhvr>
                                        <p:cTn id="12" dur="1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4" grpId="3" fill="hold">
                                  <p:stCondLst>
                                    <p:cond delay="0"/>
                                  </p:stCondLst>
                                  <p:iterate type="el" backwards="0">
                                    <p:tmAbs val="0"/>
                                  </p:iterate>
                                  <p:childTnLst>
                                    <p:set>
                                      <p:cBhvr>
                                        <p:cTn id="16" fill="hold"/>
                                        <p:tgtEl>
                                          <p:spTgt spid="1035"/>
                                        </p:tgtEl>
                                        <p:attrNameLst>
                                          <p:attrName>style.visibility</p:attrName>
                                        </p:attrNameLst>
                                      </p:cBhvr>
                                      <p:to>
                                        <p:strVal val="visible"/>
                                      </p:to>
                                    </p:set>
                                    <p:animEffect filter="box(out)" transition="in">
                                      <p:cBhvr>
                                        <p:cTn id="17" dur="1000"/>
                                        <p:tgtEl>
                                          <p:spTgt spid="1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2" grpId="2"/>
      <p:bldP build="whole" bldLvl="1" animBg="1" rev="0" advAuto="0" spid="1035" grpId="3"/>
      <p:bldP build="whole" bldLvl="1" animBg="1" rev="0" advAuto="0" spid="1028"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VSM has been used Successfully with the Following Populations/Disorders/Issues:"/>
          <p:cNvSpPr txBox="1"/>
          <p:nvPr>
            <p:ph type="title"/>
          </p:nvPr>
        </p:nvSpPr>
        <p:spPr>
          <a:prstGeom prst="rect">
            <a:avLst/>
          </a:prstGeom>
          <a:gradFill>
            <a:gsLst>
              <a:gs pos="0">
                <a:srgbClr val="66635F"/>
              </a:gs>
              <a:gs pos="100000">
                <a:srgbClr val="FFF7ED"/>
              </a:gs>
            </a:gsLst>
            <a:lin ang="2700000"/>
          </a:gradFill>
        </p:spPr>
        <p:txBody>
          <a:bodyPr/>
          <a:lstStyle>
            <a:lvl1pPr defTabSz="508254">
              <a:spcBef>
                <a:spcPts val="1300"/>
              </a:spcBef>
              <a:defRPr sz="3828">
                <a:solidFill>
                  <a:schemeClr val="accent5">
                    <a:hueOff val="-411174"/>
                    <a:satOff val="4030"/>
                    <a:lumOff val="-29867"/>
                  </a:schemeClr>
                </a:solidFill>
                <a:latin typeface="Bodoni SvtyTwo ITC TT-Bold"/>
                <a:ea typeface="Bodoni SvtyTwo ITC TT-Bold"/>
                <a:cs typeface="Bodoni SvtyTwo ITC TT-Bold"/>
                <a:sym typeface="Bodoni SvtyTwo ITC TT-Bold"/>
              </a:defRPr>
            </a:lvl1pPr>
          </a:lstStyle>
          <a:p>
            <a:pPr/>
            <a:r>
              <a:t>VSM has been used Successfully with the Following Populations/Disorders/Issues:</a:t>
            </a:r>
          </a:p>
        </p:txBody>
      </p:sp>
      <p:sp>
        <p:nvSpPr>
          <p:cNvPr id="1040" name="Problem Behaviors…"/>
          <p:cNvSpPr txBox="1"/>
          <p:nvPr>
            <p:ph type="body" idx="1"/>
          </p:nvPr>
        </p:nvSpPr>
        <p:spPr>
          <a:xfrm>
            <a:off x="508000" y="2159000"/>
            <a:ext cx="11988800" cy="6096000"/>
          </a:xfrm>
          <a:prstGeom prst="rect">
            <a:avLst/>
          </a:prstGeom>
          <a:gradFill>
            <a:gsLst>
              <a:gs pos="0">
                <a:srgbClr val="FFF7ED"/>
              </a:gs>
              <a:gs pos="100000">
                <a:srgbClr val="66635F"/>
              </a:gs>
            </a:gsLst>
            <a:lin ang="2700000"/>
          </a:gradFill>
        </p:spPr>
        <p:txBody>
          <a:bodyPr/>
          <a:lstStyle/>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Problem Behaviors </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Academic Engagement</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Impulsivity</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Adaptive Behavior/Daily Living Skills</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Athletic Performance</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Reading Fluency and Comprehension</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Math Achievement</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Articulation Disorders</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Selective Mutism</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Autism (behavior, social skills, communication)</a:t>
            </a:r>
          </a:p>
          <a:p>
            <a:pPr marL="217170" indent="-217170" defTabSz="554990">
              <a:lnSpc>
                <a:spcPct val="90000"/>
              </a:lnSpc>
              <a:spcBef>
                <a:spcPts val="800"/>
              </a:spcBef>
              <a:buClrTx/>
              <a:buSzPct val="50000"/>
              <a:buFontTx/>
              <a:buBlip>
                <a:blip r:embed="rId2"/>
              </a:buBlip>
              <a:defRPr sz="3420">
                <a:solidFill>
                  <a:srgbClr val="000000"/>
                </a:solidFill>
                <a:latin typeface="Georgia"/>
                <a:ea typeface="Georgia"/>
                <a:cs typeface="Georgia"/>
                <a:sym typeface="Georgia"/>
              </a:defRPr>
            </a:pPr>
            <a:r>
              <a:t>Phobias/Anxiety (Speaking, Social, Specific,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040">
                                            <p:bg/>
                                          </p:spTgt>
                                        </p:tgtEl>
                                        <p:attrNameLst>
                                          <p:attrName>style.visibility</p:attrName>
                                        </p:attrNameLst>
                                      </p:cBhvr>
                                      <p:to>
                                        <p:strVal val="visible"/>
                                      </p:to>
                                    </p:set>
                                    <p:animEffect filter="box(out)" transition="in">
                                      <p:cBhvr>
                                        <p:cTn id="7" dur="1000"/>
                                        <p:tgtEl>
                                          <p:spTgt spid="1040">
                                            <p:bg/>
                                          </p:spTgt>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1040">
                                            <p:txEl>
                                              <p:pRg st="0" end="0"/>
                                            </p:txEl>
                                          </p:spTgt>
                                        </p:tgtEl>
                                        <p:attrNameLst>
                                          <p:attrName>style.visibility</p:attrName>
                                        </p:attrNameLst>
                                      </p:cBhvr>
                                      <p:to>
                                        <p:strVal val="visible"/>
                                      </p:to>
                                    </p:set>
                                    <p:animEffect filter="box(out)" transition="in">
                                      <p:cBhvr>
                                        <p:cTn id="10" dur="1000"/>
                                        <p:tgtEl>
                                          <p:spTgt spid="10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32" presetID="4" grpId="1" fill="hold">
                                  <p:stCondLst>
                                    <p:cond delay="0"/>
                                  </p:stCondLst>
                                  <p:iterate type="el" backwards="0">
                                    <p:tmAbs val="0"/>
                                  </p:iterate>
                                  <p:childTnLst>
                                    <p:set>
                                      <p:cBhvr>
                                        <p:cTn id="14" fill="hold"/>
                                        <p:tgtEl>
                                          <p:spTgt spid="1040">
                                            <p:txEl>
                                              <p:pRg st="1" end="1"/>
                                            </p:txEl>
                                          </p:spTgt>
                                        </p:tgtEl>
                                        <p:attrNameLst>
                                          <p:attrName>style.visibility</p:attrName>
                                        </p:attrNameLst>
                                      </p:cBhvr>
                                      <p:to>
                                        <p:strVal val="visible"/>
                                      </p:to>
                                    </p:set>
                                    <p:animEffect filter="box(out)" transition="in">
                                      <p:cBhvr>
                                        <p:cTn id="15" dur="1000"/>
                                        <p:tgtEl>
                                          <p:spTgt spid="10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32" presetID="4" grpId="1" fill="hold">
                                  <p:stCondLst>
                                    <p:cond delay="0"/>
                                  </p:stCondLst>
                                  <p:iterate type="el" backwards="0">
                                    <p:tmAbs val="0"/>
                                  </p:iterate>
                                  <p:childTnLst>
                                    <p:set>
                                      <p:cBhvr>
                                        <p:cTn id="19" fill="hold"/>
                                        <p:tgtEl>
                                          <p:spTgt spid="1040">
                                            <p:txEl>
                                              <p:pRg st="2" end="2"/>
                                            </p:txEl>
                                          </p:spTgt>
                                        </p:tgtEl>
                                        <p:attrNameLst>
                                          <p:attrName>style.visibility</p:attrName>
                                        </p:attrNameLst>
                                      </p:cBhvr>
                                      <p:to>
                                        <p:strVal val="visible"/>
                                      </p:to>
                                    </p:set>
                                    <p:animEffect filter="box(out)" transition="in">
                                      <p:cBhvr>
                                        <p:cTn id="20" dur="1000"/>
                                        <p:tgtEl>
                                          <p:spTgt spid="104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4" grpId="1" fill="hold">
                                  <p:stCondLst>
                                    <p:cond delay="0"/>
                                  </p:stCondLst>
                                  <p:iterate type="el" backwards="0">
                                    <p:tmAbs val="0"/>
                                  </p:iterate>
                                  <p:childTnLst>
                                    <p:set>
                                      <p:cBhvr>
                                        <p:cTn id="24" fill="hold"/>
                                        <p:tgtEl>
                                          <p:spTgt spid="1040">
                                            <p:txEl>
                                              <p:pRg st="3" end="3"/>
                                            </p:txEl>
                                          </p:spTgt>
                                        </p:tgtEl>
                                        <p:attrNameLst>
                                          <p:attrName>style.visibility</p:attrName>
                                        </p:attrNameLst>
                                      </p:cBhvr>
                                      <p:to>
                                        <p:strVal val="visible"/>
                                      </p:to>
                                    </p:set>
                                    <p:animEffect filter="box(out)" transition="in">
                                      <p:cBhvr>
                                        <p:cTn id="25" dur="1000"/>
                                        <p:tgtEl>
                                          <p:spTgt spid="104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2" presetID="4" grpId="1" fill="hold">
                                  <p:stCondLst>
                                    <p:cond delay="0"/>
                                  </p:stCondLst>
                                  <p:iterate type="el" backwards="0">
                                    <p:tmAbs val="0"/>
                                  </p:iterate>
                                  <p:childTnLst>
                                    <p:set>
                                      <p:cBhvr>
                                        <p:cTn id="29" fill="hold"/>
                                        <p:tgtEl>
                                          <p:spTgt spid="1040">
                                            <p:txEl>
                                              <p:pRg st="4" end="4"/>
                                            </p:txEl>
                                          </p:spTgt>
                                        </p:tgtEl>
                                        <p:attrNameLst>
                                          <p:attrName>style.visibility</p:attrName>
                                        </p:attrNameLst>
                                      </p:cBhvr>
                                      <p:to>
                                        <p:strVal val="visible"/>
                                      </p:to>
                                    </p:set>
                                    <p:animEffect filter="box(out)" transition="in">
                                      <p:cBhvr>
                                        <p:cTn id="30" dur="1000"/>
                                        <p:tgtEl>
                                          <p:spTgt spid="104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4" grpId="1" fill="hold">
                                  <p:stCondLst>
                                    <p:cond delay="0"/>
                                  </p:stCondLst>
                                  <p:iterate type="el" backwards="0">
                                    <p:tmAbs val="0"/>
                                  </p:iterate>
                                  <p:childTnLst>
                                    <p:set>
                                      <p:cBhvr>
                                        <p:cTn id="34" fill="hold"/>
                                        <p:tgtEl>
                                          <p:spTgt spid="1040">
                                            <p:txEl>
                                              <p:pRg st="5" end="5"/>
                                            </p:txEl>
                                          </p:spTgt>
                                        </p:tgtEl>
                                        <p:attrNameLst>
                                          <p:attrName>style.visibility</p:attrName>
                                        </p:attrNameLst>
                                      </p:cBhvr>
                                      <p:to>
                                        <p:strVal val="visible"/>
                                      </p:to>
                                    </p:set>
                                    <p:animEffect filter="box(out)" transition="in">
                                      <p:cBhvr>
                                        <p:cTn id="35" dur="1000"/>
                                        <p:tgtEl>
                                          <p:spTgt spid="104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32" presetID="4" grpId="1" fill="hold">
                                  <p:stCondLst>
                                    <p:cond delay="0"/>
                                  </p:stCondLst>
                                  <p:iterate type="el" backwards="0">
                                    <p:tmAbs val="0"/>
                                  </p:iterate>
                                  <p:childTnLst>
                                    <p:set>
                                      <p:cBhvr>
                                        <p:cTn id="39" fill="hold"/>
                                        <p:tgtEl>
                                          <p:spTgt spid="1040">
                                            <p:txEl>
                                              <p:pRg st="6" end="6"/>
                                            </p:txEl>
                                          </p:spTgt>
                                        </p:tgtEl>
                                        <p:attrNameLst>
                                          <p:attrName>style.visibility</p:attrName>
                                        </p:attrNameLst>
                                      </p:cBhvr>
                                      <p:to>
                                        <p:strVal val="visible"/>
                                      </p:to>
                                    </p:set>
                                    <p:animEffect filter="box(out)" transition="in">
                                      <p:cBhvr>
                                        <p:cTn id="40" dur="1000"/>
                                        <p:tgtEl>
                                          <p:spTgt spid="1040">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32" presetID="4" grpId="1" fill="hold">
                                  <p:stCondLst>
                                    <p:cond delay="0"/>
                                  </p:stCondLst>
                                  <p:iterate type="el" backwards="0">
                                    <p:tmAbs val="0"/>
                                  </p:iterate>
                                  <p:childTnLst>
                                    <p:set>
                                      <p:cBhvr>
                                        <p:cTn id="44" fill="hold"/>
                                        <p:tgtEl>
                                          <p:spTgt spid="1040">
                                            <p:txEl>
                                              <p:pRg st="7" end="7"/>
                                            </p:txEl>
                                          </p:spTgt>
                                        </p:tgtEl>
                                        <p:attrNameLst>
                                          <p:attrName>style.visibility</p:attrName>
                                        </p:attrNameLst>
                                      </p:cBhvr>
                                      <p:to>
                                        <p:strVal val="visible"/>
                                      </p:to>
                                    </p:set>
                                    <p:animEffect filter="box(out)" transition="in">
                                      <p:cBhvr>
                                        <p:cTn id="45" dur="1000"/>
                                        <p:tgtEl>
                                          <p:spTgt spid="1040">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32" presetID="4" grpId="1" fill="hold">
                                  <p:stCondLst>
                                    <p:cond delay="0"/>
                                  </p:stCondLst>
                                  <p:iterate type="el" backwards="0">
                                    <p:tmAbs val="0"/>
                                  </p:iterate>
                                  <p:childTnLst>
                                    <p:set>
                                      <p:cBhvr>
                                        <p:cTn id="49" fill="hold"/>
                                        <p:tgtEl>
                                          <p:spTgt spid="1040">
                                            <p:txEl>
                                              <p:pRg st="8" end="8"/>
                                            </p:txEl>
                                          </p:spTgt>
                                        </p:tgtEl>
                                        <p:attrNameLst>
                                          <p:attrName>style.visibility</p:attrName>
                                        </p:attrNameLst>
                                      </p:cBhvr>
                                      <p:to>
                                        <p:strVal val="visible"/>
                                      </p:to>
                                    </p:set>
                                    <p:animEffect filter="box(out)" transition="in">
                                      <p:cBhvr>
                                        <p:cTn id="50" dur="1000"/>
                                        <p:tgtEl>
                                          <p:spTgt spid="1040">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32" presetID="4" grpId="1" fill="hold">
                                  <p:stCondLst>
                                    <p:cond delay="0"/>
                                  </p:stCondLst>
                                  <p:iterate type="el" backwards="0">
                                    <p:tmAbs val="0"/>
                                  </p:iterate>
                                  <p:childTnLst>
                                    <p:set>
                                      <p:cBhvr>
                                        <p:cTn id="54" fill="hold"/>
                                        <p:tgtEl>
                                          <p:spTgt spid="1040">
                                            <p:txEl>
                                              <p:pRg st="9" end="9"/>
                                            </p:txEl>
                                          </p:spTgt>
                                        </p:tgtEl>
                                        <p:attrNameLst>
                                          <p:attrName>style.visibility</p:attrName>
                                        </p:attrNameLst>
                                      </p:cBhvr>
                                      <p:to>
                                        <p:strVal val="visible"/>
                                      </p:to>
                                    </p:set>
                                    <p:animEffect filter="box(out)" transition="in">
                                      <p:cBhvr>
                                        <p:cTn id="55" dur="1000"/>
                                        <p:tgtEl>
                                          <p:spTgt spid="1040">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32" presetID="4" grpId="1" fill="hold">
                                  <p:stCondLst>
                                    <p:cond delay="0"/>
                                  </p:stCondLst>
                                  <p:iterate type="el" backwards="0">
                                    <p:tmAbs val="0"/>
                                  </p:iterate>
                                  <p:childTnLst>
                                    <p:set>
                                      <p:cBhvr>
                                        <p:cTn id="59" fill="hold"/>
                                        <p:tgtEl>
                                          <p:spTgt spid="1040">
                                            <p:txEl>
                                              <p:pRg st="10" end="10"/>
                                            </p:txEl>
                                          </p:spTgt>
                                        </p:tgtEl>
                                        <p:attrNameLst>
                                          <p:attrName>style.visibility</p:attrName>
                                        </p:attrNameLst>
                                      </p:cBhvr>
                                      <p:to>
                                        <p:strVal val="visible"/>
                                      </p:to>
                                    </p:set>
                                    <p:animEffect filter="box(out)" transition="in">
                                      <p:cBhvr>
                                        <p:cTn id="60" dur="1000"/>
                                        <p:tgtEl>
                                          <p:spTgt spid="1040">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0" grpId="1"/>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Examples of VSM Editing"/>
          <p:cNvSpPr txBox="1"/>
          <p:nvPr>
            <p:ph type="title"/>
          </p:nvPr>
        </p:nvSpPr>
        <p:spPr>
          <a:prstGeom prst="rect">
            <a:avLst/>
          </a:prstGeom>
          <a:gradFill>
            <a:gsLst>
              <a:gs pos="0">
                <a:srgbClr val="66635F"/>
              </a:gs>
              <a:gs pos="100000">
                <a:srgbClr val="FFF7ED"/>
              </a:gs>
            </a:gsLst>
            <a:lin ang="2700000"/>
          </a:gradFill>
        </p:spPr>
        <p:txBody>
          <a:bodyPr/>
          <a:lstStyle>
            <a:lvl1pPr>
              <a:defRPr>
                <a:solidFill>
                  <a:schemeClr val="accent5">
                    <a:hueOff val="-411174"/>
                    <a:satOff val="4030"/>
                    <a:lumOff val="-29867"/>
                  </a:schemeClr>
                </a:solidFill>
              </a:defRPr>
            </a:lvl1pPr>
          </a:lstStyle>
          <a:p>
            <a:pPr/>
            <a:r>
              <a:t>Examples of VSM Editing</a:t>
            </a:r>
          </a:p>
        </p:txBody>
      </p:sp>
      <p:sp>
        <p:nvSpPr>
          <p:cNvPr id="1043" name="A “How-to” Example of Editing Videos Using iMovie"/>
          <p:cNvSpPr txBox="1"/>
          <p:nvPr>
            <p:ph type="body" sz="quarter" idx="1"/>
          </p:nvPr>
        </p:nvSpPr>
        <p:spPr>
          <a:xfrm>
            <a:off x="942329" y="2749480"/>
            <a:ext cx="11120142" cy="1030637"/>
          </a:xfrm>
          <a:prstGeom prst="rect">
            <a:avLst/>
          </a:prstGeom>
          <a:gradFill>
            <a:gsLst>
              <a:gs pos="0">
                <a:srgbClr val="FFF7ED"/>
              </a:gs>
              <a:gs pos="100000">
                <a:srgbClr val="66635F"/>
              </a:gs>
            </a:gsLst>
            <a:lin ang="2700000"/>
          </a:gradFill>
          <a:ln w="9525">
            <a:round/>
          </a:ln>
        </p:spPr>
        <p:txBody>
          <a:bodyPr anchor="t"/>
          <a:lstStyle>
            <a:lvl1pPr marL="0" indent="0">
              <a:buClrTx/>
              <a:buSzTx/>
              <a:buFontTx/>
              <a:buNone/>
              <a:defRPr>
                <a:solidFill>
                  <a:srgbClr val="000000"/>
                </a:solidFill>
              </a:defRPr>
            </a:lvl1pPr>
          </a:lstStyle>
          <a:p>
            <a:pPr/>
            <a:r>
              <a:t>A “How-to” Example of Editing Videos Using iMovie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043"/>
                                        </p:tgtEl>
                                        <p:attrNameLst>
                                          <p:attrName>style.visibility</p:attrName>
                                        </p:attrNameLst>
                                      </p:cBhvr>
                                      <p:to>
                                        <p:strVal val="visible"/>
                                      </p:to>
                                    </p:set>
                                    <p:animEffect filter="wipe(left)" transition="in">
                                      <p:cBhvr>
                                        <p:cTn id="7" dur="2000"/>
                                        <p:tgtEl>
                                          <p:spTgt spid="10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3"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Frequent Questions: When can you Start using VSM?…"/>
          <p:cNvSpPr txBox="1"/>
          <p:nvPr>
            <p:ph type="title"/>
          </p:nvPr>
        </p:nvSpPr>
        <p:spPr>
          <a:prstGeom prst="rect">
            <a:avLst/>
          </a:prstGeom>
          <a:gradFill>
            <a:gsLst>
              <a:gs pos="0">
                <a:srgbClr val="66635F"/>
              </a:gs>
              <a:gs pos="100000">
                <a:srgbClr val="FFF7ED"/>
              </a:gs>
            </a:gsLst>
            <a:lin ang="2700000"/>
          </a:gradFill>
        </p:spPr>
        <p:txBody>
          <a:bodyPr/>
          <a:lstStyle/>
          <a:p>
            <a:pPr defTabSz="292100">
              <a:spcBef>
                <a:spcPts val="800"/>
              </a:spcBef>
              <a:defRPr sz="3500">
                <a:solidFill>
                  <a:schemeClr val="accent5">
                    <a:hueOff val="-411174"/>
                    <a:satOff val="4030"/>
                    <a:lumOff val="-29867"/>
                  </a:schemeClr>
                </a:solidFill>
                <a:latin typeface="Bodoni SvtyTwo ITC TT-Bold"/>
                <a:ea typeface="Bodoni SvtyTwo ITC TT-Bold"/>
                <a:cs typeface="Bodoni SvtyTwo ITC TT-Bold"/>
                <a:sym typeface="Bodoni SvtyTwo ITC TT-Bold"/>
              </a:defRPr>
            </a:pPr>
            <a:r>
              <a:t>Frequent Questions: When can you Start using VSM?</a:t>
            </a:r>
          </a:p>
          <a:p>
            <a:pPr defTabSz="292100">
              <a:spcBef>
                <a:spcPts val="800"/>
              </a:spcBef>
              <a:defRPr sz="3500">
                <a:solidFill>
                  <a:schemeClr val="accent5">
                    <a:hueOff val="-411174"/>
                    <a:satOff val="4030"/>
                    <a:lumOff val="-29867"/>
                  </a:schemeClr>
                </a:solidFill>
                <a:latin typeface="Bodoni SvtyTwo ITC TT-Bold"/>
                <a:ea typeface="Bodoni SvtyTwo ITC TT-Bold"/>
                <a:cs typeface="Bodoni SvtyTwo ITC TT-Bold"/>
                <a:sym typeface="Bodoni SvtyTwo ITC TT-Bold"/>
              </a:defRPr>
            </a:pPr>
            <a:r>
              <a:t>Is there a minimum Age and Developmental Level?</a:t>
            </a:r>
          </a:p>
        </p:txBody>
      </p:sp>
      <p:sp>
        <p:nvSpPr>
          <p:cNvPr id="1046" name="Here’s an Example"/>
          <p:cNvSpPr txBox="1"/>
          <p:nvPr>
            <p:ph type="body" sz="quarter" idx="1"/>
          </p:nvPr>
        </p:nvSpPr>
        <p:spPr>
          <a:xfrm>
            <a:off x="4508081" y="2293954"/>
            <a:ext cx="3988638" cy="1219201"/>
          </a:xfrm>
          <a:prstGeom prst="rect">
            <a:avLst/>
          </a:prstGeom>
          <a:gradFill>
            <a:gsLst>
              <a:gs pos="0">
                <a:srgbClr val="66635F"/>
              </a:gs>
              <a:gs pos="100000">
                <a:srgbClr val="FFF7ED"/>
              </a:gs>
            </a:gsLst>
            <a:lin ang="2700000"/>
          </a:gradFill>
          <a:ln w="9525">
            <a:round/>
          </a:ln>
        </p:spPr>
        <p:txBody>
          <a:bodyPr anchor="t"/>
          <a:lstStyle>
            <a:lvl1pPr marL="0" indent="0" defTabSz="578358">
              <a:spcBef>
                <a:spcPts val="2300"/>
              </a:spcBef>
              <a:buClrTx/>
              <a:buSzTx/>
              <a:buFontTx/>
              <a:buNone/>
              <a:defRPr sz="3564">
                <a:solidFill>
                  <a:srgbClr val="000000"/>
                </a:solidFill>
              </a:defRPr>
            </a:lvl1pPr>
          </a:lstStyle>
          <a:p>
            <a:pPr/>
            <a:r>
              <a:t>Here’s an Example</a:t>
            </a:r>
          </a:p>
        </p:txBody>
      </p:sp>
      <p:sp>
        <p:nvSpPr>
          <p:cNvPr id="1047" name="“Clean-Up” age 20 months"/>
          <p:cNvSpPr txBox="1"/>
          <p:nvPr/>
        </p:nvSpPr>
        <p:spPr>
          <a:xfrm>
            <a:off x="4933838" y="9082104"/>
            <a:ext cx="313712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“Clean-Up” age 20 months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046"/>
                                        </p:tgtEl>
                                        <p:attrNameLst>
                                          <p:attrName>style.visibility</p:attrName>
                                        </p:attrNameLst>
                                      </p:cBhvr>
                                      <p:to>
                                        <p:strVal val="visible"/>
                                      </p:to>
                                    </p:set>
                                    <p:animEffect filter="box(out)" transition="in">
                                      <p:cBhvr>
                                        <p:cTn id="7" dur="1000"/>
                                        <p:tgtEl>
                                          <p:spTgt spid="10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6" grpId="1"/>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Lessons Learned in Research and Practice"/>
          <p:cNvSpPr txBox="1"/>
          <p:nvPr>
            <p:ph type="title"/>
          </p:nvPr>
        </p:nvSpPr>
        <p:spPr>
          <a:prstGeom prst="rect">
            <a:avLst/>
          </a:prstGeom>
          <a:gradFill>
            <a:gsLst>
              <a:gs pos="0">
                <a:srgbClr val="66635F"/>
              </a:gs>
              <a:gs pos="100000">
                <a:srgbClr val="FFF7ED"/>
              </a:gs>
            </a:gsLst>
            <a:lin ang="2700000"/>
          </a:gradFill>
        </p:spPr>
        <p:txBody>
          <a:bodyPr/>
          <a:lstStyle>
            <a:lvl1pPr defTabSz="449833">
              <a:spcBef>
                <a:spcPts val="1200"/>
              </a:spcBef>
              <a:defRPr b="1" sz="4312">
                <a:solidFill>
                  <a:schemeClr val="accent5">
                    <a:hueOff val="-411174"/>
                    <a:satOff val="4030"/>
                    <a:lumOff val="-29867"/>
                  </a:schemeClr>
                </a:solidFill>
                <a:latin typeface="Georgia"/>
                <a:ea typeface="Georgia"/>
                <a:cs typeface="Georgia"/>
                <a:sym typeface="Georgia"/>
              </a:defRPr>
            </a:lvl1pPr>
          </a:lstStyle>
          <a:p>
            <a:pPr/>
            <a:r>
              <a:t>Lessons Learned in Research and Practice</a:t>
            </a:r>
          </a:p>
        </p:txBody>
      </p:sp>
      <p:sp>
        <p:nvSpPr>
          <p:cNvPr id="1050" name="Keep it short…1-2 minutes will suffice"/>
          <p:cNvSpPr txBox="1"/>
          <p:nvPr>
            <p:ph type="body" sz="quarter" idx="1"/>
          </p:nvPr>
        </p:nvSpPr>
        <p:spPr>
          <a:xfrm>
            <a:off x="508000" y="2002085"/>
            <a:ext cx="11988800" cy="1324423"/>
          </a:xfrm>
          <a:prstGeom prst="rect">
            <a:avLst/>
          </a:prstGeom>
          <a:gradFill>
            <a:gsLst>
              <a:gs pos="0">
                <a:srgbClr val="FFF7ED"/>
              </a:gs>
              <a:gs pos="100000">
                <a:srgbClr val="66635F"/>
              </a:gs>
            </a:gsLst>
            <a:lin ang="2700000"/>
          </a:gradFill>
        </p:spPr>
        <p:txBody>
          <a:bodyPr/>
          <a:lstStyle>
            <a:lvl1pPr marL="228600" indent="-228600" defTabSz="457200">
              <a:spcBef>
                <a:spcPts val="0"/>
              </a:spcBef>
              <a:buClrTx/>
              <a:buSzPct val="100000"/>
              <a:buFontTx/>
              <a:buAutoNum type="arabicPeriod" startAt="1"/>
              <a:defRPr sz="3100">
                <a:solidFill>
                  <a:srgbClr val="000000"/>
                </a:solidFill>
                <a:latin typeface="Georgia"/>
                <a:ea typeface="Georgia"/>
                <a:cs typeface="Georgia"/>
                <a:sym typeface="Georgia"/>
              </a:defRPr>
            </a:lvl1pPr>
          </a:lstStyle>
          <a:p>
            <a:pPr/>
            <a:r>
              <a:t>Keep it short…1-2 minutes will suffice</a:t>
            </a:r>
          </a:p>
        </p:txBody>
      </p:sp>
      <p:sp>
        <p:nvSpPr>
          <p:cNvPr id="1051" name="2. Keep it simple…do not talk during showing of the video and don’t try to win an academy award!"/>
          <p:cNvSpPr txBox="1"/>
          <p:nvPr/>
        </p:nvSpPr>
        <p:spPr>
          <a:xfrm>
            <a:off x="537146" y="3203128"/>
            <a:ext cx="11930509" cy="1879601"/>
          </a:xfrm>
          <a:prstGeom prst="rect">
            <a:avLst/>
          </a:prstGeom>
          <a:gradFill>
            <a:gsLst>
              <a:gs pos="0">
                <a:srgbClr val="66635F"/>
              </a:gs>
              <a:gs pos="100000">
                <a:srgbClr val="FFF7ED"/>
              </a:gs>
            </a:gsLst>
            <a:lin ang="27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82575" indent="-282575" algn="l" defTabSz="457200">
              <a:defRPr sz="3100">
                <a:solidFill>
                  <a:srgbClr val="424242"/>
                </a:solidFill>
                <a:latin typeface="Georgia"/>
                <a:ea typeface="Georgia"/>
                <a:cs typeface="Georgia"/>
                <a:sym typeface="Georgia"/>
              </a:defRPr>
            </a:pPr>
          </a:p>
          <a:p>
            <a:pPr marL="282575" indent="-282575" algn="l" defTabSz="457200">
              <a:defRPr sz="3100">
                <a:solidFill>
                  <a:srgbClr val="424242"/>
                </a:solidFill>
                <a:latin typeface="Georgia"/>
                <a:ea typeface="Georgia"/>
                <a:cs typeface="Georgia"/>
                <a:sym typeface="Georgia"/>
              </a:defRPr>
            </a:pPr>
            <a:r>
              <a:t>2. </a:t>
            </a:r>
            <a:r>
              <a:rPr>
                <a:solidFill>
                  <a:srgbClr val="000000"/>
                </a:solidFill>
              </a:rPr>
              <a:t>Keep it simple…do not talk during showing of the video and don’t try to win an academy award! </a:t>
            </a:r>
            <a:endParaRPr>
              <a:solidFill>
                <a:srgbClr val="000000"/>
              </a:solidFill>
            </a:endParaRPr>
          </a:p>
        </p:txBody>
      </p:sp>
      <p:sp>
        <p:nvSpPr>
          <p:cNvPr id="1052" name="3. Keep it positive…show only efficacious behavior, not mistakes or failures"/>
          <p:cNvSpPr txBox="1"/>
          <p:nvPr/>
        </p:nvSpPr>
        <p:spPr>
          <a:xfrm>
            <a:off x="508000" y="4959350"/>
            <a:ext cx="11988800" cy="1324422"/>
          </a:xfrm>
          <a:prstGeom prst="rect">
            <a:avLst/>
          </a:prstGeom>
          <a:gradFill>
            <a:gsLst>
              <a:gs pos="0">
                <a:srgbClr val="FFF7ED"/>
              </a:gs>
              <a:gs pos="100000">
                <a:srgbClr val="66635F"/>
              </a:gs>
            </a:gsLst>
            <a:lin ang="27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marL="282575" indent="-282575" algn="l" defTabSz="457200">
              <a:defRPr sz="3100">
                <a:solidFill>
                  <a:srgbClr val="424242"/>
                </a:solidFill>
                <a:latin typeface="Georgia"/>
                <a:ea typeface="Georgia"/>
                <a:cs typeface="Georgia"/>
                <a:sym typeface="Georgia"/>
              </a:defRPr>
            </a:pPr>
            <a:r>
              <a:t>3. </a:t>
            </a:r>
            <a:r>
              <a:rPr>
                <a:solidFill>
                  <a:srgbClr val="000000"/>
                </a:solidFill>
              </a:rPr>
              <a:t>Keep it positive…show only efficacious behavior, not mistakes or failures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lt" backwards="0">
                                    <p:tmAbs val="100"/>
                                  </p:iterate>
                                  <p:childTnLst>
                                    <p:set>
                                      <p:cBhvr>
                                        <p:cTn id="10" fill="hold"/>
                                        <p:tgtEl>
                                          <p:spTgt spid="1051"/>
                                        </p:tgtEl>
                                        <p:attrNameLst>
                                          <p:attrName>style.visibility</p:attrName>
                                        </p:attrNameLst>
                                      </p:cBhvr>
                                      <p:to>
                                        <p:strVal val="visible"/>
                                      </p:to>
                                    </p:set>
                                  </p:childTnLst>
                                </p:cTn>
                              </p:par>
                            </p:childTnLst>
                          </p:cTn>
                        </p:par>
                        <p:par>
                          <p:cTn id="11" fill="hold">
                            <p:stCondLst>
                              <p:cond delay="0"/>
                            </p:stCondLst>
                            <p:childTnLst>
                              <p:par>
                                <p:cTn id="12" presetClass="emph" nodeType="afterEffect" presetID="9" grpId="3" fill="hold">
                                  <p:stCondLst>
                                    <p:cond delay="0"/>
                                  </p:stCondLst>
                                  <p:childTnLst>
                                    <p:set>
                                      <p:cBhvr>
                                        <p:cTn id="13" dur="indefinite" fill="hold"/>
                                        <p:tgtEl>
                                          <p:spTgt spid="1050"/>
                                        </p:tgtEl>
                                        <p:attrNameLst>
                                          <p:attrName>style.opacity</p:attrName>
                                        </p:attrNameLst>
                                      </p:cBhvr>
                                      <p:to>
                                        <p:strVal val="0.50"/>
                                      </p:to>
                                    </p:set>
                                    <p:animEffect filter="image" prLst="opacity: 0.50; ">
                                      <p:cBhvr>
                                        <p:cTn id="14" dur="indefinite" fill="hold"/>
                                        <p:tgtEl>
                                          <p:spTgt spid="1050"/>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lt" backwards="0">
                                    <p:tmAbs val="100"/>
                                  </p:iterate>
                                  <p:childTnLst>
                                    <p:set>
                                      <p:cBhvr>
                                        <p:cTn id="18" fill="hold"/>
                                        <p:tgtEl>
                                          <p:spTgt spid="1052"/>
                                        </p:tgtEl>
                                        <p:attrNameLst>
                                          <p:attrName>style.visibility</p:attrName>
                                        </p:attrNameLst>
                                      </p:cBhvr>
                                      <p:to>
                                        <p:strVal val="visible"/>
                                      </p:to>
                                    </p:set>
                                  </p:childTnLst>
                                </p:cTn>
                              </p:par>
                            </p:childTnLst>
                          </p:cTn>
                        </p:par>
                        <p:par>
                          <p:cTn id="19" fill="hold">
                            <p:stCondLst>
                              <p:cond delay="0"/>
                            </p:stCondLst>
                            <p:childTnLst>
                              <p:par>
                                <p:cTn id="20" presetClass="emph" nodeType="afterEffect" presetID="9" grpId="5" fill="hold">
                                  <p:stCondLst>
                                    <p:cond delay="0"/>
                                  </p:stCondLst>
                                  <p:childTnLst>
                                    <p:set>
                                      <p:cBhvr>
                                        <p:cTn id="21" dur="indefinite" fill="hold"/>
                                        <p:tgtEl>
                                          <p:spTgt spid="1051"/>
                                        </p:tgtEl>
                                        <p:attrNameLst>
                                          <p:attrName>style.opacity</p:attrName>
                                        </p:attrNameLst>
                                      </p:cBhvr>
                                      <p:to>
                                        <p:strVal val="0.50"/>
                                      </p:to>
                                    </p:set>
                                    <p:animEffect filter="image" prLst="opacity: 0.50; ">
                                      <p:cBhvr>
                                        <p:cTn id="22" dur="indefinite" fill="hold"/>
                                        <p:tgtEl>
                                          <p:spTgt spid="10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0" grpId="3"/>
      <p:bldP build="whole" bldLvl="1" animBg="1" rev="0" advAuto="0" spid="1052" grpId="4"/>
      <p:bldP build="whole" bldLvl="1" animBg="1" rev="0" advAuto="0" spid="1051" grpId="2"/>
      <p:bldP build="whole" bldLvl="1" animBg="1" rev="0" advAuto="0" spid="1050" grpId="1"/>
      <p:bldP build="whole" bldLvl="1" animBg="1" rev="0" advAuto="0" spid="1051" grpId="5"/>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The Semi-Manualized Version of the BSR Model:…"/>
          <p:cNvSpPr txBox="1"/>
          <p:nvPr>
            <p:ph type="title"/>
          </p:nvPr>
        </p:nvSpPr>
        <p:spPr>
          <a:prstGeom prst="rect">
            <a:avLst/>
          </a:prstGeom>
        </p:spPr>
        <p:txBody>
          <a:bodyPr/>
          <a:lstStyle/>
          <a:p>
            <a:pPr defTabSz="391414">
              <a:spcBef>
                <a:spcPts val="1000"/>
              </a:spcBef>
              <a:defRPr sz="3350">
                <a:solidFill>
                  <a:schemeClr val="accent5">
                    <a:hueOff val="-411174"/>
                    <a:satOff val="4030"/>
                    <a:lumOff val="-29867"/>
                  </a:schemeClr>
                </a:solidFill>
              </a:defRPr>
            </a:pPr>
            <a:r>
              <a:t>The Semi-Manualized Version of the BSR Model: </a:t>
            </a:r>
          </a:p>
          <a:p>
            <a:pPr defTabSz="391414">
              <a:spcBef>
                <a:spcPts val="1000"/>
              </a:spcBef>
              <a:defRPr sz="3350">
                <a:solidFill>
                  <a:schemeClr val="accent5">
                    <a:hueOff val="-411174"/>
                    <a:satOff val="4030"/>
                    <a:lumOff val="-29867"/>
                  </a:schemeClr>
                </a:solidFill>
              </a:defRPr>
            </a:pPr>
            <a:r>
              <a:t>A Sneak Peek!</a:t>
            </a:r>
          </a:p>
        </p:txBody>
      </p:sp>
      <p:sp>
        <p:nvSpPr>
          <p:cNvPr id="1055" name="Is Data Driven…"/>
          <p:cNvSpPr txBox="1"/>
          <p:nvPr>
            <p:ph type="body" idx="1"/>
          </p:nvPr>
        </p:nvSpPr>
        <p:spPr>
          <a:prstGeom prst="rect">
            <a:avLst/>
          </a:prstGeom>
        </p:spPr>
        <p:txBody>
          <a:bodyPr/>
          <a:lstStyle/>
          <a:p>
            <a:pPr marL="424373" indent="-424373" defTabSz="427609">
              <a:lnSpc>
                <a:spcPct val="80000"/>
              </a:lnSpc>
              <a:spcBef>
                <a:spcPts val="700"/>
              </a:spcBef>
              <a:buFont typeface="Calisto MT"/>
              <a:buChar char="•"/>
              <a:defRPr b="0" sz="3094"/>
            </a:pPr>
            <a:r>
              <a:t>Is Data Driven</a:t>
            </a:r>
          </a:p>
          <a:p>
            <a:pPr marL="424373" indent="-424373" defTabSz="427609">
              <a:lnSpc>
                <a:spcPct val="80000"/>
              </a:lnSpc>
              <a:spcBef>
                <a:spcPts val="700"/>
              </a:spcBef>
              <a:buFont typeface="Calisto MT"/>
              <a:buChar char="•"/>
              <a:defRPr b="0" sz="3094"/>
            </a:pPr>
            <a:r>
              <a:t>Targets both Social Behaviors and Social Cognition</a:t>
            </a:r>
          </a:p>
          <a:p>
            <a:pPr marL="424373" indent="-424373" defTabSz="427609">
              <a:lnSpc>
                <a:spcPct val="80000"/>
              </a:lnSpc>
              <a:spcBef>
                <a:spcPts val="700"/>
              </a:spcBef>
              <a:buFont typeface="Calisto MT"/>
              <a:buChar char="•"/>
              <a:defRPr b="0" sz="3094"/>
            </a:pPr>
            <a:r>
              <a:t>Combines both Skill Acquisition Strategies and Performance Enhancement Strategies</a:t>
            </a:r>
          </a:p>
          <a:p>
            <a:pPr marL="424373" indent="-424373" defTabSz="427609">
              <a:lnSpc>
                <a:spcPct val="80000"/>
              </a:lnSpc>
              <a:spcBef>
                <a:spcPts val="700"/>
              </a:spcBef>
              <a:buFont typeface="Calisto MT"/>
              <a:buChar char="•"/>
              <a:defRPr b="0" sz="3094"/>
            </a:pPr>
            <a:r>
              <a:t>Target Skills are Determined in Advance of the 9 Week Program</a:t>
            </a:r>
          </a:p>
          <a:p>
            <a:pPr marL="424373" indent="-424373" defTabSz="427609">
              <a:lnSpc>
                <a:spcPct val="80000"/>
              </a:lnSpc>
              <a:spcBef>
                <a:spcPts val="700"/>
              </a:spcBef>
              <a:buFont typeface="Calisto MT"/>
              <a:buChar char="•"/>
              <a:defRPr b="0" sz="3094"/>
            </a:pPr>
            <a:r>
              <a:t>Session Structure Plans are Created in Advance of the 9 Week Program*</a:t>
            </a:r>
          </a:p>
          <a:p>
            <a:pPr marL="443788" indent="-443788" defTabSz="427609">
              <a:lnSpc>
                <a:spcPct val="80000"/>
              </a:lnSpc>
              <a:spcBef>
                <a:spcPts val="700"/>
              </a:spcBef>
              <a:buSzTx/>
              <a:buNone/>
              <a:defRPr b="0" sz="3094"/>
            </a:pPr>
          </a:p>
          <a:p>
            <a:pPr marL="443788" indent="-443788" defTabSz="427609">
              <a:lnSpc>
                <a:spcPct val="80000"/>
              </a:lnSpc>
              <a:spcBef>
                <a:spcPts val="700"/>
              </a:spcBef>
              <a:buSzTx/>
              <a:buNone/>
              <a:defRPr b="0" sz="3094"/>
            </a:pPr>
            <a:r>
              <a:t>*Unlike the Original BSR Model, every minute of every session is pre-determined at the beginning of the 9 week program. That is, the strategies and techniques have been “manualized” or structured for the therapist or instructional team. </a:t>
            </a:r>
          </a:p>
          <a:p>
            <a:pPr marL="443788" indent="-443788" defTabSz="427609">
              <a:lnSpc>
                <a:spcPct val="80000"/>
              </a:lnSpc>
              <a:spcBef>
                <a:spcPts val="700"/>
              </a:spcBef>
              <a:buSzTx/>
              <a:buNone/>
              <a:defRPr b="0" sz="3094"/>
            </a:pPr>
          </a:p>
          <a:p>
            <a:pPr marL="443788" indent="-443788" defTabSz="427609">
              <a:lnSpc>
                <a:spcPct val="80000"/>
              </a:lnSpc>
              <a:spcBef>
                <a:spcPts val="700"/>
              </a:spcBef>
              <a:buSzTx/>
              <a:buNone/>
              <a:defRPr b="0" sz="3094"/>
            </a:pPr>
            <a:r>
              <a:t>Preliminary Outcome Data</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In Closing"/>
          <p:cNvSpPr txBox="1"/>
          <p:nvPr>
            <p:ph type="title"/>
          </p:nvPr>
        </p:nvSpPr>
        <p:spPr>
          <a:prstGeom prst="rect">
            <a:avLst/>
          </a:prstGeom>
        </p:spPr>
        <p:txBody>
          <a:bodyPr/>
          <a:lstStyle>
            <a:lvl1pPr defTabSz="1300480">
              <a:lnSpc>
                <a:spcPct val="100000"/>
              </a:lnSpc>
              <a:spcBef>
                <a:spcPts val="0"/>
              </a:spcBef>
              <a:defRPr b="1" sz="6200">
                <a:solidFill>
                  <a:schemeClr val="accent5">
                    <a:hueOff val="-411174"/>
                    <a:satOff val="4030"/>
                    <a:lumOff val="-29867"/>
                  </a:schemeClr>
                </a:solidFill>
                <a:latin typeface="Garamond"/>
                <a:ea typeface="Garamond"/>
                <a:cs typeface="Garamond"/>
                <a:sym typeface="Garamond"/>
              </a:defRPr>
            </a:lvl1pPr>
          </a:lstStyle>
          <a:p>
            <a:pPr/>
            <a:r>
              <a:t>In Closing</a:t>
            </a:r>
          </a:p>
        </p:txBody>
      </p:sp>
      <p:sp>
        <p:nvSpPr>
          <p:cNvPr id="1058" name="Start with Assessment…End with Assessment…"/>
          <p:cNvSpPr txBox="1"/>
          <p:nvPr>
            <p:ph type="body" idx="1"/>
          </p:nvPr>
        </p:nvSpPr>
        <p:spPr>
          <a:prstGeom prst="rect">
            <a:avLst/>
          </a:prstGeom>
        </p:spPr>
        <p:txBody>
          <a:bodyPr/>
          <a:lstStyle/>
          <a:p>
            <a:pPr marL="540384" indent="-540384" defTabSz="324231">
              <a:lnSpc>
                <a:spcPct val="90000"/>
              </a:lnSpc>
              <a:spcBef>
                <a:spcPts val="1600"/>
              </a:spcBef>
              <a:buSzPct val="80000"/>
              <a:buChar char="✓"/>
              <a:defRPr sz="4140"/>
            </a:pPr>
            <a:r>
              <a:t>Start with Assessment…End with Assessment</a:t>
            </a:r>
          </a:p>
          <a:p>
            <a:pPr lvl="1" marL="666474" indent="-342243" defTabSz="324231">
              <a:lnSpc>
                <a:spcPct val="90000"/>
              </a:lnSpc>
              <a:spcBef>
                <a:spcPts val="0"/>
              </a:spcBef>
              <a:buChar char="✓"/>
              <a:defRPr sz="2622"/>
            </a:pPr>
            <a:r>
              <a:t>Don</a:t>
            </a:r>
            <a:r>
              <a:t>’</a:t>
            </a:r>
            <a:r>
              <a:t>t start with what you want teach, start with what the child needs to learn</a:t>
            </a:r>
          </a:p>
          <a:p>
            <a:pPr marL="540384" indent="-540384" defTabSz="324231">
              <a:lnSpc>
                <a:spcPct val="90000"/>
              </a:lnSpc>
              <a:spcBef>
                <a:spcPts val="1600"/>
              </a:spcBef>
              <a:buSzPct val="80000"/>
              <a:buChar char="✓"/>
              <a:defRPr sz="4140"/>
            </a:pPr>
            <a:r>
              <a:t>Programming with a purpose…be systematic. </a:t>
            </a:r>
          </a:p>
          <a:p>
            <a:pPr lvl="1" marL="666474" indent="-342243" defTabSz="324231">
              <a:lnSpc>
                <a:spcPct val="90000"/>
              </a:lnSpc>
              <a:spcBef>
                <a:spcPts val="0"/>
              </a:spcBef>
              <a:buChar char="✓"/>
              <a:defRPr sz="2622"/>
            </a:pPr>
            <a:r>
              <a:t>Use systematic model to guide programming</a:t>
            </a:r>
          </a:p>
          <a:p>
            <a:pPr marL="540384" indent="-540384" defTabSz="324231">
              <a:lnSpc>
                <a:spcPct val="90000"/>
              </a:lnSpc>
              <a:spcBef>
                <a:spcPts val="1600"/>
              </a:spcBef>
              <a:buSzPct val="80000"/>
              <a:buChar char="✓"/>
              <a:defRPr sz="4140"/>
            </a:pPr>
            <a:r>
              <a:t>Stop </a:t>
            </a:r>
            <a:r>
              <a:t>“</a:t>
            </a:r>
            <a:r>
              <a:t>Chasing</a:t>
            </a:r>
            <a:r>
              <a:t>”</a:t>
            </a:r>
            <a:r>
              <a:t> Behaviors</a:t>
            </a:r>
          </a:p>
          <a:p>
            <a:pPr lvl="1" marL="666474" indent="-342243" defTabSz="324231">
              <a:lnSpc>
                <a:spcPct val="90000"/>
              </a:lnSpc>
              <a:spcBef>
                <a:spcPts val="0"/>
              </a:spcBef>
              <a:buChar char="✓"/>
              <a:defRPr sz="2622"/>
            </a:pPr>
            <a:r>
              <a:t>Address underlying skill deficits</a:t>
            </a:r>
          </a:p>
          <a:p>
            <a:pPr marL="540384" indent="-540384" defTabSz="324231">
              <a:lnSpc>
                <a:spcPct val="90000"/>
              </a:lnSpc>
              <a:spcBef>
                <a:spcPts val="1600"/>
              </a:spcBef>
              <a:buSzPct val="80000"/>
              <a:buChar char="✓"/>
              <a:defRPr sz="4140"/>
            </a:pPr>
            <a:r>
              <a:t>Develop a LARGE intervention tool chest</a:t>
            </a:r>
          </a:p>
          <a:p>
            <a:pPr lvl="1" marL="666474" indent="-342243" defTabSz="324231">
              <a:lnSpc>
                <a:spcPct val="90000"/>
              </a:lnSpc>
              <a:spcBef>
                <a:spcPts val="0"/>
              </a:spcBef>
              <a:buChar char="✓"/>
              <a:defRPr sz="2622"/>
            </a:pPr>
            <a:r>
              <a:t>Keep learning and never stop challenging your personal and theoretical assumptions</a:t>
            </a:r>
          </a:p>
        </p:txBody>
      </p:sp>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Google Shape;574;p79"/>
          <p:cNvSpPr txBox="1"/>
          <p:nvPr>
            <p:ph type="title" idx="4294967295"/>
          </p:nvPr>
        </p:nvSpPr>
        <p:spPr>
          <a:xfrm>
            <a:off x="457730" y="1645721"/>
            <a:ext cx="9148517" cy="688624"/>
          </a:xfrm>
          <a:prstGeom prst="rect">
            <a:avLst/>
          </a:prstGeom>
        </p:spPr>
        <p:txBody>
          <a:bodyPr lIns="24355" tIns="24355" rIns="24355" bIns="24355" anchor="t"/>
          <a:lstStyle/>
          <a:p>
            <a:pPr algn="l" defTabSz="1161762">
              <a:lnSpc>
                <a:spcPct val="100000"/>
              </a:lnSpc>
              <a:spcBef>
                <a:spcPts val="0"/>
              </a:spcBef>
              <a:defRPr b="1" sz="2144">
                <a:solidFill>
                  <a:srgbClr val="15151B"/>
                </a:solidFill>
                <a:latin typeface="Arial"/>
                <a:ea typeface="Arial"/>
                <a:cs typeface="Arial"/>
                <a:sym typeface="Arial"/>
              </a:defRPr>
            </a:pPr>
            <a:r>
              <a:t>Practical Benefits of an SEL Program:</a:t>
            </a:r>
            <a:br/>
            <a:r>
              <a:rPr>
                <a:solidFill>
                  <a:srgbClr val="0078C0"/>
                </a:solidFill>
              </a:rPr>
              <a:t>Based on the 2011 meta-analysis  </a:t>
            </a:r>
          </a:p>
        </p:txBody>
      </p:sp>
      <p:pic>
        <p:nvPicPr>
          <p:cNvPr id="386" name="Google Shape;577;p79" descr="Google Shape;577;p79"/>
          <p:cNvPicPr>
            <a:picLocks noChangeAspect="1"/>
          </p:cNvPicPr>
          <p:nvPr/>
        </p:nvPicPr>
        <p:blipFill>
          <a:blip r:embed="rId3">
            <a:extLst/>
          </a:blip>
          <a:stretch>
            <a:fillRect/>
          </a:stretch>
        </p:blipFill>
        <p:spPr>
          <a:xfrm>
            <a:off x="7542527" y="1537274"/>
            <a:ext cx="4127443" cy="2196255"/>
          </a:xfrm>
          <a:prstGeom prst="rect">
            <a:avLst/>
          </a:prstGeom>
          <a:ln w="12700">
            <a:miter lim="400000"/>
          </a:ln>
        </p:spPr>
      </p:pic>
      <p:sp>
        <p:nvSpPr>
          <p:cNvPr id="387" name="Google Shape;578;p79"/>
          <p:cNvSpPr txBox="1"/>
          <p:nvPr/>
        </p:nvSpPr>
        <p:spPr>
          <a:xfrm>
            <a:off x="533800" y="2914344"/>
            <a:ext cx="5115252" cy="6445452"/>
          </a:xfrm>
          <a:prstGeom prst="rect">
            <a:avLst/>
          </a:prstGeom>
          <a:ln w="12700">
            <a:miter lim="400000"/>
          </a:ln>
          <a:extLst>
            <a:ext uri="{C572A759-6A51-4108-AA02-DFA0A04FC94B}">
              <ma14:wrappingTextBoxFlag xmlns:ma14="http://schemas.microsoft.com/office/mac/drawingml/2011/main" val="1"/>
            </a:ext>
          </a:extLst>
        </p:spPr>
        <p:txBody>
          <a:bodyPr lIns="64995" tIns="64995" rIns="64995" bIns="64995">
            <a:spAutoFit/>
          </a:bodyPr>
          <a:lstStyle/>
          <a:p>
            <a:pPr algn="l" defTabSz="1733973">
              <a:defRPr sz="2600">
                <a:solidFill>
                  <a:srgbClr val="000000"/>
                </a:solidFill>
                <a:latin typeface="Arial"/>
                <a:ea typeface="Arial"/>
                <a:cs typeface="Arial"/>
                <a:sym typeface="Arial"/>
              </a:defRPr>
            </a:pPr>
            <a:r>
              <a:t>Adding an SEL program is likely to be a wise choice compared to students receiving current school services. </a:t>
            </a:r>
          </a:p>
          <a:p>
            <a:pPr algn="l" defTabSz="1733973">
              <a:defRPr sz="2600">
                <a:solidFill>
                  <a:srgbClr val="000000"/>
                </a:solidFill>
                <a:latin typeface="Arial"/>
                <a:ea typeface="Arial"/>
                <a:cs typeface="Arial"/>
                <a:sym typeface="Arial"/>
              </a:defRPr>
            </a:pPr>
          </a:p>
          <a:p>
            <a:pPr algn="l" defTabSz="1733973">
              <a:defRPr sz="2600">
                <a:solidFill>
                  <a:srgbClr val="000000"/>
                </a:solidFill>
                <a:latin typeface="Arial"/>
                <a:ea typeface="Arial"/>
                <a:cs typeface="Arial"/>
                <a:sym typeface="Arial"/>
              </a:defRPr>
            </a:pPr>
            <a:r>
              <a:t>For example: </a:t>
            </a:r>
          </a:p>
          <a:p>
            <a:pPr marL="530678" indent="-530678" algn="l" defTabSz="1733973">
              <a:buClr>
                <a:srgbClr val="000000"/>
              </a:buClr>
              <a:buSzPts val="2200"/>
              <a:buFont typeface="Arial"/>
              <a:buChar char="•"/>
              <a:defRPr sz="2200">
                <a:solidFill>
                  <a:srgbClr val="0070C0"/>
                </a:solidFill>
                <a:latin typeface="Arial"/>
                <a:ea typeface="Arial"/>
                <a:cs typeface="Arial"/>
                <a:sym typeface="Arial"/>
              </a:defRPr>
            </a:pPr>
            <a:r>
              <a:t>27% more</a:t>
            </a:r>
            <a:r>
              <a:rPr>
                <a:solidFill>
                  <a:srgbClr val="000000"/>
                </a:solidFill>
              </a:rPr>
              <a:t> students would improve their academic performance at the end of the program</a:t>
            </a:r>
            <a:endParaRPr>
              <a:solidFill>
                <a:srgbClr val="000000"/>
              </a:solidFill>
            </a:endParaRPr>
          </a:p>
          <a:p>
            <a:pPr marL="530678" indent="-530678" algn="l" defTabSz="1733973">
              <a:buClr>
                <a:srgbClr val="000000"/>
              </a:buClr>
              <a:buSzPts val="2200"/>
              <a:buFont typeface="Arial"/>
              <a:buChar char="•"/>
              <a:defRPr sz="2200">
                <a:solidFill>
                  <a:srgbClr val="0070C0"/>
                </a:solidFill>
                <a:latin typeface="Arial"/>
                <a:ea typeface="Arial"/>
                <a:cs typeface="Arial"/>
                <a:sym typeface="Arial"/>
              </a:defRPr>
            </a:pPr>
            <a:r>
              <a:t>57% more </a:t>
            </a:r>
            <a:r>
              <a:rPr>
                <a:solidFill>
                  <a:srgbClr val="000000"/>
                </a:solidFill>
              </a:rPr>
              <a:t>would gain in their skills levels</a:t>
            </a:r>
            <a:endParaRPr>
              <a:solidFill>
                <a:srgbClr val="000000"/>
              </a:solidFill>
            </a:endParaRPr>
          </a:p>
          <a:p>
            <a:pPr marL="530678" indent="-530678" algn="l" defTabSz="1733973">
              <a:buClr>
                <a:srgbClr val="000000"/>
              </a:buClr>
              <a:buSzPts val="2200"/>
              <a:buFont typeface="Arial"/>
              <a:buChar char="•"/>
              <a:defRPr sz="2200">
                <a:solidFill>
                  <a:srgbClr val="0070C0"/>
                </a:solidFill>
                <a:latin typeface="Arial"/>
                <a:ea typeface="Arial"/>
                <a:cs typeface="Arial"/>
                <a:sym typeface="Arial"/>
              </a:defRPr>
            </a:pPr>
            <a:r>
              <a:t>24% more </a:t>
            </a:r>
            <a:r>
              <a:rPr>
                <a:solidFill>
                  <a:srgbClr val="000000"/>
                </a:solidFill>
              </a:rPr>
              <a:t>would have improved social behaviors and lower levels of distress</a:t>
            </a:r>
            <a:endParaRPr>
              <a:solidFill>
                <a:srgbClr val="000000"/>
              </a:solidFill>
            </a:endParaRPr>
          </a:p>
          <a:p>
            <a:pPr marL="530678" indent="-530678" algn="l" defTabSz="1733973">
              <a:buClr>
                <a:srgbClr val="000000"/>
              </a:buClr>
              <a:buSzPts val="2200"/>
              <a:buFont typeface="Arial"/>
              <a:buChar char="•"/>
              <a:defRPr sz="2200">
                <a:solidFill>
                  <a:srgbClr val="0070C0"/>
                </a:solidFill>
                <a:latin typeface="Arial"/>
                <a:ea typeface="Arial"/>
                <a:cs typeface="Arial"/>
                <a:sym typeface="Arial"/>
              </a:defRPr>
            </a:pPr>
            <a:r>
              <a:t>23% more </a:t>
            </a:r>
            <a:r>
              <a:rPr>
                <a:solidFill>
                  <a:srgbClr val="000000"/>
                </a:solidFill>
              </a:rPr>
              <a:t>would have improved attitudes</a:t>
            </a:r>
            <a:endParaRPr>
              <a:solidFill>
                <a:srgbClr val="000000"/>
              </a:solidFill>
            </a:endParaRPr>
          </a:p>
          <a:p>
            <a:pPr marL="530678" indent="-530678" algn="l" defTabSz="1733973">
              <a:buClr>
                <a:srgbClr val="000000"/>
              </a:buClr>
              <a:buSzPts val="2200"/>
              <a:buFont typeface="Arial"/>
              <a:buChar char="•"/>
              <a:defRPr sz="2200">
                <a:solidFill>
                  <a:srgbClr val="0070C0"/>
                </a:solidFill>
                <a:latin typeface="Arial"/>
                <a:ea typeface="Arial"/>
                <a:cs typeface="Arial"/>
                <a:sym typeface="Arial"/>
              </a:defRPr>
            </a:pPr>
            <a:r>
              <a:t>22% more </a:t>
            </a:r>
            <a:r>
              <a:rPr>
                <a:solidFill>
                  <a:srgbClr val="000000"/>
                </a:solidFill>
              </a:rPr>
              <a:t>would show fewer conduct problems</a:t>
            </a:r>
          </a:p>
        </p:txBody>
      </p:sp>
      <p:pic>
        <p:nvPicPr>
          <p:cNvPr id="388" name="Google Shape;579;p79" descr="Google Shape;579;p79"/>
          <p:cNvPicPr>
            <a:picLocks noChangeAspect="1"/>
          </p:cNvPicPr>
          <p:nvPr/>
        </p:nvPicPr>
        <p:blipFill>
          <a:blip r:embed="rId4">
            <a:extLst/>
          </a:blip>
          <a:stretch>
            <a:fillRect/>
          </a:stretch>
        </p:blipFill>
        <p:spPr>
          <a:xfrm>
            <a:off x="5869194" y="3858188"/>
            <a:ext cx="6908947" cy="4077314"/>
          </a:xfrm>
          <a:prstGeom prst="rect">
            <a:avLst/>
          </a:prstGeom>
          <a:ln w="12700">
            <a:miter lim="400000"/>
          </a:ln>
        </p:spPr>
      </p:pic>
      <p:pic>
        <p:nvPicPr>
          <p:cNvPr id="389" name="Google Shape;580;p79" descr="Google Shape;580;p79"/>
          <p:cNvPicPr>
            <a:picLocks noChangeAspect="1"/>
          </p:cNvPicPr>
          <p:nvPr/>
        </p:nvPicPr>
        <p:blipFill>
          <a:blip r:embed="rId5">
            <a:extLst/>
          </a:blip>
          <a:stretch>
            <a:fillRect/>
          </a:stretch>
        </p:blipFill>
        <p:spPr>
          <a:xfrm>
            <a:off x="12196354" y="7815891"/>
            <a:ext cx="581787" cy="581787"/>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2" name="Thank you for participating in this training!"/>
          <p:cNvSpPr txBox="1"/>
          <p:nvPr>
            <p:ph type="body" idx="21"/>
          </p:nvPr>
        </p:nvSpPr>
        <p:spPr>
          <a:xfrm>
            <a:off x="419100" y="358008"/>
            <a:ext cx="10788154" cy="457201"/>
          </a:xfrm>
          <a:prstGeom prst="rect">
            <a:avLst/>
          </a:prstGeom>
        </p:spPr>
        <p:txBody>
          <a:bodyPr/>
          <a:lstStyle>
            <a:lvl1pPr>
              <a:defRPr b="1" i="0" sz="2500">
                <a:latin typeface="Georgia"/>
                <a:ea typeface="Georgia"/>
                <a:cs typeface="Georgia"/>
                <a:sym typeface="Georgia"/>
              </a:defRPr>
            </a:lvl1pPr>
          </a:lstStyle>
          <a:p>
            <a:pPr/>
            <a:r>
              <a:t>Thank you for participating in this training!</a:t>
            </a:r>
          </a:p>
        </p:txBody>
      </p:sp>
      <p:pic>
        <p:nvPicPr>
          <p:cNvPr id="1063" name="Screen Shot 2019-07-09 at 11.31.10 AM.png" descr="Screen Shot 2019-07-09 at 11.31.10 AM.png"/>
          <p:cNvPicPr>
            <a:picLocks noChangeAspect="1"/>
          </p:cNvPicPr>
          <p:nvPr/>
        </p:nvPicPr>
        <p:blipFill>
          <a:blip r:embed="rId2">
            <a:extLst/>
          </a:blip>
          <a:stretch>
            <a:fillRect/>
          </a:stretch>
        </p:blipFill>
        <p:spPr>
          <a:xfrm>
            <a:off x="460945" y="881914"/>
            <a:ext cx="9243911" cy="5543351"/>
          </a:xfrm>
          <a:prstGeom prst="rect">
            <a:avLst/>
          </a:prstGeom>
          <a:ln w="12700">
            <a:miter lim="400000"/>
          </a:ln>
        </p:spPr>
      </p:pic>
      <p:sp>
        <p:nvSpPr>
          <p:cNvPr id="1064" name="For updates and more information on the BSR Program, including the new BSR On-Line Training Courses check out:…"/>
          <p:cNvSpPr txBox="1"/>
          <p:nvPr/>
        </p:nvSpPr>
        <p:spPr>
          <a:xfrm>
            <a:off x="8031088" y="6833534"/>
            <a:ext cx="3001417" cy="208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2000"/>
            </a:pPr>
            <a:r>
              <a:t>For updates and more information on the BSR Program, including the new BSR On-Line Training Courses check out:</a:t>
            </a:r>
          </a:p>
          <a:p>
            <a:pPr>
              <a:defRPr sz="2000">
                <a:solidFill>
                  <a:srgbClr val="000000"/>
                </a:solidFill>
              </a:defRPr>
            </a:pPr>
            <a:r>
              <a:t>BelliniBSR.com</a:t>
            </a:r>
          </a:p>
        </p:txBody>
      </p:sp>
      <p:sp>
        <p:nvSpPr>
          <p:cNvPr id="1065" name="Building Social Relationships through Evidence Based Social Skills Programming for Children and Youth"/>
          <p:cNvSpPr txBox="1"/>
          <p:nvPr>
            <p:ph type="title"/>
          </p:nvPr>
        </p:nvSpPr>
        <p:spPr>
          <a:xfrm>
            <a:off x="482600" y="6680200"/>
            <a:ext cx="7023100" cy="2413000"/>
          </a:xfrm>
          <a:prstGeom prst="rect">
            <a:avLst/>
          </a:prstGeom>
        </p:spPr>
        <p:txBody>
          <a:bodyPr/>
          <a:lstStyle/>
          <a:p>
            <a:pPr lvl="2" algn="l" defTabSz="309625">
              <a:lnSpc>
                <a:spcPct val="100000"/>
              </a:lnSpc>
              <a:spcBef>
                <a:spcPts val="800"/>
              </a:spcBef>
              <a:defRPr b="1" sz="2967">
                <a:solidFill>
                  <a:schemeClr val="accent5">
                    <a:hueOff val="-411174"/>
                    <a:satOff val="4030"/>
                    <a:lumOff val="-29867"/>
                  </a:schemeClr>
                </a:solidFill>
                <a:latin typeface="Georgia"/>
                <a:ea typeface="Georgia"/>
                <a:cs typeface="Georgia"/>
                <a:sym typeface="Georgia"/>
              </a:defRPr>
            </a:pPr>
            <a:r>
              <a:t>Building Social Relationships through Evidence Based Social Skills Programming for Children and Youth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