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8" r:id="rId6"/>
    <p:sldId id="260" r:id="rId7"/>
    <p:sldId id="261" r:id="rId8"/>
    <p:sldId id="265" r:id="rId9"/>
    <p:sldId id="266" r:id="rId10"/>
    <p:sldId id="267" r:id="rId11"/>
    <p:sldId id="268" r:id="rId12"/>
    <p:sldId id="269" r:id="rId13"/>
    <p:sldId id="262" r:id="rId14"/>
    <p:sldId id="264" r:id="rId15"/>
    <p:sldId id="263"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p:scale>
          <a:sx n="77" d="100"/>
          <a:sy n="77" d="100"/>
        </p:scale>
        <p:origin x="26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iefeld, Brian" userId="d1d546c9-1767-47f3-bbc0-682dda232a84" providerId="ADAL" clId="{F18A7930-4E47-4C06-890A-E81B3C6913BB}"/>
    <pc:docChg chg="custSel modSld">
      <pc:chgData name="Friefeld, Brian" userId="d1d546c9-1767-47f3-bbc0-682dda232a84" providerId="ADAL" clId="{F18A7930-4E47-4C06-890A-E81B3C6913BB}" dt="2025-04-07T15:44:05.061" v="537" actId="20577"/>
      <pc:docMkLst>
        <pc:docMk/>
      </pc:docMkLst>
      <pc:sldChg chg="modSp">
        <pc:chgData name="Friefeld, Brian" userId="d1d546c9-1767-47f3-bbc0-682dda232a84" providerId="ADAL" clId="{F18A7930-4E47-4C06-890A-E81B3C6913BB}" dt="2025-04-07T15:36:25.448" v="169" actId="20577"/>
        <pc:sldMkLst>
          <pc:docMk/>
          <pc:sldMk cId="3787455246" sldId="261"/>
        </pc:sldMkLst>
        <pc:spChg chg="mod">
          <ac:chgData name="Friefeld, Brian" userId="d1d546c9-1767-47f3-bbc0-682dda232a84" providerId="ADAL" clId="{F18A7930-4E47-4C06-890A-E81B3C6913BB}" dt="2025-04-07T15:36:25.448" v="169" actId="20577"/>
          <ac:spMkLst>
            <pc:docMk/>
            <pc:sldMk cId="3787455246" sldId="261"/>
            <ac:spMk id="3" creationId="{86D864E4-B2F9-D02F-3F1B-D7B348743A1E}"/>
          </ac:spMkLst>
        </pc:spChg>
      </pc:sldChg>
      <pc:sldChg chg="modSp">
        <pc:chgData name="Friefeld, Brian" userId="d1d546c9-1767-47f3-bbc0-682dda232a84" providerId="ADAL" clId="{F18A7930-4E47-4C06-890A-E81B3C6913BB}" dt="2025-04-07T15:44:05.061" v="537" actId="20577"/>
        <pc:sldMkLst>
          <pc:docMk/>
          <pc:sldMk cId="1216480147" sldId="262"/>
        </pc:sldMkLst>
        <pc:spChg chg="mod">
          <ac:chgData name="Friefeld, Brian" userId="d1d546c9-1767-47f3-bbc0-682dda232a84" providerId="ADAL" clId="{F18A7930-4E47-4C06-890A-E81B3C6913BB}" dt="2025-04-07T15:44:05.061" v="537" actId="20577"/>
          <ac:spMkLst>
            <pc:docMk/>
            <pc:sldMk cId="1216480147" sldId="262"/>
            <ac:spMk id="3" creationId="{4723396F-5D5B-9436-C276-A1131BCD7A4C}"/>
          </ac:spMkLst>
        </pc:spChg>
      </pc:sldChg>
      <pc:sldChg chg="modSp">
        <pc:chgData name="Friefeld, Brian" userId="d1d546c9-1767-47f3-bbc0-682dda232a84" providerId="ADAL" clId="{F18A7930-4E47-4C06-890A-E81B3C6913BB}" dt="2025-04-07T15:37:18.170" v="207" actId="20577"/>
        <pc:sldMkLst>
          <pc:docMk/>
          <pc:sldMk cId="285494775" sldId="265"/>
        </pc:sldMkLst>
        <pc:spChg chg="mod">
          <ac:chgData name="Friefeld, Brian" userId="d1d546c9-1767-47f3-bbc0-682dda232a84" providerId="ADAL" clId="{F18A7930-4E47-4C06-890A-E81B3C6913BB}" dt="2025-04-07T15:37:18.170" v="207" actId="20577"/>
          <ac:spMkLst>
            <pc:docMk/>
            <pc:sldMk cId="285494775" sldId="265"/>
            <ac:spMk id="3" creationId="{3E921A1F-1EB0-A0FB-8688-F991DC4FA65E}"/>
          </ac:spMkLst>
        </pc:spChg>
      </pc:sldChg>
      <pc:sldChg chg="modSp">
        <pc:chgData name="Friefeld, Brian" userId="d1d546c9-1767-47f3-bbc0-682dda232a84" providerId="ADAL" clId="{F18A7930-4E47-4C06-890A-E81B3C6913BB}" dt="2025-04-07T15:38:33.551" v="293" actId="20577"/>
        <pc:sldMkLst>
          <pc:docMk/>
          <pc:sldMk cId="4127223097" sldId="267"/>
        </pc:sldMkLst>
        <pc:spChg chg="mod">
          <ac:chgData name="Friefeld, Brian" userId="d1d546c9-1767-47f3-bbc0-682dda232a84" providerId="ADAL" clId="{F18A7930-4E47-4C06-890A-E81B3C6913BB}" dt="2025-04-07T15:38:33.551" v="293" actId="20577"/>
          <ac:spMkLst>
            <pc:docMk/>
            <pc:sldMk cId="4127223097" sldId="267"/>
            <ac:spMk id="3" creationId="{AFB749E0-BEDF-9F90-B28B-C3D9A4605083}"/>
          </ac:spMkLst>
        </pc:spChg>
      </pc:sldChg>
      <pc:sldChg chg="modSp">
        <pc:chgData name="Friefeld, Brian" userId="d1d546c9-1767-47f3-bbc0-682dda232a84" providerId="ADAL" clId="{F18A7930-4E47-4C06-890A-E81B3C6913BB}" dt="2025-04-07T15:40:11.712" v="353" actId="20577"/>
        <pc:sldMkLst>
          <pc:docMk/>
          <pc:sldMk cId="3361650923" sldId="268"/>
        </pc:sldMkLst>
        <pc:spChg chg="mod">
          <ac:chgData name="Friefeld, Brian" userId="d1d546c9-1767-47f3-bbc0-682dda232a84" providerId="ADAL" clId="{F18A7930-4E47-4C06-890A-E81B3C6913BB}" dt="2025-04-07T15:40:11.712" v="353" actId="20577"/>
          <ac:spMkLst>
            <pc:docMk/>
            <pc:sldMk cId="3361650923" sldId="268"/>
            <ac:spMk id="3" creationId="{9905EC93-7657-E1E0-4B74-366DEF595931}"/>
          </ac:spMkLst>
        </pc:spChg>
      </pc:sldChg>
      <pc:sldChg chg="modSp">
        <pc:chgData name="Friefeld, Brian" userId="d1d546c9-1767-47f3-bbc0-682dda232a84" providerId="ADAL" clId="{F18A7930-4E47-4C06-890A-E81B3C6913BB}" dt="2025-04-07T15:41:13.364" v="387" actId="255"/>
        <pc:sldMkLst>
          <pc:docMk/>
          <pc:sldMk cId="1723274917" sldId="269"/>
        </pc:sldMkLst>
        <pc:spChg chg="mod">
          <ac:chgData name="Friefeld, Brian" userId="d1d546c9-1767-47f3-bbc0-682dda232a84" providerId="ADAL" clId="{F18A7930-4E47-4C06-890A-E81B3C6913BB}" dt="2025-04-07T15:41:13.364" v="387" actId="255"/>
          <ac:spMkLst>
            <pc:docMk/>
            <pc:sldMk cId="1723274917" sldId="269"/>
            <ac:spMk id="3" creationId="{5838EB97-5846-6DF1-5C66-99DD3BC6C9E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7A13E8-0A46-4FD8-A168-7FC0CADC3BB4}"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0ABFE-CEF9-42C5-B2BC-5B14296E11D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8629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7A13E8-0A46-4FD8-A168-7FC0CADC3BB4}"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0ABFE-CEF9-42C5-B2BC-5B14296E11D2}" type="slidenum">
              <a:rPr lang="en-US" smtClean="0"/>
              <a:t>‹#›</a:t>
            </a:fld>
            <a:endParaRPr lang="en-US"/>
          </a:p>
        </p:txBody>
      </p:sp>
    </p:spTree>
    <p:extLst>
      <p:ext uri="{BB962C8B-B14F-4D97-AF65-F5344CB8AC3E}">
        <p14:creationId xmlns:p14="http://schemas.microsoft.com/office/powerpoint/2010/main" val="1707453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7A13E8-0A46-4FD8-A168-7FC0CADC3BB4}"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0ABFE-CEF9-42C5-B2BC-5B14296E11D2}" type="slidenum">
              <a:rPr lang="en-US" smtClean="0"/>
              <a:t>‹#›</a:t>
            </a:fld>
            <a:endParaRPr lang="en-US"/>
          </a:p>
        </p:txBody>
      </p:sp>
    </p:spTree>
    <p:extLst>
      <p:ext uri="{BB962C8B-B14F-4D97-AF65-F5344CB8AC3E}">
        <p14:creationId xmlns:p14="http://schemas.microsoft.com/office/powerpoint/2010/main" val="3087656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7A13E8-0A46-4FD8-A168-7FC0CADC3BB4}"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0ABFE-CEF9-42C5-B2BC-5B14296E11D2}" type="slidenum">
              <a:rPr lang="en-US" smtClean="0"/>
              <a:t>‹#›</a:t>
            </a:fld>
            <a:endParaRPr lang="en-US"/>
          </a:p>
        </p:txBody>
      </p:sp>
    </p:spTree>
    <p:extLst>
      <p:ext uri="{BB962C8B-B14F-4D97-AF65-F5344CB8AC3E}">
        <p14:creationId xmlns:p14="http://schemas.microsoft.com/office/powerpoint/2010/main" val="44976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7A13E8-0A46-4FD8-A168-7FC0CADC3BB4}"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0ABFE-CEF9-42C5-B2BC-5B14296E11D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4747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7A13E8-0A46-4FD8-A168-7FC0CADC3BB4}"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0ABFE-CEF9-42C5-B2BC-5B14296E11D2}" type="slidenum">
              <a:rPr lang="en-US" smtClean="0"/>
              <a:t>‹#›</a:t>
            </a:fld>
            <a:endParaRPr lang="en-US"/>
          </a:p>
        </p:txBody>
      </p:sp>
    </p:spTree>
    <p:extLst>
      <p:ext uri="{BB962C8B-B14F-4D97-AF65-F5344CB8AC3E}">
        <p14:creationId xmlns:p14="http://schemas.microsoft.com/office/powerpoint/2010/main" val="239591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7A13E8-0A46-4FD8-A168-7FC0CADC3BB4}"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E0ABFE-CEF9-42C5-B2BC-5B14296E11D2}" type="slidenum">
              <a:rPr lang="en-US" smtClean="0"/>
              <a:t>‹#›</a:t>
            </a:fld>
            <a:endParaRPr lang="en-US"/>
          </a:p>
        </p:txBody>
      </p:sp>
    </p:spTree>
    <p:extLst>
      <p:ext uri="{BB962C8B-B14F-4D97-AF65-F5344CB8AC3E}">
        <p14:creationId xmlns:p14="http://schemas.microsoft.com/office/powerpoint/2010/main" val="4996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7A13E8-0A46-4FD8-A168-7FC0CADC3BB4}"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E0ABFE-CEF9-42C5-B2BC-5B14296E11D2}" type="slidenum">
              <a:rPr lang="en-US" smtClean="0"/>
              <a:t>‹#›</a:t>
            </a:fld>
            <a:endParaRPr lang="en-US"/>
          </a:p>
        </p:txBody>
      </p:sp>
    </p:spTree>
    <p:extLst>
      <p:ext uri="{BB962C8B-B14F-4D97-AF65-F5344CB8AC3E}">
        <p14:creationId xmlns:p14="http://schemas.microsoft.com/office/powerpoint/2010/main" val="2484220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87A13E8-0A46-4FD8-A168-7FC0CADC3BB4}" type="datetimeFigureOut">
              <a:rPr lang="en-US" smtClean="0"/>
              <a:t>4/7/2025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CE0ABFE-CEF9-42C5-B2BC-5B14296E11D2}" type="slidenum">
              <a:rPr lang="en-US" smtClean="0"/>
              <a:t>‹#›</a:t>
            </a:fld>
            <a:endParaRPr lang="en-US"/>
          </a:p>
        </p:txBody>
      </p:sp>
    </p:spTree>
    <p:extLst>
      <p:ext uri="{BB962C8B-B14F-4D97-AF65-F5344CB8AC3E}">
        <p14:creationId xmlns:p14="http://schemas.microsoft.com/office/powerpoint/2010/main" val="1103797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87A13E8-0A46-4FD8-A168-7FC0CADC3BB4}" type="datetimeFigureOut">
              <a:rPr lang="en-US" smtClean="0"/>
              <a:t>4/7/2025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CE0ABFE-CEF9-42C5-B2BC-5B14296E11D2}" type="slidenum">
              <a:rPr lang="en-US" smtClean="0"/>
              <a:t>‹#›</a:t>
            </a:fld>
            <a:endParaRPr lang="en-US"/>
          </a:p>
        </p:txBody>
      </p:sp>
    </p:spTree>
    <p:extLst>
      <p:ext uri="{BB962C8B-B14F-4D97-AF65-F5344CB8AC3E}">
        <p14:creationId xmlns:p14="http://schemas.microsoft.com/office/powerpoint/2010/main" val="217678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7A13E8-0A46-4FD8-A168-7FC0CADC3BB4}"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0ABFE-CEF9-42C5-B2BC-5B14296E11D2}" type="slidenum">
              <a:rPr lang="en-US" smtClean="0"/>
              <a:t>‹#›</a:t>
            </a:fld>
            <a:endParaRPr lang="en-US"/>
          </a:p>
        </p:txBody>
      </p:sp>
    </p:spTree>
    <p:extLst>
      <p:ext uri="{BB962C8B-B14F-4D97-AF65-F5344CB8AC3E}">
        <p14:creationId xmlns:p14="http://schemas.microsoft.com/office/powerpoint/2010/main" val="484563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87A13E8-0A46-4FD8-A168-7FC0CADC3BB4}" type="datetimeFigureOut">
              <a:rPr lang="en-US" smtClean="0"/>
              <a:t>4/7/2025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CE0ABFE-CEF9-42C5-B2BC-5B14296E11D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585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85C0D-3780-B925-792D-949FA8A07A54}"/>
              </a:ext>
            </a:extLst>
          </p:cNvPr>
          <p:cNvSpPr>
            <a:spLocks noGrp="1"/>
          </p:cNvSpPr>
          <p:nvPr>
            <p:ph type="ctrTitle"/>
          </p:nvPr>
        </p:nvSpPr>
        <p:spPr/>
        <p:txBody>
          <a:bodyPr/>
          <a:lstStyle/>
          <a:p>
            <a:r>
              <a:rPr lang="en-US" dirty="0"/>
              <a:t>2024-25 Tentative Agreement (TA)</a:t>
            </a:r>
          </a:p>
        </p:txBody>
      </p:sp>
      <p:sp>
        <p:nvSpPr>
          <p:cNvPr id="3" name="Subtitle 2">
            <a:extLst>
              <a:ext uri="{FF2B5EF4-FFF2-40B4-BE49-F238E27FC236}">
                <a16:creationId xmlns:a16="http://schemas.microsoft.com/office/drawing/2014/main" id="{DC11826F-7C89-2657-29E7-7D08AF52EE41}"/>
              </a:ext>
            </a:extLst>
          </p:cNvPr>
          <p:cNvSpPr>
            <a:spLocks noGrp="1"/>
          </p:cNvSpPr>
          <p:nvPr>
            <p:ph type="subTitle" idx="1"/>
          </p:nvPr>
        </p:nvSpPr>
        <p:spPr/>
        <p:txBody>
          <a:bodyPr/>
          <a:lstStyle/>
          <a:p>
            <a:r>
              <a:rPr lang="en-US" dirty="0"/>
              <a:t>An update to and strengthening of Key portions of our cba in a lean Financial year</a:t>
            </a:r>
          </a:p>
        </p:txBody>
      </p:sp>
    </p:spTree>
    <p:extLst>
      <p:ext uri="{BB962C8B-B14F-4D97-AF65-F5344CB8AC3E}">
        <p14:creationId xmlns:p14="http://schemas.microsoft.com/office/powerpoint/2010/main" val="2980060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605EB-D150-F06A-0631-3B19F0F2475F}"/>
              </a:ext>
            </a:extLst>
          </p:cNvPr>
          <p:cNvSpPr>
            <a:spLocks noGrp="1"/>
          </p:cNvSpPr>
          <p:nvPr>
            <p:ph type="title"/>
          </p:nvPr>
        </p:nvSpPr>
        <p:spPr/>
        <p:txBody>
          <a:bodyPr/>
          <a:lstStyle/>
          <a:p>
            <a:r>
              <a:rPr lang="en-US" dirty="0">
                <a:solidFill>
                  <a:srgbClr val="FF0000"/>
                </a:solidFill>
              </a:rPr>
              <a:t>Article XIV: 2.0% Explained</a:t>
            </a:r>
          </a:p>
        </p:txBody>
      </p:sp>
      <p:sp>
        <p:nvSpPr>
          <p:cNvPr id="3" name="Content Placeholder 2">
            <a:extLst>
              <a:ext uri="{FF2B5EF4-FFF2-40B4-BE49-F238E27FC236}">
                <a16:creationId xmlns:a16="http://schemas.microsoft.com/office/drawing/2014/main" id="{4723396F-5D5B-9436-C276-A1131BCD7A4C}"/>
              </a:ext>
            </a:extLst>
          </p:cNvPr>
          <p:cNvSpPr>
            <a:spLocks noGrp="1"/>
          </p:cNvSpPr>
          <p:nvPr>
            <p:ph idx="1"/>
          </p:nvPr>
        </p:nvSpPr>
        <p:spPr/>
        <p:txBody>
          <a:bodyPr>
            <a:normAutofit fontScale="92500" lnSpcReduction="20000"/>
          </a:bodyPr>
          <a:lstStyle/>
          <a:p>
            <a:r>
              <a:rPr lang="en-US" b="0" i="0" dirty="0">
                <a:solidFill>
                  <a:srgbClr val="222222"/>
                </a:solidFill>
                <a:effectLst/>
                <a:latin typeface="Arial" panose="020B0604020202020204" pitchFamily="34" charset="0"/>
              </a:rPr>
              <a:t>In a year in which declining enrollment yielded MUSD $1.8 million less in ADA and with State COLA settling at 1.07%, a 2% raise on our salary schedule without touching health care contributions and no RIFs is </a:t>
            </a:r>
            <a:r>
              <a:rPr lang="en-US" b="1" i="0" dirty="0">
                <a:solidFill>
                  <a:srgbClr val="222222"/>
                </a:solidFill>
                <a:effectLst/>
                <a:latin typeface="Arial" panose="020B0604020202020204" pitchFamily="34" charset="0"/>
              </a:rPr>
              <a:t>an absolute win by our team for our members</a:t>
            </a:r>
            <a:r>
              <a:rPr lang="en-US" b="0" i="0" dirty="0">
                <a:solidFill>
                  <a:srgbClr val="222222"/>
                </a:solidFill>
                <a:effectLst/>
                <a:latin typeface="Arial" panose="020B0604020202020204" pitchFamily="34" charset="0"/>
              </a:rPr>
              <a:t>.</a:t>
            </a:r>
          </a:p>
          <a:p>
            <a:pPr lvl="1"/>
            <a:r>
              <a:rPr lang="en-US" b="0" i="0" dirty="0">
                <a:solidFill>
                  <a:srgbClr val="222222"/>
                </a:solidFill>
                <a:effectLst/>
                <a:latin typeface="Arial" panose="020B0604020202020204" pitchFamily="34" charset="0"/>
              </a:rPr>
              <a:t>This year the cost of a 1% raise for certificated staff is about $</a:t>
            </a:r>
            <a:r>
              <a:rPr lang="en-US" b="0" i="0">
                <a:solidFill>
                  <a:srgbClr val="222222"/>
                </a:solidFill>
                <a:effectLst/>
                <a:latin typeface="Arial" panose="020B0604020202020204" pitchFamily="34" charset="0"/>
              </a:rPr>
              <a:t>290,000 </a:t>
            </a:r>
            <a:r>
              <a:rPr lang="en-US" b="0" i="0" dirty="0">
                <a:solidFill>
                  <a:srgbClr val="222222"/>
                </a:solidFill>
                <a:effectLst/>
                <a:latin typeface="Arial" panose="020B0604020202020204" pitchFamily="34" charset="0"/>
              </a:rPr>
              <a:t>  </a:t>
            </a:r>
          </a:p>
          <a:p>
            <a:r>
              <a:rPr lang="en-US" b="0" i="0" dirty="0">
                <a:solidFill>
                  <a:srgbClr val="222222"/>
                </a:solidFill>
                <a:effectLst/>
                <a:latin typeface="Arial" panose="020B0604020202020204" pitchFamily="34" charset="0"/>
              </a:rPr>
              <a:t>For some context, a 1.07% COLA is less than half of the COLA MUSD received </a:t>
            </a:r>
            <a:r>
              <a:rPr lang="en-US" dirty="0">
                <a:solidFill>
                  <a:srgbClr val="222222"/>
                </a:solidFill>
                <a:latin typeface="Arial" panose="020B0604020202020204" pitchFamily="34" charset="0"/>
              </a:rPr>
              <a:t>during</a:t>
            </a:r>
            <a:r>
              <a:rPr lang="en-US" b="0" i="0" dirty="0">
                <a:solidFill>
                  <a:srgbClr val="222222"/>
                </a:solidFill>
                <a:effectLst/>
                <a:latin typeface="Arial" panose="020B0604020202020204" pitchFamily="34" charset="0"/>
              </a:rPr>
              <a:t> our 2008 “furlough years”; in 2001, when MEA negotiated a 9% raise the COLA was 10%; last year’s COLA was 8.22% and we negotiated a 4.5% on-going raise and 3% increase to stipends district-wide as well as a new stipend pay scale.</a:t>
            </a:r>
          </a:p>
          <a:p>
            <a:r>
              <a:rPr lang="en-US" b="0" i="0" dirty="0">
                <a:solidFill>
                  <a:srgbClr val="222222"/>
                </a:solidFill>
                <a:effectLst/>
                <a:latin typeface="Arial" panose="020B0604020202020204" pitchFamily="34" charset="0"/>
              </a:rPr>
              <a:t>Next, the bargaining team was able to increase the on-going raise from a proposed 1.5% to 2.0% by pushing the retroactivity of it from the beginning of the year to March 2025. </a:t>
            </a:r>
          </a:p>
          <a:p>
            <a:pPr lvl="1"/>
            <a:r>
              <a:rPr lang="en-US" b="0" i="0" dirty="0">
                <a:solidFill>
                  <a:srgbClr val="222222"/>
                </a:solidFill>
                <a:effectLst/>
                <a:latin typeface="Arial" panose="020B0604020202020204" pitchFamily="34" charset="0"/>
              </a:rPr>
              <a:t>In effect, by decreasing expenditures for this year, MUSD was able to allocate more money to the raise in outlying years. </a:t>
            </a:r>
          </a:p>
          <a:p>
            <a:r>
              <a:rPr lang="en-US" dirty="0">
                <a:solidFill>
                  <a:srgbClr val="222222"/>
                </a:solidFill>
                <a:latin typeface="Arial" panose="020B0604020202020204" pitchFamily="34" charset="0"/>
              </a:rPr>
              <a:t>Last, there are two major increases in expenditures that are draining MUSDs coffers: the hiring of agency workers to fill SPED positions and the necessary usage of professional services, such as lawyers</a:t>
            </a:r>
            <a:endParaRPr lang="en-US" b="0" i="0" dirty="0">
              <a:solidFill>
                <a:srgbClr val="222222"/>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1216480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0BE97-1066-0977-57ED-237AB1DD879E}"/>
              </a:ext>
            </a:extLst>
          </p:cNvPr>
          <p:cNvSpPr>
            <a:spLocks noGrp="1"/>
          </p:cNvSpPr>
          <p:nvPr>
            <p:ph type="title"/>
          </p:nvPr>
        </p:nvSpPr>
        <p:spPr/>
        <p:txBody>
          <a:bodyPr/>
          <a:lstStyle/>
          <a:p>
            <a:r>
              <a:rPr lang="en-US" b="1" dirty="0"/>
              <a:t>Comparisons</a:t>
            </a:r>
          </a:p>
        </p:txBody>
      </p:sp>
      <p:sp>
        <p:nvSpPr>
          <p:cNvPr id="3" name="Content Placeholder 2">
            <a:extLst>
              <a:ext uri="{FF2B5EF4-FFF2-40B4-BE49-F238E27FC236}">
                <a16:creationId xmlns:a16="http://schemas.microsoft.com/office/drawing/2014/main" id="{8C6B9759-99BF-DA88-4380-60853C841CA1}"/>
              </a:ext>
            </a:extLst>
          </p:cNvPr>
          <p:cNvSpPr>
            <a:spLocks noGrp="1"/>
          </p:cNvSpPr>
          <p:nvPr>
            <p:ph idx="1"/>
          </p:nvPr>
        </p:nvSpPr>
        <p:spPr/>
        <p:txBody>
          <a:bodyPr/>
          <a:lstStyle/>
          <a:p>
            <a:pPr algn="l"/>
            <a:r>
              <a:rPr lang="en-US" sz="2400" b="0" i="0" dirty="0">
                <a:solidFill>
                  <a:srgbClr val="222222"/>
                </a:solidFill>
                <a:effectLst/>
                <a:latin typeface="Arial" panose="020B0604020202020204" pitchFamily="34" charset="0"/>
              </a:rPr>
              <a:t>Las Virgenes: </a:t>
            </a:r>
            <a:r>
              <a:rPr lang="en-US" sz="2400" dirty="0">
                <a:solidFill>
                  <a:srgbClr val="222222"/>
                </a:solidFill>
                <a:latin typeface="Arial" panose="020B0604020202020204" pitchFamily="34" charset="0"/>
              </a:rPr>
              <a:t>1.5%</a:t>
            </a:r>
            <a:r>
              <a:rPr lang="en-US" sz="2400" b="0" i="0" dirty="0">
                <a:solidFill>
                  <a:srgbClr val="222222"/>
                </a:solidFill>
                <a:effectLst/>
                <a:latin typeface="Arial" panose="020B0604020202020204" pitchFamily="34" charset="0"/>
              </a:rPr>
              <a:t> on schedule, an increase to their medical contribution, and 2.8 RIFs (.8 certificated)</a:t>
            </a:r>
          </a:p>
          <a:p>
            <a:pPr algn="l"/>
            <a:r>
              <a:rPr lang="en-US" sz="2400" b="0" i="0" dirty="0">
                <a:solidFill>
                  <a:srgbClr val="222222"/>
                </a:solidFill>
                <a:effectLst/>
                <a:latin typeface="Arial" panose="020B0604020202020204" pitchFamily="34" charset="0"/>
              </a:rPr>
              <a:t>Conejo: </a:t>
            </a:r>
            <a:r>
              <a:rPr lang="en-US" sz="2400" dirty="0">
                <a:solidFill>
                  <a:srgbClr val="222222"/>
                </a:solidFill>
                <a:latin typeface="Arial" panose="020B0604020202020204" pitchFamily="34" charset="0"/>
              </a:rPr>
              <a:t>TA pending</a:t>
            </a:r>
            <a:endParaRPr lang="en-US" sz="2400" b="0" i="0" dirty="0">
              <a:solidFill>
                <a:srgbClr val="222222"/>
              </a:solidFill>
              <a:effectLst/>
              <a:latin typeface="Arial" panose="020B0604020202020204" pitchFamily="34" charset="0"/>
            </a:endParaRPr>
          </a:p>
          <a:p>
            <a:pPr algn="l"/>
            <a:r>
              <a:rPr lang="en-US" sz="2400" dirty="0">
                <a:solidFill>
                  <a:srgbClr val="222222"/>
                </a:solidFill>
                <a:latin typeface="Arial" panose="020B0604020202020204" pitchFamily="34" charset="0"/>
              </a:rPr>
              <a:t>Simi: TA pending and 12 RIFS</a:t>
            </a:r>
          </a:p>
          <a:p>
            <a:pPr marL="0" indent="0" algn="l">
              <a:buNone/>
            </a:pPr>
            <a:endParaRPr lang="en-US" b="0" i="0" dirty="0">
              <a:solidFill>
                <a:srgbClr val="222222"/>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521510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82D46-324B-BA08-B55F-49EFF52C2746}"/>
              </a:ext>
            </a:extLst>
          </p:cNvPr>
          <p:cNvSpPr>
            <a:spLocks noGrp="1"/>
          </p:cNvSpPr>
          <p:nvPr>
            <p:ph type="title"/>
          </p:nvPr>
        </p:nvSpPr>
        <p:spPr/>
        <p:txBody>
          <a:bodyPr/>
          <a:lstStyle/>
          <a:p>
            <a:r>
              <a:rPr lang="en-US" b="1" dirty="0"/>
              <a:t>President’s Recommendation</a:t>
            </a:r>
          </a:p>
        </p:txBody>
      </p:sp>
      <p:sp>
        <p:nvSpPr>
          <p:cNvPr id="3" name="Content Placeholder 2">
            <a:extLst>
              <a:ext uri="{FF2B5EF4-FFF2-40B4-BE49-F238E27FC236}">
                <a16:creationId xmlns:a16="http://schemas.microsoft.com/office/drawing/2014/main" id="{03CB147A-F6E4-EFC5-3226-2368B132F864}"/>
              </a:ext>
            </a:extLst>
          </p:cNvPr>
          <p:cNvSpPr>
            <a:spLocks noGrp="1"/>
          </p:cNvSpPr>
          <p:nvPr>
            <p:ph idx="1"/>
          </p:nvPr>
        </p:nvSpPr>
        <p:spPr/>
        <p:txBody>
          <a:bodyPr>
            <a:normAutofit/>
          </a:bodyPr>
          <a:lstStyle/>
          <a:p>
            <a:r>
              <a:rPr lang="en-US" sz="2400" dirty="0"/>
              <a:t>For the record, I am not on the Bargaining Team. The one vote I have is the same as all members’</a:t>
            </a:r>
          </a:p>
          <a:p>
            <a:r>
              <a:rPr lang="en-US" sz="2400" dirty="0"/>
              <a:t>I am especially pleased with the updates to safety and to evaluations</a:t>
            </a:r>
          </a:p>
          <a:p>
            <a:r>
              <a:rPr lang="en-US" sz="2400" dirty="0"/>
              <a:t>I hope that I have been clear from the start of this year that a (historically) low COLA would limit any on-going increase the certificated pay scale. 2.0% is a win.</a:t>
            </a:r>
          </a:p>
          <a:p>
            <a:r>
              <a:rPr lang="en-US" sz="2400" b="1" dirty="0">
                <a:solidFill>
                  <a:srgbClr val="FF0000"/>
                </a:solidFill>
              </a:rPr>
              <a:t>I recommend that you approve this TA.</a:t>
            </a:r>
          </a:p>
        </p:txBody>
      </p:sp>
    </p:spTree>
    <p:extLst>
      <p:ext uri="{BB962C8B-B14F-4D97-AF65-F5344CB8AC3E}">
        <p14:creationId xmlns:p14="http://schemas.microsoft.com/office/powerpoint/2010/main" val="960685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20615-D522-7122-FF4A-E17DD2396261}"/>
              </a:ext>
            </a:extLst>
          </p:cNvPr>
          <p:cNvSpPr>
            <a:spLocks noGrp="1"/>
          </p:cNvSpPr>
          <p:nvPr>
            <p:ph type="title"/>
          </p:nvPr>
        </p:nvSpPr>
        <p:spPr/>
        <p:txBody>
          <a:bodyPr>
            <a:normAutofit/>
          </a:bodyPr>
          <a:lstStyle/>
          <a:p>
            <a:r>
              <a:rPr lang="en-US" dirty="0"/>
              <a:t>Thank you, MEA Bargaining Team! </a:t>
            </a:r>
            <a:br>
              <a:rPr lang="en-US" dirty="0"/>
            </a:br>
            <a:endParaRPr lang="en-US" dirty="0"/>
          </a:p>
        </p:txBody>
      </p:sp>
      <p:graphicFrame>
        <p:nvGraphicFramePr>
          <p:cNvPr id="4" name="Table 4">
            <a:extLst>
              <a:ext uri="{FF2B5EF4-FFF2-40B4-BE49-F238E27FC236}">
                <a16:creationId xmlns:a16="http://schemas.microsoft.com/office/drawing/2014/main" id="{9C9A80BE-1065-1524-8110-9C4FBAA5EDD7}"/>
              </a:ext>
            </a:extLst>
          </p:cNvPr>
          <p:cNvGraphicFramePr>
            <a:graphicFrameLocks noGrp="1"/>
          </p:cNvGraphicFramePr>
          <p:nvPr>
            <p:ph idx="1"/>
            <p:extLst>
              <p:ext uri="{D42A27DB-BD31-4B8C-83A1-F6EECF244321}">
                <p14:modId xmlns:p14="http://schemas.microsoft.com/office/powerpoint/2010/main" val="3505399211"/>
              </p:ext>
            </p:extLst>
          </p:nvPr>
        </p:nvGraphicFramePr>
        <p:xfrm>
          <a:off x="1023938" y="1751527"/>
          <a:ext cx="9720260" cy="4557834"/>
        </p:xfrm>
        <a:graphic>
          <a:graphicData uri="http://schemas.openxmlformats.org/drawingml/2006/table">
            <a:tbl>
              <a:tblPr firstRow="1" bandRow="1">
                <a:tableStyleId>{5C22544A-7EE6-4342-B048-85BDC9FD1C3A}</a:tableStyleId>
              </a:tblPr>
              <a:tblGrid>
                <a:gridCol w="2430065">
                  <a:extLst>
                    <a:ext uri="{9D8B030D-6E8A-4147-A177-3AD203B41FA5}">
                      <a16:colId xmlns:a16="http://schemas.microsoft.com/office/drawing/2014/main" val="1295172224"/>
                    </a:ext>
                  </a:extLst>
                </a:gridCol>
                <a:gridCol w="2430065">
                  <a:extLst>
                    <a:ext uri="{9D8B030D-6E8A-4147-A177-3AD203B41FA5}">
                      <a16:colId xmlns:a16="http://schemas.microsoft.com/office/drawing/2014/main" val="2305705535"/>
                    </a:ext>
                  </a:extLst>
                </a:gridCol>
                <a:gridCol w="2430065">
                  <a:extLst>
                    <a:ext uri="{9D8B030D-6E8A-4147-A177-3AD203B41FA5}">
                      <a16:colId xmlns:a16="http://schemas.microsoft.com/office/drawing/2014/main" val="2353927494"/>
                    </a:ext>
                  </a:extLst>
                </a:gridCol>
                <a:gridCol w="2430065">
                  <a:extLst>
                    <a:ext uri="{9D8B030D-6E8A-4147-A177-3AD203B41FA5}">
                      <a16:colId xmlns:a16="http://schemas.microsoft.com/office/drawing/2014/main" val="939985960"/>
                    </a:ext>
                  </a:extLst>
                </a:gridCol>
              </a:tblGrid>
              <a:tr h="2278917">
                <a:tc>
                  <a:txBody>
                    <a:bodyPr/>
                    <a:lstStyle/>
                    <a:p>
                      <a:r>
                        <a:rPr lang="en-US" dirty="0"/>
                        <a:t>Lisa McCarter,</a:t>
                      </a:r>
                    </a:p>
                    <a:p>
                      <a:r>
                        <a:rPr lang="en-US" dirty="0"/>
                        <a:t>MEA Bargaining Chair &amp; TK-2 Rep</a:t>
                      </a:r>
                    </a:p>
                    <a:p>
                      <a:endParaRPr lang="en-US" dirty="0"/>
                    </a:p>
                    <a:p>
                      <a:r>
                        <a:rPr lang="en-US" dirty="0"/>
                        <a:t>MEA Vice President</a:t>
                      </a:r>
                    </a:p>
                    <a:p>
                      <a:r>
                        <a:rPr lang="en-US" dirty="0"/>
                        <a:t>AWALA</a:t>
                      </a:r>
                    </a:p>
                  </a:txBody>
                  <a:tcPr/>
                </a:tc>
                <a:tc>
                  <a:txBody>
                    <a:bodyPr/>
                    <a:lstStyle/>
                    <a:p>
                      <a:r>
                        <a:rPr lang="en-US" dirty="0"/>
                        <a:t>Kim Lemons,</a:t>
                      </a:r>
                    </a:p>
                    <a:p>
                      <a:r>
                        <a:rPr lang="en-US" dirty="0"/>
                        <a:t>Specials Rep</a:t>
                      </a:r>
                    </a:p>
                    <a:p>
                      <a:endParaRPr lang="en-US" dirty="0"/>
                    </a:p>
                    <a:p>
                      <a:endParaRPr lang="en-US" dirty="0"/>
                    </a:p>
                    <a:p>
                      <a:r>
                        <a:rPr lang="en-US" dirty="0"/>
                        <a:t>MEA Secretary &amp; Treasurer</a:t>
                      </a:r>
                    </a:p>
                    <a:p>
                      <a:r>
                        <a:rPr lang="en-US" dirty="0"/>
                        <a:t>MHS</a:t>
                      </a:r>
                    </a:p>
                  </a:txBody>
                  <a:tcPr/>
                </a:tc>
                <a:tc>
                  <a:txBody>
                    <a:bodyPr/>
                    <a:lstStyle/>
                    <a:p>
                      <a:r>
                        <a:rPr lang="en-US" dirty="0"/>
                        <a:t>Andrew Brady</a:t>
                      </a:r>
                    </a:p>
                    <a:p>
                      <a:r>
                        <a:rPr lang="en-US" dirty="0"/>
                        <a:t>Middle School Rep</a:t>
                      </a:r>
                    </a:p>
                    <a:p>
                      <a:endParaRPr lang="en-US" dirty="0"/>
                    </a:p>
                    <a:p>
                      <a:endParaRPr lang="en-US" dirty="0"/>
                    </a:p>
                    <a:p>
                      <a:r>
                        <a:rPr lang="en-US" dirty="0"/>
                        <a:t>MVMS</a:t>
                      </a:r>
                    </a:p>
                  </a:txBody>
                  <a:tcPr/>
                </a:tc>
                <a:tc>
                  <a:txBody>
                    <a:bodyPr/>
                    <a:lstStyle/>
                    <a:p>
                      <a:r>
                        <a:rPr lang="en-US" dirty="0"/>
                        <a:t>Rob Dearborn</a:t>
                      </a:r>
                    </a:p>
                    <a:p>
                      <a:r>
                        <a:rPr lang="en-US" dirty="0"/>
                        <a:t>HS Rep</a:t>
                      </a:r>
                    </a:p>
                    <a:p>
                      <a:endParaRPr lang="en-US" dirty="0"/>
                    </a:p>
                    <a:p>
                      <a:endParaRPr lang="en-US" dirty="0"/>
                    </a:p>
                    <a:p>
                      <a:r>
                        <a:rPr lang="en-US" dirty="0"/>
                        <a:t>MHS</a:t>
                      </a:r>
                    </a:p>
                  </a:txBody>
                  <a:tcPr/>
                </a:tc>
                <a:extLst>
                  <a:ext uri="{0D108BD9-81ED-4DB2-BD59-A6C34878D82A}">
                    <a16:rowId xmlns:a16="http://schemas.microsoft.com/office/drawing/2014/main" val="1029388293"/>
                  </a:ext>
                </a:extLst>
              </a:tr>
              <a:tr h="2278917">
                <a:tc>
                  <a:txBody>
                    <a:bodyPr/>
                    <a:lstStyle/>
                    <a:p>
                      <a:r>
                        <a:rPr lang="en-US" dirty="0"/>
                        <a:t>Matt </a:t>
                      </a:r>
                      <a:r>
                        <a:rPr lang="en-US" dirty="0" err="1"/>
                        <a:t>Guske</a:t>
                      </a:r>
                      <a:endParaRPr lang="en-US" dirty="0"/>
                    </a:p>
                    <a:p>
                      <a:r>
                        <a:rPr lang="en-US" dirty="0"/>
                        <a:t>MHS Rep</a:t>
                      </a:r>
                    </a:p>
                    <a:p>
                      <a:endParaRPr lang="en-US" dirty="0"/>
                    </a:p>
                    <a:p>
                      <a:r>
                        <a:rPr lang="en-US" dirty="0"/>
                        <a:t>MM</a:t>
                      </a:r>
                    </a:p>
                  </a:txBody>
                  <a:tcPr/>
                </a:tc>
                <a:tc>
                  <a:txBody>
                    <a:bodyPr/>
                    <a:lstStyle/>
                    <a:p>
                      <a:r>
                        <a:rPr lang="en-US" dirty="0"/>
                        <a:t>Alyssa Aguirre</a:t>
                      </a:r>
                    </a:p>
                    <a:p>
                      <a:r>
                        <a:rPr lang="en-US" dirty="0"/>
                        <a:t>Counselor Rep</a:t>
                      </a:r>
                    </a:p>
                    <a:p>
                      <a:endParaRPr lang="en-US" dirty="0"/>
                    </a:p>
                    <a:p>
                      <a:r>
                        <a:rPr lang="en-US" dirty="0"/>
                        <a:t>MHS</a:t>
                      </a:r>
                    </a:p>
                    <a:p>
                      <a:endParaRPr lang="en-US" dirty="0"/>
                    </a:p>
                  </a:txBody>
                  <a:tcPr/>
                </a:tc>
                <a:tc>
                  <a:txBody>
                    <a:bodyPr/>
                    <a:lstStyle/>
                    <a:p>
                      <a:r>
                        <a:rPr lang="en-US" dirty="0"/>
                        <a:t>Jake Anderson</a:t>
                      </a:r>
                    </a:p>
                    <a:p>
                      <a:r>
                        <a:rPr lang="en-US" dirty="0"/>
                        <a:t>CTA Staff</a:t>
                      </a:r>
                    </a:p>
                  </a:txBody>
                  <a:tcPr/>
                </a:tc>
                <a:tc>
                  <a:txBody>
                    <a:bodyPr/>
                    <a:lstStyle/>
                    <a:p>
                      <a:r>
                        <a:rPr lang="en-US" dirty="0"/>
                        <a:t>Ryan Huisenga</a:t>
                      </a:r>
                    </a:p>
                    <a:p>
                      <a:r>
                        <a:rPr lang="en-US" dirty="0"/>
                        <a:t>Non- Voting Observer</a:t>
                      </a:r>
                    </a:p>
                    <a:p>
                      <a:endParaRPr lang="en-US" dirty="0"/>
                    </a:p>
                    <a:p>
                      <a:r>
                        <a:rPr lang="en-US" dirty="0"/>
                        <a:t>MHS</a:t>
                      </a:r>
                    </a:p>
                  </a:txBody>
                  <a:tcPr/>
                </a:tc>
                <a:extLst>
                  <a:ext uri="{0D108BD9-81ED-4DB2-BD59-A6C34878D82A}">
                    <a16:rowId xmlns:a16="http://schemas.microsoft.com/office/drawing/2014/main" val="1098407170"/>
                  </a:ext>
                </a:extLst>
              </a:tr>
            </a:tbl>
          </a:graphicData>
        </a:graphic>
      </p:graphicFrame>
    </p:spTree>
    <p:extLst>
      <p:ext uri="{BB962C8B-B14F-4D97-AF65-F5344CB8AC3E}">
        <p14:creationId xmlns:p14="http://schemas.microsoft.com/office/powerpoint/2010/main" val="183400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63585-21DE-589D-FC1E-BF1E12FC85D2}"/>
              </a:ext>
            </a:extLst>
          </p:cNvPr>
          <p:cNvSpPr>
            <a:spLocks noGrp="1"/>
          </p:cNvSpPr>
          <p:nvPr>
            <p:ph type="title"/>
          </p:nvPr>
        </p:nvSpPr>
        <p:spPr>
          <a:xfrm>
            <a:off x="1097280" y="286604"/>
            <a:ext cx="10058400" cy="1186062"/>
          </a:xfrm>
        </p:spPr>
        <p:txBody>
          <a:bodyPr>
            <a:normAutofit/>
          </a:bodyPr>
          <a:lstStyle/>
          <a:p>
            <a:r>
              <a:rPr lang="en-US" sz="4000" b="1" dirty="0"/>
              <a:t>The Big Picture</a:t>
            </a:r>
          </a:p>
        </p:txBody>
      </p:sp>
      <p:sp>
        <p:nvSpPr>
          <p:cNvPr id="3" name="Content Placeholder 2">
            <a:extLst>
              <a:ext uri="{FF2B5EF4-FFF2-40B4-BE49-F238E27FC236}">
                <a16:creationId xmlns:a16="http://schemas.microsoft.com/office/drawing/2014/main" id="{7B0B44B0-7D9D-E6E9-E7DE-6AD19063ACC4}"/>
              </a:ext>
            </a:extLst>
          </p:cNvPr>
          <p:cNvSpPr>
            <a:spLocks noGrp="1"/>
          </p:cNvSpPr>
          <p:nvPr>
            <p:ph idx="1"/>
          </p:nvPr>
        </p:nvSpPr>
        <p:spPr>
          <a:xfrm>
            <a:off x="1024128" y="1318661"/>
            <a:ext cx="9720073" cy="5332396"/>
          </a:xfrm>
        </p:spPr>
        <p:txBody>
          <a:bodyPr>
            <a:normAutofit fontScale="25000" lnSpcReduction="20000"/>
          </a:bodyPr>
          <a:lstStyle/>
          <a:p>
            <a:endParaRPr lang="en-US" sz="6400" dirty="0"/>
          </a:p>
          <a:p>
            <a:endParaRPr lang="en-US" sz="6400" dirty="0"/>
          </a:p>
          <a:p>
            <a:r>
              <a:rPr lang="en-US" sz="9600" dirty="0"/>
              <a:t>This year the contract negotiations were limited to three articles from each side. </a:t>
            </a:r>
          </a:p>
          <a:p>
            <a:r>
              <a:rPr lang="en-US" sz="9600" dirty="0"/>
              <a:t>The MEA Bargaining Team chose to, in addition to </a:t>
            </a:r>
            <a:r>
              <a:rPr lang="en-US" sz="9600" i="1" dirty="0"/>
              <a:t>Article XIV: Salary Schedule</a:t>
            </a:r>
            <a:r>
              <a:rPr lang="en-US" sz="9600" dirty="0"/>
              <a:t>, open </a:t>
            </a:r>
            <a:r>
              <a:rPr lang="en-US" sz="9600" i="1" dirty="0"/>
              <a:t>Article VII: Safety</a:t>
            </a:r>
            <a:r>
              <a:rPr lang="en-US" sz="9600" dirty="0"/>
              <a:t> and </a:t>
            </a:r>
            <a:r>
              <a:rPr lang="en-US" sz="9600" i="1" dirty="0"/>
              <a:t>Article X: Evaluations</a:t>
            </a:r>
            <a:r>
              <a:rPr lang="en-US" sz="9600" dirty="0"/>
              <a:t>   </a:t>
            </a:r>
          </a:p>
          <a:p>
            <a:r>
              <a:rPr lang="en-US" sz="9600" dirty="0"/>
              <a:t>MUSD chose to open </a:t>
            </a:r>
            <a:r>
              <a:rPr lang="en-US" sz="9600" i="1" dirty="0"/>
              <a:t>Article X: Working Hours and Calendar </a:t>
            </a:r>
            <a:r>
              <a:rPr lang="en-US" sz="9600" dirty="0"/>
              <a:t>and </a:t>
            </a:r>
            <a:r>
              <a:rPr lang="en-US" sz="9600" i="1" dirty="0"/>
              <a:t>Article XIII: Leaves</a:t>
            </a:r>
          </a:p>
          <a:p>
            <a:r>
              <a:rPr lang="en-US" sz="9600" dirty="0"/>
              <a:t>The Team negotiates for all members district-wide </a:t>
            </a:r>
          </a:p>
          <a:p>
            <a:r>
              <a:rPr lang="en-US" sz="9600" dirty="0"/>
              <a:t>The bargaining process is incremental and cyclical. </a:t>
            </a:r>
          </a:p>
          <a:p>
            <a:r>
              <a:rPr lang="en-US" sz="9600" dirty="0"/>
              <a:t>MUSD and MEA agreed upon a 2.0% raise retroactive to March 1</a:t>
            </a:r>
            <a:r>
              <a:rPr lang="en-US" sz="9600" baseline="30000" dirty="0"/>
              <a:t>st</a:t>
            </a:r>
            <a:r>
              <a:rPr lang="en-US" sz="9600" dirty="0"/>
              <a:t>, 2025</a:t>
            </a:r>
          </a:p>
          <a:p>
            <a:pPr lvl="1"/>
            <a:r>
              <a:rPr lang="en-US" sz="9600" dirty="0"/>
              <a:t>An ongoing salary increase for MEA = $578,006  (or $289,003 x 2)</a:t>
            </a:r>
          </a:p>
          <a:p>
            <a:r>
              <a:rPr lang="en-US" sz="9600" dirty="0"/>
              <a:t>We’ll open the voting on Thursday, April 11</a:t>
            </a:r>
            <a:r>
              <a:rPr lang="en-US" sz="9600" baseline="30000" dirty="0"/>
              <a:t>th</a:t>
            </a:r>
            <a:r>
              <a:rPr lang="en-US" sz="9600" dirty="0"/>
              <a:t> and keep the voting open until April 28</a:t>
            </a:r>
            <a:r>
              <a:rPr lang="en-US" sz="9600" baseline="30000" dirty="0"/>
              <a:t>th</a:t>
            </a:r>
            <a:r>
              <a:rPr lang="en-US" sz="9600" dirty="0"/>
              <a:t>, 2025.</a:t>
            </a:r>
          </a:p>
          <a:p>
            <a:endParaRPr lang="en-US" sz="9600" dirty="0"/>
          </a:p>
          <a:p>
            <a:endParaRPr lang="en-US" sz="8000" dirty="0"/>
          </a:p>
          <a:p>
            <a:r>
              <a:rPr lang="en-US" dirty="0"/>
              <a:t>   </a:t>
            </a:r>
          </a:p>
        </p:txBody>
      </p:sp>
    </p:spTree>
    <p:extLst>
      <p:ext uri="{BB962C8B-B14F-4D97-AF65-F5344CB8AC3E}">
        <p14:creationId xmlns:p14="http://schemas.microsoft.com/office/powerpoint/2010/main" val="3152154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1AB11-B659-7AEE-A6F9-C61550D93125}"/>
              </a:ext>
            </a:extLst>
          </p:cNvPr>
          <p:cNvSpPr>
            <a:spLocks noGrp="1"/>
          </p:cNvSpPr>
          <p:nvPr>
            <p:ph type="title"/>
          </p:nvPr>
        </p:nvSpPr>
        <p:spPr>
          <a:xfrm>
            <a:off x="1097280" y="286604"/>
            <a:ext cx="10058400" cy="791426"/>
          </a:xfrm>
        </p:spPr>
        <p:txBody>
          <a:bodyPr>
            <a:normAutofit/>
          </a:bodyPr>
          <a:lstStyle/>
          <a:p>
            <a:r>
              <a:rPr lang="en-US" sz="2800" dirty="0"/>
              <a:t>Elements of the TA</a:t>
            </a:r>
          </a:p>
        </p:txBody>
      </p:sp>
      <p:sp>
        <p:nvSpPr>
          <p:cNvPr id="3" name="Content Placeholder 2">
            <a:extLst>
              <a:ext uri="{FF2B5EF4-FFF2-40B4-BE49-F238E27FC236}">
                <a16:creationId xmlns:a16="http://schemas.microsoft.com/office/drawing/2014/main" id="{86D864E4-B2F9-D02F-3F1B-D7B348743A1E}"/>
              </a:ext>
            </a:extLst>
          </p:cNvPr>
          <p:cNvSpPr>
            <a:spLocks noGrp="1"/>
          </p:cNvSpPr>
          <p:nvPr>
            <p:ph idx="1"/>
          </p:nvPr>
        </p:nvSpPr>
        <p:spPr>
          <a:xfrm>
            <a:off x="1097280" y="1010652"/>
            <a:ext cx="10058400" cy="5313145"/>
          </a:xfrm>
        </p:spPr>
        <p:txBody>
          <a:bodyPr>
            <a:normAutofit/>
          </a:bodyPr>
          <a:lstStyle/>
          <a:p>
            <a:pPr marL="0" indent="0">
              <a:buNone/>
            </a:pPr>
            <a:r>
              <a:rPr lang="en-US" sz="3000" dirty="0"/>
              <a:t> </a:t>
            </a:r>
          </a:p>
          <a:p>
            <a:pPr algn="l" rtl="0">
              <a:buNone/>
            </a:pPr>
            <a:endParaRPr lang="en-US" b="0" i="0" dirty="0">
              <a:solidFill>
                <a:srgbClr val="222222"/>
              </a:solidFill>
              <a:effectLst/>
              <a:latin typeface="Arial" panose="020B0604020202020204" pitchFamily="34" charset="0"/>
            </a:endParaRPr>
          </a:p>
          <a:p>
            <a:pPr algn="l" rtl="0">
              <a:buNone/>
            </a:pPr>
            <a:r>
              <a:rPr lang="en-US" b="0" i="0" dirty="0">
                <a:solidFill>
                  <a:srgbClr val="222222"/>
                </a:solidFill>
                <a:effectLst/>
                <a:latin typeface="Arial" panose="020B0604020202020204" pitchFamily="34" charset="0"/>
              </a:rPr>
              <a:t>1. </a:t>
            </a:r>
            <a:r>
              <a:rPr lang="en-US" b="0" i="1" dirty="0">
                <a:solidFill>
                  <a:srgbClr val="222222"/>
                </a:solidFill>
                <a:effectLst/>
                <a:latin typeface="Arial" panose="020B0604020202020204" pitchFamily="34" charset="0"/>
              </a:rPr>
              <a:t>Article V: Working Hours and Calendar</a:t>
            </a:r>
            <a:r>
              <a:rPr lang="en-US" b="0" i="0" dirty="0">
                <a:solidFill>
                  <a:srgbClr val="222222"/>
                </a:solidFill>
                <a:effectLst/>
                <a:latin typeface="Arial" panose="020B0604020202020204" pitchFamily="34" charset="0"/>
              </a:rPr>
              <a:t>: the two sides agreed to clarify language about back-to-school nights</a:t>
            </a:r>
          </a:p>
          <a:p>
            <a:pPr algn="l" rtl="0">
              <a:buNone/>
            </a:pPr>
            <a:r>
              <a:rPr lang="en-US" b="0" i="0" dirty="0">
                <a:solidFill>
                  <a:srgbClr val="222222"/>
                </a:solidFill>
                <a:effectLst/>
                <a:latin typeface="Arial" panose="020B0604020202020204" pitchFamily="34" charset="0"/>
              </a:rPr>
              <a:t>2. </a:t>
            </a:r>
            <a:r>
              <a:rPr lang="en-US" b="0" i="1" dirty="0">
                <a:solidFill>
                  <a:srgbClr val="222222"/>
                </a:solidFill>
                <a:effectLst/>
                <a:latin typeface="Arial" panose="020B0604020202020204" pitchFamily="34" charset="0"/>
              </a:rPr>
              <a:t>Article VII: Safety</a:t>
            </a:r>
            <a:r>
              <a:rPr lang="en-US" b="0" i="0" dirty="0">
                <a:solidFill>
                  <a:srgbClr val="222222"/>
                </a:solidFill>
                <a:effectLst/>
                <a:latin typeface="Arial" panose="020B0604020202020204" pitchFamily="34" charset="0"/>
              </a:rPr>
              <a:t>: MEA and MUSD bolstered this dated and deficient section of the contract to reflect State law and the reality of emergencies, both natural and human-made.</a:t>
            </a:r>
          </a:p>
          <a:p>
            <a:pPr algn="l" rtl="0">
              <a:buNone/>
            </a:pPr>
            <a:r>
              <a:rPr lang="en-US" b="0" i="0" dirty="0">
                <a:solidFill>
                  <a:srgbClr val="222222"/>
                </a:solidFill>
                <a:effectLst/>
                <a:latin typeface="Arial" panose="020B0604020202020204" pitchFamily="34" charset="0"/>
              </a:rPr>
              <a:t>3. </a:t>
            </a:r>
            <a:r>
              <a:rPr lang="en-US" b="0" i="1" dirty="0">
                <a:solidFill>
                  <a:srgbClr val="222222"/>
                </a:solidFill>
                <a:effectLst/>
                <a:latin typeface="Arial" panose="020B0604020202020204" pitchFamily="34" charset="0"/>
              </a:rPr>
              <a:t>Article X: Evaluations</a:t>
            </a:r>
            <a:r>
              <a:rPr lang="en-US" b="0" i="0" dirty="0">
                <a:solidFill>
                  <a:srgbClr val="222222"/>
                </a:solidFill>
                <a:effectLst/>
                <a:latin typeface="Arial" panose="020B0604020202020204" pitchFamily="34" charset="0"/>
              </a:rPr>
              <a:t>: MEA and MUSD </a:t>
            </a:r>
            <a:r>
              <a:rPr lang="en-US" dirty="0">
                <a:solidFill>
                  <a:srgbClr val="222222"/>
                </a:solidFill>
                <a:latin typeface="Arial" panose="020B0604020202020204" pitchFamily="34" charset="0"/>
              </a:rPr>
              <a:t>meticulously</a:t>
            </a:r>
            <a:r>
              <a:rPr lang="en-US" b="0" i="0" dirty="0">
                <a:solidFill>
                  <a:srgbClr val="222222"/>
                </a:solidFill>
                <a:effectLst/>
                <a:latin typeface="Arial" panose="020B0604020202020204" pitchFamily="34" charset="0"/>
              </a:rPr>
              <a:t> updated, clarified, and reorganized this vital portion of the contract. </a:t>
            </a:r>
          </a:p>
          <a:p>
            <a:pPr algn="l" rtl="0">
              <a:buNone/>
            </a:pPr>
            <a:r>
              <a:rPr lang="en-US" dirty="0">
                <a:solidFill>
                  <a:srgbClr val="222222"/>
                </a:solidFill>
                <a:latin typeface="Arial" panose="020B0604020202020204" pitchFamily="34" charset="0"/>
              </a:rPr>
              <a:t>4. Article XIII: Leaves: the two sides agreed to ensure that school counselors that are on leave are entitled to the same benefits as classroom teachers. We also updated language related to doctor’s notes.</a:t>
            </a:r>
            <a:endParaRPr lang="en-US" b="0" i="0" dirty="0">
              <a:solidFill>
                <a:srgbClr val="222222"/>
              </a:solidFill>
              <a:effectLst/>
              <a:latin typeface="Arial" panose="020B0604020202020204" pitchFamily="34" charset="0"/>
            </a:endParaRPr>
          </a:p>
          <a:p>
            <a:pPr algn="l" rtl="0">
              <a:buNone/>
            </a:pPr>
            <a:r>
              <a:rPr lang="en-US" b="0" i="0" dirty="0">
                <a:solidFill>
                  <a:srgbClr val="222222"/>
                </a:solidFill>
                <a:effectLst/>
                <a:latin typeface="Arial" panose="020B0604020202020204" pitchFamily="34" charset="0"/>
              </a:rPr>
              <a:t>4. </a:t>
            </a:r>
            <a:r>
              <a:rPr lang="en-US" b="0" i="1" dirty="0">
                <a:solidFill>
                  <a:srgbClr val="222222"/>
                </a:solidFill>
                <a:effectLst/>
                <a:latin typeface="Arial" panose="020B0604020202020204" pitchFamily="34" charset="0"/>
              </a:rPr>
              <a:t>Article XIV: Salary</a:t>
            </a:r>
            <a:r>
              <a:rPr lang="en-US" b="0" i="0" dirty="0">
                <a:solidFill>
                  <a:srgbClr val="222222"/>
                </a:solidFill>
                <a:effectLst/>
                <a:latin typeface="Arial" panose="020B0604020202020204" pitchFamily="34" charset="0"/>
              </a:rPr>
              <a:t>: the two sides agreed on an on-going 2% raise in compensation on our salary scale retroactive to March 1st, 2025. </a:t>
            </a:r>
          </a:p>
          <a:p>
            <a:endParaRPr lang="en-US" dirty="0"/>
          </a:p>
        </p:txBody>
      </p:sp>
    </p:spTree>
    <p:extLst>
      <p:ext uri="{BB962C8B-B14F-4D97-AF65-F5344CB8AC3E}">
        <p14:creationId xmlns:p14="http://schemas.microsoft.com/office/powerpoint/2010/main" val="3787455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B6D24-46AC-1DA3-8F04-749145DAE81A}"/>
              </a:ext>
            </a:extLst>
          </p:cNvPr>
          <p:cNvSpPr>
            <a:spLocks noGrp="1"/>
          </p:cNvSpPr>
          <p:nvPr>
            <p:ph type="title"/>
          </p:nvPr>
        </p:nvSpPr>
        <p:spPr/>
        <p:txBody>
          <a:bodyPr/>
          <a:lstStyle/>
          <a:p>
            <a:r>
              <a:rPr lang="en-US" dirty="0"/>
              <a:t>What We Asked for But Did not Get</a:t>
            </a:r>
          </a:p>
        </p:txBody>
      </p:sp>
      <p:sp>
        <p:nvSpPr>
          <p:cNvPr id="3" name="Content Placeholder 2">
            <a:extLst>
              <a:ext uri="{FF2B5EF4-FFF2-40B4-BE49-F238E27FC236}">
                <a16:creationId xmlns:a16="http://schemas.microsoft.com/office/drawing/2014/main" id="{3E921A1F-1EB0-A0FB-8688-F991DC4FA65E}"/>
              </a:ext>
            </a:extLst>
          </p:cNvPr>
          <p:cNvSpPr>
            <a:spLocks noGrp="1"/>
          </p:cNvSpPr>
          <p:nvPr>
            <p:ph idx="1"/>
          </p:nvPr>
        </p:nvSpPr>
        <p:spPr>
          <a:xfrm>
            <a:off x="1097280" y="1845734"/>
            <a:ext cx="10058400" cy="2456759"/>
          </a:xfrm>
        </p:spPr>
        <p:txBody>
          <a:bodyPr/>
          <a:lstStyle/>
          <a:p>
            <a:r>
              <a:rPr lang="en-US" sz="2800" dirty="0"/>
              <a:t>$3.0% retroactive to January, 2025</a:t>
            </a:r>
          </a:p>
          <a:p>
            <a:r>
              <a:rPr lang="en-US" sz="2800" dirty="0"/>
              <a:t>Changes to the Salary Scale to allow for the application of more on-going education units (we’ll continue to work on this)</a:t>
            </a:r>
          </a:p>
          <a:p>
            <a:endParaRPr lang="en-US" dirty="0"/>
          </a:p>
        </p:txBody>
      </p:sp>
    </p:spTree>
    <p:extLst>
      <p:ext uri="{BB962C8B-B14F-4D97-AF65-F5344CB8AC3E}">
        <p14:creationId xmlns:p14="http://schemas.microsoft.com/office/powerpoint/2010/main" val="285494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45ACC-BD04-0070-DFBC-0A08471F6764}"/>
              </a:ext>
            </a:extLst>
          </p:cNvPr>
          <p:cNvSpPr>
            <a:spLocks noGrp="1"/>
          </p:cNvSpPr>
          <p:nvPr>
            <p:ph type="title"/>
          </p:nvPr>
        </p:nvSpPr>
        <p:spPr/>
        <p:txBody>
          <a:bodyPr/>
          <a:lstStyle/>
          <a:p>
            <a:r>
              <a:rPr lang="en-US" dirty="0">
                <a:solidFill>
                  <a:srgbClr val="FF0000"/>
                </a:solidFill>
              </a:rPr>
              <a:t>Article V: Calendar and Working Hours</a:t>
            </a:r>
          </a:p>
        </p:txBody>
      </p:sp>
      <p:sp>
        <p:nvSpPr>
          <p:cNvPr id="3" name="Content Placeholder 2">
            <a:extLst>
              <a:ext uri="{FF2B5EF4-FFF2-40B4-BE49-F238E27FC236}">
                <a16:creationId xmlns:a16="http://schemas.microsoft.com/office/drawing/2014/main" id="{8FE14F86-4020-551E-73B3-E789B82B3DBB}"/>
              </a:ext>
            </a:extLst>
          </p:cNvPr>
          <p:cNvSpPr>
            <a:spLocks noGrp="1"/>
          </p:cNvSpPr>
          <p:nvPr>
            <p:ph idx="1"/>
          </p:nvPr>
        </p:nvSpPr>
        <p:spPr/>
        <p:txBody>
          <a:bodyPr>
            <a:normAutofit/>
          </a:bodyPr>
          <a:lstStyle/>
          <a:p>
            <a:r>
              <a:rPr lang="en-US" sz="2400" dirty="0">
                <a:effectLst/>
                <a:latin typeface="Californian FB" panose="0207040306080B030204" pitchFamily="18" charset="0"/>
                <a:ea typeface="Times New Roman" panose="02020603050405020304" pitchFamily="18" charset="0"/>
                <a:cs typeface="Times New Roman" panose="02020603050405020304" pitchFamily="18" charset="0"/>
              </a:rPr>
              <a:t>The District proposed to clarify teacher obligation to attend back to school nights</a:t>
            </a:r>
          </a:p>
          <a:p>
            <a:pPr lvl="1"/>
            <a:r>
              <a:rPr lang="en-US" sz="2400" dirty="0">
                <a:latin typeface="Californian FB" panose="0207040306080B030204" pitchFamily="18" charset="0"/>
                <a:ea typeface="Times New Roman" panose="02020603050405020304" pitchFamily="18" charset="0"/>
                <a:cs typeface="Times New Roman" panose="02020603050405020304" pitchFamily="18" charset="0"/>
              </a:rPr>
              <a:t>MEA and MUSD had been at odds over what should happen if a teacher has an unexcused absence from Back-to-School night. The District had been threatening to dock the absent teacher a half day’s pay. MEA balked at this. The two sides agreed that attendance at this event and at graduation is a part of the educator’s professional obligation. This new language does not allow for the District to deduct pay; rather, an unexcused and unexplained absence is a disciplinary issue, not a monetary one. </a:t>
            </a:r>
            <a:endParaRPr lang="en-US" sz="2400" dirty="0">
              <a:effectLst/>
              <a:latin typeface="Californian FB" panose="0207040306080B0302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3868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F838F-45C4-91AE-D103-B00D13A3953A}"/>
              </a:ext>
            </a:extLst>
          </p:cNvPr>
          <p:cNvSpPr>
            <a:spLocks noGrp="1"/>
          </p:cNvSpPr>
          <p:nvPr>
            <p:ph type="title"/>
          </p:nvPr>
        </p:nvSpPr>
        <p:spPr/>
        <p:txBody>
          <a:bodyPr/>
          <a:lstStyle/>
          <a:p>
            <a:r>
              <a:rPr lang="en-US" b="0" i="1" dirty="0">
                <a:solidFill>
                  <a:srgbClr val="222222"/>
                </a:solidFill>
                <a:effectLst/>
                <a:latin typeface="Arial" panose="020B0604020202020204" pitchFamily="34" charset="0"/>
              </a:rPr>
              <a:t>Article VII: Safety</a:t>
            </a:r>
            <a:r>
              <a:rPr lang="en-US" b="0" i="0" dirty="0">
                <a:solidFill>
                  <a:srgbClr val="222222"/>
                </a:solidFill>
                <a:effectLst/>
                <a:latin typeface="Arial" panose="020B0604020202020204" pitchFamily="34" charset="0"/>
              </a:rPr>
              <a:t>:</a:t>
            </a:r>
            <a:endParaRPr lang="en-US" dirty="0"/>
          </a:p>
        </p:txBody>
      </p:sp>
      <p:sp>
        <p:nvSpPr>
          <p:cNvPr id="3" name="Content Placeholder 2">
            <a:extLst>
              <a:ext uri="{FF2B5EF4-FFF2-40B4-BE49-F238E27FC236}">
                <a16:creationId xmlns:a16="http://schemas.microsoft.com/office/drawing/2014/main" id="{AFB749E0-BEDF-9F90-B28B-C3D9A4605083}"/>
              </a:ext>
            </a:extLst>
          </p:cNvPr>
          <p:cNvSpPr>
            <a:spLocks noGrp="1"/>
          </p:cNvSpPr>
          <p:nvPr>
            <p:ph idx="1"/>
          </p:nvPr>
        </p:nvSpPr>
        <p:spPr/>
        <p:txBody>
          <a:bodyPr/>
          <a:lstStyle/>
          <a:p>
            <a:r>
              <a:rPr lang="en-US" sz="1800" i="1" dirty="0">
                <a:latin typeface="Californian FB" panose="0207040306080B030204" pitchFamily="18" charset="0"/>
                <a:ea typeface="Calibri" panose="020F0502020204030204" pitchFamily="34" charset="0"/>
                <a:cs typeface="Times New Roman" panose="02020603050405020304" pitchFamily="18" charset="0"/>
              </a:rPr>
              <a:t>T</a:t>
            </a:r>
            <a:r>
              <a:rPr lang="en-US" sz="1800" dirty="0">
                <a:effectLst/>
                <a:latin typeface="Californian FB" panose="0207040306080B030204" pitchFamily="18" charset="0"/>
                <a:ea typeface="Calibri" panose="020F0502020204030204" pitchFamily="34" charset="0"/>
                <a:cs typeface="Times New Roman" panose="02020603050405020304" pitchFamily="18" charset="0"/>
              </a:rPr>
              <a:t>his area of the contract was remarkably dated. </a:t>
            </a:r>
          </a:p>
          <a:p>
            <a:r>
              <a:rPr lang="en-US" sz="1800" dirty="0">
                <a:latin typeface="Californian FB" panose="0207040306080B030204" pitchFamily="18" charset="0"/>
                <a:ea typeface="Calibri" panose="020F0502020204030204" pitchFamily="34" charset="0"/>
                <a:cs typeface="Times New Roman" panose="02020603050405020304" pitchFamily="18" charset="0"/>
              </a:rPr>
              <a:t>The two teams augmented and strengthened </a:t>
            </a:r>
            <a:r>
              <a:rPr lang="en-US" sz="1800" dirty="0">
                <a:effectLst/>
                <a:latin typeface="Californian FB" panose="0207040306080B030204" pitchFamily="18" charset="0"/>
                <a:ea typeface="Calibri" panose="020F0502020204030204" pitchFamily="34" charset="0"/>
                <a:cs typeface="Times New Roman" panose="02020603050405020304" pitchFamily="18" charset="0"/>
              </a:rPr>
              <a:t>Article VII in a variety of ways</a:t>
            </a:r>
          </a:p>
          <a:p>
            <a:r>
              <a:rPr lang="en-US" sz="1800" dirty="0">
                <a:latin typeface="Californian FB" panose="0207040306080B030204" pitchFamily="18" charset="0"/>
                <a:ea typeface="Calibri" panose="020F0502020204030204" pitchFamily="34" charset="0"/>
                <a:cs typeface="Times New Roman" panose="02020603050405020304" pitchFamily="18" charset="0"/>
              </a:rPr>
              <a:t>We added clauses concerning human-made and </a:t>
            </a:r>
            <a:r>
              <a:rPr lang="en-US" sz="1800" dirty="0">
                <a:effectLst/>
                <a:latin typeface="Californian FB" panose="0207040306080B030204" pitchFamily="18" charset="0"/>
                <a:ea typeface="Calibri" panose="020F0502020204030204" pitchFamily="34" charset="0"/>
                <a:cs typeface="Times New Roman" panose="02020603050405020304" pitchFamily="18" charset="0"/>
              </a:rPr>
              <a:t>natural disasters (fire, wind, power, earthquake etc.,), school closures, as well as practical matters such communication devices and classroom emergency supplies. We listened to teacher feedback and applied it directly to the contract.</a:t>
            </a:r>
          </a:p>
          <a:p>
            <a:r>
              <a:rPr lang="en-US" sz="1800" dirty="0">
                <a:effectLst/>
                <a:latin typeface="Californian FB" panose="0207040306080B030204" pitchFamily="18" charset="0"/>
                <a:ea typeface="Calibri" panose="020F0502020204030204" pitchFamily="34" charset="0"/>
                <a:cs typeface="Times New Roman" panose="02020603050405020304" pitchFamily="18" charset="0"/>
              </a:rPr>
              <a:t>One important note about safety is that pursuant to Government Code, the California Emergency Services Act of 2013, and the California Code of Regulations, in the event of a declared natural disaster, or emergencies which result in conditions of disaster or extreme peril to life, property and resources, Bargaining Unit Members may be subject to disaster services. We placed this in the contract so that there is no confusion about an educator’s obligations during crises. </a:t>
            </a:r>
          </a:p>
          <a:p>
            <a:r>
              <a:rPr lang="en-US" sz="1800" dirty="0">
                <a:latin typeface="Californian FB" panose="0207040306080B030204" pitchFamily="18" charset="0"/>
                <a:ea typeface="Calibri" panose="020F0502020204030204" pitchFamily="34" charset="0"/>
                <a:cs typeface="Times New Roman" panose="02020603050405020304" pitchFamily="18" charset="0"/>
              </a:rPr>
              <a:t>Last, next year we will move the drug/alcohol language in Article VII to Article VIII: Discipline. It is in the wrong place, but we were not allowed to tinker with Article VIII this year.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27223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37384-3862-A326-5EEA-6581F700A780}"/>
              </a:ext>
            </a:extLst>
          </p:cNvPr>
          <p:cNvSpPr>
            <a:spLocks noGrp="1"/>
          </p:cNvSpPr>
          <p:nvPr>
            <p:ph type="title"/>
          </p:nvPr>
        </p:nvSpPr>
        <p:spPr/>
        <p:txBody>
          <a:bodyPr/>
          <a:lstStyle/>
          <a:p>
            <a:r>
              <a:rPr lang="en-US" b="0" i="1" dirty="0">
                <a:solidFill>
                  <a:srgbClr val="222222"/>
                </a:solidFill>
                <a:effectLst/>
                <a:latin typeface="Arial" panose="020B0604020202020204" pitchFamily="34" charset="0"/>
              </a:rPr>
              <a:t>Article X: Evaluations</a:t>
            </a:r>
            <a:endParaRPr lang="en-US" dirty="0"/>
          </a:p>
        </p:txBody>
      </p:sp>
      <p:sp>
        <p:nvSpPr>
          <p:cNvPr id="3" name="Content Placeholder 2">
            <a:extLst>
              <a:ext uri="{FF2B5EF4-FFF2-40B4-BE49-F238E27FC236}">
                <a16:creationId xmlns:a16="http://schemas.microsoft.com/office/drawing/2014/main" id="{9905EC93-7657-E1E0-4B74-366DEF595931}"/>
              </a:ext>
            </a:extLst>
          </p:cNvPr>
          <p:cNvSpPr>
            <a:spLocks noGrp="1"/>
          </p:cNvSpPr>
          <p:nvPr>
            <p:ph idx="1"/>
          </p:nvPr>
        </p:nvSpPr>
        <p:spPr/>
        <p:txBody>
          <a:bodyPr>
            <a:normAutofit fontScale="85000" lnSpcReduction="20000"/>
          </a:bodyPr>
          <a:lstStyle/>
          <a:p>
            <a:r>
              <a:rPr lang="en-US" sz="1800" dirty="0">
                <a:latin typeface="Californian FB" panose="0207040306080B030204" pitchFamily="18" charset="0"/>
                <a:ea typeface="Calibri" panose="020F0502020204030204" pitchFamily="34" charset="0"/>
                <a:cs typeface="Times New Roman" panose="02020603050405020304" pitchFamily="18" charset="0"/>
              </a:rPr>
              <a:t>T</a:t>
            </a:r>
            <a:r>
              <a:rPr lang="en-US" sz="1800" dirty="0">
                <a:effectLst/>
                <a:latin typeface="Californian FB" panose="0207040306080B030204" pitchFamily="18" charset="0"/>
                <a:ea typeface="Calibri" panose="020F0502020204030204" pitchFamily="34" charset="0"/>
                <a:cs typeface="Times New Roman" panose="02020603050405020304" pitchFamily="18" charset="0"/>
              </a:rPr>
              <a:t>his another area that needed serious updated. </a:t>
            </a:r>
            <a:r>
              <a:rPr lang="en-US" sz="1800" dirty="0">
                <a:latin typeface="Californian FB" panose="0207040306080B030204" pitchFamily="18" charset="0"/>
                <a:ea typeface="Calibri" panose="020F0502020204030204" pitchFamily="34" charset="0"/>
                <a:cs typeface="Times New Roman" panose="02020603050405020304" pitchFamily="18" charset="0"/>
              </a:rPr>
              <a:t>The present language is dated, confusing, disorganized, and most importantly, causes tension between MEA and our employer.</a:t>
            </a:r>
          </a:p>
          <a:p>
            <a:pPr lvl="1"/>
            <a:r>
              <a:rPr lang="en-US" sz="1600" dirty="0">
                <a:effectLst/>
                <a:latin typeface="Californian FB" panose="0207040306080B030204" pitchFamily="18" charset="0"/>
                <a:ea typeface="Calibri" panose="020F0502020204030204" pitchFamily="34" charset="0"/>
                <a:cs typeface="Times New Roman" panose="02020603050405020304" pitchFamily="18" charset="0"/>
              </a:rPr>
              <a:t>For example, the old versio</a:t>
            </a:r>
            <a:r>
              <a:rPr lang="en-US" sz="1600" dirty="0">
                <a:latin typeface="Californian FB" panose="0207040306080B030204" pitchFamily="18" charset="0"/>
                <a:ea typeface="Calibri" panose="020F0502020204030204" pitchFamily="34" charset="0"/>
                <a:cs typeface="Times New Roman" panose="02020603050405020304" pitchFamily="18" charset="0"/>
              </a:rPr>
              <a:t>n confuses and conflates evaluation and observation. </a:t>
            </a:r>
            <a:endParaRPr lang="en-US" sz="1600" dirty="0">
              <a:effectLst/>
              <a:latin typeface="Californian FB" panose="0207040306080B030204" pitchFamily="18" charset="0"/>
              <a:ea typeface="Calibri" panose="020F0502020204030204" pitchFamily="34" charset="0"/>
              <a:cs typeface="Times New Roman" panose="02020603050405020304" pitchFamily="18" charset="0"/>
            </a:endParaRPr>
          </a:p>
          <a:p>
            <a:r>
              <a:rPr lang="en-US" sz="1800" dirty="0">
                <a:effectLst/>
                <a:latin typeface="Californian FB" panose="0207040306080B030204" pitchFamily="18" charset="0"/>
                <a:ea typeface="Calibri" panose="020F0502020204030204" pitchFamily="34" charset="0"/>
                <a:cs typeface="Times New Roman" panose="02020603050405020304" pitchFamily="18" charset="0"/>
              </a:rPr>
              <a:t>The purpose of the formal evaluation process is to assess teacher performance and effectiveness in the classroom, ensure quality teaching, enhance student learning, recognize and/or improve practice, and offer a system of support, if necessary. </a:t>
            </a:r>
          </a:p>
          <a:p>
            <a:r>
              <a:rPr lang="en-US" sz="1800" dirty="0">
                <a:effectLst/>
                <a:latin typeface="Californian FB" panose="0207040306080B030204" pitchFamily="18" charset="0"/>
                <a:ea typeface="Calibri" panose="020F0502020204030204" pitchFamily="34" charset="0"/>
                <a:cs typeface="Times New Roman" panose="02020603050405020304" pitchFamily="18" charset="0"/>
              </a:rPr>
              <a:t>The intent of the evaluation process is to formulate professional goals, promote meaningful dialogue between professional educators that reflects upon their practice, and provides an opportunity for growth, with the ultimate goal of improving student learning and well-being. </a:t>
            </a:r>
          </a:p>
          <a:p>
            <a:r>
              <a:rPr lang="en-US" sz="1800" dirty="0">
                <a:latin typeface="Californian FB" panose="0207040306080B030204" pitchFamily="18" charset="0"/>
                <a:ea typeface="Calibri" panose="020F0502020204030204" pitchFamily="34" charset="0"/>
                <a:cs typeface="Times New Roman" panose="02020603050405020304" pitchFamily="18" charset="0"/>
              </a:rPr>
              <a:t>The proposed changes to</a:t>
            </a:r>
            <a:r>
              <a:rPr lang="en-US" sz="1800" dirty="0">
                <a:effectLst/>
                <a:latin typeface="Californian FB" panose="0207040306080B030204" pitchFamily="18" charset="0"/>
                <a:ea typeface="Calibri" panose="020F0502020204030204" pitchFamily="34" charset="0"/>
                <a:cs typeface="Times New Roman" panose="02020603050405020304" pitchFamily="18" charset="0"/>
              </a:rPr>
              <a:t> the contract reflect present practice and expectations as well as provide clearer language and improved organization of this incredibly important portion of our contract. </a:t>
            </a:r>
          </a:p>
          <a:p>
            <a:r>
              <a:rPr lang="en-US" sz="1800" dirty="0">
                <a:latin typeface="Californian FB" panose="0207040306080B030204" pitchFamily="18" charset="0"/>
                <a:ea typeface="Calibri" panose="020F0502020204030204" pitchFamily="34" charset="0"/>
                <a:cs typeface="Times New Roman" panose="02020603050405020304" pitchFamily="18" charset="0"/>
              </a:rPr>
              <a:t>The new language does not add any new obligations or responsibilities. It clarifies: it has a preamble that explains the purpose of the observation/evaluation; it details the cycle and the process; and, it explains the what happens if an educator receives a negative evaluation</a:t>
            </a:r>
          </a:p>
          <a:p>
            <a:r>
              <a:rPr lang="en-US" sz="1800" dirty="0">
                <a:latin typeface="Californian FB" panose="0207040306080B030204" pitchFamily="18" charset="0"/>
                <a:ea typeface="Calibri" panose="020F0502020204030204" pitchFamily="34" charset="0"/>
                <a:cs typeface="Times New Roman" panose="02020603050405020304" pitchFamily="18" charset="0"/>
              </a:rPr>
              <a:t>The new language provides guidance for both administrators (evaluators) and educators, while reducing subjectivity by basing the appraisals squarely on the Stull Bill and on CA’s CSTPs.  </a:t>
            </a:r>
          </a:p>
          <a:p>
            <a:r>
              <a:rPr lang="en-US" sz="1800" dirty="0">
                <a:latin typeface="Californian FB" panose="0207040306080B030204" pitchFamily="18" charset="0"/>
                <a:ea typeface="Calibri" panose="020F0502020204030204" pitchFamily="34" charset="0"/>
                <a:cs typeface="Times New Roman" panose="02020603050405020304" pitchFamily="18" charset="0"/>
              </a:rPr>
              <a:t>Last, we added Nurses, School Counselors, and SLPs evaluation processes to our CBA that reflect their respective standards of practice.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6165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6B9BD-AEDA-C9BC-E344-0710D4EF85CE}"/>
              </a:ext>
            </a:extLst>
          </p:cNvPr>
          <p:cNvSpPr>
            <a:spLocks noGrp="1"/>
          </p:cNvSpPr>
          <p:nvPr>
            <p:ph type="title"/>
          </p:nvPr>
        </p:nvSpPr>
        <p:spPr/>
        <p:txBody>
          <a:bodyPr/>
          <a:lstStyle/>
          <a:p>
            <a:r>
              <a:rPr lang="en-US" dirty="0"/>
              <a:t>Article XIII: Leaves</a:t>
            </a:r>
          </a:p>
        </p:txBody>
      </p:sp>
      <p:sp>
        <p:nvSpPr>
          <p:cNvPr id="3" name="Content Placeholder 2">
            <a:extLst>
              <a:ext uri="{FF2B5EF4-FFF2-40B4-BE49-F238E27FC236}">
                <a16:creationId xmlns:a16="http://schemas.microsoft.com/office/drawing/2014/main" id="{5838EB97-5846-6DF1-5C66-99DD3BC6C9EF}"/>
              </a:ext>
            </a:extLst>
          </p:cNvPr>
          <p:cNvSpPr>
            <a:spLocks noGrp="1"/>
          </p:cNvSpPr>
          <p:nvPr>
            <p:ph idx="1"/>
          </p:nvPr>
        </p:nvSpPr>
        <p:spPr/>
        <p:txBody>
          <a:bodyPr/>
          <a:lstStyle/>
          <a:p>
            <a:r>
              <a:rPr lang="en-US" dirty="0">
                <a:latin typeface="Californian FB" panose="0207040306080B030204" pitchFamily="18" charset="0"/>
                <a:ea typeface="Times New Roman" panose="02020603050405020304" pitchFamily="18" charset="0"/>
                <a:cs typeface="Times New Roman" panose="02020603050405020304" pitchFamily="18" charset="0"/>
              </a:rPr>
              <a:t>MUSD</a:t>
            </a:r>
            <a:r>
              <a:rPr lang="en-US" dirty="0">
                <a:effectLst/>
                <a:latin typeface="Californian FB" panose="0207040306080B030204" pitchFamily="18" charset="0"/>
                <a:ea typeface="Times New Roman" panose="02020603050405020304" pitchFamily="18" charset="0"/>
                <a:cs typeface="Times New Roman" panose="02020603050405020304" pitchFamily="18" charset="0"/>
              </a:rPr>
              <a:t> proposed to update leave language that reflects recently passed legislation as relates to doctor notes.</a:t>
            </a:r>
          </a:p>
          <a:p>
            <a:pPr lvl="1"/>
            <a:r>
              <a:rPr lang="en-US" sz="2000" dirty="0">
                <a:latin typeface="Californian FB" panose="0207040306080B030204" pitchFamily="18" charset="0"/>
                <a:ea typeface="Times New Roman" panose="02020603050405020304" pitchFamily="18" charset="0"/>
                <a:cs typeface="Times New Roman" panose="02020603050405020304" pitchFamily="18" charset="0"/>
              </a:rPr>
              <a:t>As I explained in a recent MEA update, according to State law, doctor’s notes must come from accredited providers. The new contract language reflects the law.</a:t>
            </a:r>
            <a:r>
              <a:rPr lang="en-US" sz="2000" dirty="0">
                <a:effectLst/>
                <a:latin typeface="Californian FB" panose="0207040306080B030204" pitchFamily="18" charset="0"/>
                <a:ea typeface="Times New Roman" panose="02020603050405020304" pitchFamily="18" charset="0"/>
                <a:cs typeface="Times New Roman" panose="02020603050405020304" pitchFamily="18" charset="0"/>
              </a:rPr>
              <a:t> </a:t>
            </a:r>
          </a:p>
          <a:p>
            <a:r>
              <a:rPr lang="en-US" dirty="0">
                <a:effectLst/>
                <a:latin typeface="Californian FB" panose="0207040306080B030204" pitchFamily="18" charset="0"/>
                <a:ea typeface="Times New Roman" panose="02020603050405020304" pitchFamily="18" charset="0"/>
                <a:cs typeface="Times New Roman" panose="02020603050405020304" pitchFamily="18" charset="0"/>
              </a:rPr>
              <a:t>MUSD introduced language that would clarify how school counselors will be paid (the same % as teachers) while on long-term leave. </a:t>
            </a:r>
          </a:p>
          <a:p>
            <a:pPr lvl="1"/>
            <a:r>
              <a:rPr lang="en-US" sz="2000" dirty="0">
                <a:latin typeface="Californian FB" panose="0207040306080B030204" pitchFamily="18" charset="0"/>
                <a:cs typeface="Times New Roman" panose="02020603050405020304" pitchFamily="18" charset="0"/>
              </a:rPr>
              <a:t>In brief, the District noticed that if school counselor is out on leave and is eligible for differential pay that they would not receive the same entitlements as a teacher. Thank you, Dr. Lasure for noticing this anomaly. This new language benefits our school counselors.</a:t>
            </a:r>
          </a:p>
          <a:p>
            <a:pPr lvl="1"/>
            <a:endParaRPr lang="en-US" dirty="0"/>
          </a:p>
          <a:p>
            <a:endParaRPr lang="en-US" dirty="0"/>
          </a:p>
        </p:txBody>
      </p:sp>
    </p:spTree>
    <p:extLst>
      <p:ext uri="{BB962C8B-B14F-4D97-AF65-F5344CB8AC3E}">
        <p14:creationId xmlns:p14="http://schemas.microsoft.com/office/powerpoint/2010/main" val="172327491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DCACB4D740A745A62ACD9ADEF762F2" ma:contentTypeVersion="10" ma:contentTypeDescription="Create a new document." ma:contentTypeScope="" ma:versionID="e66094ad29d6e83cf4499bf9537713fc">
  <xsd:schema xmlns:xsd="http://www.w3.org/2001/XMLSchema" xmlns:xs="http://www.w3.org/2001/XMLSchema" xmlns:p="http://schemas.microsoft.com/office/2006/metadata/properties" xmlns:ns3="b8694b1f-166a-4f45-acc6-952a2f1a4f39" targetNamespace="http://schemas.microsoft.com/office/2006/metadata/properties" ma:root="true" ma:fieldsID="0d90bb9e14007215de70c55617f1fd50" ns3:_="">
    <xsd:import namespace="b8694b1f-166a-4f45-acc6-952a2f1a4f3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694b1f-166a-4f45-acc6-952a2f1a4f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9164EF-356C-4551-A5D1-4E3F179A8A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694b1f-166a-4f45-acc6-952a2f1a4f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25E70A-2510-4ACF-94AA-750FE08F1C23}">
  <ds:schemaRefs>
    <ds:schemaRef ds:uri="http://schemas.microsoft.com/sharepoint/v3/contenttype/forms"/>
  </ds:schemaRefs>
</ds:datastoreItem>
</file>

<file path=customXml/itemProps3.xml><?xml version="1.0" encoding="utf-8"?>
<ds:datastoreItem xmlns:ds="http://schemas.openxmlformats.org/officeDocument/2006/customXml" ds:itemID="{20B789C1-2537-46EF-909B-6CA2C2DE5AA0}">
  <ds:schemaRefs>
    <ds:schemaRef ds:uri="http://www.w3.org/XML/1998/namespace"/>
    <ds:schemaRef ds:uri="http://purl.org/dc/elements/1.1/"/>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http://purl.org/dc/dcmitype/"/>
    <ds:schemaRef ds:uri="b8694b1f-166a-4f45-acc6-952a2f1a4f39"/>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Retrospect</Template>
  <TotalTime>210</TotalTime>
  <Words>1468</Words>
  <Application>Microsoft Office PowerPoint</Application>
  <PresentationFormat>Widescreen</PresentationFormat>
  <Paragraphs>102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Californian FB</vt:lpstr>
      <vt:lpstr>Times New Roman</vt:lpstr>
      <vt:lpstr>Retrospect</vt:lpstr>
      <vt:lpstr>2024-25 Tentative Agreement (TA)</vt:lpstr>
      <vt:lpstr>Thank you, MEA Bargaining Team!  </vt:lpstr>
      <vt:lpstr>The Big Picture</vt:lpstr>
      <vt:lpstr>Elements of the TA</vt:lpstr>
      <vt:lpstr>What We Asked for But Did not Get</vt:lpstr>
      <vt:lpstr>Article V: Calendar and Working Hours</vt:lpstr>
      <vt:lpstr>Article VII: Safety:</vt:lpstr>
      <vt:lpstr>Article X: Evaluations</vt:lpstr>
      <vt:lpstr>Article XIII: Leaves</vt:lpstr>
      <vt:lpstr>Article XIV: 2.0% Explained</vt:lpstr>
      <vt:lpstr>Comparisons</vt:lpstr>
      <vt:lpstr>President’s Recommendation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2023-24 Tentative Agreement (TA)</dc:title>
  <dc:creator>brian friefeld</dc:creator>
  <cp:lastModifiedBy>Friefeld, Brian</cp:lastModifiedBy>
  <cp:revision>22</cp:revision>
  <cp:lastPrinted>2023-12-12T18:27:57Z</cp:lastPrinted>
  <dcterms:created xsi:type="dcterms:W3CDTF">2023-12-11T18:23:16Z</dcterms:created>
  <dcterms:modified xsi:type="dcterms:W3CDTF">2025-04-07T15:44:18Z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0x010100AFDCACB4D740A745A62ACD9ADEF762F2</vt:lpwstr>
  </property>
</Properties>
</file>