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6" r:id="rId5"/>
    <p:sldId id="288" r:id="rId6"/>
    <p:sldId id="298" r:id="rId7"/>
    <p:sldId id="289" r:id="rId8"/>
    <p:sldId id="290" r:id="rId9"/>
    <p:sldId id="303" r:id="rId10"/>
    <p:sldId id="304" r:id="rId11"/>
    <p:sldId id="305" r:id="rId12"/>
    <p:sldId id="306" r:id="rId13"/>
    <p:sldId id="299" r:id="rId14"/>
    <p:sldId id="301" r:id="rId15"/>
    <p:sldId id="300" r:id="rId16"/>
    <p:sldId id="30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274" autoAdjust="0"/>
  </p:normalViewPr>
  <p:slideViewPr>
    <p:cSldViewPr snapToGrid="0">
      <p:cViewPr varScale="1">
        <p:scale>
          <a:sx n="117" d="100"/>
          <a:sy n="117" d="100"/>
        </p:scale>
        <p:origin x="294" y="10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10/24/2024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10/24/2024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10/24/2024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10/24/2024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10/24/2024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10/24/2024</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10/24/2024</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10/24/2024</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10/24/2024</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10/24/2024</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10/24/2024</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10/24/2024</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10/24/2024</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Educator Rights</a:t>
            </a:r>
          </a:p>
        </p:txBody>
      </p:sp>
      <p:sp>
        <p:nvSpPr>
          <p:cNvPr id="5" name="Subtitle 4"/>
          <p:cNvSpPr>
            <a:spLocks noGrp="1"/>
          </p:cNvSpPr>
          <p:nvPr>
            <p:ph type="subTitle" idx="1"/>
          </p:nvPr>
        </p:nvSpPr>
        <p:spPr/>
        <p:txBody>
          <a:bodyPr/>
          <a:lstStyle/>
          <a:p>
            <a:r>
              <a:rPr lang="en-US" dirty="0"/>
              <a:t>Safety, Discipline, and Disruptive Parents</a:t>
            </a: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DEF7-5827-D84F-25B1-32363DF76FEC}"/>
              </a:ext>
            </a:extLst>
          </p:cNvPr>
          <p:cNvSpPr>
            <a:spLocks noGrp="1"/>
          </p:cNvSpPr>
          <p:nvPr>
            <p:ph type="title"/>
          </p:nvPr>
        </p:nvSpPr>
        <p:spPr/>
        <p:txBody>
          <a:bodyPr/>
          <a:lstStyle/>
          <a:p>
            <a:r>
              <a:rPr lang="en-US" dirty="0"/>
              <a:t>Right to know about suspended students</a:t>
            </a:r>
          </a:p>
        </p:txBody>
      </p:sp>
      <p:sp>
        <p:nvSpPr>
          <p:cNvPr id="3" name="Content Placeholder 2">
            <a:extLst>
              <a:ext uri="{FF2B5EF4-FFF2-40B4-BE49-F238E27FC236}">
                <a16:creationId xmlns:a16="http://schemas.microsoft.com/office/drawing/2014/main" id="{CA263A98-AB20-114C-AADA-ACBECB0A5BF2}"/>
              </a:ext>
            </a:extLst>
          </p:cNvPr>
          <p:cNvSpPr>
            <a:spLocks noGrp="1"/>
          </p:cNvSpPr>
          <p:nvPr>
            <p:ph idx="1"/>
          </p:nvPr>
        </p:nvSpPr>
        <p:spPr/>
        <p:txBody>
          <a:bodyPr>
            <a:normAutofit/>
          </a:bodyPr>
          <a:lstStyle/>
          <a:p>
            <a:r>
              <a:rPr lang="en-US" sz="2800" dirty="0"/>
              <a:t>Ed Code 49079</a:t>
            </a:r>
          </a:p>
          <a:p>
            <a:pPr lvl="1"/>
            <a:r>
              <a:rPr lang="en-US" sz="2400" dirty="0"/>
              <a:t>A school district must inform any teacher, counselor or administrator in a supervisory or disciplinary position when, based on records maintained by the district or received from law enforcement, it has information that, during the three previous school years, a pupil has engaged in, or is reasonably suspected to have engaged in conduct at school while going to or from school, or during a school sponsored activity which is grounds for suspension or expulsion, except offenses related to tobacco use.</a:t>
            </a:r>
          </a:p>
        </p:txBody>
      </p:sp>
    </p:spTree>
    <p:extLst>
      <p:ext uri="{BB962C8B-B14F-4D97-AF65-F5344CB8AC3E}">
        <p14:creationId xmlns:p14="http://schemas.microsoft.com/office/powerpoint/2010/main" val="318831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906F-2778-4675-A9F2-BB6FE7348FA7}"/>
              </a:ext>
            </a:extLst>
          </p:cNvPr>
          <p:cNvSpPr>
            <a:spLocks noGrp="1"/>
          </p:cNvSpPr>
          <p:nvPr>
            <p:ph type="title"/>
          </p:nvPr>
        </p:nvSpPr>
        <p:spPr/>
        <p:txBody>
          <a:bodyPr/>
          <a:lstStyle/>
          <a:p>
            <a:r>
              <a:rPr lang="en-US" dirty="0"/>
              <a:t>Ed Code 48910</a:t>
            </a:r>
          </a:p>
        </p:txBody>
      </p:sp>
      <p:sp>
        <p:nvSpPr>
          <p:cNvPr id="3" name="Content Placeholder 2">
            <a:extLst>
              <a:ext uri="{FF2B5EF4-FFF2-40B4-BE49-F238E27FC236}">
                <a16:creationId xmlns:a16="http://schemas.microsoft.com/office/drawing/2014/main" id="{DD4D34B2-3666-0DF9-AF57-B7B03DBA85A5}"/>
              </a:ext>
            </a:extLst>
          </p:cNvPr>
          <p:cNvSpPr>
            <a:spLocks noGrp="1"/>
          </p:cNvSpPr>
          <p:nvPr>
            <p:ph idx="1"/>
          </p:nvPr>
        </p:nvSpPr>
        <p:spPr/>
        <p:txBody>
          <a:bodyPr>
            <a:normAutofit fontScale="77500" lnSpcReduction="20000"/>
          </a:bodyPr>
          <a:lstStyle/>
          <a:p>
            <a:r>
              <a:rPr lang="en-US" dirty="0"/>
              <a:t>(a) A teacher may suspend any pupil from class, for any of the acts enumerated in Section 48900, for the day of the suspension and the day following. The teacher shall immediately report the suspension to the principal of the school and send the pupil to the principal or the designee of the principal for appropriate action. If that action requires the continued presence of the pupil at the </a:t>
            </a:r>
            <a:r>
              <a:rPr lang="en-US" dirty="0" err="1"/>
              <a:t>schoolsite</a:t>
            </a:r>
            <a:r>
              <a:rPr lang="en-US" dirty="0"/>
              <a:t>, the pupil shall be under appropriate supervision, as defined in policies and related regulations adopted by the governing board of the school district. As soon as possible, the teacher shall ask the parent or guardian of the pupil to attend a parent-teacher conference regarding the suspension. If practicable, a school counselor or a school psychologist may attend the conference. A school administrator shall attend the conference if the teacher or the parent or guardian so requests. The pupil shall not be returned to the class from which he or she was suspended, during the period of the suspension, without the concurrence of the teacher of the class and the principal.</a:t>
            </a:r>
          </a:p>
          <a:p>
            <a:r>
              <a:rPr lang="en-US" dirty="0"/>
              <a:t>(b) A pupil suspended from a class shall not be placed in another regular class during the period of suspension. However, if the pupil is assigned to more than one class per day this subdivision shall apply only to other regular classes scheduled at the same time as the class from which the pupil was suspended.</a:t>
            </a:r>
          </a:p>
          <a:p>
            <a:r>
              <a:rPr lang="en-US" dirty="0"/>
              <a:t>(c) A teacher may also refer a pupil, for any of the acts enumerated in Section 48900, to the principal or the designee of the principal for consideration of a suspension from the school.</a:t>
            </a:r>
          </a:p>
        </p:txBody>
      </p:sp>
    </p:spTree>
    <p:extLst>
      <p:ext uri="{BB962C8B-B14F-4D97-AF65-F5344CB8AC3E}">
        <p14:creationId xmlns:p14="http://schemas.microsoft.com/office/powerpoint/2010/main" val="99090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F4FAC-FFCC-5FEA-3C13-E5A6E534FE5E}"/>
              </a:ext>
            </a:extLst>
          </p:cNvPr>
          <p:cNvSpPr>
            <a:spLocks noGrp="1"/>
          </p:cNvSpPr>
          <p:nvPr>
            <p:ph type="title"/>
          </p:nvPr>
        </p:nvSpPr>
        <p:spPr/>
        <p:txBody>
          <a:bodyPr/>
          <a:lstStyle/>
          <a:p>
            <a:r>
              <a:rPr lang="en-US" dirty="0"/>
              <a:t>Willful Defiance</a:t>
            </a:r>
          </a:p>
        </p:txBody>
      </p:sp>
      <p:sp>
        <p:nvSpPr>
          <p:cNvPr id="3" name="Content Placeholder 2">
            <a:extLst>
              <a:ext uri="{FF2B5EF4-FFF2-40B4-BE49-F238E27FC236}">
                <a16:creationId xmlns:a16="http://schemas.microsoft.com/office/drawing/2014/main" id="{540E77C6-27D2-8950-118D-D08E6E6630DB}"/>
              </a:ext>
            </a:extLst>
          </p:cNvPr>
          <p:cNvSpPr>
            <a:spLocks noGrp="1"/>
          </p:cNvSpPr>
          <p:nvPr>
            <p:ph idx="1"/>
          </p:nvPr>
        </p:nvSpPr>
        <p:spPr/>
        <p:txBody>
          <a:bodyPr/>
          <a:lstStyle/>
          <a:p>
            <a:r>
              <a:rPr lang="en-US" dirty="0"/>
              <a:t>Students cannot be suspended for Willful Defiance</a:t>
            </a:r>
          </a:p>
          <a:p>
            <a:r>
              <a:rPr lang="en-US" dirty="0"/>
              <a:t>There must be documented interventions to prevent further WD issues</a:t>
            </a:r>
          </a:p>
          <a:p>
            <a:r>
              <a:rPr lang="en-US" dirty="0"/>
              <a:t>A teacher can send a student to the office for WD</a:t>
            </a:r>
          </a:p>
          <a:p>
            <a:pPr lvl="1"/>
            <a:r>
              <a:rPr lang="en-US" dirty="0"/>
              <a:t>Ed Code 48900(k)(5)(B)</a:t>
            </a:r>
          </a:p>
          <a:p>
            <a:pPr lvl="2"/>
            <a:r>
              <a:rPr lang="en-US" dirty="0"/>
              <a:t>A school administrator shall, within five business days, document the actions taken pursuant to subparagraph (A) and place that documentation in the pupil’s record to be available for access, to the extent permissible under state and federal law, pursuant to Section 49069.7. The school administrator shall, by the end of the fifth business day, also inform the referring certificated or classified employee, verbally or in writing, what actions were taken and, if none, the rationale used for not providing any appropriate or timely in-school interventions or supports.</a:t>
            </a:r>
          </a:p>
        </p:txBody>
      </p:sp>
    </p:spTree>
    <p:extLst>
      <p:ext uri="{BB962C8B-B14F-4D97-AF65-F5344CB8AC3E}">
        <p14:creationId xmlns:p14="http://schemas.microsoft.com/office/powerpoint/2010/main" val="2342137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F3245-D94B-9257-7113-EDF1BFA79E4E}"/>
              </a:ext>
            </a:extLst>
          </p:cNvPr>
          <p:cNvSpPr>
            <a:spLocks noGrp="1"/>
          </p:cNvSpPr>
          <p:nvPr>
            <p:ph type="title"/>
          </p:nvPr>
        </p:nvSpPr>
        <p:spPr/>
        <p:txBody>
          <a:bodyPr/>
          <a:lstStyle/>
          <a:p>
            <a:r>
              <a:rPr lang="en-US" dirty="0"/>
              <a:t>Dealing with a disruptive adult</a:t>
            </a:r>
          </a:p>
        </p:txBody>
      </p:sp>
      <p:sp>
        <p:nvSpPr>
          <p:cNvPr id="3" name="Content Placeholder 2">
            <a:extLst>
              <a:ext uri="{FF2B5EF4-FFF2-40B4-BE49-F238E27FC236}">
                <a16:creationId xmlns:a16="http://schemas.microsoft.com/office/drawing/2014/main" id="{B34AC14E-E975-39E4-0D85-4D7458148AFE}"/>
              </a:ext>
            </a:extLst>
          </p:cNvPr>
          <p:cNvSpPr>
            <a:spLocks noGrp="1"/>
          </p:cNvSpPr>
          <p:nvPr>
            <p:ph idx="1"/>
          </p:nvPr>
        </p:nvSpPr>
        <p:spPr/>
        <p:txBody>
          <a:bodyPr>
            <a:normAutofit/>
          </a:bodyPr>
          <a:lstStyle/>
          <a:p>
            <a:r>
              <a:rPr lang="en-US" sz="2800" dirty="0"/>
              <a:t>Board Policy 1313 (Civility)</a:t>
            </a:r>
          </a:p>
          <a:p>
            <a:r>
              <a:rPr lang="en-US" sz="2800" dirty="0"/>
              <a:t>Ed Code 32211 and 44811</a:t>
            </a:r>
          </a:p>
          <a:p>
            <a:r>
              <a:rPr lang="en-US" sz="2800" dirty="0"/>
              <a:t>Penal Code 653b, 626.7, 626.8, and 627.2</a:t>
            </a:r>
          </a:p>
          <a:p>
            <a:r>
              <a:rPr lang="en-US" sz="2800" dirty="0"/>
              <a:t>Keep admin in the loop</a:t>
            </a:r>
          </a:p>
          <a:p>
            <a:r>
              <a:rPr lang="en-US" sz="2800" dirty="0"/>
              <a:t>Ask Admin to intervene when it gets to be too much</a:t>
            </a:r>
          </a:p>
          <a:p>
            <a:r>
              <a:rPr lang="en-US" sz="2800" dirty="0"/>
              <a:t>Document, document, document</a:t>
            </a:r>
          </a:p>
        </p:txBody>
      </p:sp>
    </p:spTree>
    <p:extLst>
      <p:ext uri="{BB962C8B-B14F-4D97-AF65-F5344CB8AC3E}">
        <p14:creationId xmlns:p14="http://schemas.microsoft.com/office/powerpoint/2010/main" val="2667140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You have the right to work in a safe environment</a:t>
            </a:r>
          </a:p>
        </p:txBody>
      </p:sp>
      <p:sp>
        <p:nvSpPr>
          <p:cNvPr id="14" name="Content Placeholder 13"/>
          <p:cNvSpPr>
            <a:spLocks noGrp="1"/>
          </p:cNvSpPr>
          <p:nvPr>
            <p:ph idx="1"/>
          </p:nvPr>
        </p:nvSpPr>
        <p:spPr/>
        <p:txBody>
          <a:bodyPr>
            <a:normAutofit fontScale="85000" lnSpcReduction="20000"/>
          </a:bodyPr>
          <a:lstStyle/>
          <a:p>
            <a:r>
              <a:rPr lang="en-US" sz="3600" dirty="0"/>
              <a:t>Article 8 of the Contract</a:t>
            </a:r>
          </a:p>
          <a:p>
            <a:r>
              <a:rPr lang="en-US" sz="3600" dirty="0"/>
              <a:t>Board Policy</a:t>
            </a:r>
          </a:p>
          <a:p>
            <a:r>
              <a:rPr lang="en-US" sz="3600" dirty="0"/>
              <a:t>Cal/OSHA guidelines</a:t>
            </a:r>
          </a:p>
          <a:p>
            <a:r>
              <a:rPr lang="en-US" sz="3600" dirty="0"/>
              <a:t>Education Code</a:t>
            </a:r>
          </a:p>
          <a:p>
            <a:r>
              <a:rPr lang="en-US" sz="3600" dirty="0"/>
              <a:t>Labor Code</a:t>
            </a:r>
          </a:p>
          <a:p>
            <a:r>
              <a:rPr lang="en-US" sz="3600" dirty="0"/>
              <a:t>California Code of Regulations</a:t>
            </a:r>
          </a:p>
          <a:p>
            <a:r>
              <a:rPr lang="en-US" sz="3600" dirty="0"/>
              <a:t>Government Code</a:t>
            </a:r>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282C8-1F12-CD12-16E7-0CAB14CBDA56}"/>
              </a:ext>
            </a:extLst>
          </p:cNvPr>
          <p:cNvSpPr>
            <a:spLocks noGrp="1"/>
          </p:cNvSpPr>
          <p:nvPr>
            <p:ph type="title"/>
          </p:nvPr>
        </p:nvSpPr>
        <p:spPr/>
        <p:txBody>
          <a:bodyPr/>
          <a:lstStyle/>
          <a:p>
            <a:r>
              <a:rPr lang="en-US" dirty="0"/>
              <a:t>School Safety Plans</a:t>
            </a:r>
          </a:p>
        </p:txBody>
      </p:sp>
      <p:sp>
        <p:nvSpPr>
          <p:cNvPr id="3" name="Content Placeholder 2">
            <a:extLst>
              <a:ext uri="{FF2B5EF4-FFF2-40B4-BE49-F238E27FC236}">
                <a16:creationId xmlns:a16="http://schemas.microsoft.com/office/drawing/2014/main" id="{656DD43F-5C44-8D58-7A9E-45C74D1D18EF}"/>
              </a:ext>
            </a:extLst>
          </p:cNvPr>
          <p:cNvSpPr>
            <a:spLocks noGrp="1"/>
          </p:cNvSpPr>
          <p:nvPr>
            <p:ph idx="1"/>
          </p:nvPr>
        </p:nvSpPr>
        <p:spPr/>
        <p:txBody>
          <a:bodyPr>
            <a:normAutofit/>
          </a:bodyPr>
          <a:lstStyle/>
          <a:p>
            <a:r>
              <a:rPr lang="en-US" sz="4000" dirty="0"/>
              <a:t>Per Ed Code 32280 a Safety Plan must be created and adopted by the school’s School Site Council</a:t>
            </a:r>
          </a:p>
        </p:txBody>
      </p:sp>
    </p:spTree>
    <p:extLst>
      <p:ext uri="{BB962C8B-B14F-4D97-AF65-F5344CB8AC3E}">
        <p14:creationId xmlns:p14="http://schemas.microsoft.com/office/powerpoint/2010/main" val="258770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 553- Workplace Violence Protection</a:t>
            </a:r>
          </a:p>
        </p:txBody>
      </p:sp>
      <p:sp>
        <p:nvSpPr>
          <p:cNvPr id="4" name="Content Placeholder 3">
            <a:extLst>
              <a:ext uri="{FF2B5EF4-FFF2-40B4-BE49-F238E27FC236}">
                <a16:creationId xmlns:a16="http://schemas.microsoft.com/office/drawing/2014/main" id="{FCA167CF-D448-7A2C-9119-1FE1680BAC00}"/>
              </a:ext>
            </a:extLst>
          </p:cNvPr>
          <p:cNvSpPr>
            <a:spLocks noGrp="1"/>
          </p:cNvSpPr>
          <p:nvPr>
            <p:ph idx="1"/>
          </p:nvPr>
        </p:nvSpPr>
        <p:spPr/>
        <p:txBody>
          <a:bodyPr>
            <a:normAutofit lnSpcReduction="10000"/>
          </a:bodyPr>
          <a:lstStyle/>
          <a:p>
            <a:r>
              <a:rPr lang="en-US" sz="2400" dirty="0"/>
              <a:t>The law defines workplace violence as “any act of violence or threat of violence that occurs in a place of employment,” and includes a “threat or use of physical force against an employee that results in, or has the high likelihood of resulting in, injury, psychological trauma, or stress, regardless of whether the employee sustains an injury.” </a:t>
            </a:r>
          </a:p>
          <a:p>
            <a:r>
              <a:rPr lang="en-US" sz="2400" dirty="0"/>
              <a:t>SB 553 specifically includes within its definition of workplace violence, “acts directed at employees by individuals with “no legitimate business” at the worksite, by other employees at the worksite, or by those receiving services, such as customers, visitors, or students.” </a:t>
            </a:r>
          </a:p>
          <a:p>
            <a:endParaRPr lang="en-US" dirty="0"/>
          </a:p>
        </p:txBody>
      </p:sp>
    </p:spTree>
    <p:extLst>
      <p:ext uri="{BB962C8B-B14F-4D97-AF65-F5344CB8AC3E}">
        <p14:creationId xmlns:p14="http://schemas.microsoft.com/office/powerpoint/2010/main" val="315460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 553- What is the employer’s responsibility?</a:t>
            </a:r>
          </a:p>
        </p:txBody>
      </p:sp>
      <p:sp>
        <p:nvSpPr>
          <p:cNvPr id="3" name="Content Placeholder 2"/>
          <p:cNvSpPr>
            <a:spLocks noGrp="1"/>
          </p:cNvSpPr>
          <p:nvPr>
            <p:ph sz="half" idx="1"/>
          </p:nvPr>
        </p:nvSpPr>
        <p:spPr>
          <a:xfrm>
            <a:off x="1528572" y="1485900"/>
            <a:ext cx="9129158" cy="4123944"/>
          </a:xfrm>
        </p:spPr>
        <p:txBody>
          <a:bodyPr>
            <a:normAutofit lnSpcReduction="10000"/>
          </a:bodyPr>
          <a:lstStyle/>
          <a:p>
            <a:pPr marL="457200" marR="0" lvl="0" indent="-457200">
              <a:lnSpc>
                <a:spcPct val="107000"/>
              </a:lnSpc>
              <a:spcBef>
                <a:spcPts val="0"/>
              </a:spcBef>
              <a:spcAft>
                <a:spcPts val="0"/>
              </a:spcAft>
              <a:buFont typeface="+mj-lt"/>
              <a:buAutoNum type="arabicPeriod"/>
            </a:pPr>
            <a:r>
              <a:rPr lang="en-US" sz="2000" dirty="0">
                <a:latin typeface="Calibri" panose="020F0502020204030204" pitchFamily="34" charset="0"/>
                <a:ea typeface="Calibri" panose="020F0502020204030204" pitchFamily="34" charset="0"/>
                <a:cs typeface="Times New Roman" panose="02020603050405020304" pitchFamily="18" charset="0"/>
              </a:rPr>
              <a:t>E</a:t>
            </a:r>
            <a:r>
              <a:rPr lang="en-US" sz="2000" dirty="0">
                <a:effectLst/>
                <a:latin typeface="Calibri" panose="020F0502020204030204" pitchFamily="34" charset="0"/>
                <a:ea typeface="Calibri" panose="020F0502020204030204" pitchFamily="34" charset="0"/>
                <a:cs typeface="Times New Roman" panose="02020603050405020304" pitchFamily="18" charset="0"/>
              </a:rPr>
              <a:t>stablish, implement, and maintain, at all times and in all work areas, effective workplace violence prevention plans,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included as part of their injury prevention plans </a:t>
            </a:r>
            <a:r>
              <a:rPr lang="en-US" sz="2000" dirty="0">
                <a:effectLst/>
                <a:latin typeface="Calibri" panose="020F0502020204030204" pitchFamily="34" charset="0"/>
                <a:ea typeface="Calibri" panose="020F0502020204030204" pitchFamily="34" charset="0"/>
                <a:cs typeface="Times New Roman" panose="02020603050405020304" pitchFamily="18" charset="0"/>
              </a:rPr>
              <a:t>(audited by OSHA)</a:t>
            </a:r>
          </a:p>
          <a:p>
            <a:pPr marL="457200" marR="0" lvl="0" indent="-4572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Record information in a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violence incident log </a:t>
            </a:r>
            <a:r>
              <a:rPr lang="en-US" sz="2000" dirty="0">
                <a:effectLst/>
                <a:latin typeface="Calibri" panose="020F0502020204030204" pitchFamily="34" charset="0"/>
                <a:ea typeface="Calibri" panose="020F0502020204030204" pitchFamily="34" charset="0"/>
                <a:cs typeface="Times New Roman" panose="02020603050405020304" pitchFamily="18" charset="0"/>
              </a:rPr>
              <a:t>for every workplace violence incident. This is being done through WeTip.</a:t>
            </a:r>
          </a:p>
          <a:p>
            <a:pPr marL="457200" marR="0" lvl="0" indent="-4572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Provide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effective training </a:t>
            </a:r>
            <a:r>
              <a:rPr lang="en-US" sz="2000" dirty="0">
                <a:effectLst/>
                <a:latin typeface="Calibri" panose="020F0502020204030204" pitchFamily="34" charset="0"/>
                <a:ea typeface="Calibri" panose="020F0502020204030204" pitchFamily="34" charset="0"/>
                <a:cs typeface="Times New Roman" panose="02020603050405020304" pitchFamily="18" charset="0"/>
              </a:rPr>
              <a:t>to employees on the workplace violence prevention  plan.</a:t>
            </a:r>
          </a:p>
          <a:p>
            <a:pPr marL="457200" marR="0" lvl="0" indent="-457200">
              <a:lnSpc>
                <a:spcPct val="107000"/>
              </a:lnSpc>
              <a:spcBef>
                <a:spcPts val="0"/>
              </a:spcBef>
              <a:spcAft>
                <a:spcPts val="0"/>
              </a:spcAft>
              <a:buFont typeface="+mj-lt"/>
              <a:buAutoNum type="arabicPeriod"/>
            </a:pPr>
            <a:r>
              <a:rPr lang="en-US" sz="2000" dirty="0">
                <a:effectLst/>
                <a:latin typeface="Calibri" panose="020F0502020204030204" pitchFamily="34" charset="0"/>
                <a:ea typeface="Calibri" panose="020F0502020204030204" pitchFamily="34" charset="0"/>
                <a:cs typeface="Times New Roman" panose="02020603050405020304" pitchFamily="18" charset="0"/>
              </a:rPr>
              <a:t>Provide additional training when a new or previously unrecognized workplace</a:t>
            </a:r>
          </a:p>
          <a:p>
            <a:pPr marL="0" marR="0" lvl="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violence hazard has been identified, and when changes are made to the plan.</a:t>
            </a:r>
          </a:p>
          <a:p>
            <a:pPr marL="457200" marR="0" lvl="0" indent="-457200">
              <a:lnSpc>
                <a:spcPct val="107000"/>
              </a:lnSpc>
              <a:spcBef>
                <a:spcPts val="0"/>
              </a:spcBef>
              <a:spcAft>
                <a:spcPts val="0"/>
              </a:spcAft>
              <a:buAutoNum type="arabicPeriod" startAt="5"/>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Require records of workplace violence hazard identification, evaluation</a:t>
            </a:r>
          </a:p>
          <a:p>
            <a:pPr marL="0" marR="0" lvl="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correction and training.</a:t>
            </a:r>
          </a:p>
          <a:p>
            <a:pPr marL="457200" marR="0" lvl="0" indent="-457200">
              <a:lnSpc>
                <a:spcPct val="107000"/>
              </a:lnSpc>
              <a:spcBef>
                <a:spcPts val="0"/>
              </a:spcBef>
              <a:spcAft>
                <a:spcPts val="0"/>
              </a:spcAft>
              <a:buAutoNum type="arabicPeriod" startAt="6"/>
            </a:pPr>
            <a:r>
              <a:rPr lang="en-US" sz="2000" dirty="0">
                <a:effectLst/>
                <a:latin typeface="Calibri" panose="020F0502020204030204" pitchFamily="34" charset="0"/>
                <a:ea typeface="Calibri" panose="020F0502020204030204" pitchFamily="34" charset="0"/>
                <a:cs typeface="Times New Roman" panose="02020603050405020304" pitchFamily="18" charset="0"/>
              </a:rPr>
              <a:t>Require certain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records be made available </a:t>
            </a:r>
            <a:r>
              <a:rPr lang="en-US" sz="2000" dirty="0">
                <a:effectLst/>
                <a:latin typeface="Calibri" panose="020F0502020204030204" pitchFamily="34" charset="0"/>
                <a:ea typeface="Calibri" panose="020F0502020204030204" pitchFamily="34" charset="0"/>
                <a:cs typeface="Times New Roman" panose="02020603050405020304" pitchFamily="18" charset="0"/>
              </a:rPr>
              <a:t>to employees and employee</a:t>
            </a:r>
          </a:p>
          <a:p>
            <a:pPr marL="0" marR="0" lvl="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representatives.</a:t>
            </a: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27B5C-E417-2AC4-38E8-72DB8B3DEC8B}"/>
              </a:ext>
            </a:extLst>
          </p:cNvPr>
          <p:cNvSpPr>
            <a:spLocks noGrp="1"/>
          </p:cNvSpPr>
          <p:nvPr>
            <p:ph type="title"/>
          </p:nvPr>
        </p:nvSpPr>
        <p:spPr/>
        <p:txBody>
          <a:bodyPr/>
          <a:lstStyle/>
          <a:p>
            <a:r>
              <a:rPr lang="en-US" dirty="0"/>
              <a:t>Disruptive Students</a:t>
            </a:r>
          </a:p>
        </p:txBody>
      </p:sp>
      <p:sp>
        <p:nvSpPr>
          <p:cNvPr id="3" name="Content Placeholder 2">
            <a:extLst>
              <a:ext uri="{FF2B5EF4-FFF2-40B4-BE49-F238E27FC236}">
                <a16:creationId xmlns:a16="http://schemas.microsoft.com/office/drawing/2014/main" id="{BD9E85EF-EDE1-E6CE-C6F1-64B0E73519E6}"/>
              </a:ext>
            </a:extLst>
          </p:cNvPr>
          <p:cNvSpPr>
            <a:spLocks noGrp="1"/>
          </p:cNvSpPr>
          <p:nvPr>
            <p:ph sz="half" idx="1"/>
          </p:nvPr>
        </p:nvSpPr>
        <p:spPr>
          <a:xfrm>
            <a:off x="1528571" y="1485900"/>
            <a:ext cx="8946207" cy="4123944"/>
          </a:xfrm>
        </p:spPr>
        <p:txBody>
          <a:bodyPr>
            <a:normAutofit fontScale="92500" lnSpcReduction="20000"/>
          </a:bodyPr>
          <a:lstStyle/>
          <a:p>
            <a:r>
              <a:rPr lang="en-US" sz="3200" dirty="0"/>
              <a:t>Document, document, document</a:t>
            </a:r>
          </a:p>
          <a:p>
            <a:r>
              <a:rPr lang="en-US" sz="3200" dirty="0"/>
              <a:t>Know of anything in a 504 or IEP</a:t>
            </a:r>
          </a:p>
          <a:p>
            <a:pPr lvl="1"/>
            <a:r>
              <a:rPr lang="en-US" sz="3000" dirty="0"/>
              <a:t>A student with an IEP can be suspended for up to 10 cumulative days- BE CAREFUL</a:t>
            </a:r>
          </a:p>
          <a:p>
            <a:r>
              <a:rPr lang="en-US" sz="3200" dirty="0"/>
              <a:t>Communicate with parents and admin constantly</a:t>
            </a:r>
          </a:p>
          <a:p>
            <a:r>
              <a:rPr lang="en-US" sz="3200" dirty="0"/>
              <a:t>No more recess/lunch detention</a:t>
            </a:r>
          </a:p>
          <a:p>
            <a:r>
              <a:rPr lang="en-US" sz="3200" dirty="0"/>
              <a:t>Student may be given afterschool detention for up to one hour unless there is a bussing issue.</a:t>
            </a:r>
          </a:p>
        </p:txBody>
      </p:sp>
    </p:spTree>
    <p:extLst>
      <p:ext uri="{BB962C8B-B14F-4D97-AF65-F5344CB8AC3E}">
        <p14:creationId xmlns:p14="http://schemas.microsoft.com/office/powerpoint/2010/main" val="325901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AF1A9-BA40-39D5-E909-E9B72011A6D0}"/>
              </a:ext>
            </a:extLst>
          </p:cNvPr>
          <p:cNvSpPr>
            <a:spLocks noGrp="1"/>
          </p:cNvSpPr>
          <p:nvPr>
            <p:ph type="title"/>
          </p:nvPr>
        </p:nvSpPr>
        <p:spPr/>
        <p:txBody>
          <a:bodyPr/>
          <a:lstStyle/>
          <a:p>
            <a:r>
              <a:rPr lang="en-US" dirty="0"/>
              <a:t>Reasons for suspension and expulsion </a:t>
            </a:r>
          </a:p>
        </p:txBody>
      </p:sp>
      <p:sp>
        <p:nvSpPr>
          <p:cNvPr id="3" name="Content Placeholder 2">
            <a:extLst>
              <a:ext uri="{FF2B5EF4-FFF2-40B4-BE49-F238E27FC236}">
                <a16:creationId xmlns:a16="http://schemas.microsoft.com/office/drawing/2014/main" id="{A6BB472F-A0F3-393F-BFA9-14D6AF66EDF7}"/>
              </a:ext>
            </a:extLst>
          </p:cNvPr>
          <p:cNvSpPr>
            <a:spLocks noGrp="1"/>
          </p:cNvSpPr>
          <p:nvPr>
            <p:ph sz="half" idx="1"/>
          </p:nvPr>
        </p:nvSpPr>
        <p:spPr>
          <a:xfrm>
            <a:off x="1528572" y="1485900"/>
            <a:ext cx="8872728" cy="4123944"/>
          </a:xfrm>
        </p:spPr>
        <p:txBody>
          <a:bodyPr>
            <a:normAutofit/>
          </a:bodyPr>
          <a:lstStyle/>
          <a:p>
            <a:r>
              <a:rPr lang="en-US" sz="4000" dirty="0"/>
              <a:t>Ed Code 48900</a:t>
            </a:r>
          </a:p>
          <a:p>
            <a:r>
              <a:rPr lang="en-US" sz="4000" dirty="0"/>
              <a:t>Lists 22 reasons</a:t>
            </a:r>
          </a:p>
        </p:txBody>
      </p:sp>
    </p:spTree>
    <p:extLst>
      <p:ext uri="{BB962C8B-B14F-4D97-AF65-F5344CB8AC3E}">
        <p14:creationId xmlns:p14="http://schemas.microsoft.com/office/powerpoint/2010/main" val="42512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7900-148A-E934-29AD-457E2998D238}"/>
              </a:ext>
            </a:extLst>
          </p:cNvPr>
          <p:cNvSpPr>
            <a:spLocks noGrp="1"/>
          </p:cNvSpPr>
          <p:nvPr>
            <p:ph type="title"/>
          </p:nvPr>
        </p:nvSpPr>
        <p:spPr/>
        <p:txBody>
          <a:bodyPr/>
          <a:lstStyle/>
          <a:p>
            <a:r>
              <a:rPr lang="en-US" dirty="0"/>
              <a:t>Zero Tolerance (can be expelled on first offense)</a:t>
            </a:r>
          </a:p>
        </p:txBody>
      </p:sp>
      <p:sp>
        <p:nvSpPr>
          <p:cNvPr id="3" name="Content Placeholder 2">
            <a:extLst>
              <a:ext uri="{FF2B5EF4-FFF2-40B4-BE49-F238E27FC236}">
                <a16:creationId xmlns:a16="http://schemas.microsoft.com/office/drawing/2014/main" id="{2F6388DA-7775-3B73-54B7-E5C35EB3594B}"/>
              </a:ext>
            </a:extLst>
          </p:cNvPr>
          <p:cNvSpPr>
            <a:spLocks noGrp="1"/>
          </p:cNvSpPr>
          <p:nvPr>
            <p:ph sz="half" idx="1"/>
          </p:nvPr>
        </p:nvSpPr>
        <p:spPr>
          <a:xfrm>
            <a:off x="1528571" y="1485900"/>
            <a:ext cx="9370749" cy="4123944"/>
          </a:xfrm>
        </p:spPr>
        <p:txBody>
          <a:bodyPr/>
          <a:lstStyle/>
          <a:p>
            <a:pPr marL="45720" indent="0">
              <a:buNone/>
            </a:pPr>
            <a:r>
              <a:rPr lang="en-US" dirty="0"/>
              <a:t>1) Causing serious physical injury to another person, except in self-defense.</a:t>
            </a:r>
          </a:p>
          <a:p>
            <a:pPr marL="45720" indent="0">
              <a:buNone/>
            </a:pPr>
            <a:r>
              <a:rPr lang="en-US" dirty="0"/>
              <a:t>2) Possession of any knife or other dangerous object of no reasonable use to the pupil at school or at a school activity off school grounds.</a:t>
            </a:r>
          </a:p>
          <a:p>
            <a:pPr marL="45720" indent="0">
              <a:buNone/>
            </a:pPr>
            <a:r>
              <a:rPr lang="en-US" dirty="0"/>
              <a:t>3) Possession of any controlled substance except for the first offense for the possession of marijuana, or properly prescribed medication.</a:t>
            </a:r>
          </a:p>
          <a:p>
            <a:pPr marL="45720" indent="0">
              <a:buNone/>
            </a:pPr>
            <a:r>
              <a:rPr lang="en-US" dirty="0"/>
              <a:t>4) Robbery or extortion.</a:t>
            </a:r>
          </a:p>
          <a:p>
            <a:pPr marL="45720" indent="0">
              <a:buNone/>
            </a:pPr>
            <a:r>
              <a:rPr lang="en-US" dirty="0"/>
              <a:t>5) Assault or battery on any school employee.</a:t>
            </a:r>
          </a:p>
          <a:p>
            <a:pPr marL="45720" indent="0">
              <a:buNone/>
            </a:pPr>
            <a:endParaRPr lang="en-US" dirty="0"/>
          </a:p>
        </p:txBody>
      </p:sp>
    </p:spTree>
    <p:extLst>
      <p:ext uri="{BB962C8B-B14F-4D97-AF65-F5344CB8AC3E}">
        <p14:creationId xmlns:p14="http://schemas.microsoft.com/office/powerpoint/2010/main" val="1753236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C8410-1B70-9252-7D06-C8C6E92BEE6A}"/>
              </a:ext>
            </a:extLst>
          </p:cNvPr>
          <p:cNvSpPr>
            <a:spLocks noGrp="1"/>
          </p:cNvSpPr>
          <p:nvPr>
            <p:ph type="title"/>
          </p:nvPr>
        </p:nvSpPr>
        <p:spPr/>
        <p:txBody>
          <a:bodyPr/>
          <a:lstStyle/>
          <a:p>
            <a:r>
              <a:rPr lang="en-US" dirty="0"/>
              <a:t>Reasons for immediate Suspension and move to Expulsion</a:t>
            </a:r>
          </a:p>
        </p:txBody>
      </p:sp>
      <p:sp>
        <p:nvSpPr>
          <p:cNvPr id="3" name="Content Placeholder 2">
            <a:extLst>
              <a:ext uri="{FF2B5EF4-FFF2-40B4-BE49-F238E27FC236}">
                <a16:creationId xmlns:a16="http://schemas.microsoft.com/office/drawing/2014/main" id="{CD325091-230A-76A8-374B-06A3930175A4}"/>
              </a:ext>
            </a:extLst>
          </p:cNvPr>
          <p:cNvSpPr>
            <a:spLocks noGrp="1"/>
          </p:cNvSpPr>
          <p:nvPr>
            <p:ph sz="half" idx="1"/>
          </p:nvPr>
        </p:nvSpPr>
        <p:spPr>
          <a:xfrm>
            <a:off x="1528571" y="1485900"/>
            <a:ext cx="8611471" cy="4123944"/>
          </a:xfrm>
        </p:spPr>
        <p:txBody>
          <a:bodyPr>
            <a:normAutofit/>
          </a:bodyPr>
          <a:lstStyle/>
          <a:p>
            <a:pPr marL="45720" indent="0">
              <a:buNone/>
            </a:pPr>
            <a:r>
              <a:rPr lang="en-US" sz="2800" b="0" i="0" u="none" strike="noStrike" baseline="0" dirty="0">
                <a:solidFill>
                  <a:srgbClr val="000000"/>
                </a:solidFill>
                <a:latin typeface="Times New Roman" panose="02020603050405020304" pitchFamily="18" charset="0"/>
              </a:rPr>
              <a:t>1) possessing, selling or furnishing a firearm. </a:t>
            </a:r>
          </a:p>
          <a:p>
            <a:pPr marL="45720" indent="0">
              <a:buNone/>
            </a:pPr>
            <a:r>
              <a:rPr lang="en-US" sz="2800" b="0" i="0" u="none" strike="noStrike" baseline="0" dirty="0">
                <a:solidFill>
                  <a:srgbClr val="000000"/>
                </a:solidFill>
                <a:latin typeface="Times New Roman" panose="02020603050405020304" pitchFamily="18" charset="0"/>
              </a:rPr>
              <a:t>2) brandishing a knife at another person; </a:t>
            </a:r>
          </a:p>
          <a:p>
            <a:pPr marL="45720" indent="0">
              <a:buNone/>
            </a:pPr>
            <a:r>
              <a:rPr lang="en-US" sz="2800" b="0" i="0" u="none" strike="noStrike" baseline="0" dirty="0">
                <a:solidFill>
                  <a:srgbClr val="000000"/>
                </a:solidFill>
                <a:latin typeface="Times New Roman" panose="02020603050405020304" pitchFamily="18" charset="0"/>
              </a:rPr>
              <a:t>3) selling a controlled substance; </a:t>
            </a:r>
          </a:p>
          <a:p>
            <a:pPr marL="45720" indent="0">
              <a:buNone/>
            </a:pPr>
            <a:r>
              <a:rPr lang="en-US" sz="2800" b="0" i="0" u="none" strike="noStrike" baseline="0" dirty="0">
                <a:solidFill>
                  <a:srgbClr val="000000"/>
                </a:solidFill>
                <a:latin typeface="Times New Roman" panose="02020603050405020304" pitchFamily="18" charset="0"/>
              </a:rPr>
              <a:t>4) committing or attempting to commit a sexual assault or sexual battery; </a:t>
            </a:r>
          </a:p>
          <a:p>
            <a:pPr marL="45720" indent="0">
              <a:buNone/>
            </a:pPr>
            <a:r>
              <a:rPr lang="en-US" sz="2800" b="0" i="0" u="none" strike="noStrike" baseline="0" dirty="0">
                <a:solidFill>
                  <a:srgbClr val="000000"/>
                </a:solidFill>
                <a:latin typeface="Times New Roman" panose="02020603050405020304" pitchFamily="18" charset="0"/>
              </a:rPr>
              <a:t>5) possession of an explosive. </a:t>
            </a:r>
            <a:endParaRPr lang="en-US" sz="3200" dirty="0"/>
          </a:p>
        </p:txBody>
      </p:sp>
    </p:spTree>
    <p:extLst>
      <p:ext uri="{BB962C8B-B14F-4D97-AF65-F5344CB8AC3E}">
        <p14:creationId xmlns:p14="http://schemas.microsoft.com/office/powerpoint/2010/main" val="775535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2.xml><?xml version="1.0" encoding="utf-8"?>
<ds:datastoreItem xmlns:ds="http://schemas.openxmlformats.org/officeDocument/2006/customXml" ds:itemID="{B5F5AFAE-B80F-42D3-94B4-729362BC1BCB}">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40262f94-9f35-4ac3-9a90-690165a166b7"/>
    <ds:schemaRef ds:uri="a4f35948-e619-41b3-aa29-22878b09cfd2"/>
    <ds:schemaRef ds:uri="http://www.w3.org/XML/1998/namespace"/>
    <ds:schemaRef ds:uri="http://purl.org/dc/terms/"/>
  </ds:schemaRefs>
</ds:datastoreItem>
</file>

<file path=customXml/itemProps3.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59</TotalTime>
  <Words>1114</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vt:lpstr>
      <vt:lpstr>Times New Roman</vt:lpstr>
      <vt:lpstr>Back to School 16x9</vt:lpstr>
      <vt:lpstr>Educator Rights</vt:lpstr>
      <vt:lpstr>You have the right to work in a safe environment</vt:lpstr>
      <vt:lpstr>School Safety Plans</vt:lpstr>
      <vt:lpstr>SB 553- Workplace Violence Protection</vt:lpstr>
      <vt:lpstr>SB 553- What is the employer’s responsibility?</vt:lpstr>
      <vt:lpstr>Disruptive Students</vt:lpstr>
      <vt:lpstr>Reasons for suspension and expulsion </vt:lpstr>
      <vt:lpstr>Zero Tolerance (can be expelled on first offense)</vt:lpstr>
      <vt:lpstr>Reasons for immediate Suspension and move to Expulsion</vt:lpstr>
      <vt:lpstr>Right to know about suspended students</vt:lpstr>
      <vt:lpstr>Ed Code 48910</vt:lpstr>
      <vt:lpstr>Willful Defiance</vt:lpstr>
      <vt:lpstr>Dealing with a disruptive adult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Anderson, Jake</dc:creator>
  <cp:lastModifiedBy>Anderson, Jake</cp:lastModifiedBy>
  <cp:revision>1</cp:revision>
  <dcterms:created xsi:type="dcterms:W3CDTF">2024-10-24T17:54:32Z</dcterms:created>
  <dcterms:modified xsi:type="dcterms:W3CDTF">2024-10-24T18:53:45Z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