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40"/>
  </p:notesMasterIdLst>
  <p:handoutMasterIdLst>
    <p:handoutMasterId r:id="rId41"/>
  </p:handoutMasterIdLst>
  <p:sldIdLst>
    <p:sldId id="256" r:id="rId5"/>
    <p:sldId id="257" r:id="rId6"/>
    <p:sldId id="366" r:id="rId7"/>
    <p:sldId id="258" r:id="rId8"/>
    <p:sldId id="267" r:id="rId9"/>
    <p:sldId id="362" r:id="rId10"/>
    <p:sldId id="363" r:id="rId11"/>
    <p:sldId id="272" r:id="rId12"/>
    <p:sldId id="261" r:id="rId13"/>
    <p:sldId id="277" r:id="rId14"/>
    <p:sldId id="281" r:id="rId15"/>
    <p:sldId id="348" r:id="rId16"/>
    <p:sldId id="303" r:id="rId17"/>
    <p:sldId id="259" r:id="rId18"/>
    <p:sldId id="276" r:id="rId19"/>
    <p:sldId id="354" r:id="rId20"/>
    <p:sldId id="304" r:id="rId21"/>
    <p:sldId id="285" r:id="rId22"/>
    <p:sldId id="287" r:id="rId23"/>
    <p:sldId id="288" r:id="rId24"/>
    <p:sldId id="290" r:id="rId25"/>
    <p:sldId id="302" r:id="rId26"/>
    <p:sldId id="357" r:id="rId27"/>
    <p:sldId id="300" r:id="rId28"/>
    <p:sldId id="278" r:id="rId29"/>
    <p:sldId id="361" r:id="rId30"/>
    <p:sldId id="349" r:id="rId31"/>
    <p:sldId id="358" r:id="rId32"/>
    <p:sldId id="360" r:id="rId33"/>
    <p:sldId id="367" r:id="rId34"/>
    <p:sldId id="364" r:id="rId35"/>
    <p:sldId id="365" r:id="rId36"/>
    <p:sldId id="368" r:id="rId37"/>
    <p:sldId id="280" r:id="rId38"/>
    <p:sldId id="275" r:id="rId3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CCEB"/>
    <a:srgbClr val="9999FF"/>
    <a:srgbClr val="CCFFCC"/>
    <a:srgbClr val="FF99CC"/>
    <a:srgbClr val="FFCCCC"/>
    <a:srgbClr val="99CCFF"/>
    <a:srgbClr val="66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0929"/>
  </p:normalViewPr>
  <p:slideViewPr>
    <p:cSldViewPr>
      <p:cViewPr varScale="1">
        <p:scale>
          <a:sx n="66" d="100"/>
          <a:sy n="66" d="100"/>
        </p:scale>
        <p:origin x="127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780" y="79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friefeld" userId="cf046a7d1135eb63" providerId="LiveId" clId="{1CF6B80B-34AA-4EF7-9ABB-7BFD9F1BEE72}"/>
    <pc:docChg chg="modSld">
      <pc:chgData name="brian friefeld" userId="cf046a7d1135eb63" providerId="LiveId" clId="{1CF6B80B-34AA-4EF7-9ABB-7BFD9F1BEE72}" dt="2025-08-12T18:02:20.992" v="22" actId="20577"/>
      <pc:docMkLst>
        <pc:docMk/>
      </pc:docMkLst>
      <pc:sldChg chg="modSp mod">
        <pc:chgData name="brian friefeld" userId="cf046a7d1135eb63" providerId="LiveId" clId="{1CF6B80B-34AA-4EF7-9ABB-7BFD9F1BEE72}" dt="2025-08-12T18:02:20.992" v="22" actId="20577"/>
        <pc:sldMkLst>
          <pc:docMk/>
          <pc:sldMk cId="0" sldId="256"/>
        </pc:sldMkLst>
        <pc:spChg chg="mod">
          <ac:chgData name="brian friefeld" userId="cf046a7d1135eb63" providerId="LiveId" clId="{1CF6B80B-34AA-4EF7-9ABB-7BFD9F1BEE72}" dt="2025-08-12T18:02:20.992" v="22" actId="20577"/>
          <ac:spMkLst>
            <pc:docMk/>
            <pc:sldMk cId="0" sldId="256"/>
            <ac:spMk id="5123" creationId="{00000000-0000-0000-0000-00000000000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DF05D-CEF6-4483-8FBD-EF8FD37895D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4EA5CC3-8971-418E-90D3-9B84C94D3EA3}">
      <dgm:prSet/>
      <dgm:spPr/>
      <dgm:t>
        <a:bodyPr/>
        <a:lstStyle/>
        <a:p>
          <a:r>
            <a:rPr lang="en-US" b="1"/>
            <a:t>270+ Certificated MUSD Employees</a:t>
          </a:r>
          <a:endParaRPr lang="en-US"/>
        </a:p>
      </dgm:t>
    </dgm:pt>
    <dgm:pt modelId="{05F859E2-8367-46EC-9646-F9C8208232C0}" type="parTrans" cxnId="{0A3C22E4-36F9-4F49-8669-DAC962470F9A}">
      <dgm:prSet/>
      <dgm:spPr/>
      <dgm:t>
        <a:bodyPr/>
        <a:lstStyle/>
        <a:p>
          <a:endParaRPr lang="en-US"/>
        </a:p>
      </dgm:t>
    </dgm:pt>
    <dgm:pt modelId="{9881BA3A-D825-49D1-A092-5530A20E680A}" type="sibTrans" cxnId="{0A3C22E4-36F9-4F49-8669-DAC962470F9A}">
      <dgm:prSet/>
      <dgm:spPr/>
      <dgm:t>
        <a:bodyPr/>
        <a:lstStyle/>
        <a:p>
          <a:endParaRPr lang="en-US"/>
        </a:p>
      </dgm:t>
    </dgm:pt>
    <dgm:pt modelId="{943CA9CF-217B-4110-8C70-8ECA932FF8EF}">
      <dgm:prSet/>
      <dgm:spPr/>
      <dgm:t>
        <a:bodyPr/>
        <a:lstStyle/>
        <a:p>
          <a:r>
            <a:rPr lang="en-US"/>
            <a:t>Classroom Teachers: SPED, Preschool,    TK – Grade 12 (including SAI)</a:t>
          </a:r>
        </a:p>
      </dgm:t>
    </dgm:pt>
    <dgm:pt modelId="{0DFC0104-92E7-4F93-9832-5DC9E2C88692}" type="parTrans" cxnId="{2DF00299-2C2E-4D33-A528-EE62AF2BD164}">
      <dgm:prSet/>
      <dgm:spPr/>
      <dgm:t>
        <a:bodyPr/>
        <a:lstStyle/>
        <a:p>
          <a:endParaRPr lang="en-US"/>
        </a:p>
      </dgm:t>
    </dgm:pt>
    <dgm:pt modelId="{7D5AFD83-80B9-4F23-BE13-6C52DF02BEF4}" type="sibTrans" cxnId="{2DF00299-2C2E-4D33-A528-EE62AF2BD164}">
      <dgm:prSet/>
      <dgm:spPr/>
      <dgm:t>
        <a:bodyPr/>
        <a:lstStyle/>
        <a:p>
          <a:endParaRPr lang="en-US"/>
        </a:p>
      </dgm:t>
    </dgm:pt>
    <dgm:pt modelId="{04C580B9-08A4-4565-80BE-49A013E0EC6E}">
      <dgm:prSet/>
      <dgm:spPr/>
      <dgm:t>
        <a:bodyPr/>
        <a:lstStyle/>
        <a:p>
          <a:r>
            <a:rPr lang="en-US"/>
            <a:t>Speech Therapists</a:t>
          </a:r>
        </a:p>
      </dgm:t>
    </dgm:pt>
    <dgm:pt modelId="{B22D848D-8CFA-4C59-AF10-164DBDDC1E11}" type="parTrans" cxnId="{3F1BDCF8-C374-44DA-8A9E-72CB9238399C}">
      <dgm:prSet/>
      <dgm:spPr/>
      <dgm:t>
        <a:bodyPr/>
        <a:lstStyle/>
        <a:p>
          <a:endParaRPr lang="en-US"/>
        </a:p>
      </dgm:t>
    </dgm:pt>
    <dgm:pt modelId="{F41CDFF2-420C-44D3-8FF5-4D3CBE292F07}" type="sibTrans" cxnId="{3F1BDCF8-C374-44DA-8A9E-72CB9238399C}">
      <dgm:prSet/>
      <dgm:spPr/>
      <dgm:t>
        <a:bodyPr/>
        <a:lstStyle/>
        <a:p>
          <a:endParaRPr lang="en-US"/>
        </a:p>
      </dgm:t>
    </dgm:pt>
    <dgm:pt modelId="{2E56A54B-BA4C-4821-8DAE-AEF3A8FD0C0C}">
      <dgm:prSet/>
      <dgm:spPr/>
      <dgm:t>
        <a:bodyPr/>
        <a:lstStyle/>
        <a:p>
          <a:r>
            <a:rPr lang="en-US"/>
            <a:t>Counselors</a:t>
          </a:r>
        </a:p>
      </dgm:t>
    </dgm:pt>
    <dgm:pt modelId="{9DBC3CF4-9BED-42FD-861A-B49702DC5892}" type="parTrans" cxnId="{A87134DB-2EBD-4675-8A50-704EC3B28831}">
      <dgm:prSet/>
      <dgm:spPr/>
      <dgm:t>
        <a:bodyPr/>
        <a:lstStyle/>
        <a:p>
          <a:endParaRPr lang="en-US"/>
        </a:p>
      </dgm:t>
    </dgm:pt>
    <dgm:pt modelId="{A7B97533-7E04-471C-AA7D-A56CE3111189}" type="sibTrans" cxnId="{A87134DB-2EBD-4675-8A50-704EC3B28831}">
      <dgm:prSet/>
      <dgm:spPr/>
      <dgm:t>
        <a:bodyPr/>
        <a:lstStyle/>
        <a:p>
          <a:endParaRPr lang="en-US"/>
        </a:p>
      </dgm:t>
    </dgm:pt>
    <dgm:pt modelId="{D3440274-EA5C-4DD5-A8E7-A696D37C323D}">
      <dgm:prSet/>
      <dgm:spPr/>
      <dgm:t>
        <a:bodyPr/>
        <a:lstStyle/>
        <a:p>
          <a:r>
            <a:rPr lang="en-US"/>
            <a:t>Nurses</a:t>
          </a:r>
        </a:p>
      </dgm:t>
    </dgm:pt>
    <dgm:pt modelId="{986998BA-B5F7-4195-A3FE-6ED1C5CF59C7}" type="parTrans" cxnId="{6DFD08D1-3739-4FF0-B7FC-9F6250FEEB76}">
      <dgm:prSet/>
      <dgm:spPr/>
      <dgm:t>
        <a:bodyPr/>
        <a:lstStyle/>
        <a:p>
          <a:endParaRPr lang="en-US"/>
        </a:p>
      </dgm:t>
    </dgm:pt>
    <dgm:pt modelId="{19A67389-8BD6-403D-9FB1-4CC5CEB0489D}" type="sibTrans" cxnId="{6DFD08D1-3739-4FF0-B7FC-9F6250FEEB76}">
      <dgm:prSet/>
      <dgm:spPr/>
      <dgm:t>
        <a:bodyPr/>
        <a:lstStyle/>
        <a:p>
          <a:endParaRPr lang="en-US"/>
        </a:p>
      </dgm:t>
    </dgm:pt>
    <dgm:pt modelId="{0AE6238C-6331-40A5-B78F-38636B9EE80B}">
      <dgm:prSet/>
      <dgm:spPr/>
      <dgm:t>
        <a:bodyPr/>
        <a:lstStyle/>
        <a:p>
          <a:r>
            <a:rPr lang="en-US"/>
            <a:t>Teachers on Special Assignment (TOSA) </a:t>
          </a:r>
        </a:p>
      </dgm:t>
    </dgm:pt>
    <dgm:pt modelId="{D4F1D463-4CE7-470A-8C7C-0E08125FB4B2}" type="parTrans" cxnId="{DD0FFCA4-8397-40FE-8A7B-E96862AB14D3}">
      <dgm:prSet/>
      <dgm:spPr/>
      <dgm:t>
        <a:bodyPr/>
        <a:lstStyle/>
        <a:p>
          <a:endParaRPr lang="en-US"/>
        </a:p>
      </dgm:t>
    </dgm:pt>
    <dgm:pt modelId="{012AB61D-3681-4A03-AD66-928D6252EA8D}" type="sibTrans" cxnId="{DD0FFCA4-8397-40FE-8A7B-E96862AB14D3}">
      <dgm:prSet/>
      <dgm:spPr/>
      <dgm:t>
        <a:bodyPr/>
        <a:lstStyle/>
        <a:p>
          <a:endParaRPr lang="en-US"/>
        </a:p>
      </dgm:t>
    </dgm:pt>
    <dgm:pt modelId="{D9B95846-58BE-46C0-BEC0-010D9EA759F2}" type="pres">
      <dgm:prSet presAssocID="{458DF05D-CEF6-4483-8FBD-EF8FD37895D7}" presName="linear" presStyleCnt="0">
        <dgm:presLayoutVars>
          <dgm:animLvl val="lvl"/>
          <dgm:resizeHandles val="exact"/>
        </dgm:presLayoutVars>
      </dgm:prSet>
      <dgm:spPr/>
    </dgm:pt>
    <dgm:pt modelId="{36AA8068-B73B-4B19-AB23-A5015F6D38CE}" type="pres">
      <dgm:prSet presAssocID="{64EA5CC3-8971-418E-90D3-9B84C94D3EA3}" presName="parentText" presStyleLbl="node1" presStyleIdx="0" presStyleCnt="6">
        <dgm:presLayoutVars>
          <dgm:chMax val="0"/>
          <dgm:bulletEnabled val="1"/>
        </dgm:presLayoutVars>
      </dgm:prSet>
      <dgm:spPr/>
    </dgm:pt>
    <dgm:pt modelId="{ACB46E14-14E5-4204-8029-D6840F3FC09D}" type="pres">
      <dgm:prSet presAssocID="{9881BA3A-D825-49D1-A092-5530A20E680A}" presName="spacer" presStyleCnt="0"/>
      <dgm:spPr/>
    </dgm:pt>
    <dgm:pt modelId="{22C20A3E-0543-4949-9EB6-A6FDCDE9CF95}" type="pres">
      <dgm:prSet presAssocID="{943CA9CF-217B-4110-8C70-8ECA932FF8EF}" presName="parentText" presStyleLbl="node1" presStyleIdx="1" presStyleCnt="6">
        <dgm:presLayoutVars>
          <dgm:chMax val="0"/>
          <dgm:bulletEnabled val="1"/>
        </dgm:presLayoutVars>
      </dgm:prSet>
      <dgm:spPr/>
    </dgm:pt>
    <dgm:pt modelId="{64C5C9FF-4677-4A7E-BAA1-AF9E17E818AC}" type="pres">
      <dgm:prSet presAssocID="{7D5AFD83-80B9-4F23-BE13-6C52DF02BEF4}" presName="spacer" presStyleCnt="0"/>
      <dgm:spPr/>
    </dgm:pt>
    <dgm:pt modelId="{42566EDE-643A-43B4-94E7-EEBB7999DBD9}" type="pres">
      <dgm:prSet presAssocID="{04C580B9-08A4-4565-80BE-49A013E0EC6E}" presName="parentText" presStyleLbl="node1" presStyleIdx="2" presStyleCnt="6">
        <dgm:presLayoutVars>
          <dgm:chMax val="0"/>
          <dgm:bulletEnabled val="1"/>
        </dgm:presLayoutVars>
      </dgm:prSet>
      <dgm:spPr/>
    </dgm:pt>
    <dgm:pt modelId="{40016BAA-1F39-4D82-9421-83584F4CA57F}" type="pres">
      <dgm:prSet presAssocID="{F41CDFF2-420C-44D3-8FF5-4D3CBE292F07}" presName="spacer" presStyleCnt="0"/>
      <dgm:spPr/>
    </dgm:pt>
    <dgm:pt modelId="{4AB8B776-941B-49D6-81F7-6E91087DB469}" type="pres">
      <dgm:prSet presAssocID="{2E56A54B-BA4C-4821-8DAE-AEF3A8FD0C0C}" presName="parentText" presStyleLbl="node1" presStyleIdx="3" presStyleCnt="6">
        <dgm:presLayoutVars>
          <dgm:chMax val="0"/>
          <dgm:bulletEnabled val="1"/>
        </dgm:presLayoutVars>
      </dgm:prSet>
      <dgm:spPr/>
    </dgm:pt>
    <dgm:pt modelId="{816999E8-F0C1-4932-8572-9F77E8F3794A}" type="pres">
      <dgm:prSet presAssocID="{A7B97533-7E04-471C-AA7D-A56CE3111189}" presName="spacer" presStyleCnt="0"/>
      <dgm:spPr/>
    </dgm:pt>
    <dgm:pt modelId="{CC3F46BA-FE9E-48F5-B24C-17987217A47D}" type="pres">
      <dgm:prSet presAssocID="{D3440274-EA5C-4DD5-A8E7-A696D37C323D}" presName="parentText" presStyleLbl="node1" presStyleIdx="4" presStyleCnt="6">
        <dgm:presLayoutVars>
          <dgm:chMax val="0"/>
          <dgm:bulletEnabled val="1"/>
        </dgm:presLayoutVars>
      </dgm:prSet>
      <dgm:spPr/>
    </dgm:pt>
    <dgm:pt modelId="{F9B22BB7-645A-4CFC-AD64-C407260C970D}" type="pres">
      <dgm:prSet presAssocID="{19A67389-8BD6-403D-9FB1-4CC5CEB0489D}" presName="spacer" presStyleCnt="0"/>
      <dgm:spPr/>
    </dgm:pt>
    <dgm:pt modelId="{82E57B69-13E1-4CB8-AD55-0572883B051F}" type="pres">
      <dgm:prSet presAssocID="{0AE6238C-6331-40A5-B78F-38636B9EE80B}" presName="parentText" presStyleLbl="node1" presStyleIdx="5" presStyleCnt="6">
        <dgm:presLayoutVars>
          <dgm:chMax val="0"/>
          <dgm:bulletEnabled val="1"/>
        </dgm:presLayoutVars>
      </dgm:prSet>
      <dgm:spPr/>
    </dgm:pt>
  </dgm:ptLst>
  <dgm:cxnLst>
    <dgm:cxn modelId="{B44EA634-3B28-4D88-B9A2-15840E620AFE}" type="presOf" srcId="{943CA9CF-217B-4110-8C70-8ECA932FF8EF}" destId="{22C20A3E-0543-4949-9EB6-A6FDCDE9CF95}" srcOrd="0" destOrd="0" presId="urn:microsoft.com/office/officeart/2005/8/layout/vList2"/>
    <dgm:cxn modelId="{05B48036-744D-4852-851F-28BC84CF0E84}" type="presOf" srcId="{0AE6238C-6331-40A5-B78F-38636B9EE80B}" destId="{82E57B69-13E1-4CB8-AD55-0572883B051F}" srcOrd="0" destOrd="0" presId="urn:microsoft.com/office/officeart/2005/8/layout/vList2"/>
    <dgm:cxn modelId="{12A7713D-DE40-4583-B343-4AF9DE5DBD58}" type="presOf" srcId="{2E56A54B-BA4C-4821-8DAE-AEF3A8FD0C0C}" destId="{4AB8B776-941B-49D6-81F7-6E91087DB469}" srcOrd="0" destOrd="0" presId="urn:microsoft.com/office/officeart/2005/8/layout/vList2"/>
    <dgm:cxn modelId="{ECBDB156-2C9C-4FE6-B778-FF55376DA8C2}" type="presOf" srcId="{64EA5CC3-8971-418E-90D3-9B84C94D3EA3}" destId="{36AA8068-B73B-4B19-AB23-A5015F6D38CE}" srcOrd="0" destOrd="0" presId="urn:microsoft.com/office/officeart/2005/8/layout/vList2"/>
    <dgm:cxn modelId="{B537C056-740E-446C-AAEA-79B4CEED5601}" type="presOf" srcId="{D3440274-EA5C-4DD5-A8E7-A696D37C323D}" destId="{CC3F46BA-FE9E-48F5-B24C-17987217A47D}" srcOrd="0" destOrd="0" presId="urn:microsoft.com/office/officeart/2005/8/layout/vList2"/>
    <dgm:cxn modelId="{6C5C827F-44CC-4957-8A51-E3FFFFFD2E04}" type="presOf" srcId="{04C580B9-08A4-4565-80BE-49A013E0EC6E}" destId="{42566EDE-643A-43B4-94E7-EEBB7999DBD9}" srcOrd="0" destOrd="0" presId="urn:microsoft.com/office/officeart/2005/8/layout/vList2"/>
    <dgm:cxn modelId="{2DF00299-2C2E-4D33-A528-EE62AF2BD164}" srcId="{458DF05D-CEF6-4483-8FBD-EF8FD37895D7}" destId="{943CA9CF-217B-4110-8C70-8ECA932FF8EF}" srcOrd="1" destOrd="0" parTransId="{0DFC0104-92E7-4F93-9832-5DC9E2C88692}" sibTransId="{7D5AFD83-80B9-4F23-BE13-6C52DF02BEF4}"/>
    <dgm:cxn modelId="{DD0FFCA4-8397-40FE-8A7B-E96862AB14D3}" srcId="{458DF05D-CEF6-4483-8FBD-EF8FD37895D7}" destId="{0AE6238C-6331-40A5-B78F-38636B9EE80B}" srcOrd="5" destOrd="0" parTransId="{D4F1D463-4CE7-470A-8C7C-0E08125FB4B2}" sibTransId="{012AB61D-3681-4A03-AD66-928D6252EA8D}"/>
    <dgm:cxn modelId="{220922CA-CB6E-4881-80DB-6A0387A1B745}" type="presOf" srcId="{458DF05D-CEF6-4483-8FBD-EF8FD37895D7}" destId="{D9B95846-58BE-46C0-BEC0-010D9EA759F2}" srcOrd="0" destOrd="0" presId="urn:microsoft.com/office/officeart/2005/8/layout/vList2"/>
    <dgm:cxn modelId="{6DFD08D1-3739-4FF0-B7FC-9F6250FEEB76}" srcId="{458DF05D-CEF6-4483-8FBD-EF8FD37895D7}" destId="{D3440274-EA5C-4DD5-A8E7-A696D37C323D}" srcOrd="4" destOrd="0" parTransId="{986998BA-B5F7-4195-A3FE-6ED1C5CF59C7}" sibTransId="{19A67389-8BD6-403D-9FB1-4CC5CEB0489D}"/>
    <dgm:cxn modelId="{A87134DB-2EBD-4675-8A50-704EC3B28831}" srcId="{458DF05D-CEF6-4483-8FBD-EF8FD37895D7}" destId="{2E56A54B-BA4C-4821-8DAE-AEF3A8FD0C0C}" srcOrd="3" destOrd="0" parTransId="{9DBC3CF4-9BED-42FD-861A-B49702DC5892}" sibTransId="{A7B97533-7E04-471C-AA7D-A56CE3111189}"/>
    <dgm:cxn modelId="{0A3C22E4-36F9-4F49-8669-DAC962470F9A}" srcId="{458DF05D-CEF6-4483-8FBD-EF8FD37895D7}" destId="{64EA5CC3-8971-418E-90D3-9B84C94D3EA3}" srcOrd="0" destOrd="0" parTransId="{05F859E2-8367-46EC-9646-F9C8208232C0}" sibTransId="{9881BA3A-D825-49D1-A092-5530A20E680A}"/>
    <dgm:cxn modelId="{3F1BDCF8-C374-44DA-8A9E-72CB9238399C}" srcId="{458DF05D-CEF6-4483-8FBD-EF8FD37895D7}" destId="{04C580B9-08A4-4565-80BE-49A013E0EC6E}" srcOrd="2" destOrd="0" parTransId="{B22D848D-8CFA-4C59-AF10-164DBDDC1E11}" sibTransId="{F41CDFF2-420C-44D3-8FF5-4D3CBE292F07}"/>
    <dgm:cxn modelId="{61040A0C-4215-41F3-A917-671FCCD25019}" type="presParOf" srcId="{D9B95846-58BE-46C0-BEC0-010D9EA759F2}" destId="{36AA8068-B73B-4B19-AB23-A5015F6D38CE}" srcOrd="0" destOrd="0" presId="urn:microsoft.com/office/officeart/2005/8/layout/vList2"/>
    <dgm:cxn modelId="{FDBA8B90-746A-45FC-8CDF-E6F060A59BE4}" type="presParOf" srcId="{D9B95846-58BE-46C0-BEC0-010D9EA759F2}" destId="{ACB46E14-14E5-4204-8029-D6840F3FC09D}" srcOrd="1" destOrd="0" presId="urn:microsoft.com/office/officeart/2005/8/layout/vList2"/>
    <dgm:cxn modelId="{172FFA7B-9616-4113-93EA-DE71E704C46C}" type="presParOf" srcId="{D9B95846-58BE-46C0-BEC0-010D9EA759F2}" destId="{22C20A3E-0543-4949-9EB6-A6FDCDE9CF95}" srcOrd="2" destOrd="0" presId="urn:microsoft.com/office/officeart/2005/8/layout/vList2"/>
    <dgm:cxn modelId="{F7B3143F-3F63-457F-B31F-611339A18DB2}" type="presParOf" srcId="{D9B95846-58BE-46C0-BEC0-010D9EA759F2}" destId="{64C5C9FF-4677-4A7E-BAA1-AF9E17E818AC}" srcOrd="3" destOrd="0" presId="urn:microsoft.com/office/officeart/2005/8/layout/vList2"/>
    <dgm:cxn modelId="{F48805D7-20D3-43EA-B38C-D618933A13D3}" type="presParOf" srcId="{D9B95846-58BE-46C0-BEC0-010D9EA759F2}" destId="{42566EDE-643A-43B4-94E7-EEBB7999DBD9}" srcOrd="4" destOrd="0" presId="urn:microsoft.com/office/officeart/2005/8/layout/vList2"/>
    <dgm:cxn modelId="{E1628860-0C73-419B-AE91-2FAB6C7B5F0B}" type="presParOf" srcId="{D9B95846-58BE-46C0-BEC0-010D9EA759F2}" destId="{40016BAA-1F39-4D82-9421-83584F4CA57F}" srcOrd="5" destOrd="0" presId="urn:microsoft.com/office/officeart/2005/8/layout/vList2"/>
    <dgm:cxn modelId="{664F3D4F-10C9-4FAB-AB4C-837412357D83}" type="presParOf" srcId="{D9B95846-58BE-46C0-BEC0-010D9EA759F2}" destId="{4AB8B776-941B-49D6-81F7-6E91087DB469}" srcOrd="6" destOrd="0" presId="urn:microsoft.com/office/officeart/2005/8/layout/vList2"/>
    <dgm:cxn modelId="{6F31BDF3-85C5-4A93-9E81-0534A054AE20}" type="presParOf" srcId="{D9B95846-58BE-46C0-BEC0-010D9EA759F2}" destId="{816999E8-F0C1-4932-8572-9F77E8F3794A}" srcOrd="7" destOrd="0" presId="urn:microsoft.com/office/officeart/2005/8/layout/vList2"/>
    <dgm:cxn modelId="{E5E6C656-55AD-4454-AF19-81D8F0E79331}" type="presParOf" srcId="{D9B95846-58BE-46C0-BEC0-010D9EA759F2}" destId="{CC3F46BA-FE9E-48F5-B24C-17987217A47D}" srcOrd="8" destOrd="0" presId="urn:microsoft.com/office/officeart/2005/8/layout/vList2"/>
    <dgm:cxn modelId="{AA2939E1-3AEF-4165-9EF6-A4DE58980B4C}" type="presParOf" srcId="{D9B95846-58BE-46C0-BEC0-010D9EA759F2}" destId="{F9B22BB7-645A-4CFC-AD64-C407260C970D}" srcOrd="9" destOrd="0" presId="urn:microsoft.com/office/officeart/2005/8/layout/vList2"/>
    <dgm:cxn modelId="{C7E93E46-B5F6-4E6B-A9D1-91772E036892}" type="presParOf" srcId="{D9B95846-58BE-46C0-BEC0-010D9EA759F2}" destId="{82E57B69-13E1-4CB8-AD55-0572883B051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80275A-D3FC-40E7-A4AA-C414D3E3345B}"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039A2CF8-57A4-4533-B9F3-AC531B07102A}">
      <dgm:prSet/>
      <dgm:spPr/>
      <dgm:t>
        <a:bodyPr/>
        <a:lstStyle/>
        <a:p>
          <a:r>
            <a:rPr lang="en-US"/>
            <a:t>We want you to become part of the MEA/MUSD family</a:t>
          </a:r>
        </a:p>
      </dgm:t>
    </dgm:pt>
    <dgm:pt modelId="{D5BD276C-728A-4036-AC0E-66860317C5B0}" type="parTrans" cxnId="{E4152364-8595-43FD-992A-CC1366ED5DDA}">
      <dgm:prSet/>
      <dgm:spPr/>
      <dgm:t>
        <a:bodyPr/>
        <a:lstStyle/>
        <a:p>
          <a:endParaRPr lang="en-US"/>
        </a:p>
      </dgm:t>
    </dgm:pt>
    <dgm:pt modelId="{A41EC9D5-6729-4B72-8083-C7CC7A3CE0B1}" type="sibTrans" cxnId="{E4152364-8595-43FD-992A-CC1366ED5DDA}">
      <dgm:prSet/>
      <dgm:spPr/>
      <dgm:t>
        <a:bodyPr/>
        <a:lstStyle/>
        <a:p>
          <a:endParaRPr lang="en-US"/>
        </a:p>
      </dgm:t>
    </dgm:pt>
    <dgm:pt modelId="{4C420AEB-19B2-4015-AEB8-FEC41ACF1814}">
      <dgm:prSet/>
      <dgm:spPr/>
      <dgm:t>
        <a:bodyPr/>
        <a:lstStyle/>
        <a:p>
          <a:r>
            <a:rPr lang="en-US" dirty="0"/>
            <a:t>MEA is your voice in matters affecting our classes and public education</a:t>
          </a:r>
        </a:p>
      </dgm:t>
    </dgm:pt>
    <dgm:pt modelId="{6F0A8B0B-E86F-41AA-850D-EFE14807C68C}" type="parTrans" cxnId="{BAF46F25-1C5B-4659-8F07-44D442626AD2}">
      <dgm:prSet/>
      <dgm:spPr/>
      <dgm:t>
        <a:bodyPr/>
        <a:lstStyle/>
        <a:p>
          <a:endParaRPr lang="en-US"/>
        </a:p>
      </dgm:t>
    </dgm:pt>
    <dgm:pt modelId="{CD8E11B1-3FFA-4FDB-9D19-F7A070B24BFB}" type="sibTrans" cxnId="{BAF46F25-1C5B-4659-8F07-44D442626AD2}">
      <dgm:prSet/>
      <dgm:spPr/>
      <dgm:t>
        <a:bodyPr/>
        <a:lstStyle/>
        <a:p>
          <a:endParaRPr lang="en-US"/>
        </a:p>
      </dgm:t>
    </dgm:pt>
    <dgm:pt modelId="{6421A14F-F91F-4797-9B4C-B145A487A3C4}">
      <dgm:prSet/>
      <dgm:spPr/>
      <dgm:t>
        <a:bodyPr/>
        <a:lstStyle/>
        <a:p>
          <a:r>
            <a:rPr lang="en-US"/>
            <a:t>There’s strength in numbers – the more </a:t>
          </a:r>
          <a:r>
            <a:rPr lang="en-US" b="1" i="1"/>
            <a:t>active</a:t>
          </a:r>
          <a:r>
            <a:rPr lang="en-US"/>
            <a:t> members, the stronger our voice in advocating for our students and families</a:t>
          </a:r>
        </a:p>
      </dgm:t>
    </dgm:pt>
    <dgm:pt modelId="{FC113476-2785-4848-A1DB-5C91A67433B4}" type="parTrans" cxnId="{03BDDF1D-0EF0-43B7-B7FF-941EFA148AD8}">
      <dgm:prSet/>
      <dgm:spPr/>
      <dgm:t>
        <a:bodyPr/>
        <a:lstStyle/>
        <a:p>
          <a:endParaRPr lang="en-US"/>
        </a:p>
      </dgm:t>
    </dgm:pt>
    <dgm:pt modelId="{43D57F3D-A211-450A-87E0-93E0777F8C3D}" type="sibTrans" cxnId="{03BDDF1D-0EF0-43B7-B7FF-941EFA148AD8}">
      <dgm:prSet/>
      <dgm:spPr/>
      <dgm:t>
        <a:bodyPr/>
        <a:lstStyle/>
        <a:p>
          <a:endParaRPr lang="en-US"/>
        </a:p>
      </dgm:t>
    </dgm:pt>
    <dgm:pt modelId="{9A90C6B4-77DC-4968-B5BD-AB97D7ADBA2C}">
      <dgm:prSet/>
      <dgm:spPr/>
      <dgm:t>
        <a:bodyPr/>
        <a:lstStyle/>
        <a:p>
          <a:r>
            <a:rPr lang="en-US" dirty="0"/>
            <a:t>At the very least, MEA provides you will a level of protection that will benefit you and your career (</a:t>
          </a:r>
          <a:r>
            <a:rPr lang="en-US" dirty="0">
              <a:solidFill>
                <a:schemeClr val="tx1"/>
              </a:solidFill>
            </a:rPr>
            <a:t>insurance &amp; assurance</a:t>
          </a:r>
          <a:r>
            <a:rPr lang="en-US" dirty="0"/>
            <a:t>)</a:t>
          </a:r>
        </a:p>
      </dgm:t>
    </dgm:pt>
    <dgm:pt modelId="{985039C8-F9B3-44CC-923C-64D958B7BD9E}" type="parTrans" cxnId="{38CC7357-A12F-4FB0-9635-CA6C58C077C2}">
      <dgm:prSet/>
      <dgm:spPr/>
      <dgm:t>
        <a:bodyPr/>
        <a:lstStyle/>
        <a:p>
          <a:endParaRPr lang="en-US"/>
        </a:p>
      </dgm:t>
    </dgm:pt>
    <dgm:pt modelId="{45B0F2BC-11EC-468B-B804-150A61171559}" type="sibTrans" cxnId="{38CC7357-A12F-4FB0-9635-CA6C58C077C2}">
      <dgm:prSet/>
      <dgm:spPr/>
      <dgm:t>
        <a:bodyPr/>
        <a:lstStyle/>
        <a:p>
          <a:endParaRPr lang="en-US"/>
        </a:p>
      </dgm:t>
    </dgm:pt>
    <dgm:pt modelId="{9B032485-76EC-4AAB-83A4-BADC45E0D529}" type="pres">
      <dgm:prSet presAssocID="{F480275A-D3FC-40E7-A4AA-C414D3E3345B}" presName="Name0" presStyleCnt="0">
        <dgm:presLayoutVars>
          <dgm:dir/>
          <dgm:animLvl val="lvl"/>
          <dgm:resizeHandles val="exact"/>
        </dgm:presLayoutVars>
      </dgm:prSet>
      <dgm:spPr/>
    </dgm:pt>
    <dgm:pt modelId="{61272B7D-0F86-4407-AAE5-8394A2A3C596}" type="pres">
      <dgm:prSet presAssocID="{9A90C6B4-77DC-4968-B5BD-AB97D7ADBA2C}" presName="boxAndChildren" presStyleCnt="0"/>
      <dgm:spPr/>
    </dgm:pt>
    <dgm:pt modelId="{493A5877-7E1C-4C45-92EF-361E3E1D66A5}" type="pres">
      <dgm:prSet presAssocID="{9A90C6B4-77DC-4968-B5BD-AB97D7ADBA2C}" presName="parentTextBox" presStyleLbl="node1" presStyleIdx="0" presStyleCnt="4"/>
      <dgm:spPr/>
    </dgm:pt>
    <dgm:pt modelId="{6133C1B0-3A54-42CF-9CD6-E109BC328E98}" type="pres">
      <dgm:prSet presAssocID="{43D57F3D-A211-450A-87E0-93E0777F8C3D}" presName="sp" presStyleCnt="0"/>
      <dgm:spPr/>
    </dgm:pt>
    <dgm:pt modelId="{C62425F9-7A4D-4490-A305-DCB90CEE50B0}" type="pres">
      <dgm:prSet presAssocID="{6421A14F-F91F-4797-9B4C-B145A487A3C4}" presName="arrowAndChildren" presStyleCnt="0"/>
      <dgm:spPr/>
    </dgm:pt>
    <dgm:pt modelId="{0FBC9A0D-3AAA-4F7D-98D5-722115E66874}" type="pres">
      <dgm:prSet presAssocID="{6421A14F-F91F-4797-9B4C-B145A487A3C4}" presName="parentTextArrow" presStyleLbl="node1" presStyleIdx="1" presStyleCnt="4"/>
      <dgm:spPr/>
    </dgm:pt>
    <dgm:pt modelId="{EA7F8A6E-23B9-4E38-A25C-F2C19CF0FE43}" type="pres">
      <dgm:prSet presAssocID="{CD8E11B1-3FFA-4FDB-9D19-F7A070B24BFB}" presName="sp" presStyleCnt="0"/>
      <dgm:spPr/>
    </dgm:pt>
    <dgm:pt modelId="{A22FE39B-6DF5-4C4B-847F-70658FB315B2}" type="pres">
      <dgm:prSet presAssocID="{4C420AEB-19B2-4015-AEB8-FEC41ACF1814}" presName="arrowAndChildren" presStyleCnt="0"/>
      <dgm:spPr/>
    </dgm:pt>
    <dgm:pt modelId="{8DA07879-AD05-4B76-8E81-B6F506642925}" type="pres">
      <dgm:prSet presAssocID="{4C420AEB-19B2-4015-AEB8-FEC41ACF1814}" presName="parentTextArrow" presStyleLbl="node1" presStyleIdx="2" presStyleCnt="4"/>
      <dgm:spPr/>
    </dgm:pt>
    <dgm:pt modelId="{B87F4957-8DDD-445C-B0BC-31BB8BB94F09}" type="pres">
      <dgm:prSet presAssocID="{A41EC9D5-6729-4B72-8083-C7CC7A3CE0B1}" presName="sp" presStyleCnt="0"/>
      <dgm:spPr/>
    </dgm:pt>
    <dgm:pt modelId="{67ECBBAA-8875-4CA9-8A1B-D013351F0DA4}" type="pres">
      <dgm:prSet presAssocID="{039A2CF8-57A4-4533-B9F3-AC531B07102A}" presName="arrowAndChildren" presStyleCnt="0"/>
      <dgm:spPr/>
    </dgm:pt>
    <dgm:pt modelId="{0830AF64-EDD7-4208-8DFC-0A2E5E453738}" type="pres">
      <dgm:prSet presAssocID="{039A2CF8-57A4-4533-B9F3-AC531B07102A}" presName="parentTextArrow" presStyleLbl="node1" presStyleIdx="3" presStyleCnt="4"/>
      <dgm:spPr/>
    </dgm:pt>
  </dgm:ptLst>
  <dgm:cxnLst>
    <dgm:cxn modelId="{03BDDF1D-0EF0-43B7-B7FF-941EFA148AD8}" srcId="{F480275A-D3FC-40E7-A4AA-C414D3E3345B}" destId="{6421A14F-F91F-4797-9B4C-B145A487A3C4}" srcOrd="2" destOrd="0" parTransId="{FC113476-2785-4848-A1DB-5C91A67433B4}" sibTransId="{43D57F3D-A211-450A-87E0-93E0777F8C3D}"/>
    <dgm:cxn modelId="{BAF46F25-1C5B-4659-8F07-44D442626AD2}" srcId="{F480275A-D3FC-40E7-A4AA-C414D3E3345B}" destId="{4C420AEB-19B2-4015-AEB8-FEC41ACF1814}" srcOrd="1" destOrd="0" parTransId="{6F0A8B0B-E86F-41AA-850D-EFE14807C68C}" sibTransId="{CD8E11B1-3FFA-4FDB-9D19-F7A070B24BFB}"/>
    <dgm:cxn modelId="{E4152364-8595-43FD-992A-CC1366ED5DDA}" srcId="{F480275A-D3FC-40E7-A4AA-C414D3E3345B}" destId="{039A2CF8-57A4-4533-B9F3-AC531B07102A}" srcOrd="0" destOrd="0" parTransId="{D5BD276C-728A-4036-AC0E-66860317C5B0}" sibTransId="{A41EC9D5-6729-4B72-8083-C7CC7A3CE0B1}"/>
    <dgm:cxn modelId="{81D58667-C2DB-49CA-82AF-9112E65B34C6}" type="presOf" srcId="{4C420AEB-19B2-4015-AEB8-FEC41ACF1814}" destId="{8DA07879-AD05-4B76-8E81-B6F506642925}" srcOrd="0" destOrd="0" presId="urn:microsoft.com/office/officeart/2005/8/layout/process4"/>
    <dgm:cxn modelId="{38CC7357-A12F-4FB0-9635-CA6C58C077C2}" srcId="{F480275A-D3FC-40E7-A4AA-C414D3E3345B}" destId="{9A90C6B4-77DC-4968-B5BD-AB97D7ADBA2C}" srcOrd="3" destOrd="0" parTransId="{985039C8-F9B3-44CC-923C-64D958B7BD9E}" sibTransId="{45B0F2BC-11EC-468B-B804-150A61171559}"/>
    <dgm:cxn modelId="{0CC6B77C-2F7F-4BFD-ACF2-51D1DDF45266}" type="presOf" srcId="{6421A14F-F91F-4797-9B4C-B145A487A3C4}" destId="{0FBC9A0D-3AAA-4F7D-98D5-722115E66874}" srcOrd="0" destOrd="0" presId="urn:microsoft.com/office/officeart/2005/8/layout/process4"/>
    <dgm:cxn modelId="{A3375395-B9E6-402B-8CE8-9258D3B3C1E3}" type="presOf" srcId="{039A2CF8-57A4-4533-B9F3-AC531B07102A}" destId="{0830AF64-EDD7-4208-8DFC-0A2E5E453738}" srcOrd="0" destOrd="0" presId="urn:microsoft.com/office/officeart/2005/8/layout/process4"/>
    <dgm:cxn modelId="{9409AEAF-7290-40D4-B5DF-6B53C9047140}" type="presOf" srcId="{9A90C6B4-77DC-4968-B5BD-AB97D7ADBA2C}" destId="{493A5877-7E1C-4C45-92EF-361E3E1D66A5}" srcOrd="0" destOrd="0" presId="urn:microsoft.com/office/officeart/2005/8/layout/process4"/>
    <dgm:cxn modelId="{C8FC82DB-E50E-42F4-88A1-12B42F37FED3}" type="presOf" srcId="{F480275A-D3FC-40E7-A4AA-C414D3E3345B}" destId="{9B032485-76EC-4AAB-83A4-BADC45E0D529}" srcOrd="0" destOrd="0" presId="urn:microsoft.com/office/officeart/2005/8/layout/process4"/>
    <dgm:cxn modelId="{2C40D52B-0C02-4DC7-9826-3C9555707AF7}" type="presParOf" srcId="{9B032485-76EC-4AAB-83A4-BADC45E0D529}" destId="{61272B7D-0F86-4407-AAE5-8394A2A3C596}" srcOrd="0" destOrd="0" presId="urn:microsoft.com/office/officeart/2005/8/layout/process4"/>
    <dgm:cxn modelId="{50EDAD38-BFC0-4E7D-9B12-67632AE7C918}" type="presParOf" srcId="{61272B7D-0F86-4407-AAE5-8394A2A3C596}" destId="{493A5877-7E1C-4C45-92EF-361E3E1D66A5}" srcOrd="0" destOrd="0" presId="urn:microsoft.com/office/officeart/2005/8/layout/process4"/>
    <dgm:cxn modelId="{01A63272-2BC1-4795-81E3-6063AF769F3D}" type="presParOf" srcId="{9B032485-76EC-4AAB-83A4-BADC45E0D529}" destId="{6133C1B0-3A54-42CF-9CD6-E109BC328E98}" srcOrd="1" destOrd="0" presId="urn:microsoft.com/office/officeart/2005/8/layout/process4"/>
    <dgm:cxn modelId="{41322B02-AEBB-4089-8837-1A479CC0C617}" type="presParOf" srcId="{9B032485-76EC-4AAB-83A4-BADC45E0D529}" destId="{C62425F9-7A4D-4490-A305-DCB90CEE50B0}" srcOrd="2" destOrd="0" presId="urn:microsoft.com/office/officeart/2005/8/layout/process4"/>
    <dgm:cxn modelId="{A71642EF-3717-4CEC-A8C1-4D3DAB420D9F}" type="presParOf" srcId="{C62425F9-7A4D-4490-A305-DCB90CEE50B0}" destId="{0FBC9A0D-3AAA-4F7D-98D5-722115E66874}" srcOrd="0" destOrd="0" presId="urn:microsoft.com/office/officeart/2005/8/layout/process4"/>
    <dgm:cxn modelId="{C4AB3F95-C033-4140-932B-5B4DD6EB6C76}" type="presParOf" srcId="{9B032485-76EC-4AAB-83A4-BADC45E0D529}" destId="{EA7F8A6E-23B9-4E38-A25C-F2C19CF0FE43}" srcOrd="3" destOrd="0" presId="urn:microsoft.com/office/officeart/2005/8/layout/process4"/>
    <dgm:cxn modelId="{8BB5211F-B070-4709-AA84-AEDCCD00D429}" type="presParOf" srcId="{9B032485-76EC-4AAB-83A4-BADC45E0D529}" destId="{A22FE39B-6DF5-4C4B-847F-70658FB315B2}" srcOrd="4" destOrd="0" presId="urn:microsoft.com/office/officeart/2005/8/layout/process4"/>
    <dgm:cxn modelId="{AD4E129F-9FE3-46D6-AAE1-D38E5D9CF3BB}" type="presParOf" srcId="{A22FE39B-6DF5-4C4B-847F-70658FB315B2}" destId="{8DA07879-AD05-4B76-8E81-B6F506642925}" srcOrd="0" destOrd="0" presId="urn:microsoft.com/office/officeart/2005/8/layout/process4"/>
    <dgm:cxn modelId="{D22B9ECE-F767-40C9-960C-6FC9C33DE200}" type="presParOf" srcId="{9B032485-76EC-4AAB-83A4-BADC45E0D529}" destId="{B87F4957-8DDD-445C-B0BC-31BB8BB94F09}" srcOrd="5" destOrd="0" presId="urn:microsoft.com/office/officeart/2005/8/layout/process4"/>
    <dgm:cxn modelId="{CC2087FC-07E4-47EC-BC2C-CAF8C6694A06}" type="presParOf" srcId="{9B032485-76EC-4AAB-83A4-BADC45E0D529}" destId="{67ECBBAA-8875-4CA9-8A1B-D013351F0DA4}" srcOrd="6" destOrd="0" presId="urn:microsoft.com/office/officeart/2005/8/layout/process4"/>
    <dgm:cxn modelId="{38542404-C7EC-4375-BA52-2FFFE8EB3E6B}" type="presParOf" srcId="{67ECBBAA-8875-4CA9-8A1B-D013351F0DA4}" destId="{0830AF64-EDD7-4208-8DFC-0A2E5E45373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051240-D737-4554-BB31-DFFE7B415C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E1DA5D-EE99-4F96-A7D8-A0CE4D01941A}">
      <dgm:prSet/>
      <dgm:spPr/>
      <dgm:t>
        <a:bodyPr/>
        <a:lstStyle/>
        <a:p>
          <a:r>
            <a:rPr lang="en-US"/>
            <a:t>NEA provides $1 million coverage Educators Employment Liability (EEL) Insurance </a:t>
          </a:r>
        </a:p>
      </dgm:t>
    </dgm:pt>
    <dgm:pt modelId="{A5B8C92A-D550-487A-AD80-B55BD787D32E}" type="parTrans" cxnId="{7D6FE833-7230-4EDA-8C69-B8F9A111C8E8}">
      <dgm:prSet/>
      <dgm:spPr/>
      <dgm:t>
        <a:bodyPr/>
        <a:lstStyle/>
        <a:p>
          <a:endParaRPr lang="en-US"/>
        </a:p>
      </dgm:t>
    </dgm:pt>
    <dgm:pt modelId="{635876FD-BA86-4A04-B54C-509E99CE3BCA}" type="sibTrans" cxnId="{7D6FE833-7230-4EDA-8C69-B8F9A111C8E8}">
      <dgm:prSet/>
      <dgm:spPr/>
      <dgm:t>
        <a:bodyPr/>
        <a:lstStyle/>
        <a:p>
          <a:endParaRPr lang="en-US"/>
        </a:p>
      </dgm:t>
    </dgm:pt>
    <dgm:pt modelId="{C7D99514-FA5D-4139-B262-213130EAE694}">
      <dgm:prSet/>
      <dgm:spPr/>
      <dgm:t>
        <a:bodyPr/>
        <a:lstStyle/>
        <a:p>
          <a:r>
            <a:rPr lang="en-US"/>
            <a:t>CTA Legal:</a:t>
          </a:r>
        </a:p>
      </dgm:t>
    </dgm:pt>
    <dgm:pt modelId="{BBF17ADF-C301-426A-ABC4-86DE4AF6A27F}" type="parTrans" cxnId="{642360F0-544B-4BFC-8F35-CC49782EAFC5}">
      <dgm:prSet/>
      <dgm:spPr/>
      <dgm:t>
        <a:bodyPr/>
        <a:lstStyle/>
        <a:p>
          <a:endParaRPr lang="en-US"/>
        </a:p>
      </dgm:t>
    </dgm:pt>
    <dgm:pt modelId="{B5B12D34-650A-463C-94B1-1B8A81803B05}" type="sibTrans" cxnId="{642360F0-544B-4BFC-8F35-CC49782EAFC5}">
      <dgm:prSet/>
      <dgm:spPr/>
      <dgm:t>
        <a:bodyPr/>
        <a:lstStyle/>
        <a:p>
          <a:endParaRPr lang="en-US"/>
        </a:p>
      </dgm:t>
    </dgm:pt>
    <dgm:pt modelId="{9A8AD68E-F3B0-4B12-B0AB-3686C92FCFB0}">
      <dgm:prSet/>
      <dgm:spPr/>
      <dgm:t>
        <a:bodyPr/>
        <a:lstStyle/>
        <a:p>
          <a:r>
            <a:rPr lang="en-US"/>
            <a:t>Employment issues</a:t>
          </a:r>
        </a:p>
      </dgm:t>
    </dgm:pt>
    <dgm:pt modelId="{39A148B0-7BEB-40CE-B791-E25B3CB72667}" type="parTrans" cxnId="{8E73E85F-A61D-4152-B2E6-347B5DA44DB0}">
      <dgm:prSet/>
      <dgm:spPr/>
      <dgm:t>
        <a:bodyPr/>
        <a:lstStyle/>
        <a:p>
          <a:endParaRPr lang="en-US"/>
        </a:p>
      </dgm:t>
    </dgm:pt>
    <dgm:pt modelId="{74503D62-4C19-4A8A-A7E7-471B2F7DFD43}" type="sibTrans" cxnId="{8E73E85F-A61D-4152-B2E6-347B5DA44DB0}">
      <dgm:prSet/>
      <dgm:spPr/>
      <dgm:t>
        <a:bodyPr/>
        <a:lstStyle/>
        <a:p>
          <a:endParaRPr lang="en-US"/>
        </a:p>
      </dgm:t>
    </dgm:pt>
    <dgm:pt modelId="{5335A787-2DCD-48CD-877D-9F4F2317FC0E}">
      <dgm:prSet/>
      <dgm:spPr/>
      <dgm:t>
        <a:bodyPr/>
        <a:lstStyle/>
        <a:p>
          <a:r>
            <a:rPr lang="en-US"/>
            <a:t>Personal issues (1/2 hour free)</a:t>
          </a:r>
        </a:p>
      </dgm:t>
    </dgm:pt>
    <dgm:pt modelId="{6F35FA00-60AB-4EFA-ACB5-746CECC8BF5F}" type="parTrans" cxnId="{D76A19A4-BD50-4EBB-A38D-21174E49E5D5}">
      <dgm:prSet/>
      <dgm:spPr/>
      <dgm:t>
        <a:bodyPr/>
        <a:lstStyle/>
        <a:p>
          <a:endParaRPr lang="en-US"/>
        </a:p>
      </dgm:t>
    </dgm:pt>
    <dgm:pt modelId="{ECC6A906-8DEB-47A8-9B20-F0403FBD9E83}" type="sibTrans" cxnId="{D76A19A4-BD50-4EBB-A38D-21174E49E5D5}">
      <dgm:prSet/>
      <dgm:spPr/>
      <dgm:t>
        <a:bodyPr/>
        <a:lstStyle/>
        <a:p>
          <a:endParaRPr lang="en-US"/>
        </a:p>
      </dgm:t>
    </dgm:pt>
    <dgm:pt modelId="{A0BCDE78-0398-4F8B-99ED-F216D056434B}">
      <dgm:prSet/>
      <dgm:spPr/>
      <dgm:t>
        <a:bodyPr/>
        <a:lstStyle/>
        <a:p>
          <a:r>
            <a:rPr lang="en-US" b="1" dirty="0"/>
            <a:t>YOU MUST BE A MEMBER PRIOR TO NEEDING LEGAL SERVICES!</a:t>
          </a:r>
          <a:endParaRPr lang="en-US" dirty="0"/>
        </a:p>
      </dgm:t>
    </dgm:pt>
    <dgm:pt modelId="{F0B3294C-B55C-4E2B-8E5A-ABB2423AC554}" type="parTrans" cxnId="{D1937921-E482-4A21-BCBA-F9D710A8D3B0}">
      <dgm:prSet/>
      <dgm:spPr/>
      <dgm:t>
        <a:bodyPr/>
        <a:lstStyle/>
        <a:p>
          <a:endParaRPr lang="en-US"/>
        </a:p>
      </dgm:t>
    </dgm:pt>
    <dgm:pt modelId="{7CA6A692-2B1F-431E-AF72-77C7980A944C}" type="sibTrans" cxnId="{D1937921-E482-4A21-BCBA-F9D710A8D3B0}">
      <dgm:prSet/>
      <dgm:spPr/>
      <dgm:t>
        <a:bodyPr/>
        <a:lstStyle/>
        <a:p>
          <a:endParaRPr lang="en-US"/>
        </a:p>
      </dgm:t>
    </dgm:pt>
    <dgm:pt modelId="{A44C4CB1-243B-4684-B3DE-AD5281216BE5}" type="pres">
      <dgm:prSet presAssocID="{41051240-D737-4554-BB31-DFFE7B415C1C}" presName="root" presStyleCnt="0">
        <dgm:presLayoutVars>
          <dgm:dir/>
          <dgm:resizeHandles val="exact"/>
        </dgm:presLayoutVars>
      </dgm:prSet>
      <dgm:spPr/>
    </dgm:pt>
    <dgm:pt modelId="{DB023FDA-6BD5-456B-9980-EC3ECBB697B5}" type="pres">
      <dgm:prSet presAssocID="{95E1DA5D-EE99-4F96-A7D8-A0CE4D01941A}" presName="compNode" presStyleCnt="0"/>
      <dgm:spPr/>
    </dgm:pt>
    <dgm:pt modelId="{BB3F4B26-7185-4992-B144-E6D12A099281}" type="pres">
      <dgm:prSet presAssocID="{95E1DA5D-EE99-4F96-A7D8-A0CE4D01941A}" presName="bgRect" presStyleLbl="bgShp" presStyleIdx="0" presStyleCnt="2"/>
      <dgm:spPr/>
    </dgm:pt>
    <dgm:pt modelId="{869D7912-9DAD-4EA1-B7D9-9DCF680E49FC}" type="pres">
      <dgm:prSet presAssocID="{95E1DA5D-EE99-4F96-A7D8-A0CE4D01941A}"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9553F0D1-9135-443C-9FD3-8393A9A89F03}" type="pres">
      <dgm:prSet presAssocID="{95E1DA5D-EE99-4F96-A7D8-A0CE4D01941A}" presName="spaceRect" presStyleCnt="0"/>
      <dgm:spPr/>
    </dgm:pt>
    <dgm:pt modelId="{AF23D590-1060-4467-B7B8-B153CC31A4DC}" type="pres">
      <dgm:prSet presAssocID="{95E1DA5D-EE99-4F96-A7D8-A0CE4D01941A}" presName="parTx" presStyleLbl="revTx" presStyleIdx="0" presStyleCnt="3">
        <dgm:presLayoutVars>
          <dgm:chMax val="0"/>
          <dgm:chPref val="0"/>
        </dgm:presLayoutVars>
      </dgm:prSet>
      <dgm:spPr/>
    </dgm:pt>
    <dgm:pt modelId="{05018231-6B0D-43BE-9CED-297DEFDBE418}" type="pres">
      <dgm:prSet presAssocID="{635876FD-BA86-4A04-B54C-509E99CE3BCA}" presName="sibTrans" presStyleCnt="0"/>
      <dgm:spPr/>
    </dgm:pt>
    <dgm:pt modelId="{27BE9A43-595C-4F72-9416-2CA05C77E4F5}" type="pres">
      <dgm:prSet presAssocID="{C7D99514-FA5D-4139-B262-213130EAE694}" presName="compNode" presStyleCnt="0"/>
      <dgm:spPr/>
    </dgm:pt>
    <dgm:pt modelId="{ACEDAAAC-CFB4-4E1A-9C60-C976D0FB8C7E}" type="pres">
      <dgm:prSet presAssocID="{C7D99514-FA5D-4139-B262-213130EAE694}" presName="bgRect" presStyleLbl="bgShp" presStyleIdx="1" presStyleCnt="2"/>
      <dgm:spPr/>
    </dgm:pt>
    <dgm:pt modelId="{70CF0DAE-0F80-4ED2-87A4-A4023153E1AF}" type="pres">
      <dgm:prSet presAssocID="{C7D99514-FA5D-4139-B262-213130EAE69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03F98C9C-7495-41D8-9317-ED546D78DBFA}" type="pres">
      <dgm:prSet presAssocID="{C7D99514-FA5D-4139-B262-213130EAE694}" presName="spaceRect" presStyleCnt="0"/>
      <dgm:spPr/>
    </dgm:pt>
    <dgm:pt modelId="{D64DA951-555C-46D4-BF91-1F27B1DB8EAC}" type="pres">
      <dgm:prSet presAssocID="{C7D99514-FA5D-4139-B262-213130EAE694}" presName="parTx" presStyleLbl="revTx" presStyleIdx="1" presStyleCnt="3">
        <dgm:presLayoutVars>
          <dgm:chMax val="0"/>
          <dgm:chPref val="0"/>
        </dgm:presLayoutVars>
      </dgm:prSet>
      <dgm:spPr/>
    </dgm:pt>
    <dgm:pt modelId="{515475F7-49E3-4753-8E6B-3191FB92C453}" type="pres">
      <dgm:prSet presAssocID="{C7D99514-FA5D-4139-B262-213130EAE694}" presName="desTx" presStyleLbl="revTx" presStyleIdx="2" presStyleCnt="3" custScaleX="121365">
        <dgm:presLayoutVars/>
      </dgm:prSet>
      <dgm:spPr/>
    </dgm:pt>
  </dgm:ptLst>
  <dgm:cxnLst>
    <dgm:cxn modelId="{D1937921-E482-4A21-BCBA-F9D710A8D3B0}" srcId="{C7D99514-FA5D-4139-B262-213130EAE694}" destId="{A0BCDE78-0398-4F8B-99ED-F216D056434B}" srcOrd="2" destOrd="0" parTransId="{F0B3294C-B55C-4E2B-8E5A-ABB2423AC554}" sibTransId="{7CA6A692-2B1F-431E-AF72-77C7980A944C}"/>
    <dgm:cxn modelId="{CCA77627-216D-4E23-A370-E6DF87153B1A}" type="presOf" srcId="{41051240-D737-4554-BB31-DFFE7B415C1C}" destId="{A44C4CB1-243B-4684-B3DE-AD5281216BE5}" srcOrd="0" destOrd="0" presId="urn:microsoft.com/office/officeart/2018/2/layout/IconVerticalSolidList"/>
    <dgm:cxn modelId="{7D6FE833-7230-4EDA-8C69-B8F9A111C8E8}" srcId="{41051240-D737-4554-BB31-DFFE7B415C1C}" destId="{95E1DA5D-EE99-4F96-A7D8-A0CE4D01941A}" srcOrd="0" destOrd="0" parTransId="{A5B8C92A-D550-487A-AD80-B55BD787D32E}" sibTransId="{635876FD-BA86-4A04-B54C-509E99CE3BCA}"/>
    <dgm:cxn modelId="{61B8AB36-8403-4256-AF8D-5A080FC6317A}" type="presOf" srcId="{C7D99514-FA5D-4139-B262-213130EAE694}" destId="{D64DA951-555C-46D4-BF91-1F27B1DB8EAC}" srcOrd="0" destOrd="0" presId="urn:microsoft.com/office/officeart/2018/2/layout/IconVerticalSolidList"/>
    <dgm:cxn modelId="{8E73E85F-A61D-4152-B2E6-347B5DA44DB0}" srcId="{C7D99514-FA5D-4139-B262-213130EAE694}" destId="{9A8AD68E-F3B0-4B12-B0AB-3686C92FCFB0}" srcOrd="0" destOrd="0" parTransId="{39A148B0-7BEB-40CE-B791-E25B3CB72667}" sibTransId="{74503D62-4C19-4A8A-A7E7-471B2F7DFD43}"/>
    <dgm:cxn modelId="{B272C57E-C0B0-4167-A555-6F961D99A7E4}" type="presOf" srcId="{A0BCDE78-0398-4F8B-99ED-F216D056434B}" destId="{515475F7-49E3-4753-8E6B-3191FB92C453}" srcOrd="0" destOrd="2" presId="urn:microsoft.com/office/officeart/2018/2/layout/IconVerticalSolidList"/>
    <dgm:cxn modelId="{43766A89-F3C0-4C2C-9A08-46D5F57FE713}" type="presOf" srcId="{5335A787-2DCD-48CD-877D-9F4F2317FC0E}" destId="{515475F7-49E3-4753-8E6B-3191FB92C453}" srcOrd="0" destOrd="1" presId="urn:microsoft.com/office/officeart/2018/2/layout/IconVerticalSolidList"/>
    <dgm:cxn modelId="{D76A19A4-BD50-4EBB-A38D-21174E49E5D5}" srcId="{C7D99514-FA5D-4139-B262-213130EAE694}" destId="{5335A787-2DCD-48CD-877D-9F4F2317FC0E}" srcOrd="1" destOrd="0" parTransId="{6F35FA00-60AB-4EFA-ACB5-746CECC8BF5F}" sibTransId="{ECC6A906-8DEB-47A8-9B20-F0403FBD9E83}"/>
    <dgm:cxn modelId="{FFBCADC1-2D40-42DC-8A4E-02BC449BC3E5}" type="presOf" srcId="{9A8AD68E-F3B0-4B12-B0AB-3686C92FCFB0}" destId="{515475F7-49E3-4753-8E6B-3191FB92C453}" srcOrd="0" destOrd="0" presId="urn:microsoft.com/office/officeart/2018/2/layout/IconVerticalSolidList"/>
    <dgm:cxn modelId="{C5D93CD6-DC68-4D06-BFCB-D563AA0750E8}" type="presOf" srcId="{95E1DA5D-EE99-4F96-A7D8-A0CE4D01941A}" destId="{AF23D590-1060-4467-B7B8-B153CC31A4DC}" srcOrd="0" destOrd="0" presId="urn:microsoft.com/office/officeart/2018/2/layout/IconVerticalSolidList"/>
    <dgm:cxn modelId="{642360F0-544B-4BFC-8F35-CC49782EAFC5}" srcId="{41051240-D737-4554-BB31-DFFE7B415C1C}" destId="{C7D99514-FA5D-4139-B262-213130EAE694}" srcOrd="1" destOrd="0" parTransId="{BBF17ADF-C301-426A-ABC4-86DE4AF6A27F}" sibTransId="{B5B12D34-650A-463C-94B1-1B8A81803B05}"/>
    <dgm:cxn modelId="{725F5D2C-758A-469A-A58C-BC43AFB48506}" type="presParOf" srcId="{A44C4CB1-243B-4684-B3DE-AD5281216BE5}" destId="{DB023FDA-6BD5-456B-9980-EC3ECBB697B5}" srcOrd="0" destOrd="0" presId="urn:microsoft.com/office/officeart/2018/2/layout/IconVerticalSolidList"/>
    <dgm:cxn modelId="{6DCE6D59-9869-4496-8C49-09C6F2DCD1BB}" type="presParOf" srcId="{DB023FDA-6BD5-456B-9980-EC3ECBB697B5}" destId="{BB3F4B26-7185-4992-B144-E6D12A099281}" srcOrd="0" destOrd="0" presId="urn:microsoft.com/office/officeart/2018/2/layout/IconVerticalSolidList"/>
    <dgm:cxn modelId="{66CC85A2-051B-420D-9C0C-44411BDFA186}" type="presParOf" srcId="{DB023FDA-6BD5-456B-9980-EC3ECBB697B5}" destId="{869D7912-9DAD-4EA1-B7D9-9DCF680E49FC}" srcOrd="1" destOrd="0" presId="urn:microsoft.com/office/officeart/2018/2/layout/IconVerticalSolidList"/>
    <dgm:cxn modelId="{1EAFF8AF-ED3E-401E-811A-AEC8DE1C3DB6}" type="presParOf" srcId="{DB023FDA-6BD5-456B-9980-EC3ECBB697B5}" destId="{9553F0D1-9135-443C-9FD3-8393A9A89F03}" srcOrd="2" destOrd="0" presId="urn:microsoft.com/office/officeart/2018/2/layout/IconVerticalSolidList"/>
    <dgm:cxn modelId="{5B2CEC9F-02A7-4433-BD13-557E43123AD0}" type="presParOf" srcId="{DB023FDA-6BD5-456B-9980-EC3ECBB697B5}" destId="{AF23D590-1060-4467-B7B8-B153CC31A4DC}" srcOrd="3" destOrd="0" presId="urn:microsoft.com/office/officeart/2018/2/layout/IconVerticalSolidList"/>
    <dgm:cxn modelId="{75398AD4-BDA0-46BF-BEB4-12D96E3D6961}" type="presParOf" srcId="{A44C4CB1-243B-4684-B3DE-AD5281216BE5}" destId="{05018231-6B0D-43BE-9CED-297DEFDBE418}" srcOrd="1" destOrd="0" presId="urn:microsoft.com/office/officeart/2018/2/layout/IconVerticalSolidList"/>
    <dgm:cxn modelId="{DAAD3B00-3824-4D2B-82F7-9C52D6EF39A0}" type="presParOf" srcId="{A44C4CB1-243B-4684-B3DE-AD5281216BE5}" destId="{27BE9A43-595C-4F72-9416-2CA05C77E4F5}" srcOrd="2" destOrd="0" presId="urn:microsoft.com/office/officeart/2018/2/layout/IconVerticalSolidList"/>
    <dgm:cxn modelId="{7E2088AB-0A06-498E-8089-DB2F2CBA84F3}" type="presParOf" srcId="{27BE9A43-595C-4F72-9416-2CA05C77E4F5}" destId="{ACEDAAAC-CFB4-4E1A-9C60-C976D0FB8C7E}" srcOrd="0" destOrd="0" presId="urn:microsoft.com/office/officeart/2018/2/layout/IconVerticalSolidList"/>
    <dgm:cxn modelId="{2A0AEF18-54C8-482F-BF95-1CB2998E019F}" type="presParOf" srcId="{27BE9A43-595C-4F72-9416-2CA05C77E4F5}" destId="{70CF0DAE-0F80-4ED2-87A4-A4023153E1AF}" srcOrd="1" destOrd="0" presId="urn:microsoft.com/office/officeart/2018/2/layout/IconVerticalSolidList"/>
    <dgm:cxn modelId="{E55FF124-7971-46C6-8C8E-D8C836D80C48}" type="presParOf" srcId="{27BE9A43-595C-4F72-9416-2CA05C77E4F5}" destId="{03F98C9C-7495-41D8-9317-ED546D78DBFA}" srcOrd="2" destOrd="0" presId="urn:microsoft.com/office/officeart/2018/2/layout/IconVerticalSolidList"/>
    <dgm:cxn modelId="{41FEA0F9-2FBF-4D8E-9F3E-ED65E6F309D3}" type="presParOf" srcId="{27BE9A43-595C-4F72-9416-2CA05C77E4F5}" destId="{D64DA951-555C-46D4-BF91-1F27B1DB8EAC}" srcOrd="3" destOrd="0" presId="urn:microsoft.com/office/officeart/2018/2/layout/IconVerticalSolidList"/>
    <dgm:cxn modelId="{B3475080-CCD1-499F-9039-AAD2F8664942}" type="presParOf" srcId="{27BE9A43-595C-4F72-9416-2CA05C77E4F5}" destId="{515475F7-49E3-4753-8E6B-3191FB92C45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7977C6-0E74-4BEB-96AC-83FE17D55933}"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5AA51D5-8920-4A13-ADDA-9A557CAF92CD}">
      <dgm:prSet/>
      <dgm:spPr/>
      <dgm:t>
        <a:bodyPr/>
        <a:lstStyle/>
        <a:p>
          <a:r>
            <a:rPr lang="en-US"/>
            <a:t>CTA Death and Dismemberment</a:t>
          </a:r>
        </a:p>
      </dgm:t>
    </dgm:pt>
    <dgm:pt modelId="{7E41D838-13AA-4263-ADBF-B608A335BD95}" type="parTrans" cxnId="{7581697E-A262-460E-80E6-2A28E2F8485A}">
      <dgm:prSet/>
      <dgm:spPr/>
      <dgm:t>
        <a:bodyPr/>
        <a:lstStyle/>
        <a:p>
          <a:endParaRPr lang="en-US"/>
        </a:p>
      </dgm:t>
    </dgm:pt>
    <dgm:pt modelId="{D9993664-F1EE-4507-AA24-D85FC8E51E10}" type="sibTrans" cxnId="{7581697E-A262-460E-80E6-2A28E2F8485A}">
      <dgm:prSet/>
      <dgm:spPr/>
      <dgm:t>
        <a:bodyPr/>
        <a:lstStyle/>
        <a:p>
          <a:endParaRPr lang="en-US"/>
        </a:p>
      </dgm:t>
    </dgm:pt>
    <dgm:pt modelId="{C5B1DFB5-D2F5-4841-A309-427BAAFB97F2}">
      <dgm:prSet/>
      <dgm:spPr/>
      <dgm:t>
        <a:bodyPr/>
        <a:lstStyle/>
        <a:p>
          <a:r>
            <a:rPr lang="en-US"/>
            <a:t>CTA Disaster Relief Fund</a:t>
          </a:r>
        </a:p>
      </dgm:t>
    </dgm:pt>
    <dgm:pt modelId="{A75F9F8C-060D-42B7-AF14-7422B5B73381}" type="parTrans" cxnId="{3C089E9C-6AA6-4DF1-A82E-2FED5D843C9A}">
      <dgm:prSet/>
      <dgm:spPr/>
      <dgm:t>
        <a:bodyPr/>
        <a:lstStyle/>
        <a:p>
          <a:endParaRPr lang="en-US"/>
        </a:p>
      </dgm:t>
    </dgm:pt>
    <dgm:pt modelId="{D48B5589-2C8D-4CD0-905D-49B4239BACD6}" type="sibTrans" cxnId="{3C089E9C-6AA6-4DF1-A82E-2FED5D843C9A}">
      <dgm:prSet/>
      <dgm:spPr/>
      <dgm:t>
        <a:bodyPr/>
        <a:lstStyle/>
        <a:p>
          <a:endParaRPr lang="en-US"/>
        </a:p>
      </dgm:t>
    </dgm:pt>
    <dgm:pt modelId="{8E47978A-5E6D-486E-A5A5-61ABEB3ADCEB}">
      <dgm:prSet/>
      <dgm:spPr/>
      <dgm:t>
        <a:bodyPr/>
        <a:lstStyle/>
        <a:p>
          <a:r>
            <a:rPr lang="en-US"/>
            <a:t>CTA/NEA EEL (Liability Insurance for nurses)</a:t>
          </a:r>
        </a:p>
      </dgm:t>
    </dgm:pt>
    <dgm:pt modelId="{F0F9F087-1327-46FB-9BF4-E910B49FEAA3}" type="parTrans" cxnId="{D38B275C-B0A2-4F26-AA55-A705AEF3AE2D}">
      <dgm:prSet/>
      <dgm:spPr/>
      <dgm:t>
        <a:bodyPr/>
        <a:lstStyle/>
        <a:p>
          <a:endParaRPr lang="en-US"/>
        </a:p>
      </dgm:t>
    </dgm:pt>
    <dgm:pt modelId="{AA889CB7-B4CE-42CC-8D94-F02ADFF86F53}" type="sibTrans" cxnId="{D38B275C-B0A2-4F26-AA55-A705AEF3AE2D}">
      <dgm:prSet/>
      <dgm:spPr/>
      <dgm:t>
        <a:bodyPr/>
        <a:lstStyle/>
        <a:p>
          <a:endParaRPr lang="en-US"/>
        </a:p>
      </dgm:t>
    </dgm:pt>
    <dgm:pt modelId="{AF600650-60B9-4BCF-9717-724D14BDE6C1}">
      <dgm:prSet/>
      <dgm:spPr/>
      <dgm:t>
        <a:bodyPr/>
        <a:lstStyle/>
        <a:p>
          <a:r>
            <a:rPr lang="en-US"/>
            <a:t>NEA Complimentary Life Ins.</a:t>
          </a:r>
        </a:p>
      </dgm:t>
    </dgm:pt>
    <dgm:pt modelId="{35CDF6AF-41BA-4D48-9A74-166156AFCAA9}" type="parTrans" cxnId="{DFF8D5CE-EAEB-4B89-BFB1-A9D06A42420D}">
      <dgm:prSet/>
      <dgm:spPr/>
      <dgm:t>
        <a:bodyPr/>
        <a:lstStyle/>
        <a:p>
          <a:endParaRPr lang="en-US"/>
        </a:p>
      </dgm:t>
    </dgm:pt>
    <dgm:pt modelId="{4D62E41F-DDE6-4FB1-8A5A-80E89F074C4C}" type="sibTrans" cxnId="{DFF8D5CE-EAEB-4B89-BFB1-A9D06A42420D}">
      <dgm:prSet/>
      <dgm:spPr/>
      <dgm:t>
        <a:bodyPr/>
        <a:lstStyle/>
        <a:p>
          <a:endParaRPr lang="en-US"/>
        </a:p>
      </dgm:t>
    </dgm:pt>
    <dgm:pt modelId="{F15EDD62-EC1A-4619-A099-5E5F48C659F5}">
      <dgm:prSet/>
      <dgm:spPr/>
      <dgm:t>
        <a:bodyPr/>
        <a:lstStyle/>
        <a:p>
          <a:r>
            <a:rPr lang="en-US"/>
            <a:t>CTA Vision Discount for CTA/NEA Retired Members</a:t>
          </a:r>
        </a:p>
      </dgm:t>
    </dgm:pt>
    <dgm:pt modelId="{F67983F9-58D8-4E54-B967-EECC7D1693D2}" type="parTrans" cxnId="{78651CDE-DBC7-4248-9D7E-83DB31F42C54}">
      <dgm:prSet/>
      <dgm:spPr/>
      <dgm:t>
        <a:bodyPr/>
        <a:lstStyle/>
        <a:p>
          <a:endParaRPr lang="en-US"/>
        </a:p>
      </dgm:t>
    </dgm:pt>
    <dgm:pt modelId="{B73A41DA-9218-4130-B74B-D1CDC3EC9A0D}" type="sibTrans" cxnId="{78651CDE-DBC7-4248-9D7E-83DB31F42C54}">
      <dgm:prSet/>
      <dgm:spPr/>
      <dgm:t>
        <a:bodyPr/>
        <a:lstStyle/>
        <a:p>
          <a:endParaRPr lang="en-US"/>
        </a:p>
      </dgm:t>
    </dgm:pt>
    <dgm:pt modelId="{0FAB6282-9594-445E-AB85-D44A256CFFE5}" type="pres">
      <dgm:prSet presAssocID="{4D7977C6-0E74-4BEB-96AC-83FE17D55933}" presName="outerComposite" presStyleCnt="0">
        <dgm:presLayoutVars>
          <dgm:chMax val="5"/>
          <dgm:dir/>
          <dgm:resizeHandles val="exact"/>
        </dgm:presLayoutVars>
      </dgm:prSet>
      <dgm:spPr/>
    </dgm:pt>
    <dgm:pt modelId="{0CFA1882-B141-4622-9F56-EE4D678AD6ED}" type="pres">
      <dgm:prSet presAssocID="{4D7977C6-0E74-4BEB-96AC-83FE17D55933}" presName="dummyMaxCanvas" presStyleCnt="0">
        <dgm:presLayoutVars/>
      </dgm:prSet>
      <dgm:spPr/>
    </dgm:pt>
    <dgm:pt modelId="{39E77291-D50D-4C03-B610-C4084053FF04}" type="pres">
      <dgm:prSet presAssocID="{4D7977C6-0E74-4BEB-96AC-83FE17D55933}" presName="FiveNodes_1" presStyleLbl="node1" presStyleIdx="0" presStyleCnt="5">
        <dgm:presLayoutVars>
          <dgm:bulletEnabled val="1"/>
        </dgm:presLayoutVars>
      </dgm:prSet>
      <dgm:spPr/>
    </dgm:pt>
    <dgm:pt modelId="{74B9D075-16D3-41EC-833E-173768BE051B}" type="pres">
      <dgm:prSet presAssocID="{4D7977C6-0E74-4BEB-96AC-83FE17D55933}" presName="FiveNodes_2" presStyleLbl="node1" presStyleIdx="1" presStyleCnt="5">
        <dgm:presLayoutVars>
          <dgm:bulletEnabled val="1"/>
        </dgm:presLayoutVars>
      </dgm:prSet>
      <dgm:spPr/>
    </dgm:pt>
    <dgm:pt modelId="{C9736826-9F8F-4925-B745-78DDFCDD5469}" type="pres">
      <dgm:prSet presAssocID="{4D7977C6-0E74-4BEB-96AC-83FE17D55933}" presName="FiveNodes_3" presStyleLbl="node1" presStyleIdx="2" presStyleCnt="5">
        <dgm:presLayoutVars>
          <dgm:bulletEnabled val="1"/>
        </dgm:presLayoutVars>
      </dgm:prSet>
      <dgm:spPr/>
    </dgm:pt>
    <dgm:pt modelId="{AD38EDE8-7003-4D73-9C54-53CAF2B742AE}" type="pres">
      <dgm:prSet presAssocID="{4D7977C6-0E74-4BEB-96AC-83FE17D55933}" presName="FiveNodes_4" presStyleLbl="node1" presStyleIdx="3" presStyleCnt="5">
        <dgm:presLayoutVars>
          <dgm:bulletEnabled val="1"/>
        </dgm:presLayoutVars>
      </dgm:prSet>
      <dgm:spPr/>
    </dgm:pt>
    <dgm:pt modelId="{7B966BCB-8F58-46B4-A315-10F27FA4217E}" type="pres">
      <dgm:prSet presAssocID="{4D7977C6-0E74-4BEB-96AC-83FE17D55933}" presName="FiveNodes_5" presStyleLbl="node1" presStyleIdx="4" presStyleCnt="5">
        <dgm:presLayoutVars>
          <dgm:bulletEnabled val="1"/>
        </dgm:presLayoutVars>
      </dgm:prSet>
      <dgm:spPr/>
    </dgm:pt>
    <dgm:pt modelId="{D6E3E36F-FCBC-49C0-8C3F-17174C6A191E}" type="pres">
      <dgm:prSet presAssocID="{4D7977C6-0E74-4BEB-96AC-83FE17D55933}" presName="FiveConn_1-2" presStyleLbl="fgAccFollowNode1" presStyleIdx="0" presStyleCnt="4">
        <dgm:presLayoutVars>
          <dgm:bulletEnabled val="1"/>
        </dgm:presLayoutVars>
      </dgm:prSet>
      <dgm:spPr/>
    </dgm:pt>
    <dgm:pt modelId="{83CAA0CC-39F7-465E-B152-88632303208A}" type="pres">
      <dgm:prSet presAssocID="{4D7977C6-0E74-4BEB-96AC-83FE17D55933}" presName="FiveConn_2-3" presStyleLbl="fgAccFollowNode1" presStyleIdx="1" presStyleCnt="4">
        <dgm:presLayoutVars>
          <dgm:bulletEnabled val="1"/>
        </dgm:presLayoutVars>
      </dgm:prSet>
      <dgm:spPr/>
    </dgm:pt>
    <dgm:pt modelId="{83522BE0-DDE2-48A5-98E9-20FB7E7DC4F4}" type="pres">
      <dgm:prSet presAssocID="{4D7977C6-0E74-4BEB-96AC-83FE17D55933}" presName="FiveConn_3-4" presStyleLbl="fgAccFollowNode1" presStyleIdx="2" presStyleCnt="4">
        <dgm:presLayoutVars>
          <dgm:bulletEnabled val="1"/>
        </dgm:presLayoutVars>
      </dgm:prSet>
      <dgm:spPr/>
    </dgm:pt>
    <dgm:pt modelId="{066D0839-8167-44BD-A31F-396371C51FFA}" type="pres">
      <dgm:prSet presAssocID="{4D7977C6-0E74-4BEB-96AC-83FE17D55933}" presName="FiveConn_4-5" presStyleLbl="fgAccFollowNode1" presStyleIdx="3" presStyleCnt="4">
        <dgm:presLayoutVars>
          <dgm:bulletEnabled val="1"/>
        </dgm:presLayoutVars>
      </dgm:prSet>
      <dgm:spPr/>
    </dgm:pt>
    <dgm:pt modelId="{2FB97288-B65C-4F6E-A644-EDA0F65B7ACD}" type="pres">
      <dgm:prSet presAssocID="{4D7977C6-0E74-4BEB-96AC-83FE17D55933}" presName="FiveNodes_1_text" presStyleLbl="node1" presStyleIdx="4" presStyleCnt="5">
        <dgm:presLayoutVars>
          <dgm:bulletEnabled val="1"/>
        </dgm:presLayoutVars>
      </dgm:prSet>
      <dgm:spPr/>
    </dgm:pt>
    <dgm:pt modelId="{FF1F9F15-97A5-405C-B5D3-A99F230107C4}" type="pres">
      <dgm:prSet presAssocID="{4D7977C6-0E74-4BEB-96AC-83FE17D55933}" presName="FiveNodes_2_text" presStyleLbl="node1" presStyleIdx="4" presStyleCnt="5">
        <dgm:presLayoutVars>
          <dgm:bulletEnabled val="1"/>
        </dgm:presLayoutVars>
      </dgm:prSet>
      <dgm:spPr/>
    </dgm:pt>
    <dgm:pt modelId="{44EA0D0B-DD0F-4367-9FAC-9E2C43887679}" type="pres">
      <dgm:prSet presAssocID="{4D7977C6-0E74-4BEB-96AC-83FE17D55933}" presName="FiveNodes_3_text" presStyleLbl="node1" presStyleIdx="4" presStyleCnt="5">
        <dgm:presLayoutVars>
          <dgm:bulletEnabled val="1"/>
        </dgm:presLayoutVars>
      </dgm:prSet>
      <dgm:spPr/>
    </dgm:pt>
    <dgm:pt modelId="{0DBF149D-7DA6-48E3-8B18-1766EA875FB1}" type="pres">
      <dgm:prSet presAssocID="{4D7977C6-0E74-4BEB-96AC-83FE17D55933}" presName="FiveNodes_4_text" presStyleLbl="node1" presStyleIdx="4" presStyleCnt="5">
        <dgm:presLayoutVars>
          <dgm:bulletEnabled val="1"/>
        </dgm:presLayoutVars>
      </dgm:prSet>
      <dgm:spPr/>
    </dgm:pt>
    <dgm:pt modelId="{30A45202-932E-47C6-8C95-8B468FD6D494}" type="pres">
      <dgm:prSet presAssocID="{4D7977C6-0E74-4BEB-96AC-83FE17D55933}" presName="FiveNodes_5_text" presStyleLbl="node1" presStyleIdx="4" presStyleCnt="5">
        <dgm:presLayoutVars>
          <dgm:bulletEnabled val="1"/>
        </dgm:presLayoutVars>
      </dgm:prSet>
      <dgm:spPr/>
    </dgm:pt>
  </dgm:ptLst>
  <dgm:cxnLst>
    <dgm:cxn modelId="{4B466F0B-3671-4C8A-943F-518729177C74}" type="presOf" srcId="{C5B1DFB5-D2F5-4841-A309-427BAAFB97F2}" destId="{FF1F9F15-97A5-405C-B5D3-A99F230107C4}" srcOrd="1" destOrd="0" presId="urn:microsoft.com/office/officeart/2005/8/layout/vProcess5"/>
    <dgm:cxn modelId="{48927429-F219-4868-9958-3D61C112224C}" type="presOf" srcId="{8E47978A-5E6D-486E-A5A5-61ABEB3ADCEB}" destId="{44EA0D0B-DD0F-4367-9FAC-9E2C43887679}" srcOrd="1" destOrd="0" presId="urn:microsoft.com/office/officeart/2005/8/layout/vProcess5"/>
    <dgm:cxn modelId="{5F6DF23A-6D06-4136-90D6-84F9AF9DD56F}" type="presOf" srcId="{C5AA51D5-8920-4A13-ADDA-9A557CAF92CD}" destId="{2FB97288-B65C-4F6E-A644-EDA0F65B7ACD}" srcOrd="1" destOrd="0" presId="urn:microsoft.com/office/officeart/2005/8/layout/vProcess5"/>
    <dgm:cxn modelId="{D38B275C-B0A2-4F26-AA55-A705AEF3AE2D}" srcId="{4D7977C6-0E74-4BEB-96AC-83FE17D55933}" destId="{8E47978A-5E6D-486E-A5A5-61ABEB3ADCEB}" srcOrd="2" destOrd="0" parTransId="{F0F9F087-1327-46FB-9BF4-E910B49FEAA3}" sibTransId="{AA889CB7-B4CE-42CC-8D94-F02ADFF86F53}"/>
    <dgm:cxn modelId="{6EFFE465-BCD6-4EFE-8D71-1EBA7CE6D796}" type="presOf" srcId="{AA889CB7-B4CE-42CC-8D94-F02ADFF86F53}" destId="{83522BE0-DDE2-48A5-98E9-20FB7E7DC4F4}" srcOrd="0" destOrd="0" presId="urn:microsoft.com/office/officeart/2005/8/layout/vProcess5"/>
    <dgm:cxn modelId="{E818A767-ECBA-4B65-B51F-198FCD412B00}" type="presOf" srcId="{C5B1DFB5-D2F5-4841-A309-427BAAFB97F2}" destId="{74B9D075-16D3-41EC-833E-173768BE051B}" srcOrd="0" destOrd="0" presId="urn:microsoft.com/office/officeart/2005/8/layout/vProcess5"/>
    <dgm:cxn modelId="{8529DA55-7677-438B-88B6-A23714EE1D0B}" type="presOf" srcId="{F15EDD62-EC1A-4619-A099-5E5F48C659F5}" destId="{7B966BCB-8F58-46B4-A315-10F27FA4217E}" srcOrd="0" destOrd="0" presId="urn:microsoft.com/office/officeart/2005/8/layout/vProcess5"/>
    <dgm:cxn modelId="{072D5B79-993E-45F6-8BB7-9A1EBCC396F0}" type="presOf" srcId="{D48B5589-2C8D-4CD0-905D-49B4239BACD6}" destId="{83CAA0CC-39F7-465E-B152-88632303208A}" srcOrd="0" destOrd="0" presId="urn:microsoft.com/office/officeart/2005/8/layout/vProcess5"/>
    <dgm:cxn modelId="{6AC3297E-F8AA-4EA0-A8DB-C731FAA260CD}" type="presOf" srcId="{4D7977C6-0E74-4BEB-96AC-83FE17D55933}" destId="{0FAB6282-9594-445E-AB85-D44A256CFFE5}" srcOrd="0" destOrd="0" presId="urn:microsoft.com/office/officeart/2005/8/layout/vProcess5"/>
    <dgm:cxn modelId="{7581697E-A262-460E-80E6-2A28E2F8485A}" srcId="{4D7977C6-0E74-4BEB-96AC-83FE17D55933}" destId="{C5AA51D5-8920-4A13-ADDA-9A557CAF92CD}" srcOrd="0" destOrd="0" parTransId="{7E41D838-13AA-4263-ADBF-B608A335BD95}" sibTransId="{D9993664-F1EE-4507-AA24-D85FC8E51E10}"/>
    <dgm:cxn modelId="{36F8748F-4C8A-4105-9D01-6707CA9E3776}" type="presOf" srcId="{AF600650-60B9-4BCF-9717-724D14BDE6C1}" destId="{0DBF149D-7DA6-48E3-8B18-1766EA875FB1}" srcOrd="1" destOrd="0" presId="urn:microsoft.com/office/officeart/2005/8/layout/vProcess5"/>
    <dgm:cxn modelId="{0811569B-627F-45FC-B931-A0B38E142ACC}" type="presOf" srcId="{C5AA51D5-8920-4A13-ADDA-9A557CAF92CD}" destId="{39E77291-D50D-4C03-B610-C4084053FF04}" srcOrd="0" destOrd="0" presId="urn:microsoft.com/office/officeart/2005/8/layout/vProcess5"/>
    <dgm:cxn modelId="{3C089E9C-6AA6-4DF1-A82E-2FED5D843C9A}" srcId="{4D7977C6-0E74-4BEB-96AC-83FE17D55933}" destId="{C5B1DFB5-D2F5-4841-A309-427BAAFB97F2}" srcOrd="1" destOrd="0" parTransId="{A75F9F8C-060D-42B7-AF14-7422B5B73381}" sibTransId="{D48B5589-2C8D-4CD0-905D-49B4239BACD6}"/>
    <dgm:cxn modelId="{06F6C6A0-70F9-4B68-A623-F2420ABC9FE9}" type="presOf" srcId="{AF600650-60B9-4BCF-9717-724D14BDE6C1}" destId="{AD38EDE8-7003-4D73-9C54-53CAF2B742AE}" srcOrd="0" destOrd="0" presId="urn:microsoft.com/office/officeart/2005/8/layout/vProcess5"/>
    <dgm:cxn modelId="{6DE530B2-2F09-4B00-ADD5-93BEB2EEADB6}" type="presOf" srcId="{F15EDD62-EC1A-4619-A099-5E5F48C659F5}" destId="{30A45202-932E-47C6-8C95-8B468FD6D494}" srcOrd="1" destOrd="0" presId="urn:microsoft.com/office/officeart/2005/8/layout/vProcess5"/>
    <dgm:cxn modelId="{DC000CB5-9CBC-4D72-880F-58AFB81F34AB}" type="presOf" srcId="{8E47978A-5E6D-486E-A5A5-61ABEB3ADCEB}" destId="{C9736826-9F8F-4925-B745-78DDFCDD5469}" srcOrd="0" destOrd="0" presId="urn:microsoft.com/office/officeart/2005/8/layout/vProcess5"/>
    <dgm:cxn modelId="{9E618DC8-4C9E-4E74-9886-6468EA43614E}" type="presOf" srcId="{D9993664-F1EE-4507-AA24-D85FC8E51E10}" destId="{D6E3E36F-FCBC-49C0-8C3F-17174C6A191E}" srcOrd="0" destOrd="0" presId="urn:microsoft.com/office/officeart/2005/8/layout/vProcess5"/>
    <dgm:cxn modelId="{DFF8D5CE-EAEB-4B89-BFB1-A9D06A42420D}" srcId="{4D7977C6-0E74-4BEB-96AC-83FE17D55933}" destId="{AF600650-60B9-4BCF-9717-724D14BDE6C1}" srcOrd="3" destOrd="0" parTransId="{35CDF6AF-41BA-4D48-9A74-166156AFCAA9}" sibTransId="{4D62E41F-DDE6-4FB1-8A5A-80E89F074C4C}"/>
    <dgm:cxn modelId="{78651CDE-DBC7-4248-9D7E-83DB31F42C54}" srcId="{4D7977C6-0E74-4BEB-96AC-83FE17D55933}" destId="{F15EDD62-EC1A-4619-A099-5E5F48C659F5}" srcOrd="4" destOrd="0" parTransId="{F67983F9-58D8-4E54-B967-EECC7D1693D2}" sibTransId="{B73A41DA-9218-4130-B74B-D1CDC3EC9A0D}"/>
    <dgm:cxn modelId="{F02F91E2-832D-41AB-A14C-18736774F0C6}" type="presOf" srcId="{4D62E41F-DDE6-4FB1-8A5A-80E89F074C4C}" destId="{066D0839-8167-44BD-A31F-396371C51FFA}" srcOrd="0" destOrd="0" presId="urn:microsoft.com/office/officeart/2005/8/layout/vProcess5"/>
    <dgm:cxn modelId="{B4B2A3DC-5CF5-4A92-B1C2-FE063A63454C}" type="presParOf" srcId="{0FAB6282-9594-445E-AB85-D44A256CFFE5}" destId="{0CFA1882-B141-4622-9F56-EE4D678AD6ED}" srcOrd="0" destOrd="0" presId="urn:microsoft.com/office/officeart/2005/8/layout/vProcess5"/>
    <dgm:cxn modelId="{A0D8B4D0-36A4-4AD2-974F-5C3D9763C352}" type="presParOf" srcId="{0FAB6282-9594-445E-AB85-D44A256CFFE5}" destId="{39E77291-D50D-4C03-B610-C4084053FF04}" srcOrd="1" destOrd="0" presId="urn:microsoft.com/office/officeart/2005/8/layout/vProcess5"/>
    <dgm:cxn modelId="{821EB686-653A-4815-9BC6-0A12FFBCDB50}" type="presParOf" srcId="{0FAB6282-9594-445E-AB85-D44A256CFFE5}" destId="{74B9D075-16D3-41EC-833E-173768BE051B}" srcOrd="2" destOrd="0" presId="urn:microsoft.com/office/officeart/2005/8/layout/vProcess5"/>
    <dgm:cxn modelId="{650ECEA3-5B1C-4CE1-8BAB-CD91959FA08C}" type="presParOf" srcId="{0FAB6282-9594-445E-AB85-D44A256CFFE5}" destId="{C9736826-9F8F-4925-B745-78DDFCDD5469}" srcOrd="3" destOrd="0" presId="urn:microsoft.com/office/officeart/2005/8/layout/vProcess5"/>
    <dgm:cxn modelId="{2A6F5CAA-90B0-4E87-8E7C-EE7D3CEC59C0}" type="presParOf" srcId="{0FAB6282-9594-445E-AB85-D44A256CFFE5}" destId="{AD38EDE8-7003-4D73-9C54-53CAF2B742AE}" srcOrd="4" destOrd="0" presId="urn:microsoft.com/office/officeart/2005/8/layout/vProcess5"/>
    <dgm:cxn modelId="{533A7038-FF8F-42AB-A621-8E23D4D87C33}" type="presParOf" srcId="{0FAB6282-9594-445E-AB85-D44A256CFFE5}" destId="{7B966BCB-8F58-46B4-A315-10F27FA4217E}" srcOrd="5" destOrd="0" presId="urn:microsoft.com/office/officeart/2005/8/layout/vProcess5"/>
    <dgm:cxn modelId="{1E44B981-1406-45D0-AC36-B84250CC1C5C}" type="presParOf" srcId="{0FAB6282-9594-445E-AB85-D44A256CFFE5}" destId="{D6E3E36F-FCBC-49C0-8C3F-17174C6A191E}" srcOrd="6" destOrd="0" presId="urn:microsoft.com/office/officeart/2005/8/layout/vProcess5"/>
    <dgm:cxn modelId="{077892EF-A39C-40BA-9F99-E7E74CB8DEB1}" type="presParOf" srcId="{0FAB6282-9594-445E-AB85-D44A256CFFE5}" destId="{83CAA0CC-39F7-465E-B152-88632303208A}" srcOrd="7" destOrd="0" presId="urn:microsoft.com/office/officeart/2005/8/layout/vProcess5"/>
    <dgm:cxn modelId="{AD4D34DF-313A-4AC2-81C2-94D0A65CADB2}" type="presParOf" srcId="{0FAB6282-9594-445E-AB85-D44A256CFFE5}" destId="{83522BE0-DDE2-48A5-98E9-20FB7E7DC4F4}" srcOrd="8" destOrd="0" presId="urn:microsoft.com/office/officeart/2005/8/layout/vProcess5"/>
    <dgm:cxn modelId="{A6783182-3F08-4C65-AA22-E70462B0429B}" type="presParOf" srcId="{0FAB6282-9594-445E-AB85-D44A256CFFE5}" destId="{066D0839-8167-44BD-A31F-396371C51FFA}" srcOrd="9" destOrd="0" presId="urn:microsoft.com/office/officeart/2005/8/layout/vProcess5"/>
    <dgm:cxn modelId="{3F1B7D94-F7DF-460E-BE6C-32E44A9FFE33}" type="presParOf" srcId="{0FAB6282-9594-445E-AB85-D44A256CFFE5}" destId="{2FB97288-B65C-4F6E-A644-EDA0F65B7ACD}" srcOrd="10" destOrd="0" presId="urn:microsoft.com/office/officeart/2005/8/layout/vProcess5"/>
    <dgm:cxn modelId="{63723A9E-A1DC-4518-A177-904CB4BDC1AA}" type="presParOf" srcId="{0FAB6282-9594-445E-AB85-D44A256CFFE5}" destId="{FF1F9F15-97A5-405C-B5D3-A99F230107C4}" srcOrd="11" destOrd="0" presId="urn:microsoft.com/office/officeart/2005/8/layout/vProcess5"/>
    <dgm:cxn modelId="{EB66F8E9-F0EA-4A92-9438-0E837B518D09}" type="presParOf" srcId="{0FAB6282-9594-445E-AB85-D44A256CFFE5}" destId="{44EA0D0B-DD0F-4367-9FAC-9E2C43887679}" srcOrd="12" destOrd="0" presId="urn:microsoft.com/office/officeart/2005/8/layout/vProcess5"/>
    <dgm:cxn modelId="{C72E3098-6CD9-483B-A454-6357169DFD3C}" type="presParOf" srcId="{0FAB6282-9594-445E-AB85-D44A256CFFE5}" destId="{0DBF149D-7DA6-48E3-8B18-1766EA875FB1}" srcOrd="13" destOrd="0" presId="urn:microsoft.com/office/officeart/2005/8/layout/vProcess5"/>
    <dgm:cxn modelId="{CF99CE64-0EC9-497E-BF10-3333D094BFB4}" type="presParOf" srcId="{0FAB6282-9594-445E-AB85-D44A256CFFE5}" destId="{30A45202-932E-47C6-8C95-8B468FD6D49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A8068-B73B-4B19-AB23-A5015F6D38CE}">
      <dsp:nvSpPr>
        <dsp:cNvPr id="0" name=""/>
        <dsp:cNvSpPr/>
      </dsp:nvSpPr>
      <dsp:spPr>
        <a:xfrm>
          <a:off x="0" y="64290"/>
          <a:ext cx="4971603" cy="7605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270+ Certificated MUSD Employees</a:t>
          </a:r>
          <a:endParaRPr lang="en-US" sz="2000" kern="1200"/>
        </a:p>
      </dsp:txBody>
      <dsp:txXfrm>
        <a:off x="37125" y="101415"/>
        <a:ext cx="4897353" cy="686250"/>
      </dsp:txXfrm>
    </dsp:sp>
    <dsp:sp modelId="{22C20A3E-0543-4949-9EB6-A6FDCDE9CF95}">
      <dsp:nvSpPr>
        <dsp:cNvPr id="0" name=""/>
        <dsp:cNvSpPr/>
      </dsp:nvSpPr>
      <dsp:spPr>
        <a:xfrm>
          <a:off x="0" y="882390"/>
          <a:ext cx="4971603" cy="760500"/>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Classroom Teachers: SPED, Preschool,    TK – Grade 12 (including SAI)</a:t>
          </a:r>
        </a:p>
      </dsp:txBody>
      <dsp:txXfrm>
        <a:off x="37125" y="919515"/>
        <a:ext cx="4897353" cy="686250"/>
      </dsp:txXfrm>
    </dsp:sp>
    <dsp:sp modelId="{42566EDE-643A-43B4-94E7-EEBB7999DBD9}">
      <dsp:nvSpPr>
        <dsp:cNvPr id="0" name=""/>
        <dsp:cNvSpPr/>
      </dsp:nvSpPr>
      <dsp:spPr>
        <a:xfrm>
          <a:off x="0" y="1700490"/>
          <a:ext cx="4971603" cy="760500"/>
        </a:xfrm>
        <a:prstGeom prst="round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Speech Therapists</a:t>
          </a:r>
        </a:p>
      </dsp:txBody>
      <dsp:txXfrm>
        <a:off x="37125" y="1737615"/>
        <a:ext cx="4897353" cy="686250"/>
      </dsp:txXfrm>
    </dsp:sp>
    <dsp:sp modelId="{4AB8B776-941B-49D6-81F7-6E91087DB469}">
      <dsp:nvSpPr>
        <dsp:cNvPr id="0" name=""/>
        <dsp:cNvSpPr/>
      </dsp:nvSpPr>
      <dsp:spPr>
        <a:xfrm>
          <a:off x="0" y="2518590"/>
          <a:ext cx="4971603" cy="760500"/>
        </a:xfrm>
        <a:prstGeom prst="round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Counselors</a:t>
          </a:r>
        </a:p>
      </dsp:txBody>
      <dsp:txXfrm>
        <a:off x="37125" y="2555715"/>
        <a:ext cx="4897353" cy="686250"/>
      </dsp:txXfrm>
    </dsp:sp>
    <dsp:sp modelId="{CC3F46BA-FE9E-48F5-B24C-17987217A47D}">
      <dsp:nvSpPr>
        <dsp:cNvPr id="0" name=""/>
        <dsp:cNvSpPr/>
      </dsp:nvSpPr>
      <dsp:spPr>
        <a:xfrm>
          <a:off x="0" y="3336690"/>
          <a:ext cx="4971603" cy="760500"/>
        </a:xfrm>
        <a:prstGeom prst="round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Nurses</a:t>
          </a:r>
        </a:p>
      </dsp:txBody>
      <dsp:txXfrm>
        <a:off x="37125" y="3373815"/>
        <a:ext cx="4897353" cy="686250"/>
      </dsp:txXfrm>
    </dsp:sp>
    <dsp:sp modelId="{82E57B69-13E1-4CB8-AD55-0572883B051F}">
      <dsp:nvSpPr>
        <dsp:cNvPr id="0" name=""/>
        <dsp:cNvSpPr/>
      </dsp:nvSpPr>
      <dsp:spPr>
        <a:xfrm>
          <a:off x="0" y="4154790"/>
          <a:ext cx="4971603" cy="7605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Teachers on Special Assignment (TOSA) </a:t>
          </a:r>
        </a:p>
      </dsp:txBody>
      <dsp:txXfrm>
        <a:off x="37125" y="4191915"/>
        <a:ext cx="4897353" cy="686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A5877-7E1C-4C45-92EF-361E3E1D66A5}">
      <dsp:nvSpPr>
        <dsp:cNvPr id="0" name=""/>
        <dsp:cNvSpPr/>
      </dsp:nvSpPr>
      <dsp:spPr>
        <a:xfrm>
          <a:off x="0" y="3357542"/>
          <a:ext cx="7213600" cy="73454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At the very least, MEA provides you will a level of protection that will benefit you and your career (</a:t>
          </a:r>
          <a:r>
            <a:rPr lang="en-US" sz="1800" kern="1200" dirty="0">
              <a:solidFill>
                <a:schemeClr val="tx1"/>
              </a:solidFill>
            </a:rPr>
            <a:t>insurance &amp; assurance</a:t>
          </a:r>
          <a:r>
            <a:rPr lang="en-US" sz="1800" kern="1200" dirty="0"/>
            <a:t>)</a:t>
          </a:r>
        </a:p>
      </dsp:txBody>
      <dsp:txXfrm>
        <a:off x="0" y="3357542"/>
        <a:ext cx="7213600" cy="734548"/>
      </dsp:txXfrm>
    </dsp:sp>
    <dsp:sp modelId="{0FBC9A0D-3AAA-4F7D-98D5-722115E66874}">
      <dsp:nvSpPr>
        <dsp:cNvPr id="0" name=""/>
        <dsp:cNvSpPr/>
      </dsp:nvSpPr>
      <dsp:spPr>
        <a:xfrm rot="10800000">
          <a:off x="0" y="2238825"/>
          <a:ext cx="7213600" cy="1129735"/>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There’s strength in numbers – the more </a:t>
          </a:r>
          <a:r>
            <a:rPr lang="en-US" sz="1800" b="1" i="1" kern="1200"/>
            <a:t>active</a:t>
          </a:r>
          <a:r>
            <a:rPr lang="en-US" sz="1800" kern="1200"/>
            <a:t> members, the stronger our voice in advocating for our students and families</a:t>
          </a:r>
        </a:p>
      </dsp:txBody>
      <dsp:txXfrm rot="10800000">
        <a:off x="0" y="2238825"/>
        <a:ext cx="7213600" cy="734068"/>
      </dsp:txXfrm>
    </dsp:sp>
    <dsp:sp modelId="{8DA07879-AD05-4B76-8E81-B6F506642925}">
      <dsp:nvSpPr>
        <dsp:cNvPr id="0" name=""/>
        <dsp:cNvSpPr/>
      </dsp:nvSpPr>
      <dsp:spPr>
        <a:xfrm rot="10800000">
          <a:off x="0" y="1120108"/>
          <a:ext cx="7213600" cy="1129735"/>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MEA is your voice in matters affecting our classes and public education</a:t>
          </a:r>
        </a:p>
      </dsp:txBody>
      <dsp:txXfrm rot="10800000">
        <a:off x="0" y="1120108"/>
        <a:ext cx="7213600" cy="734068"/>
      </dsp:txXfrm>
    </dsp:sp>
    <dsp:sp modelId="{0830AF64-EDD7-4208-8DFC-0A2E5E453738}">
      <dsp:nvSpPr>
        <dsp:cNvPr id="0" name=""/>
        <dsp:cNvSpPr/>
      </dsp:nvSpPr>
      <dsp:spPr>
        <a:xfrm rot="10800000">
          <a:off x="0" y="1391"/>
          <a:ext cx="7213600" cy="1129735"/>
        </a:xfrm>
        <a:prstGeom prst="upArrowCallou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We want you to become part of the MEA/MUSD family</a:t>
          </a:r>
        </a:p>
      </dsp:txBody>
      <dsp:txXfrm rot="10800000">
        <a:off x="0" y="1391"/>
        <a:ext cx="7213600" cy="734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F4B26-7185-4992-B144-E6D12A099281}">
      <dsp:nvSpPr>
        <dsp:cNvPr id="0" name=""/>
        <dsp:cNvSpPr/>
      </dsp:nvSpPr>
      <dsp:spPr>
        <a:xfrm>
          <a:off x="-134919" y="670579"/>
          <a:ext cx="7213600" cy="12232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9D7912-9DAD-4EA1-B7D9-9DCF680E49FC}">
      <dsp:nvSpPr>
        <dsp:cNvPr id="0" name=""/>
        <dsp:cNvSpPr/>
      </dsp:nvSpPr>
      <dsp:spPr>
        <a:xfrm>
          <a:off x="235115" y="945811"/>
          <a:ext cx="672790" cy="6727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23D590-1060-4467-B7B8-B153CC31A4DC}">
      <dsp:nvSpPr>
        <dsp:cNvPr id="0" name=""/>
        <dsp:cNvSpPr/>
      </dsp:nvSpPr>
      <dsp:spPr>
        <a:xfrm>
          <a:off x="1277939" y="670579"/>
          <a:ext cx="5797977" cy="1223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61" tIns="129461" rIns="129461" bIns="129461" numCol="1" spcCol="1270" anchor="ctr" anchorCtr="0">
          <a:noAutofit/>
        </a:bodyPr>
        <a:lstStyle/>
        <a:p>
          <a:pPr marL="0" lvl="0" indent="0" algn="l" defTabSz="1066800">
            <a:lnSpc>
              <a:spcPct val="90000"/>
            </a:lnSpc>
            <a:spcBef>
              <a:spcPct val="0"/>
            </a:spcBef>
            <a:spcAft>
              <a:spcPct val="35000"/>
            </a:spcAft>
            <a:buNone/>
          </a:pPr>
          <a:r>
            <a:rPr lang="en-US" sz="2400" kern="1200"/>
            <a:t>NEA provides $1 million coverage Educators Employment Liability (EEL) Insurance </a:t>
          </a:r>
        </a:p>
      </dsp:txBody>
      <dsp:txXfrm>
        <a:off x="1277939" y="670579"/>
        <a:ext cx="5797977" cy="1223254"/>
      </dsp:txXfrm>
    </dsp:sp>
    <dsp:sp modelId="{ACEDAAAC-CFB4-4E1A-9C60-C976D0FB8C7E}">
      <dsp:nvSpPr>
        <dsp:cNvPr id="0" name=""/>
        <dsp:cNvSpPr/>
      </dsp:nvSpPr>
      <dsp:spPr>
        <a:xfrm>
          <a:off x="-134919" y="2199647"/>
          <a:ext cx="7213600" cy="12232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F0DAE-0F80-4ED2-87A4-A4023153E1AF}">
      <dsp:nvSpPr>
        <dsp:cNvPr id="0" name=""/>
        <dsp:cNvSpPr/>
      </dsp:nvSpPr>
      <dsp:spPr>
        <a:xfrm>
          <a:off x="235115" y="2474880"/>
          <a:ext cx="672790" cy="6727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4DA951-555C-46D4-BF91-1F27B1DB8EAC}">
      <dsp:nvSpPr>
        <dsp:cNvPr id="0" name=""/>
        <dsp:cNvSpPr/>
      </dsp:nvSpPr>
      <dsp:spPr>
        <a:xfrm>
          <a:off x="1277939" y="2199647"/>
          <a:ext cx="3246120" cy="1223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61" tIns="129461" rIns="129461" bIns="129461" numCol="1" spcCol="1270" anchor="ctr" anchorCtr="0">
          <a:noAutofit/>
        </a:bodyPr>
        <a:lstStyle/>
        <a:p>
          <a:pPr marL="0" lvl="0" indent="0" algn="l" defTabSz="1066800">
            <a:lnSpc>
              <a:spcPct val="90000"/>
            </a:lnSpc>
            <a:spcBef>
              <a:spcPct val="0"/>
            </a:spcBef>
            <a:spcAft>
              <a:spcPct val="35000"/>
            </a:spcAft>
            <a:buNone/>
          </a:pPr>
          <a:r>
            <a:rPr lang="en-US" sz="2400" kern="1200"/>
            <a:t>CTA Legal:</a:t>
          </a:r>
        </a:p>
      </dsp:txBody>
      <dsp:txXfrm>
        <a:off x="1277939" y="2199647"/>
        <a:ext cx="3246120" cy="1223254"/>
      </dsp:txXfrm>
    </dsp:sp>
    <dsp:sp modelId="{515475F7-49E3-4753-8E6B-3191FB92C453}">
      <dsp:nvSpPr>
        <dsp:cNvPr id="0" name=""/>
        <dsp:cNvSpPr/>
      </dsp:nvSpPr>
      <dsp:spPr>
        <a:xfrm>
          <a:off x="4251457" y="2199647"/>
          <a:ext cx="3097061" cy="1223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61" tIns="129461" rIns="129461" bIns="129461" numCol="1" spcCol="1270" anchor="ctr" anchorCtr="0">
          <a:noAutofit/>
        </a:bodyPr>
        <a:lstStyle/>
        <a:p>
          <a:pPr marL="0" lvl="0" indent="0" algn="l" defTabSz="533400">
            <a:lnSpc>
              <a:spcPct val="90000"/>
            </a:lnSpc>
            <a:spcBef>
              <a:spcPct val="0"/>
            </a:spcBef>
            <a:spcAft>
              <a:spcPct val="35000"/>
            </a:spcAft>
            <a:buNone/>
          </a:pPr>
          <a:r>
            <a:rPr lang="en-US" sz="1200" kern="1200"/>
            <a:t>Employment issues</a:t>
          </a:r>
        </a:p>
        <a:p>
          <a:pPr marL="0" lvl="0" indent="0" algn="l" defTabSz="533400">
            <a:lnSpc>
              <a:spcPct val="90000"/>
            </a:lnSpc>
            <a:spcBef>
              <a:spcPct val="0"/>
            </a:spcBef>
            <a:spcAft>
              <a:spcPct val="35000"/>
            </a:spcAft>
            <a:buNone/>
          </a:pPr>
          <a:r>
            <a:rPr lang="en-US" sz="1200" kern="1200"/>
            <a:t>Personal issues (1/2 hour free)</a:t>
          </a:r>
        </a:p>
        <a:p>
          <a:pPr marL="0" lvl="0" indent="0" algn="l" defTabSz="533400">
            <a:lnSpc>
              <a:spcPct val="90000"/>
            </a:lnSpc>
            <a:spcBef>
              <a:spcPct val="0"/>
            </a:spcBef>
            <a:spcAft>
              <a:spcPct val="35000"/>
            </a:spcAft>
            <a:buNone/>
          </a:pPr>
          <a:r>
            <a:rPr lang="en-US" sz="1200" b="1" kern="1200" dirty="0"/>
            <a:t>YOU MUST BE A MEMBER PRIOR TO NEEDING LEGAL SERVICES!</a:t>
          </a:r>
          <a:endParaRPr lang="en-US" sz="1200" kern="1200" dirty="0"/>
        </a:p>
      </dsp:txBody>
      <dsp:txXfrm>
        <a:off x="4251457" y="2199647"/>
        <a:ext cx="3097061" cy="1223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77291-D50D-4C03-B610-C4084053FF04}">
      <dsp:nvSpPr>
        <dsp:cNvPr id="0" name=""/>
        <dsp:cNvSpPr/>
      </dsp:nvSpPr>
      <dsp:spPr>
        <a:xfrm>
          <a:off x="0" y="0"/>
          <a:ext cx="5554471" cy="73682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CTA Death and Dismemberment</a:t>
          </a:r>
        </a:p>
      </dsp:txBody>
      <dsp:txXfrm>
        <a:off x="21581" y="21581"/>
        <a:ext cx="4673169" cy="693664"/>
      </dsp:txXfrm>
    </dsp:sp>
    <dsp:sp modelId="{74B9D075-16D3-41EC-833E-173768BE051B}">
      <dsp:nvSpPr>
        <dsp:cNvPr id="0" name=""/>
        <dsp:cNvSpPr/>
      </dsp:nvSpPr>
      <dsp:spPr>
        <a:xfrm>
          <a:off x="414782" y="839163"/>
          <a:ext cx="5554471" cy="736826"/>
        </a:xfrm>
        <a:prstGeom prst="roundRect">
          <a:avLst>
            <a:gd name="adj" fmla="val 10000"/>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CTA Disaster Relief Fund</a:t>
          </a:r>
        </a:p>
      </dsp:txBody>
      <dsp:txXfrm>
        <a:off x="436363" y="860744"/>
        <a:ext cx="4617590" cy="693664"/>
      </dsp:txXfrm>
    </dsp:sp>
    <dsp:sp modelId="{C9736826-9F8F-4925-B745-78DDFCDD5469}">
      <dsp:nvSpPr>
        <dsp:cNvPr id="0" name=""/>
        <dsp:cNvSpPr/>
      </dsp:nvSpPr>
      <dsp:spPr>
        <a:xfrm>
          <a:off x="829564" y="1678327"/>
          <a:ext cx="5554471" cy="736826"/>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CTA/NEA EEL (Liability Insurance for nurses)</a:t>
          </a:r>
        </a:p>
      </dsp:txBody>
      <dsp:txXfrm>
        <a:off x="851145" y="1699908"/>
        <a:ext cx="4617590" cy="693664"/>
      </dsp:txXfrm>
    </dsp:sp>
    <dsp:sp modelId="{AD38EDE8-7003-4D73-9C54-53CAF2B742AE}">
      <dsp:nvSpPr>
        <dsp:cNvPr id="0" name=""/>
        <dsp:cNvSpPr/>
      </dsp:nvSpPr>
      <dsp:spPr>
        <a:xfrm>
          <a:off x="1244346" y="2517491"/>
          <a:ext cx="5554471" cy="736826"/>
        </a:xfrm>
        <a:prstGeom prst="roundRect">
          <a:avLst>
            <a:gd name="adj" fmla="val 10000"/>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NEA Complimentary Life Ins.</a:t>
          </a:r>
        </a:p>
      </dsp:txBody>
      <dsp:txXfrm>
        <a:off x="1265927" y="2539072"/>
        <a:ext cx="4617590" cy="693664"/>
      </dsp:txXfrm>
    </dsp:sp>
    <dsp:sp modelId="{7B966BCB-8F58-46B4-A315-10F27FA4217E}">
      <dsp:nvSpPr>
        <dsp:cNvPr id="0" name=""/>
        <dsp:cNvSpPr/>
      </dsp:nvSpPr>
      <dsp:spPr>
        <a:xfrm>
          <a:off x="1659128" y="3356655"/>
          <a:ext cx="5554471" cy="73682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CTA Vision Discount for CTA/NEA Retired Members</a:t>
          </a:r>
        </a:p>
      </dsp:txBody>
      <dsp:txXfrm>
        <a:off x="1680709" y="3378236"/>
        <a:ext cx="4617590" cy="693664"/>
      </dsp:txXfrm>
    </dsp:sp>
    <dsp:sp modelId="{D6E3E36F-FCBC-49C0-8C3F-17174C6A191E}">
      <dsp:nvSpPr>
        <dsp:cNvPr id="0" name=""/>
        <dsp:cNvSpPr/>
      </dsp:nvSpPr>
      <dsp:spPr>
        <a:xfrm>
          <a:off x="5075534" y="538292"/>
          <a:ext cx="478937" cy="47893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183295" y="538292"/>
        <a:ext cx="263415" cy="360400"/>
      </dsp:txXfrm>
    </dsp:sp>
    <dsp:sp modelId="{83CAA0CC-39F7-465E-B152-88632303208A}">
      <dsp:nvSpPr>
        <dsp:cNvPr id="0" name=""/>
        <dsp:cNvSpPr/>
      </dsp:nvSpPr>
      <dsp:spPr>
        <a:xfrm>
          <a:off x="5490316" y="1377456"/>
          <a:ext cx="478937" cy="478937"/>
        </a:xfrm>
        <a:prstGeom prst="downArrow">
          <a:avLst>
            <a:gd name="adj1" fmla="val 55000"/>
            <a:gd name="adj2" fmla="val 45000"/>
          </a:avLst>
        </a:prstGeom>
        <a:solidFill>
          <a:schemeClr val="accent2">
            <a:tint val="40000"/>
            <a:alpha val="90000"/>
            <a:hueOff val="-1363946"/>
            <a:satOff val="15036"/>
            <a:lumOff val="1432"/>
            <a:alphaOff val="0"/>
          </a:schemeClr>
        </a:solidFill>
        <a:ln w="19050" cap="rnd" cmpd="sng" algn="ctr">
          <a:solidFill>
            <a:schemeClr val="accent2">
              <a:tint val="40000"/>
              <a:alpha val="90000"/>
              <a:hueOff val="-1363946"/>
              <a:satOff val="15036"/>
              <a:lumOff val="1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598077" y="1377456"/>
        <a:ext cx="263415" cy="360400"/>
      </dsp:txXfrm>
    </dsp:sp>
    <dsp:sp modelId="{83522BE0-DDE2-48A5-98E9-20FB7E7DC4F4}">
      <dsp:nvSpPr>
        <dsp:cNvPr id="0" name=""/>
        <dsp:cNvSpPr/>
      </dsp:nvSpPr>
      <dsp:spPr>
        <a:xfrm>
          <a:off x="5905098" y="2204340"/>
          <a:ext cx="478937" cy="478937"/>
        </a:xfrm>
        <a:prstGeom prst="downArrow">
          <a:avLst>
            <a:gd name="adj1" fmla="val 55000"/>
            <a:gd name="adj2" fmla="val 45000"/>
          </a:avLst>
        </a:prstGeom>
        <a:solidFill>
          <a:schemeClr val="accent2">
            <a:tint val="40000"/>
            <a:alpha val="90000"/>
            <a:hueOff val="-2727893"/>
            <a:satOff val="30071"/>
            <a:lumOff val="2864"/>
            <a:alphaOff val="0"/>
          </a:schemeClr>
        </a:solidFill>
        <a:ln w="19050" cap="rnd" cmpd="sng" algn="ctr">
          <a:solidFill>
            <a:schemeClr val="accent2">
              <a:tint val="40000"/>
              <a:alpha val="90000"/>
              <a:hueOff val="-2727893"/>
              <a:satOff val="30071"/>
              <a:lumOff val="2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012859" y="2204340"/>
        <a:ext cx="263415" cy="360400"/>
      </dsp:txXfrm>
    </dsp:sp>
    <dsp:sp modelId="{066D0839-8167-44BD-A31F-396371C51FFA}">
      <dsp:nvSpPr>
        <dsp:cNvPr id="0" name=""/>
        <dsp:cNvSpPr/>
      </dsp:nvSpPr>
      <dsp:spPr>
        <a:xfrm>
          <a:off x="6319880" y="3051690"/>
          <a:ext cx="478937" cy="478937"/>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427641" y="3051690"/>
        <a:ext cx="263415" cy="360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Times New Roman" charset="0"/>
              </a:defRPr>
            </a:lvl1pPr>
          </a:lstStyle>
          <a:p>
            <a:pPr>
              <a:defRPr/>
            </a:pPr>
            <a:r>
              <a:rPr lang="en-US"/>
              <a:t>Building A Cohesive PAR Program</a:t>
            </a:r>
          </a:p>
        </p:txBody>
      </p:sp>
      <p:sp>
        <p:nvSpPr>
          <p:cNvPr id="40963" name="Rectangle 3"/>
          <p:cNvSpPr>
            <a:spLocks noGrp="1" noChangeArrowheads="1"/>
          </p:cNvSpPr>
          <p:nvPr>
            <p:ph type="dt" sz="quarter" idx="1"/>
          </p:nvPr>
        </p:nvSpPr>
        <p:spPr bwMode="auto">
          <a:xfrm>
            <a:off x="3886201"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Times New Roman" charset="0"/>
              </a:defRPr>
            </a:lvl1pPr>
          </a:lstStyle>
          <a:p>
            <a:pPr>
              <a:defRPr/>
            </a:pPr>
            <a:r>
              <a:rPr lang="en-US"/>
              <a:t>2001-2002</a:t>
            </a:r>
          </a:p>
        </p:txBody>
      </p:sp>
      <p:sp>
        <p:nvSpPr>
          <p:cNvPr id="40964" name="Rectangle 4"/>
          <p:cNvSpPr>
            <a:spLocks noGrp="1" noChangeArrowheads="1"/>
          </p:cNvSpPr>
          <p:nvPr>
            <p:ph type="ftr" sz="quarter" idx="2"/>
          </p:nvPr>
        </p:nvSpPr>
        <p:spPr bwMode="auto">
          <a:xfrm>
            <a:off x="0" y="8831264"/>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Times New Roman" charset="0"/>
              </a:defRPr>
            </a:lvl1pPr>
          </a:lstStyle>
          <a:p>
            <a:pPr>
              <a:defRPr/>
            </a:pPr>
            <a:r>
              <a:rPr lang="en-US"/>
              <a:t>Copyright 2001 California Teachers Association</a:t>
            </a:r>
          </a:p>
        </p:txBody>
      </p:sp>
      <p:sp>
        <p:nvSpPr>
          <p:cNvPr id="40965" name="Rectangle 5"/>
          <p:cNvSpPr>
            <a:spLocks noGrp="1" noChangeArrowheads="1"/>
          </p:cNvSpPr>
          <p:nvPr>
            <p:ph type="sldNum" sz="quarter" idx="3"/>
          </p:nvPr>
        </p:nvSpPr>
        <p:spPr bwMode="auto">
          <a:xfrm>
            <a:off x="3886201" y="8831264"/>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9940567-18DE-4C70-A263-2CF6D4726182}" type="slidenum">
              <a:rPr lang="en-US" altLang="en-US"/>
              <a:pPr/>
              <a:t>‹#›</a:t>
            </a:fld>
            <a:endParaRPr lang="en-US" altLang="en-US"/>
          </a:p>
        </p:txBody>
      </p:sp>
    </p:spTree>
    <p:extLst>
      <p:ext uri="{BB962C8B-B14F-4D97-AF65-F5344CB8AC3E}">
        <p14:creationId xmlns:p14="http://schemas.microsoft.com/office/powerpoint/2010/main" val="1249868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b="1" i="1">
                <a:latin typeface="Times New Roman" charset="0"/>
              </a:defRPr>
            </a:lvl1pPr>
          </a:lstStyle>
          <a:p>
            <a:pPr>
              <a:defRPr/>
            </a:pPr>
            <a:r>
              <a:rPr lang="en-US"/>
              <a:t>Building a Cohesive PAR Program</a:t>
            </a:r>
          </a:p>
        </p:txBody>
      </p:sp>
      <p:sp>
        <p:nvSpPr>
          <p:cNvPr id="3075" name="Rectangle 3"/>
          <p:cNvSpPr>
            <a:spLocks noGrp="1" noChangeArrowheads="1"/>
          </p:cNvSpPr>
          <p:nvPr>
            <p:ph type="dt" idx="1"/>
          </p:nvPr>
        </p:nvSpPr>
        <p:spPr bwMode="auto">
          <a:xfrm>
            <a:off x="3886201"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b="1" i="1">
                <a:latin typeface="Times New Roman"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486150" y="696913"/>
            <a:ext cx="2476500" cy="185896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1" y="2867026"/>
            <a:ext cx="5029200"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4"/>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Times New Roman" charset="0"/>
                <a:cs typeface="Times New Roman" charset="0"/>
              </a:defRPr>
            </a:lvl1pPr>
          </a:lstStyle>
          <a:p>
            <a:pPr>
              <a:defRPr/>
            </a:pPr>
            <a:r>
              <a:rPr lang="en-US"/>
              <a:t>© </a:t>
            </a:r>
            <a:r>
              <a:rPr lang="en-US" b="1" i="1"/>
              <a:t>2001 California Teachers Association</a:t>
            </a:r>
            <a:endParaRPr lang="en-US">
              <a:cs typeface="+mn-cs"/>
            </a:endParaRPr>
          </a:p>
        </p:txBody>
      </p:sp>
      <p:sp>
        <p:nvSpPr>
          <p:cNvPr id="3079" name="Rectangle 7"/>
          <p:cNvSpPr>
            <a:spLocks noGrp="1" noChangeArrowheads="1"/>
          </p:cNvSpPr>
          <p:nvPr>
            <p:ph type="sldNum" sz="quarter" idx="5"/>
          </p:nvPr>
        </p:nvSpPr>
        <p:spPr bwMode="auto">
          <a:xfrm>
            <a:off x="3886201" y="8831264"/>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b="1" i="1">
                <a:latin typeface="Arial" charset="0"/>
              </a:defRPr>
            </a:lvl1pPr>
          </a:lstStyle>
          <a:p>
            <a:fld id="{4EF733D4-0F9A-482B-94BF-BA14BE3CCB8A}" type="slidenum">
              <a:rPr lang="en-US" altLang="en-US"/>
              <a:pPr/>
              <a:t>‹#›</a:t>
            </a:fld>
            <a:endParaRPr lang="en-US" altLang="en-US"/>
          </a:p>
        </p:txBody>
      </p:sp>
      <p:sp>
        <p:nvSpPr>
          <p:cNvPr id="28680" name="Text Box 8"/>
          <p:cNvSpPr txBox="1">
            <a:spLocks noChangeArrowheads="1"/>
          </p:cNvSpPr>
          <p:nvPr/>
        </p:nvSpPr>
        <p:spPr bwMode="auto">
          <a:xfrm>
            <a:off x="838201" y="696914"/>
            <a:ext cx="2438400" cy="1858962"/>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000">
                <a:solidFill>
                  <a:schemeClr val="tx1"/>
                </a:solidFill>
                <a:latin typeface="Times New Roman" panose="02020603050405020304" pitchFamily="18" charset="0"/>
              </a:defRPr>
            </a:lvl9pPr>
          </a:lstStyle>
          <a:p>
            <a:pPr eaLnBrk="1" hangingPunct="1">
              <a:spcBef>
                <a:spcPct val="50000"/>
              </a:spcBef>
              <a:defRPr/>
            </a:pPr>
            <a:r>
              <a:rPr lang="en-US" altLang="en-US" sz="1200" i="1">
                <a:latin typeface="Arial" panose="020B0604020202020204" pitchFamily="34" charset="0"/>
              </a:rPr>
              <a:t>Slide Action:</a:t>
            </a:r>
          </a:p>
        </p:txBody>
      </p:sp>
    </p:spTree>
    <p:extLst>
      <p:ext uri="{BB962C8B-B14F-4D97-AF65-F5344CB8AC3E}">
        <p14:creationId xmlns:p14="http://schemas.microsoft.com/office/powerpoint/2010/main" val="125006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6147"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6148" name="Rectangle 7"/>
          <p:cNvSpPr>
            <a:spLocks noGrp="1" noChangeArrowheads="1"/>
          </p:cNvSpPr>
          <p:nvPr>
            <p:ph type="sldNum" sz="quarter" idx="5"/>
          </p:nvPr>
        </p:nvSpPr>
        <p:spPr>
          <a:noFill/>
          <a:ln>
            <a:miter lim="800000"/>
            <a:headEnd/>
            <a:tailEnd/>
          </a:ln>
        </p:spPr>
        <p:txBody>
          <a:bodyPr/>
          <a:lstStyle/>
          <a:p>
            <a:fld id="{E2A0F6EF-E555-473C-B37B-50057F842D2B}" type="slidenum">
              <a:rPr lang="en-US" altLang="en-US"/>
              <a:pPr/>
              <a:t>1</a:t>
            </a:fld>
            <a:endParaRPr lang="en-US" altLang="en-US"/>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noFill/>
        </p:spPr>
        <p:txBody>
          <a:bodyPr/>
          <a:lstStyle/>
          <a:p>
            <a:pPr eaLnBrk="1" hangingPunct="1"/>
            <a:r>
              <a:rPr lang="en-US" altLang="en-US"/>
              <a:t>Suggested comments:</a:t>
            </a:r>
          </a:p>
          <a:p>
            <a:pPr eaLnBrk="1" hangingPunct="1"/>
            <a:r>
              <a:rPr lang="en-US" altLang="en-US"/>
              <a:t> - Welcoming comments</a:t>
            </a:r>
          </a:p>
          <a:p>
            <a:pPr eaLnBrk="1" hangingPunct="1"/>
            <a:r>
              <a:rPr lang="en-US" altLang="en-US"/>
              <a:t> - Set the context for the days ahead: </a:t>
            </a:r>
            <a:r>
              <a:rPr lang="en-US" altLang="en-US" b="1"/>
              <a:t>what is new and different and fresh about CTA’s PAR training for the second year</a:t>
            </a:r>
            <a:r>
              <a:rPr lang="en-US" altLang="en-US"/>
              <a:t>. First, yes, we have a point of view. CTA is a teachers’ organization, so this training is put together from the perspective of CTA as a teachers’ advocacy organization. We don’t try to hide that and we offer no apologies for it either – we’re being honest with you. Having said that, though, we need to make a very important point: teachers want their students to be successful. They want public education to be successful. I don’t know of any CTA member – or an administrator or school board member for that matter, who wakes up in the morning thinking about what they can do to prevent children from learning how to read. Advocating for teachers includes this: successful students, a successful public education system. This is what teachers want; CTA, of course, works to get teachers what they want.</a:t>
            </a:r>
          </a:p>
          <a:p>
            <a:pPr eaLnBrk="1" hangingPunct="1"/>
            <a:r>
              <a:rPr lang="en-US" altLang="en-US"/>
              <a:t>  Second, this conference include a lot of time for talking, sharing, and collaboration, based on the premise that we all have a lot to teach each other and to learn from each other.</a:t>
            </a:r>
          </a:p>
          <a:p>
            <a:pPr eaLnBrk="1" hangingPunct="1"/>
            <a:r>
              <a:rPr lang="en-US" altLang="en-US"/>
              <a:t>  Lastly, we begin with the assumption that you want your PAR program to be successful. We hope to articulate a vision and a plan for a successful PAR program, and we hope that you take home with you a renewed focus, fresh ideas, and strong commitment to work for you program’s success. We’re not here to talk about how to get by. If you want your program to be strong and successful, to really be there to make a difference for education, we hope to be able to give you some tools this week to help you get there.</a:t>
            </a:r>
          </a:p>
        </p:txBody>
      </p:sp>
      <p:sp>
        <p:nvSpPr>
          <p:cNvPr id="6151" name="Text Box 5"/>
          <p:cNvSpPr txBox="1">
            <a:spLocks noChangeArrowheads="1"/>
          </p:cNvSpPr>
          <p:nvPr/>
        </p:nvSpPr>
        <p:spPr bwMode="auto">
          <a:xfrm>
            <a:off x="1219200" y="1143001"/>
            <a:ext cx="1524000" cy="466122"/>
          </a:xfrm>
          <a:prstGeom prst="rect">
            <a:avLst/>
          </a:prstGeom>
          <a:noFill/>
          <a:ln w="9525">
            <a:noFill/>
            <a:miter lim="800000"/>
            <a:headEnd/>
            <a:tailEnd/>
          </a:ln>
          <a:effectLst/>
        </p:spPr>
        <p:txBody>
          <a:bodyPr>
            <a:spAutoFit/>
          </a:bodyPr>
          <a:lstStyle/>
          <a:p>
            <a:pPr eaLnBrk="1" hangingPunct="1">
              <a:spcBef>
                <a:spcPct val="50000"/>
              </a:spcBef>
            </a:pPr>
            <a:r>
              <a:rPr lang="en-US" altLang="en-US" sz="2400"/>
              <a:t>None</a:t>
            </a:r>
          </a:p>
        </p:txBody>
      </p:sp>
    </p:spTree>
    <p:extLst>
      <p:ext uri="{BB962C8B-B14F-4D97-AF65-F5344CB8AC3E}">
        <p14:creationId xmlns:p14="http://schemas.microsoft.com/office/powerpoint/2010/main" val="163572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 1:10-2:00 – Sean &amp; Henry:</a:t>
            </a:r>
            <a:r>
              <a:rPr lang="en-US" baseline="0" dirty="0"/>
              <a:t> </a:t>
            </a:r>
            <a:r>
              <a:rPr lang="en-US" sz="1200" kern="1200" dirty="0">
                <a:solidFill>
                  <a:schemeClr val="tx1"/>
                </a:solidFill>
                <a:effectLst/>
                <a:latin typeface="+mn-lt"/>
                <a:ea typeface="+mn-ea"/>
                <a:cs typeface="+mn-cs"/>
              </a:rPr>
              <a:t>Automatic, Discounts, Travel</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18</a:t>
            </a:fld>
            <a:endParaRPr lang="en-US" dirty="0"/>
          </a:p>
        </p:txBody>
      </p:sp>
    </p:spTree>
    <p:extLst>
      <p:ext uri="{BB962C8B-B14F-4D97-AF65-F5344CB8AC3E}">
        <p14:creationId xmlns:p14="http://schemas.microsoft.com/office/powerpoint/2010/main" val="344939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 1:10-2:00 – Sean &amp; Henry:</a:t>
            </a:r>
            <a:r>
              <a:rPr lang="en-US" baseline="0" dirty="0"/>
              <a:t> </a:t>
            </a:r>
            <a:r>
              <a:rPr lang="en-US" sz="1200" kern="1200" dirty="0">
                <a:solidFill>
                  <a:schemeClr val="tx1"/>
                </a:solidFill>
                <a:effectLst/>
                <a:latin typeface="+mn-lt"/>
                <a:ea typeface="+mn-ea"/>
                <a:cs typeface="+mn-cs"/>
              </a:rPr>
              <a:t>Automatic, Discounts, Travel</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19</a:t>
            </a:fld>
            <a:endParaRPr lang="en-US" dirty="0"/>
          </a:p>
        </p:txBody>
      </p:sp>
    </p:spTree>
    <p:extLst>
      <p:ext uri="{BB962C8B-B14F-4D97-AF65-F5344CB8AC3E}">
        <p14:creationId xmlns:p14="http://schemas.microsoft.com/office/powerpoint/2010/main" val="388057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 1:10-2:00 – Sean &amp; Henry:</a:t>
            </a:r>
            <a:r>
              <a:rPr lang="en-US" baseline="0" dirty="0"/>
              <a:t> </a:t>
            </a:r>
            <a:r>
              <a:rPr lang="en-US" sz="1200" kern="1200" dirty="0">
                <a:solidFill>
                  <a:schemeClr val="tx1"/>
                </a:solidFill>
                <a:effectLst/>
                <a:latin typeface="+mn-lt"/>
                <a:ea typeface="+mn-ea"/>
                <a:cs typeface="+mn-cs"/>
              </a:rPr>
              <a:t>Automatic, Discounts, Travel</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21</a:t>
            </a:fld>
            <a:endParaRPr lang="en-US" dirty="0"/>
          </a:p>
        </p:txBody>
      </p:sp>
    </p:spTree>
    <p:extLst>
      <p:ext uri="{BB962C8B-B14F-4D97-AF65-F5344CB8AC3E}">
        <p14:creationId xmlns:p14="http://schemas.microsoft.com/office/powerpoint/2010/main" val="3433101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a:t>
            </a:r>
            <a:r>
              <a:rPr lang="en-US" baseline="0" dirty="0"/>
              <a:t> 2:55-3:40 – Diane &amp; Kimberley: </a:t>
            </a:r>
            <a:r>
              <a:rPr lang="en-US" sz="1200" kern="1200" dirty="0">
                <a:solidFill>
                  <a:schemeClr val="tx1"/>
                </a:solidFill>
                <a:effectLst/>
                <a:latin typeface="+mn-lt"/>
                <a:ea typeface="+mn-ea"/>
                <a:cs typeface="+mn-cs"/>
              </a:rPr>
              <a:t>Insurance and Professional Development</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22</a:t>
            </a:fld>
            <a:endParaRPr lang="en-US" dirty="0"/>
          </a:p>
        </p:txBody>
      </p:sp>
    </p:spTree>
    <p:extLst>
      <p:ext uri="{BB962C8B-B14F-4D97-AF65-F5344CB8AC3E}">
        <p14:creationId xmlns:p14="http://schemas.microsoft.com/office/powerpoint/2010/main" val="272919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a:t>
            </a:r>
            <a:r>
              <a:rPr lang="en-US" baseline="0" dirty="0"/>
              <a:t> 2:55-3:40 – Diane &amp; Kimberley: </a:t>
            </a:r>
            <a:r>
              <a:rPr lang="en-US" sz="1200" kern="1200" dirty="0">
                <a:solidFill>
                  <a:schemeClr val="tx1"/>
                </a:solidFill>
                <a:effectLst/>
                <a:latin typeface="+mn-lt"/>
                <a:ea typeface="+mn-ea"/>
                <a:cs typeface="+mn-cs"/>
              </a:rPr>
              <a:t>Insurance and Professional Development</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23</a:t>
            </a:fld>
            <a:endParaRPr lang="en-US" dirty="0"/>
          </a:p>
        </p:txBody>
      </p:sp>
    </p:spTree>
    <p:extLst>
      <p:ext uri="{BB962C8B-B14F-4D97-AF65-F5344CB8AC3E}">
        <p14:creationId xmlns:p14="http://schemas.microsoft.com/office/powerpoint/2010/main" val="725366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a:t>
            </a:r>
            <a:r>
              <a:rPr lang="en-US" baseline="0" dirty="0"/>
              <a:t> 2:55-3:40 – Diane &amp; Kimberley: </a:t>
            </a:r>
            <a:r>
              <a:rPr lang="en-US" sz="1200" kern="1200" dirty="0">
                <a:solidFill>
                  <a:schemeClr val="tx1"/>
                </a:solidFill>
                <a:effectLst/>
                <a:latin typeface="+mn-lt"/>
                <a:ea typeface="+mn-ea"/>
                <a:cs typeface="+mn-cs"/>
              </a:rPr>
              <a:t>Insurance and Professional Development</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24</a:t>
            </a:fld>
            <a:endParaRPr lang="en-US" dirty="0"/>
          </a:p>
        </p:txBody>
      </p:sp>
    </p:spTree>
    <p:extLst>
      <p:ext uri="{BB962C8B-B14F-4D97-AF65-F5344CB8AC3E}">
        <p14:creationId xmlns:p14="http://schemas.microsoft.com/office/powerpoint/2010/main" val="2013946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EE1D9B-6A2E-4159-9015-E28AEA873C09}" type="slidenum">
              <a:rPr lang="en-US" smtClean="0"/>
              <a:pPr>
                <a:defRPr/>
              </a:pPr>
              <a:t>34</a:t>
            </a:fld>
            <a:endParaRPr lang="en-US"/>
          </a:p>
        </p:txBody>
      </p:sp>
    </p:spTree>
    <p:extLst>
      <p:ext uri="{BB962C8B-B14F-4D97-AF65-F5344CB8AC3E}">
        <p14:creationId xmlns:p14="http://schemas.microsoft.com/office/powerpoint/2010/main" val="4154292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28675"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28676" name="Rectangle 7"/>
          <p:cNvSpPr>
            <a:spLocks noGrp="1" noChangeArrowheads="1"/>
          </p:cNvSpPr>
          <p:nvPr>
            <p:ph type="sldNum" sz="quarter" idx="5"/>
          </p:nvPr>
        </p:nvSpPr>
        <p:spPr>
          <a:noFill/>
          <a:ln>
            <a:miter lim="800000"/>
            <a:headEnd/>
            <a:tailEnd/>
          </a:ln>
        </p:spPr>
        <p:txBody>
          <a:bodyPr/>
          <a:lstStyle/>
          <a:p>
            <a:fld id="{039037BA-20B8-44A1-9DC5-E471EAF12A4B}" type="slidenum">
              <a:rPr lang="en-US" altLang="en-US"/>
              <a:pPr/>
              <a:t>35</a:t>
            </a:fld>
            <a:endParaRPr lang="en-US" altLang="en-US"/>
          </a:p>
        </p:txBody>
      </p:sp>
      <p:sp>
        <p:nvSpPr>
          <p:cNvPr id="28677" name="Rectangle 2"/>
          <p:cNvSpPr>
            <a:spLocks noGrp="1" noRot="1" noChangeAspect="1" noChangeArrowheads="1" noTextEdit="1"/>
          </p:cNvSpPr>
          <p:nvPr>
            <p:ph type="sldImg"/>
          </p:nvPr>
        </p:nvSpPr>
        <p:spPr>
          <a:xfrm>
            <a:off x="3825875" y="465138"/>
            <a:ext cx="2787650" cy="2090737"/>
          </a:xfrm>
          <a:solidFill>
            <a:srgbClr val="FFFFFF"/>
          </a:solidFill>
          <a:ln/>
        </p:spPr>
      </p:sp>
      <p:sp>
        <p:nvSpPr>
          <p:cNvPr id="28678" name="Rectangle 3"/>
          <p:cNvSpPr>
            <a:spLocks noGrp="1" noChangeArrowheads="1"/>
          </p:cNvSpPr>
          <p:nvPr>
            <p:ph type="body" idx="1"/>
          </p:nvPr>
        </p:nvSpPr>
        <p:spPr>
          <a:xfrm>
            <a:off x="304800" y="2633663"/>
            <a:ext cx="6324600" cy="6202362"/>
          </a:xfrm>
          <a:solidFill>
            <a:srgbClr val="FFFFFF"/>
          </a:solidFill>
          <a:ln>
            <a:solidFill>
              <a:srgbClr val="000000"/>
            </a:solidFill>
            <a:miter lim="800000"/>
            <a:headEnd/>
            <a:tailEnd/>
          </a:ln>
        </p:spPr>
        <p:txBody>
          <a:bodyPr/>
          <a:lstStyle/>
          <a:p>
            <a:pPr eaLnBrk="1" hangingPunct="1"/>
            <a:r>
              <a:rPr lang="en-US" altLang="en-US"/>
              <a:t>General objective: talk about just cause and due process both in terms of law and obligation but also as a traditional point of advocacy for the union. </a:t>
            </a:r>
            <a:r>
              <a:rPr lang="en-US" altLang="en-US" b="1"/>
              <a:t>Notwithstanding any partnerships or shifts, the union will still advocate for due process!!!</a:t>
            </a:r>
          </a:p>
          <a:p>
            <a:pPr eaLnBrk="1" hangingPunct="1"/>
            <a:r>
              <a:rPr lang="en-US" altLang="en-US"/>
              <a:t>These laws and standards </a:t>
            </a:r>
            <a:r>
              <a:rPr lang="en-US" altLang="en-US" u="sng"/>
              <a:t>preceded </a:t>
            </a:r>
            <a:r>
              <a:rPr lang="en-US" altLang="en-US"/>
              <a:t>the PAR law.</a:t>
            </a:r>
            <a:endParaRPr lang="en-US" altLang="en-US" sz="800"/>
          </a:p>
          <a:p>
            <a:pPr eaLnBrk="1" hangingPunct="1"/>
            <a:r>
              <a:rPr lang="en-US" altLang="en-US"/>
              <a:t>They affected the development of the CTA Assistance Model</a:t>
            </a:r>
          </a:p>
          <a:p>
            <a:pPr eaLnBrk="1" hangingPunct="1"/>
            <a:r>
              <a:rPr lang="en-US" altLang="en-US"/>
              <a:t>They are VERY IMPORTANT, and not to be messed with!!</a:t>
            </a:r>
          </a:p>
          <a:p>
            <a:pPr eaLnBrk="1" hangingPunct="1"/>
            <a:r>
              <a:rPr lang="en-US" altLang="en-US"/>
              <a:t>Someone’s JOB is a very big deal. It cannot be taken away lightly.</a:t>
            </a:r>
          </a:p>
          <a:p>
            <a:pPr eaLnBrk="1" hangingPunct="1"/>
            <a:r>
              <a:rPr lang="en-US" altLang="en-US"/>
              <a:t>	</a:t>
            </a:r>
            <a:r>
              <a:rPr lang="en-US" altLang="en-US" b="1"/>
              <a:t>Many laws and procedures protect all of our property rights, including our jobs.</a:t>
            </a:r>
          </a:p>
        </p:txBody>
      </p:sp>
      <p:sp>
        <p:nvSpPr>
          <p:cNvPr id="28679" name="Text Box 4"/>
          <p:cNvSpPr txBox="1">
            <a:spLocks noChangeArrowheads="1"/>
          </p:cNvSpPr>
          <p:nvPr/>
        </p:nvSpPr>
        <p:spPr bwMode="auto">
          <a:xfrm>
            <a:off x="304800" y="852488"/>
            <a:ext cx="2743200" cy="341312"/>
          </a:xfrm>
          <a:prstGeom prst="rect">
            <a:avLst/>
          </a:prstGeom>
          <a:noFill/>
          <a:ln w="9525">
            <a:noFill/>
            <a:miter lim="800000"/>
            <a:headEnd/>
            <a:tailEnd/>
          </a:ln>
          <a:effectLst/>
        </p:spPr>
        <p:txBody>
          <a:bodyPr>
            <a:spAutoFit/>
          </a:bodyPr>
          <a:lstStyle/>
          <a:p>
            <a:pPr>
              <a:spcBef>
                <a:spcPct val="50000"/>
              </a:spcBef>
            </a:pPr>
            <a:endParaRPr lang="en-US" altLang="en-US" sz="1600">
              <a:latin typeface="Arial Narrow" pitchFamily="34" charset="0"/>
            </a:endParaRPr>
          </a:p>
        </p:txBody>
      </p:sp>
      <p:sp>
        <p:nvSpPr>
          <p:cNvPr id="28680" name="Text Box 5"/>
          <p:cNvSpPr txBox="1">
            <a:spLocks noChangeArrowheads="1"/>
          </p:cNvSpPr>
          <p:nvPr/>
        </p:nvSpPr>
        <p:spPr bwMode="auto">
          <a:xfrm>
            <a:off x="914401" y="1219200"/>
            <a:ext cx="2286000" cy="341823"/>
          </a:xfrm>
          <a:prstGeom prst="rect">
            <a:avLst/>
          </a:prstGeom>
          <a:noFill/>
          <a:ln w="9525">
            <a:noFill/>
            <a:miter lim="800000"/>
            <a:headEnd/>
            <a:tailEnd/>
          </a:ln>
          <a:effectLst/>
        </p:spPr>
        <p:txBody>
          <a:bodyPr>
            <a:spAutoFit/>
          </a:bodyPr>
          <a:lstStyle/>
          <a:p>
            <a:pPr>
              <a:spcBef>
                <a:spcPct val="50000"/>
              </a:spcBef>
            </a:pPr>
            <a:r>
              <a:rPr lang="en-US" altLang="en-US" sz="1600">
                <a:latin typeface="Arial Narrow" pitchFamily="34" charset="0"/>
              </a:rPr>
              <a:t>Auto-displays</a:t>
            </a:r>
          </a:p>
        </p:txBody>
      </p:sp>
    </p:spTree>
    <p:extLst>
      <p:ext uri="{BB962C8B-B14F-4D97-AF65-F5344CB8AC3E}">
        <p14:creationId xmlns:p14="http://schemas.microsoft.com/office/powerpoint/2010/main" val="54392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8195"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8196" name="Rectangle 7"/>
          <p:cNvSpPr>
            <a:spLocks noGrp="1" noChangeArrowheads="1"/>
          </p:cNvSpPr>
          <p:nvPr>
            <p:ph type="sldNum" sz="quarter" idx="5"/>
          </p:nvPr>
        </p:nvSpPr>
        <p:spPr>
          <a:noFill/>
          <a:ln>
            <a:miter lim="800000"/>
            <a:headEnd/>
            <a:tailEnd/>
          </a:ln>
        </p:spPr>
        <p:txBody>
          <a:bodyPr/>
          <a:lstStyle/>
          <a:p>
            <a:fld id="{95C3CFD7-C4A3-4DAB-ABF8-94FE6BA4A217}" type="slidenum">
              <a:rPr lang="en-US" altLang="en-US"/>
              <a:pPr/>
              <a:t>2</a:t>
            </a:fld>
            <a:endParaRPr lang="en-US" altLang="en-US"/>
          </a:p>
        </p:txBody>
      </p:sp>
      <p:sp>
        <p:nvSpPr>
          <p:cNvPr id="8197" name="Rectangle 2"/>
          <p:cNvSpPr>
            <a:spLocks noGrp="1" noRot="1" noChangeAspect="1" noChangeArrowheads="1" noTextEdit="1"/>
          </p:cNvSpPr>
          <p:nvPr>
            <p:ph type="sldImg"/>
          </p:nvPr>
        </p:nvSpPr>
        <p:spPr>
          <a:ln/>
        </p:spPr>
      </p:sp>
      <p:sp>
        <p:nvSpPr>
          <p:cNvPr id="8198" name="Rectangle 3"/>
          <p:cNvSpPr>
            <a:spLocks noGrp="1" noChangeArrowheads="1"/>
          </p:cNvSpPr>
          <p:nvPr>
            <p:ph type="body" idx="1"/>
          </p:nvPr>
        </p:nvSpPr>
        <p:spPr>
          <a:noFill/>
        </p:spPr>
        <p:txBody>
          <a:bodyPr/>
          <a:lstStyle/>
          <a:p>
            <a:pPr eaLnBrk="1" hangingPunct="1"/>
            <a:r>
              <a:rPr lang="en-US" altLang="en-US"/>
              <a:t>General objective: to review briefly the focus of the CTA trainings last year, and to provide a context for the training this year.</a:t>
            </a:r>
          </a:p>
          <a:p>
            <a:pPr eaLnBrk="1" hangingPunct="1"/>
            <a:r>
              <a:rPr lang="en-US" altLang="en-US" b="1"/>
              <a:t>First bullet: assistance model</a:t>
            </a:r>
          </a:p>
          <a:p>
            <a:pPr eaLnBrk="1" hangingPunct="1"/>
            <a:r>
              <a:rPr lang="en-US" altLang="en-US"/>
              <a:t>  Last year, our focus was to help districts and unions get their programs started on the right foot. A key part of this was to set up your PAR program to be based on the “assistance model;” i.e. one that provides assistance and support to teachers. [elaborate as desired]</a:t>
            </a:r>
          </a:p>
          <a:p>
            <a:pPr eaLnBrk="1" hangingPunct="1"/>
            <a:r>
              <a:rPr lang="en-US" altLang="en-US" b="1"/>
              <a:t>Second bullet: focus on trust</a:t>
            </a:r>
            <a:endParaRPr lang="en-US" altLang="en-US"/>
          </a:p>
          <a:p>
            <a:pPr eaLnBrk="1" hangingPunct="1"/>
            <a:r>
              <a:rPr lang="en-US" altLang="en-US"/>
              <a:t>  Last year, we made the point that building trust is essential in any peer assistance process, and that a program based on assistance only is more capable of fostering the trust necessary for success.</a:t>
            </a:r>
          </a:p>
          <a:p>
            <a:pPr eaLnBrk="1" hangingPunct="1"/>
            <a:r>
              <a:rPr lang="en-US" altLang="en-US" b="1"/>
              <a:t>Last bullet: the prediction</a:t>
            </a:r>
            <a:endParaRPr lang="en-US" altLang="en-US"/>
          </a:p>
          <a:p>
            <a:pPr eaLnBrk="1" hangingPunct="1"/>
            <a:r>
              <a:rPr lang="en-US" altLang="en-US"/>
              <a:t>  Finally, in last year’s trainings we predicted that it would take two to five years for your PAR program to evolve. That is the context for this conference: how is your program evolving as it enters the second year?</a:t>
            </a:r>
          </a:p>
          <a:p>
            <a:pPr eaLnBrk="1" hangingPunct="1"/>
            <a:r>
              <a:rPr lang="en-US" altLang="en-US" b="1"/>
              <a:t>Caveat: first year participants</a:t>
            </a:r>
          </a:p>
          <a:p>
            <a:pPr eaLnBrk="1" hangingPunct="1"/>
            <a:r>
              <a:rPr lang="en-US" altLang="en-US" b="1"/>
              <a:t>  </a:t>
            </a:r>
            <a:r>
              <a:rPr lang="en-US" altLang="en-US"/>
              <a:t>Although the conference is geared toward programs in their second year, programs in their first year are certainly welcome, and there is much to gain here regardless of your program year.</a:t>
            </a:r>
            <a:endParaRPr lang="en-US" altLang="en-US" b="1"/>
          </a:p>
        </p:txBody>
      </p:sp>
      <p:sp>
        <p:nvSpPr>
          <p:cNvPr id="8199" name="Text Box 4"/>
          <p:cNvSpPr txBox="1">
            <a:spLocks noChangeArrowheads="1"/>
          </p:cNvSpPr>
          <p:nvPr/>
        </p:nvSpPr>
        <p:spPr bwMode="auto">
          <a:xfrm>
            <a:off x="1143001" y="1143000"/>
            <a:ext cx="1828800" cy="1211918"/>
          </a:xfrm>
          <a:prstGeom prst="rect">
            <a:avLst/>
          </a:prstGeom>
          <a:noFill/>
          <a:ln w="9525">
            <a:noFill/>
            <a:miter lim="800000"/>
            <a:headEnd/>
            <a:tailEnd/>
          </a:ln>
          <a:effectLst/>
        </p:spPr>
        <p:txBody>
          <a:bodyPr>
            <a:spAutoFit/>
          </a:bodyPr>
          <a:lstStyle/>
          <a:p>
            <a:pPr eaLnBrk="1" hangingPunct="1">
              <a:spcBef>
                <a:spcPct val="50000"/>
              </a:spcBef>
            </a:pPr>
            <a:r>
              <a:rPr lang="en-US" altLang="en-US" sz="2400"/>
              <a:t>Bullets appear on mouse click.</a:t>
            </a:r>
          </a:p>
        </p:txBody>
      </p:sp>
    </p:spTree>
    <p:extLst>
      <p:ext uri="{BB962C8B-B14F-4D97-AF65-F5344CB8AC3E}">
        <p14:creationId xmlns:p14="http://schemas.microsoft.com/office/powerpoint/2010/main" val="111953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12291"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12292" name="Rectangle 7"/>
          <p:cNvSpPr>
            <a:spLocks noGrp="1" noChangeArrowheads="1"/>
          </p:cNvSpPr>
          <p:nvPr>
            <p:ph type="sldNum" sz="quarter" idx="5"/>
          </p:nvPr>
        </p:nvSpPr>
        <p:spPr>
          <a:noFill/>
          <a:ln>
            <a:miter lim="800000"/>
            <a:headEnd/>
            <a:tailEnd/>
          </a:ln>
        </p:spPr>
        <p:txBody>
          <a:bodyPr/>
          <a:lstStyle/>
          <a:p>
            <a:fld id="{99EEE7BD-1142-419E-988F-2A5784AF8392}" type="slidenum">
              <a:rPr lang="en-US" altLang="en-US"/>
              <a:pPr/>
              <a:t>4</a:t>
            </a:fld>
            <a:endParaRPr lang="en-US" altLang="en-US"/>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p:spPr>
        <p:txBody>
          <a:bodyPr/>
          <a:lstStyle/>
          <a:p>
            <a:pPr eaLnBrk="1" hangingPunct="1"/>
            <a:r>
              <a:rPr lang="en-US" altLang="en-US"/>
              <a:t>General objective: introduce the concept of “Partners in Advocacy.” Offer the focus on advocacy within the PAR program as a basis for a unifying vision.</a:t>
            </a:r>
          </a:p>
          <a:p>
            <a:pPr eaLnBrk="1" hangingPunct="1"/>
            <a:endParaRPr lang="en-US" altLang="en-US"/>
          </a:p>
          <a:p>
            <a:pPr eaLnBrk="1" hangingPunct="1"/>
            <a:r>
              <a:rPr lang="en-US" altLang="en-US"/>
              <a:t>We want to share with you a foundation for a common, unifying vision for your PAR program. It is a vision based on shared responsibility and shared accountability. It is a vision that brings in the element of </a:t>
            </a:r>
            <a:r>
              <a:rPr lang="en-US" altLang="en-US" b="1" i="1"/>
              <a:t>advocacy</a:t>
            </a:r>
            <a:r>
              <a:rPr lang="en-US" altLang="en-US"/>
              <a:t> as a complement to professional assistance.</a:t>
            </a:r>
          </a:p>
          <a:p>
            <a:pPr eaLnBrk="1" hangingPunct="1"/>
            <a:r>
              <a:rPr lang="en-US" altLang="en-US"/>
              <a:t>  In other words, professional assistance, from teacher to teacher, cannot exist in a contextual vacuum. When professional assistance is provided in an advocacy context, however, it gives it new shape, purpose, and substance.</a:t>
            </a:r>
          </a:p>
          <a:p>
            <a:pPr eaLnBrk="1" hangingPunct="1"/>
            <a:r>
              <a:rPr lang="en-US" altLang="en-US"/>
              <a:t>  PAR offers a unique opportunity, because of its joint structure, for unions and districts to become partners in advocacy, where each party acts and sees the other as:</a:t>
            </a:r>
          </a:p>
          <a:p>
            <a:pPr eaLnBrk="1" hangingPunct="1"/>
            <a:r>
              <a:rPr lang="en-US" altLang="en-US"/>
              <a:t>  ** Advocates for the profession of teaching</a:t>
            </a:r>
          </a:p>
          <a:p>
            <a:pPr eaLnBrk="1" hangingPunct="1"/>
            <a:r>
              <a:rPr lang="en-US" altLang="en-US"/>
              <a:t>  ** Advocates for students, and their success in the classroom</a:t>
            </a:r>
          </a:p>
          <a:p>
            <a:pPr eaLnBrk="1" hangingPunct="1"/>
            <a:r>
              <a:rPr lang="en-US" altLang="en-US"/>
              <a:t>  ** and advocates for quality teaching and professional development.</a:t>
            </a:r>
          </a:p>
        </p:txBody>
      </p:sp>
      <p:sp>
        <p:nvSpPr>
          <p:cNvPr id="12295" name="Text Box 4"/>
          <p:cNvSpPr txBox="1">
            <a:spLocks noChangeArrowheads="1"/>
          </p:cNvSpPr>
          <p:nvPr/>
        </p:nvSpPr>
        <p:spPr bwMode="auto">
          <a:xfrm>
            <a:off x="990600" y="1066800"/>
            <a:ext cx="2057400" cy="466122"/>
          </a:xfrm>
          <a:prstGeom prst="rect">
            <a:avLst/>
          </a:prstGeom>
          <a:noFill/>
          <a:ln w="9525">
            <a:noFill/>
            <a:miter lim="800000"/>
            <a:headEnd/>
            <a:tailEnd/>
          </a:ln>
          <a:effectLst/>
        </p:spPr>
        <p:txBody>
          <a:bodyPr>
            <a:spAutoFit/>
          </a:bodyPr>
          <a:lstStyle/>
          <a:p>
            <a:pPr eaLnBrk="1" hangingPunct="1">
              <a:spcBef>
                <a:spcPct val="50000"/>
              </a:spcBef>
            </a:pPr>
            <a:r>
              <a:rPr lang="en-US" altLang="en-US" sz="2400"/>
              <a:t>None.</a:t>
            </a:r>
          </a:p>
        </p:txBody>
      </p:sp>
    </p:spTree>
    <p:extLst>
      <p:ext uri="{BB962C8B-B14F-4D97-AF65-F5344CB8AC3E}">
        <p14:creationId xmlns:p14="http://schemas.microsoft.com/office/powerpoint/2010/main" val="125869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10243"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10244" name="Rectangle 7"/>
          <p:cNvSpPr>
            <a:spLocks noGrp="1" noChangeArrowheads="1"/>
          </p:cNvSpPr>
          <p:nvPr>
            <p:ph type="sldNum" sz="quarter" idx="5"/>
          </p:nvPr>
        </p:nvSpPr>
        <p:spPr>
          <a:noFill/>
          <a:ln>
            <a:miter lim="800000"/>
            <a:headEnd/>
            <a:tailEnd/>
          </a:ln>
        </p:spPr>
        <p:txBody>
          <a:bodyPr/>
          <a:lstStyle/>
          <a:p>
            <a:fld id="{4A298796-49BC-403E-BA0B-BEBC097A38F2}" type="slidenum">
              <a:rPr lang="en-US" altLang="en-US"/>
              <a:pPr/>
              <a:t>5</a:t>
            </a:fld>
            <a:endParaRPr lang="en-US" altLang="en-US"/>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p:spPr>
        <p:txBody>
          <a:bodyPr/>
          <a:lstStyle/>
          <a:p>
            <a:pPr eaLnBrk="1" hangingPunct="1"/>
            <a:r>
              <a:rPr lang="en-US" altLang="en-US"/>
              <a:t>General objective: set the context for the training more specifically.</a:t>
            </a:r>
          </a:p>
          <a:p>
            <a:pPr eaLnBrk="1" hangingPunct="1"/>
            <a:r>
              <a:rPr lang="en-US" altLang="en-US"/>
              <a:t>The four elements are repeated at the end of the presentation. They form the basis for the rest of the conference. Therefore, time and emphasis is needed here.</a:t>
            </a:r>
          </a:p>
          <a:p>
            <a:pPr eaLnBrk="1" hangingPunct="1"/>
            <a:r>
              <a:rPr lang="en-US" altLang="en-US" b="1"/>
              <a:t>Year 2 focus: building a cohesive program</a:t>
            </a:r>
            <a:endParaRPr lang="en-US" altLang="en-US"/>
          </a:p>
          <a:p>
            <a:pPr eaLnBrk="1" hangingPunct="1"/>
            <a:r>
              <a:rPr lang="en-US" altLang="en-US"/>
              <a:t>  Having started on the right foot last year [acknowledgment from participants]…</a:t>
            </a:r>
          </a:p>
          <a:p>
            <a:pPr eaLnBrk="1" hangingPunct="1"/>
            <a:r>
              <a:rPr lang="en-US" altLang="en-US"/>
              <a:t>  What do we need to do now to continue our program’s evolution? How do we make sure our program will continue to work well as a unit? How do we make sure the joint panel is connected to the CTs? CT’s to JPs? How do we make sure the program is well integrated into the district? In short, how do we make sure it is a </a:t>
            </a:r>
            <a:r>
              <a:rPr lang="en-US" altLang="en-US" b="1" i="1"/>
              <a:t>cohesive</a:t>
            </a:r>
            <a:r>
              <a:rPr lang="en-US" altLang="en-US"/>
              <a:t> program?</a:t>
            </a:r>
          </a:p>
          <a:p>
            <a:pPr eaLnBrk="1" hangingPunct="1"/>
            <a:r>
              <a:rPr lang="en-US" altLang="en-US"/>
              <a:t>  </a:t>
            </a:r>
            <a:r>
              <a:rPr lang="en-US" altLang="en-US" i="1"/>
              <a:t> cohere: </a:t>
            </a:r>
            <a:r>
              <a:rPr lang="en-US" altLang="en-US"/>
              <a:t>to be logically connected, to cause to form a united or orderly whole.</a:t>
            </a:r>
          </a:p>
          <a:p>
            <a:pPr eaLnBrk="1" hangingPunct="1"/>
            <a:r>
              <a:rPr lang="en-US" altLang="en-US"/>
              <a:t>  We will focus on four essential elements of a cohesive program.</a:t>
            </a:r>
          </a:p>
          <a:p>
            <a:pPr eaLnBrk="1" hangingPunct="1"/>
            <a:r>
              <a:rPr lang="en-US" altLang="en-US" b="1"/>
              <a:t>First sub 2 bullet: vision</a:t>
            </a:r>
            <a:endParaRPr lang="en-US" altLang="en-US"/>
          </a:p>
          <a:p>
            <a:pPr eaLnBrk="1" hangingPunct="1"/>
            <a:r>
              <a:rPr lang="en-US" altLang="en-US"/>
              <a:t>  This is perhaps the most essential element. If you do not have a common vision, you will never have a cohesive program. The JP and the CTs will not be on the same page. The PAR program will never be well-integrated into the district. We will talk about vision a lot this morning.</a:t>
            </a:r>
          </a:p>
          <a:p>
            <a:pPr eaLnBrk="1" hangingPunct="1"/>
            <a:r>
              <a:rPr lang="en-US" altLang="en-US" b="1"/>
              <a:t>Second sub 2 bullet: commitment and support</a:t>
            </a:r>
            <a:endParaRPr lang="en-US" altLang="en-US"/>
          </a:p>
          <a:p>
            <a:pPr eaLnBrk="1" hangingPunct="1"/>
            <a:r>
              <a:rPr lang="en-US" altLang="en-US"/>
              <a:t>  Commitment and support come in different shapes and sizes. It’s easy to show support by signing the checks on participating in JP meetings, but how deep does it really go? Is it intrinsic, part of the organizational culture? It is fair-weather support only, or will it be there when issues get tough?</a:t>
            </a:r>
          </a:p>
          <a:p>
            <a:pPr eaLnBrk="1" hangingPunct="1"/>
            <a:r>
              <a:rPr lang="en-US" altLang="en-US" b="1"/>
              <a:t>Third sub 2 bullet: quality assistance</a:t>
            </a:r>
          </a:p>
          <a:p>
            <a:pPr eaLnBrk="1" hangingPunct="1"/>
            <a:r>
              <a:rPr lang="en-US" altLang="en-US" b="1"/>
              <a:t>  </a:t>
            </a:r>
            <a:r>
              <a:rPr lang="en-US" altLang="en-US"/>
              <a:t>Do CTs have the training and support to do their jobs well?</a:t>
            </a:r>
          </a:p>
          <a:p>
            <a:pPr eaLnBrk="1" hangingPunct="1"/>
            <a:r>
              <a:rPr lang="en-US" altLang="en-US" b="1"/>
              <a:t>Fourth: Clear guidelines</a:t>
            </a:r>
          </a:p>
          <a:p>
            <a:pPr eaLnBrk="1" hangingPunct="1"/>
            <a:r>
              <a:rPr lang="en-US" altLang="en-US"/>
              <a:t>  Are roles clearly defined? Do you have procedures worked out to get you over rough patches in the road?</a:t>
            </a:r>
          </a:p>
        </p:txBody>
      </p:sp>
      <p:sp>
        <p:nvSpPr>
          <p:cNvPr id="10247" name="Text Box 4"/>
          <p:cNvSpPr txBox="1">
            <a:spLocks noChangeArrowheads="1"/>
          </p:cNvSpPr>
          <p:nvPr/>
        </p:nvSpPr>
        <p:spPr bwMode="auto">
          <a:xfrm>
            <a:off x="1066800" y="1066800"/>
            <a:ext cx="2057400" cy="1211918"/>
          </a:xfrm>
          <a:prstGeom prst="rect">
            <a:avLst/>
          </a:prstGeom>
          <a:noFill/>
          <a:ln w="9525">
            <a:noFill/>
            <a:miter lim="800000"/>
            <a:headEnd/>
            <a:tailEnd/>
          </a:ln>
          <a:effectLst/>
        </p:spPr>
        <p:txBody>
          <a:bodyPr>
            <a:spAutoFit/>
          </a:bodyPr>
          <a:lstStyle/>
          <a:p>
            <a:pPr eaLnBrk="1" hangingPunct="1">
              <a:spcBef>
                <a:spcPct val="50000"/>
              </a:spcBef>
            </a:pPr>
            <a:r>
              <a:rPr lang="en-US" altLang="en-US" sz="2400"/>
              <a:t>Each bullet appears on mouse click.</a:t>
            </a:r>
          </a:p>
        </p:txBody>
      </p:sp>
    </p:spTree>
    <p:extLst>
      <p:ext uri="{BB962C8B-B14F-4D97-AF65-F5344CB8AC3E}">
        <p14:creationId xmlns:p14="http://schemas.microsoft.com/office/powerpoint/2010/main" val="355262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24579"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24580" name="Rectangle 7"/>
          <p:cNvSpPr>
            <a:spLocks noGrp="1" noChangeArrowheads="1"/>
          </p:cNvSpPr>
          <p:nvPr>
            <p:ph type="sldNum" sz="quarter" idx="5"/>
          </p:nvPr>
        </p:nvSpPr>
        <p:spPr>
          <a:noFill/>
          <a:ln>
            <a:miter lim="800000"/>
            <a:headEnd/>
            <a:tailEnd/>
          </a:ln>
        </p:spPr>
        <p:txBody>
          <a:bodyPr/>
          <a:lstStyle/>
          <a:p>
            <a:fld id="{AF3D52E3-6D86-48C8-BFB6-9C0ADBB33E17}" type="slidenum">
              <a:rPr lang="en-US" altLang="en-US"/>
              <a:pPr/>
              <a:t>8</a:t>
            </a:fld>
            <a:endParaRPr lang="en-US" altLang="en-US"/>
          </a:p>
        </p:txBody>
      </p:sp>
      <p:sp>
        <p:nvSpPr>
          <p:cNvPr id="24581" name="Rectangle 2"/>
          <p:cNvSpPr>
            <a:spLocks noGrp="1" noRot="1" noChangeAspect="1" noChangeArrowheads="1" noTextEdit="1"/>
          </p:cNvSpPr>
          <p:nvPr>
            <p:ph type="sldImg"/>
          </p:nvPr>
        </p:nvSpPr>
        <p:spPr>
          <a:ln/>
        </p:spPr>
      </p:sp>
      <p:sp>
        <p:nvSpPr>
          <p:cNvPr id="24582" name="Rectangle 3"/>
          <p:cNvSpPr>
            <a:spLocks noGrp="1" noChangeArrowheads="1"/>
          </p:cNvSpPr>
          <p:nvPr>
            <p:ph type="body" idx="1"/>
          </p:nvPr>
        </p:nvSpPr>
        <p:spPr>
          <a:noFill/>
        </p:spPr>
        <p:txBody>
          <a:bodyPr/>
          <a:lstStyle/>
          <a:p>
            <a:pPr eaLnBrk="1" hangingPunct="1"/>
            <a:r>
              <a:rPr lang="en-US" altLang="en-US"/>
              <a:t>General objective: final wrap-up of the big shift.</a:t>
            </a:r>
          </a:p>
          <a:p>
            <a:pPr eaLnBrk="1" hangingPunct="1"/>
            <a:r>
              <a:rPr lang="en-US" altLang="en-US"/>
              <a:t>Traditional roles get blurred.</a:t>
            </a:r>
          </a:p>
          <a:p>
            <a:pPr eaLnBrk="1" hangingPunct="1"/>
            <a:r>
              <a:rPr lang="en-US" altLang="en-US"/>
              <a:t>Focus must remain clear and on the quality of teaching and improving the professional environment.</a:t>
            </a:r>
          </a:p>
          <a:p>
            <a:pPr eaLnBrk="1" hangingPunct="1"/>
            <a:r>
              <a:rPr lang="en-US" altLang="en-US"/>
              <a:t>If successful, we jointly produce the environment for optimal learning conditions.</a:t>
            </a:r>
          </a:p>
        </p:txBody>
      </p:sp>
    </p:spTree>
    <p:extLst>
      <p:ext uri="{BB962C8B-B14F-4D97-AF65-F5344CB8AC3E}">
        <p14:creationId xmlns:p14="http://schemas.microsoft.com/office/powerpoint/2010/main" val="3304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14339"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14340" name="Rectangle 7"/>
          <p:cNvSpPr>
            <a:spLocks noGrp="1" noChangeArrowheads="1"/>
          </p:cNvSpPr>
          <p:nvPr>
            <p:ph type="sldNum" sz="quarter" idx="5"/>
          </p:nvPr>
        </p:nvSpPr>
        <p:spPr>
          <a:noFill/>
          <a:ln>
            <a:miter lim="800000"/>
            <a:headEnd/>
            <a:tailEnd/>
          </a:ln>
        </p:spPr>
        <p:txBody>
          <a:bodyPr/>
          <a:lstStyle/>
          <a:p>
            <a:fld id="{E3BE2277-7872-4221-AA3D-54F292F2139D}" type="slidenum">
              <a:rPr lang="en-US" altLang="en-US"/>
              <a:pPr/>
              <a:t>9</a:t>
            </a:fld>
            <a:endParaRPr lang="en-US" altLang="en-US"/>
          </a:p>
        </p:txBody>
      </p:sp>
      <p:sp>
        <p:nvSpPr>
          <p:cNvPr id="14341" name="Rectangle 2"/>
          <p:cNvSpPr>
            <a:spLocks noGrp="1" noRot="1" noChangeAspect="1" noChangeArrowheads="1" noTextEdit="1"/>
          </p:cNvSpPr>
          <p:nvPr>
            <p:ph type="sldImg"/>
          </p:nvPr>
        </p:nvSpPr>
        <p:spPr>
          <a:ln/>
        </p:spPr>
      </p:sp>
      <p:sp>
        <p:nvSpPr>
          <p:cNvPr id="14342" name="Rectangle 3"/>
          <p:cNvSpPr>
            <a:spLocks noGrp="1" noChangeArrowheads="1"/>
          </p:cNvSpPr>
          <p:nvPr>
            <p:ph type="body" idx="1"/>
          </p:nvPr>
        </p:nvSpPr>
        <p:spPr>
          <a:noFill/>
        </p:spPr>
        <p:txBody>
          <a:bodyPr/>
          <a:lstStyle/>
          <a:p>
            <a:pPr eaLnBrk="1" hangingPunct="1"/>
            <a:r>
              <a:rPr lang="en-US" altLang="en-US"/>
              <a:t>General objective: after the last slide’s introduction to the partners in advocacy concept, people are probably feeling lost, confused or unsure of what you mean. This slide begins the process of explaining the advocacy concept. The audience needs to buy into these premises.</a:t>
            </a:r>
          </a:p>
          <a:p>
            <a:pPr eaLnBrk="1" hangingPunct="1"/>
            <a:endParaRPr lang="en-US" altLang="en-US"/>
          </a:p>
          <a:p>
            <a:pPr eaLnBrk="1" hangingPunct="1"/>
            <a:r>
              <a:rPr lang="en-US" altLang="en-US"/>
              <a:t>  Let’s talk about what this means. But first, we must begin with two very important premises that support the partnership concept. We encourage you to actively reflect on these premises. If you disagree with the premises, your partnership will be difficult.</a:t>
            </a:r>
          </a:p>
          <a:p>
            <a:pPr eaLnBrk="1" hangingPunct="1"/>
            <a:r>
              <a:rPr lang="en-US" altLang="en-US"/>
              <a:t>  Premise 1: [read]</a:t>
            </a:r>
          </a:p>
          <a:p>
            <a:pPr eaLnBrk="1" hangingPunct="1"/>
            <a:r>
              <a:rPr lang="en-US" altLang="en-US"/>
              <a:t>  Do people agree with this? [elaborate on this] Study after study shows how important the actual art, and craft, of teaching is to student success. You can have the best computers, the best physical plant, the best and/or most expensive curriculum, but it still really falls on the quality of teaching.</a:t>
            </a:r>
          </a:p>
          <a:p>
            <a:pPr eaLnBrk="1" hangingPunct="1"/>
            <a:r>
              <a:rPr lang="en-US" altLang="en-US"/>
              <a:t> Point out that we say “within the school;” parent support, home environment, etc all contribute and are important, but among the factors within our control within the education professions, teaching quality is the most important.  </a:t>
            </a:r>
          </a:p>
        </p:txBody>
      </p:sp>
      <p:sp>
        <p:nvSpPr>
          <p:cNvPr id="14343" name="Text Box 4"/>
          <p:cNvSpPr txBox="1">
            <a:spLocks noChangeArrowheads="1"/>
          </p:cNvSpPr>
          <p:nvPr/>
        </p:nvSpPr>
        <p:spPr bwMode="auto">
          <a:xfrm>
            <a:off x="914400" y="1143000"/>
            <a:ext cx="2133600" cy="1211918"/>
          </a:xfrm>
          <a:prstGeom prst="rect">
            <a:avLst/>
          </a:prstGeom>
          <a:noFill/>
          <a:ln w="9525">
            <a:noFill/>
            <a:miter lim="800000"/>
            <a:headEnd/>
            <a:tailEnd/>
          </a:ln>
          <a:effectLst/>
        </p:spPr>
        <p:txBody>
          <a:bodyPr>
            <a:spAutoFit/>
          </a:bodyPr>
          <a:lstStyle/>
          <a:p>
            <a:pPr eaLnBrk="1" hangingPunct="1">
              <a:spcBef>
                <a:spcPct val="50000"/>
              </a:spcBef>
            </a:pPr>
            <a:r>
              <a:rPr lang="en-US" altLang="en-US" sz="2400"/>
              <a:t>Text box appears on mouse click.</a:t>
            </a:r>
          </a:p>
        </p:txBody>
      </p:sp>
    </p:spTree>
    <p:extLst>
      <p:ext uri="{BB962C8B-B14F-4D97-AF65-F5344CB8AC3E}">
        <p14:creationId xmlns:p14="http://schemas.microsoft.com/office/powerpoint/2010/main" val="217267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 1:10-2:00 – Sean &amp; Henry:</a:t>
            </a:r>
            <a:r>
              <a:rPr lang="en-US" baseline="0" dirty="0"/>
              <a:t> </a:t>
            </a:r>
            <a:r>
              <a:rPr lang="en-US" sz="1200" kern="1200" dirty="0">
                <a:solidFill>
                  <a:schemeClr val="tx1"/>
                </a:solidFill>
                <a:effectLst/>
                <a:latin typeface="+mn-lt"/>
                <a:ea typeface="+mn-ea"/>
                <a:cs typeface="+mn-cs"/>
              </a:rPr>
              <a:t>Automatic, Discounts, Travel</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11</a:t>
            </a:fld>
            <a:endParaRPr lang="en-US" dirty="0"/>
          </a:p>
        </p:txBody>
      </p:sp>
    </p:spTree>
    <p:extLst>
      <p:ext uri="{BB962C8B-B14F-4D97-AF65-F5344CB8AC3E}">
        <p14:creationId xmlns:p14="http://schemas.microsoft.com/office/powerpoint/2010/main" val="255954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Monday 8:40-9:10 – Henry</a:t>
            </a:r>
            <a:r>
              <a:rPr lang="en-US" baseline="0" dirty="0"/>
              <a:t> &amp; Sean: </a:t>
            </a:r>
            <a:r>
              <a:rPr lang="en-US" sz="1200" kern="1200" dirty="0">
                <a:solidFill>
                  <a:schemeClr val="tx1"/>
                </a:solidFill>
                <a:effectLst/>
                <a:latin typeface="+mn-lt"/>
                <a:ea typeface="+mn-ea"/>
                <a:cs typeface="+mn-cs"/>
              </a:rPr>
              <a:t>MB Resources (toolkit to be highlighted later)</a:t>
            </a:r>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13</a:t>
            </a:fld>
            <a:endParaRPr lang="en-US" dirty="0"/>
          </a:p>
        </p:txBody>
      </p:sp>
    </p:spTree>
    <p:extLst>
      <p:ext uri="{BB962C8B-B14F-4D97-AF65-F5344CB8AC3E}">
        <p14:creationId xmlns:p14="http://schemas.microsoft.com/office/powerpoint/2010/main" val="180608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02B4562-1516-4F02-8831-31BD435666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1EC0C8E-73FA-4209-843F-87FEB96799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063655FC-8BBD-4E99-B373-98BE720D63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493C89-3F96-4221-8F50-B915D89BE796}" type="slidenum">
              <a:rPr lang="en-US" altLang="en-US">
                <a:solidFill>
                  <a:srgbClr val="000000"/>
                </a:solidFill>
                <a:latin typeface="Palatino"/>
              </a:rPr>
              <a:pPr/>
              <a:t>14</a:t>
            </a:fld>
            <a:endParaRPr lang="en-US" altLang="en-US">
              <a:solidFill>
                <a:srgbClr val="000000"/>
              </a:solidFill>
              <a:latin typeface="Palatin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6E06129-87F9-4BE9-BBAB-DD0C1D36D435}" type="slidenum">
              <a:rPr lang="en-US" altLang="en-US" smtClean="0"/>
              <a:pPr/>
              <a:t>‹#›</a:t>
            </a:fld>
            <a:endParaRPr lang="en-US" altLang="en-US"/>
          </a:p>
        </p:txBody>
      </p:sp>
    </p:spTree>
    <p:extLst>
      <p:ext uri="{BB962C8B-B14F-4D97-AF65-F5344CB8AC3E}">
        <p14:creationId xmlns:p14="http://schemas.microsoft.com/office/powerpoint/2010/main" val="311346284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C4FB4E-E35F-4C2C-B2AE-7BBCF5B356D5}" type="slidenum">
              <a:rPr lang="en-US" altLang="en-US" smtClean="0"/>
              <a:pPr/>
              <a:t>‹#›</a:t>
            </a:fld>
            <a:endParaRPr lang="en-US" altLang="en-US"/>
          </a:p>
        </p:txBody>
      </p:sp>
    </p:spTree>
    <p:extLst>
      <p:ext uri="{BB962C8B-B14F-4D97-AF65-F5344CB8AC3E}">
        <p14:creationId xmlns:p14="http://schemas.microsoft.com/office/powerpoint/2010/main" val="138019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C4FB4E-E35F-4C2C-B2AE-7BBCF5B356D5}"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5345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C4FB4E-E35F-4C2C-B2AE-7BBCF5B356D5}" type="slidenum">
              <a:rPr lang="en-US" altLang="en-US" smtClean="0"/>
              <a:pPr/>
              <a:t>‹#›</a:t>
            </a:fld>
            <a:endParaRPr lang="en-US" altLang="en-US"/>
          </a:p>
        </p:txBody>
      </p:sp>
    </p:spTree>
    <p:extLst>
      <p:ext uri="{BB962C8B-B14F-4D97-AF65-F5344CB8AC3E}">
        <p14:creationId xmlns:p14="http://schemas.microsoft.com/office/powerpoint/2010/main" val="375616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C4FB4E-E35F-4C2C-B2AE-7BBCF5B356D5}"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375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C4FB4E-E35F-4C2C-B2AE-7BBCF5B356D5}" type="slidenum">
              <a:rPr lang="en-US" altLang="en-US" smtClean="0"/>
              <a:pPr/>
              <a:t>‹#›</a:t>
            </a:fld>
            <a:endParaRPr lang="en-US" altLang="en-US"/>
          </a:p>
        </p:txBody>
      </p:sp>
    </p:spTree>
    <p:extLst>
      <p:ext uri="{BB962C8B-B14F-4D97-AF65-F5344CB8AC3E}">
        <p14:creationId xmlns:p14="http://schemas.microsoft.com/office/powerpoint/2010/main" val="3652053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E7FD41F-98FA-4497-A58D-DCECB4084705}" type="slidenum">
              <a:rPr lang="en-US" altLang="en-US" smtClean="0"/>
              <a:pPr/>
              <a:t>‹#›</a:t>
            </a:fld>
            <a:endParaRPr lang="en-US" altLang="en-US"/>
          </a:p>
        </p:txBody>
      </p:sp>
    </p:spTree>
    <p:extLst>
      <p:ext uri="{BB962C8B-B14F-4D97-AF65-F5344CB8AC3E}">
        <p14:creationId xmlns:p14="http://schemas.microsoft.com/office/powerpoint/2010/main" val="428788011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D41B30-95BC-4091-9E45-9272ECA63E4F}" type="slidenum">
              <a:rPr lang="en-US" altLang="en-US" smtClean="0"/>
              <a:pPr/>
              <a:t>‹#›</a:t>
            </a:fld>
            <a:endParaRPr lang="en-US" altLang="en-US"/>
          </a:p>
        </p:txBody>
      </p:sp>
    </p:spTree>
    <p:extLst>
      <p:ext uri="{BB962C8B-B14F-4D97-AF65-F5344CB8AC3E}">
        <p14:creationId xmlns:p14="http://schemas.microsoft.com/office/powerpoint/2010/main" val="3514145941"/>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SmartArt Placeholder 2"/>
          <p:cNvSpPr>
            <a:spLocks noGrp="1"/>
          </p:cNvSpPr>
          <p:nvPr>
            <p:ph type="dgm" idx="1"/>
          </p:nvPr>
        </p:nvSpPr>
        <p:spPr>
          <a:xfrm>
            <a:off x="455613" y="1598613"/>
            <a:ext cx="8226425" cy="4497387"/>
          </a:xfrm>
        </p:spPr>
        <p:txBody>
          <a:bodyPr/>
          <a:lstStyle/>
          <a:p>
            <a:pPr lvl="0"/>
            <a:endParaRPr lang="en-US" noProof="0"/>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fld id="{E14D4D05-9FB9-478C-B511-F46942169CD4}" type="slidenum">
              <a:rPr lang="en-US" altLang="en-US"/>
              <a:pPr/>
              <a:t>‹#›</a:t>
            </a:fld>
            <a:endParaRPr lang="en-US" altLang="en-US"/>
          </a:p>
        </p:txBody>
      </p:sp>
    </p:spTree>
    <p:extLst>
      <p:ext uri="{BB962C8B-B14F-4D97-AF65-F5344CB8AC3E}">
        <p14:creationId xmlns:p14="http://schemas.microsoft.com/office/powerpoint/2010/main" val="239183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Slide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335280" y="5181600"/>
            <a:ext cx="64770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335280" y="5829300"/>
            <a:ext cx="6553200" cy="381000"/>
          </a:xfrm>
          <a:prstGeom prst="rect">
            <a:avLst/>
          </a:prstGeom>
        </p:spPr>
        <p:txBody>
          <a:bodyPr vert="horz" anchor="b"/>
          <a:lstStyle>
            <a:lvl1pPr>
              <a:buNone/>
              <a:defRPr sz="1600" baseline="0">
                <a:solidFill>
                  <a:schemeClr val="bg1"/>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33496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5FD46475-D05D-4C4D-A896-5D2386B635AB}" type="datetime4">
              <a:rPr lang="en-US" smtClean="0"/>
              <a:t>August 12, 2025</a:t>
            </a:fld>
            <a:endParaRPr lang="en-US" dirty="0"/>
          </a:p>
        </p:txBody>
      </p:sp>
    </p:spTree>
    <p:extLst>
      <p:ext uri="{BB962C8B-B14F-4D97-AF65-F5344CB8AC3E}">
        <p14:creationId xmlns:p14="http://schemas.microsoft.com/office/powerpoint/2010/main" val="266383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31B56D5-47AF-42BB-97C4-5C2DB497D847}" type="slidenum">
              <a:rPr lang="en-US" altLang="en-US" smtClean="0"/>
              <a:pPr/>
              <a:t>‹#›</a:t>
            </a:fld>
            <a:endParaRPr lang="en-US" altLang="en-US"/>
          </a:p>
        </p:txBody>
      </p:sp>
    </p:spTree>
    <p:extLst>
      <p:ext uri="{BB962C8B-B14F-4D97-AF65-F5344CB8AC3E}">
        <p14:creationId xmlns:p14="http://schemas.microsoft.com/office/powerpoint/2010/main" val="345442829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4B8E929-B792-49A1-B3EC-6972C67E3D6B}" type="slidenum">
              <a:rPr lang="en-US" altLang="en-US" smtClean="0"/>
              <a:pPr/>
              <a:t>‹#›</a:t>
            </a:fld>
            <a:endParaRPr lang="en-US" altLang="en-US"/>
          </a:p>
        </p:txBody>
      </p:sp>
    </p:spTree>
    <p:extLst>
      <p:ext uri="{BB962C8B-B14F-4D97-AF65-F5344CB8AC3E}">
        <p14:creationId xmlns:p14="http://schemas.microsoft.com/office/powerpoint/2010/main" val="264708988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6222F4D-8359-43B8-B2A7-0807762C7EB1}" type="slidenum">
              <a:rPr lang="en-US" altLang="en-US" smtClean="0"/>
              <a:pPr/>
              <a:t>‹#›</a:t>
            </a:fld>
            <a:endParaRPr lang="en-US" altLang="en-US"/>
          </a:p>
        </p:txBody>
      </p:sp>
    </p:spTree>
    <p:extLst>
      <p:ext uri="{BB962C8B-B14F-4D97-AF65-F5344CB8AC3E}">
        <p14:creationId xmlns:p14="http://schemas.microsoft.com/office/powerpoint/2010/main" val="367853761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1E30091-CAD1-465C-8BA6-67A4ECF86F17}" type="slidenum">
              <a:rPr lang="en-US" altLang="en-US" smtClean="0"/>
              <a:pPr/>
              <a:t>‹#›</a:t>
            </a:fld>
            <a:endParaRPr lang="en-US" altLang="en-US"/>
          </a:p>
        </p:txBody>
      </p:sp>
    </p:spTree>
    <p:extLst>
      <p:ext uri="{BB962C8B-B14F-4D97-AF65-F5344CB8AC3E}">
        <p14:creationId xmlns:p14="http://schemas.microsoft.com/office/powerpoint/2010/main" val="61044929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6AF1D27-9AF7-4530-9EA9-25D47223D9E6}" type="slidenum">
              <a:rPr lang="en-US" altLang="en-US" smtClean="0"/>
              <a:pPr/>
              <a:t>‹#›</a:t>
            </a:fld>
            <a:endParaRPr lang="en-US" altLang="en-US"/>
          </a:p>
        </p:txBody>
      </p:sp>
    </p:spTree>
    <p:extLst>
      <p:ext uri="{BB962C8B-B14F-4D97-AF65-F5344CB8AC3E}">
        <p14:creationId xmlns:p14="http://schemas.microsoft.com/office/powerpoint/2010/main" val="89075982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B341F02-7386-49EE-90FB-82D2FC01F02D}" type="slidenum">
              <a:rPr lang="en-US" altLang="en-US" smtClean="0"/>
              <a:pPr/>
              <a:t>‹#›</a:t>
            </a:fld>
            <a:endParaRPr lang="en-US" altLang="en-US"/>
          </a:p>
        </p:txBody>
      </p:sp>
    </p:spTree>
    <p:extLst>
      <p:ext uri="{BB962C8B-B14F-4D97-AF65-F5344CB8AC3E}">
        <p14:creationId xmlns:p14="http://schemas.microsoft.com/office/powerpoint/2010/main" val="1911017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0BB9057-02F1-4BF2-82B9-4869DC458CE1}" type="slidenum">
              <a:rPr lang="en-US" altLang="en-US" smtClean="0"/>
              <a:pPr/>
              <a:t>‹#›</a:t>
            </a:fld>
            <a:endParaRPr lang="en-US" altLang="en-US"/>
          </a:p>
        </p:txBody>
      </p:sp>
    </p:spTree>
    <p:extLst>
      <p:ext uri="{BB962C8B-B14F-4D97-AF65-F5344CB8AC3E}">
        <p14:creationId xmlns:p14="http://schemas.microsoft.com/office/powerpoint/2010/main" val="80845997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CEBF8B4-9DAA-4548-9AB2-C6442DFB138E}" type="slidenum">
              <a:rPr lang="en-US" altLang="en-US" smtClean="0"/>
              <a:pPr/>
              <a:t>‹#›</a:t>
            </a:fld>
            <a:endParaRPr lang="en-US" altLang="en-US"/>
          </a:p>
        </p:txBody>
      </p:sp>
    </p:spTree>
    <p:extLst>
      <p:ext uri="{BB962C8B-B14F-4D97-AF65-F5344CB8AC3E}">
        <p14:creationId xmlns:p14="http://schemas.microsoft.com/office/powerpoint/2010/main" val="186995396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DC4FB4E-E35F-4C2C-B2AE-7BBCF5B356D5}" type="slidenum">
              <a:rPr lang="en-US" altLang="en-US" smtClean="0"/>
              <a:pPr/>
              <a:t>‹#›</a:t>
            </a:fld>
            <a:endParaRPr lang="en-US" altLang="en-US"/>
          </a:p>
        </p:txBody>
      </p:sp>
    </p:spTree>
    <p:extLst>
      <p:ext uri="{BB962C8B-B14F-4D97-AF65-F5344CB8AC3E}">
        <p14:creationId xmlns:p14="http://schemas.microsoft.com/office/powerpoint/2010/main" val="20136655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23" r:id="rId18"/>
  </p:sldLayoutIdLst>
  <p:transition>
    <p:random/>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s://www.neamb.com/" TargetMode="External"/><Relationship Id="rId5" Type="http://schemas.openxmlformats.org/officeDocument/2006/relationships/hyperlink" Target="https://ctainvest.org/" TargetMode="External"/><Relationship Id="rId4" Type="http://schemas.openxmlformats.org/officeDocument/2006/relationships/hyperlink" Target="https://www.ctamemberbenefits.org/" TargetMode="External"/><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hyperlink" Target="https://www.standard.com/cta/memb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tdrd.co/team5" TargetMode="External"/><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stdrd.co/booklet" TargetMode="External"/><Relationship Id="rId5" Type="http://schemas.openxmlformats.org/officeDocument/2006/relationships/hyperlink" Target="https://stdrd.co/newhireflyer" TargetMode="External"/><Relationship Id="rId4" Type="http://schemas.openxmlformats.org/officeDocument/2006/relationships/hyperlink" Target="https://www.standard.com/cta/newhire?utm_source=EGEAslide&amp;utm_medium=pptx&amp;utm_campaign=egeanewhir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0.xml"/><Relationship Id="rId7"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8.jpe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34.jpeg"/><Relationship Id="rId5" Type="http://schemas.openxmlformats.org/officeDocument/2006/relationships/image" Target="../media/image8.jpeg"/><Relationship Id="rId4" Type="http://schemas.openxmlformats.org/officeDocument/2006/relationships/hyperlink" Target="https://www.neamb.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3.xml"/><Relationship Id="rId7" Type="http://schemas.openxmlformats.org/officeDocument/2006/relationships/hyperlink" Target="https://ctago.org/virtual-pass/" TargetMode="Externa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hyperlink" Target="https://ctago.org/future-conferences/" TargetMode="External"/><Relationship Id="rId5" Type="http://schemas.openxmlformats.org/officeDocument/2006/relationships/hyperlink" Target="https://www.cta.org/IPDTrainings" TargetMode="External"/><Relationship Id="rId4" Type="http://schemas.openxmlformats.org/officeDocument/2006/relationships/hyperlink" Target="https://www.youtube.com/playlist?list=PLIPNR67CxynEjAg_Iye4WXvRWvs634BOp"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5.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8.jpe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hyperlink" Target="https://www.neamb.com/products/nea-student-debt-navigator" TargetMode="External"/><Relationship Id="rId2" Type="http://schemas.openxmlformats.org/officeDocument/2006/relationships/hyperlink" Target="https://www.neamb.com/student-loan-debt/student-loan-debt-repayment-calculator-helps-educators-find-relie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janderson@cta.or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www.moorparkeducators.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8" name="Group 512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129" name="Straight Connector 512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30" name="Straight Connector 512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3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3" name="Isosceles Triangle 513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7" name="Isosceles Triangle 513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8" name="Isosceles Triangle 513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140" name="Rectangle 513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42" name="Straight Connector 514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143375"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44" name="Straight Connector 514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0950"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14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4415"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4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034" y="-8467"/>
            <a:ext cx="194141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50" name="Isosceles Triangle 514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034"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5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4414" y="-8467"/>
            <a:ext cx="214074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54" name="Isosceles Triangle 515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4415"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56" name="Freeform: Shape 515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6881784"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nvPr>
        </p:nvSpPr>
        <p:spPr>
          <a:xfrm>
            <a:off x="1165590" y="1600200"/>
            <a:ext cx="5220569" cy="2270342"/>
          </a:xfrm>
        </p:spPr>
        <p:txBody>
          <a:bodyPr vert="horz" lIns="91440" tIns="45720" rIns="91440" bIns="45720" rtlCol="0" anchor="b">
            <a:normAutofit/>
          </a:bodyPr>
          <a:lstStyle/>
          <a:p>
            <a:r>
              <a:rPr lang="en-US" altLang="en-US" sz="5700" b="1" dirty="0">
                <a:solidFill>
                  <a:srgbClr val="FFFFFF"/>
                </a:solidFill>
              </a:rPr>
              <a:t>WELCOME TO </a:t>
            </a:r>
            <a:br>
              <a:rPr lang="en-US" altLang="en-US" sz="5700" b="1" dirty="0">
                <a:solidFill>
                  <a:srgbClr val="FFFFFF"/>
                </a:solidFill>
              </a:rPr>
            </a:br>
            <a:r>
              <a:rPr lang="en-US" altLang="en-US" sz="5700" b="1" dirty="0">
                <a:solidFill>
                  <a:srgbClr val="FFFFFF"/>
                </a:solidFill>
              </a:rPr>
              <a:t>MUSD and MEA </a:t>
            </a:r>
          </a:p>
        </p:txBody>
      </p:sp>
      <p:sp>
        <p:nvSpPr>
          <p:cNvPr id="5123" name="Rectangle 3"/>
          <p:cNvSpPr>
            <a:spLocks noGrp="1" noChangeArrowheads="1"/>
          </p:cNvSpPr>
          <p:nvPr>
            <p:ph type="body" idx="1"/>
          </p:nvPr>
        </p:nvSpPr>
        <p:spPr>
          <a:xfrm>
            <a:off x="631948" y="3962088"/>
            <a:ext cx="6194605" cy="2743512"/>
          </a:xfrm>
        </p:spPr>
        <p:txBody>
          <a:bodyPr vert="horz" lIns="91440" tIns="45720" rIns="91440" bIns="45720" rtlCol="0" anchor="t">
            <a:normAutofit fontScale="92500" lnSpcReduction="10000"/>
          </a:bodyPr>
          <a:lstStyle/>
          <a:p>
            <a:pPr>
              <a:lnSpc>
                <a:spcPct val="90000"/>
              </a:lnSpc>
            </a:pPr>
            <a:r>
              <a:rPr lang="en-US" altLang="en-US" sz="1800" cap="none" dirty="0">
                <a:solidFill>
                  <a:srgbClr val="FFFFFF">
                    <a:alpha val="70000"/>
                  </a:srgbClr>
                </a:solidFill>
              </a:rPr>
              <a:t>We work together to promote and protect our profession, advocate for our students, and build relationships with parents and the community. </a:t>
            </a:r>
            <a:r>
              <a:rPr lang="en-US" altLang="en-US" sz="1800" b="1" dirty="0">
                <a:solidFill>
                  <a:schemeClr val="tx1">
                    <a:alpha val="70000"/>
                  </a:schemeClr>
                </a:solidFill>
              </a:rPr>
              <a:t>Our association provides you assurance and insurance</a:t>
            </a:r>
            <a:r>
              <a:rPr lang="en-US" altLang="en-US" sz="1800" b="1" dirty="0">
                <a:solidFill>
                  <a:srgbClr val="FFFFFF">
                    <a:alpha val="70000"/>
                  </a:srgbClr>
                </a:solidFill>
              </a:rPr>
              <a:t> </a:t>
            </a:r>
            <a:r>
              <a:rPr lang="en-US" altLang="en-US" sz="1800" b="1" dirty="0">
                <a:solidFill>
                  <a:schemeClr val="tx1">
                    <a:alpha val="70000"/>
                  </a:schemeClr>
                </a:solidFill>
              </a:rPr>
              <a:t>that protects you, your career, and your family.</a:t>
            </a:r>
            <a:r>
              <a:rPr lang="en-US" altLang="en-US" sz="1800" dirty="0">
                <a:solidFill>
                  <a:srgbClr val="FFFFFF">
                    <a:alpha val="70000"/>
                  </a:srgbClr>
                </a:solidFill>
              </a:rPr>
              <a:t> </a:t>
            </a:r>
            <a:endParaRPr lang="en-US" altLang="en-US" sz="1800" cap="none" dirty="0">
              <a:solidFill>
                <a:srgbClr val="FFFFFF">
                  <a:alpha val="70000"/>
                </a:srgbClr>
              </a:solidFill>
            </a:endParaRPr>
          </a:p>
          <a:p>
            <a:pPr>
              <a:lnSpc>
                <a:spcPct val="90000"/>
              </a:lnSpc>
            </a:pPr>
            <a:endParaRPr lang="en-US" altLang="en-US" sz="1800" cap="none" dirty="0">
              <a:solidFill>
                <a:srgbClr val="FFFFFF">
                  <a:alpha val="70000"/>
                </a:srgbClr>
              </a:solidFill>
            </a:endParaRPr>
          </a:p>
          <a:p>
            <a:pPr>
              <a:lnSpc>
                <a:spcPct val="90000"/>
              </a:lnSpc>
            </a:pPr>
            <a:r>
              <a:rPr lang="en-US" altLang="en-US" sz="1600" cap="none" dirty="0">
                <a:solidFill>
                  <a:srgbClr val="FFFFFF">
                    <a:alpha val="70000"/>
                  </a:srgbClr>
                </a:solidFill>
              </a:rPr>
              <a:t>Brian Friefeld, MEA President</a:t>
            </a:r>
          </a:p>
          <a:p>
            <a:pPr>
              <a:lnSpc>
                <a:spcPct val="90000"/>
              </a:lnSpc>
            </a:pPr>
            <a:r>
              <a:rPr lang="en-US" altLang="en-US" sz="1600" dirty="0">
                <a:solidFill>
                  <a:srgbClr val="FFFFFF">
                    <a:alpha val="70000"/>
                  </a:srgbClr>
                </a:solidFill>
              </a:rPr>
              <a:t>Lisa McCarter, MEA Vice President</a:t>
            </a:r>
          </a:p>
          <a:p>
            <a:pPr>
              <a:lnSpc>
                <a:spcPct val="90000"/>
              </a:lnSpc>
            </a:pPr>
            <a:r>
              <a:rPr lang="en-US" altLang="en-US" sz="1600">
                <a:solidFill>
                  <a:srgbClr val="FFFFFF">
                    <a:alpha val="70000"/>
                  </a:srgbClr>
                </a:solidFill>
              </a:rPr>
              <a:t>Ryan Huisenga, </a:t>
            </a:r>
            <a:r>
              <a:rPr lang="en-US" altLang="en-US" sz="1600" dirty="0">
                <a:solidFill>
                  <a:srgbClr val="FFFFFF">
                    <a:alpha val="70000"/>
                  </a:srgbClr>
                </a:solidFill>
              </a:rPr>
              <a:t>Chair Membership Committee</a:t>
            </a:r>
          </a:p>
          <a:p>
            <a:pPr>
              <a:lnSpc>
                <a:spcPct val="90000"/>
              </a:lnSpc>
            </a:pPr>
            <a:r>
              <a:rPr lang="en-US" altLang="en-US" sz="1600" cap="none" dirty="0">
                <a:solidFill>
                  <a:srgbClr val="FFFFFF">
                    <a:alpha val="70000"/>
                  </a:srgbClr>
                </a:solidFill>
              </a:rPr>
              <a:t>Jake Anderson, CTA Staff</a:t>
            </a:r>
          </a:p>
        </p:txBody>
      </p:sp>
      <p:sp>
        <p:nvSpPr>
          <p:cNvPr id="5158" name="Isosceles Triangle 515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6527" y="3294792"/>
            <a:ext cx="220660" cy="13982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pPr>
              <a:lnSpc>
                <a:spcPct val="90000"/>
              </a:lnSpc>
            </a:pPr>
            <a:r>
              <a:rPr lang="en-US" b="1"/>
              <a:t>Legal Coverages Through CTA and NEA</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BE977DB-F9E1-332C-6528-E4ECAEB19011}"/>
              </a:ext>
            </a:extLst>
          </p:cNvPr>
          <p:cNvGraphicFramePr>
            <a:graphicFrameLocks noGrp="1"/>
          </p:cNvGraphicFramePr>
          <p:nvPr>
            <p:ph idx="1"/>
            <p:extLst>
              <p:ext uri="{D42A27DB-BD31-4B8C-83A1-F6EECF244321}">
                <p14:modId xmlns:p14="http://schemas.microsoft.com/office/powerpoint/2010/main" val="596434717"/>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110384"/>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6348413" cy="1320800"/>
          </a:xfrm>
        </p:spPr>
        <p:txBody>
          <a:bodyPr/>
          <a:lstStyle/>
          <a:p>
            <a:pPr algn="ctr"/>
            <a:r>
              <a:rPr lang="en-US" b="1" dirty="0"/>
              <a:t>    </a:t>
            </a:r>
            <a:r>
              <a:rPr lang="en-US" b="1" dirty="0">
                <a:solidFill>
                  <a:srgbClr val="00B0F0"/>
                </a:solidFill>
              </a:rPr>
              <a:t>CTA/NEA Legal Services</a:t>
            </a:r>
          </a:p>
        </p:txBody>
      </p:sp>
      <p:sp>
        <p:nvSpPr>
          <p:cNvPr id="3" name="Text Placeholder 2"/>
          <p:cNvSpPr>
            <a:spLocks noGrp="1"/>
          </p:cNvSpPr>
          <p:nvPr>
            <p:ph type="body" idx="4294967295"/>
          </p:nvPr>
        </p:nvSpPr>
        <p:spPr>
          <a:xfrm>
            <a:off x="609600" y="1475726"/>
            <a:ext cx="3197225" cy="871537"/>
          </a:xfrm>
        </p:spPr>
        <p:txBody>
          <a:bodyPr>
            <a:noAutofit/>
          </a:bodyPr>
          <a:lstStyle/>
          <a:p>
            <a:r>
              <a:rPr lang="en-US" b="1" dirty="0">
                <a:solidFill>
                  <a:schemeClr val="tx1"/>
                </a:solidFill>
              </a:rPr>
              <a:t>Educators Employment Liability (EEL)</a:t>
            </a:r>
          </a:p>
        </p:txBody>
      </p:sp>
      <p:sp>
        <p:nvSpPr>
          <p:cNvPr id="4" name="Content Placeholder 3"/>
          <p:cNvSpPr>
            <a:spLocks noGrp="1"/>
          </p:cNvSpPr>
          <p:nvPr>
            <p:ph sz="half" idx="4294967295"/>
          </p:nvPr>
        </p:nvSpPr>
        <p:spPr>
          <a:xfrm>
            <a:off x="685800" y="2484294"/>
            <a:ext cx="3197225" cy="4052888"/>
          </a:xfrm>
        </p:spPr>
        <p:txBody>
          <a:bodyPr>
            <a:normAutofit/>
          </a:bodyPr>
          <a:lstStyle/>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$1 million coverage</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Civil Cases </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Civil Rights Cases</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Criminal Proceedings</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Bail Bond</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Assault-Related Personal Property Damage</a:t>
            </a:r>
          </a:p>
          <a:p>
            <a:endParaRPr lang="en-US" dirty="0"/>
          </a:p>
        </p:txBody>
      </p:sp>
      <p:sp>
        <p:nvSpPr>
          <p:cNvPr id="5" name="Text Placeholder 4"/>
          <p:cNvSpPr>
            <a:spLocks noGrp="1"/>
          </p:cNvSpPr>
          <p:nvPr>
            <p:ph type="body" sz="quarter" idx="4294967295"/>
          </p:nvPr>
        </p:nvSpPr>
        <p:spPr>
          <a:xfrm>
            <a:off x="4717464" y="1475726"/>
            <a:ext cx="2890837" cy="1096963"/>
          </a:xfrm>
        </p:spPr>
        <p:txBody>
          <a:bodyPr>
            <a:noAutofit/>
          </a:bodyPr>
          <a:lstStyle/>
          <a:p>
            <a:r>
              <a:rPr lang="en-US" b="1" dirty="0">
                <a:solidFill>
                  <a:schemeClr val="tx1"/>
                </a:solidFill>
              </a:rPr>
              <a:t>Group Legal Services Program (GLSP)</a:t>
            </a:r>
          </a:p>
        </p:txBody>
      </p:sp>
      <p:sp>
        <p:nvSpPr>
          <p:cNvPr id="6" name="Content Placeholder 5"/>
          <p:cNvSpPr>
            <a:spLocks noGrp="1"/>
          </p:cNvSpPr>
          <p:nvPr>
            <p:ph sz="quarter" idx="4294967295"/>
          </p:nvPr>
        </p:nvSpPr>
        <p:spPr>
          <a:xfrm>
            <a:off x="4750594" y="2544763"/>
            <a:ext cx="3195637" cy="3822700"/>
          </a:xfrm>
        </p:spPr>
        <p:txBody>
          <a:bodyPr>
            <a:normAutofit/>
          </a:bodyPr>
          <a:lstStyle/>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Required referral from CTA staff</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1 hour for most employment matters</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30 minutes for personal matters</a:t>
            </a:r>
          </a:p>
          <a:p>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15" y="6002285"/>
            <a:ext cx="2330066" cy="492230"/>
          </a:xfrm>
          <a:prstGeom prst="rect">
            <a:avLst/>
          </a:prstGeom>
        </p:spPr>
      </p:pic>
      <p:pic>
        <p:nvPicPr>
          <p:cNvPr id="7" name="Picture 6">
            <a:extLst>
              <a:ext uri="{FF2B5EF4-FFF2-40B4-BE49-F238E27FC236}">
                <a16:creationId xmlns:a16="http://schemas.microsoft.com/office/drawing/2014/main" id="{9B9D9E16-8510-DB8D-659D-BF3D625D2D74}"/>
              </a:ext>
            </a:extLst>
          </p:cNvPr>
          <p:cNvPicPr>
            <a:picLocks noChangeAspect="1"/>
          </p:cNvPicPr>
          <p:nvPr/>
        </p:nvPicPr>
        <p:blipFill>
          <a:blip r:embed="rId5"/>
          <a:stretch>
            <a:fillRect/>
          </a:stretch>
        </p:blipFill>
        <p:spPr>
          <a:xfrm>
            <a:off x="4814100" y="5960664"/>
            <a:ext cx="2822693" cy="548688"/>
          </a:xfrm>
          <a:prstGeom prst="rect">
            <a:avLst/>
          </a:prstGeom>
        </p:spPr>
      </p:pic>
    </p:spTree>
    <p:custDataLst>
      <p:tags r:id="rId1"/>
    </p:custDataLst>
    <p:extLst>
      <p:ext uri="{BB962C8B-B14F-4D97-AF65-F5344CB8AC3E}">
        <p14:creationId xmlns:p14="http://schemas.microsoft.com/office/powerpoint/2010/main" val="3431306803"/>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1565" name="Group 151564">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1566" name="Straight Connector 151565">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567" name="Straight Connector 151566">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1568"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69"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0" name="Isosceles Triangle 151569">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1"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2"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3"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4" name="Isosceles Triangle 151573">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5" name="Isosceles Triangle 151574">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1577" name="Rectangle 15157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9" name="Rectangle 7"/>
          <p:cNvSpPr>
            <a:spLocks noGrp="1" noChangeArrowheads="1"/>
          </p:cNvSpPr>
          <p:nvPr>
            <p:ph type="title"/>
          </p:nvPr>
        </p:nvSpPr>
        <p:spPr>
          <a:xfrm>
            <a:off x="965199" y="609600"/>
            <a:ext cx="7648121" cy="1099457"/>
          </a:xfrm>
        </p:spPr>
        <p:txBody>
          <a:bodyPr vert="horz" lIns="91440" tIns="45720" rIns="91440" bIns="45720" rtlCol="0" anchor="t">
            <a:normAutofit/>
          </a:bodyPr>
          <a:lstStyle/>
          <a:p>
            <a:pPr>
              <a:defRPr/>
            </a:pPr>
            <a:r>
              <a:rPr lang="en-US" b="1"/>
              <a:t>Automatic Benefits</a:t>
            </a:r>
          </a:p>
        </p:txBody>
      </p:sp>
      <p:sp>
        <p:nvSpPr>
          <p:cNvPr id="151579" name="Isosceles Triangle 15157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81" name="Isosceles Triangle 15158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51561" name="TextBox 3">
            <a:extLst>
              <a:ext uri="{FF2B5EF4-FFF2-40B4-BE49-F238E27FC236}">
                <a16:creationId xmlns:a16="http://schemas.microsoft.com/office/drawing/2014/main" id="{5E6651D7-7E34-5DEE-2CE2-6010285B71BE}"/>
              </a:ext>
            </a:extLst>
          </p:cNvPr>
          <p:cNvGraphicFramePr/>
          <p:nvPr>
            <p:extLst>
              <p:ext uri="{D42A27DB-BD31-4B8C-83A1-F6EECF244321}">
                <p14:modId xmlns:p14="http://schemas.microsoft.com/office/powerpoint/2010/main" val="2054869052"/>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56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66309" y="1524000"/>
            <a:ext cx="3308040" cy="850437"/>
          </a:xfrm>
        </p:spPr>
        <p:txBody>
          <a:bodyPr>
            <a:normAutofit fontScale="90000"/>
          </a:bodyPr>
          <a:lstStyle/>
          <a:p>
            <a:r>
              <a:rPr lang="en-US" dirty="0"/>
              <a:t>Resources</a:t>
            </a:r>
          </a:p>
        </p:txBody>
      </p:sp>
      <p:sp>
        <p:nvSpPr>
          <p:cNvPr id="3" name="Subtitle 2"/>
          <p:cNvSpPr>
            <a:spLocks noGrp="1"/>
          </p:cNvSpPr>
          <p:nvPr>
            <p:ph type="subTitle" idx="1"/>
          </p:nvPr>
        </p:nvSpPr>
        <p:spPr>
          <a:xfrm>
            <a:off x="3124200" y="2667000"/>
            <a:ext cx="4419599" cy="2667000"/>
          </a:xfrm>
        </p:spPr>
        <p:txBody>
          <a:bodyPr>
            <a:normAutofit/>
          </a:bodyPr>
          <a:lstStyle/>
          <a:p>
            <a:r>
              <a:rPr lang="en-US" b="1" i="0" u="sng" strike="noStrike" cap="none" dirty="0">
                <a:effectLst/>
                <a:latin typeface="Constantia" panose="02030602050306030303" pitchFamily="18" charset="0"/>
                <a:hlinkClick r:id="rId4">
                  <a:extLst>
                    <a:ext uri="{A12FA001-AC4F-418D-AE19-62706E023703}">
                      <ahyp:hlinkClr xmlns:ahyp="http://schemas.microsoft.com/office/drawing/2018/hyperlinkcolor" val="tx"/>
                    </a:ext>
                  </a:extLst>
                </a:hlinkClick>
              </a:rPr>
              <a:t>https://www.ctamemberbenefits.org/</a:t>
            </a:r>
            <a:endParaRPr lang="en-US" b="1" i="0" u="sng" strike="noStrike" cap="none" dirty="0">
              <a:effectLst/>
              <a:latin typeface="Constantia" panose="02030602050306030303" pitchFamily="18" charset="0"/>
            </a:endParaRPr>
          </a:p>
          <a:p>
            <a:r>
              <a:rPr lang="en-US" b="1" cap="none" dirty="0">
                <a:latin typeface="Constantia" panose="02030602050306030303" pitchFamily="18" charset="0"/>
                <a:hlinkClick r:id="rId5">
                  <a:extLst>
                    <a:ext uri="{A12FA001-AC4F-418D-AE19-62706E023703}">
                      <ahyp:hlinkClr xmlns:ahyp="http://schemas.microsoft.com/office/drawing/2018/hyperlinkcolor" val="tx"/>
                    </a:ext>
                  </a:extLst>
                </a:hlinkClick>
              </a:rPr>
              <a:t>https://ctainvest.org/</a:t>
            </a:r>
            <a:endParaRPr lang="en-US" b="1" cap="none" dirty="0">
              <a:latin typeface="Constantia" panose="02030602050306030303" pitchFamily="18" charset="0"/>
            </a:endParaRPr>
          </a:p>
          <a:p>
            <a:r>
              <a:rPr lang="en-US" b="1" cap="none" dirty="0">
                <a:latin typeface="Constantia" panose="02030602050306030303" pitchFamily="18" charset="0"/>
                <a:hlinkClick r:id="rId6">
                  <a:extLst>
                    <a:ext uri="{A12FA001-AC4F-418D-AE19-62706E023703}">
                      <ahyp:hlinkClr xmlns:ahyp="http://schemas.microsoft.com/office/drawing/2018/hyperlinkcolor" val="tx"/>
                    </a:ext>
                  </a:extLst>
                </a:hlinkClick>
              </a:rPr>
              <a:t>https://www.neamb.com/</a:t>
            </a:r>
            <a:endParaRPr lang="en-US" b="1" cap="none" dirty="0">
              <a:latin typeface="Constantia" panose="02030602050306030303" pitchFamily="18"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265907"/>
            <a:ext cx="2824269" cy="550731"/>
          </a:xfrm>
          <a:prstGeom prst="rect">
            <a:avLst/>
          </a:prstGeom>
        </p:spPr>
      </p:pic>
      <p:pic>
        <p:nvPicPr>
          <p:cNvPr id="6" name="Picture 5"/>
          <p:cNvPicPr>
            <a:picLocks noChangeAspect="1"/>
          </p:cNvPicPr>
          <p:nvPr/>
        </p:nvPicPr>
        <p:blipFill>
          <a:blip r:embed="rId8"/>
          <a:stretch>
            <a:fillRect/>
          </a:stretch>
        </p:blipFill>
        <p:spPr>
          <a:xfrm>
            <a:off x="499542" y="3696493"/>
            <a:ext cx="4021668" cy="2895600"/>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7362" y="265907"/>
            <a:ext cx="2606987" cy="550730"/>
          </a:xfrm>
          <a:prstGeom prst="rect">
            <a:avLst/>
          </a:prstGeom>
        </p:spPr>
      </p:pic>
    </p:spTree>
    <p:custDataLst>
      <p:tags r:id="rId1"/>
    </p:custDataLst>
    <p:extLst>
      <p:ext uri="{BB962C8B-B14F-4D97-AF65-F5344CB8AC3E}">
        <p14:creationId xmlns:p14="http://schemas.microsoft.com/office/powerpoint/2010/main" val="3750253253"/>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78A0576C-A814-4288-9949-8734C2D95F38}"/>
              </a:ext>
            </a:extLst>
          </p:cNvPr>
          <p:cNvCxnSpPr/>
          <p:nvPr/>
        </p:nvCxnSpPr>
        <p:spPr>
          <a:xfrm>
            <a:off x="0" y="374650"/>
            <a:ext cx="9144000" cy="0"/>
          </a:xfrm>
          <a:prstGeom prst="line">
            <a:avLst/>
          </a:prstGeom>
          <a:ln w="1270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51D404-8081-4168-AF94-78E0E4EA73E5}"/>
              </a:ext>
            </a:extLst>
          </p:cNvPr>
          <p:cNvCxnSpPr/>
          <p:nvPr/>
        </p:nvCxnSpPr>
        <p:spPr>
          <a:xfrm>
            <a:off x="0" y="482600"/>
            <a:ext cx="9144000" cy="0"/>
          </a:xfrm>
          <a:prstGeom prst="line">
            <a:avLst/>
          </a:prstGeom>
          <a:ln w="25400">
            <a:solidFill>
              <a:srgbClr val="CED64B"/>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F2960F-8703-4930-BCF3-58B449458BF9}"/>
              </a:ext>
            </a:extLst>
          </p:cNvPr>
          <p:cNvSpPr txBox="1"/>
          <p:nvPr/>
        </p:nvSpPr>
        <p:spPr>
          <a:xfrm>
            <a:off x="4499530" y="929481"/>
            <a:ext cx="4194175" cy="830263"/>
          </a:xfrm>
          <a:prstGeom prst="rect">
            <a:avLst/>
          </a:prstGeom>
          <a:noFill/>
        </p:spPr>
        <p:txBody>
          <a:bodyPr>
            <a:spAutoFit/>
          </a:bodyPr>
          <a:lstStyle/>
          <a:p>
            <a:pPr algn="ctr" eaLnBrk="1" fontAlgn="auto" hangingPunct="1">
              <a:spcBef>
                <a:spcPts val="0"/>
              </a:spcBef>
              <a:spcAft>
                <a:spcPts val="0"/>
              </a:spcAft>
              <a:defRPr/>
            </a:pPr>
            <a:r>
              <a:rPr lang="en-US" sz="2400" b="1" kern="0" dirty="0">
                <a:solidFill>
                  <a:srgbClr val="00B0F0"/>
                </a:solidFill>
                <a:latin typeface="Calibri" pitchFamily="34" charset="0"/>
                <a:cs typeface="Calibri" pitchFamily="34" charset="0"/>
              </a:rPr>
              <a:t>CTA Auto &amp; Home Insurance Program by California Casualty</a:t>
            </a:r>
          </a:p>
        </p:txBody>
      </p:sp>
      <p:sp>
        <p:nvSpPr>
          <p:cNvPr id="20" name="TextBox 19">
            <a:extLst>
              <a:ext uri="{FF2B5EF4-FFF2-40B4-BE49-F238E27FC236}">
                <a16:creationId xmlns:a16="http://schemas.microsoft.com/office/drawing/2014/main" id="{065C1EC2-A37F-4B3D-8B10-F5DBC39F59B0}"/>
              </a:ext>
            </a:extLst>
          </p:cNvPr>
          <p:cNvSpPr txBox="1"/>
          <p:nvPr/>
        </p:nvSpPr>
        <p:spPr>
          <a:xfrm>
            <a:off x="4659313" y="1819275"/>
            <a:ext cx="4267200" cy="4832350"/>
          </a:xfrm>
          <a:prstGeom prst="rect">
            <a:avLst/>
          </a:prstGeom>
          <a:noFill/>
        </p:spPr>
        <p:txBody>
          <a:bodyPr>
            <a:spAutoFit/>
          </a:bodyPr>
          <a:lstStyle/>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CTA endorsed since 1951</a:t>
            </a:r>
          </a:p>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Educator specific policy benefits</a:t>
            </a:r>
          </a:p>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Expanded skip payment options</a:t>
            </a:r>
          </a:p>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$423 average annual savings</a:t>
            </a:r>
          </a:p>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99% Customer Satisfaction</a:t>
            </a:r>
          </a:p>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Free ID Defense</a:t>
            </a:r>
          </a:p>
          <a:p>
            <a:pPr eaLnBrk="1" fontAlgn="auto" hangingPunct="1">
              <a:spcBef>
                <a:spcPts val="0"/>
              </a:spcBef>
              <a:spcAft>
                <a:spcPts val="0"/>
              </a:spcAft>
              <a:defRPr/>
            </a:pPr>
            <a:endParaRPr lang="en-US" sz="2000" kern="0" dirty="0">
              <a:solidFill>
                <a:srgbClr val="1F497D"/>
              </a:solidFill>
              <a:latin typeface="Calibri" pitchFamily="34" charset="0"/>
              <a:cs typeface="Calibri" pitchFamily="34" charset="0"/>
            </a:endParaRPr>
          </a:p>
          <a:p>
            <a:pPr eaLnBrk="1" fontAlgn="auto" hangingPunct="1">
              <a:lnSpc>
                <a:spcPct val="150000"/>
              </a:lnSpc>
              <a:spcBef>
                <a:spcPts val="0"/>
              </a:spcBef>
              <a:spcAft>
                <a:spcPts val="0"/>
              </a:spcAft>
              <a:defRPr/>
            </a:pPr>
            <a:endParaRPr lang="en-US" sz="2000" kern="0" dirty="0">
              <a:solidFill>
                <a:srgbClr val="1F497D"/>
              </a:solidFill>
              <a:latin typeface="Calibri" pitchFamily="34" charset="0"/>
              <a:cs typeface="Calibri" pitchFamily="34" charset="0"/>
            </a:endParaRPr>
          </a:p>
          <a:p>
            <a:pPr eaLnBrk="1" fontAlgn="auto" hangingPunct="1">
              <a:lnSpc>
                <a:spcPct val="150000"/>
              </a:lnSpc>
              <a:spcBef>
                <a:spcPts val="0"/>
              </a:spcBef>
              <a:spcAft>
                <a:spcPts val="0"/>
              </a:spcAft>
              <a:defRPr/>
            </a:pPr>
            <a:endParaRPr lang="en-US" sz="2000" kern="0" dirty="0">
              <a:solidFill>
                <a:srgbClr val="1F497D"/>
              </a:solidFill>
              <a:latin typeface="Calibri" pitchFamily="34" charset="0"/>
              <a:cs typeface="Calibri" pitchFamily="34" charset="0"/>
            </a:endParaRPr>
          </a:p>
          <a:p>
            <a:pPr eaLnBrk="1" fontAlgn="auto" hangingPunct="1">
              <a:lnSpc>
                <a:spcPct val="150000"/>
              </a:lnSpc>
              <a:spcBef>
                <a:spcPts val="0"/>
              </a:spcBef>
              <a:spcAft>
                <a:spcPts val="0"/>
              </a:spcAft>
              <a:defRPr/>
            </a:pPr>
            <a:endParaRPr lang="en-US" sz="2000" kern="0" dirty="0">
              <a:solidFill>
                <a:srgbClr val="1F497D"/>
              </a:solidFill>
              <a:latin typeface="Calibri" pitchFamily="34" charset="0"/>
              <a:cs typeface="Calibri" pitchFamily="34" charset="0"/>
            </a:endParaRPr>
          </a:p>
          <a:p>
            <a:pPr eaLnBrk="1" fontAlgn="auto" hangingPunct="1">
              <a:spcBef>
                <a:spcPts val="0"/>
              </a:spcBef>
              <a:spcAft>
                <a:spcPts val="0"/>
              </a:spcAft>
              <a:defRPr/>
            </a:pPr>
            <a:endParaRPr lang="en-US" kern="0" dirty="0">
              <a:solidFill>
                <a:sysClr val="windowText" lastClr="000000"/>
              </a:solidFill>
              <a:latin typeface="Calibri" pitchFamily="34" charset="0"/>
              <a:cs typeface="Calibri" pitchFamily="34" charset="0"/>
            </a:endParaRPr>
          </a:p>
        </p:txBody>
      </p:sp>
      <p:pic>
        <p:nvPicPr>
          <p:cNvPr id="13319" name="Picture 2">
            <a:extLst>
              <a:ext uri="{FF2B5EF4-FFF2-40B4-BE49-F238E27FC236}">
                <a16:creationId xmlns:a16="http://schemas.microsoft.com/office/drawing/2014/main" id="{041F4093-27B2-4A88-AAB3-5F74E5B54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465" y="4648205"/>
            <a:ext cx="4106862" cy="200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11">
            <a:extLst>
              <a:ext uri="{FF2B5EF4-FFF2-40B4-BE49-F238E27FC236}">
                <a16:creationId xmlns:a16="http://schemas.microsoft.com/office/drawing/2014/main" id="{FD74D198-DED7-4969-906B-16CD7FED0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925513"/>
            <a:ext cx="4194175" cy="2724150"/>
          </a:xfrm>
          <a:prstGeom prst="rect">
            <a:avLst/>
          </a:prstGeom>
          <a:solidFill>
            <a:schemeClr val="tx1"/>
          </a:solidFill>
          <a:ln w="9525">
            <a:solidFill>
              <a:schemeClr val="tx1"/>
            </a:solidFill>
            <a:miter lim="800000"/>
            <a:headEnd/>
            <a:tailEnd/>
          </a:ln>
        </p:spPr>
      </p:pic>
      <p:sp>
        <p:nvSpPr>
          <p:cNvPr id="2" name="Rectangle 1">
            <a:extLst>
              <a:ext uri="{FF2B5EF4-FFF2-40B4-BE49-F238E27FC236}">
                <a16:creationId xmlns:a16="http://schemas.microsoft.com/office/drawing/2014/main" id="{B51E4EC4-26D2-4F75-BC56-9E77996AB48C}"/>
              </a:ext>
            </a:extLst>
          </p:cNvPr>
          <p:cNvSpPr/>
          <p:nvPr/>
        </p:nvSpPr>
        <p:spPr>
          <a:xfrm>
            <a:off x="252413" y="914400"/>
            <a:ext cx="4194175" cy="27352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a:t>Benefits of Membership for </a:t>
            </a:r>
            <a:r>
              <a:rPr lang="en-US" b="1" i="1"/>
              <a:t>New Members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000126" y="2160589"/>
            <a:ext cx="7305674" cy="4545011"/>
          </a:xfrm>
        </p:spPr>
        <p:txBody>
          <a:bodyPr>
            <a:normAutofit fontScale="92500"/>
          </a:bodyPr>
          <a:lstStyle/>
          <a:p>
            <a:r>
              <a:rPr lang="en-US" sz="2800" dirty="0"/>
              <a:t>State Level- California Teachers Association</a:t>
            </a:r>
          </a:p>
          <a:p>
            <a:pPr lvl="1"/>
            <a:r>
              <a:rPr lang="en-US" sz="2400" b="1" u="sng" dirty="0"/>
              <a:t>Life and Disability Insurance </a:t>
            </a:r>
            <a:r>
              <a:rPr lang="en-US" sz="2400" dirty="0"/>
              <a:t>with NO health exam required during </a:t>
            </a:r>
            <a:r>
              <a:rPr lang="en-US" sz="2400" b="1" u="sng" dirty="0"/>
              <a:t>Open Enrollment</a:t>
            </a:r>
          </a:p>
          <a:p>
            <a:pPr lvl="2"/>
            <a:r>
              <a:rPr lang="en-US" sz="2000" dirty="0"/>
              <a:t>Sign up time is 180 days from hire</a:t>
            </a:r>
          </a:p>
          <a:p>
            <a:pPr lvl="2"/>
            <a:r>
              <a:rPr lang="en-US" sz="2000" dirty="0"/>
              <a:t>Life Insurance up to $200,000</a:t>
            </a:r>
          </a:p>
          <a:p>
            <a:pPr lvl="2"/>
            <a:r>
              <a:rPr lang="en-US" sz="2000" dirty="0"/>
              <a:t>Disability covers up to 2 years of leave at 75% pay</a:t>
            </a:r>
          </a:p>
          <a:p>
            <a:pPr lvl="2"/>
            <a:r>
              <a:rPr lang="en-US" sz="2000" dirty="0"/>
              <a:t>Disability coverage also includes pregnancy leave</a:t>
            </a:r>
          </a:p>
          <a:p>
            <a:pPr lvl="2"/>
            <a:r>
              <a:rPr lang="en-US" sz="2000" dirty="0"/>
              <a:t>You are automatically accepted during Open Enrollment even if you have a pre-existing condition, like pregnancy</a:t>
            </a:r>
          </a:p>
          <a:p>
            <a:pPr marL="914400" lvl="2" indent="0">
              <a:buNone/>
            </a:pPr>
            <a:r>
              <a:rPr lang="en-US" sz="2000" dirty="0">
                <a:hlinkClick r:id="rId2">
                  <a:extLst>
                    <a:ext uri="{A12FA001-AC4F-418D-AE19-62706E023703}">
                      <ahyp:hlinkClr xmlns:ahyp="http://schemas.microsoft.com/office/drawing/2018/hyperlinkcolor" val="tx"/>
                    </a:ext>
                  </a:extLst>
                </a:hlinkClick>
              </a:rPr>
              <a:t>https://www.standard.com/cta/member</a:t>
            </a:r>
            <a:endParaRPr lang="en-US" sz="2000" b="1" u="sng" dirty="0"/>
          </a:p>
          <a:p>
            <a:pPr marL="914400" lvl="2" indent="0">
              <a:buNone/>
            </a:pPr>
            <a:endParaRPr lang="en-US" b="1" u="sng"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55214720"/>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6210300"/>
            <a:ext cx="2226827" cy="470306"/>
          </a:xfrm>
          <a:prstGeom prst="rect">
            <a:avLst/>
          </a:prstGeom>
        </p:spPr>
      </p:pic>
      <p:sp>
        <p:nvSpPr>
          <p:cNvPr id="7" name="Title 14">
            <a:extLst>
              <a:ext uri="{FF2B5EF4-FFF2-40B4-BE49-F238E27FC236}">
                <a16:creationId xmlns:a16="http://schemas.microsoft.com/office/drawing/2014/main" id="{D17271B3-C30C-484D-B5AA-E15FF583880B}"/>
              </a:ext>
            </a:extLst>
          </p:cNvPr>
          <p:cNvSpPr>
            <a:spLocks noGrp="1"/>
          </p:cNvSpPr>
          <p:nvPr>
            <p:ph type="ctrTitle" idx="4294967295"/>
          </p:nvPr>
        </p:nvSpPr>
        <p:spPr bwMode="auto">
          <a:xfrm>
            <a:off x="0" y="73025"/>
            <a:ext cx="8077200" cy="938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sz="3000" dirty="0">
                <a:solidFill>
                  <a:srgbClr val="00B0F0"/>
                </a:solidFill>
                <a:latin typeface="Arial" charset="0"/>
                <a:cs typeface="Arial" charset="0"/>
              </a:rPr>
              <a:t>CTA-endorsed Disability Insurance Coverage </a:t>
            </a:r>
            <a:br>
              <a:rPr lang="en-US" sz="3000" dirty="0">
                <a:solidFill>
                  <a:srgbClr val="00B0F0"/>
                </a:solidFill>
                <a:latin typeface="Arial" charset="0"/>
                <a:cs typeface="Arial" charset="0"/>
              </a:rPr>
            </a:br>
            <a:r>
              <a:rPr lang="en-US" sz="3000" dirty="0">
                <a:solidFill>
                  <a:srgbClr val="00B0F0"/>
                </a:solidFill>
                <a:latin typeface="Arial" charset="0"/>
                <a:cs typeface="Arial" charset="0"/>
              </a:rPr>
              <a:t>&amp; Life Insurance</a:t>
            </a:r>
          </a:p>
        </p:txBody>
      </p:sp>
      <p:sp>
        <p:nvSpPr>
          <p:cNvPr id="8" name="Content Placeholder 3">
            <a:extLst>
              <a:ext uri="{FF2B5EF4-FFF2-40B4-BE49-F238E27FC236}">
                <a16:creationId xmlns:a16="http://schemas.microsoft.com/office/drawing/2014/main" id="{0A25C5A0-8D4A-420E-A610-76A7B91ED51C}"/>
              </a:ext>
            </a:extLst>
          </p:cNvPr>
          <p:cNvSpPr txBox="1">
            <a:spLocks/>
          </p:cNvSpPr>
          <p:nvPr/>
        </p:nvSpPr>
        <p:spPr bwMode="auto">
          <a:xfrm>
            <a:off x="395925" y="1058425"/>
            <a:ext cx="8153400" cy="1676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Arial" charset="0"/>
                <a:cs typeface="Arial" charset="0"/>
              </a:rPr>
              <a:t>Protect Your Paycheck</a:t>
            </a:r>
          </a:p>
          <a:p>
            <a:r>
              <a:rPr lang="en-US" sz="1600" dirty="0"/>
              <a:t>Educators are not covered by state disability plan</a:t>
            </a:r>
            <a:endParaRPr lang="en-US" sz="1600" dirty="0">
              <a:latin typeface="Arial" charset="0"/>
              <a:cs typeface="Arial" charset="0"/>
            </a:endParaRPr>
          </a:p>
          <a:p>
            <a:r>
              <a:rPr lang="en-US" sz="1600" dirty="0">
                <a:latin typeface="Arial" charset="0"/>
                <a:cs typeface="Arial" charset="0"/>
              </a:rPr>
              <a:t>Disability insurance pays you if you’re out of work due to an injury, illness</a:t>
            </a:r>
            <a:br>
              <a:rPr lang="en-US" sz="1600" dirty="0">
                <a:latin typeface="Arial" charset="0"/>
                <a:cs typeface="Arial" charset="0"/>
              </a:rPr>
            </a:br>
            <a:r>
              <a:rPr lang="en-US" sz="1600" dirty="0">
                <a:latin typeface="Arial" charset="0"/>
                <a:cs typeface="Arial" charset="0"/>
              </a:rPr>
              <a:t>(including mental health disorders and substance abuse), pregnancy or childbirth</a:t>
            </a:r>
          </a:p>
          <a:p>
            <a:endParaRPr lang="en-US" sz="1800" dirty="0">
              <a:latin typeface="Arial" charset="0"/>
              <a:cs typeface="Arial" charset="0"/>
            </a:endParaRPr>
          </a:p>
          <a:p>
            <a:endParaRPr lang="en-US" sz="1800" dirty="0">
              <a:latin typeface="Arial" charset="0"/>
              <a:cs typeface="Arial" charset="0"/>
            </a:endParaRPr>
          </a:p>
          <a:p>
            <a:endParaRPr lang="en-US" sz="1800" dirty="0">
              <a:latin typeface="Arial" charset="0"/>
              <a:cs typeface="Arial" charset="0"/>
            </a:endParaRPr>
          </a:p>
        </p:txBody>
      </p:sp>
      <p:sp>
        <p:nvSpPr>
          <p:cNvPr id="13" name="Content Placeholder 3">
            <a:extLst>
              <a:ext uri="{FF2B5EF4-FFF2-40B4-BE49-F238E27FC236}">
                <a16:creationId xmlns:a16="http://schemas.microsoft.com/office/drawing/2014/main" id="{3BDB57CA-569C-4334-9FFE-A0331BFC17C9}"/>
              </a:ext>
            </a:extLst>
          </p:cNvPr>
          <p:cNvSpPr txBox="1">
            <a:spLocks/>
          </p:cNvSpPr>
          <p:nvPr/>
        </p:nvSpPr>
        <p:spPr bwMode="auto">
          <a:xfrm>
            <a:off x="395925" y="2383199"/>
            <a:ext cx="8153400" cy="1371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Arial" charset="0"/>
                <a:cs typeface="Arial" charset="0"/>
              </a:rPr>
              <a:t>Enroll with no health questions asked</a:t>
            </a:r>
          </a:p>
          <a:p>
            <a:r>
              <a:rPr lang="en-US" sz="1600" dirty="0"/>
              <a:t>CTA-endorsed Disability insurance</a:t>
            </a:r>
          </a:p>
          <a:p>
            <a:r>
              <a:rPr lang="en-US" sz="1600" dirty="0"/>
              <a:t>Up to $200,000 of CTA-endorsed Life insurance </a:t>
            </a:r>
          </a:p>
          <a:p>
            <a:r>
              <a:rPr lang="en-US" sz="1600" dirty="0"/>
              <a:t>Life Insurance coverage options for your Spouse/Domestic Partner and/or children </a:t>
            </a:r>
          </a:p>
          <a:p>
            <a:endParaRPr lang="en-US" sz="1600" dirty="0"/>
          </a:p>
          <a:p>
            <a:endParaRPr lang="en-US" sz="1600" dirty="0">
              <a:latin typeface="Arial" charset="0"/>
              <a:cs typeface="Arial" charset="0"/>
            </a:endParaRPr>
          </a:p>
          <a:p>
            <a:endParaRPr lang="en-US" sz="1800" dirty="0">
              <a:latin typeface="Arial" charset="0"/>
              <a:cs typeface="Arial" charset="0"/>
            </a:endParaRPr>
          </a:p>
          <a:p>
            <a:endParaRPr lang="en-US" sz="1800" dirty="0">
              <a:latin typeface="Arial" charset="0"/>
              <a:cs typeface="Arial" charset="0"/>
            </a:endParaRPr>
          </a:p>
          <a:p>
            <a:endParaRPr lang="en-US" sz="1800" dirty="0">
              <a:latin typeface="Arial" charset="0"/>
              <a:cs typeface="Arial" charset="0"/>
            </a:endParaRPr>
          </a:p>
        </p:txBody>
      </p:sp>
      <p:sp>
        <p:nvSpPr>
          <p:cNvPr id="14" name="Content Placeholder 3">
            <a:extLst>
              <a:ext uri="{FF2B5EF4-FFF2-40B4-BE49-F238E27FC236}">
                <a16:creationId xmlns:a16="http://schemas.microsoft.com/office/drawing/2014/main" id="{B86F9C0B-6B21-4572-AEC0-F759D2B31653}"/>
              </a:ext>
            </a:extLst>
          </p:cNvPr>
          <p:cNvSpPr txBox="1">
            <a:spLocks/>
          </p:cNvSpPr>
          <p:nvPr/>
        </p:nvSpPr>
        <p:spPr bwMode="auto">
          <a:xfrm>
            <a:off x="395139" y="3754799"/>
            <a:ext cx="8153400" cy="1371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Arial" charset="0"/>
                <a:cs typeface="Arial" charset="0"/>
              </a:rPr>
              <a:t>How to Enroll</a:t>
            </a:r>
          </a:p>
          <a:p>
            <a:r>
              <a:rPr lang="en-US" sz="1600" dirty="0"/>
              <a:t>Schedule a virtual appointment: </a:t>
            </a:r>
            <a:r>
              <a:rPr lang="en-US" sz="1600" b="1" dirty="0">
                <a:solidFill>
                  <a:srgbClr val="000099"/>
                </a:solidFill>
                <a:hlinkClick r:id="rId3">
                  <a:extLst>
                    <a:ext uri="{A12FA001-AC4F-418D-AE19-62706E023703}">
                      <ahyp:hlinkClr xmlns:ahyp="http://schemas.microsoft.com/office/drawing/2018/hyperlinkcolor" val="tx"/>
                    </a:ext>
                  </a:extLst>
                </a:hlinkClick>
              </a:rPr>
              <a:t>https://stdrd.co/team5</a:t>
            </a:r>
            <a:endParaRPr lang="en-US" sz="1600" b="1" dirty="0">
              <a:solidFill>
                <a:srgbClr val="000099"/>
              </a:solidFill>
            </a:endParaRPr>
          </a:p>
          <a:p>
            <a:r>
              <a:rPr lang="en-US" sz="1600" dirty="0"/>
              <a:t>Online: </a:t>
            </a:r>
            <a:r>
              <a:rPr lang="en-US" sz="1600" b="1" dirty="0">
                <a:solidFill>
                  <a:srgbClr val="000099"/>
                </a:solidFill>
                <a:hlinkClick r:id="rId4">
                  <a:extLst>
                    <a:ext uri="{A12FA001-AC4F-418D-AE19-62706E023703}">
                      <ahyp:hlinkClr xmlns:ahyp="http://schemas.microsoft.com/office/drawing/2018/hyperlinkcolor" val="tx"/>
                    </a:ext>
                  </a:extLst>
                </a:hlinkClick>
              </a:rPr>
              <a:t>standard.com/cta/</a:t>
            </a:r>
            <a:r>
              <a:rPr lang="en-US" sz="1600" b="1" dirty="0" err="1">
                <a:solidFill>
                  <a:srgbClr val="000099"/>
                </a:solidFill>
                <a:hlinkClick r:id="rId4">
                  <a:extLst>
                    <a:ext uri="{A12FA001-AC4F-418D-AE19-62706E023703}">
                      <ahyp:hlinkClr xmlns:ahyp="http://schemas.microsoft.com/office/drawing/2018/hyperlinkcolor" val="tx"/>
                    </a:ext>
                  </a:extLst>
                </a:hlinkClick>
              </a:rPr>
              <a:t>newhire</a:t>
            </a:r>
            <a:r>
              <a:rPr lang="en-US" sz="1600" b="1" dirty="0">
                <a:solidFill>
                  <a:srgbClr val="000099"/>
                </a:solidFill>
                <a:hlinkClick r:id="rId4">
                  <a:extLst>
                    <a:ext uri="{A12FA001-AC4F-418D-AE19-62706E023703}">
                      <ahyp:hlinkClr xmlns:ahyp="http://schemas.microsoft.com/office/drawing/2018/hyperlinkcolor" val="tx"/>
                    </a:ext>
                  </a:extLst>
                </a:hlinkClick>
              </a:rPr>
              <a:t> </a:t>
            </a:r>
            <a:endParaRPr lang="en-US" sz="1600" b="1" dirty="0">
              <a:solidFill>
                <a:srgbClr val="000099"/>
              </a:solidFill>
            </a:endParaRPr>
          </a:p>
          <a:p>
            <a:r>
              <a:rPr lang="en-US" sz="1600" dirty="0"/>
              <a:t>Quick enroll: Scan this code with your smartphone </a:t>
            </a:r>
            <a:r>
              <a:rPr lang="en-US" sz="1600" dirty="0">
                <a:sym typeface="Wingdings" panose="05000000000000000000" pitchFamily="2" charset="2"/>
              </a:rPr>
              <a:t></a:t>
            </a:r>
            <a:endParaRPr lang="en-US" sz="1600" dirty="0"/>
          </a:p>
          <a:p>
            <a:endParaRPr lang="en-US" sz="1600" dirty="0"/>
          </a:p>
          <a:p>
            <a:endParaRPr lang="en-US" sz="1600" dirty="0"/>
          </a:p>
          <a:p>
            <a:endParaRPr lang="en-US" sz="1600" dirty="0">
              <a:latin typeface="Arial" charset="0"/>
              <a:cs typeface="Arial" charset="0"/>
            </a:endParaRPr>
          </a:p>
          <a:p>
            <a:endParaRPr lang="en-US" sz="1800" dirty="0">
              <a:latin typeface="Arial" charset="0"/>
              <a:cs typeface="Arial" charset="0"/>
            </a:endParaRPr>
          </a:p>
          <a:p>
            <a:endParaRPr lang="en-US" sz="1800" dirty="0">
              <a:latin typeface="Arial" charset="0"/>
              <a:cs typeface="Arial" charset="0"/>
            </a:endParaRPr>
          </a:p>
          <a:p>
            <a:endParaRPr lang="en-US" sz="1800" dirty="0">
              <a:latin typeface="Arial" charset="0"/>
              <a:cs typeface="Arial" charset="0"/>
            </a:endParaRPr>
          </a:p>
        </p:txBody>
      </p:sp>
      <p:sp>
        <p:nvSpPr>
          <p:cNvPr id="15" name="Content Placeholder 3">
            <a:extLst>
              <a:ext uri="{FF2B5EF4-FFF2-40B4-BE49-F238E27FC236}">
                <a16:creationId xmlns:a16="http://schemas.microsoft.com/office/drawing/2014/main" id="{F450B49B-67C5-4D8E-92F2-1A72AA7370DE}"/>
              </a:ext>
            </a:extLst>
          </p:cNvPr>
          <p:cNvSpPr txBox="1">
            <a:spLocks/>
          </p:cNvSpPr>
          <p:nvPr/>
        </p:nvSpPr>
        <p:spPr bwMode="auto">
          <a:xfrm>
            <a:off x="395139" y="5126399"/>
            <a:ext cx="8153400" cy="1371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Arial" charset="0"/>
                <a:cs typeface="Arial" charset="0"/>
              </a:rPr>
              <a:t>Learn More</a:t>
            </a:r>
          </a:p>
          <a:p>
            <a:r>
              <a:rPr lang="en-US" sz="1600" dirty="0"/>
              <a:t>New Hire Flyer: </a:t>
            </a:r>
            <a:r>
              <a:rPr lang="en-US" sz="1600" b="1" dirty="0">
                <a:solidFill>
                  <a:srgbClr val="000099"/>
                </a:solidFill>
                <a:hlinkClick r:id="rId5">
                  <a:extLst>
                    <a:ext uri="{A12FA001-AC4F-418D-AE19-62706E023703}">
                      <ahyp:hlinkClr xmlns:ahyp="http://schemas.microsoft.com/office/drawing/2018/hyperlinkcolor" val="tx"/>
                    </a:ext>
                  </a:extLst>
                </a:hlinkClick>
              </a:rPr>
              <a:t>https://stdrd.co/newhireflyer</a:t>
            </a:r>
            <a:endParaRPr lang="en-US" sz="1600" b="1" dirty="0">
              <a:solidFill>
                <a:srgbClr val="000099"/>
              </a:solidFill>
            </a:endParaRPr>
          </a:p>
          <a:p>
            <a:r>
              <a:rPr lang="en-US" sz="1600" dirty="0"/>
              <a:t>Member Enrollment Brochure: </a:t>
            </a:r>
            <a:r>
              <a:rPr lang="en-US" sz="1600" b="1" dirty="0">
                <a:solidFill>
                  <a:srgbClr val="000099"/>
                </a:solidFill>
                <a:hlinkClick r:id="rId6">
                  <a:extLst>
                    <a:ext uri="{A12FA001-AC4F-418D-AE19-62706E023703}">
                      <ahyp:hlinkClr xmlns:ahyp="http://schemas.microsoft.com/office/drawing/2018/hyperlinkcolor" val="tx"/>
                    </a:ext>
                  </a:extLst>
                </a:hlinkClick>
              </a:rPr>
              <a:t>https://stdrd.co/booklet</a:t>
            </a:r>
            <a:endParaRPr lang="en-US" sz="1600" b="1" dirty="0">
              <a:solidFill>
                <a:srgbClr val="000099"/>
              </a:solidFill>
            </a:endParaRPr>
          </a:p>
          <a:p>
            <a:endParaRPr lang="en-US" sz="1600" dirty="0"/>
          </a:p>
          <a:p>
            <a:endParaRPr lang="en-US" sz="1600" dirty="0">
              <a:latin typeface="Arial" charset="0"/>
              <a:cs typeface="Arial" charset="0"/>
            </a:endParaRPr>
          </a:p>
          <a:p>
            <a:pPr marL="0" indent="0">
              <a:buNone/>
            </a:pPr>
            <a:endParaRPr lang="en-US" sz="1800" dirty="0">
              <a:latin typeface="Arial" charset="0"/>
              <a:cs typeface="Arial" charset="0"/>
            </a:endParaRPr>
          </a:p>
          <a:p>
            <a:endParaRPr lang="en-US" sz="1800" dirty="0">
              <a:latin typeface="Arial" charset="0"/>
              <a:cs typeface="Arial" charset="0"/>
            </a:endParaRPr>
          </a:p>
        </p:txBody>
      </p:sp>
      <p:sp>
        <p:nvSpPr>
          <p:cNvPr id="17" name="TextBox 16">
            <a:extLst>
              <a:ext uri="{FF2B5EF4-FFF2-40B4-BE49-F238E27FC236}">
                <a16:creationId xmlns:a16="http://schemas.microsoft.com/office/drawing/2014/main" id="{42481787-629E-412A-89E4-AE870A608893}"/>
              </a:ext>
            </a:extLst>
          </p:cNvPr>
          <p:cNvSpPr txBox="1"/>
          <p:nvPr/>
        </p:nvSpPr>
        <p:spPr>
          <a:xfrm>
            <a:off x="345649" y="6260787"/>
            <a:ext cx="6055151" cy="369332"/>
          </a:xfrm>
          <a:prstGeom prst="rect">
            <a:avLst/>
          </a:prstGeom>
          <a:noFill/>
        </p:spPr>
        <p:txBody>
          <a:bodyPr wrap="square" rtlCol="0">
            <a:spAutoFit/>
          </a:bodyPr>
          <a:lstStyle/>
          <a:p>
            <a:r>
              <a:rPr lang="en-US" sz="600" dirty="0"/>
              <a:t>For costs and further details of the coverage and this enrollment opportunity, including the exclusions, benefit waiting periods, any reductions or limitations and the terms under which the policy may be continued in force, please contact Standard Insurance Company at 800.522.0406 (TTY). Standard Insurance Company, 1100 SW Sixth Avenue, Portland, OR 97204.  GP190-LTD/S399/CTA.1 GP190-LIFE/S399/CTA.3</a:t>
            </a:r>
          </a:p>
        </p:txBody>
      </p:sp>
      <p:pic>
        <p:nvPicPr>
          <p:cNvPr id="19" name="Picture 18" descr="A picture containing piece, black, white, sign&#10;&#10;Description automatically generated">
            <a:extLst>
              <a:ext uri="{FF2B5EF4-FFF2-40B4-BE49-F238E27FC236}">
                <a16:creationId xmlns:a16="http://schemas.microsoft.com/office/drawing/2014/main" id="{C7454B51-44AB-4455-9047-FB9C523A1195}"/>
              </a:ext>
            </a:extLst>
          </p:cNvPr>
          <p:cNvPicPr>
            <a:picLocks noChangeAspect="1"/>
          </p:cNvPicPr>
          <p:nvPr/>
        </p:nvPicPr>
        <p:blipFill>
          <a:blip r:embed="rId7"/>
          <a:stretch>
            <a:fillRect/>
          </a:stretch>
        </p:blipFill>
        <p:spPr>
          <a:xfrm>
            <a:off x="6593895" y="3985011"/>
            <a:ext cx="1143000" cy="1143000"/>
          </a:xfrm>
          <a:prstGeom prst="rect">
            <a:avLst/>
          </a:prstGeom>
        </p:spPr>
      </p:pic>
    </p:spTree>
    <p:extLst>
      <p:ext uri="{BB962C8B-B14F-4D97-AF65-F5344CB8AC3E}">
        <p14:creationId xmlns:p14="http://schemas.microsoft.com/office/powerpoint/2010/main" val="231190768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F4D1-295B-42F2-9C5A-22AC9B70BE4B}"/>
              </a:ext>
            </a:extLst>
          </p:cNvPr>
          <p:cNvSpPr>
            <a:spLocks noGrp="1"/>
          </p:cNvSpPr>
          <p:nvPr>
            <p:ph type="title"/>
          </p:nvPr>
        </p:nvSpPr>
        <p:spPr>
          <a:xfrm>
            <a:off x="457200" y="228600"/>
            <a:ext cx="7010400" cy="792162"/>
          </a:xfrm>
        </p:spPr>
        <p:txBody>
          <a:bodyPr/>
          <a:lstStyle/>
          <a:p>
            <a:r>
              <a:rPr lang="en-US" dirty="0">
                <a:solidFill>
                  <a:srgbClr val="00B0F0"/>
                </a:solidFill>
              </a:rPr>
              <a:t>CTA </a:t>
            </a:r>
            <a:r>
              <a:rPr lang="en-US" dirty="0" err="1">
                <a:solidFill>
                  <a:srgbClr val="00B0F0"/>
                </a:solidFill>
              </a:rPr>
              <a:t>MyDeals</a:t>
            </a:r>
            <a:endParaRPr lang="en-US" dirty="0">
              <a:solidFill>
                <a:srgbClr val="00B0F0"/>
              </a:solidFill>
            </a:endParaRPr>
          </a:p>
        </p:txBody>
      </p:sp>
      <p:pic>
        <p:nvPicPr>
          <p:cNvPr id="8" name="Content Placeholder 7" descr="A close up of food&#10;&#10;Description generated with high confidence">
            <a:extLst>
              <a:ext uri="{FF2B5EF4-FFF2-40B4-BE49-F238E27FC236}">
                <a16:creationId xmlns:a16="http://schemas.microsoft.com/office/drawing/2014/main" id="{8BD8EA5A-CE6B-4B54-90C6-BA73F754CCC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1287650"/>
            <a:ext cx="2569756" cy="5564379"/>
          </a:xfrm>
        </p:spPr>
      </p:pic>
      <p:pic>
        <p:nvPicPr>
          <p:cNvPr id="10" name="Content Placeholder 9" descr="A screenshot of a cell phone&#10;&#10;Description generated with very high confidence">
            <a:extLst>
              <a:ext uri="{FF2B5EF4-FFF2-40B4-BE49-F238E27FC236}">
                <a16:creationId xmlns:a16="http://schemas.microsoft.com/office/drawing/2014/main" id="{76FB0F54-A323-43F7-956C-D5F2395AA259}"/>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429000" y="1287649"/>
            <a:ext cx="2569756" cy="5564379"/>
          </a:xfrm>
        </p:spPr>
      </p:pic>
      <p:pic>
        <p:nvPicPr>
          <p:cNvPr id="12" name="Picture 11" descr="A screenshot of a cell phone&#10;&#10;Description generated with very high confidence">
            <a:extLst>
              <a:ext uri="{FF2B5EF4-FFF2-40B4-BE49-F238E27FC236}">
                <a16:creationId xmlns:a16="http://schemas.microsoft.com/office/drawing/2014/main" id="{3AF15C32-8F2C-4CBE-A3FE-3635FB8598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287651"/>
            <a:ext cx="2569756" cy="5564378"/>
          </a:xfrm>
          <a:prstGeom prst="rect">
            <a:avLst/>
          </a:prstGeom>
        </p:spPr>
      </p:pic>
    </p:spTree>
    <p:extLst>
      <p:ext uri="{BB962C8B-B14F-4D97-AF65-F5344CB8AC3E}">
        <p14:creationId xmlns:p14="http://schemas.microsoft.com/office/powerpoint/2010/main" val="2123497671"/>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0934"/>
            <a:ext cx="6973103" cy="679380"/>
          </a:xfrm>
        </p:spPr>
        <p:txBody>
          <a:bodyPr>
            <a:normAutofit/>
          </a:bodyPr>
          <a:lstStyle/>
          <a:p>
            <a:r>
              <a:rPr lang="en-US" sz="3600" b="1" dirty="0">
                <a:solidFill>
                  <a:srgbClr val="00B0F0"/>
                </a:solidFill>
              </a:rPr>
              <a:t>NEA Magazine Service</a:t>
            </a:r>
          </a:p>
        </p:txBody>
      </p:sp>
      <p:sp>
        <p:nvSpPr>
          <p:cNvPr id="20" name="Content Placeholder 5"/>
          <p:cNvSpPr>
            <a:spLocks noGrp="1"/>
          </p:cNvSpPr>
          <p:nvPr>
            <p:ph idx="1"/>
          </p:nvPr>
        </p:nvSpPr>
        <p:spPr>
          <a:xfrm>
            <a:off x="227127" y="1381978"/>
            <a:ext cx="4794208" cy="4180622"/>
          </a:xfrm>
          <a:prstGeom prst="rect">
            <a:avLst/>
          </a:prstGeom>
        </p:spPr>
        <p:txBody>
          <a:bodyPr>
            <a:noAutofit/>
          </a:bodyPr>
          <a:lstStyle/>
          <a:p>
            <a:pPr marL="0" lvl="3" indent="0">
              <a:buNone/>
              <a:defRPr/>
            </a:pPr>
            <a:r>
              <a:rPr lang="en-US" sz="2150" b="1" dirty="0"/>
              <a:t>Over 1000 titles at up to 85% off </a:t>
            </a:r>
            <a:r>
              <a:rPr lang="en-US" sz="2150" dirty="0"/>
              <a:t>newsstand prices with a guarantee to match the lowest prices of any magazine program available. </a:t>
            </a:r>
          </a:p>
          <a:p>
            <a:pPr marL="406400" lvl="3" indent="-406400">
              <a:defRPr/>
            </a:pPr>
            <a:r>
              <a:rPr lang="en-US" sz="2150" dirty="0"/>
              <a:t>Choose from selections covering news, sports, fitness, entertainment, hobbies, family and education—you are sure to find what you’re looking for—at the </a:t>
            </a:r>
            <a:r>
              <a:rPr lang="en-US" sz="2150" b="1" dirty="0"/>
              <a:t>guaranteed lowest introductory price</a:t>
            </a:r>
            <a:r>
              <a:rPr lang="en-US" sz="2150" dirty="0"/>
              <a:t> available!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4933" y="336091"/>
            <a:ext cx="2951690" cy="623549"/>
          </a:xfrm>
          <a:prstGeom prst="rect">
            <a:avLst/>
          </a:prstGeom>
        </p:spPr>
      </p:pic>
      <p:pic>
        <p:nvPicPr>
          <p:cNvPr id="3" name="Picture 2"/>
          <p:cNvPicPr>
            <a:picLocks noChangeAspect="1"/>
          </p:cNvPicPr>
          <p:nvPr/>
        </p:nvPicPr>
        <p:blipFill>
          <a:blip r:embed="rId5"/>
          <a:stretch>
            <a:fillRect/>
          </a:stretch>
        </p:blipFill>
        <p:spPr>
          <a:xfrm>
            <a:off x="5391393" y="1381978"/>
            <a:ext cx="3745028" cy="726222"/>
          </a:xfrm>
          <a:prstGeom prst="rect">
            <a:avLst/>
          </a:prstGeom>
        </p:spPr>
      </p:pic>
      <p:pic>
        <p:nvPicPr>
          <p:cNvPr id="12" name="Picture 11"/>
          <p:cNvPicPr>
            <a:picLocks noChangeAspect="1"/>
          </p:cNvPicPr>
          <p:nvPr/>
        </p:nvPicPr>
        <p:blipFill>
          <a:blip r:embed="rId6"/>
          <a:stretch>
            <a:fillRect/>
          </a:stretch>
        </p:blipFill>
        <p:spPr>
          <a:xfrm>
            <a:off x="5478235" y="2702779"/>
            <a:ext cx="3388316" cy="1373921"/>
          </a:xfrm>
          <a:prstGeom prst="rect">
            <a:avLst/>
          </a:prstGeom>
        </p:spPr>
      </p:pic>
      <p:pic>
        <p:nvPicPr>
          <p:cNvPr id="13" name="Picture 12"/>
          <p:cNvPicPr>
            <a:picLocks noChangeAspect="1"/>
          </p:cNvPicPr>
          <p:nvPr/>
        </p:nvPicPr>
        <p:blipFill>
          <a:blip r:embed="rId7"/>
          <a:stretch>
            <a:fillRect/>
          </a:stretch>
        </p:blipFill>
        <p:spPr>
          <a:xfrm>
            <a:off x="5478235" y="4059476"/>
            <a:ext cx="3365648" cy="1338025"/>
          </a:xfrm>
          <a:prstGeom prst="rect">
            <a:avLst/>
          </a:prstGeom>
        </p:spPr>
      </p:pic>
      <p:pic>
        <p:nvPicPr>
          <p:cNvPr id="14" name="Picture 13"/>
          <p:cNvPicPr>
            <a:picLocks noChangeAspect="1"/>
          </p:cNvPicPr>
          <p:nvPr/>
        </p:nvPicPr>
        <p:blipFill>
          <a:blip r:embed="rId8"/>
          <a:stretch>
            <a:fillRect/>
          </a:stretch>
        </p:blipFill>
        <p:spPr>
          <a:xfrm>
            <a:off x="5490935" y="5407996"/>
            <a:ext cx="1016807" cy="1320801"/>
          </a:xfrm>
          <a:prstGeom prst="rect">
            <a:avLst/>
          </a:prstGeom>
        </p:spPr>
      </p:pic>
      <p:pic>
        <p:nvPicPr>
          <p:cNvPr id="15" name="Picture 14"/>
          <p:cNvPicPr>
            <a:picLocks noChangeAspect="1"/>
          </p:cNvPicPr>
          <p:nvPr/>
        </p:nvPicPr>
        <p:blipFill>
          <a:blip r:embed="rId9"/>
          <a:stretch>
            <a:fillRect/>
          </a:stretch>
        </p:blipFill>
        <p:spPr>
          <a:xfrm>
            <a:off x="6637690" y="5397501"/>
            <a:ext cx="2206193" cy="1359266"/>
          </a:xfrm>
          <a:prstGeom prst="rect">
            <a:avLst/>
          </a:prstGeom>
        </p:spPr>
      </p:pic>
      <p:sp>
        <p:nvSpPr>
          <p:cNvPr id="16" name="TextBox 15"/>
          <p:cNvSpPr txBox="1"/>
          <p:nvPr/>
        </p:nvSpPr>
        <p:spPr>
          <a:xfrm>
            <a:off x="5567135" y="2108200"/>
            <a:ext cx="3204605" cy="461665"/>
          </a:xfrm>
          <a:prstGeom prst="rect">
            <a:avLst/>
          </a:prstGeom>
          <a:noFill/>
        </p:spPr>
        <p:txBody>
          <a:bodyPr wrap="square" rtlCol="0">
            <a:spAutoFit/>
          </a:bodyPr>
          <a:lstStyle/>
          <a:p>
            <a:pPr algn="ctr"/>
            <a:r>
              <a:rPr lang="en-US" sz="2400" b="1" dirty="0">
                <a:solidFill>
                  <a:srgbClr val="000099"/>
                </a:solidFill>
                <a:latin typeface="Times New Roman" panose="02020603050405020304" pitchFamily="18" charset="0"/>
                <a:cs typeface="Times New Roman" panose="02020603050405020304" pitchFamily="18" charset="0"/>
              </a:rPr>
              <a:t>www.neamb.com/cta</a:t>
            </a:r>
          </a:p>
        </p:txBody>
      </p:sp>
      <p:pic>
        <p:nvPicPr>
          <p:cNvPr id="17" name="Picture 2" descr="http://www.autoliquidatorscredit.com/wp-content/uploads/2013/05/red-arrow-curved-upright_fli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flipV="1">
            <a:off x="5086309" y="2000686"/>
            <a:ext cx="529851" cy="5298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90601190"/>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444537" y="304800"/>
            <a:ext cx="4452085" cy="2930525"/>
          </a:xfrm>
          <a:prstGeom prst="rect">
            <a:avLst/>
          </a:prstGeom>
        </p:spPr>
      </p:pic>
      <p:pic>
        <p:nvPicPr>
          <p:cNvPr id="10" name="Picture 9"/>
          <p:cNvPicPr>
            <a:picLocks noChangeAspect="1"/>
          </p:cNvPicPr>
          <p:nvPr/>
        </p:nvPicPr>
        <p:blipFill>
          <a:blip r:embed="rId5"/>
          <a:stretch>
            <a:fillRect/>
          </a:stretch>
        </p:blipFill>
        <p:spPr>
          <a:xfrm>
            <a:off x="381000" y="292223"/>
            <a:ext cx="2378977" cy="686715"/>
          </a:xfrm>
          <a:prstGeom prst="rect">
            <a:avLst/>
          </a:prstGeom>
        </p:spPr>
      </p:pic>
      <p:pic>
        <p:nvPicPr>
          <p:cNvPr id="11" name="Picture 10"/>
          <p:cNvPicPr>
            <a:picLocks noChangeAspect="1"/>
          </p:cNvPicPr>
          <p:nvPr/>
        </p:nvPicPr>
        <p:blipFill>
          <a:blip r:embed="rId6"/>
          <a:stretch>
            <a:fillRect/>
          </a:stretch>
        </p:blipFill>
        <p:spPr>
          <a:xfrm>
            <a:off x="4330699" y="3236912"/>
            <a:ext cx="4553685" cy="3546031"/>
          </a:xfrm>
          <a:prstGeom prst="rect">
            <a:avLst/>
          </a:prstGeom>
        </p:spPr>
      </p:pic>
      <p:pic>
        <p:nvPicPr>
          <p:cNvPr id="12" name="Picture 11"/>
          <p:cNvPicPr>
            <a:picLocks noChangeAspect="1"/>
          </p:cNvPicPr>
          <p:nvPr/>
        </p:nvPicPr>
        <p:blipFill>
          <a:blip r:embed="rId7"/>
          <a:stretch>
            <a:fillRect/>
          </a:stretch>
        </p:blipFill>
        <p:spPr>
          <a:xfrm>
            <a:off x="651092" y="3048000"/>
            <a:ext cx="2108885" cy="3386682"/>
          </a:xfrm>
          <a:prstGeom prst="rect">
            <a:avLst/>
          </a:prstGeom>
        </p:spPr>
      </p:pic>
      <p:sp>
        <p:nvSpPr>
          <p:cNvPr id="14" name="Content Placeholder 5"/>
          <p:cNvSpPr>
            <a:spLocks noGrp="1"/>
          </p:cNvSpPr>
          <p:nvPr>
            <p:ph idx="1"/>
          </p:nvPr>
        </p:nvSpPr>
        <p:spPr>
          <a:xfrm>
            <a:off x="340851" y="1232824"/>
            <a:ext cx="4036171" cy="1700334"/>
          </a:xfrm>
          <a:prstGeom prst="rect">
            <a:avLst/>
          </a:prstGeom>
        </p:spPr>
        <p:txBody>
          <a:bodyPr>
            <a:noAutofit/>
          </a:bodyPr>
          <a:lstStyle/>
          <a:p>
            <a:pPr marL="285750" lvl="3" indent="-285750">
              <a:defRPr/>
            </a:pPr>
            <a:r>
              <a:rPr lang="en-US" sz="2000" b="1" dirty="0"/>
              <a:t>Shop various categories</a:t>
            </a:r>
          </a:p>
          <a:p>
            <a:pPr marL="285750" lvl="3" indent="-285750">
              <a:defRPr/>
            </a:pPr>
            <a:r>
              <a:rPr lang="en-US" sz="2000" b="1" dirty="0"/>
              <a:t>Add reminders for offers at your favorite stores</a:t>
            </a:r>
          </a:p>
        </p:txBody>
      </p:sp>
      <p:pic>
        <p:nvPicPr>
          <p:cNvPr id="4" name="Picture 3"/>
          <p:cNvPicPr>
            <a:picLocks noChangeAspect="1"/>
          </p:cNvPicPr>
          <p:nvPr/>
        </p:nvPicPr>
        <p:blipFill>
          <a:blip r:embed="rId8"/>
          <a:stretch>
            <a:fillRect/>
          </a:stretch>
        </p:blipFill>
        <p:spPr>
          <a:xfrm>
            <a:off x="4377022" y="644908"/>
            <a:ext cx="1943100" cy="285750"/>
          </a:xfrm>
          <a:prstGeom prst="rect">
            <a:avLst/>
          </a:prstGeom>
        </p:spPr>
      </p:pic>
    </p:spTree>
    <p:custDataLst>
      <p:tags r:id="rId1"/>
    </p:custDataLst>
    <p:extLst>
      <p:ext uri="{BB962C8B-B14F-4D97-AF65-F5344CB8AC3E}">
        <p14:creationId xmlns:p14="http://schemas.microsoft.com/office/powerpoint/2010/main" val="1889383626"/>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7176" name="Group 7175">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177" name="Straight Connector 7176">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78" name="Straight Connector 7177">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79"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0"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1" name="Isosceles Triangle 7180">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2"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3"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4"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5" name="Isosceles Triangle 7184">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6" name="Isosceles Triangle 7185">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170" name="Rectangle 2"/>
          <p:cNvSpPr>
            <a:spLocks noGrp="1" noChangeArrowheads="1"/>
          </p:cNvSpPr>
          <p:nvPr>
            <p:ph type="title"/>
          </p:nvPr>
        </p:nvSpPr>
        <p:spPr>
          <a:xfrm>
            <a:off x="508000" y="609600"/>
            <a:ext cx="6447501" cy="1320800"/>
          </a:xfrm>
        </p:spPr>
        <p:txBody>
          <a:bodyPr vert="horz" lIns="91440" tIns="45720" rIns="91440" bIns="45720" rtlCol="0" anchor="t">
            <a:normAutofit/>
          </a:bodyPr>
          <a:lstStyle/>
          <a:p>
            <a:pPr>
              <a:lnSpc>
                <a:spcPct val="90000"/>
              </a:lnSpc>
            </a:pPr>
            <a:r>
              <a:rPr lang="en-US" altLang="en-US" sz="2800" b="1" dirty="0"/>
              <a:t>Moorpark Educators Association</a:t>
            </a:r>
            <a:br>
              <a:rPr lang="en-US" altLang="en-US" sz="2800" b="1" dirty="0"/>
            </a:br>
            <a:br>
              <a:rPr lang="en-US" altLang="en-US" sz="2800" b="1" dirty="0"/>
            </a:br>
            <a:r>
              <a:rPr lang="en-US" altLang="en-US" sz="2800" b="1" dirty="0"/>
              <a:t>MEA</a:t>
            </a:r>
          </a:p>
        </p:txBody>
      </p:sp>
      <p:sp>
        <p:nvSpPr>
          <p:cNvPr id="7171" name="Rectangle 3"/>
          <p:cNvSpPr>
            <a:spLocks noGrp="1" noChangeArrowheads="1"/>
          </p:cNvSpPr>
          <p:nvPr>
            <p:ph idx="4294967295"/>
          </p:nvPr>
        </p:nvSpPr>
        <p:spPr>
          <a:xfrm>
            <a:off x="507999" y="2160589"/>
            <a:ext cx="3308038" cy="3880773"/>
          </a:xfrm>
        </p:spPr>
        <p:txBody>
          <a:bodyPr vert="horz" lIns="91440" tIns="45720" rIns="91440" bIns="45720" rtlCol="0">
            <a:normAutofit fontScale="92500" lnSpcReduction="10000"/>
          </a:bodyPr>
          <a:lstStyle/>
          <a:p>
            <a:r>
              <a:rPr lang="en-US" altLang="en-US" sz="2400" dirty="0"/>
              <a:t>We are your exclusive representative in MUSD</a:t>
            </a:r>
          </a:p>
          <a:p>
            <a:r>
              <a:rPr lang="en-US" altLang="en-US" sz="2400" dirty="0"/>
              <a:t>Membership in MEA automatically entitles you to membership in</a:t>
            </a:r>
          </a:p>
          <a:p>
            <a:pPr lvl="1"/>
            <a:r>
              <a:rPr lang="en-US" altLang="en-US" sz="2000" dirty="0"/>
              <a:t>CTA (California Teachers Association)</a:t>
            </a:r>
          </a:p>
          <a:p>
            <a:pPr lvl="1"/>
            <a:r>
              <a:rPr lang="en-US" altLang="en-US" sz="2000" dirty="0"/>
              <a:t>NEA (National Educators Association)</a:t>
            </a:r>
          </a:p>
        </p:txBody>
      </p:sp>
      <p:pic>
        <p:nvPicPr>
          <p:cNvPr id="7" name="Picture 6" descr="A close up of a sign&#10;&#10;Description automatically generated">
            <a:extLst>
              <a:ext uri="{FF2B5EF4-FFF2-40B4-BE49-F238E27FC236}">
                <a16:creationId xmlns:a16="http://schemas.microsoft.com/office/drawing/2014/main" id="{5F58E2D3-5452-4D0F-91FA-7E947A58D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995" y="4692903"/>
            <a:ext cx="2958412" cy="898901"/>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CEA5413-AB0D-4C97-A27A-239CAC1CF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8995" y="3741475"/>
            <a:ext cx="2958411" cy="785257"/>
          </a:xfrm>
          <a:prstGeom prst="rect">
            <a:avLst/>
          </a:prstGeom>
        </p:spPr>
      </p:pic>
      <p:pic>
        <p:nvPicPr>
          <p:cNvPr id="3" name="Picture 2" descr="A black background with blue text&#10;&#10;Description automatically generated">
            <a:extLst>
              <a:ext uri="{FF2B5EF4-FFF2-40B4-BE49-F238E27FC236}">
                <a16:creationId xmlns:a16="http://schemas.microsoft.com/office/drawing/2014/main" id="{092ADBCF-5904-08CF-D675-6536F64AE2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503" y="1907378"/>
            <a:ext cx="4004165" cy="1644903"/>
          </a:xfrm>
          <a:prstGeom prst="rect">
            <a:avLst/>
          </a:prstGeom>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590800" y="1600200"/>
            <a:ext cx="5111750" cy="978867"/>
          </a:xfrm>
          <a:prstGeom prst="rect">
            <a:avLst/>
          </a:prstGeom>
        </p:spPr>
      </p:pic>
      <p:pic>
        <p:nvPicPr>
          <p:cNvPr id="6" name="Picture 5"/>
          <p:cNvPicPr>
            <a:picLocks noChangeAspect="1"/>
          </p:cNvPicPr>
          <p:nvPr/>
        </p:nvPicPr>
        <p:blipFill>
          <a:blip r:embed="rId2"/>
          <a:stretch>
            <a:fillRect/>
          </a:stretch>
        </p:blipFill>
        <p:spPr>
          <a:xfrm>
            <a:off x="1600201" y="381000"/>
            <a:ext cx="7162800" cy="2438400"/>
          </a:xfrm>
          <a:prstGeom prst="rect">
            <a:avLst/>
          </a:prstGeom>
        </p:spPr>
      </p:pic>
      <p:pic>
        <p:nvPicPr>
          <p:cNvPr id="7" name="Picture 6"/>
          <p:cNvPicPr>
            <a:picLocks noChangeAspect="1"/>
          </p:cNvPicPr>
          <p:nvPr/>
        </p:nvPicPr>
        <p:blipFill>
          <a:blip r:embed="rId3"/>
          <a:stretch>
            <a:fillRect/>
          </a:stretch>
        </p:blipFill>
        <p:spPr>
          <a:xfrm>
            <a:off x="1096206" y="2895600"/>
            <a:ext cx="8047794" cy="838200"/>
          </a:xfrm>
          <a:prstGeom prst="rect">
            <a:avLst/>
          </a:prstGeom>
        </p:spPr>
      </p:pic>
      <p:pic>
        <p:nvPicPr>
          <p:cNvPr id="8" name="Picture 7"/>
          <p:cNvPicPr>
            <a:picLocks noChangeAspect="1"/>
          </p:cNvPicPr>
          <p:nvPr/>
        </p:nvPicPr>
        <p:blipFill>
          <a:blip r:embed="rId4"/>
          <a:stretch>
            <a:fillRect/>
          </a:stretch>
        </p:blipFill>
        <p:spPr>
          <a:xfrm>
            <a:off x="1109146" y="3886200"/>
            <a:ext cx="2002594" cy="1905000"/>
          </a:xfrm>
          <a:prstGeom prst="rect">
            <a:avLst/>
          </a:prstGeom>
        </p:spPr>
      </p:pic>
      <p:pic>
        <p:nvPicPr>
          <p:cNvPr id="9" name="Picture 8"/>
          <p:cNvPicPr>
            <a:picLocks noChangeAspect="1"/>
          </p:cNvPicPr>
          <p:nvPr/>
        </p:nvPicPr>
        <p:blipFill>
          <a:blip r:embed="rId5"/>
          <a:stretch>
            <a:fillRect/>
          </a:stretch>
        </p:blipFill>
        <p:spPr>
          <a:xfrm>
            <a:off x="3098801" y="3886200"/>
            <a:ext cx="6045200" cy="2362200"/>
          </a:xfrm>
          <a:prstGeom prst="rect">
            <a:avLst/>
          </a:prstGeom>
        </p:spPr>
      </p:pic>
    </p:spTree>
    <p:extLst>
      <p:ext uri="{BB962C8B-B14F-4D97-AF65-F5344CB8AC3E}">
        <p14:creationId xmlns:p14="http://schemas.microsoft.com/office/powerpoint/2010/main" val="683446825"/>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3526" y="62514"/>
            <a:ext cx="4003674" cy="1080486"/>
          </a:xfrm>
        </p:spPr>
        <p:txBody>
          <a:bodyPr>
            <a:normAutofit/>
          </a:bodyPr>
          <a:lstStyle/>
          <a:p>
            <a:r>
              <a:rPr lang="en-US" sz="4000" b="1" dirty="0">
                <a:solidFill>
                  <a:srgbClr val="00B0F0"/>
                </a:solidFill>
              </a:rPr>
              <a:t>NEA Wireless</a:t>
            </a:r>
          </a:p>
        </p:txBody>
      </p:sp>
      <p:sp>
        <p:nvSpPr>
          <p:cNvPr id="14" name="Content Placeholder 5"/>
          <p:cNvSpPr>
            <a:spLocks noGrp="1"/>
          </p:cNvSpPr>
          <p:nvPr>
            <p:ph idx="1"/>
          </p:nvPr>
        </p:nvSpPr>
        <p:spPr>
          <a:xfrm>
            <a:off x="263526" y="1403430"/>
            <a:ext cx="4879977" cy="5073570"/>
          </a:xfrm>
          <a:prstGeom prst="rect">
            <a:avLst/>
          </a:prstGeom>
        </p:spPr>
        <p:txBody>
          <a:bodyPr>
            <a:noAutofit/>
          </a:bodyPr>
          <a:lstStyle/>
          <a:p>
            <a:pPr marL="0" indent="0">
              <a:buNone/>
            </a:pPr>
            <a:r>
              <a:rPr lang="en-US" sz="2000" b="1" dirty="0"/>
              <a:t>AT&amp;T is proud to be the choice provider for the Union Movement and is the only national unionized wireless carrier. </a:t>
            </a:r>
          </a:p>
          <a:p>
            <a:r>
              <a:rPr lang="en-US" sz="2000" dirty="0"/>
              <a:t>15% discount on AT&amp;T cell phone monthly service</a:t>
            </a:r>
          </a:p>
          <a:p>
            <a:r>
              <a:rPr lang="en-US" sz="2000" dirty="0"/>
              <a:t>New and </a:t>
            </a:r>
            <a:r>
              <a:rPr lang="en-US" sz="2000" b="1" dirty="0"/>
              <a:t>current</a:t>
            </a:r>
            <a:r>
              <a:rPr lang="en-US" sz="2000" dirty="0"/>
              <a:t> customers can sign in at </a:t>
            </a:r>
            <a:r>
              <a:rPr lang="en-US" b="1" dirty="0">
                <a:solidFill>
                  <a:srgbClr val="000099"/>
                </a:solidFill>
                <a:hlinkClick r:id="rId4">
                  <a:extLst>
                    <a:ext uri="{A12FA001-AC4F-418D-AE19-62706E023703}">
                      <ahyp:hlinkClr xmlns:ahyp="http://schemas.microsoft.com/office/drawing/2018/hyperlinkcolor" val="tx"/>
                    </a:ext>
                  </a:extLst>
                </a:hlinkClick>
              </a:rPr>
              <a:t>https://www.neamb.com/</a:t>
            </a:r>
            <a:r>
              <a:rPr lang="en-US" b="1" dirty="0">
                <a:solidFill>
                  <a:srgbClr val="000099"/>
                </a:solidFill>
              </a:rPr>
              <a:t> </a:t>
            </a:r>
          </a:p>
          <a:p>
            <a:pPr marL="400056" lvl="1" indent="0">
              <a:buNone/>
            </a:pPr>
            <a:r>
              <a:rPr lang="en-US" dirty="0"/>
              <a:t>to access the NEA Wireless </a:t>
            </a:r>
            <a:r>
              <a:rPr lang="en-US" b="1" dirty="0">
                <a:solidFill>
                  <a:srgbClr val="000099"/>
                </a:solidFill>
              </a:rPr>
              <a:t>FAN</a:t>
            </a:r>
            <a:r>
              <a:rPr lang="en-US" dirty="0"/>
              <a:t> discount code. Please bring this code, along with proof of membership, to an AT&amp;T retail location. </a:t>
            </a:r>
          </a:p>
          <a:p>
            <a:pPr marL="0" indent="0">
              <a:buNone/>
            </a:pPr>
            <a:endParaRPr lang="en-US" sz="175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3255" y="288384"/>
            <a:ext cx="2963368" cy="626016"/>
          </a:xfrm>
          <a:prstGeom prst="rect">
            <a:avLst/>
          </a:prstGeom>
        </p:spPr>
      </p:pic>
      <p:pic>
        <p:nvPicPr>
          <p:cNvPr id="44036" name="Picture 4" descr="NEA Wirel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9675" y="1533194"/>
            <a:ext cx="3734517" cy="20252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5729288" y="3908588"/>
            <a:ext cx="2813289" cy="609330"/>
          </a:xfrm>
          <a:prstGeom prst="rect">
            <a:avLst/>
          </a:prstGeom>
        </p:spPr>
      </p:pic>
    </p:spTree>
    <p:custDataLst>
      <p:tags r:id="rId1"/>
    </p:custDataLst>
    <p:extLst>
      <p:ext uri="{BB962C8B-B14F-4D97-AF65-F5344CB8AC3E}">
        <p14:creationId xmlns:p14="http://schemas.microsoft.com/office/powerpoint/2010/main" val="3880527761"/>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062" y="443211"/>
            <a:ext cx="5830138" cy="852189"/>
          </a:xfrm>
        </p:spPr>
        <p:txBody>
          <a:bodyPr/>
          <a:lstStyle/>
          <a:p>
            <a:r>
              <a:rPr lang="en-US" b="1" dirty="0">
                <a:solidFill>
                  <a:srgbClr val="00B0F0"/>
                </a:solidFill>
              </a:rPr>
              <a:t>Professional Prof. Dev.</a:t>
            </a:r>
          </a:p>
        </p:txBody>
      </p:sp>
      <p:sp>
        <p:nvSpPr>
          <p:cNvPr id="11" name="Content Placeholder 2"/>
          <p:cNvSpPr>
            <a:spLocks noGrp="1"/>
          </p:cNvSpPr>
          <p:nvPr>
            <p:ph sz="half" idx="1"/>
          </p:nvPr>
        </p:nvSpPr>
        <p:spPr>
          <a:xfrm>
            <a:off x="4572000" y="1425507"/>
            <a:ext cx="4157254" cy="4594293"/>
          </a:xfrm>
        </p:spPr>
        <p:txBody>
          <a:bodyPr>
            <a:noAutofit/>
          </a:bodyPr>
          <a:lstStyle/>
          <a:p>
            <a:pPr marL="0" indent="0">
              <a:buNone/>
            </a:pPr>
            <a:r>
              <a:rPr lang="en-US" sz="2400" b="1" i="0" u="sng" dirty="0">
                <a:effectLst/>
                <a:latin typeface="Arial" panose="020B0604020202020204" pitchFamily="34" charset="0"/>
              </a:rPr>
              <a:t>CTA Instructional and Professional Development (IPD) Trainings</a:t>
            </a:r>
            <a:endParaRPr lang="en-US" sz="2800" b="0" dirty="0">
              <a:effectLst/>
            </a:endParaRPr>
          </a:p>
          <a:p>
            <a:pPr rtl="0">
              <a:spcBef>
                <a:spcPts val="0"/>
              </a:spcBef>
              <a:spcAft>
                <a:spcPts val="0"/>
              </a:spcAft>
            </a:pPr>
            <a:r>
              <a:rPr lang="en-US" sz="2400" dirty="0">
                <a:latin typeface="Arial" panose="020B0604020202020204" pitchFamily="34" charset="0"/>
              </a:rPr>
              <a:t>Previously Recorded:</a:t>
            </a:r>
            <a:endParaRPr lang="en-US" sz="2800" b="0" dirty="0">
              <a:effectLst/>
            </a:endParaRPr>
          </a:p>
          <a:p>
            <a:pPr marL="400056" lvl="1" indent="0">
              <a:spcBef>
                <a:spcPts val="0"/>
              </a:spcBef>
              <a:buNone/>
            </a:pPr>
            <a:r>
              <a:rPr lang="en-US" sz="2000" b="1" i="0" u="sng" strike="noStrike" dirty="0">
                <a:solidFill>
                  <a:srgbClr val="000099"/>
                </a:solidFill>
                <a:effectLst/>
                <a:latin typeface="Arial" panose="020B0604020202020204" pitchFamily="34" charset="0"/>
                <a:hlinkClick r:id="rId4">
                  <a:extLst>
                    <a:ext uri="{A12FA001-AC4F-418D-AE19-62706E023703}">
                      <ahyp:hlinkClr xmlns:ahyp="http://schemas.microsoft.com/office/drawing/2018/hyperlinkcolor" val="tx"/>
                    </a:ext>
                  </a:extLst>
                </a:hlinkClick>
              </a:rPr>
              <a:t>https://www.youtube.com/playlist?list=PLIPNR67CxynEjAg_Iye4WXvRWvs634BOp</a:t>
            </a:r>
            <a:endParaRPr lang="en-US" sz="2000" b="1" i="0" u="sng" strike="noStrike" dirty="0">
              <a:solidFill>
                <a:srgbClr val="000099"/>
              </a:solidFill>
              <a:effectLst/>
              <a:latin typeface="Arial" panose="020B0604020202020204" pitchFamily="34" charset="0"/>
            </a:endParaRPr>
          </a:p>
          <a:p>
            <a:pPr marL="400056" lvl="1" indent="0">
              <a:spcBef>
                <a:spcPts val="0"/>
              </a:spcBef>
              <a:buNone/>
            </a:pPr>
            <a:endParaRPr lang="en-US" sz="2400" b="1" dirty="0">
              <a:solidFill>
                <a:srgbClr val="000099"/>
              </a:solidFill>
              <a:effectLst/>
            </a:endParaRPr>
          </a:p>
          <a:p>
            <a:pPr rtl="0">
              <a:spcBef>
                <a:spcPts val="0"/>
              </a:spcBef>
              <a:spcAft>
                <a:spcPts val="0"/>
              </a:spcAft>
            </a:pPr>
            <a:r>
              <a:rPr lang="en-US" sz="2400" b="0" i="0" u="none" strike="noStrike" dirty="0">
                <a:solidFill>
                  <a:srgbClr val="FF0000"/>
                </a:solidFill>
                <a:effectLst/>
                <a:latin typeface="Arial" panose="020B0604020202020204" pitchFamily="34" charset="0"/>
              </a:rPr>
              <a:t>*</a:t>
            </a:r>
            <a:r>
              <a:rPr lang="en-US" sz="2400" b="0" i="0" u="none" strike="noStrike" dirty="0">
                <a:effectLst/>
                <a:latin typeface="Arial" panose="020B0604020202020204" pitchFamily="34" charset="0"/>
              </a:rPr>
              <a:t>CTA plans to conduct several trainings that you can sign up for at </a:t>
            </a:r>
            <a:endParaRPr lang="en-US" sz="2800" dirty="0"/>
          </a:p>
          <a:p>
            <a:pPr marL="400056" lvl="1" indent="0">
              <a:spcBef>
                <a:spcPts val="0"/>
              </a:spcBef>
              <a:buNone/>
            </a:pPr>
            <a:r>
              <a:rPr lang="en-US" sz="2000" b="1" i="0" u="sng" strike="noStrike" dirty="0">
                <a:solidFill>
                  <a:srgbClr val="000099"/>
                </a:solidFill>
                <a:effectLst/>
                <a:latin typeface="Arial" panose="020B0604020202020204" pitchFamily="34" charset="0"/>
                <a:hlinkClick r:id="rId5">
                  <a:extLst>
                    <a:ext uri="{A12FA001-AC4F-418D-AE19-62706E023703}">
                      <ahyp:hlinkClr xmlns:ahyp="http://schemas.microsoft.com/office/drawing/2018/hyperlinkcolor" val="tx"/>
                    </a:ext>
                  </a:extLst>
                </a:hlinkClick>
              </a:rPr>
              <a:t>https://www.cta.org/IPDTrainings</a:t>
            </a:r>
            <a:endParaRPr lang="en-US" sz="2400" b="1" dirty="0">
              <a:solidFill>
                <a:srgbClr val="000099"/>
              </a:solidFill>
              <a:effectLst/>
            </a:endParaRPr>
          </a:p>
          <a:p>
            <a:pPr marL="0" indent="0">
              <a:buNone/>
            </a:pPr>
            <a:br>
              <a:rPr lang="en-US" sz="2000" dirty="0"/>
            </a:br>
            <a:endParaRPr lang="en-US" sz="1900" dirty="0"/>
          </a:p>
        </p:txBody>
      </p:sp>
      <p:sp>
        <p:nvSpPr>
          <p:cNvPr id="3" name="Content Placeholder 2"/>
          <p:cNvSpPr>
            <a:spLocks noGrp="1"/>
          </p:cNvSpPr>
          <p:nvPr>
            <p:ph sz="half" idx="2"/>
          </p:nvPr>
        </p:nvSpPr>
        <p:spPr>
          <a:xfrm>
            <a:off x="347241" y="1425506"/>
            <a:ext cx="4072360" cy="5280093"/>
          </a:xfrm>
        </p:spPr>
        <p:txBody>
          <a:bodyPr>
            <a:noAutofit/>
          </a:bodyPr>
          <a:lstStyle/>
          <a:p>
            <a:pPr marL="0" indent="0">
              <a:buNone/>
            </a:pPr>
            <a:r>
              <a:rPr lang="en-US" sz="2400" b="1" u="sng" dirty="0">
                <a:solidFill>
                  <a:srgbClr val="FF0000"/>
                </a:solidFill>
                <a:latin typeface="Arial" panose="020B0604020202020204" pitchFamily="34" charset="0"/>
                <a:cs typeface="Arial" panose="020B0604020202020204" pitchFamily="34" charset="0"/>
              </a:rPr>
              <a:t>*Virtual</a:t>
            </a:r>
            <a:r>
              <a:rPr lang="en-US" sz="2400" b="1" u="sng" dirty="0">
                <a:latin typeface="Arial" panose="020B0604020202020204" pitchFamily="34" charset="0"/>
                <a:cs typeface="Arial" panose="020B0604020202020204" pitchFamily="34" charset="0"/>
              </a:rPr>
              <a:t> CTA Conferences</a:t>
            </a:r>
          </a:p>
          <a:p>
            <a:pPr marL="0" indent="0">
              <a:buNone/>
            </a:pPr>
            <a:r>
              <a:rPr lang="en-US" sz="2200" dirty="0">
                <a:latin typeface="Arial" panose="020B0604020202020204" pitchFamily="34" charset="0"/>
                <a:cs typeface="Arial" panose="020B0604020202020204" pitchFamily="34" charset="0"/>
              </a:rPr>
              <a:t>New(</a:t>
            </a:r>
            <a:r>
              <a:rPr lang="en-US" sz="2200" dirty="0" err="1">
                <a:latin typeface="Arial" panose="020B0604020202020204" pitchFamily="34" charset="0"/>
                <a:cs typeface="Arial" panose="020B0604020202020204" pitchFamily="34" charset="0"/>
              </a:rPr>
              <a:t>er</a:t>
            </a:r>
            <a:r>
              <a:rPr lang="en-US" sz="2200" dirty="0">
                <a:latin typeface="Arial" panose="020B0604020202020204" pitchFamily="34" charset="0"/>
                <a:cs typeface="Arial" panose="020B0604020202020204" pitchFamily="34" charset="0"/>
              </a:rPr>
              <a:t>) Educator Conference (December)</a:t>
            </a:r>
          </a:p>
          <a:p>
            <a:r>
              <a:rPr lang="en-US" sz="2200" b="1" dirty="0">
                <a:solidFill>
                  <a:srgbClr val="000099"/>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https://ctago.org/future-conferences/</a:t>
            </a:r>
            <a:endParaRPr lang="en-US" sz="2200" b="1" dirty="0">
              <a:solidFill>
                <a:srgbClr val="000099"/>
              </a:solidFill>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Good Teaching Conference (March)</a:t>
            </a:r>
          </a:p>
          <a:p>
            <a:r>
              <a:rPr lang="en-US" sz="2200" b="1" dirty="0">
                <a:solidFill>
                  <a:srgbClr val="000099"/>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https://ctago.org/future-conferences/</a:t>
            </a:r>
            <a:endParaRPr lang="en-US" sz="2200" b="1" dirty="0">
              <a:solidFill>
                <a:srgbClr val="000099"/>
              </a:solidFill>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Virtual Pass to </a:t>
            </a:r>
            <a:r>
              <a:rPr lang="en-US" sz="2200" dirty="0">
                <a:solidFill>
                  <a:srgbClr val="FF0000"/>
                </a:solidFill>
                <a:latin typeface="Arial" panose="020B0604020202020204" pitchFamily="34" charset="0"/>
                <a:cs typeface="Arial" panose="020B0604020202020204" pitchFamily="34" charset="0"/>
              </a:rPr>
              <a:t>past</a:t>
            </a:r>
            <a:r>
              <a:rPr lang="en-US" sz="2200" dirty="0">
                <a:latin typeface="Arial" panose="020B0604020202020204" pitchFamily="34" charset="0"/>
                <a:cs typeface="Arial" panose="020B0604020202020204" pitchFamily="34" charset="0"/>
              </a:rPr>
              <a:t> Conference Sessions</a:t>
            </a:r>
          </a:p>
          <a:p>
            <a:pPr marL="0" indent="0">
              <a:buNone/>
            </a:pPr>
            <a:r>
              <a:rPr lang="en-US" sz="2200" b="1" dirty="0">
                <a:solidFill>
                  <a:srgbClr val="000099"/>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https://ctago.org/virtual-pass/</a:t>
            </a:r>
            <a:endParaRPr lang="en-US" sz="2200" b="1" dirty="0">
              <a:solidFill>
                <a:srgbClr val="000099"/>
              </a:solidFill>
              <a:latin typeface="Arial" panose="020B0604020202020204" pitchFamily="34" charset="0"/>
              <a:cs typeface="Arial" panose="020B0604020202020204" pitchFamily="34" charset="0"/>
            </a:endParaRPr>
          </a:p>
          <a:p>
            <a:endParaRPr lang="en-US" sz="1900" dirty="0"/>
          </a:p>
          <a:p>
            <a:pPr marL="0" indent="0">
              <a:buNone/>
            </a:pPr>
            <a:endParaRPr lang="en-US" sz="1900" dirty="0"/>
          </a:p>
          <a:p>
            <a:pPr marL="0" indent="0">
              <a:buNone/>
            </a:pPr>
            <a:endParaRPr lang="en-US" sz="1900" dirty="0"/>
          </a:p>
        </p:txBody>
      </p:sp>
      <p:pic>
        <p:nvPicPr>
          <p:cNvPr id="5" name="Picture 4" descr="A picture containing drawing&#10;&#10;Description automatically generated">
            <a:extLst>
              <a:ext uri="{FF2B5EF4-FFF2-40B4-BE49-F238E27FC236}">
                <a16:creationId xmlns:a16="http://schemas.microsoft.com/office/drawing/2014/main" id="{6D20A2A9-4CA6-4E8E-9DDE-B2098DBA57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3200" y="228600"/>
            <a:ext cx="2469094" cy="655377"/>
          </a:xfrm>
          <a:prstGeom prst="rect">
            <a:avLst/>
          </a:prstGeom>
        </p:spPr>
      </p:pic>
      <p:sp>
        <p:nvSpPr>
          <p:cNvPr id="6" name="TextBox 5">
            <a:extLst>
              <a:ext uri="{FF2B5EF4-FFF2-40B4-BE49-F238E27FC236}">
                <a16:creationId xmlns:a16="http://schemas.microsoft.com/office/drawing/2014/main" id="{9C107667-B256-45CA-B5AB-7A0F425C8335}"/>
              </a:ext>
            </a:extLst>
          </p:cNvPr>
          <p:cNvSpPr txBox="1"/>
          <p:nvPr/>
        </p:nvSpPr>
        <p:spPr>
          <a:xfrm>
            <a:off x="4724400" y="6084513"/>
            <a:ext cx="4224759" cy="646331"/>
          </a:xfrm>
          <a:prstGeom prst="rect">
            <a:avLst/>
          </a:prstGeom>
          <a:noFill/>
        </p:spPr>
        <p:txBody>
          <a:bodyPr wrap="square" rtlCol="0">
            <a:spAutoFit/>
          </a:bodyPr>
          <a:lstStyle/>
          <a:p>
            <a:r>
              <a:rPr lang="en-US" dirty="0">
                <a:solidFill>
                  <a:srgbClr val="FF0000"/>
                </a:solidFill>
              </a:rPr>
              <a:t>*</a:t>
            </a:r>
            <a:r>
              <a:rPr lang="en-US" dirty="0"/>
              <a:t>Need membership # to sign in</a:t>
            </a:r>
          </a:p>
          <a:p>
            <a:endParaRPr lang="en-US" dirty="0"/>
          </a:p>
        </p:txBody>
      </p:sp>
    </p:spTree>
    <p:custDataLst>
      <p:tags r:id="rId1"/>
    </p:custDataLst>
    <p:extLst>
      <p:ext uri="{BB962C8B-B14F-4D97-AF65-F5344CB8AC3E}">
        <p14:creationId xmlns:p14="http://schemas.microsoft.com/office/powerpoint/2010/main" val="921782957"/>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062" y="443211"/>
            <a:ext cx="6144690" cy="1400530"/>
          </a:xfrm>
        </p:spPr>
        <p:txBody>
          <a:bodyPr/>
          <a:lstStyle/>
          <a:p>
            <a:r>
              <a:rPr lang="en-US" b="1" dirty="0">
                <a:solidFill>
                  <a:srgbClr val="00B0F0"/>
                </a:solidFill>
              </a:rPr>
              <a:t>Professional Resources</a:t>
            </a:r>
          </a:p>
        </p:txBody>
      </p:sp>
      <p:sp>
        <p:nvSpPr>
          <p:cNvPr id="11" name="Content Placeholder 2"/>
          <p:cNvSpPr>
            <a:spLocks noGrp="1"/>
          </p:cNvSpPr>
          <p:nvPr>
            <p:ph sz="half" idx="1"/>
          </p:nvPr>
        </p:nvSpPr>
        <p:spPr>
          <a:xfrm>
            <a:off x="5013782" y="1425507"/>
            <a:ext cx="3715472" cy="5067890"/>
          </a:xfrm>
        </p:spPr>
        <p:txBody>
          <a:bodyPr>
            <a:noAutofit/>
          </a:bodyPr>
          <a:lstStyle/>
          <a:p>
            <a:pPr marL="0" indent="0">
              <a:buNone/>
            </a:pPr>
            <a:r>
              <a:rPr lang="en-US" sz="1900" b="1" dirty="0">
                <a:solidFill>
                  <a:srgbClr val="000099"/>
                </a:solidFill>
              </a:rPr>
              <a:t>Lesson Planet</a:t>
            </a:r>
          </a:p>
          <a:p>
            <a:pPr marL="0" indent="0">
              <a:buNone/>
            </a:pPr>
            <a:r>
              <a:rPr lang="en-US" sz="1900" dirty="0"/>
              <a:t>The #1 online curriculum search for PreK-12 educators:</a:t>
            </a:r>
            <a:endParaRPr lang="en-US" sz="1900" b="1" dirty="0"/>
          </a:p>
          <a:p>
            <a:r>
              <a:rPr lang="en-US" sz="1900" dirty="0"/>
              <a:t>Search from 400,000+ teacher-reviewed and rated online lesson plans and worksheets</a:t>
            </a:r>
          </a:p>
          <a:p>
            <a:r>
              <a:rPr lang="en-US" sz="1900" dirty="0"/>
              <a:t>Discover innovative lesson ideas correlated to state and Common Core standards</a:t>
            </a:r>
          </a:p>
        </p:txBody>
      </p:sp>
      <p:sp>
        <p:nvSpPr>
          <p:cNvPr id="3" name="Content Placeholder 2"/>
          <p:cNvSpPr>
            <a:spLocks noGrp="1"/>
          </p:cNvSpPr>
          <p:nvPr>
            <p:ph sz="half" idx="2"/>
          </p:nvPr>
        </p:nvSpPr>
        <p:spPr>
          <a:xfrm>
            <a:off x="347241" y="1425507"/>
            <a:ext cx="4471687" cy="5067890"/>
          </a:xfrm>
        </p:spPr>
        <p:txBody>
          <a:bodyPr>
            <a:noAutofit/>
          </a:bodyPr>
          <a:lstStyle/>
          <a:p>
            <a:pPr marL="0" indent="0">
              <a:buNone/>
            </a:pPr>
            <a:r>
              <a:rPr lang="en-US" sz="1900" b="1" dirty="0">
                <a:solidFill>
                  <a:srgbClr val="000099"/>
                </a:solidFill>
              </a:rPr>
              <a:t>NEA’s Great Public Schools (GPS) Network</a:t>
            </a:r>
            <a:endParaRPr lang="en-US" sz="1900" dirty="0">
              <a:solidFill>
                <a:srgbClr val="000099"/>
              </a:solidFill>
            </a:endParaRPr>
          </a:p>
          <a:p>
            <a:pPr marL="0" indent="0">
              <a:buNone/>
            </a:pPr>
            <a:r>
              <a:rPr lang="en-US" sz="1900" dirty="0"/>
              <a:t>Access to open source peer-reviewed resources:</a:t>
            </a:r>
          </a:p>
          <a:p>
            <a:r>
              <a:rPr lang="en-US" sz="1900" dirty="0"/>
              <a:t>Curriculum: lesson plans, units, scope &amp; sequence, assessments, rubrics and online courses</a:t>
            </a:r>
          </a:p>
          <a:p>
            <a:r>
              <a:rPr lang="en-US" sz="1900" dirty="0"/>
              <a:t>Multimedia assets: </a:t>
            </a:r>
            <a:r>
              <a:rPr lang="en-US" sz="1900" dirty="0" err="1"/>
              <a:t>ebooks</a:t>
            </a:r>
            <a:r>
              <a:rPr lang="en-US" sz="1900" dirty="0"/>
              <a:t>, videos, podcasts, animations and photos</a:t>
            </a:r>
          </a:p>
          <a:p>
            <a:r>
              <a:rPr lang="en-US" sz="1900" dirty="0"/>
              <a:t>Activities: games, experiments/labs &amp; assignments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2485" y="336092"/>
            <a:ext cx="1014137" cy="214238"/>
          </a:xfrm>
          <a:prstGeom prst="rect">
            <a:avLst/>
          </a:prstGeom>
        </p:spPr>
      </p:pic>
      <p:pic>
        <p:nvPicPr>
          <p:cNvPr id="12" name="Picture 11"/>
          <p:cNvPicPr>
            <a:picLocks noChangeAspect="1"/>
          </p:cNvPicPr>
          <p:nvPr/>
        </p:nvPicPr>
        <p:blipFill>
          <a:blip r:embed="rId5"/>
          <a:stretch>
            <a:fillRect/>
          </a:stretch>
        </p:blipFill>
        <p:spPr>
          <a:xfrm>
            <a:off x="5239800" y="5590026"/>
            <a:ext cx="3264725" cy="662240"/>
          </a:xfrm>
          <a:prstGeom prst="rect">
            <a:avLst/>
          </a:prstGeom>
        </p:spPr>
      </p:pic>
      <p:pic>
        <p:nvPicPr>
          <p:cNvPr id="13" name="Picture 12"/>
          <p:cNvPicPr>
            <a:picLocks noChangeAspect="1"/>
          </p:cNvPicPr>
          <p:nvPr/>
        </p:nvPicPr>
        <p:blipFill>
          <a:blip r:embed="rId6"/>
          <a:stretch>
            <a:fillRect/>
          </a:stretch>
        </p:blipFill>
        <p:spPr>
          <a:xfrm>
            <a:off x="1239960" y="5483914"/>
            <a:ext cx="2417639" cy="874465"/>
          </a:xfrm>
          <a:prstGeom prst="rect">
            <a:avLst/>
          </a:prstGeom>
        </p:spPr>
      </p:pic>
    </p:spTree>
    <p:custDataLst>
      <p:tags r:id="rId1"/>
    </p:custDataLst>
    <p:extLst>
      <p:ext uri="{BB962C8B-B14F-4D97-AF65-F5344CB8AC3E}">
        <p14:creationId xmlns:p14="http://schemas.microsoft.com/office/powerpoint/2010/main" val="1941732858"/>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1" y="1895406"/>
            <a:ext cx="3886200" cy="3999103"/>
          </a:xfrm>
        </p:spPr>
        <p:txBody>
          <a:bodyPr>
            <a:normAutofit/>
          </a:bodyPr>
          <a:lstStyle/>
          <a:p>
            <a:pPr marL="0" indent="0">
              <a:buNone/>
            </a:pPr>
            <a:r>
              <a:rPr lang="en-US" sz="2000" b="1" dirty="0"/>
              <a:t>Bachelor’s Degree</a:t>
            </a:r>
          </a:p>
          <a:p>
            <a:pPr marL="0" indent="0">
              <a:buNone/>
            </a:pPr>
            <a:r>
              <a:rPr lang="en-US" sz="2000" b="1" i="1" dirty="0">
                <a:solidFill>
                  <a:srgbClr val="002060"/>
                </a:solidFill>
              </a:rPr>
              <a:t>Western Governors University</a:t>
            </a:r>
          </a:p>
          <a:p>
            <a:r>
              <a:rPr lang="en-US" sz="2000" dirty="0"/>
              <a:t>5% discount off tuition</a:t>
            </a:r>
          </a:p>
          <a:p>
            <a:r>
              <a:rPr lang="en-US" sz="2000" dirty="0"/>
              <a:t>Scholarship offers ($2,400) </a:t>
            </a:r>
          </a:p>
          <a:p>
            <a:r>
              <a:rPr lang="en-US" sz="2000" dirty="0"/>
              <a:t>Application fees waived</a:t>
            </a:r>
          </a:p>
          <a:p>
            <a:r>
              <a:rPr lang="en-US" sz="2000" dirty="0"/>
              <a:t>Degrees:  Education, Math, Science, Business, Nursing, Marketing, Technology, and Health </a:t>
            </a:r>
          </a:p>
        </p:txBody>
      </p:sp>
      <p:sp>
        <p:nvSpPr>
          <p:cNvPr id="4" name="Content Placeholder 3"/>
          <p:cNvSpPr>
            <a:spLocks noGrp="1"/>
          </p:cNvSpPr>
          <p:nvPr>
            <p:ph sz="half" idx="2"/>
          </p:nvPr>
        </p:nvSpPr>
        <p:spPr>
          <a:xfrm>
            <a:off x="4377022" y="1895406"/>
            <a:ext cx="4663769" cy="3999103"/>
          </a:xfrm>
        </p:spPr>
        <p:txBody>
          <a:bodyPr>
            <a:normAutofit/>
          </a:bodyPr>
          <a:lstStyle/>
          <a:p>
            <a:pPr marL="0" indent="0">
              <a:buNone/>
            </a:pPr>
            <a:r>
              <a:rPr lang="en-US" sz="2000" b="1" dirty="0"/>
              <a:t>Master’s Degree</a:t>
            </a:r>
          </a:p>
          <a:p>
            <a:pPr marL="0" indent="0">
              <a:buNone/>
            </a:pPr>
            <a:r>
              <a:rPr lang="en-US" sz="2000" b="1" i="1" dirty="0">
                <a:solidFill>
                  <a:srgbClr val="002060"/>
                </a:solidFill>
              </a:rPr>
              <a:t>Western Governors University (WGU)</a:t>
            </a:r>
          </a:p>
          <a:p>
            <a:pPr marL="0" indent="0">
              <a:buNone/>
            </a:pPr>
            <a:r>
              <a:rPr lang="en-US" sz="2000" b="1" i="1" dirty="0">
                <a:solidFill>
                  <a:srgbClr val="C00000"/>
                </a:solidFill>
              </a:rPr>
              <a:t>Southeast Missouri State University</a:t>
            </a:r>
          </a:p>
          <a:p>
            <a:pPr marL="0" indent="0">
              <a:buNone/>
            </a:pPr>
            <a:r>
              <a:rPr lang="en-US" sz="2000" b="1" i="1" dirty="0">
                <a:solidFill>
                  <a:schemeClr val="tx1"/>
                </a:solidFill>
              </a:rPr>
              <a:t>Northcentral University (NCU)</a:t>
            </a:r>
            <a:endParaRPr lang="en-US" sz="2000" dirty="0">
              <a:solidFill>
                <a:schemeClr val="tx1"/>
              </a:solidFill>
            </a:endParaRPr>
          </a:p>
          <a:p>
            <a:r>
              <a:rPr lang="en-US" sz="2000" dirty="0"/>
              <a:t>5%-15% discount</a:t>
            </a:r>
          </a:p>
          <a:p>
            <a:r>
              <a:rPr lang="en-US" sz="2000" dirty="0"/>
              <a:t>Special access to scholarships</a:t>
            </a:r>
          </a:p>
          <a:p>
            <a:r>
              <a:rPr lang="en-US" sz="2000" dirty="0"/>
              <a:t>Waiver of certain application and technology fees </a:t>
            </a:r>
          </a:p>
        </p:txBody>
      </p:sp>
      <p:pic>
        <p:nvPicPr>
          <p:cNvPr id="8" name="Picture 7"/>
          <p:cNvPicPr>
            <a:picLocks noChangeAspect="1"/>
          </p:cNvPicPr>
          <p:nvPr/>
        </p:nvPicPr>
        <p:blipFill>
          <a:blip r:embed="rId4"/>
          <a:stretch>
            <a:fillRect/>
          </a:stretch>
        </p:blipFill>
        <p:spPr>
          <a:xfrm>
            <a:off x="3657600" y="306067"/>
            <a:ext cx="4114800" cy="157972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485" y="336092"/>
            <a:ext cx="1014137" cy="214238"/>
          </a:xfrm>
          <a:prstGeom prst="rect">
            <a:avLst/>
          </a:prstGeom>
        </p:spPr>
      </p:pic>
      <p:pic>
        <p:nvPicPr>
          <p:cNvPr id="10" name="Picture 10" descr="http://www.wgu.edu/sites/all/themes/wgu/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99" y="5600700"/>
            <a:ext cx="174246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4999" y="5600700"/>
            <a:ext cx="785792" cy="94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8684" y="5600700"/>
            <a:ext cx="1457378" cy="51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descr="http://www.wgu.edu/sites/all/themes/wgu/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2894" y="5588512"/>
            <a:ext cx="174246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4752927-DD19-479B-B4AE-15ACE0F4CF35}"/>
              </a:ext>
            </a:extLst>
          </p:cNvPr>
          <p:cNvSpPr txBox="1"/>
          <p:nvPr/>
        </p:nvSpPr>
        <p:spPr>
          <a:xfrm>
            <a:off x="380999" y="306067"/>
            <a:ext cx="3276601" cy="1661993"/>
          </a:xfrm>
          <a:prstGeom prst="rect">
            <a:avLst/>
          </a:prstGeom>
          <a:noFill/>
        </p:spPr>
        <p:txBody>
          <a:bodyPr wrap="square" rtlCol="0">
            <a:spAutoFit/>
          </a:bodyPr>
          <a:lstStyle/>
          <a:p>
            <a:r>
              <a:rPr lang="en-US" sz="2800" b="1" dirty="0">
                <a:solidFill>
                  <a:srgbClr val="00B0F0"/>
                </a:solidFill>
              </a:rPr>
              <a:t>NEA Academy: Specialized Website</a:t>
            </a:r>
          </a:p>
          <a:p>
            <a:endParaRPr lang="en-US" dirty="0"/>
          </a:p>
        </p:txBody>
      </p:sp>
    </p:spTree>
    <p:custDataLst>
      <p:tags r:id="rId1"/>
    </p:custDataLst>
    <p:extLst>
      <p:ext uri="{BB962C8B-B14F-4D97-AF65-F5344CB8AC3E}">
        <p14:creationId xmlns:p14="http://schemas.microsoft.com/office/powerpoint/2010/main" val="2447419289"/>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buNone/>
            </a:pPr>
            <a:r>
              <a:rPr lang="en-US" sz="4400" b="1" dirty="0">
                <a:solidFill>
                  <a:srgbClr val="00B0F0"/>
                </a:solidFill>
              </a:rPr>
              <a:t>NEA Student Debt Forgiveness Program</a:t>
            </a:r>
            <a:endParaRPr lang="en-US" sz="4400" b="1" dirty="0">
              <a:solidFill>
                <a:srgbClr val="00B0F0"/>
              </a:solidFill>
              <a:hlinkClick r:id="rId2">
                <a:extLst>
                  <a:ext uri="{A12FA001-AC4F-418D-AE19-62706E023703}">
                    <ahyp:hlinkClr xmlns:ahyp="http://schemas.microsoft.com/office/drawing/2018/hyperlinkcolor" val="tx"/>
                  </a:ext>
                </a:extLst>
              </a:hlinkClick>
            </a:endParaRPr>
          </a:p>
        </p:txBody>
      </p:sp>
      <p:sp>
        <p:nvSpPr>
          <p:cNvPr id="3" name="Content Placeholder 2"/>
          <p:cNvSpPr>
            <a:spLocks noGrp="1"/>
          </p:cNvSpPr>
          <p:nvPr>
            <p:ph idx="1"/>
          </p:nvPr>
        </p:nvSpPr>
        <p:spPr>
          <a:xfrm>
            <a:off x="533400" y="2133600"/>
            <a:ext cx="7772400" cy="4343400"/>
          </a:xfrm>
        </p:spPr>
        <p:txBody>
          <a:bodyPr>
            <a:normAutofit fontScale="32500" lnSpcReduction="20000"/>
          </a:bodyPr>
          <a:lstStyle/>
          <a:p>
            <a:pPr marL="0" indent="0">
              <a:buNone/>
            </a:pPr>
            <a:r>
              <a:rPr lang="en-US" sz="6200" b="1" u="sng" dirty="0"/>
              <a:t>Go Online to find out if you qualify for loan debt forgiveness!</a:t>
            </a:r>
            <a:endParaRPr lang="en-US" sz="6200" b="1" dirty="0">
              <a:solidFill>
                <a:srgbClr val="000099"/>
              </a:solidFill>
              <a:hlinkClick r:id="rId2">
                <a:extLst>
                  <a:ext uri="{A12FA001-AC4F-418D-AE19-62706E023703}">
                    <ahyp:hlinkClr xmlns:ahyp="http://schemas.microsoft.com/office/drawing/2018/hyperlinkcolor" val="tx"/>
                  </a:ext>
                </a:extLst>
              </a:hlinkClick>
            </a:endParaRPr>
          </a:p>
          <a:p>
            <a:pPr marL="0" indent="0">
              <a:buNone/>
            </a:pPr>
            <a:r>
              <a:rPr lang="en-US" sz="6200" b="1" dirty="0">
                <a:solidFill>
                  <a:srgbClr val="000099"/>
                </a:solidFill>
                <a:hlinkClick r:id="rId2">
                  <a:extLst>
                    <a:ext uri="{A12FA001-AC4F-418D-AE19-62706E023703}">
                      <ahyp:hlinkClr xmlns:ahyp="http://schemas.microsoft.com/office/drawing/2018/hyperlinkcolor" val="tx"/>
                    </a:ext>
                  </a:extLst>
                </a:hlinkClick>
              </a:rPr>
              <a:t>https://www.neamb.com/student-loan-debt/student-loan-debt-repayment-calculator-helps-educators-find-relief</a:t>
            </a:r>
            <a:endParaRPr lang="en-US" sz="6200" b="1" dirty="0">
              <a:solidFill>
                <a:srgbClr val="000099"/>
              </a:solidFill>
            </a:endParaRPr>
          </a:p>
          <a:p>
            <a:pPr marL="0" indent="0" algn="ctr">
              <a:buNone/>
            </a:pPr>
            <a:endParaRPr lang="en-US" sz="6200" dirty="0"/>
          </a:p>
          <a:p>
            <a:pPr marL="0" indent="0">
              <a:buNone/>
            </a:pPr>
            <a:r>
              <a:rPr lang="en-US" sz="6200" b="1" dirty="0">
                <a:hlinkClick r:id="rId3">
                  <a:extLst>
                    <a:ext uri="{A12FA001-AC4F-418D-AE19-62706E023703}">
                      <ahyp:hlinkClr xmlns:ahyp="http://schemas.microsoft.com/office/drawing/2018/hyperlinkcolor" val="tx"/>
                    </a:ext>
                  </a:extLst>
                </a:hlinkClick>
              </a:rPr>
              <a:t>NEA Student Debt Navigator powered by </a:t>
            </a:r>
            <a:r>
              <a:rPr lang="en-US" sz="6200" b="1" dirty="0" err="1">
                <a:hlinkClick r:id="rId3">
                  <a:extLst>
                    <a:ext uri="{A12FA001-AC4F-418D-AE19-62706E023703}">
                      <ahyp:hlinkClr xmlns:ahyp="http://schemas.microsoft.com/office/drawing/2018/hyperlinkcolor" val="tx"/>
                    </a:ext>
                  </a:extLst>
                </a:hlinkClick>
              </a:rPr>
              <a:t>Savi</a:t>
            </a:r>
            <a:r>
              <a:rPr lang="en-US" sz="6200" b="1" dirty="0">
                <a:hlinkClick r:id="rId3">
                  <a:extLst>
                    <a:ext uri="{A12FA001-AC4F-418D-AE19-62706E023703}">
                      <ahyp:hlinkClr xmlns:ahyp="http://schemas.microsoft.com/office/drawing/2018/hyperlinkcolor" val="tx"/>
                    </a:ext>
                  </a:extLst>
                </a:hlinkClick>
              </a:rPr>
              <a:t> </a:t>
            </a:r>
          </a:p>
          <a:p>
            <a:pPr marL="0" indent="0">
              <a:buNone/>
            </a:pPr>
            <a:r>
              <a:rPr lang="en-US" sz="6200" b="1" dirty="0">
                <a:solidFill>
                  <a:srgbClr val="000099"/>
                </a:solidFill>
                <a:hlinkClick r:id="rId3">
                  <a:extLst>
                    <a:ext uri="{A12FA001-AC4F-418D-AE19-62706E023703}">
                      <ahyp:hlinkClr xmlns:ahyp="http://schemas.microsoft.com/office/drawing/2018/hyperlinkcolor" val="tx"/>
                    </a:ext>
                  </a:extLst>
                </a:hlinkClick>
              </a:rPr>
              <a:t>https://www.neamb.com/products/nea-student-debt-navigator</a:t>
            </a:r>
            <a:endParaRPr lang="en-US" sz="6200" b="1" dirty="0">
              <a:solidFill>
                <a:srgbClr val="000099"/>
              </a:solidFill>
            </a:endParaRPr>
          </a:p>
          <a:p>
            <a:pPr marL="0" indent="0" algn="ctr">
              <a:buNone/>
            </a:pPr>
            <a:endParaRPr lang="en-US" sz="6200" dirty="0">
              <a:solidFill>
                <a:schemeClr val="accent1">
                  <a:lumMod val="50000"/>
                </a:schemeClr>
              </a:solidFill>
            </a:endParaRPr>
          </a:p>
          <a:p>
            <a:pPr marL="0" indent="0">
              <a:buNone/>
            </a:pPr>
            <a:r>
              <a:rPr lang="en-US" sz="6200" b="1" dirty="0">
                <a:solidFill>
                  <a:srgbClr val="FF0000"/>
                </a:solidFill>
              </a:rPr>
              <a:t>NEA Student Debt Workshops: </a:t>
            </a:r>
          </a:p>
          <a:p>
            <a:pPr marL="0" indent="0">
              <a:buNone/>
            </a:pPr>
            <a:r>
              <a:rPr lang="en-US" sz="6200" dirty="0">
                <a:solidFill>
                  <a:srgbClr val="FF0000"/>
                </a:solidFill>
              </a:rPr>
              <a:t>		these will possibly be offered online</a:t>
            </a:r>
            <a:endParaRPr lang="en-US" sz="6200" baseline="30000" dirty="0">
              <a:solidFill>
                <a:srgbClr val="FF0000"/>
              </a:solidFill>
            </a:endParaRPr>
          </a:p>
          <a:p>
            <a:pPr marL="0" indent="0" algn="ctr">
              <a:buNone/>
            </a:pPr>
            <a:r>
              <a:rPr lang="en-US" sz="3100" b="1" baseline="30000" dirty="0">
                <a:solidFill>
                  <a:srgbClr val="FF0000"/>
                </a:solidFill>
              </a:rPr>
              <a:t>                </a:t>
            </a:r>
            <a:endParaRPr lang="en-US" sz="3100" b="1" dirty="0">
              <a:solidFill>
                <a:srgbClr val="FF0000"/>
              </a:solidFill>
            </a:endParaRPr>
          </a:p>
        </p:txBody>
      </p:sp>
    </p:spTree>
    <p:extLst>
      <p:ext uri="{BB962C8B-B14F-4D97-AF65-F5344CB8AC3E}">
        <p14:creationId xmlns:p14="http://schemas.microsoft.com/office/powerpoint/2010/main" val="1440022399"/>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798E-7ED3-4B96-9C60-FBF57A3C1448}"/>
              </a:ext>
            </a:extLst>
          </p:cNvPr>
          <p:cNvSpPr>
            <a:spLocks noGrp="1"/>
          </p:cNvSpPr>
          <p:nvPr>
            <p:ph type="title"/>
          </p:nvPr>
        </p:nvSpPr>
        <p:spPr>
          <a:xfrm>
            <a:off x="609600" y="228600"/>
            <a:ext cx="6347713" cy="609600"/>
          </a:xfrm>
        </p:spPr>
        <p:txBody>
          <a:bodyPr>
            <a:normAutofit fontScale="90000"/>
          </a:bodyPr>
          <a:lstStyle/>
          <a:p>
            <a:r>
              <a:rPr lang="en-US" sz="3600" dirty="0">
                <a:solidFill>
                  <a:schemeClr val="accent2"/>
                </a:solidFill>
              </a:rPr>
              <a:t>MEMBERSHIP DUES </a:t>
            </a:r>
            <a:r>
              <a:rPr lang="en-US" sz="3600" dirty="0">
                <a:solidFill>
                  <a:schemeClr val="bg1"/>
                </a:solidFill>
              </a:rPr>
              <a:t>STRUCTURE 2023-24</a:t>
            </a:r>
          </a:p>
        </p:txBody>
      </p:sp>
      <p:sp>
        <p:nvSpPr>
          <p:cNvPr id="5" name="Content Placeholder 4">
            <a:extLst>
              <a:ext uri="{FF2B5EF4-FFF2-40B4-BE49-F238E27FC236}">
                <a16:creationId xmlns:a16="http://schemas.microsoft.com/office/drawing/2014/main" id="{A4DAFB2B-5176-48FA-BB9F-CCA7DCD64533}"/>
              </a:ext>
            </a:extLst>
          </p:cNvPr>
          <p:cNvSpPr>
            <a:spLocks noGrp="1"/>
          </p:cNvSpPr>
          <p:nvPr>
            <p:ph idx="1"/>
          </p:nvPr>
        </p:nvSpPr>
        <p:spPr>
          <a:xfrm>
            <a:off x="762000" y="990601"/>
            <a:ext cx="6711654" cy="5240572"/>
          </a:xfrm>
        </p:spPr>
        <p:txBody>
          <a:bodyPr>
            <a:normAutofit fontScale="92500" lnSpcReduction="10000"/>
          </a:bodyPr>
          <a:lstStyle/>
          <a:p>
            <a:r>
              <a:rPr lang="en-US" dirty="0"/>
              <a:t>MEA Dues are $20.99 a month for 11 months</a:t>
            </a:r>
          </a:p>
          <a:p>
            <a:pPr lvl="1"/>
            <a:r>
              <a:rPr lang="en-US" dirty="0"/>
              <a:t>MEA dues have not increased since 2015!</a:t>
            </a:r>
          </a:p>
          <a:p>
            <a:r>
              <a:rPr lang="en-US" dirty="0"/>
              <a:t>MUSD deducts dues from your pay check monthly</a:t>
            </a:r>
          </a:p>
          <a:p>
            <a:r>
              <a:rPr lang="en-US" dirty="0"/>
              <a:t>Total dues deducted for full-time employees is $118.82 a month or $1,307 for the year.</a:t>
            </a:r>
          </a:p>
          <a:p>
            <a:endParaRPr lang="en-US" dirty="0"/>
          </a:p>
          <a:p>
            <a:pPr marL="0" indent="0">
              <a:buNone/>
            </a:pPr>
            <a:r>
              <a:rPr lang="en-US" dirty="0"/>
              <a:t>Most of you will be </a:t>
            </a:r>
            <a:r>
              <a:rPr lang="en-US" dirty="0">
                <a:solidFill>
                  <a:srgbClr val="FF0000"/>
                </a:solidFill>
              </a:rPr>
              <a:t>Category 1</a:t>
            </a:r>
            <a:r>
              <a:rPr lang="en-US">
                <a:solidFill>
                  <a:srgbClr val="FF0000"/>
                </a:solidFill>
              </a:rPr>
              <a:t>(full-time</a:t>
            </a:r>
            <a:r>
              <a:rPr lang="en-US" dirty="0">
                <a:solidFill>
                  <a:srgbClr val="FF0000"/>
                </a:solidFill>
              </a:rPr>
              <a:t>)</a:t>
            </a:r>
            <a:r>
              <a:rPr lang="en-US" dirty="0"/>
              <a:t> Employees</a:t>
            </a:r>
          </a:p>
          <a:p>
            <a:pPr marL="0" indent="0">
              <a:buNone/>
            </a:pPr>
            <a:r>
              <a:rPr lang="en-US" dirty="0"/>
              <a:t>	MEA dues = $230.00 yearly</a:t>
            </a:r>
          </a:p>
          <a:p>
            <a:pPr marL="0" indent="0">
              <a:buNone/>
            </a:pPr>
            <a:r>
              <a:rPr lang="en-US" dirty="0"/>
              <a:t>	CTA dues = $858.00 yearly  </a:t>
            </a:r>
          </a:p>
          <a:p>
            <a:pPr marL="0" indent="0">
              <a:buNone/>
            </a:pPr>
            <a:r>
              <a:rPr lang="en-US" dirty="0"/>
              <a:t>	NEA dues = $219.00 yearly</a:t>
            </a:r>
          </a:p>
          <a:p>
            <a:pPr marL="0" indent="0">
              <a:buNone/>
            </a:pPr>
            <a:endParaRPr lang="en-US" dirty="0"/>
          </a:p>
          <a:p>
            <a:pPr marL="0" indent="0">
              <a:buNone/>
            </a:pPr>
            <a:r>
              <a:rPr lang="en-US" dirty="0"/>
              <a:t>A few of you will be </a:t>
            </a:r>
            <a:r>
              <a:rPr lang="en-US" dirty="0">
                <a:solidFill>
                  <a:srgbClr val="FF0000"/>
                </a:solidFill>
              </a:rPr>
              <a:t>Category 2B (50-60%) </a:t>
            </a:r>
            <a:r>
              <a:rPr lang="en-US" dirty="0"/>
              <a:t>2B Employees</a:t>
            </a:r>
          </a:p>
          <a:p>
            <a:pPr marL="0" indent="0">
              <a:buNone/>
            </a:pPr>
            <a:r>
              <a:rPr lang="en-US" dirty="0"/>
              <a:t>	MEA dues = $138.00 yearly</a:t>
            </a:r>
          </a:p>
          <a:p>
            <a:pPr marL="0" indent="0">
              <a:buNone/>
            </a:pPr>
            <a:r>
              <a:rPr lang="en-US" dirty="0"/>
              <a:t>	CTA dues = $394.00 yearly </a:t>
            </a:r>
          </a:p>
          <a:p>
            <a:pPr marL="0" indent="0">
              <a:buNone/>
            </a:pPr>
            <a:r>
              <a:rPr lang="en-US" dirty="0"/>
              <a:t>	NEA dues = $204.00 yearly </a:t>
            </a:r>
          </a:p>
        </p:txBody>
      </p:sp>
    </p:spTree>
    <p:extLst>
      <p:ext uri="{BB962C8B-B14F-4D97-AF65-F5344CB8AC3E}">
        <p14:creationId xmlns:p14="http://schemas.microsoft.com/office/powerpoint/2010/main" val="239805390"/>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7">
            <a:extLst>
              <a:ext uri="{FF2B5EF4-FFF2-40B4-BE49-F238E27FC236}">
                <a16:creationId xmlns:a16="http://schemas.microsoft.com/office/drawing/2014/main" id="{7FE667CC-BBAE-3056-EB9F-865EA4F30741}"/>
              </a:ext>
            </a:extLst>
          </p:cNvPr>
          <p:cNvPicPr>
            <a:picLocks noGrp="1" noChangeAspect="1" noChangeArrowheads="1"/>
          </p:cNvPicPr>
          <p:nvPr>
            <p:ph type="dgm" idx="1"/>
          </p:nvPr>
        </p:nvPicPr>
        <p:blipFill>
          <a:blip r:embed="rId2">
            <a:extLst>
              <a:ext uri="{28A0092B-C50C-407E-A947-70E740481C1C}">
                <a14:useLocalDpi xmlns:a14="http://schemas.microsoft.com/office/drawing/2010/main" val="0"/>
              </a:ext>
            </a:extLst>
          </a:blip>
          <a:stretch>
            <a:fillRect/>
          </a:stretch>
        </p:blipFill>
        <p:spPr>
          <a:xfrm>
            <a:off x="1338594" y="0"/>
            <a:ext cx="6520665" cy="6705601"/>
          </a:xfrm>
        </p:spPr>
      </p:pic>
      <p:cxnSp>
        <p:nvCxnSpPr>
          <p:cNvPr id="10" name="Straight Arrow Connector 9">
            <a:extLst>
              <a:ext uri="{FF2B5EF4-FFF2-40B4-BE49-F238E27FC236}">
                <a16:creationId xmlns:a16="http://schemas.microsoft.com/office/drawing/2014/main" id="{5882E9F8-27C9-6A1F-AB11-23CCBF2CEB2C}"/>
              </a:ext>
            </a:extLst>
          </p:cNvPr>
          <p:cNvCxnSpPr>
            <a:cxnSpLocks/>
          </p:cNvCxnSpPr>
          <p:nvPr/>
        </p:nvCxnSpPr>
        <p:spPr>
          <a:xfrm flipV="1">
            <a:off x="1066800" y="571500"/>
            <a:ext cx="1073200" cy="449003"/>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465B946-D5F1-0A06-8502-1FF51482685B}"/>
              </a:ext>
            </a:extLst>
          </p:cNvPr>
          <p:cNvCxnSpPr>
            <a:cxnSpLocks/>
          </p:cNvCxnSpPr>
          <p:nvPr/>
        </p:nvCxnSpPr>
        <p:spPr>
          <a:xfrm flipH="1" flipV="1">
            <a:off x="6629400" y="2438400"/>
            <a:ext cx="1187450" cy="188913"/>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CB94191-87FF-988D-6591-C00DBED29EE3}"/>
              </a:ext>
            </a:extLst>
          </p:cNvPr>
          <p:cNvCxnSpPr>
            <a:cxnSpLocks/>
          </p:cNvCxnSpPr>
          <p:nvPr/>
        </p:nvCxnSpPr>
        <p:spPr>
          <a:xfrm>
            <a:off x="593097" y="3836987"/>
            <a:ext cx="930903" cy="201613"/>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7624622-FB22-D2AC-160C-D949DD842304}"/>
              </a:ext>
            </a:extLst>
          </p:cNvPr>
          <p:cNvCxnSpPr>
            <a:cxnSpLocks/>
          </p:cNvCxnSpPr>
          <p:nvPr/>
        </p:nvCxnSpPr>
        <p:spPr>
          <a:xfrm flipH="1" flipV="1">
            <a:off x="6523038" y="3216275"/>
            <a:ext cx="1782762" cy="593725"/>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9ED9367-9533-651B-C786-9E5F66EA0C76}"/>
              </a:ext>
            </a:extLst>
          </p:cNvPr>
          <p:cNvCxnSpPr>
            <a:cxnSpLocks/>
          </p:cNvCxnSpPr>
          <p:nvPr/>
        </p:nvCxnSpPr>
        <p:spPr>
          <a:xfrm>
            <a:off x="755650" y="5638800"/>
            <a:ext cx="1536700" cy="81915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9F5E579-3917-385A-09EB-5D18515CD400}"/>
              </a:ext>
            </a:extLst>
          </p:cNvPr>
          <p:cNvCxnSpPr>
            <a:cxnSpLocks/>
          </p:cNvCxnSpPr>
          <p:nvPr/>
        </p:nvCxnSpPr>
        <p:spPr>
          <a:xfrm flipH="1" flipV="1">
            <a:off x="7315200" y="533400"/>
            <a:ext cx="1143000" cy="38100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80905" name="TextBox 22">
            <a:extLst>
              <a:ext uri="{FF2B5EF4-FFF2-40B4-BE49-F238E27FC236}">
                <a16:creationId xmlns:a16="http://schemas.microsoft.com/office/drawing/2014/main" id="{8BCF38D7-545D-DC8E-C33D-8AAFB29AE5C2}"/>
              </a:ext>
            </a:extLst>
          </p:cNvPr>
          <p:cNvSpPr txBox="1">
            <a:spLocks noChangeArrowheads="1"/>
          </p:cNvSpPr>
          <p:nvPr/>
        </p:nvSpPr>
        <p:spPr bwMode="auto">
          <a:xfrm>
            <a:off x="74613" y="1020503"/>
            <a:ext cx="1293813" cy="8302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t>This helps redundant memberships</a:t>
            </a:r>
          </a:p>
        </p:txBody>
      </p:sp>
      <p:sp>
        <p:nvSpPr>
          <p:cNvPr id="80906" name="TextBox 23">
            <a:extLst>
              <a:ext uri="{FF2B5EF4-FFF2-40B4-BE49-F238E27FC236}">
                <a16:creationId xmlns:a16="http://schemas.microsoft.com/office/drawing/2014/main" id="{DC678A6B-DAA4-84FF-8F85-43CB04777109}"/>
              </a:ext>
            </a:extLst>
          </p:cNvPr>
          <p:cNvSpPr txBox="1">
            <a:spLocks noChangeArrowheads="1"/>
          </p:cNvSpPr>
          <p:nvPr/>
        </p:nvSpPr>
        <p:spPr bwMode="auto">
          <a:xfrm>
            <a:off x="194469" y="3182937"/>
            <a:ext cx="1122362" cy="5857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t>Political Question</a:t>
            </a:r>
          </a:p>
        </p:txBody>
      </p:sp>
      <p:sp>
        <p:nvSpPr>
          <p:cNvPr id="80907" name="TextBox 24">
            <a:extLst>
              <a:ext uri="{FF2B5EF4-FFF2-40B4-BE49-F238E27FC236}">
                <a16:creationId xmlns:a16="http://schemas.microsoft.com/office/drawing/2014/main" id="{76A9E175-59AA-7B3E-3CD1-98153A99F11B}"/>
              </a:ext>
            </a:extLst>
          </p:cNvPr>
          <p:cNvSpPr txBox="1">
            <a:spLocks noChangeArrowheads="1"/>
          </p:cNvSpPr>
          <p:nvPr/>
        </p:nvSpPr>
        <p:spPr bwMode="auto">
          <a:xfrm>
            <a:off x="74613" y="4848225"/>
            <a:ext cx="1219200"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Remember to sign</a:t>
            </a:r>
          </a:p>
        </p:txBody>
      </p:sp>
      <p:sp>
        <p:nvSpPr>
          <p:cNvPr id="80908" name="TextBox 25">
            <a:extLst>
              <a:ext uri="{FF2B5EF4-FFF2-40B4-BE49-F238E27FC236}">
                <a16:creationId xmlns:a16="http://schemas.microsoft.com/office/drawing/2014/main" id="{DC966C3D-E531-BFAA-CA99-2DC9675BF55B}"/>
              </a:ext>
            </a:extLst>
          </p:cNvPr>
          <p:cNvSpPr txBox="1">
            <a:spLocks noChangeArrowheads="1"/>
          </p:cNvSpPr>
          <p:nvPr/>
        </p:nvSpPr>
        <p:spPr bwMode="auto">
          <a:xfrm>
            <a:off x="7886700" y="3810000"/>
            <a:ext cx="1065213" cy="10779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Contribute to NEA political fund</a:t>
            </a:r>
          </a:p>
        </p:txBody>
      </p:sp>
      <p:sp>
        <p:nvSpPr>
          <p:cNvPr id="80909" name="TextBox 26">
            <a:extLst>
              <a:ext uri="{FF2B5EF4-FFF2-40B4-BE49-F238E27FC236}">
                <a16:creationId xmlns:a16="http://schemas.microsoft.com/office/drawing/2014/main" id="{36610F40-6877-A883-80C9-E537D2158A73}"/>
              </a:ext>
            </a:extLst>
          </p:cNvPr>
          <p:cNvSpPr txBox="1">
            <a:spLocks noChangeArrowheads="1"/>
          </p:cNvSpPr>
          <p:nvPr/>
        </p:nvSpPr>
        <p:spPr bwMode="auto">
          <a:xfrm>
            <a:off x="7829550" y="2335213"/>
            <a:ext cx="1257300"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Most of you will be Cat 1</a:t>
            </a:r>
          </a:p>
        </p:txBody>
      </p:sp>
      <p:sp>
        <p:nvSpPr>
          <p:cNvPr id="80910" name="TextBox 27">
            <a:extLst>
              <a:ext uri="{FF2B5EF4-FFF2-40B4-BE49-F238E27FC236}">
                <a16:creationId xmlns:a16="http://schemas.microsoft.com/office/drawing/2014/main" id="{FD1FDE78-9951-C8A7-0C01-CD0D1E65A032}"/>
              </a:ext>
            </a:extLst>
          </p:cNvPr>
          <p:cNvSpPr txBox="1">
            <a:spLocks noChangeArrowheads="1"/>
          </p:cNvSpPr>
          <p:nvPr/>
        </p:nvSpPr>
        <p:spPr bwMode="auto">
          <a:xfrm>
            <a:off x="7816850" y="922338"/>
            <a:ext cx="1250950" cy="83099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t>Moorpark Educators Association</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6F16-A591-4F79-916C-43A2EE8578B8}"/>
              </a:ext>
            </a:extLst>
          </p:cNvPr>
          <p:cNvSpPr>
            <a:spLocks noGrp="1"/>
          </p:cNvSpPr>
          <p:nvPr>
            <p:ph type="title"/>
          </p:nvPr>
        </p:nvSpPr>
        <p:spPr>
          <a:xfrm>
            <a:off x="484710" y="452718"/>
            <a:ext cx="7055380" cy="842682"/>
          </a:xfrm>
        </p:spPr>
        <p:txBody>
          <a:bodyPr/>
          <a:lstStyle/>
          <a:p>
            <a:pPr algn="ctr"/>
            <a:r>
              <a:rPr lang="en-US" altLang="en-US" dirty="0">
                <a:solidFill>
                  <a:srgbClr val="00B0F0"/>
                </a:solidFill>
              </a:rPr>
              <a:t>Know  Your Contract</a:t>
            </a:r>
            <a:endParaRPr lang="en-US" dirty="0"/>
          </a:p>
        </p:txBody>
      </p:sp>
      <p:sp>
        <p:nvSpPr>
          <p:cNvPr id="3" name="Content Placeholder 2">
            <a:extLst>
              <a:ext uri="{FF2B5EF4-FFF2-40B4-BE49-F238E27FC236}">
                <a16:creationId xmlns:a16="http://schemas.microsoft.com/office/drawing/2014/main" id="{0439DA35-2555-4CD4-982F-467C8C66C65F}"/>
              </a:ext>
            </a:extLst>
          </p:cNvPr>
          <p:cNvSpPr>
            <a:spLocks noGrp="1"/>
          </p:cNvSpPr>
          <p:nvPr>
            <p:ph sz="half" idx="1"/>
          </p:nvPr>
        </p:nvSpPr>
        <p:spPr>
          <a:xfrm>
            <a:off x="304800" y="1285783"/>
            <a:ext cx="3414275" cy="5257800"/>
          </a:xfrm>
        </p:spPr>
        <p:txBody>
          <a:bodyPr>
            <a:normAutofit lnSpcReduction="10000"/>
          </a:bodyPr>
          <a:lstStyle/>
          <a:p>
            <a:r>
              <a:rPr lang="en-US" sz="1900" dirty="0"/>
              <a:t>Your contract explicates your working conditions, salary, stipends, et al.</a:t>
            </a:r>
          </a:p>
          <a:p>
            <a:pPr lvl="1"/>
            <a:r>
              <a:rPr lang="en-US" sz="1900" dirty="0"/>
              <a:t>Memorandum of Understanding (MOU)</a:t>
            </a:r>
          </a:p>
          <a:p>
            <a:pPr lvl="1"/>
            <a:r>
              <a:rPr lang="en-US" sz="1900" dirty="0"/>
              <a:t>Bargaining Additional Addendums as new mandates are issued</a:t>
            </a:r>
          </a:p>
          <a:p>
            <a:pPr marL="57151" indent="0">
              <a:buNone/>
            </a:pPr>
            <a:r>
              <a:rPr lang="en-US" sz="2000" dirty="0"/>
              <a:t>All available on the </a:t>
            </a:r>
          </a:p>
          <a:p>
            <a:pPr marL="57151" indent="0">
              <a:buNone/>
            </a:pPr>
            <a:r>
              <a:rPr lang="en-US" sz="2000" dirty="0"/>
              <a:t>    MEA Website:</a:t>
            </a:r>
          </a:p>
          <a:p>
            <a:pPr marL="57151" indent="0">
              <a:buNone/>
            </a:pPr>
            <a:r>
              <a:rPr lang="en-US" sz="2000" b="1">
                <a:solidFill>
                  <a:srgbClr val="000099"/>
                </a:solidFill>
              </a:rPr>
              <a:t>Moorparkeducators</a:t>
            </a:r>
            <a:r>
              <a:rPr lang="en-US" sz="2000" b="1" dirty="0">
                <a:solidFill>
                  <a:srgbClr val="000099"/>
                </a:solidFill>
              </a:rPr>
              <a:t>.com</a:t>
            </a:r>
            <a:endParaRPr lang="en-US" b="1" dirty="0">
              <a:solidFill>
                <a:srgbClr val="000099"/>
              </a:solidFill>
            </a:endParaRPr>
          </a:p>
        </p:txBody>
      </p:sp>
      <p:sp>
        <p:nvSpPr>
          <p:cNvPr id="4" name="Content Placeholder 3">
            <a:extLst>
              <a:ext uri="{FF2B5EF4-FFF2-40B4-BE49-F238E27FC236}">
                <a16:creationId xmlns:a16="http://schemas.microsoft.com/office/drawing/2014/main" id="{92826778-650D-4503-8C1C-A68F624D9790}"/>
              </a:ext>
            </a:extLst>
          </p:cNvPr>
          <p:cNvSpPr>
            <a:spLocks noGrp="1"/>
          </p:cNvSpPr>
          <p:nvPr>
            <p:ph sz="half" idx="2"/>
          </p:nvPr>
        </p:nvSpPr>
        <p:spPr>
          <a:xfrm>
            <a:off x="4114800" y="1295400"/>
            <a:ext cx="3298115" cy="4960938"/>
          </a:xfrm>
        </p:spPr>
        <p:txBody>
          <a:bodyPr>
            <a:normAutofit lnSpcReduction="10000"/>
          </a:bodyPr>
          <a:lstStyle/>
          <a:p>
            <a:r>
              <a:rPr lang="en-US" sz="2000" dirty="0"/>
              <a:t>“2 year” job interview</a:t>
            </a:r>
          </a:p>
          <a:p>
            <a:r>
              <a:rPr lang="en-US" sz="2000" dirty="0"/>
              <a:t>It is your responsibility to</a:t>
            </a:r>
          </a:p>
          <a:p>
            <a:pPr lvl="1"/>
            <a:r>
              <a:rPr lang="en-US" sz="2000" dirty="0"/>
              <a:t>turn in Employment Verification from work performed in prior districts</a:t>
            </a:r>
          </a:p>
          <a:p>
            <a:pPr lvl="1"/>
            <a:r>
              <a:rPr lang="en-US" sz="2000" dirty="0"/>
              <a:t>to review your paystub for accuracy</a:t>
            </a:r>
          </a:p>
          <a:p>
            <a:r>
              <a:rPr lang="en-US" sz="2000" dirty="0"/>
              <a:t>Catastrophic Leave Bank Donations- Sept.</a:t>
            </a:r>
          </a:p>
          <a:p>
            <a:r>
              <a:rPr lang="en-US" sz="2000" dirty="0"/>
              <a:t>Temporary vs. Probationary Contract (see next slide)</a:t>
            </a:r>
          </a:p>
        </p:txBody>
      </p:sp>
    </p:spTree>
    <p:extLst>
      <p:ext uri="{BB962C8B-B14F-4D97-AF65-F5344CB8AC3E}">
        <p14:creationId xmlns:p14="http://schemas.microsoft.com/office/powerpoint/2010/main" val="2384360056"/>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BCD9FC-A49D-4BD6-AFCE-C7602BB89238}"/>
              </a:ext>
            </a:extLst>
          </p:cNvPr>
          <p:cNvSpPr>
            <a:spLocks noGrp="1"/>
          </p:cNvSpPr>
          <p:nvPr>
            <p:ph idx="1"/>
          </p:nvPr>
        </p:nvSpPr>
        <p:spPr>
          <a:xfrm>
            <a:off x="827700" y="685801"/>
            <a:ext cx="6711654" cy="5562606"/>
          </a:xfrm>
        </p:spPr>
        <p:txBody>
          <a:bodyPr>
            <a:normAutofit fontScale="70000" lnSpcReduction="20000"/>
          </a:bodyPr>
          <a:lstStyle/>
          <a:p>
            <a:pPr marL="0" indent="0" algn="ctr">
              <a:buNone/>
            </a:pPr>
            <a:r>
              <a:rPr lang="en-US" sz="5700" dirty="0">
                <a:solidFill>
                  <a:srgbClr val="FF0000"/>
                </a:solidFill>
              </a:rPr>
              <a:t>Know your Contract II</a:t>
            </a:r>
            <a:endParaRPr lang="en-US" sz="5100" dirty="0">
              <a:solidFill>
                <a:srgbClr val="00B0F0"/>
              </a:solidFill>
            </a:endParaRPr>
          </a:p>
          <a:p>
            <a:pPr marL="0" indent="0">
              <a:buNone/>
            </a:pPr>
            <a:r>
              <a:rPr lang="en-US" sz="4000" dirty="0">
                <a:solidFill>
                  <a:srgbClr val="00B0F0"/>
                </a:solidFill>
              </a:rPr>
              <a:t>Temporary Contracts</a:t>
            </a:r>
            <a:endParaRPr lang="en-US" sz="4000" dirty="0">
              <a:solidFill>
                <a:srgbClr val="FF0000"/>
              </a:solidFill>
            </a:endParaRPr>
          </a:p>
          <a:p>
            <a:pPr lvl="1"/>
            <a:r>
              <a:rPr lang="en-US" sz="2800" dirty="0"/>
              <a:t>Short term positions that u</a:t>
            </a:r>
            <a:r>
              <a:rPr lang="en-US" sz="3000" dirty="0"/>
              <a:t>sually cover a permanent teacher’s leave of absence</a:t>
            </a:r>
          </a:p>
          <a:p>
            <a:pPr marL="0" indent="0">
              <a:buNone/>
            </a:pPr>
            <a:r>
              <a:rPr lang="en-US" sz="4000" dirty="0">
                <a:solidFill>
                  <a:srgbClr val="00B0F0"/>
                </a:solidFill>
              </a:rPr>
              <a:t>					</a:t>
            </a:r>
            <a:r>
              <a:rPr lang="en-US" sz="4000" dirty="0">
                <a:solidFill>
                  <a:srgbClr val="FF0000"/>
                </a:solidFill>
              </a:rPr>
              <a:t>Vs.</a:t>
            </a:r>
          </a:p>
          <a:p>
            <a:pPr marL="0" indent="0">
              <a:buNone/>
            </a:pPr>
            <a:r>
              <a:rPr lang="en-US" sz="4000" dirty="0">
                <a:solidFill>
                  <a:srgbClr val="00B0F0"/>
                </a:solidFill>
              </a:rPr>
              <a:t>Probationary Contracts</a:t>
            </a:r>
          </a:p>
          <a:p>
            <a:pPr lvl="1"/>
            <a:r>
              <a:rPr lang="en-US" sz="2800" dirty="0"/>
              <a:t>May lead to a permanent position</a:t>
            </a:r>
          </a:p>
          <a:p>
            <a:pPr marL="0" indent="0">
              <a:buNone/>
            </a:pPr>
            <a:endParaRPr lang="en-US" sz="3000" dirty="0"/>
          </a:p>
          <a:p>
            <a:pPr marL="0" indent="0">
              <a:buNone/>
            </a:pPr>
            <a:r>
              <a:rPr lang="en-US" sz="3000" dirty="0"/>
              <a:t>In both situations, you will be formally observed two a year for your first two years</a:t>
            </a:r>
          </a:p>
          <a:p>
            <a:pPr marL="0" indent="0">
              <a:buNone/>
            </a:pPr>
            <a:r>
              <a:rPr lang="en-US" sz="3000" dirty="0"/>
              <a:t>Under both types of contracts, if you retained by MUSD, you will become a Probationary 2 teacher</a:t>
            </a:r>
          </a:p>
          <a:p>
            <a:pPr marL="0" indent="0">
              <a:buNone/>
            </a:pPr>
            <a:r>
              <a:rPr lang="en-US" sz="3000" dirty="0"/>
              <a:t>In the State of CA, Permanent status occurs after the certificated employee is retained by their employer after their second year of employment</a:t>
            </a:r>
          </a:p>
          <a:p>
            <a:pPr marL="0" indent="0">
              <a:buNone/>
            </a:pPr>
            <a:endParaRPr lang="en-US" dirty="0"/>
          </a:p>
        </p:txBody>
      </p:sp>
    </p:spTree>
    <p:extLst>
      <p:ext uri="{BB962C8B-B14F-4D97-AF65-F5344CB8AC3E}">
        <p14:creationId xmlns:p14="http://schemas.microsoft.com/office/powerpoint/2010/main" val="2143833695"/>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61DA-E7F9-3557-2F56-6295AED085EA}"/>
              </a:ext>
            </a:extLst>
          </p:cNvPr>
          <p:cNvSpPr>
            <a:spLocks noGrp="1"/>
          </p:cNvSpPr>
          <p:nvPr>
            <p:ph type="title"/>
          </p:nvPr>
        </p:nvSpPr>
        <p:spPr>
          <a:xfrm>
            <a:off x="609599" y="228600"/>
            <a:ext cx="6347714" cy="533400"/>
          </a:xfrm>
        </p:spPr>
        <p:txBody>
          <a:bodyPr>
            <a:normAutofit fontScale="90000"/>
          </a:bodyPr>
          <a:lstStyle/>
          <a:p>
            <a:pPr marL="0" marR="0">
              <a:lnSpc>
                <a:spcPct val="107000"/>
              </a:lnSpc>
              <a:spcBef>
                <a:spcPts val="0"/>
              </a:spcBef>
              <a:spcAft>
                <a:spcPts val="800"/>
              </a:spcAft>
            </a:pPr>
            <a:r>
              <a:rPr lang="en-US" sz="3100" dirty="0"/>
              <a:t>Anticipatory Activity: </a:t>
            </a:r>
            <a:r>
              <a:rPr lang="en-US" sz="3100" b="1" i="1" dirty="0"/>
              <a:t>True or False</a:t>
            </a:r>
            <a:br>
              <a:rPr lang="en-US" dirty="0"/>
            </a:br>
            <a:r>
              <a:rPr lang="en-US" sz="2000" dirty="0">
                <a:effectLst/>
                <a:latin typeface="Calibri" panose="020F0502020204030204" pitchFamily="34" charset="0"/>
                <a:ea typeface="Calibri" panose="020F0502020204030204" pitchFamily="34" charset="0"/>
                <a:cs typeface="Times New Roman" panose="02020603050405020304" pitchFamily="18" charset="0"/>
              </a:rPr>
              <a:t>1. California is a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right to work</a:t>
            </a:r>
            <a:r>
              <a:rPr lang="en-US" sz="2000" dirty="0">
                <a:effectLst/>
                <a:latin typeface="Calibri" panose="020F0502020204030204" pitchFamily="34" charset="0"/>
                <a:ea typeface="Calibri" panose="020F0502020204030204" pitchFamily="34" charset="0"/>
                <a:cs typeface="Times New Roman" panose="02020603050405020304" pitchFamily="18" charset="0"/>
              </a:rPr>
              <a:t> state</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2. California labor law does </a:t>
            </a:r>
            <a:r>
              <a:rPr lang="en-US" sz="2000" b="1" dirty="0">
                <a:latin typeface="Calibri" panose="020F0502020204030204" pitchFamily="34" charset="0"/>
                <a:ea typeface="Calibri" panose="020F0502020204030204" pitchFamily="34" charset="0"/>
                <a:cs typeface="Times New Roman" panose="02020603050405020304" pitchFamily="18" charset="0"/>
              </a:rPr>
              <a:t>not</a:t>
            </a:r>
            <a:r>
              <a:rPr lang="en-US" sz="2000" dirty="0">
                <a:latin typeface="Calibri" panose="020F0502020204030204" pitchFamily="34" charset="0"/>
                <a:ea typeface="Calibri" panose="020F0502020204030204" pitchFamily="34" charset="0"/>
                <a:cs typeface="Times New Roman" panose="02020603050405020304" pitchFamily="18" charset="0"/>
              </a:rPr>
              <a:t> afford public employee associations the right to c</a:t>
            </a:r>
            <a:r>
              <a:rPr lang="en-US" sz="2000" dirty="0">
                <a:effectLst/>
                <a:latin typeface="Calibri" panose="020F0502020204030204" pitchFamily="34" charset="0"/>
                <a:ea typeface="Calibri" panose="020F0502020204030204" pitchFamily="34" charset="0"/>
                <a:cs typeface="Times New Roman" panose="02020603050405020304" pitchFamily="18" charset="0"/>
              </a:rPr>
              <a:t>ollective bargaining?</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3. DFR is an acronym for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Duty Free Representation</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4. CA </a:t>
            </a:r>
            <a:r>
              <a:rPr lang="en-US" sz="2000" dirty="0">
                <a:latin typeface="Calibri" panose="020F0502020204030204" pitchFamily="34" charset="0"/>
                <a:ea typeface="Calibri" panose="020F0502020204030204" pitchFamily="34" charset="0"/>
                <a:cs typeface="Times New Roman" panose="02020603050405020304" pitchFamily="18" charset="0"/>
              </a:rPr>
              <a:t>educator</a:t>
            </a:r>
            <a:r>
              <a:rPr lang="en-US" sz="2000" dirty="0">
                <a:effectLst/>
                <a:latin typeface="Calibri" panose="020F0502020204030204" pitchFamily="34" charset="0"/>
                <a:ea typeface="Calibri" panose="020F0502020204030204" pitchFamily="34" charset="0"/>
                <a:cs typeface="Times New Roman" panose="02020603050405020304" pitchFamily="18" charset="0"/>
              </a:rPr>
              <a:t> unions must advocate and handle grievances on behalf of all unit employees—not just association members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5. The right for an employee to have union representation during an investigatory interview is called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Weingarten rights.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i="1" dirty="0">
                <a:latin typeface="Calibri" panose="020F0502020204030204" pitchFamily="34" charset="0"/>
                <a:ea typeface="Calibri" panose="020F0502020204030204" pitchFamily="34" charset="0"/>
                <a:cs typeface="Times New Roman" panose="02020603050405020304" pitchFamily="18" charset="0"/>
              </a:rPr>
              <a:t>6</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latin typeface="Calibri" panose="020F0502020204030204" pitchFamily="34" charset="0"/>
                <a:ea typeface="Calibri" panose="020F0502020204030204" pitchFamily="34" charset="0"/>
                <a:cs typeface="Times New Roman" panose="02020603050405020304" pitchFamily="18" charset="0"/>
              </a:rPr>
              <a:t>An educator</a:t>
            </a:r>
            <a:r>
              <a:rPr lang="en-US" sz="2000" dirty="0">
                <a:effectLst/>
                <a:latin typeface="Calibri" panose="020F0502020204030204" pitchFamily="34" charset="0"/>
                <a:ea typeface="Calibri" panose="020F0502020204030204" pitchFamily="34" charset="0"/>
                <a:cs typeface="Times New Roman" panose="02020603050405020304" pitchFamily="18" charset="0"/>
              </a:rPr>
              <a:t> has the right to representation when there is a possibility of disciplinary action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7.  </a:t>
            </a:r>
            <a:r>
              <a:rPr lang="en-US" sz="2000" dirty="0">
                <a:latin typeface="Calibri" panose="020F0502020204030204" pitchFamily="34" charset="0"/>
                <a:ea typeface="Calibri" panose="020F0502020204030204" pitchFamily="34" charset="0"/>
                <a:cs typeface="Times New Roman" panose="02020603050405020304" pitchFamily="18" charset="0"/>
              </a:rPr>
              <a:t>An educator has the right to representation when they file a complaint against another educator</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8.  The latest research suggests a correlation between strong union activity and improved student instruction and achievement.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9</a:t>
            </a:r>
            <a:r>
              <a:rPr lang="en-US" sz="2000" dirty="0">
                <a:effectLst/>
                <a:latin typeface="Calibri" panose="020F0502020204030204" pitchFamily="34" charset="0"/>
                <a:ea typeface="Calibri" panose="020F0502020204030204" pitchFamily="34" charset="0"/>
                <a:cs typeface="Times New Roman" panose="02020603050405020304" pitchFamily="18" charset="0"/>
              </a:rPr>
              <a:t>. Educator</a:t>
            </a:r>
            <a:r>
              <a:rPr lang="en-US" sz="2000" dirty="0">
                <a:latin typeface="Calibri" panose="020F0502020204030204" pitchFamily="34" charset="0"/>
                <a:ea typeface="Calibri" panose="020F0502020204030204" pitchFamily="34" charset="0"/>
                <a:cs typeface="Times New Roman" panose="02020603050405020304" pitchFamily="18" charset="0"/>
              </a:rPr>
              <a:t> associations</a:t>
            </a:r>
            <a:r>
              <a:rPr lang="en-US" sz="2000" dirty="0">
                <a:effectLst/>
                <a:latin typeface="Calibri" panose="020F0502020204030204" pitchFamily="34" charset="0"/>
                <a:ea typeface="Calibri" panose="020F0502020204030204" pitchFamily="34" charset="0"/>
                <a:cs typeface="Times New Roman" panose="02020603050405020304" pitchFamily="18" charset="0"/>
              </a:rPr>
              <a:t> are the main reason why inferior or underachieving teachers remain employed.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10. Your contract is also known as a collective bargaining agreement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Tree>
    <p:extLst>
      <p:ext uri="{BB962C8B-B14F-4D97-AF65-F5344CB8AC3E}">
        <p14:creationId xmlns:p14="http://schemas.microsoft.com/office/powerpoint/2010/main" val="1920617936"/>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C879-BFCE-494F-847D-27B1067A0281}"/>
              </a:ext>
            </a:extLst>
          </p:cNvPr>
          <p:cNvSpPr>
            <a:spLocks noGrp="1"/>
          </p:cNvSpPr>
          <p:nvPr>
            <p:ph type="title"/>
          </p:nvPr>
        </p:nvSpPr>
        <p:spPr/>
        <p:txBody>
          <a:bodyPr/>
          <a:lstStyle/>
          <a:p>
            <a:r>
              <a:rPr lang="en-US" dirty="0"/>
              <a:t>Your Salary is Part of a Total Compensation Package</a:t>
            </a:r>
          </a:p>
        </p:txBody>
      </p:sp>
      <p:sp>
        <p:nvSpPr>
          <p:cNvPr id="3" name="Content Placeholder 2">
            <a:extLst>
              <a:ext uri="{FF2B5EF4-FFF2-40B4-BE49-F238E27FC236}">
                <a16:creationId xmlns:a16="http://schemas.microsoft.com/office/drawing/2014/main" id="{3F4B23B6-44D9-4F27-B105-10757E4FBCCC}"/>
              </a:ext>
            </a:extLst>
          </p:cNvPr>
          <p:cNvSpPr>
            <a:spLocks noGrp="1"/>
          </p:cNvSpPr>
          <p:nvPr>
            <p:ph idx="1"/>
          </p:nvPr>
        </p:nvSpPr>
        <p:spPr>
          <a:xfrm>
            <a:off x="609599" y="1930400"/>
            <a:ext cx="6347714" cy="4546600"/>
          </a:xfrm>
        </p:spPr>
        <p:txBody>
          <a:bodyPr>
            <a:normAutofit/>
          </a:bodyPr>
          <a:lstStyle/>
          <a:p>
            <a:r>
              <a:rPr lang="en-US" dirty="0"/>
              <a:t>Historically, MEA &amp; </a:t>
            </a:r>
            <a:r>
              <a:rPr lang="en-US"/>
              <a:t>MEA prioritize </a:t>
            </a:r>
            <a:r>
              <a:rPr lang="en-US" dirty="0"/>
              <a:t>health care benefits (HCB) at the negotiating table</a:t>
            </a:r>
          </a:p>
          <a:p>
            <a:r>
              <a:rPr lang="en-US" dirty="0"/>
              <a:t>Your total compensation is competitive</a:t>
            </a:r>
          </a:p>
          <a:p>
            <a:pPr lvl="1"/>
            <a:r>
              <a:rPr lang="en-US" dirty="0"/>
              <a:t>In MUSD, more of it goes toward HCB than in neighboring districts</a:t>
            </a:r>
          </a:p>
          <a:p>
            <a:r>
              <a:rPr lang="en-US" dirty="0"/>
              <a:t>Your total compensation entails</a:t>
            </a:r>
          </a:p>
          <a:p>
            <a:pPr lvl="1"/>
            <a:r>
              <a:rPr lang="en-US" dirty="0"/>
              <a:t>Salary</a:t>
            </a:r>
          </a:p>
          <a:p>
            <a:pPr lvl="1"/>
            <a:r>
              <a:rPr lang="en-US" dirty="0"/>
              <a:t>Statuaries (taxes, FICA, workers comp </a:t>
            </a:r>
            <a:r>
              <a:rPr lang="en-US" i="1" dirty="0"/>
              <a:t>et al</a:t>
            </a:r>
            <a:r>
              <a:rPr lang="en-US" dirty="0"/>
              <a:t>) </a:t>
            </a:r>
          </a:p>
          <a:p>
            <a:pPr lvl="1"/>
            <a:r>
              <a:rPr lang="en-US" dirty="0"/>
              <a:t>HCB</a:t>
            </a:r>
          </a:p>
          <a:p>
            <a:pPr lvl="1"/>
            <a:r>
              <a:rPr lang="en-US" dirty="0"/>
              <a:t>STRS Contribution</a:t>
            </a:r>
          </a:p>
          <a:p>
            <a:pPr lvl="1"/>
            <a:r>
              <a:rPr lang="en-US" dirty="0"/>
              <a:t>Calendar (work days)</a:t>
            </a:r>
          </a:p>
          <a:p>
            <a:pPr lvl="1"/>
            <a:r>
              <a:rPr lang="en-US" dirty="0"/>
              <a:t>Site Time (contracted work hours)</a:t>
            </a:r>
          </a:p>
          <a:p>
            <a:pPr lvl="1"/>
            <a:endParaRPr lang="en-US" dirty="0"/>
          </a:p>
        </p:txBody>
      </p:sp>
    </p:spTree>
    <p:extLst>
      <p:ext uri="{BB962C8B-B14F-4D97-AF65-F5344CB8AC3E}">
        <p14:creationId xmlns:p14="http://schemas.microsoft.com/office/powerpoint/2010/main" val="2760186282"/>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9384-C514-8605-D0BA-F0A0499DFABC}"/>
              </a:ext>
            </a:extLst>
          </p:cNvPr>
          <p:cNvSpPr>
            <a:spLocks noGrp="1"/>
          </p:cNvSpPr>
          <p:nvPr>
            <p:ph type="title"/>
          </p:nvPr>
        </p:nvSpPr>
        <p:spPr/>
        <p:txBody>
          <a:bodyPr/>
          <a:lstStyle/>
          <a:p>
            <a:r>
              <a:rPr lang="en-US" dirty="0"/>
              <a:t>MEA Organization</a:t>
            </a:r>
          </a:p>
        </p:txBody>
      </p:sp>
      <p:sp>
        <p:nvSpPr>
          <p:cNvPr id="3" name="Content Placeholder 2">
            <a:extLst>
              <a:ext uri="{FF2B5EF4-FFF2-40B4-BE49-F238E27FC236}">
                <a16:creationId xmlns:a16="http://schemas.microsoft.com/office/drawing/2014/main" id="{900F782F-97A4-1F20-CF51-12E2510DC6ED}"/>
              </a:ext>
            </a:extLst>
          </p:cNvPr>
          <p:cNvSpPr>
            <a:spLocks noGrp="1"/>
          </p:cNvSpPr>
          <p:nvPr>
            <p:ph idx="1"/>
          </p:nvPr>
        </p:nvSpPr>
        <p:spPr>
          <a:xfrm>
            <a:off x="457200" y="1447800"/>
            <a:ext cx="6858000" cy="5181600"/>
          </a:xfrm>
        </p:spPr>
        <p:txBody>
          <a:bodyPr>
            <a:normAutofit/>
          </a:bodyPr>
          <a:lstStyle/>
          <a:p>
            <a:r>
              <a:rPr lang="en-US" b="1" dirty="0">
                <a:solidFill>
                  <a:schemeClr val="accent2"/>
                </a:solidFill>
              </a:rPr>
              <a:t>MUSD Certificated Staff</a:t>
            </a:r>
            <a:r>
              <a:rPr lang="en-US" dirty="0">
                <a:solidFill>
                  <a:schemeClr val="accent2"/>
                </a:solidFill>
              </a:rPr>
              <a:t> </a:t>
            </a:r>
          </a:p>
          <a:p>
            <a:pPr lvl="1"/>
            <a:r>
              <a:rPr lang="en-US" dirty="0"/>
              <a:t>your voice, your participation, and your dues matter!</a:t>
            </a:r>
          </a:p>
          <a:p>
            <a:r>
              <a:rPr lang="en-US" b="1" dirty="0">
                <a:solidFill>
                  <a:schemeClr val="accent2"/>
                </a:solidFill>
              </a:rPr>
              <a:t>Rep Council </a:t>
            </a:r>
          </a:p>
          <a:p>
            <a:pPr lvl="1"/>
            <a:r>
              <a:rPr lang="en-US" dirty="0"/>
              <a:t>(think Congress): represents members at individual site</a:t>
            </a:r>
          </a:p>
          <a:p>
            <a:r>
              <a:rPr lang="en-US" b="1" dirty="0">
                <a:solidFill>
                  <a:schemeClr val="accent2"/>
                </a:solidFill>
              </a:rPr>
              <a:t>Executive Board </a:t>
            </a:r>
          </a:p>
          <a:p>
            <a:pPr lvl="1"/>
            <a:r>
              <a:rPr lang="en-US" dirty="0"/>
              <a:t>(think Senate): elected by members; represents grade level and sites</a:t>
            </a:r>
          </a:p>
          <a:p>
            <a:r>
              <a:rPr lang="en-US" b="1" dirty="0">
                <a:solidFill>
                  <a:schemeClr val="accent2"/>
                </a:solidFill>
              </a:rPr>
              <a:t>Negotiation Team </a:t>
            </a:r>
          </a:p>
          <a:p>
            <a:pPr lvl="1"/>
            <a:r>
              <a:rPr lang="en-US" dirty="0"/>
              <a:t>(think Supreme Court): bargains our contract (CBA)</a:t>
            </a:r>
          </a:p>
          <a:p>
            <a:r>
              <a:rPr lang="en-US" b="1" dirty="0">
                <a:solidFill>
                  <a:schemeClr val="accent2"/>
                </a:solidFill>
              </a:rPr>
              <a:t>President</a:t>
            </a:r>
            <a:r>
              <a:rPr lang="en-US" b="1" dirty="0">
                <a:solidFill>
                  <a:schemeClr val="bg1"/>
                </a:solidFill>
              </a:rPr>
              <a:t> </a:t>
            </a:r>
          </a:p>
          <a:p>
            <a:pPr lvl="1"/>
            <a:r>
              <a:rPr lang="en-US" dirty="0"/>
              <a:t>elected, chief representative of members</a:t>
            </a:r>
          </a:p>
          <a:p>
            <a:r>
              <a:rPr lang="en-US" b="1" dirty="0">
                <a:solidFill>
                  <a:schemeClr val="accent2"/>
                </a:solidFill>
              </a:rPr>
              <a:t>CTA Representative</a:t>
            </a:r>
            <a:r>
              <a:rPr lang="en-US" dirty="0">
                <a:solidFill>
                  <a:schemeClr val="accent2"/>
                </a:solidFill>
              </a:rPr>
              <a:t> </a:t>
            </a:r>
          </a:p>
          <a:p>
            <a:pPr lvl="1"/>
            <a:r>
              <a:rPr lang="en-US" dirty="0"/>
              <a:t>MEA’s liaison to CTA (the mother ship)</a:t>
            </a:r>
          </a:p>
        </p:txBody>
      </p:sp>
    </p:spTree>
    <p:extLst>
      <p:ext uri="{BB962C8B-B14F-4D97-AF65-F5344CB8AC3E}">
        <p14:creationId xmlns:p14="http://schemas.microsoft.com/office/powerpoint/2010/main" val="835816344"/>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58A1-D9E4-F143-7B98-73FECC8C0E62}"/>
              </a:ext>
            </a:extLst>
          </p:cNvPr>
          <p:cNvSpPr>
            <a:spLocks noGrp="1"/>
          </p:cNvSpPr>
          <p:nvPr>
            <p:ph type="title"/>
          </p:nvPr>
        </p:nvSpPr>
        <p:spPr/>
        <p:txBody>
          <a:bodyPr/>
          <a:lstStyle/>
          <a:p>
            <a:r>
              <a:rPr lang="en-US"/>
              <a:t>Join online</a:t>
            </a:r>
            <a:endParaRPr lang="en-US" dirty="0"/>
          </a:p>
        </p:txBody>
      </p:sp>
      <p:pic>
        <p:nvPicPr>
          <p:cNvPr id="4" name="Picture 15" descr="Qr code&#10;&#10;Description automatically generated">
            <a:extLst>
              <a:ext uri="{FF2B5EF4-FFF2-40B4-BE49-F238E27FC236}">
                <a16:creationId xmlns:a16="http://schemas.microsoft.com/office/drawing/2014/main" id="{FC1D7DDF-F590-7D2F-769B-3FCF81138F2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676400"/>
            <a:ext cx="4195762"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406559"/>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31B5-AF5B-1CAF-5AE5-8BFEF808548A}"/>
              </a:ext>
            </a:extLst>
          </p:cNvPr>
          <p:cNvSpPr>
            <a:spLocks noGrp="1"/>
          </p:cNvSpPr>
          <p:nvPr>
            <p:ph type="title"/>
          </p:nvPr>
        </p:nvSpPr>
        <p:spPr/>
        <p:txBody>
          <a:bodyPr/>
          <a:lstStyle/>
          <a:p>
            <a:r>
              <a:rPr lang="en-US"/>
              <a:t>Three Ways to Join: Hard Copy, QR, or Virtual Link</a:t>
            </a:r>
          </a:p>
        </p:txBody>
      </p:sp>
      <p:pic>
        <p:nvPicPr>
          <p:cNvPr id="4" name="Content Placeholder 3">
            <a:extLst>
              <a:ext uri="{FF2B5EF4-FFF2-40B4-BE49-F238E27FC236}">
                <a16:creationId xmlns:a16="http://schemas.microsoft.com/office/drawing/2014/main" id="{BCE9A6D5-614B-B700-484D-CC0C85970067}"/>
              </a:ext>
            </a:extLst>
          </p:cNvPr>
          <p:cNvPicPr>
            <a:picLocks noGrp="1" noChangeAspect="1"/>
          </p:cNvPicPr>
          <p:nvPr>
            <p:ph idx="1"/>
          </p:nvPr>
        </p:nvPicPr>
        <p:blipFill>
          <a:blip r:embed="rId2"/>
          <a:stretch>
            <a:fillRect/>
          </a:stretch>
        </p:blipFill>
        <p:spPr>
          <a:xfrm>
            <a:off x="1121353" y="2160588"/>
            <a:ext cx="5324906" cy="3881437"/>
          </a:xfrm>
          <a:prstGeom prst="rect">
            <a:avLst/>
          </a:prstGeom>
        </p:spPr>
      </p:pic>
    </p:spTree>
    <p:extLst>
      <p:ext uri="{BB962C8B-B14F-4D97-AF65-F5344CB8AC3E}">
        <p14:creationId xmlns:p14="http://schemas.microsoft.com/office/powerpoint/2010/main" val="2528930423"/>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303" name="Group 5530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5304" name="Straight Connector 5530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305" name="Straight Connector 5530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30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0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08" name="Isosceles Triangle 5530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0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1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1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12" name="Isosceles Triangle 5531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13" name="Isosceles Triangle 5531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5315" name="Rectangle 55314">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Rectangle 5">
            <a:extLst>
              <a:ext uri="{FF2B5EF4-FFF2-40B4-BE49-F238E27FC236}">
                <a16:creationId xmlns:a16="http://schemas.microsoft.com/office/drawing/2014/main" id="{216EEEB3-92B4-403E-8B7C-8D6FA9DE97C5}"/>
              </a:ext>
            </a:extLst>
          </p:cNvPr>
          <p:cNvSpPr>
            <a:spLocks noGrp="1" noChangeArrowheads="1"/>
          </p:cNvSpPr>
          <p:nvPr>
            <p:ph type="title"/>
          </p:nvPr>
        </p:nvSpPr>
        <p:spPr>
          <a:xfrm>
            <a:off x="1000126" y="609600"/>
            <a:ext cx="6447501" cy="1320800"/>
          </a:xfrm>
        </p:spPr>
        <p:txBody>
          <a:bodyPr vert="horz" lIns="91440" tIns="45720" rIns="91440" bIns="45720" rtlCol="0" anchor="t">
            <a:normAutofit/>
          </a:bodyPr>
          <a:lstStyle/>
          <a:p>
            <a:r>
              <a:rPr lang="en-US" altLang="en-US"/>
              <a:t>MEA Contact Info</a:t>
            </a:r>
          </a:p>
        </p:txBody>
      </p:sp>
      <p:sp>
        <p:nvSpPr>
          <p:cNvPr id="55317" name="Isosceles Triangle 55316">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083" name="Rectangle 6">
            <a:extLst>
              <a:ext uri="{FF2B5EF4-FFF2-40B4-BE49-F238E27FC236}">
                <a16:creationId xmlns:a16="http://schemas.microsoft.com/office/drawing/2014/main" id="{FF748409-2424-44AD-A1CE-23BE937CE57F}"/>
              </a:ext>
            </a:extLst>
          </p:cNvPr>
          <p:cNvSpPr>
            <a:spLocks noGrp="1" noChangeArrowheads="1"/>
          </p:cNvSpPr>
          <p:nvPr>
            <p:ph sz="half" idx="4294967295"/>
          </p:nvPr>
        </p:nvSpPr>
        <p:spPr>
          <a:xfrm>
            <a:off x="1000126" y="1524000"/>
            <a:ext cx="6942534" cy="4876799"/>
          </a:xfrm>
        </p:spPr>
        <p:txBody>
          <a:bodyPr vert="horz" lIns="91440" tIns="45720" rIns="91440" bIns="45720" rtlCol="0">
            <a:normAutofit fontScale="85000" lnSpcReduction="20000"/>
          </a:bodyPr>
          <a:lstStyle/>
          <a:p>
            <a:pPr>
              <a:defRPr/>
            </a:pPr>
            <a:r>
              <a:rPr lang="en-US" sz="3000" dirty="0"/>
              <a:t>Office</a:t>
            </a:r>
          </a:p>
          <a:p>
            <a:pPr lvl="1">
              <a:defRPr/>
            </a:pPr>
            <a:r>
              <a:rPr lang="en-US" sz="2600" dirty="0"/>
              <a:t>(805) 422-4680</a:t>
            </a:r>
          </a:p>
          <a:p>
            <a:pPr marL="457200" lvl="1" indent="0">
              <a:defRPr/>
            </a:pPr>
            <a:endParaRPr lang="en-US" sz="1000" dirty="0"/>
          </a:p>
          <a:p>
            <a:pPr>
              <a:defRPr/>
            </a:pPr>
            <a:r>
              <a:rPr lang="en-US" sz="3000" dirty="0"/>
              <a:t>Brian Friefeld, President</a:t>
            </a:r>
          </a:p>
          <a:p>
            <a:pPr lvl="1">
              <a:defRPr/>
            </a:pPr>
            <a:r>
              <a:rPr lang="en-US" sz="2600" b="1" dirty="0"/>
              <a:t>mprkea@gmail.com</a:t>
            </a:r>
          </a:p>
          <a:p>
            <a:pPr marL="457200" lvl="1" indent="0">
              <a:defRPr/>
            </a:pPr>
            <a:endParaRPr lang="en-US" sz="1000" dirty="0"/>
          </a:p>
          <a:p>
            <a:r>
              <a:rPr lang="en-US" altLang="en-US" sz="3000" dirty="0"/>
              <a:t>Jake Anderson, CTA Staff</a:t>
            </a:r>
          </a:p>
          <a:p>
            <a:pPr lvl="1"/>
            <a:r>
              <a:rPr lang="en-US" altLang="en-US" sz="2800" dirty="0"/>
              <a:t>818-309-7206</a:t>
            </a:r>
          </a:p>
          <a:p>
            <a:pPr lvl="1"/>
            <a:r>
              <a:rPr lang="en-US" altLang="en-US" sz="2800" b="1" dirty="0">
                <a:hlinkClick r:id="rId3">
                  <a:extLst>
                    <a:ext uri="{A12FA001-AC4F-418D-AE19-62706E023703}">
                      <ahyp:hlinkClr xmlns:ahyp="http://schemas.microsoft.com/office/drawing/2018/hyperlinkcolor" val="tx"/>
                    </a:ext>
                  </a:extLst>
                </a:hlinkClick>
              </a:rPr>
              <a:t>janderson@cta.org</a:t>
            </a:r>
            <a:endParaRPr lang="en-US" altLang="en-US" sz="2800" b="1" dirty="0"/>
          </a:p>
          <a:p>
            <a:pPr>
              <a:defRPr/>
            </a:pPr>
            <a:endParaRPr lang="en-US" dirty="0"/>
          </a:p>
          <a:p>
            <a:pPr>
              <a:defRPr/>
            </a:pPr>
            <a:r>
              <a:rPr lang="en-US" sz="3500" dirty="0"/>
              <a:t>MEA Website</a:t>
            </a:r>
          </a:p>
          <a:p>
            <a:pPr lvl="1">
              <a:defRPr/>
            </a:pPr>
            <a:r>
              <a:rPr lang="en-US" sz="3300" dirty="0">
                <a:hlinkClick r:id="rId4"/>
              </a:rPr>
              <a:t>www.moorparkeducators.com</a:t>
            </a:r>
            <a:endParaRPr lang="en-US" sz="3300" dirty="0"/>
          </a:p>
          <a:p>
            <a:pPr>
              <a:defRPr/>
            </a:pPr>
            <a:endParaRPr lang="en-US" dirty="0"/>
          </a:p>
        </p:txBody>
      </p:sp>
      <p:sp>
        <p:nvSpPr>
          <p:cNvPr id="55319" name="Isosceles Triangle 55318">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0186" name="Rectangle 5018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88" name="Group 5018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0189" name="Straight Connector 5018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19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2" name="Isosceles Triangle 5019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6" name="Isosceles Triangle 5019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7" name="Isosceles Triangle 5019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0199" name="Rectangle 5019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83" name="Graphic 50182" descr="Taco">
            <a:extLst>
              <a:ext uri="{FF2B5EF4-FFF2-40B4-BE49-F238E27FC236}">
                <a16:creationId xmlns:a16="http://schemas.microsoft.com/office/drawing/2014/main" id="{BC813E5C-9626-D5DB-A74C-4268C75F5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510" y="1131994"/>
            <a:ext cx="4590386" cy="4590386"/>
          </a:xfrm>
          <a:prstGeom prst="rect">
            <a:avLst/>
          </a:prstGeom>
        </p:spPr>
      </p:pic>
      <p:sp>
        <p:nvSpPr>
          <p:cNvPr id="27650" name="Rectangle 2"/>
          <p:cNvSpPr>
            <a:spLocks noGrp="1" noChangeArrowheads="1"/>
          </p:cNvSpPr>
          <p:nvPr>
            <p:ph type="title" idx="4294967295"/>
          </p:nvPr>
        </p:nvSpPr>
        <p:spPr>
          <a:xfrm>
            <a:off x="399776" y="484717"/>
            <a:ext cx="8305800" cy="1035050"/>
          </a:xfrm>
        </p:spPr>
        <p:txBody>
          <a:bodyPr/>
          <a:lstStyle/>
          <a:p>
            <a:pPr algn="ctr" eaLnBrk="1" hangingPunct="1"/>
            <a:r>
              <a:rPr lang="en-US" altLang="en-US" sz="4800" b="1" dirty="0">
                <a:solidFill>
                  <a:srgbClr val="00B0F0"/>
                </a:solidFill>
              </a:rPr>
              <a:t>Thank You For Attending!</a:t>
            </a:r>
            <a:endParaRPr lang="en-US" altLang="en-US" sz="8000" b="1" dirty="0">
              <a:solidFill>
                <a:srgbClr val="00B0F0"/>
              </a:solidFill>
            </a:endParaRPr>
          </a:p>
        </p:txBody>
      </p:sp>
      <p:sp>
        <p:nvSpPr>
          <p:cNvPr id="50179" name="Rectangle 3"/>
          <p:cNvSpPr>
            <a:spLocks noGrp="1" noChangeArrowheads="1"/>
          </p:cNvSpPr>
          <p:nvPr>
            <p:ph idx="4294967295"/>
          </p:nvPr>
        </p:nvSpPr>
        <p:spPr>
          <a:xfrm>
            <a:off x="323576" y="1637347"/>
            <a:ext cx="8382000" cy="4778375"/>
          </a:xfrm>
        </p:spPr>
        <p:txBody>
          <a:bodyPr/>
          <a:lstStyle/>
          <a:p>
            <a:pPr marL="0" indent="0" algn="ctr" eaLnBrk="1" hangingPunct="1">
              <a:lnSpc>
                <a:spcPct val="90000"/>
              </a:lnSpc>
              <a:buFontTx/>
              <a:buNone/>
            </a:pPr>
            <a:r>
              <a:rPr lang="en-US" altLang="en-US" sz="4400" dirty="0"/>
              <a:t>We’ll See You At Our</a:t>
            </a:r>
          </a:p>
          <a:p>
            <a:pPr marL="0" indent="0" algn="ctr" eaLnBrk="1" hangingPunct="1">
              <a:lnSpc>
                <a:spcPct val="90000"/>
              </a:lnSpc>
              <a:buFontTx/>
              <a:buNone/>
            </a:pPr>
            <a:r>
              <a:rPr lang="en-US" altLang="en-US" sz="4400" dirty="0"/>
              <a:t>School Lunchtime </a:t>
            </a:r>
          </a:p>
          <a:p>
            <a:pPr marL="0" indent="0" algn="ctr" eaLnBrk="1" hangingPunct="1">
              <a:lnSpc>
                <a:spcPct val="90000"/>
              </a:lnSpc>
              <a:buFontTx/>
              <a:buNone/>
            </a:pPr>
            <a:r>
              <a:rPr lang="en-US" altLang="en-US" sz="4400" dirty="0"/>
              <a:t>“Site Visits” </a:t>
            </a:r>
          </a:p>
          <a:p>
            <a:pPr marL="0" indent="0" algn="ctr" eaLnBrk="1" hangingPunct="1">
              <a:lnSpc>
                <a:spcPct val="90000"/>
              </a:lnSpc>
              <a:buFontTx/>
              <a:buNone/>
            </a:pPr>
            <a:r>
              <a:rPr lang="en-US" altLang="en-US" sz="4400" dirty="0"/>
              <a:t>And Around the District.</a:t>
            </a:r>
          </a:p>
          <a:p>
            <a:pPr marL="0" indent="0" algn="ctr" eaLnBrk="1" hangingPunct="1">
              <a:lnSpc>
                <a:spcPct val="90000"/>
              </a:lnSpc>
              <a:buFontTx/>
              <a:buNone/>
            </a:pPr>
            <a:r>
              <a:rPr lang="en-US" altLang="en-US" sz="4400" dirty="0"/>
              <a:t>Please Reach Out if You </a:t>
            </a:r>
          </a:p>
          <a:p>
            <a:pPr marL="0" indent="0" algn="ctr" eaLnBrk="1" hangingPunct="1">
              <a:lnSpc>
                <a:spcPct val="90000"/>
              </a:lnSpc>
              <a:buFontTx/>
              <a:buNone/>
            </a:pPr>
            <a:r>
              <a:rPr lang="en-US" altLang="en-US" sz="4400" dirty="0"/>
              <a:t>Have Any Questions!</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nvPr>
        </p:nvSpPr>
        <p:spPr>
          <a:xfrm>
            <a:off x="489360" y="1382486"/>
            <a:ext cx="2660686" cy="4093028"/>
          </a:xfrm>
        </p:spPr>
        <p:txBody>
          <a:bodyPr anchor="ctr">
            <a:normAutofit/>
          </a:bodyPr>
          <a:lstStyle/>
          <a:p>
            <a:pPr eaLnBrk="1" hangingPunct="1"/>
            <a:r>
              <a:rPr lang="en-US" altLang="en-US" sz="3500" b="1"/>
              <a:t>Who Do We Represent?</a:t>
            </a:r>
          </a:p>
        </p:txBody>
      </p:sp>
      <p:grpSp>
        <p:nvGrpSpPr>
          <p:cNvPr id="11275" name="Group 1127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1276" name="Straight Connector 1127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1277" name="Straight Connector 1127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127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7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0" name="Isosceles Triangle 1127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4" name="Isosceles Triangle 1128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286" name="Rectangle 1128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69" name="Rectangle 3">
            <a:extLst>
              <a:ext uri="{FF2B5EF4-FFF2-40B4-BE49-F238E27FC236}">
                <a16:creationId xmlns:a16="http://schemas.microsoft.com/office/drawing/2014/main" id="{27F7673E-9F75-7435-0ACD-F56C91D43D29}"/>
              </a:ext>
            </a:extLst>
          </p:cNvPr>
          <p:cNvGraphicFramePr>
            <a:graphicFrameLocks noGrp="1"/>
          </p:cNvGraphicFramePr>
          <p:nvPr>
            <p:ph idx="1"/>
            <p:extLst>
              <p:ext uri="{D42A27DB-BD31-4B8C-83A1-F6EECF244321}">
                <p14:modId xmlns:p14="http://schemas.microsoft.com/office/powerpoint/2010/main" val="393754021"/>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cxnSp>
        <p:nvCxnSpPr>
          <p:cNvPr id="27656" name="Straight Connector 2765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9218" name="Rectangle 2"/>
          <p:cNvSpPr>
            <a:spLocks noGrp="1" noChangeArrowheads="1"/>
          </p:cNvSpPr>
          <p:nvPr>
            <p:ph type="title"/>
          </p:nvPr>
        </p:nvSpPr>
        <p:spPr>
          <a:xfrm>
            <a:off x="482600" y="816638"/>
            <a:ext cx="2525519" cy="5224724"/>
          </a:xfrm>
        </p:spPr>
        <p:txBody>
          <a:bodyPr anchor="ctr">
            <a:normAutofit/>
          </a:bodyPr>
          <a:lstStyle/>
          <a:p>
            <a:pPr eaLnBrk="1" hangingPunct="1"/>
            <a:r>
              <a:rPr lang="en-US" altLang="en-US" b="1"/>
              <a:t>What Do We Do For You?</a:t>
            </a:r>
          </a:p>
        </p:txBody>
      </p:sp>
      <p:sp>
        <p:nvSpPr>
          <p:cNvPr id="27651" name="Rectangle 3"/>
          <p:cNvSpPr>
            <a:spLocks noGrp="1" noChangeArrowheads="1"/>
          </p:cNvSpPr>
          <p:nvPr>
            <p:ph idx="1"/>
          </p:nvPr>
        </p:nvSpPr>
        <p:spPr>
          <a:xfrm>
            <a:off x="3181353" y="0"/>
            <a:ext cx="4057644" cy="6477000"/>
          </a:xfrm>
        </p:spPr>
        <p:txBody>
          <a:bodyPr anchor="ctr">
            <a:normAutofit lnSpcReduction="10000"/>
          </a:bodyPr>
          <a:lstStyle/>
          <a:p>
            <a:pPr eaLnBrk="1" hangingPunct="1"/>
            <a:endParaRPr lang="en-US" altLang="en-US" dirty="0"/>
          </a:p>
          <a:p>
            <a:pPr eaLnBrk="1" hangingPunct="1"/>
            <a:r>
              <a:rPr lang="en-US" altLang="en-US" sz="2600" dirty="0"/>
              <a:t>We are your </a:t>
            </a:r>
            <a:r>
              <a:rPr lang="en-US" altLang="en-US" sz="2600" b="1" i="1" dirty="0"/>
              <a:t>collective</a:t>
            </a:r>
            <a:r>
              <a:rPr lang="en-US" altLang="en-US" sz="2600" dirty="0"/>
              <a:t> voice at the bargaining table as we negotiate salary, health benefits and other contract issues</a:t>
            </a:r>
          </a:p>
          <a:p>
            <a:pPr eaLnBrk="1" hangingPunct="1"/>
            <a:r>
              <a:rPr lang="en-US" altLang="en-US" sz="2600" dirty="0"/>
              <a:t>We are a phone or text call away if you need assistance or representation as you perform your job duties each day</a:t>
            </a:r>
          </a:p>
          <a:p>
            <a:r>
              <a:rPr lang="en-US" sz="2600" b="1" dirty="0"/>
              <a:t>Mprkea@gmail.com</a:t>
            </a:r>
          </a:p>
          <a:p>
            <a:pPr lvl="1"/>
            <a:r>
              <a:rPr lang="en-US" sz="2200" dirty="0"/>
              <a:t>805 422 4680</a:t>
            </a:r>
          </a:p>
          <a:p>
            <a:pPr lvl="1"/>
            <a:r>
              <a:rPr lang="en-US" sz="2200" dirty="0"/>
              <a:t>Moorparkeducators.com</a:t>
            </a:r>
          </a:p>
          <a:p>
            <a:pPr marL="0" indent="0" eaLnBrk="1" hangingPunct="1">
              <a:buNone/>
            </a:pPr>
            <a:endParaRPr lang="en-US" altLang="en-US"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F238-231F-4C40-AF2D-661DC6594331}"/>
              </a:ext>
            </a:extLst>
          </p:cNvPr>
          <p:cNvSpPr>
            <a:spLocks noGrp="1"/>
          </p:cNvSpPr>
          <p:nvPr>
            <p:ph type="title"/>
          </p:nvPr>
        </p:nvSpPr>
        <p:spPr>
          <a:xfrm>
            <a:off x="484710" y="452718"/>
            <a:ext cx="7055380" cy="842682"/>
          </a:xfrm>
        </p:spPr>
        <p:txBody>
          <a:bodyPr/>
          <a:lstStyle/>
          <a:p>
            <a:r>
              <a:rPr lang="en-US" sz="2800" dirty="0"/>
              <a:t>What Do Your Dues Do For You? </a:t>
            </a:r>
          </a:p>
        </p:txBody>
      </p:sp>
      <p:sp>
        <p:nvSpPr>
          <p:cNvPr id="3" name="Content Placeholder 2">
            <a:extLst>
              <a:ext uri="{FF2B5EF4-FFF2-40B4-BE49-F238E27FC236}">
                <a16:creationId xmlns:a16="http://schemas.microsoft.com/office/drawing/2014/main" id="{63324623-2487-4664-85FC-24859CEC9876}"/>
              </a:ext>
            </a:extLst>
          </p:cNvPr>
          <p:cNvSpPr>
            <a:spLocks noGrp="1"/>
          </p:cNvSpPr>
          <p:nvPr>
            <p:ph idx="1"/>
          </p:nvPr>
        </p:nvSpPr>
        <p:spPr>
          <a:xfrm>
            <a:off x="533400" y="1143000"/>
            <a:ext cx="6711654" cy="6096000"/>
          </a:xfrm>
        </p:spPr>
        <p:txBody>
          <a:bodyPr>
            <a:normAutofit fontScale="47500" lnSpcReduction="20000"/>
          </a:bodyPr>
          <a:lstStyle/>
          <a:p>
            <a:r>
              <a:rPr lang="en-US" sz="4800" dirty="0"/>
              <a:t>In California, we have a Constitutional </a:t>
            </a:r>
            <a:r>
              <a:rPr lang="en-US" sz="4800" i="1" dirty="0"/>
              <a:t>right</a:t>
            </a:r>
            <a:r>
              <a:rPr lang="en-US" sz="4800" dirty="0"/>
              <a:t> to bargain. </a:t>
            </a:r>
          </a:p>
          <a:p>
            <a:pPr lvl="1"/>
            <a:r>
              <a:rPr lang="en-US" sz="4800" dirty="0"/>
              <a:t>Our predecessors sacrificed, fought, and earned this legal power for us. </a:t>
            </a:r>
          </a:p>
          <a:p>
            <a:pPr lvl="1"/>
            <a:r>
              <a:rPr lang="en-US" sz="4800" b="1" dirty="0"/>
              <a:t>We pay for our place at the negotiating table with our voice and our purse.</a:t>
            </a:r>
          </a:p>
          <a:p>
            <a:pPr lvl="1"/>
            <a:r>
              <a:rPr lang="en-US" sz="4800" dirty="0"/>
              <a:t> "Right to Work" States or States, such as Texas, do not have a right to collective bargaining agreements (CBAs).</a:t>
            </a:r>
          </a:p>
          <a:p>
            <a:pPr lvl="1"/>
            <a:r>
              <a:rPr lang="en-US" sz="4800" dirty="0"/>
              <a:t>Teachers in States that do not have CBA's, on average, make less money and work longer hours than teachers in State's that do have CBAs.</a:t>
            </a:r>
          </a:p>
          <a:p>
            <a:pPr lvl="1"/>
            <a:r>
              <a:rPr lang="en-US" sz="4800" dirty="0"/>
              <a:t>Your dues give us voice here in Moorpark, in Sacramento, and in Washington D.C. </a:t>
            </a:r>
          </a:p>
          <a:p>
            <a:pPr marL="0" indent="0">
              <a:buNone/>
            </a:pPr>
            <a:r>
              <a:rPr lang="en-US" sz="4800" dirty="0">
                <a:solidFill>
                  <a:schemeClr val="bg1"/>
                </a:solidFill>
              </a:rPr>
              <a:t>r freedom to associate, our freedom of speech, these work place First Amendment rights, are not free.  </a:t>
            </a:r>
          </a:p>
          <a:p>
            <a:endParaRPr lang="en-US" dirty="0"/>
          </a:p>
        </p:txBody>
      </p:sp>
    </p:spTree>
    <p:extLst>
      <p:ext uri="{BB962C8B-B14F-4D97-AF65-F5344CB8AC3E}">
        <p14:creationId xmlns:p14="http://schemas.microsoft.com/office/powerpoint/2010/main" val="1661576390"/>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5D80-3952-61DB-F820-D9A91A8E9BC7}"/>
              </a:ext>
            </a:extLst>
          </p:cNvPr>
          <p:cNvSpPr>
            <a:spLocks noGrp="1"/>
          </p:cNvSpPr>
          <p:nvPr>
            <p:ph type="title"/>
          </p:nvPr>
        </p:nvSpPr>
        <p:spPr>
          <a:xfrm>
            <a:off x="484710" y="452718"/>
            <a:ext cx="7055380" cy="918882"/>
          </a:xfrm>
        </p:spPr>
        <p:txBody>
          <a:bodyPr/>
          <a:lstStyle/>
          <a:p>
            <a:r>
              <a:rPr lang="en-US" dirty="0">
                <a:solidFill>
                  <a:srgbClr val="FF0000"/>
                </a:solidFill>
              </a:rPr>
              <a:t>Your Voice; Your Power</a:t>
            </a:r>
          </a:p>
        </p:txBody>
      </p:sp>
      <p:sp>
        <p:nvSpPr>
          <p:cNvPr id="3" name="Content Placeholder 2">
            <a:extLst>
              <a:ext uri="{FF2B5EF4-FFF2-40B4-BE49-F238E27FC236}">
                <a16:creationId xmlns:a16="http://schemas.microsoft.com/office/drawing/2014/main" id="{F805A902-07D9-A3CC-0D1A-5983F4961EDD}"/>
              </a:ext>
            </a:extLst>
          </p:cNvPr>
          <p:cNvSpPr>
            <a:spLocks noGrp="1"/>
          </p:cNvSpPr>
          <p:nvPr>
            <p:ph idx="1"/>
          </p:nvPr>
        </p:nvSpPr>
        <p:spPr>
          <a:xfrm>
            <a:off x="827700" y="1295400"/>
            <a:ext cx="6711654" cy="5562599"/>
          </a:xfrm>
        </p:spPr>
        <p:txBody>
          <a:bodyPr>
            <a:normAutofit fontScale="25000" lnSpcReduction="20000"/>
          </a:bodyPr>
          <a:lstStyle/>
          <a:p>
            <a:r>
              <a:rPr lang="en-US" sz="7200" dirty="0"/>
              <a:t>"What would work be like without a say in our working conditions?" </a:t>
            </a:r>
          </a:p>
          <a:p>
            <a:pPr lvl="1"/>
            <a:r>
              <a:rPr lang="en-US" sz="7200" dirty="0"/>
              <a:t>Two Choices: MEA members will continue to pay for our voice and while non-members will receive all the benefits of our efforts, or we won’t have any say. </a:t>
            </a:r>
          </a:p>
          <a:p>
            <a:r>
              <a:rPr lang="en-US" sz="7200" dirty="0"/>
              <a:t>Joining a public employee association, such as MEA/CTA, is not a partisan issue. </a:t>
            </a:r>
          </a:p>
          <a:p>
            <a:pPr lvl="1"/>
            <a:r>
              <a:rPr lang="en-US" sz="7200" dirty="0"/>
              <a:t>MEA has a variety of political persuasions in our membership</a:t>
            </a:r>
          </a:p>
          <a:p>
            <a:r>
              <a:rPr lang="en-US" sz="7200" dirty="0"/>
              <a:t>Every year in Sacramento there are between 180 and 200 proposed bills that potentially threaten public education, including bills, invariably, that affect our classroom instruction and our pensions.</a:t>
            </a:r>
          </a:p>
          <a:p>
            <a:r>
              <a:rPr lang="en-US" sz="7200" dirty="0"/>
              <a:t>Joining MEA helps protect public education, our careers, our families, and our livelihoods.  </a:t>
            </a:r>
          </a:p>
          <a:p>
            <a:r>
              <a:rPr lang="en-US" sz="7200" dirty="0"/>
              <a:t>A job in public education is not just an occupation; it’s a </a:t>
            </a:r>
            <a:r>
              <a:rPr lang="en-US" sz="7200"/>
              <a:t>commitment to a </a:t>
            </a:r>
            <a:r>
              <a:rPr lang="en-US" sz="7200" dirty="0"/>
              <a:t>career that demands planning and foresight.</a:t>
            </a:r>
          </a:p>
          <a:p>
            <a:r>
              <a:rPr lang="en-US" sz="7200" dirty="0"/>
              <a:t>MEA represents you in your classroom, locally, statewide and nationally. </a:t>
            </a:r>
          </a:p>
          <a:p>
            <a:endParaRPr lang="en-US" dirty="0"/>
          </a:p>
        </p:txBody>
      </p:sp>
    </p:spTree>
    <p:extLst>
      <p:ext uri="{BB962C8B-B14F-4D97-AF65-F5344CB8AC3E}">
        <p14:creationId xmlns:p14="http://schemas.microsoft.com/office/powerpoint/2010/main" val="3077562144"/>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5065" name="Rectangle 4506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965199" y="609600"/>
            <a:ext cx="7648121" cy="1099457"/>
          </a:xfrm>
        </p:spPr>
        <p:txBody>
          <a:bodyPr>
            <a:normAutofit/>
          </a:bodyPr>
          <a:lstStyle/>
          <a:p>
            <a:pPr eaLnBrk="1" hangingPunct="1"/>
            <a:r>
              <a:rPr lang="en-US" altLang="en-US"/>
              <a:t> </a:t>
            </a:r>
            <a:r>
              <a:rPr lang="en-US" altLang="en-US" b="1"/>
              <a:t>Why Should You Join?</a:t>
            </a:r>
          </a:p>
        </p:txBody>
      </p:sp>
      <p:sp>
        <p:nvSpPr>
          <p:cNvPr id="45067" name="Isosceles Triangle 4506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069" name="Isosceles Triangle 4506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5061" name="Rectangle 3">
            <a:extLst>
              <a:ext uri="{FF2B5EF4-FFF2-40B4-BE49-F238E27FC236}">
                <a16:creationId xmlns:a16="http://schemas.microsoft.com/office/drawing/2014/main" id="{F8307E43-D9FB-C1AC-878D-C403293D98E9}"/>
              </a:ext>
            </a:extLst>
          </p:cNvPr>
          <p:cNvGraphicFramePr>
            <a:graphicFrameLocks noGrp="1"/>
          </p:cNvGraphicFramePr>
          <p:nvPr>
            <p:ph idx="1"/>
            <p:extLst>
              <p:ext uri="{D42A27DB-BD31-4B8C-83A1-F6EECF244321}">
                <p14:modId xmlns:p14="http://schemas.microsoft.com/office/powerpoint/2010/main" val="1995409391"/>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71" name="Group 15370">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372" name="Straight Connector 15371">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373" name="Straight Connector 15372">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374"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5"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6" name="Isosceles Triangle 15375">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7"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8"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9"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80" name="Isosceles Triangle 15379">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81" name="Isosceles Triangle 15380">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15383" name="Straight Connector 1538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3315" name="Title 1"/>
          <p:cNvSpPr>
            <a:spLocks noGrp="1"/>
          </p:cNvSpPr>
          <p:nvPr>
            <p:ph type="ctrTitle"/>
          </p:nvPr>
        </p:nvSpPr>
        <p:spPr>
          <a:xfrm>
            <a:off x="482600" y="816638"/>
            <a:ext cx="2525519" cy="5224724"/>
          </a:xfrm>
        </p:spPr>
        <p:txBody>
          <a:bodyPr vert="horz" lIns="91440" tIns="45720" rIns="91440" bIns="45720" rtlCol="0" anchor="ctr">
            <a:normAutofit/>
          </a:bodyPr>
          <a:lstStyle/>
          <a:p>
            <a:pPr algn="l"/>
            <a:r>
              <a:rPr lang="en-US" altLang="en-US" sz="3100" b="1" dirty="0"/>
              <a:t>The Benefits of Membership</a:t>
            </a:r>
          </a:p>
        </p:txBody>
      </p:sp>
      <p:sp>
        <p:nvSpPr>
          <p:cNvPr id="15366" name="Text Box 6"/>
          <p:cNvSpPr txBox="1">
            <a:spLocks noChangeArrowheads="1"/>
          </p:cNvSpPr>
          <p:nvPr/>
        </p:nvSpPr>
        <p:spPr bwMode="auto">
          <a:xfrm>
            <a:off x="3490721" y="816638"/>
            <a:ext cx="3464779" cy="5224724"/>
          </a:xfrm>
          <a:prstGeom prst="rect">
            <a:avLst/>
          </a:prstGeom>
        </p:spPr>
        <p:txBody>
          <a:bodyPr vert="horz" lIns="91440" tIns="45720" rIns="91440" bIns="45720" rtlCol="0" anchor="ctr">
            <a:normAutofit fontScale="85000" lnSpcReduction="20000"/>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000">
                <a:solidFill>
                  <a:schemeClr val="tx1"/>
                </a:solidFill>
                <a:latin typeface="Times New Roman" panose="02020603050405020304" pitchFamily="18" charset="0"/>
              </a:defRPr>
            </a:lvl9pPr>
          </a:lstStyle>
          <a:p>
            <a:pPr eaLnBrk="1" hangingPunct="1">
              <a:spcBef>
                <a:spcPts val="1000"/>
              </a:spcBef>
              <a:buClr>
                <a:schemeClr val="accent1"/>
              </a:buClr>
              <a:buSzPct val="80000"/>
              <a:buFont typeface="Wingdings 3" charset="2"/>
              <a:buChar char=""/>
              <a:defRPr/>
            </a:pPr>
            <a:r>
              <a:rPr lang="en-US" altLang="en-US" sz="1900" u="sng" dirty="0">
                <a:solidFill>
                  <a:schemeClr val="tx1">
                    <a:lumMod val="75000"/>
                    <a:lumOff val="25000"/>
                  </a:schemeClr>
                </a:solidFill>
                <a:latin typeface="+mn-lt"/>
              </a:rPr>
              <a:t>CTA and NEA </a:t>
            </a:r>
            <a:r>
              <a:rPr lang="en-US" altLang="en-US" sz="1900" dirty="0">
                <a:solidFill>
                  <a:schemeClr val="tx1">
                    <a:lumMod val="75000"/>
                    <a:lumOff val="25000"/>
                  </a:schemeClr>
                </a:solidFill>
                <a:latin typeface="+mn-lt"/>
              </a:rPr>
              <a:t>offer a variety of benefits, including:</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accent4"/>
                </a:solidFill>
                <a:latin typeface="+mn-lt"/>
              </a:rPr>
              <a:t>Legal Services</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Insurance Programs</a:t>
            </a:r>
          </a:p>
          <a:p>
            <a:pPr marL="457200" indent="-457200" eaLnBrk="1" hangingPunct="1">
              <a:spcBef>
                <a:spcPts val="1000"/>
              </a:spcBef>
              <a:buClr>
                <a:schemeClr val="accent1"/>
              </a:buClr>
              <a:buSzPct val="80000"/>
              <a:buFont typeface="Wingdings 3" charset="2"/>
              <a:buChar char=""/>
              <a:defRPr/>
            </a:pPr>
            <a:r>
              <a:rPr lang="en-US" altLang="en-US" sz="1900" dirty="0">
                <a:solidFill>
                  <a:srgbClr val="FF0000"/>
                </a:solidFill>
                <a:latin typeface="+mn-lt"/>
              </a:rPr>
              <a:t>$1 million Liability Policy</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On-line educational programs, including master’s programs and debt forgiveness programs;</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Travel and Entertainment discounts</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Professional Development and Conferences</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Investment and Personal Finance trainings</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The opportunity to be a part of something larger than yourself – </a:t>
            </a:r>
            <a:r>
              <a:rPr lang="en-US" altLang="en-US" sz="1900" b="1" i="1" dirty="0">
                <a:solidFill>
                  <a:schemeClr val="tx1">
                    <a:lumMod val="75000"/>
                    <a:lumOff val="25000"/>
                  </a:schemeClr>
                </a:solidFill>
                <a:latin typeface="+mn-lt"/>
              </a:rPr>
              <a:t>joining together for the betterment of public education!</a:t>
            </a:r>
            <a:endParaRPr lang="en-US" altLang="en-US" sz="1900" dirty="0">
              <a:solidFill>
                <a:schemeClr val="tx1">
                  <a:lumMod val="75000"/>
                  <a:lumOff val="25000"/>
                </a:schemeClr>
              </a:solidFill>
              <a:latin typeface="+mn-lt"/>
            </a:endParaRPr>
          </a:p>
          <a:p>
            <a:pPr marL="457200" indent="-457200" eaLnBrk="1" hangingPunct="1">
              <a:spcBef>
                <a:spcPts val="1000"/>
              </a:spcBef>
              <a:buClr>
                <a:schemeClr val="accent1"/>
              </a:buClr>
              <a:buSzPct val="80000"/>
              <a:buFont typeface="Wingdings 3" charset="2"/>
              <a:buChar char=""/>
              <a:defRPr/>
            </a:pPr>
            <a:endParaRPr lang="en-US" altLang="en-US" dirty="0">
              <a:solidFill>
                <a:schemeClr val="tx1">
                  <a:lumMod val="75000"/>
                  <a:lumOff val="25000"/>
                </a:schemeClr>
              </a:solidFill>
              <a:latin typeface="+mn-lt"/>
            </a:endParaRPr>
          </a:p>
          <a:p>
            <a:pPr marL="457200" indent="-457200" eaLnBrk="1" hangingPunct="1">
              <a:spcBef>
                <a:spcPts val="1000"/>
              </a:spcBef>
              <a:buClr>
                <a:schemeClr val="accent1"/>
              </a:buClr>
              <a:buSzPct val="80000"/>
              <a:buFont typeface="Wingdings 3" charset="2"/>
              <a:buChar char=""/>
              <a:defRPr/>
            </a:pPr>
            <a:endParaRPr lang="en-US" altLang="en-US" dirty="0">
              <a:solidFill>
                <a:schemeClr val="tx1">
                  <a:lumMod val="75000"/>
                  <a:lumOff val="25000"/>
                </a:schemeClr>
              </a:solidFill>
              <a:latin typeface="+mn-lt"/>
            </a:endParaRPr>
          </a:p>
          <a:p>
            <a:pPr marL="457200" indent="-457200" eaLnBrk="1" hangingPunct="1">
              <a:spcBef>
                <a:spcPts val="1000"/>
              </a:spcBef>
              <a:buClr>
                <a:schemeClr val="accent1"/>
              </a:buClr>
              <a:buSzPct val="80000"/>
              <a:buFont typeface="Wingdings 3" charset="2"/>
              <a:buChar char=""/>
              <a:defRPr/>
            </a:pPr>
            <a:endParaRPr lang="en-US" altLang="en-US" dirty="0">
              <a:solidFill>
                <a:schemeClr val="tx1">
                  <a:lumMod val="75000"/>
                  <a:lumOff val="25000"/>
                </a:schemeClr>
              </a:solidFill>
              <a:latin typeface="+mn-lt"/>
            </a:endParaRPr>
          </a:p>
        </p:txBody>
      </p:sp>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8.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DCACB4D740A745A62ACD9ADEF762F2" ma:contentTypeVersion="11" ma:contentTypeDescription="Create a new document." ma:contentTypeScope="" ma:versionID="07d7dc68cbb5fda835da2ad39739f21c">
  <xsd:schema xmlns:xsd="http://www.w3.org/2001/XMLSchema" xmlns:xs="http://www.w3.org/2001/XMLSchema" xmlns:p="http://schemas.microsoft.com/office/2006/metadata/properties" xmlns:ns3="b8694b1f-166a-4f45-acc6-952a2f1a4f39" targetNamespace="http://schemas.microsoft.com/office/2006/metadata/properties" ma:root="true" ma:fieldsID="bd5eb482c689d39ab6bf66f0f55eb8f6" ns3:_="">
    <xsd:import namespace="b8694b1f-166a-4f45-acc6-952a2f1a4f3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94b1f-166a-4f45-acc6-952a2f1a4f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FBE502-0619-4D20-978C-1667B2D33E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694b1f-166a-4f45-acc6-952a2f1a4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06779C-60C2-4007-B24F-15C82F3532AC}">
  <ds:schemaRefs>
    <ds:schemaRef ds:uri="http://schemas.microsoft.com/sharepoint/v3/contenttype/forms"/>
  </ds:schemaRefs>
</ds:datastoreItem>
</file>

<file path=customXml/itemProps3.xml><?xml version="1.0" encoding="utf-8"?>
<ds:datastoreItem xmlns:ds="http://schemas.openxmlformats.org/officeDocument/2006/customXml" ds:itemID="{94CE9ADD-D869-400E-A5F8-3BED05DA61F5}">
  <ds:schemaRef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b8694b1f-166a-4f45-acc6-952a2f1a4f3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5024</TotalTime>
  <Words>4025</Words>
  <Application>Microsoft Office PowerPoint</Application>
  <PresentationFormat>On-screen Show (4:3)</PresentationFormat>
  <Paragraphs>384</Paragraphs>
  <Slides>35</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Arial Narrow</vt:lpstr>
      <vt:lpstr>Calibri</vt:lpstr>
      <vt:lpstr>Constantia</vt:lpstr>
      <vt:lpstr>Palatino</vt:lpstr>
      <vt:lpstr>Times New Roman</vt:lpstr>
      <vt:lpstr>Trebuchet MS</vt:lpstr>
      <vt:lpstr>Wingdings</vt:lpstr>
      <vt:lpstr>Wingdings 3</vt:lpstr>
      <vt:lpstr>Facet</vt:lpstr>
      <vt:lpstr>WELCOME TO  MUSD and MEA </vt:lpstr>
      <vt:lpstr>Moorpark Educators Association  MEA</vt:lpstr>
      <vt:lpstr>Anticipatory Activity: True or False 1. California is a right to work state 2. California labor law does not afford public employee associations the right to collective bargaining? 3. DFR is an acronym for Duty Free Representation 4. CA educator unions must advocate and handle grievances on behalf of all unit employees—not just association members 5. The right for an employee to have union representation during an investigatory interview is called Weingarten rights.   6. An educator has the right to representation when there is a possibility of disciplinary action  7.  An educator has the right to representation when they file a complaint against another educator 8.  The latest research suggests a correlation between strong union activity and improved student instruction and achievement.   9. Educator associations are the main reason why inferior or underachieving teachers remain employed.  10. Your contract is also known as a collective bargaining agreement  </vt:lpstr>
      <vt:lpstr>Who Do We Represent?</vt:lpstr>
      <vt:lpstr>What Do We Do For You?</vt:lpstr>
      <vt:lpstr>What Do Your Dues Do For You? </vt:lpstr>
      <vt:lpstr>Your Voice; Your Power</vt:lpstr>
      <vt:lpstr> Why Should You Join?</vt:lpstr>
      <vt:lpstr>The Benefits of Membership</vt:lpstr>
      <vt:lpstr>Legal Coverages Through CTA and NEA</vt:lpstr>
      <vt:lpstr>    CTA/NEA Legal Services</vt:lpstr>
      <vt:lpstr>Automatic Benefits</vt:lpstr>
      <vt:lpstr>Resources</vt:lpstr>
      <vt:lpstr>PowerPoint Presentation</vt:lpstr>
      <vt:lpstr>Benefits of Membership for New Members</vt:lpstr>
      <vt:lpstr>CTA-endorsed Disability Insurance Coverage  &amp; Life Insurance</vt:lpstr>
      <vt:lpstr>CTA MyDeals</vt:lpstr>
      <vt:lpstr>NEA Magazine Service</vt:lpstr>
      <vt:lpstr>PowerPoint Presentation</vt:lpstr>
      <vt:lpstr>PowerPoint Presentation</vt:lpstr>
      <vt:lpstr>NEA Wireless</vt:lpstr>
      <vt:lpstr>Professional Prof. Dev.</vt:lpstr>
      <vt:lpstr>Professional Resources</vt:lpstr>
      <vt:lpstr>PowerPoint Presentation</vt:lpstr>
      <vt:lpstr>NEA Student Debt Forgiveness Program</vt:lpstr>
      <vt:lpstr>MEMBERSHIP DUES STRUCTURE 2023-24</vt:lpstr>
      <vt:lpstr>PowerPoint Presentation</vt:lpstr>
      <vt:lpstr>Know  Your Contract</vt:lpstr>
      <vt:lpstr>PowerPoint Presentation</vt:lpstr>
      <vt:lpstr>Your Salary is Part of a Total Compensation Package</vt:lpstr>
      <vt:lpstr>MEA Organization</vt:lpstr>
      <vt:lpstr>Join online</vt:lpstr>
      <vt:lpstr>Three Ways to Join: Hard Copy, QR, or Virtual Link</vt:lpstr>
      <vt:lpstr>MEA Contact Info</vt:lpstr>
      <vt:lpstr>Thank You For Attending!</vt:lpstr>
    </vt:vector>
  </TitlesOfParts>
  <Manager>NODD</Manager>
  <Company>CTA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Redefining Professionalism</dc:title>
  <dc:creator>Jim Schlotz</dc:creator>
  <dc:description>Sept 6 2001, ver. 1.1</dc:description>
  <cp:lastModifiedBy>brian friefeld</cp:lastModifiedBy>
  <cp:revision>204</cp:revision>
  <cp:lastPrinted>2017-08-10T21:04:44Z</cp:lastPrinted>
  <dcterms:created xsi:type="dcterms:W3CDTF">2001-08-22T19:19:35Z</dcterms:created>
  <dcterms:modified xsi:type="dcterms:W3CDTF">2025-08-12T18:02:23Z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0x010100AFDCACB4D740A745A62ACD9ADEF762F2</vt:lpwstr>
  </property>
</Properties>
</file>