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70" r:id="rId2"/>
    <p:sldId id="359" r:id="rId3"/>
    <p:sldId id="360" r:id="rId4"/>
    <p:sldId id="256" r:id="rId5"/>
    <p:sldId id="258" r:id="rId6"/>
    <p:sldId id="259" r:id="rId7"/>
    <p:sldId id="260" r:id="rId8"/>
    <p:sldId id="261" r:id="rId9"/>
    <p:sldId id="262" r:id="rId10"/>
    <p:sldId id="263" r:id="rId11"/>
    <p:sldId id="265" r:id="rId12"/>
    <p:sldId id="266" r:id="rId13"/>
    <p:sldId id="268"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61" r:id="rId89"/>
    <p:sldId id="364" r:id="rId90"/>
    <p:sldId id="365" r:id="rId91"/>
    <p:sldId id="366" r:id="rId92"/>
    <p:sldId id="367" r:id="rId93"/>
    <p:sldId id="368" r:id="rId94"/>
    <p:sldId id="369" r:id="rId95"/>
  </p:sldIdLst>
  <p:sldSz cx="7772400" cy="10058400"/>
  <p:notesSz cx="6858000" cy="9144000"/>
  <p:embeddedFontLst>
    <p:embeddedFont>
      <p:font typeface="Archivo Black" panose="020B0604020202020204" charset="0"/>
      <p:regular r:id="rId96"/>
    </p:embeddedFont>
    <p:embeddedFont>
      <p:font typeface="Canva Sans" panose="020B0604020202020204" charset="0"/>
      <p:regular r:id="rId97"/>
    </p:embeddedFont>
    <p:embeddedFont>
      <p:font typeface="Canva Sans Bold" panose="020B0604020202020204" charset="0"/>
      <p:regular r:id="rId98"/>
    </p:embeddedFont>
    <p:embeddedFont>
      <p:font typeface="Eyesome Script" panose="020B0604020202020204" charset="0"/>
      <p:regular r:id="rId99"/>
    </p:embeddedFont>
    <p:embeddedFont>
      <p:font typeface="Layiji JaRaKeFadHang" panose="020B0604020202020204" charset="0"/>
      <p:regular r:id="rId100"/>
    </p:embeddedFont>
    <p:embeddedFont>
      <p:font typeface="Lexend Mega" panose="020B0604020202020204" charset="0"/>
      <p:regular r:id="rId101"/>
    </p:embeddedFont>
    <p:embeddedFont>
      <p:font typeface="Montserrat" panose="00000500000000000000" pitchFamily="2" charset="0"/>
      <p:regular r:id="rId102"/>
    </p:embeddedFont>
    <p:embeddedFont>
      <p:font typeface="Montserrat Bold" panose="00000800000000000000" charset="0"/>
      <p:regular r:id="rId103"/>
    </p:embeddedFont>
    <p:embeddedFont>
      <p:font typeface="Montserrat Classic" panose="020B0604020202020204" charset="0"/>
      <p:regular r:id="rId104"/>
    </p:embeddedFont>
    <p:embeddedFont>
      <p:font typeface="Montserrat Semi-Bold" panose="020B0604020202020204" charset="0"/>
      <p:regular r:id="rId105"/>
    </p:embeddedFont>
    <p:embeddedFont>
      <p:font typeface="Montserrat Semi-Bold Bold" panose="020B0604020202020204" charset="0"/>
      <p:regular r:id="rId106"/>
    </p:embeddedFont>
    <p:embeddedFont>
      <p:font typeface="Tenor Sans" panose="020B0604020202020204" charset="0"/>
      <p:regular r:id="rId10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3" autoAdjust="0"/>
    <p:restoredTop sz="94622" autoAdjust="0"/>
  </p:normalViewPr>
  <p:slideViewPr>
    <p:cSldViewPr>
      <p:cViewPr varScale="1">
        <p:scale>
          <a:sx n="45" d="100"/>
          <a:sy n="45" d="100"/>
        </p:scale>
        <p:origin x="23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font" Target="fonts/font1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8.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linkedin.com/in/dustin-taylor-42469a191/" TargetMode="External"/><Relationship Id="rId3" Type="http://schemas.openxmlformats.org/officeDocument/2006/relationships/image" Target="../media/image30.png"/><Relationship Id="rId7" Type="http://schemas.openxmlformats.org/officeDocument/2006/relationships/hyperlink" Target="https://www.tiktok.com/@divinity.virtue?lang=e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youtube.com/channel/UCstgYySkuvJrTB3Ld87PtMQ" TargetMode="External"/><Relationship Id="rId5" Type="http://schemas.openxmlformats.org/officeDocument/2006/relationships/hyperlink" Target="https://www.facebook.com/profile.php?id=61554838439866" TargetMode="Externa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divinityvirtu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sv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83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0698" y="739140"/>
            <a:ext cx="6217920" cy="2834386"/>
          </a:xfrm>
          <a:prstGeom prst="rect">
            <a:avLst/>
          </a:prstGeom>
        </p:spPr>
        <p:txBody>
          <a:bodyPr lIns="0" tIns="0" rIns="0" bIns="0" rtlCol="0" anchor="t">
            <a:spAutoFit/>
          </a:bodyPr>
          <a:lstStyle/>
          <a:p>
            <a:pPr algn="l">
              <a:lnSpc>
                <a:spcPts val="1727"/>
              </a:lnSpc>
            </a:pPr>
            <a:r>
              <a:rPr lang="en-US" sz="1100" spc="41" dirty="0">
                <a:solidFill>
                  <a:srgbClr val="000000"/>
                </a:solidFill>
                <a:latin typeface="Canva Sans"/>
                <a:ea typeface="Canva Sans"/>
                <a:cs typeface="Canva Sans"/>
                <a:sym typeface="Canva Sans"/>
              </a:rPr>
              <a:t>Discovery Call: 10-15 minutes to see if we can work together, can be over zoom, phone, or any other means discussed through the email enquiry section.</a:t>
            </a:r>
          </a:p>
          <a:p>
            <a:pPr algn="l">
              <a:lnSpc>
                <a:spcPts val="1727"/>
              </a:lnSpc>
            </a:pPr>
            <a:endParaRPr lang="en-US" sz="1100" spc="41" dirty="0">
              <a:solidFill>
                <a:srgbClr val="000000"/>
              </a:solidFill>
              <a:latin typeface="Canva Sans"/>
              <a:ea typeface="Canva Sans"/>
              <a:cs typeface="Canva Sans"/>
              <a:sym typeface="Canva Sans"/>
            </a:endParaRPr>
          </a:p>
          <a:p>
            <a:pPr algn="l">
              <a:lnSpc>
                <a:spcPts val="1727"/>
              </a:lnSpc>
            </a:pPr>
            <a:r>
              <a:rPr lang="en-US" sz="1100" spc="41" dirty="0">
                <a:solidFill>
                  <a:srgbClr val="000000"/>
                </a:solidFill>
                <a:latin typeface="Canva Sans"/>
                <a:ea typeface="Canva Sans"/>
                <a:cs typeface="Canva Sans"/>
                <a:sym typeface="Canva Sans"/>
              </a:rPr>
              <a:t>First meeting: We will go over the questionnaire to get a full understanding of how we can work together. In establishing clear objectives about habits, triggers, life, and or career paths we want the journey to have a better chance to succeed.</a:t>
            </a:r>
          </a:p>
          <a:p>
            <a:pPr algn="l">
              <a:lnSpc>
                <a:spcPts val="1727"/>
              </a:lnSpc>
            </a:pPr>
            <a:endParaRPr lang="en-US" sz="1100" spc="41" dirty="0">
              <a:solidFill>
                <a:srgbClr val="000000"/>
              </a:solidFill>
              <a:latin typeface="Canva Sans"/>
              <a:ea typeface="Canva Sans"/>
              <a:cs typeface="Canva Sans"/>
              <a:sym typeface="Canva Sans"/>
            </a:endParaRPr>
          </a:p>
          <a:p>
            <a:pPr algn="l">
              <a:lnSpc>
                <a:spcPts val="1727"/>
              </a:lnSpc>
            </a:pPr>
            <a:r>
              <a:rPr lang="en-US" sz="1100" spc="41" dirty="0">
                <a:solidFill>
                  <a:srgbClr val="000000"/>
                </a:solidFill>
                <a:latin typeface="Canva Sans"/>
                <a:ea typeface="Canva Sans"/>
                <a:cs typeface="Canva Sans"/>
                <a:sym typeface="Canva Sans"/>
              </a:rPr>
              <a:t>Project Kick-Off: Divinity Virtue will look at different solutions and present the three best options and ways to succeed that works for your lifestyle.</a:t>
            </a:r>
          </a:p>
          <a:p>
            <a:pPr algn="l">
              <a:lnSpc>
                <a:spcPts val="1727"/>
              </a:lnSpc>
            </a:pPr>
            <a:endParaRPr lang="en-US" sz="1100" spc="41" dirty="0">
              <a:solidFill>
                <a:srgbClr val="000000"/>
              </a:solidFill>
              <a:latin typeface="Canva Sans"/>
              <a:ea typeface="Canva Sans"/>
              <a:cs typeface="Canva Sans"/>
              <a:sym typeface="Canva Sans"/>
            </a:endParaRPr>
          </a:p>
          <a:p>
            <a:pPr algn="l">
              <a:lnSpc>
                <a:spcPts val="1727"/>
              </a:lnSpc>
            </a:pPr>
            <a:r>
              <a:rPr lang="en-US" sz="1100" spc="41" dirty="0">
                <a:solidFill>
                  <a:srgbClr val="000000"/>
                </a:solidFill>
                <a:latin typeface="Canva Sans"/>
                <a:ea typeface="Canva Sans"/>
                <a:cs typeface="Canva Sans"/>
                <a:sym typeface="Canva Sans"/>
              </a:rPr>
              <a:t>Milestone: Let’s be honest, you have to want to change. This process isn’t easy, but with patience, consistency, and dedication the journey will be a healthier one.</a:t>
            </a:r>
          </a:p>
          <a:p>
            <a:pPr marL="0" lvl="0" indent="0" algn="l">
              <a:lnSpc>
                <a:spcPts val="1727"/>
              </a:lnSpc>
              <a:spcBef>
                <a:spcPct val="0"/>
              </a:spcBef>
            </a:pPr>
            <a:endParaRPr lang="en-US" sz="1100" spc="41" dirty="0">
              <a:solidFill>
                <a:srgbClr val="000000"/>
              </a:solidFill>
              <a:latin typeface="Canva Sans"/>
              <a:ea typeface="Canva Sans"/>
              <a:cs typeface="Canva Sans"/>
              <a:sym typeface="Canva Sans"/>
            </a:endParaRPr>
          </a:p>
        </p:txBody>
      </p:sp>
      <p:grpSp>
        <p:nvGrpSpPr>
          <p:cNvPr id="3" name="Group 3"/>
          <p:cNvGrpSpPr/>
          <p:nvPr/>
        </p:nvGrpSpPr>
        <p:grpSpPr>
          <a:xfrm>
            <a:off x="777240" y="3482458"/>
            <a:ext cx="2023839" cy="2042951"/>
            <a:chOff x="0" y="0"/>
            <a:chExt cx="855373" cy="863451"/>
          </a:xfrm>
        </p:grpSpPr>
        <p:sp>
          <p:nvSpPr>
            <p:cNvPr id="4" name="Freeform 4"/>
            <p:cNvSpPr/>
            <p:nvPr/>
          </p:nvSpPr>
          <p:spPr>
            <a:xfrm>
              <a:off x="0" y="0"/>
              <a:ext cx="855373" cy="863451"/>
            </a:xfrm>
            <a:custGeom>
              <a:avLst/>
              <a:gdLst/>
              <a:ahLst/>
              <a:cxnLst/>
              <a:rect l="l" t="t" r="r" b="b"/>
              <a:pathLst>
                <a:path w="855373" h="863451">
                  <a:moveTo>
                    <a:pt x="0" y="0"/>
                  </a:moveTo>
                  <a:lnTo>
                    <a:pt x="855373" y="0"/>
                  </a:lnTo>
                  <a:lnTo>
                    <a:pt x="855373" y="863451"/>
                  </a:lnTo>
                  <a:lnTo>
                    <a:pt x="0" y="863451"/>
                  </a:lnTo>
                  <a:close/>
                </a:path>
              </a:pathLst>
            </a:custGeom>
            <a:solidFill>
              <a:srgbClr val="F4F0EB"/>
            </a:solidFill>
          </p:spPr>
        </p:sp>
      </p:grpSp>
      <p:grpSp>
        <p:nvGrpSpPr>
          <p:cNvPr id="5" name="Group 5"/>
          <p:cNvGrpSpPr/>
          <p:nvPr/>
        </p:nvGrpSpPr>
        <p:grpSpPr>
          <a:xfrm>
            <a:off x="2867738" y="3482458"/>
            <a:ext cx="2023839" cy="2042951"/>
            <a:chOff x="0" y="0"/>
            <a:chExt cx="855373" cy="863451"/>
          </a:xfrm>
        </p:grpSpPr>
        <p:sp>
          <p:nvSpPr>
            <p:cNvPr id="6" name="Freeform 6"/>
            <p:cNvSpPr/>
            <p:nvPr/>
          </p:nvSpPr>
          <p:spPr>
            <a:xfrm>
              <a:off x="0" y="0"/>
              <a:ext cx="855373" cy="863451"/>
            </a:xfrm>
            <a:custGeom>
              <a:avLst/>
              <a:gdLst/>
              <a:ahLst/>
              <a:cxnLst/>
              <a:rect l="l" t="t" r="r" b="b"/>
              <a:pathLst>
                <a:path w="855373" h="863451">
                  <a:moveTo>
                    <a:pt x="0" y="0"/>
                  </a:moveTo>
                  <a:lnTo>
                    <a:pt x="855373" y="0"/>
                  </a:lnTo>
                  <a:lnTo>
                    <a:pt x="855373" y="863451"/>
                  </a:lnTo>
                  <a:lnTo>
                    <a:pt x="0" y="863451"/>
                  </a:lnTo>
                  <a:close/>
                </a:path>
              </a:pathLst>
            </a:custGeom>
            <a:solidFill>
              <a:srgbClr val="F4F0EB"/>
            </a:solidFill>
          </p:spPr>
        </p:sp>
      </p:grpSp>
      <p:grpSp>
        <p:nvGrpSpPr>
          <p:cNvPr id="7" name="Group 7"/>
          <p:cNvGrpSpPr/>
          <p:nvPr/>
        </p:nvGrpSpPr>
        <p:grpSpPr>
          <a:xfrm>
            <a:off x="4971321" y="3482458"/>
            <a:ext cx="2023839" cy="2042951"/>
            <a:chOff x="0" y="0"/>
            <a:chExt cx="855373" cy="863451"/>
          </a:xfrm>
        </p:grpSpPr>
        <p:sp>
          <p:nvSpPr>
            <p:cNvPr id="8" name="Freeform 8"/>
            <p:cNvSpPr/>
            <p:nvPr/>
          </p:nvSpPr>
          <p:spPr>
            <a:xfrm>
              <a:off x="0" y="0"/>
              <a:ext cx="855373" cy="863451"/>
            </a:xfrm>
            <a:custGeom>
              <a:avLst/>
              <a:gdLst/>
              <a:ahLst/>
              <a:cxnLst/>
              <a:rect l="l" t="t" r="r" b="b"/>
              <a:pathLst>
                <a:path w="855373" h="863451">
                  <a:moveTo>
                    <a:pt x="0" y="0"/>
                  </a:moveTo>
                  <a:lnTo>
                    <a:pt x="855373" y="0"/>
                  </a:lnTo>
                  <a:lnTo>
                    <a:pt x="855373" y="863451"/>
                  </a:lnTo>
                  <a:lnTo>
                    <a:pt x="0" y="863451"/>
                  </a:lnTo>
                  <a:close/>
                </a:path>
              </a:pathLst>
            </a:custGeom>
            <a:solidFill>
              <a:srgbClr val="F4F0EB"/>
            </a:solidFill>
          </p:spPr>
        </p:sp>
      </p:grpSp>
      <p:grpSp>
        <p:nvGrpSpPr>
          <p:cNvPr id="9" name="Group 9"/>
          <p:cNvGrpSpPr/>
          <p:nvPr/>
        </p:nvGrpSpPr>
        <p:grpSpPr>
          <a:xfrm>
            <a:off x="777240" y="5607284"/>
            <a:ext cx="2023839" cy="2042951"/>
            <a:chOff x="0" y="0"/>
            <a:chExt cx="855373" cy="863451"/>
          </a:xfrm>
        </p:grpSpPr>
        <p:sp>
          <p:nvSpPr>
            <p:cNvPr id="10" name="Freeform 10"/>
            <p:cNvSpPr/>
            <p:nvPr/>
          </p:nvSpPr>
          <p:spPr>
            <a:xfrm>
              <a:off x="0" y="0"/>
              <a:ext cx="855373" cy="863451"/>
            </a:xfrm>
            <a:custGeom>
              <a:avLst/>
              <a:gdLst/>
              <a:ahLst/>
              <a:cxnLst/>
              <a:rect l="l" t="t" r="r" b="b"/>
              <a:pathLst>
                <a:path w="855373" h="863451">
                  <a:moveTo>
                    <a:pt x="0" y="0"/>
                  </a:moveTo>
                  <a:lnTo>
                    <a:pt x="855373" y="0"/>
                  </a:lnTo>
                  <a:lnTo>
                    <a:pt x="855373" y="863451"/>
                  </a:lnTo>
                  <a:lnTo>
                    <a:pt x="0" y="863451"/>
                  </a:lnTo>
                  <a:close/>
                </a:path>
              </a:pathLst>
            </a:custGeom>
            <a:solidFill>
              <a:srgbClr val="F4F0EB"/>
            </a:solidFill>
          </p:spPr>
        </p:sp>
      </p:grpSp>
      <p:grpSp>
        <p:nvGrpSpPr>
          <p:cNvPr id="11" name="Group 11"/>
          <p:cNvGrpSpPr/>
          <p:nvPr/>
        </p:nvGrpSpPr>
        <p:grpSpPr>
          <a:xfrm>
            <a:off x="2867738" y="5607284"/>
            <a:ext cx="2023839" cy="2042951"/>
            <a:chOff x="0" y="0"/>
            <a:chExt cx="855373" cy="863451"/>
          </a:xfrm>
        </p:grpSpPr>
        <p:sp>
          <p:nvSpPr>
            <p:cNvPr id="12" name="Freeform 12"/>
            <p:cNvSpPr/>
            <p:nvPr/>
          </p:nvSpPr>
          <p:spPr>
            <a:xfrm>
              <a:off x="0" y="0"/>
              <a:ext cx="855373" cy="863451"/>
            </a:xfrm>
            <a:custGeom>
              <a:avLst/>
              <a:gdLst/>
              <a:ahLst/>
              <a:cxnLst/>
              <a:rect l="l" t="t" r="r" b="b"/>
              <a:pathLst>
                <a:path w="855373" h="863451">
                  <a:moveTo>
                    <a:pt x="0" y="0"/>
                  </a:moveTo>
                  <a:lnTo>
                    <a:pt x="855373" y="0"/>
                  </a:lnTo>
                  <a:lnTo>
                    <a:pt x="855373" y="863451"/>
                  </a:lnTo>
                  <a:lnTo>
                    <a:pt x="0" y="863451"/>
                  </a:lnTo>
                  <a:close/>
                </a:path>
              </a:pathLst>
            </a:custGeom>
            <a:solidFill>
              <a:srgbClr val="F4F0EB"/>
            </a:solidFill>
          </p:spPr>
        </p:sp>
      </p:grpSp>
      <p:grpSp>
        <p:nvGrpSpPr>
          <p:cNvPr id="13" name="Group 13"/>
          <p:cNvGrpSpPr/>
          <p:nvPr/>
        </p:nvGrpSpPr>
        <p:grpSpPr>
          <a:xfrm>
            <a:off x="4971321" y="5607284"/>
            <a:ext cx="2023839" cy="2042951"/>
            <a:chOff x="0" y="0"/>
            <a:chExt cx="855373" cy="863451"/>
          </a:xfrm>
        </p:grpSpPr>
        <p:sp>
          <p:nvSpPr>
            <p:cNvPr id="14" name="Freeform 14"/>
            <p:cNvSpPr/>
            <p:nvPr/>
          </p:nvSpPr>
          <p:spPr>
            <a:xfrm>
              <a:off x="0" y="0"/>
              <a:ext cx="855373" cy="863451"/>
            </a:xfrm>
            <a:custGeom>
              <a:avLst/>
              <a:gdLst/>
              <a:ahLst/>
              <a:cxnLst/>
              <a:rect l="l" t="t" r="r" b="b"/>
              <a:pathLst>
                <a:path w="855373" h="863451">
                  <a:moveTo>
                    <a:pt x="0" y="0"/>
                  </a:moveTo>
                  <a:lnTo>
                    <a:pt x="855373" y="0"/>
                  </a:lnTo>
                  <a:lnTo>
                    <a:pt x="855373" y="863451"/>
                  </a:lnTo>
                  <a:lnTo>
                    <a:pt x="0" y="863451"/>
                  </a:lnTo>
                  <a:close/>
                </a:path>
              </a:pathLst>
            </a:custGeom>
            <a:solidFill>
              <a:srgbClr val="F4F0EB"/>
            </a:solidFill>
          </p:spPr>
        </p:sp>
      </p:grpSp>
      <p:sp>
        <p:nvSpPr>
          <p:cNvPr id="15" name="Freeform 15"/>
          <p:cNvSpPr/>
          <p:nvPr/>
        </p:nvSpPr>
        <p:spPr>
          <a:xfrm>
            <a:off x="3453515" y="3857945"/>
            <a:ext cx="865371" cy="796141"/>
          </a:xfrm>
          <a:custGeom>
            <a:avLst/>
            <a:gdLst/>
            <a:ahLst/>
            <a:cxnLst/>
            <a:rect l="l" t="t" r="r" b="b"/>
            <a:pathLst>
              <a:path w="865371" h="796141">
                <a:moveTo>
                  <a:pt x="0" y="0"/>
                </a:moveTo>
                <a:lnTo>
                  <a:pt x="865370" y="0"/>
                </a:lnTo>
                <a:lnTo>
                  <a:pt x="865370" y="796141"/>
                </a:lnTo>
                <a:lnTo>
                  <a:pt x="0" y="796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3453515" y="6207772"/>
            <a:ext cx="865371" cy="605067"/>
          </a:xfrm>
          <a:custGeom>
            <a:avLst/>
            <a:gdLst/>
            <a:ahLst/>
            <a:cxnLst/>
            <a:rect l="l" t="t" r="r" b="b"/>
            <a:pathLst>
              <a:path w="865371" h="605067">
                <a:moveTo>
                  <a:pt x="0" y="0"/>
                </a:moveTo>
                <a:lnTo>
                  <a:pt x="865370" y="0"/>
                </a:lnTo>
                <a:lnTo>
                  <a:pt x="865370" y="605068"/>
                </a:lnTo>
                <a:lnTo>
                  <a:pt x="0" y="605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504821" y="6116092"/>
            <a:ext cx="808851" cy="788262"/>
          </a:xfrm>
          <a:custGeom>
            <a:avLst/>
            <a:gdLst/>
            <a:ahLst/>
            <a:cxnLst/>
            <a:rect l="l" t="t" r="r" b="b"/>
            <a:pathLst>
              <a:path w="808851" h="788262">
                <a:moveTo>
                  <a:pt x="0" y="0"/>
                </a:moveTo>
                <a:lnTo>
                  <a:pt x="808851" y="0"/>
                </a:lnTo>
                <a:lnTo>
                  <a:pt x="808851" y="788262"/>
                </a:lnTo>
                <a:lnTo>
                  <a:pt x="0" y="7882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624093" y="3941201"/>
            <a:ext cx="570308" cy="712885"/>
          </a:xfrm>
          <a:custGeom>
            <a:avLst/>
            <a:gdLst/>
            <a:ahLst/>
            <a:cxnLst/>
            <a:rect l="l" t="t" r="r" b="b"/>
            <a:pathLst>
              <a:path w="570308" h="712885">
                <a:moveTo>
                  <a:pt x="0" y="0"/>
                </a:moveTo>
                <a:lnTo>
                  <a:pt x="570307" y="0"/>
                </a:lnTo>
                <a:lnTo>
                  <a:pt x="570307" y="712885"/>
                </a:lnTo>
                <a:lnTo>
                  <a:pt x="0" y="7128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5577400" y="3921331"/>
            <a:ext cx="798596" cy="669369"/>
          </a:xfrm>
          <a:custGeom>
            <a:avLst/>
            <a:gdLst/>
            <a:ahLst/>
            <a:cxnLst/>
            <a:rect l="l" t="t" r="r" b="b"/>
            <a:pathLst>
              <a:path w="798596" h="669369">
                <a:moveTo>
                  <a:pt x="0" y="0"/>
                </a:moveTo>
                <a:lnTo>
                  <a:pt x="798596" y="0"/>
                </a:lnTo>
                <a:lnTo>
                  <a:pt x="798596" y="669369"/>
                </a:lnTo>
                <a:lnTo>
                  <a:pt x="0" y="6693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372798" y="6039976"/>
            <a:ext cx="1054776" cy="772863"/>
          </a:xfrm>
          <a:custGeom>
            <a:avLst/>
            <a:gdLst/>
            <a:ahLst/>
            <a:cxnLst/>
            <a:rect l="l" t="t" r="r" b="b"/>
            <a:pathLst>
              <a:path w="1054776" h="772863">
                <a:moveTo>
                  <a:pt x="0" y="0"/>
                </a:moveTo>
                <a:lnTo>
                  <a:pt x="1054776" y="0"/>
                </a:lnTo>
                <a:lnTo>
                  <a:pt x="1054776" y="772864"/>
                </a:lnTo>
                <a:lnTo>
                  <a:pt x="0" y="7728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TextBox 21"/>
          <p:cNvSpPr txBox="1"/>
          <p:nvPr/>
        </p:nvSpPr>
        <p:spPr>
          <a:xfrm>
            <a:off x="-6542" y="47625"/>
            <a:ext cx="7772400" cy="677035"/>
          </a:xfrm>
          <a:prstGeom prst="rect">
            <a:avLst/>
          </a:prstGeom>
        </p:spPr>
        <p:txBody>
          <a:bodyPr lIns="0" tIns="0" rIns="0" bIns="0" rtlCol="0" anchor="t">
            <a:spAutoFit/>
          </a:bodyPr>
          <a:lstStyle/>
          <a:p>
            <a:pPr marL="0" lvl="0" indent="0" algn="ctr">
              <a:lnSpc>
                <a:spcPts val="2555"/>
              </a:lnSpc>
              <a:spcBef>
                <a:spcPct val="0"/>
              </a:spcBef>
            </a:pPr>
            <a:r>
              <a:rPr lang="en-US" sz="2634" spc="521">
                <a:solidFill>
                  <a:srgbClr val="5E17EB"/>
                </a:solidFill>
                <a:latin typeface="Archivo Black"/>
                <a:ea typeface="Archivo Black"/>
                <a:cs typeface="Archivo Black"/>
                <a:sym typeface="Archivo Black"/>
              </a:rPr>
              <a:t>DIVINITY VIRTUE CONSULTATION PROCESS</a:t>
            </a:r>
          </a:p>
        </p:txBody>
      </p:sp>
      <p:sp>
        <p:nvSpPr>
          <p:cNvPr id="22" name="TextBox 22"/>
          <p:cNvSpPr txBox="1"/>
          <p:nvPr/>
        </p:nvSpPr>
        <p:spPr>
          <a:xfrm>
            <a:off x="972932" y="4926244"/>
            <a:ext cx="1632455" cy="350613"/>
          </a:xfrm>
          <a:prstGeom prst="rect">
            <a:avLst/>
          </a:prstGeom>
        </p:spPr>
        <p:txBody>
          <a:bodyPr lIns="0" tIns="0" rIns="0" bIns="0" rtlCol="0" anchor="t">
            <a:spAutoFit/>
          </a:bodyPr>
          <a:lstStyle/>
          <a:p>
            <a:pPr algn="ctr">
              <a:lnSpc>
                <a:spcPts val="1300"/>
              </a:lnSpc>
            </a:pPr>
            <a:r>
              <a:rPr lang="en-US" sz="1341" spc="265">
                <a:solidFill>
                  <a:srgbClr val="000000"/>
                </a:solidFill>
                <a:latin typeface="Montserrat Classic"/>
                <a:ea typeface="Montserrat Classic"/>
                <a:cs typeface="Montserrat Classic"/>
                <a:sym typeface="Montserrat Classic"/>
              </a:rPr>
              <a:t>DISCOVERY</a:t>
            </a:r>
          </a:p>
          <a:p>
            <a:pPr marL="0" lvl="0" indent="0" algn="ctr">
              <a:lnSpc>
                <a:spcPts val="1300"/>
              </a:lnSpc>
              <a:spcBef>
                <a:spcPct val="0"/>
              </a:spcBef>
            </a:pPr>
            <a:r>
              <a:rPr lang="en-US" sz="1341" spc="265">
                <a:solidFill>
                  <a:srgbClr val="000000"/>
                </a:solidFill>
                <a:latin typeface="Montserrat Classic"/>
                <a:ea typeface="Montserrat Classic"/>
                <a:cs typeface="Montserrat Classic"/>
                <a:sym typeface="Montserrat Classic"/>
              </a:rPr>
              <a:t>CALL</a:t>
            </a:r>
          </a:p>
        </p:txBody>
      </p:sp>
      <p:sp>
        <p:nvSpPr>
          <p:cNvPr id="23" name="TextBox 23"/>
          <p:cNvSpPr txBox="1"/>
          <p:nvPr/>
        </p:nvSpPr>
        <p:spPr>
          <a:xfrm>
            <a:off x="3069973" y="4926244"/>
            <a:ext cx="1632455" cy="350613"/>
          </a:xfrm>
          <a:prstGeom prst="rect">
            <a:avLst/>
          </a:prstGeom>
        </p:spPr>
        <p:txBody>
          <a:bodyPr lIns="0" tIns="0" rIns="0" bIns="0" rtlCol="0" anchor="t">
            <a:spAutoFit/>
          </a:bodyPr>
          <a:lstStyle/>
          <a:p>
            <a:pPr marL="0" lvl="0" indent="0" algn="ctr">
              <a:lnSpc>
                <a:spcPts val="1300"/>
              </a:lnSpc>
              <a:spcBef>
                <a:spcPct val="0"/>
              </a:spcBef>
            </a:pPr>
            <a:r>
              <a:rPr lang="en-US" sz="1341" spc="265">
                <a:solidFill>
                  <a:srgbClr val="000000"/>
                </a:solidFill>
                <a:latin typeface="Montserrat Classic"/>
                <a:ea typeface="Montserrat Classic"/>
                <a:cs typeface="Montserrat Classic"/>
                <a:sym typeface="Montserrat Classic"/>
              </a:rPr>
              <a:t>FIRST MEETING</a:t>
            </a:r>
          </a:p>
        </p:txBody>
      </p:sp>
      <p:sp>
        <p:nvSpPr>
          <p:cNvPr id="24" name="TextBox 24"/>
          <p:cNvSpPr txBox="1"/>
          <p:nvPr/>
        </p:nvSpPr>
        <p:spPr>
          <a:xfrm>
            <a:off x="5167013" y="4926244"/>
            <a:ext cx="1632455" cy="350613"/>
          </a:xfrm>
          <a:prstGeom prst="rect">
            <a:avLst/>
          </a:prstGeom>
        </p:spPr>
        <p:txBody>
          <a:bodyPr lIns="0" tIns="0" rIns="0" bIns="0" rtlCol="0" anchor="t">
            <a:spAutoFit/>
          </a:bodyPr>
          <a:lstStyle/>
          <a:p>
            <a:pPr marL="0" lvl="0" indent="0" algn="ctr">
              <a:lnSpc>
                <a:spcPts val="1300"/>
              </a:lnSpc>
              <a:spcBef>
                <a:spcPct val="0"/>
              </a:spcBef>
            </a:pPr>
            <a:r>
              <a:rPr lang="en-US" sz="1341" spc="265">
                <a:solidFill>
                  <a:srgbClr val="000000"/>
                </a:solidFill>
                <a:latin typeface="Montserrat Classic"/>
                <a:ea typeface="Montserrat Classic"/>
                <a:cs typeface="Montserrat Classic"/>
                <a:sym typeface="Montserrat Classic"/>
              </a:rPr>
              <a:t>PROJECT KICK-OFF</a:t>
            </a:r>
          </a:p>
        </p:txBody>
      </p:sp>
      <p:sp>
        <p:nvSpPr>
          <p:cNvPr id="25" name="TextBox 25"/>
          <p:cNvSpPr txBox="1"/>
          <p:nvPr/>
        </p:nvSpPr>
        <p:spPr>
          <a:xfrm>
            <a:off x="972932" y="7201743"/>
            <a:ext cx="1632455" cy="185368"/>
          </a:xfrm>
          <a:prstGeom prst="rect">
            <a:avLst/>
          </a:prstGeom>
        </p:spPr>
        <p:txBody>
          <a:bodyPr lIns="0" tIns="0" rIns="0" bIns="0" rtlCol="0" anchor="t">
            <a:spAutoFit/>
          </a:bodyPr>
          <a:lstStyle/>
          <a:p>
            <a:pPr marL="0" lvl="0" indent="0" algn="ctr">
              <a:lnSpc>
                <a:spcPts val="1300"/>
              </a:lnSpc>
              <a:spcBef>
                <a:spcPct val="0"/>
              </a:spcBef>
            </a:pPr>
            <a:r>
              <a:rPr lang="en-US" sz="1341" spc="265">
                <a:solidFill>
                  <a:srgbClr val="000000"/>
                </a:solidFill>
                <a:latin typeface="Montserrat Classic"/>
                <a:ea typeface="Montserrat Classic"/>
                <a:cs typeface="Montserrat Classic"/>
                <a:sym typeface="Montserrat Classic"/>
              </a:rPr>
              <a:t>MILESTONE</a:t>
            </a:r>
          </a:p>
        </p:txBody>
      </p:sp>
      <p:sp>
        <p:nvSpPr>
          <p:cNvPr id="26" name="TextBox 26"/>
          <p:cNvSpPr txBox="1"/>
          <p:nvPr/>
        </p:nvSpPr>
        <p:spPr>
          <a:xfrm>
            <a:off x="3063430" y="7201743"/>
            <a:ext cx="1632455" cy="185368"/>
          </a:xfrm>
          <a:prstGeom prst="rect">
            <a:avLst/>
          </a:prstGeom>
        </p:spPr>
        <p:txBody>
          <a:bodyPr lIns="0" tIns="0" rIns="0" bIns="0" rtlCol="0" anchor="t">
            <a:spAutoFit/>
          </a:bodyPr>
          <a:lstStyle/>
          <a:p>
            <a:pPr marL="0" lvl="0" indent="0" algn="ctr">
              <a:lnSpc>
                <a:spcPts val="1300"/>
              </a:lnSpc>
              <a:spcBef>
                <a:spcPct val="0"/>
              </a:spcBef>
            </a:pPr>
            <a:r>
              <a:rPr lang="en-US" sz="1341" spc="265">
                <a:solidFill>
                  <a:srgbClr val="000000"/>
                </a:solidFill>
                <a:latin typeface="Montserrat Classic"/>
                <a:ea typeface="Montserrat Classic"/>
                <a:cs typeface="Montserrat Classic"/>
                <a:sym typeface="Montserrat Classic"/>
              </a:rPr>
              <a:t>REVIEW</a:t>
            </a:r>
          </a:p>
        </p:txBody>
      </p:sp>
      <p:sp>
        <p:nvSpPr>
          <p:cNvPr id="27" name="TextBox 27"/>
          <p:cNvSpPr txBox="1"/>
          <p:nvPr/>
        </p:nvSpPr>
        <p:spPr>
          <a:xfrm>
            <a:off x="5160470" y="7119121"/>
            <a:ext cx="1632455" cy="350613"/>
          </a:xfrm>
          <a:prstGeom prst="rect">
            <a:avLst/>
          </a:prstGeom>
        </p:spPr>
        <p:txBody>
          <a:bodyPr lIns="0" tIns="0" rIns="0" bIns="0" rtlCol="0" anchor="t">
            <a:spAutoFit/>
          </a:bodyPr>
          <a:lstStyle/>
          <a:p>
            <a:pPr algn="ctr">
              <a:lnSpc>
                <a:spcPts val="1300"/>
              </a:lnSpc>
            </a:pPr>
            <a:r>
              <a:rPr lang="en-US" sz="1341" spc="265">
                <a:solidFill>
                  <a:srgbClr val="000000"/>
                </a:solidFill>
                <a:latin typeface="Montserrat Classic"/>
                <a:ea typeface="Montserrat Classic"/>
                <a:cs typeface="Montserrat Classic"/>
                <a:sym typeface="Montserrat Classic"/>
              </a:rPr>
              <a:t>PROJECT</a:t>
            </a:r>
          </a:p>
          <a:p>
            <a:pPr marL="0" lvl="0" indent="0" algn="ctr">
              <a:lnSpc>
                <a:spcPts val="1300"/>
              </a:lnSpc>
              <a:spcBef>
                <a:spcPct val="0"/>
              </a:spcBef>
            </a:pPr>
            <a:r>
              <a:rPr lang="en-US" sz="1341" spc="265">
                <a:solidFill>
                  <a:srgbClr val="000000"/>
                </a:solidFill>
                <a:latin typeface="Montserrat Classic"/>
                <a:ea typeface="Montserrat Classic"/>
                <a:cs typeface="Montserrat Classic"/>
                <a:sym typeface="Montserrat Classic"/>
              </a:rPr>
              <a:t>WRAP UP</a:t>
            </a:r>
          </a:p>
        </p:txBody>
      </p:sp>
      <p:sp>
        <p:nvSpPr>
          <p:cNvPr id="28" name="TextBox 28"/>
          <p:cNvSpPr txBox="1"/>
          <p:nvPr/>
        </p:nvSpPr>
        <p:spPr>
          <a:xfrm>
            <a:off x="777240" y="7842593"/>
            <a:ext cx="6217920" cy="1519936"/>
          </a:xfrm>
          <a:prstGeom prst="rect">
            <a:avLst/>
          </a:prstGeom>
        </p:spPr>
        <p:txBody>
          <a:bodyPr lIns="0" tIns="0" rIns="0" bIns="0" rtlCol="0" anchor="t">
            <a:spAutoFit/>
          </a:bodyPr>
          <a:lstStyle/>
          <a:p>
            <a:pPr algn="l">
              <a:lnSpc>
                <a:spcPts val="1727"/>
              </a:lnSpc>
            </a:pPr>
            <a:r>
              <a:rPr lang="en-US" sz="1100" spc="41">
                <a:solidFill>
                  <a:srgbClr val="000000"/>
                </a:solidFill>
                <a:latin typeface="Canva Sans"/>
                <a:ea typeface="Canva Sans"/>
                <a:cs typeface="Canva Sans"/>
                <a:sym typeface="Canva Sans"/>
              </a:rPr>
              <a:t>Review: At any time, if the customer feels they need a different look at life, Divinity Virtue and their consultants will be willing to create a new consultation path. Projects will be charged on time spent creating a new portfolio for the client.</a:t>
            </a:r>
          </a:p>
          <a:p>
            <a:pPr algn="l">
              <a:lnSpc>
                <a:spcPts val="1727"/>
              </a:lnSpc>
            </a:pPr>
            <a:endParaRPr lang="en-US" sz="1100" spc="41">
              <a:solidFill>
                <a:srgbClr val="000000"/>
              </a:solidFill>
              <a:latin typeface="Canva Sans"/>
              <a:ea typeface="Canva Sans"/>
              <a:cs typeface="Canva Sans"/>
              <a:sym typeface="Canva Sans"/>
            </a:endParaRPr>
          </a:p>
          <a:p>
            <a:pPr marL="0" lvl="0" indent="0" algn="l">
              <a:lnSpc>
                <a:spcPts val="1727"/>
              </a:lnSpc>
              <a:spcBef>
                <a:spcPct val="0"/>
              </a:spcBef>
            </a:pPr>
            <a:r>
              <a:rPr lang="en-US" sz="1100" spc="41">
                <a:solidFill>
                  <a:srgbClr val="000000"/>
                </a:solidFill>
                <a:latin typeface="Canva Sans"/>
                <a:ea typeface="Canva Sans"/>
                <a:cs typeface="Canva Sans"/>
                <a:sym typeface="Canva Sans"/>
              </a:rPr>
              <a:t>Project wrap up: Effective project wrap-up ensures a smooth transition from project execution to closure, captures valuable insights for future endeavors, and allows both the client and consultant to celebrate a successful journey together!</a:t>
            </a:r>
          </a:p>
        </p:txBody>
      </p:sp>
      <p:sp>
        <p:nvSpPr>
          <p:cNvPr id="29" name="TextBox 29"/>
          <p:cNvSpPr txBox="1"/>
          <p:nvPr/>
        </p:nvSpPr>
        <p:spPr>
          <a:xfrm>
            <a:off x="1795164" y="9381579"/>
            <a:ext cx="4224635" cy="613410"/>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724" y="-160241"/>
            <a:ext cx="8001436" cy="10437902"/>
            <a:chOff x="0" y="0"/>
            <a:chExt cx="10668582" cy="13917203"/>
          </a:xfrm>
        </p:grpSpPr>
        <p:pic>
          <p:nvPicPr>
            <p:cNvPr id="3" name="Picture 3"/>
            <p:cNvPicPr>
              <a:picLocks noChangeAspect="1"/>
            </p:cNvPicPr>
            <p:nvPr/>
          </p:nvPicPr>
          <p:blipFill>
            <a:blip r:embed="rId2"/>
            <a:srcRect l="11671" r="11671"/>
            <a:stretch>
              <a:fillRect/>
            </a:stretch>
          </p:blipFill>
          <p:spPr>
            <a:xfrm>
              <a:off x="0" y="0"/>
              <a:ext cx="10668582" cy="13917203"/>
            </a:xfrm>
            <a:prstGeom prst="rect">
              <a:avLst/>
            </a:prstGeom>
          </p:spPr>
        </p:pic>
      </p:grpSp>
      <p:sp>
        <p:nvSpPr>
          <p:cNvPr id="4" name="TextBox 4"/>
          <p:cNvSpPr txBox="1"/>
          <p:nvPr/>
        </p:nvSpPr>
        <p:spPr>
          <a:xfrm>
            <a:off x="670364" y="7206439"/>
            <a:ext cx="6431672" cy="1840478"/>
          </a:xfrm>
          <a:prstGeom prst="rect">
            <a:avLst/>
          </a:prstGeom>
        </p:spPr>
        <p:txBody>
          <a:bodyPr lIns="0" tIns="0" rIns="0" bIns="0" rtlCol="0" anchor="t">
            <a:spAutoFit/>
          </a:bodyPr>
          <a:lstStyle/>
          <a:p>
            <a:pPr algn="ctr">
              <a:lnSpc>
                <a:spcPts val="4841"/>
              </a:lnSpc>
            </a:pPr>
            <a:r>
              <a:rPr lang="en-US" sz="4173" spc="826">
                <a:solidFill>
                  <a:srgbClr val="FFDE59"/>
                </a:solidFill>
                <a:latin typeface="Tenor Sans"/>
                <a:ea typeface="Tenor Sans"/>
                <a:cs typeface="Tenor Sans"/>
                <a:sym typeface="Tenor Sans"/>
              </a:rPr>
              <a:t>SERVICES</a:t>
            </a:r>
          </a:p>
          <a:p>
            <a:pPr algn="ctr">
              <a:lnSpc>
                <a:spcPts val="4841"/>
              </a:lnSpc>
            </a:pPr>
            <a:r>
              <a:rPr lang="en-US" sz="4173" spc="826">
                <a:solidFill>
                  <a:srgbClr val="FFDE59"/>
                </a:solidFill>
                <a:latin typeface="Tenor Sans"/>
                <a:ea typeface="Tenor Sans"/>
                <a:cs typeface="Tenor Sans"/>
                <a:sym typeface="Tenor Sans"/>
              </a:rPr>
              <a:t>&amp;</a:t>
            </a:r>
          </a:p>
          <a:p>
            <a:pPr marL="0" lvl="0" indent="0" algn="ctr">
              <a:lnSpc>
                <a:spcPts val="4841"/>
              </a:lnSpc>
              <a:spcBef>
                <a:spcPct val="0"/>
              </a:spcBef>
            </a:pPr>
            <a:r>
              <a:rPr lang="en-US" sz="4173" spc="826">
                <a:solidFill>
                  <a:srgbClr val="FFDE59"/>
                </a:solidFill>
                <a:latin typeface="Tenor Sans"/>
                <a:ea typeface="Tenor Sans"/>
                <a:cs typeface="Tenor Sans"/>
                <a:sym typeface="Tenor Sans"/>
              </a:rPr>
              <a:t>PRODUCTS</a:t>
            </a:r>
          </a:p>
        </p:txBody>
      </p:sp>
      <p:sp>
        <p:nvSpPr>
          <p:cNvPr id="5" name="TextBox 5"/>
          <p:cNvSpPr txBox="1"/>
          <p:nvPr/>
        </p:nvSpPr>
        <p:spPr>
          <a:xfrm>
            <a:off x="2346725" y="1184146"/>
            <a:ext cx="3084538" cy="1429724"/>
          </a:xfrm>
          <a:prstGeom prst="rect">
            <a:avLst/>
          </a:prstGeom>
        </p:spPr>
        <p:txBody>
          <a:bodyPr lIns="0" tIns="0" rIns="0" bIns="0" rtlCol="0" anchor="t">
            <a:spAutoFit/>
          </a:bodyPr>
          <a:lstStyle/>
          <a:p>
            <a:pPr algn="ctr">
              <a:lnSpc>
                <a:spcPts val="11700"/>
              </a:lnSpc>
            </a:pPr>
            <a:r>
              <a:rPr lang="en-US" sz="8069">
                <a:solidFill>
                  <a:srgbClr val="FFDE59"/>
                </a:solidFill>
                <a:latin typeface="Eyesome Script"/>
                <a:ea typeface="Eyesome Script"/>
                <a:cs typeface="Eyesome Script"/>
                <a:sym typeface="Eyesome Script"/>
              </a:rPr>
              <a:t>Three</a:t>
            </a:r>
          </a:p>
        </p:txBody>
      </p:sp>
      <p:sp>
        <p:nvSpPr>
          <p:cNvPr id="6" name="TextBox 6"/>
          <p:cNvSpPr txBox="1"/>
          <p:nvPr/>
        </p:nvSpPr>
        <p:spPr>
          <a:xfrm>
            <a:off x="1795164" y="9300614"/>
            <a:ext cx="4300835" cy="641201"/>
          </a:xfrm>
          <a:prstGeom prst="rect">
            <a:avLst/>
          </a:prstGeom>
        </p:spPr>
        <p:txBody>
          <a:bodyPr wrap="square" lIns="0" tIns="0" rIns="0" bIns="0" rtlCol="0" anchor="t">
            <a:spAutoFit/>
          </a:bodyPr>
          <a:lstStyle/>
          <a:p>
            <a:pPr algn="ctr">
              <a:lnSpc>
                <a:spcPts val="5040"/>
              </a:lnSpc>
            </a:pPr>
            <a:r>
              <a:rPr lang="en-US" sz="3600" dirty="0">
                <a:solidFill>
                  <a:srgbClr val="000000"/>
                </a:solidFill>
                <a:latin typeface="Canva Sans Bold"/>
                <a:ea typeface="Canva Sans Bold"/>
                <a:cs typeface="Canva Sans Bold"/>
                <a:sym typeface="Canva Sans Bold"/>
              </a:rPr>
              <a:t>Divinityvirtue.com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5" name="Group 5"/>
          <p:cNvGrpSpPr/>
          <p:nvPr/>
        </p:nvGrpSpPr>
        <p:grpSpPr>
          <a:xfrm>
            <a:off x="0" y="1118267"/>
            <a:ext cx="7772400" cy="3559323"/>
            <a:chOff x="0" y="0"/>
            <a:chExt cx="10899303" cy="4745764"/>
          </a:xfrm>
        </p:grpSpPr>
        <p:pic>
          <p:nvPicPr>
            <p:cNvPr id="6" name="Picture 6"/>
            <p:cNvPicPr>
              <a:picLocks noChangeAspect="1"/>
            </p:cNvPicPr>
            <p:nvPr/>
          </p:nvPicPr>
          <p:blipFill>
            <a:blip r:embed="rId2"/>
            <a:srcRect t="3451" b="3451"/>
            <a:stretch>
              <a:fillRect/>
            </a:stretch>
          </p:blipFill>
          <p:spPr>
            <a:xfrm>
              <a:off x="0" y="0"/>
              <a:ext cx="10899303" cy="4745764"/>
            </a:xfrm>
            <a:prstGeom prst="rect">
              <a:avLst/>
            </a:prstGeom>
          </p:spPr>
        </p:pic>
      </p:grpSp>
      <p:sp>
        <p:nvSpPr>
          <p:cNvPr id="10" name="TextBox 10"/>
          <p:cNvSpPr txBox="1"/>
          <p:nvPr/>
        </p:nvSpPr>
        <p:spPr>
          <a:xfrm>
            <a:off x="997014" y="374557"/>
            <a:ext cx="6199983" cy="667510"/>
          </a:xfrm>
          <a:prstGeom prst="rect">
            <a:avLst/>
          </a:prstGeom>
        </p:spPr>
        <p:txBody>
          <a:bodyPr lIns="0" tIns="0" rIns="0" bIns="0" rtlCol="0" anchor="t">
            <a:spAutoFit/>
          </a:bodyPr>
          <a:lstStyle/>
          <a:p>
            <a:pPr marL="0" lvl="0" indent="0" algn="l">
              <a:lnSpc>
                <a:spcPts val="2555"/>
              </a:lnSpc>
              <a:spcBef>
                <a:spcPct val="0"/>
              </a:spcBef>
            </a:pPr>
            <a:r>
              <a:rPr lang="en-US" sz="2634" spc="521">
                <a:solidFill>
                  <a:srgbClr val="5E17EB"/>
                </a:solidFill>
                <a:latin typeface="Montserrat Classic"/>
                <a:ea typeface="Montserrat Classic"/>
                <a:cs typeface="Montserrat Classic"/>
                <a:sym typeface="Montserrat Classic"/>
              </a:rPr>
              <a:t>DIVINITY VIRTUE HEALTH AND WELLNESS </a:t>
            </a:r>
            <a:r>
              <a:rPr lang="en-US" sz="2634" u="none" spc="521">
                <a:solidFill>
                  <a:srgbClr val="5E17EB"/>
                </a:solidFill>
                <a:latin typeface="Montserrat Classic"/>
                <a:ea typeface="Montserrat Classic"/>
                <a:cs typeface="Montserrat Classic"/>
                <a:sym typeface="Montserrat Classic"/>
              </a:rPr>
              <a:t>SERVICES</a:t>
            </a:r>
          </a:p>
        </p:txBody>
      </p:sp>
      <p:sp>
        <p:nvSpPr>
          <p:cNvPr id="11" name="TextBox 11"/>
          <p:cNvSpPr txBox="1"/>
          <p:nvPr/>
        </p:nvSpPr>
        <p:spPr>
          <a:xfrm>
            <a:off x="80367" y="9490203"/>
            <a:ext cx="7568059" cy="530860"/>
          </a:xfrm>
          <a:prstGeom prst="rect">
            <a:avLst/>
          </a:prstGeom>
        </p:spPr>
        <p:txBody>
          <a:bodyPr lIns="0" tIns="0" rIns="0" bIns="0" rtlCol="0" anchor="t">
            <a:spAutoFit/>
          </a:bodyPr>
          <a:lstStyle/>
          <a:p>
            <a:pPr algn="r">
              <a:lnSpc>
                <a:spcPts val="4339"/>
              </a:lnSpc>
            </a:pPr>
            <a:r>
              <a:rPr lang="en-US" sz="3099" spc="861">
                <a:solidFill>
                  <a:srgbClr val="5E17EB"/>
                </a:solidFill>
                <a:latin typeface="Archivo Black"/>
                <a:ea typeface="Archivo Black"/>
                <a:cs typeface="Archivo Black"/>
                <a:sym typeface="Archivo Black"/>
              </a:rPr>
              <a:t>www.Divinityvirtue.com</a:t>
            </a:r>
          </a:p>
        </p:txBody>
      </p:sp>
      <p:grpSp>
        <p:nvGrpSpPr>
          <p:cNvPr id="12" name="Group 12"/>
          <p:cNvGrpSpPr/>
          <p:nvPr/>
        </p:nvGrpSpPr>
        <p:grpSpPr>
          <a:xfrm rot="-10800000">
            <a:off x="143895" y="9473640"/>
            <a:ext cx="7484609" cy="119821"/>
            <a:chOff x="0" y="0"/>
            <a:chExt cx="35698598" cy="571500"/>
          </a:xfrm>
        </p:grpSpPr>
        <p:sp>
          <p:nvSpPr>
            <p:cNvPr id="13" name="Freeform 13"/>
            <p:cNvSpPr/>
            <p:nvPr/>
          </p:nvSpPr>
          <p:spPr>
            <a:xfrm>
              <a:off x="0" y="255270"/>
              <a:ext cx="35698599" cy="69850"/>
            </a:xfrm>
            <a:custGeom>
              <a:avLst/>
              <a:gdLst/>
              <a:ahLst/>
              <a:cxnLst/>
              <a:rect l="l" t="t" r="r" b="b"/>
              <a:pathLst>
                <a:path w="35698599" h="69850">
                  <a:moveTo>
                    <a:pt x="35407767" y="0"/>
                  </a:moveTo>
                  <a:lnTo>
                    <a:pt x="0" y="0"/>
                  </a:lnTo>
                  <a:lnTo>
                    <a:pt x="0" y="69850"/>
                  </a:lnTo>
                  <a:lnTo>
                    <a:pt x="35698599" y="69850"/>
                  </a:lnTo>
                  <a:lnTo>
                    <a:pt x="35698599" y="0"/>
                  </a:lnTo>
                  <a:close/>
                </a:path>
              </a:pathLst>
            </a:custGeom>
            <a:solidFill>
              <a:srgbClr val="C8C7CB"/>
            </a:solidFill>
          </p:spPr>
        </p:sp>
      </p:grpSp>
      <p:sp>
        <p:nvSpPr>
          <p:cNvPr id="18" name="TextBox 18"/>
          <p:cNvSpPr txBox="1"/>
          <p:nvPr/>
        </p:nvSpPr>
        <p:spPr>
          <a:xfrm>
            <a:off x="-43818" y="4629835"/>
            <a:ext cx="7772400" cy="2586542"/>
          </a:xfrm>
          <a:prstGeom prst="rect">
            <a:avLst/>
          </a:prstGeom>
        </p:spPr>
        <p:txBody>
          <a:bodyPr lIns="0" tIns="0" rIns="0" bIns="0" rtlCol="0" anchor="t">
            <a:spAutoFit/>
          </a:bodyPr>
          <a:lstStyle/>
          <a:p>
            <a:pPr algn="ctr">
              <a:lnSpc>
                <a:spcPts val="3359"/>
              </a:lnSpc>
            </a:pPr>
            <a:r>
              <a:rPr lang="en-US" sz="2400" dirty="0">
                <a:solidFill>
                  <a:srgbClr val="000000"/>
                </a:solidFill>
                <a:latin typeface="Canva Sans"/>
                <a:ea typeface="Canva Sans"/>
                <a:cs typeface="Canva Sans"/>
                <a:sym typeface="Canva Sans"/>
              </a:rPr>
              <a:t>This is a full holistic course based on habits, triggers, and career life paths. I will send a power point that should take 1 hour to complete.</a:t>
            </a:r>
          </a:p>
          <a:p>
            <a:pPr algn="ctr">
              <a:lnSpc>
                <a:spcPts val="3359"/>
              </a:lnSpc>
            </a:pPr>
            <a:r>
              <a:rPr lang="en-US" sz="2400" dirty="0">
                <a:solidFill>
                  <a:srgbClr val="000000"/>
                </a:solidFill>
                <a:latin typeface="Canva Sans"/>
                <a:ea typeface="Canva Sans"/>
                <a:cs typeface="Canva Sans"/>
                <a:sym typeface="Canva Sans"/>
              </a:rPr>
              <a:t>If you want to dive deeper after the course, I charge $200/HR to build a custom plan that works best for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6200" y="4590142"/>
            <a:ext cx="3700531" cy="5029200"/>
            <a:chOff x="0" y="0"/>
            <a:chExt cx="4934042" cy="6705600"/>
          </a:xfrm>
        </p:grpSpPr>
        <p:pic>
          <p:nvPicPr>
            <p:cNvPr id="3" name="Picture 3"/>
            <p:cNvPicPr>
              <a:picLocks noChangeAspect="1"/>
            </p:cNvPicPr>
            <p:nvPr/>
          </p:nvPicPr>
          <p:blipFill>
            <a:blip r:embed="rId2"/>
            <a:srcRect t="6029" b="6029"/>
            <a:stretch>
              <a:fillRect/>
            </a:stretch>
          </p:blipFill>
          <p:spPr>
            <a:xfrm>
              <a:off x="0" y="0"/>
              <a:ext cx="4934042" cy="6705600"/>
            </a:xfrm>
            <a:prstGeom prst="rect">
              <a:avLst/>
            </a:prstGeom>
          </p:spPr>
        </p:pic>
      </p:grpSp>
      <p:grpSp>
        <p:nvGrpSpPr>
          <p:cNvPr id="4" name="Group 4"/>
          <p:cNvGrpSpPr/>
          <p:nvPr/>
        </p:nvGrpSpPr>
        <p:grpSpPr>
          <a:xfrm>
            <a:off x="0" y="1527430"/>
            <a:ext cx="7772400" cy="2144202"/>
            <a:chOff x="0" y="0"/>
            <a:chExt cx="3308015" cy="863451"/>
          </a:xfrm>
        </p:grpSpPr>
        <p:sp>
          <p:nvSpPr>
            <p:cNvPr id="5" name="Freeform 5"/>
            <p:cNvSpPr/>
            <p:nvPr/>
          </p:nvSpPr>
          <p:spPr>
            <a:xfrm>
              <a:off x="0" y="0"/>
              <a:ext cx="3308015" cy="863451"/>
            </a:xfrm>
            <a:custGeom>
              <a:avLst/>
              <a:gdLst/>
              <a:ahLst/>
              <a:cxnLst/>
              <a:rect l="l" t="t" r="r" b="b"/>
              <a:pathLst>
                <a:path w="3308015" h="863451">
                  <a:moveTo>
                    <a:pt x="0" y="0"/>
                  </a:moveTo>
                  <a:lnTo>
                    <a:pt x="3308015" y="0"/>
                  </a:lnTo>
                  <a:lnTo>
                    <a:pt x="3308015" y="863451"/>
                  </a:lnTo>
                  <a:lnTo>
                    <a:pt x="0" y="863451"/>
                  </a:lnTo>
                  <a:close/>
                </a:path>
              </a:pathLst>
            </a:custGeom>
            <a:solidFill>
              <a:srgbClr val="F4F0EB"/>
            </a:solidFill>
          </p:spPr>
        </p:sp>
      </p:grpSp>
      <p:sp>
        <p:nvSpPr>
          <p:cNvPr id="6" name="Freeform 6"/>
          <p:cNvSpPr/>
          <p:nvPr/>
        </p:nvSpPr>
        <p:spPr>
          <a:xfrm>
            <a:off x="461805" y="6383523"/>
            <a:ext cx="245546" cy="245546"/>
          </a:xfrm>
          <a:custGeom>
            <a:avLst/>
            <a:gdLst/>
            <a:ahLst/>
            <a:cxnLst/>
            <a:rect l="l" t="t" r="r" b="b"/>
            <a:pathLst>
              <a:path w="245546" h="245546">
                <a:moveTo>
                  <a:pt x="0" y="0"/>
                </a:moveTo>
                <a:lnTo>
                  <a:pt x="245545" y="0"/>
                </a:lnTo>
                <a:lnTo>
                  <a:pt x="245545" y="245546"/>
                </a:lnTo>
                <a:lnTo>
                  <a:pt x="0" y="2455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0" y="1389909"/>
            <a:ext cx="7772400" cy="2343044"/>
          </a:xfrm>
          <a:prstGeom prst="rect">
            <a:avLst/>
          </a:prstGeom>
        </p:spPr>
        <p:txBody>
          <a:bodyPr lIns="0" tIns="0" rIns="0" bIns="0" rtlCol="0" anchor="t">
            <a:spAutoFit/>
          </a:bodyPr>
          <a:lstStyle/>
          <a:p>
            <a:pPr algn="ctr">
              <a:lnSpc>
                <a:spcPts val="3297"/>
              </a:lnSpc>
            </a:pPr>
            <a:r>
              <a:rPr lang="en-US" sz="2100" spc="79">
                <a:solidFill>
                  <a:srgbClr val="000000"/>
                </a:solidFill>
                <a:latin typeface="Archivo Black"/>
                <a:ea typeface="Archivo Black"/>
                <a:cs typeface="Archivo Black"/>
                <a:sym typeface="Archivo Black"/>
              </a:rPr>
              <a:t>Take your losses before you become the boss.</a:t>
            </a:r>
          </a:p>
          <a:p>
            <a:pPr algn="ctr">
              <a:lnSpc>
                <a:spcPts val="3297"/>
              </a:lnSpc>
            </a:pPr>
            <a:r>
              <a:rPr lang="en-US" sz="2100" spc="79">
                <a:solidFill>
                  <a:srgbClr val="000000"/>
                </a:solidFill>
                <a:latin typeface="Archivo Black"/>
                <a:ea typeface="Archivo Black"/>
                <a:cs typeface="Archivo Black"/>
                <a:sym typeface="Archivo Black"/>
              </a:rPr>
              <a:t>Try to be 1% better each and everyday.</a:t>
            </a:r>
          </a:p>
          <a:p>
            <a:pPr algn="ctr">
              <a:lnSpc>
                <a:spcPts val="3297"/>
              </a:lnSpc>
            </a:pPr>
            <a:r>
              <a:rPr lang="en-US" sz="2100" spc="79">
                <a:solidFill>
                  <a:srgbClr val="000000"/>
                </a:solidFill>
                <a:latin typeface="Archivo Black"/>
                <a:ea typeface="Archivo Black"/>
                <a:cs typeface="Archivo Black"/>
                <a:sym typeface="Archivo Black"/>
              </a:rPr>
              <a:t>Try to help others to grow, succeed, and be the best versions they can be.</a:t>
            </a:r>
          </a:p>
          <a:p>
            <a:pPr algn="ctr">
              <a:lnSpc>
                <a:spcPts val="3297"/>
              </a:lnSpc>
            </a:pPr>
            <a:r>
              <a:rPr lang="en-US" sz="2100" spc="79">
                <a:solidFill>
                  <a:srgbClr val="000000"/>
                </a:solidFill>
                <a:latin typeface="Archivo Black"/>
                <a:ea typeface="Archivo Black"/>
                <a:cs typeface="Archivo Black"/>
                <a:sym typeface="Archivo Black"/>
              </a:rPr>
              <a:t>Everything happens on Divine Timing.</a:t>
            </a:r>
          </a:p>
          <a:p>
            <a:pPr marL="0" lvl="0" indent="0" algn="ctr">
              <a:lnSpc>
                <a:spcPts val="2438"/>
              </a:lnSpc>
              <a:spcBef>
                <a:spcPct val="0"/>
              </a:spcBef>
            </a:pPr>
            <a:endParaRPr lang="en-US" sz="2100" spc="79">
              <a:solidFill>
                <a:srgbClr val="000000"/>
              </a:solidFill>
              <a:latin typeface="Archivo Black"/>
              <a:ea typeface="Archivo Black"/>
              <a:cs typeface="Archivo Black"/>
              <a:sym typeface="Archivo Black"/>
            </a:endParaRPr>
          </a:p>
        </p:txBody>
      </p:sp>
      <p:sp>
        <p:nvSpPr>
          <p:cNvPr id="8" name="TextBox 8"/>
          <p:cNvSpPr txBox="1"/>
          <p:nvPr/>
        </p:nvSpPr>
        <p:spPr>
          <a:xfrm>
            <a:off x="423563" y="7398423"/>
            <a:ext cx="3419706" cy="667105"/>
          </a:xfrm>
          <a:prstGeom prst="rect">
            <a:avLst/>
          </a:prstGeom>
        </p:spPr>
        <p:txBody>
          <a:bodyPr lIns="0" tIns="0" rIns="0" bIns="0" rtlCol="0" anchor="t">
            <a:spAutoFit/>
          </a:bodyPr>
          <a:lstStyle/>
          <a:p>
            <a:pPr marL="0" lvl="0" indent="0" algn="l">
              <a:lnSpc>
                <a:spcPts val="1897"/>
              </a:lnSpc>
              <a:spcBef>
                <a:spcPct val="0"/>
              </a:spcBef>
            </a:pPr>
            <a:r>
              <a:rPr lang="en-US" sz="1208" spc="45">
                <a:solidFill>
                  <a:srgbClr val="000000"/>
                </a:solidFill>
                <a:latin typeface="Canva Sans"/>
                <a:ea typeface="Canva Sans"/>
                <a:cs typeface="Canva Sans"/>
                <a:sym typeface="Canva Sans"/>
              </a:rPr>
              <a:t>(587)-370-8060</a:t>
            </a:r>
          </a:p>
          <a:p>
            <a:pPr marL="0" lvl="0" indent="0" algn="l">
              <a:lnSpc>
                <a:spcPts val="1897"/>
              </a:lnSpc>
              <a:spcBef>
                <a:spcPct val="0"/>
              </a:spcBef>
            </a:pPr>
            <a:r>
              <a:rPr lang="en-US" sz="1208" u="none" spc="45">
                <a:solidFill>
                  <a:srgbClr val="000000"/>
                </a:solidFill>
                <a:latin typeface="Canva Sans"/>
                <a:ea typeface="Canva Sans"/>
                <a:cs typeface="Canva Sans"/>
                <a:sym typeface="Canva Sans"/>
              </a:rPr>
              <a:t>Divinityvirtue@gmail.com</a:t>
            </a:r>
          </a:p>
          <a:p>
            <a:pPr marL="0" lvl="0" indent="0" algn="l">
              <a:lnSpc>
                <a:spcPts val="1897"/>
              </a:lnSpc>
              <a:spcBef>
                <a:spcPct val="0"/>
              </a:spcBef>
            </a:pPr>
            <a:r>
              <a:rPr lang="en-US" sz="1208" u="none" spc="45">
                <a:solidFill>
                  <a:srgbClr val="000000"/>
                </a:solidFill>
                <a:latin typeface="Canva Sans"/>
                <a:ea typeface="Canva Sans"/>
                <a:cs typeface="Canva Sans"/>
                <a:sym typeface="Canva Sans"/>
              </a:rPr>
              <a:t>www.Divinityvirtue.com</a:t>
            </a:r>
          </a:p>
        </p:txBody>
      </p:sp>
      <p:sp>
        <p:nvSpPr>
          <p:cNvPr id="9" name="TextBox 9"/>
          <p:cNvSpPr txBox="1"/>
          <p:nvPr/>
        </p:nvSpPr>
        <p:spPr>
          <a:xfrm>
            <a:off x="936107" y="6374308"/>
            <a:ext cx="2294300" cy="219430"/>
          </a:xfrm>
          <a:prstGeom prst="rect">
            <a:avLst/>
          </a:prstGeom>
        </p:spPr>
        <p:txBody>
          <a:bodyPr lIns="0" tIns="0" rIns="0" bIns="0" rtlCol="0" anchor="t">
            <a:spAutoFit/>
          </a:bodyPr>
          <a:lstStyle/>
          <a:p>
            <a:pPr marL="0" lvl="0" indent="0" algn="l">
              <a:lnSpc>
                <a:spcPts val="1897"/>
              </a:lnSpc>
              <a:spcBef>
                <a:spcPct val="0"/>
              </a:spcBef>
            </a:pPr>
            <a:r>
              <a:rPr lang="en-US" sz="1208" u="sng" spc="166">
                <a:solidFill>
                  <a:srgbClr val="000000"/>
                </a:solidFill>
                <a:latin typeface="Montserrat Classic"/>
                <a:ea typeface="Montserrat Classic"/>
                <a:cs typeface="Montserrat Classic"/>
                <a:sym typeface="Montserrat Classic"/>
                <a:hlinkClick r:id="rId5" tooltip="https://www.facebook.com/profile.php?id=61554838439866"/>
              </a:rPr>
              <a:t>FACEBOOK HANDLE</a:t>
            </a:r>
          </a:p>
        </p:txBody>
      </p:sp>
      <p:sp>
        <p:nvSpPr>
          <p:cNvPr id="10" name="TextBox 10"/>
          <p:cNvSpPr txBox="1"/>
          <p:nvPr/>
        </p:nvSpPr>
        <p:spPr>
          <a:xfrm>
            <a:off x="927337" y="5874328"/>
            <a:ext cx="2294300" cy="217322"/>
          </a:xfrm>
          <a:prstGeom prst="rect">
            <a:avLst/>
          </a:prstGeom>
        </p:spPr>
        <p:txBody>
          <a:bodyPr lIns="0" tIns="0" rIns="0" bIns="0" rtlCol="0" anchor="t">
            <a:spAutoFit/>
          </a:bodyPr>
          <a:lstStyle/>
          <a:p>
            <a:pPr marL="0" lvl="0" indent="0" algn="l">
              <a:lnSpc>
                <a:spcPts val="1897"/>
              </a:lnSpc>
              <a:spcBef>
                <a:spcPct val="0"/>
              </a:spcBef>
            </a:pPr>
            <a:r>
              <a:rPr lang="en-US" sz="1208" u="sng" spc="166">
                <a:solidFill>
                  <a:srgbClr val="000000"/>
                </a:solidFill>
                <a:latin typeface="Montserrat Classic"/>
                <a:ea typeface="Montserrat Classic"/>
                <a:cs typeface="Montserrat Classic"/>
                <a:sym typeface="Montserrat Classic"/>
                <a:hlinkClick r:id="rId6" tooltip="https://www.youtube.com/channel/UCstgYySkuvJrTB3Ld87PtMQ"/>
              </a:rPr>
              <a:t>YOUTUBE HANDLE</a:t>
            </a:r>
          </a:p>
        </p:txBody>
      </p:sp>
      <p:sp>
        <p:nvSpPr>
          <p:cNvPr id="11" name="TextBox 11"/>
          <p:cNvSpPr txBox="1"/>
          <p:nvPr/>
        </p:nvSpPr>
        <p:spPr>
          <a:xfrm>
            <a:off x="927337" y="6887420"/>
            <a:ext cx="2294300" cy="217322"/>
          </a:xfrm>
          <a:prstGeom prst="rect">
            <a:avLst/>
          </a:prstGeom>
        </p:spPr>
        <p:txBody>
          <a:bodyPr lIns="0" tIns="0" rIns="0" bIns="0" rtlCol="0" anchor="t">
            <a:spAutoFit/>
          </a:bodyPr>
          <a:lstStyle/>
          <a:p>
            <a:pPr marL="0" lvl="0" indent="0" algn="l">
              <a:lnSpc>
                <a:spcPts val="1897"/>
              </a:lnSpc>
              <a:spcBef>
                <a:spcPct val="0"/>
              </a:spcBef>
            </a:pPr>
            <a:r>
              <a:rPr lang="en-US" sz="1208" u="sng" spc="166">
                <a:solidFill>
                  <a:srgbClr val="000000"/>
                </a:solidFill>
                <a:latin typeface="Montserrat Classic"/>
                <a:ea typeface="Montserrat Classic"/>
                <a:cs typeface="Montserrat Classic"/>
                <a:sym typeface="Montserrat Classic"/>
                <a:hlinkClick r:id="rId7" tooltip="https://www.tiktok.com/@divinity.virtue?lang=en"/>
              </a:rPr>
              <a:t>TIKTOK HANDLE</a:t>
            </a:r>
          </a:p>
        </p:txBody>
      </p:sp>
      <p:sp>
        <p:nvSpPr>
          <p:cNvPr id="12" name="TextBox 12"/>
          <p:cNvSpPr txBox="1"/>
          <p:nvPr/>
        </p:nvSpPr>
        <p:spPr>
          <a:xfrm>
            <a:off x="423563" y="8284248"/>
            <a:ext cx="3152864" cy="974626"/>
          </a:xfrm>
          <a:prstGeom prst="rect">
            <a:avLst/>
          </a:prstGeom>
        </p:spPr>
        <p:txBody>
          <a:bodyPr lIns="0" tIns="0" rIns="0" bIns="0" rtlCol="0" anchor="t">
            <a:spAutoFit/>
          </a:bodyPr>
          <a:lstStyle/>
          <a:p>
            <a:pPr marL="0" lvl="0" indent="0" algn="l">
              <a:lnSpc>
                <a:spcPts val="1897"/>
              </a:lnSpc>
              <a:spcBef>
                <a:spcPct val="0"/>
              </a:spcBef>
            </a:pPr>
            <a:r>
              <a:rPr lang="en-US" sz="1208" u="none" spc="45" dirty="0">
                <a:solidFill>
                  <a:srgbClr val="000000"/>
                </a:solidFill>
                <a:latin typeface="Canva Sans"/>
                <a:ea typeface="Canva Sans"/>
                <a:cs typeface="Canva Sans"/>
                <a:sym typeface="Canva Sans"/>
              </a:rPr>
              <a:t>It is important to take care of the patient, to be followed by the patient, but it will happen at such a time that there is a lot of work and pain.</a:t>
            </a:r>
          </a:p>
        </p:txBody>
      </p:sp>
      <p:sp>
        <p:nvSpPr>
          <p:cNvPr id="13" name="TextBox 13"/>
          <p:cNvSpPr txBox="1"/>
          <p:nvPr/>
        </p:nvSpPr>
        <p:spPr>
          <a:xfrm>
            <a:off x="0" y="16383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 Virtue Contact</a:t>
            </a:r>
          </a:p>
        </p:txBody>
      </p:sp>
      <p:sp>
        <p:nvSpPr>
          <p:cNvPr id="14" name="TextBox 14"/>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000000"/>
                </a:solidFill>
                <a:latin typeface="Canva Sans Bold"/>
                <a:ea typeface="Canva Sans Bold"/>
                <a:cs typeface="Canva Sans Bold"/>
                <a:sym typeface="Canva Sans Bold"/>
              </a:rPr>
              <a:t>Divinityvirtue.com</a:t>
            </a:r>
          </a:p>
        </p:txBody>
      </p:sp>
      <p:sp>
        <p:nvSpPr>
          <p:cNvPr id="15" name="TextBox 15"/>
          <p:cNvSpPr txBox="1"/>
          <p:nvPr/>
        </p:nvSpPr>
        <p:spPr>
          <a:xfrm>
            <a:off x="927337" y="5370202"/>
            <a:ext cx="2294300" cy="219430"/>
          </a:xfrm>
          <a:prstGeom prst="rect">
            <a:avLst/>
          </a:prstGeom>
        </p:spPr>
        <p:txBody>
          <a:bodyPr lIns="0" tIns="0" rIns="0" bIns="0" rtlCol="0" anchor="t">
            <a:spAutoFit/>
          </a:bodyPr>
          <a:lstStyle/>
          <a:p>
            <a:pPr marL="0" lvl="0" indent="0" algn="l">
              <a:lnSpc>
                <a:spcPts val="1897"/>
              </a:lnSpc>
              <a:spcBef>
                <a:spcPct val="0"/>
              </a:spcBef>
            </a:pPr>
            <a:r>
              <a:rPr lang="en-US" sz="1208" u="sng" spc="166">
                <a:solidFill>
                  <a:srgbClr val="000000"/>
                </a:solidFill>
                <a:latin typeface="Montserrat Classic"/>
                <a:ea typeface="Montserrat Classic"/>
                <a:cs typeface="Montserrat Classic"/>
                <a:sym typeface="Montserrat Classic"/>
                <a:hlinkClick r:id="rId8" tooltip="https://www.linkedin.com/in/dustin-taylor-42469a191/"/>
              </a:rPr>
              <a:t>LINKED IN HANDLE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46598"/>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923069"/>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699539"/>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47601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252481"/>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028951"/>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4805422"/>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58189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358363"/>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134834"/>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791130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8687775"/>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6" name="Group 26"/>
          <p:cNvGrpSpPr/>
          <p:nvPr/>
        </p:nvGrpSpPr>
        <p:grpSpPr>
          <a:xfrm>
            <a:off x="1042873" y="9464246"/>
            <a:ext cx="5686653" cy="535690"/>
            <a:chOff x="0" y="0"/>
            <a:chExt cx="14396306" cy="1356151"/>
          </a:xfrm>
        </p:grpSpPr>
        <p:sp>
          <p:nvSpPr>
            <p:cNvPr id="27" name="Freeform 2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8" name="TextBox 28"/>
          <p:cNvSpPr txBox="1"/>
          <p:nvPr/>
        </p:nvSpPr>
        <p:spPr>
          <a:xfrm>
            <a:off x="1159875" y="210608"/>
            <a:ext cx="5686653" cy="418448"/>
          </a:xfrm>
          <a:prstGeom prst="rect">
            <a:avLst/>
          </a:prstGeom>
        </p:spPr>
        <p:txBody>
          <a:bodyPr lIns="0" tIns="0" rIns="0" bIns="0" rtlCol="0" anchor="t">
            <a:spAutoFit/>
          </a:bodyPr>
          <a:lstStyle/>
          <a:p>
            <a:pPr algn="ctr">
              <a:lnSpc>
                <a:spcPts val="1679"/>
              </a:lnSpc>
            </a:pPr>
            <a:r>
              <a:rPr lang="en-US" sz="1200" b="1" dirty="0">
                <a:solidFill>
                  <a:srgbClr val="000000"/>
                </a:solidFill>
                <a:latin typeface="Lexend Mega"/>
                <a:ea typeface="Lexend Mega"/>
                <a:cs typeface="Lexend Mega"/>
                <a:sym typeface="Lexend Mega"/>
              </a:rPr>
              <a:t>TRIGGERS AND HABITS</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29" name="TextBox 29"/>
          <p:cNvSpPr txBox="1"/>
          <p:nvPr/>
        </p:nvSpPr>
        <p:spPr>
          <a:xfrm>
            <a:off x="2427089" y="1763549"/>
            <a:ext cx="1459111"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Top 6 triggers</a:t>
            </a:r>
          </a:p>
          <a:p>
            <a:pPr algn="ctr">
              <a:lnSpc>
                <a:spcPts val="1679"/>
              </a:lnSpc>
            </a:pPr>
            <a:endParaRPr lang="en-US" sz="1200">
              <a:solidFill>
                <a:srgbClr val="000000"/>
              </a:solidFill>
              <a:latin typeface="Lexend Mega"/>
              <a:ea typeface="Lexend Mega"/>
              <a:cs typeface="Lexend Mega"/>
              <a:sym typeface="Lexend Mega"/>
            </a:endParaRPr>
          </a:p>
        </p:txBody>
      </p:sp>
      <p:sp>
        <p:nvSpPr>
          <p:cNvPr id="30" name="TextBox 30"/>
          <p:cNvSpPr txBox="1"/>
          <p:nvPr/>
        </p:nvSpPr>
        <p:spPr>
          <a:xfrm>
            <a:off x="1159875" y="1778789"/>
            <a:ext cx="1149846"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1:</a:t>
            </a:r>
          </a:p>
        </p:txBody>
      </p:sp>
      <p:sp>
        <p:nvSpPr>
          <p:cNvPr id="31" name="TextBox 31"/>
          <p:cNvSpPr txBox="1"/>
          <p:nvPr/>
        </p:nvSpPr>
        <p:spPr>
          <a:xfrm>
            <a:off x="2427089" y="7198854"/>
            <a:ext cx="568665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6 people who trigger you, and what </a:t>
            </a:r>
          </a:p>
          <a:p>
            <a:pPr algn="l">
              <a:lnSpc>
                <a:spcPts val="1679"/>
              </a:lnSpc>
            </a:pPr>
            <a:r>
              <a:rPr lang="en-US" sz="1200">
                <a:solidFill>
                  <a:srgbClr val="000000"/>
                </a:solidFill>
                <a:latin typeface="Lexend Mega"/>
                <a:ea typeface="Lexend Mega"/>
                <a:cs typeface="Lexend Mega"/>
                <a:sym typeface="Lexend Mega"/>
              </a:rPr>
              <a:t>they do exactly that irritates you:</a:t>
            </a:r>
          </a:p>
          <a:p>
            <a:pPr algn="ctr">
              <a:lnSpc>
                <a:spcPts val="1679"/>
              </a:lnSpc>
            </a:pPr>
            <a:endParaRPr lang="en-US" sz="1200">
              <a:solidFill>
                <a:srgbClr val="000000"/>
              </a:solidFill>
              <a:latin typeface="Lexend Mega"/>
              <a:ea typeface="Lexend Mega"/>
              <a:cs typeface="Lexend Mega"/>
              <a:sym typeface="Lexend Mega"/>
            </a:endParaRPr>
          </a:p>
        </p:txBody>
      </p:sp>
      <p:sp>
        <p:nvSpPr>
          <p:cNvPr id="32" name="TextBox 32"/>
          <p:cNvSpPr txBox="1"/>
          <p:nvPr/>
        </p:nvSpPr>
        <p:spPr>
          <a:xfrm>
            <a:off x="1159875" y="7214084"/>
            <a:ext cx="1267214" cy="218008"/>
          </a:xfrm>
          <a:prstGeom prst="rect">
            <a:avLst/>
          </a:prstGeom>
        </p:spPr>
        <p:txBody>
          <a:bodyPr wrap="square"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Question 2:</a:t>
            </a:r>
          </a:p>
        </p:txBody>
      </p:sp>
      <p:sp>
        <p:nvSpPr>
          <p:cNvPr id="33" name="TextBox 33"/>
          <p:cNvSpPr txBox="1"/>
          <p:nvPr/>
        </p:nvSpPr>
        <p:spPr>
          <a:xfrm>
            <a:off x="1159875" y="2510873"/>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159874" y="3316500"/>
            <a:ext cx="1049925"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159875" y="4122128"/>
            <a:ext cx="1049924" cy="221272"/>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159875" y="4927755"/>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159875" y="5733383"/>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159875" y="6539011"/>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159875" y="8032474"/>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159875" y="8837520"/>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TextBox 41"/>
          <p:cNvSpPr txBox="1"/>
          <p:nvPr/>
        </p:nvSpPr>
        <p:spPr>
          <a:xfrm>
            <a:off x="1159875" y="9687992"/>
            <a:ext cx="10499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2" name="Rectangle 41">
            <a:extLst>
              <a:ext uri="{FF2B5EF4-FFF2-40B4-BE49-F238E27FC236}">
                <a16:creationId xmlns:a16="http://schemas.microsoft.com/office/drawing/2014/main" id="{2849A41D-8DEA-711B-E4CE-8035B7A5E748}"/>
              </a:ext>
            </a:extLst>
          </p:cNvPr>
          <p:cNvSpPr/>
          <p:nvPr/>
        </p:nvSpPr>
        <p:spPr>
          <a:xfrm rot="16200000">
            <a:off x="5447861" y="4684098"/>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3002" y="142728"/>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919198"/>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745" y="1695669"/>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617" y="247214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488" y="3248610"/>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360" y="4025081"/>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232" y="4801552"/>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104" y="5578022"/>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1975" y="6354493"/>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1462" y="713361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1719" y="790743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1590" y="8683905"/>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6" name="Group 26"/>
          <p:cNvGrpSpPr/>
          <p:nvPr/>
        </p:nvGrpSpPr>
        <p:grpSpPr>
          <a:xfrm>
            <a:off x="1041462" y="9460376"/>
            <a:ext cx="5686653" cy="535690"/>
            <a:chOff x="0" y="0"/>
            <a:chExt cx="14396306" cy="1356151"/>
          </a:xfrm>
        </p:grpSpPr>
        <p:sp>
          <p:nvSpPr>
            <p:cNvPr id="27" name="Freeform 2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8" name="TextBox 28"/>
          <p:cNvSpPr txBox="1"/>
          <p:nvPr/>
        </p:nvSpPr>
        <p:spPr>
          <a:xfrm>
            <a:off x="2394243" y="2459959"/>
            <a:ext cx="4061966" cy="398145"/>
          </a:xfrm>
          <a:prstGeom prst="rect">
            <a:avLst/>
          </a:prstGeom>
        </p:spPr>
        <p:txBody>
          <a:bodyPr lIns="0" tIns="0" rIns="0" bIns="0" rtlCol="0" anchor="t">
            <a:spAutoFit/>
          </a:bodyPr>
          <a:lstStyle/>
          <a:p>
            <a:pPr algn="just">
              <a:lnSpc>
                <a:spcPts val="1679"/>
              </a:lnSpc>
            </a:pPr>
            <a:r>
              <a:rPr lang="en-US" sz="1200">
                <a:solidFill>
                  <a:srgbClr val="000000"/>
                </a:solidFill>
                <a:latin typeface="Lexend Mega"/>
                <a:ea typeface="Lexend Mega"/>
                <a:cs typeface="Lexend Mega"/>
                <a:sym typeface="Lexend Mega"/>
              </a:rPr>
              <a:t>Why do these relationships infringe on</a:t>
            </a:r>
          </a:p>
          <a:p>
            <a:pPr algn="just">
              <a:lnSpc>
                <a:spcPts val="1679"/>
              </a:lnSpc>
            </a:pPr>
            <a:r>
              <a:rPr lang="en-US" sz="1200">
                <a:solidFill>
                  <a:srgbClr val="000000"/>
                </a:solidFill>
                <a:latin typeface="Lexend Mega"/>
                <a:ea typeface="Lexend Mega"/>
                <a:cs typeface="Lexend Mega"/>
                <a:sym typeface="Lexend Mega"/>
              </a:rPr>
              <a:t> your boundaries?</a:t>
            </a:r>
          </a:p>
        </p:txBody>
      </p:sp>
      <p:sp>
        <p:nvSpPr>
          <p:cNvPr id="29" name="TextBox 29"/>
          <p:cNvSpPr txBox="1"/>
          <p:nvPr/>
        </p:nvSpPr>
        <p:spPr>
          <a:xfrm>
            <a:off x="2353461" y="4825365"/>
            <a:ext cx="4374654"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If these boundaries are crossed, what</a:t>
            </a:r>
          </a:p>
          <a:p>
            <a:pPr algn="just">
              <a:lnSpc>
                <a:spcPts val="1679"/>
              </a:lnSpc>
            </a:pPr>
            <a:r>
              <a:rPr lang="en-US" sz="1200">
                <a:solidFill>
                  <a:srgbClr val="000000"/>
                </a:solidFill>
                <a:latin typeface="Lexend Mega"/>
                <a:ea typeface="Lexend Mega"/>
                <a:cs typeface="Lexend Mega"/>
                <a:sym typeface="Lexend Mega"/>
              </a:rPr>
              <a:t>barriers can you set up with the infringe?</a:t>
            </a:r>
          </a:p>
        </p:txBody>
      </p:sp>
      <p:sp>
        <p:nvSpPr>
          <p:cNvPr id="30" name="TextBox 30"/>
          <p:cNvSpPr txBox="1"/>
          <p:nvPr/>
        </p:nvSpPr>
        <p:spPr>
          <a:xfrm>
            <a:off x="2364921" y="6418503"/>
            <a:ext cx="4363194"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Name 6 places that regularly trigger you:</a:t>
            </a:r>
          </a:p>
          <a:p>
            <a:pPr algn="ctr">
              <a:lnSpc>
                <a:spcPts val="1679"/>
              </a:lnSpc>
            </a:pPr>
            <a:endParaRPr lang="en-US" sz="1200">
              <a:solidFill>
                <a:srgbClr val="000000"/>
              </a:solidFill>
              <a:latin typeface="Lexend Mega"/>
              <a:ea typeface="Lexend Mega"/>
              <a:cs typeface="Lexend Mega"/>
              <a:sym typeface="Lexend Mega"/>
            </a:endParaRPr>
          </a:p>
        </p:txBody>
      </p:sp>
      <p:sp>
        <p:nvSpPr>
          <p:cNvPr id="31" name="TextBox 31"/>
          <p:cNvSpPr txBox="1"/>
          <p:nvPr/>
        </p:nvSpPr>
        <p:spPr>
          <a:xfrm>
            <a:off x="1154969" y="2459959"/>
            <a:ext cx="5686653"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a:t>
            </a:r>
          </a:p>
        </p:txBody>
      </p:sp>
      <p:sp>
        <p:nvSpPr>
          <p:cNvPr id="32" name="TextBox 32"/>
          <p:cNvSpPr txBox="1"/>
          <p:nvPr/>
        </p:nvSpPr>
        <p:spPr>
          <a:xfrm>
            <a:off x="1154969" y="4840605"/>
            <a:ext cx="1167557"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4:</a:t>
            </a:r>
          </a:p>
        </p:txBody>
      </p:sp>
      <p:sp>
        <p:nvSpPr>
          <p:cNvPr id="33" name="TextBox 33"/>
          <p:cNvSpPr txBox="1"/>
          <p:nvPr/>
        </p:nvSpPr>
        <p:spPr>
          <a:xfrm>
            <a:off x="1154969" y="6418503"/>
            <a:ext cx="1162943"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5:</a:t>
            </a:r>
          </a:p>
        </p:txBody>
      </p:sp>
      <p:sp>
        <p:nvSpPr>
          <p:cNvPr id="34" name="TextBox 34"/>
          <p:cNvSpPr txBox="1"/>
          <p:nvPr/>
        </p:nvSpPr>
        <p:spPr>
          <a:xfrm>
            <a:off x="1159874" y="251432"/>
            <a:ext cx="973725"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159875" y="1087983"/>
            <a:ext cx="9737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159875" y="1864464"/>
            <a:ext cx="9737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159875" y="3350730"/>
            <a:ext cx="9737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159875" y="4127201"/>
            <a:ext cx="9737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154969" y="5680142"/>
            <a:ext cx="978630"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150063" y="7233083"/>
            <a:ext cx="983536"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TextBox 41"/>
          <p:cNvSpPr txBox="1"/>
          <p:nvPr/>
        </p:nvSpPr>
        <p:spPr>
          <a:xfrm>
            <a:off x="1145157" y="8786025"/>
            <a:ext cx="9884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2" name="TextBox 42"/>
          <p:cNvSpPr txBox="1"/>
          <p:nvPr/>
        </p:nvSpPr>
        <p:spPr>
          <a:xfrm>
            <a:off x="1159875" y="8012210"/>
            <a:ext cx="9737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3" name="TextBox 43"/>
          <p:cNvSpPr txBox="1"/>
          <p:nvPr/>
        </p:nvSpPr>
        <p:spPr>
          <a:xfrm>
            <a:off x="1159875" y="9562495"/>
            <a:ext cx="9737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4" name="Rectangle 43">
            <a:extLst>
              <a:ext uri="{FF2B5EF4-FFF2-40B4-BE49-F238E27FC236}">
                <a16:creationId xmlns:a16="http://schemas.microsoft.com/office/drawing/2014/main" id="{FBA3330E-2411-43CC-54B8-158E0142A377}"/>
              </a:ext>
            </a:extLst>
          </p:cNvPr>
          <p:cNvSpPr/>
          <p:nvPr/>
        </p:nvSpPr>
        <p:spPr>
          <a:xfrm rot="16200000">
            <a:off x="5447818" y="4689635"/>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1462" y="211172"/>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1462" y="1004065"/>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1462" y="1796959"/>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1462" y="2589852"/>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1462" y="338274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1462" y="4175640"/>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1462" y="4968533"/>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1462" y="5761427"/>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1462" y="6554320"/>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1462" y="7347214"/>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1462" y="8140108"/>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1462" y="8933001"/>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394243" y="1772607"/>
            <a:ext cx="5686653"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places may influence you to be </a:t>
            </a:r>
          </a:p>
          <a:p>
            <a:pPr algn="just">
              <a:lnSpc>
                <a:spcPts val="1679"/>
              </a:lnSpc>
            </a:pPr>
            <a:r>
              <a:rPr lang="en-US" sz="1200">
                <a:solidFill>
                  <a:srgbClr val="000000"/>
                </a:solidFill>
                <a:latin typeface="Lexend Mega"/>
                <a:ea typeface="Lexend Mega"/>
                <a:cs typeface="Lexend Mega"/>
                <a:sym typeface="Lexend Mega"/>
              </a:rPr>
              <a:t>triggered,  list the reasons why?</a:t>
            </a:r>
          </a:p>
        </p:txBody>
      </p:sp>
      <p:sp>
        <p:nvSpPr>
          <p:cNvPr id="27" name="TextBox 27"/>
          <p:cNvSpPr txBox="1"/>
          <p:nvPr/>
        </p:nvSpPr>
        <p:spPr>
          <a:xfrm>
            <a:off x="2394243" y="5751902"/>
            <a:ext cx="568665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Six situations that you can remember </a:t>
            </a:r>
          </a:p>
          <a:p>
            <a:pPr algn="l">
              <a:lnSpc>
                <a:spcPts val="1679"/>
              </a:lnSpc>
            </a:pPr>
            <a:r>
              <a:rPr lang="en-US" sz="1200">
                <a:solidFill>
                  <a:srgbClr val="000000"/>
                </a:solidFill>
                <a:latin typeface="Lexend Mega"/>
                <a:ea typeface="Lexend Mega"/>
                <a:cs typeface="Lexend Mega"/>
                <a:sym typeface="Lexend Mega"/>
              </a:rPr>
              <a:t>where you couldn't remained focused:</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1129120" y="1787434"/>
            <a:ext cx="1165473"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6:</a:t>
            </a:r>
          </a:p>
        </p:txBody>
      </p:sp>
      <p:sp>
        <p:nvSpPr>
          <p:cNvPr id="29" name="TextBox 29"/>
          <p:cNvSpPr txBox="1"/>
          <p:nvPr/>
        </p:nvSpPr>
        <p:spPr>
          <a:xfrm>
            <a:off x="1134180" y="5751902"/>
            <a:ext cx="1260063" cy="218008"/>
          </a:xfrm>
          <a:prstGeom prst="rect">
            <a:avLst/>
          </a:prstGeom>
        </p:spPr>
        <p:txBody>
          <a:bodyPr wrap="square"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Question 7:</a:t>
            </a:r>
          </a:p>
        </p:txBody>
      </p:sp>
      <p:sp>
        <p:nvSpPr>
          <p:cNvPr id="30" name="TextBox 30"/>
          <p:cNvSpPr txBox="1"/>
          <p:nvPr/>
        </p:nvSpPr>
        <p:spPr>
          <a:xfrm>
            <a:off x="1218349" y="290422"/>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18349" y="1083315"/>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18349" y="2669102"/>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18349" y="3461996"/>
            <a:ext cx="117589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18349" y="4254890"/>
            <a:ext cx="117589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18349" y="5047783"/>
            <a:ext cx="806202" cy="188595"/>
          </a:xfrm>
          <a:prstGeom prst="rect">
            <a:avLst/>
          </a:prstGeom>
        </p:spPr>
        <p:txBody>
          <a:bodyPr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18349" y="6633570"/>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18349" y="7423386"/>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18349" y="8213201"/>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18349" y="9003016"/>
            <a:ext cx="107118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Rectangle 39">
            <a:extLst>
              <a:ext uri="{FF2B5EF4-FFF2-40B4-BE49-F238E27FC236}">
                <a16:creationId xmlns:a16="http://schemas.microsoft.com/office/drawing/2014/main" id="{9183E6DE-7DFE-E526-54BE-53FCDF9DB6E3}"/>
              </a:ext>
            </a:extLst>
          </p:cNvPr>
          <p:cNvSpPr/>
          <p:nvPr/>
        </p:nvSpPr>
        <p:spPr>
          <a:xfrm rot="16200000">
            <a:off x="5539168" y="4349325"/>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1462" y="328812"/>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5283"/>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56987" y="1879098"/>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4285" y="2655569"/>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1461" y="3412710"/>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8519" y="4211166"/>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9930" y="4987637"/>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51341" y="5764107"/>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52753" y="6540578"/>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54164" y="731704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55575" y="8093519"/>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56987" y="8869990"/>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526392" y="4208510"/>
            <a:ext cx="4089499"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Can you identify the thought from the </a:t>
            </a:r>
          </a:p>
          <a:p>
            <a:pPr algn="l">
              <a:lnSpc>
                <a:spcPts val="1679"/>
              </a:lnSpc>
            </a:pPr>
            <a:r>
              <a:rPr lang="en-US" sz="1200">
                <a:solidFill>
                  <a:srgbClr val="000000"/>
                </a:solidFill>
                <a:latin typeface="Lexend Mega"/>
                <a:ea typeface="Lexend Mega"/>
                <a:cs typeface="Lexend Mega"/>
                <a:sym typeface="Lexend Mega"/>
              </a:rPr>
              <a:t>past that has triggered you?</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592033" y="6585547"/>
            <a:ext cx="4136082"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When something triggers you how long </a:t>
            </a:r>
          </a:p>
          <a:p>
            <a:pPr algn="l">
              <a:lnSpc>
                <a:spcPts val="1679"/>
              </a:lnSpc>
            </a:pPr>
            <a:r>
              <a:rPr lang="en-US" sz="1200">
                <a:solidFill>
                  <a:srgbClr val="000000"/>
                </a:solidFill>
                <a:latin typeface="Lexend Mega"/>
                <a:ea typeface="Lexend Mega"/>
                <a:cs typeface="Lexend Mega"/>
                <a:sym typeface="Lexend Mega"/>
              </a:rPr>
              <a:t>do you focus on the situation?</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2592033" y="8138489"/>
            <a:ext cx="3440460" cy="6076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What emotions, do you think you</a:t>
            </a:r>
          </a:p>
          <a:p>
            <a:pPr algn="l">
              <a:lnSpc>
                <a:spcPts val="1679"/>
              </a:lnSpc>
            </a:pPr>
            <a:r>
              <a:rPr lang="en-US" sz="1200">
                <a:solidFill>
                  <a:srgbClr val="000000"/>
                </a:solidFill>
                <a:latin typeface="Lexend Mega"/>
                <a:ea typeface="Lexend Mega"/>
                <a:cs typeface="Lexend Mega"/>
                <a:sym typeface="Lexend Mega"/>
              </a:rPr>
              <a:t>display on the outside?</a:t>
            </a:r>
          </a:p>
          <a:p>
            <a:pPr algn="ctr">
              <a:lnSpc>
                <a:spcPts val="1679"/>
              </a:lnSpc>
            </a:pPr>
            <a:endParaRPr lang="en-US" sz="1200">
              <a:solidFill>
                <a:srgbClr val="000000"/>
              </a:solidFill>
              <a:latin typeface="Lexend Mega"/>
              <a:ea typeface="Lexend Mega"/>
              <a:cs typeface="Lexend Mega"/>
              <a:sym typeface="Lexend Mega"/>
            </a:endParaRPr>
          </a:p>
        </p:txBody>
      </p:sp>
      <p:sp>
        <p:nvSpPr>
          <p:cNvPr id="29" name="TextBox 29"/>
          <p:cNvSpPr txBox="1"/>
          <p:nvPr/>
        </p:nvSpPr>
        <p:spPr>
          <a:xfrm>
            <a:off x="1218349" y="1945764"/>
            <a:ext cx="1168896"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8:</a:t>
            </a:r>
          </a:p>
        </p:txBody>
      </p:sp>
      <p:sp>
        <p:nvSpPr>
          <p:cNvPr id="30" name="TextBox 30"/>
          <p:cNvSpPr txBox="1"/>
          <p:nvPr/>
        </p:nvSpPr>
        <p:spPr>
          <a:xfrm>
            <a:off x="2394243" y="1945764"/>
            <a:ext cx="568665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  How do you think when you are </a:t>
            </a:r>
          </a:p>
          <a:p>
            <a:pPr algn="l">
              <a:lnSpc>
                <a:spcPts val="1679"/>
              </a:lnSpc>
            </a:pPr>
            <a:r>
              <a:rPr lang="en-US" sz="1200">
                <a:solidFill>
                  <a:srgbClr val="000000"/>
                </a:solidFill>
                <a:latin typeface="Lexend Mega"/>
                <a:ea typeface="Lexend Mega"/>
                <a:cs typeface="Lexend Mega"/>
                <a:sym typeface="Lexend Mega"/>
              </a:rPr>
              <a:t>  triggered?</a:t>
            </a:r>
          </a:p>
          <a:p>
            <a:pPr algn="ctr">
              <a:lnSpc>
                <a:spcPts val="1679"/>
              </a:lnSpc>
            </a:pPr>
            <a:endParaRPr lang="en-US" sz="1200">
              <a:solidFill>
                <a:srgbClr val="000000"/>
              </a:solidFill>
              <a:latin typeface="Lexend Mega"/>
              <a:ea typeface="Lexend Mega"/>
              <a:cs typeface="Lexend Mega"/>
              <a:sym typeface="Lexend Mega"/>
            </a:endParaRPr>
          </a:p>
        </p:txBody>
      </p:sp>
      <p:sp>
        <p:nvSpPr>
          <p:cNvPr id="31" name="TextBox 31"/>
          <p:cNvSpPr txBox="1"/>
          <p:nvPr/>
        </p:nvSpPr>
        <p:spPr>
          <a:xfrm>
            <a:off x="1225347" y="4275176"/>
            <a:ext cx="1168896"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9:</a:t>
            </a:r>
          </a:p>
          <a:p>
            <a:pPr algn="ctr">
              <a:lnSpc>
                <a:spcPts val="1679"/>
              </a:lnSpc>
            </a:pPr>
            <a:endParaRPr lang="en-US" sz="1200">
              <a:solidFill>
                <a:srgbClr val="000000"/>
              </a:solidFill>
              <a:latin typeface="Lexend Mega"/>
              <a:ea typeface="Lexend Mega"/>
              <a:cs typeface="Lexend Mega"/>
              <a:sym typeface="Lexend Mega"/>
            </a:endParaRPr>
          </a:p>
        </p:txBody>
      </p:sp>
      <p:sp>
        <p:nvSpPr>
          <p:cNvPr id="32" name="TextBox 32"/>
          <p:cNvSpPr txBox="1"/>
          <p:nvPr/>
        </p:nvSpPr>
        <p:spPr>
          <a:xfrm>
            <a:off x="1225347" y="6604587"/>
            <a:ext cx="1366686" cy="436017"/>
          </a:xfrm>
          <a:prstGeom prst="rect">
            <a:avLst/>
          </a:prstGeom>
        </p:spPr>
        <p:txBody>
          <a:bodyPr wrap="square"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Question 10:</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3" name="TextBox 33"/>
          <p:cNvSpPr txBox="1"/>
          <p:nvPr/>
        </p:nvSpPr>
        <p:spPr>
          <a:xfrm>
            <a:off x="1225347" y="8138489"/>
            <a:ext cx="4136082"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11:</a:t>
            </a:r>
          </a:p>
          <a:p>
            <a:pPr algn="l">
              <a:lnSpc>
                <a:spcPts val="1679"/>
              </a:lnSpc>
            </a:pPr>
            <a:endParaRPr lang="en-US" sz="1200">
              <a:solidFill>
                <a:srgbClr val="000000"/>
              </a:solidFill>
              <a:latin typeface="Lexend Mega"/>
              <a:ea typeface="Lexend Mega"/>
              <a:cs typeface="Lexend Mega"/>
              <a:sym typeface="Lexend Mega"/>
            </a:endParaRPr>
          </a:p>
        </p:txBody>
      </p:sp>
      <p:sp>
        <p:nvSpPr>
          <p:cNvPr id="34" name="TextBox 34"/>
          <p:cNvSpPr txBox="1"/>
          <p:nvPr/>
        </p:nvSpPr>
        <p:spPr>
          <a:xfrm>
            <a:off x="1218348" y="453612"/>
            <a:ext cx="991451"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18349" y="1184533"/>
            <a:ext cx="991450"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18349" y="2741294"/>
            <a:ext cx="991450"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351510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5070706"/>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25347" y="5847177"/>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225347" y="7400118"/>
            <a:ext cx="116189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TextBox 41"/>
          <p:cNvSpPr txBox="1"/>
          <p:nvPr/>
        </p:nvSpPr>
        <p:spPr>
          <a:xfrm>
            <a:off x="1225347" y="895305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2" name="Rectangle 41">
            <a:extLst>
              <a:ext uri="{FF2B5EF4-FFF2-40B4-BE49-F238E27FC236}">
                <a16:creationId xmlns:a16="http://schemas.microsoft.com/office/drawing/2014/main" id="{A37808BD-50DB-92D3-AC65-9D16E7C352E3}"/>
              </a:ext>
            </a:extLst>
          </p:cNvPr>
          <p:cNvSpPr/>
          <p:nvPr/>
        </p:nvSpPr>
        <p:spPr>
          <a:xfrm rot="16200000">
            <a:off x="5567405" y="4335583"/>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1462" y="218176"/>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1462" y="1060339"/>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1462" y="1902501"/>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1462" y="2744663"/>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1462" y="358682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1462" y="4428988"/>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1462" y="5271150"/>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1462" y="6113312"/>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1462" y="6955475"/>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1462" y="7797637"/>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1462" y="8639799"/>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1462" y="9481962"/>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21399" y="1124349"/>
            <a:ext cx="317331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emotions do you feel on </a:t>
            </a:r>
          </a:p>
          <a:p>
            <a:pPr algn="l">
              <a:lnSpc>
                <a:spcPts val="1679"/>
              </a:lnSpc>
            </a:pPr>
            <a:r>
              <a:rPr lang="en-US" sz="1200">
                <a:solidFill>
                  <a:srgbClr val="000000"/>
                </a:solidFill>
                <a:latin typeface="Lexend Mega"/>
                <a:ea typeface="Lexend Mega"/>
                <a:cs typeface="Lexend Mega"/>
                <a:sym typeface="Lexend Mega"/>
              </a:rPr>
              <a:t>the inside?</a:t>
            </a:r>
          </a:p>
          <a:p>
            <a:pPr algn="l">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21399" y="2809666"/>
            <a:ext cx="3332559"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Are there any other senses you </a:t>
            </a:r>
          </a:p>
          <a:p>
            <a:pPr algn="l">
              <a:lnSpc>
                <a:spcPts val="1679"/>
              </a:lnSpc>
            </a:pPr>
            <a:r>
              <a:rPr lang="en-US" sz="1200">
                <a:solidFill>
                  <a:srgbClr val="000000"/>
                </a:solidFill>
                <a:latin typeface="Lexend Mega"/>
                <a:ea typeface="Lexend Mega"/>
                <a:cs typeface="Lexend Mega"/>
                <a:sym typeface="Lexend Mega"/>
              </a:rPr>
              <a:t>feel while triggered?</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2621399" y="4484466"/>
            <a:ext cx="3394174"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At home, does life, expenses, or </a:t>
            </a:r>
          </a:p>
          <a:p>
            <a:pPr algn="l">
              <a:lnSpc>
                <a:spcPts val="1679"/>
              </a:lnSpc>
            </a:pPr>
            <a:r>
              <a:rPr lang="en-US" sz="1200">
                <a:solidFill>
                  <a:srgbClr val="000000"/>
                </a:solidFill>
                <a:latin typeface="Lexend Mega"/>
                <a:ea typeface="Lexend Mega"/>
                <a:cs typeface="Lexend Mega"/>
                <a:sym typeface="Lexend Mega"/>
              </a:rPr>
              <a:t>anything else cause triggers?</a:t>
            </a:r>
          </a:p>
        </p:txBody>
      </p:sp>
      <p:sp>
        <p:nvSpPr>
          <p:cNvPr id="29" name="TextBox 29"/>
          <p:cNvSpPr txBox="1"/>
          <p:nvPr/>
        </p:nvSpPr>
        <p:spPr>
          <a:xfrm>
            <a:off x="2621399" y="7010953"/>
            <a:ext cx="3634532"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When you are at home how do you </a:t>
            </a:r>
          </a:p>
          <a:p>
            <a:pPr algn="l">
              <a:lnSpc>
                <a:spcPts val="1679"/>
              </a:lnSpc>
            </a:pPr>
            <a:r>
              <a:rPr lang="en-US" sz="1200">
                <a:solidFill>
                  <a:srgbClr val="000000"/>
                </a:solidFill>
                <a:latin typeface="Lexend Mega"/>
                <a:ea typeface="Lexend Mega"/>
                <a:cs typeface="Lexend Mega"/>
                <a:sym typeface="Lexend Mega"/>
              </a:rPr>
              <a:t>handle your triggers top 3:</a:t>
            </a:r>
          </a:p>
          <a:p>
            <a:pPr algn="ctr">
              <a:lnSpc>
                <a:spcPts val="1679"/>
              </a:lnSpc>
            </a:pPr>
            <a:endParaRPr lang="en-US" sz="1200">
              <a:solidFill>
                <a:srgbClr val="000000"/>
              </a:solidFill>
              <a:latin typeface="Lexend Mega"/>
              <a:ea typeface="Lexend Mega"/>
              <a:cs typeface="Lexend Mega"/>
              <a:sym typeface="Lexend Mega"/>
            </a:endParaRPr>
          </a:p>
        </p:txBody>
      </p:sp>
      <p:sp>
        <p:nvSpPr>
          <p:cNvPr id="30" name="TextBox 30"/>
          <p:cNvSpPr txBox="1"/>
          <p:nvPr/>
        </p:nvSpPr>
        <p:spPr>
          <a:xfrm>
            <a:off x="1138878" y="1124349"/>
            <a:ext cx="1482521" cy="436017"/>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12:</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1" name="TextBox 31"/>
          <p:cNvSpPr txBox="1"/>
          <p:nvPr/>
        </p:nvSpPr>
        <p:spPr>
          <a:xfrm>
            <a:off x="1138878" y="2817206"/>
            <a:ext cx="3332559" cy="398145"/>
          </a:xfrm>
          <a:prstGeom prst="rect">
            <a:avLst/>
          </a:prstGeom>
        </p:spPr>
        <p:txBody>
          <a:bodyPr lIns="0" tIns="0" rIns="0" bIns="0" rtlCol="0" anchor="t">
            <a:spAutoFit/>
          </a:bodyPr>
          <a:lstStyle/>
          <a:p>
            <a:pPr algn="just">
              <a:lnSpc>
                <a:spcPts val="1679"/>
              </a:lnSpc>
            </a:pPr>
            <a:r>
              <a:rPr lang="en-US" sz="1200" dirty="0">
                <a:solidFill>
                  <a:srgbClr val="000000"/>
                </a:solidFill>
                <a:latin typeface="Lexend Mega"/>
                <a:ea typeface="Lexend Mega"/>
                <a:cs typeface="Lexend Mega"/>
                <a:sym typeface="Lexend Mega"/>
              </a:rPr>
              <a:t>Question 13:</a:t>
            </a:r>
          </a:p>
          <a:p>
            <a:pPr algn="just">
              <a:lnSpc>
                <a:spcPts val="1679"/>
              </a:lnSpc>
            </a:pPr>
            <a:endParaRPr lang="en-US" sz="1200" dirty="0">
              <a:solidFill>
                <a:srgbClr val="000000"/>
              </a:solidFill>
              <a:latin typeface="Lexend Mega"/>
              <a:ea typeface="Lexend Mega"/>
              <a:cs typeface="Lexend Mega"/>
              <a:sym typeface="Lexend Mega"/>
            </a:endParaRPr>
          </a:p>
        </p:txBody>
      </p:sp>
      <p:sp>
        <p:nvSpPr>
          <p:cNvPr id="32" name="TextBox 32"/>
          <p:cNvSpPr txBox="1"/>
          <p:nvPr/>
        </p:nvSpPr>
        <p:spPr>
          <a:xfrm>
            <a:off x="1138878" y="4484466"/>
            <a:ext cx="1259681" cy="398145"/>
          </a:xfrm>
          <a:prstGeom prst="rect">
            <a:avLst/>
          </a:prstGeom>
        </p:spPr>
        <p:txBody>
          <a:bodyPr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14:</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3" name="TextBox 33"/>
          <p:cNvSpPr txBox="1"/>
          <p:nvPr/>
        </p:nvSpPr>
        <p:spPr>
          <a:xfrm>
            <a:off x="1138878" y="7019485"/>
            <a:ext cx="3634532"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15:</a:t>
            </a:r>
          </a:p>
          <a:p>
            <a:pPr algn="l">
              <a:lnSpc>
                <a:spcPts val="1679"/>
              </a:lnSpc>
            </a:pPr>
            <a:endParaRPr lang="en-US" sz="1200">
              <a:solidFill>
                <a:srgbClr val="000000"/>
              </a:solidFill>
              <a:latin typeface="Lexend Mega"/>
              <a:ea typeface="Lexend Mega"/>
              <a:cs typeface="Lexend Mega"/>
              <a:sym typeface="Lexend Mega"/>
            </a:endParaRPr>
          </a:p>
        </p:txBody>
      </p:sp>
      <p:sp>
        <p:nvSpPr>
          <p:cNvPr id="34" name="TextBox 34"/>
          <p:cNvSpPr txBox="1"/>
          <p:nvPr/>
        </p:nvSpPr>
        <p:spPr>
          <a:xfrm>
            <a:off x="1138878" y="297426"/>
            <a:ext cx="10709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138878" y="1981751"/>
            <a:ext cx="10709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138877" y="3666076"/>
            <a:ext cx="1259681"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138878" y="5345678"/>
            <a:ext cx="10709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138878" y="6178315"/>
            <a:ext cx="10709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138878" y="7876887"/>
            <a:ext cx="1259680"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138878" y="8704802"/>
            <a:ext cx="10709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TextBox 41"/>
          <p:cNvSpPr txBox="1"/>
          <p:nvPr/>
        </p:nvSpPr>
        <p:spPr>
          <a:xfrm>
            <a:off x="1138878" y="9546965"/>
            <a:ext cx="10709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2" name="Rectangle 41">
            <a:extLst>
              <a:ext uri="{FF2B5EF4-FFF2-40B4-BE49-F238E27FC236}">
                <a16:creationId xmlns:a16="http://schemas.microsoft.com/office/drawing/2014/main" id="{39C3CD92-8B04-AFA7-33AE-F25D7762AC97}"/>
              </a:ext>
            </a:extLst>
          </p:cNvPr>
          <p:cNvSpPr/>
          <p:nvPr/>
        </p:nvSpPr>
        <p:spPr>
          <a:xfrm rot="16200000">
            <a:off x="5543865" y="4444007"/>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91973"/>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34135"/>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76298"/>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1846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60622"/>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402785"/>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244947"/>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087109"/>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929272"/>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771434"/>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613596"/>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455759"/>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35427" y="3623640"/>
            <a:ext cx="3959126"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How much time do you spend in front </a:t>
            </a:r>
          </a:p>
          <a:p>
            <a:pPr algn="l">
              <a:lnSpc>
                <a:spcPts val="1679"/>
              </a:lnSpc>
            </a:pPr>
            <a:r>
              <a:rPr lang="en-US" sz="1200">
                <a:solidFill>
                  <a:srgbClr val="000000"/>
                </a:solidFill>
                <a:latin typeface="Lexend Mega"/>
                <a:ea typeface="Lexend Mega"/>
                <a:cs typeface="Lexend Mega"/>
                <a:sym typeface="Lexend Mega"/>
              </a:rPr>
              <a:t>of the tv, cellphone, or computer:</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35427" y="5233750"/>
            <a:ext cx="4156174"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2 hours or more? If yes, are you willing </a:t>
            </a:r>
          </a:p>
          <a:p>
            <a:pPr algn="l">
              <a:lnSpc>
                <a:spcPts val="1679"/>
              </a:lnSpc>
            </a:pPr>
            <a:r>
              <a:rPr lang="en-US" sz="1200">
                <a:solidFill>
                  <a:srgbClr val="000000"/>
                </a:solidFill>
                <a:latin typeface="Lexend Mega"/>
                <a:ea typeface="Lexend Mega"/>
                <a:cs typeface="Lexend Mega"/>
                <a:sym typeface="Lexend Mega"/>
              </a:rPr>
              <a:t>to focus more time at the gym, </a:t>
            </a:r>
          </a:p>
          <a:p>
            <a:pPr algn="l">
              <a:lnSpc>
                <a:spcPts val="1679"/>
              </a:lnSpc>
            </a:pPr>
            <a:r>
              <a:rPr lang="en-US" sz="1200">
                <a:solidFill>
                  <a:srgbClr val="000000"/>
                </a:solidFill>
                <a:latin typeface="Lexend Mega"/>
                <a:ea typeface="Lexend Mega"/>
                <a:cs typeface="Lexend Mega"/>
                <a:sym typeface="Lexend Mega"/>
              </a:rPr>
              <a:t>maintaining a healthier lifestyle?</a:t>
            </a:r>
          </a:p>
        </p:txBody>
      </p:sp>
      <p:sp>
        <p:nvSpPr>
          <p:cNvPr id="28" name="TextBox 28"/>
          <p:cNvSpPr txBox="1"/>
          <p:nvPr/>
        </p:nvSpPr>
        <p:spPr>
          <a:xfrm>
            <a:off x="2635427" y="6993282"/>
            <a:ext cx="4042023"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Name 6 habits you like about yourself:</a:t>
            </a:r>
          </a:p>
          <a:p>
            <a:pPr algn="ctr">
              <a:lnSpc>
                <a:spcPts val="1679"/>
              </a:lnSpc>
            </a:pPr>
            <a:endParaRPr lang="en-US" sz="1200">
              <a:solidFill>
                <a:srgbClr val="000000"/>
              </a:solidFill>
              <a:latin typeface="Lexend Mega"/>
              <a:ea typeface="Lexend Mega"/>
              <a:cs typeface="Lexend Mega"/>
              <a:sym typeface="Lexend Mega"/>
            </a:endParaRPr>
          </a:p>
        </p:txBody>
      </p:sp>
      <p:sp>
        <p:nvSpPr>
          <p:cNvPr id="29" name="TextBox 29"/>
          <p:cNvSpPr txBox="1"/>
          <p:nvPr/>
        </p:nvSpPr>
        <p:spPr>
          <a:xfrm>
            <a:off x="2635427" y="255983"/>
            <a:ext cx="2971800"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When you are at home what </a:t>
            </a:r>
          </a:p>
          <a:p>
            <a:pPr algn="l">
              <a:lnSpc>
                <a:spcPts val="1679"/>
              </a:lnSpc>
            </a:pPr>
            <a:r>
              <a:rPr lang="en-US" sz="1200">
                <a:solidFill>
                  <a:srgbClr val="000000"/>
                </a:solidFill>
                <a:latin typeface="Lexend Mega"/>
                <a:ea typeface="Lexend Mega"/>
                <a:cs typeface="Lexend Mega"/>
                <a:sym typeface="Lexend Mega"/>
              </a:rPr>
              <a:t>are your worse 3 triggers:</a:t>
            </a:r>
          </a:p>
          <a:p>
            <a:pPr algn="ctr">
              <a:lnSpc>
                <a:spcPts val="1679"/>
              </a:lnSpc>
            </a:pPr>
            <a:endParaRPr lang="en-US" sz="1200">
              <a:solidFill>
                <a:srgbClr val="000000"/>
              </a:solidFill>
              <a:latin typeface="Lexend Mega"/>
              <a:ea typeface="Lexend Mega"/>
              <a:cs typeface="Lexend Mega"/>
              <a:sym typeface="Lexend Mega"/>
            </a:endParaRPr>
          </a:p>
        </p:txBody>
      </p:sp>
      <p:sp>
        <p:nvSpPr>
          <p:cNvPr id="30" name="TextBox 30"/>
          <p:cNvSpPr txBox="1"/>
          <p:nvPr/>
        </p:nvSpPr>
        <p:spPr>
          <a:xfrm>
            <a:off x="1179812" y="255983"/>
            <a:ext cx="125759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16:</a:t>
            </a:r>
          </a:p>
          <a:p>
            <a:pPr algn="l">
              <a:lnSpc>
                <a:spcPts val="1679"/>
              </a:lnSpc>
            </a:pPr>
            <a:endParaRPr lang="en-US" sz="1200">
              <a:solidFill>
                <a:srgbClr val="000000"/>
              </a:solidFill>
              <a:latin typeface="Lexend Mega"/>
              <a:ea typeface="Lexend Mega"/>
              <a:cs typeface="Lexend Mega"/>
              <a:sym typeface="Lexend Mega"/>
            </a:endParaRPr>
          </a:p>
        </p:txBody>
      </p:sp>
      <p:sp>
        <p:nvSpPr>
          <p:cNvPr id="31" name="TextBox 31"/>
          <p:cNvSpPr txBox="1"/>
          <p:nvPr/>
        </p:nvSpPr>
        <p:spPr>
          <a:xfrm>
            <a:off x="1181746" y="3623640"/>
            <a:ext cx="1453681" cy="436017"/>
          </a:xfrm>
          <a:prstGeom prst="rect">
            <a:avLst/>
          </a:prstGeom>
        </p:spPr>
        <p:txBody>
          <a:bodyPr wrap="square"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Question 17:</a:t>
            </a:r>
          </a:p>
          <a:p>
            <a:pPr algn="ctr">
              <a:lnSpc>
                <a:spcPts val="1679"/>
              </a:lnSpc>
            </a:pPr>
            <a:endParaRPr lang="en-US" sz="1200" dirty="0">
              <a:solidFill>
                <a:srgbClr val="000000"/>
              </a:solidFill>
              <a:latin typeface="Lexend Mega"/>
              <a:ea typeface="Lexend Mega"/>
              <a:cs typeface="Lexend Mega"/>
              <a:sym typeface="Lexend Mega"/>
            </a:endParaRPr>
          </a:p>
        </p:txBody>
      </p:sp>
      <p:sp>
        <p:nvSpPr>
          <p:cNvPr id="32" name="TextBox 32"/>
          <p:cNvSpPr txBox="1"/>
          <p:nvPr/>
        </p:nvSpPr>
        <p:spPr>
          <a:xfrm>
            <a:off x="1179812" y="5248990"/>
            <a:ext cx="4042023"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18:</a:t>
            </a:r>
          </a:p>
          <a:p>
            <a:pPr algn="l">
              <a:lnSpc>
                <a:spcPts val="1679"/>
              </a:lnSpc>
            </a:pPr>
            <a:endParaRPr lang="en-US" sz="1200">
              <a:solidFill>
                <a:srgbClr val="000000"/>
              </a:solidFill>
              <a:latin typeface="Lexend Mega"/>
              <a:ea typeface="Lexend Mega"/>
              <a:cs typeface="Lexend Mega"/>
              <a:sym typeface="Lexend Mega"/>
            </a:endParaRPr>
          </a:p>
        </p:txBody>
      </p:sp>
      <p:sp>
        <p:nvSpPr>
          <p:cNvPr id="33" name="TextBox 33"/>
          <p:cNvSpPr txBox="1"/>
          <p:nvPr/>
        </p:nvSpPr>
        <p:spPr>
          <a:xfrm>
            <a:off x="1181746" y="6982764"/>
            <a:ext cx="1401605" cy="436017"/>
          </a:xfrm>
          <a:prstGeom prst="rect">
            <a:avLst/>
          </a:prstGeom>
        </p:spPr>
        <p:txBody>
          <a:bodyPr wrap="square"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Question 19:</a:t>
            </a:r>
          </a:p>
          <a:p>
            <a:pPr algn="ctr">
              <a:lnSpc>
                <a:spcPts val="1679"/>
              </a:lnSpc>
            </a:pPr>
            <a:endParaRPr lang="en-US" sz="1200" dirty="0">
              <a:solidFill>
                <a:srgbClr val="000000"/>
              </a:solidFill>
              <a:latin typeface="Lexend Mega"/>
              <a:ea typeface="Lexend Mega"/>
              <a:cs typeface="Lexend Mega"/>
              <a:sym typeface="Lexend Mega"/>
            </a:endParaRPr>
          </a:p>
        </p:txBody>
      </p:sp>
      <p:sp>
        <p:nvSpPr>
          <p:cNvPr id="34" name="TextBox 34"/>
          <p:cNvSpPr txBox="1"/>
          <p:nvPr/>
        </p:nvSpPr>
        <p:spPr>
          <a:xfrm>
            <a:off x="1179812" y="1097153"/>
            <a:ext cx="110618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179812" y="1941301"/>
            <a:ext cx="95378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179812" y="2797710"/>
            <a:ext cx="110618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179812" y="4477313"/>
            <a:ext cx="95378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179812" y="6169177"/>
            <a:ext cx="95378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181746" y="7850684"/>
            <a:ext cx="95185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179812" y="8688124"/>
            <a:ext cx="95378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TextBox 41"/>
          <p:cNvSpPr txBox="1"/>
          <p:nvPr/>
        </p:nvSpPr>
        <p:spPr>
          <a:xfrm>
            <a:off x="1181746" y="9535009"/>
            <a:ext cx="95185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2" name="Rectangle 41">
            <a:extLst>
              <a:ext uri="{FF2B5EF4-FFF2-40B4-BE49-F238E27FC236}">
                <a16:creationId xmlns:a16="http://schemas.microsoft.com/office/drawing/2014/main" id="{1CB0E601-EA02-9CC9-CD47-E0B88B664149}"/>
              </a:ext>
            </a:extLst>
          </p:cNvPr>
          <p:cNvSpPr/>
          <p:nvPr/>
        </p:nvSpPr>
        <p:spPr>
          <a:xfrm rot="16200000">
            <a:off x="5611381" y="4724277"/>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34588" y="1853716"/>
            <a:ext cx="8501541" cy="13321503"/>
          </a:xfrm>
          <a:custGeom>
            <a:avLst/>
            <a:gdLst/>
            <a:ahLst/>
            <a:cxnLst/>
            <a:rect l="l" t="t" r="r" b="b"/>
            <a:pathLst>
              <a:path w="8501541" h="13321503">
                <a:moveTo>
                  <a:pt x="0" y="0"/>
                </a:moveTo>
                <a:lnTo>
                  <a:pt x="8501541" y="0"/>
                </a:lnTo>
                <a:lnTo>
                  <a:pt x="8501541" y="13321503"/>
                </a:lnTo>
                <a:lnTo>
                  <a:pt x="0" y="13321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5434444" y="-6408791"/>
            <a:ext cx="8501541" cy="13321503"/>
          </a:xfrm>
          <a:custGeom>
            <a:avLst/>
            <a:gdLst/>
            <a:ahLst/>
            <a:cxnLst/>
            <a:rect l="l" t="t" r="r" b="b"/>
            <a:pathLst>
              <a:path w="8501541" h="13321503">
                <a:moveTo>
                  <a:pt x="0" y="0"/>
                </a:moveTo>
                <a:lnTo>
                  <a:pt x="8501542" y="0"/>
                </a:lnTo>
                <a:lnTo>
                  <a:pt x="8501542" y="13321503"/>
                </a:lnTo>
                <a:lnTo>
                  <a:pt x="0" y="13321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0" y="4239488"/>
            <a:ext cx="7886700" cy="4049869"/>
            <a:chOff x="0" y="0"/>
            <a:chExt cx="10515600" cy="5399825"/>
          </a:xfrm>
        </p:grpSpPr>
        <p:pic>
          <p:nvPicPr>
            <p:cNvPr id="5" name="Picture 5"/>
            <p:cNvPicPr>
              <a:picLocks noChangeAspect="1"/>
            </p:cNvPicPr>
            <p:nvPr/>
          </p:nvPicPr>
          <p:blipFill>
            <a:blip r:embed="rId4"/>
            <a:srcRect l="28941" r="28941"/>
            <a:stretch>
              <a:fillRect/>
            </a:stretch>
          </p:blipFill>
          <p:spPr>
            <a:xfrm>
              <a:off x="0" y="0"/>
              <a:ext cx="3420533" cy="5399825"/>
            </a:xfrm>
            <a:prstGeom prst="rect">
              <a:avLst/>
            </a:prstGeom>
          </p:spPr>
        </p:pic>
        <p:pic>
          <p:nvPicPr>
            <p:cNvPr id="6" name="Picture 6"/>
            <p:cNvPicPr>
              <a:picLocks noChangeAspect="1"/>
            </p:cNvPicPr>
            <p:nvPr/>
          </p:nvPicPr>
          <p:blipFill>
            <a:blip r:embed="rId5"/>
            <a:srcRect l="1053" r="1053"/>
            <a:stretch>
              <a:fillRect/>
            </a:stretch>
          </p:blipFill>
          <p:spPr>
            <a:xfrm>
              <a:off x="3547533" y="0"/>
              <a:ext cx="3420533" cy="5399825"/>
            </a:xfrm>
            <a:prstGeom prst="rect">
              <a:avLst/>
            </a:prstGeom>
          </p:spPr>
        </p:pic>
        <p:pic>
          <p:nvPicPr>
            <p:cNvPr id="7" name="Picture 7"/>
            <p:cNvPicPr>
              <a:picLocks noChangeAspect="1"/>
            </p:cNvPicPr>
            <p:nvPr/>
          </p:nvPicPr>
          <p:blipFill>
            <a:blip r:embed="rId6"/>
            <a:srcRect l="19538" r="19538"/>
            <a:stretch>
              <a:fillRect/>
            </a:stretch>
          </p:blipFill>
          <p:spPr>
            <a:xfrm>
              <a:off x="7095067" y="0"/>
              <a:ext cx="3420533" cy="5399825"/>
            </a:xfrm>
            <a:prstGeom prst="rect">
              <a:avLst/>
            </a:prstGeom>
          </p:spPr>
        </p:pic>
      </p:grpSp>
      <p:sp>
        <p:nvSpPr>
          <p:cNvPr id="8" name="TextBox 8"/>
          <p:cNvSpPr txBox="1"/>
          <p:nvPr/>
        </p:nvSpPr>
        <p:spPr>
          <a:xfrm>
            <a:off x="286740" y="527859"/>
            <a:ext cx="7198919" cy="482514"/>
          </a:xfrm>
          <a:prstGeom prst="rect">
            <a:avLst/>
          </a:prstGeom>
        </p:spPr>
        <p:txBody>
          <a:bodyPr lIns="0" tIns="0" rIns="0" bIns="0" rtlCol="0" anchor="t">
            <a:spAutoFit/>
          </a:bodyPr>
          <a:lstStyle/>
          <a:p>
            <a:pPr algn="ctr">
              <a:lnSpc>
                <a:spcPts val="3906"/>
              </a:lnSpc>
            </a:pPr>
            <a:r>
              <a:rPr lang="en-US" sz="2694" spc="404">
                <a:solidFill>
                  <a:srgbClr val="000000"/>
                </a:solidFill>
                <a:latin typeface="Canva Sans"/>
                <a:ea typeface="Canva Sans"/>
                <a:cs typeface="Canva Sans"/>
                <a:sym typeface="Canva Sans"/>
              </a:rPr>
              <a:t>2024</a:t>
            </a:r>
          </a:p>
        </p:txBody>
      </p:sp>
      <p:sp>
        <p:nvSpPr>
          <p:cNvPr id="9" name="TextBox 9"/>
          <p:cNvSpPr txBox="1"/>
          <p:nvPr/>
        </p:nvSpPr>
        <p:spPr>
          <a:xfrm>
            <a:off x="1267123" y="1873481"/>
            <a:ext cx="5238155" cy="1094740"/>
          </a:xfrm>
          <a:prstGeom prst="rect">
            <a:avLst/>
          </a:prstGeom>
        </p:spPr>
        <p:txBody>
          <a:bodyPr lIns="0" tIns="0" rIns="0" bIns="0" rtlCol="0" anchor="t">
            <a:spAutoFit/>
          </a:bodyPr>
          <a:lstStyle/>
          <a:p>
            <a:pPr algn="ctr">
              <a:lnSpc>
                <a:spcPts val="8959"/>
              </a:lnSpc>
            </a:pPr>
            <a:r>
              <a:rPr lang="en-US" sz="6399">
                <a:solidFill>
                  <a:srgbClr val="5E17EB"/>
                </a:solidFill>
                <a:latin typeface="Canva Sans Bold"/>
                <a:ea typeface="Canva Sans Bold"/>
                <a:cs typeface="Canva Sans Bold"/>
                <a:sym typeface="Canva Sans Bold"/>
              </a:rPr>
              <a:t>Client Profile</a:t>
            </a:r>
          </a:p>
        </p:txBody>
      </p:sp>
      <p:sp>
        <p:nvSpPr>
          <p:cNvPr id="10" name="TextBox 10"/>
          <p:cNvSpPr txBox="1"/>
          <p:nvPr/>
        </p:nvSpPr>
        <p:spPr>
          <a:xfrm>
            <a:off x="979051" y="902566"/>
            <a:ext cx="5764857" cy="1094740"/>
          </a:xfrm>
          <a:prstGeom prst="rect">
            <a:avLst/>
          </a:prstGeom>
        </p:spPr>
        <p:txBody>
          <a:bodyPr lIns="0" tIns="0" rIns="0" bIns="0" rtlCol="0" anchor="t">
            <a:spAutoFit/>
          </a:bodyPr>
          <a:lstStyle/>
          <a:p>
            <a:pPr algn="ctr">
              <a:lnSpc>
                <a:spcPts val="8959"/>
              </a:lnSpc>
            </a:pPr>
            <a:r>
              <a:rPr lang="en-US" sz="6399">
                <a:solidFill>
                  <a:srgbClr val="5E17EB"/>
                </a:solidFill>
                <a:latin typeface="Canva Sans Bold"/>
                <a:ea typeface="Canva Sans Bold"/>
                <a:cs typeface="Canva Sans Bold"/>
                <a:sym typeface="Canva Sans Bold"/>
              </a:rPr>
              <a:t>Divinity Virtue</a:t>
            </a:r>
          </a:p>
        </p:txBody>
      </p:sp>
      <p:sp>
        <p:nvSpPr>
          <p:cNvPr id="11" name="TextBox 11"/>
          <p:cNvSpPr txBox="1"/>
          <p:nvPr/>
        </p:nvSpPr>
        <p:spPr>
          <a:xfrm>
            <a:off x="1588698" y="9144000"/>
            <a:ext cx="4278702"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extLst>
      <p:ext uri="{BB962C8B-B14F-4D97-AF65-F5344CB8AC3E}">
        <p14:creationId xmlns:p14="http://schemas.microsoft.com/office/powerpoint/2010/main" val="2843701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65770"/>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975086"/>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784403"/>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59372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40303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212353"/>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021669"/>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830986"/>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640302"/>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44961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25893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068252"/>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714442" y="8252009"/>
            <a:ext cx="409158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areas of your life do you want to </a:t>
            </a:r>
          </a:p>
          <a:p>
            <a:pPr algn="l">
              <a:lnSpc>
                <a:spcPts val="1679"/>
              </a:lnSpc>
            </a:pPr>
            <a:r>
              <a:rPr lang="en-US" sz="1200">
                <a:solidFill>
                  <a:srgbClr val="000000"/>
                </a:solidFill>
                <a:latin typeface="Lexend Mega"/>
                <a:ea typeface="Lexend Mega"/>
                <a:cs typeface="Lexend Mega"/>
                <a:sym typeface="Lexend Mega"/>
              </a:rPr>
              <a:t>focus on moving forward:</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714442" y="2672970"/>
            <a:ext cx="4015085"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the 6 core values you believe in,</a:t>
            </a:r>
          </a:p>
          <a:p>
            <a:pPr algn="l">
              <a:lnSpc>
                <a:spcPts val="1679"/>
              </a:lnSpc>
            </a:pPr>
            <a:r>
              <a:rPr lang="en-US" sz="1200">
                <a:solidFill>
                  <a:srgbClr val="000000"/>
                </a:solidFill>
                <a:latin typeface="Lexend Mega"/>
                <a:ea typeface="Lexend Mega"/>
                <a:cs typeface="Lexend Mega"/>
                <a:sym typeface="Lexend Mega"/>
              </a:rPr>
              <a:t>in order to live each day:</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1159580" y="2672971"/>
            <a:ext cx="1554861"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20:</a:t>
            </a:r>
          </a:p>
        </p:txBody>
      </p:sp>
      <p:sp>
        <p:nvSpPr>
          <p:cNvPr id="29" name="TextBox 29"/>
          <p:cNvSpPr txBox="1"/>
          <p:nvPr/>
        </p:nvSpPr>
        <p:spPr>
          <a:xfrm>
            <a:off x="1181457" y="8252009"/>
            <a:ext cx="1456486" cy="436017"/>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21:</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0" name="TextBox 30"/>
          <p:cNvSpPr txBox="1"/>
          <p:nvPr/>
        </p:nvSpPr>
        <p:spPr>
          <a:xfrm>
            <a:off x="1225346" y="290570"/>
            <a:ext cx="10606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6" y="1052883"/>
            <a:ext cx="1211475"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1815196"/>
            <a:ext cx="121147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3482286"/>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5100468"/>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4291603"/>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5910236"/>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6720004"/>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7529771"/>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25347" y="9147050"/>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Rectangle 39">
            <a:extLst>
              <a:ext uri="{FF2B5EF4-FFF2-40B4-BE49-F238E27FC236}">
                <a16:creationId xmlns:a16="http://schemas.microsoft.com/office/drawing/2014/main" id="{D3A9FAF3-A829-2268-3042-85A95567C95F}"/>
              </a:ext>
            </a:extLst>
          </p:cNvPr>
          <p:cNvSpPr/>
          <p:nvPr/>
        </p:nvSpPr>
        <p:spPr>
          <a:xfrm rot="16200000">
            <a:off x="5529676" y="4606267"/>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13197"/>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38937"/>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64676"/>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690415"/>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16155"/>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41894"/>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67634"/>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99337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819113"/>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644852"/>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470591"/>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296331"/>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21591" y="4347120"/>
            <a:ext cx="3704332"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When you go to a bad habit do you </a:t>
            </a:r>
          </a:p>
          <a:p>
            <a:pPr algn="l">
              <a:lnSpc>
                <a:spcPts val="1679"/>
              </a:lnSpc>
            </a:pPr>
            <a:r>
              <a:rPr lang="en-US" sz="1200">
                <a:solidFill>
                  <a:srgbClr val="000000"/>
                </a:solidFill>
                <a:latin typeface="Lexend Mega"/>
                <a:ea typeface="Lexend Mega"/>
                <a:cs typeface="Lexend Mega"/>
                <a:sym typeface="Lexend Mega"/>
              </a:rPr>
              <a:t>know why you go there:</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21591" y="6729088"/>
            <a:ext cx="5150809"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Have you ever looked at individuals </a:t>
            </a:r>
          </a:p>
          <a:p>
            <a:pPr algn="l">
              <a:lnSpc>
                <a:spcPts val="1679"/>
              </a:lnSpc>
            </a:pPr>
            <a:r>
              <a:rPr lang="en-US" sz="1200">
                <a:solidFill>
                  <a:srgbClr val="000000"/>
                </a:solidFill>
                <a:latin typeface="Lexend Mega"/>
                <a:ea typeface="Lexend Mega"/>
                <a:cs typeface="Lexend Mega"/>
                <a:sym typeface="Lexend Mega"/>
              </a:rPr>
              <a:t>with the same habits, and noticed their behaviors and how they look:</a:t>
            </a:r>
          </a:p>
          <a:p>
            <a:pPr algn="l">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2621591" y="9301557"/>
            <a:ext cx="4143970"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Do you find trust in your relationships </a:t>
            </a:r>
          </a:p>
          <a:p>
            <a:pPr algn="l">
              <a:lnSpc>
                <a:spcPts val="1679"/>
              </a:lnSpc>
            </a:pPr>
            <a:r>
              <a:rPr lang="en-US" sz="1200">
                <a:solidFill>
                  <a:srgbClr val="000000"/>
                </a:solidFill>
                <a:latin typeface="Lexend Mega"/>
                <a:ea typeface="Lexend Mega"/>
                <a:cs typeface="Lexend Mega"/>
                <a:sym typeface="Lexend Mega"/>
              </a:rPr>
              <a:t>when they are based around drugs and </a:t>
            </a:r>
          </a:p>
          <a:p>
            <a:pPr algn="l">
              <a:lnSpc>
                <a:spcPts val="1679"/>
              </a:lnSpc>
            </a:pPr>
            <a:r>
              <a:rPr lang="en-US" sz="1200">
                <a:solidFill>
                  <a:srgbClr val="000000"/>
                </a:solidFill>
                <a:latin typeface="Lexend Mega"/>
                <a:ea typeface="Lexend Mega"/>
                <a:cs typeface="Lexend Mega"/>
                <a:sym typeface="Lexend Mega"/>
              </a:rPr>
              <a:t>or addictions:</a:t>
            </a:r>
          </a:p>
          <a:p>
            <a:pPr algn="l">
              <a:lnSpc>
                <a:spcPts val="1679"/>
              </a:lnSpc>
            </a:pPr>
            <a:endParaRPr lang="en-US" sz="1200">
              <a:solidFill>
                <a:srgbClr val="000000"/>
              </a:solidFill>
              <a:latin typeface="Lexend Mega"/>
              <a:ea typeface="Lexend Mega"/>
              <a:cs typeface="Lexend Mega"/>
              <a:sym typeface="Lexend Mega"/>
            </a:endParaRPr>
          </a:p>
        </p:txBody>
      </p:sp>
      <p:sp>
        <p:nvSpPr>
          <p:cNvPr id="29" name="TextBox 29"/>
          <p:cNvSpPr txBox="1"/>
          <p:nvPr/>
        </p:nvSpPr>
        <p:spPr>
          <a:xfrm>
            <a:off x="2741697" y="1048432"/>
            <a:ext cx="3120479"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Are there any bad habits you </a:t>
            </a:r>
          </a:p>
          <a:p>
            <a:pPr algn="l">
              <a:lnSpc>
                <a:spcPts val="1679"/>
              </a:lnSpc>
            </a:pPr>
            <a:r>
              <a:rPr lang="en-US" sz="1200">
                <a:solidFill>
                  <a:srgbClr val="000000"/>
                </a:solidFill>
                <a:latin typeface="Lexend Mega"/>
                <a:ea typeface="Lexend Mega"/>
                <a:cs typeface="Lexend Mega"/>
                <a:sym typeface="Lexend Mega"/>
              </a:rPr>
              <a:t>would like to work on:</a:t>
            </a:r>
          </a:p>
          <a:p>
            <a:pPr algn="ctr">
              <a:lnSpc>
                <a:spcPts val="1679"/>
              </a:lnSpc>
            </a:pPr>
            <a:endParaRPr lang="en-US" sz="1200">
              <a:solidFill>
                <a:srgbClr val="000000"/>
              </a:solidFill>
              <a:latin typeface="Lexend Mega"/>
              <a:ea typeface="Lexend Mega"/>
              <a:cs typeface="Lexend Mega"/>
              <a:sym typeface="Lexend Mega"/>
            </a:endParaRPr>
          </a:p>
        </p:txBody>
      </p:sp>
      <p:sp>
        <p:nvSpPr>
          <p:cNvPr id="30" name="TextBox 30"/>
          <p:cNvSpPr txBox="1"/>
          <p:nvPr/>
        </p:nvSpPr>
        <p:spPr>
          <a:xfrm>
            <a:off x="1181457" y="1048432"/>
            <a:ext cx="3120479"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22:</a:t>
            </a:r>
          </a:p>
          <a:p>
            <a:pPr algn="l">
              <a:lnSpc>
                <a:spcPts val="1679"/>
              </a:lnSpc>
            </a:pPr>
            <a:endParaRPr lang="en-US" sz="1200">
              <a:solidFill>
                <a:srgbClr val="000000"/>
              </a:solidFill>
              <a:latin typeface="Lexend Mega"/>
              <a:ea typeface="Lexend Mega"/>
              <a:cs typeface="Lexend Mega"/>
              <a:sym typeface="Lexend Mega"/>
            </a:endParaRPr>
          </a:p>
        </p:txBody>
      </p:sp>
      <p:sp>
        <p:nvSpPr>
          <p:cNvPr id="31" name="TextBox 31"/>
          <p:cNvSpPr txBox="1"/>
          <p:nvPr/>
        </p:nvSpPr>
        <p:spPr>
          <a:xfrm>
            <a:off x="1175058" y="4347120"/>
            <a:ext cx="1266825"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23:</a:t>
            </a:r>
          </a:p>
          <a:p>
            <a:pPr algn="ctr">
              <a:lnSpc>
                <a:spcPts val="1679"/>
              </a:lnSpc>
            </a:pPr>
            <a:endParaRPr lang="en-US" sz="1200">
              <a:solidFill>
                <a:srgbClr val="000000"/>
              </a:solidFill>
              <a:latin typeface="Lexend Mega"/>
              <a:ea typeface="Lexend Mega"/>
              <a:cs typeface="Lexend Mega"/>
              <a:sym typeface="Lexend Mega"/>
            </a:endParaRPr>
          </a:p>
        </p:txBody>
      </p:sp>
      <p:sp>
        <p:nvSpPr>
          <p:cNvPr id="32" name="TextBox 32"/>
          <p:cNvSpPr txBox="1"/>
          <p:nvPr/>
        </p:nvSpPr>
        <p:spPr>
          <a:xfrm>
            <a:off x="1181457" y="6865707"/>
            <a:ext cx="1273225"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24:</a:t>
            </a:r>
          </a:p>
          <a:p>
            <a:pPr algn="ctr">
              <a:lnSpc>
                <a:spcPts val="1679"/>
              </a:lnSpc>
            </a:pPr>
            <a:endParaRPr lang="en-US" sz="1200">
              <a:solidFill>
                <a:srgbClr val="000000"/>
              </a:solidFill>
              <a:latin typeface="Lexend Mega"/>
              <a:ea typeface="Lexend Mega"/>
              <a:cs typeface="Lexend Mega"/>
              <a:sym typeface="Lexend Mega"/>
            </a:endParaRPr>
          </a:p>
        </p:txBody>
      </p:sp>
      <p:sp>
        <p:nvSpPr>
          <p:cNvPr id="33" name="TextBox 33"/>
          <p:cNvSpPr txBox="1"/>
          <p:nvPr/>
        </p:nvSpPr>
        <p:spPr>
          <a:xfrm>
            <a:off x="1181457" y="9316797"/>
            <a:ext cx="1268462"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25:</a:t>
            </a:r>
          </a:p>
          <a:p>
            <a:pPr algn="ctr">
              <a:lnSpc>
                <a:spcPts val="1679"/>
              </a:lnSpc>
            </a:pPr>
            <a:endParaRPr lang="en-US" sz="1200">
              <a:solidFill>
                <a:srgbClr val="000000"/>
              </a:solidFill>
              <a:latin typeface="Lexend Mega"/>
              <a:ea typeface="Lexend Mega"/>
              <a:cs typeface="Lexend Mega"/>
              <a:sym typeface="Lexend Mega"/>
            </a:endParaRPr>
          </a:p>
        </p:txBody>
      </p:sp>
      <p:sp>
        <p:nvSpPr>
          <p:cNvPr id="34" name="TextBox 34"/>
          <p:cNvSpPr txBox="1"/>
          <p:nvPr/>
        </p:nvSpPr>
        <p:spPr>
          <a:xfrm>
            <a:off x="1175058" y="292447"/>
            <a:ext cx="9585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175058" y="1949370"/>
            <a:ext cx="9585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175058" y="2769666"/>
            <a:ext cx="9585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175058" y="3595405"/>
            <a:ext cx="11109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175058" y="5249059"/>
            <a:ext cx="9585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181456" y="6074799"/>
            <a:ext cx="95214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181456" y="7724102"/>
            <a:ext cx="110454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TextBox 41"/>
          <p:cNvSpPr txBox="1"/>
          <p:nvPr/>
        </p:nvSpPr>
        <p:spPr>
          <a:xfrm>
            <a:off x="1181457" y="8552017"/>
            <a:ext cx="110454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2" name="Rectangle 41">
            <a:extLst>
              <a:ext uri="{FF2B5EF4-FFF2-40B4-BE49-F238E27FC236}">
                <a16:creationId xmlns:a16="http://schemas.microsoft.com/office/drawing/2014/main" id="{5BA4B3E3-9106-7BC8-27D5-308A163DEB9D}"/>
              </a:ext>
            </a:extLst>
          </p:cNvPr>
          <p:cNvSpPr/>
          <p:nvPr/>
        </p:nvSpPr>
        <p:spPr>
          <a:xfrm rot="16200000">
            <a:off x="5567405" y="4324068"/>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93470"/>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2787"/>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12103"/>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2142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3073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40053"/>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49369"/>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958686"/>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768002"/>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57731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38663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195952"/>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06664" y="1094858"/>
            <a:ext cx="4388496"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characteristics in people, will </a:t>
            </a:r>
          </a:p>
          <a:p>
            <a:pPr algn="l">
              <a:lnSpc>
                <a:spcPts val="1679"/>
              </a:lnSpc>
            </a:pPr>
            <a:r>
              <a:rPr lang="en-US" sz="1200">
                <a:solidFill>
                  <a:srgbClr val="000000"/>
                </a:solidFill>
                <a:latin typeface="Lexend Mega"/>
                <a:ea typeface="Lexend Mega"/>
                <a:cs typeface="Lexend Mega"/>
                <a:sym typeface="Lexend Mega"/>
              </a:rPr>
              <a:t>you need for a healthier lifestyle?</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06664" y="3523810"/>
            <a:ext cx="3566964"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Have you ever tried something to </a:t>
            </a:r>
          </a:p>
          <a:p>
            <a:pPr algn="l">
              <a:lnSpc>
                <a:spcPts val="1679"/>
              </a:lnSpc>
            </a:pPr>
            <a:r>
              <a:rPr lang="en-US" sz="1200">
                <a:solidFill>
                  <a:srgbClr val="000000"/>
                </a:solidFill>
                <a:latin typeface="Lexend Mega"/>
                <a:ea typeface="Lexend Mega"/>
                <a:cs typeface="Lexend Mega"/>
                <a:sym typeface="Lexend Mega"/>
              </a:rPr>
              <a:t>eventually quit, complain, or </a:t>
            </a:r>
          </a:p>
          <a:p>
            <a:pPr algn="l">
              <a:lnSpc>
                <a:spcPts val="1679"/>
              </a:lnSpc>
            </a:pPr>
            <a:r>
              <a:rPr lang="en-US" sz="1200">
                <a:solidFill>
                  <a:srgbClr val="000000"/>
                </a:solidFill>
                <a:latin typeface="Lexend Mega"/>
                <a:ea typeface="Lexend Mega"/>
                <a:cs typeface="Lexend Mega"/>
                <a:sym typeface="Lexend Mega"/>
              </a:rPr>
              <a:t>procrastinate?</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2606664" y="6018434"/>
            <a:ext cx="3970437"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were the main reasons for each </a:t>
            </a:r>
          </a:p>
          <a:p>
            <a:pPr algn="l">
              <a:lnSpc>
                <a:spcPts val="1679"/>
              </a:lnSpc>
            </a:pPr>
            <a:r>
              <a:rPr lang="en-US" sz="1200">
                <a:solidFill>
                  <a:srgbClr val="000000"/>
                </a:solidFill>
                <a:latin typeface="Lexend Mega"/>
                <a:ea typeface="Lexend Mega"/>
                <a:cs typeface="Lexend Mega"/>
                <a:sym typeface="Lexend Mega"/>
              </a:rPr>
              <a:t>scenarios above:</a:t>
            </a:r>
          </a:p>
          <a:p>
            <a:pPr algn="ctr">
              <a:lnSpc>
                <a:spcPts val="1679"/>
              </a:lnSpc>
            </a:pPr>
            <a:endParaRPr lang="en-US" sz="1200">
              <a:solidFill>
                <a:srgbClr val="000000"/>
              </a:solidFill>
              <a:latin typeface="Lexend Mega"/>
              <a:ea typeface="Lexend Mega"/>
              <a:cs typeface="Lexend Mega"/>
              <a:sym typeface="Lexend Mega"/>
            </a:endParaRPr>
          </a:p>
        </p:txBody>
      </p:sp>
      <p:sp>
        <p:nvSpPr>
          <p:cNvPr id="29" name="TextBox 29"/>
          <p:cNvSpPr txBox="1"/>
          <p:nvPr/>
        </p:nvSpPr>
        <p:spPr>
          <a:xfrm>
            <a:off x="1201664" y="1166797"/>
            <a:ext cx="1293886" cy="452453"/>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26:</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0" name="TextBox 30"/>
          <p:cNvSpPr txBox="1"/>
          <p:nvPr/>
        </p:nvSpPr>
        <p:spPr>
          <a:xfrm>
            <a:off x="1201664" y="3594746"/>
            <a:ext cx="1405000" cy="436017"/>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27:</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1" name="TextBox 31"/>
          <p:cNvSpPr txBox="1"/>
          <p:nvPr/>
        </p:nvSpPr>
        <p:spPr>
          <a:xfrm>
            <a:off x="1188269" y="6018434"/>
            <a:ext cx="1307281" cy="436017"/>
          </a:xfrm>
          <a:prstGeom prst="rect">
            <a:avLst/>
          </a:prstGeom>
        </p:spPr>
        <p:txBody>
          <a:bodyPr wrap="square" lIns="0" tIns="0" rIns="0" bIns="0" rtlCol="0" anchor="t">
            <a:spAutoFit/>
          </a:bodyPr>
          <a:lstStyle/>
          <a:p>
            <a:pPr algn="ctr">
              <a:lnSpc>
                <a:spcPts val="1679"/>
              </a:lnSpc>
            </a:pPr>
            <a:r>
              <a:rPr lang="en-US" sz="1200" dirty="0">
                <a:solidFill>
                  <a:srgbClr val="000000"/>
                </a:solidFill>
                <a:latin typeface="Lexend Mega"/>
                <a:ea typeface="Lexend Mega"/>
                <a:cs typeface="Lexend Mega"/>
                <a:sym typeface="Lexend Mega"/>
              </a:rPr>
              <a:t>Question 28:</a:t>
            </a:r>
          </a:p>
          <a:p>
            <a:pPr algn="ctr">
              <a:lnSpc>
                <a:spcPts val="1679"/>
              </a:lnSpc>
            </a:pPr>
            <a:endParaRPr lang="en-US" sz="1200" dirty="0">
              <a:solidFill>
                <a:srgbClr val="000000"/>
              </a:solidFill>
              <a:latin typeface="Lexend Mega"/>
              <a:ea typeface="Lexend Mega"/>
              <a:cs typeface="Lexend Mega"/>
              <a:sym typeface="Lexend Mega"/>
            </a:endParaRPr>
          </a:p>
        </p:txBody>
      </p:sp>
      <p:sp>
        <p:nvSpPr>
          <p:cNvPr id="32" name="TextBox 32"/>
          <p:cNvSpPr txBox="1"/>
          <p:nvPr/>
        </p:nvSpPr>
        <p:spPr>
          <a:xfrm>
            <a:off x="1225346" y="388317"/>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1991353"/>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280067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01663" y="4419303"/>
            <a:ext cx="829885"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522861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684680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765656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25347" y="846588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225347" y="9275202"/>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Rectangle 40">
            <a:extLst>
              <a:ext uri="{FF2B5EF4-FFF2-40B4-BE49-F238E27FC236}">
                <a16:creationId xmlns:a16="http://schemas.microsoft.com/office/drawing/2014/main" id="{B6D63EB3-3149-4762-A502-77B66DFE355C}"/>
              </a:ext>
            </a:extLst>
          </p:cNvPr>
          <p:cNvSpPr/>
          <p:nvPr/>
        </p:nvSpPr>
        <p:spPr>
          <a:xfrm rot="16200000">
            <a:off x="5630335" y="428938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09514"/>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51676"/>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93839"/>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36001"/>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78163"/>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420326"/>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262488"/>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104650"/>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946813"/>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788975"/>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631137"/>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473300"/>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76804" y="4409129"/>
            <a:ext cx="3974753"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minor steps during the day, will </a:t>
            </a:r>
          </a:p>
          <a:p>
            <a:pPr algn="l">
              <a:lnSpc>
                <a:spcPts val="1679"/>
              </a:lnSpc>
            </a:pPr>
            <a:r>
              <a:rPr lang="en-US" sz="1200">
                <a:solidFill>
                  <a:srgbClr val="000000"/>
                </a:solidFill>
                <a:latin typeface="Lexend Mega"/>
                <a:ea typeface="Lexend Mega"/>
                <a:cs typeface="Lexend Mega"/>
                <a:sym typeface="Lexend Mega"/>
              </a:rPr>
              <a:t>allow you to break down any triggers </a:t>
            </a:r>
          </a:p>
          <a:p>
            <a:pPr algn="l">
              <a:lnSpc>
                <a:spcPts val="1679"/>
              </a:lnSpc>
            </a:pPr>
            <a:r>
              <a:rPr lang="en-US" sz="1200">
                <a:solidFill>
                  <a:srgbClr val="000000"/>
                </a:solidFill>
                <a:latin typeface="Lexend Mega"/>
                <a:ea typeface="Lexend Mega"/>
                <a:cs typeface="Lexend Mega"/>
                <a:sym typeface="Lexend Mega"/>
              </a:rPr>
              <a:t>or habits you want to focus on?</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76804" y="1882642"/>
            <a:ext cx="416138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your top 2 triggers, that you </a:t>
            </a:r>
          </a:p>
          <a:p>
            <a:pPr algn="l">
              <a:lnSpc>
                <a:spcPts val="1679"/>
              </a:lnSpc>
            </a:pPr>
            <a:r>
              <a:rPr lang="en-US" sz="1200">
                <a:solidFill>
                  <a:srgbClr val="000000"/>
                </a:solidFill>
                <a:latin typeface="Lexend Mega"/>
                <a:ea typeface="Lexend Mega"/>
                <a:cs typeface="Lexend Mega"/>
                <a:sym typeface="Lexend Mega"/>
              </a:rPr>
              <a:t>would like to focus on moving forward?:</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1225346" y="316513"/>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7" y="1130927"/>
            <a:ext cx="1269206"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281525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365741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5341738"/>
            <a:ext cx="984452" cy="220862"/>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618390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7026063"/>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786822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8710387"/>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955255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1897882"/>
            <a:ext cx="1342796" cy="436017"/>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Question 29:</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39" name="TextBox 39"/>
          <p:cNvSpPr txBox="1"/>
          <p:nvPr/>
        </p:nvSpPr>
        <p:spPr>
          <a:xfrm>
            <a:off x="1219543" y="4473818"/>
            <a:ext cx="1275011"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30:</a:t>
            </a:r>
          </a:p>
          <a:p>
            <a:pPr algn="l">
              <a:lnSpc>
                <a:spcPts val="1679"/>
              </a:lnSpc>
            </a:pPr>
            <a:endParaRPr lang="en-US" sz="1200">
              <a:solidFill>
                <a:srgbClr val="000000"/>
              </a:solidFill>
              <a:latin typeface="Lexend Mega"/>
              <a:ea typeface="Lexend Mega"/>
              <a:cs typeface="Lexend Mega"/>
              <a:sym typeface="Lexend Mega"/>
            </a:endParaRPr>
          </a:p>
        </p:txBody>
      </p:sp>
      <p:sp>
        <p:nvSpPr>
          <p:cNvPr id="40" name="Rectangle 39">
            <a:extLst>
              <a:ext uri="{FF2B5EF4-FFF2-40B4-BE49-F238E27FC236}">
                <a16:creationId xmlns:a16="http://schemas.microsoft.com/office/drawing/2014/main" id="{1240BD28-7A33-14C7-4BCC-0B454C3E1EE9}"/>
              </a:ext>
            </a:extLst>
          </p:cNvPr>
          <p:cNvSpPr/>
          <p:nvPr/>
        </p:nvSpPr>
        <p:spPr>
          <a:xfrm rot="16200000">
            <a:off x="5585126" y="4435345"/>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83311"/>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09050"/>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34790"/>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660529"/>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486269"/>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12008"/>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37748"/>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963487"/>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789226"/>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614966"/>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44070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266445"/>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76804" y="2608605"/>
            <a:ext cx="3993356"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If all your effort is put into changing </a:t>
            </a:r>
          </a:p>
          <a:p>
            <a:pPr algn="l">
              <a:lnSpc>
                <a:spcPts val="1679"/>
              </a:lnSpc>
            </a:pPr>
            <a:r>
              <a:rPr lang="en-US" sz="1200">
                <a:solidFill>
                  <a:srgbClr val="000000"/>
                </a:solidFill>
                <a:latin typeface="Lexend Mega"/>
                <a:ea typeface="Lexend Mega"/>
                <a:cs typeface="Lexend Mega"/>
                <a:sym typeface="Lexend Mega"/>
              </a:rPr>
              <a:t>one habit, for the next 3 months are </a:t>
            </a:r>
          </a:p>
          <a:p>
            <a:pPr algn="l">
              <a:lnSpc>
                <a:spcPts val="1679"/>
              </a:lnSpc>
            </a:pPr>
            <a:r>
              <a:rPr lang="en-US" sz="1200">
                <a:solidFill>
                  <a:srgbClr val="000000"/>
                </a:solidFill>
                <a:latin typeface="Lexend Mega"/>
                <a:ea typeface="Lexend Mega"/>
                <a:cs typeface="Lexend Mega"/>
                <a:sym typeface="Lexend Mega"/>
              </a:rPr>
              <a:t>you willing to stay to the plan?</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76804" y="4393434"/>
            <a:ext cx="340831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will success look like after </a:t>
            </a:r>
          </a:p>
          <a:p>
            <a:pPr algn="l">
              <a:lnSpc>
                <a:spcPts val="1679"/>
              </a:lnSpc>
            </a:pPr>
            <a:r>
              <a:rPr lang="en-US" sz="1200">
                <a:solidFill>
                  <a:srgbClr val="000000"/>
                </a:solidFill>
                <a:latin typeface="Lexend Mega"/>
                <a:ea typeface="Lexend Mega"/>
                <a:cs typeface="Lexend Mega"/>
                <a:sym typeface="Lexend Mega"/>
              </a:rPr>
              <a:t>you remove the triggers:</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1225346" y="1084220"/>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7" y="191404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356769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5219173"/>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6044913"/>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6870652"/>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769639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852213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934787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173786"/>
            <a:ext cx="1253282"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31:</a:t>
            </a:r>
          </a:p>
          <a:p>
            <a:pPr algn="l">
              <a:lnSpc>
                <a:spcPts val="1679"/>
              </a:lnSpc>
            </a:pPr>
            <a:endParaRPr lang="en-US" sz="1200">
              <a:solidFill>
                <a:srgbClr val="000000"/>
              </a:solidFill>
              <a:latin typeface="Lexend Mega"/>
              <a:ea typeface="Lexend Mega"/>
              <a:cs typeface="Lexend Mega"/>
              <a:sym typeface="Lexend Mega"/>
            </a:endParaRPr>
          </a:p>
        </p:txBody>
      </p:sp>
      <p:sp>
        <p:nvSpPr>
          <p:cNvPr id="38" name="TextBox 38"/>
          <p:cNvSpPr txBox="1"/>
          <p:nvPr/>
        </p:nvSpPr>
        <p:spPr>
          <a:xfrm>
            <a:off x="2676804" y="156129"/>
            <a:ext cx="3518595"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your top 2 habits you </a:t>
            </a:r>
          </a:p>
          <a:p>
            <a:pPr algn="l">
              <a:lnSpc>
                <a:spcPts val="1679"/>
              </a:lnSpc>
            </a:pPr>
            <a:r>
              <a:rPr lang="en-US" sz="1200">
                <a:solidFill>
                  <a:srgbClr val="000000"/>
                </a:solidFill>
                <a:latin typeface="Lexend Mega"/>
                <a:ea typeface="Lexend Mega"/>
                <a:cs typeface="Lexend Mega"/>
                <a:sym typeface="Lexend Mega"/>
              </a:rPr>
              <a:t>want to focus on moving forward:</a:t>
            </a:r>
          </a:p>
          <a:p>
            <a:pPr algn="ctr">
              <a:lnSpc>
                <a:spcPts val="1679"/>
              </a:lnSpc>
            </a:pPr>
            <a:endParaRPr lang="en-US" sz="1200">
              <a:solidFill>
                <a:srgbClr val="000000"/>
              </a:solidFill>
              <a:latin typeface="Lexend Mega"/>
              <a:ea typeface="Lexend Mega"/>
              <a:cs typeface="Lexend Mega"/>
              <a:sym typeface="Lexend Mega"/>
            </a:endParaRPr>
          </a:p>
        </p:txBody>
      </p:sp>
      <p:sp>
        <p:nvSpPr>
          <p:cNvPr id="39" name="TextBox 39"/>
          <p:cNvSpPr txBox="1"/>
          <p:nvPr/>
        </p:nvSpPr>
        <p:spPr>
          <a:xfrm>
            <a:off x="1211804" y="2707124"/>
            <a:ext cx="1266825"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Question 32:</a:t>
            </a:r>
          </a:p>
          <a:p>
            <a:pPr algn="ctr">
              <a:lnSpc>
                <a:spcPts val="1679"/>
              </a:lnSpc>
            </a:pPr>
            <a:endParaRPr lang="en-US" sz="1200">
              <a:solidFill>
                <a:srgbClr val="000000"/>
              </a:solidFill>
              <a:latin typeface="Lexend Mega"/>
              <a:ea typeface="Lexend Mega"/>
              <a:cs typeface="Lexend Mega"/>
              <a:sym typeface="Lexend Mega"/>
            </a:endParaRPr>
          </a:p>
        </p:txBody>
      </p:sp>
      <p:sp>
        <p:nvSpPr>
          <p:cNvPr id="40" name="TextBox 40"/>
          <p:cNvSpPr txBox="1"/>
          <p:nvPr/>
        </p:nvSpPr>
        <p:spPr>
          <a:xfrm>
            <a:off x="1211804" y="4393434"/>
            <a:ext cx="3408313"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33:</a:t>
            </a:r>
          </a:p>
          <a:p>
            <a:pPr algn="l">
              <a:lnSpc>
                <a:spcPts val="1679"/>
              </a:lnSpc>
            </a:pPr>
            <a:endParaRPr lang="en-US" sz="1200">
              <a:solidFill>
                <a:srgbClr val="000000"/>
              </a:solidFill>
              <a:latin typeface="Lexend Mega"/>
              <a:ea typeface="Lexend Mega"/>
              <a:cs typeface="Lexend Mega"/>
              <a:sym typeface="Lexend Mega"/>
            </a:endParaRPr>
          </a:p>
        </p:txBody>
      </p:sp>
      <p:sp>
        <p:nvSpPr>
          <p:cNvPr id="41" name="Rectangle 40">
            <a:extLst>
              <a:ext uri="{FF2B5EF4-FFF2-40B4-BE49-F238E27FC236}">
                <a16:creationId xmlns:a16="http://schemas.microsoft.com/office/drawing/2014/main" id="{1966B068-D66F-6216-22D7-BD247C0AD806}"/>
              </a:ext>
            </a:extLst>
          </p:cNvPr>
          <p:cNvSpPr/>
          <p:nvPr/>
        </p:nvSpPr>
        <p:spPr>
          <a:xfrm rot="16200000">
            <a:off x="5630335" y="4294182"/>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80007"/>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56478"/>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32948"/>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609419"/>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385890"/>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162360"/>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4938831"/>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715302"/>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491772"/>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268243"/>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044714"/>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8821184"/>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76804" y="5750746"/>
            <a:ext cx="3717280"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6 healthy interests, i.e. gym, </a:t>
            </a:r>
          </a:p>
          <a:p>
            <a:pPr algn="l">
              <a:lnSpc>
                <a:spcPts val="1679"/>
              </a:lnSpc>
            </a:pPr>
            <a:r>
              <a:rPr lang="en-US" sz="1200">
                <a:solidFill>
                  <a:srgbClr val="000000"/>
                </a:solidFill>
                <a:latin typeface="Lexend Mega"/>
                <a:ea typeface="Lexend Mega"/>
                <a:cs typeface="Lexend Mega"/>
                <a:sym typeface="Lexend Mega"/>
              </a:rPr>
              <a:t>meditating, cooking, or gardening:</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1225346" y="1110953"/>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8" name="TextBox 28"/>
          <p:cNvSpPr txBox="1"/>
          <p:nvPr/>
        </p:nvSpPr>
        <p:spPr>
          <a:xfrm>
            <a:off x="1225347" y="191219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7" y="2665866"/>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3419533"/>
            <a:ext cx="1266379"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35:</a:t>
            </a:r>
          </a:p>
        </p:txBody>
      </p:sp>
      <p:sp>
        <p:nvSpPr>
          <p:cNvPr id="31" name="TextBox 31"/>
          <p:cNvSpPr txBox="1"/>
          <p:nvPr/>
        </p:nvSpPr>
        <p:spPr>
          <a:xfrm>
            <a:off x="1225347" y="417320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497427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6546267"/>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811825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7351313"/>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6" y="8904254"/>
            <a:ext cx="1266379"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2676804" y="329856"/>
            <a:ext cx="340831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will success look like after </a:t>
            </a:r>
          </a:p>
          <a:p>
            <a:pPr algn="l">
              <a:lnSpc>
                <a:spcPts val="1679"/>
              </a:lnSpc>
            </a:pPr>
            <a:r>
              <a:rPr lang="en-US" sz="1200">
                <a:solidFill>
                  <a:srgbClr val="000000"/>
                </a:solidFill>
                <a:latin typeface="Lexend Mega"/>
                <a:ea typeface="Lexend Mega"/>
                <a:cs typeface="Lexend Mega"/>
                <a:sym typeface="Lexend Mega"/>
              </a:rPr>
              <a:t>you remove the bad habits:</a:t>
            </a:r>
          </a:p>
          <a:p>
            <a:pPr algn="ctr">
              <a:lnSpc>
                <a:spcPts val="1679"/>
              </a:lnSpc>
            </a:pPr>
            <a:endParaRPr lang="en-US" sz="1200">
              <a:solidFill>
                <a:srgbClr val="000000"/>
              </a:solidFill>
              <a:latin typeface="Lexend Mega"/>
              <a:ea typeface="Lexend Mega"/>
              <a:cs typeface="Lexend Mega"/>
              <a:sym typeface="Lexend Mega"/>
            </a:endParaRPr>
          </a:p>
        </p:txBody>
      </p:sp>
      <p:sp>
        <p:nvSpPr>
          <p:cNvPr id="38" name="TextBox 38"/>
          <p:cNvSpPr txBox="1"/>
          <p:nvPr/>
        </p:nvSpPr>
        <p:spPr>
          <a:xfrm>
            <a:off x="1225347" y="329856"/>
            <a:ext cx="1271141"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34:</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TextBox 39"/>
          <p:cNvSpPr txBox="1"/>
          <p:nvPr/>
        </p:nvSpPr>
        <p:spPr>
          <a:xfrm>
            <a:off x="1230110" y="5750746"/>
            <a:ext cx="1268909"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36:</a:t>
            </a:r>
          </a:p>
          <a:p>
            <a:pPr algn="l">
              <a:lnSpc>
                <a:spcPts val="1679"/>
              </a:lnSpc>
            </a:pPr>
            <a:endParaRPr lang="en-US" sz="1200">
              <a:solidFill>
                <a:srgbClr val="000000"/>
              </a:solidFill>
              <a:latin typeface="Lexend Mega"/>
              <a:ea typeface="Lexend Mega"/>
              <a:cs typeface="Lexend Mega"/>
              <a:sym typeface="Lexend Mega"/>
            </a:endParaRPr>
          </a:p>
        </p:txBody>
      </p:sp>
      <p:sp>
        <p:nvSpPr>
          <p:cNvPr id="40" name="TextBox 40"/>
          <p:cNvSpPr txBox="1"/>
          <p:nvPr/>
        </p:nvSpPr>
        <p:spPr>
          <a:xfrm>
            <a:off x="2676804" y="3449900"/>
            <a:ext cx="398748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will the consequences be if you don’t remove the bad habits?</a:t>
            </a:r>
          </a:p>
        </p:txBody>
      </p:sp>
      <p:sp>
        <p:nvSpPr>
          <p:cNvPr id="41" name="Rectangle 40">
            <a:extLst>
              <a:ext uri="{FF2B5EF4-FFF2-40B4-BE49-F238E27FC236}">
                <a16:creationId xmlns:a16="http://schemas.microsoft.com/office/drawing/2014/main" id="{B7A4F95D-BEEF-B083-8994-2F8334C2CABA}"/>
              </a:ext>
            </a:extLst>
          </p:cNvPr>
          <p:cNvSpPr/>
          <p:nvPr/>
        </p:nvSpPr>
        <p:spPr>
          <a:xfrm rot="16200000">
            <a:off x="5638255" y="4045997"/>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95933"/>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940100"/>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784267"/>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628434"/>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472601"/>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16768"/>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60935"/>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005102"/>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849269"/>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693435"/>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535579"/>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381769"/>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34720" y="5204883"/>
            <a:ext cx="3911947" cy="398145"/>
          </a:xfrm>
          <a:prstGeom prst="rect">
            <a:avLst/>
          </a:prstGeom>
        </p:spPr>
        <p:txBody>
          <a:bodyPr lIns="0" tIns="0" rIns="0" bIns="0" rtlCol="0" anchor="t">
            <a:spAutoFit/>
          </a:bodyPr>
          <a:lstStyle/>
          <a:p>
            <a:pPr algn="just">
              <a:lnSpc>
                <a:spcPts val="1679"/>
              </a:lnSpc>
            </a:pPr>
            <a:r>
              <a:rPr lang="en-US" sz="1200">
                <a:solidFill>
                  <a:srgbClr val="000000"/>
                </a:solidFill>
                <a:latin typeface="Lexend Mega"/>
                <a:ea typeface="Lexend Mega"/>
                <a:cs typeface="Lexend Mega"/>
                <a:sym typeface="Lexend Mega"/>
              </a:rPr>
              <a:t>What short term goal do you want to </a:t>
            </a:r>
          </a:p>
          <a:p>
            <a:pPr algn="just">
              <a:lnSpc>
                <a:spcPts val="1679"/>
              </a:lnSpc>
            </a:pPr>
            <a:r>
              <a:rPr lang="en-US" sz="1200">
                <a:solidFill>
                  <a:srgbClr val="000000"/>
                </a:solidFill>
                <a:latin typeface="Lexend Mega"/>
                <a:ea typeface="Lexend Mega"/>
                <a:cs typeface="Lexend Mega"/>
                <a:sym typeface="Lexend Mega"/>
              </a:rPr>
              <a:t>accomplish in 3 days: Why?</a:t>
            </a:r>
          </a:p>
        </p:txBody>
      </p:sp>
      <p:sp>
        <p:nvSpPr>
          <p:cNvPr id="27" name="TextBox 27"/>
          <p:cNvSpPr txBox="1"/>
          <p:nvPr/>
        </p:nvSpPr>
        <p:spPr>
          <a:xfrm>
            <a:off x="2634720" y="7737384"/>
            <a:ext cx="4050804"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How will you discipline yourself, if you </a:t>
            </a:r>
          </a:p>
          <a:p>
            <a:pPr algn="l">
              <a:lnSpc>
                <a:spcPts val="1679"/>
              </a:lnSpc>
            </a:pPr>
            <a:r>
              <a:rPr lang="en-US" sz="1200">
                <a:solidFill>
                  <a:srgbClr val="000000"/>
                </a:solidFill>
                <a:latin typeface="Lexend Mega"/>
                <a:ea typeface="Lexend Mega"/>
                <a:cs typeface="Lexend Mega"/>
                <a:sym typeface="Lexend Mega"/>
              </a:rPr>
              <a:t>don’t accomplish this goal?</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1225346" y="162670"/>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7" y="101935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270768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439601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354714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608715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6931317"/>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861482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946179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2634720" y="1830239"/>
            <a:ext cx="3741241"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your top 3 interests that you </a:t>
            </a:r>
          </a:p>
          <a:p>
            <a:pPr algn="l">
              <a:lnSpc>
                <a:spcPts val="1679"/>
              </a:lnSpc>
            </a:pPr>
            <a:r>
              <a:rPr lang="en-US" sz="1200">
                <a:solidFill>
                  <a:srgbClr val="000000"/>
                </a:solidFill>
                <a:latin typeface="Lexend Mega"/>
                <a:ea typeface="Lexend Mega"/>
                <a:cs typeface="Lexend Mega"/>
                <a:sym typeface="Lexend Mega"/>
              </a:rPr>
              <a:t>can't live without with:</a:t>
            </a:r>
          </a:p>
          <a:p>
            <a:pPr algn="l">
              <a:lnSpc>
                <a:spcPts val="1679"/>
              </a:lnSpc>
            </a:pPr>
            <a:endParaRPr lang="en-US" sz="1200">
              <a:solidFill>
                <a:srgbClr val="000000"/>
              </a:solidFill>
              <a:latin typeface="Lexend Mega"/>
              <a:ea typeface="Lexend Mega"/>
              <a:cs typeface="Lexend Mega"/>
              <a:sym typeface="Lexend Mega"/>
            </a:endParaRPr>
          </a:p>
        </p:txBody>
      </p:sp>
      <p:sp>
        <p:nvSpPr>
          <p:cNvPr id="38" name="TextBox 38"/>
          <p:cNvSpPr txBox="1"/>
          <p:nvPr/>
        </p:nvSpPr>
        <p:spPr>
          <a:xfrm>
            <a:off x="1225347" y="1830239"/>
            <a:ext cx="1258937"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37:</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TextBox 39"/>
          <p:cNvSpPr txBox="1"/>
          <p:nvPr/>
        </p:nvSpPr>
        <p:spPr>
          <a:xfrm>
            <a:off x="1225347" y="5216432"/>
            <a:ext cx="3900041"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38:</a:t>
            </a:r>
          </a:p>
          <a:p>
            <a:pPr algn="l">
              <a:lnSpc>
                <a:spcPts val="1679"/>
              </a:lnSpc>
            </a:pPr>
            <a:endParaRPr lang="en-US" sz="1200">
              <a:solidFill>
                <a:srgbClr val="000000"/>
              </a:solidFill>
              <a:latin typeface="Lexend Mega"/>
              <a:ea typeface="Lexend Mega"/>
              <a:cs typeface="Lexend Mega"/>
              <a:sym typeface="Lexend Mega"/>
            </a:endParaRPr>
          </a:p>
        </p:txBody>
      </p:sp>
      <p:sp>
        <p:nvSpPr>
          <p:cNvPr id="40" name="TextBox 40"/>
          <p:cNvSpPr txBox="1"/>
          <p:nvPr/>
        </p:nvSpPr>
        <p:spPr>
          <a:xfrm>
            <a:off x="1225347" y="7757445"/>
            <a:ext cx="413027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39:</a:t>
            </a:r>
          </a:p>
          <a:p>
            <a:pPr algn="l">
              <a:lnSpc>
                <a:spcPts val="1679"/>
              </a:lnSpc>
            </a:pPr>
            <a:endParaRPr lang="en-US" sz="1200">
              <a:solidFill>
                <a:srgbClr val="000000"/>
              </a:solidFill>
              <a:latin typeface="Lexend Mega"/>
              <a:ea typeface="Lexend Mega"/>
              <a:cs typeface="Lexend Mega"/>
              <a:sym typeface="Lexend Mega"/>
            </a:endParaRPr>
          </a:p>
        </p:txBody>
      </p:sp>
      <p:sp>
        <p:nvSpPr>
          <p:cNvPr id="41" name="Rectangle 40">
            <a:extLst>
              <a:ext uri="{FF2B5EF4-FFF2-40B4-BE49-F238E27FC236}">
                <a16:creationId xmlns:a16="http://schemas.microsoft.com/office/drawing/2014/main" id="{AA6421A4-B6A5-9EF1-DE28-DA4CBE6C8C4F}"/>
              </a:ext>
            </a:extLst>
          </p:cNvPr>
          <p:cNvSpPr/>
          <p:nvPr/>
        </p:nvSpPr>
        <p:spPr>
          <a:xfrm rot="16200000">
            <a:off x="5614386" y="4335797"/>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20814"/>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47243"/>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73673"/>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00102"/>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26531"/>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52960"/>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79390"/>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005819"/>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832248"/>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658678"/>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516347"/>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311536"/>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634720" y="2731323"/>
            <a:ext cx="4130278"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how you want to reward yourself </a:t>
            </a:r>
          </a:p>
          <a:p>
            <a:pPr algn="l">
              <a:lnSpc>
                <a:spcPts val="1679"/>
              </a:lnSpc>
            </a:pPr>
            <a:r>
              <a:rPr lang="en-US" sz="1200">
                <a:solidFill>
                  <a:srgbClr val="000000"/>
                </a:solidFill>
                <a:latin typeface="Lexend Mega"/>
                <a:ea typeface="Lexend Mega"/>
                <a:cs typeface="Lexend Mega"/>
                <a:sym typeface="Lexend Mega"/>
              </a:rPr>
              <a:t>if you accomplish this goal:</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34720" y="5226674"/>
            <a:ext cx="2924175"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goal do you want to </a:t>
            </a:r>
          </a:p>
          <a:p>
            <a:pPr algn="l">
              <a:lnSpc>
                <a:spcPts val="1679"/>
              </a:lnSpc>
            </a:pPr>
            <a:r>
              <a:rPr lang="en-US" sz="1200">
                <a:solidFill>
                  <a:srgbClr val="000000"/>
                </a:solidFill>
                <a:latin typeface="Lexend Mega"/>
                <a:ea typeface="Lexend Mega"/>
                <a:cs typeface="Lexend Mega"/>
                <a:sym typeface="Lexend Mega"/>
              </a:rPr>
              <a:t>accomplish in 3 years: Why?</a:t>
            </a:r>
          </a:p>
          <a:p>
            <a:pPr algn="ctr">
              <a:lnSpc>
                <a:spcPts val="1679"/>
              </a:lnSpc>
            </a:pPr>
            <a:endParaRPr lang="en-US" sz="1200">
              <a:solidFill>
                <a:srgbClr val="000000"/>
              </a:solidFill>
              <a:latin typeface="Lexend Mega"/>
              <a:ea typeface="Lexend Mega"/>
              <a:cs typeface="Lexend Mega"/>
              <a:sym typeface="Lexend Mega"/>
            </a:endParaRPr>
          </a:p>
        </p:txBody>
      </p:sp>
      <p:sp>
        <p:nvSpPr>
          <p:cNvPr id="28" name="TextBox 28"/>
          <p:cNvSpPr txBox="1"/>
          <p:nvPr/>
        </p:nvSpPr>
        <p:spPr>
          <a:xfrm>
            <a:off x="2634720" y="7691788"/>
            <a:ext cx="3919835"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the consequences, if you don’t </a:t>
            </a:r>
          </a:p>
          <a:p>
            <a:pPr algn="l">
              <a:lnSpc>
                <a:spcPts val="1679"/>
              </a:lnSpc>
            </a:pPr>
            <a:r>
              <a:rPr lang="en-US" sz="1200">
                <a:solidFill>
                  <a:srgbClr val="000000"/>
                </a:solidFill>
                <a:latin typeface="Lexend Mega"/>
                <a:ea typeface="Lexend Mega"/>
                <a:cs typeface="Lexend Mega"/>
                <a:sym typeface="Lexend Mega"/>
              </a:rPr>
              <a:t>achieve your 3 year major goal:</a:t>
            </a:r>
          </a:p>
        </p:txBody>
      </p:sp>
      <p:sp>
        <p:nvSpPr>
          <p:cNvPr id="29" name="TextBox 29"/>
          <p:cNvSpPr txBox="1"/>
          <p:nvPr/>
        </p:nvSpPr>
        <p:spPr>
          <a:xfrm>
            <a:off x="1225346" y="1150030"/>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197345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360578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443221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608506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691149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6" y="8595597"/>
            <a:ext cx="11368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6" y="9390786"/>
            <a:ext cx="8320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2634720" y="292780"/>
            <a:ext cx="3122265"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goal do you want to </a:t>
            </a:r>
          </a:p>
          <a:p>
            <a:pPr algn="l">
              <a:lnSpc>
                <a:spcPts val="1679"/>
              </a:lnSpc>
            </a:pPr>
            <a:r>
              <a:rPr lang="en-US" sz="1200">
                <a:solidFill>
                  <a:srgbClr val="000000"/>
                </a:solidFill>
                <a:latin typeface="Lexend Mega"/>
                <a:ea typeface="Lexend Mega"/>
                <a:cs typeface="Lexend Mega"/>
                <a:sym typeface="Lexend Mega"/>
              </a:rPr>
              <a:t>accomplish in 3 months: Why?</a:t>
            </a:r>
          </a:p>
          <a:p>
            <a:pPr algn="l">
              <a:lnSpc>
                <a:spcPts val="1679"/>
              </a:lnSpc>
            </a:pPr>
            <a:endParaRPr lang="en-US" sz="1200">
              <a:solidFill>
                <a:srgbClr val="000000"/>
              </a:solidFill>
              <a:latin typeface="Lexend Mega"/>
              <a:ea typeface="Lexend Mega"/>
              <a:cs typeface="Lexend Mega"/>
              <a:sym typeface="Lexend Mega"/>
            </a:endParaRPr>
          </a:p>
        </p:txBody>
      </p:sp>
      <p:sp>
        <p:nvSpPr>
          <p:cNvPr id="38" name="TextBox 38"/>
          <p:cNvSpPr txBox="1"/>
          <p:nvPr/>
        </p:nvSpPr>
        <p:spPr>
          <a:xfrm>
            <a:off x="1225347" y="292780"/>
            <a:ext cx="1281410"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40:</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TextBox 39"/>
          <p:cNvSpPr txBox="1"/>
          <p:nvPr/>
        </p:nvSpPr>
        <p:spPr>
          <a:xfrm>
            <a:off x="1225347" y="2747386"/>
            <a:ext cx="413027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41:</a:t>
            </a:r>
          </a:p>
          <a:p>
            <a:pPr algn="l">
              <a:lnSpc>
                <a:spcPts val="1679"/>
              </a:lnSpc>
            </a:pPr>
            <a:endParaRPr lang="en-US" sz="1200">
              <a:solidFill>
                <a:srgbClr val="000000"/>
              </a:solidFill>
              <a:latin typeface="Lexend Mega"/>
              <a:ea typeface="Lexend Mega"/>
              <a:cs typeface="Lexend Mega"/>
              <a:sym typeface="Lexend Mega"/>
            </a:endParaRPr>
          </a:p>
        </p:txBody>
      </p:sp>
      <p:sp>
        <p:nvSpPr>
          <p:cNvPr id="40" name="TextBox 40"/>
          <p:cNvSpPr txBox="1"/>
          <p:nvPr/>
        </p:nvSpPr>
        <p:spPr>
          <a:xfrm>
            <a:off x="1225347" y="5226674"/>
            <a:ext cx="1273225"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42:</a:t>
            </a:r>
          </a:p>
          <a:p>
            <a:pPr algn="l">
              <a:lnSpc>
                <a:spcPts val="1679"/>
              </a:lnSpc>
            </a:pPr>
            <a:endParaRPr lang="en-US" sz="1200">
              <a:solidFill>
                <a:srgbClr val="000000"/>
              </a:solidFill>
              <a:latin typeface="Lexend Mega"/>
              <a:ea typeface="Lexend Mega"/>
              <a:cs typeface="Lexend Mega"/>
              <a:sym typeface="Lexend Mega"/>
            </a:endParaRPr>
          </a:p>
        </p:txBody>
      </p:sp>
      <p:sp>
        <p:nvSpPr>
          <p:cNvPr id="41" name="TextBox 41"/>
          <p:cNvSpPr txBox="1"/>
          <p:nvPr/>
        </p:nvSpPr>
        <p:spPr>
          <a:xfrm>
            <a:off x="1225347" y="7701313"/>
            <a:ext cx="1271141"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43:</a:t>
            </a:r>
          </a:p>
          <a:p>
            <a:pPr algn="l">
              <a:lnSpc>
                <a:spcPts val="1679"/>
              </a:lnSpc>
            </a:pPr>
            <a:endParaRPr lang="en-US" sz="1200">
              <a:solidFill>
                <a:srgbClr val="000000"/>
              </a:solidFill>
              <a:latin typeface="Lexend Mega"/>
              <a:ea typeface="Lexend Mega"/>
              <a:cs typeface="Lexend Mega"/>
              <a:sym typeface="Lexend Mega"/>
            </a:endParaRPr>
          </a:p>
        </p:txBody>
      </p:sp>
      <p:sp>
        <p:nvSpPr>
          <p:cNvPr id="42" name="Rectangle 41">
            <a:extLst>
              <a:ext uri="{FF2B5EF4-FFF2-40B4-BE49-F238E27FC236}">
                <a16:creationId xmlns:a16="http://schemas.microsoft.com/office/drawing/2014/main" id="{DA20CD25-ECB9-BB02-BC79-87A1C2A8B19F}"/>
              </a:ext>
            </a:extLst>
          </p:cNvPr>
          <p:cNvSpPr/>
          <p:nvPr/>
        </p:nvSpPr>
        <p:spPr>
          <a:xfrm rot="16200000">
            <a:off x="5630335" y="4336514"/>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41550"/>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3454"/>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65359"/>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27263"/>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689168"/>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551072"/>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412977"/>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274881"/>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136786"/>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998690"/>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86059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34720" y="2835162"/>
            <a:ext cx="4202609"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Name any ways off the top of your </a:t>
            </a:r>
          </a:p>
          <a:p>
            <a:pPr algn="l">
              <a:lnSpc>
                <a:spcPts val="1679"/>
              </a:lnSpc>
            </a:pPr>
            <a:r>
              <a:rPr lang="en-US" sz="1200">
                <a:solidFill>
                  <a:srgbClr val="000000"/>
                </a:solidFill>
                <a:latin typeface="Lexend Mega"/>
                <a:ea typeface="Lexend Mega"/>
                <a:cs typeface="Lexend Mega"/>
                <a:sym typeface="Lexend Mega"/>
              </a:rPr>
              <a:t>head how you can change your mindset:</a:t>
            </a:r>
          </a:p>
          <a:p>
            <a:pPr algn="ctr">
              <a:lnSpc>
                <a:spcPts val="1679"/>
              </a:lnSpc>
            </a:pPr>
            <a:endParaRPr lang="en-US" sz="1200">
              <a:solidFill>
                <a:srgbClr val="000000"/>
              </a:solidFill>
              <a:latin typeface="Lexend Mega"/>
              <a:ea typeface="Lexend Mega"/>
              <a:cs typeface="Lexend Mega"/>
              <a:sym typeface="Lexend Mega"/>
            </a:endParaRPr>
          </a:p>
        </p:txBody>
      </p:sp>
      <p:sp>
        <p:nvSpPr>
          <p:cNvPr id="25" name="TextBox 25"/>
          <p:cNvSpPr txBox="1"/>
          <p:nvPr/>
        </p:nvSpPr>
        <p:spPr>
          <a:xfrm>
            <a:off x="2634720" y="6262992"/>
            <a:ext cx="3941415"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Ask yourself, will you revert back? Or</a:t>
            </a:r>
          </a:p>
          <a:p>
            <a:pPr algn="l">
              <a:lnSpc>
                <a:spcPts val="1679"/>
              </a:lnSpc>
            </a:pPr>
            <a:r>
              <a:rPr lang="en-US" sz="1200">
                <a:solidFill>
                  <a:srgbClr val="000000"/>
                </a:solidFill>
                <a:latin typeface="Lexend Mega"/>
                <a:ea typeface="Lexend Mega"/>
                <a:cs typeface="Lexend Mega"/>
                <a:sym typeface="Lexend Mega"/>
              </a:rPr>
              <a:t> will you try to be better, disciplined, </a:t>
            </a:r>
          </a:p>
          <a:p>
            <a:pPr algn="l">
              <a:lnSpc>
                <a:spcPts val="1679"/>
              </a:lnSpc>
            </a:pPr>
            <a:r>
              <a:rPr lang="en-US" sz="1200">
                <a:solidFill>
                  <a:srgbClr val="000000"/>
                </a:solidFill>
                <a:latin typeface="Lexend Mega"/>
                <a:ea typeface="Lexend Mega"/>
                <a:cs typeface="Lexend Mega"/>
                <a:sym typeface="Lexend Mega"/>
              </a:rPr>
              <a:t>and refocus on what you can control:</a:t>
            </a:r>
          </a:p>
          <a:p>
            <a:pPr algn="ctr">
              <a:lnSpc>
                <a:spcPts val="1679"/>
              </a:lnSpc>
            </a:pPr>
            <a:endParaRPr lang="en-US" sz="1200">
              <a:solidFill>
                <a:srgbClr val="000000"/>
              </a:solidFill>
              <a:latin typeface="Lexend Mega"/>
              <a:ea typeface="Lexend Mega"/>
              <a:cs typeface="Lexend Mega"/>
              <a:sym typeface="Lexend Mega"/>
            </a:endParaRPr>
          </a:p>
        </p:txBody>
      </p:sp>
      <p:sp>
        <p:nvSpPr>
          <p:cNvPr id="26" name="TextBox 26"/>
          <p:cNvSpPr txBox="1"/>
          <p:nvPr/>
        </p:nvSpPr>
        <p:spPr>
          <a:xfrm>
            <a:off x="2634720" y="7986801"/>
            <a:ext cx="5137680"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Strategically, how much time are you </a:t>
            </a:r>
          </a:p>
          <a:p>
            <a:pPr algn="l">
              <a:lnSpc>
                <a:spcPts val="1679"/>
              </a:lnSpc>
            </a:pPr>
            <a:r>
              <a:rPr lang="en-US" sz="1200">
                <a:solidFill>
                  <a:srgbClr val="000000"/>
                </a:solidFill>
                <a:latin typeface="Lexend Mega"/>
                <a:ea typeface="Lexend Mega"/>
                <a:cs typeface="Lexend Mega"/>
                <a:sym typeface="Lexend Mega"/>
              </a:rPr>
              <a:t>willing to give up each day to focus on conquering your triggers and or habits?</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1225346" y="1203622"/>
            <a:ext cx="1265337"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8" name="TextBox 28"/>
          <p:cNvSpPr txBox="1"/>
          <p:nvPr/>
        </p:nvSpPr>
        <p:spPr>
          <a:xfrm>
            <a:off x="1225346" y="2067769"/>
            <a:ext cx="10606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7" y="3768418"/>
            <a:ext cx="1265336"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4634433"/>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5496337"/>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7220146"/>
            <a:ext cx="1275308"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8939845"/>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2634720" y="266872"/>
            <a:ext cx="3896618"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How can you change your mindset in </a:t>
            </a:r>
          </a:p>
          <a:p>
            <a:pPr algn="l">
              <a:lnSpc>
                <a:spcPts val="1679"/>
              </a:lnSpc>
            </a:pPr>
            <a:r>
              <a:rPr lang="en-US" sz="1200">
                <a:solidFill>
                  <a:srgbClr val="000000"/>
                </a:solidFill>
                <a:latin typeface="Lexend Mega"/>
                <a:ea typeface="Lexend Mega"/>
                <a:cs typeface="Lexend Mega"/>
                <a:sym typeface="Lexend Mega"/>
              </a:rPr>
              <a:t>order to achieve success?</a:t>
            </a:r>
          </a:p>
          <a:p>
            <a:pPr algn="l">
              <a:lnSpc>
                <a:spcPts val="1679"/>
              </a:lnSpc>
            </a:pPr>
            <a:endParaRPr lang="en-US" sz="1200">
              <a:solidFill>
                <a:srgbClr val="000000"/>
              </a:solidFill>
              <a:latin typeface="Lexend Mega"/>
              <a:ea typeface="Lexend Mega"/>
              <a:cs typeface="Lexend Mega"/>
              <a:sym typeface="Lexend Mega"/>
            </a:endParaRPr>
          </a:p>
        </p:txBody>
      </p:sp>
      <p:sp>
        <p:nvSpPr>
          <p:cNvPr id="35" name="TextBox 35"/>
          <p:cNvSpPr txBox="1"/>
          <p:nvPr/>
        </p:nvSpPr>
        <p:spPr>
          <a:xfrm>
            <a:off x="1225347" y="286209"/>
            <a:ext cx="1277541"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44:</a:t>
            </a:r>
          </a:p>
          <a:p>
            <a:pPr algn="l">
              <a:lnSpc>
                <a:spcPts val="1679"/>
              </a:lnSpc>
            </a:pPr>
            <a:endParaRPr lang="en-US" sz="1200">
              <a:solidFill>
                <a:srgbClr val="000000"/>
              </a:solidFill>
              <a:latin typeface="Lexend Mega"/>
              <a:ea typeface="Lexend Mega"/>
              <a:cs typeface="Lexend Mega"/>
              <a:sym typeface="Lexend Mega"/>
            </a:endParaRPr>
          </a:p>
        </p:txBody>
      </p:sp>
      <p:sp>
        <p:nvSpPr>
          <p:cNvPr id="36" name="TextBox 36"/>
          <p:cNvSpPr txBox="1"/>
          <p:nvPr/>
        </p:nvSpPr>
        <p:spPr>
          <a:xfrm>
            <a:off x="1218948" y="2835162"/>
            <a:ext cx="127277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45:</a:t>
            </a:r>
          </a:p>
          <a:p>
            <a:pPr algn="l">
              <a:lnSpc>
                <a:spcPts val="1679"/>
              </a:lnSpc>
            </a:pPr>
            <a:endParaRPr lang="en-US" sz="1200">
              <a:solidFill>
                <a:srgbClr val="000000"/>
              </a:solidFill>
              <a:latin typeface="Lexend Mega"/>
              <a:ea typeface="Lexend Mega"/>
              <a:cs typeface="Lexend Mega"/>
              <a:sym typeface="Lexend Mega"/>
            </a:endParaRPr>
          </a:p>
        </p:txBody>
      </p:sp>
      <p:sp>
        <p:nvSpPr>
          <p:cNvPr id="37" name="TextBox 37"/>
          <p:cNvSpPr txBox="1"/>
          <p:nvPr/>
        </p:nvSpPr>
        <p:spPr>
          <a:xfrm>
            <a:off x="1225347" y="6319541"/>
            <a:ext cx="127530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46:</a:t>
            </a:r>
          </a:p>
          <a:p>
            <a:pPr algn="l">
              <a:lnSpc>
                <a:spcPts val="1679"/>
              </a:lnSpc>
            </a:pPr>
            <a:endParaRPr lang="en-US" sz="1200">
              <a:solidFill>
                <a:srgbClr val="000000"/>
              </a:solidFill>
              <a:latin typeface="Lexend Mega"/>
              <a:ea typeface="Lexend Mega"/>
              <a:cs typeface="Lexend Mega"/>
              <a:sym typeface="Lexend Mega"/>
            </a:endParaRPr>
          </a:p>
        </p:txBody>
      </p:sp>
      <p:sp>
        <p:nvSpPr>
          <p:cNvPr id="38" name="TextBox 38"/>
          <p:cNvSpPr txBox="1"/>
          <p:nvPr/>
        </p:nvSpPr>
        <p:spPr>
          <a:xfrm>
            <a:off x="1225347" y="8062700"/>
            <a:ext cx="1265337"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47:</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Rectangle 38">
            <a:extLst>
              <a:ext uri="{FF2B5EF4-FFF2-40B4-BE49-F238E27FC236}">
                <a16:creationId xmlns:a16="http://schemas.microsoft.com/office/drawing/2014/main" id="{3D5A60AB-4FA0-F27A-36DE-CF8B1CE96225}"/>
              </a:ext>
            </a:extLst>
          </p:cNvPr>
          <p:cNvSpPr/>
          <p:nvPr/>
        </p:nvSpPr>
        <p:spPr>
          <a:xfrm rot="16200000">
            <a:off x="5539715" y="4057997"/>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31768"/>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93673"/>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55577"/>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17482"/>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67938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541291"/>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403195"/>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265100"/>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127004"/>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98890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850813"/>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24399" y="3667497"/>
            <a:ext cx="3935164"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Who do you trust the most? Friends, </a:t>
            </a:r>
          </a:p>
          <a:p>
            <a:pPr algn="l">
              <a:lnSpc>
                <a:spcPts val="1679"/>
              </a:lnSpc>
            </a:pPr>
            <a:r>
              <a:rPr lang="en-US" sz="1200">
                <a:solidFill>
                  <a:srgbClr val="000000"/>
                </a:solidFill>
                <a:latin typeface="Lexend Mega"/>
                <a:ea typeface="Lexend Mega"/>
                <a:cs typeface="Lexend Mega"/>
                <a:sym typeface="Lexend Mega"/>
              </a:rPr>
              <a:t>family, and can you go to them when </a:t>
            </a:r>
          </a:p>
          <a:p>
            <a:pPr algn="l">
              <a:lnSpc>
                <a:spcPts val="1679"/>
              </a:lnSpc>
            </a:pPr>
            <a:r>
              <a:rPr lang="en-US" sz="1200">
                <a:solidFill>
                  <a:srgbClr val="000000"/>
                </a:solidFill>
                <a:latin typeface="Lexend Mega"/>
                <a:ea typeface="Lexend Mega"/>
                <a:cs typeface="Lexend Mega"/>
                <a:sym typeface="Lexend Mega"/>
              </a:rPr>
              <a:t>you need to cope?</a:t>
            </a:r>
          </a:p>
          <a:p>
            <a:pPr algn="ctr">
              <a:lnSpc>
                <a:spcPts val="1679"/>
              </a:lnSpc>
            </a:pPr>
            <a:endParaRPr lang="en-US" sz="1200">
              <a:solidFill>
                <a:srgbClr val="000000"/>
              </a:solidFill>
              <a:latin typeface="Lexend Mega"/>
              <a:ea typeface="Lexend Mega"/>
              <a:cs typeface="Lexend Mega"/>
              <a:sym typeface="Lexend Mega"/>
            </a:endParaRPr>
          </a:p>
        </p:txBody>
      </p:sp>
      <p:sp>
        <p:nvSpPr>
          <p:cNvPr id="25" name="TextBox 25"/>
          <p:cNvSpPr txBox="1"/>
          <p:nvPr/>
        </p:nvSpPr>
        <p:spPr>
          <a:xfrm>
            <a:off x="2624399" y="5391306"/>
            <a:ext cx="4111377" cy="8172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will keep you consistent and </a:t>
            </a:r>
          </a:p>
          <a:p>
            <a:pPr algn="l">
              <a:lnSpc>
                <a:spcPts val="1679"/>
              </a:lnSpc>
            </a:pPr>
            <a:r>
              <a:rPr lang="en-US" sz="1200">
                <a:solidFill>
                  <a:srgbClr val="000000"/>
                </a:solidFill>
                <a:latin typeface="Lexend Mega"/>
                <a:ea typeface="Lexend Mega"/>
                <a:cs typeface="Lexend Mega"/>
                <a:sym typeface="Lexend Mega"/>
              </a:rPr>
              <a:t>motivated? Such practices as writing it</a:t>
            </a:r>
          </a:p>
          <a:p>
            <a:pPr algn="l">
              <a:lnSpc>
                <a:spcPts val="1679"/>
              </a:lnSpc>
            </a:pPr>
            <a:r>
              <a:rPr lang="en-US" sz="1200">
                <a:solidFill>
                  <a:srgbClr val="000000"/>
                </a:solidFill>
                <a:latin typeface="Lexend Mega"/>
                <a:ea typeface="Lexend Mega"/>
                <a:cs typeface="Lexend Mega"/>
                <a:sym typeface="Lexend Mega"/>
              </a:rPr>
              <a:t>down, vision board, etc.</a:t>
            </a:r>
          </a:p>
          <a:p>
            <a:pPr algn="l">
              <a:lnSpc>
                <a:spcPts val="1679"/>
              </a:lnSpc>
            </a:pPr>
            <a:endParaRPr lang="en-US" sz="1200">
              <a:solidFill>
                <a:srgbClr val="000000"/>
              </a:solidFill>
              <a:latin typeface="Lexend Mega"/>
              <a:ea typeface="Lexend Mega"/>
              <a:cs typeface="Lexend Mega"/>
              <a:sym typeface="Lexend Mega"/>
            </a:endParaRPr>
          </a:p>
        </p:txBody>
      </p:sp>
      <p:sp>
        <p:nvSpPr>
          <p:cNvPr id="26" name="TextBox 26"/>
          <p:cNvSpPr txBox="1"/>
          <p:nvPr/>
        </p:nvSpPr>
        <p:spPr>
          <a:xfrm>
            <a:off x="2624399" y="8034169"/>
            <a:ext cx="3842593"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does your day to day schedule </a:t>
            </a:r>
          </a:p>
          <a:p>
            <a:pPr algn="l">
              <a:lnSpc>
                <a:spcPts val="1679"/>
              </a:lnSpc>
            </a:pPr>
            <a:r>
              <a:rPr lang="en-US" sz="1200">
                <a:solidFill>
                  <a:srgbClr val="000000"/>
                </a:solidFill>
                <a:latin typeface="Lexend Mega"/>
                <a:ea typeface="Lexend Mega"/>
                <a:cs typeface="Lexend Mega"/>
                <a:sym typeface="Lexend Mega"/>
              </a:rPr>
              <a:t>look like?</a:t>
            </a:r>
          </a:p>
          <a:p>
            <a:pPr algn="l">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624399" y="8898255"/>
            <a:ext cx="804267" cy="398145"/>
          </a:xfrm>
          <a:prstGeom prst="rect">
            <a:avLst/>
          </a:prstGeom>
        </p:spPr>
        <p:txBody>
          <a:bodyPr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Monday</a:t>
            </a:r>
          </a:p>
          <a:p>
            <a:pPr algn="l">
              <a:lnSpc>
                <a:spcPts val="1679"/>
              </a:lnSpc>
            </a:pPr>
            <a:endParaRPr lang="en-US" sz="1200" dirty="0">
              <a:solidFill>
                <a:srgbClr val="000000"/>
              </a:solidFill>
              <a:latin typeface="Lexend Mega"/>
              <a:ea typeface="Lexend Mega"/>
              <a:cs typeface="Lexend Mega"/>
              <a:sym typeface="Lexend Mega"/>
            </a:endParaRPr>
          </a:p>
        </p:txBody>
      </p:sp>
      <p:sp>
        <p:nvSpPr>
          <p:cNvPr id="28" name="TextBox 28"/>
          <p:cNvSpPr txBox="1"/>
          <p:nvPr/>
        </p:nvSpPr>
        <p:spPr>
          <a:xfrm>
            <a:off x="1225347" y="296457"/>
            <a:ext cx="127352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6" y="2034827"/>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6" y="2900842"/>
            <a:ext cx="111568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462054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634846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721036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889825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2624399" y="1157683"/>
            <a:ext cx="3668018"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If I can't help you, are there two </a:t>
            </a:r>
          </a:p>
          <a:p>
            <a:pPr algn="l">
              <a:lnSpc>
                <a:spcPts val="1679"/>
              </a:lnSpc>
            </a:pPr>
            <a:r>
              <a:rPr lang="en-US" sz="1200">
                <a:solidFill>
                  <a:srgbClr val="000000"/>
                </a:solidFill>
                <a:latin typeface="Lexend Mega"/>
                <a:ea typeface="Lexend Mega"/>
                <a:cs typeface="Lexend Mega"/>
                <a:sym typeface="Lexend Mega"/>
              </a:rPr>
              <a:t>people you can rely on as support?</a:t>
            </a:r>
          </a:p>
          <a:p>
            <a:pPr algn="ctr">
              <a:lnSpc>
                <a:spcPts val="1679"/>
              </a:lnSpc>
            </a:pPr>
            <a:endParaRPr lang="en-US" sz="1200">
              <a:solidFill>
                <a:srgbClr val="000000"/>
              </a:solidFill>
              <a:latin typeface="Lexend Mega"/>
              <a:ea typeface="Lexend Mega"/>
              <a:cs typeface="Lexend Mega"/>
              <a:sym typeface="Lexend Mega"/>
            </a:endParaRPr>
          </a:p>
        </p:txBody>
      </p:sp>
      <p:sp>
        <p:nvSpPr>
          <p:cNvPr id="36" name="TextBox 36"/>
          <p:cNvSpPr txBox="1"/>
          <p:nvPr/>
        </p:nvSpPr>
        <p:spPr>
          <a:xfrm>
            <a:off x="1225347" y="1157683"/>
            <a:ext cx="5686653"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48:</a:t>
            </a:r>
          </a:p>
          <a:p>
            <a:pPr algn="l">
              <a:lnSpc>
                <a:spcPts val="1679"/>
              </a:lnSpc>
            </a:pPr>
            <a:endParaRPr lang="en-US" sz="1200">
              <a:solidFill>
                <a:srgbClr val="000000"/>
              </a:solidFill>
              <a:latin typeface="Lexend Mega"/>
              <a:ea typeface="Lexend Mega"/>
              <a:cs typeface="Lexend Mega"/>
              <a:sym typeface="Lexend Mega"/>
            </a:endParaRPr>
          </a:p>
        </p:txBody>
      </p:sp>
      <p:sp>
        <p:nvSpPr>
          <p:cNvPr id="37" name="TextBox 37"/>
          <p:cNvSpPr txBox="1"/>
          <p:nvPr/>
        </p:nvSpPr>
        <p:spPr>
          <a:xfrm>
            <a:off x="1225347" y="3724046"/>
            <a:ext cx="1273522"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49:</a:t>
            </a:r>
          </a:p>
          <a:p>
            <a:pPr algn="l">
              <a:lnSpc>
                <a:spcPts val="1679"/>
              </a:lnSpc>
            </a:pPr>
            <a:endParaRPr lang="en-US" sz="1200">
              <a:solidFill>
                <a:srgbClr val="000000"/>
              </a:solidFill>
              <a:latin typeface="Lexend Mega"/>
              <a:ea typeface="Lexend Mega"/>
              <a:cs typeface="Lexend Mega"/>
              <a:sym typeface="Lexend Mega"/>
            </a:endParaRPr>
          </a:p>
        </p:txBody>
      </p:sp>
      <p:sp>
        <p:nvSpPr>
          <p:cNvPr id="38" name="TextBox 38"/>
          <p:cNvSpPr txBox="1"/>
          <p:nvPr/>
        </p:nvSpPr>
        <p:spPr>
          <a:xfrm>
            <a:off x="1225347" y="5466905"/>
            <a:ext cx="1276796"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50:</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TextBox 39"/>
          <p:cNvSpPr txBox="1"/>
          <p:nvPr/>
        </p:nvSpPr>
        <p:spPr>
          <a:xfrm>
            <a:off x="1225347" y="8034169"/>
            <a:ext cx="4793307"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51:</a:t>
            </a:r>
          </a:p>
          <a:p>
            <a:pPr algn="l">
              <a:lnSpc>
                <a:spcPts val="1679"/>
              </a:lnSpc>
            </a:pPr>
            <a:endParaRPr lang="en-US" sz="1200">
              <a:solidFill>
                <a:srgbClr val="000000"/>
              </a:solidFill>
              <a:latin typeface="Lexend Mega"/>
              <a:ea typeface="Lexend Mega"/>
              <a:cs typeface="Lexend Mega"/>
              <a:sym typeface="Lexend Mega"/>
            </a:endParaRPr>
          </a:p>
        </p:txBody>
      </p:sp>
      <p:sp>
        <p:nvSpPr>
          <p:cNvPr id="40" name="Rectangle 39">
            <a:extLst>
              <a:ext uri="{FF2B5EF4-FFF2-40B4-BE49-F238E27FC236}">
                <a16:creationId xmlns:a16="http://schemas.microsoft.com/office/drawing/2014/main" id="{D7F53C08-D0A9-A48D-6684-40336D85FB02}"/>
              </a:ext>
            </a:extLst>
          </p:cNvPr>
          <p:cNvSpPr/>
          <p:nvPr/>
        </p:nvSpPr>
        <p:spPr>
          <a:xfrm rot="16200000">
            <a:off x="5630334" y="4060105"/>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81198" cy="9527928"/>
            <a:chOff x="0" y="374344"/>
            <a:chExt cx="5193997" cy="12481960"/>
          </a:xfrm>
        </p:grpSpPr>
        <p:pic>
          <p:nvPicPr>
            <p:cNvPr id="3" name="Picture 3"/>
            <p:cNvPicPr>
              <a:picLocks noChangeAspect="1"/>
            </p:cNvPicPr>
            <p:nvPr/>
          </p:nvPicPr>
          <p:blipFill>
            <a:blip r:embed="rId2"/>
            <a:srcRect t="16031" b="16031"/>
            <a:stretch>
              <a:fillRect/>
            </a:stretch>
          </p:blipFill>
          <p:spPr>
            <a:xfrm>
              <a:off x="0" y="374344"/>
              <a:ext cx="5193997" cy="3826424"/>
            </a:xfrm>
            <a:prstGeom prst="rect">
              <a:avLst/>
            </a:prstGeom>
          </p:spPr>
        </p:pic>
        <p:pic>
          <p:nvPicPr>
            <p:cNvPr id="4" name="Picture 4"/>
            <p:cNvPicPr>
              <a:picLocks noChangeAspect="1"/>
            </p:cNvPicPr>
            <p:nvPr/>
          </p:nvPicPr>
          <p:blipFill>
            <a:blip r:embed="rId3"/>
            <a:srcRect l="7738" r="7738"/>
            <a:stretch>
              <a:fillRect/>
            </a:stretch>
          </p:blipFill>
          <p:spPr>
            <a:xfrm>
              <a:off x="0" y="4327768"/>
              <a:ext cx="5193997" cy="4200768"/>
            </a:xfrm>
            <a:prstGeom prst="rect">
              <a:avLst/>
            </a:prstGeom>
          </p:spPr>
        </p:pic>
        <p:pic>
          <p:nvPicPr>
            <p:cNvPr id="5" name="Picture 5"/>
            <p:cNvPicPr>
              <a:picLocks noChangeAspect="1"/>
            </p:cNvPicPr>
            <p:nvPr/>
          </p:nvPicPr>
          <p:blipFill>
            <a:blip r:embed="rId4"/>
            <a:srcRect l="8765" r="8765"/>
            <a:stretch>
              <a:fillRect/>
            </a:stretch>
          </p:blipFill>
          <p:spPr>
            <a:xfrm>
              <a:off x="0" y="8655536"/>
              <a:ext cx="5193997" cy="4200768"/>
            </a:xfrm>
            <a:prstGeom prst="rect">
              <a:avLst/>
            </a:prstGeom>
          </p:spPr>
        </p:pic>
      </p:grpSp>
      <p:grpSp>
        <p:nvGrpSpPr>
          <p:cNvPr id="6" name="Group 6"/>
          <p:cNvGrpSpPr/>
          <p:nvPr/>
        </p:nvGrpSpPr>
        <p:grpSpPr>
          <a:xfrm>
            <a:off x="0" y="9527929"/>
            <a:ext cx="7755654" cy="711351"/>
            <a:chOff x="0" y="0"/>
            <a:chExt cx="6596929" cy="551986"/>
          </a:xfrm>
        </p:grpSpPr>
        <p:sp>
          <p:nvSpPr>
            <p:cNvPr id="7" name="Freeform 7"/>
            <p:cNvSpPr/>
            <p:nvPr/>
          </p:nvSpPr>
          <p:spPr>
            <a:xfrm>
              <a:off x="0" y="0"/>
              <a:ext cx="6596929" cy="551986"/>
            </a:xfrm>
            <a:custGeom>
              <a:avLst/>
              <a:gdLst/>
              <a:ahLst/>
              <a:cxnLst/>
              <a:rect l="l" t="t" r="r" b="b"/>
              <a:pathLst>
                <a:path w="6596929" h="551986">
                  <a:moveTo>
                    <a:pt x="0" y="0"/>
                  </a:moveTo>
                  <a:lnTo>
                    <a:pt x="6596929" y="0"/>
                  </a:lnTo>
                  <a:lnTo>
                    <a:pt x="6596929" y="551986"/>
                  </a:lnTo>
                  <a:lnTo>
                    <a:pt x="0" y="551986"/>
                  </a:lnTo>
                  <a:close/>
                </a:path>
              </a:pathLst>
            </a:custGeom>
            <a:solidFill>
              <a:srgbClr val="F4F0EB"/>
            </a:solidFill>
          </p:spPr>
        </p:sp>
      </p:grpSp>
      <p:sp>
        <p:nvSpPr>
          <p:cNvPr id="8" name="TextBox 8"/>
          <p:cNvSpPr txBox="1"/>
          <p:nvPr/>
        </p:nvSpPr>
        <p:spPr>
          <a:xfrm>
            <a:off x="3781198" y="437197"/>
            <a:ext cx="3974455"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Table of Contents</a:t>
            </a:r>
          </a:p>
        </p:txBody>
      </p:sp>
      <p:sp>
        <p:nvSpPr>
          <p:cNvPr id="9" name="TextBox 9"/>
          <p:cNvSpPr txBox="1"/>
          <p:nvPr/>
        </p:nvSpPr>
        <p:spPr>
          <a:xfrm>
            <a:off x="3781198" y="1912620"/>
            <a:ext cx="3974455" cy="8177623"/>
          </a:xfrm>
          <a:prstGeom prst="rect">
            <a:avLst/>
          </a:prstGeom>
        </p:spPr>
        <p:txBody>
          <a:bodyPr lIns="0" tIns="0" rIns="0" bIns="0" rtlCol="0" anchor="t">
            <a:spAutoFit/>
          </a:bodyPr>
          <a:lstStyle/>
          <a:p>
            <a:pPr algn="l">
              <a:lnSpc>
                <a:spcPts val="3080"/>
              </a:lnSpc>
            </a:pPr>
            <a:r>
              <a:rPr lang="en-US" sz="2200" dirty="0">
                <a:solidFill>
                  <a:srgbClr val="000000"/>
                </a:solidFill>
                <a:latin typeface="Canva Sans"/>
                <a:ea typeface="Canva Sans"/>
                <a:cs typeface="Canva Sans"/>
                <a:sym typeface="Canva Sans"/>
              </a:rPr>
              <a:t>Welcome</a:t>
            </a:r>
          </a:p>
          <a:p>
            <a:pPr algn="l">
              <a:lnSpc>
                <a:spcPts val="3080"/>
              </a:lnSpc>
            </a:pPr>
            <a:r>
              <a:rPr lang="en-US" sz="2200" dirty="0">
                <a:solidFill>
                  <a:srgbClr val="000000"/>
                </a:solidFill>
                <a:latin typeface="Canva Sans"/>
                <a:ea typeface="Canva Sans"/>
                <a:cs typeface="Canva Sans"/>
                <a:sym typeface="Canva Sans"/>
              </a:rPr>
              <a:t>Divinity Virtue Business Plan</a:t>
            </a:r>
          </a:p>
          <a:p>
            <a:pPr algn="l">
              <a:lnSpc>
                <a:spcPts val="3080"/>
              </a:lnSpc>
            </a:pPr>
            <a:r>
              <a:rPr lang="en-US" sz="2200" dirty="0">
                <a:solidFill>
                  <a:srgbClr val="000000"/>
                </a:solidFill>
                <a:latin typeface="Canva Sans"/>
                <a:ea typeface="Canva Sans"/>
                <a:cs typeface="Canva Sans"/>
                <a:sym typeface="Canva Sans"/>
              </a:rPr>
              <a:t>Objectives</a:t>
            </a:r>
          </a:p>
          <a:p>
            <a:pPr algn="l">
              <a:lnSpc>
                <a:spcPts val="3080"/>
              </a:lnSpc>
            </a:pPr>
            <a:r>
              <a:rPr lang="en-US" sz="2200" dirty="0">
                <a:solidFill>
                  <a:srgbClr val="000000"/>
                </a:solidFill>
                <a:latin typeface="Canva Sans"/>
                <a:ea typeface="Canva Sans"/>
                <a:cs typeface="Canva Sans"/>
                <a:sym typeface="Canva Sans"/>
              </a:rPr>
              <a:t>Divinity Virtue Pillars </a:t>
            </a:r>
          </a:p>
          <a:p>
            <a:pPr algn="l">
              <a:lnSpc>
                <a:spcPts val="3080"/>
              </a:lnSpc>
            </a:pPr>
            <a:r>
              <a:rPr lang="en-US" sz="2200" dirty="0">
                <a:solidFill>
                  <a:srgbClr val="000000"/>
                </a:solidFill>
                <a:latin typeface="Canva Sans"/>
                <a:ea typeface="Canva Sans"/>
                <a:cs typeface="Canva Sans"/>
                <a:sym typeface="Canva Sans"/>
              </a:rPr>
              <a:t>About Dustin Taylor</a:t>
            </a:r>
          </a:p>
          <a:p>
            <a:pPr algn="l">
              <a:lnSpc>
                <a:spcPts val="3080"/>
              </a:lnSpc>
            </a:pPr>
            <a:r>
              <a:rPr lang="en-US" sz="2200" dirty="0">
                <a:solidFill>
                  <a:srgbClr val="000000"/>
                </a:solidFill>
                <a:latin typeface="Canva Sans"/>
                <a:ea typeface="Canva Sans"/>
                <a:cs typeface="Canva Sans"/>
                <a:sym typeface="Canva Sans"/>
              </a:rPr>
              <a:t>Elevator Pitch</a:t>
            </a:r>
          </a:p>
          <a:p>
            <a:pPr algn="l">
              <a:lnSpc>
                <a:spcPts val="3080"/>
              </a:lnSpc>
            </a:pPr>
            <a:r>
              <a:rPr lang="en-US" sz="2200" dirty="0">
                <a:solidFill>
                  <a:srgbClr val="000000"/>
                </a:solidFill>
                <a:latin typeface="Canva Sans"/>
                <a:ea typeface="Canva Sans"/>
                <a:cs typeface="Canva Sans"/>
                <a:sym typeface="Canva Sans"/>
              </a:rPr>
              <a:t>Consultation Process</a:t>
            </a:r>
          </a:p>
          <a:p>
            <a:pPr algn="l">
              <a:lnSpc>
                <a:spcPts val="3080"/>
              </a:lnSpc>
            </a:pPr>
            <a:r>
              <a:rPr lang="en-US" sz="2200" dirty="0">
                <a:solidFill>
                  <a:srgbClr val="000000"/>
                </a:solidFill>
                <a:latin typeface="Canva Sans"/>
                <a:ea typeface="Canva Sans"/>
                <a:cs typeface="Canva Sans"/>
                <a:sym typeface="Canva Sans"/>
              </a:rPr>
              <a:t>Divinity Virtue Services</a:t>
            </a:r>
          </a:p>
          <a:p>
            <a:pPr algn="l">
              <a:lnSpc>
                <a:spcPts val="3080"/>
              </a:lnSpc>
            </a:pPr>
            <a:r>
              <a:rPr lang="en-US" sz="2200" dirty="0">
                <a:solidFill>
                  <a:srgbClr val="000000"/>
                </a:solidFill>
                <a:latin typeface="Canva Sans"/>
                <a:ea typeface="Canva Sans"/>
                <a:cs typeface="Canva Sans"/>
                <a:sym typeface="Canva Sans"/>
              </a:rPr>
              <a:t>Package Details</a:t>
            </a:r>
          </a:p>
          <a:p>
            <a:pPr algn="l">
              <a:lnSpc>
                <a:spcPts val="3080"/>
              </a:lnSpc>
            </a:pPr>
            <a:r>
              <a:rPr lang="en-US" sz="2200" dirty="0">
                <a:solidFill>
                  <a:srgbClr val="000000"/>
                </a:solidFill>
                <a:latin typeface="Canva Sans"/>
                <a:ea typeface="Canva Sans"/>
                <a:cs typeface="Canva Sans"/>
                <a:sym typeface="Canva Sans"/>
              </a:rPr>
              <a:t>Divinity Virtue Contact</a:t>
            </a:r>
          </a:p>
          <a:p>
            <a:pPr algn="l">
              <a:lnSpc>
                <a:spcPts val="3080"/>
              </a:lnSpc>
            </a:pPr>
            <a:r>
              <a:rPr lang="en-US" sz="2200" dirty="0">
                <a:solidFill>
                  <a:srgbClr val="000000"/>
                </a:solidFill>
                <a:latin typeface="Canva Sans"/>
                <a:ea typeface="Canva Sans"/>
                <a:cs typeface="Canva Sans"/>
                <a:sym typeface="Canva Sans"/>
              </a:rPr>
              <a:t>Habits &amp; Triggers Questions</a:t>
            </a:r>
          </a:p>
          <a:p>
            <a:pPr algn="l">
              <a:lnSpc>
                <a:spcPts val="3080"/>
              </a:lnSpc>
            </a:pPr>
            <a:r>
              <a:rPr lang="en-US" sz="2200" dirty="0">
                <a:solidFill>
                  <a:srgbClr val="000000"/>
                </a:solidFill>
                <a:latin typeface="Canva Sans"/>
                <a:ea typeface="Canva Sans"/>
                <a:cs typeface="Canva Sans"/>
                <a:sym typeface="Canva Sans"/>
              </a:rPr>
              <a:t>Habits &amp; Triggers Timeline</a:t>
            </a:r>
          </a:p>
          <a:p>
            <a:pPr algn="l">
              <a:lnSpc>
                <a:spcPts val="3080"/>
              </a:lnSpc>
            </a:pPr>
            <a:r>
              <a:rPr lang="en-US" sz="2200" dirty="0">
                <a:solidFill>
                  <a:srgbClr val="000000"/>
                </a:solidFill>
                <a:latin typeface="Canva Sans"/>
                <a:ea typeface="Canva Sans"/>
                <a:cs typeface="Canva Sans"/>
                <a:sym typeface="Canva Sans"/>
              </a:rPr>
              <a:t>1 Year Grand Vision</a:t>
            </a:r>
          </a:p>
          <a:p>
            <a:pPr algn="l">
              <a:lnSpc>
                <a:spcPts val="3080"/>
              </a:lnSpc>
            </a:pPr>
            <a:r>
              <a:rPr lang="en-US" sz="2200" dirty="0">
                <a:solidFill>
                  <a:srgbClr val="000000"/>
                </a:solidFill>
                <a:latin typeface="Canva Sans"/>
                <a:ea typeface="Canva Sans"/>
                <a:cs typeface="Canva Sans"/>
                <a:sym typeface="Canva Sans"/>
              </a:rPr>
              <a:t>Habits &amp; Triggers Detail Plan</a:t>
            </a:r>
          </a:p>
          <a:p>
            <a:pPr algn="l">
              <a:lnSpc>
                <a:spcPts val="3080"/>
              </a:lnSpc>
            </a:pPr>
            <a:r>
              <a:rPr lang="en-US" sz="2200" dirty="0">
                <a:solidFill>
                  <a:srgbClr val="000000"/>
                </a:solidFill>
                <a:latin typeface="Canva Sans"/>
                <a:ea typeface="Canva Sans"/>
                <a:cs typeface="Canva Sans"/>
                <a:sym typeface="Canva Sans"/>
              </a:rPr>
              <a:t>Goal &amp; Career Questions </a:t>
            </a:r>
          </a:p>
          <a:p>
            <a:pPr algn="l">
              <a:lnSpc>
                <a:spcPts val="3080"/>
              </a:lnSpc>
            </a:pPr>
            <a:r>
              <a:rPr lang="en-US" sz="2200" dirty="0">
                <a:solidFill>
                  <a:srgbClr val="000000"/>
                </a:solidFill>
                <a:latin typeface="Canva Sans"/>
                <a:ea typeface="Canva Sans"/>
                <a:cs typeface="Canva Sans"/>
                <a:sym typeface="Canva Sans"/>
              </a:rPr>
              <a:t>Goal &amp; Career Grand Plan</a:t>
            </a:r>
          </a:p>
          <a:p>
            <a:pPr algn="l">
              <a:lnSpc>
                <a:spcPts val="3080"/>
              </a:lnSpc>
            </a:pPr>
            <a:r>
              <a:rPr lang="en-US" sz="2200" dirty="0">
                <a:solidFill>
                  <a:srgbClr val="000000"/>
                </a:solidFill>
                <a:latin typeface="Canva Sans"/>
                <a:ea typeface="Canva Sans"/>
                <a:cs typeface="Canva Sans"/>
                <a:sym typeface="Canva Sans"/>
              </a:rPr>
              <a:t>Goal &amp; Career Detail Plan</a:t>
            </a:r>
          </a:p>
          <a:p>
            <a:pPr>
              <a:lnSpc>
                <a:spcPts val="2800"/>
              </a:lnSpc>
            </a:pPr>
            <a:r>
              <a:rPr lang="en-US" sz="2200" dirty="0">
                <a:solidFill>
                  <a:srgbClr val="000000"/>
                </a:solidFill>
                <a:latin typeface="Canva Sans"/>
                <a:ea typeface="Canva Sans"/>
                <a:cs typeface="Canva Sans"/>
                <a:sym typeface="Canva Sans"/>
              </a:rPr>
              <a:t>Recommendations</a:t>
            </a:r>
          </a:p>
          <a:p>
            <a:pPr>
              <a:lnSpc>
                <a:spcPts val="2800"/>
              </a:lnSpc>
            </a:pPr>
            <a:r>
              <a:rPr lang="en-US" sz="2200" dirty="0">
                <a:solidFill>
                  <a:srgbClr val="000000"/>
                </a:solidFill>
                <a:latin typeface="Canva Sans"/>
                <a:ea typeface="Canva Sans"/>
                <a:cs typeface="Canva Sans"/>
                <a:sym typeface="Canva Sans"/>
              </a:rPr>
              <a:t>Meet the team</a:t>
            </a:r>
          </a:p>
          <a:p>
            <a:pPr>
              <a:lnSpc>
                <a:spcPts val="2800"/>
              </a:lnSpc>
            </a:pPr>
            <a:r>
              <a:rPr lang="en-US" sz="2200" dirty="0">
                <a:solidFill>
                  <a:srgbClr val="000000"/>
                </a:solidFill>
                <a:latin typeface="Canva Sans"/>
                <a:ea typeface="Canva Sans"/>
                <a:cs typeface="Canva Sans"/>
                <a:sym typeface="Canva Sans"/>
              </a:rPr>
              <a:t>Misc. Add Ons</a:t>
            </a:r>
          </a:p>
          <a:p>
            <a:pPr>
              <a:lnSpc>
                <a:spcPts val="2800"/>
              </a:lnSpc>
            </a:pPr>
            <a:endParaRPr lang="en-US" sz="2200" dirty="0">
              <a:solidFill>
                <a:srgbClr val="000000"/>
              </a:solidFill>
              <a:latin typeface="Canva Sans"/>
              <a:ea typeface="Canva Sans"/>
              <a:cs typeface="Canva Sans"/>
              <a:sym typeface="Canva Sans"/>
            </a:endParaRPr>
          </a:p>
        </p:txBody>
      </p:sp>
      <p:sp>
        <p:nvSpPr>
          <p:cNvPr id="10" name="TextBox 10"/>
          <p:cNvSpPr txBox="1"/>
          <p:nvPr/>
        </p:nvSpPr>
        <p:spPr>
          <a:xfrm>
            <a:off x="1586354" y="9527928"/>
            <a:ext cx="4281045"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extLst>
      <p:ext uri="{BB962C8B-B14F-4D97-AF65-F5344CB8AC3E}">
        <p14:creationId xmlns:p14="http://schemas.microsoft.com/office/powerpoint/2010/main" val="128325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57462"/>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83891"/>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10320"/>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36749"/>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63179"/>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89608"/>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216037"/>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042466"/>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868896"/>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695325"/>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521754"/>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352719"/>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341030" y="2784034"/>
            <a:ext cx="853678"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Tuesday</a:t>
            </a:r>
          </a:p>
          <a:p>
            <a:pPr algn="ctr">
              <a:lnSpc>
                <a:spcPts val="1679"/>
              </a:lnSpc>
            </a:pPr>
            <a:endParaRPr lang="en-US" sz="1200">
              <a:solidFill>
                <a:srgbClr val="000000"/>
              </a:solidFill>
              <a:latin typeface="Lexend Mega"/>
              <a:ea typeface="Lexend Mega"/>
              <a:cs typeface="Lexend Mega"/>
              <a:sym typeface="Lexend Mega"/>
            </a:endParaRPr>
          </a:p>
        </p:txBody>
      </p:sp>
      <p:sp>
        <p:nvSpPr>
          <p:cNvPr id="27" name="TextBox 27"/>
          <p:cNvSpPr txBox="1"/>
          <p:nvPr/>
        </p:nvSpPr>
        <p:spPr>
          <a:xfrm>
            <a:off x="2341030" y="6123202"/>
            <a:ext cx="1173063"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Wednesday</a:t>
            </a:r>
          </a:p>
        </p:txBody>
      </p:sp>
      <p:sp>
        <p:nvSpPr>
          <p:cNvPr id="28" name="TextBox 28"/>
          <p:cNvSpPr txBox="1"/>
          <p:nvPr/>
        </p:nvSpPr>
        <p:spPr>
          <a:xfrm>
            <a:off x="2341030" y="9431969"/>
            <a:ext cx="960686"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Thursday</a:t>
            </a:r>
          </a:p>
        </p:txBody>
      </p:sp>
      <p:sp>
        <p:nvSpPr>
          <p:cNvPr id="29" name="TextBox 29"/>
          <p:cNvSpPr txBox="1"/>
          <p:nvPr/>
        </p:nvSpPr>
        <p:spPr>
          <a:xfrm>
            <a:off x="1225346" y="339035"/>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1163141"/>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198957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281599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364242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6" y="4468858"/>
            <a:ext cx="111568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5295287"/>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6121716"/>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6948146"/>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777457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25347" y="860100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225347" y="942743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Rectangle 40">
            <a:extLst>
              <a:ext uri="{FF2B5EF4-FFF2-40B4-BE49-F238E27FC236}">
                <a16:creationId xmlns:a16="http://schemas.microsoft.com/office/drawing/2014/main" id="{D0918347-1437-E476-6F37-5076AA85C120}"/>
              </a:ext>
            </a:extLst>
          </p:cNvPr>
          <p:cNvSpPr/>
          <p:nvPr/>
        </p:nvSpPr>
        <p:spPr>
          <a:xfrm rot="16200000">
            <a:off x="5499317" y="437316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03448"/>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20398"/>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37347"/>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654296"/>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47124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288195"/>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05144"/>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92209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739043"/>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555992"/>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372941"/>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189891"/>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341030" y="2714134"/>
            <a:ext cx="769590" cy="218008"/>
          </a:xfrm>
          <a:prstGeom prst="rect">
            <a:avLst/>
          </a:prstGeom>
        </p:spPr>
        <p:txBody>
          <a:bodyPr wrap="square" lIns="0" tIns="0" rIns="0" bIns="0" rtlCol="0" anchor="t">
            <a:spAutoFit/>
          </a:bodyPr>
          <a:lstStyle/>
          <a:p>
            <a:pPr algn="ctr">
              <a:lnSpc>
                <a:spcPts val="1679"/>
              </a:lnSpc>
            </a:pPr>
            <a:r>
              <a:rPr lang="en-US" sz="1200" dirty="0">
                <a:solidFill>
                  <a:srgbClr val="000000"/>
                </a:solidFill>
                <a:latin typeface="Lexend Mega"/>
                <a:ea typeface="Lexend Mega"/>
                <a:cs typeface="Lexend Mega"/>
                <a:sym typeface="Lexend Mega"/>
              </a:rPr>
              <a:t>Friday</a:t>
            </a:r>
          </a:p>
        </p:txBody>
      </p:sp>
      <p:sp>
        <p:nvSpPr>
          <p:cNvPr id="27" name="TextBox 27"/>
          <p:cNvSpPr txBox="1"/>
          <p:nvPr/>
        </p:nvSpPr>
        <p:spPr>
          <a:xfrm>
            <a:off x="2341030" y="6001343"/>
            <a:ext cx="961132"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Saturday</a:t>
            </a:r>
          </a:p>
        </p:txBody>
      </p:sp>
      <p:sp>
        <p:nvSpPr>
          <p:cNvPr id="28" name="TextBox 28"/>
          <p:cNvSpPr txBox="1"/>
          <p:nvPr/>
        </p:nvSpPr>
        <p:spPr>
          <a:xfrm>
            <a:off x="2341030" y="9271635"/>
            <a:ext cx="769590"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Sunday</a:t>
            </a:r>
          </a:p>
        </p:txBody>
      </p:sp>
      <p:sp>
        <p:nvSpPr>
          <p:cNvPr id="29" name="TextBox 29"/>
          <p:cNvSpPr txBox="1"/>
          <p:nvPr/>
        </p:nvSpPr>
        <p:spPr>
          <a:xfrm>
            <a:off x="1225346" y="244681"/>
            <a:ext cx="111568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1099648"/>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6" y="1918038"/>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273642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3554818"/>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4373208"/>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5191598"/>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6009988"/>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682837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7646768"/>
            <a:ext cx="111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25347" y="8465158"/>
            <a:ext cx="984452" cy="221642"/>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225347" y="9283548"/>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1" name="Rectangle 40">
            <a:extLst>
              <a:ext uri="{FF2B5EF4-FFF2-40B4-BE49-F238E27FC236}">
                <a16:creationId xmlns:a16="http://schemas.microsoft.com/office/drawing/2014/main" id="{16696E28-2E19-88D2-FF32-D4DC67C367BE}"/>
              </a:ext>
            </a:extLst>
          </p:cNvPr>
          <p:cNvSpPr/>
          <p:nvPr/>
        </p:nvSpPr>
        <p:spPr>
          <a:xfrm rot="16200000">
            <a:off x="5567405" y="4252788"/>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25217"/>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79085"/>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32954"/>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86823"/>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640691"/>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494560"/>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348429"/>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202297"/>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056166"/>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910035"/>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763903"/>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36855" y="2871315"/>
            <a:ext cx="4069705" cy="39814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What are your top priorities each day?</a:t>
            </a:r>
          </a:p>
          <a:p>
            <a:pPr algn="ctr">
              <a:lnSpc>
                <a:spcPts val="1679"/>
              </a:lnSpc>
            </a:pPr>
            <a:endParaRPr lang="en-US" sz="1200">
              <a:solidFill>
                <a:srgbClr val="000000"/>
              </a:solidFill>
              <a:latin typeface="Lexend Mega"/>
              <a:ea typeface="Lexend Mega"/>
              <a:cs typeface="Lexend Mega"/>
              <a:sym typeface="Lexend Mega"/>
            </a:endParaRPr>
          </a:p>
        </p:txBody>
      </p:sp>
      <p:sp>
        <p:nvSpPr>
          <p:cNvPr id="25" name="TextBox 25"/>
          <p:cNvSpPr txBox="1"/>
          <p:nvPr/>
        </p:nvSpPr>
        <p:spPr>
          <a:xfrm>
            <a:off x="1225347" y="3719941"/>
            <a:ext cx="804267"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Monday</a:t>
            </a:r>
          </a:p>
        </p:txBody>
      </p:sp>
      <p:sp>
        <p:nvSpPr>
          <p:cNvPr id="26" name="TextBox 26"/>
          <p:cNvSpPr txBox="1"/>
          <p:nvPr/>
        </p:nvSpPr>
        <p:spPr>
          <a:xfrm>
            <a:off x="1225347" y="5427679"/>
            <a:ext cx="1007324" cy="188595"/>
          </a:xfrm>
          <a:prstGeom prst="rect">
            <a:avLst/>
          </a:prstGeom>
        </p:spPr>
        <p:txBody>
          <a:bodyPr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Tuesday</a:t>
            </a:r>
          </a:p>
        </p:txBody>
      </p:sp>
      <p:sp>
        <p:nvSpPr>
          <p:cNvPr id="27" name="TextBox 27"/>
          <p:cNvSpPr txBox="1"/>
          <p:nvPr/>
        </p:nvSpPr>
        <p:spPr>
          <a:xfrm>
            <a:off x="1225347" y="7138038"/>
            <a:ext cx="1431897"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Wednesday</a:t>
            </a:r>
          </a:p>
        </p:txBody>
      </p:sp>
      <p:sp>
        <p:nvSpPr>
          <p:cNvPr id="28" name="TextBox 28"/>
          <p:cNvSpPr txBox="1"/>
          <p:nvPr/>
        </p:nvSpPr>
        <p:spPr>
          <a:xfrm>
            <a:off x="1225347" y="8843154"/>
            <a:ext cx="960686"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Thursday</a:t>
            </a:r>
          </a:p>
        </p:txBody>
      </p:sp>
      <p:sp>
        <p:nvSpPr>
          <p:cNvPr id="29" name="TextBox 29"/>
          <p:cNvSpPr txBox="1"/>
          <p:nvPr/>
        </p:nvSpPr>
        <p:spPr>
          <a:xfrm>
            <a:off x="1225347" y="329502"/>
            <a:ext cx="10073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1158335"/>
            <a:ext cx="10073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2014825"/>
            <a:ext cx="10073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2871315"/>
            <a:ext cx="1268462"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52:</a:t>
            </a:r>
          </a:p>
        </p:txBody>
      </p:sp>
      <p:sp>
        <p:nvSpPr>
          <p:cNvPr id="33" name="TextBox 33"/>
          <p:cNvSpPr txBox="1"/>
          <p:nvPr/>
        </p:nvSpPr>
        <p:spPr>
          <a:xfrm>
            <a:off x="1225347" y="4576431"/>
            <a:ext cx="10073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6281547"/>
            <a:ext cx="100732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7991906"/>
            <a:ext cx="960686"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Rectangle 35">
            <a:extLst>
              <a:ext uri="{FF2B5EF4-FFF2-40B4-BE49-F238E27FC236}">
                <a16:creationId xmlns:a16="http://schemas.microsoft.com/office/drawing/2014/main" id="{6BF67EB2-D056-C534-5A03-5615EC71E536}"/>
              </a:ext>
            </a:extLst>
          </p:cNvPr>
          <p:cNvSpPr/>
          <p:nvPr/>
        </p:nvSpPr>
        <p:spPr>
          <a:xfrm rot="16200000">
            <a:off x="5551456" y="3997302"/>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36157"/>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53106"/>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70055"/>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687004"/>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03954"/>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320903"/>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137852"/>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954802"/>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771751"/>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588700"/>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405649"/>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222599"/>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1225347" y="1138535"/>
            <a:ext cx="804267" cy="218008"/>
          </a:xfrm>
          <a:prstGeom prst="rect">
            <a:avLst/>
          </a:prstGeom>
        </p:spPr>
        <p:txBody>
          <a:bodyPr wrap="square" lIns="0" tIns="0" rIns="0" bIns="0" rtlCol="0" anchor="t">
            <a:spAutoFit/>
          </a:bodyPr>
          <a:lstStyle/>
          <a:p>
            <a:pPr algn="ctr">
              <a:lnSpc>
                <a:spcPts val="1679"/>
              </a:lnSpc>
            </a:pPr>
            <a:r>
              <a:rPr lang="en-US" sz="1200" dirty="0">
                <a:solidFill>
                  <a:srgbClr val="000000"/>
                </a:solidFill>
                <a:latin typeface="Lexend Mega"/>
                <a:ea typeface="Lexend Mega"/>
                <a:cs typeface="Lexend Mega"/>
                <a:sym typeface="Lexend Mega"/>
              </a:rPr>
              <a:t>Friday</a:t>
            </a:r>
          </a:p>
        </p:txBody>
      </p:sp>
      <p:sp>
        <p:nvSpPr>
          <p:cNvPr id="27" name="TextBox 27"/>
          <p:cNvSpPr txBox="1"/>
          <p:nvPr/>
        </p:nvSpPr>
        <p:spPr>
          <a:xfrm>
            <a:off x="1225347" y="2762909"/>
            <a:ext cx="961132"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Saturday</a:t>
            </a:r>
          </a:p>
        </p:txBody>
      </p:sp>
      <p:sp>
        <p:nvSpPr>
          <p:cNvPr id="28" name="TextBox 28"/>
          <p:cNvSpPr txBox="1"/>
          <p:nvPr/>
        </p:nvSpPr>
        <p:spPr>
          <a:xfrm>
            <a:off x="1225347" y="4392069"/>
            <a:ext cx="769590"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Sunday</a:t>
            </a:r>
          </a:p>
        </p:txBody>
      </p:sp>
      <p:sp>
        <p:nvSpPr>
          <p:cNvPr id="29" name="TextBox 29"/>
          <p:cNvSpPr txBox="1"/>
          <p:nvPr/>
        </p:nvSpPr>
        <p:spPr>
          <a:xfrm>
            <a:off x="2588198" y="6018812"/>
            <a:ext cx="4308752"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is considered to be a small win each day?</a:t>
            </a:r>
          </a:p>
          <a:p>
            <a:pPr algn="ctr">
              <a:lnSpc>
                <a:spcPts val="1679"/>
              </a:lnSpc>
            </a:pPr>
            <a:endParaRPr lang="en-US" sz="1200">
              <a:solidFill>
                <a:srgbClr val="000000"/>
              </a:solidFill>
              <a:latin typeface="Lexend Mega"/>
              <a:ea typeface="Lexend Mega"/>
              <a:cs typeface="Lexend Mega"/>
              <a:sym typeface="Lexend Mega"/>
            </a:endParaRPr>
          </a:p>
        </p:txBody>
      </p:sp>
      <p:sp>
        <p:nvSpPr>
          <p:cNvPr id="30" name="TextBox 30"/>
          <p:cNvSpPr txBox="1"/>
          <p:nvPr/>
        </p:nvSpPr>
        <p:spPr>
          <a:xfrm>
            <a:off x="1225347" y="6861967"/>
            <a:ext cx="804267"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Monday</a:t>
            </a:r>
          </a:p>
        </p:txBody>
      </p:sp>
      <p:sp>
        <p:nvSpPr>
          <p:cNvPr id="31" name="TextBox 31"/>
          <p:cNvSpPr txBox="1"/>
          <p:nvPr/>
        </p:nvSpPr>
        <p:spPr>
          <a:xfrm>
            <a:off x="1225347" y="8484899"/>
            <a:ext cx="853678" cy="1885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Tuesday</a:t>
            </a:r>
          </a:p>
        </p:txBody>
      </p:sp>
      <p:sp>
        <p:nvSpPr>
          <p:cNvPr id="32" name="TextBox 32"/>
          <p:cNvSpPr txBox="1"/>
          <p:nvPr/>
        </p:nvSpPr>
        <p:spPr>
          <a:xfrm>
            <a:off x="1225347" y="310805"/>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1949305"/>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3587805"/>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5226305"/>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7678916"/>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9312815"/>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6018812"/>
            <a:ext cx="1266379"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53:</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Rectangle 38">
            <a:extLst>
              <a:ext uri="{FF2B5EF4-FFF2-40B4-BE49-F238E27FC236}">
                <a16:creationId xmlns:a16="http://schemas.microsoft.com/office/drawing/2014/main" id="{2B7AB514-C556-88CA-7ECE-FA8B2F50AE6B}"/>
              </a:ext>
            </a:extLst>
          </p:cNvPr>
          <p:cNvSpPr/>
          <p:nvPr/>
        </p:nvSpPr>
        <p:spPr>
          <a:xfrm rot="16200000">
            <a:off x="5528384" y="4285069"/>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57925"/>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30253"/>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2002582"/>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7491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747238"/>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619567"/>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491895"/>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36422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236552"/>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108880"/>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981209"/>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1218945" y="337175"/>
            <a:ext cx="1173063"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Wednesday</a:t>
            </a:r>
          </a:p>
        </p:txBody>
      </p:sp>
      <p:sp>
        <p:nvSpPr>
          <p:cNvPr id="25" name="TextBox 25"/>
          <p:cNvSpPr txBox="1"/>
          <p:nvPr/>
        </p:nvSpPr>
        <p:spPr>
          <a:xfrm>
            <a:off x="1218945" y="2081832"/>
            <a:ext cx="960686"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Thursday</a:t>
            </a:r>
          </a:p>
        </p:txBody>
      </p:sp>
      <p:sp>
        <p:nvSpPr>
          <p:cNvPr id="26" name="TextBox 26"/>
          <p:cNvSpPr txBox="1"/>
          <p:nvPr/>
        </p:nvSpPr>
        <p:spPr>
          <a:xfrm>
            <a:off x="1225347" y="3783272"/>
            <a:ext cx="806202" cy="218008"/>
          </a:xfrm>
          <a:prstGeom prst="rect">
            <a:avLst/>
          </a:prstGeom>
        </p:spPr>
        <p:txBody>
          <a:bodyPr wrap="square" lIns="0" tIns="0" rIns="0" bIns="0" rtlCol="0" anchor="t">
            <a:spAutoFit/>
          </a:bodyPr>
          <a:lstStyle/>
          <a:p>
            <a:pPr algn="ctr">
              <a:lnSpc>
                <a:spcPts val="1679"/>
              </a:lnSpc>
            </a:pPr>
            <a:r>
              <a:rPr lang="en-US" sz="1200" dirty="0">
                <a:solidFill>
                  <a:srgbClr val="000000"/>
                </a:solidFill>
                <a:latin typeface="Lexend Mega"/>
                <a:ea typeface="Lexend Mega"/>
                <a:cs typeface="Lexend Mega"/>
                <a:sym typeface="Lexend Mega"/>
              </a:rPr>
              <a:t>Friday</a:t>
            </a:r>
          </a:p>
        </p:txBody>
      </p:sp>
      <p:sp>
        <p:nvSpPr>
          <p:cNvPr id="27" name="TextBox 27"/>
          <p:cNvSpPr txBox="1"/>
          <p:nvPr/>
        </p:nvSpPr>
        <p:spPr>
          <a:xfrm>
            <a:off x="1225347" y="5526732"/>
            <a:ext cx="961132"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Saturday</a:t>
            </a:r>
          </a:p>
        </p:txBody>
      </p:sp>
      <p:sp>
        <p:nvSpPr>
          <p:cNvPr id="28" name="TextBox 28"/>
          <p:cNvSpPr txBox="1"/>
          <p:nvPr/>
        </p:nvSpPr>
        <p:spPr>
          <a:xfrm>
            <a:off x="1218945" y="7315802"/>
            <a:ext cx="769590" cy="188595"/>
          </a:xfrm>
          <a:prstGeom prst="rect">
            <a:avLst/>
          </a:prstGeom>
        </p:spPr>
        <p:txBody>
          <a:bodyPr lIns="0" tIns="0" rIns="0" bIns="0" rtlCol="0" anchor="t">
            <a:spAutoFit/>
          </a:bodyPr>
          <a:lstStyle/>
          <a:p>
            <a:pPr algn="ctr">
              <a:lnSpc>
                <a:spcPts val="1679"/>
              </a:lnSpc>
            </a:pPr>
            <a:r>
              <a:rPr lang="en-US" sz="1200">
                <a:solidFill>
                  <a:srgbClr val="000000"/>
                </a:solidFill>
                <a:latin typeface="Lexend Mega"/>
                <a:ea typeface="Lexend Mega"/>
                <a:cs typeface="Lexend Mega"/>
                <a:sym typeface="Lexend Mega"/>
              </a:rPr>
              <a:t>Sunday</a:t>
            </a:r>
          </a:p>
        </p:txBody>
      </p:sp>
      <p:sp>
        <p:nvSpPr>
          <p:cNvPr id="29" name="TextBox 29"/>
          <p:cNvSpPr txBox="1"/>
          <p:nvPr/>
        </p:nvSpPr>
        <p:spPr>
          <a:xfrm>
            <a:off x="2595550" y="9016045"/>
            <a:ext cx="4214068" cy="60769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What values are you grateful in having, </a:t>
            </a:r>
          </a:p>
          <a:p>
            <a:pPr algn="l">
              <a:lnSpc>
                <a:spcPts val="1679"/>
              </a:lnSpc>
            </a:pPr>
            <a:r>
              <a:rPr lang="en-US" sz="1200">
                <a:solidFill>
                  <a:srgbClr val="000000"/>
                </a:solidFill>
                <a:latin typeface="Lexend Mega"/>
                <a:ea typeface="Lexend Mega"/>
                <a:cs typeface="Lexend Mega"/>
                <a:sym typeface="Lexend Mega"/>
              </a:rPr>
              <a:t>sharing, or achieving?</a:t>
            </a:r>
          </a:p>
          <a:p>
            <a:pPr algn="ctr">
              <a:lnSpc>
                <a:spcPts val="1679"/>
              </a:lnSpc>
            </a:pPr>
            <a:endParaRPr lang="en-US" sz="1200">
              <a:solidFill>
                <a:srgbClr val="000000"/>
              </a:solidFill>
              <a:latin typeface="Lexend Mega"/>
              <a:ea typeface="Lexend Mega"/>
              <a:cs typeface="Lexend Mega"/>
              <a:sym typeface="Lexend Mega"/>
            </a:endParaRPr>
          </a:p>
        </p:txBody>
      </p:sp>
      <p:sp>
        <p:nvSpPr>
          <p:cNvPr id="30" name="TextBox 30"/>
          <p:cNvSpPr txBox="1"/>
          <p:nvPr/>
        </p:nvSpPr>
        <p:spPr>
          <a:xfrm>
            <a:off x="1225347" y="1228985"/>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2954160"/>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4721078"/>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18945" y="6465735"/>
            <a:ext cx="960686"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8191342"/>
            <a:ext cx="96113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18945" y="9016045"/>
            <a:ext cx="1272778"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54:</a:t>
            </a:r>
          </a:p>
          <a:p>
            <a:pPr algn="l">
              <a:lnSpc>
                <a:spcPts val="1679"/>
              </a:lnSpc>
            </a:pPr>
            <a:endParaRPr lang="en-US" sz="1200">
              <a:solidFill>
                <a:srgbClr val="000000"/>
              </a:solidFill>
              <a:latin typeface="Lexend Mega"/>
              <a:ea typeface="Lexend Mega"/>
              <a:cs typeface="Lexend Mega"/>
              <a:sym typeface="Lexend Mega"/>
            </a:endParaRPr>
          </a:p>
        </p:txBody>
      </p:sp>
      <p:sp>
        <p:nvSpPr>
          <p:cNvPr id="36" name="Rectangle 35">
            <a:extLst>
              <a:ext uri="{FF2B5EF4-FFF2-40B4-BE49-F238E27FC236}">
                <a16:creationId xmlns:a16="http://schemas.microsoft.com/office/drawing/2014/main" id="{955ACF7D-AE94-9D6E-76DF-BAE9B1BBEDE3}"/>
              </a:ext>
            </a:extLst>
          </p:cNvPr>
          <p:cNvSpPr/>
          <p:nvPr/>
        </p:nvSpPr>
        <p:spPr>
          <a:xfrm rot="16200000">
            <a:off x="5527953" y="3822590"/>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49395"/>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905000"/>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660605"/>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416210"/>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171814"/>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3927419"/>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4683024"/>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438629"/>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194234"/>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694899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7705444"/>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8536409"/>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6" name="Group 26"/>
          <p:cNvGrpSpPr/>
          <p:nvPr/>
        </p:nvGrpSpPr>
        <p:grpSpPr>
          <a:xfrm>
            <a:off x="1042873" y="9216653"/>
            <a:ext cx="5686653" cy="535690"/>
            <a:chOff x="0" y="0"/>
            <a:chExt cx="14396306" cy="1356151"/>
          </a:xfrm>
        </p:grpSpPr>
        <p:sp>
          <p:nvSpPr>
            <p:cNvPr id="27" name="Freeform 2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8" name="TextBox 28"/>
          <p:cNvSpPr txBox="1"/>
          <p:nvPr/>
        </p:nvSpPr>
        <p:spPr>
          <a:xfrm>
            <a:off x="2595550" y="7006149"/>
            <a:ext cx="3582442" cy="636456"/>
          </a:xfrm>
          <a:prstGeom prst="rect">
            <a:avLst/>
          </a:prstGeom>
        </p:spPr>
        <p:txBody>
          <a:bodyPr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What are your clear expectations </a:t>
            </a:r>
          </a:p>
          <a:p>
            <a:pPr algn="l">
              <a:lnSpc>
                <a:spcPts val="1679"/>
              </a:lnSpc>
            </a:pPr>
            <a:r>
              <a:rPr lang="en-US" sz="1200" dirty="0">
                <a:solidFill>
                  <a:srgbClr val="000000"/>
                </a:solidFill>
                <a:latin typeface="Lexend Mega"/>
                <a:ea typeface="Lexend Mega"/>
                <a:cs typeface="Lexend Mega"/>
                <a:sym typeface="Lexend Mega"/>
              </a:rPr>
              <a:t>for yourself?</a:t>
            </a:r>
          </a:p>
          <a:p>
            <a:pPr algn="ctr">
              <a:lnSpc>
                <a:spcPts val="1679"/>
              </a:lnSpc>
            </a:pPr>
            <a:endParaRPr lang="en-US" sz="1200" dirty="0">
              <a:solidFill>
                <a:srgbClr val="000000"/>
              </a:solidFill>
              <a:latin typeface="Lexend Mega"/>
              <a:ea typeface="Lexend Mega"/>
              <a:cs typeface="Lexend Mega"/>
              <a:sym typeface="Lexend Mega"/>
            </a:endParaRPr>
          </a:p>
        </p:txBody>
      </p:sp>
      <p:sp>
        <p:nvSpPr>
          <p:cNvPr id="29" name="TextBox 29"/>
          <p:cNvSpPr txBox="1"/>
          <p:nvPr/>
        </p:nvSpPr>
        <p:spPr>
          <a:xfrm>
            <a:off x="1225346" y="316355"/>
            <a:ext cx="9844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1073785"/>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249546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4002780"/>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325106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475838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551398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7" y="6269594"/>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1225347" y="7784694"/>
            <a:ext cx="984452" cy="216306"/>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8" name="TextBox 38"/>
          <p:cNvSpPr txBox="1"/>
          <p:nvPr/>
        </p:nvSpPr>
        <p:spPr>
          <a:xfrm>
            <a:off x="1225347" y="9299793"/>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9" name="TextBox 39"/>
          <p:cNvSpPr txBox="1"/>
          <p:nvPr/>
        </p:nvSpPr>
        <p:spPr>
          <a:xfrm>
            <a:off x="1225347" y="8536409"/>
            <a:ext cx="9844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40" name="TextBox 40"/>
          <p:cNvSpPr txBox="1"/>
          <p:nvPr/>
        </p:nvSpPr>
        <p:spPr>
          <a:xfrm>
            <a:off x="1225347" y="1713265"/>
            <a:ext cx="1268016"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55:</a:t>
            </a:r>
          </a:p>
          <a:p>
            <a:pPr algn="l">
              <a:lnSpc>
                <a:spcPts val="1679"/>
              </a:lnSpc>
            </a:pPr>
            <a:endParaRPr lang="en-US" sz="1200">
              <a:solidFill>
                <a:srgbClr val="000000"/>
              </a:solidFill>
              <a:latin typeface="Lexend Mega"/>
              <a:ea typeface="Lexend Mega"/>
              <a:cs typeface="Lexend Mega"/>
              <a:sym typeface="Lexend Mega"/>
            </a:endParaRPr>
          </a:p>
        </p:txBody>
      </p:sp>
      <p:sp>
        <p:nvSpPr>
          <p:cNvPr id="41" name="TextBox 41"/>
          <p:cNvSpPr txBox="1"/>
          <p:nvPr/>
        </p:nvSpPr>
        <p:spPr>
          <a:xfrm>
            <a:off x="2595550" y="1713265"/>
            <a:ext cx="3844528" cy="636456"/>
          </a:xfrm>
          <a:prstGeom prst="rect">
            <a:avLst/>
          </a:prstGeom>
        </p:spPr>
        <p:txBody>
          <a:bodyPr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What are the 6 happiest thoughts in </a:t>
            </a:r>
          </a:p>
          <a:p>
            <a:pPr algn="l">
              <a:lnSpc>
                <a:spcPts val="1679"/>
              </a:lnSpc>
            </a:pPr>
            <a:r>
              <a:rPr lang="en-US" sz="1200" dirty="0">
                <a:solidFill>
                  <a:srgbClr val="000000"/>
                </a:solidFill>
                <a:latin typeface="Lexend Mega"/>
                <a:ea typeface="Lexend Mega"/>
                <a:cs typeface="Lexend Mega"/>
                <a:sym typeface="Lexend Mega"/>
              </a:rPr>
              <a:t>your life?</a:t>
            </a:r>
          </a:p>
          <a:p>
            <a:pPr algn="ctr">
              <a:lnSpc>
                <a:spcPts val="1679"/>
              </a:lnSpc>
            </a:pPr>
            <a:endParaRPr lang="en-US" sz="1200" dirty="0">
              <a:solidFill>
                <a:srgbClr val="000000"/>
              </a:solidFill>
              <a:latin typeface="Lexend Mega"/>
              <a:ea typeface="Lexend Mega"/>
              <a:cs typeface="Lexend Mega"/>
              <a:sym typeface="Lexend Mega"/>
            </a:endParaRPr>
          </a:p>
        </p:txBody>
      </p:sp>
      <p:sp>
        <p:nvSpPr>
          <p:cNvPr id="42" name="TextBox 42"/>
          <p:cNvSpPr txBox="1"/>
          <p:nvPr/>
        </p:nvSpPr>
        <p:spPr>
          <a:xfrm>
            <a:off x="1225347" y="6992974"/>
            <a:ext cx="4893915"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57:</a:t>
            </a:r>
          </a:p>
          <a:p>
            <a:pPr algn="l">
              <a:lnSpc>
                <a:spcPts val="1679"/>
              </a:lnSpc>
            </a:pPr>
            <a:endParaRPr lang="en-US" sz="1200">
              <a:solidFill>
                <a:srgbClr val="000000"/>
              </a:solidFill>
              <a:latin typeface="Lexend Mega"/>
              <a:ea typeface="Lexend Mega"/>
              <a:cs typeface="Lexend Mega"/>
              <a:sym typeface="Lexend Mega"/>
            </a:endParaRPr>
          </a:p>
        </p:txBody>
      </p:sp>
      <p:sp>
        <p:nvSpPr>
          <p:cNvPr id="43" name="Rectangle 42">
            <a:extLst>
              <a:ext uri="{FF2B5EF4-FFF2-40B4-BE49-F238E27FC236}">
                <a16:creationId xmlns:a16="http://schemas.microsoft.com/office/drawing/2014/main" id="{CEE0B2E6-1E7F-05B5-8B29-2EE75A8961A6}"/>
              </a:ext>
            </a:extLst>
          </p:cNvPr>
          <p:cNvSpPr/>
          <p:nvPr/>
        </p:nvSpPr>
        <p:spPr>
          <a:xfrm rot="16200000">
            <a:off x="5567405" y="437538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C0DF">
                <a:alpha val="100000"/>
              </a:srgbClr>
            </a:gs>
            <a:gs pos="100000">
              <a:srgbClr val="FFDE5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94509"/>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978170"/>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761831"/>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545492"/>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329153"/>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112814"/>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4896474"/>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5680135"/>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463796"/>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247457"/>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031118"/>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8814779"/>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1225346" y="273759"/>
            <a:ext cx="10606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7" name="TextBox 27"/>
          <p:cNvSpPr txBox="1"/>
          <p:nvPr/>
        </p:nvSpPr>
        <p:spPr>
          <a:xfrm>
            <a:off x="1225347" y="1841081"/>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8" name="TextBox 28"/>
          <p:cNvSpPr txBox="1"/>
          <p:nvPr/>
        </p:nvSpPr>
        <p:spPr>
          <a:xfrm>
            <a:off x="1225347" y="2624742"/>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29" name="TextBox 29"/>
          <p:cNvSpPr txBox="1"/>
          <p:nvPr/>
        </p:nvSpPr>
        <p:spPr>
          <a:xfrm>
            <a:off x="1225347" y="3408403"/>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0" name="TextBox 30"/>
          <p:cNvSpPr txBox="1"/>
          <p:nvPr/>
        </p:nvSpPr>
        <p:spPr>
          <a:xfrm>
            <a:off x="1225347" y="4192064"/>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1" name="TextBox 31"/>
          <p:cNvSpPr txBox="1"/>
          <p:nvPr/>
        </p:nvSpPr>
        <p:spPr>
          <a:xfrm>
            <a:off x="1225347" y="4975724"/>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2" name="TextBox 32"/>
          <p:cNvSpPr txBox="1"/>
          <p:nvPr/>
        </p:nvSpPr>
        <p:spPr>
          <a:xfrm>
            <a:off x="1225347" y="5759385"/>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3" name="TextBox 33"/>
          <p:cNvSpPr txBox="1"/>
          <p:nvPr/>
        </p:nvSpPr>
        <p:spPr>
          <a:xfrm>
            <a:off x="1225347" y="6543046"/>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4" name="TextBox 34"/>
          <p:cNvSpPr txBox="1"/>
          <p:nvPr/>
        </p:nvSpPr>
        <p:spPr>
          <a:xfrm>
            <a:off x="1225347" y="7326707"/>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5" name="TextBox 35"/>
          <p:cNvSpPr txBox="1"/>
          <p:nvPr/>
        </p:nvSpPr>
        <p:spPr>
          <a:xfrm>
            <a:off x="1225347" y="8110368"/>
            <a:ext cx="106065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6" name="TextBox 36"/>
          <p:cNvSpPr txBox="1"/>
          <p:nvPr/>
        </p:nvSpPr>
        <p:spPr>
          <a:xfrm>
            <a:off x="1225346" y="8894029"/>
            <a:ext cx="832053"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Lexend Mega"/>
                <a:ea typeface="Lexend Mega"/>
                <a:cs typeface="Lexend Mega"/>
                <a:sym typeface="Lexend Mega"/>
              </a:rPr>
              <a:t>Answer:</a:t>
            </a:r>
          </a:p>
        </p:txBody>
      </p:sp>
      <p:sp>
        <p:nvSpPr>
          <p:cNvPr id="37" name="TextBox 37"/>
          <p:cNvSpPr txBox="1"/>
          <p:nvPr/>
        </p:nvSpPr>
        <p:spPr>
          <a:xfrm>
            <a:off x="2597491" y="1042180"/>
            <a:ext cx="3582442" cy="636456"/>
          </a:xfrm>
          <a:prstGeom prst="rect">
            <a:avLst/>
          </a:prstGeom>
        </p:spPr>
        <p:txBody>
          <a:bodyPr lIns="0" tIns="0" rIns="0" bIns="0" rtlCol="0" anchor="t">
            <a:spAutoFit/>
          </a:bodyPr>
          <a:lstStyle/>
          <a:p>
            <a:pPr>
              <a:lnSpc>
                <a:spcPts val="1679"/>
              </a:lnSpc>
            </a:pPr>
            <a:r>
              <a:rPr lang="en-US" sz="1200" dirty="0">
                <a:solidFill>
                  <a:srgbClr val="000000"/>
                </a:solidFill>
                <a:latin typeface="Lexend Mega"/>
                <a:ea typeface="Lexend Mega"/>
                <a:cs typeface="Lexend Mega"/>
                <a:sym typeface="Lexend Mega"/>
              </a:rPr>
              <a:t>What are your clear expectations </a:t>
            </a:r>
          </a:p>
          <a:p>
            <a:pPr algn="l">
              <a:lnSpc>
                <a:spcPts val="1679"/>
              </a:lnSpc>
            </a:pPr>
            <a:r>
              <a:rPr lang="en-US" sz="1200" dirty="0">
                <a:solidFill>
                  <a:srgbClr val="000000"/>
                </a:solidFill>
                <a:latin typeface="Lexend Mega"/>
                <a:ea typeface="Lexend Mega"/>
                <a:cs typeface="Lexend Mega"/>
                <a:sym typeface="Lexend Mega"/>
              </a:rPr>
              <a:t>from me?</a:t>
            </a:r>
          </a:p>
          <a:p>
            <a:pPr algn="ctr">
              <a:lnSpc>
                <a:spcPts val="1679"/>
              </a:lnSpc>
            </a:pPr>
            <a:endParaRPr lang="en-US" sz="1200" dirty="0">
              <a:solidFill>
                <a:srgbClr val="000000"/>
              </a:solidFill>
              <a:latin typeface="Lexend Mega"/>
              <a:ea typeface="Lexend Mega"/>
              <a:cs typeface="Lexend Mega"/>
              <a:sym typeface="Lexend Mega"/>
            </a:endParaRPr>
          </a:p>
        </p:txBody>
      </p:sp>
      <p:sp>
        <p:nvSpPr>
          <p:cNvPr id="38" name="TextBox 38"/>
          <p:cNvSpPr txBox="1"/>
          <p:nvPr/>
        </p:nvSpPr>
        <p:spPr>
          <a:xfrm>
            <a:off x="1225347" y="1042180"/>
            <a:ext cx="1273969" cy="398145"/>
          </a:xfrm>
          <a:prstGeom prst="rect">
            <a:avLst/>
          </a:prstGeom>
        </p:spPr>
        <p:txBody>
          <a:bodyPr lIns="0" tIns="0" rIns="0" bIns="0" rtlCol="0" anchor="t">
            <a:spAutoFit/>
          </a:bodyPr>
          <a:lstStyle/>
          <a:p>
            <a:pPr algn="l">
              <a:lnSpc>
                <a:spcPts val="1679"/>
              </a:lnSpc>
            </a:pPr>
            <a:r>
              <a:rPr lang="en-US" sz="1200">
                <a:solidFill>
                  <a:srgbClr val="000000"/>
                </a:solidFill>
                <a:latin typeface="Lexend Mega"/>
                <a:ea typeface="Lexend Mega"/>
                <a:cs typeface="Lexend Mega"/>
                <a:sym typeface="Lexend Mega"/>
              </a:rPr>
              <a:t>Question 58:</a:t>
            </a:r>
          </a:p>
          <a:p>
            <a:pPr algn="l">
              <a:lnSpc>
                <a:spcPts val="1679"/>
              </a:lnSpc>
            </a:pPr>
            <a:endParaRPr lang="en-US" sz="1200">
              <a:solidFill>
                <a:srgbClr val="000000"/>
              </a:solidFill>
              <a:latin typeface="Lexend Mega"/>
              <a:ea typeface="Lexend Mega"/>
              <a:cs typeface="Lexend Mega"/>
              <a:sym typeface="Lexend Mega"/>
            </a:endParaRPr>
          </a:p>
        </p:txBody>
      </p:sp>
      <p:sp>
        <p:nvSpPr>
          <p:cNvPr id="39" name="Rectangle 38">
            <a:extLst>
              <a:ext uri="{FF2B5EF4-FFF2-40B4-BE49-F238E27FC236}">
                <a16:creationId xmlns:a16="http://schemas.microsoft.com/office/drawing/2014/main" id="{1DD0629E-B4B5-05A6-6672-C54D4310D486}"/>
              </a:ext>
            </a:extLst>
          </p:cNvPr>
          <p:cNvSpPr/>
          <p:nvPr/>
        </p:nvSpPr>
        <p:spPr>
          <a:xfrm rot="16200000">
            <a:off x="5567405" y="401541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727535" y="5714637"/>
            <a:ext cx="6211875" cy="210097"/>
            <a:chOff x="0" y="0"/>
            <a:chExt cx="16897359" cy="571500"/>
          </a:xfrm>
        </p:grpSpPr>
        <p:sp>
          <p:nvSpPr>
            <p:cNvPr id="3" name="Freeform 3"/>
            <p:cNvSpPr/>
            <p:nvPr/>
          </p:nvSpPr>
          <p:spPr>
            <a:xfrm>
              <a:off x="0" y="255270"/>
              <a:ext cx="16897359" cy="69850"/>
            </a:xfrm>
            <a:custGeom>
              <a:avLst/>
              <a:gdLst/>
              <a:ahLst/>
              <a:cxnLst/>
              <a:rect l="l" t="t" r="r" b="b"/>
              <a:pathLst>
                <a:path w="16897359" h="69850">
                  <a:moveTo>
                    <a:pt x="16606529" y="0"/>
                  </a:moveTo>
                  <a:lnTo>
                    <a:pt x="0" y="0"/>
                  </a:lnTo>
                  <a:lnTo>
                    <a:pt x="0" y="69850"/>
                  </a:lnTo>
                  <a:lnTo>
                    <a:pt x="16897359" y="69850"/>
                  </a:lnTo>
                  <a:lnTo>
                    <a:pt x="16897359" y="0"/>
                  </a:lnTo>
                  <a:close/>
                </a:path>
              </a:pathLst>
            </a:custGeom>
            <a:solidFill>
              <a:srgbClr val="F4F0EB"/>
            </a:solidFill>
          </p:spPr>
        </p:sp>
      </p:grpSp>
      <p:grpSp>
        <p:nvGrpSpPr>
          <p:cNvPr id="4" name="Group 4"/>
          <p:cNvGrpSpPr/>
          <p:nvPr/>
        </p:nvGrpSpPr>
        <p:grpSpPr>
          <a:xfrm>
            <a:off x="608130" y="2122260"/>
            <a:ext cx="1540545" cy="1540545"/>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6" name="TextBox 6"/>
          <p:cNvSpPr txBox="1"/>
          <p:nvPr/>
        </p:nvSpPr>
        <p:spPr>
          <a:xfrm>
            <a:off x="0" y="318876"/>
            <a:ext cx="7772400" cy="417322"/>
          </a:xfrm>
          <a:prstGeom prst="rect">
            <a:avLst/>
          </a:prstGeom>
        </p:spPr>
        <p:txBody>
          <a:bodyPr lIns="0" tIns="0" rIns="0" bIns="0" rtlCol="0" anchor="t">
            <a:spAutoFit/>
          </a:bodyPr>
          <a:lstStyle/>
          <a:p>
            <a:pPr marL="0" lvl="0" indent="0" algn="ctr">
              <a:lnSpc>
                <a:spcPts val="3104"/>
              </a:lnSpc>
              <a:spcBef>
                <a:spcPct val="0"/>
              </a:spcBef>
            </a:pPr>
            <a:r>
              <a:rPr lang="en-US" sz="3200" spc="633">
                <a:solidFill>
                  <a:srgbClr val="5E17EB"/>
                </a:solidFill>
                <a:latin typeface="Montserrat Classic"/>
                <a:ea typeface="Montserrat Classic"/>
                <a:cs typeface="Montserrat Classic"/>
                <a:sym typeface="Montserrat Classic"/>
              </a:rPr>
              <a:t>DIVINITY VIRTUE TIMELINE</a:t>
            </a:r>
          </a:p>
        </p:txBody>
      </p:sp>
      <p:sp>
        <p:nvSpPr>
          <p:cNvPr id="7" name="TextBox 7"/>
          <p:cNvSpPr txBox="1"/>
          <p:nvPr/>
        </p:nvSpPr>
        <p:spPr>
          <a:xfrm>
            <a:off x="779580" y="1031473"/>
            <a:ext cx="6326333" cy="643636"/>
          </a:xfrm>
          <a:prstGeom prst="rect">
            <a:avLst/>
          </a:prstGeom>
        </p:spPr>
        <p:txBody>
          <a:bodyPr lIns="0" tIns="0" rIns="0" bIns="0" rtlCol="0" anchor="t">
            <a:spAutoFit/>
          </a:bodyPr>
          <a:lstStyle/>
          <a:p>
            <a:pPr marL="0" lvl="0" indent="0" algn="l">
              <a:lnSpc>
                <a:spcPts val="1727"/>
              </a:lnSpc>
              <a:spcBef>
                <a:spcPct val="0"/>
              </a:spcBef>
            </a:pPr>
            <a:r>
              <a:rPr lang="en-US" sz="1100" spc="41">
                <a:solidFill>
                  <a:srgbClr val="000000"/>
                </a:solidFill>
                <a:latin typeface="Canva Sans"/>
                <a:ea typeface="Canva Sans"/>
                <a:cs typeface="Canva Sans"/>
                <a:sym typeface="Canva Sans"/>
              </a:rPr>
              <a:t>J</a:t>
            </a:r>
            <a:r>
              <a:rPr lang="en-US" sz="1100" spc="41">
                <a:solidFill>
                  <a:srgbClr val="000000"/>
                </a:solidFill>
                <a:latin typeface="Canva Sans Bold"/>
                <a:ea typeface="Canva Sans Bold"/>
                <a:cs typeface="Canva Sans Bold"/>
                <a:sym typeface="Canva Sans Bold"/>
              </a:rPr>
              <a:t>oin us on this dynamic timeline, where every moment is a celebration of progress and a testament to the endless possibilities that lie ahead. Your presence adds richness to our narrative, and we're excited to share this journey with you.</a:t>
            </a:r>
          </a:p>
        </p:txBody>
      </p:sp>
      <p:sp>
        <p:nvSpPr>
          <p:cNvPr id="8" name="TextBox 8"/>
          <p:cNvSpPr txBox="1"/>
          <p:nvPr/>
        </p:nvSpPr>
        <p:spPr>
          <a:xfrm>
            <a:off x="519673" y="2225463"/>
            <a:ext cx="1717458" cy="130556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ONE AWARENESS AND ASSESSMENT</a:t>
            </a:r>
          </a:p>
        </p:txBody>
      </p:sp>
      <p:grpSp>
        <p:nvGrpSpPr>
          <p:cNvPr id="9" name="Group 9"/>
          <p:cNvGrpSpPr/>
          <p:nvPr/>
        </p:nvGrpSpPr>
        <p:grpSpPr>
          <a:xfrm>
            <a:off x="608130" y="4112346"/>
            <a:ext cx="1540545" cy="154054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11" name="TextBox 11"/>
          <p:cNvSpPr txBox="1"/>
          <p:nvPr/>
        </p:nvSpPr>
        <p:spPr>
          <a:xfrm>
            <a:off x="622096" y="4199321"/>
            <a:ext cx="1615035" cy="130556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TWO REPLACE NEGATIVE TRIGGERS</a:t>
            </a:r>
          </a:p>
        </p:txBody>
      </p:sp>
      <p:grpSp>
        <p:nvGrpSpPr>
          <p:cNvPr id="12" name="Group 12"/>
          <p:cNvGrpSpPr/>
          <p:nvPr/>
        </p:nvGrpSpPr>
        <p:grpSpPr>
          <a:xfrm>
            <a:off x="608130" y="6085911"/>
            <a:ext cx="1540545" cy="1540545"/>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14" name="TextBox 14"/>
          <p:cNvSpPr txBox="1"/>
          <p:nvPr/>
        </p:nvSpPr>
        <p:spPr>
          <a:xfrm>
            <a:off x="634899" y="6189113"/>
            <a:ext cx="1487007" cy="130556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THREE ESTABLISH NEW THINGS</a:t>
            </a:r>
          </a:p>
        </p:txBody>
      </p:sp>
      <p:grpSp>
        <p:nvGrpSpPr>
          <p:cNvPr id="15" name="Group 15"/>
          <p:cNvGrpSpPr/>
          <p:nvPr/>
        </p:nvGrpSpPr>
        <p:grpSpPr>
          <a:xfrm>
            <a:off x="608130" y="8075996"/>
            <a:ext cx="1540545" cy="1540545"/>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17" name="TextBox 17"/>
          <p:cNvSpPr txBox="1"/>
          <p:nvPr/>
        </p:nvSpPr>
        <p:spPr>
          <a:xfrm>
            <a:off x="750125" y="8258553"/>
            <a:ext cx="1256555" cy="130556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FOUR MONITOR AND ADJUST</a:t>
            </a:r>
          </a:p>
        </p:txBody>
      </p:sp>
      <p:sp>
        <p:nvSpPr>
          <p:cNvPr id="18" name="TextBox 18"/>
          <p:cNvSpPr txBox="1"/>
          <p:nvPr/>
        </p:nvSpPr>
        <p:spPr>
          <a:xfrm>
            <a:off x="2356761" y="1890750"/>
            <a:ext cx="4975021" cy="208407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Identify Triggers:</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Keep a daily journal to record situations, emotions, or environments that trigger undesired habits.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Evaluate Current Habits:</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Assess your existing habits, distinguishing between positive and negative ones.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Set Clear Goals:</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Define specific, measurable goals for the habits you want to change.</a:t>
            </a:r>
          </a:p>
          <a:p>
            <a:pPr algn="ctr">
              <a:lnSpc>
                <a:spcPts val="1679"/>
              </a:lnSpc>
            </a:pPr>
            <a:endParaRPr lang="en-US" sz="1200">
              <a:solidFill>
                <a:srgbClr val="000000"/>
              </a:solidFill>
              <a:latin typeface="Canva Sans Bold"/>
              <a:ea typeface="Canva Sans Bold"/>
              <a:cs typeface="Canva Sans Bold"/>
              <a:sym typeface="Canva Sans Bold"/>
            </a:endParaRPr>
          </a:p>
        </p:txBody>
      </p:sp>
      <p:sp>
        <p:nvSpPr>
          <p:cNvPr id="19" name="TextBox 19"/>
          <p:cNvSpPr txBox="1"/>
          <p:nvPr/>
        </p:nvSpPr>
        <p:spPr>
          <a:xfrm>
            <a:off x="2447020" y="3955770"/>
            <a:ext cx="4884762" cy="208407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Introduce Positive Cues:</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Identify alternatives for negative triggers, such as stress-relief techniques or healthier activities.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Implement Micro-Habits:</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Break down larger habits into smaller, manageable tasks to make change more achievable.</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Create a Support System:</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Share your goals with friends or family who can offer encouragement and accountability.</a:t>
            </a:r>
          </a:p>
          <a:p>
            <a:pPr algn="l">
              <a:lnSpc>
                <a:spcPts val="1679"/>
              </a:lnSpc>
            </a:pPr>
            <a:endParaRPr lang="en-US" sz="1200">
              <a:solidFill>
                <a:srgbClr val="000000"/>
              </a:solidFill>
              <a:latin typeface="Canva Sans Bold"/>
              <a:ea typeface="Canva Sans Bold"/>
              <a:cs typeface="Canva Sans Bold"/>
              <a:sym typeface="Canva Sans Bold"/>
            </a:endParaRPr>
          </a:p>
        </p:txBody>
      </p:sp>
      <p:sp>
        <p:nvSpPr>
          <p:cNvPr id="20" name="TextBox 20"/>
          <p:cNvSpPr txBox="1"/>
          <p:nvPr/>
        </p:nvSpPr>
        <p:spPr>
          <a:xfrm>
            <a:off x="2447020" y="5968347"/>
            <a:ext cx="4884762" cy="208407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Gradual Implementation:</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Begin integrating new habits into your routine, starting with one or two at a time.</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Consistent Schedule:</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Establish a consistent daily schedule to reinforce the new habits.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Positive Reinforcement:</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Reward yourself for sticking to the new habits, reinforcing the positive change.</a:t>
            </a:r>
          </a:p>
          <a:p>
            <a:pPr algn="l">
              <a:lnSpc>
                <a:spcPts val="1679"/>
              </a:lnSpc>
            </a:pPr>
            <a:endParaRPr lang="en-US" sz="1200">
              <a:solidFill>
                <a:srgbClr val="000000"/>
              </a:solidFill>
              <a:latin typeface="Canva Sans Bold"/>
              <a:ea typeface="Canva Sans Bold"/>
              <a:cs typeface="Canva Sans Bold"/>
              <a:sym typeface="Canva Sans Bold"/>
            </a:endParaRPr>
          </a:p>
        </p:txBody>
      </p:sp>
      <p:sp>
        <p:nvSpPr>
          <p:cNvPr id="21" name="TextBox 21"/>
          <p:cNvSpPr txBox="1"/>
          <p:nvPr/>
        </p:nvSpPr>
        <p:spPr>
          <a:xfrm>
            <a:off x="2447020" y="8056946"/>
            <a:ext cx="4884762" cy="208407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Daily Reflection:</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Reflect on your progress daily, noting successes and areas for improvement.</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Adjust Goals if Necessary:</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Modify goals based on your experiences and insights over the past three weeks.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Celebrate Milestones:</a:t>
            </a:r>
          </a:p>
          <a:p>
            <a:pPr marL="518160" lvl="2" indent="-172720" algn="l">
              <a:lnSpc>
                <a:spcPts val="1679"/>
              </a:lnSpc>
              <a:buFont typeface="Arial"/>
              <a:buChar char="⚬"/>
            </a:pPr>
            <a:r>
              <a:rPr lang="en-US" sz="1200">
                <a:solidFill>
                  <a:srgbClr val="000000"/>
                </a:solidFill>
                <a:latin typeface="Canva Sans Bold"/>
                <a:ea typeface="Canva Sans Bold"/>
                <a:cs typeface="Canva Sans Bold"/>
                <a:sym typeface="Canva Sans Bold"/>
              </a:rPr>
              <a:t>Acknowledge and celebrate the milestones you've achieved during this transformative process.</a:t>
            </a:r>
          </a:p>
          <a:p>
            <a:pPr algn="ctr">
              <a:lnSpc>
                <a:spcPts val="1679"/>
              </a:lnSpc>
            </a:pPr>
            <a:endParaRPr lang="en-US" sz="1200">
              <a:solidFill>
                <a:srgbClr val="000000"/>
              </a:solidFill>
              <a:latin typeface="Canva Sans Bold"/>
              <a:ea typeface="Canva Sans Bold"/>
              <a:cs typeface="Canva Sans Bold"/>
              <a:sym typeface="Canva Sans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F0EB"/>
        </a:solidFill>
        <a:effectLst/>
      </p:bgPr>
    </p:bg>
    <p:spTree>
      <p:nvGrpSpPr>
        <p:cNvPr id="1" name=""/>
        <p:cNvGrpSpPr/>
        <p:nvPr/>
      </p:nvGrpSpPr>
      <p:grpSpPr>
        <a:xfrm>
          <a:off x="0" y="0"/>
          <a:ext cx="0" cy="0"/>
          <a:chOff x="0" y="0"/>
          <a:chExt cx="0" cy="0"/>
        </a:xfrm>
      </p:grpSpPr>
      <p:grpSp>
        <p:nvGrpSpPr>
          <p:cNvPr id="2" name="Group 2"/>
          <p:cNvGrpSpPr/>
          <p:nvPr/>
        </p:nvGrpSpPr>
        <p:grpSpPr>
          <a:xfrm>
            <a:off x="-270653" y="-107527"/>
            <a:ext cx="1735122" cy="10279681"/>
            <a:chOff x="0" y="0"/>
            <a:chExt cx="2313496" cy="13706241"/>
          </a:xfrm>
        </p:grpSpPr>
        <p:pic>
          <p:nvPicPr>
            <p:cNvPr id="3" name="Picture 3"/>
            <p:cNvPicPr>
              <a:picLocks noChangeAspect="1"/>
            </p:cNvPicPr>
            <p:nvPr/>
          </p:nvPicPr>
          <p:blipFill>
            <a:blip r:embed="rId2"/>
            <a:srcRect l="45252" r="45252"/>
            <a:stretch>
              <a:fillRect/>
            </a:stretch>
          </p:blipFill>
          <p:spPr>
            <a:xfrm>
              <a:off x="0" y="0"/>
              <a:ext cx="2313496" cy="13706241"/>
            </a:xfrm>
            <a:prstGeom prst="rect">
              <a:avLst/>
            </a:prstGeom>
          </p:spPr>
        </p:pic>
      </p:grpSp>
      <p:sp>
        <p:nvSpPr>
          <p:cNvPr id="5" name="TextBox 5"/>
          <p:cNvSpPr txBox="1"/>
          <p:nvPr/>
        </p:nvSpPr>
        <p:spPr>
          <a:xfrm>
            <a:off x="2400933" y="2503475"/>
            <a:ext cx="2970535" cy="422763"/>
          </a:xfrm>
          <a:prstGeom prst="rect">
            <a:avLst/>
          </a:prstGeom>
        </p:spPr>
        <p:txBody>
          <a:bodyPr lIns="0" tIns="0" rIns="0" bIns="0" rtlCol="0" anchor="t">
            <a:spAutoFit/>
          </a:bodyPr>
          <a:lstStyle/>
          <a:p>
            <a:pPr marL="0" lvl="0" indent="0" algn="ctr">
              <a:lnSpc>
                <a:spcPts val="3010"/>
              </a:lnSpc>
              <a:spcBef>
                <a:spcPct val="0"/>
              </a:spcBef>
            </a:pPr>
            <a:r>
              <a:rPr lang="en-US" sz="3103">
                <a:solidFill>
                  <a:srgbClr val="000000"/>
                </a:solidFill>
                <a:latin typeface="Tenor Sans"/>
                <a:ea typeface="Tenor Sans"/>
                <a:cs typeface="Tenor Sans"/>
                <a:sym typeface="Tenor Sans"/>
              </a:rPr>
              <a:t>1 year from now</a:t>
            </a:r>
          </a:p>
        </p:txBody>
      </p:sp>
      <p:sp>
        <p:nvSpPr>
          <p:cNvPr id="6" name="TextBox 6"/>
          <p:cNvSpPr txBox="1"/>
          <p:nvPr/>
        </p:nvSpPr>
        <p:spPr>
          <a:xfrm rot="-457692">
            <a:off x="2450548" y="156715"/>
            <a:ext cx="2950302" cy="1561418"/>
          </a:xfrm>
          <a:prstGeom prst="rect">
            <a:avLst/>
          </a:prstGeom>
        </p:spPr>
        <p:txBody>
          <a:bodyPr lIns="0" tIns="0" rIns="0" bIns="0" rtlCol="0" anchor="t">
            <a:spAutoFit/>
          </a:bodyPr>
          <a:lstStyle/>
          <a:p>
            <a:pPr marL="0" lvl="0" indent="0" algn="ctr">
              <a:lnSpc>
                <a:spcPts val="6387"/>
              </a:lnSpc>
              <a:spcBef>
                <a:spcPct val="0"/>
              </a:spcBef>
            </a:pPr>
            <a:r>
              <a:rPr lang="en-US" sz="4068">
                <a:solidFill>
                  <a:srgbClr val="5E17EB"/>
                </a:solidFill>
                <a:latin typeface="Eyesome Script"/>
                <a:ea typeface="Eyesome Script"/>
                <a:cs typeface="Eyesome Script"/>
                <a:sym typeface="Eyesome Script"/>
              </a:rPr>
              <a:t>Divinity Virtues</a:t>
            </a:r>
          </a:p>
        </p:txBody>
      </p:sp>
      <p:grpSp>
        <p:nvGrpSpPr>
          <p:cNvPr id="7" name="Group 7"/>
          <p:cNvGrpSpPr/>
          <p:nvPr/>
        </p:nvGrpSpPr>
        <p:grpSpPr>
          <a:xfrm>
            <a:off x="6187130" y="-427788"/>
            <a:ext cx="1889903" cy="10692696"/>
            <a:chOff x="0" y="0"/>
            <a:chExt cx="2519871" cy="14256928"/>
          </a:xfrm>
        </p:grpSpPr>
        <p:pic>
          <p:nvPicPr>
            <p:cNvPr id="8" name="Picture 8"/>
            <p:cNvPicPr>
              <a:picLocks noChangeAspect="1"/>
            </p:cNvPicPr>
            <p:nvPr/>
          </p:nvPicPr>
          <p:blipFill>
            <a:blip r:embed="rId2"/>
            <a:srcRect l="45028" r="45028"/>
            <a:stretch>
              <a:fillRect/>
            </a:stretch>
          </p:blipFill>
          <p:spPr>
            <a:xfrm>
              <a:off x="0" y="0"/>
              <a:ext cx="2519871" cy="14256928"/>
            </a:xfrm>
            <a:prstGeom prst="rect">
              <a:avLst/>
            </a:prstGeom>
          </p:spPr>
        </p:pic>
      </p:grpSp>
      <p:sp>
        <p:nvSpPr>
          <p:cNvPr id="9" name="TextBox 9"/>
          <p:cNvSpPr txBox="1"/>
          <p:nvPr/>
        </p:nvSpPr>
        <p:spPr>
          <a:xfrm>
            <a:off x="1795165" y="9520928"/>
            <a:ext cx="4391964" cy="600036"/>
          </a:xfrm>
          <a:prstGeom prst="rect">
            <a:avLst/>
          </a:prstGeom>
        </p:spPr>
        <p:txBody>
          <a:bodyPr wrap="square" lIns="0" tIns="0" rIns="0" bIns="0" rtlCol="0" anchor="t">
            <a:spAutoFit/>
          </a:bodyPr>
          <a:lstStyle/>
          <a:p>
            <a:pPr>
              <a:lnSpc>
                <a:spcPts val="5040"/>
              </a:lnSpc>
            </a:pPr>
            <a:r>
              <a:rPr lang="en-US" sz="3600" dirty="0">
                <a:solidFill>
                  <a:srgbClr val="5E17EB"/>
                </a:solidFill>
                <a:latin typeface="Canva Sans Bold"/>
                <a:ea typeface="Canva Sans Bold"/>
                <a:cs typeface="Canva Sans Bold"/>
                <a:sym typeface="Canva Sans Bold"/>
              </a:rPr>
              <a:t>Divinityvirtue.com</a:t>
            </a:r>
          </a:p>
        </p:txBody>
      </p:sp>
      <p:sp>
        <p:nvSpPr>
          <p:cNvPr id="10" name="TextBox 10"/>
          <p:cNvSpPr txBox="1"/>
          <p:nvPr/>
        </p:nvSpPr>
        <p:spPr>
          <a:xfrm>
            <a:off x="1464469" y="2918198"/>
            <a:ext cx="4722662" cy="6602730"/>
          </a:xfrm>
          <a:prstGeom prst="rect">
            <a:avLst/>
          </a:prstGeom>
        </p:spPr>
        <p:txBody>
          <a:bodyPr lIns="0" tIns="0" rIns="0" bIns="0" rtlCol="0" anchor="t">
            <a:spAutoFit/>
          </a:bodyPr>
          <a:lstStyle/>
          <a:p>
            <a:pPr algn="ctr">
              <a:lnSpc>
                <a:spcPts val="2520"/>
              </a:lnSpc>
            </a:pPr>
            <a:r>
              <a:rPr lang="en-US" sz="1800">
                <a:solidFill>
                  <a:srgbClr val="000000"/>
                </a:solidFill>
                <a:latin typeface="Archivo Black"/>
                <a:ea typeface="Archivo Black"/>
                <a:cs typeface="Archivo Black"/>
                <a:sym typeface="Archivo Black"/>
              </a:rPr>
              <a:t>"Our mission is to empower individuals to cultivate positive triggers and habits that lead to lasting personal growth and fulfillment. Over the course of one year, we aim to provide the tools, resources, and support necessary for individuals to identify, establish, and sustain healthy triggers and habits that align with their goals and values. Through consistent practice, reflection, and adaptation, we strive to foster a community of individuals who are committed to continuous self-improvement and resilience in the face of challenges. Together, we will create a ripple effect of positive change that not only transforms individual lives but also contributes to a more thriving and interconnected society."</a:t>
            </a:r>
          </a:p>
        </p:txBody>
      </p:sp>
      <p:sp>
        <p:nvSpPr>
          <p:cNvPr id="11" name="Rectangle 10"/>
          <p:cNvSpPr/>
          <p:nvPr/>
        </p:nvSpPr>
        <p:spPr>
          <a:xfrm>
            <a:off x="1219200" y="1701411"/>
            <a:ext cx="5486400" cy="784830"/>
          </a:xfrm>
          <a:prstGeom prst="rect">
            <a:avLst/>
          </a:prstGeom>
        </p:spPr>
        <p:txBody>
          <a:bodyPr wrap="square">
            <a:spAutoFit/>
          </a:bodyPr>
          <a:lstStyle/>
          <a:p>
            <a:pPr lvl="0" algn="ctr">
              <a:lnSpc>
                <a:spcPts val="2720"/>
              </a:lnSpc>
              <a:spcBef>
                <a:spcPct val="0"/>
              </a:spcBef>
            </a:pPr>
            <a:r>
              <a:rPr lang="en-US" spc="555" dirty="0">
                <a:solidFill>
                  <a:srgbClr val="FF0000"/>
                </a:solidFill>
                <a:latin typeface="Tenor Sans"/>
                <a:ea typeface="Tenor Sans"/>
                <a:cs typeface="Tenor Sans"/>
                <a:sym typeface="Tenor Sans"/>
              </a:rPr>
              <a:t>GRAND VISION ON </a:t>
            </a:r>
          </a:p>
          <a:p>
            <a:pPr lvl="0" algn="ctr">
              <a:lnSpc>
                <a:spcPts val="2720"/>
              </a:lnSpc>
              <a:spcBef>
                <a:spcPct val="0"/>
              </a:spcBef>
            </a:pPr>
            <a:r>
              <a:rPr lang="en-US" spc="555" dirty="0">
                <a:solidFill>
                  <a:srgbClr val="FF0000"/>
                </a:solidFill>
                <a:latin typeface="Tenor Sans"/>
                <a:ea typeface="Tenor Sans"/>
                <a:cs typeface="Tenor Sans"/>
                <a:sym typeface="Tenor Sans"/>
              </a:rPr>
              <a:t>HABITS AND TRIGGERS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2291" y="1524334"/>
            <a:ext cx="6567818" cy="1532635"/>
            <a:chOff x="0" y="0"/>
            <a:chExt cx="3243674" cy="756928"/>
          </a:xfrm>
        </p:grpSpPr>
        <p:sp>
          <p:nvSpPr>
            <p:cNvPr id="3" name="Freeform 3"/>
            <p:cNvSpPr/>
            <p:nvPr/>
          </p:nvSpPr>
          <p:spPr>
            <a:xfrm>
              <a:off x="0" y="0"/>
              <a:ext cx="3243674" cy="756928"/>
            </a:xfrm>
            <a:custGeom>
              <a:avLst/>
              <a:gdLst/>
              <a:ahLst/>
              <a:cxnLst/>
              <a:rect l="l" t="t" r="r" b="b"/>
              <a:pathLst>
                <a:path w="3243674" h="756928">
                  <a:moveTo>
                    <a:pt x="0" y="0"/>
                  </a:moveTo>
                  <a:lnTo>
                    <a:pt x="3243674" y="0"/>
                  </a:lnTo>
                  <a:lnTo>
                    <a:pt x="3243674" y="756928"/>
                  </a:lnTo>
                  <a:lnTo>
                    <a:pt x="0" y="756928"/>
                  </a:lnTo>
                  <a:close/>
                </a:path>
              </a:pathLst>
            </a:custGeom>
            <a:solidFill>
              <a:srgbClr val="F4F0EB"/>
            </a:solidFill>
          </p:spPr>
        </p:sp>
      </p:grpSp>
      <p:grpSp>
        <p:nvGrpSpPr>
          <p:cNvPr id="4" name="Group 4"/>
          <p:cNvGrpSpPr/>
          <p:nvPr/>
        </p:nvGrpSpPr>
        <p:grpSpPr>
          <a:xfrm>
            <a:off x="602291" y="4262883"/>
            <a:ext cx="2100822" cy="1532635"/>
            <a:chOff x="0" y="0"/>
            <a:chExt cx="1037541" cy="756928"/>
          </a:xfrm>
        </p:grpSpPr>
        <p:sp>
          <p:nvSpPr>
            <p:cNvPr id="5" name="Freeform 5"/>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6" name="Group 6"/>
          <p:cNvGrpSpPr/>
          <p:nvPr/>
        </p:nvGrpSpPr>
        <p:grpSpPr>
          <a:xfrm>
            <a:off x="2840280" y="4262883"/>
            <a:ext cx="2100822" cy="1532635"/>
            <a:chOff x="0" y="0"/>
            <a:chExt cx="1037541" cy="756928"/>
          </a:xfrm>
        </p:grpSpPr>
        <p:sp>
          <p:nvSpPr>
            <p:cNvPr id="7" name="Freeform 7"/>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8" name="Group 8"/>
          <p:cNvGrpSpPr/>
          <p:nvPr/>
        </p:nvGrpSpPr>
        <p:grpSpPr>
          <a:xfrm>
            <a:off x="5069286" y="4262883"/>
            <a:ext cx="2100822" cy="1532635"/>
            <a:chOff x="0" y="0"/>
            <a:chExt cx="1037541" cy="756928"/>
          </a:xfrm>
        </p:grpSpPr>
        <p:sp>
          <p:nvSpPr>
            <p:cNvPr id="9" name="Freeform 9"/>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10" name="Group 10"/>
          <p:cNvGrpSpPr/>
          <p:nvPr/>
        </p:nvGrpSpPr>
        <p:grpSpPr>
          <a:xfrm>
            <a:off x="606782" y="3127160"/>
            <a:ext cx="6563327" cy="463289"/>
            <a:chOff x="0" y="0"/>
            <a:chExt cx="3241456" cy="228807"/>
          </a:xfrm>
        </p:grpSpPr>
        <p:sp>
          <p:nvSpPr>
            <p:cNvPr id="11" name="Freeform 11"/>
            <p:cNvSpPr/>
            <p:nvPr/>
          </p:nvSpPr>
          <p:spPr>
            <a:xfrm>
              <a:off x="0" y="0"/>
              <a:ext cx="3241456" cy="228806"/>
            </a:xfrm>
            <a:custGeom>
              <a:avLst/>
              <a:gdLst/>
              <a:ahLst/>
              <a:cxnLst/>
              <a:rect l="l" t="t" r="r" b="b"/>
              <a:pathLst>
                <a:path w="3241456" h="228806">
                  <a:moveTo>
                    <a:pt x="0" y="0"/>
                  </a:moveTo>
                  <a:lnTo>
                    <a:pt x="3241456" y="0"/>
                  </a:lnTo>
                  <a:lnTo>
                    <a:pt x="3241456" y="228806"/>
                  </a:lnTo>
                  <a:lnTo>
                    <a:pt x="0" y="228806"/>
                  </a:lnTo>
                  <a:close/>
                </a:path>
              </a:pathLst>
            </a:custGeom>
            <a:solidFill>
              <a:srgbClr val="F4F0EB"/>
            </a:solidFill>
          </p:spPr>
        </p:sp>
      </p:grpSp>
      <p:sp>
        <p:nvSpPr>
          <p:cNvPr id="12" name="AutoShape 12"/>
          <p:cNvSpPr/>
          <p:nvPr/>
        </p:nvSpPr>
        <p:spPr>
          <a:xfrm rot="5400000">
            <a:off x="1311723" y="3917141"/>
            <a:ext cx="672434" cy="0"/>
          </a:xfrm>
          <a:prstGeom prst="line">
            <a:avLst/>
          </a:prstGeom>
          <a:ln w="19050" cap="rnd">
            <a:solidFill>
              <a:srgbClr val="000000"/>
            </a:solidFill>
            <a:prstDash val="solid"/>
            <a:headEnd type="none" w="sm" len="sm"/>
            <a:tailEnd type="triangle" w="lg" len="med"/>
          </a:ln>
        </p:spPr>
      </p:sp>
      <p:sp>
        <p:nvSpPr>
          <p:cNvPr id="13" name="AutoShape 13"/>
          <p:cNvSpPr/>
          <p:nvPr/>
        </p:nvSpPr>
        <p:spPr>
          <a:xfrm rot="5400000">
            <a:off x="3563999" y="3917141"/>
            <a:ext cx="672434" cy="0"/>
          </a:xfrm>
          <a:prstGeom prst="line">
            <a:avLst/>
          </a:prstGeom>
          <a:ln w="19050" cap="rnd">
            <a:solidFill>
              <a:srgbClr val="000000"/>
            </a:solidFill>
            <a:prstDash val="solid"/>
            <a:headEnd type="none" w="sm" len="sm"/>
            <a:tailEnd type="triangle" w="lg" len="med"/>
          </a:ln>
        </p:spPr>
      </p:sp>
      <p:sp>
        <p:nvSpPr>
          <p:cNvPr id="14" name="AutoShape 14"/>
          <p:cNvSpPr/>
          <p:nvPr/>
        </p:nvSpPr>
        <p:spPr>
          <a:xfrm rot="5400000">
            <a:off x="5773956" y="3917141"/>
            <a:ext cx="672434" cy="0"/>
          </a:xfrm>
          <a:prstGeom prst="line">
            <a:avLst/>
          </a:prstGeom>
          <a:ln w="19050" cap="rnd">
            <a:solidFill>
              <a:srgbClr val="000000"/>
            </a:solidFill>
            <a:prstDash val="solid"/>
            <a:headEnd type="none" w="sm" len="sm"/>
            <a:tailEnd type="triangle" w="lg" len="med"/>
          </a:ln>
        </p:spPr>
      </p:sp>
      <p:sp>
        <p:nvSpPr>
          <p:cNvPr id="15" name="AutoShape 15"/>
          <p:cNvSpPr/>
          <p:nvPr/>
        </p:nvSpPr>
        <p:spPr>
          <a:xfrm>
            <a:off x="609299" y="6953806"/>
            <a:ext cx="2096331" cy="0"/>
          </a:xfrm>
          <a:prstGeom prst="line">
            <a:avLst/>
          </a:prstGeom>
          <a:ln w="19050" cap="rnd">
            <a:solidFill>
              <a:srgbClr val="000000"/>
            </a:solidFill>
            <a:prstDash val="solid"/>
            <a:headEnd type="none" w="sm" len="sm"/>
            <a:tailEnd type="none" w="sm" len="sm"/>
          </a:ln>
        </p:spPr>
      </p:sp>
      <p:sp>
        <p:nvSpPr>
          <p:cNvPr id="16" name="AutoShape 16"/>
          <p:cNvSpPr/>
          <p:nvPr/>
        </p:nvSpPr>
        <p:spPr>
          <a:xfrm>
            <a:off x="609299" y="7302841"/>
            <a:ext cx="2096331" cy="0"/>
          </a:xfrm>
          <a:prstGeom prst="line">
            <a:avLst/>
          </a:prstGeom>
          <a:ln w="19050" cap="rnd">
            <a:solidFill>
              <a:srgbClr val="000000"/>
            </a:solidFill>
            <a:prstDash val="solid"/>
            <a:headEnd type="none" w="sm" len="sm"/>
            <a:tailEnd type="none" w="sm" len="sm"/>
          </a:ln>
        </p:spPr>
        <p:txBody>
          <a:bodyPr/>
          <a:lstStyle/>
          <a:p>
            <a:endParaRPr lang="en-CA" dirty="0"/>
          </a:p>
        </p:txBody>
      </p:sp>
      <p:sp>
        <p:nvSpPr>
          <p:cNvPr id="17" name="AutoShape 17"/>
          <p:cNvSpPr/>
          <p:nvPr/>
        </p:nvSpPr>
        <p:spPr>
          <a:xfrm>
            <a:off x="609299" y="7651875"/>
            <a:ext cx="2096331" cy="0"/>
          </a:xfrm>
          <a:prstGeom prst="line">
            <a:avLst/>
          </a:prstGeom>
          <a:ln w="19050" cap="rnd">
            <a:solidFill>
              <a:srgbClr val="000000"/>
            </a:solidFill>
            <a:prstDash val="solid"/>
            <a:headEnd type="none" w="sm" len="sm"/>
            <a:tailEnd type="none" w="sm" len="sm"/>
          </a:ln>
        </p:spPr>
      </p:sp>
      <p:sp>
        <p:nvSpPr>
          <p:cNvPr id="18" name="AutoShape 18"/>
          <p:cNvSpPr/>
          <p:nvPr/>
        </p:nvSpPr>
        <p:spPr>
          <a:xfrm>
            <a:off x="609299" y="8000909"/>
            <a:ext cx="2096331" cy="0"/>
          </a:xfrm>
          <a:prstGeom prst="line">
            <a:avLst/>
          </a:prstGeom>
          <a:ln w="19050" cap="rnd">
            <a:solidFill>
              <a:srgbClr val="000000"/>
            </a:solidFill>
            <a:prstDash val="solid"/>
            <a:headEnd type="none" w="sm" len="sm"/>
            <a:tailEnd type="none" w="sm" len="sm"/>
          </a:ln>
        </p:spPr>
      </p:sp>
      <p:sp>
        <p:nvSpPr>
          <p:cNvPr id="19" name="AutoShape 19"/>
          <p:cNvSpPr/>
          <p:nvPr/>
        </p:nvSpPr>
        <p:spPr>
          <a:xfrm>
            <a:off x="609299" y="8349943"/>
            <a:ext cx="2096331" cy="0"/>
          </a:xfrm>
          <a:prstGeom prst="line">
            <a:avLst/>
          </a:prstGeom>
          <a:ln w="19050" cap="rnd">
            <a:solidFill>
              <a:srgbClr val="000000"/>
            </a:solidFill>
            <a:prstDash val="solid"/>
            <a:headEnd type="none" w="sm" len="sm"/>
            <a:tailEnd type="none" w="sm" len="sm"/>
          </a:ln>
        </p:spPr>
      </p:sp>
      <p:sp>
        <p:nvSpPr>
          <p:cNvPr id="20" name="AutoShape 20"/>
          <p:cNvSpPr/>
          <p:nvPr/>
        </p:nvSpPr>
        <p:spPr>
          <a:xfrm>
            <a:off x="609299" y="8698978"/>
            <a:ext cx="2096331" cy="0"/>
          </a:xfrm>
          <a:prstGeom prst="line">
            <a:avLst/>
          </a:prstGeom>
          <a:ln w="19050" cap="rnd">
            <a:solidFill>
              <a:srgbClr val="000000"/>
            </a:solidFill>
            <a:prstDash val="solid"/>
            <a:headEnd type="none" w="sm" len="sm"/>
            <a:tailEnd type="none" w="sm" len="sm"/>
          </a:ln>
        </p:spPr>
      </p:sp>
      <p:sp>
        <p:nvSpPr>
          <p:cNvPr id="21" name="AutoShape 21"/>
          <p:cNvSpPr/>
          <p:nvPr/>
        </p:nvSpPr>
        <p:spPr>
          <a:xfrm>
            <a:off x="609299" y="9048012"/>
            <a:ext cx="2096331" cy="0"/>
          </a:xfrm>
          <a:prstGeom prst="line">
            <a:avLst/>
          </a:prstGeom>
          <a:ln w="19050" cap="rnd">
            <a:solidFill>
              <a:srgbClr val="000000"/>
            </a:solidFill>
            <a:prstDash val="solid"/>
            <a:headEnd type="none" w="sm" len="sm"/>
            <a:tailEnd type="none" w="sm" len="sm"/>
          </a:ln>
        </p:spPr>
      </p:sp>
      <p:sp>
        <p:nvSpPr>
          <p:cNvPr id="22" name="AutoShape 22"/>
          <p:cNvSpPr/>
          <p:nvPr/>
        </p:nvSpPr>
        <p:spPr>
          <a:xfrm>
            <a:off x="609299" y="9397046"/>
            <a:ext cx="2096331" cy="0"/>
          </a:xfrm>
          <a:prstGeom prst="line">
            <a:avLst/>
          </a:prstGeom>
          <a:ln w="19050" cap="rnd">
            <a:solidFill>
              <a:srgbClr val="000000"/>
            </a:solidFill>
            <a:prstDash val="solid"/>
            <a:headEnd type="none" w="sm" len="sm"/>
            <a:tailEnd type="none" w="sm" len="sm"/>
          </a:ln>
        </p:spPr>
      </p:sp>
      <p:sp>
        <p:nvSpPr>
          <p:cNvPr id="23" name="AutoShape 23"/>
          <p:cNvSpPr/>
          <p:nvPr/>
        </p:nvSpPr>
        <p:spPr>
          <a:xfrm>
            <a:off x="2861575" y="6953806"/>
            <a:ext cx="2096331" cy="0"/>
          </a:xfrm>
          <a:prstGeom prst="line">
            <a:avLst/>
          </a:prstGeom>
          <a:ln w="19050" cap="rnd">
            <a:solidFill>
              <a:srgbClr val="000000"/>
            </a:solidFill>
            <a:prstDash val="solid"/>
            <a:headEnd type="none" w="sm" len="sm"/>
            <a:tailEnd type="none" w="sm" len="sm"/>
          </a:ln>
        </p:spPr>
      </p:sp>
      <p:sp>
        <p:nvSpPr>
          <p:cNvPr id="24" name="AutoShape 24"/>
          <p:cNvSpPr/>
          <p:nvPr/>
        </p:nvSpPr>
        <p:spPr>
          <a:xfrm>
            <a:off x="2861575" y="7302841"/>
            <a:ext cx="2096331" cy="0"/>
          </a:xfrm>
          <a:prstGeom prst="line">
            <a:avLst/>
          </a:prstGeom>
          <a:ln w="19050" cap="rnd">
            <a:solidFill>
              <a:srgbClr val="000000"/>
            </a:solidFill>
            <a:prstDash val="solid"/>
            <a:headEnd type="none" w="sm" len="sm"/>
            <a:tailEnd type="none" w="sm" len="sm"/>
          </a:ln>
        </p:spPr>
      </p:sp>
      <p:sp>
        <p:nvSpPr>
          <p:cNvPr id="25" name="AutoShape 25"/>
          <p:cNvSpPr/>
          <p:nvPr/>
        </p:nvSpPr>
        <p:spPr>
          <a:xfrm>
            <a:off x="2861575" y="7651875"/>
            <a:ext cx="2096331" cy="0"/>
          </a:xfrm>
          <a:prstGeom prst="line">
            <a:avLst/>
          </a:prstGeom>
          <a:ln w="19050" cap="rnd">
            <a:solidFill>
              <a:srgbClr val="000000"/>
            </a:solidFill>
            <a:prstDash val="solid"/>
            <a:headEnd type="none" w="sm" len="sm"/>
            <a:tailEnd type="none" w="sm" len="sm"/>
          </a:ln>
        </p:spPr>
      </p:sp>
      <p:sp>
        <p:nvSpPr>
          <p:cNvPr id="26" name="AutoShape 26"/>
          <p:cNvSpPr/>
          <p:nvPr/>
        </p:nvSpPr>
        <p:spPr>
          <a:xfrm>
            <a:off x="2861575" y="8000909"/>
            <a:ext cx="2096331" cy="0"/>
          </a:xfrm>
          <a:prstGeom prst="line">
            <a:avLst/>
          </a:prstGeom>
          <a:ln w="19050" cap="rnd">
            <a:solidFill>
              <a:srgbClr val="000000"/>
            </a:solidFill>
            <a:prstDash val="solid"/>
            <a:headEnd type="none" w="sm" len="sm"/>
            <a:tailEnd type="none" w="sm" len="sm"/>
          </a:ln>
        </p:spPr>
      </p:sp>
      <p:sp>
        <p:nvSpPr>
          <p:cNvPr id="27" name="AutoShape 27"/>
          <p:cNvSpPr/>
          <p:nvPr/>
        </p:nvSpPr>
        <p:spPr>
          <a:xfrm>
            <a:off x="2861575" y="8349943"/>
            <a:ext cx="2096331" cy="0"/>
          </a:xfrm>
          <a:prstGeom prst="line">
            <a:avLst/>
          </a:prstGeom>
          <a:ln w="19050" cap="rnd">
            <a:solidFill>
              <a:srgbClr val="000000"/>
            </a:solidFill>
            <a:prstDash val="solid"/>
            <a:headEnd type="none" w="sm" len="sm"/>
            <a:tailEnd type="none" w="sm" len="sm"/>
          </a:ln>
        </p:spPr>
      </p:sp>
      <p:sp>
        <p:nvSpPr>
          <p:cNvPr id="28" name="AutoShape 28"/>
          <p:cNvSpPr/>
          <p:nvPr/>
        </p:nvSpPr>
        <p:spPr>
          <a:xfrm>
            <a:off x="2861575" y="8698978"/>
            <a:ext cx="2096331" cy="0"/>
          </a:xfrm>
          <a:prstGeom prst="line">
            <a:avLst/>
          </a:prstGeom>
          <a:ln w="19050" cap="rnd">
            <a:solidFill>
              <a:srgbClr val="000000"/>
            </a:solidFill>
            <a:prstDash val="solid"/>
            <a:headEnd type="none" w="sm" len="sm"/>
            <a:tailEnd type="none" w="sm" len="sm"/>
          </a:ln>
        </p:spPr>
      </p:sp>
      <p:sp>
        <p:nvSpPr>
          <p:cNvPr id="29" name="AutoShape 29"/>
          <p:cNvSpPr/>
          <p:nvPr/>
        </p:nvSpPr>
        <p:spPr>
          <a:xfrm>
            <a:off x="2861575" y="9048012"/>
            <a:ext cx="2096331" cy="0"/>
          </a:xfrm>
          <a:prstGeom prst="line">
            <a:avLst/>
          </a:prstGeom>
          <a:ln w="19050" cap="rnd">
            <a:solidFill>
              <a:srgbClr val="000000"/>
            </a:solidFill>
            <a:prstDash val="solid"/>
            <a:headEnd type="none" w="sm" len="sm"/>
            <a:tailEnd type="none" w="sm" len="sm"/>
          </a:ln>
        </p:spPr>
      </p:sp>
      <p:sp>
        <p:nvSpPr>
          <p:cNvPr id="30" name="AutoShape 30"/>
          <p:cNvSpPr/>
          <p:nvPr/>
        </p:nvSpPr>
        <p:spPr>
          <a:xfrm>
            <a:off x="2861575" y="9397046"/>
            <a:ext cx="2096331" cy="0"/>
          </a:xfrm>
          <a:prstGeom prst="line">
            <a:avLst/>
          </a:prstGeom>
          <a:ln w="19050" cap="rnd">
            <a:solidFill>
              <a:srgbClr val="000000"/>
            </a:solidFill>
            <a:prstDash val="solid"/>
            <a:headEnd type="none" w="sm" len="sm"/>
            <a:tailEnd type="none" w="sm" len="sm"/>
          </a:ln>
        </p:spPr>
      </p:sp>
      <p:sp>
        <p:nvSpPr>
          <p:cNvPr id="31" name="AutoShape 31"/>
          <p:cNvSpPr/>
          <p:nvPr/>
        </p:nvSpPr>
        <p:spPr>
          <a:xfrm>
            <a:off x="5073777" y="6953806"/>
            <a:ext cx="2096331" cy="0"/>
          </a:xfrm>
          <a:prstGeom prst="line">
            <a:avLst/>
          </a:prstGeom>
          <a:ln w="19050" cap="rnd">
            <a:solidFill>
              <a:srgbClr val="000000"/>
            </a:solidFill>
            <a:prstDash val="solid"/>
            <a:headEnd type="none" w="sm" len="sm"/>
            <a:tailEnd type="none" w="sm" len="sm"/>
          </a:ln>
        </p:spPr>
      </p:sp>
      <p:sp>
        <p:nvSpPr>
          <p:cNvPr id="32" name="AutoShape 32"/>
          <p:cNvSpPr/>
          <p:nvPr/>
        </p:nvSpPr>
        <p:spPr>
          <a:xfrm>
            <a:off x="5073777" y="7302841"/>
            <a:ext cx="2096331" cy="0"/>
          </a:xfrm>
          <a:prstGeom prst="line">
            <a:avLst/>
          </a:prstGeom>
          <a:ln w="19050" cap="rnd">
            <a:solidFill>
              <a:srgbClr val="000000"/>
            </a:solidFill>
            <a:prstDash val="solid"/>
            <a:headEnd type="none" w="sm" len="sm"/>
            <a:tailEnd type="none" w="sm" len="sm"/>
          </a:ln>
        </p:spPr>
      </p:sp>
      <p:sp>
        <p:nvSpPr>
          <p:cNvPr id="33" name="AutoShape 33"/>
          <p:cNvSpPr/>
          <p:nvPr/>
        </p:nvSpPr>
        <p:spPr>
          <a:xfrm>
            <a:off x="5073777" y="7651875"/>
            <a:ext cx="2096331" cy="0"/>
          </a:xfrm>
          <a:prstGeom prst="line">
            <a:avLst/>
          </a:prstGeom>
          <a:ln w="19050" cap="rnd">
            <a:solidFill>
              <a:srgbClr val="000000"/>
            </a:solidFill>
            <a:prstDash val="solid"/>
            <a:headEnd type="none" w="sm" len="sm"/>
            <a:tailEnd type="none" w="sm" len="sm"/>
          </a:ln>
        </p:spPr>
      </p:sp>
      <p:sp>
        <p:nvSpPr>
          <p:cNvPr id="34" name="AutoShape 34"/>
          <p:cNvSpPr/>
          <p:nvPr/>
        </p:nvSpPr>
        <p:spPr>
          <a:xfrm>
            <a:off x="5073777" y="8000909"/>
            <a:ext cx="2096331" cy="0"/>
          </a:xfrm>
          <a:prstGeom prst="line">
            <a:avLst/>
          </a:prstGeom>
          <a:ln w="19050" cap="rnd">
            <a:solidFill>
              <a:srgbClr val="000000"/>
            </a:solidFill>
            <a:prstDash val="solid"/>
            <a:headEnd type="none" w="sm" len="sm"/>
            <a:tailEnd type="none" w="sm" len="sm"/>
          </a:ln>
        </p:spPr>
      </p:sp>
      <p:sp>
        <p:nvSpPr>
          <p:cNvPr id="35" name="AutoShape 35"/>
          <p:cNvSpPr/>
          <p:nvPr/>
        </p:nvSpPr>
        <p:spPr>
          <a:xfrm>
            <a:off x="5073777" y="8349943"/>
            <a:ext cx="2096331" cy="0"/>
          </a:xfrm>
          <a:prstGeom prst="line">
            <a:avLst/>
          </a:prstGeom>
          <a:ln w="19050" cap="rnd">
            <a:solidFill>
              <a:srgbClr val="000000"/>
            </a:solidFill>
            <a:prstDash val="solid"/>
            <a:headEnd type="none" w="sm" len="sm"/>
            <a:tailEnd type="none" w="sm" len="sm"/>
          </a:ln>
        </p:spPr>
      </p:sp>
      <p:sp>
        <p:nvSpPr>
          <p:cNvPr id="36" name="AutoShape 36"/>
          <p:cNvSpPr/>
          <p:nvPr/>
        </p:nvSpPr>
        <p:spPr>
          <a:xfrm>
            <a:off x="5073777" y="8698978"/>
            <a:ext cx="2096331" cy="0"/>
          </a:xfrm>
          <a:prstGeom prst="line">
            <a:avLst/>
          </a:prstGeom>
          <a:ln w="19050" cap="rnd">
            <a:solidFill>
              <a:srgbClr val="000000"/>
            </a:solidFill>
            <a:prstDash val="solid"/>
            <a:headEnd type="none" w="sm" len="sm"/>
            <a:tailEnd type="none" w="sm" len="sm"/>
          </a:ln>
        </p:spPr>
      </p:sp>
      <p:sp>
        <p:nvSpPr>
          <p:cNvPr id="37" name="AutoShape 37"/>
          <p:cNvSpPr/>
          <p:nvPr/>
        </p:nvSpPr>
        <p:spPr>
          <a:xfrm>
            <a:off x="5073777" y="9048012"/>
            <a:ext cx="2096331" cy="0"/>
          </a:xfrm>
          <a:prstGeom prst="line">
            <a:avLst/>
          </a:prstGeom>
          <a:ln w="19050" cap="rnd">
            <a:solidFill>
              <a:srgbClr val="000000"/>
            </a:solidFill>
            <a:prstDash val="solid"/>
            <a:headEnd type="none" w="sm" len="sm"/>
            <a:tailEnd type="none" w="sm" len="sm"/>
          </a:ln>
        </p:spPr>
      </p:sp>
      <p:sp>
        <p:nvSpPr>
          <p:cNvPr id="38" name="AutoShape 38"/>
          <p:cNvSpPr/>
          <p:nvPr/>
        </p:nvSpPr>
        <p:spPr>
          <a:xfrm>
            <a:off x="5073777" y="9397046"/>
            <a:ext cx="2096331" cy="0"/>
          </a:xfrm>
          <a:prstGeom prst="line">
            <a:avLst/>
          </a:prstGeom>
          <a:ln w="19050" cap="rnd">
            <a:solidFill>
              <a:srgbClr val="000000"/>
            </a:solidFill>
            <a:prstDash val="solid"/>
            <a:headEnd type="none" w="sm" len="sm"/>
            <a:tailEnd type="none" w="sm" len="sm"/>
          </a:ln>
        </p:spPr>
      </p:sp>
      <p:sp>
        <p:nvSpPr>
          <p:cNvPr id="39" name="TextBox 39"/>
          <p:cNvSpPr txBox="1"/>
          <p:nvPr/>
        </p:nvSpPr>
        <p:spPr>
          <a:xfrm>
            <a:off x="0" y="234903"/>
            <a:ext cx="7772400" cy="756031"/>
          </a:xfrm>
          <a:prstGeom prst="rect">
            <a:avLst/>
          </a:prstGeom>
        </p:spPr>
        <p:txBody>
          <a:bodyPr lIns="0" tIns="0" rIns="0" bIns="0" rtlCol="0" anchor="t">
            <a:spAutoFit/>
          </a:bodyPr>
          <a:lstStyle/>
          <a:p>
            <a:pPr marL="0" lvl="0" indent="0" algn="ctr">
              <a:lnSpc>
                <a:spcPts val="2912"/>
              </a:lnSpc>
              <a:spcBef>
                <a:spcPct val="0"/>
              </a:spcBef>
            </a:pPr>
            <a:r>
              <a:rPr lang="en-US" sz="3200" spc="460">
                <a:solidFill>
                  <a:srgbClr val="5E17EB"/>
                </a:solidFill>
                <a:latin typeface="Canva Sans"/>
                <a:ea typeface="Canva Sans"/>
                <a:cs typeface="Canva Sans"/>
                <a:sym typeface="Canva Sans"/>
              </a:rPr>
              <a:t>DIVINITY VIRTUES HABIT</a:t>
            </a:r>
            <a:r>
              <a:rPr lang="en-US" sz="3200" u="none" spc="460">
                <a:solidFill>
                  <a:srgbClr val="5E17EB"/>
                </a:solidFill>
                <a:latin typeface="Canva Sans"/>
                <a:ea typeface="Canva Sans"/>
                <a:cs typeface="Canva Sans"/>
                <a:sym typeface="Canva Sans"/>
              </a:rPr>
              <a:t> TRACKER</a:t>
            </a:r>
          </a:p>
        </p:txBody>
      </p:sp>
      <p:sp>
        <p:nvSpPr>
          <p:cNvPr id="40" name="TextBox 40"/>
          <p:cNvSpPr txBox="1"/>
          <p:nvPr/>
        </p:nvSpPr>
        <p:spPr>
          <a:xfrm>
            <a:off x="602291" y="1661961"/>
            <a:ext cx="6567818"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TOP HABIT YOU WANT TO GET RID OF</a:t>
            </a:r>
          </a:p>
        </p:txBody>
      </p:sp>
      <p:sp>
        <p:nvSpPr>
          <p:cNvPr id="41" name="TextBox 41"/>
          <p:cNvSpPr txBox="1"/>
          <p:nvPr/>
        </p:nvSpPr>
        <p:spPr>
          <a:xfrm>
            <a:off x="691452" y="3220448"/>
            <a:ext cx="1429790" cy="238613"/>
          </a:xfrm>
          <a:prstGeom prst="rect">
            <a:avLst/>
          </a:prstGeom>
        </p:spPr>
        <p:txBody>
          <a:bodyPr lIns="0" tIns="0" rIns="0" bIns="0" rtlCol="0" anchor="t">
            <a:spAutoFit/>
          </a:bodyPr>
          <a:lstStyle/>
          <a:p>
            <a:pPr marL="0" lvl="0" indent="0" algn="l">
              <a:lnSpc>
                <a:spcPts val="1907"/>
              </a:lnSpc>
              <a:spcBef>
                <a:spcPct val="0"/>
              </a:spcBef>
            </a:pPr>
            <a:r>
              <a:rPr lang="en-US" sz="1315" spc="197">
                <a:solidFill>
                  <a:srgbClr val="000000"/>
                </a:solidFill>
                <a:latin typeface="Montserrat Classic"/>
                <a:ea typeface="Montserrat Classic"/>
                <a:cs typeface="Montserrat Classic"/>
                <a:sym typeface="Montserrat Classic"/>
              </a:rPr>
              <a:t>DEADLINE:</a:t>
            </a:r>
          </a:p>
        </p:txBody>
      </p:sp>
      <p:sp>
        <p:nvSpPr>
          <p:cNvPr id="42" name="TextBox 42"/>
          <p:cNvSpPr txBox="1"/>
          <p:nvPr/>
        </p:nvSpPr>
        <p:spPr>
          <a:xfrm>
            <a:off x="4056111" y="3220448"/>
            <a:ext cx="1429790" cy="238613"/>
          </a:xfrm>
          <a:prstGeom prst="rect">
            <a:avLst/>
          </a:prstGeom>
        </p:spPr>
        <p:txBody>
          <a:bodyPr lIns="0" tIns="0" rIns="0" bIns="0" rtlCol="0" anchor="t">
            <a:spAutoFit/>
          </a:bodyPr>
          <a:lstStyle/>
          <a:p>
            <a:pPr marL="0" lvl="0" indent="0" algn="l">
              <a:lnSpc>
                <a:spcPts val="1907"/>
              </a:lnSpc>
              <a:spcBef>
                <a:spcPct val="0"/>
              </a:spcBef>
            </a:pPr>
            <a:r>
              <a:rPr lang="en-US" sz="1315" spc="197">
                <a:solidFill>
                  <a:srgbClr val="000000"/>
                </a:solidFill>
                <a:latin typeface="Montserrat Classic"/>
                <a:ea typeface="Montserrat Classic"/>
                <a:cs typeface="Montserrat Classic"/>
                <a:sym typeface="Montserrat Classic"/>
              </a:rPr>
              <a:t>ACHIEVED?</a:t>
            </a:r>
          </a:p>
        </p:txBody>
      </p:sp>
      <p:sp>
        <p:nvSpPr>
          <p:cNvPr id="43" name="TextBox 43"/>
          <p:cNvSpPr txBox="1"/>
          <p:nvPr/>
        </p:nvSpPr>
        <p:spPr>
          <a:xfrm>
            <a:off x="942570" y="5945079"/>
            <a:ext cx="1429790" cy="723179"/>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MINI GOAL</a:t>
            </a:r>
          </a:p>
        </p:txBody>
      </p:sp>
      <p:sp>
        <p:nvSpPr>
          <p:cNvPr id="44" name="TextBox 44"/>
          <p:cNvSpPr txBox="1"/>
          <p:nvPr/>
        </p:nvSpPr>
        <p:spPr>
          <a:xfrm>
            <a:off x="602291" y="4240086"/>
            <a:ext cx="2114164" cy="71439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GOAL THAT LEADS TO THE HABIT REMOVAL</a:t>
            </a:r>
          </a:p>
        </p:txBody>
      </p:sp>
      <p:sp>
        <p:nvSpPr>
          <p:cNvPr id="45" name="TextBox 45"/>
          <p:cNvSpPr txBox="1"/>
          <p:nvPr/>
        </p:nvSpPr>
        <p:spPr>
          <a:xfrm>
            <a:off x="3194846" y="5945079"/>
            <a:ext cx="1429790" cy="723179"/>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MINI GOAL</a:t>
            </a:r>
          </a:p>
        </p:txBody>
      </p:sp>
      <p:sp>
        <p:nvSpPr>
          <p:cNvPr id="46" name="TextBox 46"/>
          <p:cNvSpPr txBox="1"/>
          <p:nvPr/>
        </p:nvSpPr>
        <p:spPr>
          <a:xfrm>
            <a:off x="5407048" y="5945079"/>
            <a:ext cx="1429790" cy="723179"/>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MINI GOAL</a:t>
            </a:r>
          </a:p>
        </p:txBody>
      </p:sp>
      <p:grpSp>
        <p:nvGrpSpPr>
          <p:cNvPr id="47" name="Group 47"/>
          <p:cNvGrpSpPr/>
          <p:nvPr/>
        </p:nvGrpSpPr>
        <p:grpSpPr>
          <a:xfrm>
            <a:off x="605795" y="6724055"/>
            <a:ext cx="168332" cy="168332"/>
            <a:chOff x="0" y="0"/>
            <a:chExt cx="6350000" cy="6350000"/>
          </a:xfrm>
        </p:grpSpPr>
        <p:sp>
          <p:nvSpPr>
            <p:cNvPr id="48" name="Freeform 4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9" name="Group 49"/>
          <p:cNvGrpSpPr/>
          <p:nvPr/>
        </p:nvGrpSpPr>
        <p:grpSpPr>
          <a:xfrm>
            <a:off x="605795" y="7074609"/>
            <a:ext cx="168332" cy="168332"/>
            <a:chOff x="0" y="0"/>
            <a:chExt cx="6350000" cy="6350000"/>
          </a:xfrm>
        </p:grpSpPr>
        <p:sp>
          <p:nvSpPr>
            <p:cNvPr id="50" name="Freeform 5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1" name="Group 51"/>
          <p:cNvGrpSpPr/>
          <p:nvPr/>
        </p:nvGrpSpPr>
        <p:grpSpPr>
          <a:xfrm>
            <a:off x="605795" y="7425163"/>
            <a:ext cx="168332" cy="168332"/>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3" name="Group 53"/>
          <p:cNvGrpSpPr/>
          <p:nvPr/>
        </p:nvGrpSpPr>
        <p:grpSpPr>
          <a:xfrm>
            <a:off x="605795" y="7775718"/>
            <a:ext cx="168332" cy="168332"/>
            <a:chOff x="0" y="0"/>
            <a:chExt cx="6350000" cy="6350000"/>
          </a:xfrm>
        </p:grpSpPr>
        <p:sp>
          <p:nvSpPr>
            <p:cNvPr id="54" name="Freeform 5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5" name="Group 55"/>
          <p:cNvGrpSpPr/>
          <p:nvPr/>
        </p:nvGrpSpPr>
        <p:grpSpPr>
          <a:xfrm>
            <a:off x="605795" y="8126272"/>
            <a:ext cx="168332" cy="168332"/>
            <a:chOff x="0" y="0"/>
            <a:chExt cx="6350000" cy="6350000"/>
          </a:xfrm>
        </p:grpSpPr>
        <p:sp>
          <p:nvSpPr>
            <p:cNvPr id="56" name="Freeform 5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7" name="Group 57"/>
          <p:cNvGrpSpPr/>
          <p:nvPr/>
        </p:nvGrpSpPr>
        <p:grpSpPr>
          <a:xfrm>
            <a:off x="605795" y="8476826"/>
            <a:ext cx="168332" cy="168332"/>
            <a:chOff x="0" y="0"/>
            <a:chExt cx="6350000" cy="6350000"/>
          </a:xfrm>
        </p:grpSpPr>
        <p:sp>
          <p:nvSpPr>
            <p:cNvPr id="58" name="Freeform 5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9" name="Group 59"/>
          <p:cNvGrpSpPr/>
          <p:nvPr/>
        </p:nvGrpSpPr>
        <p:grpSpPr>
          <a:xfrm>
            <a:off x="605795" y="8827380"/>
            <a:ext cx="168332" cy="168332"/>
            <a:chOff x="0" y="0"/>
            <a:chExt cx="6350000" cy="6350000"/>
          </a:xfrm>
        </p:grpSpPr>
        <p:sp>
          <p:nvSpPr>
            <p:cNvPr id="60" name="Freeform 6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1" name="Group 61"/>
          <p:cNvGrpSpPr/>
          <p:nvPr/>
        </p:nvGrpSpPr>
        <p:grpSpPr>
          <a:xfrm>
            <a:off x="605795" y="9177934"/>
            <a:ext cx="168332" cy="168332"/>
            <a:chOff x="0" y="0"/>
            <a:chExt cx="6350000" cy="6350000"/>
          </a:xfrm>
        </p:grpSpPr>
        <p:sp>
          <p:nvSpPr>
            <p:cNvPr id="62" name="Freeform 6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3" name="Group 63"/>
          <p:cNvGrpSpPr/>
          <p:nvPr/>
        </p:nvGrpSpPr>
        <p:grpSpPr>
          <a:xfrm>
            <a:off x="2892206" y="6724055"/>
            <a:ext cx="168332" cy="168332"/>
            <a:chOff x="0" y="0"/>
            <a:chExt cx="6350000" cy="6350000"/>
          </a:xfrm>
        </p:grpSpPr>
        <p:sp>
          <p:nvSpPr>
            <p:cNvPr id="64" name="Freeform 6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5" name="Group 65"/>
          <p:cNvGrpSpPr/>
          <p:nvPr/>
        </p:nvGrpSpPr>
        <p:grpSpPr>
          <a:xfrm>
            <a:off x="2892206" y="7074609"/>
            <a:ext cx="168332" cy="168332"/>
            <a:chOff x="0" y="0"/>
            <a:chExt cx="6350000" cy="6350000"/>
          </a:xfrm>
        </p:grpSpPr>
        <p:sp>
          <p:nvSpPr>
            <p:cNvPr id="66" name="Freeform 6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7" name="Group 67"/>
          <p:cNvGrpSpPr/>
          <p:nvPr/>
        </p:nvGrpSpPr>
        <p:grpSpPr>
          <a:xfrm>
            <a:off x="2892206" y="7425163"/>
            <a:ext cx="168332" cy="168332"/>
            <a:chOff x="0" y="0"/>
            <a:chExt cx="6350000" cy="6350000"/>
          </a:xfrm>
        </p:grpSpPr>
        <p:sp>
          <p:nvSpPr>
            <p:cNvPr id="68" name="Freeform 6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9" name="Group 69"/>
          <p:cNvGrpSpPr/>
          <p:nvPr/>
        </p:nvGrpSpPr>
        <p:grpSpPr>
          <a:xfrm>
            <a:off x="2892206" y="7775718"/>
            <a:ext cx="168332" cy="168332"/>
            <a:chOff x="0" y="0"/>
            <a:chExt cx="6350000" cy="6350000"/>
          </a:xfrm>
        </p:grpSpPr>
        <p:sp>
          <p:nvSpPr>
            <p:cNvPr id="70" name="Freeform 7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1" name="Group 71"/>
          <p:cNvGrpSpPr/>
          <p:nvPr/>
        </p:nvGrpSpPr>
        <p:grpSpPr>
          <a:xfrm>
            <a:off x="2892206" y="8126272"/>
            <a:ext cx="168332" cy="168332"/>
            <a:chOff x="0" y="0"/>
            <a:chExt cx="6350000" cy="6350000"/>
          </a:xfrm>
        </p:grpSpPr>
        <p:sp>
          <p:nvSpPr>
            <p:cNvPr id="72" name="Freeform 7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3" name="Group 73"/>
          <p:cNvGrpSpPr/>
          <p:nvPr/>
        </p:nvGrpSpPr>
        <p:grpSpPr>
          <a:xfrm>
            <a:off x="2892206" y="8476826"/>
            <a:ext cx="168332" cy="168332"/>
            <a:chOff x="0" y="0"/>
            <a:chExt cx="6350000" cy="6350000"/>
          </a:xfrm>
        </p:grpSpPr>
        <p:sp>
          <p:nvSpPr>
            <p:cNvPr id="74" name="Freeform 7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5" name="Group 75"/>
          <p:cNvGrpSpPr/>
          <p:nvPr/>
        </p:nvGrpSpPr>
        <p:grpSpPr>
          <a:xfrm>
            <a:off x="2892206" y="8827380"/>
            <a:ext cx="168332" cy="168332"/>
            <a:chOff x="0" y="0"/>
            <a:chExt cx="6350000" cy="6350000"/>
          </a:xfrm>
        </p:grpSpPr>
        <p:sp>
          <p:nvSpPr>
            <p:cNvPr id="76" name="Freeform 7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7" name="Group 77"/>
          <p:cNvGrpSpPr/>
          <p:nvPr/>
        </p:nvGrpSpPr>
        <p:grpSpPr>
          <a:xfrm>
            <a:off x="2892206" y="9177934"/>
            <a:ext cx="168332" cy="168332"/>
            <a:chOff x="0" y="0"/>
            <a:chExt cx="6350000" cy="6350000"/>
          </a:xfrm>
        </p:grpSpPr>
        <p:sp>
          <p:nvSpPr>
            <p:cNvPr id="78" name="Freeform 7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9" name="Group 79"/>
          <p:cNvGrpSpPr/>
          <p:nvPr/>
        </p:nvGrpSpPr>
        <p:grpSpPr>
          <a:xfrm>
            <a:off x="5122470" y="6724055"/>
            <a:ext cx="168332" cy="168332"/>
            <a:chOff x="0" y="0"/>
            <a:chExt cx="6350000" cy="6350000"/>
          </a:xfrm>
        </p:grpSpPr>
        <p:sp>
          <p:nvSpPr>
            <p:cNvPr id="80" name="Freeform 8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1" name="Group 81"/>
          <p:cNvGrpSpPr/>
          <p:nvPr/>
        </p:nvGrpSpPr>
        <p:grpSpPr>
          <a:xfrm>
            <a:off x="5122470" y="7074609"/>
            <a:ext cx="168332" cy="168332"/>
            <a:chOff x="0" y="0"/>
            <a:chExt cx="6350000" cy="6350000"/>
          </a:xfrm>
        </p:grpSpPr>
        <p:sp>
          <p:nvSpPr>
            <p:cNvPr id="82" name="Freeform 8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3" name="Group 83"/>
          <p:cNvGrpSpPr/>
          <p:nvPr/>
        </p:nvGrpSpPr>
        <p:grpSpPr>
          <a:xfrm>
            <a:off x="5122470" y="7425163"/>
            <a:ext cx="168332" cy="168332"/>
            <a:chOff x="0" y="0"/>
            <a:chExt cx="6350000" cy="6350000"/>
          </a:xfrm>
        </p:grpSpPr>
        <p:sp>
          <p:nvSpPr>
            <p:cNvPr id="84" name="Freeform 8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5" name="Group 85"/>
          <p:cNvGrpSpPr/>
          <p:nvPr/>
        </p:nvGrpSpPr>
        <p:grpSpPr>
          <a:xfrm>
            <a:off x="5122470" y="7775718"/>
            <a:ext cx="168332" cy="168332"/>
            <a:chOff x="0" y="0"/>
            <a:chExt cx="6350000" cy="6350000"/>
          </a:xfrm>
        </p:grpSpPr>
        <p:sp>
          <p:nvSpPr>
            <p:cNvPr id="86" name="Freeform 8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7" name="Group 87"/>
          <p:cNvGrpSpPr/>
          <p:nvPr/>
        </p:nvGrpSpPr>
        <p:grpSpPr>
          <a:xfrm>
            <a:off x="5122470" y="8126272"/>
            <a:ext cx="168332" cy="168332"/>
            <a:chOff x="0" y="0"/>
            <a:chExt cx="6350000" cy="6350000"/>
          </a:xfrm>
        </p:grpSpPr>
        <p:sp>
          <p:nvSpPr>
            <p:cNvPr id="88" name="Freeform 8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9" name="Group 89"/>
          <p:cNvGrpSpPr/>
          <p:nvPr/>
        </p:nvGrpSpPr>
        <p:grpSpPr>
          <a:xfrm>
            <a:off x="5122470" y="8476826"/>
            <a:ext cx="168332" cy="168332"/>
            <a:chOff x="0" y="0"/>
            <a:chExt cx="6350000" cy="6350000"/>
          </a:xfrm>
        </p:grpSpPr>
        <p:sp>
          <p:nvSpPr>
            <p:cNvPr id="90" name="Freeform 9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1" name="Group 91"/>
          <p:cNvGrpSpPr/>
          <p:nvPr/>
        </p:nvGrpSpPr>
        <p:grpSpPr>
          <a:xfrm>
            <a:off x="5122470" y="8827380"/>
            <a:ext cx="168332" cy="168332"/>
            <a:chOff x="0" y="0"/>
            <a:chExt cx="6350000" cy="6350000"/>
          </a:xfrm>
        </p:grpSpPr>
        <p:sp>
          <p:nvSpPr>
            <p:cNvPr id="92" name="Freeform 9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3" name="Group 93"/>
          <p:cNvGrpSpPr/>
          <p:nvPr/>
        </p:nvGrpSpPr>
        <p:grpSpPr>
          <a:xfrm>
            <a:off x="5122470" y="9177934"/>
            <a:ext cx="168332" cy="168332"/>
            <a:chOff x="0" y="0"/>
            <a:chExt cx="6350000" cy="6350000"/>
          </a:xfrm>
        </p:grpSpPr>
        <p:sp>
          <p:nvSpPr>
            <p:cNvPr id="94" name="Freeform 9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95" name="TextBox 95"/>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
        <p:nvSpPr>
          <p:cNvPr id="96" name="TextBox 96"/>
          <p:cNvSpPr txBox="1"/>
          <p:nvPr/>
        </p:nvSpPr>
        <p:spPr>
          <a:xfrm>
            <a:off x="2861575" y="4240086"/>
            <a:ext cx="2114164" cy="71439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GOAL THAT LEADS TO THE HABIT REMOVAL</a:t>
            </a:r>
          </a:p>
        </p:txBody>
      </p:sp>
      <p:sp>
        <p:nvSpPr>
          <p:cNvPr id="97" name="TextBox 97"/>
          <p:cNvSpPr txBox="1"/>
          <p:nvPr/>
        </p:nvSpPr>
        <p:spPr>
          <a:xfrm>
            <a:off x="5053091" y="4240086"/>
            <a:ext cx="2114164" cy="71439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GOAL THAT LEADS TO THE HABIT REMOVAL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3801797"/>
            <a:chOff x="0" y="0"/>
            <a:chExt cx="10363200" cy="5069063"/>
          </a:xfrm>
        </p:grpSpPr>
        <p:pic>
          <p:nvPicPr>
            <p:cNvPr id="3" name="Picture 3"/>
            <p:cNvPicPr>
              <a:picLocks noChangeAspect="1"/>
            </p:cNvPicPr>
            <p:nvPr/>
          </p:nvPicPr>
          <p:blipFill>
            <a:blip r:embed="rId2"/>
            <a:srcRect t="11663" b="11663"/>
            <a:stretch>
              <a:fillRect/>
            </a:stretch>
          </p:blipFill>
          <p:spPr>
            <a:xfrm>
              <a:off x="0" y="0"/>
              <a:ext cx="10363200" cy="5069063"/>
            </a:xfrm>
            <a:prstGeom prst="rect">
              <a:avLst/>
            </a:prstGeom>
          </p:spPr>
        </p:pic>
      </p:grpSp>
      <p:grpSp>
        <p:nvGrpSpPr>
          <p:cNvPr id="4" name="Group 4"/>
          <p:cNvGrpSpPr/>
          <p:nvPr/>
        </p:nvGrpSpPr>
        <p:grpSpPr>
          <a:xfrm>
            <a:off x="258715" y="4009920"/>
            <a:ext cx="2973048" cy="5840358"/>
            <a:chOff x="0" y="0"/>
            <a:chExt cx="2508563" cy="4927907"/>
          </a:xfrm>
        </p:grpSpPr>
        <p:sp>
          <p:nvSpPr>
            <p:cNvPr id="5" name="Freeform 5"/>
            <p:cNvSpPr/>
            <p:nvPr/>
          </p:nvSpPr>
          <p:spPr>
            <a:xfrm>
              <a:off x="0" y="0"/>
              <a:ext cx="2508563" cy="4927907"/>
            </a:xfrm>
            <a:custGeom>
              <a:avLst/>
              <a:gdLst/>
              <a:ahLst/>
              <a:cxnLst/>
              <a:rect l="l" t="t" r="r" b="b"/>
              <a:pathLst>
                <a:path w="2508563" h="4927907">
                  <a:moveTo>
                    <a:pt x="0" y="0"/>
                  </a:moveTo>
                  <a:lnTo>
                    <a:pt x="2508563" y="0"/>
                  </a:lnTo>
                  <a:lnTo>
                    <a:pt x="2508563" y="4927907"/>
                  </a:lnTo>
                  <a:lnTo>
                    <a:pt x="0" y="4927907"/>
                  </a:lnTo>
                  <a:close/>
                </a:path>
              </a:pathLst>
            </a:custGeom>
            <a:solidFill>
              <a:srgbClr val="E3DBD7"/>
            </a:solidFill>
          </p:spPr>
        </p:sp>
      </p:grpSp>
      <p:grpSp>
        <p:nvGrpSpPr>
          <p:cNvPr id="6" name="Group 6"/>
          <p:cNvGrpSpPr/>
          <p:nvPr/>
        </p:nvGrpSpPr>
        <p:grpSpPr>
          <a:xfrm>
            <a:off x="0" y="3801797"/>
            <a:ext cx="3490479" cy="6256603"/>
            <a:chOff x="0" y="0"/>
            <a:chExt cx="2749216" cy="4927907"/>
          </a:xfrm>
        </p:grpSpPr>
        <p:sp>
          <p:nvSpPr>
            <p:cNvPr id="7" name="Freeform 7"/>
            <p:cNvSpPr/>
            <p:nvPr/>
          </p:nvSpPr>
          <p:spPr>
            <a:xfrm>
              <a:off x="0" y="0"/>
              <a:ext cx="2749216" cy="4927907"/>
            </a:xfrm>
            <a:custGeom>
              <a:avLst/>
              <a:gdLst/>
              <a:ahLst/>
              <a:cxnLst/>
              <a:rect l="l" t="t" r="r" b="b"/>
              <a:pathLst>
                <a:path w="2749216" h="4927907">
                  <a:moveTo>
                    <a:pt x="0" y="0"/>
                  </a:moveTo>
                  <a:lnTo>
                    <a:pt x="2749216" y="0"/>
                  </a:lnTo>
                  <a:lnTo>
                    <a:pt x="2749216" y="4927907"/>
                  </a:lnTo>
                  <a:lnTo>
                    <a:pt x="0" y="4927907"/>
                  </a:lnTo>
                  <a:close/>
                </a:path>
              </a:pathLst>
            </a:custGeom>
            <a:solidFill>
              <a:srgbClr val="F4F0EB"/>
            </a:solidFill>
          </p:spPr>
        </p:sp>
      </p:grpSp>
      <p:grpSp>
        <p:nvGrpSpPr>
          <p:cNvPr id="8" name="Group 8"/>
          <p:cNvGrpSpPr/>
          <p:nvPr/>
        </p:nvGrpSpPr>
        <p:grpSpPr>
          <a:xfrm>
            <a:off x="680869" y="8896183"/>
            <a:ext cx="2128741" cy="473880"/>
            <a:chOff x="0" y="0"/>
            <a:chExt cx="2375986" cy="528919"/>
          </a:xfrm>
        </p:grpSpPr>
        <p:sp>
          <p:nvSpPr>
            <p:cNvPr id="9" name="Freeform 9"/>
            <p:cNvSpPr/>
            <p:nvPr/>
          </p:nvSpPr>
          <p:spPr>
            <a:xfrm>
              <a:off x="0" y="0"/>
              <a:ext cx="2375986" cy="528919"/>
            </a:xfrm>
            <a:custGeom>
              <a:avLst/>
              <a:gdLst/>
              <a:ahLst/>
              <a:cxnLst/>
              <a:rect l="l" t="t" r="r" b="b"/>
              <a:pathLst>
                <a:path w="2375986" h="528919">
                  <a:moveTo>
                    <a:pt x="0" y="0"/>
                  </a:moveTo>
                  <a:lnTo>
                    <a:pt x="2375986" y="0"/>
                  </a:lnTo>
                  <a:lnTo>
                    <a:pt x="2375986" y="528919"/>
                  </a:lnTo>
                  <a:lnTo>
                    <a:pt x="0" y="528919"/>
                  </a:lnTo>
                  <a:close/>
                </a:path>
              </a:pathLst>
            </a:custGeom>
            <a:solidFill>
              <a:srgbClr val="FEFEFE"/>
            </a:solidFill>
          </p:spPr>
        </p:sp>
      </p:grpSp>
      <p:sp>
        <p:nvSpPr>
          <p:cNvPr id="10" name="Freeform 10"/>
          <p:cNvSpPr/>
          <p:nvPr/>
        </p:nvSpPr>
        <p:spPr>
          <a:xfrm>
            <a:off x="648082" y="4113853"/>
            <a:ext cx="2115787" cy="2447871"/>
          </a:xfrm>
          <a:custGeom>
            <a:avLst/>
            <a:gdLst/>
            <a:ahLst/>
            <a:cxnLst/>
            <a:rect l="l" t="t" r="r" b="b"/>
            <a:pathLst>
              <a:path w="2115787" h="2447871">
                <a:moveTo>
                  <a:pt x="0" y="0"/>
                </a:moveTo>
                <a:lnTo>
                  <a:pt x="2115787" y="0"/>
                </a:lnTo>
                <a:lnTo>
                  <a:pt x="2115787" y="2447871"/>
                </a:lnTo>
                <a:lnTo>
                  <a:pt x="0" y="2447871"/>
                </a:lnTo>
                <a:lnTo>
                  <a:pt x="0" y="0"/>
                </a:lnTo>
                <a:close/>
              </a:path>
            </a:pathLst>
          </a:custGeom>
          <a:blipFill>
            <a:blip r:embed="rId3"/>
            <a:stretch>
              <a:fillRect t="-10004" b="-23570"/>
            </a:stretch>
          </a:blipFill>
        </p:spPr>
      </p:sp>
      <p:sp>
        <p:nvSpPr>
          <p:cNvPr id="11" name="TextBox 11"/>
          <p:cNvSpPr txBox="1"/>
          <p:nvPr/>
        </p:nvSpPr>
        <p:spPr>
          <a:xfrm>
            <a:off x="491239" y="6834226"/>
            <a:ext cx="2508001" cy="1832502"/>
          </a:xfrm>
          <a:prstGeom prst="rect">
            <a:avLst/>
          </a:prstGeom>
        </p:spPr>
        <p:txBody>
          <a:bodyPr lIns="0" tIns="0" rIns="0" bIns="0" rtlCol="0" anchor="t">
            <a:spAutoFit/>
          </a:bodyPr>
          <a:lstStyle/>
          <a:p>
            <a:pPr marL="0" lvl="0" indent="0" algn="ctr">
              <a:lnSpc>
                <a:spcPts val="1520"/>
              </a:lnSpc>
              <a:spcBef>
                <a:spcPct val="0"/>
              </a:spcBef>
            </a:pPr>
            <a:r>
              <a:rPr lang="en-US" sz="1000" spc="50">
                <a:solidFill>
                  <a:srgbClr val="000000"/>
                </a:solidFill>
                <a:latin typeface="Canva Sans"/>
                <a:ea typeface="Canva Sans"/>
                <a:cs typeface="Canva Sans"/>
                <a:sym typeface="Canva Sans"/>
              </a:rPr>
              <a:t>If you'd like to sign up for our email subscription, please visit our website Divinityvirtue.com and look for the "Subscribe" or "Sign Up" section. Enter your email address, and you'll start receiving regular updates, newsletters, and valuable information directly to your inbox. Thank you for joining our community!</a:t>
            </a:r>
          </a:p>
        </p:txBody>
      </p:sp>
      <p:sp>
        <p:nvSpPr>
          <p:cNvPr id="12" name="TextBox 12"/>
          <p:cNvSpPr txBox="1"/>
          <p:nvPr/>
        </p:nvSpPr>
        <p:spPr>
          <a:xfrm>
            <a:off x="648082" y="8967779"/>
            <a:ext cx="2194314" cy="244404"/>
          </a:xfrm>
          <a:prstGeom prst="rect">
            <a:avLst/>
          </a:prstGeom>
        </p:spPr>
        <p:txBody>
          <a:bodyPr lIns="0" tIns="0" rIns="0" bIns="0" rtlCol="0" anchor="t">
            <a:spAutoFit/>
          </a:bodyPr>
          <a:lstStyle/>
          <a:p>
            <a:pPr marL="0" lvl="0" indent="0" algn="ctr">
              <a:lnSpc>
                <a:spcPts val="2040"/>
              </a:lnSpc>
              <a:spcBef>
                <a:spcPct val="0"/>
              </a:spcBef>
            </a:pPr>
            <a:r>
              <a:rPr lang="en-US" sz="1299" u="sng" spc="49">
                <a:solidFill>
                  <a:srgbClr val="000000"/>
                </a:solidFill>
                <a:latin typeface="Montserrat Semi-Bold Bold"/>
                <a:ea typeface="Montserrat Semi-Bold Bold"/>
                <a:cs typeface="Montserrat Semi-Bold Bold"/>
                <a:sym typeface="Montserrat Semi-Bold Bold"/>
                <a:hlinkClick r:id="rId4" tooltip="https://divinityvirtue.com"/>
              </a:rPr>
              <a:t>LINK HERE</a:t>
            </a:r>
          </a:p>
        </p:txBody>
      </p:sp>
      <p:sp>
        <p:nvSpPr>
          <p:cNvPr id="13" name="TextBox 13"/>
          <p:cNvSpPr txBox="1"/>
          <p:nvPr/>
        </p:nvSpPr>
        <p:spPr>
          <a:xfrm>
            <a:off x="3886200" y="4179406"/>
            <a:ext cx="3259836" cy="6196711"/>
          </a:xfrm>
          <a:prstGeom prst="rect">
            <a:avLst/>
          </a:prstGeom>
        </p:spPr>
        <p:txBody>
          <a:bodyPr lIns="0" tIns="0" rIns="0" bIns="0" rtlCol="0" anchor="t">
            <a:spAutoFit/>
          </a:bodyPr>
          <a:lstStyle/>
          <a:p>
            <a:pPr algn="l">
              <a:lnSpc>
                <a:spcPts val="1727"/>
              </a:lnSpc>
            </a:pPr>
            <a:endParaRPr/>
          </a:p>
          <a:p>
            <a:pPr algn="l">
              <a:lnSpc>
                <a:spcPts val="1727"/>
              </a:lnSpc>
            </a:pPr>
            <a:r>
              <a:rPr lang="en-US" sz="1100" spc="41">
                <a:solidFill>
                  <a:srgbClr val="000000"/>
                </a:solidFill>
                <a:latin typeface="Canva Sans"/>
                <a:ea typeface="Canva Sans"/>
                <a:cs typeface="Canva Sans"/>
                <a:sym typeface="Canva Sans"/>
              </a:rPr>
              <a:t>Welcome to Divinityvirtue.com </a:t>
            </a:r>
          </a:p>
          <a:p>
            <a:pPr algn="l">
              <a:lnSpc>
                <a:spcPts val="1727"/>
              </a:lnSpc>
            </a:pPr>
            <a:endParaRPr lang="en-US" sz="1100" spc="41">
              <a:solidFill>
                <a:srgbClr val="000000"/>
              </a:solidFill>
              <a:latin typeface="Canva Sans"/>
              <a:ea typeface="Canva Sans"/>
              <a:cs typeface="Canva Sans"/>
              <a:sym typeface="Canva Sans"/>
            </a:endParaRPr>
          </a:p>
          <a:p>
            <a:pPr algn="l">
              <a:lnSpc>
                <a:spcPts val="1727"/>
              </a:lnSpc>
            </a:pPr>
            <a:r>
              <a:rPr lang="en-US" sz="1100" spc="41">
                <a:solidFill>
                  <a:srgbClr val="000000"/>
                </a:solidFill>
                <a:latin typeface="Canva Sans"/>
                <a:ea typeface="Canva Sans"/>
                <a:cs typeface="Canva Sans"/>
                <a:sym typeface="Canva Sans"/>
              </a:rPr>
              <a:t>We are thrilled to have you on board as we embark on a journey toward better health and wellness together. </a:t>
            </a:r>
          </a:p>
          <a:p>
            <a:pPr algn="l">
              <a:lnSpc>
                <a:spcPts val="1727"/>
              </a:lnSpc>
            </a:pPr>
            <a:endParaRPr lang="en-US" sz="1100" spc="41">
              <a:solidFill>
                <a:srgbClr val="000000"/>
              </a:solidFill>
              <a:latin typeface="Canva Sans"/>
              <a:ea typeface="Canva Sans"/>
              <a:cs typeface="Canva Sans"/>
              <a:sym typeface="Canva Sans"/>
            </a:endParaRPr>
          </a:p>
          <a:p>
            <a:pPr algn="l">
              <a:lnSpc>
                <a:spcPts val="1727"/>
              </a:lnSpc>
            </a:pPr>
            <a:r>
              <a:rPr lang="en-US" sz="1100" spc="41">
                <a:solidFill>
                  <a:srgbClr val="000000"/>
                </a:solidFill>
                <a:latin typeface="Canva Sans"/>
                <a:ea typeface="Canva Sans"/>
                <a:cs typeface="Canva Sans"/>
                <a:sym typeface="Canva Sans"/>
              </a:rPr>
              <a:t>At Divinity Virtue, we are committed to providing you with the resources, support, and guidance you need to achieve your health and wellness goals.</a:t>
            </a:r>
          </a:p>
          <a:p>
            <a:pPr algn="l">
              <a:lnSpc>
                <a:spcPts val="1727"/>
              </a:lnSpc>
            </a:pPr>
            <a:endParaRPr lang="en-US" sz="1100" spc="41">
              <a:solidFill>
                <a:srgbClr val="000000"/>
              </a:solidFill>
              <a:latin typeface="Canva Sans"/>
              <a:ea typeface="Canva Sans"/>
              <a:cs typeface="Canva Sans"/>
              <a:sym typeface="Canva Sans"/>
            </a:endParaRPr>
          </a:p>
          <a:p>
            <a:pPr algn="l">
              <a:lnSpc>
                <a:spcPts val="1727"/>
              </a:lnSpc>
            </a:pPr>
            <a:r>
              <a:rPr lang="en-US" sz="1100" spc="41">
                <a:solidFill>
                  <a:srgbClr val="000000"/>
                </a:solidFill>
                <a:latin typeface="Canva Sans"/>
                <a:ea typeface="Canva Sans"/>
                <a:cs typeface="Canva Sans"/>
                <a:sym typeface="Canva Sans"/>
              </a:rPr>
              <a:t>Our community is here to inspire, motivate, and empower you every step of the way. Whether you're starting a new fitness routine, exploring mindful practices, or seeking expert guidance, we've got you covered.</a:t>
            </a:r>
          </a:p>
          <a:p>
            <a:pPr algn="l">
              <a:lnSpc>
                <a:spcPts val="1727"/>
              </a:lnSpc>
            </a:pPr>
            <a:endParaRPr lang="en-US" sz="1100" spc="41">
              <a:solidFill>
                <a:srgbClr val="000000"/>
              </a:solidFill>
              <a:latin typeface="Canva Sans"/>
              <a:ea typeface="Canva Sans"/>
              <a:cs typeface="Canva Sans"/>
              <a:sym typeface="Canva Sans"/>
            </a:endParaRPr>
          </a:p>
          <a:p>
            <a:pPr algn="l">
              <a:lnSpc>
                <a:spcPts val="1727"/>
              </a:lnSpc>
            </a:pPr>
            <a:r>
              <a:rPr lang="en-US" sz="1100" spc="41">
                <a:solidFill>
                  <a:srgbClr val="000000"/>
                </a:solidFill>
                <a:latin typeface="Canva Sans"/>
                <a:ea typeface="Canva Sans"/>
                <a:cs typeface="Canva Sans"/>
                <a:sym typeface="Canva Sans"/>
              </a:rPr>
              <a:t>Your well-being is our priority, and we look forward to being a part of your transformative journey. Here's to a healthier, happier you!</a:t>
            </a:r>
          </a:p>
          <a:p>
            <a:pPr algn="l">
              <a:lnSpc>
                <a:spcPts val="1727"/>
              </a:lnSpc>
            </a:pPr>
            <a:endParaRPr lang="en-US" sz="1100" spc="41">
              <a:solidFill>
                <a:srgbClr val="000000"/>
              </a:solidFill>
              <a:latin typeface="Canva Sans"/>
              <a:ea typeface="Canva Sans"/>
              <a:cs typeface="Canva Sans"/>
              <a:sym typeface="Canva Sans"/>
            </a:endParaRPr>
          </a:p>
          <a:p>
            <a:pPr algn="l">
              <a:lnSpc>
                <a:spcPts val="2354"/>
              </a:lnSpc>
            </a:pPr>
            <a:r>
              <a:rPr lang="en-US" sz="1499" spc="56">
                <a:solidFill>
                  <a:srgbClr val="5E17EB"/>
                </a:solidFill>
                <a:latin typeface="Layiji JaRaKeFadHang"/>
                <a:ea typeface="Layiji JaRaKeFadHang"/>
                <a:cs typeface="Layiji JaRaKeFadHang"/>
                <a:sym typeface="Layiji JaRaKeFadHang"/>
              </a:rPr>
              <a:t>Divinity Virtue</a:t>
            </a:r>
          </a:p>
          <a:p>
            <a:pPr algn="l">
              <a:lnSpc>
                <a:spcPts val="1727"/>
              </a:lnSpc>
            </a:pPr>
            <a:endParaRPr lang="en-US" sz="1499" spc="56">
              <a:solidFill>
                <a:srgbClr val="5E17EB"/>
              </a:solidFill>
              <a:latin typeface="Layiji JaRaKeFadHang"/>
              <a:ea typeface="Layiji JaRaKeFadHang"/>
              <a:cs typeface="Layiji JaRaKeFadHang"/>
              <a:sym typeface="Layiji JaRaKeFadHang"/>
            </a:endParaRPr>
          </a:p>
          <a:p>
            <a:pPr marL="0" lvl="0" indent="0" algn="l">
              <a:lnSpc>
                <a:spcPts val="1727"/>
              </a:lnSpc>
              <a:spcBef>
                <a:spcPct val="0"/>
              </a:spcBef>
            </a:pPr>
            <a:endParaRPr lang="en-US" sz="1499" spc="56">
              <a:solidFill>
                <a:srgbClr val="5E17EB"/>
              </a:solidFill>
              <a:latin typeface="Layiji JaRaKeFadHang"/>
              <a:ea typeface="Layiji JaRaKeFadHang"/>
              <a:cs typeface="Layiji JaRaKeFadHang"/>
              <a:sym typeface="Layiji JaRaKeFadHang"/>
            </a:endParaRPr>
          </a:p>
          <a:p>
            <a:pPr marL="0" lvl="0" indent="0" algn="l">
              <a:lnSpc>
                <a:spcPts val="1727"/>
              </a:lnSpc>
              <a:spcBef>
                <a:spcPct val="0"/>
              </a:spcBef>
            </a:pPr>
            <a:endParaRPr lang="en-US" sz="1499" spc="56">
              <a:solidFill>
                <a:srgbClr val="5E17EB"/>
              </a:solidFill>
              <a:latin typeface="Layiji JaRaKeFadHang"/>
              <a:ea typeface="Layiji JaRaKeFadHang"/>
              <a:cs typeface="Layiji JaRaKeFadHang"/>
              <a:sym typeface="Layiji JaRaKeFadHang"/>
            </a:endParaRPr>
          </a:p>
        </p:txBody>
      </p:sp>
      <p:sp>
        <p:nvSpPr>
          <p:cNvPr id="14" name="TextBox 14"/>
          <p:cNvSpPr txBox="1"/>
          <p:nvPr/>
        </p:nvSpPr>
        <p:spPr>
          <a:xfrm>
            <a:off x="3886200" y="3809222"/>
            <a:ext cx="2861746" cy="533064"/>
          </a:xfrm>
          <a:prstGeom prst="rect">
            <a:avLst/>
          </a:prstGeom>
        </p:spPr>
        <p:txBody>
          <a:bodyPr lIns="0" tIns="0" rIns="0" bIns="0" rtlCol="0" anchor="t">
            <a:spAutoFit/>
          </a:bodyPr>
          <a:lstStyle/>
          <a:p>
            <a:pPr marL="0" lvl="0" indent="0" algn="l">
              <a:lnSpc>
                <a:spcPts val="4219"/>
              </a:lnSpc>
              <a:spcBef>
                <a:spcPct val="0"/>
              </a:spcBef>
            </a:pPr>
            <a:r>
              <a:rPr lang="en-US" sz="3014" u="none" spc="509">
                <a:solidFill>
                  <a:srgbClr val="000000"/>
                </a:solidFill>
                <a:latin typeface="Tenor Sans"/>
                <a:ea typeface="Tenor Sans"/>
                <a:cs typeface="Tenor Sans"/>
                <a:sym typeface="Tenor Sans"/>
              </a:rPr>
              <a:t>WELCOME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2291" y="1524334"/>
            <a:ext cx="6567818" cy="1532635"/>
            <a:chOff x="0" y="0"/>
            <a:chExt cx="3243674" cy="756928"/>
          </a:xfrm>
        </p:grpSpPr>
        <p:sp>
          <p:nvSpPr>
            <p:cNvPr id="3" name="Freeform 3"/>
            <p:cNvSpPr/>
            <p:nvPr/>
          </p:nvSpPr>
          <p:spPr>
            <a:xfrm>
              <a:off x="0" y="0"/>
              <a:ext cx="3243674" cy="756928"/>
            </a:xfrm>
            <a:custGeom>
              <a:avLst/>
              <a:gdLst/>
              <a:ahLst/>
              <a:cxnLst/>
              <a:rect l="l" t="t" r="r" b="b"/>
              <a:pathLst>
                <a:path w="3243674" h="756928">
                  <a:moveTo>
                    <a:pt x="0" y="0"/>
                  </a:moveTo>
                  <a:lnTo>
                    <a:pt x="3243674" y="0"/>
                  </a:lnTo>
                  <a:lnTo>
                    <a:pt x="3243674" y="756928"/>
                  </a:lnTo>
                  <a:lnTo>
                    <a:pt x="0" y="756928"/>
                  </a:lnTo>
                  <a:close/>
                </a:path>
              </a:pathLst>
            </a:custGeom>
            <a:solidFill>
              <a:srgbClr val="F4F0EB"/>
            </a:solidFill>
          </p:spPr>
        </p:sp>
      </p:grpSp>
      <p:grpSp>
        <p:nvGrpSpPr>
          <p:cNvPr id="4" name="Group 4"/>
          <p:cNvGrpSpPr/>
          <p:nvPr/>
        </p:nvGrpSpPr>
        <p:grpSpPr>
          <a:xfrm>
            <a:off x="602291" y="4262883"/>
            <a:ext cx="2100822" cy="1532635"/>
            <a:chOff x="0" y="0"/>
            <a:chExt cx="1037541" cy="756928"/>
          </a:xfrm>
        </p:grpSpPr>
        <p:sp>
          <p:nvSpPr>
            <p:cNvPr id="5" name="Freeform 5"/>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6" name="Group 6"/>
          <p:cNvGrpSpPr/>
          <p:nvPr/>
        </p:nvGrpSpPr>
        <p:grpSpPr>
          <a:xfrm>
            <a:off x="2840280" y="4262883"/>
            <a:ext cx="2100822" cy="1532635"/>
            <a:chOff x="0" y="0"/>
            <a:chExt cx="1037541" cy="756928"/>
          </a:xfrm>
        </p:grpSpPr>
        <p:sp>
          <p:nvSpPr>
            <p:cNvPr id="7" name="Freeform 7"/>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8" name="Group 8"/>
          <p:cNvGrpSpPr/>
          <p:nvPr/>
        </p:nvGrpSpPr>
        <p:grpSpPr>
          <a:xfrm>
            <a:off x="5069286" y="4262883"/>
            <a:ext cx="2100822" cy="1532635"/>
            <a:chOff x="0" y="0"/>
            <a:chExt cx="1037541" cy="756928"/>
          </a:xfrm>
        </p:grpSpPr>
        <p:sp>
          <p:nvSpPr>
            <p:cNvPr id="9" name="Freeform 9"/>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10" name="Group 10"/>
          <p:cNvGrpSpPr/>
          <p:nvPr/>
        </p:nvGrpSpPr>
        <p:grpSpPr>
          <a:xfrm>
            <a:off x="606782" y="3127160"/>
            <a:ext cx="6563327" cy="463289"/>
            <a:chOff x="0" y="0"/>
            <a:chExt cx="3241456" cy="228807"/>
          </a:xfrm>
        </p:grpSpPr>
        <p:sp>
          <p:nvSpPr>
            <p:cNvPr id="11" name="Freeform 11"/>
            <p:cNvSpPr/>
            <p:nvPr/>
          </p:nvSpPr>
          <p:spPr>
            <a:xfrm>
              <a:off x="0" y="0"/>
              <a:ext cx="3241456" cy="228806"/>
            </a:xfrm>
            <a:custGeom>
              <a:avLst/>
              <a:gdLst/>
              <a:ahLst/>
              <a:cxnLst/>
              <a:rect l="l" t="t" r="r" b="b"/>
              <a:pathLst>
                <a:path w="3241456" h="228806">
                  <a:moveTo>
                    <a:pt x="0" y="0"/>
                  </a:moveTo>
                  <a:lnTo>
                    <a:pt x="3241456" y="0"/>
                  </a:lnTo>
                  <a:lnTo>
                    <a:pt x="3241456" y="228806"/>
                  </a:lnTo>
                  <a:lnTo>
                    <a:pt x="0" y="228806"/>
                  </a:lnTo>
                  <a:close/>
                </a:path>
              </a:pathLst>
            </a:custGeom>
            <a:solidFill>
              <a:srgbClr val="F4F0EB"/>
            </a:solidFill>
          </p:spPr>
        </p:sp>
      </p:grpSp>
      <p:sp>
        <p:nvSpPr>
          <p:cNvPr id="12" name="AutoShape 12"/>
          <p:cNvSpPr/>
          <p:nvPr/>
        </p:nvSpPr>
        <p:spPr>
          <a:xfrm rot="5400000">
            <a:off x="1311723" y="3917141"/>
            <a:ext cx="672434" cy="0"/>
          </a:xfrm>
          <a:prstGeom prst="line">
            <a:avLst/>
          </a:prstGeom>
          <a:ln w="19050" cap="rnd">
            <a:solidFill>
              <a:srgbClr val="000000"/>
            </a:solidFill>
            <a:prstDash val="solid"/>
            <a:headEnd type="none" w="sm" len="sm"/>
            <a:tailEnd type="triangle" w="lg" len="med"/>
          </a:ln>
        </p:spPr>
      </p:sp>
      <p:sp>
        <p:nvSpPr>
          <p:cNvPr id="13" name="AutoShape 13"/>
          <p:cNvSpPr/>
          <p:nvPr/>
        </p:nvSpPr>
        <p:spPr>
          <a:xfrm rot="5400000">
            <a:off x="3563999" y="3917141"/>
            <a:ext cx="672434" cy="0"/>
          </a:xfrm>
          <a:prstGeom prst="line">
            <a:avLst/>
          </a:prstGeom>
          <a:ln w="19050" cap="rnd">
            <a:solidFill>
              <a:srgbClr val="000000"/>
            </a:solidFill>
            <a:prstDash val="solid"/>
            <a:headEnd type="none" w="sm" len="sm"/>
            <a:tailEnd type="triangle" w="lg" len="med"/>
          </a:ln>
        </p:spPr>
      </p:sp>
      <p:sp>
        <p:nvSpPr>
          <p:cNvPr id="14" name="AutoShape 14"/>
          <p:cNvSpPr/>
          <p:nvPr/>
        </p:nvSpPr>
        <p:spPr>
          <a:xfrm rot="5400000">
            <a:off x="5773956" y="3917141"/>
            <a:ext cx="672434" cy="0"/>
          </a:xfrm>
          <a:prstGeom prst="line">
            <a:avLst/>
          </a:prstGeom>
          <a:ln w="19050" cap="rnd">
            <a:solidFill>
              <a:srgbClr val="000000"/>
            </a:solidFill>
            <a:prstDash val="solid"/>
            <a:headEnd type="none" w="sm" len="sm"/>
            <a:tailEnd type="triangle" w="lg" len="med"/>
          </a:ln>
        </p:spPr>
      </p:sp>
      <p:sp>
        <p:nvSpPr>
          <p:cNvPr id="15" name="AutoShape 15"/>
          <p:cNvSpPr/>
          <p:nvPr/>
        </p:nvSpPr>
        <p:spPr>
          <a:xfrm>
            <a:off x="609299" y="6953806"/>
            <a:ext cx="2096331" cy="0"/>
          </a:xfrm>
          <a:prstGeom prst="line">
            <a:avLst/>
          </a:prstGeom>
          <a:ln w="19050" cap="rnd">
            <a:solidFill>
              <a:srgbClr val="000000"/>
            </a:solidFill>
            <a:prstDash val="solid"/>
            <a:headEnd type="none" w="sm" len="sm"/>
            <a:tailEnd type="none" w="sm" len="sm"/>
          </a:ln>
        </p:spPr>
      </p:sp>
      <p:sp>
        <p:nvSpPr>
          <p:cNvPr id="16" name="AutoShape 16"/>
          <p:cNvSpPr/>
          <p:nvPr/>
        </p:nvSpPr>
        <p:spPr>
          <a:xfrm>
            <a:off x="609299" y="7302841"/>
            <a:ext cx="2096331" cy="0"/>
          </a:xfrm>
          <a:prstGeom prst="line">
            <a:avLst/>
          </a:prstGeom>
          <a:ln w="19050" cap="rnd">
            <a:solidFill>
              <a:srgbClr val="000000"/>
            </a:solidFill>
            <a:prstDash val="solid"/>
            <a:headEnd type="none" w="sm" len="sm"/>
            <a:tailEnd type="none" w="sm" len="sm"/>
          </a:ln>
        </p:spPr>
      </p:sp>
      <p:sp>
        <p:nvSpPr>
          <p:cNvPr id="17" name="AutoShape 17"/>
          <p:cNvSpPr/>
          <p:nvPr/>
        </p:nvSpPr>
        <p:spPr>
          <a:xfrm>
            <a:off x="609299" y="7651875"/>
            <a:ext cx="2096331" cy="0"/>
          </a:xfrm>
          <a:prstGeom prst="line">
            <a:avLst/>
          </a:prstGeom>
          <a:ln w="19050" cap="rnd">
            <a:solidFill>
              <a:srgbClr val="000000"/>
            </a:solidFill>
            <a:prstDash val="solid"/>
            <a:headEnd type="none" w="sm" len="sm"/>
            <a:tailEnd type="none" w="sm" len="sm"/>
          </a:ln>
        </p:spPr>
      </p:sp>
      <p:sp>
        <p:nvSpPr>
          <p:cNvPr id="18" name="AutoShape 18"/>
          <p:cNvSpPr/>
          <p:nvPr/>
        </p:nvSpPr>
        <p:spPr>
          <a:xfrm>
            <a:off x="609299" y="8000909"/>
            <a:ext cx="2096331" cy="0"/>
          </a:xfrm>
          <a:prstGeom prst="line">
            <a:avLst/>
          </a:prstGeom>
          <a:ln w="19050" cap="rnd">
            <a:solidFill>
              <a:srgbClr val="000000"/>
            </a:solidFill>
            <a:prstDash val="solid"/>
            <a:headEnd type="none" w="sm" len="sm"/>
            <a:tailEnd type="none" w="sm" len="sm"/>
          </a:ln>
        </p:spPr>
      </p:sp>
      <p:sp>
        <p:nvSpPr>
          <p:cNvPr id="19" name="AutoShape 19"/>
          <p:cNvSpPr/>
          <p:nvPr/>
        </p:nvSpPr>
        <p:spPr>
          <a:xfrm>
            <a:off x="609299" y="8349943"/>
            <a:ext cx="2096331" cy="0"/>
          </a:xfrm>
          <a:prstGeom prst="line">
            <a:avLst/>
          </a:prstGeom>
          <a:ln w="19050" cap="rnd">
            <a:solidFill>
              <a:srgbClr val="000000"/>
            </a:solidFill>
            <a:prstDash val="solid"/>
            <a:headEnd type="none" w="sm" len="sm"/>
            <a:tailEnd type="none" w="sm" len="sm"/>
          </a:ln>
        </p:spPr>
      </p:sp>
      <p:sp>
        <p:nvSpPr>
          <p:cNvPr id="20" name="AutoShape 20"/>
          <p:cNvSpPr/>
          <p:nvPr/>
        </p:nvSpPr>
        <p:spPr>
          <a:xfrm>
            <a:off x="609299" y="8698978"/>
            <a:ext cx="2096331" cy="0"/>
          </a:xfrm>
          <a:prstGeom prst="line">
            <a:avLst/>
          </a:prstGeom>
          <a:ln w="19050" cap="rnd">
            <a:solidFill>
              <a:srgbClr val="000000"/>
            </a:solidFill>
            <a:prstDash val="solid"/>
            <a:headEnd type="none" w="sm" len="sm"/>
            <a:tailEnd type="none" w="sm" len="sm"/>
          </a:ln>
        </p:spPr>
      </p:sp>
      <p:sp>
        <p:nvSpPr>
          <p:cNvPr id="21" name="AutoShape 21"/>
          <p:cNvSpPr/>
          <p:nvPr/>
        </p:nvSpPr>
        <p:spPr>
          <a:xfrm>
            <a:off x="609299" y="9048012"/>
            <a:ext cx="2096331" cy="0"/>
          </a:xfrm>
          <a:prstGeom prst="line">
            <a:avLst/>
          </a:prstGeom>
          <a:ln w="19050" cap="rnd">
            <a:solidFill>
              <a:srgbClr val="000000"/>
            </a:solidFill>
            <a:prstDash val="solid"/>
            <a:headEnd type="none" w="sm" len="sm"/>
            <a:tailEnd type="none" w="sm" len="sm"/>
          </a:ln>
        </p:spPr>
      </p:sp>
      <p:sp>
        <p:nvSpPr>
          <p:cNvPr id="22" name="AutoShape 22"/>
          <p:cNvSpPr/>
          <p:nvPr/>
        </p:nvSpPr>
        <p:spPr>
          <a:xfrm>
            <a:off x="609299" y="9397046"/>
            <a:ext cx="2096331" cy="0"/>
          </a:xfrm>
          <a:prstGeom prst="line">
            <a:avLst/>
          </a:prstGeom>
          <a:ln w="19050" cap="rnd">
            <a:solidFill>
              <a:srgbClr val="000000"/>
            </a:solidFill>
            <a:prstDash val="solid"/>
            <a:headEnd type="none" w="sm" len="sm"/>
            <a:tailEnd type="none" w="sm" len="sm"/>
          </a:ln>
        </p:spPr>
      </p:sp>
      <p:sp>
        <p:nvSpPr>
          <p:cNvPr id="23" name="AutoShape 23"/>
          <p:cNvSpPr/>
          <p:nvPr/>
        </p:nvSpPr>
        <p:spPr>
          <a:xfrm>
            <a:off x="2861575" y="6953806"/>
            <a:ext cx="2096331" cy="0"/>
          </a:xfrm>
          <a:prstGeom prst="line">
            <a:avLst/>
          </a:prstGeom>
          <a:ln w="19050" cap="rnd">
            <a:solidFill>
              <a:srgbClr val="000000"/>
            </a:solidFill>
            <a:prstDash val="solid"/>
            <a:headEnd type="none" w="sm" len="sm"/>
            <a:tailEnd type="none" w="sm" len="sm"/>
          </a:ln>
        </p:spPr>
      </p:sp>
      <p:sp>
        <p:nvSpPr>
          <p:cNvPr id="24" name="AutoShape 24"/>
          <p:cNvSpPr/>
          <p:nvPr/>
        </p:nvSpPr>
        <p:spPr>
          <a:xfrm>
            <a:off x="2861575" y="7302841"/>
            <a:ext cx="2096331" cy="0"/>
          </a:xfrm>
          <a:prstGeom prst="line">
            <a:avLst/>
          </a:prstGeom>
          <a:ln w="19050" cap="rnd">
            <a:solidFill>
              <a:srgbClr val="000000"/>
            </a:solidFill>
            <a:prstDash val="solid"/>
            <a:headEnd type="none" w="sm" len="sm"/>
            <a:tailEnd type="none" w="sm" len="sm"/>
          </a:ln>
        </p:spPr>
      </p:sp>
      <p:sp>
        <p:nvSpPr>
          <p:cNvPr id="25" name="AutoShape 25"/>
          <p:cNvSpPr/>
          <p:nvPr/>
        </p:nvSpPr>
        <p:spPr>
          <a:xfrm>
            <a:off x="2861575" y="7651875"/>
            <a:ext cx="2096331" cy="0"/>
          </a:xfrm>
          <a:prstGeom prst="line">
            <a:avLst/>
          </a:prstGeom>
          <a:ln w="19050" cap="rnd">
            <a:solidFill>
              <a:srgbClr val="000000"/>
            </a:solidFill>
            <a:prstDash val="solid"/>
            <a:headEnd type="none" w="sm" len="sm"/>
            <a:tailEnd type="none" w="sm" len="sm"/>
          </a:ln>
        </p:spPr>
      </p:sp>
      <p:sp>
        <p:nvSpPr>
          <p:cNvPr id="26" name="AutoShape 26"/>
          <p:cNvSpPr/>
          <p:nvPr/>
        </p:nvSpPr>
        <p:spPr>
          <a:xfrm>
            <a:off x="2861575" y="8000909"/>
            <a:ext cx="2096331" cy="0"/>
          </a:xfrm>
          <a:prstGeom prst="line">
            <a:avLst/>
          </a:prstGeom>
          <a:ln w="19050" cap="rnd">
            <a:solidFill>
              <a:srgbClr val="000000"/>
            </a:solidFill>
            <a:prstDash val="solid"/>
            <a:headEnd type="none" w="sm" len="sm"/>
            <a:tailEnd type="none" w="sm" len="sm"/>
          </a:ln>
        </p:spPr>
      </p:sp>
      <p:sp>
        <p:nvSpPr>
          <p:cNvPr id="27" name="AutoShape 27"/>
          <p:cNvSpPr/>
          <p:nvPr/>
        </p:nvSpPr>
        <p:spPr>
          <a:xfrm>
            <a:off x="2861575" y="8349943"/>
            <a:ext cx="2096331" cy="0"/>
          </a:xfrm>
          <a:prstGeom prst="line">
            <a:avLst/>
          </a:prstGeom>
          <a:ln w="19050" cap="rnd">
            <a:solidFill>
              <a:srgbClr val="000000"/>
            </a:solidFill>
            <a:prstDash val="solid"/>
            <a:headEnd type="none" w="sm" len="sm"/>
            <a:tailEnd type="none" w="sm" len="sm"/>
          </a:ln>
        </p:spPr>
      </p:sp>
      <p:sp>
        <p:nvSpPr>
          <p:cNvPr id="28" name="AutoShape 28"/>
          <p:cNvSpPr/>
          <p:nvPr/>
        </p:nvSpPr>
        <p:spPr>
          <a:xfrm>
            <a:off x="2861575" y="8698978"/>
            <a:ext cx="2096331" cy="0"/>
          </a:xfrm>
          <a:prstGeom prst="line">
            <a:avLst/>
          </a:prstGeom>
          <a:ln w="19050" cap="rnd">
            <a:solidFill>
              <a:srgbClr val="000000"/>
            </a:solidFill>
            <a:prstDash val="solid"/>
            <a:headEnd type="none" w="sm" len="sm"/>
            <a:tailEnd type="none" w="sm" len="sm"/>
          </a:ln>
        </p:spPr>
      </p:sp>
      <p:sp>
        <p:nvSpPr>
          <p:cNvPr id="29" name="AutoShape 29"/>
          <p:cNvSpPr/>
          <p:nvPr/>
        </p:nvSpPr>
        <p:spPr>
          <a:xfrm>
            <a:off x="2861575" y="9048012"/>
            <a:ext cx="2096331" cy="0"/>
          </a:xfrm>
          <a:prstGeom prst="line">
            <a:avLst/>
          </a:prstGeom>
          <a:ln w="19050" cap="rnd">
            <a:solidFill>
              <a:srgbClr val="000000"/>
            </a:solidFill>
            <a:prstDash val="solid"/>
            <a:headEnd type="none" w="sm" len="sm"/>
            <a:tailEnd type="none" w="sm" len="sm"/>
          </a:ln>
        </p:spPr>
      </p:sp>
      <p:sp>
        <p:nvSpPr>
          <p:cNvPr id="30" name="AutoShape 30"/>
          <p:cNvSpPr/>
          <p:nvPr/>
        </p:nvSpPr>
        <p:spPr>
          <a:xfrm>
            <a:off x="2861575" y="9397046"/>
            <a:ext cx="2096331" cy="0"/>
          </a:xfrm>
          <a:prstGeom prst="line">
            <a:avLst/>
          </a:prstGeom>
          <a:ln w="19050" cap="rnd">
            <a:solidFill>
              <a:srgbClr val="000000"/>
            </a:solidFill>
            <a:prstDash val="solid"/>
            <a:headEnd type="none" w="sm" len="sm"/>
            <a:tailEnd type="none" w="sm" len="sm"/>
          </a:ln>
        </p:spPr>
      </p:sp>
      <p:sp>
        <p:nvSpPr>
          <p:cNvPr id="31" name="AutoShape 31"/>
          <p:cNvSpPr/>
          <p:nvPr/>
        </p:nvSpPr>
        <p:spPr>
          <a:xfrm>
            <a:off x="5073777" y="6953806"/>
            <a:ext cx="2096331" cy="0"/>
          </a:xfrm>
          <a:prstGeom prst="line">
            <a:avLst/>
          </a:prstGeom>
          <a:ln w="19050" cap="rnd">
            <a:solidFill>
              <a:srgbClr val="000000"/>
            </a:solidFill>
            <a:prstDash val="solid"/>
            <a:headEnd type="none" w="sm" len="sm"/>
            <a:tailEnd type="none" w="sm" len="sm"/>
          </a:ln>
        </p:spPr>
      </p:sp>
      <p:sp>
        <p:nvSpPr>
          <p:cNvPr id="32" name="AutoShape 32"/>
          <p:cNvSpPr/>
          <p:nvPr/>
        </p:nvSpPr>
        <p:spPr>
          <a:xfrm>
            <a:off x="5073777" y="7302841"/>
            <a:ext cx="2096331" cy="0"/>
          </a:xfrm>
          <a:prstGeom prst="line">
            <a:avLst/>
          </a:prstGeom>
          <a:ln w="19050" cap="rnd">
            <a:solidFill>
              <a:srgbClr val="000000"/>
            </a:solidFill>
            <a:prstDash val="solid"/>
            <a:headEnd type="none" w="sm" len="sm"/>
            <a:tailEnd type="none" w="sm" len="sm"/>
          </a:ln>
        </p:spPr>
      </p:sp>
      <p:sp>
        <p:nvSpPr>
          <p:cNvPr id="33" name="AutoShape 33"/>
          <p:cNvSpPr/>
          <p:nvPr/>
        </p:nvSpPr>
        <p:spPr>
          <a:xfrm>
            <a:off x="5073777" y="7651875"/>
            <a:ext cx="2096331" cy="0"/>
          </a:xfrm>
          <a:prstGeom prst="line">
            <a:avLst/>
          </a:prstGeom>
          <a:ln w="19050" cap="rnd">
            <a:solidFill>
              <a:srgbClr val="000000"/>
            </a:solidFill>
            <a:prstDash val="solid"/>
            <a:headEnd type="none" w="sm" len="sm"/>
            <a:tailEnd type="none" w="sm" len="sm"/>
          </a:ln>
        </p:spPr>
      </p:sp>
      <p:sp>
        <p:nvSpPr>
          <p:cNvPr id="34" name="AutoShape 34"/>
          <p:cNvSpPr/>
          <p:nvPr/>
        </p:nvSpPr>
        <p:spPr>
          <a:xfrm>
            <a:off x="5073777" y="8000909"/>
            <a:ext cx="2096331" cy="0"/>
          </a:xfrm>
          <a:prstGeom prst="line">
            <a:avLst/>
          </a:prstGeom>
          <a:ln w="19050" cap="rnd">
            <a:solidFill>
              <a:srgbClr val="000000"/>
            </a:solidFill>
            <a:prstDash val="solid"/>
            <a:headEnd type="none" w="sm" len="sm"/>
            <a:tailEnd type="none" w="sm" len="sm"/>
          </a:ln>
        </p:spPr>
      </p:sp>
      <p:sp>
        <p:nvSpPr>
          <p:cNvPr id="35" name="AutoShape 35"/>
          <p:cNvSpPr/>
          <p:nvPr/>
        </p:nvSpPr>
        <p:spPr>
          <a:xfrm>
            <a:off x="5073777" y="8349943"/>
            <a:ext cx="2096331" cy="0"/>
          </a:xfrm>
          <a:prstGeom prst="line">
            <a:avLst/>
          </a:prstGeom>
          <a:ln w="19050" cap="rnd">
            <a:solidFill>
              <a:srgbClr val="000000"/>
            </a:solidFill>
            <a:prstDash val="solid"/>
            <a:headEnd type="none" w="sm" len="sm"/>
            <a:tailEnd type="none" w="sm" len="sm"/>
          </a:ln>
        </p:spPr>
      </p:sp>
      <p:sp>
        <p:nvSpPr>
          <p:cNvPr id="36" name="AutoShape 36"/>
          <p:cNvSpPr/>
          <p:nvPr/>
        </p:nvSpPr>
        <p:spPr>
          <a:xfrm>
            <a:off x="5073777" y="8698978"/>
            <a:ext cx="2096331" cy="0"/>
          </a:xfrm>
          <a:prstGeom prst="line">
            <a:avLst/>
          </a:prstGeom>
          <a:ln w="19050" cap="rnd">
            <a:solidFill>
              <a:srgbClr val="000000"/>
            </a:solidFill>
            <a:prstDash val="solid"/>
            <a:headEnd type="none" w="sm" len="sm"/>
            <a:tailEnd type="none" w="sm" len="sm"/>
          </a:ln>
        </p:spPr>
      </p:sp>
      <p:sp>
        <p:nvSpPr>
          <p:cNvPr id="37" name="AutoShape 37"/>
          <p:cNvSpPr/>
          <p:nvPr/>
        </p:nvSpPr>
        <p:spPr>
          <a:xfrm>
            <a:off x="5073777" y="9048012"/>
            <a:ext cx="2096331" cy="0"/>
          </a:xfrm>
          <a:prstGeom prst="line">
            <a:avLst/>
          </a:prstGeom>
          <a:ln w="19050" cap="rnd">
            <a:solidFill>
              <a:srgbClr val="000000"/>
            </a:solidFill>
            <a:prstDash val="solid"/>
            <a:headEnd type="none" w="sm" len="sm"/>
            <a:tailEnd type="none" w="sm" len="sm"/>
          </a:ln>
        </p:spPr>
      </p:sp>
      <p:sp>
        <p:nvSpPr>
          <p:cNvPr id="38" name="AutoShape 38"/>
          <p:cNvSpPr/>
          <p:nvPr/>
        </p:nvSpPr>
        <p:spPr>
          <a:xfrm>
            <a:off x="5073777" y="9397046"/>
            <a:ext cx="2096331" cy="0"/>
          </a:xfrm>
          <a:prstGeom prst="line">
            <a:avLst/>
          </a:prstGeom>
          <a:ln w="19050" cap="rnd">
            <a:solidFill>
              <a:srgbClr val="000000"/>
            </a:solidFill>
            <a:prstDash val="solid"/>
            <a:headEnd type="none" w="sm" len="sm"/>
            <a:tailEnd type="none" w="sm" len="sm"/>
          </a:ln>
        </p:spPr>
      </p:sp>
      <p:sp>
        <p:nvSpPr>
          <p:cNvPr id="39" name="TextBox 39"/>
          <p:cNvSpPr txBox="1"/>
          <p:nvPr/>
        </p:nvSpPr>
        <p:spPr>
          <a:xfrm>
            <a:off x="0" y="234903"/>
            <a:ext cx="7772400" cy="756031"/>
          </a:xfrm>
          <a:prstGeom prst="rect">
            <a:avLst/>
          </a:prstGeom>
        </p:spPr>
        <p:txBody>
          <a:bodyPr lIns="0" tIns="0" rIns="0" bIns="0" rtlCol="0" anchor="t">
            <a:spAutoFit/>
          </a:bodyPr>
          <a:lstStyle/>
          <a:p>
            <a:pPr marL="0" lvl="0" indent="0" algn="ctr">
              <a:lnSpc>
                <a:spcPts val="2912"/>
              </a:lnSpc>
              <a:spcBef>
                <a:spcPct val="0"/>
              </a:spcBef>
            </a:pPr>
            <a:r>
              <a:rPr lang="en-US" sz="3200" spc="460">
                <a:solidFill>
                  <a:srgbClr val="5E17EB"/>
                </a:solidFill>
                <a:latin typeface="Canva Sans"/>
                <a:ea typeface="Canva Sans"/>
                <a:cs typeface="Canva Sans"/>
                <a:sym typeface="Canva Sans"/>
              </a:rPr>
              <a:t>DIVINITY VIRTUES TRIGGER</a:t>
            </a:r>
            <a:r>
              <a:rPr lang="en-US" sz="3200" u="none" spc="460">
                <a:solidFill>
                  <a:srgbClr val="5E17EB"/>
                </a:solidFill>
                <a:latin typeface="Canva Sans"/>
                <a:ea typeface="Canva Sans"/>
                <a:cs typeface="Canva Sans"/>
                <a:sym typeface="Canva Sans"/>
              </a:rPr>
              <a:t> TRACKER</a:t>
            </a:r>
          </a:p>
        </p:txBody>
      </p:sp>
      <p:sp>
        <p:nvSpPr>
          <p:cNvPr id="40" name="TextBox 40"/>
          <p:cNvSpPr txBox="1"/>
          <p:nvPr/>
        </p:nvSpPr>
        <p:spPr>
          <a:xfrm>
            <a:off x="602291" y="1661961"/>
            <a:ext cx="6567818"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MAIN TRIGGER TO GET RID OF</a:t>
            </a:r>
          </a:p>
        </p:txBody>
      </p:sp>
      <p:sp>
        <p:nvSpPr>
          <p:cNvPr id="41" name="TextBox 41"/>
          <p:cNvSpPr txBox="1"/>
          <p:nvPr/>
        </p:nvSpPr>
        <p:spPr>
          <a:xfrm>
            <a:off x="691452" y="3220448"/>
            <a:ext cx="1429790" cy="238613"/>
          </a:xfrm>
          <a:prstGeom prst="rect">
            <a:avLst/>
          </a:prstGeom>
        </p:spPr>
        <p:txBody>
          <a:bodyPr lIns="0" tIns="0" rIns="0" bIns="0" rtlCol="0" anchor="t">
            <a:spAutoFit/>
          </a:bodyPr>
          <a:lstStyle/>
          <a:p>
            <a:pPr marL="0" lvl="0" indent="0" algn="l">
              <a:lnSpc>
                <a:spcPts val="1907"/>
              </a:lnSpc>
              <a:spcBef>
                <a:spcPct val="0"/>
              </a:spcBef>
            </a:pPr>
            <a:r>
              <a:rPr lang="en-US" sz="1315" spc="197">
                <a:solidFill>
                  <a:srgbClr val="000000"/>
                </a:solidFill>
                <a:latin typeface="Montserrat Classic"/>
                <a:ea typeface="Montserrat Classic"/>
                <a:cs typeface="Montserrat Classic"/>
                <a:sym typeface="Montserrat Classic"/>
              </a:rPr>
              <a:t>DEADLINE:</a:t>
            </a:r>
          </a:p>
        </p:txBody>
      </p:sp>
      <p:sp>
        <p:nvSpPr>
          <p:cNvPr id="42" name="TextBox 42"/>
          <p:cNvSpPr txBox="1"/>
          <p:nvPr/>
        </p:nvSpPr>
        <p:spPr>
          <a:xfrm>
            <a:off x="4056111" y="3220448"/>
            <a:ext cx="1429790" cy="238613"/>
          </a:xfrm>
          <a:prstGeom prst="rect">
            <a:avLst/>
          </a:prstGeom>
        </p:spPr>
        <p:txBody>
          <a:bodyPr lIns="0" tIns="0" rIns="0" bIns="0" rtlCol="0" anchor="t">
            <a:spAutoFit/>
          </a:bodyPr>
          <a:lstStyle/>
          <a:p>
            <a:pPr marL="0" lvl="0" indent="0" algn="l">
              <a:lnSpc>
                <a:spcPts val="1907"/>
              </a:lnSpc>
              <a:spcBef>
                <a:spcPct val="0"/>
              </a:spcBef>
            </a:pPr>
            <a:r>
              <a:rPr lang="en-US" sz="1315" spc="197">
                <a:solidFill>
                  <a:srgbClr val="000000"/>
                </a:solidFill>
                <a:latin typeface="Montserrat Classic"/>
                <a:ea typeface="Montserrat Classic"/>
                <a:cs typeface="Montserrat Classic"/>
                <a:sym typeface="Montserrat Classic"/>
              </a:rPr>
              <a:t>ACHIEVED?</a:t>
            </a:r>
          </a:p>
        </p:txBody>
      </p:sp>
      <p:sp>
        <p:nvSpPr>
          <p:cNvPr id="43" name="TextBox 43"/>
          <p:cNvSpPr txBox="1"/>
          <p:nvPr/>
        </p:nvSpPr>
        <p:spPr>
          <a:xfrm>
            <a:off x="602291" y="5829795"/>
            <a:ext cx="2100822" cy="953747"/>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SUCCESSFUL REMOVAL OF TRIGGER 1</a:t>
            </a:r>
          </a:p>
        </p:txBody>
      </p:sp>
      <p:sp>
        <p:nvSpPr>
          <p:cNvPr id="44" name="TextBox 44"/>
          <p:cNvSpPr txBox="1"/>
          <p:nvPr/>
        </p:nvSpPr>
        <p:spPr>
          <a:xfrm>
            <a:off x="602291" y="4359345"/>
            <a:ext cx="2114164"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TRIGGER</a:t>
            </a:r>
          </a:p>
        </p:txBody>
      </p:sp>
      <p:sp>
        <p:nvSpPr>
          <p:cNvPr id="45" name="TextBox 45"/>
          <p:cNvSpPr txBox="1"/>
          <p:nvPr/>
        </p:nvSpPr>
        <p:spPr>
          <a:xfrm>
            <a:off x="2840280" y="4359345"/>
            <a:ext cx="2117627"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TRIGGER 2</a:t>
            </a:r>
          </a:p>
        </p:txBody>
      </p:sp>
      <p:sp>
        <p:nvSpPr>
          <p:cNvPr id="46" name="TextBox 46"/>
          <p:cNvSpPr txBox="1"/>
          <p:nvPr/>
        </p:nvSpPr>
        <p:spPr>
          <a:xfrm>
            <a:off x="5069286" y="4359345"/>
            <a:ext cx="2100822"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TRIGGER 3</a:t>
            </a:r>
          </a:p>
        </p:txBody>
      </p:sp>
      <p:grpSp>
        <p:nvGrpSpPr>
          <p:cNvPr id="47" name="Group 47"/>
          <p:cNvGrpSpPr/>
          <p:nvPr/>
        </p:nvGrpSpPr>
        <p:grpSpPr>
          <a:xfrm>
            <a:off x="605795" y="6724055"/>
            <a:ext cx="168332" cy="168332"/>
            <a:chOff x="0" y="0"/>
            <a:chExt cx="6350000" cy="6350000"/>
          </a:xfrm>
        </p:grpSpPr>
        <p:sp>
          <p:nvSpPr>
            <p:cNvPr id="48" name="Freeform 4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9" name="Group 49"/>
          <p:cNvGrpSpPr/>
          <p:nvPr/>
        </p:nvGrpSpPr>
        <p:grpSpPr>
          <a:xfrm>
            <a:off x="605795" y="7074609"/>
            <a:ext cx="168332" cy="168332"/>
            <a:chOff x="0" y="0"/>
            <a:chExt cx="6350000" cy="6350000"/>
          </a:xfrm>
        </p:grpSpPr>
        <p:sp>
          <p:nvSpPr>
            <p:cNvPr id="50" name="Freeform 5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1" name="Group 51"/>
          <p:cNvGrpSpPr/>
          <p:nvPr/>
        </p:nvGrpSpPr>
        <p:grpSpPr>
          <a:xfrm>
            <a:off x="605795" y="7425163"/>
            <a:ext cx="168332" cy="168332"/>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3" name="Group 53"/>
          <p:cNvGrpSpPr/>
          <p:nvPr/>
        </p:nvGrpSpPr>
        <p:grpSpPr>
          <a:xfrm>
            <a:off x="605795" y="7775718"/>
            <a:ext cx="168332" cy="168332"/>
            <a:chOff x="0" y="0"/>
            <a:chExt cx="6350000" cy="6350000"/>
          </a:xfrm>
        </p:grpSpPr>
        <p:sp>
          <p:nvSpPr>
            <p:cNvPr id="54" name="Freeform 5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5" name="Group 55"/>
          <p:cNvGrpSpPr/>
          <p:nvPr/>
        </p:nvGrpSpPr>
        <p:grpSpPr>
          <a:xfrm>
            <a:off x="605795" y="8126272"/>
            <a:ext cx="168332" cy="168332"/>
            <a:chOff x="0" y="0"/>
            <a:chExt cx="6350000" cy="6350000"/>
          </a:xfrm>
        </p:grpSpPr>
        <p:sp>
          <p:nvSpPr>
            <p:cNvPr id="56" name="Freeform 5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7" name="Group 57"/>
          <p:cNvGrpSpPr/>
          <p:nvPr/>
        </p:nvGrpSpPr>
        <p:grpSpPr>
          <a:xfrm>
            <a:off x="605795" y="8476826"/>
            <a:ext cx="168332" cy="168332"/>
            <a:chOff x="0" y="0"/>
            <a:chExt cx="6350000" cy="6350000"/>
          </a:xfrm>
        </p:grpSpPr>
        <p:sp>
          <p:nvSpPr>
            <p:cNvPr id="58" name="Freeform 5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9" name="Group 59"/>
          <p:cNvGrpSpPr/>
          <p:nvPr/>
        </p:nvGrpSpPr>
        <p:grpSpPr>
          <a:xfrm>
            <a:off x="605795" y="8827380"/>
            <a:ext cx="168332" cy="168332"/>
            <a:chOff x="0" y="0"/>
            <a:chExt cx="6350000" cy="6350000"/>
          </a:xfrm>
        </p:grpSpPr>
        <p:sp>
          <p:nvSpPr>
            <p:cNvPr id="60" name="Freeform 6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1" name="Group 61"/>
          <p:cNvGrpSpPr/>
          <p:nvPr/>
        </p:nvGrpSpPr>
        <p:grpSpPr>
          <a:xfrm>
            <a:off x="605795" y="9177934"/>
            <a:ext cx="168332" cy="168332"/>
            <a:chOff x="0" y="0"/>
            <a:chExt cx="6350000" cy="6350000"/>
          </a:xfrm>
        </p:grpSpPr>
        <p:sp>
          <p:nvSpPr>
            <p:cNvPr id="62" name="Freeform 6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3" name="Group 63"/>
          <p:cNvGrpSpPr/>
          <p:nvPr/>
        </p:nvGrpSpPr>
        <p:grpSpPr>
          <a:xfrm>
            <a:off x="2892206" y="6724055"/>
            <a:ext cx="168332" cy="168332"/>
            <a:chOff x="0" y="0"/>
            <a:chExt cx="6350000" cy="6350000"/>
          </a:xfrm>
        </p:grpSpPr>
        <p:sp>
          <p:nvSpPr>
            <p:cNvPr id="64" name="Freeform 6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5" name="Group 65"/>
          <p:cNvGrpSpPr/>
          <p:nvPr/>
        </p:nvGrpSpPr>
        <p:grpSpPr>
          <a:xfrm>
            <a:off x="2892206" y="7074609"/>
            <a:ext cx="168332" cy="168332"/>
            <a:chOff x="0" y="0"/>
            <a:chExt cx="6350000" cy="6350000"/>
          </a:xfrm>
        </p:grpSpPr>
        <p:sp>
          <p:nvSpPr>
            <p:cNvPr id="66" name="Freeform 6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7" name="Group 67"/>
          <p:cNvGrpSpPr/>
          <p:nvPr/>
        </p:nvGrpSpPr>
        <p:grpSpPr>
          <a:xfrm>
            <a:off x="2892206" y="7425163"/>
            <a:ext cx="168332" cy="168332"/>
            <a:chOff x="0" y="0"/>
            <a:chExt cx="6350000" cy="6350000"/>
          </a:xfrm>
        </p:grpSpPr>
        <p:sp>
          <p:nvSpPr>
            <p:cNvPr id="68" name="Freeform 6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9" name="Group 69"/>
          <p:cNvGrpSpPr/>
          <p:nvPr/>
        </p:nvGrpSpPr>
        <p:grpSpPr>
          <a:xfrm>
            <a:off x="2892206" y="7775718"/>
            <a:ext cx="168332" cy="168332"/>
            <a:chOff x="0" y="0"/>
            <a:chExt cx="6350000" cy="6350000"/>
          </a:xfrm>
        </p:grpSpPr>
        <p:sp>
          <p:nvSpPr>
            <p:cNvPr id="70" name="Freeform 7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1" name="Group 71"/>
          <p:cNvGrpSpPr/>
          <p:nvPr/>
        </p:nvGrpSpPr>
        <p:grpSpPr>
          <a:xfrm>
            <a:off x="2892206" y="8126272"/>
            <a:ext cx="168332" cy="168332"/>
            <a:chOff x="0" y="0"/>
            <a:chExt cx="6350000" cy="6350000"/>
          </a:xfrm>
        </p:grpSpPr>
        <p:sp>
          <p:nvSpPr>
            <p:cNvPr id="72" name="Freeform 7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3" name="Group 73"/>
          <p:cNvGrpSpPr/>
          <p:nvPr/>
        </p:nvGrpSpPr>
        <p:grpSpPr>
          <a:xfrm>
            <a:off x="2892206" y="8476826"/>
            <a:ext cx="168332" cy="168332"/>
            <a:chOff x="0" y="0"/>
            <a:chExt cx="6350000" cy="6350000"/>
          </a:xfrm>
        </p:grpSpPr>
        <p:sp>
          <p:nvSpPr>
            <p:cNvPr id="74" name="Freeform 7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5" name="Group 75"/>
          <p:cNvGrpSpPr/>
          <p:nvPr/>
        </p:nvGrpSpPr>
        <p:grpSpPr>
          <a:xfrm>
            <a:off x="2892206" y="8827380"/>
            <a:ext cx="168332" cy="168332"/>
            <a:chOff x="0" y="0"/>
            <a:chExt cx="6350000" cy="6350000"/>
          </a:xfrm>
        </p:grpSpPr>
        <p:sp>
          <p:nvSpPr>
            <p:cNvPr id="76" name="Freeform 7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7" name="Group 77"/>
          <p:cNvGrpSpPr/>
          <p:nvPr/>
        </p:nvGrpSpPr>
        <p:grpSpPr>
          <a:xfrm>
            <a:off x="2892206" y="9177934"/>
            <a:ext cx="168332" cy="168332"/>
            <a:chOff x="0" y="0"/>
            <a:chExt cx="6350000" cy="6350000"/>
          </a:xfrm>
        </p:grpSpPr>
        <p:sp>
          <p:nvSpPr>
            <p:cNvPr id="78" name="Freeform 7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9" name="Group 79"/>
          <p:cNvGrpSpPr/>
          <p:nvPr/>
        </p:nvGrpSpPr>
        <p:grpSpPr>
          <a:xfrm>
            <a:off x="5122470" y="6724055"/>
            <a:ext cx="168332" cy="168332"/>
            <a:chOff x="0" y="0"/>
            <a:chExt cx="6350000" cy="6350000"/>
          </a:xfrm>
        </p:grpSpPr>
        <p:sp>
          <p:nvSpPr>
            <p:cNvPr id="80" name="Freeform 8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1" name="Group 81"/>
          <p:cNvGrpSpPr/>
          <p:nvPr/>
        </p:nvGrpSpPr>
        <p:grpSpPr>
          <a:xfrm>
            <a:off x="5122470" y="7074609"/>
            <a:ext cx="168332" cy="168332"/>
            <a:chOff x="0" y="0"/>
            <a:chExt cx="6350000" cy="6350000"/>
          </a:xfrm>
        </p:grpSpPr>
        <p:sp>
          <p:nvSpPr>
            <p:cNvPr id="82" name="Freeform 8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3" name="Group 83"/>
          <p:cNvGrpSpPr/>
          <p:nvPr/>
        </p:nvGrpSpPr>
        <p:grpSpPr>
          <a:xfrm>
            <a:off x="5122470" y="7425163"/>
            <a:ext cx="168332" cy="168332"/>
            <a:chOff x="0" y="0"/>
            <a:chExt cx="6350000" cy="6350000"/>
          </a:xfrm>
        </p:grpSpPr>
        <p:sp>
          <p:nvSpPr>
            <p:cNvPr id="84" name="Freeform 8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5" name="Group 85"/>
          <p:cNvGrpSpPr/>
          <p:nvPr/>
        </p:nvGrpSpPr>
        <p:grpSpPr>
          <a:xfrm>
            <a:off x="5122470" y="7775718"/>
            <a:ext cx="168332" cy="168332"/>
            <a:chOff x="0" y="0"/>
            <a:chExt cx="6350000" cy="6350000"/>
          </a:xfrm>
        </p:grpSpPr>
        <p:sp>
          <p:nvSpPr>
            <p:cNvPr id="86" name="Freeform 8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7" name="Group 87"/>
          <p:cNvGrpSpPr/>
          <p:nvPr/>
        </p:nvGrpSpPr>
        <p:grpSpPr>
          <a:xfrm>
            <a:off x="5122470" y="8126272"/>
            <a:ext cx="168332" cy="168332"/>
            <a:chOff x="0" y="0"/>
            <a:chExt cx="6350000" cy="6350000"/>
          </a:xfrm>
        </p:grpSpPr>
        <p:sp>
          <p:nvSpPr>
            <p:cNvPr id="88" name="Freeform 8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9" name="Group 89"/>
          <p:cNvGrpSpPr/>
          <p:nvPr/>
        </p:nvGrpSpPr>
        <p:grpSpPr>
          <a:xfrm>
            <a:off x="5122470" y="8476826"/>
            <a:ext cx="168332" cy="168332"/>
            <a:chOff x="0" y="0"/>
            <a:chExt cx="6350000" cy="6350000"/>
          </a:xfrm>
        </p:grpSpPr>
        <p:sp>
          <p:nvSpPr>
            <p:cNvPr id="90" name="Freeform 9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1" name="Group 91"/>
          <p:cNvGrpSpPr/>
          <p:nvPr/>
        </p:nvGrpSpPr>
        <p:grpSpPr>
          <a:xfrm>
            <a:off x="5122470" y="8827380"/>
            <a:ext cx="168332" cy="168332"/>
            <a:chOff x="0" y="0"/>
            <a:chExt cx="6350000" cy="6350000"/>
          </a:xfrm>
        </p:grpSpPr>
        <p:sp>
          <p:nvSpPr>
            <p:cNvPr id="92" name="Freeform 9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3" name="Group 93"/>
          <p:cNvGrpSpPr/>
          <p:nvPr/>
        </p:nvGrpSpPr>
        <p:grpSpPr>
          <a:xfrm>
            <a:off x="5122470" y="9177934"/>
            <a:ext cx="168332" cy="168332"/>
            <a:chOff x="0" y="0"/>
            <a:chExt cx="6350000" cy="6350000"/>
          </a:xfrm>
        </p:grpSpPr>
        <p:sp>
          <p:nvSpPr>
            <p:cNvPr id="94" name="Freeform 9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95" name="TextBox 95"/>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
        <p:nvSpPr>
          <p:cNvPr id="96" name="TextBox 96"/>
          <p:cNvSpPr txBox="1"/>
          <p:nvPr/>
        </p:nvSpPr>
        <p:spPr>
          <a:xfrm>
            <a:off x="5059761" y="5854474"/>
            <a:ext cx="2100822" cy="953747"/>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SUCCESSFUL REMOVAL OF TRIGGER 3</a:t>
            </a:r>
          </a:p>
        </p:txBody>
      </p:sp>
      <p:sp>
        <p:nvSpPr>
          <p:cNvPr id="97" name="TextBox 97"/>
          <p:cNvSpPr txBox="1"/>
          <p:nvPr/>
        </p:nvSpPr>
        <p:spPr>
          <a:xfrm>
            <a:off x="2861575" y="5854474"/>
            <a:ext cx="2100822" cy="953747"/>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SUCCESSFUL REMOVAL OF TRIGGER 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217761"/>
            <a:ext cx="7772400" cy="1268523"/>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1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TRIGGERS ARE:</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BAD HABITS</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THE TOP PLACES OR PEOPLE THAT TRIGGER ME:</a:t>
            </a:r>
          </a:p>
        </p:txBody>
      </p:sp>
      <p:sp>
        <p:nvSpPr>
          <p:cNvPr id="12" name="TextBox 12"/>
          <p:cNvSpPr txBox="1"/>
          <p:nvPr/>
        </p:nvSpPr>
        <p:spPr>
          <a:xfrm>
            <a:off x="707812" y="7503026"/>
            <a:ext cx="6428682" cy="453774"/>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WHAT AREAS WILL BE HEALTHIER ALTERNATIVES TO REMOVE THESE TRIGGERS AND BAD HABITS:</a:t>
            </a:r>
          </a:p>
        </p:txBody>
      </p:sp>
      <p:sp>
        <p:nvSpPr>
          <p:cNvPr id="13" name="TextBox 13"/>
          <p:cNvSpPr txBox="1"/>
          <p:nvPr/>
        </p:nvSpPr>
        <p:spPr>
          <a:xfrm>
            <a:off x="5062257" y="1827962"/>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TRIGGERS I WANT TO REPLACE:</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PLACES AND PEOPLE I NEED TO REMOVE:</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THE TOP TWO HABITS I WANT TO REPLACE:</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HABITS I NEED TO FOCUS ON:</a:t>
            </a:r>
          </a:p>
        </p:txBody>
      </p:sp>
      <p:sp>
        <p:nvSpPr>
          <p:cNvPr id="29" name="TextBox 29"/>
          <p:cNvSpPr txBox="1"/>
          <p:nvPr/>
        </p:nvSpPr>
        <p:spPr>
          <a:xfrm>
            <a:off x="2027783" y="9493838"/>
            <a:ext cx="3716834" cy="537845"/>
          </a:xfrm>
          <a:prstGeom prst="rect">
            <a:avLst/>
          </a:prstGeom>
        </p:spPr>
        <p:txBody>
          <a:bodyPr lIns="0" tIns="0" rIns="0" bIns="0" rtlCol="0" anchor="t">
            <a:spAutoFit/>
          </a:bodyPr>
          <a:lstStyle/>
          <a:p>
            <a:pPr algn="ctr">
              <a:lnSpc>
                <a:spcPts val="4480"/>
              </a:lnSpc>
            </a:pPr>
            <a:r>
              <a:rPr lang="en-US" sz="32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217761"/>
            <a:ext cx="7772400" cy="1268523"/>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3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TRIGGERS ARE:</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BAD HABITS</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THE TOP PLACES OR PEOPLE THAT TRIGGER ME:</a:t>
            </a:r>
          </a:p>
        </p:txBody>
      </p:sp>
      <p:sp>
        <p:nvSpPr>
          <p:cNvPr id="12" name="TextBox 12"/>
          <p:cNvSpPr txBox="1"/>
          <p:nvPr/>
        </p:nvSpPr>
        <p:spPr>
          <a:xfrm>
            <a:off x="707812" y="7503026"/>
            <a:ext cx="6428682" cy="453774"/>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WHAT AREAS WILL BE HEALTHIER ALTERNATIVES TO REMOVE THESE TRIGGERS AND BAD HABITS:</a:t>
            </a:r>
          </a:p>
        </p:txBody>
      </p:sp>
      <p:sp>
        <p:nvSpPr>
          <p:cNvPr id="13" name="TextBox 13"/>
          <p:cNvSpPr txBox="1"/>
          <p:nvPr/>
        </p:nvSpPr>
        <p:spPr>
          <a:xfrm>
            <a:off x="5062257" y="1827962"/>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TRIGGERS I WANT TO REPLACE:</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PLACES AND PEOPLE I NEED TO REMOVE:</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THE TOP TWO HABITS I WANT TO REPLACE:</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HABITS I NEED TO FOCUS ON:</a:t>
            </a:r>
          </a:p>
        </p:txBody>
      </p:sp>
      <p:sp>
        <p:nvSpPr>
          <p:cNvPr id="29" name="TextBox 29"/>
          <p:cNvSpPr txBox="1"/>
          <p:nvPr/>
        </p:nvSpPr>
        <p:spPr>
          <a:xfrm>
            <a:off x="2027783" y="9493838"/>
            <a:ext cx="3716834" cy="537845"/>
          </a:xfrm>
          <a:prstGeom prst="rect">
            <a:avLst/>
          </a:prstGeom>
        </p:spPr>
        <p:txBody>
          <a:bodyPr lIns="0" tIns="0" rIns="0" bIns="0" rtlCol="0" anchor="t">
            <a:spAutoFit/>
          </a:bodyPr>
          <a:lstStyle/>
          <a:p>
            <a:pPr algn="ctr">
              <a:lnSpc>
                <a:spcPts val="4480"/>
              </a:lnSpc>
            </a:pPr>
            <a:r>
              <a:rPr lang="en-US" sz="32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217761"/>
            <a:ext cx="7772400" cy="1268523"/>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5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TRIGGERS ARE:</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BAD HABITS</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THE TOP PLACES OR PEOPLE THAT TRIGGER ME:</a:t>
            </a:r>
          </a:p>
        </p:txBody>
      </p:sp>
      <p:sp>
        <p:nvSpPr>
          <p:cNvPr id="12" name="TextBox 12"/>
          <p:cNvSpPr txBox="1"/>
          <p:nvPr/>
        </p:nvSpPr>
        <p:spPr>
          <a:xfrm>
            <a:off x="707812" y="7503026"/>
            <a:ext cx="6428682" cy="453774"/>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WHAT AREAS WILL BE HEALTHIER ALTERNATIVES TO REMOVE THESE TRIGGERS AND BAD HABITS:</a:t>
            </a:r>
          </a:p>
        </p:txBody>
      </p:sp>
      <p:sp>
        <p:nvSpPr>
          <p:cNvPr id="13" name="TextBox 13"/>
          <p:cNvSpPr txBox="1"/>
          <p:nvPr/>
        </p:nvSpPr>
        <p:spPr>
          <a:xfrm>
            <a:off x="5062257" y="1827962"/>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TRIGGERS I WANT TO REPLACE:</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PLACES AND PEOPLE I NEED TO REMOVE:</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THE TOP TWO HABITS I WANT TO REPLACE:</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258130"/>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TWO HABITS I NEED TO FOCUS ON:</a:t>
            </a:r>
          </a:p>
        </p:txBody>
      </p:sp>
      <p:sp>
        <p:nvSpPr>
          <p:cNvPr id="29" name="TextBox 29"/>
          <p:cNvSpPr txBox="1"/>
          <p:nvPr/>
        </p:nvSpPr>
        <p:spPr>
          <a:xfrm>
            <a:off x="2027783" y="9493838"/>
            <a:ext cx="3716834" cy="537845"/>
          </a:xfrm>
          <a:prstGeom prst="rect">
            <a:avLst/>
          </a:prstGeom>
        </p:spPr>
        <p:txBody>
          <a:bodyPr lIns="0" tIns="0" rIns="0" bIns="0" rtlCol="0" anchor="t">
            <a:spAutoFit/>
          </a:bodyPr>
          <a:lstStyle/>
          <a:p>
            <a:pPr algn="ctr">
              <a:lnSpc>
                <a:spcPts val="4480"/>
              </a:lnSpc>
            </a:pPr>
            <a:r>
              <a:rPr lang="en-US" sz="32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4450" y="-204875"/>
            <a:ext cx="8161300" cy="10471589"/>
            <a:chOff x="0" y="0"/>
            <a:chExt cx="10881733" cy="13962119"/>
          </a:xfrm>
        </p:grpSpPr>
        <p:pic>
          <p:nvPicPr>
            <p:cNvPr id="3" name="Picture 3"/>
            <p:cNvPicPr>
              <a:picLocks noChangeAspect="1"/>
            </p:cNvPicPr>
            <p:nvPr/>
          </p:nvPicPr>
          <p:blipFill>
            <a:blip r:embed="rId2"/>
            <a:srcRect l="11031" r="11031"/>
            <a:stretch>
              <a:fillRect/>
            </a:stretch>
          </p:blipFill>
          <p:spPr>
            <a:xfrm>
              <a:off x="0" y="0"/>
              <a:ext cx="10881733" cy="13962119"/>
            </a:xfrm>
            <a:prstGeom prst="rect">
              <a:avLst/>
            </a:prstGeom>
          </p:spPr>
        </p:pic>
      </p:grpSp>
      <p:grpSp>
        <p:nvGrpSpPr>
          <p:cNvPr id="4" name="Group 4"/>
          <p:cNvGrpSpPr/>
          <p:nvPr/>
        </p:nvGrpSpPr>
        <p:grpSpPr>
          <a:xfrm>
            <a:off x="3850300" y="-426382"/>
            <a:ext cx="4195720" cy="10815412"/>
            <a:chOff x="0" y="0"/>
            <a:chExt cx="3255747" cy="8392420"/>
          </a:xfrm>
        </p:grpSpPr>
        <p:sp>
          <p:nvSpPr>
            <p:cNvPr id="5" name="Freeform 5"/>
            <p:cNvSpPr/>
            <p:nvPr/>
          </p:nvSpPr>
          <p:spPr>
            <a:xfrm>
              <a:off x="0" y="0"/>
              <a:ext cx="3255747" cy="8392420"/>
            </a:xfrm>
            <a:custGeom>
              <a:avLst/>
              <a:gdLst/>
              <a:ahLst/>
              <a:cxnLst/>
              <a:rect l="l" t="t" r="r" b="b"/>
              <a:pathLst>
                <a:path w="3255747" h="8392420">
                  <a:moveTo>
                    <a:pt x="0" y="0"/>
                  </a:moveTo>
                  <a:lnTo>
                    <a:pt x="3255747" y="0"/>
                  </a:lnTo>
                  <a:lnTo>
                    <a:pt x="3255747" y="8392420"/>
                  </a:lnTo>
                  <a:lnTo>
                    <a:pt x="0" y="8392420"/>
                  </a:lnTo>
                  <a:close/>
                </a:path>
              </a:pathLst>
            </a:custGeom>
            <a:gradFill rotWithShape="1">
              <a:gsLst>
                <a:gs pos="0">
                  <a:srgbClr val="FF66C4">
                    <a:alpha val="100000"/>
                  </a:srgbClr>
                </a:gs>
                <a:gs pos="100000">
                  <a:srgbClr val="FFDE59">
                    <a:alpha val="100000"/>
                  </a:srgbClr>
                </a:gs>
              </a:gsLst>
              <a:lin ang="0"/>
            </a:gradFill>
          </p:spPr>
        </p:sp>
      </p:grpSp>
      <p:grpSp>
        <p:nvGrpSpPr>
          <p:cNvPr id="6" name="Group 6"/>
          <p:cNvGrpSpPr/>
          <p:nvPr/>
        </p:nvGrpSpPr>
        <p:grpSpPr>
          <a:xfrm>
            <a:off x="1476753" y="7025661"/>
            <a:ext cx="4818893" cy="674126"/>
            <a:chOff x="0" y="0"/>
            <a:chExt cx="3739310" cy="523101"/>
          </a:xfrm>
        </p:grpSpPr>
        <p:sp>
          <p:nvSpPr>
            <p:cNvPr id="7" name="Freeform 7"/>
            <p:cNvSpPr/>
            <p:nvPr/>
          </p:nvSpPr>
          <p:spPr>
            <a:xfrm>
              <a:off x="0" y="0"/>
              <a:ext cx="3739310" cy="523101"/>
            </a:xfrm>
            <a:custGeom>
              <a:avLst/>
              <a:gdLst/>
              <a:ahLst/>
              <a:cxnLst/>
              <a:rect l="l" t="t" r="r" b="b"/>
              <a:pathLst>
                <a:path w="3739310" h="523101">
                  <a:moveTo>
                    <a:pt x="0" y="0"/>
                  </a:moveTo>
                  <a:lnTo>
                    <a:pt x="3739310" y="0"/>
                  </a:lnTo>
                  <a:lnTo>
                    <a:pt x="3739310" y="523101"/>
                  </a:lnTo>
                  <a:lnTo>
                    <a:pt x="0" y="523101"/>
                  </a:lnTo>
                  <a:close/>
                </a:path>
              </a:pathLst>
            </a:custGeom>
            <a:solidFill>
              <a:srgbClr val="000000"/>
            </a:solidFill>
          </p:spPr>
        </p:sp>
      </p:grpSp>
      <p:grpSp>
        <p:nvGrpSpPr>
          <p:cNvPr id="8" name="Group 8"/>
          <p:cNvGrpSpPr/>
          <p:nvPr/>
        </p:nvGrpSpPr>
        <p:grpSpPr>
          <a:xfrm>
            <a:off x="1476753" y="2392077"/>
            <a:ext cx="4818893" cy="4408342"/>
            <a:chOff x="0" y="0"/>
            <a:chExt cx="3739310" cy="3420735"/>
          </a:xfrm>
        </p:grpSpPr>
        <p:sp>
          <p:nvSpPr>
            <p:cNvPr id="9" name="Freeform 9"/>
            <p:cNvSpPr/>
            <p:nvPr/>
          </p:nvSpPr>
          <p:spPr>
            <a:xfrm>
              <a:off x="0" y="0"/>
              <a:ext cx="3739310" cy="3420735"/>
            </a:xfrm>
            <a:custGeom>
              <a:avLst/>
              <a:gdLst/>
              <a:ahLst/>
              <a:cxnLst/>
              <a:rect l="l" t="t" r="r" b="b"/>
              <a:pathLst>
                <a:path w="3739310" h="3420735">
                  <a:moveTo>
                    <a:pt x="0" y="0"/>
                  </a:moveTo>
                  <a:lnTo>
                    <a:pt x="3739310" y="0"/>
                  </a:lnTo>
                  <a:lnTo>
                    <a:pt x="3739310" y="3420735"/>
                  </a:lnTo>
                  <a:lnTo>
                    <a:pt x="0" y="3420735"/>
                  </a:lnTo>
                  <a:close/>
                </a:path>
              </a:pathLst>
            </a:custGeom>
            <a:solidFill>
              <a:srgbClr val="FFFFFF"/>
            </a:solidFill>
          </p:spPr>
        </p:sp>
      </p:grpSp>
      <p:sp>
        <p:nvSpPr>
          <p:cNvPr id="10" name="Freeform 10"/>
          <p:cNvSpPr/>
          <p:nvPr/>
        </p:nvSpPr>
        <p:spPr>
          <a:xfrm>
            <a:off x="2792407" y="0"/>
            <a:ext cx="2115787" cy="2481589"/>
          </a:xfrm>
          <a:custGeom>
            <a:avLst/>
            <a:gdLst/>
            <a:ahLst/>
            <a:cxnLst/>
            <a:rect l="l" t="t" r="r" b="b"/>
            <a:pathLst>
              <a:path w="2115787" h="2481589">
                <a:moveTo>
                  <a:pt x="0" y="0"/>
                </a:moveTo>
                <a:lnTo>
                  <a:pt x="2115786" y="0"/>
                </a:lnTo>
                <a:lnTo>
                  <a:pt x="2115786" y="2481589"/>
                </a:lnTo>
                <a:lnTo>
                  <a:pt x="0" y="2481589"/>
                </a:lnTo>
                <a:lnTo>
                  <a:pt x="0" y="0"/>
                </a:lnTo>
                <a:close/>
              </a:path>
            </a:pathLst>
          </a:custGeom>
          <a:blipFill>
            <a:blip r:embed="rId3"/>
            <a:stretch>
              <a:fillRect t="-8509" b="-23250"/>
            </a:stretch>
          </a:blipFill>
        </p:spPr>
      </p:sp>
      <p:sp>
        <p:nvSpPr>
          <p:cNvPr id="11" name="TextBox 11"/>
          <p:cNvSpPr txBox="1"/>
          <p:nvPr/>
        </p:nvSpPr>
        <p:spPr>
          <a:xfrm>
            <a:off x="777240" y="7134236"/>
            <a:ext cx="6431672" cy="409352"/>
          </a:xfrm>
          <a:prstGeom prst="rect">
            <a:avLst/>
          </a:prstGeom>
        </p:spPr>
        <p:txBody>
          <a:bodyPr lIns="0" tIns="0" rIns="0" bIns="0" rtlCol="0" anchor="t">
            <a:spAutoFit/>
          </a:bodyPr>
          <a:lstStyle/>
          <a:p>
            <a:pPr algn="ctr">
              <a:lnSpc>
                <a:spcPts val="3490"/>
              </a:lnSpc>
            </a:pPr>
            <a:r>
              <a:rPr lang="en-US" sz="2407" spc="361">
                <a:solidFill>
                  <a:srgbClr val="FEFEFE"/>
                </a:solidFill>
                <a:latin typeface="Canva Sans"/>
                <a:ea typeface="Canva Sans"/>
                <a:cs typeface="Canva Sans"/>
                <a:sym typeface="Canva Sans"/>
              </a:rPr>
              <a:t>2024</a:t>
            </a:r>
          </a:p>
        </p:txBody>
      </p:sp>
      <p:sp>
        <p:nvSpPr>
          <p:cNvPr id="12" name="TextBox 12"/>
          <p:cNvSpPr txBox="1"/>
          <p:nvPr/>
        </p:nvSpPr>
        <p:spPr>
          <a:xfrm>
            <a:off x="248734" y="3065827"/>
            <a:ext cx="7203132" cy="2228215"/>
          </a:xfrm>
          <a:prstGeom prst="rect">
            <a:avLst/>
          </a:prstGeom>
        </p:spPr>
        <p:txBody>
          <a:bodyPr lIns="0" tIns="0" rIns="0" bIns="0" rtlCol="0" anchor="t">
            <a:spAutoFit/>
          </a:bodyPr>
          <a:lstStyle/>
          <a:p>
            <a:pPr algn="ctr">
              <a:lnSpc>
                <a:spcPts val="8959"/>
              </a:lnSpc>
            </a:pPr>
            <a:r>
              <a:rPr lang="en-US" sz="6399">
                <a:solidFill>
                  <a:srgbClr val="5E17EB"/>
                </a:solidFill>
                <a:latin typeface="Canva Sans Bold"/>
                <a:ea typeface="Canva Sans Bold"/>
                <a:cs typeface="Canva Sans Bold"/>
                <a:sym typeface="Canva Sans Bold"/>
              </a:rPr>
              <a:t>Divinity Virtue</a:t>
            </a:r>
          </a:p>
          <a:p>
            <a:pPr algn="ctr">
              <a:lnSpc>
                <a:spcPts val="8959"/>
              </a:lnSpc>
            </a:pPr>
            <a:r>
              <a:rPr lang="en-US" sz="6399">
                <a:solidFill>
                  <a:srgbClr val="5E17EB"/>
                </a:solidFill>
                <a:latin typeface="Canva Sans Bold"/>
                <a:ea typeface="Canva Sans Bold"/>
                <a:cs typeface="Canva Sans Bold"/>
                <a:sym typeface="Canva Sans Bold"/>
              </a:rPr>
              <a:t>Careers and Paths</a:t>
            </a:r>
          </a:p>
        </p:txBody>
      </p:sp>
      <p:sp>
        <p:nvSpPr>
          <p:cNvPr id="13" name="TextBox 13"/>
          <p:cNvSpPr txBox="1"/>
          <p:nvPr/>
        </p:nvSpPr>
        <p:spPr>
          <a:xfrm>
            <a:off x="1902040" y="9397370"/>
            <a:ext cx="4193959"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724" y="-160241"/>
            <a:ext cx="8001436" cy="10437902"/>
            <a:chOff x="0" y="0"/>
            <a:chExt cx="10668582" cy="13917203"/>
          </a:xfrm>
        </p:grpSpPr>
        <p:pic>
          <p:nvPicPr>
            <p:cNvPr id="3" name="Picture 3"/>
            <p:cNvPicPr>
              <a:picLocks noChangeAspect="1"/>
            </p:cNvPicPr>
            <p:nvPr/>
          </p:nvPicPr>
          <p:blipFill>
            <a:blip r:embed="rId2"/>
            <a:srcRect l="2136" r="2136"/>
            <a:stretch>
              <a:fillRect/>
            </a:stretch>
          </p:blipFill>
          <p:spPr>
            <a:xfrm>
              <a:off x="0" y="0"/>
              <a:ext cx="10668582" cy="13917203"/>
            </a:xfrm>
            <a:prstGeom prst="rect">
              <a:avLst/>
            </a:prstGeom>
          </p:spPr>
        </p:pic>
      </p:grpSp>
      <p:sp>
        <p:nvSpPr>
          <p:cNvPr id="4" name="Freeform 4"/>
          <p:cNvSpPr/>
          <p:nvPr/>
        </p:nvSpPr>
        <p:spPr>
          <a:xfrm>
            <a:off x="1433767" y="1597041"/>
            <a:ext cx="4904867" cy="6864317"/>
          </a:xfrm>
          <a:custGeom>
            <a:avLst/>
            <a:gdLst/>
            <a:ahLst/>
            <a:cxnLst/>
            <a:rect l="l" t="t" r="r" b="b"/>
            <a:pathLst>
              <a:path w="4904867" h="6864317">
                <a:moveTo>
                  <a:pt x="0" y="0"/>
                </a:moveTo>
                <a:lnTo>
                  <a:pt x="4904866" y="0"/>
                </a:lnTo>
                <a:lnTo>
                  <a:pt x="4904866" y="6864318"/>
                </a:lnTo>
                <a:lnTo>
                  <a:pt x="0" y="6864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3596627" y="3256774"/>
            <a:ext cx="579146" cy="191180"/>
            <a:chOff x="0" y="0"/>
            <a:chExt cx="1731261" cy="571500"/>
          </a:xfrm>
        </p:grpSpPr>
        <p:sp>
          <p:nvSpPr>
            <p:cNvPr id="6" name="Freeform 6"/>
            <p:cNvSpPr/>
            <p:nvPr/>
          </p:nvSpPr>
          <p:spPr>
            <a:xfrm>
              <a:off x="0" y="255270"/>
              <a:ext cx="1731261" cy="69850"/>
            </a:xfrm>
            <a:custGeom>
              <a:avLst/>
              <a:gdLst/>
              <a:ahLst/>
              <a:cxnLst/>
              <a:rect l="l" t="t" r="r" b="b"/>
              <a:pathLst>
                <a:path w="1731261" h="69850">
                  <a:moveTo>
                    <a:pt x="1440431" y="0"/>
                  </a:moveTo>
                  <a:lnTo>
                    <a:pt x="0" y="0"/>
                  </a:lnTo>
                  <a:lnTo>
                    <a:pt x="0" y="69850"/>
                  </a:lnTo>
                  <a:lnTo>
                    <a:pt x="1731261" y="69850"/>
                  </a:lnTo>
                  <a:lnTo>
                    <a:pt x="1731261" y="0"/>
                  </a:lnTo>
                  <a:close/>
                </a:path>
              </a:pathLst>
            </a:custGeom>
            <a:solidFill>
              <a:srgbClr val="F4F0EB"/>
            </a:solidFill>
          </p:spPr>
        </p:sp>
      </p:grpSp>
      <p:sp>
        <p:nvSpPr>
          <p:cNvPr id="7" name="Freeform 7"/>
          <p:cNvSpPr/>
          <p:nvPr/>
        </p:nvSpPr>
        <p:spPr>
          <a:xfrm>
            <a:off x="2831101" y="1920871"/>
            <a:ext cx="2115787" cy="2402357"/>
          </a:xfrm>
          <a:custGeom>
            <a:avLst/>
            <a:gdLst/>
            <a:ahLst/>
            <a:cxnLst/>
            <a:rect l="l" t="t" r="r" b="b"/>
            <a:pathLst>
              <a:path w="2115787" h="2402357">
                <a:moveTo>
                  <a:pt x="0" y="0"/>
                </a:moveTo>
                <a:lnTo>
                  <a:pt x="2115787" y="0"/>
                </a:lnTo>
                <a:lnTo>
                  <a:pt x="2115787" y="2402357"/>
                </a:lnTo>
                <a:lnTo>
                  <a:pt x="0" y="2402357"/>
                </a:lnTo>
                <a:lnTo>
                  <a:pt x="0" y="0"/>
                </a:lnTo>
                <a:close/>
              </a:path>
            </a:pathLst>
          </a:custGeom>
          <a:blipFill>
            <a:blip r:embed="rId5"/>
            <a:stretch>
              <a:fillRect t="-8465" b="-27639"/>
            </a:stretch>
          </a:blipFill>
        </p:spPr>
      </p:sp>
      <p:sp>
        <p:nvSpPr>
          <p:cNvPr id="8" name="TextBox 8"/>
          <p:cNvSpPr txBox="1"/>
          <p:nvPr/>
        </p:nvSpPr>
        <p:spPr>
          <a:xfrm>
            <a:off x="670364" y="4789953"/>
            <a:ext cx="6431672" cy="1846706"/>
          </a:xfrm>
          <a:prstGeom prst="rect">
            <a:avLst/>
          </a:prstGeom>
        </p:spPr>
        <p:txBody>
          <a:bodyPr lIns="0" tIns="0" rIns="0" bIns="0" rtlCol="0" anchor="t">
            <a:spAutoFit/>
          </a:bodyPr>
          <a:lstStyle/>
          <a:p>
            <a:pPr algn="ctr">
              <a:lnSpc>
                <a:spcPts val="4841"/>
              </a:lnSpc>
            </a:pPr>
            <a:r>
              <a:rPr lang="en-US" sz="4173" spc="826">
                <a:solidFill>
                  <a:srgbClr val="000000"/>
                </a:solidFill>
                <a:latin typeface="Tenor Sans"/>
                <a:ea typeface="Tenor Sans"/>
                <a:cs typeface="Tenor Sans"/>
                <a:sym typeface="Tenor Sans"/>
              </a:rPr>
              <a:t>GOALS</a:t>
            </a:r>
          </a:p>
          <a:p>
            <a:pPr algn="ctr">
              <a:lnSpc>
                <a:spcPts val="4841"/>
              </a:lnSpc>
            </a:pPr>
            <a:r>
              <a:rPr lang="en-US" sz="4173" spc="826">
                <a:solidFill>
                  <a:srgbClr val="000000"/>
                </a:solidFill>
                <a:latin typeface="Tenor Sans"/>
                <a:ea typeface="Tenor Sans"/>
                <a:cs typeface="Tenor Sans"/>
                <a:sym typeface="Tenor Sans"/>
              </a:rPr>
              <a:t>&amp;</a:t>
            </a:r>
          </a:p>
          <a:p>
            <a:pPr marL="0" lvl="0" indent="0" algn="ctr">
              <a:lnSpc>
                <a:spcPts val="4841"/>
              </a:lnSpc>
              <a:spcBef>
                <a:spcPct val="0"/>
              </a:spcBef>
            </a:pPr>
            <a:r>
              <a:rPr lang="en-US" sz="4173" spc="826">
                <a:solidFill>
                  <a:srgbClr val="000000"/>
                </a:solidFill>
                <a:latin typeface="Tenor Sans"/>
                <a:ea typeface="Tenor Sans"/>
                <a:cs typeface="Tenor Sans"/>
                <a:sym typeface="Tenor Sans"/>
              </a:rPr>
              <a:t>DREAMS</a:t>
            </a:r>
          </a:p>
        </p:txBody>
      </p:sp>
      <p:sp>
        <p:nvSpPr>
          <p:cNvPr id="9" name="TextBox 9"/>
          <p:cNvSpPr txBox="1"/>
          <p:nvPr/>
        </p:nvSpPr>
        <p:spPr>
          <a:xfrm>
            <a:off x="1791964" y="7053901"/>
            <a:ext cx="4188472" cy="1186389"/>
          </a:xfrm>
          <a:prstGeom prst="rect">
            <a:avLst/>
          </a:prstGeom>
        </p:spPr>
        <p:txBody>
          <a:bodyPr lIns="0" tIns="0" rIns="0" bIns="0" rtlCol="0" anchor="t">
            <a:spAutoFit/>
          </a:bodyPr>
          <a:lstStyle/>
          <a:p>
            <a:pPr algn="ctr">
              <a:lnSpc>
                <a:spcPts val="1933"/>
              </a:lnSpc>
            </a:pPr>
            <a:r>
              <a:rPr lang="en-US" sz="1333" spc="221">
                <a:solidFill>
                  <a:srgbClr val="000000"/>
                </a:solidFill>
                <a:latin typeface="Canva Sans Bold"/>
                <a:ea typeface="Canva Sans Bold"/>
                <a:cs typeface="Canva Sans Bold"/>
                <a:sym typeface="Canva Sans Bold"/>
              </a:rPr>
              <a:t>ESTABLISHING AND PURSUING GOALS IS A FUNDAMENTAL ASPECT OF ACHIEVEMENT AND GROWTH, FOSTERING A SENSE OF PURPOSE AND ACCOMPLISHMENT ALONG THE WAY.</a:t>
            </a:r>
          </a:p>
        </p:txBody>
      </p:sp>
      <p:sp>
        <p:nvSpPr>
          <p:cNvPr id="10" name="TextBox 10"/>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13475"/>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53248"/>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893021"/>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32794"/>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572567"/>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412340"/>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252113"/>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091886"/>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6931659"/>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771432"/>
            <a:ext cx="5686653" cy="534973"/>
            <a:chOff x="0" y="0"/>
            <a:chExt cx="14396306" cy="1354335"/>
          </a:xfrm>
        </p:grpSpPr>
        <p:sp>
          <p:nvSpPr>
            <p:cNvPr id="21" name="Freeform 21"/>
            <p:cNvSpPr/>
            <p:nvPr/>
          </p:nvSpPr>
          <p:spPr>
            <a:xfrm>
              <a:off x="0" y="0"/>
              <a:ext cx="14396307" cy="1354335"/>
            </a:xfrm>
            <a:custGeom>
              <a:avLst/>
              <a:gdLst/>
              <a:ahLst/>
              <a:cxnLst/>
              <a:rect l="l" t="t" r="r" b="b"/>
              <a:pathLst>
                <a:path w="14396307" h="1354335">
                  <a:moveTo>
                    <a:pt x="14271847" y="1354335"/>
                  </a:moveTo>
                  <a:lnTo>
                    <a:pt x="124460" y="1354335"/>
                  </a:lnTo>
                  <a:cubicBezTo>
                    <a:pt x="55880" y="1354335"/>
                    <a:pt x="0" y="1298455"/>
                    <a:pt x="0" y="1229875"/>
                  </a:cubicBezTo>
                  <a:lnTo>
                    <a:pt x="0" y="124460"/>
                  </a:lnTo>
                  <a:cubicBezTo>
                    <a:pt x="0" y="55880"/>
                    <a:pt x="55880" y="0"/>
                    <a:pt x="124460" y="0"/>
                  </a:cubicBezTo>
                  <a:lnTo>
                    <a:pt x="14271847" y="0"/>
                  </a:lnTo>
                  <a:cubicBezTo>
                    <a:pt x="14340427" y="0"/>
                    <a:pt x="14396307" y="55880"/>
                    <a:pt x="14396307" y="124460"/>
                  </a:cubicBezTo>
                  <a:lnTo>
                    <a:pt x="14396307" y="1229875"/>
                  </a:lnTo>
                  <a:cubicBezTo>
                    <a:pt x="14396307" y="1298455"/>
                    <a:pt x="14340427" y="1354335"/>
                    <a:pt x="14271847" y="1354335"/>
                  </a:cubicBezTo>
                  <a:close/>
                </a:path>
              </a:pathLst>
            </a:custGeom>
            <a:solidFill>
              <a:srgbClr val="FFF2E6"/>
            </a:solidFill>
          </p:spPr>
        </p:sp>
      </p:grpSp>
      <p:grpSp>
        <p:nvGrpSpPr>
          <p:cNvPr id="22" name="Group 22"/>
          <p:cNvGrpSpPr/>
          <p:nvPr/>
        </p:nvGrpSpPr>
        <p:grpSpPr>
          <a:xfrm>
            <a:off x="1042873" y="861120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4" name="Group 24"/>
          <p:cNvGrpSpPr/>
          <p:nvPr/>
        </p:nvGrpSpPr>
        <p:grpSpPr>
          <a:xfrm>
            <a:off x="1042873" y="9450978"/>
            <a:ext cx="5686653" cy="535690"/>
            <a:chOff x="0" y="0"/>
            <a:chExt cx="14396306" cy="1356151"/>
          </a:xfrm>
        </p:grpSpPr>
        <p:sp>
          <p:nvSpPr>
            <p:cNvPr id="25" name="Freeform 2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6" name="TextBox 26"/>
          <p:cNvSpPr txBox="1"/>
          <p:nvPr/>
        </p:nvSpPr>
        <p:spPr>
          <a:xfrm>
            <a:off x="2569300" y="258435"/>
            <a:ext cx="2802136" cy="417195"/>
          </a:xfrm>
          <a:prstGeom prst="rect">
            <a:avLst/>
          </a:prstGeom>
        </p:spPr>
        <p:txBody>
          <a:bodyPr lIns="0" tIns="0" rIns="0" bIns="0" rtlCol="0" anchor="t">
            <a:spAutoFit/>
          </a:bodyPr>
          <a:lstStyle/>
          <a:p>
            <a:pPr algn="ctr">
              <a:lnSpc>
                <a:spcPts val="1679"/>
              </a:lnSpc>
            </a:pPr>
            <a:r>
              <a:rPr lang="en-US" sz="1200">
                <a:solidFill>
                  <a:srgbClr val="000000"/>
                </a:solidFill>
                <a:latin typeface="Archivo Black"/>
                <a:ea typeface="Archivo Black"/>
                <a:cs typeface="Archivo Black"/>
                <a:sym typeface="Archivo Black"/>
              </a:rPr>
              <a:t>CAREER PATHS QUESTIONNAIRE</a:t>
            </a:r>
          </a:p>
          <a:p>
            <a:pPr algn="ctr">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679718" y="1078340"/>
            <a:ext cx="3699718"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Describe the time you like to work morning, </a:t>
            </a:r>
          </a:p>
          <a:p>
            <a:pPr algn="l">
              <a:lnSpc>
                <a:spcPts val="1679"/>
              </a:lnSpc>
            </a:pPr>
            <a:r>
              <a:rPr lang="en-US" sz="1200">
                <a:solidFill>
                  <a:srgbClr val="000000"/>
                </a:solidFill>
                <a:latin typeface="Archivo Black"/>
                <a:ea typeface="Archivo Black"/>
                <a:cs typeface="Archivo Black"/>
                <a:sym typeface="Archivo Black"/>
              </a:rPr>
              <a:t>noon, evening, or overnight?</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8" name="TextBox 28"/>
          <p:cNvSpPr txBox="1"/>
          <p:nvPr/>
        </p:nvSpPr>
        <p:spPr>
          <a:xfrm>
            <a:off x="2679718" y="2793422"/>
            <a:ext cx="3208586"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to move around or sit still?</a:t>
            </a:r>
          </a:p>
        </p:txBody>
      </p:sp>
      <p:sp>
        <p:nvSpPr>
          <p:cNvPr id="29" name="TextBox 29"/>
          <p:cNvSpPr txBox="1"/>
          <p:nvPr/>
        </p:nvSpPr>
        <p:spPr>
          <a:xfrm>
            <a:off x="2633210" y="4472968"/>
            <a:ext cx="3378101" cy="642292"/>
          </a:xfrm>
          <a:prstGeom prst="rect">
            <a:avLst/>
          </a:prstGeom>
        </p:spPr>
        <p:txBody>
          <a:bodyPr lIns="0" tIns="0" rIns="0" bIns="0" rtlCol="0" anchor="t">
            <a:spAutoFit/>
          </a:bodyPr>
          <a:lstStyle/>
          <a:p>
            <a:pPr>
              <a:lnSpc>
                <a:spcPts val="1679"/>
              </a:lnSpc>
            </a:pPr>
            <a:r>
              <a:rPr lang="en-US" sz="1200" dirty="0">
                <a:solidFill>
                  <a:srgbClr val="000000"/>
                </a:solidFill>
                <a:latin typeface="Archivo Black"/>
                <a:ea typeface="Archivo Black"/>
                <a:cs typeface="Archivo Black"/>
                <a:sym typeface="Archivo Black"/>
              </a:rPr>
              <a:t>Do you like to work indoors or outdoors?</a:t>
            </a:r>
          </a:p>
          <a:p>
            <a:pPr algn="l">
              <a:lnSpc>
                <a:spcPts val="1679"/>
              </a:lnSpc>
            </a:pPr>
            <a:endParaRPr lang="en-US" sz="1200" dirty="0">
              <a:solidFill>
                <a:srgbClr val="000000"/>
              </a:solidFill>
              <a:latin typeface="Archivo Black"/>
              <a:ea typeface="Archivo Black"/>
              <a:cs typeface="Archivo Black"/>
              <a:sym typeface="Archivo Black"/>
            </a:endParaRPr>
          </a:p>
        </p:txBody>
      </p:sp>
      <p:sp>
        <p:nvSpPr>
          <p:cNvPr id="30" name="TextBox 30"/>
          <p:cNvSpPr txBox="1"/>
          <p:nvPr/>
        </p:nvSpPr>
        <p:spPr>
          <a:xfrm>
            <a:off x="2679718" y="6149753"/>
            <a:ext cx="2684264"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making phone calls?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31" name="TextBox 31"/>
          <p:cNvSpPr txBox="1"/>
          <p:nvPr/>
        </p:nvSpPr>
        <p:spPr>
          <a:xfrm>
            <a:off x="2679718" y="7814059"/>
            <a:ext cx="3640782"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work better with guidance or alone?</a:t>
            </a:r>
          </a:p>
        </p:txBody>
      </p:sp>
      <p:sp>
        <p:nvSpPr>
          <p:cNvPr id="32" name="TextBox 32"/>
          <p:cNvSpPr txBox="1"/>
          <p:nvPr/>
        </p:nvSpPr>
        <p:spPr>
          <a:xfrm>
            <a:off x="2679718" y="9495938"/>
            <a:ext cx="2768501"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to work weekdays or </a:t>
            </a:r>
          </a:p>
          <a:p>
            <a:pPr algn="l">
              <a:lnSpc>
                <a:spcPts val="1679"/>
              </a:lnSpc>
            </a:pPr>
            <a:r>
              <a:rPr lang="en-US" sz="1200">
                <a:solidFill>
                  <a:srgbClr val="000000"/>
                </a:solidFill>
                <a:latin typeface="Archivo Black"/>
                <a:ea typeface="Archivo Black"/>
                <a:cs typeface="Archivo Black"/>
                <a:sym typeface="Archivo Black"/>
              </a:rPr>
              <a:t>weekends or both?</a:t>
            </a:r>
          </a:p>
        </p:txBody>
      </p:sp>
      <p:sp>
        <p:nvSpPr>
          <p:cNvPr id="33" name="TextBox 33"/>
          <p:cNvSpPr txBox="1"/>
          <p:nvPr/>
        </p:nvSpPr>
        <p:spPr>
          <a:xfrm>
            <a:off x="1206518" y="107834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a:t>
            </a:r>
          </a:p>
        </p:txBody>
      </p:sp>
      <p:sp>
        <p:nvSpPr>
          <p:cNvPr id="34" name="TextBox 34"/>
          <p:cNvSpPr txBox="1"/>
          <p:nvPr/>
        </p:nvSpPr>
        <p:spPr>
          <a:xfrm>
            <a:off x="1206518" y="2792994"/>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a:t>
            </a:r>
          </a:p>
        </p:txBody>
      </p:sp>
      <p:sp>
        <p:nvSpPr>
          <p:cNvPr id="35" name="TextBox 35"/>
          <p:cNvSpPr txBox="1"/>
          <p:nvPr/>
        </p:nvSpPr>
        <p:spPr>
          <a:xfrm>
            <a:off x="1206518" y="4472968"/>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a:t>
            </a:r>
          </a:p>
        </p:txBody>
      </p:sp>
      <p:sp>
        <p:nvSpPr>
          <p:cNvPr id="36" name="TextBox 36"/>
          <p:cNvSpPr txBox="1"/>
          <p:nvPr/>
        </p:nvSpPr>
        <p:spPr>
          <a:xfrm>
            <a:off x="1206518" y="615208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a:t>
            </a:r>
          </a:p>
        </p:txBody>
      </p:sp>
      <p:sp>
        <p:nvSpPr>
          <p:cNvPr id="37" name="TextBox 37"/>
          <p:cNvSpPr txBox="1"/>
          <p:nvPr/>
        </p:nvSpPr>
        <p:spPr>
          <a:xfrm>
            <a:off x="1206518" y="7829299"/>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a:t>
            </a:r>
          </a:p>
        </p:txBody>
      </p:sp>
      <p:sp>
        <p:nvSpPr>
          <p:cNvPr id="38" name="TextBox 38"/>
          <p:cNvSpPr txBox="1"/>
          <p:nvPr/>
        </p:nvSpPr>
        <p:spPr>
          <a:xfrm>
            <a:off x="1206518" y="9506512"/>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6:</a:t>
            </a:r>
          </a:p>
        </p:txBody>
      </p:sp>
      <p:sp>
        <p:nvSpPr>
          <p:cNvPr id="39" name="TextBox 39"/>
          <p:cNvSpPr txBox="1"/>
          <p:nvPr/>
        </p:nvSpPr>
        <p:spPr>
          <a:xfrm>
            <a:off x="1206518" y="1953649"/>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40" name="TextBox 40"/>
          <p:cNvSpPr txBox="1"/>
          <p:nvPr/>
        </p:nvSpPr>
        <p:spPr>
          <a:xfrm>
            <a:off x="1206518" y="3633195"/>
            <a:ext cx="850882" cy="218008"/>
          </a:xfrm>
          <a:prstGeom prst="rect">
            <a:avLst/>
          </a:prstGeom>
        </p:spPr>
        <p:txBody>
          <a:bodyPr wrap="square"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Answer:</a:t>
            </a:r>
          </a:p>
        </p:txBody>
      </p:sp>
      <p:sp>
        <p:nvSpPr>
          <p:cNvPr id="41" name="TextBox 41"/>
          <p:cNvSpPr txBox="1"/>
          <p:nvPr/>
        </p:nvSpPr>
        <p:spPr>
          <a:xfrm>
            <a:off x="1206518" y="5312741"/>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42" name="TextBox 42"/>
          <p:cNvSpPr txBox="1"/>
          <p:nvPr/>
        </p:nvSpPr>
        <p:spPr>
          <a:xfrm>
            <a:off x="1206518" y="6992287"/>
            <a:ext cx="10794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43" name="TextBox 43"/>
          <p:cNvSpPr txBox="1"/>
          <p:nvPr/>
        </p:nvSpPr>
        <p:spPr>
          <a:xfrm>
            <a:off x="1206518" y="8671405"/>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44" name="Rectangle 43">
            <a:extLst>
              <a:ext uri="{FF2B5EF4-FFF2-40B4-BE49-F238E27FC236}">
                <a16:creationId xmlns:a16="http://schemas.microsoft.com/office/drawing/2014/main" id="{9E20D9C7-C6CB-05FA-6FF8-6296D6C3C160}"/>
              </a:ext>
            </a:extLst>
          </p:cNvPr>
          <p:cNvSpPr/>
          <p:nvPr/>
        </p:nvSpPr>
        <p:spPr>
          <a:xfrm rot="16200000">
            <a:off x="5504285" y="442258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85789"/>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81674"/>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2077559"/>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973445"/>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869330"/>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765215"/>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661100"/>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556985"/>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452870"/>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348755"/>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9244640"/>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73202" y="3033035"/>
            <a:ext cx="3758803"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is an ideal salary you want to work for?</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73202" y="4795545"/>
            <a:ext cx="3149352"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work better with commission?</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73202" y="6615890"/>
            <a:ext cx="3940100"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Are you into driving equipment or machines?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673202" y="8439323"/>
            <a:ext cx="2319933"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Are you into physical labor?</a:t>
            </a:r>
          </a:p>
        </p:txBody>
      </p:sp>
      <p:sp>
        <p:nvSpPr>
          <p:cNvPr id="28" name="TextBox 28"/>
          <p:cNvSpPr txBox="1"/>
          <p:nvPr/>
        </p:nvSpPr>
        <p:spPr>
          <a:xfrm>
            <a:off x="1206518" y="1274832"/>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7:</a:t>
            </a:r>
          </a:p>
        </p:txBody>
      </p:sp>
      <p:sp>
        <p:nvSpPr>
          <p:cNvPr id="29" name="TextBox 29"/>
          <p:cNvSpPr txBox="1"/>
          <p:nvPr/>
        </p:nvSpPr>
        <p:spPr>
          <a:xfrm>
            <a:off x="1206518" y="3033645"/>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8:</a:t>
            </a:r>
          </a:p>
        </p:txBody>
      </p:sp>
      <p:sp>
        <p:nvSpPr>
          <p:cNvPr id="30" name="TextBox 30"/>
          <p:cNvSpPr txBox="1"/>
          <p:nvPr/>
        </p:nvSpPr>
        <p:spPr>
          <a:xfrm>
            <a:off x="1206518" y="4792457"/>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9:</a:t>
            </a:r>
          </a:p>
        </p:txBody>
      </p:sp>
      <p:sp>
        <p:nvSpPr>
          <p:cNvPr id="31" name="TextBox 31"/>
          <p:cNvSpPr txBox="1"/>
          <p:nvPr/>
        </p:nvSpPr>
        <p:spPr>
          <a:xfrm>
            <a:off x="1206518" y="661589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10:</a:t>
            </a:r>
          </a:p>
        </p:txBody>
      </p:sp>
      <p:sp>
        <p:nvSpPr>
          <p:cNvPr id="32" name="TextBox 32"/>
          <p:cNvSpPr txBox="1"/>
          <p:nvPr/>
        </p:nvSpPr>
        <p:spPr>
          <a:xfrm>
            <a:off x="1206518" y="843932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11:</a:t>
            </a:r>
          </a:p>
        </p:txBody>
      </p:sp>
      <p:sp>
        <p:nvSpPr>
          <p:cNvPr id="33" name="TextBox 33"/>
          <p:cNvSpPr txBox="1"/>
          <p:nvPr/>
        </p:nvSpPr>
        <p:spPr>
          <a:xfrm>
            <a:off x="1206518" y="342939"/>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2137760"/>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3929530"/>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5720005"/>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7513070"/>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1206518" y="9306135"/>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9" name="TextBox 39"/>
          <p:cNvSpPr txBox="1"/>
          <p:nvPr/>
        </p:nvSpPr>
        <p:spPr>
          <a:xfrm>
            <a:off x="2673202" y="1274832"/>
            <a:ext cx="2294334"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to talk at work?</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40" name="Rectangle 39">
            <a:extLst>
              <a:ext uri="{FF2B5EF4-FFF2-40B4-BE49-F238E27FC236}">
                <a16:creationId xmlns:a16="http://schemas.microsoft.com/office/drawing/2014/main" id="{68B2ACA9-14BD-96A6-E107-E558488D5CB9}"/>
              </a:ext>
            </a:extLst>
          </p:cNvPr>
          <p:cNvSpPr/>
          <p:nvPr/>
        </p:nvSpPr>
        <p:spPr>
          <a:xfrm rot="16200000">
            <a:off x="5453177" y="399666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193751"/>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47552"/>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01353"/>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55154"/>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608955"/>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462756"/>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316557"/>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170358"/>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024159"/>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877960"/>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731762"/>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32664" y="2800114"/>
            <a:ext cx="3284934"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is the DREAM JOB you aspire for?</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32664" y="5379808"/>
            <a:ext cx="3454747"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How much do you need to make to cover </a:t>
            </a:r>
          </a:p>
          <a:p>
            <a:pPr algn="l">
              <a:lnSpc>
                <a:spcPts val="1679"/>
              </a:lnSpc>
            </a:pPr>
            <a:r>
              <a:rPr lang="en-US" sz="1200">
                <a:solidFill>
                  <a:srgbClr val="000000"/>
                </a:solidFill>
                <a:latin typeface="Archivo Black"/>
                <a:ea typeface="Archivo Black"/>
                <a:cs typeface="Archivo Black"/>
                <a:sym typeface="Archivo Black"/>
              </a:rPr>
              <a:t>all your expenses in a month?</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32664" y="7944261"/>
            <a:ext cx="2709118"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work well with numbers?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1206518" y="250901"/>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12:</a:t>
            </a:r>
          </a:p>
        </p:txBody>
      </p:sp>
      <p:sp>
        <p:nvSpPr>
          <p:cNvPr id="28" name="TextBox 28"/>
          <p:cNvSpPr txBox="1"/>
          <p:nvPr/>
        </p:nvSpPr>
        <p:spPr>
          <a:xfrm>
            <a:off x="1206518" y="2815354"/>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13:</a:t>
            </a:r>
          </a:p>
        </p:txBody>
      </p:sp>
      <p:sp>
        <p:nvSpPr>
          <p:cNvPr id="29" name="TextBox 29"/>
          <p:cNvSpPr txBox="1"/>
          <p:nvPr/>
        </p:nvSpPr>
        <p:spPr>
          <a:xfrm>
            <a:off x="1206518" y="5379808"/>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14:</a:t>
            </a:r>
          </a:p>
        </p:txBody>
      </p:sp>
      <p:sp>
        <p:nvSpPr>
          <p:cNvPr id="30" name="TextBox 30"/>
          <p:cNvSpPr txBox="1"/>
          <p:nvPr/>
        </p:nvSpPr>
        <p:spPr>
          <a:xfrm>
            <a:off x="1206518" y="7944261"/>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15:</a:t>
            </a:r>
          </a:p>
        </p:txBody>
      </p:sp>
      <p:sp>
        <p:nvSpPr>
          <p:cNvPr id="31" name="TextBox 31"/>
          <p:cNvSpPr txBox="1"/>
          <p:nvPr/>
        </p:nvSpPr>
        <p:spPr>
          <a:xfrm>
            <a:off x="1206518" y="1103158"/>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2" name="TextBox 32"/>
          <p:cNvSpPr txBox="1"/>
          <p:nvPr/>
        </p:nvSpPr>
        <p:spPr>
          <a:xfrm>
            <a:off x="1206518" y="1966484"/>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3" name="TextBox 33"/>
          <p:cNvSpPr txBox="1"/>
          <p:nvPr/>
        </p:nvSpPr>
        <p:spPr>
          <a:xfrm>
            <a:off x="1206518" y="3671845"/>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4522957"/>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6233248"/>
            <a:ext cx="115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7087049"/>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8791962"/>
            <a:ext cx="11556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2586080" y="220782"/>
            <a:ext cx="2912566" cy="642292"/>
          </a:xfrm>
          <a:prstGeom prst="rect">
            <a:avLst/>
          </a:prstGeom>
        </p:spPr>
        <p:txBody>
          <a:bodyPr lIns="0" tIns="0" rIns="0" bIns="0" rtlCol="0" anchor="t">
            <a:spAutoFit/>
          </a:bodyPr>
          <a:lstStyle/>
          <a:p>
            <a:pPr>
              <a:lnSpc>
                <a:spcPts val="1679"/>
              </a:lnSpc>
            </a:pPr>
            <a:r>
              <a:rPr lang="en-US" sz="1200" dirty="0">
                <a:solidFill>
                  <a:srgbClr val="000000"/>
                </a:solidFill>
                <a:latin typeface="Archivo Black"/>
                <a:ea typeface="Archivo Black"/>
                <a:cs typeface="Archivo Black"/>
                <a:sym typeface="Archivo Black"/>
              </a:rPr>
              <a:t>What would the ideal job look like?</a:t>
            </a:r>
          </a:p>
          <a:p>
            <a:pPr algn="ctr">
              <a:lnSpc>
                <a:spcPts val="1679"/>
              </a:lnSpc>
            </a:pPr>
            <a:endParaRPr lang="en-US" sz="1200" dirty="0">
              <a:solidFill>
                <a:srgbClr val="000000"/>
              </a:solidFill>
              <a:latin typeface="Archivo Black"/>
              <a:ea typeface="Archivo Black"/>
              <a:cs typeface="Archivo Black"/>
              <a:sym typeface="Archivo Black"/>
            </a:endParaRPr>
          </a:p>
        </p:txBody>
      </p:sp>
      <p:sp>
        <p:nvSpPr>
          <p:cNvPr id="39" name="Rectangle 38">
            <a:extLst>
              <a:ext uri="{FF2B5EF4-FFF2-40B4-BE49-F238E27FC236}">
                <a16:creationId xmlns:a16="http://schemas.microsoft.com/office/drawing/2014/main" id="{83F9D2FC-6189-B3EB-CDE1-D5C3B7E7C70C}"/>
              </a:ext>
            </a:extLst>
          </p:cNvPr>
          <p:cNvSpPr/>
          <p:nvPr/>
        </p:nvSpPr>
        <p:spPr>
          <a:xfrm rot="16200000">
            <a:off x="5460869" y="364725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56710"/>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80651"/>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2104592"/>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3028533"/>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952474"/>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876415"/>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800357"/>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724298"/>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648239"/>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572180"/>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9496121"/>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586080" y="2164792"/>
            <a:ext cx="3005882" cy="642292"/>
          </a:xfrm>
          <a:prstGeom prst="rect">
            <a:avLst/>
          </a:prstGeom>
        </p:spPr>
        <p:txBody>
          <a:bodyPr lIns="0" tIns="0" rIns="0" bIns="0" rtlCol="0" anchor="t">
            <a:spAutoFit/>
          </a:bodyPr>
          <a:lstStyle/>
          <a:p>
            <a:pPr>
              <a:lnSpc>
                <a:spcPts val="1679"/>
              </a:lnSpc>
            </a:pPr>
            <a:r>
              <a:rPr lang="en-US" sz="1200" dirty="0">
                <a:solidFill>
                  <a:srgbClr val="000000"/>
                </a:solidFill>
                <a:latin typeface="Archivo Black"/>
                <a:ea typeface="Archivo Black"/>
                <a:cs typeface="Archivo Black"/>
                <a:sym typeface="Archivo Black"/>
              </a:rPr>
              <a:t>What jobs have you had in the past?</a:t>
            </a:r>
          </a:p>
          <a:p>
            <a:pPr algn="ctr">
              <a:lnSpc>
                <a:spcPts val="1679"/>
              </a:lnSpc>
            </a:pPr>
            <a:endParaRPr lang="en-US" sz="1200" dirty="0">
              <a:solidFill>
                <a:srgbClr val="000000"/>
              </a:solidFill>
              <a:latin typeface="Archivo Black"/>
              <a:ea typeface="Archivo Black"/>
              <a:cs typeface="Archivo Black"/>
              <a:sym typeface="Archivo Black"/>
            </a:endParaRPr>
          </a:p>
        </p:txBody>
      </p:sp>
      <p:sp>
        <p:nvSpPr>
          <p:cNvPr id="25" name="TextBox 25"/>
          <p:cNvSpPr txBox="1"/>
          <p:nvPr/>
        </p:nvSpPr>
        <p:spPr>
          <a:xfrm>
            <a:off x="2632664" y="4921375"/>
            <a:ext cx="3209181"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aspects of each job did you like?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32664" y="7679088"/>
            <a:ext cx="2946946"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aspects could you have gone </a:t>
            </a:r>
          </a:p>
          <a:p>
            <a:pPr algn="l">
              <a:lnSpc>
                <a:spcPts val="1679"/>
              </a:lnSpc>
            </a:pPr>
            <a:r>
              <a:rPr lang="en-US" sz="1200">
                <a:solidFill>
                  <a:srgbClr val="000000"/>
                </a:solidFill>
                <a:latin typeface="Archivo Black"/>
                <a:ea typeface="Archivo Black"/>
                <a:cs typeface="Archivo Black"/>
                <a:sym typeface="Archivo Black"/>
              </a:rPr>
              <a:t>without at those previous jobs?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1206518" y="357148"/>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16:</a:t>
            </a:r>
          </a:p>
        </p:txBody>
      </p:sp>
      <p:sp>
        <p:nvSpPr>
          <p:cNvPr id="28" name="TextBox 28"/>
          <p:cNvSpPr txBox="1"/>
          <p:nvPr/>
        </p:nvSpPr>
        <p:spPr>
          <a:xfrm>
            <a:off x="1206518" y="2164792"/>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17:</a:t>
            </a:r>
          </a:p>
        </p:txBody>
      </p:sp>
      <p:sp>
        <p:nvSpPr>
          <p:cNvPr id="29" name="TextBox 29"/>
          <p:cNvSpPr txBox="1"/>
          <p:nvPr/>
        </p:nvSpPr>
        <p:spPr>
          <a:xfrm>
            <a:off x="1206518" y="4936615"/>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18:</a:t>
            </a:r>
          </a:p>
        </p:txBody>
      </p:sp>
      <p:sp>
        <p:nvSpPr>
          <p:cNvPr id="30" name="TextBox 30"/>
          <p:cNvSpPr txBox="1"/>
          <p:nvPr/>
        </p:nvSpPr>
        <p:spPr>
          <a:xfrm>
            <a:off x="1206518" y="7708439"/>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19:</a:t>
            </a:r>
          </a:p>
        </p:txBody>
      </p:sp>
      <p:sp>
        <p:nvSpPr>
          <p:cNvPr id="31" name="TextBox 31"/>
          <p:cNvSpPr txBox="1"/>
          <p:nvPr/>
        </p:nvSpPr>
        <p:spPr>
          <a:xfrm>
            <a:off x="1206518" y="124085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2" name="TextBox 32"/>
          <p:cNvSpPr txBox="1"/>
          <p:nvPr/>
        </p:nvSpPr>
        <p:spPr>
          <a:xfrm>
            <a:off x="1206518" y="3088733"/>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3" name="TextBox 33"/>
          <p:cNvSpPr txBox="1"/>
          <p:nvPr/>
        </p:nvSpPr>
        <p:spPr>
          <a:xfrm>
            <a:off x="1206518" y="4011898"/>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5860557"/>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6783722"/>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8631604"/>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9555545"/>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2632664" y="261898"/>
            <a:ext cx="3124646"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understand computers and or </a:t>
            </a:r>
          </a:p>
          <a:p>
            <a:pPr algn="l">
              <a:lnSpc>
                <a:spcPts val="1679"/>
              </a:lnSpc>
            </a:pPr>
            <a:r>
              <a:rPr lang="en-US" sz="1200">
                <a:solidFill>
                  <a:srgbClr val="000000"/>
                </a:solidFill>
                <a:latin typeface="Archivo Black"/>
                <a:ea typeface="Archivo Black"/>
                <a:cs typeface="Archivo Black"/>
                <a:sym typeface="Archivo Black"/>
              </a:rPr>
              <a:t>what computer programs?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39" name="Rectangle 38">
            <a:extLst>
              <a:ext uri="{FF2B5EF4-FFF2-40B4-BE49-F238E27FC236}">
                <a16:creationId xmlns:a16="http://schemas.microsoft.com/office/drawing/2014/main" id="{7529129E-2129-588D-34CE-E971499F24D2}"/>
              </a:ext>
            </a:extLst>
          </p:cNvPr>
          <p:cNvSpPr/>
          <p:nvPr/>
        </p:nvSpPr>
        <p:spPr>
          <a:xfrm rot="16200000">
            <a:off x="5478590" y="4026499"/>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2682" y="0"/>
            <a:ext cx="4078216" cy="5365849"/>
            <a:chOff x="0" y="0"/>
            <a:chExt cx="5437621" cy="7154465"/>
          </a:xfrm>
        </p:grpSpPr>
        <p:pic>
          <p:nvPicPr>
            <p:cNvPr id="3" name="Picture 3"/>
            <p:cNvPicPr>
              <a:picLocks noChangeAspect="1"/>
            </p:cNvPicPr>
            <p:nvPr/>
          </p:nvPicPr>
          <p:blipFill>
            <a:blip r:embed="rId2"/>
            <a:srcRect t="7430" b="7430"/>
            <a:stretch>
              <a:fillRect/>
            </a:stretch>
          </p:blipFill>
          <p:spPr>
            <a:xfrm>
              <a:off x="0" y="0"/>
              <a:ext cx="5437621" cy="7154465"/>
            </a:xfrm>
            <a:prstGeom prst="rect">
              <a:avLst/>
            </a:prstGeom>
          </p:spPr>
        </p:pic>
      </p:grpSp>
      <p:grpSp>
        <p:nvGrpSpPr>
          <p:cNvPr id="4" name="Group 4"/>
          <p:cNvGrpSpPr/>
          <p:nvPr/>
        </p:nvGrpSpPr>
        <p:grpSpPr>
          <a:xfrm>
            <a:off x="0" y="7812813"/>
            <a:ext cx="7789917" cy="1468347"/>
            <a:chOff x="0" y="0"/>
            <a:chExt cx="3220945" cy="589079"/>
          </a:xfrm>
        </p:grpSpPr>
        <p:sp>
          <p:nvSpPr>
            <p:cNvPr id="5" name="Freeform 5"/>
            <p:cNvSpPr/>
            <p:nvPr/>
          </p:nvSpPr>
          <p:spPr>
            <a:xfrm>
              <a:off x="0" y="0"/>
              <a:ext cx="3220945" cy="589079"/>
            </a:xfrm>
            <a:custGeom>
              <a:avLst/>
              <a:gdLst/>
              <a:ahLst/>
              <a:cxnLst/>
              <a:rect l="l" t="t" r="r" b="b"/>
              <a:pathLst>
                <a:path w="3220945" h="589079">
                  <a:moveTo>
                    <a:pt x="0" y="0"/>
                  </a:moveTo>
                  <a:lnTo>
                    <a:pt x="3220945" y="0"/>
                  </a:lnTo>
                  <a:lnTo>
                    <a:pt x="3220945" y="589079"/>
                  </a:lnTo>
                  <a:lnTo>
                    <a:pt x="0" y="589079"/>
                  </a:lnTo>
                  <a:close/>
                </a:path>
              </a:pathLst>
            </a:custGeom>
            <a:solidFill>
              <a:srgbClr val="F4F0EB"/>
            </a:solidFill>
          </p:spPr>
        </p:sp>
      </p:grpSp>
      <p:sp>
        <p:nvSpPr>
          <p:cNvPr id="6" name="TextBox 6"/>
          <p:cNvSpPr txBox="1"/>
          <p:nvPr/>
        </p:nvSpPr>
        <p:spPr>
          <a:xfrm>
            <a:off x="777240" y="8231379"/>
            <a:ext cx="6252954" cy="820738"/>
          </a:xfrm>
          <a:prstGeom prst="rect">
            <a:avLst/>
          </a:prstGeom>
        </p:spPr>
        <p:txBody>
          <a:bodyPr lIns="0" tIns="0" rIns="0" bIns="0" rtlCol="0" anchor="t">
            <a:spAutoFit/>
          </a:bodyPr>
          <a:lstStyle/>
          <a:p>
            <a:pPr marL="0" lvl="0" indent="0" algn="ctr">
              <a:lnSpc>
                <a:spcPts val="1645"/>
              </a:lnSpc>
              <a:spcBef>
                <a:spcPct val="0"/>
              </a:spcBef>
            </a:pPr>
            <a:r>
              <a:rPr lang="en-US" sz="1275" u="none" spc="196" dirty="0">
                <a:solidFill>
                  <a:srgbClr val="000000"/>
                </a:solidFill>
                <a:latin typeface="Montserrat Semi-Bold"/>
                <a:ea typeface="Montserrat Semi-Bold"/>
                <a:cs typeface="Montserrat Semi-Bold"/>
                <a:sym typeface="Montserrat Semi-Bold"/>
              </a:rPr>
              <a:t>“THE TRUTH IS THAT THE PAIN IS IMPORTANT, IT WILL BE FOLLOWED BY THE EDUCATION OF THE STUDENT, BUT IT HAPPENS AT THIS TIME THAT THERE IS A LOT OF WORK AND PAIN”</a:t>
            </a:r>
          </a:p>
        </p:txBody>
      </p:sp>
      <p:sp>
        <p:nvSpPr>
          <p:cNvPr id="7" name="TextBox 7"/>
          <p:cNvSpPr txBox="1"/>
          <p:nvPr/>
        </p:nvSpPr>
        <p:spPr>
          <a:xfrm>
            <a:off x="1156836" y="3758489"/>
            <a:ext cx="5458728" cy="471728"/>
          </a:xfrm>
          <a:prstGeom prst="rect">
            <a:avLst/>
          </a:prstGeom>
        </p:spPr>
        <p:txBody>
          <a:bodyPr lIns="0" tIns="0" rIns="0" bIns="0" rtlCol="0" anchor="t">
            <a:spAutoFit/>
          </a:bodyPr>
          <a:lstStyle/>
          <a:p>
            <a:pPr algn="ctr">
              <a:lnSpc>
                <a:spcPts val="3924"/>
              </a:lnSpc>
              <a:spcBef>
                <a:spcPct val="0"/>
              </a:spcBef>
            </a:pPr>
            <a:r>
              <a:rPr lang="en-US" sz="2803" spc="-215">
                <a:solidFill>
                  <a:srgbClr val="5E17EB"/>
                </a:solidFill>
                <a:latin typeface="Montserrat Bold"/>
                <a:ea typeface="Montserrat Bold"/>
                <a:cs typeface="Montserrat Bold"/>
                <a:sym typeface="Montserrat Bold"/>
              </a:rPr>
              <a:t>DIVINITY VIRTUE BUSINESS PLAN</a:t>
            </a:r>
          </a:p>
        </p:txBody>
      </p:sp>
      <p:sp>
        <p:nvSpPr>
          <p:cNvPr id="8" name="TextBox 8"/>
          <p:cNvSpPr txBox="1"/>
          <p:nvPr/>
        </p:nvSpPr>
        <p:spPr>
          <a:xfrm>
            <a:off x="17517" y="4972546"/>
            <a:ext cx="7772400" cy="2497455"/>
          </a:xfrm>
          <a:prstGeom prst="rect">
            <a:avLst/>
          </a:prstGeom>
        </p:spPr>
        <p:txBody>
          <a:bodyPr lIns="0" tIns="0" rIns="0" bIns="0" rtlCol="0" anchor="t">
            <a:spAutoFit/>
          </a:bodyPr>
          <a:lstStyle/>
          <a:p>
            <a:pPr algn="ctr">
              <a:lnSpc>
                <a:spcPts val="2520"/>
              </a:lnSpc>
            </a:pPr>
            <a:r>
              <a:rPr lang="en-US" sz="1800">
                <a:solidFill>
                  <a:srgbClr val="000000"/>
                </a:solidFill>
                <a:latin typeface="Canva Sans"/>
                <a:ea typeface="Canva Sans"/>
                <a:cs typeface="Canva Sans"/>
                <a:sym typeface="Canva Sans"/>
              </a:rPr>
              <a:t>Divinity Virtue strives to provide the best possible opportunities in order to be 1% better each day. Whether that's emotional support, high quality advice on life paths, situations, or focusing on the parts of our life that need to be fixed. We want people to find their inner happiness, and fall in love with their passions. Together we can work on habits, triggers, career path(s), life goals, health, wellness, and nutrition. This is a journey, so why not try to be the best version you can be. </a:t>
            </a:r>
          </a:p>
        </p:txBody>
      </p:sp>
      <p:sp>
        <p:nvSpPr>
          <p:cNvPr id="9" name="TextBox 9"/>
          <p:cNvSpPr txBox="1"/>
          <p:nvPr/>
        </p:nvSpPr>
        <p:spPr>
          <a:xfrm>
            <a:off x="1812682" y="9342770"/>
            <a:ext cx="4511918" cy="641201"/>
          </a:xfrm>
          <a:prstGeom prst="rect">
            <a:avLst/>
          </a:prstGeom>
        </p:spPr>
        <p:txBody>
          <a:bodyPr wrap="square"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63556"/>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73469"/>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2083382"/>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993296"/>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903209"/>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813122"/>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723035"/>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632948"/>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542861"/>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452774"/>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9362687"/>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544071" y="3053496"/>
            <a:ext cx="2870002" cy="642292"/>
          </a:xfrm>
          <a:prstGeom prst="rect">
            <a:avLst/>
          </a:prstGeom>
        </p:spPr>
        <p:txBody>
          <a:bodyPr lIns="0" tIns="0" rIns="0" bIns="0" rtlCol="0" anchor="t">
            <a:spAutoFit/>
          </a:bodyPr>
          <a:lstStyle/>
          <a:p>
            <a:pPr>
              <a:lnSpc>
                <a:spcPts val="1679"/>
              </a:lnSpc>
            </a:pPr>
            <a:r>
              <a:rPr lang="en-US" sz="1200" dirty="0">
                <a:solidFill>
                  <a:srgbClr val="000000"/>
                </a:solidFill>
                <a:latin typeface="Archivo Black"/>
                <a:ea typeface="Archivo Black"/>
                <a:cs typeface="Archivo Black"/>
                <a:sym typeface="Archivo Black"/>
              </a:rPr>
              <a:t>What skills do you want to obtain?</a:t>
            </a:r>
          </a:p>
          <a:p>
            <a:pPr>
              <a:lnSpc>
                <a:spcPts val="1679"/>
              </a:lnSpc>
            </a:pPr>
            <a:endParaRPr lang="en-US" sz="1200" dirty="0">
              <a:solidFill>
                <a:srgbClr val="000000"/>
              </a:solidFill>
              <a:latin typeface="Archivo Black"/>
              <a:ea typeface="Archivo Black"/>
              <a:cs typeface="Archivo Black"/>
              <a:sym typeface="Archivo Black"/>
            </a:endParaRPr>
          </a:p>
        </p:txBody>
      </p:sp>
      <p:sp>
        <p:nvSpPr>
          <p:cNvPr id="25" name="TextBox 25"/>
          <p:cNvSpPr txBox="1"/>
          <p:nvPr/>
        </p:nvSpPr>
        <p:spPr>
          <a:xfrm>
            <a:off x="2590580" y="4886574"/>
            <a:ext cx="3784997"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Can you speak and write multiple languages?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590580" y="6677908"/>
            <a:ext cx="3412034"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want to start your own company?</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590580" y="8478601"/>
            <a:ext cx="2836218"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If you answer yes, what would be </a:t>
            </a:r>
          </a:p>
          <a:p>
            <a:pPr algn="l">
              <a:lnSpc>
                <a:spcPts val="1679"/>
              </a:lnSpc>
            </a:pPr>
            <a:r>
              <a:rPr lang="en-US" sz="1200">
                <a:solidFill>
                  <a:srgbClr val="000000"/>
                </a:solidFill>
                <a:latin typeface="Archivo Black"/>
                <a:ea typeface="Archivo Black"/>
                <a:cs typeface="Archivo Black"/>
                <a:sym typeface="Archivo Black"/>
              </a:rPr>
              <a:t>the dream scenario?</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8" name="TextBox 28"/>
          <p:cNvSpPr txBox="1"/>
          <p:nvPr/>
        </p:nvSpPr>
        <p:spPr>
          <a:xfrm>
            <a:off x="1206518" y="32375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20:</a:t>
            </a:r>
          </a:p>
        </p:txBody>
      </p:sp>
      <p:sp>
        <p:nvSpPr>
          <p:cNvPr id="29" name="TextBox 29"/>
          <p:cNvSpPr txBox="1"/>
          <p:nvPr/>
        </p:nvSpPr>
        <p:spPr>
          <a:xfrm>
            <a:off x="1206518" y="305349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21:</a:t>
            </a:r>
          </a:p>
        </p:txBody>
      </p:sp>
      <p:sp>
        <p:nvSpPr>
          <p:cNvPr id="30" name="TextBox 30"/>
          <p:cNvSpPr txBox="1"/>
          <p:nvPr/>
        </p:nvSpPr>
        <p:spPr>
          <a:xfrm>
            <a:off x="1206518" y="6677908"/>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23:</a:t>
            </a:r>
          </a:p>
        </p:txBody>
      </p:sp>
      <p:sp>
        <p:nvSpPr>
          <p:cNvPr id="31" name="TextBox 31"/>
          <p:cNvSpPr txBox="1"/>
          <p:nvPr/>
        </p:nvSpPr>
        <p:spPr>
          <a:xfrm>
            <a:off x="1206518" y="4886574"/>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22:</a:t>
            </a:r>
          </a:p>
        </p:txBody>
      </p:sp>
      <p:sp>
        <p:nvSpPr>
          <p:cNvPr id="32" name="TextBox 32"/>
          <p:cNvSpPr txBox="1"/>
          <p:nvPr/>
        </p:nvSpPr>
        <p:spPr>
          <a:xfrm>
            <a:off x="1206518" y="8512974"/>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24:</a:t>
            </a:r>
          </a:p>
        </p:txBody>
      </p:sp>
      <p:sp>
        <p:nvSpPr>
          <p:cNvPr id="33" name="TextBox 33"/>
          <p:cNvSpPr txBox="1"/>
          <p:nvPr/>
        </p:nvSpPr>
        <p:spPr>
          <a:xfrm>
            <a:off x="1206518" y="1234802"/>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215700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397666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579632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761598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1206518" y="943564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9" name="TextBox 39"/>
          <p:cNvSpPr txBox="1"/>
          <p:nvPr/>
        </p:nvSpPr>
        <p:spPr>
          <a:xfrm>
            <a:off x="2590580" y="323756"/>
            <a:ext cx="3039517"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skills make you hire able now?</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40" name="Rectangle 39">
            <a:extLst>
              <a:ext uri="{FF2B5EF4-FFF2-40B4-BE49-F238E27FC236}">
                <a16:creationId xmlns:a16="http://schemas.microsoft.com/office/drawing/2014/main" id="{FD5C6132-2A2D-4F49-EA32-CD40B97486DD}"/>
              </a:ext>
            </a:extLst>
          </p:cNvPr>
          <p:cNvSpPr/>
          <p:nvPr/>
        </p:nvSpPr>
        <p:spPr>
          <a:xfrm rot="16200000">
            <a:off x="5500521" y="4053730"/>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340373"/>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222231"/>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2104088"/>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985945"/>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867802"/>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749659"/>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631516"/>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51337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395230"/>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277087"/>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9158944"/>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18636" y="3058878"/>
            <a:ext cx="3124200"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Will the jobs you're applying for need </a:t>
            </a:r>
          </a:p>
          <a:p>
            <a:pPr algn="l">
              <a:lnSpc>
                <a:spcPts val="1679"/>
              </a:lnSpc>
            </a:pPr>
            <a:r>
              <a:rPr lang="en-US" sz="1200">
                <a:solidFill>
                  <a:srgbClr val="000000"/>
                </a:solidFill>
                <a:latin typeface="Archivo Black"/>
                <a:ea typeface="Archivo Black"/>
                <a:cs typeface="Archivo Black"/>
                <a:sym typeface="Archivo Black"/>
              </a:rPr>
              <a:t>specialty training?</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18636" y="4717817"/>
            <a:ext cx="4110891" cy="8362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does a company need to provide for you to feel safe, secure, and to always be a productive worker?</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18636" y="7363388"/>
            <a:ext cx="4055566" cy="1078309"/>
          </a:xfrm>
          <a:prstGeom prst="rect">
            <a:avLst/>
          </a:prstGeom>
        </p:spPr>
        <p:txBody>
          <a:bodyPr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Current stage of life, what are the three most</a:t>
            </a:r>
          </a:p>
          <a:p>
            <a:pPr algn="l">
              <a:lnSpc>
                <a:spcPts val="1679"/>
              </a:lnSpc>
            </a:pPr>
            <a:r>
              <a:rPr lang="en-US" sz="1200" dirty="0">
                <a:solidFill>
                  <a:srgbClr val="000000"/>
                </a:solidFill>
                <a:latin typeface="Archivo Black"/>
                <a:ea typeface="Archivo Black"/>
                <a:cs typeface="Archivo Black"/>
                <a:sym typeface="Archivo Black"/>
              </a:rPr>
              <a:t>important things you need in your life for </a:t>
            </a:r>
          </a:p>
          <a:p>
            <a:pPr algn="l">
              <a:lnSpc>
                <a:spcPts val="1679"/>
              </a:lnSpc>
            </a:pPr>
            <a:r>
              <a:rPr lang="en-US" sz="1200" dirty="0">
                <a:solidFill>
                  <a:srgbClr val="000000"/>
                </a:solidFill>
                <a:latin typeface="Archivo Black"/>
                <a:ea typeface="Archivo Black"/>
                <a:cs typeface="Archivo Black"/>
                <a:sym typeface="Archivo Black"/>
              </a:rPr>
              <a:t>happiness? (3 areas that take most of your time)</a:t>
            </a:r>
          </a:p>
          <a:p>
            <a:pPr algn="l">
              <a:lnSpc>
                <a:spcPts val="1679"/>
              </a:lnSpc>
            </a:pPr>
            <a:endParaRPr lang="en-US" sz="1200" dirty="0">
              <a:solidFill>
                <a:srgbClr val="000000"/>
              </a:solidFill>
              <a:latin typeface="Archivo Black"/>
              <a:ea typeface="Archivo Black"/>
              <a:cs typeface="Archivo Black"/>
              <a:sym typeface="Archivo Black"/>
            </a:endParaRPr>
          </a:p>
        </p:txBody>
      </p:sp>
      <p:sp>
        <p:nvSpPr>
          <p:cNvPr id="27" name="TextBox 27"/>
          <p:cNvSpPr txBox="1"/>
          <p:nvPr/>
        </p:nvSpPr>
        <p:spPr>
          <a:xfrm>
            <a:off x="1206518" y="129287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25:</a:t>
            </a:r>
          </a:p>
        </p:txBody>
      </p:sp>
      <p:sp>
        <p:nvSpPr>
          <p:cNvPr id="28" name="TextBox 28"/>
          <p:cNvSpPr txBox="1"/>
          <p:nvPr/>
        </p:nvSpPr>
        <p:spPr>
          <a:xfrm>
            <a:off x="1206518" y="3046145"/>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26:</a:t>
            </a:r>
          </a:p>
        </p:txBody>
      </p:sp>
      <p:sp>
        <p:nvSpPr>
          <p:cNvPr id="29" name="TextBox 29"/>
          <p:cNvSpPr txBox="1"/>
          <p:nvPr/>
        </p:nvSpPr>
        <p:spPr>
          <a:xfrm>
            <a:off x="1206518" y="4809859"/>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27:</a:t>
            </a:r>
          </a:p>
        </p:txBody>
      </p:sp>
      <p:sp>
        <p:nvSpPr>
          <p:cNvPr id="30" name="TextBox 30"/>
          <p:cNvSpPr txBox="1"/>
          <p:nvPr/>
        </p:nvSpPr>
        <p:spPr>
          <a:xfrm>
            <a:off x="1206518" y="745543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28:</a:t>
            </a:r>
          </a:p>
        </p:txBody>
      </p:sp>
      <p:sp>
        <p:nvSpPr>
          <p:cNvPr id="31" name="TextBox 31"/>
          <p:cNvSpPr txBox="1"/>
          <p:nvPr/>
        </p:nvSpPr>
        <p:spPr>
          <a:xfrm>
            <a:off x="1206518" y="407048"/>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2" name="TextBox 32"/>
          <p:cNvSpPr txBox="1"/>
          <p:nvPr/>
        </p:nvSpPr>
        <p:spPr>
          <a:xfrm>
            <a:off x="1206518" y="2177021"/>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3" name="TextBox 33"/>
          <p:cNvSpPr txBox="1"/>
          <p:nvPr/>
        </p:nvSpPr>
        <p:spPr>
          <a:xfrm>
            <a:off x="1206518" y="3946993"/>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5704449"/>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6586306"/>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8340495"/>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9222352"/>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2618636" y="1292873"/>
            <a:ext cx="3107680"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level of education do you have?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39" name="Rectangle 38">
            <a:extLst>
              <a:ext uri="{FF2B5EF4-FFF2-40B4-BE49-F238E27FC236}">
                <a16:creationId xmlns:a16="http://schemas.microsoft.com/office/drawing/2014/main" id="{357B7497-0C5F-16E1-EF09-D27A1616425E}"/>
              </a:ext>
            </a:extLst>
          </p:cNvPr>
          <p:cNvSpPr/>
          <p:nvPr/>
        </p:nvSpPr>
        <p:spPr>
          <a:xfrm rot="16200000">
            <a:off x="5567405" y="3959249"/>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49024"/>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2825"/>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56626"/>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10427"/>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664228"/>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518029"/>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371830"/>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225631"/>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079432"/>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933233"/>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787034"/>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18636" y="2870627"/>
            <a:ext cx="3962400"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would the perfect ending to your life look </a:t>
            </a:r>
          </a:p>
          <a:p>
            <a:pPr algn="l">
              <a:lnSpc>
                <a:spcPts val="1679"/>
              </a:lnSpc>
            </a:pPr>
            <a:r>
              <a:rPr lang="en-US" sz="1200">
                <a:solidFill>
                  <a:srgbClr val="000000"/>
                </a:solidFill>
                <a:latin typeface="Archivo Black"/>
                <a:ea typeface="Archivo Black"/>
                <a:cs typeface="Archivo Black"/>
                <a:sym typeface="Archivo Black"/>
              </a:rPr>
              <a:t>like?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18636" y="5434719"/>
            <a:ext cx="3505498"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do you need to accomplish in either </a:t>
            </a:r>
          </a:p>
          <a:p>
            <a:pPr algn="l">
              <a:lnSpc>
                <a:spcPts val="1679"/>
              </a:lnSpc>
            </a:pPr>
            <a:r>
              <a:rPr lang="en-US" sz="1200">
                <a:solidFill>
                  <a:srgbClr val="000000"/>
                </a:solidFill>
                <a:latin typeface="Archivo Black"/>
                <a:ea typeface="Archivo Black"/>
                <a:cs typeface="Archivo Black"/>
                <a:sym typeface="Archivo Black"/>
              </a:rPr>
              <a:t>hobbies or skills?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18636" y="7996122"/>
            <a:ext cx="3293418"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Where would you want to live and why?</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1206518" y="1154721"/>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29:</a:t>
            </a:r>
          </a:p>
        </p:txBody>
      </p:sp>
      <p:sp>
        <p:nvSpPr>
          <p:cNvPr id="28" name="TextBox 28"/>
          <p:cNvSpPr txBox="1"/>
          <p:nvPr/>
        </p:nvSpPr>
        <p:spPr>
          <a:xfrm>
            <a:off x="1206518" y="2870627"/>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30:</a:t>
            </a:r>
          </a:p>
        </p:txBody>
      </p:sp>
      <p:sp>
        <p:nvSpPr>
          <p:cNvPr id="29" name="TextBox 29"/>
          <p:cNvSpPr txBox="1"/>
          <p:nvPr/>
        </p:nvSpPr>
        <p:spPr>
          <a:xfrm>
            <a:off x="1206518" y="5434719"/>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31:</a:t>
            </a:r>
          </a:p>
        </p:txBody>
      </p:sp>
      <p:sp>
        <p:nvSpPr>
          <p:cNvPr id="30" name="TextBox 30"/>
          <p:cNvSpPr txBox="1"/>
          <p:nvPr/>
        </p:nvSpPr>
        <p:spPr>
          <a:xfrm>
            <a:off x="1206518" y="799343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32:</a:t>
            </a:r>
          </a:p>
        </p:txBody>
      </p:sp>
      <p:sp>
        <p:nvSpPr>
          <p:cNvPr id="31" name="TextBox 31"/>
          <p:cNvSpPr txBox="1"/>
          <p:nvPr/>
        </p:nvSpPr>
        <p:spPr>
          <a:xfrm>
            <a:off x="1206518" y="308080"/>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2" name="TextBox 32"/>
          <p:cNvSpPr txBox="1"/>
          <p:nvPr/>
        </p:nvSpPr>
        <p:spPr>
          <a:xfrm>
            <a:off x="1206518" y="2016826"/>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3" name="TextBox 33"/>
          <p:cNvSpPr txBox="1"/>
          <p:nvPr/>
        </p:nvSpPr>
        <p:spPr>
          <a:xfrm>
            <a:off x="1206518" y="3725571"/>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4578229"/>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6285831"/>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7142321"/>
            <a:ext cx="10032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8849923"/>
            <a:ext cx="8508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2618636" y="1084874"/>
            <a:ext cx="4046934"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have access to internet, a library, or any </a:t>
            </a:r>
          </a:p>
          <a:p>
            <a:pPr algn="l">
              <a:lnSpc>
                <a:spcPts val="1679"/>
              </a:lnSpc>
            </a:pPr>
            <a:r>
              <a:rPr lang="en-US" sz="1200">
                <a:solidFill>
                  <a:srgbClr val="000000"/>
                </a:solidFill>
                <a:latin typeface="Archivo Black"/>
                <a:ea typeface="Archivo Black"/>
                <a:cs typeface="Archivo Black"/>
                <a:sym typeface="Archivo Black"/>
              </a:rPr>
              <a:t>source of free knowledge courses or programs?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39" name="Rectangle 38">
            <a:extLst>
              <a:ext uri="{FF2B5EF4-FFF2-40B4-BE49-F238E27FC236}">
                <a16:creationId xmlns:a16="http://schemas.microsoft.com/office/drawing/2014/main" id="{EC5C553F-FFEB-4EDE-B1D5-FAB42AA8BAFD}"/>
              </a:ext>
            </a:extLst>
          </p:cNvPr>
          <p:cNvSpPr/>
          <p:nvPr/>
        </p:nvSpPr>
        <p:spPr>
          <a:xfrm rot="16200000">
            <a:off x="5567405" y="3678346"/>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27814"/>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9671"/>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91528"/>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73385"/>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755242"/>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637099"/>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518956"/>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40081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282671"/>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164528"/>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9046385"/>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04608" y="1959686"/>
            <a:ext cx="4414537" cy="8362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When you think what a perfect day looks like,</a:t>
            </a:r>
          </a:p>
          <a:p>
            <a:pPr algn="l">
              <a:lnSpc>
                <a:spcPts val="1679"/>
              </a:lnSpc>
            </a:pPr>
            <a:r>
              <a:rPr lang="en-US" sz="1200">
                <a:solidFill>
                  <a:srgbClr val="000000"/>
                </a:solidFill>
                <a:latin typeface="Archivo Black"/>
                <a:ea typeface="Archivo Black"/>
                <a:cs typeface="Archivo Black"/>
                <a:sym typeface="Archivo Black"/>
              </a:rPr>
              <a:t>those hours of the job that can be still, or </a:t>
            </a:r>
          </a:p>
          <a:p>
            <a:pPr algn="l">
              <a:lnSpc>
                <a:spcPts val="1679"/>
              </a:lnSpc>
            </a:pPr>
            <a:r>
              <a:rPr lang="en-US" sz="1200">
                <a:solidFill>
                  <a:srgbClr val="000000"/>
                </a:solidFill>
                <a:latin typeface="Archivo Black"/>
                <a:ea typeface="Archivo Black"/>
                <a:cs typeface="Archivo Black"/>
                <a:sym typeface="Archivo Black"/>
              </a:rPr>
              <a:t>moving slowly are you able to handle boredom?</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04608" y="3815442"/>
            <a:ext cx="3412034"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competitive tasks where the </a:t>
            </a:r>
          </a:p>
          <a:p>
            <a:pPr algn="l">
              <a:lnSpc>
                <a:spcPts val="1679"/>
              </a:lnSpc>
            </a:pPr>
            <a:r>
              <a:rPr lang="en-US" sz="1200">
                <a:solidFill>
                  <a:srgbClr val="000000"/>
                </a:solidFill>
                <a:latin typeface="Archivo Black"/>
                <a:ea typeface="Archivo Black"/>
                <a:cs typeface="Archivo Black"/>
                <a:sym typeface="Archivo Black"/>
              </a:rPr>
              <a:t>outcome is the only thing that matters?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04608" y="5575340"/>
            <a:ext cx="3251002"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will you do if you incur a burnout </a:t>
            </a:r>
          </a:p>
          <a:p>
            <a:pPr algn="l">
              <a:lnSpc>
                <a:spcPts val="1679"/>
              </a:lnSpc>
            </a:pPr>
            <a:r>
              <a:rPr lang="en-US" sz="1200">
                <a:solidFill>
                  <a:srgbClr val="000000"/>
                </a:solidFill>
                <a:latin typeface="Archivo Black"/>
                <a:ea typeface="Archivo Black"/>
                <a:cs typeface="Archivo Black"/>
                <a:sym typeface="Archivo Black"/>
              </a:rPr>
              <a:t>from working too hard?</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604608" y="7346079"/>
            <a:ext cx="2480667"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promotions matter to you?</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8" name="TextBox 28"/>
          <p:cNvSpPr txBox="1"/>
          <p:nvPr/>
        </p:nvSpPr>
        <p:spPr>
          <a:xfrm>
            <a:off x="2604608" y="9100268"/>
            <a:ext cx="3045241"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Does personal pride matter to you?</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9" name="TextBox 29"/>
          <p:cNvSpPr txBox="1"/>
          <p:nvPr/>
        </p:nvSpPr>
        <p:spPr>
          <a:xfrm>
            <a:off x="1206518" y="289922"/>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33:</a:t>
            </a:r>
          </a:p>
        </p:txBody>
      </p:sp>
      <p:sp>
        <p:nvSpPr>
          <p:cNvPr id="30" name="TextBox 30"/>
          <p:cNvSpPr txBox="1"/>
          <p:nvPr/>
        </p:nvSpPr>
        <p:spPr>
          <a:xfrm>
            <a:off x="1206518" y="205493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34:</a:t>
            </a:r>
          </a:p>
        </p:txBody>
      </p:sp>
      <p:sp>
        <p:nvSpPr>
          <p:cNvPr id="31" name="TextBox 31"/>
          <p:cNvSpPr txBox="1"/>
          <p:nvPr/>
        </p:nvSpPr>
        <p:spPr>
          <a:xfrm>
            <a:off x="1206518" y="3815442"/>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35:</a:t>
            </a:r>
          </a:p>
        </p:txBody>
      </p:sp>
      <p:sp>
        <p:nvSpPr>
          <p:cNvPr id="32" name="TextBox 32"/>
          <p:cNvSpPr txBox="1"/>
          <p:nvPr/>
        </p:nvSpPr>
        <p:spPr>
          <a:xfrm>
            <a:off x="1206518" y="557534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36:</a:t>
            </a:r>
          </a:p>
        </p:txBody>
      </p:sp>
      <p:sp>
        <p:nvSpPr>
          <p:cNvPr id="33" name="TextBox 33"/>
          <p:cNvSpPr txBox="1"/>
          <p:nvPr/>
        </p:nvSpPr>
        <p:spPr>
          <a:xfrm>
            <a:off x="1206518" y="733714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37:</a:t>
            </a:r>
          </a:p>
        </p:txBody>
      </p:sp>
      <p:sp>
        <p:nvSpPr>
          <p:cNvPr id="34" name="TextBox 34"/>
          <p:cNvSpPr txBox="1"/>
          <p:nvPr/>
        </p:nvSpPr>
        <p:spPr>
          <a:xfrm>
            <a:off x="1206518" y="9098952"/>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38:</a:t>
            </a:r>
          </a:p>
        </p:txBody>
      </p:sp>
      <p:sp>
        <p:nvSpPr>
          <p:cNvPr id="35" name="TextBox 35"/>
          <p:cNvSpPr txBox="1"/>
          <p:nvPr/>
        </p:nvSpPr>
        <p:spPr>
          <a:xfrm>
            <a:off x="1206518" y="1174468"/>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2928472"/>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4682476"/>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1206518" y="6461014"/>
            <a:ext cx="927082" cy="218008"/>
          </a:xfrm>
          <a:prstGeom prst="rect">
            <a:avLst/>
          </a:prstGeom>
        </p:spPr>
        <p:txBody>
          <a:bodyPr wrap="square"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Answer:</a:t>
            </a:r>
          </a:p>
        </p:txBody>
      </p:sp>
      <p:sp>
        <p:nvSpPr>
          <p:cNvPr id="39" name="TextBox 39"/>
          <p:cNvSpPr txBox="1"/>
          <p:nvPr/>
        </p:nvSpPr>
        <p:spPr>
          <a:xfrm>
            <a:off x="1206518" y="8239551"/>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40" name="TextBox 40"/>
          <p:cNvSpPr txBox="1"/>
          <p:nvPr/>
        </p:nvSpPr>
        <p:spPr>
          <a:xfrm>
            <a:off x="2604608" y="289922"/>
            <a:ext cx="3538984"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benefits, health care, and rrsps matter </a:t>
            </a:r>
          </a:p>
          <a:p>
            <a:pPr algn="l">
              <a:lnSpc>
                <a:spcPts val="1679"/>
              </a:lnSpc>
            </a:pPr>
            <a:r>
              <a:rPr lang="en-US" sz="1200">
                <a:solidFill>
                  <a:srgbClr val="000000"/>
                </a:solidFill>
                <a:latin typeface="Archivo Black"/>
                <a:ea typeface="Archivo Black"/>
                <a:cs typeface="Archivo Black"/>
                <a:sym typeface="Archivo Black"/>
              </a:rPr>
              <a:t>in your career?</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41" name="Rectangle 40">
            <a:extLst>
              <a:ext uri="{FF2B5EF4-FFF2-40B4-BE49-F238E27FC236}">
                <a16:creationId xmlns:a16="http://schemas.microsoft.com/office/drawing/2014/main" id="{2DC5D360-68DB-88EC-3EDF-861A1D2C58B6}"/>
              </a:ext>
            </a:extLst>
          </p:cNvPr>
          <p:cNvSpPr/>
          <p:nvPr/>
        </p:nvSpPr>
        <p:spPr>
          <a:xfrm rot="16200000">
            <a:off x="5567405" y="384965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20632"/>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074433"/>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28234"/>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782035"/>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63583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489638"/>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343439"/>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197240"/>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051041"/>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7904842"/>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758643"/>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45091" y="2829685"/>
            <a:ext cx="3835450"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to respond more or observe more?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45091" y="4555216"/>
            <a:ext cx="3513981"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What’s your zodiac sign and do you relate </a:t>
            </a:r>
          </a:p>
          <a:p>
            <a:pPr algn="l">
              <a:lnSpc>
                <a:spcPts val="1679"/>
              </a:lnSpc>
            </a:pPr>
            <a:r>
              <a:rPr lang="en-US" sz="1200">
                <a:solidFill>
                  <a:srgbClr val="000000"/>
                </a:solidFill>
                <a:latin typeface="Archivo Black"/>
                <a:ea typeface="Archivo Black"/>
                <a:cs typeface="Archivo Black"/>
                <a:sym typeface="Archivo Black"/>
              </a:rPr>
              <a:t>to those traits pros and cons?</a:t>
            </a:r>
          </a:p>
          <a:p>
            <a:pPr algn="ctr">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45091" y="7113930"/>
            <a:ext cx="3225850"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were your grades in high school?</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645091" y="8802482"/>
            <a:ext cx="2954685"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If you went to university or college </a:t>
            </a:r>
          </a:p>
          <a:p>
            <a:pPr algn="l">
              <a:lnSpc>
                <a:spcPts val="1679"/>
              </a:lnSpc>
            </a:pPr>
            <a:r>
              <a:rPr lang="en-US" sz="1200">
                <a:solidFill>
                  <a:srgbClr val="000000"/>
                </a:solidFill>
                <a:latin typeface="Archivo Black"/>
                <a:ea typeface="Archivo Black"/>
                <a:cs typeface="Archivo Black"/>
                <a:sym typeface="Archivo Black"/>
              </a:rPr>
              <a:t>what was your major?</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8" name="TextBox 28"/>
          <p:cNvSpPr txBox="1"/>
          <p:nvPr/>
        </p:nvSpPr>
        <p:spPr>
          <a:xfrm>
            <a:off x="1206518" y="1134634"/>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39:</a:t>
            </a:r>
          </a:p>
        </p:txBody>
      </p:sp>
      <p:sp>
        <p:nvSpPr>
          <p:cNvPr id="29" name="TextBox 29"/>
          <p:cNvSpPr txBox="1"/>
          <p:nvPr/>
        </p:nvSpPr>
        <p:spPr>
          <a:xfrm>
            <a:off x="1206518" y="2829685"/>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40:</a:t>
            </a:r>
          </a:p>
        </p:txBody>
      </p:sp>
      <p:sp>
        <p:nvSpPr>
          <p:cNvPr id="30" name="TextBox 30"/>
          <p:cNvSpPr txBox="1"/>
          <p:nvPr/>
        </p:nvSpPr>
        <p:spPr>
          <a:xfrm>
            <a:off x="1206518" y="455521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41:</a:t>
            </a:r>
          </a:p>
        </p:txBody>
      </p:sp>
      <p:sp>
        <p:nvSpPr>
          <p:cNvPr id="31" name="TextBox 31"/>
          <p:cNvSpPr txBox="1"/>
          <p:nvPr/>
        </p:nvSpPr>
        <p:spPr>
          <a:xfrm>
            <a:off x="1206518" y="7111241"/>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42:</a:t>
            </a:r>
          </a:p>
        </p:txBody>
      </p:sp>
      <p:sp>
        <p:nvSpPr>
          <p:cNvPr id="32" name="TextBox 32"/>
          <p:cNvSpPr txBox="1"/>
          <p:nvPr/>
        </p:nvSpPr>
        <p:spPr>
          <a:xfrm>
            <a:off x="1239856" y="881884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43:</a:t>
            </a:r>
          </a:p>
        </p:txBody>
      </p:sp>
      <p:sp>
        <p:nvSpPr>
          <p:cNvPr id="33" name="TextBox 33"/>
          <p:cNvSpPr txBox="1"/>
          <p:nvPr/>
        </p:nvSpPr>
        <p:spPr>
          <a:xfrm>
            <a:off x="1206518" y="290771"/>
            <a:ext cx="710655"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06518" y="1988435"/>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06518" y="3686098"/>
            <a:ext cx="10794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06518" y="5383762"/>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06518" y="6260129"/>
            <a:ext cx="927082"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1239856" y="7967731"/>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9" name="TextBox 39"/>
          <p:cNvSpPr txBox="1"/>
          <p:nvPr/>
        </p:nvSpPr>
        <p:spPr>
          <a:xfrm>
            <a:off x="2645091" y="1119394"/>
            <a:ext cx="2717602"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working with teams?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40" name="Rectangle 39">
            <a:extLst>
              <a:ext uri="{FF2B5EF4-FFF2-40B4-BE49-F238E27FC236}">
                <a16:creationId xmlns:a16="http://schemas.microsoft.com/office/drawing/2014/main" id="{2179BBE5-A974-771E-2250-D038BF05C5F9}"/>
              </a:ext>
            </a:extLst>
          </p:cNvPr>
          <p:cNvSpPr/>
          <p:nvPr/>
        </p:nvSpPr>
        <p:spPr>
          <a:xfrm rot="16200000">
            <a:off x="5556295" y="3674134"/>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41507"/>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9336"/>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77165"/>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44994"/>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712823"/>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580652"/>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448481"/>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316310"/>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184139"/>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051968"/>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919797"/>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636533" y="2905194"/>
            <a:ext cx="4089350"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Did you end up staying in that career path or are </a:t>
            </a:r>
          </a:p>
          <a:p>
            <a:pPr algn="l">
              <a:lnSpc>
                <a:spcPts val="1679"/>
              </a:lnSpc>
            </a:pPr>
            <a:r>
              <a:rPr lang="en-US" sz="1200">
                <a:solidFill>
                  <a:srgbClr val="000000"/>
                </a:solidFill>
                <a:latin typeface="Archivo Black"/>
                <a:ea typeface="Archivo Black"/>
                <a:cs typeface="Archivo Black"/>
                <a:sym typeface="Archivo Black"/>
              </a:rPr>
              <a:t>you open to transitioning to an alternative path?</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636533" y="4625612"/>
            <a:ext cx="3479453"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working with plants, animals, </a:t>
            </a:r>
          </a:p>
          <a:p>
            <a:pPr algn="l">
              <a:lnSpc>
                <a:spcPts val="1679"/>
              </a:lnSpc>
            </a:pPr>
            <a:r>
              <a:rPr lang="en-US" sz="1200">
                <a:solidFill>
                  <a:srgbClr val="000000"/>
                </a:solidFill>
                <a:latin typeface="Archivo Black"/>
                <a:ea typeface="Archivo Black"/>
                <a:cs typeface="Archivo Black"/>
                <a:sym typeface="Archivo Black"/>
              </a:rPr>
              <a:t>or people?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636533" y="6374696"/>
            <a:ext cx="2201466"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are you core values?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636533" y="8978183"/>
            <a:ext cx="2760464"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need a work life balance?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8" name="TextBox 28"/>
          <p:cNvSpPr txBox="1"/>
          <p:nvPr/>
        </p:nvSpPr>
        <p:spPr>
          <a:xfrm>
            <a:off x="1239856" y="119950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44:</a:t>
            </a:r>
          </a:p>
        </p:txBody>
      </p:sp>
      <p:sp>
        <p:nvSpPr>
          <p:cNvPr id="29" name="TextBox 29"/>
          <p:cNvSpPr txBox="1"/>
          <p:nvPr/>
        </p:nvSpPr>
        <p:spPr>
          <a:xfrm>
            <a:off x="1239856" y="2905194"/>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45:</a:t>
            </a:r>
          </a:p>
        </p:txBody>
      </p:sp>
      <p:sp>
        <p:nvSpPr>
          <p:cNvPr id="30" name="TextBox 30"/>
          <p:cNvSpPr txBox="1"/>
          <p:nvPr/>
        </p:nvSpPr>
        <p:spPr>
          <a:xfrm>
            <a:off x="1239856" y="4610888"/>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46:</a:t>
            </a:r>
          </a:p>
        </p:txBody>
      </p:sp>
      <p:sp>
        <p:nvSpPr>
          <p:cNvPr id="31" name="TextBox 31"/>
          <p:cNvSpPr txBox="1"/>
          <p:nvPr/>
        </p:nvSpPr>
        <p:spPr>
          <a:xfrm>
            <a:off x="1239856" y="639374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47:</a:t>
            </a:r>
          </a:p>
        </p:txBody>
      </p:sp>
      <p:sp>
        <p:nvSpPr>
          <p:cNvPr id="32" name="TextBox 32"/>
          <p:cNvSpPr txBox="1"/>
          <p:nvPr/>
        </p:nvSpPr>
        <p:spPr>
          <a:xfrm>
            <a:off x="1239856" y="899723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48:</a:t>
            </a:r>
          </a:p>
        </p:txBody>
      </p:sp>
      <p:sp>
        <p:nvSpPr>
          <p:cNvPr id="33" name="TextBox 33"/>
          <p:cNvSpPr txBox="1"/>
          <p:nvPr/>
        </p:nvSpPr>
        <p:spPr>
          <a:xfrm>
            <a:off x="1239856" y="304396"/>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39856" y="2008699"/>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39856" y="3773023"/>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39856" y="5535442"/>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39856" y="7271100"/>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1239856" y="8138929"/>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9" name="TextBox 39"/>
          <p:cNvSpPr txBox="1"/>
          <p:nvPr/>
        </p:nvSpPr>
        <p:spPr>
          <a:xfrm>
            <a:off x="2636533" y="1199500"/>
            <a:ext cx="3708648"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classes gave you the most enjoyment?</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40" name="Rectangle 39">
            <a:extLst>
              <a:ext uri="{FF2B5EF4-FFF2-40B4-BE49-F238E27FC236}">
                <a16:creationId xmlns:a16="http://schemas.microsoft.com/office/drawing/2014/main" id="{C59C4FD9-D899-6761-B3DA-DF7D98FF66F0}"/>
              </a:ext>
            </a:extLst>
          </p:cNvPr>
          <p:cNvSpPr/>
          <p:nvPr/>
        </p:nvSpPr>
        <p:spPr>
          <a:xfrm rot="16200000">
            <a:off x="5567405" y="3779176"/>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62381"/>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72294"/>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2082207"/>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992121"/>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902034"/>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811947"/>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721860"/>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631773"/>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541686"/>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451599"/>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9361512"/>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560705" y="3065739"/>
            <a:ext cx="3987701"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to empower yourself or help others?</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560705" y="4837774"/>
            <a:ext cx="4242346"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respond right away or do you like to think </a:t>
            </a:r>
          </a:p>
          <a:p>
            <a:pPr algn="l">
              <a:lnSpc>
                <a:spcPts val="1679"/>
              </a:lnSpc>
            </a:pPr>
            <a:r>
              <a:rPr lang="en-US" sz="1200">
                <a:solidFill>
                  <a:srgbClr val="000000"/>
                </a:solidFill>
                <a:latin typeface="Archivo Black"/>
                <a:ea typeface="Archivo Black"/>
                <a:cs typeface="Archivo Black"/>
                <a:sym typeface="Archivo Black"/>
              </a:rPr>
              <a:t>things through and analyze the potential outcome?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6" name="TextBox 26"/>
          <p:cNvSpPr txBox="1"/>
          <p:nvPr/>
        </p:nvSpPr>
        <p:spPr>
          <a:xfrm>
            <a:off x="2560705" y="6676733"/>
            <a:ext cx="2836366"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structure and routine?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7" name="TextBox 27"/>
          <p:cNvSpPr txBox="1"/>
          <p:nvPr/>
        </p:nvSpPr>
        <p:spPr>
          <a:xfrm>
            <a:off x="2560705" y="8515526"/>
            <a:ext cx="3141464"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freedom and spontaneity?</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8" name="TextBox 28"/>
          <p:cNvSpPr txBox="1"/>
          <p:nvPr/>
        </p:nvSpPr>
        <p:spPr>
          <a:xfrm>
            <a:off x="1239856" y="1279695"/>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49:</a:t>
            </a:r>
          </a:p>
        </p:txBody>
      </p:sp>
      <p:sp>
        <p:nvSpPr>
          <p:cNvPr id="29" name="TextBox 29"/>
          <p:cNvSpPr txBox="1"/>
          <p:nvPr/>
        </p:nvSpPr>
        <p:spPr>
          <a:xfrm>
            <a:off x="1239856" y="306557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50:</a:t>
            </a:r>
          </a:p>
        </p:txBody>
      </p:sp>
      <p:sp>
        <p:nvSpPr>
          <p:cNvPr id="30" name="TextBox 30"/>
          <p:cNvSpPr txBox="1"/>
          <p:nvPr/>
        </p:nvSpPr>
        <p:spPr>
          <a:xfrm>
            <a:off x="1239856" y="483240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51:</a:t>
            </a:r>
          </a:p>
        </p:txBody>
      </p:sp>
      <p:sp>
        <p:nvSpPr>
          <p:cNvPr id="31" name="TextBox 31"/>
          <p:cNvSpPr txBox="1"/>
          <p:nvPr/>
        </p:nvSpPr>
        <p:spPr>
          <a:xfrm>
            <a:off x="1239856" y="6672840"/>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52:</a:t>
            </a:r>
          </a:p>
        </p:txBody>
      </p:sp>
      <p:sp>
        <p:nvSpPr>
          <p:cNvPr id="32" name="TextBox 32"/>
          <p:cNvSpPr txBox="1"/>
          <p:nvPr/>
        </p:nvSpPr>
        <p:spPr>
          <a:xfrm>
            <a:off x="1239856" y="851552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53:</a:t>
            </a:r>
          </a:p>
        </p:txBody>
      </p:sp>
      <p:sp>
        <p:nvSpPr>
          <p:cNvPr id="33" name="TextBox 33"/>
          <p:cNvSpPr txBox="1"/>
          <p:nvPr/>
        </p:nvSpPr>
        <p:spPr>
          <a:xfrm>
            <a:off x="1239856" y="323195"/>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39856" y="2146301"/>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39856" y="3969407"/>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39856" y="5792513"/>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1239856" y="7615619"/>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8" name="TextBox 38"/>
          <p:cNvSpPr txBox="1"/>
          <p:nvPr/>
        </p:nvSpPr>
        <p:spPr>
          <a:xfrm>
            <a:off x="1239856" y="9438725"/>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9" name="TextBox 39"/>
          <p:cNvSpPr txBox="1"/>
          <p:nvPr/>
        </p:nvSpPr>
        <p:spPr>
          <a:xfrm>
            <a:off x="2560705" y="1279695"/>
            <a:ext cx="2472035" cy="4171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 you like to win at all cost?</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40" name="Rectangle 39">
            <a:extLst>
              <a:ext uri="{FF2B5EF4-FFF2-40B4-BE49-F238E27FC236}">
                <a16:creationId xmlns:a16="http://schemas.microsoft.com/office/drawing/2014/main" id="{6C105817-812A-24DF-A1E8-446F478C6B15}"/>
              </a:ext>
            </a:extLst>
          </p:cNvPr>
          <p:cNvSpPr/>
          <p:nvPr/>
        </p:nvSpPr>
        <p:spPr>
          <a:xfrm rot="16200000">
            <a:off x="5567405" y="4052555"/>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41172"/>
            <a:ext cx="5686653" cy="535690"/>
            <a:chOff x="0" y="0"/>
            <a:chExt cx="14396306" cy="1356151"/>
          </a:xfrm>
        </p:grpSpPr>
        <p:sp>
          <p:nvSpPr>
            <p:cNvPr id="3" name="Freeform 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4" name="Group 4"/>
          <p:cNvGrpSpPr/>
          <p:nvPr/>
        </p:nvGrpSpPr>
        <p:grpSpPr>
          <a:xfrm>
            <a:off x="1042873" y="1109001"/>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1976830"/>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2844659"/>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3712488"/>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2" name="Group 12"/>
          <p:cNvGrpSpPr/>
          <p:nvPr/>
        </p:nvGrpSpPr>
        <p:grpSpPr>
          <a:xfrm>
            <a:off x="1042873" y="4580317"/>
            <a:ext cx="5686653" cy="535690"/>
            <a:chOff x="0" y="0"/>
            <a:chExt cx="14396306" cy="1356151"/>
          </a:xfrm>
        </p:grpSpPr>
        <p:sp>
          <p:nvSpPr>
            <p:cNvPr id="13" name="Freeform 1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4" name="Group 14"/>
          <p:cNvGrpSpPr/>
          <p:nvPr/>
        </p:nvGrpSpPr>
        <p:grpSpPr>
          <a:xfrm>
            <a:off x="1042873" y="5448146"/>
            <a:ext cx="5686653" cy="535690"/>
            <a:chOff x="0" y="0"/>
            <a:chExt cx="14396306" cy="1356151"/>
          </a:xfrm>
        </p:grpSpPr>
        <p:sp>
          <p:nvSpPr>
            <p:cNvPr id="15" name="Freeform 1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6" name="Group 16"/>
          <p:cNvGrpSpPr/>
          <p:nvPr/>
        </p:nvGrpSpPr>
        <p:grpSpPr>
          <a:xfrm>
            <a:off x="1042873" y="6315975"/>
            <a:ext cx="5686653" cy="535690"/>
            <a:chOff x="0" y="0"/>
            <a:chExt cx="14396306" cy="1356151"/>
          </a:xfrm>
        </p:grpSpPr>
        <p:sp>
          <p:nvSpPr>
            <p:cNvPr id="17" name="Freeform 1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8" name="Group 18"/>
          <p:cNvGrpSpPr/>
          <p:nvPr/>
        </p:nvGrpSpPr>
        <p:grpSpPr>
          <a:xfrm>
            <a:off x="1042873" y="7183804"/>
            <a:ext cx="5686653" cy="535690"/>
            <a:chOff x="0" y="0"/>
            <a:chExt cx="14396306" cy="1356151"/>
          </a:xfrm>
        </p:grpSpPr>
        <p:sp>
          <p:nvSpPr>
            <p:cNvPr id="19" name="Freeform 1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0" name="Group 20"/>
          <p:cNvGrpSpPr/>
          <p:nvPr/>
        </p:nvGrpSpPr>
        <p:grpSpPr>
          <a:xfrm>
            <a:off x="1042873" y="8051633"/>
            <a:ext cx="5686653" cy="535690"/>
            <a:chOff x="0" y="0"/>
            <a:chExt cx="14396306" cy="1356151"/>
          </a:xfrm>
        </p:grpSpPr>
        <p:sp>
          <p:nvSpPr>
            <p:cNvPr id="21" name="Freeform 2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22" name="Group 22"/>
          <p:cNvGrpSpPr/>
          <p:nvPr/>
        </p:nvGrpSpPr>
        <p:grpSpPr>
          <a:xfrm>
            <a:off x="1042873" y="8919462"/>
            <a:ext cx="5686653" cy="535690"/>
            <a:chOff x="0" y="0"/>
            <a:chExt cx="14396306" cy="1356151"/>
          </a:xfrm>
        </p:grpSpPr>
        <p:sp>
          <p:nvSpPr>
            <p:cNvPr id="23" name="Freeform 23"/>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24" name="TextBox 24"/>
          <p:cNvSpPr txBox="1"/>
          <p:nvPr/>
        </p:nvSpPr>
        <p:spPr>
          <a:xfrm>
            <a:off x="2560705" y="2904859"/>
            <a:ext cx="4047083"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about these soft skills leave an impression</a:t>
            </a:r>
          </a:p>
          <a:p>
            <a:pPr algn="l">
              <a:lnSpc>
                <a:spcPts val="1679"/>
              </a:lnSpc>
            </a:pPr>
            <a:r>
              <a:rPr lang="en-US" sz="1200">
                <a:solidFill>
                  <a:srgbClr val="000000"/>
                </a:solidFill>
                <a:latin typeface="Archivo Black"/>
                <a:ea typeface="Archivo Black"/>
                <a:cs typeface="Archivo Black"/>
                <a:sym typeface="Archivo Black"/>
              </a:rPr>
              <a:t>that makes you use them more?</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5" name="TextBox 25"/>
          <p:cNvSpPr txBox="1"/>
          <p:nvPr/>
        </p:nvSpPr>
        <p:spPr>
          <a:xfrm>
            <a:off x="2560704" y="6287400"/>
            <a:ext cx="4168821" cy="872034"/>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What hard skills do you have, examples  include culinary school, computer programming, skills that took years to acquire?</a:t>
            </a:r>
          </a:p>
          <a:p>
            <a:pPr algn="l">
              <a:lnSpc>
                <a:spcPts val="1679"/>
              </a:lnSpc>
            </a:pPr>
            <a:endParaRPr lang="en-US" sz="1200" dirty="0">
              <a:solidFill>
                <a:srgbClr val="000000"/>
              </a:solidFill>
              <a:latin typeface="Archivo Black"/>
              <a:ea typeface="Archivo Black"/>
              <a:cs typeface="Archivo Black"/>
              <a:sym typeface="Archivo Black"/>
            </a:endParaRPr>
          </a:p>
        </p:txBody>
      </p:sp>
      <p:sp>
        <p:nvSpPr>
          <p:cNvPr id="26" name="TextBox 26"/>
          <p:cNvSpPr txBox="1"/>
          <p:nvPr/>
        </p:nvSpPr>
        <p:spPr>
          <a:xfrm>
            <a:off x="1239856" y="31062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54:</a:t>
            </a:r>
          </a:p>
        </p:txBody>
      </p:sp>
      <p:sp>
        <p:nvSpPr>
          <p:cNvPr id="27" name="TextBox 27"/>
          <p:cNvSpPr txBox="1"/>
          <p:nvPr/>
        </p:nvSpPr>
        <p:spPr>
          <a:xfrm>
            <a:off x="1239856" y="2904859"/>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55:</a:t>
            </a:r>
          </a:p>
        </p:txBody>
      </p:sp>
      <p:sp>
        <p:nvSpPr>
          <p:cNvPr id="28" name="TextBox 28"/>
          <p:cNvSpPr txBox="1"/>
          <p:nvPr/>
        </p:nvSpPr>
        <p:spPr>
          <a:xfrm>
            <a:off x="1239856" y="6376175"/>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56:</a:t>
            </a:r>
          </a:p>
        </p:txBody>
      </p:sp>
      <p:sp>
        <p:nvSpPr>
          <p:cNvPr id="29" name="TextBox 29"/>
          <p:cNvSpPr txBox="1"/>
          <p:nvPr/>
        </p:nvSpPr>
        <p:spPr>
          <a:xfrm>
            <a:off x="1239856" y="1169201"/>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0" name="TextBox 30"/>
          <p:cNvSpPr txBox="1"/>
          <p:nvPr/>
        </p:nvSpPr>
        <p:spPr>
          <a:xfrm>
            <a:off x="1239856" y="2037030"/>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1" name="TextBox 31"/>
          <p:cNvSpPr txBox="1"/>
          <p:nvPr/>
        </p:nvSpPr>
        <p:spPr>
          <a:xfrm>
            <a:off x="1239856" y="3772688"/>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2" name="TextBox 32"/>
          <p:cNvSpPr txBox="1"/>
          <p:nvPr/>
        </p:nvSpPr>
        <p:spPr>
          <a:xfrm>
            <a:off x="1239856" y="5508346"/>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3" name="TextBox 33"/>
          <p:cNvSpPr txBox="1"/>
          <p:nvPr/>
        </p:nvSpPr>
        <p:spPr>
          <a:xfrm>
            <a:off x="1239856" y="7244004"/>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4" name="TextBox 34"/>
          <p:cNvSpPr txBox="1"/>
          <p:nvPr/>
        </p:nvSpPr>
        <p:spPr>
          <a:xfrm>
            <a:off x="1239856" y="4640517"/>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5" name="TextBox 35"/>
          <p:cNvSpPr txBox="1"/>
          <p:nvPr/>
        </p:nvSpPr>
        <p:spPr>
          <a:xfrm>
            <a:off x="1239856" y="8111833"/>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6" name="TextBox 36"/>
          <p:cNvSpPr txBox="1"/>
          <p:nvPr/>
        </p:nvSpPr>
        <p:spPr>
          <a:xfrm>
            <a:off x="1239856" y="8979662"/>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37" name="TextBox 37"/>
          <p:cNvSpPr txBox="1"/>
          <p:nvPr/>
        </p:nvSpPr>
        <p:spPr>
          <a:xfrm>
            <a:off x="2560705" y="212597"/>
            <a:ext cx="4106466" cy="83629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What soft skills do you have such skills are time </a:t>
            </a:r>
          </a:p>
          <a:p>
            <a:pPr algn="l">
              <a:lnSpc>
                <a:spcPts val="1679"/>
              </a:lnSpc>
            </a:pPr>
            <a:r>
              <a:rPr lang="en-US" sz="1200">
                <a:solidFill>
                  <a:srgbClr val="000000"/>
                </a:solidFill>
                <a:latin typeface="Archivo Black"/>
                <a:ea typeface="Archivo Black"/>
                <a:cs typeface="Archivo Black"/>
                <a:sym typeface="Archivo Black"/>
              </a:rPr>
              <a:t>management, public speaking, empathy, writing, </a:t>
            </a:r>
          </a:p>
          <a:p>
            <a:pPr algn="l">
              <a:lnSpc>
                <a:spcPts val="1679"/>
              </a:lnSpc>
            </a:pPr>
            <a:r>
              <a:rPr lang="en-US" sz="1200">
                <a:solidFill>
                  <a:srgbClr val="000000"/>
                </a:solidFill>
                <a:latin typeface="Archivo Black"/>
                <a:ea typeface="Archivo Black"/>
                <a:cs typeface="Archivo Black"/>
                <a:sym typeface="Archivo Black"/>
              </a:rPr>
              <a:t>growth mindset, reading?</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38" name="Rectangle 37">
            <a:extLst>
              <a:ext uri="{FF2B5EF4-FFF2-40B4-BE49-F238E27FC236}">
                <a16:creationId xmlns:a16="http://schemas.microsoft.com/office/drawing/2014/main" id="{FE6DFEDC-D583-71E2-15FB-78D6056E7EC1}"/>
              </a:ext>
            </a:extLst>
          </p:cNvPr>
          <p:cNvSpPr/>
          <p:nvPr/>
        </p:nvSpPr>
        <p:spPr>
          <a:xfrm rot="16200000">
            <a:off x="5567405" y="377884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2873" y="276074"/>
            <a:ext cx="5686653" cy="1459758"/>
            <a:chOff x="0" y="0"/>
            <a:chExt cx="14396306" cy="3695517"/>
          </a:xfrm>
        </p:grpSpPr>
        <p:sp>
          <p:nvSpPr>
            <p:cNvPr id="3" name="Freeform 3"/>
            <p:cNvSpPr/>
            <p:nvPr/>
          </p:nvSpPr>
          <p:spPr>
            <a:xfrm>
              <a:off x="0" y="0"/>
              <a:ext cx="14396307" cy="3695517"/>
            </a:xfrm>
            <a:custGeom>
              <a:avLst/>
              <a:gdLst/>
              <a:ahLst/>
              <a:cxnLst/>
              <a:rect l="l" t="t" r="r" b="b"/>
              <a:pathLst>
                <a:path w="14396307" h="3695517">
                  <a:moveTo>
                    <a:pt x="14271847" y="3695517"/>
                  </a:moveTo>
                  <a:lnTo>
                    <a:pt x="124460" y="3695517"/>
                  </a:lnTo>
                  <a:cubicBezTo>
                    <a:pt x="55880" y="3695517"/>
                    <a:pt x="0" y="3639637"/>
                    <a:pt x="0" y="3571057"/>
                  </a:cubicBezTo>
                  <a:lnTo>
                    <a:pt x="0" y="124460"/>
                  </a:lnTo>
                  <a:cubicBezTo>
                    <a:pt x="0" y="55880"/>
                    <a:pt x="55880" y="0"/>
                    <a:pt x="124460" y="0"/>
                  </a:cubicBezTo>
                  <a:lnTo>
                    <a:pt x="14271847" y="0"/>
                  </a:lnTo>
                  <a:cubicBezTo>
                    <a:pt x="14340427" y="0"/>
                    <a:pt x="14396307" y="55880"/>
                    <a:pt x="14396307" y="124460"/>
                  </a:cubicBezTo>
                  <a:lnTo>
                    <a:pt x="14396307" y="3571057"/>
                  </a:lnTo>
                  <a:cubicBezTo>
                    <a:pt x="14396307" y="3639637"/>
                    <a:pt x="14340427" y="3695517"/>
                    <a:pt x="14271847" y="3695517"/>
                  </a:cubicBezTo>
                  <a:close/>
                </a:path>
              </a:pathLst>
            </a:custGeom>
            <a:solidFill>
              <a:srgbClr val="FFF2E6"/>
            </a:solidFill>
          </p:spPr>
        </p:sp>
      </p:grpSp>
      <p:grpSp>
        <p:nvGrpSpPr>
          <p:cNvPr id="4" name="Group 4"/>
          <p:cNvGrpSpPr/>
          <p:nvPr/>
        </p:nvGrpSpPr>
        <p:grpSpPr>
          <a:xfrm>
            <a:off x="1042873" y="2141801"/>
            <a:ext cx="5686653" cy="535690"/>
            <a:chOff x="0" y="0"/>
            <a:chExt cx="14396306" cy="1356151"/>
          </a:xfrm>
        </p:grpSpPr>
        <p:sp>
          <p:nvSpPr>
            <p:cNvPr id="5" name="Freeform 5"/>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6" name="Group 6"/>
          <p:cNvGrpSpPr/>
          <p:nvPr/>
        </p:nvGrpSpPr>
        <p:grpSpPr>
          <a:xfrm>
            <a:off x="1042873" y="3087066"/>
            <a:ext cx="5686653" cy="535690"/>
            <a:chOff x="0" y="0"/>
            <a:chExt cx="14396306" cy="1356151"/>
          </a:xfrm>
        </p:grpSpPr>
        <p:sp>
          <p:nvSpPr>
            <p:cNvPr id="7" name="Freeform 7"/>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8" name="Group 8"/>
          <p:cNvGrpSpPr/>
          <p:nvPr/>
        </p:nvGrpSpPr>
        <p:grpSpPr>
          <a:xfrm>
            <a:off x="1042873" y="4032331"/>
            <a:ext cx="5686653" cy="535690"/>
            <a:chOff x="0" y="0"/>
            <a:chExt cx="14396306" cy="1356151"/>
          </a:xfrm>
        </p:grpSpPr>
        <p:sp>
          <p:nvSpPr>
            <p:cNvPr id="9" name="Freeform 9"/>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grpSp>
        <p:nvGrpSpPr>
          <p:cNvPr id="10" name="Group 10"/>
          <p:cNvGrpSpPr/>
          <p:nvPr/>
        </p:nvGrpSpPr>
        <p:grpSpPr>
          <a:xfrm>
            <a:off x="1042873" y="4977596"/>
            <a:ext cx="5686653" cy="535690"/>
            <a:chOff x="0" y="0"/>
            <a:chExt cx="14396306" cy="1356151"/>
          </a:xfrm>
        </p:grpSpPr>
        <p:sp>
          <p:nvSpPr>
            <p:cNvPr id="11" name="Freeform 11"/>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12" name="TextBox 12"/>
          <p:cNvSpPr txBox="1"/>
          <p:nvPr/>
        </p:nvSpPr>
        <p:spPr>
          <a:xfrm>
            <a:off x="2560705" y="5037796"/>
            <a:ext cx="5686653" cy="6267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Does this career path have lots of opportunities </a:t>
            </a:r>
          </a:p>
          <a:p>
            <a:pPr algn="l">
              <a:lnSpc>
                <a:spcPts val="1679"/>
              </a:lnSpc>
            </a:pPr>
            <a:r>
              <a:rPr lang="en-US" sz="1200">
                <a:solidFill>
                  <a:srgbClr val="000000"/>
                </a:solidFill>
                <a:latin typeface="Archivo Black"/>
                <a:ea typeface="Archivo Black"/>
                <a:cs typeface="Archivo Black"/>
                <a:sym typeface="Archivo Black"/>
              </a:rPr>
              <a:t>or are the jobs only for the highly skilled?</a:t>
            </a:r>
          </a:p>
          <a:p>
            <a:pPr algn="l">
              <a:lnSpc>
                <a:spcPts val="1679"/>
              </a:lnSpc>
            </a:pPr>
            <a:endParaRPr lang="en-US" sz="1200">
              <a:solidFill>
                <a:srgbClr val="000000"/>
              </a:solidFill>
              <a:latin typeface="Archivo Black"/>
              <a:ea typeface="Archivo Black"/>
              <a:cs typeface="Archivo Black"/>
              <a:sym typeface="Archivo Black"/>
            </a:endParaRPr>
          </a:p>
        </p:txBody>
      </p:sp>
      <p:grpSp>
        <p:nvGrpSpPr>
          <p:cNvPr id="13" name="Group 13"/>
          <p:cNvGrpSpPr/>
          <p:nvPr/>
        </p:nvGrpSpPr>
        <p:grpSpPr>
          <a:xfrm>
            <a:off x="1042873" y="5882122"/>
            <a:ext cx="5686653" cy="535690"/>
            <a:chOff x="0" y="0"/>
            <a:chExt cx="14396306" cy="1356151"/>
          </a:xfrm>
        </p:grpSpPr>
        <p:sp>
          <p:nvSpPr>
            <p:cNvPr id="14" name="Freeform 14"/>
            <p:cNvSpPr/>
            <p:nvPr/>
          </p:nvSpPr>
          <p:spPr>
            <a:xfrm>
              <a:off x="0" y="0"/>
              <a:ext cx="14396307" cy="1356151"/>
            </a:xfrm>
            <a:custGeom>
              <a:avLst/>
              <a:gdLst/>
              <a:ahLst/>
              <a:cxnLst/>
              <a:rect l="l" t="t" r="r" b="b"/>
              <a:pathLst>
                <a:path w="14396307" h="1356151">
                  <a:moveTo>
                    <a:pt x="14271847" y="1356151"/>
                  </a:moveTo>
                  <a:lnTo>
                    <a:pt x="124460" y="1356151"/>
                  </a:lnTo>
                  <a:cubicBezTo>
                    <a:pt x="55880" y="1356151"/>
                    <a:pt x="0" y="1300271"/>
                    <a:pt x="0" y="1231691"/>
                  </a:cubicBezTo>
                  <a:lnTo>
                    <a:pt x="0" y="124460"/>
                  </a:lnTo>
                  <a:cubicBezTo>
                    <a:pt x="0" y="55880"/>
                    <a:pt x="55880" y="0"/>
                    <a:pt x="124460" y="0"/>
                  </a:cubicBezTo>
                  <a:lnTo>
                    <a:pt x="14271847" y="0"/>
                  </a:lnTo>
                  <a:cubicBezTo>
                    <a:pt x="14340427" y="0"/>
                    <a:pt x="14396307" y="55880"/>
                    <a:pt x="14396307" y="124460"/>
                  </a:cubicBezTo>
                  <a:lnTo>
                    <a:pt x="14396307" y="1231691"/>
                  </a:lnTo>
                  <a:cubicBezTo>
                    <a:pt x="14396307" y="1300271"/>
                    <a:pt x="14340427" y="1356151"/>
                    <a:pt x="14271847" y="1356151"/>
                  </a:cubicBezTo>
                  <a:close/>
                </a:path>
              </a:pathLst>
            </a:custGeom>
            <a:solidFill>
              <a:srgbClr val="FFF2E6"/>
            </a:solidFill>
          </p:spPr>
        </p:sp>
      </p:grpSp>
      <p:sp>
        <p:nvSpPr>
          <p:cNvPr id="15" name="TextBox 15"/>
          <p:cNvSpPr txBox="1"/>
          <p:nvPr/>
        </p:nvSpPr>
        <p:spPr>
          <a:xfrm>
            <a:off x="1239856" y="382923"/>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57:</a:t>
            </a:r>
          </a:p>
        </p:txBody>
      </p:sp>
      <p:sp>
        <p:nvSpPr>
          <p:cNvPr id="16" name="TextBox 16"/>
          <p:cNvSpPr txBox="1"/>
          <p:nvPr/>
        </p:nvSpPr>
        <p:spPr>
          <a:xfrm>
            <a:off x="1239856" y="5037796"/>
            <a:ext cx="3699718" cy="2076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Question 58:</a:t>
            </a:r>
          </a:p>
        </p:txBody>
      </p:sp>
      <p:sp>
        <p:nvSpPr>
          <p:cNvPr id="17" name="TextBox 17"/>
          <p:cNvSpPr txBox="1"/>
          <p:nvPr/>
        </p:nvSpPr>
        <p:spPr>
          <a:xfrm>
            <a:off x="1239856" y="2202001"/>
            <a:ext cx="10461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18" name="TextBox 18"/>
          <p:cNvSpPr txBox="1"/>
          <p:nvPr/>
        </p:nvSpPr>
        <p:spPr>
          <a:xfrm>
            <a:off x="1239856" y="3147266"/>
            <a:ext cx="8937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19" name="TextBox 19"/>
          <p:cNvSpPr txBox="1"/>
          <p:nvPr/>
        </p:nvSpPr>
        <p:spPr>
          <a:xfrm>
            <a:off x="1239856" y="4092531"/>
            <a:ext cx="9699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20" name="TextBox 20"/>
          <p:cNvSpPr txBox="1"/>
          <p:nvPr/>
        </p:nvSpPr>
        <p:spPr>
          <a:xfrm>
            <a:off x="1239856" y="5942322"/>
            <a:ext cx="969944" cy="218008"/>
          </a:xfrm>
          <a:prstGeom prst="rect">
            <a:avLst/>
          </a:prstGeom>
        </p:spPr>
        <p:txBody>
          <a:bodyPr wrap="square" lIns="0" tIns="0" rIns="0" bIns="0" rtlCol="0" anchor="t">
            <a:spAutoFit/>
          </a:bodyPr>
          <a:lstStyle/>
          <a:p>
            <a:pPr algn="l">
              <a:lnSpc>
                <a:spcPts val="1679"/>
              </a:lnSpc>
            </a:pPr>
            <a:r>
              <a:rPr lang="en-US" sz="1200" dirty="0">
                <a:solidFill>
                  <a:srgbClr val="000000"/>
                </a:solidFill>
                <a:latin typeface="Archivo Black"/>
                <a:ea typeface="Archivo Black"/>
                <a:cs typeface="Archivo Black"/>
                <a:sym typeface="Archivo Black"/>
              </a:rPr>
              <a:t>Answer:</a:t>
            </a:r>
          </a:p>
        </p:txBody>
      </p:sp>
      <p:sp>
        <p:nvSpPr>
          <p:cNvPr id="21" name="TextBox 21"/>
          <p:cNvSpPr txBox="1"/>
          <p:nvPr/>
        </p:nvSpPr>
        <p:spPr>
          <a:xfrm>
            <a:off x="2560705" y="382923"/>
            <a:ext cx="4317950" cy="1464945"/>
          </a:xfrm>
          <a:prstGeom prst="rect">
            <a:avLst/>
          </a:prstGeom>
        </p:spPr>
        <p:txBody>
          <a:bodyPr lIns="0" tIns="0" rIns="0" bIns="0" rtlCol="0" anchor="t">
            <a:spAutoFit/>
          </a:bodyPr>
          <a:lstStyle/>
          <a:p>
            <a:pPr algn="l">
              <a:lnSpc>
                <a:spcPts val="1679"/>
              </a:lnSpc>
            </a:pPr>
            <a:r>
              <a:rPr lang="en-US" sz="1200">
                <a:solidFill>
                  <a:srgbClr val="000000"/>
                </a:solidFill>
                <a:latin typeface="Archivo Black"/>
                <a:ea typeface="Archivo Black"/>
                <a:cs typeface="Archivo Black"/>
                <a:sym typeface="Archivo Black"/>
              </a:rPr>
              <a:t>In any position what are you willing to do when </a:t>
            </a:r>
          </a:p>
          <a:p>
            <a:pPr algn="l">
              <a:lnSpc>
                <a:spcPts val="1679"/>
              </a:lnSpc>
            </a:pPr>
            <a:r>
              <a:rPr lang="en-US" sz="1200">
                <a:solidFill>
                  <a:srgbClr val="000000"/>
                </a:solidFill>
                <a:latin typeface="Archivo Black"/>
                <a:ea typeface="Archivo Black"/>
                <a:cs typeface="Archivo Black"/>
                <a:sym typeface="Archivo Black"/>
              </a:rPr>
              <a:t>competition arises, for example you start your own </a:t>
            </a:r>
          </a:p>
          <a:p>
            <a:pPr algn="l">
              <a:lnSpc>
                <a:spcPts val="1679"/>
              </a:lnSpc>
            </a:pPr>
            <a:r>
              <a:rPr lang="en-US" sz="1200">
                <a:solidFill>
                  <a:srgbClr val="000000"/>
                </a:solidFill>
                <a:latin typeface="Archivo Black"/>
                <a:ea typeface="Archivo Black"/>
                <a:cs typeface="Archivo Black"/>
                <a:sym typeface="Archivo Black"/>
              </a:rPr>
              <a:t>company what makes you stand out from the rest. </a:t>
            </a:r>
          </a:p>
          <a:p>
            <a:pPr algn="l">
              <a:lnSpc>
                <a:spcPts val="1679"/>
              </a:lnSpc>
            </a:pPr>
            <a:r>
              <a:rPr lang="en-US" sz="1200">
                <a:solidFill>
                  <a:srgbClr val="000000"/>
                </a:solidFill>
                <a:latin typeface="Archivo Black"/>
                <a:ea typeface="Archivo Black"/>
                <a:cs typeface="Archivo Black"/>
                <a:sym typeface="Archivo Black"/>
              </a:rPr>
              <a:t>If you work for a company who are the competitors </a:t>
            </a:r>
          </a:p>
          <a:p>
            <a:pPr algn="l">
              <a:lnSpc>
                <a:spcPts val="1679"/>
              </a:lnSpc>
            </a:pPr>
            <a:r>
              <a:rPr lang="en-US" sz="1200">
                <a:solidFill>
                  <a:srgbClr val="000000"/>
                </a:solidFill>
                <a:latin typeface="Archivo Black"/>
                <a:ea typeface="Archivo Black"/>
                <a:cs typeface="Archivo Black"/>
                <a:sym typeface="Archivo Black"/>
              </a:rPr>
              <a:t>and what do they sell that is different from the </a:t>
            </a:r>
          </a:p>
          <a:p>
            <a:pPr algn="l">
              <a:lnSpc>
                <a:spcPts val="1679"/>
              </a:lnSpc>
            </a:pPr>
            <a:r>
              <a:rPr lang="en-US" sz="1200">
                <a:solidFill>
                  <a:srgbClr val="000000"/>
                </a:solidFill>
                <a:latin typeface="Archivo Black"/>
                <a:ea typeface="Archivo Black"/>
                <a:cs typeface="Archivo Black"/>
                <a:sym typeface="Archivo Black"/>
              </a:rPr>
              <a:t>company you work for?</a:t>
            </a:r>
          </a:p>
          <a:p>
            <a:pPr algn="l">
              <a:lnSpc>
                <a:spcPts val="1679"/>
              </a:lnSpc>
            </a:pPr>
            <a:endParaRPr lang="en-US" sz="1200">
              <a:solidFill>
                <a:srgbClr val="000000"/>
              </a:solidFill>
              <a:latin typeface="Archivo Black"/>
              <a:ea typeface="Archivo Black"/>
              <a:cs typeface="Archivo Black"/>
              <a:sym typeface="Archivo Black"/>
            </a:endParaRPr>
          </a:p>
        </p:txBody>
      </p:sp>
      <p:sp>
        <p:nvSpPr>
          <p:cNvPr id="22" name="Rectangle 21">
            <a:extLst>
              <a:ext uri="{FF2B5EF4-FFF2-40B4-BE49-F238E27FC236}">
                <a16:creationId xmlns:a16="http://schemas.microsoft.com/office/drawing/2014/main" id="{779CAD3F-84D7-2F84-576B-FACFFF5CFC46}"/>
              </a:ext>
            </a:extLst>
          </p:cNvPr>
          <p:cNvSpPr/>
          <p:nvPr/>
        </p:nvSpPr>
        <p:spPr>
          <a:xfrm rot="16200000">
            <a:off x="5530191" y="3308291"/>
            <a:ext cx="348666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FINAL COPY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4F0EB"/>
        </a:solidFill>
        <a:effectLst/>
      </p:bgPr>
    </p:bg>
    <p:spTree>
      <p:nvGrpSpPr>
        <p:cNvPr id="1" name=""/>
        <p:cNvGrpSpPr/>
        <p:nvPr/>
      </p:nvGrpSpPr>
      <p:grpSpPr>
        <a:xfrm>
          <a:off x="0" y="0"/>
          <a:ext cx="0" cy="0"/>
          <a:chOff x="0" y="0"/>
          <a:chExt cx="0" cy="0"/>
        </a:xfrm>
      </p:grpSpPr>
      <p:grpSp>
        <p:nvGrpSpPr>
          <p:cNvPr id="2" name="Group 2"/>
          <p:cNvGrpSpPr/>
          <p:nvPr/>
        </p:nvGrpSpPr>
        <p:grpSpPr>
          <a:xfrm>
            <a:off x="-270653" y="-107527"/>
            <a:ext cx="1735122" cy="10279681"/>
            <a:chOff x="0" y="0"/>
            <a:chExt cx="2313496" cy="13706241"/>
          </a:xfrm>
        </p:grpSpPr>
        <p:pic>
          <p:nvPicPr>
            <p:cNvPr id="3" name="Picture 3"/>
            <p:cNvPicPr>
              <a:picLocks noChangeAspect="1"/>
            </p:cNvPicPr>
            <p:nvPr/>
          </p:nvPicPr>
          <p:blipFill>
            <a:blip r:embed="rId2"/>
            <a:srcRect l="44742" r="44742"/>
            <a:stretch>
              <a:fillRect/>
            </a:stretch>
          </p:blipFill>
          <p:spPr>
            <a:xfrm>
              <a:off x="0" y="0"/>
              <a:ext cx="2313496" cy="13706241"/>
            </a:xfrm>
            <a:prstGeom prst="rect">
              <a:avLst/>
            </a:prstGeom>
          </p:spPr>
        </p:pic>
      </p:grpSp>
      <p:sp>
        <p:nvSpPr>
          <p:cNvPr id="4" name="TextBox 4"/>
          <p:cNvSpPr txBox="1"/>
          <p:nvPr/>
        </p:nvSpPr>
        <p:spPr>
          <a:xfrm>
            <a:off x="1464469" y="1543818"/>
            <a:ext cx="4722662" cy="1062986"/>
          </a:xfrm>
          <a:prstGeom prst="rect">
            <a:avLst/>
          </a:prstGeom>
        </p:spPr>
        <p:txBody>
          <a:bodyPr lIns="0" tIns="0" rIns="0" bIns="0" rtlCol="0" anchor="t">
            <a:spAutoFit/>
          </a:bodyPr>
          <a:lstStyle/>
          <a:p>
            <a:pPr algn="ctr">
              <a:lnSpc>
                <a:spcPts val="2720"/>
              </a:lnSpc>
            </a:pPr>
            <a:r>
              <a:rPr lang="en-US" sz="2804" spc="555">
                <a:solidFill>
                  <a:srgbClr val="000000"/>
                </a:solidFill>
                <a:latin typeface="Tenor Sans"/>
                <a:ea typeface="Tenor Sans"/>
                <a:cs typeface="Tenor Sans"/>
                <a:sym typeface="Tenor Sans"/>
              </a:rPr>
              <a:t>GRAND VISION ON CAREER PATHS &amp;</a:t>
            </a:r>
          </a:p>
          <a:p>
            <a:pPr marL="0" lvl="0" indent="0" algn="ctr">
              <a:lnSpc>
                <a:spcPts val="2720"/>
              </a:lnSpc>
              <a:spcBef>
                <a:spcPct val="0"/>
              </a:spcBef>
            </a:pPr>
            <a:r>
              <a:rPr lang="en-US" sz="2804" spc="555">
                <a:solidFill>
                  <a:srgbClr val="000000"/>
                </a:solidFill>
                <a:latin typeface="Tenor Sans"/>
                <a:ea typeface="Tenor Sans"/>
                <a:cs typeface="Tenor Sans"/>
                <a:sym typeface="Tenor Sans"/>
              </a:rPr>
              <a:t>LIFE GOALS</a:t>
            </a:r>
          </a:p>
        </p:txBody>
      </p:sp>
      <p:sp>
        <p:nvSpPr>
          <p:cNvPr id="5" name="TextBox 5"/>
          <p:cNvSpPr txBox="1"/>
          <p:nvPr/>
        </p:nvSpPr>
        <p:spPr>
          <a:xfrm>
            <a:off x="2400933" y="2778254"/>
            <a:ext cx="2970535" cy="422763"/>
          </a:xfrm>
          <a:prstGeom prst="rect">
            <a:avLst/>
          </a:prstGeom>
        </p:spPr>
        <p:txBody>
          <a:bodyPr lIns="0" tIns="0" rIns="0" bIns="0" rtlCol="0" anchor="t">
            <a:spAutoFit/>
          </a:bodyPr>
          <a:lstStyle/>
          <a:p>
            <a:pPr marL="0" lvl="0" indent="0" algn="ctr">
              <a:lnSpc>
                <a:spcPts val="3010"/>
              </a:lnSpc>
              <a:spcBef>
                <a:spcPct val="0"/>
              </a:spcBef>
            </a:pPr>
            <a:r>
              <a:rPr lang="en-US" sz="3103">
                <a:solidFill>
                  <a:srgbClr val="000000"/>
                </a:solidFill>
                <a:latin typeface="Tenor Sans"/>
                <a:ea typeface="Tenor Sans"/>
                <a:cs typeface="Tenor Sans"/>
                <a:sym typeface="Tenor Sans"/>
              </a:rPr>
              <a:t>1 year from now</a:t>
            </a:r>
          </a:p>
        </p:txBody>
      </p:sp>
      <p:sp>
        <p:nvSpPr>
          <p:cNvPr id="6" name="TextBox 6"/>
          <p:cNvSpPr txBox="1"/>
          <p:nvPr/>
        </p:nvSpPr>
        <p:spPr>
          <a:xfrm rot="-457692">
            <a:off x="2450548" y="156715"/>
            <a:ext cx="2950302" cy="1561418"/>
          </a:xfrm>
          <a:prstGeom prst="rect">
            <a:avLst/>
          </a:prstGeom>
        </p:spPr>
        <p:txBody>
          <a:bodyPr lIns="0" tIns="0" rIns="0" bIns="0" rtlCol="0" anchor="t">
            <a:spAutoFit/>
          </a:bodyPr>
          <a:lstStyle/>
          <a:p>
            <a:pPr marL="0" lvl="0" indent="0" algn="ctr">
              <a:lnSpc>
                <a:spcPts val="6387"/>
              </a:lnSpc>
              <a:spcBef>
                <a:spcPct val="0"/>
              </a:spcBef>
            </a:pPr>
            <a:r>
              <a:rPr lang="en-US" sz="4068">
                <a:solidFill>
                  <a:srgbClr val="5E17EB"/>
                </a:solidFill>
                <a:latin typeface="Eyesome Script"/>
                <a:ea typeface="Eyesome Script"/>
                <a:cs typeface="Eyesome Script"/>
                <a:sym typeface="Eyesome Script"/>
              </a:rPr>
              <a:t>Divinity Virtues</a:t>
            </a:r>
          </a:p>
        </p:txBody>
      </p:sp>
      <p:grpSp>
        <p:nvGrpSpPr>
          <p:cNvPr id="7" name="Group 7"/>
          <p:cNvGrpSpPr/>
          <p:nvPr/>
        </p:nvGrpSpPr>
        <p:grpSpPr>
          <a:xfrm>
            <a:off x="6187130" y="-427788"/>
            <a:ext cx="1889903" cy="10692696"/>
            <a:chOff x="0" y="0"/>
            <a:chExt cx="2519871" cy="14256928"/>
          </a:xfrm>
        </p:grpSpPr>
        <p:pic>
          <p:nvPicPr>
            <p:cNvPr id="8" name="Picture 8"/>
            <p:cNvPicPr>
              <a:picLocks noChangeAspect="1"/>
            </p:cNvPicPr>
            <p:nvPr/>
          </p:nvPicPr>
          <p:blipFill>
            <a:blip r:embed="rId2"/>
            <a:srcRect l="44495" r="44495"/>
            <a:stretch>
              <a:fillRect/>
            </a:stretch>
          </p:blipFill>
          <p:spPr>
            <a:xfrm>
              <a:off x="0" y="0"/>
              <a:ext cx="2519871" cy="14256928"/>
            </a:xfrm>
            <a:prstGeom prst="rect">
              <a:avLst/>
            </a:prstGeom>
          </p:spPr>
        </p:pic>
      </p:grpSp>
      <p:sp>
        <p:nvSpPr>
          <p:cNvPr id="9" name="TextBox 9"/>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
        <p:nvSpPr>
          <p:cNvPr id="10" name="TextBox 10"/>
          <p:cNvSpPr txBox="1"/>
          <p:nvPr/>
        </p:nvSpPr>
        <p:spPr>
          <a:xfrm>
            <a:off x="1464469" y="2992755"/>
            <a:ext cx="4722662" cy="6288405"/>
          </a:xfrm>
          <a:prstGeom prst="rect">
            <a:avLst/>
          </a:prstGeom>
        </p:spPr>
        <p:txBody>
          <a:bodyPr lIns="0" tIns="0" rIns="0" bIns="0" rtlCol="0" anchor="t">
            <a:spAutoFit/>
          </a:bodyPr>
          <a:lstStyle/>
          <a:p>
            <a:pPr algn="ctr">
              <a:lnSpc>
                <a:spcPts val="2520"/>
              </a:lnSpc>
            </a:pPr>
            <a:endParaRPr/>
          </a:p>
          <a:p>
            <a:pPr algn="ctr">
              <a:lnSpc>
                <a:spcPts val="2520"/>
              </a:lnSpc>
            </a:pPr>
            <a:r>
              <a:rPr lang="en-US" sz="1800">
                <a:solidFill>
                  <a:srgbClr val="000000"/>
                </a:solidFill>
                <a:latin typeface="Archivo Black"/>
                <a:ea typeface="Archivo Black"/>
                <a:cs typeface="Archivo Black"/>
                <a:sym typeface="Archivo Black"/>
              </a:rPr>
              <a:t>"Our mission is to guide individuals on a transformative journey towards achieving their goals and realizing their fullest potential within one year. Through personalized strategies, unwavering support, and relentless dedication, we empower individuals to clarify their aspirations, break down barriers, and take decisive action towards meaningful progress. We foster a culture of accountability, resilience, and growth mindset, where setbacks are seen as opportunities for learning and adaptation. Together, we inspire and equip individuals to conquer obstacles, celebrate achievements, and cultivate a life of purpose, passion, and fulfillment."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0EB"/>
        </a:solidFill>
        <a:effectLst/>
      </p:bgPr>
    </p:bg>
    <p:spTree>
      <p:nvGrpSpPr>
        <p:cNvPr id="1" name=""/>
        <p:cNvGrpSpPr/>
        <p:nvPr/>
      </p:nvGrpSpPr>
      <p:grpSpPr>
        <a:xfrm>
          <a:off x="0" y="0"/>
          <a:ext cx="0" cy="0"/>
          <a:chOff x="0" y="0"/>
          <a:chExt cx="0" cy="0"/>
        </a:xfrm>
      </p:grpSpPr>
      <p:sp>
        <p:nvSpPr>
          <p:cNvPr id="2" name="Freeform 2"/>
          <p:cNvSpPr/>
          <p:nvPr/>
        </p:nvSpPr>
        <p:spPr>
          <a:xfrm>
            <a:off x="3727473" y="1840982"/>
            <a:ext cx="8501541" cy="13321503"/>
          </a:xfrm>
          <a:custGeom>
            <a:avLst/>
            <a:gdLst/>
            <a:ahLst/>
            <a:cxnLst/>
            <a:rect l="l" t="t" r="r" b="b"/>
            <a:pathLst>
              <a:path w="8501541" h="13321503">
                <a:moveTo>
                  <a:pt x="0" y="0"/>
                </a:moveTo>
                <a:lnTo>
                  <a:pt x="8501541" y="0"/>
                </a:lnTo>
                <a:lnTo>
                  <a:pt x="8501541" y="13321503"/>
                </a:lnTo>
                <a:lnTo>
                  <a:pt x="0" y="13321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5434444" y="-6408791"/>
            <a:ext cx="8501541" cy="13321503"/>
          </a:xfrm>
          <a:custGeom>
            <a:avLst/>
            <a:gdLst/>
            <a:ahLst/>
            <a:cxnLst/>
            <a:rect l="l" t="t" r="r" b="b"/>
            <a:pathLst>
              <a:path w="8501541" h="13321503">
                <a:moveTo>
                  <a:pt x="0" y="0"/>
                </a:moveTo>
                <a:lnTo>
                  <a:pt x="8501542" y="0"/>
                </a:lnTo>
                <a:lnTo>
                  <a:pt x="8501542" y="13321503"/>
                </a:lnTo>
                <a:lnTo>
                  <a:pt x="0" y="13321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3193525"/>
            <a:ext cx="7772400" cy="4341769"/>
          </a:xfrm>
          <a:custGeom>
            <a:avLst/>
            <a:gdLst/>
            <a:ahLst/>
            <a:cxnLst/>
            <a:rect l="l" t="t" r="r" b="b"/>
            <a:pathLst>
              <a:path w="7772400" h="4341769">
                <a:moveTo>
                  <a:pt x="0" y="0"/>
                </a:moveTo>
                <a:lnTo>
                  <a:pt x="7772400" y="0"/>
                </a:lnTo>
                <a:lnTo>
                  <a:pt x="7772400" y="4341769"/>
                </a:lnTo>
                <a:lnTo>
                  <a:pt x="0" y="4341769"/>
                </a:lnTo>
                <a:lnTo>
                  <a:pt x="0" y="0"/>
                </a:lnTo>
                <a:close/>
              </a:path>
            </a:pathLst>
          </a:custGeom>
          <a:blipFill>
            <a:blip r:embed="rId4"/>
            <a:stretch>
              <a:fillRect b="-695"/>
            </a:stretch>
          </a:blipFill>
        </p:spPr>
      </p:sp>
      <p:sp>
        <p:nvSpPr>
          <p:cNvPr id="5" name="TextBox 5"/>
          <p:cNvSpPr txBox="1"/>
          <p:nvPr/>
        </p:nvSpPr>
        <p:spPr>
          <a:xfrm>
            <a:off x="-364571" y="1499583"/>
            <a:ext cx="8501541" cy="1046988"/>
          </a:xfrm>
          <a:prstGeom prst="rect">
            <a:avLst/>
          </a:prstGeom>
        </p:spPr>
        <p:txBody>
          <a:bodyPr lIns="0" tIns="0" rIns="0" bIns="0" rtlCol="0" anchor="t">
            <a:spAutoFit/>
          </a:bodyPr>
          <a:lstStyle/>
          <a:p>
            <a:pPr marL="0" lvl="0" indent="0" algn="ctr">
              <a:lnSpc>
                <a:spcPts val="4175"/>
              </a:lnSpc>
              <a:spcBef>
                <a:spcPct val="0"/>
              </a:spcBef>
            </a:pPr>
            <a:r>
              <a:rPr lang="en-US" sz="3599" spc="712">
                <a:solidFill>
                  <a:srgbClr val="5E17EB"/>
                </a:solidFill>
                <a:latin typeface="Montserrat Semi-Bold"/>
                <a:ea typeface="Montserrat Semi-Bold"/>
                <a:cs typeface="Montserrat Semi-Bold"/>
                <a:sym typeface="Montserrat Semi-Bold"/>
              </a:rPr>
              <a:t>DIVINITY VIRTUE OBJECTIVES</a:t>
            </a:r>
          </a:p>
        </p:txBody>
      </p:sp>
      <p:sp>
        <p:nvSpPr>
          <p:cNvPr id="6" name="TextBox 6"/>
          <p:cNvSpPr txBox="1"/>
          <p:nvPr/>
        </p:nvSpPr>
        <p:spPr>
          <a:xfrm>
            <a:off x="286740" y="710565"/>
            <a:ext cx="7198919" cy="472989"/>
          </a:xfrm>
          <a:prstGeom prst="rect">
            <a:avLst/>
          </a:prstGeom>
        </p:spPr>
        <p:txBody>
          <a:bodyPr lIns="0" tIns="0" rIns="0" bIns="0" rtlCol="0" anchor="t">
            <a:spAutoFit/>
          </a:bodyPr>
          <a:lstStyle/>
          <a:p>
            <a:pPr algn="ctr">
              <a:lnSpc>
                <a:spcPts val="3906"/>
              </a:lnSpc>
            </a:pPr>
            <a:r>
              <a:rPr lang="en-US" sz="2694" spc="404">
                <a:solidFill>
                  <a:srgbClr val="000000"/>
                </a:solidFill>
                <a:latin typeface="Montserrat"/>
                <a:ea typeface="Montserrat"/>
                <a:cs typeface="Montserrat"/>
                <a:sym typeface="Montserrat"/>
              </a:rPr>
              <a:t>2024</a:t>
            </a:r>
          </a:p>
        </p:txBody>
      </p:sp>
      <p:sp>
        <p:nvSpPr>
          <p:cNvPr id="7" name="TextBox 7"/>
          <p:cNvSpPr txBox="1"/>
          <p:nvPr/>
        </p:nvSpPr>
        <p:spPr>
          <a:xfrm>
            <a:off x="0" y="9214485"/>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0"/>
            <a:ext cx="7786960" cy="1050762"/>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1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TOP CAREER INTERESTS</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IDEAL WORK ENVIRONMENT</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SKILLS NEEDED FOR MY CAREER INTERESTS</a:t>
            </a:r>
          </a:p>
        </p:txBody>
      </p:sp>
      <p:sp>
        <p:nvSpPr>
          <p:cNvPr id="12" name="TextBox 12"/>
          <p:cNvSpPr txBox="1"/>
          <p:nvPr/>
        </p:nvSpPr>
        <p:spPr>
          <a:xfrm>
            <a:off x="707812" y="7645042"/>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FOCUSED ON WORKING</a:t>
            </a:r>
          </a:p>
        </p:txBody>
      </p:sp>
      <p:sp>
        <p:nvSpPr>
          <p:cNvPr id="13" name="TextBox 13"/>
          <p:cNvSpPr txBox="1"/>
          <p:nvPr/>
        </p:nvSpPr>
        <p:spPr>
          <a:xfrm>
            <a:off x="5062257" y="182796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3 CAREER PATHS:</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WHAT SKILLS CAN I USE OR, WHAT SKILLS DO I NEED TO LEARN:</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MUST HAVES TO BE A HAPPY HEALTHY WORKER:</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sp>
        <p:nvSpPr>
          <p:cNvPr id="29" name="TextBox 29"/>
          <p:cNvSpPr txBox="1"/>
          <p:nvPr/>
        </p:nvSpPr>
        <p:spPr>
          <a:xfrm>
            <a:off x="1456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0" y="-24747"/>
            <a:ext cx="7786961" cy="1075509"/>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dirty="0">
                <a:solidFill>
                  <a:srgbClr val="000000"/>
                </a:solidFill>
                <a:latin typeface="Tenor Sans"/>
                <a:ea typeface="Tenor Sans"/>
                <a:cs typeface="Tenor Sans"/>
                <a:sym typeface="Tenor Sans"/>
              </a:rPr>
              <a:t>3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TOP CAREER INTERESTS</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IDEAL WORK ENVIRONMENT</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SKILLS NEEDED FOR MY CAREER INTERESTS</a:t>
            </a:r>
          </a:p>
        </p:txBody>
      </p:sp>
      <p:sp>
        <p:nvSpPr>
          <p:cNvPr id="12" name="TextBox 12"/>
          <p:cNvSpPr txBox="1"/>
          <p:nvPr/>
        </p:nvSpPr>
        <p:spPr>
          <a:xfrm>
            <a:off x="707812" y="7645042"/>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FOCUSED ON WORKING</a:t>
            </a:r>
          </a:p>
        </p:txBody>
      </p:sp>
      <p:sp>
        <p:nvSpPr>
          <p:cNvPr id="13" name="TextBox 13"/>
          <p:cNvSpPr txBox="1"/>
          <p:nvPr/>
        </p:nvSpPr>
        <p:spPr>
          <a:xfrm>
            <a:off x="5062257" y="182796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3 CAREER PATHS:</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WHAT SKILLS CAN I USE OR, WHAT SKILLS DO I NEED TO LEARN:</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MUST HAVES TO BE A HAPPY HEALTHY WORKER:</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sp>
        <p:nvSpPr>
          <p:cNvPr id="29" name="TextBox 29"/>
          <p:cNvSpPr txBox="1"/>
          <p:nvPr/>
        </p:nvSpPr>
        <p:spPr>
          <a:xfrm>
            <a:off x="1456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0"/>
            <a:ext cx="7786960" cy="1050762"/>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5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TOP CAREER INTERESTS</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IDEAL WORK ENVIRONMENT</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SKILLS NEEDED FOR MY CAREER INTERESTS</a:t>
            </a:r>
          </a:p>
        </p:txBody>
      </p:sp>
      <p:sp>
        <p:nvSpPr>
          <p:cNvPr id="12" name="TextBox 12"/>
          <p:cNvSpPr txBox="1"/>
          <p:nvPr/>
        </p:nvSpPr>
        <p:spPr>
          <a:xfrm>
            <a:off x="707812" y="7645042"/>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FOCUSED ON WORKING</a:t>
            </a:r>
          </a:p>
        </p:txBody>
      </p:sp>
      <p:sp>
        <p:nvSpPr>
          <p:cNvPr id="13" name="TextBox 13"/>
          <p:cNvSpPr txBox="1"/>
          <p:nvPr/>
        </p:nvSpPr>
        <p:spPr>
          <a:xfrm>
            <a:off x="5062257" y="182796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TOP 3 CAREER PATHS:</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WHAT SKILLS CAN I USE OR, WHAT SKILLS DO I NEED TO LEARN:</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387102"/>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MUST HAVES TO BE A HAPPY HEALTHY WORKER:</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sp>
        <p:nvSpPr>
          <p:cNvPr id="29" name="TextBox 29"/>
          <p:cNvSpPr txBox="1"/>
          <p:nvPr/>
        </p:nvSpPr>
        <p:spPr>
          <a:xfrm>
            <a:off x="1456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154297" y="5714637"/>
            <a:ext cx="6211875" cy="210097"/>
            <a:chOff x="0" y="0"/>
            <a:chExt cx="16897359" cy="571500"/>
          </a:xfrm>
        </p:grpSpPr>
        <p:sp>
          <p:nvSpPr>
            <p:cNvPr id="3" name="Freeform 3"/>
            <p:cNvSpPr/>
            <p:nvPr/>
          </p:nvSpPr>
          <p:spPr>
            <a:xfrm>
              <a:off x="0" y="255270"/>
              <a:ext cx="16897359" cy="69850"/>
            </a:xfrm>
            <a:custGeom>
              <a:avLst/>
              <a:gdLst/>
              <a:ahLst/>
              <a:cxnLst/>
              <a:rect l="l" t="t" r="r" b="b"/>
              <a:pathLst>
                <a:path w="16897359" h="69850">
                  <a:moveTo>
                    <a:pt x="16606529" y="0"/>
                  </a:moveTo>
                  <a:lnTo>
                    <a:pt x="0" y="0"/>
                  </a:lnTo>
                  <a:lnTo>
                    <a:pt x="0" y="69850"/>
                  </a:lnTo>
                  <a:lnTo>
                    <a:pt x="16897359" y="69850"/>
                  </a:lnTo>
                  <a:lnTo>
                    <a:pt x="16897359" y="0"/>
                  </a:lnTo>
                  <a:close/>
                </a:path>
              </a:pathLst>
            </a:custGeom>
            <a:solidFill>
              <a:srgbClr val="F4F0EB"/>
            </a:solidFill>
          </p:spPr>
        </p:sp>
      </p:grpSp>
      <p:grpSp>
        <p:nvGrpSpPr>
          <p:cNvPr id="4" name="Group 4"/>
          <p:cNvGrpSpPr/>
          <p:nvPr/>
        </p:nvGrpSpPr>
        <p:grpSpPr>
          <a:xfrm>
            <a:off x="181368" y="1914576"/>
            <a:ext cx="1540545" cy="1540545"/>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6" name="TextBox 6"/>
          <p:cNvSpPr txBox="1"/>
          <p:nvPr/>
        </p:nvSpPr>
        <p:spPr>
          <a:xfrm>
            <a:off x="0" y="90276"/>
            <a:ext cx="7772400" cy="807847"/>
          </a:xfrm>
          <a:prstGeom prst="rect">
            <a:avLst/>
          </a:prstGeom>
        </p:spPr>
        <p:txBody>
          <a:bodyPr lIns="0" tIns="0" rIns="0" bIns="0" rtlCol="0" anchor="t">
            <a:spAutoFit/>
          </a:bodyPr>
          <a:lstStyle/>
          <a:p>
            <a:pPr marL="0" lvl="0" indent="0" algn="ctr">
              <a:lnSpc>
                <a:spcPts val="3104"/>
              </a:lnSpc>
              <a:spcBef>
                <a:spcPct val="0"/>
              </a:spcBef>
            </a:pPr>
            <a:r>
              <a:rPr lang="en-US" sz="3200" spc="633">
                <a:solidFill>
                  <a:srgbClr val="5E17EB"/>
                </a:solidFill>
                <a:latin typeface="Montserrat Classic"/>
                <a:ea typeface="Montserrat Classic"/>
                <a:cs typeface="Montserrat Classic"/>
                <a:sym typeface="Montserrat Classic"/>
              </a:rPr>
              <a:t>DIVINITY VIRTUE STAGE OF CAREER &amp; LIFE GOALS</a:t>
            </a:r>
          </a:p>
        </p:txBody>
      </p:sp>
      <p:sp>
        <p:nvSpPr>
          <p:cNvPr id="7" name="TextBox 7"/>
          <p:cNvSpPr txBox="1"/>
          <p:nvPr/>
        </p:nvSpPr>
        <p:spPr>
          <a:xfrm>
            <a:off x="779580" y="1031473"/>
            <a:ext cx="6326333" cy="643636"/>
          </a:xfrm>
          <a:prstGeom prst="rect">
            <a:avLst/>
          </a:prstGeom>
        </p:spPr>
        <p:txBody>
          <a:bodyPr lIns="0" tIns="0" rIns="0" bIns="0" rtlCol="0" anchor="t">
            <a:spAutoFit/>
          </a:bodyPr>
          <a:lstStyle/>
          <a:p>
            <a:pPr marL="0" lvl="0" indent="0" algn="l">
              <a:lnSpc>
                <a:spcPts val="1727"/>
              </a:lnSpc>
              <a:spcBef>
                <a:spcPct val="0"/>
              </a:spcBef>
            </a:pPr>
            <a:r>
              <a:rPr lang="en-US" sz="1100" spc="41">
                <a:solidFill>
                  <a:srgbClr val="000000"/>
                </a:solidFill>
                <a:latin typeface="Canva Sans"/>
                <a:ea typeface="Canva Sans"/>
                <a:cs typeface="Canva Sans"/>
                <a:sym typeface="Canva Sans"/>
              </a:rPr>
              <a:t>J</a:t>
            </a:r>
            <a:r>
              <a:rPr lang="en-US" sz="1100" spc="41">
                <a:solidFill>
                  <a:srgbClr val="000000"/>
                </a:solidFill>
                <a:latin typeface="Canva Sans Bold"/>
                <a:ea typeface="Canva Sans Bold"/>
                <a:cs typeface="Canva Sans Bold"/>
                <a:sym typeface="Canva Sans Bold"/>
              </a:rPr>
              <a:t>oin us on this dynamic timeline, where every moment is a celebration of progress and a testament to the endless possibilities that lie ahead. Your presence adds richness to our narrative, and we're excited to share this journey with you.</a:t>
            </a:r>
          </a:p>
        </p:txBody>
      </p:sp>
      <p:sp>
        <p:nvSpPr>
          <p:cNvPr id="8" name="TextBox 8"/>
          <p:cNvSpPr txBox="1"/>
          <p:nvPr/>
        </p:nvSpPr>
        <p:spPr>
          <a:xfrm>
            <a:off x="24630" y="2016206"/>
            <a:ext cx="1854022" cy="130556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ONE SELF REFLECTION AND RESEARCH</a:t>
            </a:r>
          </a:p>
        </p:txBody>
      </p:sp>
      <p:grpSp>
        <p:nvGrpSpPr>
          <p:cNvPr id="9" name="Group 9"/>
          <p:cNvGrpSpPr/>
          <p:nvPr/>
        </p:nvGrpSpPr>
        <p:grpSpPr>
          <a:xfrm>
            <a:off x="181368" y="4096118"/>
            <a:ext cx="1540545" cy="154054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11" name="TextBox 11"/>
          <p:cNvSpPr txBox="1"/>
          <p:nvPr/>
        </p:nvSpPr>
        <p:spPr>
          <a:xfrm>
            <a:off x="181368" y="4252197"/>
            <a:ext cx="1615035" cy="104328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TWO SKILL GAP &amp; ANALYSIS</a:t>
            </a:r>
          </a:p>
        </p:txBody>
      </p:sp>
      <p:grpSp>
        <p:nvGrpSpPr>
          <p:cNvPr id="12" name="Group 12"/>
          <p:cNvGrpSpPr/>
          <p:nvPr/>
        </p:nvGrpSpPr>
        <p:grpSpPr>
          <a:xfrm>
            <a:off x="208137" y="6086057"/>
            <a:ext cx="1540545" cy="1540545"/>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14" name="TextBox 14"/>
          <p:cNvSpPr txBox="1"/>
          <p:nvPr/>
        </p:nvSpPr>
        <p:spPr>
          <a:xfrm>
            <a:off x="45968" y="6238785"/>
            <a:ext cx="1811346" cy="104328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THREE NETWORKING &amp; BRANDING</a:t>
            </a:r>
          </a:p>
        </p:txBody>
      </p:sp>
      <p:grpSp>
        <p:nvGrpSpPr>
          <p:cNvPr id="15" name="Group 15"/>
          <p:cNvGrpSpPr/>
          <p:nvPr/>
        </p:nvGrpSpPr>
        <p:grpSpPr>
          <a:xfrm>
            <a:off x="181368" y="8074277"/>
            <a:ext cx="1540545" cy="1540545"/>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17" name="TextBox 17"/>
          <p:cNvSpPr txBox="1"/>
          <p:nvPr/>
        </p:nvSpPr>
        <p:spPr>
          <a:xfrm>
            <a:off x="-794753" y="8237875"/>
            <a:ext cx="3492787" cy="1043285"/>
          </a:xfrm>
          <a:prstGeom prst="rect">
            <a:avLst/>
          </a:prstGeom>
        </p:spPr>
        <p:txBody>
          <a:bodyPr lIns="0" tIns="0" rIns="0" bIns="0" rtlCol="0" anchor="t">
            <a:spAutoFit/>
          </a:bodyPr>
          <a:lstStyle/>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WEEK</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FOUR </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APPS &amp; </a:t>
            </a:r>
          </a:p>
          <a:p>
            <a:pPr marL="0" lvl="0" indent="0" algn="ctr">
              <a:lnSpc>
                <a:spcPts val="2077"/>
              </a:lnSpc>
              <a:spcBef>
                <a:spcPct val="0"/>
              </a:spcBef>
            </a:pPr>
            <a:r>
              <a:rPr lang="en-US" sz="1505" u="none" spc="298">
                <a:solidFill>
                  <a:srgbClr val="000000"/>
                </a:solidFill>
                <a:latin typeface="Montserrat Classic"/>
                <a:ea typeface="Montserrat Classic"/>
                <a:cs typeface="Montserrat Classic"/>
                <a:sym typeface="Montserrat Classic"/>
              </a:rPr>
              <a:t>INTERVIEWS</a:t>
            </a:r>
          </a:p>
        </p:txBody>
      </p:sp>
      <p:sp>
        <p:nvSpPr>
          <p:cNvPr id="18" name="TextBox 18"/>
          <p:cNvSpPr txBox="1"/>
          <p:nvPr/>
        </p:nvSpPr>
        <p:spPr>
          <a:xfrm>
            <a:off x="1721913" y="1773405"/>
            <a:ext cx="6050487" cy="187452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Self-Assessment:</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Reflect on your skills, strengths, passions, and values. What do you enjoy doing, and what are your key strengths?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Research Industries: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Explore different industries and career paths that align with your interests and skills. Consider potential growth areas and trends.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Networking:</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Reach out to professionals in the industries you're interested in. Schedule informational interviews to gain insights into their career paths.</a:t>
            </a:r>
          </a:p>
        </p:txBody>
      </p:sp>
      <p:sp>
        <p:nvSpPr>
          <p:cNvPr id="19" name="TextBox 19"/>
          <p:cNvSpPr txBox="1"/>
          <p:nvPr/>
        </p:nvSpPr>
        <p:spPr>
          <a:xfrm>
            <a:off x="1796403" y="3945165"/>
            <a:ext cx="5975997" cy="187452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Identify Skill Gaps: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Assess the skills needed in your target career path. Identify the gaps between your current skills and the required ones.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Training and Education:</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Research courses, workshops, or certifications that can help bridge the skill gaps. Consider online courses, workshops, or formal education.</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Financial Planning:</a:t>
            </a:r>
          </a:p>
          <a:p>
            <a:pPr algn="l">
              <a:lnSpc>
                <a:spcPts val="1679"/>
              </a:lnSpc>
            </a:pPr>
            <a:r>
              <a:rPr lang="en-US" sz="1200">
                <a:solidFill>
                  <a:srgbClr val="000000"/>
                </a:solidFill>
                <a:latin typeface="Canva Sans Bold"/>
                <a:ea typeface="Canva Sans Bold"/>
                <a:cs typeface="Canva Sans Bold"/>
                <a:sym typeface="Canva Sans Bold"/>
              </a:rPr>
              <a:t>Evaluate the financial implications of the career change. Plan for potential expenses related to education or training</a:t>
            </a:r>
          </a:p>
        </p:txBody>
      </p:sp>
      <p:sp>
        <p:nvSpPr>
          <p:cNvPr id="20" name="TextBox 20"/>
          <p:cNvSpPr txBox="1"/>
          <p:nvPr/>
        </p:nvSpPr>
        <p:spPr>
          <a:xfrm>
            <a:off x="1796403" y="5968347"/>
            <a:ext cx="5975997" cy="187452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LinkedIn Optimization:</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Optimize your LinkedIn profile to reflect your career change goals. Highlight transferable skills and update your professional summary.</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Networking Events: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Attend industry-specific networking events, webinars, or conferences. Connect with professionals in your target field.</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Professional Branding:</a:t>
            </a:r>
          </a:p>
          <a:p>
            <a:pPr algn="l">
              <a:lnSpc>
                <a:spcPts val="1679"/>
              </a:lnSpc>
            </a:pPr>
            <a:r>
              <a:rPr lang="en-US" sz="1200">
                <a:solidFill>
                  <a:srgbClr val="000000"/>
                </a:solidFill>
                <a:latin typeface="Canva Sans Bold"/>
                <a:ea typeface="Canva Sans Bold"/>
                <a:cs typeface="Canva Sans Bold"/>
                <a:sym typeface="Canva Sans Bold"/>
              </a:rPr>
              <a:t>Develop a personal brand that aligns with your new career goals. Update your resume and create a compelling cover letter tailored to your desired industry.</a:t>
            </a:r>
          </a:p>
        </p:txBody>
      </p:sp>
      <p:sp>
        <p:nvSpPr>
          <p:cNvPr id="21" name="TextBox 21"/>
          <p:cNvSpPr txBox="1"/>
          <p:nvPr/>
        </p:nvSpPr>
        <p:spPr>
          <a:xfrm>
            <a:off x="1796403" y="8056946"/>
            <a:ext cx="5975997" cy="1874520"/>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Job Search:</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Start actively searching for job opportunities in your target industry. Utilize job boards, company websites, and networking connections.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Application Process: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Tailor your resume and cover letter for each application. Follow application guidelines carefully and submit your materials.</a:t>
            </a:r>
          </a:p>
          <a:p>
            <a:pPr marL="259080" lvl="1" indent="-129540" algn="l">
              <a:lnSpc>
                <a:spcPts val="1679"/>
              </a:lnSpc>
              <a:buAutoNum type="arabicPeriod"/>
            </a:pPr>
            <a:r>
              <a:rPr lang="en-US" sz="1200">
                <a:solidFill>
                  <a:srgbClr val="000000"/>
                </a:solidFill>
                <a:latin typeface="Canva Sans Bold"/>
                <a:ea typeface="Canva Sans Bold"/>
                <a:cs typeface="Canva Sans Bold"/>
                <a:sym typeface="Canva Sans Bold"/>
              </a:rPr>
              <a:t>Interview Preparation:</a:t>
            </a:r>
          </a:p>
          <a:p>
            <a:pPr algn="ctr">
              <a:lnSpc>
                <a:spcPts val="1679"/>
              </a:lnSpc>
            </a:pPr>
            <a:r>
              <a:rPr lang="en-US" sz="1200">
                <a:solidFill>
                  <a:srgbClr val="000000"/>
                </a:solidFill>
                <a:latin typeface="Canva Sans Bold"/>
                <a:ea typeface="Canva Sans Bold"/>
                <a:cs typeface="Canva Sans Bold"/>
                <a:sym typeface="Canva Sans Bold"/>
              </a:rPr>
              <a:t>Prepare for interviews by researching common questions in your new field. Practice your responses and showcase how your skills are transferable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24747"/>
            <a:ext cx="7772400" cy="1075509"/>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1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BUSINESS WILL BE...</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TEAM WILL BE...</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EARNING...</a:t>
            </a:r>
          </a:p>
        </p:txBody>
      </p:sp>
      <p:sp>
        <p:nvSpPr>
          <p:cNvPr id="12" name="TextBox 12"/>
          <p:cNvSpPr txBox="1"/>
          <p:nvPr/>
        </p:nvSpPr>
        <p:spPr>
          <a:xfrm>
            <a:off x="707812" y="7645042"/>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WORKING...</a:t>
            </a:r>
          </a:p>
        </p:txBody>
      </p:sp>
      <p:sp>
        <p:nvSpPr>
          <p:cNvPr id="13" name="TextBox 13"/>
          <p:cNvSpPr txBox="1"/>
          <p:nvPr/>
        </p:nvSpPr>
        <p:spPr>
          <a:xfrm>
            <a:off x="5062257" y="182796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sp>
        <p:nvSpPr>
          <p:cNvPr id="29" name="TextBox 29"/>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0"/>
            <a:ext cx="7772400" cy="1050762"/>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3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BUSINESS WILL BE...</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TEAM WILL BE...</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EARNING...</a:t>
            </a:r>
          </a:p>
        </p:txBody>
      </p:sp>
      <p:sp>
        <p:nvSpPr>
          <p:cNvPr id="12" name="TextBox 12"/>
          <p:cNvSpPr txBox="1"/>
          <p:nvPr/>
        </p:nvSpPr>
        <p:spPr>
          <a:xfrm>
            <a:off x="707812" y="7645042"/>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WORKING...</a:t>
            </a:r>
          </a:p>
        </p:txBody>
      </p:sp>
      <p:sp>
        <p:nvSpPr>
          <p:cNvPr id="13" name="TextBox 13"/>
          <p:cNvSpPr txBox="1"/>
          <p:nvPr/>
        </p:nvSpPr>
        <p:spPr>
          <a:xfrm>
            <a:off x="5062257" y="182796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sp>
        <p:nvSpPr>
          <p:cNvPr id="29" name="TextBox 29"/>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524" y="1718542"/>
            <a:ext cx="4279742" cy="1503385"/>
            <a:chOff x="0" y="0"/>
            <a:chExt cx="2154777" cy="756928"/>
          </a:xfrm>
        </p:grpSpPr>
        <p:sp>
          <p:nvSpPr>
            <p:cNvPr id="3" name="Freeform 3"/>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4" name="Group 4"/>
          <p:cNvGrpSpPr/>
          <p:nvPr/>
        </p:nvGrpSpPr>
        <p:grpSpPr>
          <a:xfrm>
            <a:off x="4959267" y="1718542"/>
            <a:ext cx="1991119" cy="1503385"/>
            <a:chOff x="0" y="0"/>
            <a:chExt cx="5367053" cy="4052367"/>
          </a:xfrm>
        </p:grpSpPr>
        <p:sp>
          <p:nvSpPr>
            <p:cNvPr id="5" name="Freeform 5"/>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grpSp>
        <p:nvGrpSpPr>
          <p:cNvPr id="6" name="Group 6"/>
          <p:cNvGrpSpPr/>
          <p:nvPr/>
        </p:nvGrpSpPr>
        <p:grpSpPr>
          <a:xfrm>
            <a:off x="1" y="0"/>
            <a:ext cx="7772400" cy="1050762"/>
            <a:chOff x="0" y="0"/>
            <a:chExt cx="4053328" cy="638680"/>
          </a:xfrm>
        </p:grpSpPr>
        <p:sp>
          <p:nvSpPr>
            <p:cNvPr id="7" name="Freeform 7"/>
            <p:cNvSpPr/>
            <p:nvPr/>
          </p:nvSpPr>
          <p:spPr>
            <a:xfrm>
              <a:off x="0" y="0"/>
              <a:ext cx="4053327" cy="638680"/>
            </a:xfrm>
            <a:custGeom>
              <a:avLst/>
              <a:gdLst/>
              <a:ahLst/>
              <a:cxnLst/>
              <a:rect l="l" t="t" r="r" b="b"/>
              <a:pathLst>
                <a:path w="4053327" h="638680">
                  <a:moveTo>
                    <a:pt x="0" y="0"/>
                  </a:moveTo>
                  <a:lnTo>
                    <a:pt x="4053327" y="0"/>
                  </a:lnTo>
                  <a:lnTo>
                    <a:pt x="4053327" y="638680"/>
                  </a:lnTo>
                  <a:lnTo>
                    <a:pt x="0" y="638680"/>
                  </a:lnTo>
                  <a:close/>
                </a:path>
              </a:pathLst>
            </a:custGeom>
            <a:solidFill>
              <a:srgbClr val="F4F0EB"/>
            </a:solidFill>
          </p:spPr>
        </p:sp>
      </p:grpSp>
      <p:sp>
        <p:nvSpPr>
          <p:cNvPr id="8" name="TextBox 8"/>
          <p:cNvSpPr txBox="1"/>
          <p:nvPr/>
        </p:nvSpPr>
        <p:spPr>
          <a:xfrm>
            <a:off x="401689" y="362233"/>
            <a:ext cx="6925707" cy="415007"/>
          </a:xfrm>
          <a:prstGeom prst="rect">
            <a:avLst/>
          </a:prstGeom>
        </p:spPr>
        <p:txBody>
          <a:bodyPr lIns="0" tIns="0" rIns="0" bIns="0" rtlCol="0" anchor="t">
            <a:spAutoFit/>
          </a:bodyPr>
          <a:lstStyle/>
          <a:p>
            <a:pPr marL="0" lvl="0" indent="0" algn="ctr">
              <a:lnSpc>
                <a:spcPts val="2958"/>
              </a:lnSpc>
              <a:spcBef>
                <a:spcPct val="0"/>
              </a:spcBef>
            </a:pPr>
            <a:r>
              <a:rPr lang="en-US" sz="3250" spc="468">
                <a:solidFill>
                  <a:srgbClr val="000000"/>
                </a:solidFill>
                <a:latin typeface="Tenor Sans"/>
                <a:ea typeface="Tenor Sans"/>
                <a:cs typeface="Tenor Sans"/>
                <a:sym typeface="Tenor Sans"/>
              </a:rPr>
              <a:t>5 YEAR FROM NOW</a:t>
            </a:r>
          </a:p>
        </p:txBody>
      </p:sp>
      <p:sp>
        <p:nvSpPr>
          <p:cNvPr id="9" name="TextBox 9"/>
          <p:cNvSpPr txBox="1"/>
          <p:nvPr/>
        </p:nvSpPr>
        <p:spPr>
          <a:xfrm>
            <a:off x="679524" y="1311633"/>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BUSINESS WILL BE...</a:t>
            </a:r>
          </a:p>
        </p:txBody>
      </p:sp>
      <p:sp>
        <p:nvSpPr>
          <p:cNvPr id="10" name="TextBox 10"/>
          <p:cNvSpPr txBox="1"/>
          <p:nvPr/>
        </p:nvSpPr>
        <p:spPr>
          <a:xfrm>
            <a:off x="686419" y="556279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MY TEAM WILL BE...</a:t>
            </a:r>
          </a:p>
        </p:txBody>
      </p:sp>
      <p:sp>
        <p:nvSpPr>
          <p:cNvPr id="11" name="TextBox 11"/>
          <p:cNvSpPr txBox="1"/>
          <p:nvPr/>
        </p:nvSpPr>
        <p:spPr>
          <a:xfrm>
            <a:off x="679524" y="3542326"/>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EARNING...</a:t>
            </a:r>
          </a:p>
        </p:txBody>
      </p:sp>
      <p:sp>
        <p:nvSpPr>
          <p:cNvPr id="12" name="TextBox 12"/>
          <p:cNvSpPr txBox="1"/>
          <p:nvPr/>
        </p:nvSpPr>
        <p:spPr>
          <a:xfrm>
            <a:off x="707812" y="7645042"/>
            <a:ext cx="6428682" cy="229537"/>
          </a:xfrm>
          <a:prstGeom prst="rect">
            <a:avLst/>
          </a:prstGeom>
        </p:spPr>
        <p:txBody>
          <a:bodyPr lIns="0" tIns="0" rIns="0" bIns="0" rtlCol="0" anchor="t">
            <a:spAutoFit/>
          </a:bodyPr>
          <a:lstStyle/>
          <a:p>
            <a:pPr algn="l">
              <a:lnSpc>
                <a:spcPts val="1807"/>
              </a:lnSpc>
            </a:pPr>
            <a:r>
              <a:rPr lang="en-US" sz="1291" spc="380">
                <a:solidFill>
                  <a:srgbClr val="000000"/>
                </a:solidFill>
                <a:latin typeface="Canva Sans"/>
                <a:ea typeface="Canva Sans"/>
                <a:cs typeface="Canva Sans"/>
                <a:sym typeface="Canva Sans"/>
              </a:rPr>
              <a:t>I WILL BE WORKING...</a:t>
            </a:r>
          </a:p>
        </p:txBody>
      </p:sp>
      <p:sp>
        <p:nvSpPr>
          <p:cNvPr id="13" name="TextBox 13"/>
          <p:cNvSpPr txBox="1"/>
          <p:nvPr/>
        </p:nvSpPr>
        <p:spPr>
          <a:xfrm>
            <a:off x="5062257" y="182796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14" name="Group 14"/>
          <p:cNvGrpSpPr/>
          <p:nvPr/>
        </p:nvGrpSpPr>
        <p:grpSpPr>
          <a:xfrm>
            <a:off x="679524" y="3922541"/>
            <a:ext cx="4279742" cy="1503385"/>
            <a:chOff x="0" y="0"/>
            <a:chExt cx="2154777" cy="756928"/>
          </a:xfrm>
        </p:grpSpPr>
        <p:sp>
          <p:nvSpPr>
            <p:cNvPr id="15" name="Freeform 1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16" name="Group 16"/>
          <p:cNvGrpSpPr/>
          <p:nvPr/>
        </p:nvGrpSpPr>
        <p:grpSpPr>
          <a:xfrm>
            <a:off x="4959267" y="3922541"/>
            <a:ext cx="1991119" cy="1503385"/>
            <a:chOff x="0" y="0"/>
            <a:chExt cx="5367053" cy="4052367"/>
          </a:xfrm>
        </p:grpSpPr>
        <p:sp>
          <p:nvSpPr>
            <p:cNvPr id="17" name="Freeform 1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18" name="TextBox 18"/>
          <p:cNvSpPr txBox="1"/>
          <p:nvPr/>
        </p:nvSpPr>
        <p:spPr>
          <a:xfrm>
            <a:off x="5062257" y="4031960"/>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19" name="Group 19"/>
          <p:cNvGrpSpPr/>
          <p:nvPr/>
        </p:nvGrpSpPr>
        <p:grpSpPr>
          <a:xfrm>
            <a:off x="679524" y="5946938"/>
            <a:ext cx="4279742" cy="1503385"/>
            <a:chOff x="0" y="0"/>
            <a:chExt cx="2154777" cy="756928"/>
          </a:xfrm>
        </p:grpSpPr>
        <p:sp>
          <p:nvSpPr>
            <p:cNvPr id="20" name="Freeform 20"/>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1" name="Group 21"/>
          <p:cNvGrpSpPr/>
          <p:nvPr/>
        </p:nvGrpSpPr>
        <p:grpSpPr>
          <a:xfrm>
            <a:off x="4959267" y="5946938"/>
            <a:ext cx="1991119" cy="1503385"/>
            <a:chOff x="0" y="0"/>
            <a:chExt cx="5367053" cy="4052367"/>
          </a:xfrm>
        </p:grpSpPr>
        <p:sp>
          <p:nvSpPr>
            <p:cNvPr id="22" name="Freeform 22"/>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3" name="TextBox 23"/>
          <p:cNvSpPr txBox="1"/>
          <p:nvPr/>
        </p:nvSpPr>
        <p:spPr>
          <a:xfrm>
            <a:off x="5062257" y="6056357"/>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grpSp>
        <p:nvGrpSpPr>
          <p:cNvPr id="24" name="Group 24"/>
          <p:cNvGrpSpPr/>
          <p:nvPr/>
        </p:nvGrpSpPr>
        <p:grpSpPr>
          <a:xfrm>
            <a:off x="707812" y="8047603"/>
            <a:ext cx="4279742" cy="1503385"/>
            <a:chOff x="0" y="0"/>
            <a:chExt cx="2154777" cy="756928"/>
          </a:xfrm>
        </p:grpSpPr>
        <p:sp>
          <p:nvSpPr>
            <p:cNvPr id="25" name="Freeform 25"/>
            <p:cNvSpPr/>
            <p:nvPr/>
          </p:nvSpPr>
          <p:spPr>
            <a:xfrm>
              <a:off x="0" y="0"/>
              <a:ext cx="2154777" cy="756928"/>
            </a:xfrm>
            <a:custGeom>
              <a:avLst/>
              <a:gdLst/>
              <a:ahLst/>
              <a:cxnLst/>
              <a:rect l="l" t="t" r="r" b="b"/>
              <a:pathLst>
                <a:path w="2154777" h="756928">
                  <a:moveTo>
                    <a:pt x="0" y="0"/>
                  </a:moveTo>
                  <a:lnTo>
                    <a:pt x="2154777" y="0"/>
                  </a:lnTo>
                  <a:lnTo>
                    <a:pt x="2154777" y="756928"/>
                  </a:lnTo>
                  <a:lnTo>
                    <a:pt x="0" y="756928"/>
                  </a:lnTo>
                  <a:close/>
                </a:path>
              </a:pathLst>
            </a:custGeom>
            <a:solidFill>
              <a:srgbClr val="F4F0EB"/>
            </a:solidFill>
          </p:spPr>
        </p:sp>
      </p:grpSp>
      <p:grpSp>
        <p:nvGrpSpPr>
          <p:cNvPr id="26" name="Group 26"/>
          <p:cNvGrpSpPr/>
          <p:nvPr/>
        </p:nvGrpSpPr>
        <p:grpSpPr>
          <a:xfrm>
            <a:off x="4987554" y="8047603"/>
            <a:ext cx="1991119" cy="1503385"/>
            <a:chOff x="0" y="0"/>
            <a:chExt cx="5367053" cy="4052367"/>
          </a:xfrm>
        </p:grpSpPr>
        <p:sp>
          <p:nvSpPr>
            <p:cNvPr id="27" name="Freeform 27"/>
            <p:cNvSpPr/>
            <p:nvPr/>
          </p:nvSpPr>
          <p:spPr>
            <a:xfrm>
              <a:off x="0" y="0"/>
              <a:ext cx="5367053" cy="4052367"/>
            </a:xfrm>
            <a:custGeom>
              <a:avLst/>
              <a:gdLst/>
              <a:ahLst/>
              <a:cxnLst/>
              <a:rect l="l" t="t" r="r" b="b"/>
              <a:pathLst>
                <a:path w="5367053" h="4052367">
                  <a:moveTo>
                    <a:pt x="0" y="0"/>
                  </a:moveTo>
                  <a:lnTo>
                    <a:pt x="0" y="4052367"/>
                  </a:lnTo>
                  <a:lnTo>
                    <a:pt x="5367053" y="4052367"/>
                  </a:lnTo>
                  <a:lnTo>
                    <a:pt x="5367053" y="0"/>
                  </a:lnTo>
                  <a:lnTo>
                    <a:pt x="0" y="0"/>
                  </a:lnTo>
                  <a:close/>
                  <a:moveTo>
                    <a:pt x="5306093" y="3991407"/>
                  </a:moveTo>
                  <a:lnTo>
                    <a:pt x="59690" y="3991407"/>
                  </a:lnTo>
                  <a:lnTo>
                    <a:pt x="59690" y="59690"/>
                  </a:lnTo>
                  <a:lnTo>
                    <a:pt x="5306093" y="59690"/>
                  </a:lnTo>
                  <a:lnTo>
                    <a:pt x="5306093" y="3991407"/>
                  </a:lnTo>
                  <a:close/>
                </a:path>
              </a:pathLst>
            </a:custGeom>
            <a:solidFill>
              <a:srgbClr val="000000"/>
            </a:solidFill>
          </p:spPr>
        </p:sp>
      </p:grpSp>
      <p:sp>
        <p:nvSpPr>
          <p:cNvPr id="28" name="TextBox 28"/>
          <p:cNvSpPr txBox="1"/>
          <p:nvPr/>
        </p:nvSpPr>
        <p:spPr>
          <a:xfrm>
            <a:off x="5090544" y="8157022"/>
            <a:ext cx="1658979" cy="129157"/>
          </a:xfrm>
          <a:prstGeom prst="rect">
            <a:avLst/>
          </a:prstGeom>
        </p:spPr>
        <p:txBody>
          <a:bodyPr lIns="0" tIns="0" rIns="0" bIns="0" rtlCol="0" anchor="t">
            <a:spAutoFit/>
          </a:bodyPr>
          <a:lstStyle/>
          <a:p>
            <a:pPr algn="l">
              <a:lnSpc>
                <a:spcPts val="1039"/>
              </a:lnSpc>
            </a:pPr>
            <a:r>
              <a:rPr lang="en-US" sz="742" spc="219">
                <a:solidFill>
                  <a:srgbClr val="000000"/>
                </a:solidFill>
                <a:latin typeface="Canva Sans"/>
                <a:ea typeface="Canva Sans"/>
                <a:cs typeface="Canva Sans"/>
                <a:sym typeface="Canva Sans"/>
              </a:rPr>
              <a:t>PRIMARY GOAL</a:t>
            </a:r>
          </a:p>
        </p:txBody>
      </p:sp>
      <p:sp>
        <p:nvSpPr>
          <p:cNvPr id="29" name="TextBox 29"/>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2291" y="1524334"/>
            <a:ext cx="6567818" cy="1532635"/>
            <a:chOff x="0" y="0"/>
            <a:chExt cx="3243674" cy="756928"/>
          </a:xfrm>
        </p:grpSpPr>
        <p:sp>
          <p:nvSpPr>
            <p:cNvPr id="3" name="Freeform 3"/>
            <p:cNvSpPr/>
            <p:nvPr/>
          </p:nvSpPr>
          <p:spPr>
            <a:xfrm>
              <a:off x="0" y="0"/>
              <a:ext cx="3243674" cy="756928"/>
            </a:xfrm>
            <a:custGeom>
              <a:avLst/>
              <a:gdLst/>
              <a:ahLst/>
              <a:cxnLst/>
              <a:rect l="l" t="t" r="r" b="b"/>
              <a:pathLst>
                <a:path w="3243674" h="756928">
                  <a:moveTo>
                    <a:pt x="0" y="0"/>
                  </a:moveTo>
                  <a:lnTo>
                    <a:pt x="3243674" y="0"/>
                  </a:lnTo>
                  <a:lnTo>
                    <a:pt x="3243674" y="756928"/>
                  </a:lnTo>
                  <a:lnTo>
                    <a:pt x="0" y="756928"/>
                  </a:lnTo>
                  <a:close/>
                </a:path>
              </a:pathLst>
            </a:custGeom>
            <a:solidFill>
              <a:srgbClr val="F4F0EB"/>
            </a:solidFill>
          </p:spPr>
        </p:sp>
      </p:grpSp>
      <p:grpSp>
        <p:nvGrpSpPr>
          <p:cNvPr id="4" name="Group 4"/>
          <p:cNvGrpSpPr/>
          <p:nvPr/>
        </p:nvGrpSpPr>
        <p:grpSpPr>
          <a:xfrm>
            <a:off x="602291" y="4262883"/>
            <a:ext cx="2100822" cy="1532635"/>
            <a:chOff x="0" y="0"/>
            <a:chExt cx="1037541" cy="756928"/>
          </a:xfrm>
        </p:grpSpPr>
        <p:sp>
          <p:nvSpPr>
            <p:cNvPr id="5" name="Freeform 5"/>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6" name="Group 6"/>
          <p:cNvGrpSpPr/>
          <p:nvPr/>
        </p:nvGrpSpPr>
        <p:grpSpPr>
          <a:xfrm>
            <a:off x="2840280" y="4262883"/>
            <a:ext cx="2100822" cy="1532635"/>
            <a:chOff x="0" y="0"/>
            <a:chExt cx="1037541" cy="756928"/>
          </a:xfrm>
        </p:grpSpPr>
        <p:sp>
          <p:nvSpPr>
            <p:cNvPr id="7" name="Freeform 7"/>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8" name="Group 8"/>
          <p:cNvGrpSpPr/>
          <p:nvPr/>
        </p:nvGrpSpPr>
        <p:grpSpPr>
          <a:xfrm>
            <a:off x="5069286" y="4262883"/>
            <a:ext cx="2100822" cy="1532635"/>
            <a:chOff x="0" y="0"/>
            <a:chExt cx="1037541" cy="756928"/>
          </a:xfrm>
        </p:grpSpPr>
        <p:sp>
          <p:nvSpPr>
            <p:cNvPr id="9" name="Freeform 9"/>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grpSp>
        <p:nvGrpSpPr>
          <p:cNvPr id="10" name="Group 10"/>
          <p:cNvGrpSpPr/>
          <p:nvPr/>
        </p:nvGrpSpPr>
        <p:grpSpPr>
          <a:xfrm>
            <a:off x="606782" y="3127160"/>
            <a:ext cx="6563327" cy="463289"/>
            <a:chOff x="0" y="0"/>
            <a:chExt cx="3241456" cy="228807"/>
          </a:xfrm>
        </p:grpSpPr>
        <p:sp>
          <p:nvSpPr>
            <p:cNvPr id="11" name="Freeform 11"/>
            <p:cNvSpPr/>
            <p:nvPr/>
          </p:nvSpPr>
          <p:spPr>
            <a:xfrm>
              <a:off x="0" y="0"/>
              <a:ext cx="3241456" cy="228806"/>
            </a:xfrm>
            <a:custGeom>
              <a:avLst/>
              <a:gdLst/>
              <a:ahLst/>
              <a:cxnLst/>
              <a:rect l="l" t="t" r="r" b="b"/>
              <a:pathLst>
                <a:path w="3241456" h="228806">
                  <a:moveTo>
                    <a:pt x="0" y="0"/>
                  </a:moveTo>
                  <a:lnTo>
                    <a:pt x="3241456" y="0"/>
                  </a:lnTo>
                  <a:lnTo>
                    <a:pt x="3241456" y="228806"/>
                  </a:lnTo>
                  <a:lnTo>
                    <a:pt x="0" y="228806"/>
                  </a:lnTo>
                  <a:close/>
                </a:path>
              </a:pathLst>
            </a:custGeom>
            <a:solidFill>
              <a:srgbClr val="F4F0EB"/>
            </a:solidFill>
          </p:spPr>
        </p:sp>
      </p:grpSp>
      <p:sp>
        <p:nvSpPr>
          <p:cNvPr id="12" name="AutoShape 12"/>
          <p:cNvSpPr/>
          <p:nvPr/>
        </p:nvSpPr>
        <p:spPr>
          <a:xfrm rot="5400000">
            <a:off x="1311723" y="3917141"/>
            <a:ext cx="672434" cy="0"/>
          </a:xfrm>
          <a:prstGeom prst="line">
            <a:avLst/>
          </a:prstGeom>
          <a:ln w="19050" cap="rnd">
            <a:solidFill>
              <a:srgbClr val="000000"/>
            </a:solidFill>
            <a:prstDash val="solid"/>
            <a:headEnd type="none" w="sm" len="sm"/>
            <a:tailEnd type="triangle" w="lg" len="med"/>
          </a:ln>
        </p:spPr>
      </p:sp>
      <p:sp>
        <p:nvSpPr>
          <p:cNvPr id="13" name="AutoShape 13"/>
          <p:cNvSpPr/>
          <p:nvPr/>
        </p:nvSpPr>
        <p:spPr>
          <a:xfrm rot="5400000">
            <a:off x="3563999" y="3917141"/>
            <a:ext cx="672434" cy="0"/>
          </a:xfrm>
          <a:prstGeom prst="line">
            <a:avLst/>
          </a:prstGeom>
          <a:ln w="19050" cap="rnd">
            <a:solidFill>
              <a:srgbClr val="000000"/>
            </a:solidFill>
            <a:prstDash val="solid"/>
            <a:headEnd type="none" w="sm" len="sm"/>
            <a:tailEnd type="triangle" w="lg" len="med"/>
          </a:ln>
        </p:spPr>
      </p:sp>
      <p:sp>
        <p:nvSpPr>
          <p:cNvPr id="14" name="AutoShape 14"/>
          <p:cNvSpPr/>
          <p:nvPr/>
        </p:nvSpPr>
        <p:spPr>
          <a:xfrm rot="5400000">
            <a:off x="5773956" y="3917141"/>
            <a:ext cx="672434" cy="0"/>
          </a:xfrm>
          <a:prstGeom prst="line">
            <a:avLst/>
          </a:prstGeom>
          <a:ln w="19050" cap="rnd">
            <a:solidFill>
              <a:srgbClr val="000000"/>
            </a:solidFill>
            <a:prstDash val="solid"/>
            <a:headEnd type="none" w="sm" len="sm"/>
            <a:tailEnd type="triangle" w="lg" len="med"/>
          </a:ln>
        </p:spPr>
      </p:sp>
      <p:sp>
        <p:nvSpPr>
          <p:cNvPr id="15" name="AutoShape 15"/>
          <p:cNvSpPr/>
          <p:nvPr/>
        </p:nvSpPr>
        <p:spPr>
          <a:xfrm>
            <a:off x="609299" y="6953806"/>
            <a:ext cx="2096331" cy="0"/>
          </a:xfrm>
          <a:prstGeom prst="line">
            <a:avLst/>
          </a:prstGeom>
          <a:ln w="19050" cap="rnd">
            <a:solidFill>
              <a:srgbClr val="000000"/>
            </a:solidFill>
            <a:prstDash val="solid"/>
            <a:headEnd type="none" w="sm" len="sm"/>
            <a:tailEnd type="none" w="sm" len="sm"/>
          </a:ln>
        </p:spPr>
      </p:sp>
      <p:sp>
        <p:nvSpPr>
          <p:cNvPr id="16" name="AutoShape 16"/>
          <p:cNvSpPr/>
          <p:nvPr/>
        </p:nvSpPr>
        <p:spPr>
          <a:xfrm>
            <a:off x="609299" y="7302841"/>
            <a:ext cx="2096331" cy="0"/>
          </a:xfrm>
          <a:prstGeom prst="line">
            <a:avLst/>
          </a:prstGeom>
          <a:ln w="19050" cap="rnd">
            <a:solidFill>
              <a:srgbClr val="000000"/>
            </a:solidFill>
            <a:prstDash val="solid"/>
            <a:headEnd type="none" w="sm" len="sm"/>
            <a:tailEnd type="none" w="sm" len="sm"/>
          </a:ln>
        </p:spPr>
      </p:sp>
      <p:sp>
        <p:nvSpPr>
          <p:cNvPr id="17" name="AutoShape 17"/>
          <p:cNvSpPr/>
          <p:nvPr/>
        </p:nvSpPr>
        <p:spPr>
          <a:xfrm>
            <a:off x="609299" y="7651875"/>
            <a:ext cx="2096331" cy="0"/>
          </a:xfrm>
          <a:prstGeom prst="line">
            <a:avLst/>
          </a:prstGeom>
          <a:ln w="19050" cap="rnd">
            <a:solidFill>
              <a:srgbClr val="000000"/>
            </a:solidFill>
            <a:prstDash val="solid"/>
            <a:headEnd type="none" w="sm" len="sm"/>
            <a:tailEnd type="none" w="sm" len="sm"/>
          </a:ln>
        </p:spPr>
      </p:sp>
      <p:sp>
        <p:nvSpPr>
          <p:cNvPr id="18" name="AutoShape 18"/>
          <p:cNvSpPr/>
          <p:nvPr/>
        </p:nvSpPr>
        <p:spPr>
          <a:xfrm>
            <a:off x="609299" y="8000909"/>
            <a:ext cx="2096331" cy="0"/>
          </a:xfrm>
          <a:prstGeom prst="line">
            <a:avLst/>
          </a:prstGeom>
          <a:ln w="19050" cap="rnd">
            <a:solidFill>
              <a:srgbClr val="000000"/>
            </a:solidFill>
            <a:prstDash val="solid"/>
            <a:headEnd type="none" w="sm" len="sm"/>
            <a:tailEnd type="none" w="sm" len="sm"/>
          </a:ln>
        </p:spPr>
      </p:sp>
      <p:sp>
        <p:nvSpPr>
          <p:cNvPr id="19" name="AutoShape 19"/>
          <p:cNvSpPr/>
          <p:nvPr/>
        </p:nvSpPr>
        <p:spPr>
          <a:xfrm>
            <a:off x="609299" y="8349943"/>
            <a:ext cx="2096331" cy="0"/>
          </a:xfrm>
          <a:prstGeom prst="line">
            <a:avLst/>
          </a:prstGeom>
          <a:ln w="19050" cap="rnd">
            <a:solidFill>
              <a:srgbClr val="000000"/>
            </a:solidFill>
            <a:prstDash val="solid"/>
            <a:headEnd type="none" w="sm" len="sm"/>
            <a:tailEnd type="none" w="sm" len="sm"/>
          </a:ln>
        </p:spPr>
      </p:sp>
      <p:sp>
        <p:nvSpPr>
          <p:cNvPr id="20" name="AutoShape 20"/>
          <p:cNvSpPr/>
          <p:nvPr/>
        </p:nvSpPr>
        <p:spPr>
          <a:xfrm>
            <a:off x="609299" y="8698978"/>
            <a:ext cx="2096331" cy="0"/>
          </a:xfrm>
          <a:prstGeom prst="line">
            <a:avLst/>
          </a:prstGeom>
          <a:ln w="19050" cap="rnd">
            <a:solidFill>
              <a:srgbClr val="000000"/>
            </a:solidFill>
            <a:prstDash val="solid"/>
            <a:headEnd type="none" w="sm" len="sm"/>
            <a:tailEnd type="none" w="sm" len="sm"/>
          </a:ln>
        </p:spPr>
      </p:sp>
      <p:sp>
        <p:nvSpPr>
          <p:cNvPr id="21" name="AutoShape 21"/>
          <p:cNvSpPr/>
          <p:nvPr/>
        </p:nvSpPr>
        <p:spPr>
          <a:xfrm>
            <a:off x="609299" y="9048012"/>
            <a:ext cx="2096331" cy="0"/>
          </a:xfrm>
          <a:prstGeom prst="line">
            <a:avLst/>
          </a:prstGeom>
          <a:ln w="19050" cap="rnd">
            <a:solidFill>
              <a:srgbClr val="000000"/>
            </a:solidFill>
            <a:prstDash val="solid"/>
            <a:headEnd type="none" w="sm" len="sm"/>
            <a:tailEnd type="none" w="sm" len="sm"/>
          </a:ln>
        </p:spPr>
      </p:sp>
      <p:sp>
        <p:nvSpPr>
          <p:cNvPr id="22" name="AutoShape 22"/>
          <p:cNvSpPr/>
          <p:nvPr/>
        </p:nvSpPr>
        <p:spPr>
          <a:xfrm>
            <a:off x="609299" y="9397046"/>
            <a:ext cx="2096331" cy="0"/>
          </a:xfrm>
          <a:prstGeom prst="line">
            <a:avLst/>
          </a:prstGeom>
          <a:ln w="19050" cap="rnd">
            <a:solidFill>
              <a:srgbClr val="000000"/>
            </a:solidFill>
            <a:prstDash val="solid"/>
            <a:headEnd type="none" w="sm" len="sm"/>
            <a:tailEnd type="none" w="sm" len="sm"/>
          </a:ln>
        </p:spPr>
      </p:sp>
      <p:sp>
        <p:nvSpPr>
          <p:cNvPr id="23" name="AutoShape 23"/>
          <p:cNvSpPr/>
          <p:nvPr/>
        </p:nvSpPr>
        <p:spPr>
          <a:xfrm>
            <a:off x="2861575" y="6953806"/>
            <a:ext cx="2096331" cy="0"/>
          </a:xfrm>
          <a:prstGeom prst="line">
            <a:avLst/>
          </a:prstGeom>
          <a:ln w="19050" cap="rnd">
            <a:solidFill>
              <a:srgbClr val="000000"/>
            </a:solidFill>
            <a:prstDash val="solid"/>
            <a:headEnd type="none" w="sm" len="sm"/>
            <a:tailEnd type="none" w="sm" len="sm"/>
          </a:ln>
        </p:spPr>
      </p:sp>
      <p:sp>
        <p:nvSpPr>
          <p:cNvPr id="24" name="AutoShape 24"/>
          <p:cNvSpPr/>
          <p:nvPr/>
        </p:nvSpPr>
        <p:spPr>
          <a:xfrm>
            <a:off x="2861575" y="7302841"/>
            <a:ext cx="2096331" cy="0"/>
          </a:xfrm>
          <a:prstGeom prst="line">
            <a:avLst/>
          </a:prstGeom>
          <a:ln w="19050" cap="rnd">
            <a:solidFill>
              <a:srgbClr val="000000"/>
            </a:solidFill>
            <a:prstDash val="solid"/>
            <a:headEnd type="none" w="sm" len="sm"/>
            <a:tailEnd type="none" w="sm" len="sm"/>
          </a:ln>
        </p:spPr>
      </p:sp>
      <p:sp>
        <p:nvSpPr>
          <p:cNvPr id="25" name="AutoShape 25"/>
          <p:cNvSpPr/>
          <p:nvPr/>
        </p:nvSpPr>
        <p:spPr>
          <a:xfrm>
            <a:off x="2861575" y="7651875"/>
            <a:ext cx="2096331" cy="0"/>
          </a:xfrm>
          <a:prstGeom prst="line">
            <a:avLst/>
          </a:prstGeom>
          <a:ln w="19050" cap="rnd">
            <a:solidFill>
              <a:srgbClr val="000000"/>
            </a:solidFill>
            <a:prstDash val="solid"/>
            <a:headEnd type="none" w="sm" len="sm"/>
            <a:tailEnd type="none" w="sm" len="sm"/>
          </a:ln>
        </p:spPr>
      </p:sp>
      <p:sp>
        <p:nvSpPr>
          <p:cNvPr id="26" name="AutoShape 26"/>
          <p:cNvSpPr/>
          <p:nvPr/>
        </p:nvSpPr>
        <p:spPr>
          <a:xfrm>
            <a:off x="2861575" y="8000909"/>
            <a:ext cx="2096331" cy="0"/>
          </a:xfrm>
          <a:prstGeom prst="line">
            <a:avLst/>
          </a:prstGeom>
          <a:ln w="19050" cap="rnd">
            <a:solidFill>
              <a:srgbClr val="000000"/>
            </a:solidFill>
            <a:prstDash val="solid"/>
            <a:headEnd type="none" w="sm" len="sm"/>
            <a:tailEnd type="none" w="sm" len="sm"/>
          </a:ln>
        </p:spPr>
      </p:sp>
      <p:sp>
        <p:nvSpPr>
          <p:cNvPr id="27" name="AutoShape 27"/>
          <p:cNvSpPr/>
          <p:nvPr/>
        </p:nvSpPr>
        <p:spPr>
          <a:xfrm>
            <a:off x="2861575" y="8349943"/>
            <a:ext cx="2096331" cy="0"/>
          </a:xfrm>
          <a:prstGeom prst="line">
            <a:avLst/>
          </a:prstGeom>
          <a:ln w="19050" cap="rnd">
            <a:solidFill>
              <a:srgbClr val="000000"/>
            </a:solidFill>
            <a:prstDash val="solid"/>
            <a:headEnd type="none" w="sm" len="sm"/>
            <a:tailEnd type="none" w="sm" len="sm"/>
          </a:ln>
        </p:spPr>
      </p:sp>
      <p:sp>
        <p:nvSpPr>
          <p:cNvPr id="28" name="AutoShape 28"/>
          <p:cNvSpPr/>
          <p:nvPr/>
        </p:nvSpPr>
        <p:spPr>
          <a:xfrm>
            <a:off x="2861575" y="8698978"/>
            <a:ext cx="2096331" cy="0"/>
          </a:xfrm>
          <a:prstGeom prst="line">
            <a:avLst/>
          </a:prstGeom>
          <a:ln w="19050" cap="rnd">
            <a:solidFill>
              <a:srgbClr val="000000"/>
            </a:solidFill>
            <a:prstDash val="solid"/>
            <a:headEnd type="none" w="sm" len="sm"/>
            <a:tailEnd type="none" w="sm" len="sm"/>
          </a:ln>
        </p:spPr>
      </p:sp>
      <p:sp>
        <p:nvSpPr>
          <p:cNvPr id="29" name="AutoShape 29"/>
          <p:cNvSpPr/>
          <p:nvPr/>
        </p:nvSpPr>
        <p:spPr>
          <a:xfrm>
            <a:off x="2861575" y="9048012"/>
            <a:ext cx="2096331" cy="0"/>
          </a:xfrm>
          <a:prstGeom prst="line">
            <a:avLst/>
          </a:prstGeom>
          <a:ln w="19050" cap="rnd">
            <a:solidFill>
              <a:srgbClr val="000000"/>
            </a:solidFill>
            <a:prstDash val="solid"/>
            <a:headEnd type="none" w="sm" len="sm"/>
            <a:tailEnd type="none" w="sm" len="sm"/>
          </a:ln>
        </p:spPr>
      </p:sp>
      <p:sp>
        <p:nvSpPr>
          <p:cNvPr id="30" name="AutoShape 30"/>
          <p:cNvSpPr/>
          <p:nvPr/>
        </p:nvSpPr>
        <p:spPr>
          <a:xfrm>
            <a:off x="2861575" y="9397046"/>
            <a:ext cx="2096331" cy="0"/>
          </a:xfrm>
          <a:prstGeom prst="line">
            <a:avLst/>
          </a:prstGeom>
          <a:ln w="19050" cap="rnd">
            <a:solidFill>
              <a:srgbClr val="000000"/>
            </a:solidFill>
            <a:prstDash val="solid"/>
            <a:headEnd type="none" w="sm" len="sm"/>
            <a:tailEnd type="none" w="sm" len="sm"/>
          </a:ln>
        </p:spPr>
      </p:sp>
      <p:sp>
        <p:nvSpPr>
          <p:cNvPr id="31" name="AutoShape 31"/>
          <p:cNvSpPr/>
          <p:nvPr/>
        </p:nvSpPr>
        <p:spPr>
          <a:xfrm>
            <a:off x="5073777" y="6953806"/>
            <a:ext cx="2096331" cy="0"/>
          </a:xfrm>
          <a:prstGeom prst="line">
            <a:avLst/>
          </a:prstGeom>
          <a:ln w="19050" cap="rnd">
            <a:solidFill>
              <a:srgbClr val="000000"/>
            </a:solidFill>
            <a:prstDash val="solid"/>
            <a:headEnd type="none" w="sm" len="sm"/>
            <a:tailEnd type="none" w="sm" len="sm"/>
          </a:ln>
        </p:spPr>
      </p:sp>
      <p:sp>
        <p:nvSpPr>
          <p:cNvPr id="32" name="AutoShape 32"/>
          <p:cNvSpPr/>
          <p:nvPr/>
        </p:nvSpPr>
        <p:spPr>
          <a:xfrm>
            <a:off x="5073777" y="7302841"/>
            <a:ext cx="2096331" cy="0"/>
          </a:xfrm>
          <a:prstGeom prst="line">
            <a:avLst/>
          </a:prstGeom>
          <a:ln w="19050" cap="rnd">
            <a:solidFill>
              <a:srgbClr val="000000"/>
            </a:solidFill>
            <a:prstDash val="solid"/>
            <a:headEnd type="none" w="sm" len="sm"/>
            <a:tailEnd type="none" w="sm" len="sm"/>
          </a:ln>
        </p:spPr>
      </p:sp>
      <p:sp>
        <p:nvSpPr>
          <p:cNvPr id="33" name="AutoShape 33"/>
          <p:cNvSpPr/>
          <p:nvPr/>
        </p:nvSpPr>
        <p:spPr>
          <a:xfrm>
            <a:off x="5073777" y="7651875"/>
            <a:ext cx="2096331" cy="0"/>
          </a:xfrm>
          <a:prstGeom prst="line">
            <a:avLst/>
          </a:prstGeom>
          <a:ln w="19050" cap="rnd">
            <a:solidFill>
              <a:srgbClr val="000000"/>
            </a:solidFill>
            <a:prstDash val="solid"/>
            <a:headEnd type="none" w="sm" len="sm"/>
            <a:tailEnd type="none" w="sm" len="sm"/>
          </a:ln>
        </p:spPr>
      </p:sp>
      <p:sp>
        <p:nvSpPr>
          <p:cNvPr id="34" name="AutoShape 34"/>
          <p:cNvSpPr/>
          <p:nvPr/>
        </p:nvSpPr>
        <p:spPr>
          <a:xfrm>
            <a:off x="5073777" y="8000909"/>
            <a:ext cx="2096331" cy="0"/>
          </a:xfrm>
          <a:prstGeom prst="line">
            <a:avLst/>
          </a:prstGeom>
          <a:ln w="19050" cap="rnd">
            <a:solidFill>
              <a:srgbClr val="000000"/>
            </a:solidFill>
            <a:prstDash val="solid"/>
            <a:headEnd type="none" w="sm" len="sm"/>
            <a:tailEnd type="none" w="sm" len="sm"/>
          </a:ln>
        </p:spPr>
      </p:sp>
      <p:sp>
        <p:nvSpPr>
          <p:cNvPr id="35" name="AutoShape 35"/>
          <p:cNvSpPr/>
          <p:nvPr/>
        </p:nvSpPr>
        <p:spPr>
          <a:xfrm>
            <a:off x="5073777" y="8349943"/>
            <a:ext cx="2096331" cy="0"/>
          </a:xfrm>
          <a:prstGeom prst="line">
            <a:avLst/>
          </a:prstGeom>
          <a:ln w="19050" cap="rnd">
            <a:solidFill>
              <a:srgbClr val="000000"/>
            </a:solidFill>
            <a:prstDash val="solid"/>
            <a:headEnd type="none" w="sm" len="sm"/>
            <a:tailEnd type="none" w="sm" len="sm"/>
          </a:ln>
        </p:spPr>
      </p:sp>
      <p:sp>
        <p:nvSpPr>
          <p:cNvPr id="36" name="AutoShape 36"/>
          <p:cNvSpPr/>
          <p:nvPr/>
        </p:nvSpPr>
        <p:spPr>
          <a:xfrm>
            <a:off x="5073777" y="8698978"/>
            <a:ext cx="2096331" cy="0"/>
          </a:xfrm>
          <a:prstGeom prst="line">
            <a:avLst/>
          </a:prstGeom>
          <a:ln w="19050" cap="rnd">
            <a:solidFill>
              <a:srgbClr val="000000"/>
            </a:solidFill>
            <a:prstDash val="solid"/>
            <a:headEnd type="none" w="sm" len="sm"/>
            <a:tailEnd type="none" w="sm" len="sm"/>
          </a:ln>
        </p:spPr>
      </p:sp>
      <p:sp>
        <p:nvSpPr>
          <p:cNvPr id="37" name="AutoShape 37"/>
          <p:cNvSpPr/>
          <p:nvPr/>
        </p:nvSpPr>
        <p:spPr>
          <a:xfrm>
            <a:off x="5073777" y="9048012"/>
            <a:ext cx="2096331" cy="0"/>
          </a:xfrm>
          <a:prstGeom prst="line">
            <a:avLst/>
          </a:prstGeom>
          <a:ln w="19050" cap="rnd">
            <a:solidFill>
              <a:srgbClr val="000000"/>
            </a:solidFill>
            <a:prstDash val="solid"/>
            <a:headEnd type="none" w="sm" len="sm"/>
            <a:tailEnd type="none" w="sm" len="sm"/>
          </a:ln>
        </p:spPr>
      </p:sp>
      <p:sp>
        <p:nvSpPr>
          <p:cNvPr id="38" name="AutoShape 38"/>
          <p:cNvSpPr/>
          <p:nvPr/>
        </p:nvSpPr>
        <p:spPr>
          <a:xfrm>
            <a:off x="5073777" y="9397046"/>
            <a:ext cx="2096331" cy="0"/>
          </a:xfrm>
          <a:prstGeom prst="line">
            <a:avLst/>
          </a:prstGeom>
          <a:ln w="19050" cap="rnd">
            <a:solidFill>
              <a:srgbClr val="000000"/>
            </a:solidFill>
            <a:prstDash val="solid"/>
            <a:headEnd type="none" w="sm" len="sm"/>
            <a:tailEnd type="none" w="sm" len="sm"/>
          </a:ln>
        </p:spPr>
      </p:sp>
      <p:sp>
        <p:nvSpPr>
          <p:cNvPr id="39" name="TextBox 39"/>
          <p:cNvSpPr txBox="1"/>
          <p:nvPr/>
        </p:nvSpPr>
        <p:spPr>
          <a:xfrm>
            <a:off x="0" y="234903"/>
            <a:ext cx="7772400" cy="756031"/>
          </a:xfrm>
          <a:prstGeom prst="rect">
            <a:avLst/>
          </a:prstGeom>
        </p:spPr>
        <p:txBody>
          <a:bodyPr lIns="0" tIns="0" rIns="0" bIns="0" rtlCol="0" anchor="t">
            <a:spAutoFit/>
          </a:bodyPr>
          <a:lstStyle/>
          <a:p>
            <a:pPr marL="0" lvl="0" indent="0" algn="ctr">
              <a:lnSpc>
                <a:spcPts val="2912"/>
              </a:lnSpc>
              <a:spcBef>
                <a:spcPct val="0"/>
              </a:spcBef>
            </a:pPr>
            <a:r>
              <a:rPr lang="en-US" sz="3200" spc="460">
                <a:solidFill>
                  <a:srgbClr val="5E17EB"/>
                </a:solidFill>
                <a:latin typeface="Canva Sans"/>
                <a:ea typeface="Canva Sans"/>
                <a:cs typeface="Canva Sans"/>
                <a:sym typeface="Canva Sans"/>
              </a:rPr>
              <a:t>DIVINITY VIRTUES </a:t>
            </a:r>
            <a:r>
              <a:rPr lang="en-US" sz="3200" u="none" spc="460">
                <a:solidFill>
                  <a:srgbClr val="5E17EB"/>
                </a:solidFill>
                <a:latin typeface="Canva Sans"/>
                <a:ea typeface="Canva Sans"/>
                <a:cs typeface="Canva Sans"/>
                <a:sym typeface="Canva Sans"/>
              </a:rPr>
              <a:t>GOAL TRACKER</a:t>
            </a:r>
          </a:p>
        </p:txBody>
      </p:sp>
      <p:sp>
        <p:nvSpPr>
          <p:cNvPr id="40" name="TextBox 40"/>
          <p:cNvSpPr txBox="1"/>
          <p:nvPr/>
        </p:nvSpPr>
        <p:spPr>
          <a:xfrm>
            <a:off x="3108033" y="1660497"/>
            <a:ext cx="1429790" cy="23861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LARGE GOAL</a:t>
            </a:r>
          </a:p>
        </p:txBody>
      </p:sp>
      <p:sp>
        <p:nvSpPr>
          <p:cNvPr id="41" name="TextBox 41"/>
          <p:cNvSpPr txBox="1"/>
          <p:nvPr/>
        </p:nvSpPr>
        <p:spPr>
          <a:xfrm>
            <a:off x="691452" y="3220448"/>
            <a:ext cx="1429790" cy="238613"/>
          </a:xfrm>
          <a:prstGeom prst="rect">
            <a:avLst/>
          </a:prstGeom>
        </p:spPr>
        <p:txBody>
          <a:bodyPr lIns="0" tIns="0" rIns="0" bIns="0" rtlCol="0" anchor="t">
            <a:spAutoFit/>
          </a:bodyPr>
          <a:lstStyle/>
          <a:p>
            <a:pPr marL="0" lvl="0" indent="0" algn="l">
              <a:lnSpc>
                <a:spcPts val="1907"/>
              </a:lnSpc>
              <a:spcBef>
                <a:spcPct val="0"/>
              </a:spcBef>
            </a:pPr>
            <a:r>
              <a:rPr lang="en-US" sz="1315" spc="197">
                <a:solidFill>
                  <a:srgbClr val="000000"/>
                </a:solidFill>
                <a:latin typeface="Montserrat Classic"/>
                <a:ea typeface="Montserrat Classic"/>
                <a:cs typeface="Montserrat Classic"/>
                <a:sym typeface="Montserrat Classic"/>
              </a:rPr>
              <a:t>DEADLINE:</a:t>
            </a:r>
          </a:p>
        </p:txBody>
      </p:sp>
      <p:sp>
        <p:nvSpPr>
          <p:cNvPr id="42" name="TextBox 42"/>
          <p:cNvSpPr txBox="1"/>
          <p:nvPr/>
        </p:nvSpPr>
        <p:spPr>
          <a:xfrm>
            <a:off x="4056111" y="3220448"/>
            <a:ext cx="1429790" cy="238613"/>
          </a:xfrm>
          <a:prstGeom prst="rect">
            <a:avLst/>
          </a:prstGeom>
        </p:spPr>
        <p:txBody>
          <a:bodyPr lIns="0" tIns="0" rIns="0" bIns="0" rtlCol="0" anchor="t">
            <a:spAutoFit/>
          </a:bodyPr>
          <a:lstStyle/>
          <a:p>
            <a:pPr marL="0" lvl="0" indent="0" algn="l">
              <a:lnSpc>
                <a:spcPts val="1907"/>
              </a:lnSpc>
              <a:spcBef>
                <a:spcPct val="0"/>
              </a:spcBef>
            </a:pPr>
            <a:r>
              <a:rPr lang="en-US" sz="1315" spc="197">
                <a:solidFill>
                  <a:srgbClr val="000000"/>
                </a:solidFill>
                <a:latin typeface="Montserrat Classic"/>
                <a:ea typeface="Montserrat Classic"/>
                <a:cs typeface="Montserrat Classic"/>
                <a:sym typeface="Montserrat Classic"/>
              </a:rPr>
              <a:t>ACHIEVED?</a:t>
            </a:r>
          </a:p>
        </p:txBody>
      </p:sp>
      <p:sp>
        <p:nvSpPr>
          <p:cNvPr id="43" name="TextBox 43"/>
          <p:cNvSpPr txBox="1"/>
          <p:nvPr/>
        </p:nvSpPr>
        <p:spPr>
          <a:xfrm>
            <a:off x="942570" y="5945079"/>
            <a:ext cx="1429790" cy="723179"/>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MINI GOAL</a:t>
            </a:r>
          </a:p>
        </p:txBody>
      </p:sp>
      <p:sp>
        <p:nvSpPr>
          <p:cNvPr id="44" name="TextBox 44"/>
          <p:cNvSpPr txBox="1"/>
          <p:nvPr/>
        </p:nvSpPr>
        <p:spPr>
          <a:xfrm>
            <a:off x="923520" y="4357881"/>
            <a:ext cx="1429790" cy="23861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GOAL</a:t>
            </a:r>
          </a:p>
        </p:txBody>
      </p:sp>
      <p:sp>
        <p:nvSpPr>
          <p:cNvPr id="45" name="TextBox 45"/>
          <p:cNvSpPr txBox="1"/>
          <p:nvPr/>
        </p:nvSpPr>
        <p:spPr>
          <a:xfrm>
            <a:off x="3171305" y="4359345"/>
            <a:ext cx="1429790"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GOAL 2</a:t>
            </a:r>
          </a:p>
        </p:txBody>
      </p:sp>
      <p:sp>
        <p:nvSpPr>
          <p:cNvPr id="46" name="TextBox 46"/>
          <p:cNvSpPr txBox="1"/>
          <p:nvPr/>
        </p:nvSpPr>
        <p:spPr>
          <a:xfrm>
            <a:off x="5404802" y="4359345"/>
            <a:ext cx="1429790" cy="235684"/>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MINI GOAL 3</a:t>
            </a:r>
          </a:p>
        </p:txBody>
      </p:sp>
      <p:sp>
        <p:nvSpPr>
          <p:cNvPr id="47" name="TextBox 47"/>
          <p:cNvSpPr txBox="1"/>
          <p:nvPr/>
        </p:nvSpPr>
        <p:spPr>
          <a:xfrm>
            <a:off x="3194846" y="5949472"/>
            <a:ext cx="1429790" cy="71439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 STEPS TO ACHIEVE MINI GOAL 2</a:t>
            </a:r>
          </a:p>
        </p:txBody>
      </p:sp>
      <p:sp>
        <p:nvSpPr>
          <p:cNvPr id="48" name="TextBox 48"/>
          <p:cNvSpPr txBox="1"/>
          <p:nvPr/>
        </p:nvSpPr>
        <p:spPr>
          <a:xfrm>
            <a:off x="5407048" y="5949472"/>
            <a:ext cx="1429790" cy="714393"/>
          </a:xfrm>
          <a:prstGeom prst="rect">
            <a:avLst/>
          </a:prstGeom>
        </p:spPr>
        <p:txBody>
          <a:bodyPr lIns="0" tIns="0" rIns="0" bIns="0" rtlCol="0" anchor="t">
            <a:spAutoFit/>
          </a:bodyPr>
          <a:lstStyle/>
          <a:p>
            <a:pPr marL="0" lvl="0" indent="0" algn="ctr">
              <a:lnSpc>
                <a:spcPts val="1907"/>
              </a:lnSpc>
              <a:spcBef>
                <a:spcPct val="0"/>
              </a:spcBef>
            </a:pPr>
            <a:r>
              <a:rPr lang="en-US" sz="1315" spc="197">
                <a:solidFill>
                  <a:srgbClr val="000000"/>
                </a:solidFill>
                <a:latin typeface="Montserrat Classic"/>
                <a:ea typeface="Montserrat Classic"/>
                <a:cs typeface="Montserrat Classic"/>
                <a:sym typeface="Montserrat Classic"/>
              </a:rPr>
              <a:t>STEPS TO ACHIEVE MINI GOAL 3</a:t>
            </a:r>
          </a:p>
        </p:txBody>
      </p:sp>
      <p:grpSp>
        <p:nvGrpSpPr>
          <p:cNvPr id="49" name="Group 49"/>
          <p:cNvGrpSpPr/>
          <p:nvPr/>
        </p:nvGrpSpPr>
        <p:grpSpPr>
          <a:xfrm>
            <a:off x="605795" y="6724055"/>
            <a:ext cx="168332" cy="168332"/>
            <a:chOff x="0" y="0"/>
            <a:chExt cx="6350000" cy="6350000"/>
          </a:xfrm>
        </p:grpSpPr>
        <p:sp>
          <p:nvSpPr>
            <p:cNvPr id="50" name="Freeform 5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1" name="Group 51"/>
          <p:cNvGrpSpPr/>
          <p:nvPr/>
        </p:nvGrpSpPr>
        <p:grpSpPr>
          <a:xfrm>
            <a:off x="605795" y="7074609"/>
            <a:ext cx="168332" cy="168332"/>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3" name="Group 53"/>
          <p:cNvGrpSpPr/>
          <p:nvPr/>
        </p:nvGrpSpPr>
        <p:grpSpPr>
          <a:xfrm>
            <a:off x="605795" y="7425163"/>
            <a:ext cx="168332" cy="168332"/>
            <a:chOff x="0" y="0"/>
            <a:chExt cx="6350000" cy="6350000"/>
          </a:xfrm>
        </p:grpSpPr>
        <p:sp>
          <p:nvSpPr>
            <p:cNvPr id="54" name="Freeform 5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5" name="Group 55"/>
          <p:cNvGrpSpPr/>
          <p:nvPr/>
        </p:nvGrpSpPr>
        <p:grpSpPr>
          <a:xfrm>
            <a:off x="605795" y="7775718"/>
            <a:ext cx="168332" cy="168332"/>
            <a:chOff x="0" y="0"/>
            <a:chExt cx="6350000" cy="6350000"/>
          </a:xfrm>
        </p:grpSpPr>
        <p:sp>
          <p:nvSpPr>
            <p:cNvPr id="56" name="Freeform 5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7" name="Group 57"/>
          <p:cNvGrpSpPr/>
          <p:nvPr/>
        </p:nvGrpSpPr>
        <p:grpSpPr>
          <a:xfrm>
            <a:off x="605795" y="8126272"/>
            <a:ext cx="168332" cy="168332"/>
            <a:chOff x="0" y="0"/>
            <a:chExt cx="6350000" cy="6350000"/>
          </a:xfrm>
        </p:grpSpPr>
        <p:sp>
          <p:nvSpPr>
            <p:cNvPr id="58" name="Freeform 5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59" name="Group 59"/>
          <p:cNvGrpSpPr/>
          <p:nvPr/>
        </p:nvGrpSpPr>
        <p:grpSpPr>
          <a:xfrm>
            <a:off x="605795" y="8476826"/>
            <a:ext cx="168332" cy="168332"/>
            <a:chOff x="0" y="0"/>
            <a:chExt cx="6350000" cy="6350000"/>
          </a:xfrm>
        </p:grpSpPr>
        <p:sp>
          <p:nvSpPr>
            <p:cNvPr id="60" name="Freeform 6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1" name="Group 61"/>
          <p:cNvGrpSpPr/>
          <p:nvPr/>
        </p:nvGrpSpPr>
        <p:grpSpPr>
          <a:xfrm>
            <a:off x="605795" y="8827380"/>
            <a:ext cx="168332" cy="168332"/>
            <a:chOff x="0" y="0"/>
            <a:chExt cx="6350000" cy="6350000"/>
          </a:xfrm>
        </p:grpSpPr>
        <p:sp>
          <p:nvSpPr>
            <p:cNvPr id="62" name="Freeform 6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3" name="Group 63"/>
          <p:cNvGrpSpPr/>
          <p:nvPr/>
        </p:nvGrpSpPr>
        <p:grpSpPr>
          <a:xfrm>
            <a:off x="605795" y="9177934"/>
            <a:ext cx="168332" cy="168332"/>
            <a:chOff x="0" y="0"/>
            <a:chExt cx="6350000" cy="6350000"/>
          </a:xfrm>
        </p:grpSpPr>
        <p:sp>
          <p:nvSpPr>
            <p:cNvPr id="64" name="Freeform 6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5" name="Group 65"/>
          <p:cNvGrpSpPr/>
          <p:nvPr/>
        </p:nvGrpSpPr>
        <p:grpSpPr>
          <a:xfrm>
            <a:off x="2892206" y="6724055"/>
            <a:ext cx="168332" cy="168332"/>
            <a:chOff x="0" y="0"/>
            <a:chExt cx="6350000" cy="6350000"/>
          </a:xfrm>
        </p:grpSpPr>
        <p:sp>
          <p:nvSpPr>
            <p:cNvPr id="66" name="Freeform 6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7" name="Group 67"/>
          <p:cNvGrpSpPr/>
          <p:nvPr/>
        </p:nvGrpSpPr>
        <p:grpSpPr>
          <a:xfrm>
            <a:off x="2892206" y="7074609"/>
            <a:ext cx="168332" cy="168332"/>
            <a:chOff x="0" y="0"/>
            <a:chExt cx="6350000" cy="6350000"/>
          </a:xfrm>
        </p:grpSpPr>
        <p:sp>
          <p:nvSpPr>
            <p:cNvPr id="68" name="Freeform 6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69" name="Group 69"/>
          <p:cNvGrpSpPr/>
          <p:nvPr/>
        </p:nvGrpSpPr>
        <p:grpSpPr>
          <a:xfrm>
            <a:off x="2892206" y="7425163"/>
            <a:ext cx="168332" cy="168332"/>
            <a:chOff x="0" y="0"/>
            <a:chExt cx="6350000" cy="6350000"/>
          </a:xfrm>
        </p:grpSpPr>
        <p:sp>
          <p:nvSpPr>
            <p:cNvPr id="70" name="Freeform 7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1" name="Group 71"/>
          <p:cNvGrpSpPr/>
          <p:nvPr/>
        </p:nvGrpSpPr>
        <p:grpSpPr>
          <a:xfrm>
            <a:off x="2892206" y="7775718"/>
            <a:ext cx="168332" cy="168332"/>
            <a:chOff x="0" y="0"/>
            <a:chExt cx="6350000" cy="6350000"/>
          </a:xfrm>
        </p:grpSpPr>
        <p:sp>
          <p:nvSpPr>
            <p:cNvPr id="72" name="Freeform 7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3" name="Group 73"/>
          <p:cNvGrpSpPr/>
          <p:nvPr/>
        </p:nvGrpSpPr>
        <p:grpSpPr>
          <a:xfrm>
            <a:off x="2892206" y="8126272"/>
            <a:ext cx="168332" cy="168332"/>
            <a:chOff x="0" y="0"/>
            <a:chExt cx="6350000" cy="6350000"/>
          </a:xfrm>
        </p:grpSpPr>
        <p:sp>
          <p:nvSpPr>
            <p:cNvPr id="74" name="Freeform 7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5" name="Group 75"/>
          <p:cNvGrpSpPr/>
          <p:nvPr/>
        </p:nvGrpSpPr>
        <p:grpSpPr>
          <a:xfrm>
            <a:off x="2892206" y="8476826"/>
            <a:ext cx="168332" cy="168332"/>
            <a:chOff x="0" y="0"/>
            <a:chExt cx="6350000" cy="6350000"/>
          </a:xfrm>
        </p:grpSpPr>
        <p:sp>
          <p:nvSpPr>
            <p:cNvPr id="76" name="Freeform 7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7" name="Group 77"/>
          <p:cNvGrpSpPr/>
          <p:nvPr/>
        </p:nvGrpSpPr>
        <p:grpSpPr>
          <a:xfrm>
            <a:off x="2892206" y="8827380"/>
            <a:ext cx="168332" cy="168332"/>
            <a:chOff x="0" y="0"/>
            <a:chExt cx="6350000" cy="6350000"/>
          </a:xfrm>
        </p:grpSpPr>
        <p:sp>
          <p:nvSpPr>
            <p:cNvPr id="78" name="Freeform 7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9" name="Group 79"/>
          <p:cNvGrpSpPr/>
          <p:nvPr/>
        </p:nvGrpSpPr>
        <p:grpSpPr>
          <a:xfrm>
            <a:off x="2892206" y="9177934"/>
            <a:ext cx="168332" cy="168332"/>
            <a:chOff x="0" y="0"/>
            <a:chExt cx="6350000" cy="6350000"/>
          </a:xfrm>
        </p:grpSpPr>
        <p:sp>
          <p:nvSpPr>
            <p:cNvPr id="80" name="Freeform 8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1" name="Group 81"/>
          <p:cNvGrpSpPr/>
          <p:nvPr/>
        </p:nvGrpSpPr>
        <p:grpSpPr>
          <a:xfrm>
            <a:off x="5122470" y="6724055"/>
            <a:ext cx="168332" cy="168332"/>
            <a:chOff x="0" y="0"/>
            <a:chExt cx="6350000" cy="6350000"/>
          </a:xfrm>
        </p:grpSpPr>
        <p:sp>
          <p:nvSpPr>
            <p:cNvPr id="82" name="Freeform 8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3" name="Group 83"/>
          <p:cNvGrpSpPr/>
          <p:nvPr/>
        </p:nvGrpSpPr>
        <p:grpSpPr>
          <a:xfrm>
            <a:off x="5122470" y="7074609"/>
            <a:ext cx="168332" cy="168332"/>
            <a:chOff x="0" y="0"/>
            <a:chExt cx="6350000" cy="6350000"/>
          </a:xfrm>
        </p:grpSpPr>
        <p:sp>
          <p:nvSpPr>
            <p:cNvPr id="84" name="Freeform 8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5" name="Group 85"/>
          <p:cNvGrpSpPr/>
          <p:nvPr/>
        </p:nvGrpSpPr>
        <p:grpSpPr>
          <a:xfrm>
            <a:off x="5122470" y="7425163"/>
            <a:ext cx="168332" cy="168332"/>
            <a:chOff x="0" y="0"/>
            <a:chExt cx="6350000" cy="6350000"/>
          </a:xfrm>
        </p:grpSpPr>
        <p:sp>
          <p:nvSpPr>
            <p:cNvPr id="86" name="Freeform 8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7" name="Group 87"/>
          <p:cNvGrpSpPr/>
          <p:nvPr/>
        </p:nvGrpSpPr>
        <p:grpSpPr>
          <a:xfrm>
            <a:off x="5122470" y="7775718"/>
            <a:ext cx="168332" cy="168332"/>
            <a:chOff x="0" y="0"/>
            <a:chExt cx="6350000" cy="6350000"/>
          </a:xfrm>
        </p:grpSpPr>
        <p:sp>
          <p:nvSpPr>
            <p:cNvPr id="88" name="Freeform 8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9" name="Group 89"/>
          <p:cNvGrpSpPr/>
          <p:nvPr/>
        </p:nvGrpSpPr>
        <p:grpSpPr>
          <a:xfrm>
            <a:off x="5122470" y="8126272"/>
            <a:ext cx="168332" cy="168332"/>
            <a:chOff x="0" y="0"/>
            <a:chExt cx="6350000" cy="6350000"/>
          </a:xfrm>
        </p:grpSpPr>
        <p:sp>
          <p:nvSpPr>
            <p:cNvPr id="90" name="Freeform 9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1" name="Group 91"/>
          <p:cNvGrpSpPr/>
          <p:nvPr/>
        </p:nvGrpSpPr>
        <p:grpSpPr>
          <a:xfrm>
            <a:off x="5122470" y="8476826"/>
            <a:ext cx="168332" cy="168332"/>
            <a:chOff x="0" y="0"/>
            <a:chExt cx="6350000" cy="6350000"/>
          </a:xfrm>
        </p:grpSpPr>
        <p:sp>
          <p:nvSpPr>
            <p:cNvPr id="92" name="Freeform 9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3" name="Group 93"/>
          <p:cNvGrpSpPr/>
          <p:nvPr/>
        </p:nvGrpSpPr>
        <p:grpSpPr>
          <a:xfrm>
            <a:off x="5122470" y="8827380"/>
            <a:ext cx="168332" cy="168332"/>
            <a:chOff x="0" y="0"/>
            <a:chExt cx="6350000" cy="6350000"/>
          </a:xfrm>
        </p:grpSpPr>
        <p:sp>
          <p:nvSpPr>
            <p:cNvPr id="94" name="Freeform 9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95" name="Group 95"/>
          <p:cNvGrpSpPr/>
          <p:nvPr/>
        </p:nvGrpSpPr>
        <p:grpSpPr>
          <a:xfrm>
            <a:off x="5122470" y="9177934"/>
            <a:ext cx="168332" cy="168332"/>
            <a:chOff x="0" y="0"/>
            <a:chExt cx="6350000" cy="6350000"/>
          </a:xfrm>
        </p:grpSpPr>
        <p:sp>
          <p:nvSpPr>
            <p:cNvPr id="96" name="Freeform 9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97" name="TextBox 97"/>
          <p:cNvSpPr txBox="1"/>
          <p:nvPr/>
        </p:nvSpPr>
        <p:spPr>
          <a:xfrm>
            <a:off x="0" y="9444990"/>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Q1 GOALS YEAR 1</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30396" y="9417199"/>
            <a:ext cx="43552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Q2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08587" y="9460513"/>
            <a:ext cx="43552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0" y="-250031"/>
            <a:ext cx="8343900" cy="1887009"/>
            <a:chOff x="0" y="0"/>
            <a:chExt cx="6571931" cy="1486271"/>
          </a:xfrm>
        </p:grpSpPr>
        <p:sp>
          <p:nvSpPr>
            <p:cNvPr id="3" name="Freeform 3"/>
            <p:cNvSpPr/>
            <p:nvPr/>
          </p:nvSpPr>
          <p:spPr>
            <a:xfrm>
              <a:off x="0" y="0"/>
              <a:ext cx="6571931" cy="1486271"/>
            </a:xfrm>
            <a:custGeom>
              <a:avLst/>
              <a:gdLst/>
              <a:ahLst/>
              <a:cxnLst/>
              <a:rect l="l" t="t" r="r" b="b"/>
              <a:pathLst>
                <a:path w="6571931" h="1486271">
                  <a:moveTo>
                    <a:pt x="0" y="0"/>
                  </a:moveTo>
                  <a:lnTo>
                    <a:pt x="6571931" y="0"/>
                  </a:lnTo>
                  <a:lnTo>
                    <a:pt x="6571931" y="1486271"/>
                  </a:lnTo>
                  <a:lnTo>
                    <a:pt x="0" y="1486271"/>
                  </a:lnTo>
                  <a:close/>
                </a:path>
              </a:pathLst>
            </a:custGeom>
            <a:solidFill>
              <a:srgbClr val="F4F0EB"/>
            </a:solidFill>
          </p:spPr>
        </p:sp>
      </p:grpSp>
      <p:sp>
        <p:nvSpPr>
          <p:cNvPr id="4" name="TextBox 4"/>
          <p:cNvSpPr txBox="1"/>
          <p:nvPr/>
        </p:nvSpPr>
        <p:spPr>
          <a:xfrm>
            <a:off x="2658038" y="468828"/>
            <a:ext cx="2840735" cy="522036"/>
          </a:xfrm>
          <a:prstGeom prst="rect">
            <a:avLst/>
          </a:prstGeom>
        </p:spPr>
        <p:txBody>
          <a:bodyPr lIns="0" tIns="0" rIns="0" bIns="0" rtlCol="0" anchor="t">
            <a:spAutoFit/>
          </a:bodyPr>
          <a:lstStyle/>
          <a:p>
            <a:pPr marL="0" lvl="0" indent="0" algn="ctr">
              <a:lnSpc>
                <a:spcPts val="3814"/>
              </a:lnSpc>
              <a:spcBef>
                <a:spcPct val="0"/>
              </a:spcBef>
            </a:pPr>
            <a:r>
              <a:rPr lang="en-US" sz="3932" spc="778">
                <a:solidFill>
                  <a:srgbClr val="000000"/>
                </a:solidFill>
                <a:latin typeface="Tenor Sans"/>
                <a:ea typeface="Tenor Sans"/>
                <a:cs typeface="Tenor Sans"/>
                <a:sym typeface="Tenor Sans"/>
              </a:rPr>
              <a:t>PILLARS</a:t>
            </a:r>
          </a:p>
        </p:txBody>
      </p:sp>
      <p:sp>
        <p:nvSpPr>
          <p:cNvPr id="5" name="TextBox 5"/>
          <p:cNvSpPr txBox="1"/>
          <p:nvPr/>
        </p:nvSpPr>
        <p:spPr>
          <a:xfrm rot="-457692">
            <a:off x="1834559" y="519750"/>
            <a:ext cx="865437" cy="797159"/>
          </a:xfrm>
          <a:prstGeom prst="rect">
            <a:avLst/>
          </a:prstGeom>
        </p:spPr>
        <p:txBody>
          <a:bodyPr lIns="0" tIns="0" rIns="0" bIns="0" rtlCol="0" anchor="t">
            <a:spAutoFit/>
          </a:bodyPr>
          <a:lstStyle/>
          <a:p>
            <a:pPr marL="0" lvl="0" indent="0" algn="ctr">
              <a:lnSpc>
                <a:spcPts val="6781"/>
              </a:lnSpc>
              <a:spcBef>
                <a:spcPct val="0"/>
              </a:spcBef>
            </a:pPr>
            <a:r>
              <a:rPr lang="en-US" sz="4319">
                <a:solidFill>
                  <a:srgbClr val="5E17EB"/>
                </a:solidFill>
                <a:latin typeface="Eyesome Script"/>
                <a:ea typeface="Eyesome Script"/>
                <a:cs typeface="Eyesome Script"/>
                <a:sym typeface="Eyesome Script"/>
              </a:rPr>
              <a:t>The</a:t>
            </a:r>
          </a:p>
        </p:txBody>
      </p:sp>
      <p:sp>
        <p:nvSpPr>
          <p:cNvPr id="6" name="TextBox 6"/>
          <p:cNvSpPr txBox="1"/>
          <p:nvPr/>
        </p:nvSpPr>
        <p:spPr>
          <a:xfrm>
            <a:off x="1383670" y="1059553"/>
            <a:ext cx="4799714" cy="797159"/>
          </a:xfrm>
          <a:prstGeom prst="rect">
            <a:avLst/>
          </a:prstGeom>
        </p:spPr>
        <p:txBody>
          <a:bodyPr lIns="0" tIns="0" rIns="0" bIns="0" rtlCol="0" anchor="t">
            <a:spAutoFit/>
          </a:bodyPr>
          <a:lstStyle/>
          <a:p>
            <a:pPr marL="0" lvl="0" indent="0" algn="ctr">
              <a:lnSpc>
                <a:spcPts val="6781"/>
              </a:lnSpc>
              <a:spcBef>
                <a:spcPct val="0"/>
              </a:spcBef>
            </a:pPr>
            <a:r>
              <a:rPr lang="en-US" sz="4319">
                <a:solidFill>
                  <a:srgbClr val="5E17EB"/>
                </a:solidFill>
                <a:latin typeface="Eyesome Script"/>
                <a:ea typeface="Eyesome Script"/>
                <a:cs typeface="Eyesome Script"/>
                <a:sym typeface="Eyesome Script"/>
              </a:rPr>
              <a:t>of Divinity Virtue</a:t>
            </a:r>
          </a:p>
        </p:txBody>
      </p:sp>
      <p:sp>
        <p:nvSpPr>
          <p:cNvPr id="7" name="TextBox 7"/>
          <p:cNvSpPr txBox="1"/>
          <p:nvPr/>
        </p:nvSpPr>
        <p:spPr>
          <a:xfrm>
            <a:off x="2984757" y="1832412"/>
            <a:ext cx="1665387" cy="424036"/>
          </a:xfrm>
          <a:prstGeom prst="rect">
            <a:avLst/>
          </a:prstGeom>
        </p:spPr>
        <p:txBody>
          <a:bodyPr lIns="0" tIns="0" rIns="0" bIns="0" rtlCol="0" anchor="t">
            <a:spAutoFit/>
          </a:bodyPr>
          <a:lstStyle/>
          <a:p>
            <a:pPr marL="0" lvl="0" indent="0" algn="l">
              <a:lnSpc>
                <a:spcPts val="3010"/>
              </a:lnSpc>
              <a:spcBef>
                <a:spcPct val="0"/>
              </a:spcBef>
            </a:pPr>
            <a:r>
              <a:rPr lang="en-US" sz="3103">
                <a:solidFill>
                  <a:srgbClr val="000000"/>
                </a:solidFill>
                <a:latin typeface="Tenor Sans"/>
                <a:ea typeface="Tenor Sans"/>
                <a:cs typeface="Tenor Sans"/>
                <a:sym typeface="Tenor Sans"/>
              </a:rPr>
              <a:t>Triggers:</a:t>
            </a:r>
          </a:p>
        </p:txBody>
      </p:sp>
      <p:sp>
        <p:nvSpPr>
          <p:cNvPr id="8" name="TextBox 8"/>
          <p:cNvSpPr txBox="1"/>
          <p:nvPr/>
        </p:nvSpPr>
        <p:spPr>
          <a:xfrm>
            <a:off x="2984757" y="2136472"/>
            <a:ext cx="3771900" cy="1249257"/>
          </a:xfrm>
          <a:prstGeom prst="rect">
            <a:avLst/>
          </a:prstGeom>
        </p:spPr>
        <p:txBody>
          <a:bodyPr lIns="0" tIns="0" rIns="0" bIns="0" rtlCol="0" anchor="t">
            <a:spAutoFit/>
          </a:bodyPr>
          <a:lstStyle/>
          <a:p>
            <a:pPr algn="l">
              <a:lnSpc>
                <a:spcPts val="1493"/>
              </a:lnSpc>
            </a:pPr>
            <a:endParaRPr/>
          </a:p>
          <a:p>
            <a:pPr marL="0" lvl="0" indent="0" algn="l">
              <a:lnSpc>
                <a:spcPts val="1493"/>
              </a:lnSpc>
              <a:spcBef>
                <a:spcPct val="0"/>
              </a:spcBef>
            </a:pPr>
            <a:r>
              <a:rPr lang="en-US" sz="1066">
                <a:solidFill>
                  <a:srgbClr val="000000"/>
                </a:solidFill>
                <a:latin typeface="Canva Sans Bold"/>
                <a:ea typeface="Canva Sans Bold"/>
                <a:cs typeface="Canva Sans Bold"/>
                <a:sym typeface="Canva Sans Bold"/>
              </a:rPr>
              <a:t>Handling triggers involves recognizing and effectively managing situations, thoughts, or stimuli that may provoke negative emotions or behaviors. It's a process of developing coping strategies and mindfulness techniques to respond constructively to triggers, rather than reacting impulsively.</a:t>
            </a:r>
          </a:p>
        </p:txBody>
      </p:sp>
      <p:sp>
        <p:nvSpPr>
          <p:cNvPr id="9" name="TextBox 9"/>
          <p:cNvSpPr txBox="1"/>
          <p:nvPr/>
        </p:nvSpPr>
        <p:spPr>
          <a:xfrm>
            <a:off x="2984757" y="3893988"/>
            <a:ext cx="1330672" cy="424036"/>
          </a:xfrm>
          <a:prstGeom prst="rect">
            <a:avLst/>
          </a:prstGeom>
        </p:spPr>
        <p:txBody>
          <a:bodyPr lIns="0" tIns="0" rIns="0" bIns="0" rtlCol="0" anchor="t">
            <a:spAutoFit/>
          </a:bodyPr>
          <a:lstStyle/>
          <a:p>
            <a:pPr marL="0" lvl="0" indent="0" algn="l">
              <a:lnSpc>
                <a:spcPts val="3010"/>
              </a:lnSpc>
              <a:spcBef>
                <a:spcPct val="0"/>
              </a:spcBef>
            </a:pPr>
            <a:r>
              <a:rPr lang="en-US" sz="3103">
                <a:solidFill>
                  <a:srgbClr val="000000"/>
                </a:solidFill>
                <a:latin typeface="Tenor Sans"/>
                <a:ea typeface="Tenor Sans"/>
                <a:cs typeface="Tenor Sans"/>
                <a:sym typeface="Tenor Sans"/>
              </a:rPr>
              <a:t>Habits:</a:t>
            </a:r>
          </a:p>
        </p:txBody>
      </p:sp>
      <p:sp>
        <p:nvSpPr>
          <p:cNvPr id="10" name="TextBox 10"/>
          <p:cNvSpPr txBox="1"/>
          <p:nvPr/>
        </p:nvSpPr>
        <p:spPr>
          <a:xfrm>
            <a:off x="2984757" y="4407616"/>
            <a:ext cx="3771900" cy="887307"/>
          </a:xfrm>
          <a:prstGeom prst="rect">
            <a:avLst/>
          </a:prstGeom>
        </p:spPr>
        <p:txBody>
          <a:bodyPr lIns="0" tIns="0" rIns="0" bIns="0" rtlCol="0" anchor="t">
            <a:spAutoFit/>
          </a:bodyPr>
          <a:lstStyle/>
          <a:p>
            <a:pPr marL="0" lvl="0" indent="0" algn="l">
              <a:lnSpc>
                <a:spcPts val="1493"/>
              </a:lnSpc>
              <a:spcBef>
                <a:spcPct val="0"/>
              </a:spcBef>
            </a:pPr>
            <a:r>
              <a:rPr lang="en-US" sz="1066">
                <a:solidFill>
                  <a:srgbClr val="000000"/>
                </a:solidFill>
                <a:latin typeface="Canva Sans Bold"/>
                <a:ea typeface="Canva Sans Bold"/>
                <a:cs typeface="Canva Sans Bold"/>
                <a:sym typeface="Canva Sans Bold"/>
              </a:rPr>
              <a:t>Handling habits involves understanding, modifying, or developing behaviors to achieve desired outcomes. It encompasses recognizing existing habits, evaluating their impact on one's life, and implementing strategies to change or reinforce them.</a:t>
            </a:r>
          </a:p>
        </p:txBody>
      </p:sp>
      <p:sp>
        <p:nvSpPr>
          <p:cNvPr id="11" name="TextBox 11"/>
          <p:cNvSpPr txBox="1"/>
          <p:nvPr/>
        </p:nvSpPr>
        <p:spPr>
          <a:xfrm>
            <a:off x="2984757" y="5932718"/>
            <a:ext cx="2419350" cy="424036"/>
          </a:xfrm>
          <a:prstGeom prst="rect">
            <a:avLst/>
          </a:prstGeom>
        </p:spPr>
        <p:txBody>
          <a:bodyPr lIns="0" tIns="0" rIns="0" bIns="0" rtlCol="0" anchor="t">
            <a:spAutoFit/>
          </a:bodyPr>
          <a:lstStyle/>
          <a:p>
            <a:pPr marL="0" lvl="0" indent="0" algn="l">
              <a:lnSpc>
                <a:spcPts val="3010"/>
              </a:lnSpc>
              <a:spcBef>
                <a:spcPct val="0"/>
              </a:spcBef>
            </a:pPr>
            <a:r>
              <a:rPr lang="en-US" sz="3103">
                <a:solidFill>
                  <a:srgbClr val="000000"/>
                </a:solidFill>
                <a:latin typeface="Tenor Sans"/>
                <a:ea typeface="Tenor Sans"/>
                <a:cs typeface="Tenor Sans"/>
                <a:sym typeface="Tenor Sans"/>
              </a:rPr>
              <a:t>Career Paths</a:t>
            </a:r>
          </a:p>
        </p:txBody>
      </p:sp>
      <p:sp>
        <p:nvSpPr>
          <p:cNvPr id="12" name="TextBox 12"/>
          <p:cNvSpPr txBox="1"/>
          <p:nvPr/>
        </p:nvSpPr>
        <p:spPr>
          <a:xfrm>
            <a:off x="2984757" y="6499629"/>
            <a:ext cx="3771900" cy="706332"/>
          </a:xfrm>
          <a:prstGeom prst="rect">
            <a:avLst/>
          </a:prstGeom>
        </p:spPr>
        <p:txBody>
          <a:bodyPr lIns="0" tIns="0" rIns="0" bIns="0" rtlCol="0" anchor="t">
            <a:spAutoFit/>
          </a:bodyPr>
          <a:lstStyle/>
          <a:p>
            <a:pPr marL="0" lvl="0" indent="0" algn="l">
              <a:lnSpc>
                <a:spcPts val="1493"/>
              </a:lnSpc>
              <a:spcBef>
                <a:spcPct val="0"/>
              </a:spcBef>
            </a:pPr>
            <a:r>
              <a:rPr lang="en-US" sz="1066">
                <a:solidFill>
                  <a:srgbClr val="000000"/>
                </a:solidFill>
                <a:latin typeface="Canva Sans Bold"/>
                <a:ea typeface="Canva Sans Bold"/>
                <a:cs typeface="Canva Sans Bold"/>
                <a:sym typeface="Canva Sans Bold"/>
              </a:rPr>
              <a:t>Navigating a career path often requires strategic planning, adaptability, and a commitment to continuous learning, ultimately leading individuals toward their professional goals and aspirations.</a:t>
            </a:r>
          </a:p>
        </p:txBody>
      </p:sp>
      <p:sp>
        <p:nvSpPr>
          <p:cNvPr id="13" name="TextBox 13"/>
          <p:cNvSpPr txBox="1"/>
          <p:nvPr/>
        </p:nvSpPr>
        <p:spPr>
          <a:xfrm>
            <a:off x="2984757" y="7871693"/>
            <a:ext cx="1945928" cy="424036"/>
          </a:xfrm>
          <a:prstGeom prst="rect">
            <a:avLst/>
          </a:prstGeom>
        </p:spPr>
        <p:txBody>
          <a:bodyPr lIns="0" tIns="0" rIns="0" bIns="0" rtlCol="0" anchor="t">
            <a:spAutoFit/>
          </a:bodyPr>
          <a:lstStyle/>
          <a:p>
            <a:pPr marL="0" lvl="0" indent="0" algn="l">
              <a:lnSpc>
                <a:spcPts val="3010"/>
              </a:lnSpc>
              <a:spcBef>
                <a:spcPct val="0"/>
              </a:spcBef>
            </a:pPr>
            <a:r>
              <a:rPr lang="en-US" sz="3103">
                <a:solidFill>
                  <a:srgbClr val="000000"/>
                </a:solidFill>
                <a:latin typeface="Tenor Sans"/>
                <a:ea typeface="Tenor Sans"/>
                <a:cs typeface="Tenor Sans"/>
                <a:sym typeface="Tenor Sans"/>
              </a:rPr>
              <a:t>Life Goals</a:t>
            </a:r>
          </a:p>
        </p:txBody>
      </p:sp>
      <p:sp>
        <p:nvSpPr>
          <p:cNvPr id="14" name="TextBox 14"/>
          <p:cNvSpPr txBox="1"/>
          <p:nvPr/>
        </p:nvSpPr>
        <p:spPr>
          <a:xfrm>
            <a:off x="2984757" y="8438604"/>
            <a:ext cx="3771900" cy="706332"/>
          </a:xfrm>
          <a:prstGeom prst="rect">
            <a:avLst/>
          </a:prstGeom>
        </p:spPr>
        <p:txBody>
          <a:bodyPr lIns="0" tIns="0" rIns="0" bIns="0" rtlCol="0" anchor="t">
            <a:spAutoFit/>
          </a:bodyPr>
          <a:lstStyle/>
          <a:p>
            <a:pPr marL="0" lvl="0" indent="0" algn="l">
              <a:lnSpc>
                <a:spcPts val="1493"/>
              </a:lnSpc>
              <a:spcBef>
                <a:spcPct val="0"/>
              </a:spcBef>
            </a:pPr>
            <a:r>
              <a:rPr lang="en-US" sz="1066">
                <a:solidFill>
                  <a:srgbClr val="000000"/>
                </a:solidFill>
                <a:latin typeface="Canva Sans Bold"/>
                <a:ea typeface="Canva Sans Bold"/>
                <a:cs typeface="Canva Sans Bold"/>
                <a:sym typeface="Canva Sans Bold"/>
              </a:rPr>
              <a:t>Establishing clear life goals helps individuals create a roadmap for their future, fostering motivation, resilience, and a fulfilling sense of accomplishment as they progress toward realizing their ambitions.</a:t>
            </a:r>
          </a:p>
        </p:txBody>
      </p:sp>
      <p:grpSp>
        <p:nvGrpSpPr>
          <p:cNvPr id="15" name="Group 15"/>
          <p:cNvGrpSpPr/>
          <p:nvPr/>
        </p:nvGrpSpPr>
        <p:grpSpPr>
          <a:xfrm>
            <a:off x="1015743" y="1834967"/>
            <a:ext cx="1735122" cy="1520132"/>
            <a:chOff x="0" y="0"/>
            <a:chExt cx="2313496" cy="2026843"/>
          </a:xfrm>
        </p:grpSpPr>
        <p:pic>
          <p:nvPicPr>
            <p:cNvPr id="16" name="Picture 16"/>
            <p:cNvPicPr>
              <a:picLocks noChangeAspect="1"/>
            </p:cNvPicPr>
            <p:nvPr/>
          </p:nvPicPr>
          <p:blipFill>
            <a:blip r:embed="rId2"/>
            <a:srcRect l="12008" r="12008"/>
            <a:stretch>
              <a:fillRect/>
            </a:stretch>
          </p:blipFill>
          <p:spPr>
            <a:xfrm>
              <a:off x="0" y="0"/>
              <a:ext cx="2313496" cy="2026843"/>
            </a:xfrm>
            <a:prstGeom prst="rect">
              <a:avLst/>
            </a:prstGeom>
          </p:spPr>
        </p:pic>
      </p:grpSp>
      <p:grpSp>
        <p:nvGrpSpPr>
          <p:cNvPr id="17" name="Group 17"/>
          <p:cNvGrpSpPr/>
          <p:nvPr/>
        </p:nvGrpSpPr>
        <p:grpSpPr>
          <a:xfrm>
            <a:off x="1015743" y="3894748"/>
            <a:ext cx="1735122" cy="1520132"/>
            <a:chOff x="0" y="0"/>
            <a:chExt cx="2313496" cy="2026843"/>
          </a:xfrm>
        </p:grpSpPr>
        <p:pic>
          <p:nvPicPr>
            <p:cNvPr id="18" name="Picture 18"/>
            <p:cNvPicPr>
              <a:picLocks noChangeAspect="1"/>
            </p:cNvPicPr>
            <p:nvPr/>
          </p:nvPicPr>
          <p:blipFill>
            <a:blip r:embed="rId3"/>
            <a:srcRect t="6195" b="6195"/>
            <a:stretch>
              <a:fillRect/>
            </a:stretch>
          </p:blipFill>
          <p:spPr>
            <a:xfrm>
              <a:off x="0" y="0"/>
              <a:ext cx="2313496" cy="2026843"/>
            </a:xfrm>
            <a:prstGeom prst="rect">
              <a:avLst/>
            </a:prstGeom>
          </p:spPr>
        </p:pic>
      </p:grpSp>
      <p:grpSp>
        <p:nvGrpSpPr>
          <p:cNvPr id="19" name="Group 19"/>
          <p:cNvGrpSpPr/>
          <p:nvPr/>
        </p:nvGrpSpPr>
        <p:grpSpPr>
          <a:xfrm>
            <a:off x="1015743" y="5942623"/>
            <a:ext cx="1735122" cy="1520132"/>
            <a:chOff x="0" y="0"/>
            <a:chExt cx="2313496" cy="2026843"/>
          </a:xfrm>
        </p:grpSpPr>
        <p:pic>
          <p:nvPicPr>
            <p:cNvPr id="20" name="Picture 20"/>
            <p:cNvPicPr>
              <a:picLocks noChangeAspect="1"/>
            </p:cNvPicPr>
            <p:nvPr/>
          </p:nvPicPr>
          <p:blipFill>
            <a:blip r:embed="rId4"/>
            <a:srcRect t="17189" b="17189"/>
            <a:stretch>
              <a:fillRect/>
            </a:stretch>
          </p:blipFill>
          <p:spPr>
            <a:xfrm>
              <a:off x="0" y="0"/>
              <a:ext cx="2313496" cy="2026843"/>
            </a:xfrm>
            <a:prstGeom prst="rect">
              <a:avLst/>
            </a:prstGeom>
          </p:spPr>
        </p:pic>
      </p:grpSp>
      <p:grpSp>
        <p:nvGrpSpPr>
          <p:cNvPr id="21" name="Group 21"/>
          <p:cNvGrpSpPr/>
          <p:nvPr/>
        </p:nvGrpSpPr>
        <p:grpSpPr>
          <a:xfrm>
            <a:off x="1015743" y="7853084"/>
            <a:ext cx="1735122" cy="1520132"/>
            <a:chOff x="0" y="0"/>
            <a:chExt cx="2313496" cy="2026843"/>
          </a:xfrm>
        </p:grpSpPr>
        <p:pic>
          <p:nvPicPr>
            <p:cNvPr id="22" name="Picture 22"/>
            <p:cNvPicPr>
              <a:picLocks noChangeAspect="1"/>
            </p:cNvPicPr>
            <p:nvPr/>
          </p:nvPicPr>
          <p:blipFill>
            <a:blip r:embed="rId5"/>
            <a:srcRect t="5085" b="5085"/>
            <a:stretch>
              <a:fillRect/>
            </a:stretch>
          </p:blipFill>
          <p:spPr>
            <a:xfrm>
              <a:off x="0" y="0"/>
              <a:ext cx="2313496" cy="2026843"/>
            </a:xfrm>
            <a:prstGeom prst="rect">
              <a:avLst/>
            </a:prstGeom>
          </p:spPr>
        </p:pic>
      </p:grpSp>
      <p:sp>
        <p:nvSpPr>
          <p:cNvPr id="23" name="TextBox 23"/>
          <p:cNvSpPr txBox="1"/>
          <p:nvPr/>
        </p:nvSpPr>
        <p:spPr>
          <a:xfrm>
            <a:off x="2071167" y="9411316"/>
            <a:ext cx="3630067" cy="537845"/>
          </a:xfrm>
          <a:prstGeom prst="rect">
            <a:avLst/>
          </a:prstGeom>
        </p:spPr>
        <p:txBody>
          <a:bodyPr lIns="0" tIns="0" rIns="0" bIns="0" rtlCol="0" anchor="t">
            <a:spAutoFit/>
          </a:bodyPr>
          <a:lstStyle/>
          <a:p>
            <a:pPr algn="ctr">
              <a:lnSpc>
                <a:spcPts val="4480"/>
              </a:lnSpc>
            </a:pPr>
            <a:r>
              <a:rPr lang="en-US" sz="3200">
                <a:solidFill>
                  <a:srgbClr val="5E17EB"/>
                </a:solidFill>
                <a:latin typeface="Canva Sans"/>
                <a:ea typeface="Canva Sans"/>
                <a:cs typeface="Canva Sans"/>
                <a:sym typeface="Canva Sans"/>
              </a:rPr>
              <a:t>Divinityvirtue.com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Q3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30396" y="9441463"/>
            <a:ext cx="43552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Q4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30396" y="9436249"/>
            <a:ext cx="43552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Q1 GOALS YEAR 2</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68496" y="9417199"/>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Q2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30396" y="9417199"/>
            <a:ext cx="43552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Q3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46687" y="9479563"/>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Q4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46687" y="9441463"/>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Q1 GOALS YEAR 3</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52600" y="9436249"/>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Q2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68496" y="9422413"/>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Q3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52600" y="9436249"/>
            <a:ext cx="4279026" cy="641201"/>
          </a:xfrm>
          <a:prstGeom prst="rect">
            <a:avLst/>
          </a:prstGeom>
        </p:spPr>
        <p:txBody>
          <a:bodyPr wrap="square" lIns="0" tIns="0" rIns="0" bIns="0" rtlCol="0" anchor="t">
            <a:spAutoFit/>
          </a:bodyPr>
          <a:lstStyle/>
          <a:p>
            <a:pPr algn="ctr">
              <a:lnSpc>
                <a:spcPts val="5040"/>
              </a:lnSpc>
            </a:pPr>
            <a:r>
              <a:rPr lang="en-US" sz="360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Q4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46687" y="9417199"/>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754" y="4792866"/>
            <a:ext cx="2763520" cy="2396702"/>
          </a:xfrm>
          <a:prstGeom prst="rect">
            <a:avLst/>
          </a:prstGeom>
        </p:spPr>
        <p:txBody>
          <a:bodyPr lIns="0" tIns="0" rIns="0" bIns="0" rtlCol="0" anchor="t">
            <a:spAutoFit/>
          </a:bodyPr>
          <a:lstStyle/>
          <a:p>
            <a:pPr algn="l">
              <a:lnSpc>
                <a:spcPts val="1773"/>
              </a:lnSpc>
              <a:spcBef>
                <a:spcPct val="0"/>
              </a:spcBef>
            </a:pPr>
            <a:r>
              <a:rPr lang="en-US" sz="1266">
                <a:solidFill>
                  <a:srgbClr val="000000"/>
                </a:solidFill>
                <a:latin typeface="Montserrat"/>
                <a:ea typeface="Montserrat"/>
                <a:cs typeface="Montserrat"/>
                <a:sym typeface="Montserrat"/>
              </a:rPr>
              <a:t>I have always had a hard time working for others, my personality works better when we work together for the better good. This has lead to countless experiences some good, some bad. This was the reason why I decided to start Divinity Virtue. I want to help individuals overcome their triggers, habits, and ways to look at new career paths.</a:t>
            </a:r>
          </a:p>
        </p:txBody>
      </p:sp>
      <p:sp>
        <p:nvSpPr>
          <p:cNvPr id="3" name="TextBox 3"/>
          <p:cNvSpPr txBox="1"/>
          <p:nvPr/>
        </p:nvSpPr>
        <p:spPr>
          <a:xfrm>
            <a:off x="560754" y="4407681"/>
            <a:ext cx="2141233" cy="177749"/>
          </a:xfrm>
          <a:prstGeom prst="rect">
            <a:avLst/>
          </a:prstGeom>
        </p:spPr>
        <p:txBody>
          <a:bodyPr lIns="0" tIns="0" rIns="0" bIns="0" rtlCol="0" anchor="t">
            <a:spAutoFit/>
          </a:bodyPr>
          <a:lstStyle/>
          <a:p>
            <a:pPr marL="0" lvl="0" indent="0" algn="l">
              <a:lnSpc>
                <a:spcPts val="1254"/>
              </a:lnSpc>
              <a:spcBef>
                <a:spcPct val="0"/>
              </a:spcBef>
            </a:pPr>
            <a:r>
              <a:rPr lang="en-US" sz="1293" u="none" spc="256">
                <a:solidFill>
                  <a:srgbClr val="000000"/>
                </a:solidFill>
                <a:latin typeface="Tenor Sans"/>
                <a:ea typeface="Tenor Sans"/>
                <a:cs typeface="Tenor Sans"/>
                <a:sym typeface="Tenor Sans"/>
              </a:rPr>
              <a:t>WHY DID I START?</a:t>
            </a:r>
          </a:p>
        </p:txBody>
      </p:sp>
      <p:sp>
        <p:nvSpPr>
          <p:cNvPr id="4" name="TextBox 4"/>
          <p:cNvSpPr txBox="1"/>
          <p:nvPr/>
        </p:nvSpPr>
        <p:spPr>
          <a:xfrm>
            <a:off x="4011548" y="4369581"/>
            <a:ext cx="2763520" cy="2177627"/>
          </a:xfrm>
          <a:prstGeom prst="rect">
            <a:avLst/>
          </a:prstGeom>
        </p:spPr>
        <p:txBody>
          <a:bodyPr lIns="0" tIns="0" rIns="0" bIns="0" rtlCol="0" anchor="t">
            <a:spAutoFit/>
          </a:bodyPr>
          <a:lstStyle/>
          <a:p>
            <a:pPr algn="l">
              <a:lnSpc>
                <a:spcPts val="1773"/>
              </a:lnSpc>
              <a:spcBef>
                <a:spcPct val="0"/>
              </a:spcBef>
            </a:pPr>
            <a:r>
              <a:rPr lang="en-US" sz="1266">
                <a:solidFill>
                  <a:srgbClr val="000000"/>
                </a:solidFill>
                <a:latin typeface="Montserrat"/>
                <a:ea typeface="Montserrat"/>
                <a:cs typeface="Montserrat"/>
                <a:sym typeface="Montserrat"/>
              </a:rPr>
              <a:t>I have experience in various industries. Sales, management, marketing, and financial sectors to name a few. I have two degrees, one in economics, the other in finance, and other designations from various industries. All the time acquiring the skills to help others to start a new career path.</a:t>
            </a:r>
          </a:p>
        </p:txBody>
      </p:sp>
      <p:sp>
        <p:nvSpPr>
          <p:cNvPr id="5" name="TextBox 5"/>
          <p:cNvSpPr txBox="1"/>
          <p:nvPr/>
        </p:nvSpPr>
        <p:spPr>
          <a:xfrm>
            <a:off x="4011548" y="3994722"/>
            <a:ext cx="2971248" cy="336759"/>
          </a:xfrm>
          <a:prstGeom prst="rect">
            <a:avLst/>
          </a:prstGeom>
        </p:spPr>
        <p:txBody>
          <a:bodyPr lIns="0" tIns="0" rIns="0" bIns="0" rtlCol="0" anchor="t">
            <a:spAutoFit/>
          </a:bodyPr>
          <a:lstStyle/>
          <a:p>
            <a:pPr marL="0" lvl="0" indent="0" algn="l">
              <a:lnSpc>
                <a:spcPts val="1254"/>
              </a:lnSpc>
              <a:spcBef>
                <a:spcPct val="0"/>
              </a:spcBef>
            </a:pPr>
            <a:r>
              <a:rPr lang="en-US" sz="1293" spc="256">
                <a:solidFill>
                  <a:srgbClr val="000000"/>
                </a:solidFill>
                <a:latin typeface="Tenor Sans"/>
                <a:ea typeface="Tenor Sans"/>
                <a:cs typeface="Tenor Sans"/>
                <a:sym typeface="Tenor Sans"/>
              </a:rPr>
              <a:t>QUALIFICATIONS &amp; EDUCATION</a:t>
            </a:r>
          </a:p>
        </p:txBody>
      </p:sp>
      <p:sp>
        <p:nvSpPr>
          <p:cNvPr id="6" name="TextBox 6"/>
          <p:cNvSpPr txBox="1"/>
          <p:nvPr/>
        </p:nvSpPr>
        <p:spPr>
          <a:xfrm>
            <a:off x="4011548" y="6728888"/>
            <a:ext cx="2710204" cy="336759"/>
          </a:xfrm>
          <a:prstGeom prst="rect">
            <a:avLst/>
          </a:prstGeom>
        </p:spPr>
        <p:txBody>
          <a:bodyPr lIns="0" tIns="0" rIns="0" bIns="0" rtlCol="0" anchor="t">
            <a:spAutoFit/>
          </a:bodyPr>
          <a:lstStyle/>
          <a:p>
            <a:pPr algn="l">
              <a:lnSpc>
                <a:spcPts val="1254"/>
              </a:lnSpc>
            </a:pPr>
            <a:r>
              <a:rPr lang="en-US" sz="1293" spc="256">
                <a:solidFill>
                  <a:srgbClr val="000000"/>
                </a:solidFill>
                <a:latin typeface="Tenor Sans"/>
                <a:ea typeface="Tenor Sans"/>
                <a:cs typeface="Tenor Sans"/>
                <a:sym typeface="Tenor Sans"/>
              </a:rPr>
              <a:t>EXPERIENCE, TRAINING</a:t>
            </a:r>
          </a:p>
          <a:p>
            <a:pPr marL="0" lvl="0" indent="0" algn="l">
              <a:lnSpc>
                <a:spcPts val="1254"/>
              </a:lnSpc>
              <a:spcBef>
                <a:spcPct val="0"/>
              </a:spcBef>
            </a:pPr>
            <a:r>
              <a:rPr lang="en-US" sz="1293" spc="256">
                <a:solidFill>
                  <a:srgbClr val="000000"/>
                </a:solidFill>
                <a:latin typeface="Tenor Sans"/>
                <a:ea typeface="Tenor Sans"/>
                <a:cs typeface="Tenor Sans"/>
                <a:sym typeface="Tenor Sans"/>
              </a:rPr>
              <a:t>&amp; SKILLSET</a:t>
            </a:r>
          </a:p>
        </p:txBody>
      </p:sp>
      <p:grpSp>
        <p:nvGrpSpPr>
          <p:cNvPr id="7" name="Group 7"/>
          <p:cNvGrpSpPr/>
          <p:nvPr/>
        </p:nvGrpSpPr>
        <p:grpSpPr>
          <a:xfrm>
            <a:off x="0" y="7730860"/>
            <a:ext cx="7772400" cy="1636978"/>
            <a:chOff x="0" y="0"/>
            <a:chExt cx="6121799" cy="1289338"/>
          </a:xfrm>
        </p:grpSpPr>
        <p:sp>
          <p:nvSpPr>
            <p:cNvPr id="8" name="Freeform 8"/>
            <p:cNvSpPr/>
            <p:nvPr/>
          </p:nvSpPr>
          <p:spPr>
            <a:xfrm>
              <a:off x="0" y="0"/>
              <a:ext cx="6121799" cy="1289338"/>
            </a:xfrm>
            <a:custGeom>
              <a:avLst/>
              <a:gdLst/>
              <a:ahLst/>
              <a:cxnLst/>
              <a:rect l="l" t="t" r="r" b="b"/>
              <a:pathLst>
                <a:path w="6121799" h="1289338">
                  <a:moveTo>
                    <a:pt x="0" y="0"/>
                  </a:moveTo>
                  <a:lnTo>
                    <a:pt x="6121799" y="0"/>
                  </a:lnTo>
                  <a:lnTo>
                    <a:pt x="6121799" y="1289338"/>
                  </a:lnTo>
                  <a:lnTo>
                    <a:pt x="0" y="1289338"/>
                  </a:lnTo>
                  <a:close/>
                </a:path>
              </a:pathLst>
            </a:custGeom>
            <a:solidFill>
              <a:srgbClr val="F4F0EB"/>
            </a:solidFill>
          </p:spPr>
        </p:sp>
      </p:grpSp>
      <p:sp>
        <p:nvSpPr>
          <p:cNvPr id="9" name="TextBox 9"/>
          <p:cNvSpPr txBox="1"/>
          <p:nvPr/>
        </p:nvSpPr>
        <p:spPr>
          <a:xfrm>
            <a:off x="1557655" y="8157932"/>
            <a:ext cx="4657090" cy="171139"/>
          </a:xfrm>
          <a:prstGeom prst="rect">
            <a:avLst/>
          </a:prstGeom>
        </p:spPr>
        <p:txBody>
          <a:bodyPr lIns="0" tIns="0" rIns="0" bIns="0" rtlCol="0" anchor="t">
            <a:spAutoFit/>
          </a:bodyPr>
          <a:lstStyle/>
          <a:p>
            <a:pPr marL="0" lvl="0" indent="0" algn="ctr">
              <a:lnSpc>
                <a:spcPts val="1254"/>
              </a:lnSpc>
              <a:spcBef>
                <a:spcPct val="0"/>
              </a:spcBef>
            </a:pPr>
            <a:r>
              <a:rPr lang="en-US" sz="1293" u="none" spc="256">
                <a:solidFill>
                  <a:srgbClr val="000000"/>
                </a:solidFill>
                <a:latin typeface="Tenor Sans"/>
                <a:ea typeface="Tenor Sans"/>
                <a:cs typeface="Tenor Sans"/>
                <a:sym typeface="Tenor Sans"/>
              </a:rPr>
              <a:t>BIGGEST STRENGTHS &amp; SECRET WEAPON</a:t>
            </a:r>
          </a:p>
        </p:txBody>
      </p:sp>
      <p:sp>
        <p:nvSpPr>
          <p:cNvPr id="10" name="TextBox 10"/>
          <p:cNvSpPr txBox="1"/>
          <p:nvPr/>
        </p:nvSpPr>
        <p:spPr>
          <a:xfrm rot="-457692">
            <a:off x="-119535" y="3760556"/>
            <a:ext cx="2950302" cy="746566"/>
          </a:xfrm>
          <a:prstGeom prst="rect">
            <a:avLst/>
          </a:prstGeom>
        </p:spPr>
        <p:txBody>
          <a:bodyPr lIns="0" tIns="0" rIns="0" bIns="0" rtlCol="0" anchor="t">
            <a:spAutoFit/>
          </a:bodyPr>
          <a:lstStyle/>
          <a:p>
            <a:pPr marL="0" lvl="0" indent="0" algn="ctr">
              <a:lnSpc>
                <a:spcPts val="6387"/>
              </a:lnSpc>
              <a:spcBef>
                <a:spcPct val="0"/>
              </a:spcBef>
            </a:pPr>
            <a:r>
              <a:rPr lang="en-US" sz="4068">
                <a:solidFill>
                  <a:srgbClr val="000000"/>
                </a:solidFill>
                <a:latin typeface="Eyesome Script"/>
                <a:ea typeface="Eyesome Script"/>
                <a:cs typeface="Eyesome Script"/>
                <a:sym typeface="Eyesome Script"/>
              </a:rPr>
              <a:t>Introduction</a:t>
            </a:r>
          </a:p>
        </p:txBody>
      </p:sp>
      <p:grpSp>
        <p:nvGrpSpPr>
          <p:cNvPr id="11" name="Group 11"/>
          <p:cNvGrpSpPr/>
          <p:nvPr/>
        </p:nvGrpSpPr>
        <p:grpSpPr>
          <a:xfrm>
            <a:off x="-270653" y="-107527"/>
            <a:ext cx="8313706" cy="3397868"/>
            <a:chOff x="0" y="0"/>
            <a:chExt cx="11084941" cy="4530491"/>
          </a:xfrm>
        </p:grpSpPr>
        <p:pic>
          <p:nvPicPr>
            <p:cNvPr id="12" name="Picture 12"/>
            <p:cNvPicPr>
              <a:picLocks noChangeAspect="1"/>
            </p:cNvPicPr>
            <p:nvPr/>
          </p:nvPicPr>
          <p:blipFill>
            <a:blip r:embed="rId2"/>
            <a:srcRect t="23331" b="23331"/>
            <a:stretch>
              <a:fillRect/>
            </a:stretch>
          </p:blipFill>
          <p:spPr>
            <a:xfrm>
              <a:off x="0" y="0"/>
              <a:ext cx="11084941" cy="4530491"/>
            </a:xfrm>
            <a:prstGeom prst="rect">
              <a:avLst/>
            </a:prstGeom>
          </p:spPr>
        </p:pic>
      </p:grpSp>
      <p:grpSp>
        <p:nvGrpSpPr>
          <p:cNvPr id="13" name="Group 13"/>
          <p:cNvGrpSpPr/>
          <p:nvPr/>
        </p:nvGrpSpPr>
        <p:grpSpPr>
          <a:xfrm>
            <a:off x="1702692" y="2359495"/>
            <a:ext cx="4617712" cy="1044056"/>
            <a:chOff x="0" y="0"/>
            <a:chExt cx="1852558" cy="418860"/>
          </a:xfrm>
        </p:grpSpPr>
        <p:sp>
          <p:nvSpPr>
            <p:cNvPr id="14" name="Freeform 14"/>
            <p:cNvSpPr/>
            <p:nvPr/>
          </p:nvSpPr>
          <p:spPr>
            <a:xfrm>
              <a:off x="0" y="0"/>
              <a:ext cx="1852558" cy="418860"/>
            </a:xfrm>
            <a:custGeom>
              <a:avLst/>
              <a:gdLst/>
              <a:ahLst/>
              <a:cxnLst/>
              <a:rect l="l" t="t" r="r" b="b"/>
              <a:pathLst>
                <a:path w="1852558" h="418860">
                  <a:moveTo>
                    <a:pt x="0" y="0"/>
                  </a:moveTo>
                  <a:lnTo>
                    <a:pt x="1852558" y="0"/>
                  </a:lnTo>
                  <a:lnTo>
                    <a:pt x="1852558" y="418860"/>
                  </a:lnTo>
                  <a:lnTo>
                    <a:pt x="0" y="418860"/>
                  </a:lnTo>
                  <a:close/>
                </a:path>
              </a:pathLst>
            </a:custGeom>
            <a:solidFill>
              <a:srgbClr val="FFFFFF"/>
            </a:solidFill>
          </p:spPr>
        </p:sp>
      </p:grpSp>
      <p:sp>
        <p:nvSpPr>
          <p:cNvPr id="15" name="TextBox 15"/>
          <p:cNvSpPr txBox="1"/>
          <p:nvPr/>
        </p:nvSpPr>
        <p:spPr>
          <a:xfrm>
            <a:off x="2112917" y="2566818"/>
            <a:ext cx="3741837" cy="677035"/>
          </a:xfrm>
          <a:prstGeom prst="rect">
            <a:avLst/>
          </a:prstGeom>
        </p:spPr>
        <p:txBody>
          <a:bodyPr lIns="0" tIns="0" rIns="0" bIns="0" rtlCol="0" anchor="t">
            <a:spAutoFit/>
          </a:bodyPr>
          <a:lstStyle/>
          <a:p>
            <a:pPr algn="ctr">
              <a:lnSpc>
                <a:spcPts val="2555"/>
              </a:lnSpc>
            </a:pPr>
            <a:r>
              <a:rPr lang="en-US" sz="2634" spc="521">
                <a:solidFill>
                  <a:srgbClr val="EB0A82"/>
                </a:solidFill>
                <a:latin typeface="Tenor Sans"/>
                <a:ea typeface="Tenor Sans"/>
                <a:cs typeface="Tenor Sans"/>
                <a:sym typeface="Tenor Sans"/>
              </a:rPr>
              <a:t>ABOUT </a:t>
            </a:r>
          </a:p>
          <a:p>
            <a:pPr marL="0" lvl="0" indent="0" algn="ctr">
              <a:lnSpc>
                <a:spcPts val="2555"/>
              </a:lnSpc>
              <a:spcBef>
                <a:spcPct val="0"/>
              </a:spcBef>
            </a:pPr>
            <a:r>
              <a:rPr lang="en-US" sz="2634" spc="521">
                <a:solidFill>
                  <a:srgbClr val="EB0A82"/>
                </a:solidFill>
                <a:latin typeface="Tenor Sans"/>
                <a:ea typeface="Tenor Sans"/>
                <a:cs typeface="Tenor Sans"/>
                <a:sym typeface="Tenor Sans"/>
              </a:rPr>
              <a:t>DUSTIN TAYLOR</a:t>
            </a:r>
          </a:p>
        </p:txBody>
      </p:sp>
      <p:sp>
        <p:nvSpPr>
          <p:cNvPr id="16" name="TextBox 16"/>
          <p:cNvSpPr txBox="1"/>
          <p:nvPr/>
        </p:nvSpPr>
        <p:spPr>
          <a:xfrm>
            <a:off x="4011548" y="7103747"/>
            <a:ext cx="3018203" cy="644017"/>
          </a:xfrm>
          <a:prstGeom prst="rect">
            <a:avLst/>
          </a:prstGeom>
        </p:spPr>
        <p:txBody>
          <a:bodyPr lIns="0" tIns="0" rIns="0" bIns="0" rtlCol="0" anchor="t">
            <a:spAutoFit/>
          </a:bodyPr>
          <a:lstStyle/>
          <a:p>
            <a:pPr algn="l">
              <a:lnSpc>
                <a:spcPts val="1777"/>
              </a:lnSpc>
            </a:pPr>
            <a:r>
              <a:rPr lang="en-US" sz="1269">
                <a:solidFill>
                  <a:srgbClr val="000000"/>
                </a:solidFill>
                <a:latin typeface="Montserrat"/>
                <a:ea typeface="Montserrat"/>
                <a:cs typeface="Montserrat"/>
                <a:sym typeface="Montserrat"/>
              </a:rPr>
              <a:t>In the next 5 years I would like to enroll and complete the Master Coaching Certification Program</a:t>
            </a:r>
          </a:p>
        </p:txBody>
      </p:sp>
      <p:sp>
        <p:nvSpPr>
          <p:cNvPr id="17" name="TextBox 17"/>
          <p:cNvSpPr txBox="1"/>
          <p:nvPr/>
        </p:nvSpPr>
        <p:spPr>
          <a:xfrm>
            <a:off x="0" y="8530299"/>
            <a:ext cx="7772400" cy="644017"/>
          </a:xfrm>
          <a:prstGeom prst="rect">
            <a:avLst/>
          </a:prstGeom>
        </p:spPr>
        <p:txBody>
          <a:bodyPr lIns="0" tIns="0" rIns="0" bIns="0" rtlCol="0" anchor="t">
            <a:spAutoFit/>
          </a:bodyPr>
          <a:lstStyle/>
          <a:p>
            <a:pPr algn="l">
              <a:lnSpc>
                <a:spcPts val="1777"/>
              </a:lnSpc>
            </a:pPr>
            <a:r>
              <a:rPr lang="en-US" sz="1269">
                <a:solidFill>
                  <a:srgbClr val="000000"/>
                </a:solidFill>
                <a:latin typeface="Montserrat"/>
                <a:ea typeface="Montserrat"/>
                <a:cs typeface="Montserrat"/>
                <a:sym typeface="Montserrat"/>
              </a:rPr>
              <a:t>At Divinity Virtue, we have learned ways to better change our habits and triggers into healthier alternatives. We have years of knowledge about various industries and are always willing to learn a new industry in order to give you a better perspective of your life path moving forward.</a:t>
            </a:r>
          </a:p>
        </p:txBody>
      </p:sp>
      <p:sp>
        <p:nvSpPr>
          <p:cNvPr id="18" name="TextBox 18"/>
          <p:cNvSpPr txBox="1"/>
          <p:nvPr/>
        </p:nvSpPr>
        <p:spPr>
          <a:xfrm>
            <a:off x="2144320" y="9367837"/>
            <a:ext cx="3679031" cy="537846"/>
          </a:xfrm>
          <a:prstGeom prst="rect">
            <a:avLst/>
          </a:prstGeom>
        </p:spPr>
        <p:txBody>
          <a:bodyPr lIns="0" tIns="0" rIns="0" bIns="0" rtlCol="0" anchor="t">
            <a:spAutoFit/>
          </a:bodyPr>
          <a:lstStyle/>
          <a:p>
            <a:pPr algn="ctr">
              <a:lnSpc>
                <a:spcPts val="4479"/>
              </a:lnSpc>
            </a:pPr>
            <a:r>
              <a:rPr lang="en-US" sz="3199">
                <a:solidFill>
                  <a:srgbClr val="5E17EB"/>
                </a:solidFill>
                <a:latin typeface="Montserrat Classic"/>
                <a:ea typeface="Montserrat Classic"/>
                <a:cs typeface="Montserrat Classic"/>
                <a:sym typeface="Montserrat Classic"/>
              </a:rPr>
              <a:t>Divinityvirtue.com</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Q1 GOALS YEAR 4</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68496" y="9417199"/>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Q2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46687" y="9417199"/>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Q3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46687" y="9417199"/>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Q4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84787" y="9417199"/>
            <a:ext cx="42028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Q1 GOALS YEAR 5</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806596" y="9456514"/>
            <a:ext cx="42028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Q2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84787" y="9479563"/>
            <a:ext cx="42028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Q3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68496" y="9408018"/>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452463"/>
            <a:ext cx="5235020" cy="403511"/>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Q4 GOALS</a:t>
            </a:r>
          </a:p>
        </p:txBody>
      </p:sp>
      <p:grpSp>
        <p:nvGrpSpPr>
          <p:cNvPr id="3" name="Group 3"/>
          <p:cNvGrpSpPr/>
          <p:nvPr/>
        </p:nvGrpSpPr>
        <p:grpSpPr>
          <a:xfrm>
            <a:off x="602291" y="3310212"/>
            <a:ext cx="2100822" cy="1938179"/>
            <a:chOff x="0" y="0"/>
            <a:chExt cx="1037541" cy="957216"/>
          </a:xfrm>
        </p:grpSpPr>
        <p:sp>
          <p:nvSpPr>
            <p:cNvPr id="4" name="Freeform 4"/>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5" name="TextBox 5"/>
          <p:cNvSpPr txBox="1"/>
          <p:nvPr/>
        </p:nvSpPr>
        <p:spPr>
          <a:xfrm>
            <a:off x="602291"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#1</a:t>
            </a:r>
          </a:p>
        </p:txBody>
      </p:sp>
      <p:grpSp>
        <p:nvGrpSpPr>
          <p:cNvPr id="6" name="Group 6"/>
          <p:cNvGrpSpPr/>
          <p:nvPr/>
        </p:nvGrpSpPr>
        <p:grpSpPr>
          <a:xfrm>
            <a:off x="602291" y="5880847"/>
            <a:ext cx="2100822" cy="85060"/>
            <a:chOff x="0" y="0"/>
            <a:chExt cx="14114900" cy="571500"/>
          </a:xfrm>
        </p:grpSpPr>
        <p:sp>
          <p:nvSpPr>
            <p:cNvPr id="7" name="Freeform 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8" name="TextBox 8"/>
          <p:cNvSpPr txBox="1"/>
          <p:nvPr/>
        </p:nvSpPr>
        <p:spPr>
          <a:xfrm>
            <a:off x="602291"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9" name="Group 9"/>
          <p:cNvGrpSpPr/>
          <p:nvPr/>
        </p:nvGrpSpPr>
        <p:grpSpPr>
          <a:xfrm>
            <a:off x="2840280" y="3310212"/>
            <a:ext cx="2100822" cy="1938179"/>
            <a:chOff x="0" y="0"/>
            <a:chExt cx="1037541" cy="957216"/>
          </a:xfrm>
        </p:grpSpPr>
        <p:sp>
          <p:nvSpPr>
            <p:cNvPr id="10" name="Freeform 10"/>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1" name="TextBox 11"/>
          <p:cNvSpPr txBox="1"/>
          <p:nvPr/>
        </p:nvSpPr>
        <p:spPr>
          <a:xfrm>
            <a:off x="2840280"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#2</a:t>
            </a:r>
          </a:p>
        </p:txBody>
      </p:sp>
      <p:grpSp>
        <p:nvGrpSpPr>
          <p:cNvPr id="12" name="Group 12"/>
          <p:cNvGrpSpPr/>
          <p:nvPr/>
        </p:nvGrpSpPr>
        <p:grpSpPr>
          <a:xfrm>
            <a:off x="5069286" y="3310212"/>
            <a:ext cx="2100822" cy="1938179"/>
            <a:chOff x="0" y="0"/>
            <a:chExt cx="1037541" cy="957216"/>
          </a:xfrm>
        </p:grpSpPr>
        <p:sp>
          <p:nvSpPr>
            <p:cNvPr id="13" name="Freeform 13"/>
            <p:cNvSpPr/>
            <p:nvPr/>
          </p:nvSpPr>
          <p:spPr>
            <a:xfrm>
              <a:off x="0" y="0"/>
              <a:ext cx="1037541" cy="957216"/>
            </a:xfrm>
            <a:custGeom>
              <a:avLst/>
              <a:gdLst/>
              <a:ahLst/>
              <a:cxnLst/>
              <a:rect l="l" t="t" r="r" b="b"/>
              <a:pathLst>
                <a:path w="1037541" h="957216">
                  <a:moveTo>
                    <a:pt x="0" y="0"/>
                  </a:moveTo>
                  <a:lnTo>
                    <a:pt x="1037541" y="0"/>
                  </a:lnTo>
                  <a:lnTo>
                    <a:pt x="1037541" y="957216"/>
                  </a:lnTo>
                  <a:lnTo>
                    <a:pt x="0" y="957216"/>
                  </a:lnTo>
                  <a:close/>
                </a:path>
              </a:pathLst>
            </a:custGeom>
            <a:solidFill>
              <a:srgbClr val="F4F0EB"/>
            </a:solidFill>
          </p:spPr>
        </p:sp>
      </p:grpSp>
      <p:sp>
        <p:nvSpPr>
          <p:cNvPr id="14" name="TextBox 14"/>
          <p:cNvSpPr txBox="1"/>
          <p:nvPr/>
        </p:nvSpPr>
        <p:spPr>
          <a:xfrm>
            <a:off x="5069286" y="308099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GOAL #3</a:t>
            </a:r>
          </a:p>
        </p:txBody>
      </p:sp>
      <p:grpSp>
        <p:nvGrpSpPr>
          <p:cNvPr id="15" name="Group 15"/>
          <p:cNvGrpSpPr/>
          <p:nvPr/>
        </p:nvGrpSpPr>
        <p:grpSpPr>
          <a:xfrm>
            <a:off x="602291" y="6209154"/>
            <a:ext cx="2100822" cy="85060"/>
            <a:chOff x="0" y="0"/>
            <a:chExt cx="14114900" cy="571500"/>
          </a:xfrm>
        </p:grpSpPr>
        <p:sp>
          <p:nvSpPr>
            <p:cNvPr id="16" name="Freeform 1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7" name="Group 17"/>
          <p:cNvGrpSpPr/>
          <p:nvPr/>
        </p:nvGrpSpPr>
        <p:grpSpPr>
          <a:xfrm>
            <a:off x="602291" y="6537461"/>
            <a:ext cx="2100822" cy="85060"/>
            <a:chOff x="0" y="0"/>
            <a:chExt cx="14114900" cy="571500"/>
          </a:xfrm>
        </p:grpSpPr>
        <p:sp>
          <p:nvSpPr>
            <p:cNvPr id="18" name="Freeform 1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19" name="Group 19"/>
          <p:cNvGrpSpPr/>
          <p:nvPr/>
        </p:nvGrpSpPr>
        <p:grpSpPr>
          <a:xfrm>
            <a:off x="602291" y="6865767"/>
            <a:ext cx="2100822" cy="85060"/>
            <a:chOff x="0" y="0"/>
            <a:chExt cx="14114900" cy="571500"/>
          </a:xfrm>
        </p:grpSpPr>
        <p:sp>
          <p:nvSpPr>
            <p:cNvPr id="20" name="Freeform 2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1" name="Group 21"/>
          <p:cNvGrpSpPr/>
          <p:nvPr/>
        </p:nvGrpSpPr>
        <p:grpSpPr>
          <a:xfrm>
            <a:off x="602291" y="7194074"/>
            <a:ext cx="2100822" cy="85060"/>
            <a:chOff x="0" y="0"/>
            <a:chExt cx="14114900" cy="571500"/>
          </a:xfrm>
        </p:grpSpPr>
        <p:sp>
          <p:nvSpPr>
            <p:cNvPr id="22" name="Freeform 2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3" name="Group 23"/>
          <p:cNvGrpSpPr/>
          <p:nvPr/>
        </p:nvGrpSpPr>
        <p:grpSpPr>
          <a:xfrm>
            <a:off x="602291" y="7522381"/>
            <a:ext cx="2100822" cy="85060"/>
            <a:chOff x="0" y="0"/>
            <a:chExt cx="14114900" cy="571500"/>
          </a:xfrm>
        </p:grpSpPr>
        <p:sp>
          <p:nvSpPr>
            <p:cNvPr id="24" name="Freeform 2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5" name="Group 25"/>
          <p:cNvGrpSpPr/>
          <p:nvPr/>
        </p:nvGrpSpPr>
        <p:grpSpPr>
          <a:xfrm>
            <a:off x="602291" y="7850688"/>
            <a:ext cx="2100822" cy="85060"/>
            <a:chOff x="0" y="0"/>
            <a:chExt cx="14114900" cy="571500"/>
          </a:xfrm>
        </p:grpSpPr>
        <p:sp>
          <p:nvSpPr>
            <p:cNvPr id="26" name="Freeform 2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7" name="Group 27"/>
          <p:cNvGrpSpPr/>
          <p:nvPr/>
        </p:nvGrpSpPr>
        <p:grpSpPr>
          <a:xfrm>
            <a:off x="602291" y="8178994"/>
            <a:ext cx="2100822" cy="85060"/>
            <a:chOff x="0" y="0"/>
            <a:chExt cx="14114900" cy="571500"/>
          </a:xfrm>
        </p:grpSpPr>
        <p:sp>
          <p:nvSpPr>
            <p:cNvPr id="28" name="Freeform 2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29" name="Group 29"/>
          <p:cNvGrpSpPr/>
          <p:nvPr/>
        </p:nvGrpSpPr>
        <p:grpSpPr>
          <a:xfrm>
            <a:off x="602291" y="8507301"/>
            <a:ext cx="2100822" cy="85060"/>
            <a:chOff x="0" y="0"/>
            <a:chExt cx="14114900" cy="571500"/>
          </a:xfrm>
        </p:grpSpPr>
        <p:sp>
          <p:nvSpPr>
            <p:cNvPr id="30" name="Freeform 3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1" name="Group 31"/>
          <p:cNvGrpSpPr/>
          <p:nvPr/>
        </p:nvGrpSpPr>
        <p:grpSpPr>
          <a:xfrm>
            <a:off x="602291" y="8835608"/>
            <a:ext cx="2100822" cy="85060"/>
            <a:chOff x="0" y="0"/>
            <a:chExt cx="14114900" cy="571500"/>
          </a:xfrm>
        </p:grpSpPr>
        <p:sp>
          <p:nvSpPr>
            <p:cNvPr id="32" name="Freeform 3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3" name="Group 33"/>
          <p:cNvGrpSpPr/>
          <p:nvPr/>
        </p:nvGrpSpPr>
        <p:grpSpPr>
          <a:xfrm>
            <a:off x="602291" y="9163915"/>
            <a:ext cx="2100822" cy="85060"/>
            <a:chOff x="0" y="0"/>
            <a:chExt cx="14114900" cy="571500"/>
          </a:xfrm>
        </p:grpSpPr>
        <p:sp>
          <p:nvSpPr>
            <p:cNvPr id="34" name="Freeform 3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5" name="Group 35"/>
          <p:cNvGrpSpPr/>
          <p:nvPr/>
        </p:nvGrpSpPr>
        <p:grpSpPr>
          <a:xfrm>
            <a:off x="602291" y="9492221"/>
            <a:ext cx="2100822" cy="85060"/>
            <a:chOff x="0" y="0"/>
            <a:chExt cx="14114900" cy="571500"/>
          </a:xfrm>
        </p:grpSpPr>
        <p:sp>
          <p:nvSpPr>
            <p:cNvPr id="36" name="Freeform 3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37" name="Group 37"/>
          <p:cNvGrpSpPr/>
          <p:nvPr/>
        </p:nvGrpSpPr>
        <p:grpSpPr>
          <a:xfrm>
            <a:off x="2857598" y="5880847"/>
            <a:ext cx="2100822" cy="85060"/>
            <a:chOff x="0" y="0"/>
            <a:chExt cx="14114900" cy="571500"/>
          </a:xfrm>
        </p:grpSpPr>
        <p:sp>
          <p:nvSpPr>
            <p:cNvPr id="38" name="Freeform 3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39" name="TextBox 39"/>
          <p:cNvSpPr txBox="1"/>
          <p:nvPr/>
        </p:nvSpPr>
        <p:spPr>
          <a:xfrm>
            <a:off x="2857598"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40" name="Group 40"/>
          <p:cNvGrpSpPr/>
          <p:nvPr/>
        </p:nvGrpSpPr>
        <p:grpSpPr>
          <a:xfrm>
            <a:off x="2857598" y="6209154"/>
            <a:ext cx="2100822" cy="85060"/>
            <a:chOff x="0" y="0"/>
            <a:chExt cx="14114900" cy="571500"/>
          </a:xfrm>
        </p:grpSpPr>
        <p:sp>
          <p:nvSpPr>
            <p:cNvPr id="41" name="Freeform 4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2" name="Group 42"/>
          <p:cNvGrpSpPr/>
          <p:nvPr/>
        </p:nvGrpSpPr>
        <p:grpSpPr>
          <a:xfrm>
            <a:off x="2857598" y="6537461"/>
            <a:ext cx="2100822" cy="85060"/>
            <a:chOff x="0" y="0"/>
            <a:chExt cx="14114900" cy="571500"/>
          </a:xfrm>
        </p:grpSpPr>
        <p:sp>
          <p:nvSpPr>
            <p:cNvPr id="43" name="Freeform 4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4" name="Group 44"/>
          <p:cNvGrpSpPr/>
          <p:nvPr/>
        </p:nvGrpSpPr>
        <p:grpSpPr>
          <a:xfrm>
            <a:off x="2857598" y="6865767"/>
            <a:ext cx="2100822" cy="85060"/>
            <a:chOff x="0" y="0"/>
            <a:chExt cx="14114900" cy="571500"/>
          </a:xfrm>
        </p:grpSpPr>
        <p:sp>
          <p:nvSpPr>
            <p:cNvPr id="45" name="Freeform 4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6" name="Group 46"/>
          <p:cNvGrpSpPr/>
          <p:nvPr/>
        </p:nvGrpSpPr>
        <p:grpSpPr>
          <a:xfrm>
            <a:off x="2857598" y="7194074"/>
            <a:ext cx="2100822" cy="85060"/>
            <a:chOff x="0" y="0"/>
            <a:chExt cx="14114900" cy="571500"/>
          </a:xfrm>
        </p:grpSpPr>
        <p:sp>
          <p:nvSpPr>
            <p:cNvPr id="47" name="Freeform 4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48" name="Group 48"/>
          <p:cNvGrpSpPr/>
          <p:nvPr/>
        </p:nvGrpSpPr>
        <p:grpSpPr>
          <a:xfrm>
            <a:off x="2857598" y="7522381"/>
            <a:ext cx="2100822" cy="85060"/>
            <a:chOff x="0" y="0"/>
            <a:chExt cx="14114900" cy="571500"/>
          </a:xfrm>
        </p:grpSpPr>
        <p:sp>
          <p:nvSpPr>
            <p:cNvPr id="49" name="Freeform 4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0" name="Group 50"/>
          <p:cNvGrpSpPr/>
          <p:nvPr/>
        </p:nvGrpSpPr>
        <p:grpSpPr>
          <a:xfrm>
            <a:off x="2857598" y="7850688"/>
            <a:ext cx="2100822" cy="85060"/>
            <a:chOff x="0" y="0"/>
            <a:chExt cx="14114900" cy="571500"/>
          </a:xfrm>
        </p:grpSpPr>
        <p:sp>
          <p:nvSpPr>
            <p:cNvPr id="51" name="Freeform 5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2" name="Group 52"/>
          <p:cNvGrpSpPr/>
          <p:nvPr/>
        </p:nvGrpSpPr>
        <p:grpSpPr>
          <a:xfrm>
            <a:off x="2857598" y="8178994"/>
            <a:ext cx="2100822" cy="85060"/>
            <a:chOff x="0" y="0"/>
            <a:chExt cx="14114900" cy="571500"/>
          </a:xfrm>
        </p:grpSpPr>
        <p:sp>
          <p:nvSpPr>
            <p:cNvPr id="53" name="Freeform 5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4" name="Group 54"/>
          <p:cNvGrpSpPr/>
          <p:nvPr/>
        </p:nvGrpSpPr>
        <p:grpSpPr>
          <a:xfrm>
            <a:off x="2857598" y="8507301"/>
            <a:ext cx="2100822" cy="85060"/>
            <a:chOff x="0" y="0"/>
            <a:chExt cx="14114900" cy="571500"/>
          </a:xfrm>
        </p:grpSpPr>
        <p:sp>
          <p:nvSpPr>
            <p:cNvPr id="55" name="Freeform 55"/>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6" name="Group 56"/>
          <p:cNvGrpSpPr/>
          <p:nvPr/>
        </p:nvGrpSpPr>
        <p:grpSpPr>
          <a:xfrm>
            <a:off x="2857598" y="8835608"/>
            <a:ext cx="2100822" cy="85060"/>
            <a:chOff x="0" y="0"/>
            <a:chExt cx="14114900" cy="571500"/>
          </a:xfrm>
        </p:grpSpPr>
        <p:sp>
          <p:nvSpPr>
            <p:cNvPr id="57" name="Freeform 57"/>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58" name="Group 58"/>
          <p:cNvGrpSpPr/>
          <p:nvPr/>
        </p:nvGrpSpPr>
        <p:grpSpPr>
          <a:xfrm>
            <a:off x="2857598" y="9163915"/>
            <a:ext cx="2100822" cy="85060"/>
            <a:chOff x="0" y="0"/>
            <a:chExt cx="14114900" cy="571500"/>
          </a:xfrm>
        </p:grpSpPr>
        <p:sp>
          <p:nvSpPr>
            <p:cNvPr id="59" name="Freeform 59"/>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0" name="Group 60"/>
          <p:cNvGrpSpPr/>
          <p:nvPr/>
        </p:nvGrpSpPr>
        <p:grpSpPr>
          <a:xfrm>
            <a:off x="2857598" y="9492221"/>
            <a:ext cx="2100822" cy="85060"/>
            <a:chOff x="0" y="0"/>
            <a:chExt cx="14114900" cy="571500"/>
          </a:xfrm>
        </p:grpSpPr>
        <p:sp>
          <p:nvSpPr>
            <p:cNvPr id="61" name="Freeform 61"/>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2" name="Group 62"/>
          <p:cNvGrpSpPr/>
          <p:nvPr/>
        </p:nvGrpSpPr>
        <p:grpSpPr>
          <a:xfrm>
            <a:off x="5069286" y="5880847"/>
            <a:ext cx="2100822" cy="85060"/>
            <a:chOff x="0" y="0"/>
            <a:chExt cx="14114900" cy="571500"/>
          </a:xfrm>
        </p:grpSpPr>
        <p:sp>
          <p:nvSpPr>
            <p:cNvPr id="63" name="Freeform 63"/>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sp>
        <p:nvSpPr>
          <p:cNvPr id="64" name="TextBox 64"/>
          <p:cNvSpPr txBox="1"/>
          <p:nvPr/>
        </p:nvSpPr>
        <p:spPr>
          <a:xfrm>
            <a:off x="5069286" y="5421795"/>
            <a:ext cx="2100822" cy="181919"/>
          </a:xfrm>
          <a:prstGeom prst="rect">
            <a:avLst/>
          </a:prstGeom>
        </p:spPr>
        <p:txBody>
          <a:bodyPr lIns="0" tIns="0" rIns="0" bIns="0" rtlCol="0" anchor="t">
            <a:spAutoFit/>
          </a:bodyPr>
          <a:lstStyle/>
          <a:p>
            <a:pPr marL="0" lvl="0" indent="0" algn="ctr">
              <a:lnSpc>
                <a:spcPts val="1522"/>
              </a:lnSpc>
              <a:spcBef>
                <a:spcPct val="0"/>
              </a:spcBef>
            </a:pPr>
            <a:r>
              <a:rPr lang="en-US" sz="1087" u="none" spc="320">
                <a:solidFill>
                  <a:srgbClr val="000000"/>
                </a:solidFill>
                <a:latin typeface="Canva Sans"/>
                <a:ea typeface="Canva Sans"/>
                <a:cs typeface="Canva Sans"/>
                <a:sym typeface="Canva Sans"/>
              </a:rPr>
              <a:t>ACTION PLAN</a:t>
            </a:r>
          </a:p>
        </p:txBody>
      </p:sp>
      <p:grpSp>
        <p:nvGrpSpPr>
          <p:cNvPr id="65" name="Group 65"/>
          <p:cNvGrpSpPr/>
          <p:nvPr/>
        </p:nvGrpSpPr>
        <p:grpSpPr>
          <a:xfrm>
            <a:off x="5069286" y="6209154"/>
            <a:ext cx="2100822" cy="85060"/>
            <a:chOff x="0" y="0"/>
            <a:chExt cx="14114900" cy="571500"/>
          </a:xfrm>
        </p:grpSpPr>
        <p:sp>
          <p:nvSpPr>
            <p:cNvPr id="66" name="Freeform 6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7" name="Group 67"/>
          <p:cNvGrpSpPr/>
          <p:nvPr/>
        </p:nvGrpSpPr>
        <p:grpSpPr>
          <a:xfrm>
            <a:off x="5069286" y="6537461"/>
            <a:ext cx="2100822" cy="85060"/>
            <a:chOff x="0" y="0"/>
            <a:chExt cx="14114900" cy="571500"/>
          </a:xfrm>
        </p:grpSpPr>
        <p:sp>
          <p:nvSpPr>
            <p:cNvPr id="68" name="Freeform 6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69" name="Group 69"/>
          <p:cNvGrpSpPr/>
          <p:nvPr/>
        </p:nvGrpSpPr>
        <p:grpSpPr>
          <a:xfrm>
            <a:off x="5069286" y="6865767"/>
            <a:ext cx="2100822" cy="85060"/>
            <a:chOff x="0" y="0"/>
            <a:chExt cx="14114900" cy="571500"/>
          </a:xfrm>
        </p:grpSpPr>
        <p:sp>
          <p:nvSpPr>
            <p:cNvPr id="70" name="Freeform 7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1" name="Group 71"/>
          <p:cNvGrpSpPr/>
          <p:nvPr/>
        </p:nvGrpSpPr>
        <p:grpSpPr>
          <a:xfrm>
            <a:off x="5069286" y="7194074"/>
            <a:ext cx="2100822" cy="85060"/>
            <a:chOff x="0" y="0"/>
            <a:chExt cx="14114900" cy="571500"/>
          </a:xfrm>
        </p:grpSpPr>
        <p:sp>
          <p:nvSpPr>
            <p:cNvPr id="72" name="Freeform 7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3" name="Group 73"/>
          <p:cNvGrpSpPr/>
          <p:nvPr/>
        </p:nvGrpSpPr>
        <p:grpSpPr>
          <a:xfrm>
            <a:off x="5069286" y="7522381"/>
            <a:ext cx="2100822" cy="85060"/>
            <a:chOff x="0" y="0"/>
            <a:chExt cx="14114900" cy="571500"/>
          </a:xfrm>
        </p:grpSpPr>
        <p:sp>
          <p:nvSpPr>
            <p:cNvPr id="74" name="Freeform 7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5" name="Group 75"/>
          <p:cNvGrpSpPr/>
          <p:nvPr/>
        </p:nvGrpSpPr>
        <p:grpSpPr>
          <a:xfrm>
            <a:off x="5069286" y="7850688"/>
            <a:ext cx="2100822" cy="85060"/>
            <a:chOff x="0" y="0"/>
            <a:chExt cx="14114900" cy="571500"/>
          </a:xfrm>
        </p:grpSpPr>
        <p:sp>
          <p:nvSpPr>
            <p:cNvPr id="76" name="Freeform 7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7" name="Group 77"/>
          <p:cNvGrpSpPr/>
          <p:nvPr/>
        </p:nvGrpSpPr>
        <p:grpSpPr>
          <a:xfrm>
            <a:off x="5069286" y="8178994"/>
            <a:ext cx="2100822" cy="85060"/>
            <a:chOff x="0" y="0"/>
            <a:chExt cx="14114900" cy="571500"/>
          </a:xfrm>
        </p:grpSpPr>
        <p:sp>
          <p:nvSpPr>
            <p:cNvPr id="78" name="Freeform 78"/>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79" name="Group 79"/>
          <p:cNvGrpSpPr/>
          <p:nvPr/>
        </p:nvGrpSpPr>
        <p:grpSpPr>
          <a:xfrm>
            <a:off x="5069286" y="8507301"/>
            <a:ext cx="2100822" cy="85060"/>
            <a:chOff x="0" y="0"/>
            <a:chExt cx="14114900" cy="571500"/>
          </a:xfrm>
        </p:grpSpPr>
        <p:sp>
          <p:nvSpPr>
            <p:cNvPr id="80" name="Freeform 80"/>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1" name="Group 81"/>
          <p:cNvGrpSpPr/>
          <p:nvPr/>
        </p:nvGrpSpPr>
        <p:grpSpPr>
          <a:xfrm>
            <a:off x="5069286" y="8835608"/>
            <a:ext cx="2100822" cy="85060"/>
            <a:chOff x="0" y="0"/>
            <a:chExt cx="14114900" cy="571500"/>
          </a:xfrm>
        </p:grpSpPr>
        <p:sp>
          <p:nvSpPr>
            <p:cNvPr id="82" name="Freeform 82"/>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3" name="Group 83"/>
          <p:cNvGrpSpPr/>
          <p:nvPr/>
        </p:nvGrpSpPr>
        <p:grpSpPr>
          <a:xfrm>
            <a:off x="5069286" y="9163915"/>
            <a:ext cx="2100822" cy="85060"/>
            <a:chOff x="0" y="0"/>
            <a:chExt cx="14114900" cy="571500"/>
          </a:xfrm>
        </p:grpSpPr>
        <p:sp>
          <p:nvSpPr>
            <p:cNvPr id="84" name="Freeform 84"/>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5" name="Group 85"/>
          <p:cNvGrpSpPr/>
          <p:nvPr/>
        </p:nvGrpSpPr>
        <p:grpSpPr>
          <a:xfrm>
            <a:off x="5069286" y="9492221"/>
            <a:ext cx="2100822" cy="85060"/>
            <a:chOff x="0" y="0"/>
            <a:chExt cx="14114900" cy="571500"/>
          </a:xfrm>
        </p:grpSpPr>
        <p:sp>
          <p:nvSpPr>
            <p:cNvPr id="86" name="Freeform 86"/>
            <p:cNvSpPr/>
            <p:nvPr/>
          </p:nvSpPr>
          <p:spPr>
            <a:xfrm>
              <a:off x="0" y="255270"/>
              <a:ext cx="14114900" cy="69850"/>
            </a:xfrm>
            <a:custGeom>
              <a:avLst/>
              <a:gdLst/>
              <a:ahLst/>
              <a:cxnLst/>
              <a:rect l="l" t="t" r="r" b="b"/>
              <a:pathLst>
                <a:path w="14114900" h="69850">
                  <a:moveTo>
                    <a:pt x="13824069" y="0"/>
                  </a:moveTo>
                  <a:lnTo>
                    <a:pt x="0" y="0"/>
                  </a:lnTo>
                  <a:lnTo>
                    <a:pt x="0" y="69850"/>
                  </a:lnTo>
                  <a:lnTo>
                    <a:pt x="14114900" y="69850"/>
                  </a:lnTo>
                  <a:lnTo>
                    <a:pt x="14114900" y="0"/>
                  </a:lnTo>
                  <a:close/>
                </a:path>
              </a:pathLst>
            </a:custGeom>
            <a:solidFill>
              <a:srgbClr val="000000"/>
            </a:solidFill>
          </p:spPr>
        </p:sp>
      </p:grpSp>
      <p:grpSp>
        <p:nvGrpSpPr>
          <p:cNvPr id="87" name="Group 87"/>
          <p:cNvGrpSpPr/>
          <p:nvPr/>
        </p:nvGrpSpPr>
        <p:grpSpPr>
          <a:xfrm>
            <a:off x="602291" y="1298026"/>
            <a:ext cx="6567818" cy="1592137"/>
            <a:chOff x="0" y="0"/>
            <a:chExt cx="3243674" cy="786315"/>
          </a:xfrm>
        </p:grpSpPr>
        <p:sp>
          <p:nvSpPr>
            <p:cNvPr id="88" name="Freeform 88"/>
            <p:cNvSpPr/>
            <p:nvPr/>
          </p:nvSpPr>
          <p:spPr>
            <a:xfrm>
              <a:off x="0" y="0"/>
              <a:ext cx="3243674" cy="786315"/>
            </a:xfrm>
            <a:custGeom>
              <a:avLst/>
              <a:gdLst/>
              <a:ahLst/>
              <a:cxnLst/>
              <a:rect l="l" t="t" r="r" b="b"/>
              <a:pathLst>
                <a:path w="3243674" h="786315">
                  <a:moveTo>
                    <a:pt x="0" y="0"/>
                  </a:moveTo>
                  <a:lnTo>
                    <a:pt x="3243674" y="0"/>
                  </a:lnTo>
                  <a:lnTo>
                    <a:pt x="3243674" y="786315"/>
                  </a:lnTo>
                  <a:lnTo>
                    <a:pt x="0" y="786315"/>
                  </a:lnTo>
                  <a:close/>
                </a:path>
              </a:pathLst>
            </a:custGeom>
            <a:solidFill>
              <a:srgbClr val="F4F0EB"/>
            </a:solidFill>
          </p:spPr>
        </p:sp>
      </p:grpSp>
      <p:sp>
        <p:nvSpPr>
          <p:cNvPr id="89" name="TextBox 89"/>
          <p:cNvSpPr txBox="1"/>
          <p:nvPr/>
        </p:nvSpPr>
        <p:spPr>
          <a:xfrm>
            <a:off x="739457" y="1454773"/>
            <a:ext cx="4436602" cy="181383"/>
          </a:xfrm>
          <a:prstGeom prst="rect">
            <a:avLst/>
          </a:prstGeom>
        </p:spPr>
        <p:txBody>
          <a:bodyPr lIns="0" tIns="0" rIns="0" bIns="0" rtlCol="0" anchor="t">
            <a:spAutoFit/>
          </a:bodyPr>
          <a:lstStyle/>
          <a:p>
            <a:pPr algn="l">
              <a:lnSpc>
                <a:spcPts val="1522"/>
              </a:lnSpc>
            </a:pPr>
            <a:r>
              <a:rPr lang="en-US" sz="1087" spc="320">
                <a:solidFill>
                  <a:srgbClr val="000000"/>
                </a:solidFill>
                <a:latin typeface="Canva Sans"/>
                <a:ea typeface="Canva Sans"/>
                <a:cs typeface="Canva Sans"/>
                <a:sym typeface="Canva Sans"/>
              </a:rPr>
              <a:t>QUARTER PRIMARY FOCUS</a:t>
            </a:r>
          </a:p>
        </p:txBody>
      </p:sp>
      <p:sp>
        <p:nvSpPr>
          <p:cNvPr id="90" name="TextBox 90"/>
          <p:cNvSpPr txBox="1"/>
          <p:nvPr/>
        </p:nvSpPr>
        <p:spPr>
          <a:xfrm>
            <a:off x="1746687" y="9422413"/>
            <a:ext cx="4279026"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724" y="-160241"/>
            <a:ext cx="8001436" cy="10437902"/>
            <a:chOff x="0" y="0"/>
            <a:chExt cx="10668582" cy="13917203"/>
          </a:xfrm>
        </p:grpSpPr>
        <p:pic>
          <p:nvPicPr>
            <p:cNvPr id="3" name="Picture 3"/>
            <p:cNvPicPr>
              <a:picLocks noChangeAspect="1"/>
            </p:cNvPicPr>
            <p:nvPr/>
          </p:nvPicPr>
          <p:blipFill>
            <a:blip r:embed="rId2"/>
            <a:srcRect l="15524" r="15524"/>
            <a:stretch>
              <a:fillRect/>
            </a:stretch>
          </p:blipFill>
          <p:spPr>
            <a:xfrm>
              <a:off x="0" y="0"/>
              <a:ext cx="10668582" cy="13917203"/>
            </a:xfrm>
            <a:prstGeom prst="rect">
              <a:avLst/>
            </a:prstGeom>
          </p:spPr>
        </p:pic>
      </p:grpSp>
      <p:sp>
        <p:nvSpPr>
          <p:cNvPr id="4" name="Freeform 4"/>
          <p:cNvSpPr/>
          <p:nvPr/>
        </p:nvSpPr>
        <p:spPr>
          <a:xfrm>
            <a:off x="1535640" y="1597041"/>
            <a:ext cx="4904867" cy="6864317"/>
          </a:xfrm>
          <a:custGeom>
            <a:avLst/>
            <a:gdLst/>
            <a:ahLst/>
            <a:cxnLst/>
            <a:rect l="l" t="t" r="r" b="b"/>
            <a:pathLst>
              <a:path w="4904867" h="6864317">
                <a:moveTo>
                  <a:pt x="0" y="0"/>
                </a:moveTo>
                <a:lnTo>
                  <a:pt x="4904866" y="0"/>
                </a:lnTo>
                <a:lnTo>
                  <a:pt x="4904866" y="6864318"/>
                </a:lnTo>
                <a:lnTo>
                  <a:pt x="0" y="6864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3596627" y="3256774"/>
            <a:ext cx="579146" cy="191180"/>
            <a:chOff x="0" y="0"/>
            <a:chExt cx="1731261" cy="571500"/>
          </a:xfrm>
        </p:grpSpPr>
        <p:sp>
          <p:nvSpPr>
            <p:cNvPr id="6" name="Freeform 6"/>
            <p:cNvSpPr/>
            <p:nvPr/>
          </p:nvSpPr>
          <p:spPr>
            <a:xfrm>
              <a:off x="0" y="255270"/>
              <a:ext cx="1731261" cy="69850"/>
            </a:xfrm>
            <a:custGeom>
              <a:avLst/>
              <a:gdLst/>
              <a:ahLst/>
              <a:cxnLst/>
              <a:rect l="l" t="t" r="r" b="b"/>
              <a:pathLst>
                <a:path w="1731261" h="69850">
                  <a:moveTo>
                    <a:pt x="1440431" y="0"/>
                  </a:moveTo>
                  <a:lnTo>
                    <a:pt x="0" y="0"/>
                  </a:lnTo>
                  <a:lnTo>
                    <a:pt x="0" y="69850"/>
                  </a:lnTo>
                  <a:lnTo>
                    <a:pt x="1731261" y="69850"/>
                  </a:lnTo>
                  <a:lnTo>
                    <a:pt x="1731261" y="0"/>
                  </a:lnTo>
                  <a:close/>
                </a:path>
              </a:pathLst>
            </a:custGeom>
            <a:solidFill>
              <a:srgbClr val="F4F0EB"/>
            </a:solidFill>
          </p:spPr>
        </p:sp>
      </p:grpSp>
      <p:sp>
        <p:nvSpPr>
          <p:cNvPr id="7" name="Freeform 7"/>
          <p:cNvSpPr/>
          <p:nvPr/>
        </p:nvSpPr>
        <p:spPr>
          <a:xfrm>
            <a:off x="2930180" y="1597041"/>
            <a:ext cx="2115787" cy="3347799"/>
          </a:xfrm>
          <a:custGeom>
            <a:avLst/>
            <a:gdLst/>
            <a:ahLst/>
            <a:cxnLst/>
            <a:rect l="l" t="t" r="r" b="b"/>
            <a:pathLst>
              <a:path w="2115787" h="3347799">
                <a:moveTo>
                  <a:pt x="0" y="0"/>
                </a:moveTo>
                <a:lnTo>
                  <a:pt x="2115786" y="0"/>
                </a:lnTo>
                <a:lnTo>
                  <a:pt x="2115786" y="3347799"/>
                </a:lnTo>
                <a:lnTo>
                  <a:pt x="0" y="3347799"/>
                </a:lnTo>
                <a:lnTo>
                  <a:pt x="0" y="0"/>
                </a:lnTo>
                <a:close/>
              </a:path>
            </a:pathLst>
          </a:custGeom>
          <a:blipFill>
            <a:blip r:embed="rId5"/>
            <a:stretch>
              <a:fillRect l="-4920" t="-7279" r="-4920"/>
            </a:stretch>
          </a:blipFill>
        </p:spPr>
      </p:sp>
      <p:sp>
        <p:nvSpPr>
          <p:cNvPr id="8" name="TextBox 8"/>
          <p:cNvSpPr txBox="1"/>
          <p:nvPr/>
        </p:nvSpPr>
        <p:spPr>
          <a:xfrm>
            <a:off x="78227" y="4963890"/>
            <a:ext cx="7819693" cy="1641475"/>
          </a:xfrm>
          <a:prstGeom prst="rect">
            <a:avLst/>
          </a:prstGeom>
        </p:spPr>
        <p:txBody>
          <a:bodyPr lIns="0" tIns="0" rIns="0" bIns="0" rtlCol="0" anchor="t">
            <a:spAutoFit/>
          </a:bodyPr>
          <a:lstStyle/>
          <a:p>
            <a:pPr marL="0" lvl="0" indent="0" algn="ctr">
              <a:lnSpc>
                <a:spcPts val="3248"/>
              </a:lnSpc>
              <a:spcBef>
                <a:spcPct val="0"/>
              </a:spcBef>
            </a:pPr>
            <a:r>
              <a:rPr lang="en-US" sz="2800" spc="554" dirty="0">
                <a:solidFill>
                  <a:srgbClr val="5E17EB"/>
                </a:solidFill>
                <a:latin typeface="Montserrat Semi-Bold"/>
                <a:ea typeface="Montserrat Semi-Bold"/>
                <a:cs typeface="Montserrat Semi-Bold"/>
                <a:sym typeface="Montserrat Semi-Bold"/>
              </a:rPr>
              <a:t>DIVINITY VIRTUE RECOMMENDATIONS</a:t>
            </a:r>
          </a:p>
          <a:p>
            <a:pPr marL="0" lvl="0" indent="0" algn="ctr">
              <a:lnSpc>
                <a:spcPts val="3248"/>
              </a:lnSpc>
              <a:spcBef>
                <a:spcPct val="0"/>
              </a:spcBef>
            </a:pPr>
            <a:r>
              <a:rPr lang="en-US" sz="2800" spc="554" dirty="0">
                <a:solidFill>
                  <a:srgbClr val="5E17EB"/>
                </a:solidFill>
                <a:latin typeface="Montserrat Semi-Bold"/>
                <a:ea typeface="Montserrat Semi-Bold"/>
                <a:cs typeface="Montserrat Semi-Bold"/>
                <a:sym typeface="Montserrat Semi-Bold"/>
              </a:rPr>
              <a:t>+ 1 Hour </a:t>
            </a:r>
          </a:p>
          <a:p>
            <a:pPr marL="0" lvl="0" indent="0" algn="ctr">
              <a:lnSpc>
                <a:spcPts val="3248"/>
              </a:lnSpc>
              <a:spcBef>
                <a:spcPct val="0"/>
              </a:spcBef>
            </a:pPr>
            <a:r>
              <a:rPr lang="en-US" sz="2800" spc="554" dirty="0">
                <a:solidFill>
                  <a:srgbClr val="5E17EB"/>
                </a:solidFill>
                <a:latin typeface="Montserrat Semi-Bold"/>
                <a:ea typeface="Montserrat Semi-Bold"/>
                <a:cs typeface="Montserrat Semi-Bold"/>
                <a:sym typeface="Montserrat Semi-Bold"/>
              </a:rPr>
              <a:t>Consultation</a:t>
            </a:r>
          </a:p>
        </p:txBody>
      </p:sp>
      <p:sp>
        <p:nvSpPr>
          <p:cNvPr id="9" name="TextBox 9"/>
          <p:cNvSpPr txBox="1"/>
          <p:nvPr/>
        </p:nvSpPr>
        <p:spPr>
          <a:xfrm>
            <a:off x="777240" y="4185823"/>
            <a:ext cx="6431672" cy="410635"/>
          </a:xfrm>
          <a:prstGeom prst="rect">
            <a:avLst/>
          </a:prstGeom>
        </p:spPr>
        <p:txBody>
          <a:bodyPr lIns="0" tIns="0" rIns="0" bIns="0" rtlCol="0" anchor="t">
            <a:spAutoFit/>
          </a:bodyPr>
          <a:lstStyle/>
          <a:p>
            <a:pPr algn="ctr">
              <a:lnSpc>
                <a:spcPts val="3490"/>
              </a:lnSpc>
            </a:pPr>
            <a:r>
              <a:rPr lang="en-US" sz="2407" spc="361">
                <a:solidFill>
                  <a:srgbClr val="000000"/>
                </a:solidFill>
                <a:latin typeface="Canva Sans"/>
                <a:ea typeface="Canva Sans"/>
                <a:cs typeface="Canva Sans"/>
                <a:sym typeface="Canva Sans"/>
              </a:rPr>
              <a:t>2024</a:t>
            </a:r>
          </a:p>
        </p:txBody>
      </p:sp>
      <p:sp>
        <p:nvSpPr>
          <p:cNvPr id="10" name="TextBox 10"/>
          <p:cNvSpPr txBox="1"/>
          <p:nvPr/>
        </p:nvSpPr>
        <p:spPr>
          <a:xfrm>
            <a:off x="1535640" y="7630508"/>
            <a:ext cx="4904867" cy="622935"/>
          </a:xfrm>
          <a:prstGeom prst="rect">
            <a:avLst/>
          </a:prstGeom>
        </p:spPr>
        <p:txBody>
          <a:bodyPr lIns="0" tIns="0" rIns="0" bIns="0" rtlCol="0" anchor="t">
            <a:spAutoFit/>
          </a:bodyPr>
          <a:lstStyle/>
          <a:p>
            <a:pPr algn="ctr">
              <a:lnSpc>
                <a:spcPts val="5040"/>
              </a:lnSpc>
            </a:pPr>
            <a:r>
              <a:rPr lang="en-US" sz="3600">
                <a:solidFill>
                  <a:srgbClr val="5E17EB"/>
                </a:solidFill>
                <a:latin typeface="Montserrat Classic"/>
                <a:ea typeface="Montserrat Classic"/>
                <a:cs typeface="Montserrat Classic"/>
                <a:sym typeface="Montserrat Classic"/>
              </a:rPr>
              <a:t>Divinityvirtue.com</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086241"/>
            <a:ext cx="7772400" cy="4830184"/>
            <a:chOff x="0" y="0"/>
            <a:chExt cx="3479800" cy="2162533"/>
          </a:xfrm>
        </p:grpSpPr>
        <p:sp>
          <p:nvSpPr>
            <p:cNvPr id="3" name="Freeform 3"/>
            <p:cNvSpPr/>
            <p:nvPr/>
          </p:nvSpPr>
          <p:spPr>
            <a:xfrm>
              <a:off x="0" y="0"/>
              <a:ext cx="3479800" cy="2162533"/>
            </a:xfrm>
            <a:custGeom>
              <a:avLst/>
              <a:gdLst/>
              <a:ahLst/>
              <a:cxnLst/>
              <a:rect l="l" t="t" r="r" b="b"/>
              <a:pathLst>
                <a:path w="3479800" h="2162533">
                  <a:moveTo>
                    <a:pt x="0" y="0"/>
                  </a:moveTo>
                  <a:lnTo>
                    <a:pt x="3479800" y="0"/>
                  </a:lnTo>
                  <a:lnTo>
                    <a:pt x="3479800" y="2162533"/>
                  </a:lnTo>
                  <a:lnTo>
                    <a:pt x="0" y="2162533"/>
                  </a:lnTo>
                  <a:close/>
                </a:path>
              </a:pathLst>
            </a:custGeom>
            <a:solidFill>
              <a:srgbClr val="FFFFFF"/>
            </a:solidFill>
          </p:spPr>
        </p:sp>
      </p:grpSp>
      <p:sp>
        <p:nvSpPr>
          <p:cNvPr id="4" name="Freeform 4"/>
          <p:cNvSpPr/>
          <p:nvPr/>
        </p:nvSpPr>
        <p:spPr>
          <a:xfrm>
            <a:off x="464784" y="2544280"/>
            <a:ext cx="2161000" cy="2881333"/>
          </a:xfrm>
          <a:custGeom>
            <a:avLst/>
            <a:gdLst/>
            <a:ahLst/>
            <a:cxnLst/>
            <a:rect l="l" t="t" r="r" b="b"/>
            <a:pathLst>
              <a:path w="2161000" h="2881333">
                <a:moveTo>
                  <a:pt x="0" y="0"/>
                </a:moveTo>
                <a:lnTo>
                  <a:pt x="2161000" y="0"/>
                </a:lnTo>
                <a:lnTo>
                  <a:pt x="2161000" y="2881333"/>
                </a:lnTo>
                <a:lnTo>
                  <a:pt x="0" y="2881333"/>
                </a:lnTo>
                <a:lnTo>
                  <a:pt x="0" y="0"/>
                </a:lnTo>
                <a:close/>
              </a:path>
            </a:pathLst>
          </a:custGeom>
          <a:blipFill>
            <a:blip r:embed="rId2"/>
            <a:stretch>
              <a:fillRect/>
            </a:stretch>
          </a:blipFill>
        </p:spPr>
      </p:sp>
      <p:sp>
        <p:nvSpPr>
          <p:cNvPr id="5" name="Freeform 5"/>
          <p:cNvSpPr/>
          <p:nvPr/>
        </p:nvSpPr>
        <p:spPr>
          <a:xfrm>
            <a:off x="2828307" y="5680499"/>
            <a:ext cx="2115787" cy="2446154"/>
          </a:xfrm>
          <a:custGeom>
            <a:avLst/>
            <a:gdLst/>
            <a:ahLst/>
            <a:cxnLst/>
            <a:rect l="l" t="t" r="r" b="b"/>
            <a:pathLst>
              <a:path w="2115787" h="2446154">
                <a:moveTo>
                  <a:pt x="0" y="0"/>
                </a:moveTo>
                <a:lnTo>
                  <a:pt x="2115786" y="0"/>
                </a:lnTo>
                <a:lnTo>
                  <a:pt x="2115786" y="2446154"/>
                </a:lnTo>
                <a:lnTo>
                  <a:pt x="0" y="2446154"/>
                </a:lnTo>
                <a:lnTo>
                  <a:pt x="0" y="0"/>
                </a:lnTo>
                <a:close/>
              </a:path>
            </a:pathLst>
          </a:custGeom>
          <a:blipFill>
            <a:blip r:embed="rId3"/>
            <a:stretch>
              <a:fillRect t="-10081" b="-23586"/>
            </a:stretch>
          </a:blipFill>
        </p:spPr>
      </p:sp>
      <p:sp>
        <p:nvSpPr>
          <p:cNvPr id="6" name="TextBox 6"/>
          <p:cNvSpPr txBox="1"/>
          <p:nvPr/>
        </p:nvSpPr>
        <p:spPr>
          <a:xfrm>
            <a:off x="3082135" y="2406496"/>
            <a:ext cx="2385417" cy="208661"/>
          </a:xfrm>
          <a:prstGeom prst="rect">
            <a:avLst/>
          </a:prstGeom>
        </p:spPr>
        <p:txBody>
          <a:bodyPr lIns="0" tIns="0" rIns="0" bIns="0" rtlCol="0" anchor="t">
            <a:spAutoFit/>
          </a:bodyPr>
          <a:lstStyle/>
          <a:p>
            <a:pPr marL="0" lvl="0" indent="0" algn="l">
              <a:lnSpc>
                <a:spcPts val="1551"/>
              </a:lnSpc>
              <a:spcBef>
                <a:spcPct val="0"/>
              </a:spcBef>
            </a:pPr>
            <a:r>
              <a:rPr lang="en-US" sz="1599" spc="316" dirty="0">
                <a:solidFill>
                  <a:srgbClr val="000000"/>
                </a:solidFill>
                <a:latin typeface="Archivo Black"/>
                <a:ea typeface="Archivo Black"/>
                <a:cs typeface="Archivo Black"/>
                <a:sym typeface="Archivo Black"/>
              </a:rPr>
              <a:t>DUSTIN TAYLOR</a:t>
            </a:r>
          </a:p>
        </p:txBody>
      </p:sp>
      <p:sp>
        <p:nvSpPr>
          <p:cNvPr id="7" name="TextBox 7"/>
          <p:cNvSpPr txBox="1"/>
          <p:nvPr/>
        </p:nvSpPr>
        <p:spPr>
          <a:xfrm>
            <a:off x="3082135" y="3197013"/>
            <a:ext cx="4690265" cy="2483485"/>
          </a:xfrm>
          <a:prstGeom prst="rect">
            <a:avLst/>
          </a:prstGeom>
        </p:spPr>
        <p:txBody>
          <a:bodyPr lIns="0" tIns="0" rIns="0" bIns="0" rtlCol="0" anchor="t">
            <a:spAutoFit/>
          </a:bodyPr>
          <a:lstStyle/>
          <a:p>
            <a:pPr algn="l">
              <a:lnSpc>
                <a:spcPts val="2239"/>
              </a:lnSpc>
            </a:pPr>
            <a:r>
              <a:rPr lang="en-US" sz="1599">
                <a:solidFill>
                  <a:srgbClr val="000000"/>
                </a:solidFill>
                <a:latin typeface="Archivo Black"/>
                <a:ea typeface="Archivo Black"/>
                <a:cs typeface="Archivo Black"/>
                <a:sym typeface="Archivo Black"/>
              </a:rPr>
              <a:t>Bachelors of Arts major Economics</a:t>
            </a:r>
          </a:p>
          <a:p>
            <a:pPr algn="l">
              <a:lnSpc>
                <a:spcPts val="2239"/>
              </a:lnSpc>
            </a:pPr>
            <a:r>
              <a:rPr lang="en-US" sz="1599">
                <a:solidFill>
                  <a:srgbClr val="000000"/>
                </a:solidFill>
                <a:latin typeface="Archivo Black"/>
                <a:ea typeface="Archivo Black"/>
                <a:cs typeface="Archivo Black"/>
                <a:sym typeface="Archivo Black"/>
              </a:rPr>
              <a:t>Bachelors of Business major Finance.</a:t>
            </a:r>
          </a:p>
          <a:p>
            <a:pPr algn="l">
              <a:lnSpc>
                <a:spcPts val="2239"/>
              </a:lnSpc>
            </a:pPr>
            <a:r>
              <a:rPr lang="en-US" sz="1599">
                <a:solidFill>
                  <a:srgbClr val="000000"/>
                </a:solidFill>
                <a:latin typeface="Archivo Black"/>
                <a:ea typeface="Archivo Black"/>
                <a:cs typeface="Archivo Black"/>
                <a:sym typeface="Archivo Black"/>
              </a:rPr>
              <a:t>13 safety tickets, class 3 with air brakes</a:t>
            </a:r>
          </a:p>
          <a:p>
            <a:pPr algn="l">
              <a:lnSpc>
                <a:spcPts val="2239"/>
              </a:lnSpc>
            </a:pPr>
            <a:r>
              <a:rPr lang="en-US" sz="1599">
                <a:solidFill>
                  <a:srgbClr val="000000"/>
                </a:solidFill>
                <a:latin typeface="Archivo Black"/>
                <a:ea typeface="Archivo Black"/>
                <a:cs typeface="Archivo Black"/>
                <a:sym typeface="Archivo Black"/>
              </a:rPr>
              <a:t>Previous licenses: AMVIC (Car sales)</a:t>
            </a:r>
          </a:p>
          <a:p>
            <a:pPr algn="l">
              <a:lnSpc>
                <a:spcPts val="2239"/>
              </a:lnSpc>
            </a:pPr>
            <a:r>
              <a:rPr lang="en-US" sz="1599">
                <a:solidFill>
                  <a:srgbClr val="000000"/>
                </a:solidFill>
                <a:latin typeface="Archivo Black"/>
                <a:ea typeface="Archivo Black"/>
                <a:cs typeface="Archivo Black"/>
                <a:sym typeface="Archivo Black"/>
              </a:rPr>
              <a:t>IFIC (Mutual Funds)</a:t>
            </a:r>
          </a:p>
          <a:p>
            <a:pPr algn="l">
              <a:lnSpc>
                <a:spcPts val="2239"/>
              </a:lnSpc>
            </a:pPr>
            <a:r>
              <a:rPr lang="en-US" sz="1599">
                <a:solidFill>
                  <a:srgbClr val="000000"/>
                </a:solidFill>
                <a:latin typeface="Archivo Black"/>
                <a:ea typeface="Archivo Black"/>
                <a:cs typeface="Archivo Black"/>
                <a:sym typeface="Archivo Black"/>
              </a:rPr>
              <a:t>RECA (Mortgage associate)</a:t>
            </a:r>
          </a:p>
          <a:p>
            <a:pPr algn="l">
              <a:lnSpc>
                <a:spcPts val="2239"/>
              </a:lnSpc>
            </a:pPr>
            <a:r>
              <a:rPr lang="en-US" sz="1599">
                <a:solidFill>
                  <a:srgbClr val="000000"/>
                </a:solidFill>
                <a:latin typeface="Archivo Black"/>
                <a:ea typeface="Archivo Black"/>
                <a:cs typeface="Archivo Black"/>
                <a:sym typeface="Archivo Black"/>
              </a:rPr>
              <a:t>LLQP (Group Insurance)</a:t>
            </a:r>
          </a:p>
          <a:p>
            <a:pPr algn="l">
              <a:lnSpc>
                <a:spcPts val="2239"/>
              </a:lnSpc>
            </a:pPr>
            <a:r>
              <a:rPr lang="en-US" sz="1599">
                <a:solidFill>
                  <a:srgbClr val="000000"/>
                </a:solidFill>
                <a:latin typeface="Archivo Black"/>
                <a:ea typeface="Archivo Black"/>
                <a:cs typeface="Archivo Black"/>
                <a:sym typeface="Archivo Black"/>
              </a:rPr>
              <a:t>H &amp; R (Tax professional)</a:t>
            </a:r>
          </a:p>
          <a:p>
            <a:pPr algn="l">
              <a:lnSpc>
                <a:spcPts val="2239"/>
              </a:lnSpc>
              <a:spcBef>
                <a:spcPct val="0"/>
              </a:spcBef>
            </a:pPr>
            <a:endParaRPr lang="en-US" sz="1599">
              <a:solidFill>
                <a:srgbClr val="000000"/>
              </a:solidFill>
              <a:latin typeface="Archivo Black"/>
              <a:ea typeface="Archivo Black"/>
              <a:cs typeface="Archivo Black"/>
              <a:sym typeface="Archivo Black"/>
            </a:endParaRPr>
          </a:p>
        </p:txBody>
      </p:sp>
      <p:sp>
        <p:nvSpPr>
          <p:cNvPr id="8" name="TextBox 8"/>
          <p:cNvSpPr txBox="1"/>
          <p:nvPr/>
        </p:nvSpPr>
        <p:spPr>
          <a:xfrm>
            <a:off x="3082135" y="2839262"/>
            <a:ext cx="3258889" cy="273685"/>
          </a:xfrm>
          <a:prstGeom prst="rect">
            <a:avLst/>
          </a:prstGeom>
        </p:spPr>
        <p:txBody>
          <a:bodyPr lIns="0" tIns="0" rIns="0" bIns="0" rtlCol="0" anchor="t">
            <a:spAutoFit/>
          </a:bodyPr>
          <a:lstStyle/>
          <a:p>
            <a:pPr algn="l">
              <a:lnSpc>
                <a:spcPts val="2240"/>
              </a:lnSpc>
            </a:pPr>
            <a:r>
              <a:rPr lang="en-US" sz="1600" spc="452">
                <a:solidFill>
                  <a:srgbClr val="000000"/>
                </a:solidFill>
                <a:latin typeface="Archivo Black"/>
                <a:ea typeface="Archivo Black"/>
                <a:cs typeface="Archivo Black"/>
                <a:sym typeface="Archivo Black"/>
              </a:rPr>
              <a:t>CEO and Consultant</a:t>
            </a:r>
          </a:p>
        </p:txBody>
      </p:sp>
      <p:sp>
        <p:nvSpPr>
          <p:cNvPr id="9" name="TextBox 9"/>
          <p:cNvSpPr txBox="1"/>
          <p:nvPr/>
        </p:nvSpPr>
        <p:spPr>
          <a:xfrm>
            <a:off x="2813482" y="1027860"/>
            <a:ext cx="2396133" cy="208661"/>
          </a:xfrm>
          <a:prstGeom prst="rect">
            <a:avLst/>
          </a:prstGeom>
        </p:spPr>
        <p:txBody>
          <a:bodyPr lIns="0" tIns="0" rIns="0" bIns="0" rtlCol="0" anchor="t">
            <a:spAutoFit/>
          </a:bodyPr>
          <a:lstStyle/>
          <a:p>
            <a:pPr marL="0" lvl="0" indent="0" algn="ctr">
              <a:lnSpc>
                <a:spcPts val="1551"/>
              </a:lnSpc>
              <a:spcBef>
                <a:spcPct val="0"/>
              </a:spcBef>
            </a:pPr>
            <a:r>
              <a:rPr lang="en-US" sz="1599" u="none" spc="316">
                <a:solidFill>
                  <a:srgbClr val="5E17EB"/>
                </a:solidFill>
                <a:latin typeface="Archivo Black"/>
                <a:ea typeface="Archivo Black"/>
                <a:cs typeface="Archivo Black"/>
                <a:sym typeface="Archivo Black"/>
              </a:rPr>
              <a:t>MEET THE TEAM</a:t>
            </a:r>
          </a:p>
        </p:txBody>
      </p:sp>
      <p:sp>
        <p:nvSpPr>
          <p:cNvPr id="10" name="TextBox 10"/>
          <p:cNvSpPr txBox="1"/>
          <p:nvPr/>
        </p:nvSpPr>
        <p:spPr>
          <a:xfrm>
            <a:off x="977166" y="377664"/>
            <a:ext cx="6068764" cy="273685"/>
          </a:xfrm>
          <a:prstGeom prst="rect">
            <a:avLst/>
          </a:prstGeom>
        </p:spPr>
        <p:txBody>
          <a:bodyPr lIns="0" tIns="0" rIns="0" bIns="0" rtlCol="0" anchor="t">
            <a:spAutoFit/>
          </a:bodyPr>
          <a:lstStyle/>
          <a:p>
            <a:pPr algn="ctr">
              <a:lnSpc>
                <a:spcPts val="2239"/>
              </a:lnSpc>
            </a:pPr>
            <a:r>
              <a:rPr lang="en-US" sz="1599" spc="452" dirty="0">
                <a:solidFill>
                  <a:srgbClr val="5E17EB"/>
                </a:solidFill>
                <a:latin typeface="Archivo Black"/>
                <a:ea typeface="Archivo Black"/>
                <a:cs typeface="Archivo Black"/>
                <a:sym typeface="Archivo Black"/>
              </a:rPr>
              <a:t>TEAMWORK MAKES THE DREAM WORK</a:t>
            </a:r>
          </a:p>
        </p:txBody>
      </p:sp>
      <p:sp>
        <p:nvSpPr>
          <p:cNvPr id="11" name="TextBox 11"/>
          <p:cNvSpPr txBox="1"/>
          <p:nvPr/>
        </p:nvSpPr>
        <p:spPr>
          <a:xfrm>
            <a:off x="1795164" y="8745840"/>
            <a:ext cx="4377035" cy="641201"/>
          </a:xfrm>
          <a:prstGeom prst="rect">
            <a:avLst/>
          </a:prstGeom>
        </p:spPr>
        <p:txBody>
          <a:bodyPr wrap="square" lIns="0" tIns="0" rIns="0" bIns="0" rtlCol="0" anchor="t">
            <a:spAutoFit/>
          </a:bodyPr>
          <a:lstStyle/>
          <a:p>
            <a:pPr algn="ctr">
              <a:lnSpc>
                <a:spcPts val="5040"/>
              </a:lnSpc>
            </a:pPr>
            <a:r>
              <a:rPr lang="en-US" sz="3600" dirty="0">
                <a:solidFill>
                  <a:srgbClr val="5E17EB"/>
                </a:solidFill>
                <a:latin typeface="Canva Sans Bold"/>
                <a:ea typeface="Canva Sans Bold"/>
                <a:cs typeface="Canva Sans Bold"/>
                <a:sym typeface="Canva Sans Bold"/>
              </a:rPr>
              <a:t>Divinityvirtue.com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0EB"/>
        </a:solidFill>
        <a:effectLst/>
      </p:bgPr>
    </p:bg>
    <p:spTree>
      <p:nvGrpSpPr>
        <p:cNvPr id="1" name=""/>
        <p:cNvGrpSpPr/>
        <p:nvPr/>
      </p:nvGrpSpPr>
      <p:grpSpPr>
        <a:xfrm>
          <a:off x="0" y="0"/>
          <a:ext cx="0" cy="0"/>
          <a:chOff x="0" y="0"/>
          <a:chExt cx="0" cy="0"/>
        </a:xfrm>
      </p:grpSpPr>
      <p:sp>
        <p:nvSpPr>
          <p:cNvPr id="2" name="TextBox 2"/>
          <p:cNvSpPr txBox="1"/>
          <p:nvPr/>
        </p:nvSpPr>
        <p:spPr>
          <a:xfrm>
            <a:off x="2545236" y="177148"/>
            <a:ext cx="4396428" cy="422763"/>
          </a:xfrm>
          <a:prstGeom prst="rect">
            <a:avLst/>
          </a:prstGeom>
        </p:spPr>
        <p:txBody>
          <a:bodyPr lIns="0" tIns="0" rIns="0" bIns="0" rtlCol="0" anchor="t">
            <a:spAutoFit/>
          </a:bodyPr>
          <a:lstStyle/>
          <a:p>
            <a:pPr marL="0" lvl="0" indent="0" algn="ctr">
              <a:lnSpc>
                <a:spcPts val="3010"/>
              </a:lnSpc>
              <a:spcBef>
                <a:spcPct val="0"/>
              </a:spcBef>
            </a:pPr>
            <a:r>
              <a:rPr lang="en-US" sz="3103">
                <a:solidFill>
                  <a:srgbClr val="000000"/>
                </a:solidFill>
                <a:latin typeface="Tenor Sans"/>
                <a:ea typeface="Tenor Sans"/>
                <a:cs typeface="Tenor Sans"/>
                <a:sym typeface="Tenor Sans"/>
              </a:rPr>
              <a:t>Divinity Virtue Focuses</a:t>
            </a:r>
          </a:p>
        </p:txBody>
      </p:sp>
      <p:sp>
        <p:nvSpPr>
          <p:cNvPr id="3" name="TextBox 3"/>
          <p:cNvSpPr txBox="1"/>
          <p:nvPr/>
        </p:nvSpPr>
        <p:spPr>
          <a:xfrm>
            <a:off x="2905125" y="590386"/>
            <a:ext cx="3771900" cy="1430232"/>
          </a:xfrm>
          <a:prstGeom prst="rect">
            <a:avLst/>
          </a:prstGeom>
        </p:spPr>
        <p:txBody>
          <a:bodyPr lIns="0" tIns="0" rIns="0" bIns="0" rtlCol="0" anchor="t">
            <a:spAutoFit/>
          </a:bodyPr>
          <a:lstStyle/>
          <a:p>
            <a:pPr marL="0" lvl="0" indent="0" algn="ctr">
              <a:lnSpc>
                <a:spcPts val="1493"/>
              </a:lnSpc>
              <a:spcBef>
                <a:spcPct val="0"/>
              </a:spcBef>
            </a:pPr>
            <a:r>
              <a:rPr lang="en-US" sz="1066">
                <a:solidFill>
                  <a:srgbClr val="000000"/>
                </a:solidFill>
                <a:latin typeface="Canva Sans"/>
                <a:ea typeface="Canva Sans"/>
                <a:cs typeface="Canva Sans"/>
                <a:sym typeface="Canva Sans"/>
              </a:rPr>
              <a:t>Divinity Virtue, wants to help individuals to conquer bad habits, with healthier alternatives. If you notice that certain aspects have triggered you, we want to find ways to control the emotions and handle life events if they should occur. If you are interested in figuring out a life and or career path, and need some guidance, we are here to help you with options to help your journey move forward.</a:t>
            </a:r>
          </a:p>
        </p:txBody>
      </p:sp>
      <p:sp>
        <p:nvSpPr>
          <p:cNvPr id="4" name="TextBox 4"/>
          <p:cNvSpPr txBox="1"/>
          <p:nvPr/>
        </p:nvSpPr>
        <p:spPr>
          <a:xfrm>
            <a:off x="2142244" y="2267331"/>
            <a:ext cx="5202412" cy="422763"/>
          </a:xfrm>
          <a:prstGeom prst="rect">
            <a:avLst/>
          </a:prstGeom>
        </p:spPr>
        <p:txBody>
          <a:bodyPr lIns="0" tIns="0" rIns="0" bIns="0" rtlCol="0" anchor="t">
            <a:spAutoFit/>
          </a:bodyPr>
          <a:lstStyle/>
          <a:p>
            <a:pPr marL="0" lvl="0" indent="0" algn="ctr">
              <a:lnSpc>
                <a:spcPts val="3010"/>
              </a:lnSpc>
              <a:spcBef>
                <a:spcPct val="0"/>
              </a:spcBef>
            </a:pPr>
            <a:r>
              <a:rPr lang="en-US" sz="3103">
                <a:solidFill>
                  <a:srgbClr val="000000"/>
                </a:solidFill>
                <a:latin typeface="Tenor Sans"/>
                <a:ea typeface="Tenor Sans"/>
                <a:cs typeface="Tenor Sans"/>
                <a:sym typeface="Tenor Sans"/>
              </a:rPr>
              <a:t>Divinity Virtues Community</a:t>
            </a:r>
          </a:p>
        </p:txBody>
      </p:sp>
      <p:sp>
        <p:nvSpPr>
          <p:cNvPr id="5" name="TextBox 5"/>
          <p:cNvSpPr txBox="1"/>
          <p:nvPr/>
        </p:nvSpPr>
        <p:spPr>
          <a:xfrm>
            <a:off x="2905125" y="2778043"/>
            <a:ext cx="3771900" cy="2335107"/>
          </a:xfrm>
          <a:prstGeom prst="rect">
            <a:avLst/>
          </a:prstGeom>
        </p:spPr>
        <p:txBody>
          <a:bodyPr lIns="0" tIns="0" rIns="0" bIns="0" rtlCol="0" anchor="t">
            <a:spAutoFit/>
          </a:bodyPr>
          <a:lstStyle/>
          <a:p>
            <a:pPr algn="ctr">
              <a:lnSpc>
                <a:spcPts val="1493"/>
              </a:lnSpc>
            </a:pPr>
            <a:r>
              <a:rPr lang="en-US" sz="1066">
                <a:solidFill>
                  <a:srgbClr val="000000"/>
                </a:solidFill>
                <a:latin typeface="Canva Sans"/>
                <a:ea typeface="Canva Sans"/>
                <a:cs typeface="Canva Sans"/>
                <a:sym typeface="Canva Sans"/>
              </a:rPr>
              <a:t>No matter where you are on your health and wellness spectrum, we invite you to join our community of like-minded individuals. Here, you'll find a wealth of resources, expert guidance, and a supportive network to help you navigate the path toward a healthier and more fulfilling life.</a:t>
            </a:r>
          </a:p>
          <a:p>
            <a:pPr algn="ctr">
              <a:lnSpc>
                <a:spcPts val="1493"/>
              </a:lnSpc>
            </a:pPr>
            <a:endParaRPr lang="en-US" sz="1066">
              <a:solidFill>
                <a:srgbClr val="000000"/>
              </a:solidFill>
              <a:latin typeface="Canva Sans"/>
              <a:ea typeface="Canva Sans"/>
              <a:cs typeface="Canva Sans"/>
              <a:sym typeface="Canva Sans"/>
            </a:endParaRPr>
          </a:p>
          <a:p>
            <a:pPr algn="ctr">
              <a:lnSpc>
                <a:spcPts val="1493"/>
              </a:lnSpc>
            </a:pPr>
            <a:r>
              <a:rPr lang="en-US" sz="1066">
                <a:solidFill>
                  <a:srgbClr val="000000"/>
                </a:solidFill>
                <a:latin typeface="Canva Sans"/>
                <a:ea typeface="Canva Sans"/>
                <a:cs typeface="Canva Sans"/>
                <a:sym typeface="Canva Sans"/>
              </a:rPr>
              <a:t>Together, let's break down barriers, foster understanding, and embrace the shared goal of well-being. At Divinity Virtue our commitment is to serve everyone, because we believe that everyone deserves the opportunity to live a life of vitality and joy.</a:t>
            </a:r>
          </a:p>
          <a:p>
            <a:pPr marL="0" lvl="0" indent="0" algn="ctr">
              <a:lnSpc>
                <a:spcPts val="1493"/>
              </a:lnSpc>
              <a:spcBef>
                <a:spcPct val="0"/>
              </a:spcBef>
            </a:pPr>
            <a:endParaRPr lang="en-US" sz="1066">
              <a:solidFill>
                <a:srgbClr val="000000"/>
              </a:solidFill>
              <a:latin typeface="Canva Sans"/>
              <a:ea typeface="Canva Sans"/>
              <a:cs typeface="Canva Sans"/>
              <a:sym typeface="Canva Sans"/>
            </a:endParaRPr>
          </a:p>
        </p:txBody>
      </p:sp>
      <p:sp>
        <p:nvSpPr>
          <p:cNvPr id="6" name="TextBox 6"/>
          <p:cNvSpPr txBox="1"/>
          <p:nvPr/>
        </p:nvSpPr>
        <p:spPr>
          <a:xfrm rot="-5471674">
            <a:off x="-496896" y="1137098"/>
            <a:ext cx="4811920" cy="1238276"/>
          </a:xfrm>
          <a:prstGeom prst="rect">
            <a:avLst/>
          </a:prstGeom>
        </p:spPr>
        <p:txBody>
          <a:bodyPr lIns="0" tIns="0" rIns="0" bIns="0" rtlCol="0" anchor="t">
            <a:spAutoFit/>
          </a:bodyPr>
          <a:lstStyle/>
          <a:p>
            <a:pPr marL="0" lvl="0" indent="0" algn="ctr">
              <a:lnSpc>
                <a:spcPts val="10418"/>
              </a:lnSpc>
              <a:spcBef>
                <a:spcPct val="0"/>
              </a:spcBef>
            </a:pPr>
            <a:r>
              <a:rPr lang="en-US" sz="6635">
                <a:solidFill>
                  <a:srgbClr val="000000"/>
                </a:solidFill>
                <a:latin typeface="Eyesome Script"/>
                <a:ea typeface="Eyesome Script"/>
                <a:cs typeface="Eyesome Script"/>
                <a:sym typeface="Eyesome Script"/>
              </a:rPr>
              <a:t>pitch</a:t>
            </a:r>
          </a:p>
        </p:txBody>
      </p:sp>
      <p:sp>
        <p:nvSpPr>
          <p:cNvPr id="7" name="TextBox 7"/>
          <p:cNvSpPr txBox="1"/>
          <p:nvPr/>
        </p:nvSpPr>
        <p:spPr>
          <a:xfrm rot="-5400000">
            <a:off x="-4444657" y="4406070"/>
            <a:ext cx="10226299" cy="1414159"/>
          </a:xfrm>
          <a:prstGeom prst="rect">
            <a:avLst/>
          </a:prstGeom>
        </p:spPr>
        <p:txBody>
          <a:bodyPr lIns="0" tIns="0" rIns="0" bIns="0" rtlCol="0" anchor="t">
            <a:spAutoFit/>
          </a:bodyPr>
          <a:lstStyle/>
          <a:p>
            <a:pPr marL="0" lvl="0" indent="0" algn="ctr">
              <a:lnSpc>
                <a:spcPts val="10474"/>
              </a:lnSpc>
              <a:spcBef>
                <a:spcPct val="0"/>
              </a:spcBef>
            </a:pPr>
            <a:r>
              <a:rPr lang="en-US" sz="10798" spc="2138">
                <a:solidFill>
                  <a:srgbClr val="000000"/>
                </a:solidFill>
                <a:latin typeface="Tenor Sans"/>
                <a:ea typeface="Tenor Sans"/>
                <a:cs typeface="Tenor Sans"/>
                <a:sym typeface="Tenor Sans"/>
              </a:rPr>
              <a:t>ELEVATOR</a:t>
            </a:r>
          </a:p>
        </p:txBody>
      </p:sp>
      <p:sp>
        <p:nvSpPr>
          <p:cNvPr id="8" name="TextBox 8"/>
          <p:cNvSpPr txBox="1"/>
          <p:nvPr/>
        </p:nvSpPr>
        <p:spPr>
          <a:xfrm>
            <a:off x="2562053" y="5160774"/>
            <a:ext cx="4553295" cy="422763"/>
          </a:xfrm>
          <a:prstGeom prst="rect">
            <a:avLst/>
          </a:prstGeom>
        </p:spPr>
        <p:txBody>
          <a:bodyPr lIns="0" tIns="0" rIns="0" bIns="0" rtlCol="0" anchor="t">
            <a:spAutoFit/>
          </a:bodyPr>
          <a:lstStyle/>
          <a:p>
            <a:pPr marL="0" lvl="0" indent="0" algn="ctr">
              <a:lnSpc>
                <a:spcPts val="3010"/>
              </a:lnSpc>
              <a:spcBef>
                <a:spcPct val="0"/>
              </a:spcBef>
            </a:pPr>
            <a:r>
              <a:rPr lang="en-US" sz="3103">
                <a:solidFill>
                  <a:srgbClr val="000000"/>
                </a:solidFill>
                <a:latin typeface="Tenor Sans"/>
                <a:ea typeface="Tenor Sans"/>
                <a:cs typeface="Tenor Sans"/>
                <a:sym typeface="Tenor Sans"/>
              </a:rPr>
              <a:t>Why join Divinity Virtue</a:t>
            </a:r>
          </a:p>
        </p:txBody>
      </p:sp>
      <p:sp>
        <p:nvSpPr>
          <p:cNvPr id="9" name="TextBox 9"/>
          <p:cNvSpPr txBox="1"/>
          <p:nvPr/>
        </p:nvSpPr>
        <p:spPr>
          <a:xfrm>
            <a:off x="2905125" y="5669263"/>
            <a:ext cx="3771900" cy="3601932"/>
          </a:xfrm>
          <a:prstGeom prst="rect">
            <a:avLst/>
          </a:prstGeom>
        </p:spPr>
        <p:txBody>
          <a:bodyPr lIns="0" tIns="0" rIns="0" bIns="0" rtlCol="0" anchor="t">
            <a:spAutoFit/>
          </a:bodyPr>
          <a:lstStyle/>
          <a:p>
            <a:pPr algn="ctr">
              <a:lnSpc>
                <a:spcPts val="1493"/>
              </a:lnSpc>
            </a:pPr>
            <a:r>
              <a:rPr lang="en-US" sz="1066">
                <a:solidFill>
                  <a:srgbClr val="000000"/>
                </a:solidFill>
                <a:latin typeface="Canva Sans"/>
                <a:ea typeface="Canva Sans"/>
                <a:cs typeface="Canva Sans"/>
                <a:sym typeface="Canva Sans"/>
              </a:rPr>
              <a:t>Hello there! Are you ready to transform your life and embrace a healthier, happier you? At Divinity Virtue, we're not just a wellness destination; we're your partners in achieving your fitness and well-being goals.</a:t>
            </a:r>
          </a:p>
          <a:p>
            <a:pPr algn="ctr">
              <a:lnSpc>
                <a:spcPts val="1493"/>
              </a:lnSpc>
            </a:pPr>
            <a:endParaRPr lang="en-US" sz="1066">
              <a:solidFill>
                <a:srgbClr val="000000"/>
              </a:solidFill>
              <a:latin typeface="Canva Sans"/>
              <a:ea typeface="Canva Sans"/>
              <a:cs typeface="Canva Sans"/>
              <a:sym typeface="Canva Sans"/>
            </a:endParaRPr>
          </a:p>
          <a:p>
            <a:pPr algn="ctr">
              <a:lnSpc>
                <a:spcPts val="1493"/>
              </a:lnSpc>
            </a:pPr>
            <a:r>
              <a:rPr lang="en-US" sz="1066">
                <a:solidFill>
                  <a:srgbClr val="000000"/>
                </a:solidFill>
                <a:latin typeface="Canva Sans"/>
                <a:ea typeface="Canva Sans"/>
                <a:cs typeface="Canva Sans"/>
                <a:sym typeface="Canva Sans"/>
              </a:rPr>
              <a:t>Picture a community that celebrates your uniqueness, supports your journey, and provides the tools you need for success. Whether you're a fitness enthusiast or just starting, we've curated a personalized experience just for you. Our expert guidance, diverse resources, and vibrant community are here to empower you every step of the way.</a:t>
            </a:r>
          </a:p>
          <a:p>
            <a:pPr algn="ctr">
              <a:lnSpc>
                <a:spcPts val="1493"/>
              </a:lnSpc>
            </a:pPr>
            <a:endParaRPr lang="en-US" sz="1066">
              <a:solidFill>
                <a:srgbClr val="000000"/>
              </a:solidFill>
              <a:latin typeface="Canva Sans"/>
              <a:ea typeface="Canva Sans"/>
              <a:cs typeface="Canva Sans"/>
              <a:sym typeface="Canva Sans"/>
            </a:endParaRPr>
          </a:p>
          <a:p>
            <a:pPr algn="ctr">
              <a:lnSpc>
                <a:spcPts val="1493"/>
              </a:lnSpc>
            </a:pPr>
            <a:r>
              <a:rPr lang="en-US" sz="1066">
                <a:solidFill>
                  <a:srgbClr val="000000"/>
                </a:solidFill>
                <a:latin typeface="Canva Sans"/>
                <a:ea typeface="Canva Sans"/>
                <a:cs typeface="Canva Sans"/>
                <a:sym typeface="Canva Sans"/>
              </a:rPr>
              <a:t>Say goodbye to one-size-fits-all approaches—welcome to a tailored wellness journey crafted for your needs. Join us at Divinity Virtue, where your well-being is not just a goal; it's a lifestyle. Let's unlock your full potential together. Elevate your health, elevate your happiness—come thrive with us! 🚀✨</a:t>
            </a:r>
          </a:p>
          <a:p>
            <a:pPr marL="0" lvl="0" indent="0" algn="ctr">
              <a:lnSpc>
                <a:spcPts val="1493"/>
              </a:lnSpc>
              <a:spcBef>
                <a:spcPct val="0"/>
              </a:spcBef>
            </a:pPr>
            <a:endParaRPr lang="en-US" sz="1066">
              <a:solidFill>
                <a:srgbClr val="000000"/>
              </a:solidFill>
              <a:latin typeface="Canva Sans"/>
              <a:ea typeface="Canva Sans"/>
              <a:cs typeface="Canva Sans"/>
              <a:sym typeface="Canva Sans"/>
            </a:endParaRPr>
          </a:p>
        </p:txBody>
      </p:sp>
      <p:sp>
        <p:nvSpPr>
          <p:cNvPr id="10" name="TextBox 10"/>
          <p:cNvSpPr txBox="1"/>
          <p:nvPr/>
        </p:nvSpPr>
        <p:spPr>
          <a:xfrm>
            <a:off x="0" y="9214485"/>
            <a:ext cx="7772400" cy="613410"/>
          </a:xfrm>
          <a:prstGeom prst="rect">
            <a:avLst/>
          </a:prstGeom>
        </p:spPr>
        <p:txBody>
          <a:bodyPr lIns="0" tIns="0" rIns="0" bIns="0" rtlCol="0" anchor="t">
            <a:spAutoFit/>
          </a:bodyPr>
          <a:lstStyle/>
          <a:p>
            <a:pPr algn="ctr">
              <a:lnSpc>
                <a:spcPts val="5040"/>
              </a:lnSpc>
            </a:pPr>
            <a:r>
              <a:rPr lang="en-US" sz="3600">
                <a:solidFill>
                  <a:srgbClr val="5E17EB"/>
                </a:solidFill>
                <a:latin typeface="Canva Sans"/>
                <a:ea typeface="Canva Sans"/>
                <a:cs typeface="Canva Sans"/>
                <a:sym typeface="Canva Sans"/>
              </a:rPr>
              <a:t>Divinityvirtue.com</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2291" y="1874947"/>
            <a:ext cx="2100822" cy="639324"/>
            <a:chOff x="0" y="0"/>
            <a:chExt cx="1037541" cy="315745"/>
          </a:xfrm>
        </p:grpSpPr>
        <p:sp>
          <p:nvSpPr>
            <p:cNvPr id="3" name="Freeform 3"/>
            <p:cNvSpPr/>
            <p:nvPr/>
          </p:nvSpPr>
          <p:spPr>
            <a:xfrm>
              <a:off x="0" y="0"/>
              <a:ext cx="1037541" cy="315745"/>
            </a:xfrm>
            <a:custGeom>
              <a:avLst/>
              <a:gdLst/>
              <a:ahLst/>
              <a:cxnLst/>
              <a:rect l="l" t="t" r="r" b="b"/>
              <a:pathLst>
                <a:path w="1037541" h="315745">
                  <a:moveTo>
                    <a:pt x="0" y="0"/>
                  </a:moveTo>
                  <a:lnTo>
                    <a:pt x="1037541" y="0"/>
                  </a:lnTo>
                  <a:lnTo>
                    <a:pt x="1037541" y="315745"/>
                  </a:lnTo>
                  <a:lnTo>
                    <a:pt x="0" y="315745"/>
                  </a:lnTo>
                  <a:close/>
                </a:path>
              </a:pathLst>
            </a:custGeom>
            <a:solidFill>
              <a:srgbClr val="F4F0EB"/>
            </a:solidFill>
          </p:spPr>
        </p:sp>
      </p:grpSp>
      <p:grpSp>
        <p:nvGrpSpPr>
          <p:cNvPr id="4" name="Group 4"/>
          <p:cNvGrpSpPr/>
          <p:nvPr/>
        </p:nvGrpSpPr>
        <p:grpSpPr>
          <a:xfrm>
            <a:off x="2835789" y="1874947"/>
            <a:ext cx="1667871" cy="639324"/>
            <a:chOff x="0" y="0"/>
            <a:chExt cx="823718" cy="315745"/>
          </a:xfrm>
        </p:grpSpPr>
        <p:sp>
          <p:nvSpPr>
            <p:cNvPr id="5" name="Freeform 5"/>
            <p:cNvSpPr/>
            <p:nvPr/>
          </p:nvSpPr>
          <p:spPr>
            <a:xfrm>
              <a:off x="0" y="0"/>
              <a:ext cx="823718" cy="315745"/>
            </a:xfrm>
            <a:custGeom>
              <a:avLst/>
              <a:gdLst/>
              <a:ahLst/>
              <a:cxnLst/>
              <a:rect l="l" t="t" r="r" b="b"/>
              <a:pathLst>
                <a:path w="823718" h="315745">
                  <a:moveTo>
                    <a:pt x="0" y="0"/>
                  </a:moveTo>
                  <a:lnTo>
                    <a:pt x="823718" y="0"/>
                  </a:lnTo>
                  <a:lnTo>
                    <a:pt x="823718" y="315745"/>
                  </a:lnTo>
                  <a:lnTo>
                    <a:pt x="0" y="315745"/>
                  </a:lnTo>
                  <a:close/>
                </a:path>
              </a:pathLst>
            </a:custGeom>
            <a:solidFill>
              <a:srgbClr val="F4F0EB"/>
            </a:solidFill>
          </p:spPr>
        </p:sp>
      </p:grpSp>
      <p:grpSp>
        <p:nvGrpSpPr>
          <p:cNvPr id="6" name="Group 6"/>
          <p:cNvGrpSpPr/>
          <p:nvPr/>
        </p:nvGrpSpPr>
        <p:grpSpPr>
          <a:xfrm>
            <a:off x="4720135" y="2156620"/>
            <a:ext cx="316662" cy="31666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8" name="Group 8"/>
          <p:cNvGrpSpPr/>
          <p:nvPr/>
        </p:nvGrpSpPr>
        <p:grpSpPr>
          <a:xfrm>
            <a:off x="5104350" y="2156620"/>
            <a:ext cx="316662" cy="31666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10" name="Group 10"/>
          <p:cNvGrpSpPr/>
          <p:nvPr/>
        </p:nvGrpSpPr>
        <p:grpSpPr>
          <a:xfrm>
            <a:off x="5488565" y="2156620"/>
            <a:ext cx="316662" cy="31666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12" name="Group 12"/>
          <p:cNvGrpSpPr/>
          <p:nvPr/>
        </p:nvGrpSpPr>
        <p:grpSpPr>
          <a:xfrm>
            <a:off x="5872780" y="2156620"/>
            <a:ext cx="316662" cy="31666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14" name="Group 14"/>
          <p:cNvGrpSpPr/>
          <p:nvPr/>
        </p:nvGrpSpPr>
        <p:grpSpPr>
          <a:xfrm>
            <a:off x="6256995" y="2156620"/>
            <a:ext cx="316662" cy="316662"/>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16" name="Group 16"/>
          <p:cNvGrpSpPr/>
          <p:nvPr/>
        </p:nvGrpSpPr>
        <p:grpSpPr>
          <a:xfrm>
            <a:off x="6641210" y="2156620"/>
            <a:ext cx="316662" cy="316662"/>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18" name="Group 18"/>
          <p:cNvGrpSpPr/>
          <p:nvPr/>
        </p:nvGrpSpPr>
        <p:grpSpPr>
          <a:xfrm>
            <a:off x="7025425" y="2156620"/>
            <a:ext cx="316662" cy="316662"/>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20" name="AutoShape 20"/>
          <p:cNvSpPr/>
          <p:nvPr/>
        </p:nvSpPr>
        <p:spPr>
          <a:xfrm>
            <a:off x="602270" y="3171825"/>
            <a:ext cx="6711818" cy="0"/>
          </a:xfrm>
          <a:prstGeom prst="line">
            <a:avLst/>
          </a:prstGeom>
          <a:ln w="9525" cap="rnd">
            <a:solidFill>
              <a:srgbClr val="000000"/>
            </a:solidFill>
            <a:prstDash val="solid"/>
            <a:headEnd type="none" w="sm" len="sm"/>
            <a:tailEnd type="none" w="sm" len="sm"/>
          </a:ln>
        </p:spPr>
      </p:sp>
      <p:sp>
        <p:nvSpPr>
          <p:cNvPr id="21" name="AutoShape 21"/>
          <p:cNvSpPr/>
          <p:nvPr/>
        </p:nvSpPr>
        <p:spPr>
          <a:xfrm>
            <a:off x="602270" y="3467100"/>
            <a:ext cx="6711818" cy="0"/>
          </a:xfrm>
          <a:prstGeom prst="line">
            <a:avLst/>
          </a:prstGeom>
          <a:ln w="9525" cap="rnd">
            <a:solidFill>
              <a:srgbClr val="000000"/>
            </a:solidFill>
            <a:prstDash val="solid"/>
            <a:headEnd type="none" w="sm" len="sm"/>
            <a:tailEnd type="none" w="sm" len="sm"/>
          </a:ln>
        </p:spPr>
      </p:sp>
      <p:sp>
        <p:nvSpPr>
          <p:cNvPr id="22" name="AutoShape 22"/>
          <p:cNvSpPr/>
          <p:nvPr/>
        </p:nvSpPr>
        <p:spPr>
          <a:xfrm>
            <a:off x="602270" y="3762375"/>
            <a:ext cx="6711818" cy="0"/>
          </a:xfrm>
          <a:prstGeom prst="line">
            <a:avLst/>
          </a:prstGeom>
          <a:ln w="9525" cap="rnd">
            <a:solidFill>
              <a:srgbClr val="000000"/>
            </a:solidFill>
            <a:prstDash val="solid"/>
            <a:headEnd type="none" w="sm" len="sm"/>
            <a:tailEnd type="none" w="sm" len="sm"/>
          </a:ln>
        </p:spPr>
      </p:sp>
      <p:sp>
        <p:nvSpPr>
          <p:cNvPr id="23" name="Freeform 23"/>
          <p:cNvSpPr/>
          <p:nvPr/>
        </p:nvSpPr>
        <p:spPr>
          <a:xfrm>
            <a:off x="2916439" y="2087464"/>
            <a:ext cx="396473" cy="214288"/>
          </a:xfrm>
          <a:custGeom>
            <a:avLst/>
            <a:gdLst/>
            <a:ahLst/>
            <a:cxnLst/>
            <a:rect l="l" t="t" r="r" b="b"/>
            <a:pathLst>
              <a:path w="396473" h="214288">
                <a:moveTo>
                  <a:pt x="0" y="0"/>
                </a:moveTo>
                <a:lnTo>
                  <a:pt x="396472" y="0"/>
                </a:lnTo>
                <a:lnTo>
                  <a:pt x="396472" y="214288"/>
                </a:lnTo>
                <a:lnTo>
                  <a:pt x="0" y="2142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TextBox 24"/>
          <p:cNvSpPr txBox="1"/>
          <p:nvPr/>
        </p:nvSpPr>
        <p:spPr>
          <a:xfrm>
            <a:off x="762572" y="452463"/>
            <a:ext cx="6290873" cy="763489"/>
          </a:xfrm>
          <a:prstGeom prst="rect">
            <a:avLst/>
          </a:prstGeom>
        </p:spPr>
        <p:txBody>
          <a:bodyPr lIns="0" tIns="0" rIns="0" bIns="0" rtlCol="0" anchor="t">
            <a:spAutoFit/>
          </a:bodyPr>
          <a:lstStyle/>
          <a:p>
            <a:pPr algn="ctr">
              <a:lnSpc>
                <a:spcPts val="2958"/>
              </a:lnSpc>
            </a:pPr>
            <a:r>
              <a:rPr lang="en-US" sz="3250" spc="468">
                <a:solidFill>
                  <a:srgbClr val="000000"/>
                </a:solidFill>
                <a:latin typeface="Tenor Sans"/>
                <a:ea typeface="Tenor Sans"/>
                <a:cs typeface="Tenor Sans"/>
                <a:sym typeface="Tenor Sans"/>
              </a:rPr>
              <a:t>SOCIAL MEDIA</a:t>
            </a:r>
          </a:p>
          <a:p>
            <a:pPr marL="0" lvl="0" indent="0" algn="ctr">
              <a:lnSpc>
                <a:spcPts val="2958"/>
              </a:lnSpc>
              <a:spcBef>
                <a:spcPct val="0"/>
              </a:spcBef>
            </a:pPr>
            <a:r>
              <a:rPr lang="en-US" sz="3250" spc="468">
                <a:solidFill>
                  <a:srgbClr val="000000"/>
                </a:solidFill>
                <a:latin typeface="Tenor Sans"/>
                <a:ea typeface="Tenor Sans"/>
                <a:cs typeface="Tenor Sans"/>
                <a:sym typeface="Tenor Sans"/>
              </a:rPr>
              <a:t>GOALS</a:t>
            </a:r>
          </a:p>
        </p:txBody>
      </p:sp>
      <p:sp>
        <p:nvSpPr>
          <p:cNvPr id="25" name="TextBox 25"/>
          <p:cNvSpPr txBox="1"/>
          <p:nvPr/>
        </p:nvSpPr>
        <p:spPr>
          <a:xfrm>
            <a:off x="602291" y="164572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CHANNEL #1</a:t>
            </a:r>
          </a:p>
        </p:txBody>
      </p:sp>
      <p:sp>
        <p:nvSpPr>
          <p:cNvPr id="26" name="TextBox 26"/>
          <p:cNvSpPr txBox="1"/>
          <p:nvPr/>
        </p:nvSpPr>
        <p:spPr>
          <a:xfrm>
            <a:off x="2619313" y="164572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FOLLOWERS</a:t>
            </a:r>
          </a:p>
        </p:txBody>
      </p:sp>
      <p:sp>
        <p:nvSpPr>
          <p:cNvPr id="27" name="TextBox 27"/>
          <p:cNvSpPr txBox="1"/>
          <p:nvPr/>
        </p:nvSpPr>
        <p:spPr>
          <a:xfrm>
            <a:off x="4769242" y="1455760"/>
            <a:ext cx="2617894" cy="371346"/>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POSTING</a:t>
            </a:r>
          </a:p>
          <a:p>
            <a:pPr algn="ctr">
              <a:lnSpc>
                <a:spcPts val="1522"/>
              </a:lnSpc>
            </a:pPr>
            <a:r>
              <a:rPr lang="en-US" sz="1087" spc="320">
                <a:solidFill>
                  <a:srgbClr val="000000"/>
                </a:solidFill>
                <a:latin typeface="Canva Sans"/>
                <a:ea typeface="Canva Sans"/>
                <a:cs typeface="Canva Sans"/>
                <a:sym typeface="Canva Sans"/>
              </a:rPr>
              <a:t>SCHEDULE</a:t>
            </a:r>
          </a:p>
        </p:txBody>
      </p:sp>
      <p:sp>
        <p:nvSpPr>
          <p:cNvPr id="28" name="TextBox 28"/>
          <p:cNvSpPr txBox="1"/>
          <p:nvPr/>
        </p:nvSpPr>
        <p:spPr>
          <a:xfrm>
            <a:off x="4748156"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M</a:t>
            </a:r>
          </a:p>
        </p:txBody>
      </p:sp>
      <p:sp>
        <p:nvSpPr>
          <p:cNvPr id="29" name="TextBox 29"/>
          <p:cNvSpPr txBox="1"/>
          <p:nvPr/>
        </p:nvSpPr>
        <p:spPr>
          <a:xfrm>
            <a:off x="5132371"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T</a:t>
            </a:r>
          </a:p>
        </p:txBody>
      </p:sp>
      <p:sp>
        <p:nvSpPr>
          <p:cNvPr id="30" name="TextBox 30"/>
          <p:cNvSpPr txBox="1"/>
          <p:nvPr/>
        </p:nvSpPr>
        <p:spPr>
          <a:xfrm>
            <a:off x="5516586"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W</a:t>
            </a:r>
          </a:p>
        </p:txBody>
      </p:sp>
      <p:sp>
        <p:nvSpPr>
          <p:cNvPr id="31" name="TextBox 31"/>
          <p:cNvSpPr txBox="1"/>
          <p:nvPr/>
        </p:nvSpPr>
        <p:spPr>
          <a:xfrm>
            <a:off x="5900801"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T</a:t>
            </a:r>
          </a:p>
        </p:txBody>
      </p:sp>
      <p:sp>
        <p:nvSpPr>
          <p:cNvPr id="32" name="TextBox 32"/>
          <p:cNvSpPr txBox="1"/>
          <p:nvPr/>
        </p:nvSpPr>
        <p:spPr>
          <a:xfrm>
            <a:off x="6285016"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F</a:t>
            </a:r>
          </a:p>
        </p:txBody>
      </p:sp>
      <p:sp>
        <p:nvSpPr>
          <p:cNvPr id="33" name="TextBox 33"/>
          <p:cNvSpPr txBox="1"/>
          <p:nvPr/>
        </p:nvSpPr>
        <p:spPr>
          <a:xfrm>
            <a:off x="6663174"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S</a:t>
            </a:r>
          </a:p>
        </p:txBody>
      </p:sp>
      <p:sp>
        <p:nvSpPr>
          <p:cNvPr id="34" name="TextBox 34"/>
          <p:cNvSpPr txBox="1"/>
          <p:nvPr/>
        </p:nvSpPr>
        <p:spPr>
          <a:xfrm>
            <a:off x="7053446" y="199031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S</a:t>
            </a:r>
          </a:p>
        </p:txBody>
      </p:sp>
      <p:grpSp>
        <p:nvGrpSpPr>
          <p:cNvPr id="35" name="Group 35"/>
          <p:cNvGrpSpPr/>
          <p:nvPr/>
        </p:nvGrpSpPr>
        <p:grpSpPr>
          <a:xfrm>
            <a:off x="602291" y="4641959"/>
            <a:ext cx="2100822" cy="639324"/>
            <a:chOff x="0" y="0"/>
            <a:chExt cx="1037541" cy="315745"/>
          </a:xfrm>
        </p:grpSpPr>
        <p:sp>
          <p:nvSpPr>
            <p:cNvPr id="36" name="Freeform 36"/>
            <p:cNvSpPr/>
            <p:nvPr/>
          </p:nvSpPr>
          <p:spPr>
            <a:xfrm>
              <a:off x="0" y="0"/>
              <a:ext cx="1037541" cy="315745"/>
            </a:xfrm>
            <a:custGeom>
              <a:avLst/>
              <a:gdLst/>
              <a:ahLst/>
              <a:cxnLst/>
              <a:rect l="l" t="t" r="r" b="b"/>
              <a:pathLst>
                <a:path w="1037541" h="315745">
                  <a:moveTo>
                    <a:pt x="0" y="0"/>
                  </a:moveTo>
                  <a:lnTo>
                    <a:pt x="1037541" y="0"/>
                  </a:lnTo>
                  <a:lnTo>
                    <a:pt x="1037541" y="315745"/>
                  </a:lnTo>
                  <a:lnTo>
                    <a:pt x="0" y="315745"/>
                  </a:lnTo>
                  <a:close/>
                </a:path>
              </a:pathLst>
            </a:custGeom>
            <a:solidFill>
              <a:srgbClr val="F4F0EB"/>
            </a:solidFill>
          </p:spPr>
        </p:sp>
      </p:grpSp>
      <p:grpSp>
        <p:nvGrpSpPr>
          <p:cNvPr id="37" name="Group 37"/>
          <p:cNvGrpSpPr/>
          <p:nvPr/>
        </p:nvGrpSpPr>
        <p:grpSpPr>
          <a:xfrm>
            <a:off x="2835789" y="4641959"/>
            <a:ext cx="1667871" cy="639324"/>
            <a:chOff x="0" y="0"/>
            <a:chExt cx="823718" cy="315745"/>
          </a:xfrm>
        </p:grpSpPr>
        <p:sp>
          <p:nvSpPr>
            <p:cNvPr id="38" name="Freeform 38"/>
            <p:cNvSpPr/>
            <p:nvPr/>
          </p:nvSpPr>
          <p:spPr>
            <a:xfrm>
              <a:off x="0" y="0"/>
              <a:ext cx="823718" cy="315745"/>
            </a:xfrm>
            <a:custGeom>
              <a:avLst/>
              <a:gdLst/>
              <a:ahLst/>
              <a:cxnLst/>
              <a:rect l="l" t="t" r="r" b="b"/>
              <a:pathLst>
                <a:path w="823718" h="315745">
                  <a:moveTo>
                    <a:pt x="0" y="0"/>
                  </a:moveTo>
                  <a:lnTo>
                    <a:pt x="823718" y="0"/>
                  </a:lnTo>
                  <a:lnTo>
                    <a:pt x="823718" y="315745"/>
                  </a:lnTo>
                  <a:lnTo>
                    <a:pt x="0" y="315745"/>
                  </a:lnTo>
                  <a:close/>
                </a:path>
              </a:pathLst>
            </a:custGeom>
            <a:solidFill>
              <a:srgbClr val="F4F0EB"/>
            </a:solidFill>
          </p:spPr>
        </p:sp>
      </p:grpSp>
      <p:grpSp>
        <p:nvGrpSpPr>
          <p:cNvPr id="39" name="Group 39"/>
          <p:cNvGrpSpPr/>
          <p:nvPr/>
        </p:nvGrpSpPr>
        <p:grpSpPr>
          <a:xfrm>
            <a:off x="4720135" y="4923633"/>
            <a:ext cx="316662" cy="316662"/>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1" name="Group 41"/>
          <p:cNvGrpSpPr/>
          <p:nvPr/>
        </p:nvGrpSpPr>
        <p:grpSpPr>
          <a:xfrm>
            <a:off x="5104350" y="4923633"/>
            <a:ext cx="316662" cy="316662"/>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3" name="Group 43"/>
          <p:cNvGrpSpPr/>
          <p:nvPr/>
        </p:nvGrpSpPr>
        <p:grpSpPr>
          <a:xfrm>
            <a:off x="5488565" y="4923633"/>
            <a:ext cx="316662" cy="316662"/>
            <a:chOff x="0" y="0"/>
            <a:chExt cx="6350000" cy="6350000"/>
          </a:xfrm>
        </p:grpSpPr>
        <p:sp>
          <p:nvSpPr>
            <p:cNvPr id="44" name="Freeform 4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5" name="Group 45"/>
          <p:cNvGrpSpPr/>
          <p:nvPr/>
        </p:nvGrpSpPr>
        <p:grpSpPr>
          <a:xfrm>
            <a:off x="5872780" y="4923633"/>
            <a:ext cx="316662" cy="316662"/>
            <a:chOff x="0" y="0"/>
            <a:chExt cx="6350000" cy="6350000"/>
          </a:xfrm>
        </p:grpSpPr>
        <p:sp>
          <p:nvSpPr>
            <p:cNvPr id="46" name="Freeform 4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7" name="Group 47"/>
          <p:cNvGrpSpPr/>
          <p:nvPr/>
        </p:nvGrpSpPr>
        <p:grpSpPr>
          <a:xfrm>
            <a:off x="6256995" y="4923633"/>
            <a:ext cx="316662" cy="316662"/>
            <a:chOff x="0" y="0"/>
            <a:chExt cx="6350000" cy="6350000"/>
          </a:xfrm>
        </p:grpSpPr>
        <p:sp>
          <p:nvSpPr>
            <p:cNvPr id="48" name="Freeform 4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49" name="Group 49"/>
          <p:cNvGrpSpPr/>
          <p:nvPr/>
        </p:nvGrpSpPr>
        <p:grpSpPr>
          <a:xfrm>
            <a:off x="6641210" y="4923633"/>
            <a:ext cx="316662" cy="316662"/>
            <a:chOff x="0" y="0"/>
            <a:chExt cx="6350000" cy="6350000"/>
          </a:xfrm>
        </p:grpSpPr>
        <p:sp>
          <p:nvSpPr>
            <p:cNvPr id="50" name="Freeform 5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51" name="AutoShape 51"/>
          <p:cNvSpPr/>
          <p:nvPr/>
        </p:nvSpPr>
        <p:spPr>
          <a:xfrm>
            <a:off x="602270" y="5938838"/>
            <a:ext cx="6711818" cy="0"/>
          </a:xfrm>
          <a:prstGeom prst="line">
            <a:avLst/>
          </a:prstGeom>
          <a:ln w="9525" cap="rnd">
            <a:solidFill>
              <a:srgbClr val="000000"/>
            </a:solidFill>
            <a:prstDash val="solid"/>
            <a:headEnd type="none" w="sm" len="sm"/>
            <a:tailEnd type="none" w="sm" len="sm"/>
          </a:ln>
        </p:spPr>
      </p:sp>
      <p:sp>
        <p:nvSpPr>
          <p:cNvPr id="52" name="AutoShape 52"/>
          <p:cNvSpPr/>
          <p:nvPr/>
        </p:nvSpPr>
        <p:spPr>
          <a:xfrm>
            <a:off x="602270" y="6234112"/>
            <a:ext cx="6711818" cy="0"/>
          </a:xfrm>
          <a:prstGeom prst="line">
            <a:avLst/>
          </a:prstGeom>
          <a:ln w="9525" cap="rnd">
            <a:solidFill>
              <a:srgbClr val="000000"/>
            </a:solidFill>
            <a:prstDash val="solid"/>
            <a:headEnd type="none" w="sm" len="sm"/>
            <a:tailEnd type="none" w="sm" len="sm"/>
          </a:ln>
        </p:spPr>
      </p:sp>
      <p:sp>
        <p:nvSpPr>
          <p:cNvPr id="53" name="AutoShape 53"/>
          <p:cNvSpPr/>
          <p:nvPr/>
        </p:nvSpPr>
        <p:spPr>
          <a:xfrm>
            <a:off x="602270" y="6529388"/>
            <a:ext cx="6711818" cy="0"/>
          </a:xfrm>
          <a:prstGeom prst="line">
            <a:avLst/>
          </a:prstGeom>
          <a:ln w="9525" cap="rnd">
            <a:solidFill>
              <a:srgbClr val="000000"/>
            </a:solidFill>
            <a:prstDash val="solid"/>
            <a:headEnd type="none" w="sm" len="sm"/>
            <a:tailEnd type="none" w="sm" len="sm"/>
          </a:ln>
        </p:spPr>
      </p:sp>
      <p:sp>
        <p:nvSpPr>
          <p:cNvPr id="54" name="Freeform 54"/>
          <p:cNvSpPr/>
          <p:nvPr/>
        </p:nvSpPr>
        <p:spPr>
          <a:xfrm>
            <a:off x="2916439" y="4854477"/>
            <a:ext cx="396473" cy="214288"/>
          </a:xfrm>
          <a:custGeom>
            <a:avLst/>
            <a:gdLst/>
            <a:ahLst/>
            <a:cxnLst/>
            <a:rect l="l" t="t" r="r" b="b"/>
            <a:pathLst>
              <a:path w="396473" h="214288">
                <a:moveTo>
                  <a:pt x="0" y="0"/>
                </a:moveTo>
                <a:lnTo>
                  <a:pt x="396472" y="0"/>
                </a:lnTo>
                <a:lnTo>
                  <a:pt x="396472" y="214288"/>
                </a:lnTo>
                <a:lnTo>
                  <a:pt x="0" y="2142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5" name="TextBox 55"/>
          <p:cNvSpPr txBox="1"/>
          <p:nvPr/>
        </p:nvSpPr>
        <p:spPr>
          <a:xfrm>
            <a:off x="602291" y="4412737"/>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CHANNEL #2</a:t>
            </a:r>
          </a:p>
        </p:txBody>
      </p:sp>
      <p:sp>
        <p:nvSpPr>
          <p:cNvPr id="56" name="TextBox 56"/>
          <p:cNvSpPr txBox="1"/>
          <p:nvPr/>
        </p:nvSpPr>
        <p:spPr>
          <a:xfrm>
            <a:off x="2619313" y="4412737"/>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FOLLOWERS</a:t>
            </a:r>
          </a:p>
        </p:txBody>
      </p:sp>
      <p:sp>
        <p:nvSpPr>
          <p:cNvPr id="57" name="TextBox 57"/>
          <p:cNvSpPr txBox="1"/>
          <p:nvPr/>
        </p:nvSpPr>
        <p:spPr>
          <a:xfrm>
            <a:off x="4769242" y="4222773"/>
            <a:ext cx="2617894" cy="371346"/>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POSTING</a:t>
            </a:r>
          </a:p>
          <a:p>
            <a:pPr algn="ctr">
              <a:lnSpc>
                <a:spcPts val="1522"/>
              </a:lnSpc>
            </a:pPr>
            <a:r>
              <a:rPr lang="en-US" sz="1087" spc="320">
                <a:solidFill>
                  <a:srgbClr val="000000"/>
                </a:solidFill>
                <a:latin typeface="Canva Sans"/>
                <a:ea typeface="Canva Sans"/>
                <a:cs typeface="Canva Sans"/>
                <a:sym typeface="Canva Sans"/>
              </a:rPr>
              <a:t>SCHEDULE</a:t>
            </a:r>
          </a:p>
        </p:txBody>
      </p:sp>
      <p:sp>
        <p:nvSpPr>
          <p:cNvPr id="58" name="TextBox 58"/>
          <p:cNvSpPr txBox="1"/>
          <p:nvPr/>
        </p:nvSpPr>
        <p:spPr>
          <a:xfrm>
            <a:off x="4748156" y="4757330"/>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M</a:t>
            </a:r>
          </a:p>
        </p:txBody>
      </p:sp>
      <p:sp>
        <p:nvSpPr>
          <p:cNvPr id="59" name="TextBox 59"/>
          <p:cNvSpPr txBox="1"/>
          <p:nvPr/>
        </p:nvSpPr>
        <p:spPr>
          <a:xfrm>
            <a:off x="5132371" y="4757330"/>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T</a:t>
            </a:r>
          </a:p>
        </p:txBody>
      </p:sp>
      <p:sp>
        <p:nvSpPr>
          <p:cNvPr id="60" name="TextBox 60"/>
          <p:cNvSpPr txBox="1"/>
          <p:nvPr/>
        </p:nvSpPr>
        <p:spPr>
          <a:xfrm>
            <a:off x="5516586" y="4757330"/>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W</a:t>
            </a:r>
          </a:p>
        </p:txBody>
      </p:sp>
      <p:sp>
        <p:nvSpPr>
          <p:cNvPr id="61" name="TextBox 61"/>
          <p:cNvSpPr txBox="1"/>
          <p:nvPr/>
        </p:nvSpPr>
        <p:spPr>
          <a:xfrm>
            <a:off x="5900801" y="4757330"/>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T</a:t>
            </a:r>
          </a:p>
        </p:txBody>
      </p:sp>
      <p:sp>
        <p:nvSpPr>
          <p:cNvPr id="62" name="TextBox 62"/>
          <p:cNvSpPr txBox="1"/>
          <p:nvPr/>
        </p:nvSpPr>
        <p:spPr>
          <a:xfrm>
            <a:off x="6285016" y="4757330"/>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F</a:t>
            </a:r>
          </a:p>
        </p:txBody>
      </p:sp>
      <p:sp>
        <p:nvSpPr>
          <p:cNvPr id="63" name="TextBox 63"/>
          <p:cNvSpPr txBox="1"/>
          <p:nvPr/>
        </p:nvSpPr>
        <p:spPr>
          <a:xfrm>
            <a:off x="6663174" y="4757330"/>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S</a:t>
            </a:r>
          </a:p>
        </p:txBody>
      </p:sp>
      <p:grpSp>
        <p:nvGrpSpPr>
          <p:cNvPr id="64" name="Group 64"/>
          <p:cNvGrpSpPr/>
          <p:nvPr/>
        </p:nvGrpSpPr>
        <p:grpSpPr>
          <a:xfrm>
            <a:off x="602312" y="7384207"/>
            <a:ext cx="2100822" cy="639324"/>
            <a:chOff x="0" y="0"/>
            <a:chExt cx="1037541" cy="315745"/>
          </a:xfrm>
        </p:grpSpPr>
        <p:sp>
          <p:nvSpPr>
            <p:cNvPr id="65" name="Freeform 65"/>
            <p:cNvSpPr/>
            <p:nvPr/>
          </p:nvSpPr>
          <p:spPr>
            <a:xfrm>
              <a:off x="0" y="0"/>
              <a:ext cx="1037541" cy="315745"/>
            </a:xfrm>
            <a:custGeom>
              <a:avLst/>
              <a:gdLst/>
              <a:ahLst/>
              <a:cxnLst/>
              <a:rect l="l" t="t" r="r" b="b"/>
              <a:pathLst>
                <a:path w="1037541" h="315745">
                  <a:moveTo>
                    <a:pt x="0" y="0"/>
                  </a:moveTo>
                  <a:lnTo>
                    <a:pt x="1037541" y="0"/>
                  </a:lnTo>
                  <a:lnTo>
                    <a:pt x="1037541" y="315745"/>
                  </a:lnTo>
                  <a:lnTo>
                    <a:pt x="0" y="315745"/>
                  </a:lnTo>
                  <a:close/>
                </a:path>
              </a:pathLst>
            </a:custGeom>
            <a:solidFill>
              <a:srgbClr val="F4F0EB"/>
            </a:solidFill>
          </p:spPr>
        </p:sp>
      </p:grpSp>
      <p:grpSp>
        <p:nvGrpSpPr>
          <p:cNvPr id="66" name="Group 66"/>
          <p:cNvGrpSpPr/>
          <p:nvPr/>
        </p:nvGrpSpPr>
        <p:grpSpPr>
          <a:xfrm>
            <a:off x="2835810" y="7384207"/>
            <a:ext cx="1667871" cy="639324"/>
            <a:chOff x="0" y="0"/>
            <a:chExt cx="823718" cy="315745"/>
          </a:xfrm>
        </p:grpSpPr>
        <p:sp>
          <p:nvSpPr>
            <p:cNvPr id="67" name="Freeform 67"/>
            <p:cNvSpPr/>
            <p:nvPr/>
          </p:nvSpPr>
          <p:spPr>
            <a:xfrm>
              <a:off x="0" y="0"/>
              <a:ext cx="823718" cy="315745"/>
            </a:xfrm>
            <a:custGeom>
              <a:avLst/>
              <a:gdLst/>
              <a:ahLst/>
              <a:cxnLst/>
              <a:rect l="l" t="t" r="r" b="b"/>
              <a:pathLst>
                <a:path w="823718" h="315745">
                  <a:moveTo>
                    <a:pt x="0" y="0"/>
                  </a:moveTo>
                  <a:lnTo>
                    <a:pt x="823718" y="0"/>
                  </a:lnTo>
                  <a:lnTo>
                    <a:pt x="823718" y="315745"/>
                  </a:lnTo>
                  <a:lnTo>
                    <a:pt x="0" y="315745"/>
                  </a:lnTo>
                  <a:close/>
                </a:path>
              </a:pathLst>
            </a:custGeom>
            <a:solidFill>
              <a:srgbClr val="F4F0EB"/>
            </a:solidFill>
          </p:spPr>
        </p:sp>
      </p:grpSp>
      <p:grpSp>
        <p:nvGrpSpPr>
          <p:cNvPr id="68" name="Group 68"/>
          <p:cNvGrpSpPr/>
          <p:nvPr/>
        </p:nvGrpSpPr>
        <p:grpSpPr>
          <a:xfrm>
            <a:off x="4720156" y="7665880"/>
            <a:ext cx="316662" cy="316662"/>
            <a:chOff x="0" y="0"/>
            <a:chExt cx="6350000" cy="6350000"/>
          </a:xfrm>
        </p:grpSpPr>
        <p:sp>
          <p:nvSpPr>
            <p:cNvPr id="69" name="Freeform 6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0" name="Group 70"/>
          <p:cNvGrpSpPr/>
          <p:nvPr/>
        </p:nvGrpSpPr>
        <p:grpSpPr>
          <a:xfrm>
            <a:off x="5104371" y="7665880"/>
            <a:ext cx="316662" cy="316662"/>
            <a:chOff x="0" y="0"/>
            <a:chExt cx="6350000" cy="6350000"/>
          </a:xfrm>
        </p:grpSpPr>
        <p:sp>
          <p:nvSpPr>
            <p:cNvPr id="71" name="Freeform 7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2" name="Group 72"/>
          <p:cNvGrpSpPr/>
          <p:nvPr/>
        </p:nvGrpSpPr>
        <p:grpSpPr>
          <a:xfrm>
            <a:off x="5488586" y="7665880"/>
            <a:ext cx="316662" cy="316662"/>
            <a:chOff x="0" y="0"/>
            <a:chExt cx="6350000" cy="6350000"/>
          </a:xfrm>
        </p:grpSpPr>
        <p:sp>
          <p:nvSpPr>
            <p:cNvPr id="73" name="Freeform 7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4" name="Group 74"/>
          <p:cNvGrpSpPr/>
          <p:nvPr/>
        </p:nvGrpSpPr>
        <p:grpSpPr>
          <a:xfrm>
            <a:off x="5872801" y="7665880"/>
            <a:ext cx="316662" cy="316662"/>
            <a:chOff x="0" y="0"/>
            <a:chExt cx="6350000" cy="6350000"/>
          </a:xfrm>
        </p:grpSpPr>
        <p:sp>
          <p:nvSpPr>
            <p:cNvPr id="75" name="Freeform 7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6" name="Group 76"/>
          <p:cNvGrpSpPr/>
          <p:nvPr/>
        </p:nvGrpSpPr>
        <p:grpSpPr>
          <a:xfrm>
            <a:off x="6257016" y="7665880"/>
            <a:ext cx="316662" cy="316662"/>
            <a:chOff x="0" y="0"/>
            <a:chExt cx="6350000" cy="6350000"/>
          </a:xfrm>
        </p:grpSpPr>
        <p:sp>
          <p:nvSpPr>
            <p:cNvPr id="77" name="Freeform 7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grpSp>
        <p:nvGrpSpPr>
          <p:cNvPr id="78" name="Group 78"/>
          <p:cNvGrpSpPr/>
          <p:nvPr/>
        </p:nvGrpSpPr>
        <p:grpSpPr>
          <a:xfrm>
            <a:off x="6641231" y="7665880"/>
            <a:ext cx="316662" cy="316662"/>
            <a:chOff x="0" y="0"/>
            <a:chExt cx="6350000" cy="6350000"/>
          </a:xfrm>
        </p:grpSpPr>
        <p:sp>
          <p:nvSpPr>
            <p:cNvPr id="79" name="Freeform 7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0EB"/>
            </a:solidFill>
          </p:spPr>
        </p:sp>
      </p:grpSp>
      <p:sp>
        <p:nvSpPr>
          <p:cNvPr id="80" name="AutoShape 80"/>
          <p:cNvSpPr/>
          <p:nvPr/>
        </p:nvSpPr>
        <p:spPr>
          <a:xfrm>
            <a:off x="602291" y="8681085"/>
            <a:ext cx="6711818" cy="0"/>
          </a:xfrm>
          <a:prstGeom prst="line">
            <a:avLst/>
          </a:prstGeom>
          <a:ln w="9525" cap="rnd">
            <a:solidFill>
              <a:srgbClr val="000000"/>
            </a:solidFill>
            <a:prstDash val="solid"/>
            <a:headEnd type="none" w="sm" len="sm"/>
            <a:tailEnd type="none" w="sm" len="sm"/>
          </a:ln>
        </p:spPr>
      </p:sp>
      <p:sp>
        <p:nvSpPr>
          <p:cNvPr id="81" name="AutoShape 81"/>
          <p:cNvSpPr/>
          <p:nvPr/>
        </p:nvSpPr>
        <p:spPr>
          <a:xfrm>
            <a:off x="602291" y="8976360"/>
            <a:ext cx="6711818" cy="0"/>
          </a:xfrm>
          <a:prstGeom prst="line">
            <a:avLst/>
          </a:prstGeom>
          <a:ln w="9525" cap="rnd">
            <a:solidFill>
              <a:srgbClr val="000000"/>
            </a:solidFill>
            <a:prstDash val="solid"/>
            <a:headEnd type="none" w="sm" len="sm"/>
            <a:tailEnd type="none" w="sm" len="sm"/>
          </a:ln>
        </p:spPr>
      </p:sp>
      <p:sp>
        <p:nvSpPr>
          <p:cNvPr id="82" name="AutoShape 82"/>
          <p:cNvSpPr/>
          <p:nvPr/>
        </p:nvSpPr>
        <p:spPr>
          <a:xfrm>
            <a:off x="602291" y="9271635"/>
            <a:ext cx="6711818" cy="0"/>
          </a:xfrm>
          <a:prstGeom prst="line">
            <a:avLst/>
          </a:prstGeom>
          <a:ln w="9525" cap="rnd">
            <a:solidFill>
              <a:srgbClr val="000000"/>
            </a:solidFill>
            <a:prstDash val="solid"/>
            <a:headEnd type="none" w="sm" len="sm"/>
            <a:tailEnd type="none" w="sm" len="sm"/>
          </a:ln>
        </p:spPr>
      </p:sp>
      <p:sp>
        <p:nvSpPr>
          <p:cNvPr id="83" name="Freeform 83"/>
          <p:cNvSpPr/>
          <p:nvPr/>
        </p:nvSpPr>
        <p:spPr>
          <a:xfrm>
            <a:off x="2916460" y="7596724"/>
            <a:ext cx="396473" cy="214288"/>
          </a:xfrm>
          <a:custGeom>
            <a:avLst/>
            <a:gdLst/>
            <a:ahLst/>
            <a:cxnLst/>
            <a:rect l="l" t="t" r="r" b="b"/>
            <a:pathLst>
              <a:path w="396473" h="214288">
                <a:moveTo>
                  <a:pt x="0" y="0"/>
                </a:moveTo>
                <a:lnTo>
                  <a:pt x="396473" y="0"/>
                </a:lnTo>
                <a:lnTo>
                  <a:pt x="396473" y="214288"/>
                </a:lnTo>
                <a:lnTo>
                  <a:pt x="0" y="2142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4" name="TextBox 84"/>
          <p:cNvSpPr txBox="1"/>
          <p:nvPr/>
        </p:nvSpPr>
        <p:spPr>
          <a:xfrm>
            <a:off x="602312" y="715498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CHANNEL #3</a:t>
            </a:r>
          </a:p>
        </p:txBody>
      </p:sp>
      <p:sp>
        <p:nvSpPr>
          <p:cNvPr id="85" name="TextBox 85"/>
          <p:cNvSpPr txBox="1"/>
          <p:nvPr/>
        </p:nvSpPr>
        <p:spPr>
          <a:xfrm>
            <a:off x="2619334" y="715498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FOLLOWERS</a:t>
            </a:r>
          </a:p>
        </p:txBody>
      </p:sp>
      <p:sp>
        <p:nvSpPr>
          <p:cNvPr id="86" name="TextBox 86"/>
          <p:cNvSpPr txBox="1"/>
          <p:nvPr/>
        </p:nvSpPr>
        <p:spPr>
          <a:xfrm>
            <a:off x="4769263" y="6965020"/>
            <a:ext cx="2617894" cy="371346"/>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POSTING</a:t>
            </a:r>
          </a:p>
          <a:p>
            <a:pPr algn="ctr">
              <a:lnSpc>
                <a:spcPts val="1522"/>
              </a:lnSpc>
            </a:pPr>
            <a:r>
              <a:rPr lang="en-US" sz="1087" spc="320">
                <a:solidFill>
                  <a:srgbClr val="000000"/>
                </a:solidFill>
                <a:latin typeface="Canva Sans"/>
                <a:ea typeface="Canva Sans"/>
                <a:cs typeface="Canva Sans"/>
                <a:sym typeface="Canva Sans"/>
              </a:rPr>
              <a:t>SCHEDULE</a:t>
            </a:r>
          </a:p>
        </p:txBody>
      </p:sp>
      <p:sp>
        <p:nvSpPr>
          <p:cNvPr id="87" name="TextBox 87"/>
          <p:cNvSpPr txBox="1"/>
          <p:nvPr/>
        </p:nvSpPr>
        <p:spPr>
          <a:xfrm>
            <a:off x="4748177" y="749957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M</a:t>
            </a:r>
          </a:p>
        </p:txBody>
      </p:sp>
      <p:sp>
        <p:nvSpPr>
          <p:cNvPr id="88" name="TextBox 88"/>
          <p:cNvSpPr txBox="1"/>
          <p:nvPr/>
        </p:nvSpPr>
        <p:spPr>
          <a:xfrm>
            <a:off x="5132392" y="749957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T</a:t>
            </a:r>
          </a:p>
        </p:txBody>
      </p:sp>
      <p:sp>
        <p:nvSpPr>
          <p:cNvPr id="89" name="TextBox 89"/>
          <p:cNvSpPr txBox="1"/>
          <p:nvPr/>
        </p:nvSpPr>
        <p:spPr>
          <a:xfrm>
            <a:off x="5516607" y="749957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W</a:t>
            </a:r>
          </a:p>
        </p:txBody>
      </p:sp>
      <p:sp>
        <p:nvSpPr>
          <p:cNvPr id="90" name="TextBox 90"/>
          <p:cNvSpPr txBox="1"/>
          <p:nvPr/>
        </p:nvSpPr>
        <p:spPr>
          <a:xfrm>
            <a:off x="5900822" y="749957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T</a:t>
            </a:r>
          </a:p>
        </p:txBody>
      </p:sp>
      <p:sp>
        <p:nvSpPr>
          <p:cNvPr id="91" name="TextBox 91"/>
          <p:cNvSpPr txBox="1"/>
          <p:nvPr/>
        </p:nvSpPr>
        <p:spPr>
          <a:xfrm>
            <a:off x="6285037" y="749957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F</a:t>
            </a:r>
          </a:p>
        </p:txBody>
      </p:sp>
      <p:sp>
        <p:nvSpPr>
          <p:cNvPr id="92" name="TextBox 92"/>
          <p:cNvSpPr txBox="1"/>
          <p:nvPr/>
        </p:nvSpPr>
        <p:spPr>
          <a:xfrm>
            <a:off x="6663196" y="7499577"/>
            <a:ext cx="260621" cy="126495"/>
          </a:xfrm>
          <a:prstGeom prst="rect">
            <a:avLst/>
          </a:prstGeom>
        </p:spPr>
        <p:txBody>
          <a:bodyPr lIns="0" tIns="0" rIns="0" bIns="0" rtlCol="0" anchor="t">
            <a:spAutoFit/>
          </a:bodyPr>
          <a:lstStyle/>
          <a:p>
            <a:pPr algn="ctr">
              <a:lnSpc>
                <a:spcPts val="1008"/>
              </a:lnSpc>
            </a:pPr>
            <a:r>
              <a:rPr lang="en-US" sz="720" spc="212">
                <a:solidFill>
                  <a:srgbClr val="000000"/>
                </a:solidFill>
                <a:latin typeface="Canva Sans"/>
                <a:ea typeface="Canva Sans"/>
                <a:cs typeface="Canva Sans"/>
                <a:sym typeface="Canva Sans"/>
              </a:rPr>
              <a:t>S</a:t>
            </a:r>
          </a:p>
        </p:txBody>
      </p:sp>
      <p:sp>
        <p:nvSpPr>
          <p:cNvPr id="93" name="TextBox 93"/>
          <p:cNvSpPr txBox="1"/>
          <p:nvPr/>
        </p:nvSpPr>
        <p:spPr>
          <a:xfrm>
            <a:off x="710464" y="8282587"/>
            <a:ext cx="914133" cy="408023"/>
          </a:xfrm>
          <a:prstGeom prst="rect">
            <a:avLst/>
          </a:prstGeom>
        </p:spPr>
        <p:txBody>
          <a:bodyPr lIns="0" tIns="0" rIns="0" bIns="0" rtlCol="0" anchor="t">
            <a:spAutoFit/>
          </a:bodyPr>
          <a:lstStyle/>
          <a:p>
            <a:pPr algn="l">
              <a:lnSpc>
                <a:spcPts val="3459"/>
              </a:lnSpc>
            </a:pPr>
            <a:r>
              <a:rPr lang="en-US" sz="2470">
                <a:solidFill>
                  <a:srgbClr val="000000"/>
                </a:solidFill>
                <a:latin typeface="Eyesome Script"/>
                <a:ea typeface="Eyesome Script"/>
                <a:cs typeface="Eyesome Script"/>
                <a:sym typeface="Eyesome Script"/>
              </a:rPr>
              <a:t>Notes</a:t>
            </a:r>
          </a:p>
        </p:txBody>
      </p:sp>
      <p:sp>
        <p:nvSpPr>
          <p:cNvPr id="94" name="TextBox 94"/>
          <p:cNvSpPr txBox="1"/>
          <p:nvPr/>
        </p:nvSpPr>
        <p:spPr>
          <a:xfrm>
            <a:off x="602270" y="5540339"/>
            <a:ext cx="914133" cy="408023"/>
          </a:xfrm>
          <a:prstGeom prst="rect">
            <a:avLst/>
          </a:prstGeom>
        </p:spPr>
        <p:txBody>
          <a:bodyPr lIns="0" tIns="0" rIns="0" bIns="0" rtlCol="0" anchor="t">
            <a:spAutoFit/>
          </a:bodyPr>
          <a:lstStyle/>
          <a:p>
            <a:pPr algn="l">
              <a:lnSpc>
                <a:spcPts val="3459"/>
              </a:lnSpc>
            </a:pPr>
            <a:r>
              <a:rPr lang="en-US" sz="2470">
                <a:solidFill>
                  <a:srgbClr val="000000"/>
                </a:solidFill>
                <a:latin typeface="Eyesome Script"/>
                <a:ea typeface="Eyesome Script"/>
                <a:cs typeface="Eyesome Script"/>
                <a:sym typeface="Eyesome Script"/>
              </a:rPr>
              <a:t>Notes</a:t>
            </a:r>
          </a:p>
        </p:txBody>
      </p:sp>
      <p:sp>
        <p:nvSpPr>
          <p:cNvPr id="95" name="TextBox 95"/>
          <p:cNvSpPr txBox="1"/>
          <p:nvPr/>
        </p:nvSpPr>
        <p:spPr>
          <a:xfrm>
            <a:off x="602270" y="2773327"/>
            <a:ext cx="914133" cy="408023"/>
          </a:xfrm>
          <a:prstGeom prst="rect">
            <a:avLst/>
          </a:prstGeom>
        </p:spPr>
        <p:txBody>
          <a:bodyPr lIns="0" tIns="0" rIns="0" bIns="0" rtlCol="0" anchor="t">
            <a:spAutoFit/>
          </a:bodyPr>
          <a:lstStyle/>
          <a:p>
            <a:pPr algn="l">
              <a:lnSpc>
                <a:spcPts val="3459"/>
              </a:lnSpc>
            </a:pPr>
            <a:r>
              <a:rPr lang="en-US" sz="2470">
                <a:solidFill>
                  <a:srgbClr val="000000"/>
                </a:solidFill>
                <a:latin typeface="Eyesome Script"/>
                <a:ea typeface="Eyesome Script"/>
                <a:cs typeface="Eyesome Script"/>
                <a:sym typeface="Eyesome Script"/>
              </a:rPr>
              <a:t>Notes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99" y="514854"/>
            <a:ext cx="5235020" cy="415007"/>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MONTHLY GOALS</a:t>
            </a:r>
          </a:p>
        </p:txBody>
      </p:sp>
      <p:grpSp>
        <p:nvGrpSpPr>
          <p:cNvPr id="3" name="Group 3"/>
          <p:cNvGrpSpPr/>
          <p:nvPr/>
        </p:nvGrpSpPr>
        <p:grpSpPr>
          <a:xfrm>
            <a:off x="602291" y="1656842"/>
            <a:ext cx="2100822" cy="1532635"/>
            <a:chOff x="0" y="0"/>
            <a:chExt cx="1037541" cy="756928"/>
          </a:xfrm>
        </p:grpSpPr>
        <p:sp>
          <p:nvSpPr>
            <p:cNvPr id="4" name="Freeform 4"/>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5" name="TextBox 5"/>
          <p:cNvSpPr txBox="1"/>
          <p:nvPr/>
        </p:nvSpPr>
        <p:spPr>
          <a:xfrm>
            <a:off x="602291" y="142762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JANUARY</a:t>
            </a:r>
          </a:p>
        </p:txBody>
      </p:sp>
      <p:grpSp>
        <p:nvGrpSpPr>
          <p:cNvPr id="6" name="Group 6"/>
          <p:cNvGrpSpPr/>
          <p:nvPr/>
        </p:nvGrpSpPr>
        <p:grpSpPr>
          <a:xfrm>
            <a:off x="2840280" y="1656842"/>
            <a:ext cx="2100822" cy="1532635"/>
            <a:chOff x="0" y="0"/>
            <a:chExt cx="1037541" cy="756928"/>
          </a:xfrm>
        </p:grpSpPr>
        <p:sp>
          <p:nvSpPr>
            <p:cNvPr id="7" name="Freeform 7"/>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8" name="TextBox 8"/>
          <p:cNvSpPr txBox="1"/>
          <p:nvPr/>
        </p:nvSpPr>
        <p:spPr>
          <a:xfrm>
            <a:off x="2840280" y="142762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FEBRUARY</a:t>
            </a:r>
          </a:p>
        </p:txBody>
      </p:sp>
      <p:grpSp>
        <p:nvGrpSpPr>
          <p:cNvPr id="9" name="Group 9"/>
          <p:cNvGrpSpPr/>
          <p:nvPr/>
        </p:nvGrpSpPr>
        <p:grpSpPr>
          <a:xfrm>
            <a:off x="5069286" y="1656842"/>
            <a:ext cx="2100822" cy="1532635"/>
            <a:chOff x="0" y="0"/>
            <a:chExt cx="1037541" cy="756928"/>
          </a:xfrm>
        </p:grpSpPr>
        <p:sp>
          <p:nvSpPr>
            <p:cNvPr id="10" name="Freeform 10"/>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11" name="TextBox 11"/>
          <p:cNvSpPr txBox="1"/>
          <p:nvPr/>
        </p:nvSpPr>
        <p:spPr>
          <a:xfrm>
            <a:off x="5069286" y="142762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MARCH</a:t>
            </a:r>
          </a:p>
        </p:txBody>
      </p:sp>
      <p:grpSp>
        <p:nvGrpSpPr>
          <p:cNvPr id="12" name="Group 12"/>
          <p:cNvGrpSpPr/>
          <p:nvPr/>
        </p:nvGrpSpPr>
        <p:grpSpPr>
          <a:xfrm>
            <a:off x="602291" y="3730533"/>
            <a:ext cx="2100822" cy="1532635"/>
            <a:chOff x="0" y="0"/>
            <a:chExt cx="1037541" cy="756928"/>
          </a:xfrm>
        </p:grpSpPr>
        <p:sp>
          <p:nvSpPr>
            <p:cNvPr id="13" name="Freeform 13"/>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14" name="TextBox 14"/>
          <p:cNvSpPr txBox="1"/>
          <p:nvPr/>
        </p:nvSpPr>
        <p:spPr>
          <a:xfrm>
            <a:off x="602291" y="350131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APRIL</a:t>
            </a:r>
          </a:p>
        </p:txBody>
      </p:sp>
      <p:grpSp>
        <p:nvGrpSpPr>
          <p:cNvPr id="15" name="Group 15"/>
          <p:cNvGrpSpPr/>
          <p:nvPr/>
        </p:nvGrpSpPr>
        <p:grpSpPr>
          <a:xfrm>
            <a:off x="2840280" y="3730533"/>
            <a:ext cx="2100822" cy="1532635"/>
            <a:chOff x="0" y="0"/>
            <a:chExt cx="1037541" cy="756928"/>
          </a:xfrm>
        </p:grpSpPr>
        <p:sp>
          <p:nvSpPr>
            <p:cNvPr id="16" name="Freeform 16"/>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17" name="TextBox 17"/>
          <p:cNvSpPr txBox="1"/>
          <p:nvPr/>
        </p:nvSpPr>
        <p:spPr>
          <a:xfrm>
            <a:off x="2840280" y="350131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MAY</a:t>
            </a:r>
          </a:p>
        </p:txBody>
      </p:sp>
      <p:grpSp>
        <p:nvGrpSpPr>
          <p:cNvPr id="18" name="Group 18"/>
          <p:cNvGrpSpPr/>
          <p:nvPr/>
        </p:nvGrpSpPr>
        <p:grpSpPr>
          <a:xfrm>
            <a:off x="5069286" y="3730533"/>
            <a:ext cx="2100822" cy="1532635"/>
            <a:chOff x="0" y="0"/>
            <a:chExt cx="1037541" cy="756928"/>
          </a:xfrm>
        </p:grpSpPr>
        <p:sp>
          <p:nvSpPr>
            <p:cNvPr id="19" name="Freeform 19"/>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20" name="TextBox 20"/>
          <p:cNvSpPr txBox="1"/>
          <p:nvPr/>
        </p:nvSpPr>
        <p:spPr>
          <a:xfrm>
            <a:off x="5069286" y="3501310"/>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JUNE</a:t>
            </a:r>
          </a:p>
        </p:txBody>
      </p:sp>
      <p:grpSp>
        <p:nvGrpSpPr>
          <p:cNvPr id="21" name="Group 21"/>
          <p:cNvGrpSpPr/>
          <p:nvPr/>
        </p:nvGrpSpPr>
        <p:grpSpPr>
          <a:xfrm>
            <a:off x="606782" y="5777996"/>
            <a:ext cx="2100822" cy="1532635"/>
            <a:chOff x="0" y="0"/>
            <a:chExt cx="1037541" cy="756928"/>
          </a:xfrm>
        </p:grpSpPr>
        <p:sp>
          <p:nvSpPr>
            <p:cNvPr id="22" name="Freeform 22"/>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23" name="TextBox 23"/>
          <p:cNvSpPr txBox="1"/>
          <p:nvPr/>
        </p:nvSpPr>
        <p:spPr>
          <a:xfrm>
            <a:off x="606782" y="554877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JULY</a:t>
            </a:r>
          </a:p>
        </p:txBody>
      </p:sp>
      <p:grpSp>
        <p:nvGrpSpPr>
          <p:cNvPr id="24" name="Group 24"/>
          <p:cNvGrpSpPr/>
          <p:nvPr/>
        </p:nvGrpSpPr>
        <p:grpSpPr>
          <a:xfrm>
            <a:off x="2844771" y="5777996"/>
            <a:ext cx="2100822" cy="1532635"/>
            <a:chOff x="0" y="0"/>
            <a:chExt cx="1037541" cy="756928"/>
          </a:xfrm>
        </p:grpSpPr>
        <p:sp>
          <p:nvSpPr>
            <p:cNvPr id="25" name="Freeform 25"/>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26" name="TextBox 26"/>
          <p:cNvSpPr txBox="1"/>
          <p:nvPr/>
        </p:nvSpPr>
        <p:spPr>
          <a:xfrm>
            <a:off x="2844771" y="554877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AUGUST</a:t>
            </a:r>
          </a:p>
        </p:txBody>
      </p:sp>
      <p:grpSp>
        <p:nvGrpSpPr>
          <p:cNvPr id="27" name="Group 27"/>
          <p:cNvGrpSpPr/>
          <p:nvPr/>
        </p:nvGrpSpPr>
        <p:grpSpPr>
          <a:xfrm>
            <a:off x="5073777" y="5777996"/>
            <a:ext cx="2100822" cy="1532635"/>
            <a:chOff x="0" y="0"/>
            <a:chExt cx="1037541" cy="756928"/>
          </a:xfrm>
        </p:grpSpPr>
        <p:sp>
          <p:nvSpPr>
            <p:cNvPr id="28" name="Freeform 28"/>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29" name="TextBox 29"/>
          <p:cNvSpPr txBox="1"/>
          <p:nvPr/>
        </p:nvSpPr>
        <p:spPr>
          <a:xfrm>
            <a:off x="5073777" y="554877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SEPTEMBER</a:t>
            </a:r>
          </a:p>
        </p:txBody>
      </p:sp>
      <p:grpSp>
        <p:nvGrpSpPr>
          <p:cNvPr id="30" name="Group 30"/>
          <p:cNvGrpSpPr/>
          <p:nvPr/>
        </p:nvGrpSpPr>
        <p:grpSpPr>
          <a:xfrm>
            <a:off x="606782" y="7851687"/>
            <a:ext cx="2100822" cy="1532635"/>
            <a:chOff x="0" y="0"/>
            <a:chExt cx="1037541" cy="756928"/>
          </a:xfrm>
        </p:grpSpPr>
        <p:sp>
          <p:nvSpPr>
            <p:cNvPr id="31" name="Freeform 31"/>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32" name="TextBox 32"/>
          <p:cNvSpPr txBox="1"/>
          <p:nvPr/>
        </p:nvSpPr>
        <p:spPr>
          <a:xfrm>
            <a:off x="606782" y="762246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OCTOBER</a:t>
            </a:r>
          </a:p>
        </p:txBody>
      </p:sp>
      <p:grpSp>
        <p:nvGrpSpPr>
          <p:cNvPr id="33" name="Group 33"/>
          <p:cNvGrpSpPr/>
          <p:nvPr/>
        </p:nvGrpSpPr>
        <p:grpSpPr>
          <a:xfrm>
            <a:off x="2844771" y="7851687"/>
            <a:ext cx="2100822" cy="1532635"/>
            <a:chOff x="0" y="0"/>
            <a:chExt cx="1037541" cy="756928"/>
          </a:xfrm>
        </p:grpSpPr>
        <p:sp>
          <p:nvSpPr>
            <p:cNvPr id="34" name="Freeform 34"/>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35" name="TextBox 35"/>
          <p:cNvSpPr txBox="1"/>
          <p:nvPr/>
        </p:nvSpPr>
        <p:spPr>
          <a:xfrm>
            <a:off x="2844771" y="762246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NOVEMBER</a:t>
            </a:r>
          </a:p>
        </p:txBody>
      </p:sp>
      <p:grpSp>
        <p:nvGrpSpPr>
          <p:cNvPr id="36" name="Group 36"/>
          <p:cNvGrpSpPr/>
          <p:nvPr/>
        </p:nvGrpSpPr>
        <p:grpSpPr>
          <a:xfrm>
            <a:off x="5073777" y="7851687"/>
            <a:ext cx="2100822" cy="1532635"/>
            <a:chOff x="0" y="0"/>
            <a:chExt cx="1037541" cy="756928"/>
          </a:xfrm>
        </p:grpSpPr>
        <p:sp>
          <p:nvSpPr>
            <p:cNvPr id="37" name="Freeform 37"/>
            <p:cNvSpPr/>
            <p:nvPr/>
          </p:nvSpPr>
          <p:spPr>
            <a:xfrm>
              <a:off x="0" y="0"/>
              <a:ext cx="1037541" cy="756928"/>
            </a:xfrm>
            <a:custGeom>
              <a:avLst/>
              <a:gdLst/>
              <a:ahLst/>
              <a:cxnLst/>
              <a:rect l="l" t="t" r="r" b="b"/>
              <a:pathLst>
                <a:path w="1037541" h="756928">
                  <a:moveTo>
                    <a:pt x="0" y="0"/>
                  </a:moveTo>
                  <a:lnTo>
                    <a:pt x="1037541" y="0"/>
                  </a:lnTo>
                  <a:lnTo>
                    <a:pt x="1037541" y="756928"/>
                  </a:lnTo>
                  <a:lnTo>
                    <a:pt x="0" y="756928"/>
                  </a:lnTo>
                  <a:close/>
                </a:path>
              </a:pathLst>
            </a:custGeom>
            <a:solidFill>
              <a:srgbClr val="F4F0EB"/>
            </a:solidFill>
          </p:spPr>
        </p:sp>
      </p:grpSp>
      <p:sp>
        <p:nvSpPr>
          <p:cNvPr id="38" name="TextBox 38"/>
          <p:cNvSpPr txBox="1"/>
          <p:nvPr/>
        </p:nvSpPr>
        <p:spPr>
          <a:xfrm>
            <a:off x="5073777" y="7622464"/>
            <a:ext cx="2100822" cy="181383"/>
          </a:xfrm>
          <a:prstGeom prst="rect">
            <a:avLst/>
          </a:prstGeom>
        </p:spPr>
        <p:txBody>
          <a:bodyPr lIns="0" tIns="0" rIns="0" bIns="0" rtlCol="0" anchor="t">
            <a:spAutoFit/>
          </a:bodyPr>
          <a:lstStyle/>
          <a:p>
            <a:pPr algn="ctr">
              <a:lnSpc>
                <a:spcPts val="1522"/>
              </a:lnSpc>
            </a:pPr>
            <a:r>
              <a:rPr lang="en-US" sz="1087" spc="320">
                <a:solidFill>
                  <a:srgbClr val="000000"/>
                </a:solidFill>
                <a:latin typeface="Canva Sans"/>
                <a:ea typeface="Canva Sans"/>
                <a:cs typeface="Canva Sans"/>
                <a:sym typeface="Canva Sans"/>
              </a:rPr>
              <a:t>DECEMBER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28337" y="1967589"/>
            <a:ext cx="1909616" cy="0"/>
          </a:xfrm>
          <a:prstGeom prst="line">
            <a:avLst/>
          </a:prstGeom>
          <a:ln w="47625" cap="rnd">
            <a:solidFill>
              <a:srgbClr val="E3DBD7"/>
            </a:solidFill>
            <a:prstDash val="sysDot"/>
            <a:headEnd type="none" w="sm" len="sm"/>
            <a:tailEnd type="none" w="sm" len="sm"/>
          </a:ln>
        </p:spPr>
      </p:sp>
      <p:sp>
        <p:nvSpPr>
          <p:cNvPr id="3" name="AutoShape 3"/>
          <p:cNvSpPr/>
          <p:nvPr/>
        </p:nvSpPr>
        <p:spPr>
          <a:xfrm>
            <a:off x="4121963" y="1967589"/>
            <a:ext cx="1909616" cy="0"/>
          </a:xfrm>
          <a:prstGeom prst="line">
            <a:avLst/>
          </a:prstGeom>
          <a:ln w="47625" cap="rnd">
            <a:solidFill>
              <a:srgbClr val="E3DBD7"/>
            </a:solidFill>
            <a:prstDash val="sysDot"/>
            <a:headEnd type="none" w="sm" len="sm"/>
            <a:tailEnd type="none" w="sm" len="sm"/>
          </a:ln>
        </p:spPr>
      </p:sp>
      <p:grpSp>
        <p:nvGrpSpPr>
          <p:cNvPr id="4" name="Group 4"/>
          <p:cNvGrpSpPr/>
          <p:nvPr/>
        </p:nvGrpSpPr>
        <p:grpSpPr>
          <a:xfrm>
            <a:off x="665564" y="2351020"/>
            <a:ext cx="1679681" cy="1532635"/>
            <a:chOff x="0" y="0"/>
            <a:chExt cx="829551" cy="756928"/>
          </a:xfrm>
        </p:grpSpPr>
        <p:sp>
          <p:nvSpPr>
            <p:cNvPr id="5" name="Freeform 5"/>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6" name="Freeform 6"/>
          <p:cNvSpPr/>
          <p:nvPr/>
        </p:nvSpPr>
        <p:spPr>
          <a:xfrm>
            <a:off x="1263399" y="1779411"/>
            <a:ext cx="484011" cy="742611"/>
          </a:xfrm>
          <a:custGeom>
            <a:avLst/>
            <a:gdLst/>
            <a:ahLst/>
            <a:cxnLst/>
            <a:rect l="l" t="t" r="r" b="b"/>
            <a:pathLst>
              <a:path w="484011" h="742611">
                <a:moveTo>
                  <a:pt x="0" y="0"/>
                </a:moveTo>
                <a:lnTo>
                  <a:pt x="484010" y="0"/>
                </a:lnTo>
                <a:lnTo>
                  <a:pt x="484010" y="742611"/>
                </a:lnTo>
                <a:lnTo>
                  <a:pt x="0" y="74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161470" y="717824"/>
            <a:ext cx="7449461" cy="417037"/>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Tenor Sans"/>
                <a:ea typeface="Tenor Sans"/>
                <a:cs typeface="Tenor Sans"/>
                <a:sym typeface="Tenor Sans"/>
              </a:rPr>
              <a:t>GOAL TRACKER</a:t>
            </a:r>
          </a:p>
        </p:txBody>
      </p:sp>
      <p:sp>
        <p:nvSpPr>
          <p:cNvPr id="8" name="TextBox 8"/>
          <p:cNvSpPr txBox="1"/>
          <p:nvPr/>
        </p:nvSpPr>
        <p:spPr>
          <a:xfrm>
            <a:off x="1172656" y="2589951"/>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3</a:t>
            </a:r>
          </a:p>
        </p:txBody>
      </p:sp>
      <p:grpSp>
        <p:nvGrpSpPr>
          <p:cNvPr id="9" name="Group 9"/>
          <p:cNvGrpSpPr/>
          <p:nvPr/>
        </p:nvGrpSpPr>
        <p:grpSpPr>
          <a:xfrm>
            <a:off x="3046360" y="2394289"/>
            <a:ext cx="1679681" cy="1532635"/>
            <a:chOff x="0" y="0"/>
            <a:chExt cx="829551" cy="756928"/>
          </a:xfrm>
        </p:grpSpPr>
        <p:sp>
          <p:nvSpPr>
            <p:cNvPr id="10" name="Freeform 10"/>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11" name="TextBox 11"/>
          <p:cNvSpPr txBox="1"/>
          <p:nvPr/>
        </p:nvSpPr>
        <p:spPr>
          <a:xfrm>
            <a:off x="3553452" y="2633221"/>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2</a:t>
            </a:r>
          </a:p>
        </p:txBody>
      </p:sp>
      <p:grpSp>
        <p:nvGrpSpPr>
          <p:cNvPr id="12" name="Group 12"/>
          <p:cNvGrpSpPr/>
          <p:nvPr/>
        </p:nvGrpSpPr>
        <p:grpSpPr>
          <a:xfrm>
            <a:off x="5427156" y="2394289"/>
            <a:ext cx="1679681" cy="1532635"/>
            <a:chOff x="0" y="0"/>
            <a:chExt cx="829551" cy="756928"/>
          </a:xfrm>
        </p:grpSpPr>
        <p:sp>
          <p:nvSpPr>
            <p:cNvPr id="13" name="Freeform 13"/>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14" name="TextBox 14"/>
          <p:cNvSpPr txBox="1"/>
          <p:nvPr/>
        </p:nvSpPr>
        <p:spPr>
          <a:xfrm>
            <a:off x="5934248" y="2633221"/>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1</a:t>
            </a:r>
          </a:p>
        </p:txBody>
      </p:sp>
      <p:sp>
        <p:nvSpPr>
          <p:cNvPr id="15" name="Freeform 15"/>
          <p:cNvSpPr/>
          <p:nvPr/>
        </p:nvSpPr>
        <p:spPr>
          <a:xfrm>
            <a:off x="6024991" y="1779411"/>
            <a:ext cx="484011" cy="742611"/>
          </a:xfrm>
          <a:custGeom>
            <a:avLst/>
            <a:gdLst/>
            <a:ahLst/>
            <a:cxnLst/>
            <a:rect l="l" t="t" r="r" b="b"/>
            <a:pathLst>
              <a:path w="484011" h="742611">
                <a:moveTo>
                  <a:pt x="0" y="0"/>
                </a:moveTo>
                <a:lnTo>
                  <a:pt x="484010" y="0"/>
                </a:lnTo>
                <a:lnTo>
                  <a:pt x="484010" y="742611"/>
                </a:lnTo>
                <a:lnTo>
                  <a:pt x="0" y="74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AutoShape 16"/>
          <p:cNvSpPr/>
          <p:nvPr/>
        </p:nvSpPr>
        <p:spPr>
          <a:xfrm>
            <a:off x="4086232" y="4282187"/>
            <a:ext cx="2014419" cy="0"/>
          </a:xfrm>
          <a:prstGeom prst="line">
            <a:avLst/>
          </a:prstGeom>
          <a:ln w="47625" cap="rnd">
            <a:solidFill>
              <a:srgbClr val="E3DBD7"/>
            </a:solidFill>
            <a:prstDash val="sysDot"/>
            <a:headEnd type="none" w="sm" len="sm"/>
            <a:tailEnd type="none" w="sm" len="sm"/>
          </a:ln>
        </p:spPr>
      </p:sp>
      <p:grpSp>
        <p:nvGrpSpPr>
          <p:cNvPr id="17" name="Group 17"/>
          <p:cNvGrpSpPr/>
          <p:nvPr/>
        </p:nvGrpSpPr>
        <p:grpSpPr>
          <a:xfrm>
            <a:off x="665564" y="4658324"/>
            <a:ext cx="1679681" cy="1532635"/>
            <a:chOff x="0" y="0"/>
            <a:chExt cx="829551" cy="756928"/>
          </a:xfrm>
        </p:grpSpPr>
        <p:sp>
          <p:nvSpPr>
            <p:cNvPr id="18" name="Freeform 18"/>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19" name="TextBox 19"/>
          <p:cNvSpPr txBox="1"/>
          <p:nvPr/>
        </p:nvSpPr>
        <p:spPr>
          <a:xfrm>
            <a:off x="1172656" y="4897256"/>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4</a:t>
            </a:r>
          </a:p>
        </p:txBody>
      </p:sp>
      <p:grpSp>
        <p:nvGrpSpPr>
          <p:cNvPr id="20" name="Group 20"/>
          <p:cNvGrpSpPr/>
          <p:nvPr/>
        </p:nvGrpSpPr>
        <p:grpSpPr>
          <a:xfrm>
            <a:off x="3046360" y="4701594"/>
            <a:ext cx="1679681" cy="1532635"/>
            <a:chOff x="0" y="0"/>
            <a:chExt cx="829551" cy="756928"/>
          </a:xfrm>
        </p:grpSpPr>
        <p:sp>
          <p:nvSpPr>
            <p:cNvPr id="21" name="Freeform 21"/>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22" name="TextBox 22"/>
          <p:cNvSpPr txBox="1"/>
          <p:nvPr/>
        </p:nvSpPr>
        <p:spPr>
          <a:xfrm>
            <a:off x="3553452" y="4940526"/>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5</a:t>
            </a:r>
          </a:p>
        </p:txBody>
      </p:sp>
      <p:grpSp>
        <p:nvGrpSpPr>
          <p:cNvPr id="23" name="Group 23"/>
          <p:cNvGrpSpPr/>
          <p:nvPr/>
        </p:nvGrpSpPr>
        <p:grpSpPr>
          <a:xfrm>
            <a:off x="5427156" y="4701594"/>
            <a:ext cx="1679681" cy="1532635"/>
            <a:chOff x="0" y="0"/>
            <a:chExt cx="829551" cy="756928"/>
          </a:xfrm>
        </p:grpSpPr>
        <p:sp>
          <p:nvSpPr>
            <p:cNvPr id="24" name="Freeform 24"/>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25" name="TextBox 25"/>
          <p:cNvSpPr txBox="1"/>
          <p:nvPr/>
        </p:nvSpPr>
        <p:spPr>
          <a:xfrm>
            <a:off x="5934248" y="4940526"/>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6</a:t>
            </a:r>
          </a:p>
        </p:txBody>
      </p:sp>
      <p:sp>
        <p:nvSpPr>
          <p:cNvPr id="26" name="Freeform 26"/>
          <p:cNvSpPr/>
          <p:nvPr/>
        </p:nvSpPr>
        <p:spPr>
          <a:xfrm>
            <a:off x="6024991" y="4064586"/>
            <a:ext cx="484011" cy="742611"/>
          </a:xfrm>
          <a:custGeom>
            <a:avLst/>
            <a:gdLst/>
            <a:ahLst/>
            <a:cxnLst/>
            <a:rect l="l" t="t" r="r" b="b"/>
            <a:pathLst>
              <a:path w="484011" h="742611">
                <a:moveTo>
                  <a:pt x="0" y="0"/>
                </a:moveTo>
                <a:lnTo>
                  <a:pt x="484010" y="0"/>
                </a:lnTo>
                <a:lnTo>
                  <a:pt x="484010" y="742610"/>
                </a:lnTo>
                <a:lnTo>
                  <a:pt x="0" y="742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AutoShape 27"/>
          <p:cNvSpPr/>
          <p:nvPr/>
        </p:nvSpPr>
        <p:spPr>
          <a:xfrm>
            <a:off x="1728337" y="4282187"/>
            <a:ext cx="1909616" cy="0"/>
          </a:xfrm>
          <a:prstGeom prst="line">
            <a:avLst/>
          </a:prstGeom>
          <a:ln w="47625" cap="rnd">
            <a:solidFill>
              <a:srgbClr val="E3DBD7"/>
            </a:solidFill>
            <a:prstDash val="sysDot"/>
            <a:headEnd type="none" w="sm" len="sm"/>
            <a:tailEnd type="none" w="sm" len="sm"/>
          </a:ln>
        </p:spPr>
      </p:sp>
      <p:sp>
        <p:nvSpPr>
          <p:cNvPr id="28" name="Freeform 28"/>
          <p:cNvSpPr/>
          <p:nvPr/>
        </p:nvSpPr>
        <p:spPr>
          <a:xfrm>
            <a:off x="1263399" y="4064586"/>
            <a:ext cx="484011" cy="742611"/>
          </a:xfrm>
          <a:custGeom>
            <a:avLst/>
            <a:gdLst/>
            <a:ahLst/>
            <a:cxnLst/>
            <a:rect l="l" t="t" r="r" b="b"/>
            <a:pathLst>
              <a:path w="484011" h="742611">
                <a:moveTo>
                  <a:pt x="0" y="0"/>
                </a:moveTo>
                <a:lnTo>
                  <a:pt x="484010" y="0"/>
                </a:lnTo>
                <a:lnTo>
                  <a:pt x="484010" y="742610"/>
                </a:lnTo>
                <a:lnTo>
                  <a:pt x="0" y="742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9" name="Group 29"/>
          <p:cNvGrpSpPr/>
          <p:nvPr/>
        </p:nvGrpSpPr>
        <p:grpSpPr>
          <a:xfrm>
            <a:off x="665564" y="6963505"/>
            <a:ext cx="1679681" cy="1532635"/>
            <a:chOff x="0" y="0"/>
            <a:chExt cx="829551" cy="756928"/>
          </a:xfrm>
        </p:grpSpPr>
        <p:sp>
          <p:nvSpPr>
            <p:cNvPr id="30" name="Freeform 30"/>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31" name="TextBox 31"/>
          <p:cNvSpPr txBox="1"/>
          <p:nvPr/>
        </p:nvSpPr>
        <p:spPr>
          <a:xfrm>
            <a:off x="1172656" y="7202437"/>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9</a:t>
            </a:r>
          </a:p>
        </p:txBody>
      </p:sp>
      <p:grpSp>
        <p:nvGrpSpPr>
          <p:cNvPr id="32" name="Group 32"/>
          <p:cNvGrpSpPr/>
          <p:nvPr/>
        </p:nvGrpSpPr>
        <p:grpSpPr>
          <a:xfrm>
            <a:off x="3046360" y="7006775"/>
            <a:ext cx="1679681" cy="1532635"/>
            <a:chOff x="0" y="0"/>
            <a:chExt cx="829551" cy="756928"/>
          </a:xfrm>
        </p:grpSpPr>
        <p:sp>
          <p:nvSpPr>
            <p:cNvPr id="33" name="Freeform 33"/>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34" name="TextBox 34"/>
          <p:cNvSpPr txBox="1"/>
          <p:nvPr/>
        </p:nvSpPr>
        <p:spPr>
          <a:xfrm>
            <a:off x="3553452" y="7245707"/>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8</a:t>
            </a:r>
          </a:p>
        </p:txBody>
      </p:sp>
      <p:grpSp>
        <p:nvGrpSpPr>
          <p:cNvPr id="35" name="Group 35"/>
          <p:cNvGrpSpPr/>
          <p:nvPr/>
        </p:nvGrpSpPr>
        <p:grpSpPr>
          <a:xfrm>
            <a:off x="5427156" y="7006775"/>
            <a:ext cx="1679681" cy="1532635"/>
            <a:chOff x="0" y="0"/>
            <a:chExt cx="829551" cy="756928"/>
          </a:xfrm>
        </p:grpSpPr>
        <p:sp>
          <p:nvSpPr>
            <p:cNvPr id="36" name="Freeform 36"/>
            <p:cNvSpPr/>
            <p:nvPr/>
          </p:nvSpPr>
          <p:spPr>
            <a:xfrm>
              <a:off x="0" y="0"/>
              <a:ext cx="829551" cy="756928"/>
            </a:xfrm>
            <a:custGeom>
              <a:avLst/>
              <a:gdLst/>
              <a:ahLst/>
              <a:cxnLst/>
              <a:rect l="l" t="t" r="r" b="b"/>
              <a:pathLst>
                <a:path w="829551" h="756928">
                  <a:moveTo>
                    <a:pt x="0" y="0"/>
                  </a:moveTo>
                  <a:lnTo>
                    <a:pt x="829551" y="0"/>
                  </a:lnTo>
                  <a:lnTo>
                    <a:pt x="829551" y="756928"/>
                  </a:lnTo>
                  <a:lnTo>
                    <a:pt x="0" y="756928"/>
                  </a:lnTo>
                  <a:close/>
                </a:path>
              </a:pathLst>
            </a:custGeom>
            <a:solidFill>
              <a:srgbClr val="F4F0EB"/>
            </a:solidFill>
          </p:spPr>
        </p:sp>
      </p:grpSp>
      <p:sp>
        <p:nvSpPr>
          <p:cNvPr id="37" name="TextBox 37"/>
          <p:cNvSpPr txBox="1"/>
          <p:nvPr/>
        </p:nvSpPr>
        <p:spPr>
          <a:xfrm>
            <a:off x="5934248" y="7245707"/>
            <a:ext cx="665496" cy="198577"/>
          </a:xfrm>
          <a:prstGeom prst="rect">
            <a:avLst/>
          </a:prstGeom>
        </p:spPr>
        <p:txBody>
          <a:bodyPr lIns="0" tIns="0" rIns="0" bIns="0" rtlCol="0" anchor="t">
            <a:spAutoFit/>
          </a:bodyPr>
          <a:lstStyle/>
          <a:p>
            <a:pPr marL="0" lvl="0" indent="0" algn="ctr">
              <a:lnSpc>
                <a:spcPts val="1617"/>
              </a:lnSpc>
              <a:spcBef>
                <a:spcPct val="0"/>
              </a:spcBef>
            </a:pPr>
            <a:r>
              <a:rPr lang="en-US" sz="1115" u="none" spc="167">
                <a:solidFill>
                  <a:srgbClr val="000000"/>
                </a:solidFill>
                <a:latin typeface="Montserrat Classic"/>
                <a:ea typeface="Montserrat Classic"/>
                <a:cs typeface="Montserrat Classic"/>
                <a:sym typeface="Montserrat Classic"/>
              </a:rPr>
              <a:t>STEP 7</a:t>
            </a:r>
          </a:p>
        </p:txBody>
      </p:sp>
      <p:sp>
        <p:nvSpPr>
          <p:cNvPr id="38" name="Freeform 38"/>
          <p:cNvSpPr/>
          <p:nvPr/>
        </p:nvSpPr>
        <p:spPr>
          <a:xfrm>
            <a:off x="6024991" y="6386348"/>
            <a:ext cx="484011" cy="742611"/>
          </a:xfrm>
          <a:custGeom>
            <a:avLst/>
            <a:gdLst/>
            <a:ahLst/>
            <a:cxnLst/>
            <a:rect l="l" t="t" r="r" b="b"/>
            <a:pathLst>
              <a:path w="484011" h="742611">
                <a:moveTo>
                  <a:pt x="0" y="0"/>
                </a:moveTo>
                <a:lnTo>
                  <a:pt x="484010" y="0"/>
                </a:lnTo>
                <a:lnTo>
                  <a:pt x="484010" y="742611"/>
                </a:lnTo>
                <a:lnTo>
                  <a:pt x="0" y="74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Freeform 39"/>
          <p:cNvSpPr/>
          <p:nvPr/>
        </p:nvSpPr>
        <p:spPr>
          <a:xfrm>
            <a:off x="3637952" y="1781526"/>
            <a:ext cx="484011" cy="742611"/>
          </a:xfrm>
          <a:custGeom>
            <a:avLst/>
            <a:gdLst/>
            <a:ahLst/>
            <a:cxnLst/>
            <a:rect l="l" t="t" r="r" b="b"/>
            <a:pathLst>
              <a:path w="484011" h="742611">
                <a:moveTo>
                  <a:pt x="0" y="0"/>
                </a:moveTo>
                <a:lnTo>
                  <a:pt x="484011" y="0"/>
                </a:lnTo>
                <a:lnTo>
                  <a:pt x="484011" y="742611"/>
                </a:lnTo>
                <a:lnTo>
                  <a:pt x="0" y="74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0" name="Freeform 40"/>
          <p:cNvSpPr/>
          <p:nvPr/>
        </p:nvSpPr>
        <p:spPr>
          <a:xfrm>
            <a:off x="3637952" y="4064586"/>
            <a:ext cx="484011" cy="742611"/>
          </a:xfrm>
          <a:custGeom>
            <a:avLst/>
            <a:gdLst/>
            <a:ahLst/>
            <a:cxnLst/>
            <a:rect l="l" t="t" r="r" b="b"/>
            <a:pathLst>
              <a:path w="484011" h="742611">
                <a:moveTo>
                  <a:pt x="0" y="0"/>
                </a:moveTo>
                <a:lnTo>
                  <a:pt x="484011" y="0"/>
                </a:lnTo>
                <a:lnTo>
                  <a:pt x="484011" y="742610"/>
                </a:lnTo>
                <a:lnTo>
                  <a:pt x="0" y="742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1" name="AutoShape 41"/>
          <p:cNvSpPr/>
          <p:nvPr/>
        </p:nvSpPr>
        <p:spPr>
          <a:xfrm>
            <a:off x="1746202" y="6615482"/>
            <a:ext cx="1909616" cy="0"/>
          </a:xfrm>
          <a:prstGeom prst="line">
            <a:avLst/>
          </a:prstGeom>
          <a:ln w="47625" cap="rnd">
            <a:solidFill>
              <a:srgbClr val="E3DBD7"/>
            </a:solidFill>
            <a:prstDash val="sysDot"/>
            <a:headEnd type="none" w="sm" len="sm"/>
            <a:tailEnd type="none" w="sm" len="sm"/>
          </a:ln>
        </p:spPr>
      </p:sp>
      <p:sp>
        <p:nvSpPr>
          <p:cNvPr id="42" name="AutoShape 42"/>
          <p:cNvSpPr/>
          <p:nvPr/>
        </p:nvSpPr>
        <p:spPr>
          <a:xfrm>
            <a:off x="4104097" y="6615482"/>
            <a:ext cx="1909616" cy="0"/>
          </a:xfrm>
          <a:prstGeom prst="line">
            <a:avLst/>
          </a:prstGeom>
          <a:ln w="47625" cap="rnd">
            <a:solidFill>
              <a:srgbClr val="E3DBD7"/>
            </a:solidFill>
            <a:prstDash val="sysDot"/>
            <a:headEnd type="none" w="sm" len="sm"/>
            <a:tailEnd type="none" w="sm" len="sm"/>
          </a:ln>
        </p:spPr>
      </p:sp>
      <p:sp>
        <p:nvSpPr>
          <p:cNvPr id="43" name="Freeform 43"/>
          <p:cNvSpPr/>
          <p:nvPr/>
        </p:nvSpPr>
        <p:spPr>
          <a:xfrm>
            <a:off x="3637952" y="6386348"/>
            <a:ext cx="484011" cy="742611"/>
          </a:xfrm>
          <a:custGeom>
            <a:avLst/>
            <a:gdLst/>
            <a:ahLst/>
            <a:cxnLst/>
            <a:rect l="l" t="t" r="r" b="b"/>
            <a:pathLst>
              <a:path w="484011" h="742611">
                <a:moveTo>
                  <a:pt x="0" y="0"/>
                </a:moveTo>
                <a:lnTo>
                  <a:pt x="484011" y="0"/>
                </a:lnTo>
                <a:lnTo>
                  <a:pt x="484011" y="742611"/>
                </a:lnTo>
                <a:lnTo>
                  <a:pt x="0" y="74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4" name="Freeform 44"/>
          <p:cNvSpPr/>
          <p:nvPr/>
        </p:nvSpPr>
        <p:spPr>
          <a:xfrm>
            <a:off x="1263399" y="6386348"/>
            <a:ext cx="484011" cy="742611"/>
          </a:xfrm>
          <a:custGeom>
            <a:avLst/>
            <a:gdLst/>
            <a:ahLst/>
            <a:cxnLst/>
            <a:rect l="l" t="t" r="r" b="b"/>
            <a:pathLst>
              <a:path w="484011" h="742611">
                <a:moveTo>
                  <a:pt x="0" y="0"/>
                </a:moveTo>
                <a:lnTo>
                  <a:pt x="484010" y="0"/>
                </a:lnTo>
                <a:lnTo>
                  <a:pt x="484010" y="742611"/>
                </a:lnTo>
                <a:lnTo>
                  <a:pt x="0" y="74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5" name="Group 45"/>
          <p:cNvGrpSpPr/>
          <p:nvPr/>
        </p:nvGrpSpPr>
        <p:grpSpPr>
          <a:xfrm>
            <a:off x="2759908" y="8791778"/>
            <a:ext cx="4346929" cy="860688"/>
            <a:chOff x="0" y="0"/>
            <a:chExt cx="2146835" cy="425071"/>
          </a:xfrm>
        </p:grpSpPr>
        <p:sp>
          <p:nvSpPr>
            <p:cNvPr id="46" name="Freeform 46"/>
            <p:cNvSpPr/>
            <p:nvPr/>
          </p:nvSpPr>
          <p:spPr>
            <a:xfrm>
              <a:off x="0" y="0"/>
              <a:ext cx="2146835" cy="425071"/>
            </a:xfrm>
            <a:custGeom>
              <a:avLst/>
              <a:gdLst/>
              <a:ahLst/>
              <a:cxnLst/>
              <a:rect l="l" t="t" r="r" b="b"/>
              <a:pathLst>
                <a:path w="2146835" h="425071">
                  <a:moveTo>
                    <a:pt x="0" y="0"/>
                  </a:moveTo>
                  <a:lnTo>
                    <a:pt x="2146835" y="0"/>
                  </a:lnTo>
                  <a:lnTo>
                    <a:pt x="2146835" y="425071"/>
                  </a:lnTo>
                  <a:lnTo>
                    <a:pt x="0" y="425071"/>
                  </a:lnTo>
                  <a:close/>
                </a:path>
              </a:pathLst>
            </a:custGeom>
            <a:solidFill>
              <a:srgbClr val="F4F0EB"/>
            </a:solidFill>
          </p:spPr>
        </p:sp>
      </p:grpSp>
      <p:sp>
        <p:nvSpPr>
          <p:cNvPr id="47" name="Freeform 47"/>
          <p:cNvSpPr/>
          <p:nvPr/>
        </p:nvSpPr>
        <p:spPr>
          <a:xfrm>
            <a:off x="2517902" y="8909855"/>
            <a:ext cx="484011" cy="742611"/>
          </a:xfrm>
          <a:custGeom>
            <a:avLst/>
            <a:gdLst/>
            <a:ahLst/>
            <a:cxnLst/>
            <a:rect l="l" t="t" r="r" b="b"/>
            <a:pathLst>
              <a:path w="484011" h="742611">
                <a:moveTo>
                  <a:pt x="0" y="0"/>
                </a:moveTo>
                <a:lnTo>
                  <a:pt x="484011" y="0"/>
                </a:lnTo>
                <a:lnTo>
                  <a:pt x="484011" y="742610"/>
                </a:lnTo>
                <a:lnTo>
                  <a:pt x="0" y="742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8" name="AutoShape 48"/>
          <p:cNvSpPr/>
          <p:nvPr/>
        </p:nvSpPr>
        <p:spPr>
          <a:xfrm>
            <a:off x="425223" y="6615482"/>
            <a:ext cx="838176" cy="0"/>
          </a:xfrm>
          <a:prstGeom prst="line">
            <a:avLst/>
          </a:prstGeom>
          <a:ln w="47625" cap="rnd">
            <a:solidFill>
              <a:srgbClr val="E3DBD7"/>
            </a:solidFill>
            <a:prstDash val="sysDot"/>
            <a:headEnd type="none" w="sm" len="sm"/>
            <a:tailEnd type="none" w="sm" len="sm"/>
          </a:ln>
        </p:spPr>
      </p:sp>
      <p:sp>
        <p:nvSpPr>
          <p:cNvPr id="49" name="AutoShape 49"/>
          <p:cNvSpPr/>
          <p:nvPr/>
        </p:nvSpPr>
        <p:spPr>
          <a:xfrm rot="-5400000">
            <a:off x="-782150" y="7901080"/>
            <a:ext cx="2462370" cy="0"/>
          </a:xfrm>
          <a:prstGeom prst="line">
            <a:avLst/>
          </a:prstGeom>
          <a:ln w="47625" cap="rnd">
            <a:solidFill>
              <a:srgbClr val="E3DBD7"/>
            </a:solidFill>
            <a:prstDash val="sysDot"/>
            <a:headEnd type="none" w="sm" len="sm"/>
            <a:tailEnd type="none" w="sm" len="sm"/>
          </a:ln>
        </p:spPr>
      </p:sp>
      <p:sp>
        <p:nvSpPr>
          <p:cNvPr id="50" name="AutoShape 50"/>
          <p:cNvSpPr/>
          <p:nvPr/>
        </p:nvSpPr>
        <p:spPr>
          <a:xfrm rot="-10800000">
            <a:off x="449035" y="9108452"/>
            <a:ext cx="2029145" cy="0"/>
          </a:xfrm>
          <a:prstGeom prst="line">
            <a:avLst/>
          </a:prstGeom>
          <a:ln w="47625" cap="rnd">
            <a:solidFill>
              <a:srgbClr val="E3DBD7"/>
            </a:solidFill>
            <a:prstDash val="sysDot"/>
            <a:headEnd type="none" w="sm" len="sm"/>
            <a:tailEnd type="none" w="sm" len="sm"/>
          </a:ln>
        </p:spPr>
      </p:sp>
      <p:sp>
        <p:nvSpPr>
          <p:cNvPr id="51" name="AutoShape 51"/>
          <p:cNvSpPr/>
          <p:nvPr/>
        </p:nvSpPr>
        <p:spPr>
          <a:xfrm>
            <a:off x="6509001" y="6591669"/>
            <a:ext cx="895219" cy="0"/>
          </a:xfrm>
          <a:prstGeom prst="line">
            <a:avLst/>
          </a:prstGeom>
          <a:ln w="47625" cap="rnd">
            <a:solidFill>
              <a:srgbClr val="E3DBD7"/>
            </a:solidFill>
            <a:prstDash val="sysDot"/>
            <a:headEnd type="none" w="sm" len="sm"/>
            <a:tailEnd type="none" w="sm" len="sm"/>
          </a:ln>
        </p:spPr>
      </p:sp>
      <p:sp>
        <p:nvSpPr>
          <p:cNvPr id="52" name="AutoShape 52"/>
          <p:cNvSpPr/>
          <p:nvPr/>
        </p:nvSpPr>
        <p:spPr>
          <a:xfrm rot="-5400000">
            <a:off x="6211202" y="5422464"/>
            <a:ext cx="2338411" cy="0"/>
          </a:xfrm>
          <a:prstGeom prst="line">
            <a:avLst/>
          </a:prstGeom>
          <a:ln w="47625" cap="rnd">
            <a:solidFill>
              <a:srgbClr val="E3DBD7"/>
            </a:solidFill>
            <a:prstDash val="sysDot"/>
            <a:headEnd type="none" w="sm" len="sm"/>
            <a:tailEnd type="none" w="sm" len="sm"/>
          </a:ln>
        </p:spPr>
      </p:sp>
      <p:sp>
        <p:nvSpPr>
          <p:cNvPr id="53" name="AutoShape 53"/>
          <p:cNvSpPr/>
          <p:nvPr/>
        </p:nvSpPr>
        <p:spPr>
          <a:xfrm>
            <a:off x="6509001" y="4277071"/>
            <a:ext cx="895219" cy="0"/>
          </a:xfrm>
          <a:prstGeom prst="line">
            <a:avLst/>
          </a:prstGeom>
          <a:ln w="47625" cap="rnd">
            <a:solidFill>
              <a:srgbClr val="E3DBD7"/>
            </a:solidFill>
            <a:prstDash val="sysDot"/>
            <a:headEnd type="none" w="sm" len="sm"/>
            <a:tailEnd type="none" w="sm" len="sm"/>
          </a:ln>
        </p:spPr>
      </p:sp>
      <p:sp>
        <p:nvSpPr>
          <p:cNvPr id="54" name="AutoShape 54"/>
          <p:cNvSpPr/>
          <p:nvPr/>
        </p:nvSpPr>
        <p:spPr>
          <a:xfrm rot="-10800000">
            <a:off x="368180" y="1967589"/>
            <a:ext cx="895219" cy="0"/>
          </a:xfrm>
          <a:prstGeom prst="line">
            <a:avLst/>
          </a:prstGeom>
          <a:ln w="47625" cap="rnd">
            <a:solidFill>
              <a:srgbClr val="E3DBD7"/>
            </a:solidFill>
            <a:prstDash val="sysDot"/>
            <a:headEnd type="none" w="sm" len="sm"/>
            <a:tailEnd type="none" w="sm" len="sm"/>
          </a:ln>
        </p:spPr>
      </p:sp>
      <p:sp>
        <p:nvSpPr>
          <p:cNvPr id="55" name="AutoShape 55"/>
          <p:cNvSpPr/>
          <p:nvPr/>
        </p:nvSpPr>
        <p:spPr>
          <a:xfrm rot="5400000">
            <a:off x="-777213" y="3136794"/>
            <a:ext cx="2338411" cy="0"/>
          </a:xfrm>
          <a:prstGeom prst="line">
            <a:avLst/>
          </a:prstGeom>
          <a:ln w="47625" cap="rnd">
            <a:solidFill>
              <a:srgbClr val="E3DBD7"/>
            </a:solidFill>
            <a:prstDash val="sysDot"/>
            <a:headEnd type="none" w="sm" len="sm"/>
            <a:tailEnd type="none" w="sm" len="sm"/>
          </a:ln>
        </p:spPr>
      </p:sp>
      <p:sp>
        <p:nvSpPr>
          <p:cNvPr id="56" name="AutoShape 56"/>
          <p:cNvSpPr/>
          <p:nvPr/>
        </p:nvSpPr>
        <p:spPr>
          <a:xfrm rot="-10800000">
            <a:off x="368180" y="4282187"/>
            <a:ext cx="895219" cy="0"/>
          </a:xfrm>
          <a:prstGeom prst="line">
            <a:avLst/>
          </a:prstGeom>
          <a:ln w="47625" cap="rnd">
            <a:solidFill>
              <a:srgbClr val="E3DBD7"/>
            </a:solidFill>
            <a:prstDash val="sysDot"/>
            <a:headEnd type="none" w="sm" len="sm"/>
            <a:tailEnd type="none" w="sm" len="sm"/>
          </a:ln>
        </p:spPr>
      </p:sp>
      <p:sp>
        <p:nvSpPr>
          <p:cNvPr id="57" name="TextBox 57"/>
          <p:cNvSpPr txBox="1"/>
          <p:nvPr/>
        </p:nvSpPr>
        <p:spPr>
          <a:xfrm>
            <a:off x="3254488" y="8918432"/>
            <a:ext cx="3357767" cy="198577"/>
          </a:xfrm>
          <a:prstGeom prst="rect">
            <a:avLst/>
          </a:prstGeom>
        </p:spPr>
        <p:txBody>
          <a:bodyPr lIns="0" tIns="0" rIns="0" bIns="0" rtlCol="0" anchor="t">
            <a:spAutoFit/>
          </a:bodyPr>
          <a:lstStyle/>
          <a:p>
            <a:pPr marL="0" lvl="0" indent="0" algn="ctr">
              <a:lnSpc>
                <a:spcPts val="1617"/>
              </a:lnSpc>
              <a:spcBef>
                <a:spcPct val="0"/>
              </a:spcBef>
            </a:pPr>
            <a:r>
              <a:rPr lang="en-US" sz="1115" spc="167">
                <a:solidFill>
                  <a:srgbClr val="000000"/>
                </a:solidFill>
                <a:latin typeface="Montserrat Classic"/>
                <a:ea typeface="Montserrat Classic"/>
                <a:cs typeface="Montserrat Classic"/>
                <a:sym typeface="Montserrat Classic"/>
              </a:rPr>
              <a:t>FINAL GOAL</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588" y="1573956"/>
            <a:ext cx="6785348" cy="386004"/>
            <a:chOff x="0" y="0"/>
            <a:chExt cx="4545485" cy="258583"/>
          </a:xfrm>
        </p:grpSpPr>
        <p:sp>
          <p:nvSpPr>
            <p:cNvPr id="3" name="Freeform 3"/>
            <p:cNvSpPr/>
            <p:nvPr/>
          </p:nvSpPr>
          <p:spPr>
            <a:xfrm>
              <a:off x="0" y="0"/>
              <a:ext cx="4545485" cy="258583"/>
            </a:xfrm>
            <a:custGeom>
              <a:avLst/>
              <a:gdLst/>
              <a:ahLst/>
              <a:cxnLst/>
              <a:rect l="l" t="t" r="r" b="b"/>
              <a:pathLst>
                <a:path w="4545485" h="258583">
                  <a:moveTo>
                    <a:pt x="0" y="0"/>
                  </a:moveTo>
                  <a:lnTo>
                    <a:pt x="4545485" y="0"/>
                  </a:lnTo>
                  <a:lnTo>
                    <a:pt x="4545485" y="258583"/>
                  </a:lnTo>
                  <a:lnTo>
                    <a:pt x="0" y="258583"/>
                  </a:lnTo>
                  <a:close/>
                </a:path>
              </a:pathLst>
            </a:custGeom>
            <a:solidFill>
              <a:srgbClr val="F4F0EB"/>
            </a:solidFill>
          </p:spPr>
        </p:sp>
      </p:grpSp>
      <p:sp>
        <p:nvSpPr>
          <p:cNvPr id="4" name="AutoShape 4"/>
          <p:cNvSpPr/>
          <p:nvPr/>
        </p:nvSpPr>
        <p:spPr>
          <a:xfrm>
            <a:off x="488464" y="1959960"/>
            <a:ext cx="6795473" cy="0"/>
          </a:xfrm>
          <a:prstGeom prst="line">
            <a:avLst/>
          </a:prstGeom>
          <a:ln w="19050" cap="rnd">
            <a:solidFill>
              <a:srgbClr val="000000"/>
            </a:solidFill>
            <a:prstDash val="solid"/>
            <a:headEnd type="none" w="sm" len="sm"/>
            <a:tailEnd type="none" w="sm" len="sm"/>
          </a:ln>
        </p:spPr>
      </p:sp>
      <p:sp>
        <p:nvSpPr>
          <p:cNvPr id="5" name="AutoShape 5"/>
          <p:cNvSpPr/>
          <p:nvPr/>
        </p:nvSpPr>
        <p:spPr>
          <a:xfrm rot="-5400000">
            <a:off x="4500912" y="4337331"/>
            <a:ext cx="5566049" cy="0"/>
          </a:xfrm>
          <a:prstGeom prst="line">
            <a:avLst/>
          </a:prstGeom>
          <a:ln w="19050" cap="rnd">
            <a:solidFill>
              <a:srgbClr val="000000"/>
            </a:solidFill>
            <a:prstDash val="solid"/>
            <a:headEnd type="none" w="sm" len="sm"/>
            <a:tailEnd type="none" w="sm" len="sm"/>
          </a:ln>
        </p:spPr>
      </p:sp>
      <p:sp>
        <p:nvSpPr>
          <p:cNvPr id="6" name="AutoShape 6"/>
          <p:cNvSpPr/>
          <p:nvPr/>
        </p:nvSpPr>
        <p:spPr>
          <a:xfrm rot="-5400000">
            <a:off x="2997250" y="4337331"/>
            <a:ext cx="5566049" cy="0"/>
          </a:xfrm>
          <a:prstGeom prst="line">
            <a:avLst/>
          </a:prstGeom>
          <a:ln w="19050" cap="rnd">
            <a:solidFill>
              <a:srgbClr val="000000"/>
            </a:solidFill>
            <a:prstDash val="solid"/>
            <a:headEnd type="none" w="sm" len="sm"/>
            <a:tailEnd type="none" w="sm" len="sm"/>
          </a:ln>
        </p:spPr>
      </p:sp>
      <p:sp>
        <p:nvSpPr>
          <p:cNvPr id="7" name="AutoShape 7"/>
          <p:cNvSpPr/>
          <p:nvPr/>
        </p:nvSpPr>
        <p:spPr>
          <a:xfrm rot="-5400000">
            <a:off x="1363902" y="4337331"/>
            <a:ext cx="5566049" cy="0"/>
          </a:xfrm>
          <a:prstGeom prst="line">
            <a:avLst/>
          </a:prstGeom>
          <a:ln w="19050" cap="rnd">
            <a:solidFill>
              <a:srgbClr val="000000"/>
            </a:solidFill>
            <a:prstDash val="solid"/>
            <a:headEnd type="none" w="sm" len="sm"/>
            <a:tailEnd type="none" w="sm" len="sm"/>
          </a:ln>
        </p:spPr>
      </p:sp>
      <p:sp>
        <p:nvSpPr>
          <p:cNvPr id="8" name="AutoShape 8"/>
          <p:cNvSpPr/>
          <p:nvPr/>
        </p:nvSpPr>
        <p:spPr>
          <a:xfrm rot="-5400000">
            <a:off x="-1332441" y="4337331"/>
            <a:ext cx="5566049" cy="0"/>
          </a:xfrm>
          <a:prstGeom prst="line">
            <a:avLst/>
          </a:prstGeom>
          <a:ln w="19050" cap="rnd">
            <a:solidFill>
              <a:srgbClr val="000000"/>
            </a:solidFill>
            <a:prstDash val="solid"/>
            <a:headEnd type="none" w="sm" len="sm"/>
            <a:tailEnd type="none" w="sm" len="sm"/>
          </a:ln>
        </p:spPr>
      </p:sp>
      <p:sp>
        <p:nvSpPr>
          <p:cNvPr id="9" name="AutoShape 9"/>
          <p:cNvSpPr/>
          <p:nvPr/>
        </p:nvSpPr>
        <p:spPr>
          <a:xfrm>
            <a:off x="488464" y="1563831"/>
            <a:ext cx="6795473" cy="0"/>
          </a:xfrm>
          <a:prstGeom prst="line">
            <a:avLst/>
          </a:prstGeom>
          <a:ln w="19050" cap="rnd">
            <a:solidFill>
              <a:srgbClr val="000000"/>
            </a:solidFill>
            <a:prstDash val="solid"/>
            <a:headEnd type="none" w="sm" len="sm"/>
            <a:tailEnd type="none" w="sm" len="sm"/>
          </a:ln>
        </p:spPr>
      </p:sp>
      <p:sp>
        <p:nvSpPr>
          <p:cNvPr id="10" name="AutoShape 10"/>
          <p:cNvSpPr/>
          <p:nvPr/>
        </p:nvSpPr>
        <p:spPr>
          <a:xfrm rot="-5400000">
            <a:off x="-2294561" y="4337331"/>
            <a:ext cx="5566049" cy="0"/>
          </a:xfrm>
          <a:prstGeom prst="line">
            <a:avLst/>
          </a:prstGeom>
          <a:ln w="19050" cap="rnd">
            <a:solidFill>
              <a:srgbClr val="000000"/>
            </a:solidFill>
            <a:prstDash val="solid"/>
            <a:headEnd type="none" w="sm" len="sm"/>
            <a:tailEnd type="none" w="sm" len="sm"/>
          </a:ln>
        </p:spPr>
      </p:sp>
      <p:sp>
        <p:nvSpPr>
          <p:cNvPr id="11" name="AutoShape 11"/>
          <p:cNvSpPr/>
          <p:nvPr/>
        </p:nvSpPr>
        <p:spPr>
          <a:xfrm>
            <a:off x="488464" y="2356088"/>
            <a:ext cx="6795473" cy="0"/>
          </a:xfrm>
          <a:prstGeom prst="line">
            <a:avLst/>
          </a:prstGeom>
          <a:ln w="19050" cap="rnd">
            <a:solidFill>
              <a:srgbClr val="000000"/>
            </a:solidFill>
            <a:prstDash val="solid"/>
            <a:headEnd type="none" w="sm" len="sm"/>
            <a:tailEnd type="none" w="sm" len="sm"/>
          </a:ln>
        </p:spPr>
      </p:sp>
      <p:sp>
        <p:nvSpPr>
          <p:cNvPr id="12" name="AutoShape 12"/>
          <p:cNvSpPr/>
          <p:nvPr/>
        </p:nvSpPr>
        <p:spPr>
          <a:xfrm>
            <a:off x="488464" y="2752217"/>
            <a:ext cx="6795473" cy="0"/>
          </a:xfrm>
          <a:prstGeom prst="line">
            <a:avLst/>
          </a:prstGeom>
          <a:ln w="19050" cap="rnd">
            <a:solidFill>
              <a:srgbClr val="000000"/>
            </a:solidFill>
            <a:prstDash val="solid"/>
            <a:headEnd type="none" w="sm" len="sm"/>
            <a:tailEnd type="none" w="sm" len="sm"/>
          </a:ln>
        </p:spPr>
      </p:sp>
      <p:sp>
        <p:nvSpPr>
          <p:cNvPr id="13" name="AutoShape 13"/>
          <p:cNvSpPr/>
          <p:nvPr/>
        </p:nvSpPr>
        <p:spPr>
          <a:xfrm>
            <a:off x="488464" y="3148345"/>
            <a:ext cx="6795473" cy="0"/>
          </a:xfrm>
          <a:prstGeom prst="line">
            <a:avLst/>
          </a:prstGeom>
          <a:ln w="19050" cap="rnd">
            <a:solidFill>
              <a:srgbClr val="000000"/>
            </a:solidFill>
            <a:prstDash val="solid"/>
            <a:headEnd type="none" w="sm" len="sm"/>
            <a:tailEnd type="none" w="sm" len="sm"/>
          </a:ln>
        </p:spPr>
      </p:sp>
      <p:sp>
        <p:nvSpPr>
          <p:cNvPr id="14" name="AutoShape 14"/>
          <p:cNvSpPr/>
          <p:nvPr/>
        </p:nvSpPr>
        <p:spPr>
          <a:xfrm>
            <a:off x="488464" y="3544474"/>
            <a:ext cx="6795473" cy="0"/>
          </a:xfrm>
          <a:prstGeom prst="line">
            <a:avLst/>
          </a:prstGeom>
          <a:ln w="19050" cap="rnd">
            <a:solidFill>
              <a:srgbClr val="000000"/>
            </a:solidFill>
            <a:prstDash val="solid"/>
            <a:headEnd type="none" w="sm" len="sm"/>
            <a:tailEnd type="none" w="sm" len="sm"/>
          </a:ln>
        </p:spPr>
      </p:sp>
      <p:sp>
        <p:nvSpPr>
          <p:cNvPr id="15" name="AutoShape 15"/>
          <p:cNvSpPr/>
          <p:nvPr/>
        </p:nvSpPr>
        <p:spPr>
          <a:xfrm>
            <a:off x="488464" y="3940603"/>
            <a:ext cx="6795473" cy="0"/>
          </a:xfrm>
          <a:prstGeom prst="line">
            <a:avLst/>
          </a:prstGeom>
          <a:ln w="19050" cap="rnd">
            <a:solidFill>
              <a:srgbClr val="000000"/>
            </a:solidFill>
            <a:prstDash val="solid"/>
            <a:headEnd type="none" w="sm" len="sm"/>
            <a:tailEnd type="none" w="sm" len="sm"/>
          </a:ln>
        </p:spPr>
      </p:sp>
      <p:sp>
        <p:nvSpPr>
          <p:cNvPr id="16" name="AutoShape 16"/>
          <p:cNvSpPr/>
          <p:nvPr/>
        </p:nvSpPr>
        <p:spPr>
          <a:xfrm>
            <a:off x="488464" y="4336731"/>
            <a:ext cx="6795473" cy="0"/>
          </a:xfrm>
          <a:prstGeom prst="line">
            <a:avLst/>
          </a:prstGeom>
          <a:ln w="19050" cap="rnd">
            <a:solidFill>
              <a:srgbClr val="000000"/>
            </a:solidFill>
            <a:prstDash val="solid"/>
            <a:headEnd type="none" w="sm" len="sm"/>
            <a:tailEnd type="none" w="sm" len="sm"/>
          </a:ln>
        </p:spPr>
      </p:sp>
      <p:sp>
        <p:nvSpPr>
          <p:cNvPr id="17" name="AutoShape 17"/>
          <p:cNvSpPr/>
          <p:nvPr/>
        </p:nvSpPr>
        <p:spPr>
          <a:xfrm>
            <a:off x="488464" y="4732860"/>
            <a:ext cx="6795473" cy="0"/>
          </a:xfrm>
          <a:prstGeom prst="line">
            <a:avLst/>
          </a:prstGeom>
          <a:ln w="19050" cap="rnd">
            <a:solidFill>
              <a:srgbClr val="000000"/>
            </a:solidFill>
            <a:prstDash val="solid"/>
            <a:headEnd type="none" w="sm" len="sm"/>
            <a:tailEnd type="none" w="sm" len="sm"/>
          </a:ln>
        </p:spPr>
      </p:sp>
      <p:sp>
        <p:nvSpPr>
          <p:cNvPr id="18" name="AutoShape 18"/>
          <p:cNvSpPr/>
          <p:nvPr/>
        </p:nvSpPr>
        <p:spPr>
          <a:xfrm>
            <a:off x="488464" y="5128988"/>
            <a:ext cx="6795473" cy="0"/>
          </a:xfrm>
          <a:prstGeom prst="line">
            <a:avLst/>
          </a:prstGeom>
          <a:ln w="19050" cap="rnd">
            <a:solidFill>
              <a:srgbClr val="000000"/>
            </a:solidFill>
            <a:prstDash val="solid"/>
            <a:headEnd type="none" w="sm" len="sm"/>
            <a:tailEnd type="none" w="sm" len="sm"/>
          </a:ln>
        </p:spPr>
      </p:sp>
      <p:sp>
        <p:nvSpPr>
          <p:cNvPr id="19" name="AutoShape 19"/>
          <p:cNvSpPr/>
          <p:nvPr/>
        </p:nvSpPr>
        <p:spPr>
          <a:xfrm>
            <a:off x="488464" y="5525117"/>
            <a:ext cx="6795473" cy="0"/>
          </a:xfrm>
          <a:prstGeom prst="line">
            <a:avLst/>
          </a:prstGeom>
          <a:ln w="19050" cap="rnd">
            <a:solidFill>
              <a:srgbClr val="000000"/>
            </a:solidFill>
            <a:prstDash val="solid"/>
            <a:headEnd type="none" w="sm" len="sm"/>
            <a:tailEnd type="none" w="sm" len="sm"/>
          </a:ln>
        </p:spPr>
      </p:sp>
      <p:sp>
        <p:nvSpPr>
          <p:cNvPr id="20" name="AutoShape 20"/>
          <p:cNvSpPr/>
          <p:nvPr/>
        </p:nvSpPr>
        <p:spPr>
          <a:xfrm>
            <a:off x="488464" y="5921245"/>
            <a:ext cx="6795473" cy="0"/>
          </a:xfrm>
          <a:prstGeom prst="line">
            <a:avLst/>
          </a:prstGeom>
          <a:ln w="19050" cap="rnd">
            <a:solidFill>
              <a:srgbClr val="000000"/>
            </a:solidFill>
            <a:prstDash val="solid"/>
            <a:headEnd type="none" w="sm" len="sm"/>
            <a:tailEnd type="none" w="sm" len="sm"/>
          </a:ln>
        </p:spPr>
      </p:sp>
      <p:sp>
        <p:nvSpPr>
          <p:cNvPr id="21" name="AutoShape 21"/>
          <p:cNvSpPr/>
          <p:nvPr/>
        </p:nvSpPr>
        <p:spPr>
          <a:xfrm>
            <a:off x="488464" y="6317374"/>
            <a:ext cx="6795473" cy="0"/>
          </a:xfrm>
          <a:prstGeom prst="line">
            <a:avLst/>
          </a:prstGeom>
          <a:ln w="19050" cap="rnd">
            <a:solidFill>
              <a:srgbClr val="000000"/>
            </a:solidFill>
            <a:prstDash val="solid"/>
            <a:headEnd type="none" w="sm" len="sm"/>
            <a:tailEnd type="none" w="sm" len="sm"/>
          </a:ln>
        </p:spPr>
      </p:sp>
      <p:sp>
        <p:nvSpPr>
          <p:cNvPr id="22" name="AutoShape 22"/>
          <p:cNvSpPr/>
          <p:nvPr/>
        </p:nvSpPr>
        <p:spPr>
          <a:xfrm>
            <a:off x="488464" y="6713502"/>
            <a:ext cx="6795473" cy="0"/>
          </a:xfrm>
          <a:prstGeom prst="line">
            <a:avLst/>
          </a:prstGeom>
          <a:ln w="19050" cap="rnd">
            <a:solidFill>
              <a:srgbClr val="000000"/>
            </a:solidFill>
            <a:prstDash val="solid"/>
            <a:headEnd type="none" w="sm" len="sm"/>
            <a:tailEnd type="none" w="sm" len="sm"/>
          </a:ln>
        </p:spPr>
      </p:sp>
      <p:sp>
        <p:nvSpPr>
          <p:cNvPr id="23" name="AutoShape 23"/>
          <p:cNvSpPr/>
          <p:nvPr/>
        </p:nvSpPr>
        <p:spPr>
          <a:xfrm>
            <a:off x="488464" y="7109631"/>
            <a:ext cx="6795473" cy="0"/>
          </a:xfrm>
          <a:prstGeom prst="line">
            <a:avLst/>
          </a:prstGeom>
          <a:ln w="19050" cap="rnd">
            <a:solidFill>
              <a:srgbClr val="000000"/>
            </a:solidFill>
            <a:prstDash val="solid"/>
            <a:headEnd type="none" w="sm" len="sm"/>
            <a:tailEnd type="none" w="sm" len="sm"/>
          </a:ln>
        </p:spPr>
      </p:sp>
      <p:sp>
        <p:nvSpPr>
          <p:cNvPr id="24" name="TextBox 24"/>
          <p:cNvSpPr txBox="1"/>
          <p:nvPr/>
        </p:nvSpPr>
        <p:spPr>
          <a:xfrm>
            <a:off x="166532" y="634350"/>
            <a:ext cx="7449461" cy="400133"/>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Montserrat Semi-Bold"/>
                <a:ea typeface="Montserrat Semi-Bold"/>
                <a:cs typeface="Montserrat Semi-Bold"/>
                <a:sym typeface="Montserrat Semi-Bold"/>
              </a:rPr>
              <a:t>BUDGET TRACKER</a:t>
            </a:r>
          </a:p>
        </p:txBody>
      </p:sp>
      <p:sp>
        <p:nvSpPr>
          <p:cNvPr id="25" name="TextBox 25"/>
          <p:cNvSpPr txBox="1"/>
          <p:nvPr/>
        </p:nvSpPr>
        <p:spPr>
          <a:xfrm>
            <a:off x="498588" y="1666909"/>
            <a:ext cx="902546"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DATE</a:t>
            </a:r>
          </a:p>
        </p:txBody>
      </p:sp>
      <p:sp>
        <p:nvSpPr>
          <p:cNvPr id="26" name="TextBox 26"/>
          <p:cNvSpPr txBox="1"/>
          <p:nvPr/>
        </p:nvSpPr>
        <p:spPr>
          <a:xfrm>
            <a:off x="2338345" y="1666909"/>
            <a:ext cx="902546"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EXPENSE</a:t>
            </a:r>
          </a:p>
        </p:txBody>
      </p:sp>
      <p:sp>
        <p:nvSpPr>
          <p:cNvPr id="27" name="TextBox 27"/>
          <p:cNvSpPr txBox="1"/>
          <p:nvPr/>
        </p:nvSpPr>
        <p:spPr>
          <a:xfrm>
            <a:off x="4522836" y="1666909"/>
            <a:ext cx="902546"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AMOUNT</a:t>
            </a:r>
          </a:p>
        </p:txBody>
      </p:sp>
      <p:sp>
        <p:nvSpPr>
          <p:cNvPr id="28" name="TextBox 28"/>
          <p:cNvSpPr txBox="1"/>
          <p:nvPr/>
        </p:nvSpPr>
        <p:spPr>
          <a:xfrm>
            <a:off x="5906508" y="1666909"/>
            <a:ext cx="1274758"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CATEGORY</a:t>
            </a:r>
          </a:p>
        </p:txBody>
      </p:sp>
      <p:grpSp>
        <p:nvGrpSpPr>
          <p:cNvPr id="29" name="Group 29"/>
          <p:cNvGrpSpPr/>
          <p:nvPr/>
        </p:nvGrpSpPr>
        <p:grpSpPr>
          <a:xfrm>
            <a:off x="498588" y="7295565"/>
            <a:ext cx="6814523" cy="2212675"/>
            <a:chOff x="0" y="0"/>
            <a:chExt cx="4565029" cy="1482264"/>
          </a:xfrm>
        </p:grpSpPr>
        <p:sp>
          <p:nvSpPr>
            <p:cNvPr id="30" name="Freeform 30"/>
            <p:cNvSpPr/>
            <p:nvPr/>
          </p:nvSpPr>
          <p:spPr>
            <a:xfrm>
              <a:off x="0" y="0"/>
              <a:ext cx="4565029" cy="1482264"/>
            </a:xfrm>
            <a:custGeom>
              <a:avLst/>
              <a:gdLst/>
              <a:ahLst/>
              <a:cxnLst/>
              <a:rect l="l" t="t" r="r" b="b"/>
              <a:pathLst>
                <a:path w="4565029" h="1482264">
                  <a:moveTo>
                    <a:pt x="0" y="0"/>
                  </a:moveTo>
                  <a:lnTo>
                    <a:pt x="4565029" y="0"/>
                  </a:lnTo>
                  <a:lnTo>
                    <a:pt x="4565029" y="1482264"/>
                  </a:lnTo>
                  <a:lnTo>
                    <a:pt x="0" y="1482264"/>
                  </a:lnTo>
                  <a:close/>
                </a:path>
              </a:pathLst>
            </a:custGeom>
            <a:solidFill>
              <a:srgbClr val="F4F0EB"/>
            </a:solidFill>
          </p:spPr>
        </p:sp>
      </p:grpSp>
      <p:sp>
        <p:nvSpPr>
          <p:cNvPr id="31" name="TextBox 31"/>
          <p:cNvSpPr txBox="1"/>
          <p:nvPr/>
        </p:nvSpPr>
        <p:spPr>
          <a:xfrm>
            <a:off x="714636" y="7425558"/>
            <a:ext cx="1158777" cy="246089"/>
          </a:xfrm>
          <a:prstGeom prst="rect">
            <a:avLst/>
          </a:prstGeom>
        </p:spPr>
        <p:txBody>
          <a:bodyPr lIns="0" tIns="0" rIns="0" bIns="0" rtlCol="0" anchor="t">
            <a:spAutoFit/>
          </a:bodyPr>
          <a:lstStyle/>
          <a:p>
            <a:pPr algn="l">
              <a:lnSpc>
                <a:spcPts val="1910"/>
              </a:lnSpc>
            </a:pPr>
            <a:r>
              <a:rPr lang="en-US" sz="1364" spc="195">
                <a:solidFill>
                  <a:srgbClr val="000000"/>
                </a:solidFill>
                <a:latin typeface="Montserrat Classic"/>
                <a:ea typeface="Montserrat Classic"/>
                <a:cs typeface="Montserrat Classic"/>
                <a:sym typeface="Montserrat Classic"/>
              </a:rPr>
              <a:t>NOTES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588" y="1573956"/>
            <a:ext cx="6785348" cy="386004"/>
            <a:chOff x="0" y="0"/>
            <a:chExt cx="4545485" cy="258583"/>
          </a:xfrm>
        </p:grpSpPr>
        <p:sp>
          <p:nvSpPr>
            <p:cNvPr id="3" name="Freeform 3"/>
            <p:cNvSpPr/>
            <p:nvPr/>
          </p:nvSpPr>
          <p:spPr>
            <a:xfrm>
              <a:off x="0" y="0"/>
              <a:ext cx="4545485" cy="258583"/>
            </a:xfrm>
            <a:custGeom>
              <a:avLst/>
              <a:gdLst/>
              <a:ahLst/>
              <a:cxnLst/>
              <a:rect l="l" t="t" r="r" b="b"/>
              <a:pathLst>
                <a:path w="4545485" h="258583">
                  <a:moveTo>
                    <a:pt x="0" y="0"/>
                  </a:moveTo>
                  <a:lnTo>
                    <a:pt x="4545485" y="0"/>
                  </a:lnTo>
                  <a:lnTo>
                    <a:pt x="4545485" y="258583"/>
                  </a:lnTo>
                  <a:lnTo>
                    <a:pt x="0" y="258583"/>
                  </a:lnTo>
                  <a:close/>
                </a:path>
              </a:pathLst>
            </a:custGeom>
            <a:solidFill>
              <a:srgbClr val="F4F0EB"/>
            </a:solidFill>
          </p:spPr>
        </p:sp>
      </p:grpSp>
      <p:sp>
        <p:nvSpPr>
          <p:cNvPr id="4" name="AutoShape 4"/>
          <p:cNvSpPr/>
          <p:nvPr/>
        </p:nvSpPr>
        <p:spPr>
          <a:xfrm>
            <a:off x="488464" y="1959960"/>
            <a:ext cx="6795473" cy="0"/>
          </a:xfrm>
          <a:prstGeom prst="line">
            <a:avLst/>
          </a:prstGeom>
          <a:ln w="19050" cap="rnd">
            <a:solidFill>
              <a:srgbClr val="000000"/>
            </a:solidFill>
            <a:prstDash val="solid"/>
            <a:headEnd type="none" w="sm" len="sm"/>
            <a:tailEnd type="none" w="sm" len="sm"/>
          </a:ln>
        </p:spPr>
      </p:sp>
      <p:sp>
        <p:nvSpPr>
          <p:cNvPr id="5" name="AutoShape 5"/>
          <p:cNvSpPr/>
          <p:nvPr/>
        </p:nvSpPr>
        <p:spPr>
          <a:xfrm rot="-5400000">
            <a:off x="4500912" y="4337331"/>
            <a:ext cx="5566049" cy="0"/>
          </a:xfrm>
          <a:prstGeom prst="line">
            <a:avLst/>
          </a:prstGeom>
          <a:ln w="19050" cap="rnd">
            <a:solidFill>
              <a:srgbClr val="000000"/>
            </a:solidFill>
            <a:prstDash val="solid"/>
            <a:headEnd type="none" w="sm" len="sm"/>
            <a:tailEnd type="none" w="sm" len="sm"/>
          </a:ln>
        </p:spPr>
      </p:sp>
      <p:sp>
        <p:nvSpPr>
          <p:cNvPr id="6" name="AutoShape 6"/>
          <p:cNvSpPr/>
          <p:nvPr/>
        </p:nvSpPr>
        <p:spPr>
          <a:xfrm rot="-5400000">
            <a:off x="2997250" y="4337331"/>
            <a:ext cx="5566049" cy="0"/>
          </a:xfrm>
          <a:prstGeom prst="line">
            <a:avLst/>
          </a:prstGeom>
          <a:ln w="19050" cap="rnd">
            <a:solidFill>
              <a:srgbClr val="000000"/>
            </a:solidFill>
            <a:prstDash val="solid"/>
            <a:headEnd type="none" w="sm" len="sm"/>
            <a:tailEnd type="none" w="sm" len="sm"/>
          </a:ln>
        </p:spPr>
      </p:sp>
      <p:sp>
        <p:nvSpPr>
          <p:cNvPr id="7" name="AutoShape 7"/>
          <p:cNvSpPr/>
          <p:nvPr/>
        </p:nvSpPr>
        <p:spPr>
          <a:xfrm rot="-5400000">
            <a:off x="1363902" y="4337331"/>
            <a:ext cx="5566049" cy="0"/>
          </a:xfrm>
          <a:prstGeom prst="line">
            <a:avLst/>
          </a:prstGeom>
          <a:ln w="19050" cap="rnd">
            <a:solidFill>
              <a:srgbClr val="000000"/>
            </a:solidFill>
            <a:prstDash val="solid"/>
            <a:headEnd type="none" w="sm" len="sm"/>
            <a:tailEnd type="none" w="sm" len="sm"/>
          </a:ln>
        </p:spPr>
      </p:sp>
      <p:sp>
        <p:nvSpPr>
          <p:cNvPr id="8" name="AutoShape 8"/>
          <p:cNvSpPr/>
          <p:nvPr/>
        </p:nvSpPr>
        <p:spPr>
          <a:xfrm rot="-5400000">
            <a:off x="-1332441" y="4337331"/>
            <a:ext cx="5566049" cy="0"/>
          </a:xfrm>
          <a:prstGeom prst="line">
            <a:avLst/>
          </a:prstGeom>
          <a:ln w="19050" cap="rnd">
            <a:solidFill>
              <a:srgbClr val="000000"/>
            </a:solidFill>
            <a:prstDash val="solid"/>
            <a:headEnd type="none" w="sm" len="sm"/>
            <a:tailEnd type="none" w="sm" len="sm"/>
          </a:ln>
        </p:spPr>
      </p:sp>
      <p:sp>
        <p:nvSpPr>
          <p:cNvPr id="9" name="AutoShape 9"/>
          <p:cNvSpPr/>
          <p:nvPr/>
        </p:nvSpPr>
        <p:spPr>
          <a:xfrm>
            <a:off x="488464" y="1563831"/>
            <a:ext cx="6795473" cy="0"/>
          </a:xfrm>
          <a:prstGeom prst="line">
            <a:avLst/>
          </a:prstGeom>
          <a:ln w="19050" cap="rnd">
            <a:solidFill>
              <a:srgbClr val="000000"/>
            </a:solidFill>
            <a:prstDash val="solid"/>
            <a:headEnd type="none" w="sm" len="sm"/>
            <a:tailEnd type="none" w="sm" len="sm"/>
          </a:ln>
        </p:spPr>
      </p:sp>
      <p:sp>
        <p:nvSpPr>
          <p:cNvPr id="10" name="AutoShape 10"/>
          <p:cNvSpPr/>
          <p:nvPr/>
        </p:nvSpPr>
        <p:spPr>
          <a:xfrm rot="-5400000">
            <a:off x="-2294561" y="4337331"/>
            <a:ext cx="5566049" cy="0"/>
          </a:xfrm>
          <a:prstGeom prst="line">
            <a:avLst/>
          </a:prstGeom>
          <a:ln w="19050" cap="rnd">
            <a:solidFill>
              <a:srgbClr val="000000"/>
            </a:solidFill>
            <a:prstDash val="solid"/>
            <a:headEnd type="none" w="sm" len="sm"/>
            <a:tailEnd type="none" w="sm" len="sm"/>
          </a:ln>
        </p:spPr>
      </p:sp>
      <p:sp>
        <p:nvSpPr>
          <p:cNvPr id="11" name="AutoShape 11"/>
          <p:cNvSpPr/>
          <p:nvPr/>
        </p:nvSpPr>
        <p:spPr>
          <a:xfrm>
            <a:off x="488464" y="2356088"/>
            <a:ext cx="6795473" cy="0"/>
          </a:xfrm>
          <a:prstGeom prst="line">
            <a:avLst/>
          </a:prstGeom>
          <a:ln w="19050" cap="rnd">
            <a:solidFill>
              <a:srgbClr val="000000"/>
            </a:solidFill>
            <a:prstDash val="solid"/>
            <a:headEnd type="none" w="sm" len="sm"/>
            <a:tailEnd type="none" w="sm" len="sm"/>
          </a:ln>
        </p:spPr>
      </p:sp>
      <p:sp>
        <p:nvSpPr>
          <p:cNvPr id="12" name="AutoShape 12"/>
          <p:cNvSpPr/>
          <p:nvPr/>
        </p:nvSpPr>
        <p:spPr>
          <a:xfrm>
            <a:off x="488464" y="2752217"/>
            <a:ext cx="6795473" cy="0"/>
          </a:xfrm>
          <a:prstGeom prst="line">
            <a:avLst/>
          </a:prstGeom>
          <a:ln w="19050" cap="rnd">
            <a:solidFill>
              <a:srgbClr val="000000"/>
            </a:solidFill>
            <a:prstDash val="solid"/>
            <a:headEnd type="none" w="sm" len="sm"/>
            <a:tailEnd type="none" w="sm" len="sm"/>
          </a:ln>
        </p:spPr>
      </p:sp>
      <p:sp>
        <p:nvSpPr>
          <p:cNvPr id="13" name="AutoShape 13"/>
          <p:cNvSpPr/>
          <p:nvPr/>
        </p:nvSpPr>
        <p:spPr>
          <a:xfrm>
            <a:off x="488464" y="3148345"/>
            <a:ext cx="6795473" cy="0"/>
          </a:xfrm>
          <a:prstGeom prst="line">
            <a:avLst/>
          </a:prstGeom>
          <a:ln w="19050" cap="rnd">
            <a:solidFill>
              <a:srgbClr val="000000"/>
            </a:solidFill>
            <a:prstDash val="solid"/>
            <a:headEnd type="none" w="sm" len="sm"/>
            <a:tailEnd type="none" w="sm" len="sm"/>
          </a:ln>
        </p:spPr>
      </p:sp>
      <p:sp>
        <p:nvSpPr>
          <p:cNvPr id="14" name="AutoShape 14"/>
          <p:cNvSpPr/>
          <p:nvPr/>
        </p:nvSpPr>
        <p:spPr>
          <a:xfrm>
            <a:off x="488464" y="3544474"/>
            <a:ext cx="6795473" cy="0"/>
          </a:xfrm>
          <a:prstGeom prst="line">
            <a:avLst/>
          </a:prstGeom>
          <a:ln w="19050" cap="rnd">
            <a:solidFill>
              <a:srgbClr val="000000"/>
            </a:solidFill>
            <a:prstDash val="solid"/>
            <a:headEnd type="none" w="sm" len="sm"/>
            <a:tailEnd type="none" w="sm" len="sm"/>
          </a:ln>
        </p:spPr>
      </p:sp>
      <p:sp>
        <p:nvSpPr>
          <p:cNvPr id="15" name="AutoShape 15"/>
          <p:cNvSpPr/>
          <p:nvPr/>
        </p:nvSpPr>
        <p:spPr>
          <a:xfrm>
            <a:off x="488464" y="3940603"/>
            <a:ext cx="6795473" cy="0"/>
          </a:xfrm>
          <a:prstGeom prst="line">
            <a:avLst/>
          </a:prstGeom>
          <a:ln w="19050" cap="rnd">
            <a:solidFill>
              <a:srgbClr val="000000"/>
            </a:solidFill>
            <a:prstDash val="solid"/>
            <a:headEnd type="none" w="sm" len="sm"/>
            <a:tailEnd type="none" w="sm" len="sm"/>
          </a:ln>
        </p:spPr>
      </p:sp>
      <p:sp>
        <p:nvSpPr>
          <p:cNvPr id="16" name="AutoShape 16"/>
          <p:cNvSpPr/>
          <p:nvPr/>
        </p:nvSpPr>
        <p:spPr>
          <a:xfrm>
            <a:off x="488464" y="4336731"/>
            <a:ext cx="6795473" cy="0"/>
          </a:xfrm>
          <a:prstGeom prst="line">
            <a:avLst/>
          </a:prstGeom>
          <a:ln w="19050" cap="rnd">
            <a:solidFill>
              <a:srgbClr val="000000"/>
            </a:solidFill>
            <a:prstDash val="solid"/>
            <a:headEnd type="none" w="sm" len="sm"/>
            <a:tailEnd type="none" w="sm" len="sm"/>
          </a:ln>
        </p:spPr>
      </p:sp>
      <p:sp>
        <p:nvSpPr>
          <p:cNvPr id="17" name="AutoShape 17"/>
          <p:cNvSpPr/>
          <p:nvPr/>
        </p:nvSpPr>
        <p:spPr>
          <a:xfrm>
            <a:off x="488464" y="4732860"/>
            <a:ext cx="6795473" cy="0"/>
          </a:xfrm>
          <a:prstGeom prst="line">
            <a:avLst/>
          </a:prstGeom>
          <a:ln w="19050" cap="rnd">
            <a:solidFill>
              <a:srgbClr val="000000"/>
            </a:solidFill>
            <a:prstDash val="solid"/>
            <a:headEnd type="none" w="sm" len="sm"/>
            <a:tailEnd type="none" w="sm" len="sm"/>
          </a:ln>
        </p:spPr>
      </p:sp>
      <p:sp>
        <p:nvSpPr>
          <p:cNvPr id="18" name="AutoShape 18"/>
          <p:cNvSpPr/>
          <p:nvPr/>
        </p:nvSpPr>
        <p:spPr>
          <a:xfrm>
            <a:off x="488464" y="5128988"/>
            <a:ext cx="6795473" cy="0"/>
          </a:xfrm>
          <a:prstGeom prst="line">
            <a:avLst/>
          </a:prstGeom>
          <a:ln w="19050" cap="rnd">
            <a:solidFill>
              <a:srgbClr val="000000"/>
            </a:solidFill>
            <a:prstDash val="solid"/>
            <a:headEnd type="none" w="sm" len="sm"/>
            <a:tailEnd type="none" w="sm" len="sm"/>
          </a:ln>
        </p:spPr>
      </p:sp>
      <p:sp>
        <p:nvSpPr>
          <p:cNvPr id="19" name="AutoShape 19"/>
          <p:cNvSpPr/>
          <p:nvPr/>
        </p:nvSpPr>
        <p:spPr>
          <a:xfrm>
            <a:off x="488464" y="5525117"/>
            <a:ext cx="6795473" cy="0"/>
          </a:xfrm>
          <a:prstGeom prst="line">
            <a:avLst/>
          </a:prstGeom>
          <a:ln w="19050" cap="rnd">
            <a:solidFill>
              <a:srgbClr val="000000"/>
            </a:solidFill>
            <a:prstDash val="solid"/>
            <a:headEnd type="none" w="sm" len="sm"/>
            <a:tailEnd type="none" w="sm" len="sm"/>
          </a:ln>
        </p:spPr>
      </p:sp>
      <p:sp>
        <p:nvSpPr>
          <p:cNvPr id="20" name="AutoShape 20"/>
          <p:cNvSpPr/>
          <p:nvPr/>
        </p:nvSpPr>
        <p:spPr>
          <a:xfrm>
            <a:off x="488464" y="5921245"/>
            <a:ext cx="6795473" cy="0"/>
          </a:xfrm>
          <a:prstGeom prst="line">
            <a:avLst/>
          </a:prstGeom>
          <a:ln w="19050" cap="rnd">
            <a:solidFill>
              <a:srgbClr val="000000"/>
            </a:solidFill>
            <a:prstDash val="solid"/>
            <a:headEnd type="none" w="sm" len="sm"/>
            <a:tailEnd type="none" w="sm" len="sm"/>
          </a:ln>
        </p:spPr>
      </p:sp>
      <p:sp>
        <p:nvSpPr>
          <p:cNvPr id="21" name="AutoShape 21"/>
          <p:cNvSpPr/>
          <p:nvPr/>
        </p:nvSpPr>
        <p:spPr>
          <a:xfrm>
            <a:off x="488464" y="6317374"/>
            <a:ext cx="6795473" cy="0"/>
          </a:xfrm>
          <a:prstGeom prst="line">
            <a:avLst/>
          </a:prstGeom>
          <a:ln w="19050" cap="rnd">
            <a:solidFill>
              <a:srgbClr val="000000"/>
            </a:solidFill>
            <a:prstDash val="solid"/>
            <a:headEnd type="none" w="sm" len="sm"/>
            <a:tailEnd type="none" w="sm" len="sm"/>
          </a:ln>
        </p:spPr>
      </p:sp>
      <p:sp>
        <p:nvSpPr>
          <p:cNvPr id="22" name="AutoShape 22"/>
          <p:cNvSpPr/>
          <p:nvPr/>
        </p:nvSpPr>
        <p:spPr>
          <a:xfrm>
            <a:off x="488464" y="6713502"/>
            <a:ext cx="6795473" cy="0"/>
          </a:xfrm>
          <a:prstGeom prst="line">
            <a:avLst/>
          </a:prstGeom>
          <a:ln w="19050" cap="rnd">
            <a:solidFill>
              <a:srgbClr val="000000"/>
            </a:solidFill>
            <a:prstDash val="solid"/>
            <a:headEnd type="none" w="sm" len="sm"/>
            <a:tailEnd type="none" w="sm" len="sm"/>
          </a:ln>
        </p:spPr>
      </p:sp>
      <p:sp>
        <p:nvSpPr>
          <p:cNvPr id="23" name="AutoShape 23"/>
          <p:cNvSpPr/>
          <p:nvPr/>
        </p:nvSpPr>
        <p:spPr>
          <a:xfrm>
            <a:off x="488464" y="7109631"/>
            <a:ext cx="6795473" cy="0"/>
          </a:xfrm>
          <a:prstGeom prst="line">
            <a:avLst/>
          </a:prstGeom>
          <a:ln w="19050" cap="rnd">
            <a:solidFill>
              <a:srgbClr val="000000"/>
            </a:solidFill>
            <a:prstDash val="solid"/>
            <a:headEnd type="none" w="sm" len="sm"/>
            <a:tailEnd type="none" w="sm" len="sm"/>
          </a:ln>
        </p:spPr>
      </p:sp>
      <p:sp>
        <p:nvSpPr>
          <p:cNvPr id="24" name="TextBox 24"/>
          <p:cNvSpPr txBox="1"/>
          <p:nvPr/>
        </p:nvSpPr>
        <p:spPr>
          <a:xfrm>
            <a:off x="166532" y="634350"/>
            <a:ext cx="7449461" cy="400133"/>
          </a:xfrm>
          <a:prstGeom prst="rect">
            <a:avLst/>
          </a:prstGeom>
        </p:spPr>
        <p:txBody>
          <a:bodyPr lIns="0" tIns="0" rIns="0" bIns="0" rtlCol="0" anchor="t">
            <a:spAutoFit/>
          </a:bodyPr>
          <a:lstStyle/>
          <a:p>
            <a:pPr marL="0" lvl="0" indent="0" algn="ctr">
              <a:lnSpc>
                <a:spcPts val="2958"/>
              </a:lnSpc>
              <a:spcBef>
                <a:spcPct val="0"/>
              </a:spcBef>
            </a:pPr>
            <a:r>
              <a:rPr lang="en-US" sz="3250" u="none" spc="468">
                <a:solidFill>
                  <a:srgbClr val="000000"/>
                </a:solidFill>
                <a:latin typeface="Montserrat Semi-Bold"/>
                <a:ea typeface="Montserrat Semi-Bold"/>
                <a:cs typeface="Montserrat Semi-Bold"/>
                <a:sym typeface="Montserrat Semi-Bold"/>
              </a:rPr>
              <a:t>DEBT TRACKER</a:t>
            </a:r>
          </a:p>
        </p:txBody>
      </p:sp>
      <p:sp>
        <p:nvSpPr>
          <p:cNvPr id="25" name="TextBox 25"/>
          <p:cNvSpPr txBox="1"/>
          <p:nvPr/>
        </p:nvSpPr>
        <p:spPr>
          <a:xfrm>
            <a:off x="498588" y="1666909"/>
            <a:ext cx="902546"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DATE</a:t>
            </a:r>
          </a:p>
        </p:txBody>
      </p:sp>
      <p:sp>
        <p:nvSpPr>
          <p:cNvPr id="26" name="TextBox 26"/>
          <p:cNvSpPr txBox="1"/>
          <p:nvPr/>
        </p:nvSpPr>
        <p:spPr>
          <a:xfrm>
            <a:off x="2338345" y="1666909"/>
            <a:ext cx="902546"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DEBT</a:t>
            </a:r>
          </a:p>
        </p:txBody>
      </p:sp>
      <p:sp>
        <p:nvSpPr>
          <p:cNvPr id="27" name="TextBox 27"/>
          <p:cNvSpPr txBox="1"/>
          <p:nvPr/>
        </p:nvSpPr>
        <p:spPr>
          <a:xfrm>
            <a:off x="4522836" y="1666909"/>
            <a:ext cx="902546"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PAID</a:t>
            </a:r>
          </a:p>
        </p:txBody>
      </p:sp>
      <p:sp>
        <p:nvSpPr>
          <p:cNvPr id="28" name="TextBox 28"/>
          <p:cNvSpPr txBox="1"/>
          <p:nvPr/>
        </p:nvSpPr>
        <p:spPr>
          <a:xfrm>
            <a:off x="5906508" y="1666909"/>
            <a:ext cx="1274758" cy="181048"/>
          </a:xfrm>
          <a:prstGeom prst="rect">
            <a:avLst/>
          </a:prstGeom>
        </p:spPr>
        <p:txBody>
          <a:bodyPr lIns="0" tIns="0" rIns="0" bIns="0" rtlCol="0" anchor="t">
            <a:spAutoFit/>
          </a:bodyPr>
          <a:lstStyle/>
          <a:p>
            <a:pPr algn="ctr">
              <a:lnSpc>
                <a:spcPts val="1488"/>
              </a:lnSpc>
            </a:pPr>
            <a:r>
              <a:rPr lang="en-US" sz="1062" spc="152">
                <a:solidFill>
                  <a:srgbClr val="000000"/>
                </a:solidFill>
                <a:latin typeface="Montserrat Classic"/>
                <a:ea typeface="Montserrat Classic"/>
                <a:cs typeface="Montserrat Classic"/>
                <a:sym typeface="Montserrat Classic"/>
              </a:rPr>
              <a:t>REMAINING</a:t>
            </a:r>
          </a:p>
        </p:txBody>
      </p:sp>
      <p:grpSp>
        <p:nvGrpSpPr>
          <p:cNvPr id="29" name="Group 29"/>
          <p:cNvGrpSpPr/>
          <p:nvPr/>
        </p:nvGrpSpPr>
        <p:grpSpPr>
          <a:xfrm>
            <a:off x="498588" y="7295565"/>
            <a:ext cx="6814523" cy="2212675"/>
            <a:chOff x="0" y="0"/>
            <a:chExt cx="4565029" cy="1482264"/>
          </a:xfrm>
        </p:grpSpPr>
        <p:sp>
          <p:nvSpPr>
            <p:cNvPr id="30" name="Freeform 30"/>
            <p:cNvSpPr/>
            <p:nvPr/>
          </p:nvSpPr>
          <p:spPr>
            <a:xfrm>
              <a:off x="0" y="0"/>
              <a:ext cx="4565029" cy="1482264"/>
            </a:xfrm>
            <a:custGeom>
              <a:avLst/>
              <a:gdLst/>
              <a:ahLst/>
              <a:cxnLst/>
              <a:rect l="l" t="t" r="r" b="b"/>
              <a:pathLst>
                <a:path w="4565029" h="1482264">
                  <a:moveTo>
                    <a:pt x="0" y="0"/>
                  </a:moveTo>
                  <a:lnTo>
                    <a:pt x="4565029" y="0"/>
                  </a:lnTo>
                  <a:lnTo>
                    <a:pt x="4565029" y="1482264"/>
                  </a:lnTo>
                  <a:lnTo>
                    <a:pt x="0" y="1482264"/>
                  </a:lnTo>
                  <a:close/>
                </a:path>
              </a:pathLst>
            </a:custGeom>
            <a:solidFill>
              <a:srgbClr val="F4F0EB"/>
            </a:solidFill>
          </p:spPr>
        </p:sp>
      </p:grpSp>
      <p:sp>
        <p:nvSpPr>
          <p:cNvPr id="31" name="TextBox 31"/>
          <p:cNvSpPr txBox="1"/>
          <p:nvPr/>
        </p:nvSpPr>
        <p:spPr>
          <a:xfrm>
            <a:off x="714636" y="7425558"/>
            <a:ext cx="1158777" cy="246089"/>
          </a:xfrm>
          <a:prstGeom prst="rect">
            <a:avLst/>
          </a:prstGeom>
        </p:spPr>
        <p:txBody>
          <a:bodyPr lIns="0" tIns="0" rIns="0" bIns="0" rtlCol="0" anchor="t">
            <a:spAutoFit/>
          </a:bodyPr>
          <a:lstStyle/>
          <a:p>
            <a:pPr algn="l">
              <a:lnSpc>
                <a:spcPts val="1910"/>
              </a:lnSpc>
            </a:pPr>
            <a:r>
              <a:rPr lang="en-US" sz="1364" spc="195">
                <a:solidFill>
                  <a:srgbClr val="000000"/>
                </a:solidFill>
                <a:latin typeface="Montserrat Classic"/>
                <a:ea typeface="Montserrat Classic"/>
                <a:cs typeface="Montserrat Classic"/>
                <a:sym typeface="Montserrat Classic"/>
              </a:rPr>
              <a:t>NOTES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6329</Words>
  <Application>Microsoft Office PowerPoint</Application>
  <PresentationFormat>Custom</PresentationFormat>
  <Paragraphs>1279</Paragraphs>
  <Slides>94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94</vt:i4>
      </vt:variant>
    </vt:vector>
  </HeadingPairs>
  <TitlesOfParts>
    <vt:vector size="109" baseType="lpstr">
      <vt:lpstr>Arial</vt:lpstr>
      <vt:lpstr>Montserrat Semi-Bold</vt:lpstr>
      <vt:lpstr>Montserrat Bold</vt:lpstr>
      <vt:lpstr>Calibri</vt:lpstr>
      <vt:lpstr>Canva Sans Bold</vt:lpstr>
      <vt:lpstr>Canva Sans</vt:lpstr>
      <vt:lpstr>Archivo Black</vt:lpstr>
      <vt:lpstr>Montserrat Classic</vt:lpstr>
      <vt:lpstr>Layiji JaRaKeFadHang</vt:lpstr>
      <vt:lpstr>Eyesome Script</vt:lpstr>
      <vt:lpstr>Montserrat</vt:lpstr>
      <vt:lpstr>Montserrat Semi-Bold Bold</vt:lpstr>
      <vt:lpstr>Lexend Mega</vt:lpstr>
      <vt:lpstr>Tenor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Business Plan</dc:title>
  <dc:creator>LPL Public</dc:creator>
  <cp:lastModifiedBy>Dustin Taylor</cp:lastModifiedBy>
  <cp:revision>12</cp:revision>
  <dcterms:created xsi:type="dcterms:W3CDTF">2006-08-16T00:00:00Z</dcterms:created>
  <dcterms:modified xsi:type="dcterms:W3CDTF">2024-12-27T00:19:36Z</dcterms:modified>
  <dc:identifier>DAF2LKXylfQ</dc:identifier>
</cp:coreProperties>
</file>