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8" r:id="rId2"/>
    <p:sldId id="259" r:id="rId3"/>
    <p:sldId id="278" r:id="rId4"/>
    <p:sldId id="261" r:id="rId5"/>
    <p:sldId id="265" r:id="rId6"/>
    <p:sldId id="283" r:id="rId7"/>
    <p:sldId id="279" r:id="rId8"/>
    <p:sldId id="267" r:id="rId9"/>
    <p:sldId id="281" r:id="rId10"/>
    <p:sldId id="289" r:id="rId11"/>
    <p:sldId id="280" r:id="rId12"/>
    <p:sldId id="286" r:id="rId13"/>
    <p:sldId id="287" r:id="rId14"/>
    <p:sldId id="290" r:id="rId15"/>
    <p:sldId id="270" r:id="rId16"/>
    <p:sldId id="271" r:id="rId17"/>
    <p:sldId id="291"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A5B"/>
    <a:srgbClr val="231F20"/>
    <a:srgbClr val="00B1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95" autoAdjust="0"/>
    <p:restoredTop sz="94660"/>
  </p:normalViewPr>
  <p:slideViewPr>
    <p:cSldViewPr snapToGrid="0">
      <p:cViewPr varScale="1">
        <p:scale>
          <a:sx n="86" d="100"/>
          <a:sy n="86" d="100"/>
        </p:scale>
        <p:origin x="248" y="7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fif"/><Relationship Id="rId1" Type="http://schemas.openxmlformats.org/officeDocument/2006/relationships/image" Target="../media/image7.jpeg"/><Relationship Id="rId5" Type="http://schemas.openxmlformats.org/officeDocument/2006/relationships/image" Target="../media/image11.jpeg"/><Relationship Id="rId4"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11.jpeg"/><Relationship Id="rId1" Type="http://schemas.openxmlformats.org/officeDocument/2006/relationships/image" Target="../media/image7.jpeg"/><Relationship Id="rId5" Type="http://schemas.openxmlformats.org/officeDocument/2006/relationships/image" Target="../media/image10.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28E17-3E85-4D91-A627-DAC0A04CC19F}" type="doc">
      <dgm:prSet loTypeId="urn:microsoft.com/office/officeart/2008/layout/HexagonCluster" loCatId="picture" qsTypeId="urn:microsoft.com/office/officeart/2005/8/quickstyle/simple5" qsCatId="simple" csTypeId="urn:microsoft.com/office/officeart/2005/8/colors/accent1_2" csCatId="accent1" phldr="1"/>
      <dgm:spPr/>
      <dgm:t>
        <a:bodyPr/>
        <a:lstStyle/>
        <a:p>
          <a:endParaRPr lang="en-US"/>
        </a:p>
      </dgm:t>
    </dgm:pt>
    <dgm:pt modelId="{505F1964-3BB6-4A26-B3D5-E979AB841B9D}">
      <dgm:prSet phldrT="[Text]"/>
      <dgm:spPr/>
      <dgm:t>
        <a:bodyPr/>
        <a:lstStyle/>
        <a:p>
          <a:r>
            <a:rPr lang="en-US" dirty="0"/>
            <a:t>INTELLECTUAL CURIOSITY</a:t>
          </a:r>
        </a:p>
      </dgm:t>
    </dgm:pt>
    <dgm:pt modelId="{647BB60C-874B-4958-A4AC-6A352D745A72}" type="parTrans" cxnId="{B2EAD975-C245-4F71-B28C-F89DDA21C238}">
      <dgm:prSet/>
      <dgm:spPr/>
      <dgm:t>
        <a:bodyPr/>
        <a:lstStyle/>
        <a:p>
          <a:endParaRPr lang="en-US"/>
        </a:p>
      </dgm:t>
    </dgm:pt>
    <dgm:pt modelId="{6E74AA3F-F046-4357-8F4E-DF925D435C08}" type="sibTrans" cxnId="{B2EAD975-C245-4F71-B28C-F89DDA21C238}">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44F1396C-F12C-4811-A68D-8CE6A7434904}">
      <dgm:prSet phldrT="[Text]"/>
      <dgm:spPr/>
      <dgm:t>
        <a:bodyPr/>
        <a:lstStyle/>
        <a:p>
          <a:r>
            <a:rPr lang="en-US" dirty="0"/>
            <a:t>INNOVATION</a:t>
          </a:r>
        </a:p>
      </dgm:t>
    </dgm:pt>
    <dgm:pt modelId="{3AF812C2-FCDA-451D-A8CC-AEF7E82F98AF}" type="parTrans" cxnId="{FD67BC74-A69B-484D-916F-D50CF562B0A8}">
      <dgm:prSet/>
      <dgm:spPr/>
      <dgm:t>
        <a:bodyPr/>
        <a:lstStyle/>
        <a:p>
          <a:endParaRPr lang="en-US"/>
        </a:p>
      </dgm:t>
    </dgm:pt>
    <dgm:pt modelId="{0EAD776E-4341-4B84-A6F8-D89BCDBE7A44}" type="sibTrans" cxnId="{FD67BC74-A69B-484D-916F-D50CF562B0A8}">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t>
        <a:bodyPr/>
        <a:lstStyle/>
        <a:p>
          <a:endParaRPr lang="en-US"/>
        </a:p>
      </dgm:t>
    </dgm:pt>
    <dgm:pt modelId="{51F159FB-57B4-48F0-A137-58FF797F2B82}">
      <dgm:prSet phldrT="[Text]"/>
      <dgm:spPr/>
      <dgm:t>
        <a:bodyPr/>
        <a:lstStyle/>
        <a:p>
          <a:r>
            <a:rPr lang="en-US" dirty="0"/>
            <a:t>EDUCATION</a:t>
          </a:r>
        </a:p>
      </dgm:t>
    </dgm:pt>
    <dgm:pt modelId="{0CC1CB46-5563-4B8F-9901-B69240C47AF7}" type="parTrans" cxnId="{4A942722-E7A5-4A10-8A2D-440921582658}">
      <dgm:prSet/>
      <dgm:spPr/>
      <dgm:t>
        <a:bodyPr/>
        <a:lstStyle/>
        <a:p>
          <a:endParaRPr lang="en-US"/>
        </a:p>
      </dgm:t>
    </dgm:pt>
    <dgm:pt modelId="{FEFD7E41-A870-45A2-BECA-2CBF9F57939B}" type="sibTrans" cxnId="{4A942722-E7A5-4A10-8A2D-440921582658}">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07E3BCDD-582F-41B6-AD09-821BEB8AB72C}">
      <dgm:prSet phldrT="[Text]"/>
      <dgm:spPr/>
      <dgm:t>
        <a:bodyPr/>
        <a:lstStyle/>
        <a:p>
          <a:r>
            <a:rPr lang="en-US" dirty="0"/>
            <a:t>INCLUSIVE COMMUNITY</a:t>
          </a:r>
        </a:p>
      </dgm:t>
    </dgm:pt>
    <dgm:pt modelId="{87E547C8-CE13-412A-9891-A166C3497C6F}" type="parTrans" cxnId="{5E07D729-0724-4DD7-98EE-4EEE94F92033}">
      <dgm:prSet/>
      <dgm:spPr/>
      <dgm:t>
        <a:bodyPr/>
        <a:lstStyle/>
        <a:p>
          <a:endParaRPr lang="en-US"/>
        </a:p>
      </dgm:t>
    </dgm:pt>
    <dgm:pt modelId="{60834F8A-7CCB-4845-B0CF-06FC5FD50292}" type="sibTrans" cxnId="{5E07D729-0724-4DD7-98EE-4EEE94F92033}">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F8A22C84-0CFE-4805-9888-18835473ABB4}">
      <dgm:prSet phldrT="[Text]"/>
      <dgm:spPr/>
      <dgm:t>
        <a:bodyPr/>
        <a:lstStyle/>
        <a:p>
          <a:r>
            <a:rPr lang="en-US" dirty="0"/>
            <a:t>INTEGRITY</a:t>
          </a:r>
        </a:p>
      </dgm:t>
    </dgm:pt>
    <dgm:pt modelId="{0D8C0B39-6709-4D4E-B3EB-2B5651DC0596}" type="parTrans" cxnId="{BC84EFF4-722A-4FC6-A2AA-73523703D685}">
      <dgm:prSet/>
      <dgm:spPr/>
      <dgm:t>
        <a:bodyPr/>
        <a:lstStyle/>
        <a:p>
          <a:endParaRPr lang="en-US"/>
        </a:p>
      </dgm:t>
    </dgm:pt>
    <dgm:pt modelId="{89EEA331-38B6-486E-B8D9-8B2F11A66730}" type="sibTrans" cxnId="{BC84EFF4-722A-4FC6-A2AA-73523703D685}">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CB4D1030-D93F-4FAE-8AD0-12E1297F82C7}" type="pres">
      <dgm:prSet presAssocID="{6C328E17-3E85-4D91-A627-DAC0A04CC19F}" presName="Name0" presStyleCnt="0">
        <dgm:presLayoutVars>
          <dgm:chMax val="21"/>
          <dgm:chPref val="21"/>
        </dgm:presLayoutVars>
      </dgm:prSet>
      <dgm:spPr/>
    </dgm:pt>
    <dgm:pt modelId="{C63A1865-2E1E-4555-B1A9-9C781B8CA9D4}" type="pres">
      <dgm:prSet presAssocID="{505F1964-3BB6-4A26-B3D5-E979AB841B9D}" presName="text1" presStyleCnt="0"/>
      <dgm:spPr/>
    </dgm:pt>
    <dgm:pt modelId="{5C734AAB-4CE4-4FF9-80EF-97B0A28A6BE2}" type="pres">
      <dgm:prSet presAssocID="{505F1964-3BB6-4A26-B3D5-E979AB841B9D}" presName="textRepeatNode" presStyleLbl="alignNode1" presStyleIdx="0" presStyleCnt="5">
        <dgm:presLayoutVars>
          <dgm:chMax val="0"/>
          <dgm:chPref val="0"/>
          <dgm:bulletEnabled val="1"/>
        </dgm:presLayoutVars>
      </dgm:prSet>
      <dgm:spPr/>
    </dgm:pt>
    <dgm:pt modelId="{A70EBEAC-70BA-4193-84CD-F2E0178C5F5D}" type="pres">
      <dgm:prSet presAssocID="{505F1964-3BB6-4A26-B3D5-E979AB841B9D}" presName="textaccent1" presStyleCnt="0"/>
      <dgm:spPr/>
    </dgm:pt>
    <dgm:pt modelId="{65137A41-C9A5-4055-9B97-CBE7AAB4F051}" type="pres">
      <dgm:prSet presAssocID="{505F1964-3BB6-4A26-B3D5-E979AB841B9D}" presName="accentRepeatNode" presStyleLbl="solidAlignAcc1" presStyleIdx="0" presStyleCnt="10"/>
      <dgm:spPr/>
    </dgm:pt>
    <dgm:pt modelId="{59F54658-5BCA-4D28-91B7-374E3A865950}" type="pres">
      <dgm:prSet presAssocID="{6E74AA3F-F046-4357-8F4E-DF925D435C08}" presName="image1" presStyleCnt="0"/>
      <dgm:spPr/>
    </dgm:pt>
    <dgm:pt modelId="{D90CBA03-97C6-4984-925C-2B2219D5ED2E}" type="pres">
      <dgm:prSet presAssocID="{6E74AA3F-F046-4357-8F4E-DF925D435C08}" presName="imageRepeatNode" presStyleLbl="alignAcc1" presStyleIdx="0" presStyleCnt="5"/>
      <dgm:spPr/>
    </dgm:pt>
    <dgm:pt modelId="{EA0BC72C-3219-4AD7-98BE-638CC167BEDE}" type="pres">
      <dgm:prSet presAssocID="{6E74AA3F-F046-4357-8F4E-DF925D435C08}" presName="imageaccent1" presStyleCnt="0"/>
      <dgm:spPr/>
    </dgm:pt>
    <dgm:pt modelId="{6F086884-2CEC-4851-AAA9-B9931B3757CE}" type="pres">
      <dgm:prSet presAssocID="{6E74AA3F-F046-4357-8F4E-DF925D435C08}" presName="accentRepeatNode" presStyleLbl="solidAlignAcc1" presStyleIdx="1" presStyleCnt="10"/>
      <dgm:spPr/>
    </dgm:pt>
    <dgm:pt modelId="{98F63972-E19B-4CB8-A4EA-FEDA0C52DDA5}" type="pres">
      <dgm:prSet presAssocID="{F8A22C84-0CFE-4805-9888-18835473ABB4}" presName="text2" presStyleCnt="0"/>
      <dgm:spPr/>
    </dgm:pt>
    <dgm:pt modelId="{C6B61E69-791A-4DB2-A46F-AE278A8E9CB5}" type="pres">
      <dgm:prSet presAssocID="{F8A22C84-0CFE-4805-9888-18835473ABB4}" presName="textRepeatNode" presStyleLbl="alignNode1" presStyleIdx="1" presStyleCnt="5">
        <dgm:presLayoutVars>
          <dgm:chMax val="0"/>
          <dgm:chPref val="0"/>
          <dgm:bulletEnabled val="1"/>
        </dgm:presLayoutVars>
      </dgm:prSet>
      <dgm:spPr/>
    </dgm:pt>
    <dgm:pt modelId="{09709C8E-0320-4424-909C-4F9BF911F419}" type="pres">
      <dgm:prSet presAssocID="{F8A22C84-0CFE-4805-9888-18835473ABB4}" presName="textaccent2" presStyleCnt="0"/>
      <dgm:spPr/>
    </dgm:pt>
    <dgm:pt modelId="{4100EA01-3E08-4288-B146-127FA1770D42}" type="pres">
      <dgm:prSet presAssocID="{F8A22C84-0CFE-4805-9888-18835473ABB4}" presName="accentRepeatNode" presStyleLbl="solidAlignAcc1" presStyleIdx="2" presStyleCnt="10"/>
      <dgm:spPr/>
    </dgm:pt>
    <dgm:pt modelId="{B57BF0C3-4357-4B49-AAE6-9C1EA93BA9F5}" type="pres">
      <dgm:prSet presAssocID="{89EEA331-38B6-486E-B8D9-8B2F11A66730}" presName="image2" presStyleCnt="0"/>
      <dgm:spPr/>
    </dgm:pt>
    <dgm:pt modelId="{B96E6ADF-561D-4C8D-9DC5-AEC374190D5B}" type="pres">
      <dgm:prSet presAssocID="{89EEA331-38B6-486E-B8D9-8B2F11A66730}" presName="imageRepeatNode" presStyleLbl="alignAcc1" presStyleIdx="1" presStyleCnt="5"/>
      <dgm:spPr/>
    </dgm:pt>
    <dgm:pt modelId="{C07C0646-9B61-4086-B845-5BC17E486173}" type="pres">
      <dgm:prSet presAssocID="{89EEA331-38B6-486E-B8D9-8B2F11A66730}" presName="imageaccent2" presStyleCnt="0"/>
      <dgm:spPr/>
    </dgm:pt>
    <dgm:pt modelId="{77B28D10-C5A8-4E2C-8BE2-55CAA6E1F8F6}" type="pres">
      <dgm:prSet presAssocID="{89EEA331-38B6-486E-B8D9-8B2F11A66730}" presName="accentRepeatNode" presStyleLbl="solidAlignAcc1" presStyleIdx="3" presStyleCnt="10"/>
      <dgm:spPr/>
    </dgm:pt>
    <dgm:pt modelId="{40269387-D198-4570-8B53-EB7221DC6AA6}" type="pres">
      <dgm:prSet presAssocID="{44F1396C-F12C-4811-A68D-8CE6A7434904}" presName="text3" presStyleCnt="0"/>
      <dgm:spPr/>
    </dgm:pt>
    <dgm:pt modelId="{9715DBEA-5C35-4D72-B75B-2BE7CA30E400}" type="pres">
      <dgm:prSet presAssocID="{44F1396C-F12C-4811-A68D-8CE6A7434904}" presName="textRepeatNode" presStyleLbl="alignNode1" presStyleIdx="2" presStyleCnt="5">
        <dgm:presLayoutVars>
          <dgm:chMax val="0"/>
          <dgm:chPref val="0"/>
          <dgm:bulletEnabled val="1"/>
        </dgm:presLayoutVars>
      </dgm:prSet>
      <dgm:spPr/>
    </dgm:pt>
    <dgm:pt modelId="{07A0626F-EBE4-420E-8894-B431B6AE2B77}" type="pres">
      <dgm:prSet presAssocID="{44F1396C-F12C-4811-A68D-8CE6A7434904}" presName="textaccent3" presStyleCnt="0"/>
      <dgm:spPr/>
    </dgm:pt>
    <dgm:pt modelId="{6FB711E8-E0A2-4C19-9975-0F1BB01434D3}" type="pres">
      <dgm:prSet presAssocID="{44F1396C-F12C-4811-A68D-8CE6A7434904}" presName="accentRepeatNode" presStyleLbl="solidAlignAcc1" presStyleIdx="4" presStyleCnt="10"/>
      <dgm:spPr/>
    </dgm:pt>
    <dgm:pt modelId="{24134427-FA3F-40CE-A81E-46567281BC13}" type="pres">
      <dgm:prSet presAssocID="{0EAD776E-4341-4B84-A6F8-D89BCDBE7A44}" presName="image3" presStyleCnt="0"/>
      <dgm:spPr/>
    </dgm:pt>
    <dgm:pt modelId="{E5764F02-9332-49CD-830C-03251AB8F28F}" type="pres">
      <dgm:prSet presAssocID="{0EAD776E-4341-4B84-A6F8-D89BCDBE7A44}" presName="imageRepeatNode" presStyleLbl="alignAcc1" presStyleIdx="2" presStyleCnt="5"/>
      <dgm:spPr/>
    </dgm:pt>
    <dgm:pt modelId="{EAA0C8D7-9EA0-407D-A868-97F4893F936D}" type="pres">
      <dgm:prSet presAssocID="{0EAD776E-4341-4B84-A6F8-D89BCDBE7A44}" presName="imageaccent3" presStyleCnt="0"/>
      <dgm:spPr/>
    </dgm:pt>
    <dgm:pt modelId="{0FB55FCF-1403-4BF1-B236-30C20D5868F9}" type="pres">
      <dgm:prSet presAssocID="{0EAD776E-4341-4B84-A6F8-D89BCDBE7A44}" presName="accentRepeatNode" presStyleLbl="solidAlignAcc1" presStyleIdx="5" presStyleCnt="10"/>
      <dgm:spPr/>
    </dgm:pt>
    <dgm:pt modelId="{C37B32A1-BF85-4AFD-B8FC-4487E2C16730}" type="pres">
      <dgm:prSet presAssocID="{51F159FB-57B4-48F0-A137-58FF797F2B82}" presName="text4" presStyleCnt="0"/>
      <dgm:spPr/>
    </dgm:pt>
    <dgm:pt modelId="{83DF0904-1E29-4759-A6B5-ADA684BA44C3}" type="pres">
      <dgm:prSet presAssocID="{51F159FB-57B4-48F0-A137-58FF797F2B82}" presName="textRepeatNode" presStyleLbl="alignNode1" presStyleIdx="3" presStyleCnt="5">
        <dgm:presLayoutVars>
          <dgm:chMax val="0"/>
          <dgm:chPref val="0"/>
          <dgm:bulletEnabled val="1"/>
        </dgm:presLayoutVars>
      </dgm:prSet>
      <dgm:spPr/>
    </dgm:pt>
    <dgm:pt modelId="{57A213D1-7F72-4E0C-9B8E-1C6FEF30FABF}" type="pres">
      <dgm:prSet presAssocID="{51F159FB-57B4-48F0-A137-58FF797F2B82}" presName="textaccent4" presStyleCnt="0"/>
      <dgm:spPr/>
    </dgm:pt>
    <dgm:pt modelId="{AC0168AC-B05F-4E60-89A8-584071C3A8FC}" type="pres">
      <dgm:prSet presAssocID="{51F159FB-57B4-48F0-A137-58FF797F2B82}" presName="accentRepeatNode" presStyleLbl="solidAlignAcc1" presStyleIdx="6" presStyleCnt="10"/>
      <dgm:spPr/>
    </dgm:pt>
    <dgm:pt modelId="{A7C285D8-B886-4D2B-B73E-DFB97832F95A}" type="pres">
      <dgm:prSet presAssocID="{FEFD7E41-A870-45A2-BECA-2CBF9F57939B}" presName="image4" presStyleCnt="0"/>
      <dgm:spPr/>
    </dgm:pt>
    <dgm:pt modelId="{A962E157-C8C1-40EB-AF6C-732542ED3FC2}" type="pres">
      <dgm:prSet presAssocID="{FEFD7E41-A870-45A2-BECA-2CBF9F57939B}" presName="imageRepeatNode" presStyleLbl="alignAcc1" presStyleIdx="3" presStyleCnt="5"/>
      <dgm:spPr/>
    </dgm:pt>
    <dgm:pt modelId="{EF14246F-FF8F-4E14-A308-615F6B815094}" type="pres">
      <dgm:prSet presAssocID="{FEFD7E41-A870-45A2-BECA-2CBF9F57939B}" presName="imageaccent4" presStyleCnt="0"/>
      <dgm:spPr/>
    </dgm:pt>
    <dgm:pt modelId="{CE820230-3BE2-49AD-A14C-5B25C94FE27C}" type="pres">
      <dgm:prSet presAssocID="{FEFD7E41-A870-45A2-BECA-2CBF9F57939B}" presName="accentRepeatNode" presStyleLbl="solidAlignAcc1" presStyleIdx="7" presStyleCnt="10"/>
      <dgm:spPr/>
    </dgm:pt>
    <dgm:pt modelId="{428C1E4E-00D8-459F-B23C-B70E069C3780}" type="pres">
      <dgm:prSet presAssocID="{07E3BCDD-582F-41B6-AD09-821BEB8AB72C}" presName="text5" presStyleCnt="0"/>
      <dgm:spPr/>
    </dgm:pt>
    <dgm:pt modelId="{F4C8DE8A-C7E9-4421-A4B7-F4D5DC8F2F06}" type="pres">
      <dgm:prSet presAssocID="{07E3BCDD-582F-41B6-AD09-821BEB8AB72C}" presName="textRepeatNode" presStyleLbl="alignNode1" presStyleIdx="4" presStyleCnt="5">
        <dgm:presLayoutVars>
          <dgm:chMax val="0"/>
          <dgm:chPref val="0"/>
          <dgm:bulletEnabled val="1"/>
        </dgm:presLayoutVars>
      </dgm:prSet>
      <dgm:spPr/>
    </dgm:pt>
    <dgm:pt modelId="{EDC3C9CF-6C02-48A9-AF40-A7321826CB88}" type="pres">
      <dgm:prSet presAssocID="{07E3BCDD-582F-41B6-AD09-821BEB8AB72C}" presName="textaccent5" presStyleCnt="0"/>
      <dgm:spPr/>
    </dgm:pt>
    <dgm:pt modelId="{90C34E11-B8DB-442A-A30C-5B42AC0E7B10}" type="pres">
      <dgm:prSet presAssocID="{07E3BCDD-582F-41B6-AD09-821BEB8AB72C}" presName="accentRepeatNode" presStyleLbl="solidAlignAcc1" presStyleIdx="8" presStyleCnt="10"/>
      <dgm:spPr/>
    </dgm:pt>
    <dgm:pt modelId="{5B8C6CA2-3474-4680-9D15-41FAAD426928}" type="pres">
      <dgm:prSet presAssocID="{60834F8A-7CCB-4845-B0CF-06FC5FD50292}" presName="image5" presStyleCnt="0"/>
      <dgm:spPr/>
    </dgm:pt>
    <dgm:pt modelId="{7ABED1D1-3E8A-4D3A-8DB1-8BC6B5A4090D}" type="pres">
      <dgm:prSet presAssocID="{60834F8A-7CCB-4845-B0CF-06FC5FD50292}" presName="imageRepeatNode" presStyleLbl="alignAcc1" presStyleIdx="4" presStyleCnt="5"/>
      <dgm:spPr/>
    </dgm:pt>
    <dgm:pt modelId="{B3B4F644-2BFE-40B5-8BF6-0506BFDBAE26}" type="pres">
      <dgm:prSet presAssocID="{60834F8A-7CCB-4845-B0CF-06FC5FD50292}" presName="imageaccent5" presStyleCnt="0"/>
      <dgm:spPr/>
    </dgm:pt>
    <dgm:pt modelId="{EB2D52CB-6810-4D5E-AEA5-B1D3A226F6B0}" type="pres">
      <dgm:prSet presAssocID="{60834F8A-7CCB-4845-B0CF-06FC5FD50292}" presName="accentRepeatNode" presStyleLbl="solidAlignAcc1" presStyleIdx="9" presStyleCnt="10"/>
      <dgm:spPr/>
    </dgm:pt>
  </dgm:ptLst>
  <dgm:cxnLst>
    <dgm:cxn modelId="{1110270B-1B44-4D33-B450-93A7CF7E9941}" type="presOf" srcId="{6C328E17-3E85-4D91-A627-DAC0A04CC19F}" destId="{CB4D1030-D93F-4FAE-8AD0-12E1297F82C7}" srcOrd="0" destOrd="0" presId="urn:microsoft.com/office/officeart/2008/layout/HexagonCluster"/>
    <dgm:cxn modelId="{4A942722-E7A5-4A10-8A2D-440921582658}" srcId="{6C328E17-3E85-4D91-A627-DAC0A04CC19F}" destId="{51F159FB-57B4-48F0-A137-58FF797F2B82}" srcOrd="3" destOrd="0" parTransId="{0CC1CB46-5563-4B8F-9901-B69240C47AF7}" sibTransId="{FEFD7E41-A870-45A2-BECA-2CBF9F57939B}"/>
    <dgm:cxn modelId="{684CAF25-DBE5-4A6B-90AC-C3D7FED3F101}" type="presOf" srcId="{FEFD7E41-A870-45A2-BECA-2CBF9F57939B}" destId="{A962E157-C8C1-40EB-AF6C-732542ED3FC2}" srcOrd="0" destOrd="0" presId="urn:microsoft.com/office/officeart/2008/layout/HexagonCluster"/>
    <dgm:cxn modelId="{5E07D729-0724-4DD7-98EE-4EEE94F92033}" srcId="{6C328E17-3E85-4D91-A627-DAC0A04CC19F}" destId="{07E3BCDD-582F-41B6-AD09-821BEB8AB72C}" srcOrd="4" destOrd="0" parTransId="{87E547C8-CE13-412A-9891-A166C3497C6F}" sibTransId="{60834F8A-7CCB-4845-B0CF-06FC5FD50292}"/>
    <dgm:cxn modelId="{1879A645-D764-4A55-8B3C-23D492289E74}" type="presOf" srcId="{89EEA331-38B6-486E-B8D9-8B2F11A66730}" destId="{B96E6ADF-561D-4C8D-9DC5-AEC374190D5B}" srcOrd="0" destOrd="0" presId="urn:microsoft.com/office/officeart/2008/layout/HexagonCluster"/>
    <dgm:cxn modelId="{49EF4F4F-AF37-44A2-9A11-14048DBB2BB3}" type="presOf" srcId="{0EAD776E-4341-4B84-A6F8-D89BCDBE7A44}" destId="{E5764F02-9332-49CD-830C-03251AB8F28F}" srcOrd="0" destOrd="0" presId="urn:microsoft.com/office/officeart/2008/layout/HexagonCluster"/>
    <dgm:cxn modelId="{4F2B7070-6AD5-449F-8338-0B6D9EC774EA}" type="presOf" srcId="{44F1396C-F12C-4811-A68D-8CE6A7434904}" destId="{9715DBEA-5C35-4D72-B75B-2BE7CA30E400}" srcOrd="0" destOrd="0" presId="urn:microsoft.com/office/officeart/2008/layout/HexagonCluster"/>
    <dgm:cxn modelId="{FD67BC74-A69B-484D-916F-D50CF562B0A8}" srcId="{6C328E17-3E85-4D91-A627-DAC0A04CC19F}" destId="{44F1396C-F12C-4811-A68D-8CE6A7434904}" srcOrd="2" destOrd="0" parTransId="{3AF812C2-FCDA-451D-A8CC-AEF7E82F98AF}" sibTransId="{0EAD776E-4341-4B84-A6F8-D89BCDBE7A44}"/>
    <dgm:cxn modelId="{B2EAD975-C245-4F71-B28C-F89DDA21C238}" srcId="{6C328E17-3E85-4D91-A627-DAC0A04CC19F}" destId="{505F1964-3BB6-4A26-B3D5-E979AB841B9D}" srcOrd="0" destOrd="0" parTransId="{647BB60C-874B-4958-A4AC-6A352D745A72}" sibTransId="{6E74AA3F-F046-4357-8F4E-DF925D435C08}"/>
    <dgm:cxn modelId="{AE47E590-13A3-4175-9C94-8D13F6BB2902}" type="presOf" srcId="{07E3BCDD-582F-41B6-AD09-821BEB8AB72C}" destId="{F4C8DE8A-C7E9-4421-A4B7-F4D5DC8F2F06}" srcOrd="0" destOrd="0" presId="urn:microsoft.com/office/officeart/2008/layout/HexagonCluster"/>
    <dgm:cxn modelId="{98D51BA2-4641-46DC-A3A6-26660ADF622C}" type="presOf" srcId="{6E74AA3F-F046-4357-8F4E-DF925D435C08}" destId="{D90CBA03-97C6-4984-925C-2B2219D5ED2E}" srcOrd="0" destOrd="0" presId="urn:microsoft.com/office/officeart/2008/layout/HexagonCluster"/>
    <dgm:cxn modelId="{9418B8E4-358B-4D7C-8490-3257673F1B48}" type="presOf" srcId="{51F159FB-57B4-48F0-A137-58FF797F2B82}" destId="{83DF0904-1E29-4759-A6B5-ADA684BA44C3}" srcOrd="0" destOrd="0" presId="urn:microsoft.com/office/officeart/2008/layout/HexagonCluster"/>
    <dgm:cxn modelId="{5FB8E8EE-AFF5-4389-8156-88015C56BBC6}" type="presOf" srcId="{F8A22C84-0CFE-4805-9888-18835473ABB4}" destId="{C6B61E69-791A-4DB2-A46F-AE278A8E9CB5}" srcOrd="0" destOrd="0" presId="urn:microsoft.com/office/officeart/2008/layout/HexagonCluster"/>
    <dgm:cxn modelId="{BC84EFF4-722A-4FC6-A2AA-73523703D685}" srcId="{6C328E17-3E85-4D91-A627-DAC0A04CC19F}" destId="{F8A22C84-0CFE-4805-9888-18835473ABB4}" srcOrd="1" destOrd="0" parTransId="{0D8C0B39-6709-4D4E-B3EB-2B5651DC0596}" sibTransId="{89EEA331-38B6-486E-B8D9-8B2F11A66730}"/>
    <dgm:cxn modelId="{BC773AF6-5519-4D4D-B233-D20FE4C2F328}" type="presOf" srcId="{505F1964-3BB6-4A26-B3D5-E979AB841B9D}" destId="{5C734AAB-4CE4-4FF9-80EF-97B0A28A6BE2}" srcOrd="0" destOrd="0" presId="urn:microsoft.com/office/officeart/2008/layout/HexagonCluster"/>
    <dgm:cxn modelId="{B1AC4CF9-46D7-48C3-844A-29CF854787ED}" type="presOf" srcId="{60834F8A-7CCB-4845-B0CF-06FC5FD50292}" destId="{7ABED1D1-3E8A-4D3A-8DB1-8BC6B5A4090D}" srcOrd="0" destOrd="0" presId="urn:microsoft.com/office/officeart/2008/layout/HexagonCluster"/>
    <dgm:cxn modelId="{25BBEA5E-3580-47C1-9B7D-78C8A32F52D9}" type="presParOf" srcId="{CB4D1030-D93F-4FAE-8AD0-12E1297F82C7}" destId="{C63A1865-2E1E-4555-B1A9-9C781B8CA9D4}" srcOrd="0" destOrd="0" presId="urn:microsoft.com/office/officeart/2008/layout/HexagonCluster"/>
    <dgm:cxn modelId="{195FF737-4F42-4220-9F34-9734BED5F9E9}" type="presParOf" srcId="{C63A1865-2E1E-4555-B1A9-9C781B8CA9D4}" destId="{5C734AAB-4CE4-4FF9-80EF-97B0A28A6BE2}" srcOrd="0" destOrd="0" presId="urn:microsoft.com/office/officeart/2008/layout/HexagonCluster"/>
    <dgm:cxn modelId="{B8F7ED8D-EB37-40EE-B718-48E95AE89738}" type="presParOf" srcId="{CB4D1030-D93F-4FAE-8AD0-12E1297F82C7}" destId="{A70EBEAC-70BA-4193-84CD-F2E0178C5F5D}" srcOrd="1" destOrd="0" presId="urn:microsoft.com/office/officeart/2008/layout/HexagonCluster"/>
    <dgm:cxn modelId="{7D71FF78-0173-4B3D-83D6-3B22AABC09C8}" type="presParOf" srcId="{A70EBEAC-70BA-4193-84CD-F2E0178C5F5D}" destId="{65137A41-C9A5-4055-9B97-CBE7AAB4F051}" srcOrd="0" destOrd="0" presId="urn:microsoft.com/office/officeart/2008/layout/HexagonCluster"/>
    <dgm:cxn modelId="{66F09700-EA26-4D0E-9864-0297DBFEE90C}" type="presParOf" srcId="{CB4D1030-D93F-4FAE-8AD0-12E1297F82C7}" destId="{59F54658-5BCA-4D28-91B7-374E3A865950}" srcOrd="2" destOrd="0" presId="urn:microsoft.com/office/officeart/2008/layout/HexagonCluster"/>
    <dgm:cxn modelId="{E9365218-D77B-4A52-92C4-5BEF9E9C109E}" type="presParOf" srcId="{59F54658-5BCA-4D28-91B7-374E3A865950}" destId="{D90CBA03-97C6-4984-925C-2B2219D5ED2E}" srcOrd="0" destOrd="0" presId="urn:microsoft.com/office/officeart/2008/layout/HexagonCluster"/>
    <dgm:cxn modelId="{F3AEDEAB-4E5D-481D-8058-941A0B3E8FDE}" type="presParOf" srcId="{CB4D1030-D93F-4FAE-8AD0-12E1297F82C7}" destId="{EA0BC72C-3219-4AD7-98BE-638CC167BEDE}" srcOrd="3" destOrd="0" presId="urn:microsoft.com/office/officeart/2008/layout/HexagonCluster"/>
    <dgm:cxn modelId="{71755521-33F0-485C-9E45-36C5B09D7A0E}" type="presParOf" srcId="{EA0BC72C-3219-4AD7-98BE-638CC167BEDE}" destId="{6F086884-2CEC-4851-AAA9-B9931B3757CE}" srcOrd="0" destOrd="0" presId="urn:microsoft.com/office/officeart/2008/layout/HexagonCluster"/>
    <dgm:cxn modelId="{94574F48-F477-4779-9F92-912B6D598777}" type="presParOf" srcId="{CB4D1030-D93F-4FAE-8AD0-12E1297F82C7}" destId="{98F63972-E19B-4CB8-A4EA-FEDA0C52DDA5}" srcOrd="4" destOrd="0" presId="urn:microsoft.com/office/officeart/2008/layout/HexagonCluster"/>
    <dgm:cxn modelId="{45E57B6D-DE97-419D-B5A2-12F9EBE8A0D1}" type="presParOf" srcId="{98F63972-E19B-4CB8-A4EA-FEDA0C52DDA5}" destId="{C6B61E69-791A-4DB2-A46F-AE278A8E9CB5}" srcOrd="0" destOrd="0" presId="urn:microsoft.com/office/officeart/2008/layout/HexagonCluster"/>
    <dgm:cxn modelId="{68CCDBFC-CC56-4B1D-902A-9C3F3F463210}" type="presParOf" srcId="{CB4D1030-D93F-4FAE-8AD0-12E1297F82C7}" destId="{09709C8E-0320-4424-909C-4F9BF911F419}" srcOrd="5" destOrd="0" presId="urn:microsoft.com/office/officeart/2008/layout/HexagonCluster"/>
    <dgm:cxn modelId="{3348845B-18A7-4A70-899E-73759AC03053}" type="presParOf" srcId="{09709C8E-0320-4424-909C-4F9BF911F419}" destId="{4100EA01-3E08-4288-B146-127FA1770D42}" srcOrd="0" destOrd="0" presId="urn:microsoft.com/office/officeart/2008/layout/HexagonCluster"/>
    <dgm:cxn modelId="{1EFAD1EC-51A2-40AF-B40E-744D47F3B4F7}" type="presParOf" srcId="{CB4D1030-D93F-4FAE-8AD0-12E1297F82C7}" destId="{B57BF0C3-4357-4B49-AAE6-9C1EA93BA9F5}" srcOrd="6" destOrd="0" presId="urn:microsoft.com/office/officeart/2008/layout/HexagonCluster"/>
    <dgm:cxn modelId="{EA490C7F-3458-4FFA-96F1-0D010DE974A2}" type="presParOf" srcId="{B57BF0C3-4357-4B49-AAE6-9C1EA93BA9F5}" destId="{B96E6ADF-561D-4C8D-9DC5-AEC374190D5B}" srcOrd="0" destOrd="0" presId="urn:microsoft.com/office/officeart/2008/layout/HexagonCluster"/>
    <dgm:cxn modelId="{3599AF7F-EA6E-4A91-88A6-F211BB5C5B0A}" type="presParOf" srcId="{CB4D1030-D93F-4FAE-8AD0-12E1297F82C7}" destId="{C07C0646-9B61-4086-B845-5BC17E486173}" srcOrd="7" destOrd="0" presId="urn:microsoft.com/office/officeart/2008/layout/HexagonCluster"/>
    <dgm:cxn modelId="{D8CDDFD5-91E6-4880-AB7C-1093E906F4FF}" type="presParOf" srcId="{C07C0646-9B61-4086-B845-5BC17E486173}" destId="{77B28D10-C5A8-4E2C-8BE2-55CAA6E1F8F6}" srcOrd="0" destOrd="0" presId="urn:microsoft.com/office/officeart/2008/layout/HexagonCluster"/>
    <dgm:cxn modelId="{5F159AF2-B8E6-44C4-B4BD-A139EB0E357A}" type="presParOf" srcId="{CB4D1030-D93F-4FAE-8AD0-12E1297F82C7}" destId="{40269387-D198-4570-8B53-EB7221DC6AA6}" srcOrd="8" destOrd="0" presId="urn:microsoft.com/office/officeart/2008/layout/HexagonCluster"/>
    <dgm:cxn modelId="{47C63A61-3E62-487F-857E-77138B210AB6}" type="presParOf" srcId="{40269387-D198-4570-8B53-EB7221DC6AA6}" destId="{9715DBEA-5C35-4D72-B75B-2BE7CA30E400}" srcOrd="0" destOrd="0" presId="urn:microsoft.com/office/officeart/2008/layout/HexagonCluster"/>
    <dgm:cxn modelId="{092DFCD5-DD6E-46FF-B548-A98A7BA4F741}" type="presParOf" srcId="{CB4D1030-D93F-4FAE-8AD0-12E1297F82C7}" destId="{07A0626F-EBE4-420E-8894-B431B6AE2B77}" srcOrd="9" destOrd="0" presId="urn:microsoft.com/office/officeart/2008/layout/HexagonCluster"/>
    <dgm:cxn modelId="{D7EACCA4-F186-44D8-9159-4F2F13F6A152}" type="presParOf" srcId="{07A0626F-EBE4-420E-8894-B431B6AE2B77}" destId="{6FB711E8-E0A2-4C19-9975-0F1BB01434D3}" srcOrd="0" destOrd="0" presId="urn:microsoft.com/office/officeart/2008/layout/HexagonCluster"/>
    <dgm:cxn modelId="{BCF5C2E5-3D8D-42F6-B786-2CE945B4844D}" type="presParOf" srcId="{CB4D1030-D93F-4FAE-8AD0-12E1297F82C7}" destId="{24134427-FA3F-40CE-A81E-46567281BC13}" srcOrd="10" destOrd="0" presId="urn:microsoft.com/office/officeart/2008/layout/HexagonCluster"/>
    <dgm:cxn modelId="{37E3C55C-42D2-47F4-97D6-8567453231FC}" type="presParOf" srcId="{24134427-FA3F-40CE-A81E-46567281BC13}" destId="{E5764F02-9332-49CD-830C-03251AB8F28F}" srcOrd="0" destOrd="0" presId="urn:microsoft.com/office/officeart/2008/layout/HexagonCluster"/>
    <dgm:cxn modelId="{DDAB87C1-931D-4E6C-AF55-89358DFC6150}" type="presParOf" srcId="{CB4D1030-D93F-4FAE-8AD0-12E1297F82C7}" destId="{EAA0C8D7-9EA0-407D-A868-97F4893F936D}" srcOrd="11" destOrd="0" presId="urn:microsoft.com/office/officeart/2008/layout/HexagonCluster"/>
    <dgm:cxn modelId="{A4FC665B-4651-46D7-87EC-1F94BAEB38D8}" type="presParOf" srcId="{EAA0C8D7-9EA0-407D-A868-97F4893F936D}" destId="{0FB55FCF-1403-4BF1-B236-30C20D5868F9}" srcOrd="0" destOrd="0" presId="urn:microsoft.com/office/officeart/2008/layout/HexagonCluster"/>
    <dgm:cxn modelId="{DD6849AE-18A7-4230-8CA7-6BAA09355D5B}" type="presParOf" srcId="{CB4D1030-D93F-4FAE-8AD0-12E1297F82C7}" destId="{C37B32A1-BF85-4AFD-B8FC-4487E2C16730}" srcOrd="12" destOrd="0" presId="urn:microsoft.com/office/officeart/2008/layout/HexagonCluster"/>
    <dgm:cxn modelId="{B0DA7789-FF4B-4C3A-9D6B-1EEC30B10DA4}" type="presParOf" srcId="{C37B32A1-BF85-4AFD-B8FC-4487E2C16730}" destId="{83DF0904-1E29-4759-A6B5-ADA684BA44C3}" srcOrd="0" destOrd="0" presId="urn:microsoft.com/office/officeart/2008/layout/HexagonCluster"/>
    <dgm:cxn modelId="{65AE5255-5444-4CF1-81BB-571E41DD8180}" type="presParOf" srcId="{CB4D1030-D93F-4FAE-8AD0-12E1297F82C7}" destId="{57A213D1-7F72-4E0C-9B8E-1C6FEF30FABF}" srcOrd="13" destOrd="0" presId="urn:microsoft.com/office/officeart/2008/layout/HexagonCluster"/>
    <dgm:cxn modelId="{284C286D-C0AE-452F-833F-3F23C78AA3B6}" type="presParOf" srcId="{57A213D1-7F72-4E0C-9B8E-1C6FEF30FABF}" destId="{AC0168AC-B05F-4E60-89A8-584071C3A8FC}" srcOrd="0" destOrd="0" presId="urn:microsoft.com/office/officeart/2008/layout/HexagonCluster"/>
    <dgm:cxn modelId="{9BD64A86-FFDF-4F76-96D4-856FFF01E325}" type="presParOf" srcId="{CB4D1030-D93F-4FAE-8AD0-12E1297F82C7}" destId="{A7C285D8-B886-4D2B-B73E-DFB97832F95A}" srcOrd="14" destOrd="0" presId="urn:microsoft.com/office/officeart/2008/layout/HexagonCluster"/>
    <dgm:cxn modelId="{95B1842D-1DAC-4D98-A595-7964C67F5097}" type="presParOf" srcId="{A7C285D8-B886-4D2B-B73E-DFB97832F95A}" destId="{A962E157-C8C1-40EB-AF6C-732542ED3FC2}" srcOrd="0" destOrd="0" presId="urn:microsoft.com/office/officeart/2008/layout/HexagonCluster"/>
    <dgm:cxn modelId="{050E372A-015B-429F-B985-B519B76828D8}" type="presParOf" srcId="{CB4D1030-D93F-4FAE-8AD0-12E1297F82C7}" destId="{EF14246F-FF8F-4E14-A308-615F6B815094}" srcOrd="15" destOrd="0" presId="urn:microsoft.com/office/officeart/2008/layout/HexagonCluster"/>
    <dgm:cxn modelId="{74935652-50B3-4A7E-BB94-54C7EBDF1669}" type="presParOf" srcId="{EF14246F-FF8F-4E14-A308-615F6B815094}" destId="{CE820230-3BE2-49AD-A14C-5B25C94FE27C}" srcOrd="0" destOrd="0" presId="urn:microsoft.com/office/officeart/2008/layout/HexagonCluster"/>
    <dgm:cxn modelId="{3ADE3DFD-55EA-457B-8FDF-C7CBAC56E763}" type="presParOf" srcId="{CB4D1030-D93F-4FAE-8AD0-12E1297F82C7}" destId="{428C1E4E-00D8-459F-B23C-B70E069C3780}" srcOrd="16" destOrd="0" presId="urn:microsoft.com/office/officeart/2008/layout/HexagonCluster"/>
    <dgm:cxn modelId="{ECE354CB-2BDF-4A89-96BD-685807120F19}" type="presParOf" srcId="{428C1E4E-00D8-459F-B23C-B70E069C3780}" destId="{F4C8DE8A-C7E9-4421-A4B7-F4D5DC8F2F06}" srcOrd="0" destOrd="0" presId="urn:microsoft.com/office/officeart/2008/layout/HexagonCluster"/>
    <dgm:cxn modelId="{89D033E5-B266-47BC-8CF1-BA78F877EBA4}" type="presParOf" srcId="{CB4D1030-D93F-4FAE-8AD0-12E1297F82C7}" destId="{EDC3C9CF-6C02-48A9-AF40-A7321826CB88}" srcOrd="17" destOrd="0" presId="urn:microsoft.com/office/officeart/2008/layout/HexagonCluster"/>
    <dgm:cxn modelId="{C9898C04-3DB8-4ECE-BE67-798C8ABA9708}" type="presParOf" srcId="{EDC3C9CF-6C02-48A9-AF40-A7321826CB88}" destId="{90C34E11-B8DB-442A-A30C-5B42AC0E7B10}" srcOrd="0" destOrd="0" presId="urn:microsoft.com/office/officeart/2008/layout/HexagonCluster"/>
    <dgm:cxn modelId="{173C4D49-3F65-48FC-9983-F752A0C6AA14}" type="presParOf" srcId="{CB4D1030-D93F-4FAE-8AD0-12E1297F82C7}" destId="{5B8C6CA2-3474-4680-9D15-41FAAD426928}" srcOrd="18" destOrd="0" presId="urn:microsoft.com/office/officeart/2008/layout/HexagonCluster"/>
    <dgm:cxn modelId="{6241C2AD-CD70-45BE-A4DC-020FF2AD4911}" type="presParOf" srcId="{5B8C6CA2-3474-4680-9D15-41FAAD426928}" destId="{7ABED1D1-3E8A-4D3A-8DB1-8BC6B5A4090D}" srcOrd="0" destOrd="0" presId="urn:microsoft.com/office/officeart/2008/layout/HexagonCluster"/>
    <dgm:cxn modelId="{ABB888E5-C540-446F-A793-873E4EBC29B8}" type="presParOf" srcId="{CB4D1030-D93F-4FAE-8AD0-12E1297F82C7}" destId="{B3B4F644-2BFE-40B5-8BF6-0506BFDBAE26}" srcOrd="19" destOrd="0" presId="urn:microsoft.com/office/officeart/2008/layout/HexagonCluster"/>
    <dgm:cxn modelId="{BECC3363-CC39-40BD-AE0C-3524AF03836C}" type="presParOf" srcId="{B3B4F644-2BFE-40B5-8BF6-0506BFDBAE26}" destId="{EB2D52CB-6810-4D5E-AEA5-B1D3A226F6B0}"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34AAB-4CE4-4FF9-80EF-97B0A28A6BE2}">
      <dsp:nvSpPr>
        <dsp:cNvPr id="0" name=""/>
        <dsp:cNvSpPr/>
      </dsp:nvSpPr>
      <dsp:spPr>
        <a:xfrm>
          <a:off x="1601045" y="3597626"/>
          <a:ext cx="1860487" cy="159728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INTELLECTUAL CURIOSITY</a:t>
          </a:r>
        </a:p>
      </dsp:txBody>
      <dsp:txXfrm>
        <a:off x="1889192" y="3845009"/>
        <a:ext cx="1284193" cy="1102517"/>
      </dsp:txXfrm>
    </dsp:sp>
    <dsp:sp modelId="{65137A41-C9A5-4055-9B97-CBE7AAB4F051}">
      <dsp:nvSpPr>
        <dsp:cNvPr id="0" name=""/>
        <dsp:cNvSpPr/>
      </dsp:nvSpPr>
      <dsp:spPr>
        <a:xfrm>
          <a:off x="1645436" y="4311876"/>
          <a:ext cx="217023" cy="18706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D90CBA03-97C6-4984-925C-2B2219D5ED2E}">
      <dsp:nvSpPr>
        <dsp:cNvPr id="0" name=""/>
        <dsp:cNvSpPr/>
      </dsp:nvSpPr>
      <dsp:spPr>
        <a:xfrm>
          <a:off x="0" y="2714592"/>
          <a:ext cx="1860487" cy="1597283"/>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8000" b="-8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6F086884-2CEC-4851-AAA9-B9931B3757CE}">
      <dsp:nvSpPr>
        <dsp:cNvPr id="0" name=""/>
        <dsp:cNvSpPr/>
      </dsp:nvSpPr>
      <dsp:spPr>
        <a:xfrm>
          <a:off x="1274522" y="4099727"/>
          <a:ext cx="217023" cy="18706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C6B61E69-791A-4DB2-A46F-AE278A8E9CB5}">
      <dsp:nvSpPr>
        <dsp:cNvPr id="0" name=""/>
        <dsp:cNvSpPr/>
      </dsp:nvSpPr>
      <dsp:spPr>
        <a:xfrm>
          <a:off x="3202090" y="2709491"/>
          <a:ext cx="1860487" cy="159728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INTEGRITY</a:t>
          </a:r>
        </a:p>
      </dsp:txBody>
      <dsp:txXfrm>
        <a:off x="3490237" y="2956874"/>
        <a:ext cx="1284193" cy="1102517"/>
      </dsp:txXfrm>
    </dsp:sp>
    <dsp:sp modelId="{4100EA01-3E08-4288-B146-127FA1770D42}">
      <dsp:nvSpPr>
        <dsp:cNvPr id="0" name=""/>
        <dsp:cNvSpPr/>
      </dsp:nvSpPr>
      <dsp:spPr>
        <a:xfrm>
          <a:off x="4482531" y="4091224"/>
          <a:ext cx="217023" cy="18706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B96E6ADF-561D-4C8D-9DC5-AEC374190D5B}">
      <dsp:nvSpPr>
        <dsp:cNvPr id="0" name=""/>
        <dsp:cNvSpPr/>
      </dsp:nvSpPr>
      <dsp:spPr>
        <a:xfrm>
          <a:off x="4802148" y="3594225"/>
          <a:ext cx="1860487" cy="1597283"/>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7B28D10-C5A8-4E2C-8BE2-55CAA6E1F8F6}">
      <dsp:nvSpPr>
        <dsp:cNvPr id="0" name=""/>
        <dsp:cNvSpPr/>
      </dsp:nvSpPr>
      <dsp:spPr>
        <a:xfrm>
          <a:off x="4847526" y="4305074"/>
          <a:ext cx="217023" cy="18706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9715DBEA-5C35-4D72-B75B-2BE7CA30E400}">
      <dsp:nvSpPr>
        <dsp:cNvPr id="0" name=""/>
        <dsp:cNvSpPr/>
      </dsp:nvSpPr>
      <dsp:spPr>
        <a:xfrm>
          <a:off x="1601045" y="1831559"/>
          <a:ext cx="1860487" cy="159728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INNOVATION</a:t>
          </a:r>
        </a:p>
      </dsp:txBody>
      <dsp:txXfrm>
        <a:off x="1889192" y="2078942"/>
        <a:ext cx="1284193" cy="1102517"/>
      </dsp:txXfrm>
    </dsp:sp>
    <dsp:sp modelId="{6FB711E8-E0A2-4C19-9975-0F1BB01434D3}">
      <dsp:nvSpPr>
        <dsp:cNvPr id="0" name=""/>
        <dsp:cNvSpPr/>
      </dsp:nvSpPr>
      <dsp:spPr>
        <a:xfrm>
          <a:off x="2875567" y="1861744"/>
          <a:ext cx="217023" cy="18706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E5764F02-9332-49CD-830C-03251AB8F28F}">
      <dsp:nvSpPr>
        <dsp:cNvPr id="0" name=""/>
        <dsp:cNvSpPr/>
      </dsp:nvSpPr>
      <dsp:spPr>
        <a:xfrm>
          <a:off x="3202090" y="943423"/>
          <a:ext cx="1860487" cy="159728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0FB55FCF-1403-4BF1-B236-30C20D5868F9}">
      <dsp:nvSpPr>
        <dsp:cNvPr id="0" name=""/>
        <dsp:cNvSpPr/>
      </dsp:nvSpPr>
      <dsp:spPr>
        <a:xfrm>
          <a:off x="3254373" y="1651295"/>
          <a:ext cx="217023" cy="18706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83DF0904-1E29-4759-A6B5-ADA684BA44C3}">
      <dsp:nvSpPr>
        <dsp:cNvPr id="0" name=""/>
        <dsp:cNvSpPr/>
      </dsp:nvSpPr>
      <dsp:spPr>
        <a:xfrm>
          <a:off x="4802148" y="1828157"/>
          <a:ext cx="1860487" cy="159728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EDUCATION</a:t>
          </a:r>
        </a:p>
      </dsp:txBody>
      <dsp:txXfrm>
        <a:off x="5090295" y="2075540"/>
        <a:ext cx="1284193" cy="1102517"/>
      </dsp:txXfrm>
    </dsp:sp>
    <dsp:sp modelId="{AC0168AC-B05F-4E60-89A8-584071C3A8FC}">
      <dsp:nvSpPr>
        <dsp:cNvPr id="0" name=""/>
        <dsp:cNvSpPr/>
      </dsp:nvSpPr>
      <dsp:spPr>
        <a:xfrm>
          <a:off x="6412071" y="2536030"/>
          <a:ext cx="217023" cy="18706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A962E157-C8C1-40EB-AF6C-732542ED3FC2}">
      <dsp:nvSpPr>
        <dsp:cNvPr id="0" name=""/>
        <dsp:cNvSpPr/>
      </dsp:nvSpPr>
      <dsp:spPr>
        <a:xfrm>
          <a:off x="6403193" y="2726071"/>
          <a:ext cx="1860487" cy="1597283"/>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7000" r="-7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E820230-3BE2-49AD-A14C-5B25C94FE27C}">
      <dsp:nvSpPr>
        <dsp:cNvPr id="0" name=""/>
        <dsp:cNvSpPr/>
      </dsp:nvSpPr>
      <dsp:spPr>
        <a:xfrm>
          <a:off x="6766215" y="2754982"/>
          <a:ext cx="217023" cy="18706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F4C8DE8A-C7E9-4421-A4B7-F4D5DC8F2F06}">
      <dsp:nvSpPr>
        <dsp:cNvPr id="0" name=""/>
        <dsp:cNvSpPr/>
      </dsp:nvSpPr>
      <dsp:spPr>
        <a:xfrm>
          <a:off x="6403193" y="960429"/>
          <a:ext cx="1860487" cy="1597283"/>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0" tIns="16510" rIns="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INCLUSIVE COMMUNITY</a:t>
          </a:r>
        </a:p>
      </dsp:txBody>
      <dsp:txXfrm>
        <a:off x="6691340" y="1207812"/>
        <a:ext cx="1284193" cy="1102517"/>
      </dsp:txXfrm>
    </dsp:sp>
    <dsp:sp modelId="{90C34E11-B8DB-442A-A30C-5B42AC0E7B10}">
      <dsp:nvSpPr>
        <dsp:cNvPr id="0" name=""/>
        <dsp:cNvSpPr/>
      </dsp:nvSpPr>
      <dsp:spPr>
        <a:xfrm>
          <a:off x="8013116" y="1676379"/>
          <a:ext cx="217023" cy="18706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 modelId="{7ABED1D1-3E8A-4D3A-8DB1-8BC6B5A4090D}">
      <dsp:nvSpPr>
        <dsp:cNvPr id="0" name=""/>
        <dsp:cNvSpPr/>
      </dsp:nvSpPr>
      <dsp:spPr>
        <a:xfrm>
          <a:off x="8004238" y="1851541"/>
          <a:ext cx="1860487" cy="1597283"/>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6000" r="-26000"/>
          </a:stretch>
        </a:blip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B2D52CB-6810-4D5E-AEA5-B1D3A226F6B0}">
      <dsp:nvSpPr>
        <dsp:cNvPr id="0" name=""/>
        <dsp:cNvSpPr/>
      </dsp:nvSpPr>
      <dsp:spPr>
        <a:xfrm>
          <a:off x="8375152" y="1887253"/>
          <a:ext cx="217023" cy="187065"/>
        </a:xfrm>
        <a:prstGeom prst="hexagon">
          <a:avLst>
            <a:gd name="adj" fmla="val 25000"/>
            <a:gd name="vf" fmla="val 115470"/>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BA708-27E2-4829-AE23-3BEABEA3B9F4}"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8F22B-59FA-4C5D-B081-C183004C9C96}" type="slidenum">
              <a:rPr lang="en-US" smtClean="0"/>
              <a:t>‹#›</a:t>
            </a:fld>
            <a:endParaRPr lang="en-US"/>
          </a:p>
        </p:txBody>
      </p:sp>
    </p:spTree>
    <p:extLst>
      <p:ext uri="{BB962C8B-B14F-4D97-AF65-F5344CB8AC3E}">
        <p14:creationId xmlns:p14="http://schemas.microsoft.com/office/powerpoint/2010/main" val="45817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A39AA4-059D-4FA8-9574-E992946D12B5}"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CAD30-2154-4BB9-85BB-8E728039C257}" type="slidenum">
              <a:rPr lang="en-US" smtClean="0"/>
              <a:t>‹#›</a:t>
            </a:fld>
            <a:endParaRPr lang="en-US"/>
          </a:p>
        </p:txBody>
      </p:sp>
    </p:spTree>
    <p:extLst>
      <p:ext uri="{BB962C8B-B14F-4D97-AF65-F5344CB8AC3E}">
        <p14:creationId xmlns:p14="http://schemas.microsoft.com/office/powerpoint/2010/main" val="165421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9AA4-059D-4FA8-9574-E992946D12B5}"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CAD30-2154-4BB9-85BB-8E728039C257}" type="slidenum">
              <a:rPr lang="en-US" smtClean="0"/>
              <a:t>‹#›</a:t>
            </a:fld>
            <a:endParaRPr lang="en-US"/>
          </a:p>
        </p:txBody>
      </p:sp>
    </p:spTree>
    <p:extLst>
      <p:ext uri="{BB962C8B-B14F-4D97-AF65-F5344CB8AC3E}">
        <p14:creationId xmlns:p14="http://schemas.microsoft.com/office/powerpoint/2010/main" val="344843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9AA4-059D-4FA8-9574-E992946D12B5}"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CAD30-2154-4BB9-85BB-8E728039C257}" type="slidenum">
              <a:rPr lang="en-US" smtClean="0"/>
              <a:t>‹#›</a:t>
            </a:fld>
            <a:endParaRPr lang="en-US"/>
          </a:p>
        </p:txBody>
      </p:sp>
    </p:spTree>
    <p:extLst>
      <p:ext uri="{BB962C8B-B14F-4D97-AF65-F5344CB8AC3E}">
        <p14:creationId xmlns:p14="http://schemas.microsoft.com/office/powerpoint/2010/main" val="257884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9AA4-059D-4FA8-9574-E992946D12B5}"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CAD30-2154-4BB9-85BB-8E728039C257}" type="slidenum">
              <a:rPr lang="en-US" smtClean="0"/>
              <a:t>‹#›</a:t>
            </a:fld>
            <a:endParaRPr lang="en-US"/>
          </a:p>
        </p:txBody>
      </p:sp>
    </p:spTree>
    <p:extLst>
      <p:ext uri="{BB962C8B-B14F-4D97-AF65-F5344CB8AC3E}">
        <p14:creationId xmlns:p14="http://schemas.microsoft.com/office/powerpoint/2010/main" val="359628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39AA4-059D-4FA8-9574-E992946D12B5}"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CAD30-2154-4BB9-85BB-8E728039C257}" type="slidenum">
              <a:rPr lang="en-US" smtClean="0"/>
              <a:t>‹#›</a:t>
            </a:fld>
            <a:endParaRPr lang="en-US"/>
          </a:p>
        </p:txBody>
      </p:sp>
    </p:spTree>
    <p:extLst>
      <p:ext uri="{BB962C8B-B14F-4D97-AF65-F5344CB8AC3E}">
        <p14:creationId xmlns:p14="http://schemas.microsoft.com/office/powerpoint/2010/main" val="158680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39AA4-059D-4FA8-9574-E992946D12B5}"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CAD30-2154-4BB9-85BB-8E728039C257}" type="slidenum">
              <a:rPr lang="en-US" smtClean="0"/>
              <a:t>‹#›</a:t>
            </a:fld>
            <a:endParaRPr lang="en-US"/>
          </a:p>
        </p:txBody>
      </p:sp>
    </p:spTree>
    <p:extLst>
      <p:ext uri="{BB962C8B-B14F-4D97-AF65-F5344CB8AC3E}">
        <p14:creationId xmlns:p14="http://schemas.microsoft.com/office/powerpoint/2010/main" val="1379858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39AA4-059D-4FA8-9574-E992946D12B5}" type="datetimeFigureOut">
              <a:rPr lang="en-US" smtClean="0"/>
              <a:t>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CAD30-2154-4BB9-85BB-8E728039C257}" type="slidenum">
              <a:rPr lang="en-US" smtClean="0"/>
              <a:t>‹#›</a:t>
            </a:fld>
            <a:endParaRPr lang="en-US"/>
          </a:p>
        </p:txBody>
      </p:sp>
    </p:spTree>
    <p:extLst>
      <p:ext uri="{BB962C8B-B14F-4D97-AF65-F5344CB8AC3E}">
        <p14:creationId xmlns:p14="http://schemas.microsoft.com/office/powerpoint/2010/main" val="308964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39AA4-059D-4FA8-9574-E992946D12B5}" type="datetimeFigureOut">
              <a:rPr lang="en-US" smtClean="0"/>
              <a:t>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CAD30-2154-4BB9-85BB-8E728039C257}" type="slidenum">
              <a:rPr lang="en-US" smtClean="0"/>
              <a:t>‹#›</a:t>
            </a:fld>
            <a:endParaRPr lang="en-US"/>
          </a:p>
        </p:txBody>
      </p:sp>
    </p:spTree>
    <p:extLst>
      <p:ext uri="{BB962C8B-B14F-4D97-AF65-F5344CB8AC3E}">
        <p14:creationId xmlns:p14="http://schemas.microsoft.com/office/powerpoint/2010/main" val="4221098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39AA4-059D-4FA8-9574-E992946D12B5}" type="datetimeFigureOut">
              <a:rPr lang="en-US" smtClean="0"/>
              <a:t>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CAD30-2154-4BB9-85BB-8E728039C257}" type="slidenum">
              <a:rPr lang="en-US" smtClean="0"/>
              <a:t>‹#›</a:t>
            </a:fld>
            <a:endParaRPr lang="en-US"/>
          </a:p>
        </p:txBody>
      </p:sp>
    </p:spTree>
    <p:extLst>
      <p:ext uri="{BB962C8B-B14F-4D97-AF65-F5344CB8AC3E}">
        <p14:creationId xmlns:p14="http://schemas.microsoft.com/office/powerpoint/2010/main" val="31911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39AA4-059D-4FA8-9574-E992946D12B5}"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CAD30-2154-4BB9-85BB-8E728039C257}" type="slidenum">
              <a:rPr lang="en-US" smtClean="0"/>
              <a:t>‹#›</a:t>
            </a:fld>
            <a:endParaRPr lang="en-US"/>
          </a:p>
        </p:txBody>
      </p:sp>
    </p:spTree>
    <p:extLst>
      <p:ext uri="{BB962C8B-B14F-4D97-AF65-F5344CB8AC3E}">
        <p14:creationId xmlns:p14="http://schemas.microsoft.com/office/powerpoint/2010/main" val="211356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A39AA4-059D-4FA8-9574-E992946D12B5}"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CAD30-2154-4BB9-85BB-8E728039C257}" type="slidenum">
              <a:rPr lang="en-US" smtClean="0"/>
              <a:t>‹#›</a:t>
            </a:fld>
            <a:endParaRPr lang="en-US"/>
          </a:p>
        </p:txBody>
      </p:sp>
    </p:spTree>
    <p:extLst>
      <p:ext uri="{BB962C8B-B14F-4D97-AF65-F5344CB8AC3E}">
        <p14:creationId xmlns:p14="http://schemas.microsoft.com/office/powerpoint/2010/main" val="364957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39AA4-059D-4FA8-9574-E992946D12B5}" type="datetimeFigureOut">
              <a:rPr lang="en-US" smtClean="0"/>
              <a:t>11/8/23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CAD30-2154-4BB9-85BB-8E728039C257}" type="slidenum">
              <a:rPr lang="en-US" smtClean="0"/>
              <a:t>‹#›</a:t>
            </a:fld>
            <a:endParaRPr lang="en-US"/>
          </a:p>
        </p:txBody>
      </p:sp>
    </p:spTree>
    <p:extLst>
      <p:ext uri="{BB962C8B-B14F-4D97-AF65-F5344CB8AC3E}">
        <p14:creationId xmlns:p14="http://schemas.microsoft.com/office/powerpoint/2010/main" val="3819171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31.jp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025" y="2066925"/>
            <a:ext cx="3124200" cy="1755800"/>
          </a:xfrm>
          <a:prstGeom prst="rect">
            <a:avLst/>
          </a:prstGeom>
        </p:spPr>
      </p:pic>
      <p:sp>
        <p:nvSpPr>
          <p:cNvPr id="3" name="TextBox 2"/>
          <p:cNvSpPr txBox="1"/>
          <p:nvPr/>
        </p:nvSpPr>
        <p:spPr>
          <a:xfrm>
            <a:off x="4753918" y="4857750"/>
            <a:ext cx="2398413" cy="400110"/>
          </a:xfrm>
          <a:prstGeom prst="rect">
            <a:avLst/>
          </a:prstGeom>
          <a:noFill/>
        </p:spPr>
        <p:txBody>
          <a:bodyPr wrap="none" rtlCol="0">
            <a:spAutoFit/>
          </a:bodyPr>
          <a:lstStyle/>
          <a:p>
            <a:r>
              <a:rPr lang="en-US" sz="2000" b="1" dirty="0">
                <a:solidFill>
                  <a:schemeClr val="bg1"/>
                </a:solidFill>
                <a:latin typeface="+mj-lt"/>
              </a:rPr>
              <a:t>BRIEF OVERVIEW</a:t>
            </a:r>
          </a:p>
        </p:txBody>
      </p:sp>
      <p:cxnSp>
        <p:nvCxnSpPr>
          <p:cNvPr id="5" name="Straight Connector 4"/>
          <p:cNvCxnSpPr/>
          <p:nvPr/>
        </p:nvCxnSpPr>
        <p:spPr>
          <a:xfrm>
            <a:off x="4591049" y="4829175"/>
            <a:ext cx="2724150"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91049" y="5267385"/>
            <a:ext cx="2724150"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112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29393" y="601579"/>
            <a:ext cx="5249756" cy="369332"/>
          </a:xfrm>
          <a:prstGeom prst="rect">
            <a:avLst/>
          </a:prstGeom>
          <a:noFill/>
        </p:spPr>
        <p:txBody>
          <a:bodyPr wrap="square" rtlCol="0">
            <a:spAutoFit/>
          </a:bodyPr>
          <a:lstStyle/>
          <a:p>
            <a:r>
              <a:rPr lang="en-US" b="1" dirty="0">
                <a:solidFill>
                  <a:srgbClr val="00B1AE"/>
                </a:solidFill>
                <a:effectLst>
                  <a:outerShdw blurRad="38100" dist="38100" dir="2700000" algn="tl">
                    <a:srgbClr val="000000">
                      <a:alpha val="43137"/>
                    </a:srgbClr>
                  </a:outerShdw>
                </a:effectLst>
              </a:rPr>
              <a:t>ACADEMIC PROGRAMS</a:t>
            </a:r>
            <a:endParaRPr lang="en-US" sz="1400" dirty="0">
              <a:solidFill>
                <a:srgbClr val="585A5B"/>
              </a:solidFill>
              <a:effectLst>
                <a:outerShdw blurRad="38100" dist="38100" dir="2700000" algn="tl">
                  <a:srgbClr val="000000">
                    <a:alpha val="43137"/>
                  </a:srgbClr>
                </a:outerShdw>
              </a:effectLst>
            </a:endParaRPr>
          </a:p>
        </p:txBody>
      </p:sp>
      <p:sp>
        <p:nvSpPr>
          <p:cNvPr id="9" name="TextBox 8"/>
          <p:cNvSpPr txBox="1"/>
          <p:nvPr/>
        </p:nvSpPr>
        <p:spPr>
          <a:xfrm>
            <a:off x="529393" y="1421731"/>
            <a:ext cx="6192249" cy="3785652"/>
          </a:xfrm>
          <a:prstGeom prst="rect">
            <a:avLst/>
          </a:prstGeom>
          <a:noFill/>
        </p:spPr>
        <p:txBody>
          <a:bodyPr wrap="square" rtlCol="0">
            <a:spAutoFit/>
          </a:bodyPr>
          <a:lstStyle/>
          <a:p>
            <a:r>
              <a:rPr lang="en-US" sz="1600" b="1" dirty="0">
                <a:solidFill>
                  <a:srgbClr val="00B1AE"/>
                </a:solidFill>
              </a:rPr>
              <a:t>Faculty of Economics, Technology and Innovation</a:t>
            </a:r>
          </a:p>
          <a:p>
            <a:pPr marL="285750" indent="-285750">
              <a:buFont typeface="Wingdings" panose="05000000000000000000" pitchFamily="2" charset="2"/>
              <a:buChar char="Ø"/>
            </a:pPr>
            <a:r>
              <a:rPr lang="en-US" sz="1400" dirty="0">
                <a:solidFill>
                  <a:srgbClr val="585A5B"/>
                </a:solidFill>
              </a:rPr>
              <a:t>Bachelor in Computer Science and Artificial Intelligence (3 Academic Years, 180 ECTS)</a:t>
            </a:r>
          </a:p>
          <a:p>
            <a:pPr marL="285750" indent="-285750">
              <a:buFont typeface="Wingdings" panose="05000000000000000000" pitchFamily="2" charset="2"/>
              <a:buChar char="Ø"/>
            </a:pPr>
            <a:r>
              <a:rPr lang="en-US" sz="1400" dirty="0">
                <a:solidFill>
                  <a:srgbClr val="585A5B"/>
                </a:solidFill>
              </a:rPr>
              <a:t>Bachelor in Biotechnology (3 Academic Years, 180 ECTS)</a:t>
            </a:r>
          </a:p>
          <a:p>
            <a:pPr marL="285750" indent="-285750">
              <a:buFont typeface="Wingdings" panose="05000000000000000000" pitchFamily="2" charset="2"/>
              <a:buChar char="Ø"/>
            </a:pPr>
            <a:r>
              <a:rPr lang="en-US" sz="1400" dirty="0">
                <a:solidFill>
                  <a:srgbClr val="585A5B"/>
                </a:solidFill>
              </a:rPr>
              <a:t>Bachelor in Biomedical Engineering (3 Academic Years, 180 ECTS)</a:t>
            </a:r>
          </a:p>
          <a:p>
            <a:pPr marL="285750" indent="-285750">
              <a:buFont typeface="Wingdings" panose="05000000000000000000" pitchFamily="2" charset="2"/>
              <a:buChar char="Ø"/>
            </a:pPr>
            <a:r>
              <a:rPr lang="en-US" sz="1400" dirty="0">
                <a:solidFill>
                  <a:srgbClr val="585A5B"/>
                </a:solidFill>
              </a:rPr>
              <a:t>Bachelor in Health Care Management (3 Academic Years, 180 ECTS)</a:t>
            </a:r>
          </a:p>
          <a:p>
            <a:pPr marL="285750" indent="-285750">
              <a:buFont typeface="Wingdings" panose="05000000000000000000" pitchFamily="2" charset="2"/>
              <a:buChar char="Ø"/>
            </a:pPr>
            <a:r>
              <a:rPr lang="en-US" sz="1400" dirty="0">
                <a:solidFill>
                  <a:srgbClr val="585A5B"/>
                </a:solidFill>
              </a:rPr>
              <a:t>Bachelor in Cyber Security (3 Academic Years, 180 ECTS)</a:t>
            </a:r>
          </a:p>
          <a:p>
            <a:pPr marL="285750" indent="-285750">
              <a:buFont typeface="Wingdings" panose="05000000000000000000" pitchFamily="2" charset="2"/>
              <a:buChar char="Ø"/>
            </a:pPr>
            <a:r>
              <a:rPr lang="en-US" sz="1400" dirty="0">
                <a:solidFill>
                  <a:srgbClr val="585A5B"/>
                </a:solidFill>
              </a:rPr>
              <a:t>Bachelor in Biotechnology (3 Academic Years, 180 ECTS)</a:t>
            </a:r>
          </a:p>
          <a:p>
            <a:pPr marL="285750" indent="-285750">
              <a:buFont typeface="Wingdings" panose="05000000000000000000" pitchFamily="2" charset="2"/>
              <a:buChar char="Ø"/>
            </a:pPr>
            <a:r>
              <a:rPr lang="en-US" sz="1400" dirty="0">
                <a:solidFill>
                  <a:srgbClr val="585A5B"/>
                </a:solidFill>
              </a:rPr>
              <a:t>Bachelor in Finance &amp; Technology (3 Academic Years, 180 ECTS)</a:t>
            </a:r>
          </a:p>
          <a:p>
            <a:pPr marL="285750" indent="-285750">
              <a:buFont typeface="Wingdings" panose="05000000000000000000" pitchFamily="2" charset="2"/>
              <a:buChar char="Ø"/>
            </a:pPr>
            <a:r>
              <a:rPr lang="en-US" sz="1400" dirty="0">
                <a:solidFill>
                  <a:srgbClr val="585A5B"/>
                </a:solidFill>
              </a:rPr>
              <a:t>Bachelor in Business &amp; Technology (3 Academic Years, 180 ECTS)</a:t>
            </a:r>
          </a:p>
          <a:p>
            <a:pPr marL="285750" indent="-285750">
              <a:buFont typeface="Wingdings" panose="05000000000000000000" pitchFamily="2" charset="2"/>
              <a:buChar char="Ø"/>
            </a:pPr>
            <a:r>
              <a:rPr lang="en-US" sz="1400" dirty="0">
                <a:solidFill>
                  <a:srgbClr val="585A5B"/>
                </a:solidFill>
              </a:rPr>
              <a:t>Bachelor in Economics, Data Science &amp; Technology (3 Academic Years, 180 ECTS)</a:t>
            </a:r>
          </a:p>
          <a:p>
            <a:pPr marL="285750" indent="-285750">
              <a:buFont typeface="Wingdings" panose="05000000000000000000" pitchFamily="2" charset="2"/>
              <a:buChar char="Ø"/>
            </a:pPr>
            <a:r>
              <a:rPr lang="en-US" sz="1400" dirty="0">
                <a:solidFill>
                  <a:srgbClr val="585A5B"/>
                </a:solidFill>
              </a:rPr>
              <a:t>Master of Science in Hospital Management (2 Academic Years, 120 ECTS)</a:t>
            </a:r>
          </a:p>
          <a:p>
            <a:pPr marL="285750" indent="-285750">
              <a:buFont typeface="Wingdings" panose="05000000000000000000" pitchFamily="2" charset="2"/>
              <a:buChar char="Ø"/>
            </a:pPr>
            <a:r>
              <a:rPr lang="en-US" sz="1400" dirty="0">
                <a:solidFill>
                  <a:srgbClr val="585A5B"/>
                </a:solidFill>
              </a:rPr>
              <a:t>Master of Science in Data Science &amp; Business Analytics(2 Academic Years, 120 ECTS)</a:t>
            </a:r>
          </a:p>
          <a:p>
            <a:pPr marL="285750" indent="-285750">
              <a:buFont typeface="Wingdings" panose="05000000000000000000" pitchFamily="2" charset="2"/>
              <a:buChar char="Ø"/>
            </a:pPr>
            <a:r>
              <a:rPr lang="en-US" sz="1400" dirty="0">
                <a:solidFill>
                  <a:srgbClr val="585A5B"/>
                </a:solidFill>
              </a:rPr>
              <a:t>Master of Science in Nanotechnology (2 Academic Years, 120 ECTS)</a:t>
            </a:r>
          </a:p>
        </p:txBody>
      </p:sp>
    </p:spTree>
    <p:extLst>
      <p:ext uri="{BB962C8B-B14F-4D97-AF65-F5344CB8AC3E}">
        <p14:creationId xmlns:p14="http://schemas.microsoft.com/office/powerpoint/2010/main" val="1298962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81743" y="1510347"/>
            <a:ext cx="5249756" cy="1261884"/>
          </a:xfrm>
          <a:prstGeom prst="rect">
            <a:avLst/>
          </a:prstGeom>
          <a:noFill/>
        </p:spPr>
        <p:txBody>
          <a:bodyPr wrap="square" rtlCol="0">
            <a:spAutoFit/>
          </a:bodyPr>
          <a:lstStyle/>
          <a:p>
            <a:r>
              <a:rPr lang="en-US" sz="2000" b="1" dirty="0">
                <a:solidFill>
                  <a:srgbClr val="00B1AE"/>
                </a:solidFill>
                <a:effectLst>
                  <a:outerShdw blurRad="38100" dist="38100" dir="2700000" algn="tl">
                    <a:srgbClr val="000000">
                      <a:alpha val="43137"/>
                    </a:srgbClr>
                  </a:outerShdw>
                </a:effectLst>
              </a:rPr>
              <a:t>EPIC</a:t>
            </a:r>
          </a:p>
          <a:p>
            <a:r>
              <a:rPr lang="en-US" dirty="0">
                <a:solidFill>
                  <a:srgbClr val="00B1AE"/>
                </a:solidFill>
              </a:rPr>
              <a:t>Education - Practice Integrated </a:t>
            </a:r>
          </a:p>
          <a:p>
            <a:r>
              <a:rPr lang="en-US" dirty="0">
                <a:solidFill>
                  <a:srgbClr val="00B1AE"/>
                </a:solidFill>
              </a:rPr>
              <a:t>Curriculum</a:t>
            </a:r>
          </a:p>
          <a:p>
            <a:endParaRPr lang="en-US" sz="2000" dirty="0">
              <a:solidFill>
                <a:srgbClr val="585A5B"/>
              </a:solidFill>
            </a:endParaRPr>
          </a:p>
        </p:txBody>
      </p:sp>
      <p:sp>
        <p:nvSpPr>
          <p:cNvPr id="8" name="TextBox 7"/>
          <p:cNvSpPr txBox="1"/>
          <p:nvPr/>
        </p:nvSpPr>
        <p:spPr>
          <a:xfrm>
            <a:off x="281743" y="2772231"/>
            <a:ext cx="3385381" cy="1815882"/>
          </a:xfrm>
          <a:prstGeom prst="rect">
            <a:avLst/>
          </a:prstGeom>
          <a:noFill/>
        </p:spPr>
        <p:txBody>
          <a:bodyPr wrap="square" rtlCol="0">
            <a:spAutoFit/>
          </a:bodyPr>
          <a:lstStyle/>
          <a:p>
            <a:r>
              <a:rPr lang="en-US" sz="1600" dirty="0">
                <a:solidFill>
                  <a:srgbClr val="585A5B"/>
                </a:solidFill>
              </a:rPr>
              <a:t>All the students, that will be part of this program, will start paid internships (20 h/week) at hospitals and other companies. </a:t>
            </a:r>
          </a:p>
          <a:p>
            <a:r>
              <a:rPr lang="en-US" sz="1600" dirty="0">
                <a:solidFill>
                  <a:srgbClr val="585A5B"/>
                </a:solidFill>
              </a:rPr>
              <a:t>According to this program, they will integrate theoretical classes with practice.</a:t>
            </a:r>
          </a:p>
        </p:txBody>
      </p:sp>
    </p:spTree>
    <p:extLst>
      <p:ext uri="{BB962C8B-B14F-4D97-AF65-F5344CB8AC3E}">
        <p14:creationId xmlns:p14="http://schemas.microsoft.com/office/powerpoint/2010/main" val="214255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3109"/>
          <a:stretch/>
        </p:blipFill>
        <p:spPr>
          <a:xfrm>
            <a:off x="6267450" y="1038225"/>
            <a:ext cx="5543550" cy="4614063"/>
          </a:xfrm>
          <a:prstGeom prst="rect">
            <a:avLst/>
          </a:prstGeom>
          <a:ln>
            <a:noFill/>
          </a:ln>
          <a:effectLst>
            <a:softEdge rad="112500"/>
          </a:effectLst>
        </p:spPr>
      </p:pic>
      <p:sp>
        <p:nvSpPr>
          <p:cNvPr id="8" name="TextBox 7"/>
          <p:cNvSpPr txBox="1"/>
          <p:nvPr/>
        </p:nvSpPr>
        <p:spPr>
          <a:xfrm>
            <a:off x="628650" y="1276350"/>
            <a:ext cx="8269702" cy="707886"/>
          </a:xfrm>
          <a:prstGeom prst="rect">
            <a:avLst/>
          </a:prstGeom>
          <a:noFill/>
        </p:spPr>
        <p:txBody>
          <a:bodyPr wrap="square" rtlCol="0">
            <a:spAutoFit/>
          </a:bodyPr>
          <a:lstStyle/>
          <a:p>
            <a:r>
              <a:rPr lang="en-US" sz="2000" b="1" dirty="0">
                <a:solidFill>
                  <a:srgbClr val="00B1AE"/>
                </a:solidFill>
                <a:effectLst>
                  <a:outerShdw blurRad="38100" dist="38100" dir="2700000" algn="tl">
                    <a:srgbClr val="000000">
                      <a:alpha val="43137"/>
                    </a:srgbClr>
                  </a:outerShdw>
                </a:effectLst>
              </a:rPr>
              <a:t>BRAING GAIN PROGRAM</a:t>
            </a:r>
          </a:p>
          <a:p>
            <a:r>
              <a:rPr lang="en-US" sz="2000" b="1" dirty="0">
                <a:solidFill>
                  <a:srgbClr val="00B1AE"/>
                </a:solidFill>
              </a:rPr>
              <a:t>“Good Professors pull Good Students”</a:t>
            </a:r>
            <a:endParaRPr lang="en-US" sz="2000" dirty="0">
              <a:solidFill>
                <a:srgbClr val="585A5B"/>
              </a:solidFill>
            </a:endParaRPr>
          </a:p>
        </p:txBody>
      </p:sp>
      <p:sp>
        <p:nvSpPr>
          <p:cNvPr id="9" name="Rectangle 8"/>
          <p:cNvSpPr/>
          <p:nvPr/>
        </p:nvSpPr>
        <p:spPr>
          <a:xfrm>
            <a:off x="628650" y="2706218"/>
            <a:ext cx="4686300" cy="1754326"/>
          </a:xfrm>
          <a:prstGeom prst="rect">
            <a:avLst/>
          </a:prstGeom>
        </p:spPr>
        <p:txBody>
          <a:bodyPr wrap="square">
            <a:spAutoFit/>
          </a:bodyPr>
          <a:lstStyle/>
          <a:p>
            <a:r>
              <a:rPr lang="en-US" dirty="0">
                <a:solidFill>
                  <a:srgbClr val="585A5B"/>
                </a:solidFill>
              </a:rPr>
              <a:t>This program includes the involvement of the selected group of professors and fellows in teaching and/or research activities not only by being present in Albania, but also by contributing in distance from the country they are living and working.</a:t>
            </a:r>
          </a:p>
        </p:txBody>
      </p:sp>
    </p:spTree>
    <p:extLst>
      <p:ext uri="{BB962C8B-B14F-4D97-AF65-F5344CB8AC3E}">
        <p14:creationId xmlns:p14="http://schemas.microsoft.com/office/powerpoint/2010/main" val="2904732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638175" y="1265594"/>
            <a:ext cx="8269702" cy="400110"/>
          </a:xfrm>
          <a:prstGeom prst="rect">
            <a:avLst/>
          </a:prstGeom>
          <a:noFill/>
        </p:spPr>
        <p:txBody>
          <a:bodyPr wrap="square" rtlCol="0">
            <a:spAutoFit/>
          </a:bodyPr>
          <a:lstStyle/>
          <a:p>
            <a:r>
              <a:rPr lang="en-US" sz="2000" b="1" dirty="0">
                <a:solidFill>
                  <a:schemeClr val="bg2"/>
                </a:solidFill>
                <a:effectLst>
                  <a:outerShdw blurRad="38100" dist="38100" dir="2700000" algn="tl">
                    <a:srgbClr val="000000">
                      <a:alpha val="43137"/>
                    </a:srgbClr>
                  </a:outerShdw>
                </a:effectLst>
              </a:rPr>
              <a:t>TECHNOLOGY CENTER OF EXCELLENCE</a:t>
            </a:r>
            <a:endParaRPr lang="en-US" sz="2000" dirty="0">
              <a:solidFill>
                <a:schemeClr val="bg2"/>
              </a:solidFill>
              <a:effectLst>
                <a:outerShdw blurRad="38100" dist="38100" dir="2700000" algn="tl">
                  <a:srgbClr val="000000">
                    <a:alpha val="43137"/>
                  </a:srgbClr>
                </a:outerShdw>
              </a:effectLst>
            </a:endParaRPr>
          </a:p>
        </p:txBody>
      </p:sp>
      <p:sp>
        <p:nvSpPr>
          <p:cNvPr id="2" name="Rectangle 1"/>
          <p:cNvSpPr/>
          <p:nvPr/>
        </p:nvSpPr>
        <p:spPr>
          <a:xfrm>
            <a:off x="638175" y="1971675"/>
            <a:ext cx="3990975" cy="3476626"/>
          </a:xfrm>
          <a:prstGeom prst="rect">
            <a:avLst/>
          </a:prstGeom>
          <a:solidFill>
            <a:srgbClr val="231F2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Western Balkans University in cooperation with the Israeli company Gold N’ Links has established the “Technology Center of Excellence”.</a:t>
            </a:r>
          </a:p>
        </p:txBody>
      </p:sp>
    </p:spTree>
    <p:extLst>
      <p:ext uri="{BB962C8B-B14F-4D97-AF65-F5344CB8AC3E}">
        <p14:creationId xmlns:p14="http://schemas.microsoft.com/office/powerpoint/2010/main" val="396958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638175" y="1265594"/>
            <a:ext cx="8269702" cy="400110"/>
          </a:xfrm>
          <a:prstGeom prst="rect">
            <a:avLst/>
          </a:prstGeom>
          <a:noFill/>
        </p:spPr>
        <p:txBody>
          <a:bodyPr wrap="square" rtlCol="0">
            <a:spAutoFit/>
          </a:bodyPr>
          <a:lstStyle/>
          <a:p>
            <a:r>
              <a:rPr lang="en-US" sz="2000" b="1" dirty="0">
                <a:solidFill>
                  <a:schemeClr val="bg2"/>
                </a:solidFill>
                <a:effectLst>
                  <a:outerShdw blurRad="38100" dist="38100" dir="2700000" algn="tl">
                    <a:srgbClr val="000000">
                      <a:alpha val="43137"/>
                    </a:srgbClr>
                  </a:outerShdw>
                </a:effectLst>
              </a:rPr>
              <a:t>WBU TECHNOCITY</a:t>
            </a:r>
            <a:endParaRPr lang="en-US" sz="2000" dirty="0">
              <a:solidFill>
                <a:schemeClr val="bg2"/>
              </a:solidFill>
              <a:effectLst>
                <a:outerShdw blurRad="38100" dist="38100" dir="2700000" algn="tl">
                  <a:srgbClr val="000000">
                    <a:alpha val="43137"/>
                  </a:srgbClr>
                </a:outerShdw>
              </a:effectLst>
            </a:endParaRPr>
          </a:p>
        </p:txBody>
      </p:sp>
      <p:sp>
        <p:nvSpPr>
          <p:cNvPr id="2" name="Rectangle 1"/>
          <p:cNvSpPr/>
          <p:nvPr/>
        </p:nvSpPr>
        <p:spPr>
          <a:xfrm>
            <a:off x="638175" y="1971675"/>
            <a:ext cx="3990975" cy="3476626"/>
          </a:xfrm>
          <a:prstGeom prst="rect">
            <a:avLst/>
          </a:prstGeom>
          <a:solidFill>
            <a:srgbClr val="231F2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1600" b="1" dirty="0">
                <a:solidFill>
                  <a:schemeClr val="bg1"/>
                </a:solidFill>
              </a:rPr>
              <a:t>WBU TECHNOCITY </a:t>
            </a:r>
            <a:r>
              <a:rPr lang="en-US" sz="1600" dirty="0">
                <a:solidFill>
                  <a:schemeClr val="bg1"/>
                </a:solidFill>
              </a:rPr>
              <a:t>will be an attractive space for global companies of technology and become a big hub for these actors in Southeast Europe.</a:t>
            </a:r>
          </a:p>
          <a:p>
            <a:endParaRPr lang="en-US" sz="1600" dirty="0">
              <a:solidFill>
                <a:schemeClr val="bg1"/>
              </a:solidFill>
            </a:endParaRPr>
          </a:p>
          <a:p>
            <a:pPr marL="285750" indent="-285750">
              <a:buFont typeface="Wingdings" panose="05000000000000000000" pitchFamily="2" charset="2"/>
              <a:buChar char="Ø"/>
            </a:pPr>
            <a:r>
              <a:rPr lang="en-US" sz="1600" b="1" dirty="0">
                <a:solidFill>
                  <a:schemeClr val="bg1"/>
                </a:solidFill>
              </a:rPr>
              <a:t>TECHNOCITY</a:t>
            </a:r>
            <a:r>
              <a:rPr lang="en-US" sz="1600" dirty="0">
                <a:solidFill>
                  <a:schemeClr val="bg1"/>
                </a:solidFill>
              </a:rPr>
              <a:t> aims to give special emphasis to five target technology fields which will be developed in 2 phases:</a:t>
            </a:r>
          </a:p>
        </p:txBody>
      </p:sp>
      <p:sp>
        <p:nvSpPr>
          <p:cNvPr id="6" name="Rectangle 5"/>
          <p:cNvSpPr/>
          <p:nvPr/>
        </p:nvSpPr>
        <p:spPr>
          <a:xfrm>
            <a:off x="7753350" y="1971675"/>
            <a:ext cx="3829050" cy="3476626"/>
          </a:xfrm>
          <a:prstGeom prst="rect">
            <a:avLst/>
          </a:prstGeom>
          <a:solidFill>
            <a:srgbClr val="231F2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Phase 1</a:t>
            </a:r>
          </a:p>
          <a:p>
            <a:endParaRPr lang="en-US" sz="1400" b="1" dirty="0">
              <a:solidFill>
                <a:schemeClr val="bg1"/>
              </a:solidFill>
            </a:endParaRPr>
          </a:p>
          <a:p>
            <a:pPr marL="285750" indent="-285750">
              <a:buFont typeface="Wingdings" panose="05000000000000000000" pitchFamily="2" charset="2"/>
              <a:buChar char="Ø"/>
            </a:pPr>
            <a:r>
              <a:rPr lang="en-US" sz="1400" dirty="0">
                <a:solidFill>
                  <a:schemeClr val="bg1"/>
                </a:solidFill>
              </a:rPr>
              <a:t> Healthcare Technology </a:t>
            </a:r>
          </a:p>
          <a:p>
            <a:pPr marL="285750" indent="-285750">
              <a:buFont typeface="Wingdings" panose="05000000000000000000" pitchFamily="2" charset="2"/>
              <a:buChar char="Ø"/>
            </a:pPr>
            <a:r>
              <a:rPr lang="en-US" sz="1400" dirty="0">
                <a:solidFill>
                  <a:schemeClr val="bg1"/>
                </a:solidFill>
              </a:rPr>
              <a:t>Software Development</a:t>
            </a:r>
          </a:p>
          <a:p>
            <a:endParaRPr lang="en-US" sz="1400" b="1" dirty="0">
              <a:solidFill>
                <a:schemeClr val="bg1"/>
              </a:solidFill>
            </a:endParaRPr>
          </a:p>
          <a:p>
            <a:r>
              <a:rPr lang="en-US" sz="1400" b="1" dirty="0">
                <a:solidFill>
                  <a:schemeClr val="bg1"/>
                </a:solidFill>
              </a:rPr>
              <a:t>Phase 2</a:t>
            </a:r>
          </a:p>
          <a:p>
            <a:endParaRPr lang="en-US" sz="1400" b="1" dirty="0">
              <a:solidFill>
                <a:schemeClr val="bg1"/>
              </a:solidFill>
            </a:endParaRPr>
          </a:p>
          <a:p>
            <a:pPr marL="285750" indent="-285750">
              <a:buFont typeface="Wingdings" panose="05000000000000000000" pitchFamily="2" charset="2"/>
              <a:buChar char="Ø"/>
            </a:pPr>
            <a:r>
              <a:rPr lang="en-US" sz="1400" dirty="0">
                <a:solidFill>
                  <a:schemeClr val="bg1"/>
                </a:solidFill>
              </a:rPr>
              <a:t> Data Science and Artificial Intelligence Industry</a:t>
            </a:r>
          </a:p>
          <a:p>
            <a:pPr marL="285750" indent="-285750">
              <a:buFont typeface="Wingdings" panose="05000000000000000000" pitchFamily="2" charset="2"/>
              <a:buChar char="Ø"/>
            </a:pPr>
            <a:r>
              <a:rPr lang="en-US" sz="1400" dirty="0">
                <a:solidFill>
                  <a:schemeClr val="bg1"/>
                </a:solidFill>
              </a:rPr>
              <a:t>Extended Reality (Virtual Reality, Augmented Reality and Mixed Reality)</a:t>
            </a:r>
          </a:p>
          <a:p>
            <a:pPr marL="285750" indent="-285750">
              <a:buFont typeface="Wingdings" panose="05000000000000000000" pitchFamily="2" charset="2"/>
              <a:buChar char="Ø"/>
            </a:pPr>
            <a:r>
              <a:rPr lang="en-US" sz="1400" dirty="0">
                <a:solidFill>
                  <a:schemeClr val="bg1"/>
                </a:solidFill>
              </a:rPr>
              <a:t>Advanced Electronics</a:t>
            </a:r>
          </a:p>
        </p:txBody>
      </p:sp>
    </p:spTree>
    <p:extLst>
      <p:ext uri="{BB962C8B-B14F-4D97-AF65-F5344CB8AC3E}">
        <p14:creationId xmlns:p14="http://schemas.microsoft.com/office/powerpoint/2010/main" val="37908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90577" y="1343025"/>
            <a:ext cx="9039223" cy="1231106"/>
          </a:xfrm>
          <a:prstGeom prst="rect">
            <a:avLst/>
          </a:prstGeom>
          <a:noFill/>
        </p:spPr>
        <p:txBody>
          <a:bodyPr wrap="square" rtlCol="0">
            <a:spAutoFit/>
          </a:bodyPr>
          <a:lstStyle/>
          <a:p>
            <a:r>
              <a:rPr lang="en-US" b="1" dirty="0">
                <a:solidFill>
                  <a:srgbClr val="00B1AE"/>
                </a:solidFill>
                <a:effectLst>
                  <a:outerShdw blurRad="38100" dist="38100" dir="2700000" algn="tl">
                    <a:srgbClr val="000000">
                      <a:alpha val="43137"/>
                    </a:srgbClr>
                  </a:outerShdw>
                </a:effectLst>
              </a:rPr>
              <a:t>INTERNATIONAL PARTNERS</a:t>
            </a:r>
          </a:p>
          <a:p>
            <a:endParaRPr lang="en-US" sz="1400" dirty="0">
              <a:solidFill>
                <a:srgbClr val="585A5B"/>
              </a:solidFill>
            </a:endParaRPr>
          </a:p>
          <a:p>
            <a:r>
              <a:rPr lang="en-US" sz="1400" dirty="0">
                <a:solidFill>
                  <a:srgbClr val="585A5B"/>
                </a:solidFill>
              </a:rPr>
              <a:t>In an increasingly international academic landscape, Western Balkans University invests in sustainable strategic partnerships with international universities. Western Balkans University collaborates with them on providing joint teaching, student and staff exchange programs, research and knowledge exchange. </a:t>
            </a:r>
          </a:p>
        </p:txBody>
      </p:sp>
      <p:pic>
        <p:nvPicPr>
          <p:cNvPr id="2050" name="Picture 2" descr="University of Cambridge Logo PNG Transparent (1) – Brands Logo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680" b="35294"/>
          <a:stretch/>
        </p:blipFill>
        <p:spPr bwMode="auto">
          <a:xfrm>
            <a:off x="896859" y="2947737"/>
            <a:ext cx="2856244" cy="857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Sam Houston State University - Wikida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219" y="4631355"/>
            <a:ext cx="2876884" cy="8247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4" name="Picture 6" descr="Resources - North American Univers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9117" y="2947737"/>
            <a:ext cx="3469610" cy="857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Graz User Story | Node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9117" y="4593069"/>
            <a:ext cx="3520038" cy="8629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555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66410" y="732220"/>
            <a:ext cx="10294518" cy="646331"/>
          </a:xfrm>
          <a:prstGeom prst="rect">
            <a:avLst/>
          </a:prstGeom>
          <a:noFill/>
        </p:spPr>
        <p:txBody>
          <a:bodyPr wrap="square" rtlCol="0">
            <a:spAutoFit/>
          </a:bodyPr>
          <a:lstStyle/>
          <a:p>
            <a:pPr algn="ctr"/>
            <a:r>
              <a:rPr lang="en-US" sz="2000" b="1" dirty="0">
                <a:solidFill>
                  <a:srgbClr val="00B1AE"/>
                </a:solidFill>
                <a:effectLst>
                  <a:outerShdw blurRad="38100" dist="38100" dir="2700000" algn="tl">
                    <a:srgbClr val="000000">
                      <a:alpha val="43137"/>
                    </a:srgbClr>
                  </a:outerShdw>
                </a:effectLst>
              </a:rPr>
              <a:t>LOCAL PARTNERS</a:t>
            </a:r>
          </a:p>
          <a:p>
            <a:pPr algn="ctr"/>
            <a:endParaRPr lang="en-US" sz="1600" dirty="0">
              <a:solidFill>
                <a:srgbClr val="585A5B"/>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2437" y="2976875"/>
            <a:ext cx="2116553" cy="10241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3241" y="2047875"/>
            <a:ext cx="2362200" cy="1143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2437" y="4139920"/>
            <a:ext cx="2031451" cy="98296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501" y="4660610"/>
            <a:ext cx="2362200" cy="11430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0736" y="1745769"/>
            <a:ext cx="2362200" cy="11430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2501" y="3396413"/>
            <a:ext cx="2362200" cy="114300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2569" y="5206159"/>
            <a:ext cx="2362200" cy="114300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2501" y="2104023"/>
            <a:ext cx="2362200" cy="114300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93241" y="3299786"/>
            <a:ext cx="2362200" cy="1143000"/>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93241" y="4835073"/>
            <a:ext cx="2362200" cy="1143000"/>
          </a:xfrm>
          <a:prstGeom prst="rect">
            <a:avLst/>
          </a:prstGeom>
        </p:spPr>
      </p:pic>
    </p:spTree>
    <p:extLst>
      <p:ext uri="{BB962C8B-B14F-4D97-AF65-F5344CB8AC3E}">
        <p14:creationId xmlns:p14="http://schemas.microsoft.com/office/powerpoint/2010/main" val="231412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66410" y="732220"/>
            <a:ext cx="10294518" cy="646331"/>
          </a:xfrm>
          <a:prstGeom prst="rect">
            <a:avLst/>
          </a:prstGeom>
          <a:noFill/>
        </p:spPr>
        <p:txBody>
          <a:bodyPr wrap="square" rtlCol="0">
            <a:spAutoFit/>
          </a:bodyPr>
          <a:lstStyle/>
          <a:p>
            <a:pPr algn="ctr"/>
            <a:r>
              <a:rPr lang="en-US" sz="2000" b="1" dirty="0">
                <a:solidFill>
                  <a:srgbClr val="00B1AE"/>
                </a:solidFill>
                <a:effectLst>
                  <a:outerShdw blurRad="38100" dist="38100" dir="2700000" algn="tl">
                    <a:srgbClr val="000000">
                      <a:alpha val="43137"/>
                    </a:srgbClr>
                  </a:outerShdw>
                </a:effectLst>
              </a:rPr>
              <a:t>HOSPITALS OWNED BY WBU</a:t>
            </a:r>
          </a:p>
          <a:p>
            <a:pPr algn="ctr"/>
            <a:endParaRPr lang="en-US" sz="1600" dirty="0">
              <a:solidFill>
                <a:srgbClr val="585A5B"/>
              </a:solidFill>
              <a:effectLst>
                <a:outerShdw blurRad="38100" dist="38100" dir="2700000" algn="tl">
                  <a:srgbClr val="000000">
                    <a:alpha val="43137"/>
                  </a:srgbClr>
                </a:outerShdw>
              </a:effectLst>
            </a:endParaRPr>
          </a:p>
        </p:txBody>
      </p:sp>
      <p:pic>
        <p:nvPicPr>
          <p:cNvPr id="1026" name="Picture 2" descr="Hygeia Hospital – Elitour">
            <a:extLst>
              <a:ext uri="{FF2B5EF4-FFF2-40B4-BE49-F238E27FC236}">
                <a16:creationId xmlns:a16="http://schemas.microsoft.com/office/drawing/2014/main" id="{C8667FF3-110C-DD40-7332-370E02C0A3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09" y="1495053"/>
            <a:ext cx="4197423" cy="1933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ygeia Hospital Tirana – Medical Tourism Albania">
            <a:extLst>
              <a:ext uri="{FF2B5EF4-FFF2-40B4-BE49-F238E27FC236}">
                <a16:creationId xmlns:a16="http://schemas.microsoft.com/office/drawing/2014/main" id="{60B6E7DA-35FF-B68B-D464-65D3CC302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354" y="1495052"/>
            <a:ext cx="3203430" cy="44382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gët - Spitali Amerikan">
            <a:extLst>
              <a:ext uri="{FF2B5EF4-FFF2-40B4-BE49-F238E27FC236}">
                <a16:creationId xmlns:a16="http://schemas.microsoft.com/office/drawing/2014/main" id="{F4DDED54-7D67-81D5-E7FB-D37C35D563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0390" y="4014241"/>
            <a:ext cx="3339071" cy="19190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pitali Amerikan realizon për herë të parë në Shqipëri dhe rajon ndërhyrjen  e rrallë - Spitali Amerikan">
            <a:extLst>
              <a:ext uri="{FF2B5EF4-FFF2-40B4-BE49-F238E27FC236}">
                <a16:creationId xmlns:a16="http://schemas.microsoft.com/office/drawing/2014/main" id="{FA7BC4A2-5DFC-EC95-2038-14F6DFAE9F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0391" y="1495052"/>
            <a:ext cx="3339071" cy="22462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merican Hospital opens in Kosovo - American Hospital">
            <a:extLst>
              <a:ext uri="{FF2B5EF4-FFF2-40B4-BE49-F238E27FC236}">
                <a16:creationId xmlns:a16="http://schemas.microsoft.com/office/drawing/2014/main" id="{141BF88D-CCFE-073E-2E3E-B86E7AF53C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410" y="3570514"/>
            <a:ext cx="4197423" cy="23627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B7DF14F-669F-A1A1-52C8-59CCF4005466}"/>
              </a:ext>
            </a:extLst>
          </p:cNvPr>
          <p:cNvSpPr/>
          <p:nvPr/>
        </p:nvSpPr>
        <p:spPr>
          <a:xfrm>
            <a:off x="3747541" y="6160957"/>
            <a:ext cx="4392118" cy="2548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And many more…..</a:t>
            </a:r>
          </a:p>
        </p:txBody>
      </p:sp>
    </p:spTree>
    <p:extLst>
      <p:ext uri="{BB962C8B-B14F-4D97-AF65-F5344CB8AC3E}">
        <p14:creationId xmlns:p14="http://schemas.microsoft.com/office/powerpoint/2010/main" val="127860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0760" y="1537538"/>
            <a:ext cx="3629629" cy="20398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6465" y="4443661"/>
            <a:ext cx="1002633" cy="1002633"/>
          </a:xfrm>
          <a:prstGeom prst="rect">
            <a:avLst/>
          </a:prstGeom>
        </p:spPr>
      </p:pic>
      <p:sp>
        <p:nvSpPr>
          <p:cNvPr id="6" name="TextBox 5"/>
          <p:cNvSpPr txBox="1"/>
          <p:nvPr/>
        </p:nvSpPr>
        <p:spPr>
          <a:xfrm>
            <a:off x="5175473" y="5502442"/>
            <a:ext cx="1864613" cy="369332"/>
          </a:xfrm>
          <a:prstGeom prst="rect">
            <a:avLst/>
          </a:prstGeom>
          <a:noFill/>
        </p:spPr>
        <p:txBody>
          <a:bodyPr wrap="none" rtlCol="0">
            <a:spAutoFit/>
          </a:bodyPr>
          <a:lstStyle/>
          <a:p>
            <a:r>
              <a:rPr lang="en-US" dirty="0">
                <a:solidFill>
                  <a:schemeClr val="bg1"/>
                </a:solidFill>
              </a:rPr>
              <a:t>www.wbu.edu.al</a:t>
            </a:r>
          </a:p>
        </p:txBody>
      </p:sp>
      <p:pic>
        <p:nvPicPr>
          <p:cNvPr id="7" name="Picture 6"/>
          <p:cNvPicPr>
            <a:picLocks noChangeAspect="1"/>
          </p:cNvPicPr>
          <p:nvPr/>
        </p:nvPicPr>
        <p:blipFill>
          <a:blip r:embed="rId4"/>
          <a:stretch>
            <a:fillRect/>
          </a:stretch>
        </p:blipFill>
        <p:spPr>
          <a:xfrm>
            <a:off x="4789822" y="5927922"/>
            <a:ext cx="2774032" cy="705377"/>
          </a:xfrm>
          <a:prstGeom prst="rect">
            <a:avLst/>
          </a:prstGeom>
        </p:spPr>
      </p:pic>
    </p:spTree>
    <p:extLst>
      <p:ext uri="{BB962C8B-B14F-4D97-AF65-F5344CB8AC3E}">
        <p14:creationId xmlns:p14="http://schemas.microsoft.com/office/powerpoint/2010/main" val="3304566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60235" y="1067805"/>
            <a:ext cx="8448673" cy="677108"/>
          </a:xfrm>
          <a:prstGeom prst="rect">
            <a:avLst/>
          </a:prstGeom>
          <a:noFill/>
        </p:spPr>
        <p:txBody>
          <a:bodyPr wrap="square" rtlCol="0">
            <a:spAutoFit/>
          </a:bodyPr>
          <a:lstStyle/>
          <a:p>
            <a:r>
              <a:rPr lang="en-US" sz="2000" b="1" dirty="0">
                <a:solidFill>
                  <a:srgbClr val="00B1AE"/>
                </a:solidFill>
                <a:effectLst>
                  <a:outerShdw blurRad="38100" dist="38100" dir="2700000" algn="tl">
                    <a:srgbClr val="000000">
                      <a:alpha val="43137"/>
                    </a:srgbClr>
                  </a:outerShdw>
                </a:effectLst>
              </a:rPr>
              <a:t>WESTERN BALKANS UNIVERSITY</a:t>
            </a:r>
          </a:p>
          <a:p>
            <a:r>
              <a:rPr lang="en-US" b="1" dirty="0">
                <a:solidFill>
                  <a:srgbClr val="00B1AE"/>
                </a:solidFill>
              </a:rPr>
              <a:t>A University of The 4th Generation</a:t>
            </a:r>
          </a:p>
        </p:txBody>
      </p:sp>
      <p:sp>
        <p:nvSpPr>
          <p:cNvPr id="5" name="TextBox 4"/>
          <p:cNvSpPr txBox="1"/>
          <p:nvPr/>
        </p:nvSpPr>
        <p:spPr>
          <a:xfrm>
            <a:off x="702846" y="2205791"/>
            <a:ext cx="4655218" cy="3970318"/>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solidFill>
                  <a:srgbClr val="585A5B"/>
                </a:solidFill>
              </a:rPr>
              <a:t>The Fourth Generation University captures the idea that, firstly its mission combines research, teaching, and secondly it is an actor in the process of sustainable development co-creation, with stakeholders located within and outside its institutional boundaries.</a:t>
            </a:r>
          </a:p>
          <a:p>
            <a:pPr marL="285750" indent="-285750">
              <a:buFont typeface="Wingdings" panose="05000000000000000000" pitchFamily="2" charset="2"/>
              <a:buChar char="v"/>
            </a:pPr>
            <a:endParaRPr lang="en-US" sz="1400" dirty="0">
              <a:solidFill>
                <a:srgbClr val="585A5B"/>
              </a:solidFill>
            </a:endParaRPr>
          </a:p>
          <a:p>
            <a:pPr marL="285750" indent="-285750">
              <a:buFont typeface="Wingdings" panose="05000000000000000000" pitchFamily="2" charset="2"/>
              <a:buChar char="Ø"/>
            </a:pPr>
            <a:r>
              <a:rPr lang="en-US" sz="1400" dirty="0">
                <a:solidFill>
                  <a:srgbClr val="585A5B"/>
                </a:solidFill>
              </a:rPr>
              <a:t>Within this paradigm for growth, universities are seen as central stakeholders capable of underpinning societal transformation. Their standing allows them to prepare leaders of the future, generate knowledge that underpins sustainable economic growth and sustainability industries, transform themselves into sustainable organizations and most significantly embed sustainability as a value in regional governance systems. As such they can be key instruments of societal thought leadership and transformation.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248" y="1244268"/>
            <a:ext cx="4495800" cy="4495800"/>
          </a:xfrm>
          <a:prstGeom prst="rect">
            <a:avLst/>
          </a:prstGeom>
          <a:ln>
            <a:noFill/>
          </a:ln>
          <a:effectLst>
            <a:softEdge rad="112500"/>
          </a:effectLst>
        </p:spPr>
      </p:pic>
    </p:spTree>
    <p:extLst>
      <p:ext uri="{BB962C8B-B14F-4D97-AF65-F5344CB8AC3E}">
        <p14:creationId xmlns:p14="http://schemas.microsoft.com/office/powerpoint/2010/main" val="23357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85827" y="1304925"/>
            <a:ext cx="8077197" cy="369332"/>
          </a:xfrm>
          <a:prstGeom prst="rect">
            <a:avLst/>
          </a:prstGeom>
          <a:noFill/>
        </p:spPr>
        <p:txBody>
          <a:bodyPr wrap="square" rtlCol="0">
            <a:spAutoFit/>
          </a:bodyPr>
          <a:lstStyle/>
          <a:p>
            <a:r>
              <a:rPr lang="en-US" b="1" dirty="0">
                <a:solidFill>
                  <a:srgbClr val="00B1AE"/>
                </a:solidFill>
                <a:effectLst>
                  <a:outerShdw blurRad="38100" dist="38100" dir="2700000" algn="tl">
                    <a:srgbClr val="000000">
                      <a:alpha val="43137"/>
                    </a:srgbClr>
                  </a:outerShdw>
                </a:effectLst>
              </a:rPr>
              <a:t>VISION &amp; MISSION</a:t>
            </a:r>
          </a:p>
        </p:txBody>
      </p:sp>
      <p:sp>
        <p:nvSpPr>
          <p:cNvPr id="3" name="TextBox 2"/>
          <p:cNvSpPr txBox="1"/>
          <p:nvPr/>
        </p:nvSpPr>
        <p:spPr>
          <a:xfrm>
            <a:off x="1082844" y="2173705"/>
            <a:ext cx="4299282" cy="2462213"/>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The Vision of Western Balkans University is to have a transformative impact on society through continual innovation in education, research, creativity and entrepreneurship. </a:t>
            </a:r>
          </a:p>
          <a:p>
            <a:pPr marL="285750" indent="-285750">
              <a:buFont typeface="Wingdings" panose="05000000000000000000" pitchFamily="2" charset="2"/>
              <a:buChar char="Ø"/>
            </a:pPr>
            <a:endParaRPr lang="en-US" sz="1400" dirty="0"/>
          </a:p>
          <a:p>
            <a:pPr marL="285750" indent="-285750">
              <a:buFont typeface="Wingdings" panose="05000000000000000000" pitchFamily="2" charset="2"/>
              <a:buChar char="Ø"/>
            </a:pPr>
            <a:r>
              <a:rPr lang="en-US" sz="1400" dirty="0"/>
              <a:t>The Mission of the Western Balkans University is the education of professionals of the future, for the benefit of the individual and the society, aiming to be a promoter of economic development and health, promoting progress and innovation in Southeast Europe and beyond</a:t>
            </a:r>
          </a:p>
        </p:txBody>
      </p:sp>
    </p:spTree>
    <p:extLst>
      <p:ext uri="{BB962C8B-B14F-4D97-AF65-F5344CB8AC3E}">
        <p14:creationId xmlns:p14="http://schemas.microsoft.com/office/powerpoint/2010/main" val="91204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48468" y="1030204"/>
            <a:ext cx="5249756" cy="584775"/>
          </a:xfrm>
          <a:prstGeom prst="rect">
            <a:avLst/>
          </a:prstGeom>
          <a:noFill/>
        </p:spPr>
        <p:txBody>
          <a:bodyPr wrap="square" rtlCol="0">
            <a:spAutoFit/>
          </a:bodyPr>
          <a:lstStyle/>
          <a:p>
            <a:r>
              <a:rPr lang="en-US" b="1" dirty="0">
                <a:solidFill>
                  <a:srgbClr val="00B1AE"/>
                </a:solidFill>
                <a:effectLst>
                  <a:outerShdw blurRad="38100" dist="38100" dir="2700000" algn="tl">
                    <a:srgbClr val="000000">
                      <a:alpha val="43137"/>
                    </a:srgbClr>
                  </a:outerShdw>
                </a:effectLst>
              </a:rPr>
              <a:t>VALUES</a:t>
            </a:r>
          </a:p>
          <a:p>
            <a:endParaRPr lang="en-US" sz="1400" dirty="0">
              <a:solidFill>
                <a:srgbClr val="585A5B"/>
              </a:solidFill>
              <a:effectLst>
                <a:outerShdw blurRad="38100" dist="38100" dir="2700000" algn="tl">
                  <a:srgbClr val="000000">
                    <a:alpha val="43137"/>
                  </a:srgbClr>
                </a:outerShdw>
              </a:effectLst>
            </a:endParaRPr>
          </a:p>
        </p:txBody>
      </p:sp>
      <p:graphicFrame>
        <p:nvGraphicFramePr>
          <p:cNvPr id="4" name="Diagram 3"/>
          <p:cNvGraphicFramePr/>
          <p:nvPr>
            <p:extLst>
              <p:ext uri="{D42A27DB-BD31-4B8C-83A1-F6EECF244321}">
                <p14:modId xmlns:p14="http://schemas.microsoft.com/office/powerpoint/2010/main" val="577816831"/>
              </p:ext>
            </p:extLst>
          </p:nvPr>
        </p:nvGraphicFramePr>
        <p:xfrm>
          <a:off x="1925218" y="418374"/>
          <a:ext cx="9864726"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4564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28678" y="1428750"/>
            <a:ext cx="4818144" cy="3816429"/>
          </a:xfrm>
          <a:prstGeom prst="rect">
            <a:avLst/>
          </a:prstGeom>
          <a:noFill/>
        </p:spPr>
        <p:txBody>
          <a:bodyPr wrap="square" rtlCol="0">
            <a:spAutoFit/>
          </a:bodyPr>
          <a:lstStyle/>
          <a:p>
            <a:r>
              <a:rPr lang="en-US" b="1" dirty="0">
                <a:solidFill>
                  <a:srgbClr val="00B1AE"/>
                </a:solidFill>
                <a:effectLst>
                  <a:outerShdw blurRad="38100" dist="38100" dir="2700000" algn="tl">
                    <a:srgbClr val="000000">
                      <a:alpha val="43137"/>
                    </a:srgbClr>
                  </a:outerShdw>
                </a:effectLst>
              </a:rPr>
              <a:t>MAIN PILLARS</a:t>
            </a:r>
          </a:p>
          <a:p>
            <a:endParaRPr lang="en-US" sz="1400" dirty="0">
              <a:solidFill>
                <a:srgbClr val="585A5B"/>
              </a:solidFill>
            </a:endParaRPr>
          </a:p>
          <a:p>
            <a:r>
              <a:rPr lang="en-US" sz="1400" dirty="0">
                <a:solidFill>
                  <a:srgbClr val="585A5B"/>
                </a:solidFill>
              </a:rPr>
              <a:t>Western Balkans University is built around three key pillars: Medicine &amp; Medical Science, Economics &amp; Business and Technology &amp; Innovation. </a:t>
            </a:r>
          </a:p>
          <a:p>
            <a:endParaRPr lang="en-US" sz="1400" dirty="0">
              <a:solidFill>
                <a:srgbClr val="585A5B"/>
              </a:solidFill>
            </a:endParaRPr>
          </a:p>
          <a:p>
            <a:r>
              <a:rPr lang="en-US" sz="1400" dirty="0">
                <a:solidFill>
                  <a:srgbClr val="585A5B"/>
                </a:solidFill>
              </a:rPr>
              <a:t>Students at Western Balkans University are immersed in a technologically innovative environment, preparing them to provide medical service correctly and to take a leadership role in the modern world’s new digitally transformed landscape. </a:t>
            </a:r>
          </a:p>
          <a:p>
            <a:endParaRPr lang="en-US" sz="1400" dirty="0">
              <a:solidFill>
                <a:srgbClr val="585A5B"/>
              </a:solidFill>
            </a:endParaRPr>
          </a:p>
          <a:p>
            <a:r>
              <a:rPr lang="en-US" sz="1400" dirty="0">
                <a:solidFill>
                  <a:srgbClr val="585A5B"/>
                </a:solidFill>
              </a:rPr>
              <a:t>Western Balkans University creates an ecosystem that expands far beyond the campus. Thanks to our partnerships, students and graduates can grow and develop their innovative ideas.</a:t>
            </a:r>
          </a:p>
          <a:p>
            <a:endParaRPr lang="en-US" sz="1400" dirty="0">
              <a:solidFill>
                <a:srgbClr val="585A5B"/>
              </a:solidFill>
            </a:endParaRPr>
          </a:p>
        </p:txBody>
      </p:sp>
      <p:sp>
        <p:nvSpPr>
          <p:cNvPr id="2" name="Rectangle 1"/>
          <p:cNvSpPr/>
          <p:nvPr/>
        </p:nvSpPr>
        <p:spPr>
          <a:xfrm>
            <a:off x="6683724" y="2486525"/>
            <a:ext cx="1128781" cy="3320717"/>
          </a:xfrm>
          <a:prstGeom prst="rect">
            <a:avLst/>
          </a:prstGeom>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Rectangle 9"/>
          <p:cNvSpPr/>
          <p:nvPr/>
        </p:nvSpPr>
        <p:spPr>
          <a:xfrm>
            <a:off x="9740386" y="2486525"/>
            <a:ext cx="1120119" cy="3320716"/>
          </a:xfrm>
          <a:prstGeom prst="rect">
            <a:avLst/>
          </a:prstGeom>
          <a:solidFill>
            <a:srgbClr val="585A5B"/>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Rectangle 10"/>
          <p:cNvSpPr/>
          <p:nvPr/>
        </p:nvSpPr>
        <p:spPr>
          <a:xfrm>
            <a:off x="8205537" y="2486525"/>
            <a:ext cx="1141817" cy="3320717"/>
          </a:xfrm>
          <a:prstGeom prst="rect">
            <a:avLst/>
          </a:prstGeom>
          <a:solidFill>
            <a:srgbClr val="231F20"/>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 name="Rectangle 11"/>
          <p:cNvSpPr/>
          <p:nvPr/>
        </p:nvSpPr>
        <p:spPr>
          <a:xfrm>
            <a:off x="6727875" y="2862205"/>
            <a:ext cx="1040478" cy="2945037"/>
          </a:xfrm>
          <a:prstGeom prst="rect">
            <a:avLst/>
          </a:prstGeom>
        </p:spPr>
        <p:txBody>
          <a:bodyPr vert="wordArtVert" wrap="none">
            <a:spAutoFit/>
          </a:bodyPr>
          <a:lstStyle/>
          <a:p>
            <a:r>
              <a:rPr lang="en-US" sz="1600" b="1" dirty="0">
                <a:solidFill>
                  <a:schemeClr val="bg2"/>
                </a:solidFill>
              </a:rPr>
              <a:t>MEDICINE</a:t>
            </a:r>
          </a:p>
          <a:p>
            <a:r>
              <a:rPr lang="en-US" sz="1600" b="1" dirty="0">
                <a:solidFill>
                  <a:schemeClr val="bg2"/>
                </a:solidFill>
              </a:rPr>
              <a:t>&amp; MEDICAL </a:t>
            </a:r>
          </a:p>
          <a:p>
            <a:r>
              <a:rPr lang="en-US" sz="1600" b="1" dirty="0">
                <a:solidFill>
                  <a:schemeClr val="bg2"/>
                </a:solidFill>
              </a:rPr>
              <a:t>SCIENCES</a:t>
            </a:r>
          </a:p>
        </p:txBody>
      </p:sp>
      <p:sp>
        <p:nvSpPr>
          <p:cNvPr id="13" name="Rectangle 12"/>
          <p:cNvSpPr/>
          <p:nvPr/>
        </p:nvSpPr>
        <p:spPr>
          <a:xfrm>
            <a:off x="9922841" y="2531728"/>
            <a:ext cx="755207" cy="3230308"/>
          </a:xfrm>
          <a:prstGeom prst="rect">
            <a:avLst/>
          </a:prstGeom>
        </p:spPr>
        <p:txBody>
          <a:bodyPr vert="wordArtVert" wrap="none">
            <a:spAutoFit/>
          </a:bodyPr>
          <a:lstStyle/>
          <a:p>
            <a:r>
              <a:rPr lang="en-US" sz="1600" b="1" dirty="0">
                <a:solidFill>
                  <a:schemeClr val="bg2"/>
                </a:solidFill>
              </a:rPr>
              <a:t>TECHNOLOGY </a:t>
            </a:r>
          </a:p>
          <a:p>
            <a:r>
              <a:rPr lang="en-US" sz="1600" b="1" dirty="0">
                <a:solidFill>
                  <a:schemeClr val="bg2"/>
                </a:solidFill>
              </a:rPr>
              <a:t>&amp;INNOVATION</a:t>
            </a:r>
          </a:p>
        </p:txBody>
      </p:sp>
      <p:sp>
        <p:nvSpPr>
          <p:cNvPr id="14" name="Rectangle 13"/>
          <p:cNvSpPr/>
          <p:nvPr/>
        </p:nvSpPr>
        <p:spPr>
          <a:xfrm>
            <a:off x="8398841" y="2674364"/>
            <a:ext cx="755207" cy="2945037"/>
          </a:xfrm>
          <a:prstGeom prst="rect">
            <a:avLst/>
          </a:prstGeom>
        </p:spPr>
        <p:txBody>
          <a:bodyPr vert="wordArtVert" wrap="none">
            <a:spAutoFit/>
          </a:bodyPr>
          <a:lstStyle/>
          <a:p>
            <a:r>
              <a:rPr lang="en-US" sz="1600" b="1" dirty="0">
                <a:solidFill>
                  <a:schemeClr val="bg2"/>
                </a:solidFill>
              </a:rPr>
              <a:t>ECONOMICS </a:t>
            </a:r>
          </a:p>
          <a:p>
            <a:r>
              <a:rPr lang="en-US" sz="1600" b="1" dirty="0">
                <a:solidFill>
                  <a:schemeClr val="bg2"/>
                </a:solidFill>
              </a:rPr>
              <a:t>&amp;BUSINESS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8929" y="881047"/>
            <a:ext cx="2235948" cy="1256603"/>
          </a:xfrm>
          <a:prstGeom prst="rect">
            <a:avLst/>
          </a:prstGeom>
        </p:spPr>
      </p:pic>
    </p:spTree>
    <p:extLst>
      <p:ext uri="{BB962C8B-B14F-4D97-AF65-F5344CB8AC3E}">
        <p14:creationId xmlns:p14="http://schemas.microsoft.com/office/powerpoint/2010/main" val="399701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19152" y="1023650"/>
            <a:ext cx="10610847" cy="1354217"/>
          </a:xfrm>
          <a:prstGeom prst="rect">
            <a:avLst/>
          </a:prstGeom>
          <a:noFill/>
        </p:spPr>
        <p:txBody>
          <a:bodyPr wrap="square" rtlCol="0">
            <a:spAutoFit/>
          </a:bodyPr>
          <a:lstStyle/>
          <a:p>
            <a:pPr algn="ctr"/>
            <a:r>
              <a:rPr lang="en-US" b="1" dirty="0">
                <a:solidFill>
                  <a:srgbClr val="00B1AE"/>
                </a:solidFill>
              </a:rPr>
              <a:t>WESTERN BALKANS UNIVERSITY</a:t>
            </a:r>
          </a:p>
          <a:p>
            <a:pPr algn="ctr"/>
            <a:r>
              <a:rPr lang="en-US" b="1" dirty="0">
                <a:solidFill>
                  <a:srgbClr val="00B1AE"/>
                </a:solidFill>
              </a:rPr>
              <a:t>is established under a special framework of cooperation with American Hospitals group </a:t>
            </a:r>
          </a:p>
          <a:p>
            <a:pPr algn="ctr"/>
            <a:r>
              <a:rPr lang="en-US" b="1" dirty="0">
                <a:solidFill>
                  <a:srgbClr val="00B1AE"/>
                </a:solidFill>
              </a:rPr>
              <a:t>in Albania and Kosovo and International Hygeia Hospital in Tirana.</a:t>
            </a:r>
          </a:p>
          <a:p>
            <a:pPr algn="ctr"/>
            <a:endParaRPr lang="en-US" sz="1400" dirty="0">
              <a:solidFill>
                <a:srgbClr val="585A5B"/>
              </a:solidFill>
            </a:endParaRPr>
          </a:p>
          <a:p>
            <a:pPr algn="ctr"/>
            <a:endParaRPr lang="en-US" sz="1400" dirty="0">
              <a:solidFill>
                <a:srgbClr val="585A5B"/>
              </a:solidFill>
            </a:endParaRPr>
          </a:p>
        </p:txBody>
      </p:sp>
      <p:sp>
        <p:nvSpPr>
          <p:cNvPr id="12" name="Rectangle 11"/>
          <p:cNvSpPr/>
          <p:nvPr/>
        </p:nvSpPr>
        <p:spPr>
          <a:xfrm>
            <a:off x="7142584" y="2892976"/>
            <a:ext cx="505651" cy="2660215"/>
          </a:xfrm>
          <a:prstGeom prst="rect">
            <a:avLst/>
          </a:prstGeom>
        </p:spPr>
        <p:txBody>
          <a:bodyPr vert="wordArtVert" wrap="none">
            <a:spAutoFit/>
          </a:bodyPr>
          <a:lstStyle/>
          <a:p>
            <a:r>
              <a:rPr lang="en-US" b="1" dirty="0">
                <a:solidFill>
                  <a:schemeClr val="bg2"/>
                </a:solidFill>
              </a:rPr>
              <a:t>MEDICINE</a:t>
            </a:r>
          </a:p>
        </p:txBody>
      </p:sp>
      <p:sp>
        <p:nvSpPr>
          <p:cNvPr id="13" name="Rectangle 12"/>
          <p:cNvSpPr/>
          <p:nvPr/>
        </p:nvSpPr>
        <p:spPr>
          <a:xfrm>
            <a:off x="8474078" y="2516868"/>
            <a:ext cx="505651" cy="3302186"/>
          </a:xfrm>
          <a:prstGeom prst="rect">
            <a:avLst/>
          </a:prstGeom>
        </p:spPr>
        <p:txBody>
          <a:bodyPr vert="wordArtVert" wrap="none">
            <a:spAutoFit/>
          </a:bodyPr>
          <a:lstStyle/>
          <a:p>
            <a:r>
              <a:rPr lang="en-US" b="1" dirty="0">
                <a:solidFill>
                  <a:schemeClr val="bg2"/>
                </a:solidFill>
              </a:rPr>
              <a:t>TECHNOLOGY</a:t>
            </a:r>
          </a:p>
        </p:txBody>
      </p:sp>
      <p:sp>
        <p:nvSpPr>
          <p:cNvPr id="14" name="Rectangle 13"/>
          <p:cNvSpPr/>
          <p:nvPr/>
        </p:nvSpPr>
        <p:spPr>
          <a:xfrm>
            <a:off x="9767127" y="3064257"/>
            <a:ext cx="505651" cy="2339230"/>
          </a:xfrm>
          <a:prstGeom prst="rect">
            <a:avLst/>
          </a:prstGeom>
        </p:spPr>
        <p:txBody>
          <a:bodyPr vert="wordArtVert" wrap="none">
            <a:spAutoFit/>
          </a:bodyPr>
          <a:lstStyle/>
          <a:p>
            <a:r>
              <a:rPr lang="en-US" b="1" dirty="0">
                <a:solidFill>
                  <a:schemeClr val="bg2"/>
                </a:solidFill>
              </a:rPr>
              <a:t>ECONOMY</a:t>
            </a:r>
          </a:p>
        </p:txBody>
      </p:sp>
      <p:pic>
        <p:nvPicPr>
          <p:cNvPr id="4" name="Picture 3"/>
          <p:cNvPicPr>
            <a:picLocks noChangeAspect="1"/>
          </p:cNvPicPr>
          <p:nvPr/>
        </p:nvPicPr>
        <p:blipFill>
          <a:blip r:embed="rId3"/>
          <a:stretch>
            <a:fillRect/>
          </a:stretch>
        </p:blipFill>
        <p:spPr>
          <a:xfrm>
            <a:off x="2319337" y="2162798"/>
            <a:ext cx="7610475" cy="3656256"/>
          </a:xfrm>
          <a:prstGeom prst="rect">
            <a:avLst/>
          </a:prstGeom>
        </p:spPr>
      </p:pic>
    </p:spTree>
    <p:extLst>
      <p:ext uri="{BB962C8B-B14F-4D97-AF65-F5344CB8AC3E}">
        <p14:creationId xmlns:p14="http://schemas.microsoft.com/office/powerpoint/2010/main" val="81649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19893" y="1211441"/>
            <a:ext cx="5249756" cy="584775"/>
          </a:xfrm>
          <a:prstGeom prst="rect">
            <a:avLst/>
          </a:prstGeom>
          <a:noFill/>
        </p:spPr>
        <p:txBody>
          <a:bodyPr wrap="square" rtlCol="0">
            <a:spAutoFit/>
          </a:bodyPr>
          <a:lstStyle/>
          <a:p>
            <a:r>
              <a:rPr lang="en-US" b="1" dirty="0">
                <a:solidFill>
                  <a:srgbClr val="00B1AE"/>
                </a:solidFill>
              </a:rPr>
              <a:t>INTERNATIONAL ADVISORY BOARD</a:t>
            </a:r>
          </a:p>
          <a:p>
            <a:endParaRPr lang="en-US" sz="1400" dirty="0">
              <a:solidFill>
                <a:srgbClr val="585A5B"/>
              </a:solidFill>
            </a:endParaRPr>
          </a:p>
        </p:txBody>
      </p:sp>
      <p:sp>
        <p:nvSpPr>
          <p:cNvPr id="8" name="TextBox 7"/>
          <p:cNvSpPr txBox="1"/>
          <p:nvPr/>
        </p:nvSpPr>
        <p:spPr>
          <a:xfrm>
            <a:off x="719893" y="1796216"/>
            <a:ext cx="10195757" cy="1600438"/>
          </a:xfrm>
          <a:prstGeom prst="rect">
            <a:avLst/>
          </a:prstGeom>
          <a:noFill/>
        </p:spPr>
        <p:txBody>
          <a:bodyPr wrap="square" rtlCol="0">
            <a:spAutoFit/>
          </a:bodyPr>
          <a:lstStyle/>
          <a:p>
            <a:r>
              <a:rPr lang="en-US" sz="1400" dirty="0">
                <a:solidFill>
                  <a:srgbClr val="231F20"/>
                </a:solidFill>
              </a:rPr>
              <a:t>The International Advisory Board is an important part of the Western Balkans University. The main goal of the board is to </a:t>
            </a:r>
          </a:p>
          <a:p>
            <a:r>
              <a:rPr lang="en-US" sz="1400" dirty="0">
                <a:solidFill>
                  <a:srgbClr val="231F20"/>
                </a:solidFill>
              </a:rPr>
              <a:t>support the international recognition of the Western Balkans University and help to improve the quality of its research and </a:t>
            </a:r>
          </a:p>
          <a:p>
            <a:r>
              <a:rPr lang="en-US" sz="1400" dirty="0">
                <a:solidFill>
                  <a:srgbClr val="231F20"/>
                </a:solidFill>
              </a:rPr>
              <a:t>educational work. </a:t>
            </a:r>
          </a:p>
          <a:p>
            <a:endParaRPr lang="en-US" sz="1400" dirty="0">
              <a:solidFill>
                <a:srgbClr val="231F20"/>
              </a:solidFill>
            </a:endParaRPr>
          </a:p>
          <a:p>
            <a:r>
              <a:rPr lang="en-US" sz="1400" dirty="0">
                <a:solidFill>
                  <a:srgbClr val="231F20"/>
                </a:solidFill>
              </a:rPr>
              <a:t>The Board consists of prominent personalities worldwide such as experts in research, teaching, commerce and industry. </a:t>
            </a:r>
          </a:p>
          <a:p>
            <a:r>
              <a:rPr lang="en-US" sz="1400" dirty="0">
                <a:solidFill>
                  <a:srgbClr val="231F20"/>
                </a:solidFill>
              </a:rPr>
              <a:t>The International Advisory Board plays a pivotal role in guiding and advising the decision-making for the development of </a:t>
            </a:r>
          </a:p>
          <a:p>
            <a:r>
              <a:rPr lang="en-US" sz="1400" dirty="0">
                <a:solidFill>
                  <a:srgbClr val="231F20"/>
                </a:solidFill>
              </a:rPr>
              <a:t>the university. The board activities will contribute to the university development goals.</a:t>
            </a:r>
          </a:p>
        </p:txBody>
      </p:sp>
      <p:sp>
        <p:nvSpPr>
          <p:cNvPr id="9" name="TextBox 8"/>
          <p:cNvSpPr txBox="1"/>
          <p:nvPr/>
        </p:nvSpPr>
        <p:spPr>
          <a:xfrm>
            <a:off x="744184" y="3853616"/>
            <a:ext cx="9523766" cy="2246769"/>
          </a:xfrm>
          <a:prstGeom prst="rect">
            <a:avLst/>
          </a:prstGeom>
          <a:noFill/>
        </p:spPr>
        <p:txBody>
          <a:bodyPr wrap="square" rtlCol="0">
            <a:spAutoFit/>
          </a:bodyPr>
          <a:lstStyle/>
          <a:p>
            <a:r>
              <a:rPr lang="en-US" sz="1400" b="1" dirty="0">
                <a:solidFill>
                  <a:srgbClr val="00B1AE"/>
                </a:solidFill>
              </a:rPr>
              <a:t>Functions of the International Advisory Board</a:t>
            </a:r>
          </a:p>
          <a:p>
            <a:endParaRPr lang="en-US" sz="1400" b="1" dirty="0">
              <a:solidFill>
                <a:srgbClr val="00B1AE"/>
              </a:solidFill>
            </a:endParaRPr>
          </a:p>
          <a:p>
            <a:r>
              <a:rPr lang="en-US" sz="1400" dirty="0">
                <a:solidFill>
                  <a:srgbClr val="231F20"/>
                </a:solidFill>
              </a:rPr>
              <a:t>To advise and assist the university units on areas such as:</a:t>
            </a:r>
          </a:p>
          <a:p>
            <a:pPr lvl="1"/>
            <a:r>
              <a:rPr lang="en-US" sz="1400" dirty="0">
                <a:solidFill>
                  <a:srgbClr val="231F20"/>
                </a:solidFill>
              </a:rPr>
              <a:t>1. Developing the university goals of leadership in research and teaching;</a:t>
            </a:r>
          </a:p>
          <a:p>
            <a:pPr lvl="1"/>
            <a:r>
              <a:rPr lang="en-US" sz="1400" dirty="0">
                <a:solidFill>
                  <a:srgbClr val="231F20"/>
                </a:solidFill>
              </a:rPr>
              <a:t>2. Developing a presence within professional networks, both nationally and internationally;</a:t>
            </a:r>
          </a:p>
          <a:p>
            <a:pPr lvl="1"/>
            <a:r>
              <a:rPr lang="en-US" sz="1400" dirty="0">
                <a:solidFill>
                  <a:srgbClr val="231F20"/>
                </a:solidFill>
              </a:rPr>
              <a:t>3. New ideas and objectives;</a:t>
            </a:r>
          </a:p>
          <a:p>
            <a:pPr lvl="1"/>
            <a:r>
              <a:rPr lang="en-US" sz="1400" dirty="0">
                <a:solidFill>
                  <a:srgbClr val="231F20"/>
                </a:solidFill>
              </a:rPr>
              <a:t>4. Actively promoting the University’s research, programs and students across a wide range of networks.</a:t>
            </a:r>
          </a:p>
          <a:p>
            <a:pPr lvl="1"/>
            <a:endParaRPr lang="en-US" sz="1400" dirty="0">
              <a:solidFill>
                <a:srgbClr val="231F20"/>
              </a:solidFill>
            </a:endParaRPr>
          </a:p>
          <a:p>
            <a:pPr lvl="1"/>
            <a:r>
              <a:rPr lang="en-US" sz="1400" dirty="0">
                <a:solidFill>
                  <a:srgbClr val="231F20"/>
                </a:solidFill>
              </a:rPr>
              <a:t>The Board meets twice a year. Its composition aims to be diverse in terms of gender, geographic representation and industry sector representation to reflect the breadth of the university’s teaching and research themes.</a:t>
            </a:r>
          </a:p>
        </p:txBody>
      </p:sp>
    </p:spTree>
    <p:extLst>
      <p:ext uri="{BB962C8B-B14F-4D97-AF65-F5344CB8AC3E}">
        <p14:creationId xmlns:p14="http://schemas.microsoft.com/office/powerpoint/2010/main" val="134403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52214" y="578519"/>
            <a:ext cx="9039223" cy="369332"/>
          </a:xfrm>
          <a:prstGeom prst="rect">
            <a:avLst/>
          </a:prstGeom>
          <a:noFill/>
        </p:spPr>
        <p:txBody>
          <a:bodyPr wrap="square" rtlCol="0">
            <a:spAutoFit/>
          </a:bodyPr>
          <a:lstStyle/>
          <a:p>
            <a:r>
              <a:rPr lang="en-US" b="1" dirty="0">
                <a:solidFill>
                  <a:srgbClr val="00B1AE"/>
                </a:solidFill>
                <a:effectLst>
                  <a:outerShdw blurRad="38100" dist="38100" dir="2700000" algn="tl">
                    <a:srgbClr val="000000">
                      <a:alpha val="43137"/>
                    </a:srgbClr>
                  </a:outerShdw>
                </a:effectLst>
              </a:rPr>
              <a:t>WESTERN BALKANS UNIVERSITY IS COMPOSED AS FOLLOWING: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822" y="3916518"/>
            <a:ext cx="3481638" cy="1837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1460" y="1445155"/>
            <a:ext cx="3472365" cy="1832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214" y="1446347"/>
            <a:ext cx="3470106" cy="1831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4655" y="2528944"/>
            <a:ext cx="541733" cy="54173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0240" y="3413277"/>
            <a:ext cx="654803" cy="65480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57388" y="3469638"/>
            <a:ext cx="542079" cy="542079"/>
          </a:xfrm>
          <a:prstGeom prst="rect">
            <a:avLst/>
          </a:prstGeom>
        </p:spPr>
      </p:pic>
      <p:sp>
        <p:nvSpPr>
          <p:cNvPr id="12" name="TextBox 11"/>
          <p:cNvSpPr txBox="1"/>
          <p:nvPr/>
        </p:nvSpPr>
        <p:spPr>
          <a:xfrm>
            <a:off x="4786062" y="3300361"/>
            <a:ext cx="2858921" cy="584775"/>
          </a:xfrm>
          <a:prstGeom prst="rect">
            <a:avLst/>
          </a:prstGeom>
          <a:noFill/>
        </p:spPr>
        <p:txBody>
          <a:bodyPr wrap="square" rtlCol="0">
            <a:spAutoFit/>
          </a:bodyPr>
          <a:lstStyle/>
          <a:p>
            <a:pPr algn="ctr"/>
            <a:r>
              <a:rPr lang="en-US" sz="1600" b="1" dirty="0">
                <a:solidFill>
                  <a:srgbClr val="585A5B"/>
                </a:solidFill>
              </a:rPr>
              <a:t>Faculty of Medicine and Dental Medicine</a:t>
            </a:r>
          </a:p>
        </p:txBody>
      </p:sp>
      <p:sp>
        <p:nvSpPr>
          <p:cNvPr id="13" name="TextBox 12"/>
          <p:cNvSpPr txBox="1"/>
          <p:nvPr/>
        </p:nvSpPr>
        <p:spPr>
          <a:xfrm>
            <a:off x="811459" y="4203563"/>
            <a:ext cx="2833936" cy="584775"/>
          </a:xfrm>
          <a:prstGeom prst="rect">
            <a:avLst/>
          </a:prstGeom>
          <a:noFill/>
        </p:spPr>
        <p:txBody>
          <a:bodyPr wrap="square" rtlCol="0">
            <a:spAutoFit/>
          </a:bodyPr>
          <a:lstStyle/>
          <a:p>
            <a:pPr algn="ctr"/>
            <a:r>
              <a:rPr lang="en-US" sz="1600" b="1" dirty="0">
                <a:solidFill>
                  <a:srgbClr val="585A5B"/>
                </a:solidFill>
              </a:rPr>
              <a:t>Faculty of Technical Medical Science</a:t>
            </a:r>
          </a:p>
        </p:txBody>
      </p:sp>
      <p:sp>
        <p:nvSpPr>
          <p:cNvPr id="14" name="TextBox 13"/>
          <p:cNvSpPr txBox="1"/>
          <p:nvPr/>
        </p:nvSpPr>
        <p:spPr>
          <a:xfrm>
            <a:off x="8400673" y="4250509"/>
            <a:ext cx="2833936" cy="584775"/>
          </a:xfrm>
          <a:prstGeom prst="rect">
            <a:avLst/>
          </a:prstGeom>
          <a:noFill/>
        </p:spPr>
        <p:txBody>
          <a:bodyPr wrap="square" rtlCol="0">
            <a:spAutoFit/>
          </a:bodyPr>
          <a:lstStyle/>
          <a:p>
            <a:pPr algn="ctr"/>
            <a:r>
              <a:rPr lang="en-US" sz="1600" b="1" dirty="0">
                <a:solidFill>
                  <a:srgbClr val="585A5B"/>
                </a:solidFill>
              </a:rPr>
              <a:t>Faculty of Economics, Technology and Innovation</a:t>
            </a:r>
          </a:p>
        </p:txBody>
      </p:sp>
    </p:spTree>
    <p:extLst>
      <p:ext uri="{BB962C8B-B14F-4D97-AF65-F5344CB8AC3E}">
        <p14:creationId xmlns:p14="http://schemas.microsoft.com/office/powerpoint/2010/main" val="394640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29393" y="601579"/>
            <a:ext cx="5249756" cy="369332"/>
          </a:xfrm>
          <a:prstGeom prst="rect">
            <a:avLst/>
          </a:prstGeom>
          <a:noFill/>
        </p:spPr>
        <p:txBody>
          <a:bodyPr wrap="square" rtlCol="0">
            <a:spAutoFit/>
          </a:bodyPr>
          <a:lstStyle/>
          <a:p>
            <a:r>
              <a:rPr lang="en-US" b="1" dirty="0">
                <a:solidFill>
                  <a:srgbClr val="00B1AE"/>
                </a:solidFill>
                <a:effectLst>
                  <a:outerShdw blurRad="38100" dist="38100" dir="2700000" algn="tl">
                    <a:srgbClr val="000000">
                      <a:alpha val="43137"/>
                    </a:srgbClr>
                  </a:outerShdw>
                </a:effectLst>
              </a:rPr>
              <a:t>ACADEMIC PROGRAMS</a:t>
            </a:r>
            <a:endParaRPr lang="en-US" sz="1400" dirty="0">
              <a:solidFill>
                <a:srgbClr val="585A5B"/>
              </a:solidFill>
              <a:effectLst>
                <a:outerShdw blurRad="38100" dist="38100" dir="2700000" algn="tl">
                  <a:srgbClr val="000000">
                    <a:alpha val="43137"/>
                  </a:srgbClr>
                </a:outerShdw>
              </a:effectLst>
            </a:endParaRPr>
          </a:p>
        </p:txBody>
      </p:sp>
      <p:sp>
        <p:nvSpPr>
          <p:cNvPr id="8" name="TextBox 7"/>
          <p:cNvSpPr txBox="1"/>
          <p:nvPr/>
        </p:nvSpPr>
        <p:spPr>
          <a:xfrm>
            <a:off x="529393" y="2671183"/>
            <a:ext cx="5959639" cy="2062103"/>
          </a:xfrm>
          <a:prstGeom prst="rect">
            <a:avLst/>
          </a:prstGeom>
          <a:noFill/>
        </p:spPr>
        <p:txBody>
          <a:bodyPr wrap="square" rtlCol="0">
            <a:spAutoFit/>
          </a:bodyPr>
          <a:lstStyle/>
          <a:p>
            <a:r>
              <a:rPr lang="en-US" sz="1600" b="1" dirty="0">
                <a:solidFill>
                  <a:srgbClr val="00B1AE"/>
                </a:solidFill>
              </a:rPr>
              <a:t>Faculty of Technical Medical Sciences</a:t>
            </a:r>
          </a:p>
          <a:p>
            <a:pPr marL="285750" indent="-285750">
              <a:buFont typeface="Wingdings" panose="05000000000000000000" pitchFamily="2" charset="2"/>
              <a:buChar char="Ø"/>
            </a:pPr>
            <a:r>
              <a:rPr lang="en-US" sz="1400" dirty="0">
                <a:solidFill>
                  <a:srgbClr val="585A5B"/>
                </a:solidFill>
              </a:rPr>
              <a:t>Integrated Study Program, Master of Science in Medicine (6 Academic Years, 360 ECTS)</a:t>
            </a:r>
          </a:p>
          <a:p>
            <a:pPr marL="285750" indent="-285750">
              <a:buFont typeface="Wingdings" panose="05000000000000000000" pitchFamily="2" charset="2"/>
              <a:buChar char="Ø"/>
            </a:pPr>
            <a:r>
              <a:rPr lang="en-US" sz="1400" dirty="0">
                <a:solidFill>
                  <a:srgbClr val="585A5B"/>
                </a:solidFill>
              </a:rPr>
              <a:t>Bachelor in Nursing (3 Academic Years, 180 ECTS)</a:t>
            </a:r>
          </a:p>
          <a:p>
            <a:pPr marL="285750" indent="-285750">
              <a:buFont typeface="Wingdings" panose="05000000000000000000" pitchFamily="2" charset="2"/>
              <a:buChar char="Ø"/>
            </a:pPr>
            <a:r>
              <a:rPr lang="en-US" sz="1400" dirty="0">
                <a:solidFill>
                  <a:srgbClr val="585A5B"/>
                </a:solidFill>
              </a:rPr>
              <a:t>Bachelor in Physiotherapy (3 Academic Years, 180 ECTS)</a:t>
            </a:r>
          </a:p>
          <a:p>
            <a:pPr marL="285750" indent="-285750">
              <a:buFont typeface="Wingdings" panose="05000000000000000000" pitchFamily="2" charset="2"/>
              <a:buChar char="Ø"/>
            </a:pPr>
            <a:r>
              <a:rPr lang="en-US" sz="1400" dirty="0">
                <a:solidFill>
                  <a:srgbClr val="585A5B"/>
                </a:solidFill>
              </a:rPr>
              <a:t>Bachelor in Imaging Technician (3 Academic Years, 180 ECTS)</a:t>
            </a:r>
          </a:p>
          <a:p>
            <a:pPr marL="285750" indent="-285750">
              <a:buFont typeface="Wingdings" panose="05000000000000000000" pitchFamily="2" charset="2"/>
              <a:buChar char="Ø"/>
            </a:pPr>
            <a:r>
              <a:rPr lang="en-US" sz="1400" dirty="0">
                <a:solidFill>
                  <a:srgbClr val="585A5B"/>
                </a:solidFill>
              </a:rPr>
              <a:t>Bachelor in Midwifery (3 Academic Years, 180 ECTS)</a:t>
            </a:r>
          </a:p>
          <a:p>
            <a:pPr marL="285750" indent="-285750">
              <a:buFont typeface="Wingdings" panose="05000000000000000000" pitchFamily="2" charset="2"/>
              <a:buChar char="Ø"/>
            </a:pPr>
            <a:r>
              <a:rPr lang="en-US" sz="1400" dirty="0">
                <a:solidFill>
                  <a:srgbClr val="585A5B"/>
                </a:solidFill>
              </a:rPr>
              <a:t>Bachelor in Laboratory Technician (3 Academic Years, 180 ECTS)</a:t>
            </a:r>
          </a:p>
          <a:p>
            <a:pPr marL="285750" indent="-285750">
              <a:buFont typeface="Wingdings" panose="05000000000000000000" pitchFamily="2" charset="2"/>
              <a:buChar char="Ø"/>
            </a:pPr>
            <a:r>
              <a:rPr lang="en-US" sz="1400" dirty="0">
                <a:solidFill>
                  <a:srgbClr val="585A5B"/>
                </a:solidFill>
              </a:rPr>
              <a:t>Master of Science in Nursing (2 Academic Years, 120 ECTS)</a:t>
            </a:r>
          </a:p>
        </p:txBody>
      </p:sp>
      <p:sp>
        <p:nvSpPr>
          <p:cNvPr id="6" name="TextBox 5"/>
          <p:cNvSpPr txBox="1"/>
          <p:nvPr/>
        </p:nvSpPr>
        <p:spPr>
          <a:xfrm>
            <a:off x="529394" y="1334125"/>
            <a:ext cx="5959638" cy="1415772"/>
          </a:xfrm>
          <a:prstGeom prst="rect">
            <a:avLst/>
          </a:prstGeom>
          <a:noFill/>
        </p:spPr>
        <p:txBody>
          <a:bodyPr wrap="square" rtlCol="0">
            <a:spAutoFit/>
          </a:bodyPr>
          <a:lstStyle/>
          <a:p>
            <a:r>
              <a:rPr lang="en-US" sz="1600" b="1" dirty="0">
                <a:solidFill>
                  <a:srgbClr val="00B1AE"/>
                </a:solidFill>
              </a:rPr>
              <a:t>Faculty of Medicine and Dental Medicine</a:t>
            </a:r>
          </a:p>
          <a:p>
            <a:pPr marL="285750" indent="-285750">
              <a:buFont typeface="Wingdings" panose="05000000000000000000" pitchFamily="2" charset="2"/>
              <a:buChar char="Ø"/>
            </a:pPr>
            <a:r>
              <a:rPr lang="en-IN" sz="1400" i="0" u="none" strike="noStrike" dirty="0">
                <a:effectLst/>
                <a:latin typeface="Helvetica 45 Light" pitchFamily="2" charset="0"/>
              </a:rPr>
              <a:t>Integrated Second Cycle Program in Medicine (6 Years, 360 Credits)</a:t>
            </a:r>
            <a:endParaRPr lang="en-US" sz="1400" dirty="0">
              <a:solidFill>
                <a:srgbClr val="585A5B"/>
              </a:solidFill>
            </a:endParaRPr>
          </a:p>
          <a:p>
            <a:pPr marL="285750" indent="-285750">
              <a:buFont typeface="Wingdings" panose="05000000000000000000" pitchFamily="2" charset="2"/>
              <a:buChar char="Ø"/>
            </a:pPr>
            <a:r>
              <a:rPr lang="en-US" sz="1400" dirty="0">
                <a:solidFill>
                  <a:srgbClr val="585A5B"/>
                </a:solidFill>
              </a:rPr>
              <a:t>Integrated Study Program, Master of Science in Dentistry (5 Academic Years, 300 ECTS)</a:t>
            </a:r>
          </a:p>
          <a:p>
            <a:pPr marL="285750" indent="-285750">
              <a:buFont typeface="Wingdings" panose="05000000000000000000" pitchFamily="2" charset="2"/>
              <a:buChar char="Ø"/>
            </a:pPr>
            <a:r>
              <a:rPr lang="en-US" sz="1400" dirty="0">
                <a:solidFill>
                  <a:srgbClr val="585A5B"/>
                </a:solidFill>
              </a:rPr>
              <a:t>Bachelor in Dental Technician (3 Academic Years, 180 ECTS)</a:t>
            </a:r>
          </a:p>
          <a:p>
            <a:endParaRPr lang="en-US" sz="1400" dirty="0">
              <a:solidFill>
                <a:srgbClr val="585A5B"/>
              </a:solidFill>
            </a:endParaRPr>
          </a:p>
        </p:txBody>
      </p:sp>
    </p:spTree>
    <p:extLst>
      <p:ext uri="{BB962C8B-B14F-4D97-AF65-F5344CB8AC3E}">
        <p14:creationId xmlns:p14="http://schemas.microsoft.com/office/powerpoint/2010/main" val="4096406761"/>
      </p:ext>
    </p:extLst>
  </p:cSld>
  <p:clrMapOvr>
    <a:masterClrMapping/>
  </p:clrMapOvr>
</p:sld>
</file>

<file path=ppt/theme/theme1.xml><?xml version="1.0" encoding="utf-8"?>
<a:theme xmlns:a="http://schemas.openxmlformats.org/drawingml/2006/main" name="Office Theme">
  <a:themeElements>
    <a:clrScheme name="Custom 1">
      <a:dk1>
        <a:srgbClr val="231F20"/>
      </a:dk1>
      <a:lt1>
        <a:sysClr val="window" lastClr="FFFFFF"/>
      </a:lt1>
      <a:dk2>
        <a:srgbClr val="585A5B"/>
      </a:dk2>
      <a:lt2>
        <a:srgbClr val="FFFFFF"/>
      </a:lt2>
      <a:accent1>
        <a:srgbClr val="00B1AE"/>
      </a:accent1>
      <a:accent2>
        <a:srgbClr val="00B1AE"/>
      </a:accent2>
      <a:accent3>
        <a:srgbClr val="00B1AE"/>
      </a:accent3>
      <a:accent4>
        <a:srgbClr val="585A5B"/>
      </a:accent4>
      <a:accent5>
        <a:srgbClr val="585A5B"/>
      </a:accent5>
      <a:accent6>
        <a:srgbClr val="585A5B"/>
      </a:accent6>
      <a:hlink>
        <a:srgbClr val="231F20"/>
      </a:hlink>
      <a:folHlink>
        <a:srgbClr val="231F20"/>
      </a:folHlink>
    </a:clrScheme>
    <a:fontScheme name="WBU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1136</TotalTime>
  <Words>1137</Words>
  <Application>Microsoft Macintosh PowerPoint</Application>
  <PresentationFormat>Widescreen</PresentationFormat>
  <Paragraphs>115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Helvetica</vt:lpstr>
      <vt:lpstr>Helvetica 45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c:creator>
  <cp:lastModifiedBy>Manzoor K</cp:lastModifiedBy>
  <cp:revision>124</cp:revision>
  <dcterms:created xsi:type="dcterms:W3CDTF">2022-07-13T07:15:17Z</dcterms:created>
  <dcterms:modified xsi:type="dcterms:W3CDTF">2023-11-08T09:17:37Z</dcterms:modified>
</cp:coreProperties>
</file>