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6" r:id="rId3"/>
    <p:sldId id="275" r:id="rId4"/>
    <p:sldId id="286" r:id="rId5"/>
    <p:sldId id="265" r:id="rId6"/>
    <p:sldId id="282" r:id="rId7"/>
    <p:sldId id="268" r:id="rId8"/>
    <p:sldId id="285" r:id="rId9"/>
    <p:sldId id="274" r:id="rId10"/>
    <p:sldId id="283" r:id="rId11"/>
    <p:sldId id="261" r:id="rId12"/>
    <p:sldId id="277" r:id="rId13"/>
    <p:sldId id="278" r:id="rId14"/>
    <p:sldId id="270" r:id="rId15"/>
    <p:sldId id="269" r:id="rId16"/>
    <p:sldId id="279" r:id="rId17"/>
    <p:sldId id="280" r:id="rId18"/>
    <p:sldId id="263" r:id="rId19"/>
    <p:sldId id="272" r:id="rId20"/>
    <p:sldId id="273" r:id="rId21"/>
    <p:sldId id="264"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97" d="100"/>
          <a:sy n="97" d="100"/>
        </p:scale>
        <p:origin x="1110" y="30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iagrams/_rels/data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4" Type="http://schemas.openxmlformats.org/officeDocument/2006/relationships/image" Target="../media/image4.svg"/></Relationships>
</file>

<file path=ppt/diagrams/_rels/drawing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4" Type="http://schemas.openxmlformats.org/officeDocument/2006/relationships/image" Target="../media/image4.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1379F72-9907-438B-8F3C-B4DB3804F942}" type="doc">
      <dgm:prSet loTypeId="urn:microsoft.com/office/officeart/2018/5/layout/CenteredIconLabelDescriptionList" loCatId="icon" qsTypeId="urn:microsoft.com/office/officeart/2005/8/quickstyle/simple1" qsCatId="simple" csTypeId="urn:microsoft.com/office/officeart/2005/8/colors/accent1_2" csCatId="accent1" phldr="1"/>
      <dgm:spPr/>
      <dgm:t>
        <a:bodyPr/>
        <a:lstStyle/>
        <a:p>
          <a:endParaRPr lang="en-US"/>
        </a:p>
      </dgm:t>
    </dgm:pt>
    <dgm:pt modelId="{4A0B8959-B612-4A84-B19F-147EBA699169}">
      <dgm:prSet/>
      <dgm:spPr/>
      <dgm:t>
        <a:bodyPr/>
        <a:lstStyle/>
        <a:p>
          <a:pPr>
            <a:lnSpc>
              <a:spcPct val="100000"/>
            </a:lnSpc>
            <a:defRPr b="1"/>
          </a:pPr>
          <a:r>
            <a:rPr lang="en-US" b="1"/>
            <a:t>Above-average inflation</a:t>
          </a:r>
          <a:r>
            <a:rPr lang="en-US"/>
            <a:t>:</a:t>
          </a:r>
        </a:p>
      </dgm:t>
    </dgm:pt>
    <dgm:pt modelId="{C95501DB-3673-45E7-88A9-AE9A8CD402A9}" type="parTrans" cxnId="{260BDFF9-9040-4A84-8971-00DB425A1DDA}">
      <dgm:prSet/>
      <dgm:spPr/>
      <dgm:t>
        <a:bodyPr/>
        <a:lstStyle/>
        <a:p>
          <a:endParaRPr lang="en-US"/>
        </a:p>
      </dgm:t>
    </dgm:pt>
    <dgm:pt modelId="{E25D7C5F-E937-4CFA-BC6F-6FDD0C6FA4A4}" type="sibTrans" cxnId="{260BDFF9-9040-4A84-8971-00DB425A1DDA}">
      <dgm:prSet/>
      <dgm:spPr/>
      <dgm:t>
        <a:bodyPr/>
        <a:lstStyle/>
        <a:p>
          <a:endParaRPr lang="en-US"/>
        </a:p>
      </dgm:t>
    </dgm:pt>
    <dgm:pt modelId="{B03B8171-9BB8-4020-9DD9-8D80579F3E01}">
      <dgm:prSet/>
      <dgm:spPr/>
      <dgm:t>
        <a:bodyPr/>
        <a:lstStyle/>
        <a:p>
          <a:pPr>
            <a:lnSpc>
              <a:spcPct val="100000"/>
            </a:lnSpc>
          </a:pPr>
          <a:r>
            <a:rPr lang="en-US" dirty="0"/>
            <a:t>The 2022 Rate Study assumed 3% annual inflation (9% over three years 2022-2025)</a:t>
          </a:r>
        </a:p>
      </dgm:t>
    </dgm:pt>
    <dgm:pt modelId="{37A1D35F-33E1-4FFF-BBDA-F0718207A1BB}" type="parTrans" cxnId="{D1234DD1-E2BC-4EB5-8569-E9E056C53B32}">
      <dgm:prSet/>
      <dgm:spPr/>
      <dgm:t>
        <a:bodyPr/>
        <a:lstStyle/>
        <a:p>
          <a:endParaRPr lang="en-US"/>
        </a:p>
      </dgm:t>
    </dgm:pt>
    <dgm:pt modelId="{2B5B84B6-6319-436F-BE45-67DF992BE20B}" type="sibTrans" cxnId="{D1234DD1-E2BC-4EB5-8569-E9E056C53B32}">
      <dgm:prSet/>
      <dgm:spPr/>
      <dgm:t>
        <a:bodyPr/>
        <a:lstStyle/>
        <a:p>
          <a:endParaRPr lang="en-US"/>
        </a:p>
      </dgm:t>
    </dgm:pt>
    <dgm:pt modelId="{0003C8B9-3CC4-46AF-BC93-8E21AF6967CF}">
      <dgm:prSet/>
      <dgm:spPr/>
      <dgm:t>
        <a:bodyPr/>
        <a:lstStyle/>
        <a:p>
          <a:pPr>
            <a:lnSpc>
              <a:spcPct val="100000"/>
            </a:lnSpc>
          </a:pPr>
          <a:r>
            <a:rPr lang="en-US" dirty="0"/>
            <a:t>Actual inflation during that period was closer to </a:t>
          </a:r>
          <a:r>
            <a:rPr lang="en-US" b="1" dirty="0"/>
            <a:t>16%</a:t>
          </a:r>
          <a:r>
            <a:rPr lang="en-US" b="0" dirty="0"/>
            <a:t>(2022-2025). Just as that sharp increase stretched family budgets at home, it also put serious pressure on the District’s ability to cover rising costs for operations, maintenance, and infrastructure."</a:t>
          </a:r>
        </a:p>
      </dgm:t>
    </dgm:pt>
    <dgm:pt modelId="{97199169-12E1-4B74-B1B4-6290D6F1C006}" type="parTrans" cxnId="{98F79A2D-7447-45D0-AF24-AB580108EDE1}">
      <dgm:prSet/>
      <dgm:spPr/>
      <dgm:t>
        <a:bodyPr/>
        <a:lstStyle/>
        <a:p>
          <a:endParaRPr lang="en-US"/>
        </a:p>
      </dgm:t>
    </dgm:pt>
    <dgm:pt modelId="{417A6FB3-BF78-442F-BB1A-AE878BEAA68B}" type="sibTrans" cxnId="{98F79A2D-7447-45D0-AF24-AB580108EDE1}">
      <dgm:prSet/>
      <dgm:spPr/>
      <dgm:t>
        <a:bodyPr/>
        <a:lstStyle/>
        <a:p>
          <a:endParaRPr lang="en-US"/>
        </a:p>
      </dgm:t>
    </dgm:pt>
    <dgm:pt modelId="{B542C40D-21DB-4783-A623-DC244DB909F5}">
      <dgm:prSet/>
      <dgm:spPr/>
      <dgm:t>
        <a:bodyPr/>
        <a:lstStyle/>
        <a:p>
          <a:pPr>
            <a:lnSpc>
              <a:spcPct val="100000"/>
            </a:lnSpc>
            <a:defRPr b="1"/>
          </a:pPr>
          <a:r>
            <a:rPr lang="en-US" b="1"/>
            <a:t>Leadership turnover</a:t>
          </a:r>
          <a:r>
            <a:rPr lang="en-US"/>
            <a:t>:</a:t>
          </a:r>
        </a:p>
      </dgm:t>
    </dgm:pt>
    <dgm:pt modelId="{BD55BF22-63A3-46B6-A7FF-1094F8AB1626}" type="parTrans" cxnId="{91868315-991B-4ADC-96DF-5E28AFD93EA7}">
      <dgm:prSet/>
      <dgm:spPr/>
      <dgm:t>
        <a:bodyPr/>
        <a:lstStyle/>
        <a:p>
          <a:endParaRPr lang="en-US"/>
        </a:p>
      </dgm:t>
    </dgm:pt>
    <dgm:pt modelId="{B1A911BD-F3B8-4A75-819A-911334F8C0AC}" type="sibTrans" cxnId="{91868315-991B-4ADC-96DF-5E28AFD93EA7}">
      <dgm:prSet/>
      <dgm:spPr/>
      <dgm:t>
        <a:bodyPr/>
        <a:lstStyle/>
        <a:p>
          <a:endParaRPr lang="en-US"/>
        </a:p>
      </dgm:t>
    </dgm:pt>
    <dgm:pt modelId="{57A89FA1-6595-41DA-AB15-93CE820B599D}">
      <dgm:prSet/>
      <dgm:spPr/>
      <dgm:t>
        <a:bodyPr/>
        <a:lstStyle/>
        <a:p>
          <a:pPr>
            <a:lnSpc>
              <a:spcPct val="100000"/>
            </a:lnSpc>
          </a:pPr>
          <a:r>
            <a:rPr lang="en-US" dirty="0"/>
            <a:t>The District incurred unexpected legal and administrative costs through two General Managers leaving.</a:t>
          </a:r>
        </a:p>
      </dgm:t>
    </dgm:pt>
    <dgm:pt modelId="{D9C3C9EA-F1D3-4007-857F-7243968A04E9}" type="parTrans" cxnId="{13E6063C-FCFB-4784-9C00-F7873704C316}">
      <dgm:prSet/>
      <dgm:spPr/>
      <dgm:t>
        <a:bodyPr/>
        <a:lstStyle/>
        <a:p>
          <a:endParaRPr lang="en-US"/>
        </a:p>
      </dgm:t>
    </dgm:pt>
    <dgm:pt modelId="{56EA82B0-385E-49A5-9B1E-0793E672B83D}" type="sibTrans" cxnId="{13E6063C-FCFB-4784-9C00-F7873704C316}">
      <dgm:prSet/>
      <dgm:spPr/>
      <dgm:t>
        <a:bodyPr/>
        <a:lstStyle/>
        <a:p>
          <a:endParaRPr lang="en-US"/>
        </a:p>
      </dgm:t>
    </dgm:pt>
    <dgm:pt modelId="{08D8767A-01D1-44D5-8A25-844291688D71}" type="pres">
      <dgm:prSet presAssocID="{01379F72-9907-438B-8F3C-B4DB3804F942}" presName="root" presStyleCnt="0">
        <dgm:presLayoutVars>
          <dgm:dir/>
          <dgm:resizeHandles val="exact"/>
        </dgm:presLayoutVars>
      </dgm:prSet>
      <dgm:spPr/>
    </dgm:pt>
    <dgm:pt modelId="{6D0330BA-D7EB-47D4-BF6E-53D74BBE33CB}" type="pres">
      <dgm:prSet presAssocID="{4A0B8959-B612-4A84-B19F-147EBA699169}" presName="compNode" presStyleCnt="0"/>
      <dgm:spPr/>
    </dgm:pt>
    <dgm:pt modelId="{4EA2C8BD-62C4-4E23-8CC0-6F13CA11B7C1}" type="pres">
      <dgm:prSet presAssocID="{4A0B8959-B612-4A84-B19F-147EBA699169}"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Upward trend"/>
        </a:ext>
      </dgm:extLst>
    </dgm:pt>
    <dgm:pt modelId="{4933EF34-82D9-40CB-9B6D-7A949AF975CF}" type="pres">
      <dgm:prSet presAssocID="{4A0B8959-B612-4A84-B19F-147EBA699169}" presName="iconSpace" presStyleCnt="0"/>
      <dgm:spPr/>
    </dgm:pt>
    <dgm:pt modelId="{0D62DDD3-FC3B-4643-B73F-3FC2A665066E}" type="pres">
      <dgm:prSet presAssocID="{4A0B8959-B612-4A84-B19F-147EBA699169}" presName="parTx" presStyleLbl="revTx" presStyleIdx="0" presStyleCnt="4">
        <dgm:presLayoutVars>
          <dgm:chMax val="0"/>
          <dgm:chPref val="0"/>
        </dgm:presLayoutVars>
      </dgm:prSet>
      <dgm:spPr/>
    </dgm:pt>
    <dgm:pt modelId="{F9FC27D6-EEAF-40D7-B0B6-E4B2BF770020}" type="pres">
      <dgm:prSet presAssocID="{4A0B8959-B612-4A84-B19F-147EBA699169}" presName="txSpace" presStyleCnt="0"/>
      <dgm:spPr/>
    </dgm:pt>
    <dgm:pt modelId="{681CA8F2-0F58-49B9-AE18-21A5239D756F}" type="pres">
      <dgm:prSet presAssocID="{4A0B8959-B612-4A84-B19F-147EBA699169}" presName="desTx" presStyleLbl="revTx" presStyleIdx="1" presStyleCnt="4" custLinFactNeighborX="-325" custLinFactNeighborY="-8042">
        <dgm:presLayoutVars/>
      </dgm:prSet>
      <dgm:spPr/>
    </dgm:pt>
    <dgm:pt modelId="{BCE31A4C-7B8B-469B-B4BD-C9C41AAFC79B}" type="pres">
      <dgm:prSet presAssocID="{E25D7C5F-E937-4CFA-BC6F-6FDD0C6FA4A4}" presName="sibTrans" presStyleCnt="0"/>
      <dgm:spPr/>
    </dgm:pt>
    <dgm:pt modelId="{C79FB816-17C6-403F-A3B1-EE13778808D6}" type="pres">
      <dgm:prSet presAssocID="{B542C40D-21DB-4783-A623-DC244DB909F5}" presName="compNode" presStyleCnt="0"/>
      <dgm:spPr/>
    </dgm:pt>
    <dgm:pt modelId="{54956EBA-334B-4CA3-B62F-EF9730F7044E}" type="pres">
      <dgm:prSet presAssocID="{B542C40D-21DB-4783-A623-DC244DB909F5}"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Office Worker"/>
        </a:ext>
      </dgm:extLst>
    </dgm:pt>
    <dgm:pt modelId="{16C9585F-1F1D-40C3-A49C-A36F8382D887}" type="pres">
      <dgm:prSet presAssocID="{B542C40D-21DB-4783-A623-DC244DB909F5}" presName="iconSpace" presStyleCnt="0"/>
      <dgm:spPr/>
    </dgm:pt>
    <dgm:pt modelId="{1592C762-6FAB-4F0B-AA84-786D0B914DE9}" type="pres">
      <dgm:prSet presAssocID="{B542C40D-21DB-4783-A623-DC244DB909F5}" presName="parTx" presStyleLbl="revTx" presStyleIdx="2" presStyleCnt="4">
        <dgm:presLayoutVars>
          <dgm:chMax val="0"/>
          <dgm:chPref val="0"/>
        </dgm:presLayoutVars>
      </dgm:prSet>
      <dgm:spPr/>
    </dgm:pt>
    <dgm:pt modelId="{BF0BE6FC-6C6A-4DA6-A138-9F44EAC69DE4}" type="pres">
      <dgm:prSet presAssocID="{B542C40D-21DB-4783-A623-DC244DB909F5}" presName="txSpace" presStyleCnt="0"/>
      <dgm:spPr/>
    </dgm:pt>
    <dgm:pt modelId="{79242E60-6BB7-4851-81AC-92563A482BB4}" type="pres">
      <dgm:prSet presAssocID="{B542C40D-21DB-4783-A623-DC244DB909F5}" presName="desTx" presStyleLbl="revTx" presStyleIdx="3" presStyleCnt="4">
        <dgm:presLayoutVars/>
      </dgm:prSet>
      <dgm:spPr/>
    </dgm:pt>
  </dgm:ptLst>
  <dgm:cxnLst>
    <dgm:cxn modelId="{91868315-991B-4ADC-96DF-5E28AFD93EA7}" srcId="{01379F72-9907-438B-8F3C-B4DB3804F942}" destId="{B542C40D-21DB-4783-A623-DC244DB909F5}" srcOrd="1" destOrd="0" parTransId="{BD55BF22-63A3-46B6-A7FF-1094F8AB1626}" sibTransId="{B1A911BD-F3B8-4A75-819A-911334F8C0AC}"/>
    <dgm:cxn modelId="{98F79A2D-7447-45D0-AF24-AB580108EDE1}" srcId="{4A0B8959-B612-4A84-B19F-147EBA699169}" destId="{0003C8B9-3CC4-46AF-BC93-8E21AF6967CF}" srcOrd="1" destOrd="0" parTransId="{97199169-12E1-4B74-B1B4-6290D6F1C006}" sibTransId="{417A6FB3-BF78-442F-BB1A-AE878BEAA68B}"/>
    <dgm:cxn modelId="{42014130-F920-41A7-8644-0A64FA501B2F}" type="presOf" srcId="{57A89FA1-6595-41DA-AB15-93CE820B599D}" destId="{79242E60-6BB7-4851-81AC-92563A482BB4}" srcOrd="0" destOrd="0" presId="urn:microsoft.com/office/officeart/2018/5/layout/CenteredIconLabelDescriptionList"/>
    <dgm:cxn modelId="{45EAB23A-550F-4D51-AE7F-51F7CA73F52D}" type="presOf" srcId="{01379F72-9907-438B-8F3C-B4DB3804F942}" destId="{08D8767A-01D1-44D5-8A25-844291688D71}" srcOrd="0" destOrd="0" presId="urn:microsoft.com/office/officeart/2018/5/layout/CenteredIconLabelDescriptionList"/>
    <dgm:cxn modelId="{13E6063C-FCFB-4784-9C00-F7873704C316}" srcId="{B542C40D-21DB-4783-A623-DC244DB909F5}" destId="{57A89FA1-6595-41DA-AB15-93CE820B599D}" srcOrd="0" destOrd="0" parTransId="{D9C3C9EA-F1D3-4007-857F-7243968A04E9}" sibTransId="{56EA82B0-385E-49A5-9B1E-0793E672B83D}"/>
    <dgm:cxn modelId="{E172CC99-96E9-44C9-BAD3-59ACB8F038F7}" type="presOf" srcId="{0003C8B9-3CC4-46AF-BC93-8E21AF6967CF}" destId="{681CA8F2-0F58-49B9-AE18-21A5239D756F}" srcOrd="0" destOrd="1" presId="urn:microsoft.com/office/officeart/2018/5/layout/CenteredIconLabelDescriptionList"/>
    <dgm:cxn modelId="{5C69A7AD-94C8-4550-BC26-E0C29CDF97D2}" type="presOf" srcId="{B542C40D-21DB-4783-A623-DC244DB909F5}" destId="{1592C762-6FAB-4F0B-AA84-786D0B914DE9}" srcOrd="0" destOrd="0" presId="urn:microsoft.com/office/officeart/2018/5/layout/CenteredIconLabelDescriptionList"/>
    <dgm:cxn modelId="{3678DAC3-BBC3-4CAB-9B02-7632D4784413}" type="presOf" srcId="{B03B8171-9BB8-4020-9DD9-8D80579F3E01}" destId="{681CA8F2-0F58-49B9-AE18-21A5239D756F}" srcOrd="0" destOrd="0" presId="urn:microsoft.com/office/officeart/2018/5/layout/CenteredIconLabelDescriptionList"/>
    <dgm:cxn modelId="{BFA5A7CD-9F3F-40AC-838E-B37600461316}" type="presOf" srcId="{4A0B8959-B612-4A84-B19F-147EBA699169}" destId="{0D62DDD3-FC3B-4643-B73F-3FC2A665066E}" srcOrd="0" destOrd="0" presId="urn:microsoft.com/office/officeart/2018/5/layout/CenteredIconLabelDescriptionList"/>
    <dgm:cxn modelId="{D1234DD1-E2BC-4EB5-8569-E9E056C53B32}" srcId="{4A0B8959-B612-4A84-B19F-147EBA699169}" destId="{B03B8171-9BB8-4020-9DD9-8D80579F3E01}" srcOrd="0" destOrd="0" parTransId="{37A1D35F-33E1-4FFF-BBDA-F0718207A1BB}" sibTransId="{2B5B84B6-6319-436F-BE45-67DF992BE20B}"/>
    <dgm:cxn modelId="{260BDFF9-9040-4A84-8971-00DB425A1DDA}" srcId="{01379F72-9907-438B-8F3C-B4DB3804F942}" destId="{4A0B8959-B612-4A84-B19F-147EBA699169}" srcOrd="0" destOrd="0" parTransId="{C95501DB-3673-45E7-88A9-AE9A8CD402A9}" sibTransId="{E25D7C5F-E937-4CFA-BC6F-6FDD0C6FA4A4}"/>
    <dgm:cxn modelId="{C286FD38-B16B-4FCB-A370-76B3D1AC5327}" type="presParOf" srcId="{08D8767A-01D1-44D5-8A25-844291688D71}" destId="{6D0330BA-D7EB-47D4-BF6E-53D74BBE33CB}" srcOrd="0" destOrd="0" presId="urn:microsoft.com/office/officeart/2018/5/layout/CenteredIconLabelDescriptionList"/>
    <dgm:cxn modelId="{BDA0C5AD-462B-46D7-B4EE-F21067BD14E5}" type="presParOf" srcId="{6D0330BA-D7EB-47D4-BF6E-53D74BBE33CB}" destId="{4EA2C8BD-62C4-4E23-8CC0-6F13CA11B7C1}" srcOrd="0" destOrd="0" presId="urn:microsoft.com/office/officeart/2018/5/layout/CenteredIconLabelDescriptionList"/>
    <dgm:cxn modelId="{8CB8AE39-87EA-4DF3-90E3-F30978F60A32}" type="presParOf" srcId="{6D0330BA-D7EB-47D4-BF6E-53D74BBE33CB}" destId="{4933EF34-82D9-40CB-9B6D-7A949AF975CF}" srcOrd="1" destOrd="0" presId="urn:microsoft.com/office/officeart/2018/5/layout/CenteredIconLabelDescriptionList"/>
    <dgm:cxn modelId="{61B620FD-C32D-45BB-AC28-3E4924DC7188}" type="presParOf" srcId="{6D0330BA-D7EB-47D4-BF6E-53D74BBE33CB}" destId="{0D62DDD3-FC3B-4643-B73F-3FC2A665066E}" srcOrd="2" destOrd="0" presId="urn:microsoft.com/office/officeart/2018/5/layout/CenteredIconLabelDescriptionList"/>
    <dgm:cxn modelId="{2CEEB80C-4735-46E5-900F-DB654F603347}" type="presParOf" srcId="{6D0330BA-D7EB-47D4-BF6E-53D74BBE33CB}" destId="{F9FC27D6-EEAF-40D7-B0B6-E4B2BF770020}" srcOrd="3" destOrd="0" presId="urn:microsoft.com/office/officeart/2018/5/layout/CenteredIconLabelDescriptionList"/>
    <dgm:cxn modelId="{19CF9386-E84B-4900-9336-F8941575171E}" type="presParOf" srcId="{6D0330BA-D7EB-47D4-BF6E-53D74BBE33CB}" destId="{681CA8F2-0F58-49B9-AE18-21A5239D756F}" srcOrd="4" destOrd="0" presId="urn:microsoft.com/office/officeart/2018/5/layout/CenteredIconLabelDescriptionList"/>
    <dgm:cxn modelId="{36757B45-9179-4213-8EC5-51B7D59E47C5}" type="presParOf" srcId="{08D8767A-01D1-44D5-8A25-844291688D71}" destId="{BCE31A4C-7B8B-469B-B4BD-C9C41AAFC79B}" srcOrd="1" destOrd="0" presId="urn:microsoft.com/office/officeart/2018/5/layout/CenteredIconLabelDescriptionList"/>
    <dgm:cxn modelId="{8C6DF973-6BD5-4C9F-A9FE-5287ACE101A0}" type="presParOf" srcId="{08D8767A-01D1-44D5-8A25-844291688D71}" destId="{C79FB816-17C6-403F-A3B1-EE13778808D6}" srcOrd="2" destOrd="0" presId="urn:microsoft.com/office/officeart/2018/5/layout/CenteredIconLabelDescriptionList"/>
    <dgm:cxn modelId="{90EB3CA1-03FF-4FE7-A288-11249640F798}" type="presParOf" srcId="{C79FB816-17C6-403F-A3B1-EE13778808D6}" destId="{54956EBA-334B-4CA3-B62F-EF9730F7044E}" srcOrd="0" destOrd="0" presId="urn:microsoft.com/office/officeart/2018/5/layout/CenteredIconLabelDescriptionList"/>
    <dgm:cxn modelId="{91D9C1F4-2B93-4375-8030-7BEB47BB1BE3}" type="presParOf" srcId="{C79FB816-17C6-403F-A3B1-EE13778808D6}" destId="{16C9585F-1F1D-40C3-A49C-A36F8382D887}" srcOrd="1" destOrd="0" presId="urn:microsoft.com/office/officeart/2018/5/layout/CenteredIconLabelDescriptionList"/>
    <dgm:cxn modelId="{4F413B23-ED49-4059-B00E-17D26876CC84}" type="presParOf" srcId="{C79FB816-17C6-403F-A3B1-EE13778808D6}" destId="{1592C762-6FAB-4F0B-AA84-786D0B914DE9}" srcOrd="2" destOrd="0" presId="urn:microsoft.com/office/officeart/2018/5/layout/CenteredIconLabelDescriptionList"/>
    <dgm:cxn modelId="{17431B9A-200E-438C-BAA6-47DA54331447}" type="presParOf" srcId="{C79FB816-17C6-403F-A3B1-EE13778808D6}" destId="{BF0BE6FC-6C6A-4DA6-A138-9F44EAC69DE4}" srcOrd="3" destOrd="0" presId="urn:microsoft.com/office/officeart/2018/5/layout/CenteredIconLabelDescriptionList"/>
    <dgm:cxn modelId="{9CE1CFF4-6D94-4D1D-990E-A4D371B8602D}" type="presParOf" srcId="{C79FB816-17C6-403F-A3B1-EE13778808D6}" destId="{79242E60-6BB7-4851-81AC-92563A482BB4}" srcOrd="4" destOrd="0" presId="urn:microsoft.com/office/officeart/2018/5/layout/CenteredIconLabelDescrip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A2C8BD-62C4-4E23-8CC0-6F13CA11B7C1}">
      <dsp:nvSpPr>
        <dsp:cNvPr id="0" name=""/>
        <dsp:cNvSpPr/>
      </dsp:nvSpPr>
      <dsp:spPr>
        <a:xfrm>
          <a:off x="2477535" y="82206"/>
          <a:ext cx="1512000" cy="15120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D62DDD3-FC3B-4643-B73F-3FC2A665066E}">
      <dsp:nvSpPr>
        <dsp:cNvPr id="0" name=""/>
        <dsp:cNvSpPr/>
      </dsp:nvSpPr>
      <dsp:spPr>
        <a:xfrm>
          <a:off x="1073535" y="1794570"/>
          <a:ext cx="4320000" cy="648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333500">
            <a:lnSpc>
              <a:spcPct val="100000"/>
            </a:lnSpc>
            <a:spcBef>
              <a:spcPct val="0"/>
            </a:spcBef>
            <a:spcAft>
              <a:spcPct val="35000"/>
            </a:spcAft>
            <a:buNone/>
            <a:defRPr b="1"/>
          </a:pPr>
          <a:r>
            <a:rPr lang="en-US" sz="3000" b="1" kern="1200"/>
            <a:t>Above-average inflation</a:t>
          </a:r>
          <a:r>
            <a:rPr lang="en-US" sz="3000" kern="1200"/>
            <a:t>:</a:t>
          </a:r>
        </a:p>
      </dsp:txBody>
      <dsp:txXfrm>
        <a:off x="1073535" y="1794570"/>
        <a:ext cx="4320000" cy="648000"/>
      </dsp:txXfrm>
    </dsp:sp>
    <dsp:sp modelId="{681CA8F2-0F58-49B9-AE18-21A5239D756F}">
      <dsp:nvSpPr>
        <dsp:cNvPr id="0" name=""/>
        <dsp:cNvSpPr/>
      </dsp:nvSpPr>
      <dsp:spPr>
        <a:xfrm>
          <a:off x="1059495" y="2358350"/>
          <a:ext cx="4320000" cy="22060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100000"/>
            </a:lnSpc>
            <a:spcBef>
              <a:spcPct val="0"/>
            </a:spcBef>
            <a:spcAft>
              <a:spcPct val="35000"/>
            </a:spcAft>
            <a:buNone/>
          </a:pPr>
          <a:r>
            <a:rPr lang="en-US" sz="1700" kern="1200" dirty="0"/>
            <a:t>The 2022 Rate Study assumed 3% annual inflation (9% over three years 2022-2025)</a:t>
          </a:r>
        </a:p>
        <a:p>
          <a:pPr marL="0" lvl="0" indent="0" algn="ctr" defTabSz="755650">
            <a:lnSpc>
              <a:spcPct val="100000"/>
            </a:lnSpc>
            <a:spcBef>
              <a:spcPct val="0"/>
            </a:spcBef>
            <a:spcAft>
              <a:spcPct val="35000"/>
            </a:spcAft>
            <a:buNone/>
          </a:pPr>
          <a:r>
            <a:rPr lang="en-US" sz="1700" kern="1200" dirty="0"/>
            <a:t>Actual inflation during that period was closer to </a:t>
          </a:r>
          <a:r>
            <a:rPr lang="en-US" sz="1700" b="1" kern="1200" dirty="0"/>
            <a:t>16%</a:t>
          </a:r>
          <a:r>
            <a:rPr lang="en-US" sz="1700" b="0" kern="1200" dirty="0"/>
            <a:t>(2022-2025). Just as that sharp increase stretched family budgets at home, it also put serious pressure on the District’s ability to cover rising costs for operations, maintenance, and infrastructure."</a:t>
          </a:r>
        </a:p>
      </dsp:txBody>
      <dsp:txXfrm>
        <a:off x="1059495" y="2358350"/>
        <a:ext cx="4320000" cy="2206064"/>
      </dsp:txXfrm>
    </dsp:sp>
    <dsp:sp modelId="{54956EBA-334B-4CA3-B62F-EF9730F7044E}">
      <dsp:nvSpPr>
        <dsp:cNvPr id="0" name=""/>
        <dsp:cNvSpPr/>
      </dsp:nvSpPr>
      <dsp:spPr>
        <a:xfrm>
          <a:off x="7553535" y="82206"/>
          <a:ext cx="1512000" cy="15120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592C762-6FAB-4F0B-AA84-786D0B914DE9}">
      <dsp:nvSpPr>
        <dsp:cNvPr id="0" name=""/>
        <dsp:cNvSpPr/>
      </dsp:nvSpPr>
      <dsp:spPr>
        <a:xfrm>
          <a:off x="6149535" y="1794570"/>
          <a:ext cx="4320000" cy="648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333500">
            <a:lnSpc>
              <a:spcPct val="100000"/>
            </a:lnSpc>
            <a:spcBef>
              <a:spcPct val="0"/>
            </a:spcBef>
            <a:spcAft>
              <a:spcPct val="35000"/>
            </a:spcAft>
            <a:buNone/>
            <a:defRPr b="1"/>
          </a:pPr>
          <a:r>
            <a:rPr lang="en-US" sz="3000" b="1" kern="1200"/>
            <a:t>Leadership turnover</a:t>
          </a:r>
          <a:r>
            <a:rPr lang="en-US" sz="3000" kern="1200"/>
            <a:t>:</a:t>
          </a:r>
        </a:p>
      </dsp:txBody>
      <dsp:txXfrm>
        <a:off x="6149535" y="1794570"/>
        <a:ext cx="4320000" cy="648000"/>
      </dsp:txXfrm>
    </dsp:sp>
    <dsp:sp modelId="{79242E60-6BB7-4851-81AC-92563A482BB4}">
      <dsp:nvSpPr>
        <dsp:cNvPr id="0" name=""/>
        <dsp:cNvSpPr/>
      </dsp:nvSpPr>
      <dsp:spPr>
        <a:xfrm>
          <a:off x="6149535" y="2535762"/>
          <a:ext cx="4320000" cy="22060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100000"/>
            </a:lnSpc>
            <a:spcBef>
              <a:spcPct val="0"/>
            </a:spcBef>
            <a:spcAft>
              <a:spcPct val="35000"/>
            </a:spcAft>
            <a:buNone/>
          </a:pPr>
          <a:r>
            <a:rPr lang="en-US" sz="1700" kern="1200" dirty="0"/>
            <a:t>The District incurred unexpected legal and administrative costs through two General Managers leaving.</a:t>
          </a:r>
        </a:p>
      </dsp:txBody>
      <dsp:txXfrm>
        <a:off x="6149535" y="2535762"/>
        <a:ext cx="4320000" cy="2206064"/>
      </dsp:txXfrm>
    </dsp:sp>
  </dsp:spTree>
</dsp:drawing>
</file>

<file path=ppt/diagrams/layout1.xml><?xml version="1.0" encoding="utf-8"?>
<dgm:layoutDef xmlns:dgm="http://schemas.openxmlformats.org/drawingml/2006/diagram" xmlns:a="http://schemas.openxmlformats.org/drawingml/2006/main" uniqueId="urn:microsoft.com/office/officeart/2018/5/layout/CenteredIconLabelDescriptionList">
  <dgm:title val="Centered 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ctrX" for="ch" forName="iconRect" refType="w" fact="0.5"/>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25529A-0FD4-AC9B-0C61-2A6A71E8F90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061667E-0F3C-D972-DC4C-87A4FCCA62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600DE61-9A48-C017-B34D-59202913BA30}"/>
              </a:ext>
            </a:extLst>
          </p:cNvPr>
          <p:cNvSpPr>
            <a:spLocks noGrp="1"/>
          </p:cNvSpPr>
          <p:nvPr>
            <p:ph type="dt" sz="half" idx="10"/>
          </p:nvPr>
        </p:nvSpPr>
        <p:spPr/>
        <p:txBody>
          <a:bodyPr/>
          <a:lstStyle/>
          <a:p>
            <a:fld id="{B6AE2C9D-0AB3-418C-A48B-52C145741C1D}" type="datetimeFigureOut">
              <a:rPr lang="en-US" smtClean="0"/>
              <a:t>5/5/2025</a:t>
            </a:fld>
            <a:endParaRPr lang="en-US"/>
          </a:p>
        </p:txBody>
      </p:sp>
      <p:sp>
        <p:nvSpPr>
          <p:cNvPr id="5" name="Footer Placeholder 4">
            <a:extLst>
              <a:ext uri="{FF2B5EF4-FFF2-40B4-BE49-F238E27FC236}">
                <a16:creationId xmlns:a16="http://schemas.microsoft.com/office/drawing/2014/main" id="{0799E37A-4A00-C8F2-6056-60942C4775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89F3C40-3F25-1D65-3AB4-561668B20D5E}"/>
              </a:ext>
            </a:extLst>
          </p:cNvPr>
          <p:cNvSpPr>
            <a:spLocks noGrp="1"/>
          </p:cNvSpPr>
          <p:nvPr>
            <p:ph type="sldNum" sz="quarter" idx="12"/>
          </p:nvPr>
        </p:nvSpPr>
        <p:spPr/>
        <p:txBody>
          <a:bodyPr/>
          <a:lstStyle/>
          <a:p>
            <a:fld id="{0E4F3F41-A2CE-41E6-BD67-FD16E207786B}" type="slidenum">
              <a:rPr lang="en-US" smtClean="0"/>
              <a:t>‹#›</a:t>
            </a:fld>
            <a:endParaRPr lang="en-US"/>
          </a:p>
        </p:txBody>
      </p:sp>
    </p:spTree>
    <p:extLst>
      <p:ext uri="{BB962C8B-B14F-4D97-AF65-F5344CB8AC3E}">
        <p14:creationId xmlns:p14="http://schemas.microsoft.com/office/powerpoint/2010/main" val="2326276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9DCD35-54F5-BBEB-3408-ADC048EAEA1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34D3368-284B-F696-C498-0DC324F061E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D32884-13CB-13B2-8CB2-37171596B23C}"/>
              </a:ext>
            </a:extLst>
          </p:cNvPr>
          <p:cNvSpPr>
            <a:spLocks noGrp="1"/>
          </p:cNvSpPr>
          <p:nvPr>
            <p:ph type="dt" sz="half" idx="10"/>
          </p:nvPr>
        </p:nvSpPr>
        <p:spPr/>
        <p:txBody>
          <a:bodyPr/>
          <a:lstStyle/>
          <a:p>
            <a:fld id="{B6AE2C9D-0AB3-418C-A48B-52C145741C1D}" type="datetimeFigureOut">
              <a:rPr lang="en-US" smtClean="0"/>
              <a:t>5/5/2025</a:t>
            </a:fld>
            <a:endParaRPr lang="en-US"/>
          </a:p>
        </p:txBody>
      </p:sp>
      <p:sp>
        <p:nvSpPr>
          <p:cNvPr id="5" name="Footer Placeholder 4">
            <a:extLst>
              <a:ext uri="{FF2B5EF4-FFF2-40B4-BE49-F238E27FC236}">
                <a16:creationId xmlns:a16="http://schemas.microsoft.com/office/drawing/2014/main" id="{0A609758-57C8-8DD6-B74E-B00D443928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CE54DD-604E-AA54-168B-9AFAF9B1E0E0}"/>
              </a:ext>
            </a:extLst>
          </p:cNvPr>
          <p:cNvSpPr>
            <a:spLocks noGrp="1"/>
          </p:cNvSpPr>
          <p:nvPr>
            <p:ph type="sldNum" sz="quarter" idx="12"/>
          </p:nvPr>
        </p:nvSpPr>
        <p:spPr/>
        <p:txBody>
          <a:bodyPr/>
          <a:lstStyle/>
          <a:p>
            <a:fld id="{0E4F3F41-A2CE-41E6-BD67-FD16E207786B}" type="slidenum">
              <a:rPr lang="en-US" smtClean="0"/>
              <a:t>‹#›</a:t>
            </a:fld>
            <a:endParaRPr lang="en-US"/>
          </a:p>
        </p:txBody>
      </p:sp>
    </p:spTree>
    <p:extLst>
      <p:ext uri="{BB962C8B-B14F-4D97-AF65-F5344CB8AC3E}">
        <p14:creationId xmlns:p14="http://schemas.microsoft.com/office/powerpoint/2010/main" val="13323359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C6B7167-9AA5-E9AF-47AF-9233EB28A3C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65C17CF-4211-D2C1-7ADC-5A6B4A1B083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53AB3D-29D3-365D-9F40-D878ACD08ABC}"/>
              </a:ext>
            </a:extLst>
          </p:cNvPr>
          <p:cNvSpPr>
            <a:spLocks noGrp="1"/>
          </p:cNvSpPr>
          <p:nvPr>
            <p:ph type="dt" sz="half" idx="10"/>
          </p:nvPr>
        </p:nvSpPr>
        <p:spPr/>
        <p:txBody>
          <a:bodyPr/>
          <a:lstStyle/>
          <a:p>
            <a:fld id="{B6AE2C9D-0AB3-418C-A48B-52C145741C1D}" type="datetimeFigureOut">
              <a:rPr lang="en-US" smtClean="0"/>
              <a:t>5/5/2025</a:t>
            </a:fld>
            <a:endParaRPr lang="en-US"/>
          </a:p>
        </p:txBody>
      </p:sp>
      <p:sp>
        <p:nvSpPr>
          <p:cNvPr id="5" name="Footer Placeholder 4">
            <a:extLst>
              <a:ext uri="{FF2B5EF4-FFF2-40B4-BE49-F238E27FC236}">
                <a16:creationId xmlns:a16="http://schemas.microsoft.com/office/drawing/2014/main" id="{4CEC3F6B-323C-F910-68FA-8DF0FF27BD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E7A5CDF-3F77-C353-8175-71AC4064FA59}"/>
              </a:ext>
            </a:extLst>
          </p:cNvPr>
          <p:cNvSpPr>
            <a:spLocks noGrp="1"/>
          </p:cNvSpPr>
          <p:nvPr>
            <p:ph type="sldNum" sz="quarter" idx="12"/>
          </p:nvPr>
        </p:nvSpPr>
        <p:spPr/>
        <p:txBody>
          <a:bodyPr/>
          <a:lstStyle/>
          <a:p>
            <a:fld id="{0E4F3F41-A2CE-41E6-BD67-FD16E207786B}" type="slidenum">
              <a:rPr lang="en-US" smtClean="0"/>
              <a:t>‹#›</a:t>
            </a:fld>
            <a:endParaRPr lang="en-US"/>
          </a:p>
        </p:txBody>
      </p:sp>
    </p:spTree>
    <p:extLst>
      <p:ext uri="{BB962C8B-B14F-4D97-AF65-F5344CB8AC3E}">
        <p14:creationId xmlns:p14="http://schemas.microsoft.com/office/powerpoint/2010/main" val="29520964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3BEAC0-7AEC-613A-82AF-49A8F25384C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1B7AD6-4C29-CDC7-2819-53FD6ABD258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310EFF1-6B64-91C2-2ADF-B630B780A816}"/>
              </a:ext>
            </a:extLst>
          </p:cNvPr>
          <p:cNvSpPr>
            <a:spLocks noGrp="1"/>
          </p:cNvSpPr>
          <p:nvPr>
            <p:ph type="dt" sz="half" idx="10"/>
          </p:nvPr>
        </p:nvSpPr>
        <p:spPr/>
        <p:txBody>
          <a:bodyPr/>
          <a:lstStyle/>
          <a:p>
            <a:fld id="{B6AE2C9D-0AB3-418C-A48B-52C145741C1D}" type="datetimeFigureOut">
              <a:rPr lang="en-US" smtClean="0"/>
              <a:t>5/5/2025</a:t>
            </a:fld>
            <a:endParaRPr lang="en-US"/>
          </a:p>
        </p:txBody>
      </p:sp>
      <p:sp>
        <p:nvSpPr>
          <p:cNvPr id="5" name="Footer Placeholder 4">
            <a:extLst>
              <a:ext uri="{FF2B5EF4-FFF2-40B4-BE49-F238E27FC236}">
                <a16:creationId xmlns:a16="http://schemas.microsoft.com/office/drawing/2014/main" id="{D63F71D7-60CA-0493-ABBD-2AC2D54A79A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8DCADC8-432D-3D28-C7F8-96AC51DCA340}"/>
              </a:ext>
            </a:extLst>
          </p:cNvPr>
          <p:cNvSpPr>
            <a:spLocks noGrp="1"/>
          </p:cNvSpPr>
          <p:nvPr>
            <p:ph type="sldNum" sz="quarter" idx="12"/>
          </p:nvPr>
        </p:nvSpPr>
        <p:spPr/>
        <p:txBody>
          <a:bodyPr/>
          <a:lstStyle/>
          <a:p>
            <a:fld id="{0E4F3F41-A2CE-41E6-BD67-FD16E207786B}" type="slidenum">
              <a:rPr lang="en-US" smtClean="0"/>
              <a:t>‹#›</a:t>
            </a:fld>
            <a:endParaRPr lang="en-US"/>
          </a:p>
        </p:txBody>
      </p:sp>
    </p:spTree>
    <p:extLst>
      <p:ext uri="{BB962C8B-B14F-4D97-AF65-F5344CB8AC3E}">
        <p14:creationId xmlns:p14="http://schemas.microsoft.com/office/powerpoint/2010/main" val="15606049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A95131-D51E-96A1-FECD-EA8996028B7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7F7D9F8-9195-EF9C-06BE-A1AF3EB3AF6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0ABEDC1-5E58-CA98-F08C-30D49034EA25}"/>
              </a:ext>
            </a:extLst>
          </p:cNvPr>
          <p:cNvSpPr>
            <a:spLocks noGrp="1"/>
          </p:cNvSpPr>
          <p:nvPr>
            <p:ph type="dt" sz="half" idx="10"/>
          </p:nvPr>
        </p:nvSpPr>
        <p:spPr/>
        <p:txBody>
          <a:bodyPr/>
          <a:lstStyle/>
          <a:p>
            <a:fld id="{B6AE2C9D-0AB3-418C-A48B-52C145741C1D}" type="datetimeFigureOut">
              <a:rPr lang="en-US" smtClean="0"/>
              <a:t>5/5/2025</a:t>
            </a:fld>
            <a:endParaRPr lang="en-US"/>
          </a:p>
        </p:txBody>
      </p:sp>
      <p:sp>
        <p:nvSpPr>
          <p:cNvPr id="5" name="Footer Placeholder 4">
            <a:extLst>
              <a:ext uri="{FF2B5EF4-FFF2-40B4-BE49-F238E27FC236}">
                <a16:creationId xmlns:a16="http://schemas.microsoft.com/office/drawing/2014/main" id="{F4D2B47B-B91F-EC1D-7D1F-3C96DFC0DF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E3B3C2-0494-3348-E277-89E53992D15F}"/>
              </a:ext>
            </a:extLst>
          </p:cNvPr>
          <p:cNvSpPr>
            <a:spLocks noGrp="1"/>
          </p:cNvSpPr>
          <p:nvPr>
            <p:ph type="sldNum" sz="quarter" idx="12"/>
          </p:nvPr>
        </p:nvSpPr>
        <p:spPr/>
        <p:txBody>
          <a:bodyPr/>
          <a:lstStyle/>
          <a:p>
            <a:fld id="{0E4F3F41-A2CE-41E6-BD67-FD16E207786B}" type="slidenum">
              <a:rPr lang="en-US" smtClean="0"/>
              <a:t>‹#›</a:t>
            </a:fld>
            <a:endParaRPr lang="en-US"/>
          </a:p>
        </p:txBody>
      </p:sp>
    </p:spTree>
    <p:extLst>
      <p:ext uri="{BB962C8B-B14F-4D97-AF65-F5344CB8AC3E}">
        <p14:creationId xmlns:p14="http://schemas.microsoft.com/office/powerpoint/2010/main" val="1413117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D45ADB-EFC4-0B57-2DDF-FD740DD202B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16F7E70-BFED-8F44-1E2A-35C2CD7C9C6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016D161-E878-0197-7DF0-FD1BFCA87BB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A4291A6-A2E6-0C66-C6B9-5CF2D9DD0B2A}"/>
              </a:ext>
            </a:extLst>
          </p:cNvPr>
          <p:cNvSpPr>
            <a:spLocks noGrp="1"/>
          </p:cNvSpPr>
          <p:nvPr>
            <p:ph type="dt" sz="half" idx="10"/>
          </p:nvPr>
        </p:nvSpPr>
        <p:spPr/>
        <p:txBody>
          <a:bodyPr/>
          <a:lstStyle/>
          <a:p>
            <a:fld id="{B6AE2C9D-0AB3-418C-A48B-52C145741C1D}" type="datetimeFigureOut">
              <a:rPr lang="en-US" smtClean="0"/>
              <a:t>5/5/2025</a:t>
            </a:fld>
            <a:endParaRPr lang="en-US"/>
          </a:p>
        </p:txBody>
      </p:sp>
      <p:sp>
        <p:nvSpPr>
          <p:cNvPr id="6" name="Footer Placeholder 5">
            <a:extLst>
              <a:ext uri="{FF2B5EF4-FFF2-40B4-BE49-F238E27FC236}">
                <a16:creationId xmlns:a16="http://schemas.microsoft.com/office/drawing/2014/main" id="{2332E518-8142-58BB-7D0E-44F3725A4E3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0746F86-9736-DC05-260A-F7EBACA3152E}"/>
              </a:ext>
            </a:extLst>
          </p:cNvPr>
          <p:cNvSpPr>
            <a:spLocks noGrp="1"/>
          </p:cNvSpPr>
          <p:nvPr>
            <p:ph type="sldNum" sz="quarter" idx="12"/>
          </p:nvPr>
        </p:nvSpPr>
        <p:spPr/>
        <p:txBody>
          <a:bodyPr/>
          <a:lstStyle/>
          <a:p>
            <a:fld id="{0E4F3F41-A2CE-41E6-BD67-FD16E207786B}" type="slidenum">
              <a:rPr lang="en-US" smtClean="0"/>
              <a:t>‹#›</a:t>
            </a:fld>
            <a:endParaRPr lang="en-US"/>
          </a:p>
        </p:txBody>
      </p:sp>
    </p:spTree>
    <p:extLst>
      <p:ext uri="{BB962C8B-B14F-4D97-AF65-F5344CB8AC3E}">
        <p14:creationId xmlns:p14="http://schemas.microsoft.com/office/powerpoint/2010/main" val="6796944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369506-29FC-6D0C-7960-5B6ABCC9792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1B4F060-BF33-6B39-70A1-2C8ECFCBAC2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433AB59-8800-2D52-9F59-BBE65903A9D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5B6043F-5269-B562-B274-3F7E86327F7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A58C4F8-D6CF-E5B7-0611-903B456AFEE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84181A4-4356-4D3F-F820-705084F9A84A}"/>
              </a:ext>
            </a:extLst>
          </p:cNvPr>
          <p:cNvSpPr>
            <a:spLocks noGrp="1"/>
          </p:cNvSpPr>
          <p:nvPr>
            <p:ph type="dt" sz="half" idx="10"/>
          </p:nvPr>
        </p:nvSpPr>
        <p:spPr/>
        <p:txBody>
          <a:bodyPr/>
          <a:lstStyle/>
          <a:p>
            <a:fld id="{B6AE2C9D-0AB3-418C-A48B-52C145741C1D}" type="datetimeFigureOut">
              <a:rPr lang="en-US" smtClean="0"/>
              <a:t>5/5/2025</a:t>
            </a:fld>
            <a:endParaRPr lang="en-US"/>
          </a:p>
        </p:txBody>
      </p:sp>
      <p:sp>
        <p:nvSpPr>
          <p:cNvPr id="8" name="Footer Placeholder 7">
            <a:extLst>
              <a:ext uri="{FF2B5EF4-FFF2-40B4-BE49-F238E27FC236}">
                <a16:creationId xmlns:a16="http://schemas.microsoft.com/office/drawing/2014/main" id="{08C218CF-EC93-9AB4-FF7A-A084676F273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D6C6891-FAA3-71C4-38B9-51974E9DC2FB}"/>
              </a:ext>
            </a:extLst>
          </p:cNvPr>
          <p:cNvSpPr>
            <a:spLocks noGrp="1"/>
          </p:cNvSpPr>
          <p:nvPr>
            <p:ph type="sldNum" sz="quarter" idx="12"/>
          </p:nvPr>
        </p:nvSpPr>
        <p:spPr/>
        <p:txBody>
          <a:bodyPr/>
          <a:lstStyle/>
          <a:p>
            <a:fld id="{0E4F3F41-A2CE-41E6-BD67-FD16E207786B}" type="slidenum">
              <a:rPr lang="en-US" smtClean="0"/>
              <a:t>‹#›</a:t>
            </a:fld>
            <a:endParaRPr lang="en-US"/>
          </a:p>
        </p:txBody>
      </p:sp>
    </p:spTree>
    <p:extLst>
      <p:ext uri="{BB962C8B-B14F-4D97-AF65-F5344CB8AC3E}">
        <p14:creationId xmlns:p14="http://schemas.microsoft.com/office/powerpoint/2010/main" val="10240367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764CE0-4F11-ED58-9197-564CDBD2EBC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FEC306F-5A8C-9F6B-57D8-03480C694730}"/>
              </a:ext>
            </a:extLst>
          </p:cNvPr>
          <p:cNvSpPr>
            <a:spLocks noGrp="1"/>
          </p:cNvSpPr>
          <p:nvPr>
            <p:ph type="dt" sz="half" idx="10"/>
          </p:nvPr>
        </p:nvSpPr>
        <p:spPr/>
        <p:txBody>
          <a:bodyPr/>
          <a:lstStyle/>
          <a:p>
            <a:fld id="{B6AE2C9D-0AB3-418C-A48B-52C145741C1D}" type="datetimeFigureOut">
              <a:rPr lang="en-US" smtClean="0"/>
              <a:t>5/5/2025</a:t>
            </a:fld>
            <a:endParaRPr lang="en-US"/>
          </a:p>
        </p:txBody>
      </p:sp>
      <p:sp>
        <p:nvSpPr>
          <p:cNvPr id="4" name="Footer Placeholder 3">
            <a:extLst>
              <a:ext uri="{FF2B5EF4-FFF2-40B4-BE49-F238E27FC236}">
                <a16:creationId xmlns:a16="http://schemas.microsoft.com/office/drawing/2014/main" id="{CC2F28F5-55C6-957E-EFA5-57FEF8E98EE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C0A3D7E-0762-AFE7-5115-53A8B098ACDA}"/>
              </a:ext>
            </a:extLst>
          </p:cNvPr>
          <p:cNvSpPr>
            <a:spLocks noGrp="1"/>
          </p:cNvSpPr>
          <p:nvPr>
            <p:ph type="sldNum" sz="quarter" idx="12"/>
          </p:nvPr>
        </p:nvSpPr>
        <p:spPr/>
        <p:txBody>
          <a:bodyPr/>
          <a:lstStyle/>
          <a:p>
            <a:fld id="{0E4F3F41-A2CE-41E6-BD67-FD16E207786B}" type="slidenum">
              <a:rPr lang="en-US" smtClean="0"/>
              <a:t>‹#›</a:t>
            </a:fld>
            <a:endParaRPr lang="en-US"/>
          </a:p>
        </p:txBody>
      </p:sp>
    </p:spTree>
    <p:extLst>
      <p:ext uri="{BB962C8B-B14F-4D97-AF65-F5344CB8AC3E}">
        <p14:creationId xmlns:p14="http://schemas.microsoft.com/office/powerpoint/2010/main" val="3643813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E82024D-3852-13B7-C5D8-3B61CB1403EB}"/>
              </a:ext>
            </a:extLst>
          </p:cNvPr>
          <p:cNvSpPr>
            <a:spLocks noGrp="1"/>
          </p:cNvSpPr>
          <p:nvPr>
            <p:ph type="dt" sz="half" idx="10"/>
          </p:nvPr>
        </p:nvSpPr>
        <p:spPr/>
        <p:txBody>
          <a:bodyPr/>
          <a:lstStyle/>
          <a:p>
            <a:fld id="{B6AE2C9D-0AB3-418C-A48B-52C145741C1D}" type="datetimeFigureOut">
              <a:rPr lang="en-US" smtClean="0"/>
              <a:t>5/5/2025</a:t>
            </a:fld>
            <a:endParaRPr lang="en-US"/>
          </a:p>
        </p:txBody>
      </p:sp>
      <p:sp>
        <p:nvSpPr>
          <p:cNvPr id="3" name="Footer Placeholder 2">
            <a:extLst>
              <a:ext uri="{FF2B5EF4-FFF2-40B4-BE49-F238E27FC236}">
                <a16:creationId xmlns:a16="http://schemas.microsoft.com/office/drawing/2014/main" id="{5BE53FF1-76FC-47E3-93CA-E0C68215262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66A602B-AB13-265F-BD66-811AEABA50F5}"/>
              </a:ext>
            </a:extLst>
          </p:cNvPr>
          <p:cNvSpPr>
            <a:spLocks noGrp="1"/>
          </p:cNvSpPr>
          <p:nvPr>
            <p:ph type="sldNum" sz="quarter" idx="12"/>
          </p:nvPr>
        </p:nvSpPr>
        <p:spPr/>
        <p:txBody>
          <a:bodyPr/>
          <a:lstStyle/>
          <a:p>
            <a:fld id="{0E4F3F41-A2CE-41E6-BD67-FD16E207786B}" type="slidenum">
              <a:rPr lang="en-US" smtClean="0"/>
              <a:t>‹#›</a:t>
            </a:fld>
            <a:endParaRPr lang="en-US"/>
          </a:p>
        </p:txBody>
      </p:sp>
    </p:spTree>
    <p:extLst>
      <p:ext uri="{BB962C8B-B14F-4D97-AF65-F5344CB8AC3E}">
        <p14:creationId xmlns:p14="http://schemas.microsoft.com/office/powerpoint/2010/main" val="2335668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CB3023-8979-3CC4-767D-606404CA3DE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D264358-9690-1125-72F5-906B08AC40A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23FE29B-E0D2-A8D5-C5D1-5EE00210436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D0715D4-1CA2-40CD-8876-6E151D0ED449}"/>
              </a:ext>
            </a:extLst>
          </p:cNvPr>
          <p:cNvSpPr>
            <a:spLocks noGrp="1"/>
          </p:cNvSpPr>
          <p:nvPr>
            <p:ph type="dt" sz="half" idx="10"/>
          </p:nvPr>
        </p:nvSpPr>
        <p:spPr/>
        <p:txBody>
          <a:bodyPr/>
          <a:lstStyle/>
          <a:p>
            <a:fld id="{B6AE2C9D-0AB3-418C-A48B-52C145741C1D}" type="datetimeFigureOut">
              <a:rPr lang="en-US" smtClean="0"/>
              <a:t>5/5/2025</a:t>
            </a:fld>
            <a:endParaRPr lang="en-US"/>
          </a:p>
        </p:txBody>
      </p:sp>
      <p:sp>
        <p:nvSpPr>
          <p:cNvPr id="6" name="Footer Placeholder 5">
            <a:extLst>
              <a:ext uri="{FF2B5EF4-FFF2-40B4-BE49-F238E27FC236}">
                <a16:creationId xmlns:a16="http://schemas.microsoft.com/office/drawing/2014/main" id="{6B51C29B-E6A5-45BA-D6F4-8B4E8ED2A63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2614290-50D1-AFD7-167E-FD5A84342525}"/>
              </a:ext>
            </a:extLst>
          </p:cNvPr>
          <p:cNvSpPr>
            <a:spLocks noGrp="1"/>
          </p:cNvSpPr>
          <p:nvPr>
            <p:ph type="sldNum" sz="quarter" idx="12"/>
          </p:nvPr>
        </p:nvSpPr>
        <p:spPr/>
        <p:txBody>
          <a:bodyPr/>
          <a:lstStyle/>
          <a:p>
            <a:fld id="{0E4F3F41-A2CE-41E6-BD67-FD16E207786B}" type="slidenum">
              <a:rPr lang="en-US" smtClean="0"/>
              <a:t>‹#›</a:t>
            </a:fld>
            <a:endParaRPr lang="en-US"/>
          </a:p>
        </p:txBody>
      </p:sp>
    </p:spTree>
    <p:extLst>
      <p:ext uri="{BB962C8B-B14F-4D97-AF65-F5344CB8AC3E}">
        <p14:creationId xmlns:p14="http://schemas.microsoft.com/office/powerpoint/2010/main" val="5352871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EB8E48-AB1D-6F74-0A5E-0F0275E652A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9C864FF-01B0-C649-B3A7-D18310100DD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E7E5D81-7F4C-B5AA-9B08-18DBBA6C222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99F00DC-0715-4DDC-4E18-EC79ADE4CD2D}"/>
              </a:ext>
            </a:extLst>
          </p:cNvPr>
          <p:cNvSpPr>
            <a:spLocks noGrp="1"/>
          </p:cNvSpPr>
          <p:nvPr>
            <p:ph type="dt" sz="half" idx="10"/>
          </p:nvPr>
        </p:nvSpPr>
        <p:spPr/>
        <p:txBody>
          <a:bodyPr/>
          <a:lstStyle/>
          <a:p>
            <a:fld id="{B6AE2C9D-0AB3-418C-A48B-52C145741C1D}" type="datetimeFigureOut">
              <a:rPr lang="en-US" smtClean="0"/>
              <a:t>5/5/2025</a:t>
            </a:fld>
            <a:endParaRPr lang="en-US"/>
          </a:p>
        </p:txBody>
      </p:sp>
      <p:sp>
        <p:nvSpPr>
          <p:cNvPr id="6" name="Footer Placeholder 5">
            <a:extLst>
              <a:ext uri="{FF2B5EF4-FFF2-40B4-BE49-F238E27FC236}">
                <a16:creationId xmlns:a16="http://schemas.microsoft.com/office/drawing/2014/main" id="{62EA1EAF-D1A7-9D2F-FB16-F5D7E23F3D6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92F0C94-00EC-377B-162B-8858660594B6}"/>
              </a:ext>
            </a:extLst>
          </p:cNvPr>
          <p:cNvSpPr>
            <a:spLocks noGrp="1"/>
          </p:cNvSpPr>
          <p:nvPr>
            <p:ph type="sldNum" sz="quarter" idx="12"/>
          </p:nvPr>
        </p:nvSpPr>
        <p:spPr/>
        <p:txBody>
          <a:bodyPr/>
          <a:lstStyle/>
          <a:p>
            <a:fld id="{0E4F3F41-A2CE-41E6-BD67-FD16E207786B}" type="slidenum">
              <a:rPr lang="en-US" smtClean="0"/>
              <a:t>‹#›</a:t>
            </a:fld>
            <a:endParaRPr lang="en-US"/>
          </a:p>
        </p:txBody>
      </p:sp>
    </p:spTree>
    <p:extLst>
      <p:ext uri="{BB962C8B-B14F-4D97-AF65-F5344CB8AC3E}">
        <p14:creationId xmlns:p14="http://schemas.microsoft.com/office/powerpoint/2010/main" val="12929513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9495DCB-0ACF-43D2-ED3B-3B315808DED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AB5B9A3-1579-66A8-265B-1E10B14B851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AE76A0-19F7-9994-516B-0891BC9EFB5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6AE2C9D-0AB3-418C-A48B-52C145741C1D}" type="datetimeFigureOut">
              <a:rPr lang="en-US" smtClean="0"/>
              <a:t>5/5/2025</a:t>
            </a:fld>
            <a:endParaRPr lang="en-US"/>
          </a:p>
        </p:txBody>
      </p:sp>
      <p:sp>
        <p:nvSpPr>
          <p:cNvPr id="5" name="Footer Placeholder 4">
            <a:extLst>
              <a:ext uri="{FF2B5EF4-FFF2-40B4-BE49-F238E27FC236}">
                <a16:creationId xmlns:a16="http://schemas.microsoft.com/office/drawing/2014/main" id="{B3542C47-F9E2-0430-D098-40D05BB9DB5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70034E1-BD80-01AC-7445-81F5C2EE6DC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E4F3F41-A2CE-41E6-BD67-FD16E207786B}" type="slidenum">
              <a:rPr lang="en-US" smtClean="0"/>
              <a:t>‹#›</a:t>
            </a:fld>
            <a:endParaRPr lang="en-US"/>
          </a:p>
        </p:txBody>
      </p:sp>
    </p:spTree>
    <p:extLst>
      <p:ext uri="{BB962C8B-B14F-4D97-AF65-F5344CB8AC3E}">
        <p14:creationId xmlns:p14="http://schemas.microsoft.com/office/powerpoint/2010/main" val="614724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1A3C89F8-0D2F-47FF-B903-151248265F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81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5CC77EEF-9605-6774-58E0-AA7166E0F18D}"/>
              </a:ext>
            </a:extLst>
          </p:cNvPr>
          <p:cNvSpPr>
            <a:spLocks noGrp="1"/>
          </p:cNvSpPr>
          <p:nvPr>
            <p:ph type="ctrTitle"/>
          </p:nvPr>
        </p:nvSpPr>
        <p:spPr>
          <a:xfrm>
            <a:off x="3880430" y="583345"/>
            <a:ext cx="7160357" cy="4164820"/>
          </a:xfrm>
        </p:spPr>
        <p:txBody>
          <a:bodyPr anchor="t">
            <a:normAutofit/>
          </a:bodyPr>
          <a:lstStyle/>
          <a:p>
            <a:pPr algn="r"/>
            <a:r>
              <a:rPr lang="en-US" sz="7400">
                <a:solidFill>
                  <a:srgbClr val="FFFFFF"/>
                </a:solidFill>
              </a:rPr>
              <a:t>Arrowbear Park County Water District</a:t>
            </a:r>
            <a:br>
              <a:rPr lang="en-US" sz="7400">
                <a:solidFill>
                  <a:srgbClr val="FFFFFF"/>
                </a:solidFill>
              </a:rPr>
            </a:br>
            <a:r>
              <a:rPr lang="en-US" sz="7400">
                <a:solidFill>
                  <a:srgbClr val="FFFFFF"/>
                </a:solidFill>
              </a:rPr>
              <a:t>Rate Adjustment</a:t>
            </a:r>
          </a:p>
        </p:txBody>
      </p:sp>
      <p:sp>
        <p:nvSpPr>
          <p:cNvPr id="3" name="Subtitle 2">
            <a:extLst>
              <a:ext uri="{FF2B5EF4-FFF2-40B4-BE49-F238E27FC236}">
                <a16:creationId xmlns:a16="http://schemas.microsoft.com/office/drawing/2014/main" id="{6331EF2D-47AB-E731-D825-F7189F182D61}"/>
              </a:ext>
            </a:extLst>
          </p:cNvPr>
          <p:cNvSpPr>
            <a:spLocks noGrp="1"/>
          </p:cNvSpPr>
          <p:nvPr>
            <p:ph type="subTitle" idx="1"/>
          </p:nvPr>
        </p:nvSpPr>
        <p:spPr>
          <a:xfrm>
            <a:off x="1208228" y="5972174"/>
            <a:ext cx="8578699" cy="504825"/>
          </a:xfrm>
        </p:spPr>
        <p:txBody>
          <a:bodyPr>
            <a:normAutofit/>
          </a:bodyPr>
          <a:lstStyle/>
          <a:p>
            <a:pPr algn="l"/>
            <a:r>
              <a:rPr lang="en-US" sz="2000">
                <a:solidFill>
                  <a:srgbClr val="FFFFFF"/>
                </a:solidFill>
              </a:rPr>
              <a:t>2025-2030</a:t>
            </a:r>
          </a:p>
        </p:txBody>
      </p:sp>
      <p:sp>
        <p:nvSpPr>
          <p:cNvPr id="17" name="Graphic 13">
            <a:extLst>
              <a:ext uri="{FF2B5EF4-FFF2-40B4-BE49-F238E27FC236}">
                <a16:creationId xmlns:a16="http://schemas.microsoft.com/office/drawing/2014/main" id="{C5CB530E-515E-412C-9DF1-5F8FFBD6F3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4359" y="583345"/>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rgbClr val="FFFFFF"/>
          </a:solidFill>
          <a:ln w="603" cap="flat">
            <a:noFill/>
            <a:prstDash val="solid"/>
            <a:miter/>
          </a:ln>
        </p:spPr>
        <p:txBody>
          <a:bodyPr rtlCol="0" anchor="ctr"/>
          <a:lstStyle/>
          <a:p>
            <a:endParaRPr lang="en-US">
              <a:solidFill>
                <a:srgbClr val="FFFFFF"/>
              </a:solidFill>
            </a:endParaRPr>
          </a:p>
        </p:txBody>
      </p:sp>
      <p:sp>
        <p:nvSpPr>
          <p:cNvPr id="19" name="Graphic 12">
            <a:extLst>
              <a:ext uri="{FF2B5EF4-FFF2-40B4-BE49-F238E27FC236}">
                <a16:creationId xmlns:a16="http://schemas.microsoft.com/office/drawing/2014/main" id="{712D4376-A578-4FF1-94FC-245E7A6A48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33139" y="812640"/>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rgbClr val="FFFFFF"/>
          </a:solidFill>
          <a:ln w="422" cap="flat">
            <a:noFill/>
            <a:prstDash val="solid"/>
            <a:miter/>
          </a:ln>
        </p:spPr>
        <p:txBody>
          <a:bodyPr rtlCol="0" anchor="ctr"/>
          <a:lstStyle/>
          <a:p>
            <a:endParaRPr lang="en-US">
              <a:solidFill>
                <a:srgbClr val="FFFFFF"/>
              </a:solidFill>
            </a:endParaRPr>
          </a:p>
        </p:txBody>
      </p:sp>
      <p:sp>
        <p:nvSpPr>
          <p:cNvPr id="21" name="Graphic 15">
            <a:extLst>
              <a:ext uri="{FF2B5EF4-FFF2-40B4-BE49-F238E27FC236}">
                <a16:creationId xmlns:a16="http://schemas.microsoft.com/office/drawing/2014/main" id="{AEA7509D-F04F-40CB-A0B3-EEF16499C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58819" y="1037066"/>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rgbClr val="FFFFFF"/>
          </a:solidFill>
          <a:ln w="610" cap="flat">
            <a:noFill/>
            <a:prstDash val="solid"/>
            <a:miter/>
          </a:ln>
        </p:spPr>
        <p:txBody>
          <a:bodyPr rtlCol="0" anchor="ctr"/>
          <a:lstStyle/>
          <a:p>
            <a:endParaRPr lang="en-US">
              <a:solidFill>
                <a:srgbClr val="FFFFFF"/>
              </a:solidFill>
            </a:endParaRPr>
          </a:p>
        </p:txBody>
      </p:sp>
      <p:cxnSp>
        <p:nvCxnSpPr>
          <p:cNvPr id="23" name="Straight Connector 22">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56114" y="3503032"/>
            <a:ext cx="0" cy="3346090"/>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sp>
        <p:nvSpPr>
          <p:cNvPr id="25" name="Graphic 22">
            <a:extLst>
              <a:ext uri="{FF2B5EF4-FFF2-40B4-BE49-F238E27FC236}">
                <a16:creationId xmlns:a16="http://schemas.microsoft.com/office/drawing/2014/main" id="{508BEF50-7B1E-49A4-BC19-5F4F1D755E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36425" y="5636680"/>
            <a:ext cx="151536" cy="151536"/>
          </a:xfrm>
          <a:custGeom>
            <a:avLst/>
            <a:gdLst>
              <a:gd name="connsiteX0" fmla="*/ 141251 w 151536"/>
              <a:gd name="connsiteY0" fmla="*/ 65483 h 151536"/>
              <a:gd name="connsiteX1" fmla="*/ 86053 w 151536"/>
              <a:gd name="connsiteY1" fmla="*/ 65483 h 151536"/>
              <a:gd name="connsiteX2" fmla="*/ 86053 w 151536"/>
              <a:gd name="connsiteY2" fmla="*/ 10285 h 151536"/>
              <a:gd name="connsiteX3" fmla="*/ 75768 w 151536"/>
              <a:gd name="connsiteY3" fmla="*/ 0 h 151536"/>
              <a:gd name="connsiteX4" fmla="*/ 65483 w 151536"/>
              <a:gd name="connsiteY4" fmla="*/ 10285 h 151536"/>
              <a:gd name="connsiteX5" fmla="*/ 65483 w 151536"/>
              <a:gd name="connsiteY5" fmla="*/ 65483 h 151536"/>
              <a:gd name="connsiteX6" fmla="*/ 10285 w 151536"/>
              <a:gd name="connsiteY6" fmla="*/ 65483 h 151536"/>
              <a:gd name="connsiteX7" fmla="*/ 0 w 151536"/>
              <a:gd name="connsiteY7" fmla="*/ 75768 h 151536"/>
              <a:gd name="connsiteX8" fmla="*/ 10285 w 151536"/>
              <a:gd name="connsiteY8" fmla="*/ 86053 h 151536"/>
              <a:gd name="connsiteX9" fmla="*/ 65483 w 151536"/>
              <a:gd name="connsiteY9" fmla="*/ 86053 h 151536"/>
              <a:gd name="connsiteX10" fmla="*/ 65483 w 151536"/>
              <a:gd name="connsiteY10" fmla="*/ 141251 h 151536"/>
              <a:gd name="connsiteX11" fmla="*/ 75768 w 151536"/>
              <a:gd name="connsiteY11" fmla="*/ 151536 h 151536"/>
              <a:gd name="connsiteX12" fmla="*/ 86053 w 151536"/>
              <a:gd name="connsiteY12" fmla="*/ 141251 h 151536"/>
              <a:gd name="connsiteX13" fmla="*/ 86053 w 151536"/>
              <a:gd name="connsiteY13" fmla="*/ 86053 h 151536"/>
              <a:gd name="connsiteX14" fmla="*/ 141251 w 151536"/>
              <a:gd name="connsiteY14" fmla="*/ 86053 h 151536"/>
              <a:gd name="connsiteX15" fmla="*/ 151536 w 151536"/>
              <a:gd name="connsiteY15" fmla="*/ 75768 h 151536"/>
              <a:gd name="connsiteX16" fmla="*/ 141251 w 151536"/>
              <a:gd name="connsiteY16" fmla="*/ 65483 h 151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51536" h="151536">
                <a:moveTo>
                  <a:pt x="141251" y="65483"/>
                </a:moveTo>
                <a:lnTo>
                  <a:pt x="86053" y="65483"/>
                </a:lnTo>
                <a:lnTo>
                  <a:pt x="86053" y="10285"/>
                </a:lnTo>
                <a:cubicBezTo>
                  <a:pt x="86053" y="4605"/>
                  <a:pt x="81448" y="0"/>
                  <a:pt x="75768" y="0"/>
                </a:cubicBezTo>
                <a:cubicBezTo>
                  <a:pt x="70088" y="0"/>
                  <a:pt x="65483" y="4605"/>
                  <a:pt x="65483" y="10285"/>
                </a:cubicBezTo>
                <a:lnTo>
                  <a:pt x="65483" y="65483"/>
                </a:lnTo>
                <a:lnTo>
                  <a:pt x="10285" y="65483"/>
                </a:lnTo>
                <a:cubicBezTo>
                  <a:pt x="4605" y="65483"/>
                  <a:pt x="0" y="70088"/>
                  <a:pt x="0" y="75768"/>
                </a:cubicBezTo>
                <a:cubicBezTo>
                  <a:pt x="0" y="81448"/>
                  <a:pt x="4605" y="86053"/>
                  <a:pt x="10285" y="86053"/>
                </a:cubicBezTo>
                <a:lnTo>
                  <a:pt x="65483" y="86053"/>
                </a:lnTo>
                <a:lnTo>
                  <a:pt x="65483" y="141251"/>
                </a:lnTo>
                <a:cubicBezTo>
                  <a:pt x="65483" y="146931"/>
                  <a:pt x="70088" y="151536"/>
                  <a:pt x="75768" y="151536"/>
                </a:cubicBezTo>
                <a:cubicBezTo>
                  <a:pt x="81448" y="151536"/>
                  <a:pt x="86053" y="146931"/>
                  <a:pt x="86053" y="141251"/>
                </a:cubicBezTo>
                <a:lnTo>
                  <a:pt x="86053" y="86053"/>
                </a:lnTo>
                <a:lnTo>
                  <a:pt x="141251" y="86053"/>
                </a:lnTo>
                <a:cubicBezTo>
                  <a:pt x="146931" y="86053"/>
                  <a:pt x="151536" y="81448"/>
                  <a:pt x="151536" y="75768"/>
                </a:cubicBezTo>
                <a:cubicBezTo>
                  <a:pt x="151536" y="70088"/>
                  <a:pt x="146931" y="65483"/>
                  <a:pt x="141251" y="65483"/>
                </a:cubicBezTo>
                <a:close/>
              </a:path>
            </a:pathLst>
          </a:custGeom>
          <a:solidFill>
            <a:srgbClr val="FFFFFF"/>
          </a:solidFill>
          <a:ln w="646" cap="flat">
            <a:noFill/>
            <a:prstDash val="solid"/>
            <a:miter/>
          </a:ln>
        </p:spPr>
        <p:txBody>
          <a:bodyPr rtlCol="0" anchor="ctr"/>
          <a:lstStyle/>
          <a:p>
            <a:endParaRPr lang="en-US">
              <a:solidFill>
                <a:srgbClr val="FFFFFF"/>
              </a:solidFill>
            </a:endParaRPr>
          </a:p>
        </p:txBody>
      </p:sp>
      <p:sp>
        <p:nvSpPr>
          <p:cNvPr id="27" name="Graphic 23">
            <a:extLst>
              <a:ext uri="{FF2B5EF4-FFF2-40B4-BE49-F238E27FC236}">
                <a16:creationId xmlns:a16="http://schemas.microsoft.com/office/drawing/2014/main" id="{3FBAD350-5664-4811-A208-657FB882D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45175" y="6096759"/>
            <a:ext cx="108625" cy="108625"/>
          </a:xfrm>
          <a:custGeom>
            <a:avLst/>
            <a:gdLst>
              <a:gd name="connsiteX0" fmla="*/ 54313 w 108625"/>
              <a:gd name="connsiteY0" fmla="*/ 16053 h 108625"/>
              <a:gd name="connsiteX1" fmla="*/ 92572 w 108625"/>
              <a:gd name="connsiteY1" fmla="*/ 54313 h 108625"/>
              <a:gd name="connsiteX2" fmla="*/ 54313 w 108625"/>
              <a:gd name="connsiteY2" fmla="*/ 92572 h 108625"/>
              <a:gd name="connsiteX3" fmla="*/ 16053 w 108625"/>
              <a:gd name="connsiteY3" fmla="*/ 54313 h 108625"/>
              <a:gd name="connsiteX4" fmla="*/ 54313 w 108625"/>
              <a:gd name="connsiteY4" fmla="*/ 16053 h 108625"/>
              <a:gd name="connsiteX5" fmla="*/ 54313 w 108625"/>
              <a:gd name="connsiteY5" fmla="*/ 0 h 108625"/>
              <a:gd name="connsiteX6" fmla="*/ 0 w 108625"/>
              <a:gd name="connsiteY6" fmla="*/ 54313 h 108625"/>
              <a:gd name="connsiteX7" fmla="*/ 54313 w 108625"/>
              <a:gd name="connsiteY7" fmla="*/ 108625 h 108625"/>
              <a:gd name="connsiteX8" fmla="*/ 108625 w 108625"/>
              <a:gd name="connsiteY8" fmla="*/ 54313 h 108625"/>
              <a:gd name="connsiteX9" fmla="*/ 54313 w 108625"/>
              <a:gd name="connsiteY9" fmla="*/ 0 h 10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8625" h="108625">
                <a:moveTo>
                  <a:pt x="54313" y="16053"/>
                </a:moveTo>
                <a:cubicBezTo>
                  <a:pt x="75442" y="16053"/>
                  <a:pt x="92572" y="33182"/>
                  <a:pt x="92572" y="54313"/>
                </a:cubicBezTo>
                <a:cubicBezTo>
                  <a:pt x="92572" y="75442"/>
                  <a:pt x="75442" y="92572"/>
                  <a:pt x="54313" y="92572"/>
                </a:cubicBezTo>
                <a:cubicBezTo>
                  <a:pt x="33182" y="92572"/>
                  <a:pt x="16053" y="75442"/>
                  <a:pt x="16053" y="54313"/>
                </a:cubicBezTo>
                <a:cubicBezTo>
                  <a:pt x="16074" y="33191"/>
                  <a:pt x="33191" y="16074"/>
                  <a:pt x="54313" y="16053"/>
                </a:cubicBezTo>
                <a:moveTo>
                  <a:pt x="54313" y="0"/>
                </a:moveTo>
                <a:cubicBezTo>
                  <a:pt x="24317" y="0"/>
                  <a:pt x="0" y="24317"/>
                  <a:pt x="0" y="54313"/>
                </a:cubicBezTo>
                <a:cubicBezTo>
                  <a:pt x="0" y="84309"/>
                  <a:pt x="24317" y="108625"/>
                  <a:pt x="54313" y="108625"/>
                </a:cubicBezTo>
                <a:cubicBezTo>
                  <a:pt x="84309" y="108625"/>
                  <a:pt x="108625" y="84309"/>
                  <a:pt x="108625" y="54313"/>
                </a:cubicBezTo>
                <a:cubicBezTo>
                  <a:pt x="108625" y="24317"/>
                  <a:pt x="84309" y="0"/>
                  <a:pt x="54313" y="0"/>
                </a:cubicBezTo>
                <a:close/>
              </a:path>
            </a:pathLst>
          </a:custGeom>
          <a:solidFill>
            <a:srgbClr val="FFFFFF"/>
          </a:solidFill>
          <a:ln w="516" cap="flat">
            <a:noFill/>
            <a:prstDash val="solid"/>
            <a:miter/>
          </a:ln>
        </p:spPr>
        <p:txBody>
          <a:bodyPr rtlCol="0" anchor="ctr"/>
          <a:lstStyle/>
          <a:p>
            <a:endParaRPr lang="en-US">
              <a:solidFill>
                <a:srgbClr val="FFFFFF"/>
              </a:solidFill>
            </a:endParaRPr>
          </a:p>
        </p:txBody>
      </p:sp>
      <p:sp>
        <p:nvSpPr>
          <p:cNvPr id="29" name="Graphic 21">
            <a:extLst>
              <a:ext uri="{FF2B5EF4-FFF2-40B4-BE49-F238E27FC236}">
                <a16:creationId xmlns:a16="http://schemas.microsoft.com/office/drawing/2014/main" id="{C39ADB8F-D187-49D7-BDCF-C1B6DC7270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54288" y="6238029"/>
            <a:ext cx="95759" cy="95759"/>
          </a:xfrm>
          <a:custGeom>
            <a:avLst/>
            <a:gdLst>
              <a:gd name="connsiteX0" fmla="*/ 95759 w 95759"/>
              <a:gd name="connsiteY0" fmla="*/ 47880 h 95759"/>
              <a:gd name="connsiteX1" fmla="*/ 47880 w 95759"/>
              <a:gd name="connsiteY1" fmla="*/ 95759 h 95759"/>
              <a:gd name="connsiteX2" fmla="*/ 0 w 95759"/>
              <a:gd name="connsiteY2" fmla="*/ 47880 h 95759"/>
              <a:gd name="connsiteX3" fmla="*/ 47880 w 95759"/>
              <a:gd name="connsiteY3" fmla="*/ 0 h 95759"/>
              <a:gd name="connsiteX4" fmla="*/ 95759 w 95759"/>
              <a:gd name="connsiteY4" fmla="*/ 47880 h 957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759" h="95759">
                <a:moveTo>
                  <a:pt x="95759" y="47880"/>
                </a:moveTo>
                <a:cubicBezTo>
                  <a:pt x="95759" y="74323"/>
                  <a:pt x="74323" y="95759"/>
                  <a:pt x="47880" y="95759"/>
                </a:cubicBezTo>
                <a:cubicBezTo>
                  <a:pt x="21436" y="95759"/>
                  <a:pt x="0" y="74323"/>
                  <a:pt x="0" y="47880"/>
                </a:cubicBezTo>
                <a:cubicBezTo>
                  <a:pt x="0" y="21436"/>
                  <a:pt x="21436" y="0"/>
                  <a:pt x="47880" y="0"/>
                </a:cubicBezTo>
                <a:cubicBezTo>
                  <a:pt x="74323" y="0"/>
                  <a:pt x="95759" y="21436"/>
                  <a:pt x="95759" y="47880"/>
                </a:cubicBezTo>
                <a:close/>
              </a:path>
            </a:pathLst>
          </a:custGeom>
          <a:solidFill>
            <a:srgbClr val="FFFFFF"/>
          </a:solidFill>
          <a:ln w="469" cap="flat">
            <a:noFill/>
            <a:prstDash val="solid"/>
            <a:miter/>
          </a:ln>
        </p:spPr>
        <p:txBody>
          <a:bodyPr rtlCol="0" anchor="ctr"/>
          <a:lstStyle/>
          <a:p>
            <a:endParaRPr lang="en-US">
              <a:solidFill>
                <a:srgbClr val="FFFFFF"/>
              </a:solidFill>
            </a:endParaRPr>
          </a:p>
        </p:txBody>
      </p:sp>
    </p:spTree>
    <p:extLst>
      <p:ext uri="{BB962C8B-B14F-4D97-AF65-F5344CB8AC3E}">
        <p14:creationId xmlns:p14="http://schemas.microsoft.com/office/powerpoint/2010/main" val="31060302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12" name="Group 11">
            <a:extLst>
              <a:ext uri="{FF2B5EF4-FFF2-40B4-BE49-F238E27FC236}">
                <a16:creationId xmlns:a16="http://schemas.microsoft.com/office/drawing/2014/main" id="{0474DF76-993E-44DE-AFB0-C416182ACEC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3892" y="554152"/>
            <a:ext cx="574177" cy="1075866"/>
            <a:chOff x="613892" y="554152"/>
            <a:chExt cx="574177" cy="1075866"/>
          </a:xfrm>
          <a:solidFill>
            <a:srgbClr val="FFFFFF"/>
          </a:solidFill>
        </p:grpSpPr>
        <p:sp>
          <p:nvSpPr>
            <p:cNvPr id="13"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3061"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grpFill/>
            <a:ln w="776" cap="flat">
              <a:noFill/>
              <a:prstDash val="solid"/>
              <a:miter/>
            </a:ln>
          </p:spPr>
          <p:txBody>
            <a:bodyPr rtlCol="0" anchor="ctr"/>
            <a:lstStyle/>
            <a:p>
              <a:endParaRPr lang="en-US"/>
            </a:p>
          </p:txBody>
        </p:sp>
        <p:sp>
          <p:nvSpPr>
            <p:cNvPr id="14"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75643"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grpFill/>
            <a:ln w="516" cap="flat">
              <a:noFill/>
              <a:prstDash val="solid"/>
              <a:miter/>
            </a:ln>
          </p:spPr>
          <p:txBody>
            <a:bodyPr rtlCol="0" anchor="ctr"/>
            <a:lstStyle/>
            <a:p>
              <a:endParaRPr lang="en-US"/>
            </a:p>
          </p:txBody>
        </p:sp>
        <p:sp>
          <p:nvSpPr>
            <p:cNvPr id="15"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3892"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grpFill/>
            <a:ln w="751" cap="flat">
              <a:noFill/>
              <a:prstDash val="solid"/>
              <a:miter/>
            </a:ln>
          </p:spPr>
          <p:txBody>
            <a:bodyPr rtlCol="0" anchor="ctr"/>
            <a:lstStyle/>
            <a:p>
              <a:endParaRPr lang="en-US"/>
            </a:p>
          </p:txBody>
        </p:sp>
      </p:grpSp>
      <p:sp>
        <p:nvSpPr>
          <p:cNvPr id="3" name="TextBox 2">
            <a:extLst>
              <a:ext uri="{FF2B5EF4-FFF2-40B4-BE49-F238E27FC236}">
                <a16:creationId xmlns:a16="http://schemas.microsoft.com/office/drawing/2014/main" id="{D33347E0-5CD2-0175-0644-56FB9012AF2F}"/>
              </a:ext>
            </a:extLst>
          </p:cNvPr>
          <p:cNvSpPr txBox="1"/>
          <p:nvPr/>
        </p:nvSpPr>
        <p:spPr>
          <a:xfrm>
            <a:off x="1560401" y="-189522"/>
            <a:ext cx="3013913" cy="6138039"/>
          </a:xfrm>
          <a:prstGeom prst="rect">
            <a:avLst/>
          </a:prstGeom>
        </p:spPr>
        <p:txBody>
          <a:bodyPr vert="horz" lIns="91440" tIns="45720" rIns="91440" bIns="45720" rtlCol="0" anchor="ctr">
            <a:noAutofit/>
          </a:bodyPr>
          <a:lstStyle/>
          <a:p>
            <a:pPr lvl="0">
              <a:lnSpc>
                <a:spcPct val="90000"/>
              </a:lnSpc>
              <a:spcAft>
                <a:spcPts val="600"/>
              </a:spcAft>
            </a:pPr>
            <a:r>
              <a:rPr lang="en-US" sz="5400" dirty="0">
                <a:solidFill>
                  <a:schemeClr val="bg1">
                    <a:alpha val="80000"/>
                  </a:schemeClr>
                </a:solidFill>
              </a:rPr>
              <a:t>What We Learned During The Rate Study</a:t>
            </a:r>
          </a:p>
        </p:txBody>
      </p:sp>
      <p:cxnSp>
        <p:nvCxnSpPr>
          <p:cNvPr id="17" name="Straight Connector 16">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33EAD8B-1490-14E5-ECDD-75A8083B4045}"/>
              </a:ext>
            </a:extLst>
          </p:cNvPr>
          <p:cNvSpPr txBox="1"/>
          <p:nvPr/>
        </p:nvSpPr>
        <p:spPr>
          <a:xfrm>
            <a:off x="5993914" y="1125171"/>
            <a:ext cx="5378244" cy="1754326"/>
          </a:xfrm>
          <a:prstGeom prst="rect">
            <a:avLst/>
          </a:prstGeom>
          <a:noFill/>
        </p:spPr>
        <p:txBody>
          <a:bodyPr wrap="square">
            <a:spAutoFit/>
          </a:bodyPr>
          <a:lstStyle/>
          <a:p>
            <a:pPr lvl="0">
              <a:lnSpc>
                <a:spcPct val="100000"/>
              </a:lnSpc>
            </a:pPr>
            <a:r>
              <a:rPr lang="en-US" dirty="0"/>
              <a:t>While working with RCAC on this rate study, it became very clear that neither our regular Master Plan projects or the plan to have an outside contractor perform the Highway 18 Project were feasible and would result in a 50% increase to water rates the 1</a:t>
            </a:r>
            <a:r>
              <a:rPr lang="en-US" baseline="30000" dirty="0"/>
              <a:t>st</a:t>
            </a:r>
            <a:r>
              <a:rPr lang="en-US" dirty="0"/>
              <a:t> year. </a:t>
            </a:r>
          </a:p>
        </p:txBody>
      </p:sp>
      <p:sp>
        <p:nvSpPr>
          <p:cNvPr id="7" name="TextBox 6">
            <a:extLst>
              <a:ext uri="{FF2B5EF4-FFF2-40B4-BE49-F238E27FC236}">
                <a16:creationId xmlns:a16="http://schemas.microsoft.com/office/drawing/2014/main" id="{8D3C1D01-5287-23BE-10BB-2566C567E2AD}"/>
              </a:ext>
            </a:extLst>
          </p:cNvPr>
          <p:cNvSpPr txBox="1"/>
          <p:nvPr/>
        </p:nvSpPr>
        <p:spPr>
          <a:xfrm>
            <a:off x="5993914" y="4210352"/>
            <a:ext cx="4994787" cy="369332"/>
          </a:xfrm>
          <a:prstGeom prst="rect">
            <a:avLst/>
          </a:prstGeom>
          <a:noFill/>
        </p:spPr>
        <p:txBody>
          <a:bodyPr wrap="square">
            <a:spAutoFit/>
          </a:bodyPr>
          <a:lstStyle/>
          <a:p>
            <a:pPr lvl="0">
              <a:lnSpc>
                <a:spcPct val="100000"/>
              </a:lnSpc>
            </a:pPr>
            <a:r>
              <a:rPr lang="en-US" dirty="0"/>
              <a:t>So, I went back to the drawing board…</a:t>
            </a:r>
          </a:p>
        </p:txBody>
      </p:sp>
    </p:spTree>
    <p:extLst>
      <p:ext uri="{BB962C8B-B14F-4D97-AF65-F5344CB8AC3E}">
        <p14:creationId xmlns:p14="http://schemas.microsoft.com/office/powerpoint/2010/main" val="13649091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327D73B4-9F5C-4A64-A179-51B9500CB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a:extLst>
              <a:ext uri="{FF2B5EF4-FFF2-40B4-BE49-F238E27FC236}">
                <a16:creationId xmlns:a16="http://schemas.microsoft.com/office/drawing/2014/main" id="{C1F06963-6374-4B48-844F-071A9BAAAE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9528" y="554152"/>
            <a:ext cx="5742189" cy="5742189"/>
          </a:xfrm>
          <a:prstGeom prst="ellipse">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17D8C2E-163E-5382-943B-67D515AF14A0}"/>
              </a:ext>
            </a:extLst>
          </p:cNvPr>
          <p:cNvSpPr>
            <a:spLocks noGrp="1"/>
          </p:cNvSpPr>
          <p:nvPr>
            <p:ph type="title"/>
          </p:nvPr>
        </p:nvSpPr>
        <p:spPr>
          <a:xfrm>
            <a:off x="1245072" y="1289765"/>
            <a:ext cx="3651101" cy="4270963"/>
          </a:xfrm>
        </p:spPr>
        <p:txBody>
          <a:bodyPr anchor="ctr">
            <a:normAutofit fontScale="90000"/>
          </a:bodyPr>
          <a:lstStyle/>
          <a:p>
            <a:pPr algn="ctr"/>
            <a:r>
              <a:rPr lang="en-US" sz="5600" b="1" kern="0" dirty="0">
                <a:solidFill>
                  <a:srgbClr val="FFFFFF"/>
                </a:solidFill>
                <a:effectLst/>
                <a:latin typeface="Times New Roman" panose="02020603050405020304" pitchFamily="18" charset="0"/>
                <a:ea typeface="Times New Roman" panose="02020603050405020304" pitchFamily="18" charset="0"/>
                <a:cs typeface="Times New Roman" panose="02020603050405020304" pitchFamily="18" charset="0"/>
              </a:rPr>
              <a:t>Old</a:t>
            </a:r>
            <a:br>
              <a:rPr lang="en-US" sz="5600" b="1" kern="0" dirty="0">
                <a:solidFill>
                  <a:srgbClr val="FFFFFF"/>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en-US" sz="5600" b="1" kern="0" dirty="0">
                <a:solidFill>
                  <a:srgbClr val="FFFFFF"/>
                </a:solidFill>
                <a:effectLst/>
                <a:latin typeface="Times New Roman" panose="02020603050405020304" pitchFamily="18" charset="0"/>
                <a:ea typeface="Times New Roman" panose="02020603050405020304" pitchFamily="18" charset="0"/>
                <a:cs typeface="Times New Roman" panose="02020603050405020304" pitchFamily="18" charset="0"/>
              </a:rPr>
              <a:t>Water</a:t>
            </a:r>
            <a:br>
              <a:rPr lang="en-US" sz="5600" b="1" kern="0" dirty="0">
                <a:solidFill>
                  <a:srgbClr val="FFFFFF"/>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en-US" sz="5600" b="1" kern="0" dirty="0">
                <a:solidFill>
                  <a:srgbClr val="FFFFFF"/>
                </a:solidFill>
                <a:effectLst/>
                <a:latin typeface="Times New Roman" panose="02020603050405020304" pitchFamily="18" charset="0"/>
                <a:ea typeface="Times New Roman" panose="02020603050405020304" pitchFamily="18" charset="0"/>
                <a:cs typeface="Times New Roman" panose="02020603050405020304" pitchFamily="18" charset="0"/>
              </a:rPr>
              <a:t>Master Plan Projects</a:t>
            </a:r>
            <a:br>
              <a:rPr lang="en-US" sz="5600" kern="100" dirty="0">
                <a:solidFill>
                  <a:srgbClr val="FFFFFF"/>
                </a:solidFill>
                <a:effectLst/>
                <a:latin typeface="Aptos" panose="020B0004020202020204" pitchFamily="34" charset="0"/>
                <a:ea typeface="Aptos" panose="020B0004020202020204" pitchFamily="34" charset="0"/>
                <a:cs typeface="Times New Roman" panose="02020603050405020304" pitchFamily="18" charset="0"/>
              </a:rPr>
            </a:br>
            <a:endParaRPr lang="en-US" sz="5600" dirty="0">
              <a:solidFill>
                <a:srgbClr val="FFFFFF"/>
              </a:solidFill>
            </a:endParaRPr>
          </a:p>
        </p:txBody>
      </p:sp>
      <p:sp>
        <p:nvSpPr>
          <p:cNvPr id="26"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493" y="374394"/>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accent2"/>
          </a:solidFill>
          <a:ln w="776" cap="flat">
            <a:noFill/>
            <a:prstDash val="solid"/>
            <a:miter/>
          </a:ln>
        </p:spPr>
        <p:txBody>
          <a:bodyPr rtlCol="0" anchor="ctr"/>
          <a:lstStyle/>
          <a:p>
            <a:endParaRPr lang="en-US"/>
          </a:p>
        </p:txBody>
      </p:sp>
      <p:sp>
        <p:nvSpPr>
          <p:cNvPr id="28"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0109" y="1084507"/>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accent2"/>
          </a:solidFill>
          <a:ln w="751" cap="flat">
            <a:noFill/>
            <a:prstDash val="solid"/>
            <a:miter/>
          </a:ln>
        </p:spPr>
        <p:txBody>
          <a:bodyPr rtlCol="0" anchor="ctr"/>
          <a:lstStyle/>
          <a:p>
            <a:endParaRPr lang="en-US"/>
          </a:p>
        </p:txBody>
      </p:sp>
      <p:sp>
        <p:nvSpPr>
          <p:cNvPr id="3" name="Content Placeholder 2">
            <a:extLst>
              <a:ext uri="{FF2B5EF4-FFF2-40B4-BE49-F238E27FC236}">
                <a16:creationId xmlns:a16="http://schemas.microsoft.com/office/drawing/2014/main" id="{9FE39CC6-36EE-F42C-3896-E6705A0C8437}"/>
              </a:ext>
            </a:extLst>
          </p:cNvPr>
          <p:cNvSpPr>
            <a:spLocks noGrp="1"/>
          </p:cNvSpPr>
          <p:nvPr>
            <p:ph idx="1"/>
          </p:nvPr>
        </p:nvSpPr>
        <p:spPr>
          <a:xfrm>
            <a:off x="6532027" y="502548"/>
            <a:ext cx="4972840" cy="5852903"/>
          </a:xfrm>
        </p:spPr>
        <p:txBody>
          <a:bodyPr anchor="ctr">
            <a:normAutofit/>
          </a:bodyPr>
          <a:lstStyle/>
          <a:p>
            <a:pPr marL="0" marR="0">
              <a:spcAft>
                <a:spcPts val="800"/>
              </a:spcAft>
              <a:buNone/>
            </a:pPr>
            <a:r>
              <a:rPr lang="en-US" sz="2000" b="1" kern="0" dirty="0">
                <a:solidFill>
                  <a:schemeClr val="tx1">
                    <a:alpha val="8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Original Plan:</a:t>
            </a:r>
            <a:endParaRPr lang="en-US" sz="20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spcAft>
                <a:spcPts val="800"/>
              </a:spcAft>
              <a:buSzPts val="1000"/>
              <a:buFont typeface="Symbol" panose="05050102010706020507" pitchFamily="18" charset="2"/>
              <a:buChar char=""/>
              <a:tabLst>
                <a:tab pos="457200" algn="l"/>
              </a:tabLst>
            </a:pPr>
            <a:r>
              <a:rPr lang="en-US" sz="2000" b="1" kern="0" dirty="0">
                <a:solidFill>
                  <a:schemeClr val="tx1">
                    <a:alpha val="8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Water Master Plan Projects</a:t>
            </a:r>
            <a:r>
              <a:rPr lang="en-US" sz="2000" kern="0" dirty="0">
                <a:solidFill>
                  <a:schemeClr val="tx1">
                    <a:alpha val="8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$879,128</a:t>
            </a:r>
            <a:endParaRPr lang="en-US" sz="20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spcAft>
                <a:spcPts val="800"/>
              </a:spcAft>
              <a:buSzPts val="1000"/>
              <a:buFont typeface="Symbol" panose="05050102010706020507" pitchFamily="18" charset="2"/>
              <a:buChar char=""/>
              <a:tabLst>
                <a:tab pos="457200" algn="l"/>
              </a:tabLst>
            </a:pPr>
            <a:r>
              <a:rPr lang="en-US" sz="2000" b="1" kern="0" dirty="0">
                <a:solidFill>
                  <a:schemeClr val="tx1">
                    <a:alpha val="8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Highway 18 Mainline </a:t>
            </a:r>
            <a:r>
              <a:rPr lang="en-US" sz="2000" b="1" kern="0" dirty="0">
                <a:solidFill>
                  <a:schemeClr val="tx1">
                    <a:alpha val="80000"/>
                  </a:schemeClr>
                </a:solidFill>
                <a:latin typeface="Times New Roman" panose="02020603050405020304" pitchFamily="18" charset="0"/>
                <a:ea typeface="Times New Roman" panose="02020603050405020304" pitchFamily="18" charset="0"/>
                <a:cs typeface="Times New Roman" panose="02020603050405020304" pitchFamily="18" charset="0"/>
              </a:rPr>
              <a:t>Master Plan Project</a:t>
            </a:r>
            <a:r>
              <a:rPr lang="en-US" sz="2000" b="1" kern="0" dirty="0">
                <a:solidFill>
                  <a:schemeClr val="tx1">
                    <a:alpha val="8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(if Outsourced)</a:t>
            </a:r>
            <a:r>
              <a:rPr lang="en-US" sz="2000" kern="0" dirty="0">
                <a:solidFill>
                  <a:schemeClr val="tx1">
                    <a:alpha val="8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$774,500</a:t>
            </a:r>
            <a:endParaRPr lang="en-US" sz="20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spcAft>
                <a:spcPts val="800"/>
              </a:spcAft>
              <a:buSzPts val="1000"/>
              <a:buFont typeface="Symbol" panose="05050102010706020507" pitchFamily="18" charset="2"/>
              <a:buChar char=""/>
              <a:tabLst>
                <a:tab pos="457200" algn="l"/>
              </a:tabLst>
            </a:pPr>
            <a:r>
              <a:rPr lang="en-US" sz="2000" b="1" kern="0" dirty="0">
                <a:solidFill>
                  <a:schemeClr val="tx1">
                    <a:alpha val="8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Total</a:t>
            </a:r>
            <a:r>
              <a:rPr lang="en-US" sz="2000" kern="0" dirty="0">
                <a:solidFill>
                  <a:schemeClr val="tx1">
                    <a:alpha val="8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b="1" kern="0" dirty="0">
                <a:solidFill>
                  <a:schemeClr val="tx1">
                    <a:alpha val="8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$1,653,628</a:t>
            </a:r>
            <a:endParaRPr lang="en-US" sz="20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endParaRPr>
          </a:p>
          <a:p>
            <a:pPr marL="228600" marR="0">
              <a:spcAft>
                <a:spcPts val="800"/>
              </a:spcAft>
              <a:buNone/>
            </a:pPr>
            <a:r>
              <a:rPr lang="en-US" sz="2000" b="1" kern="0" dirty="0">
                <a:solidFill>
                  <a:schemeClr val="tx1">
                    <a:alpha val="8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These plans would have resulted in a 50% increase in water rates.</a:t>
            </a:r>
          </a:p>
          <a:p>
            <a:pPr marL="228600" marR="0">
              <a:spcAft>
                <a:spcPts val="800"/>
              </a:spcAft>
              <a:buNone/>
            </a:pPr>
            <a:r>
              <a:rPr lang="en-US" sz="2000" b="1" kern="0" dirty="0">
                <a:solidFill>
                  <a:schemeClr val="tx1">
                    <a:alpha val="80000"/>
                  </a:schemeClr>
                </a:solidFill>
                <a:latin typeface="Times New Roman" panose="02020603050405020304" pitchFamily="18" charset="0"/>
                <a:ea typeface="Times New Roman" panose="02020603050405020304" pitchFamily="18" charset="0"/>
                <a:cs typeface="Times New Roman" panose="02020603050405020304" pitchFamily="18" charset="0"/>
              </a:rPr>
              <a:t>I have reassessed and deferred these plans.</a:t>
            </a:r>
            <a:endParaRPr lang="en-US" sz="2000" kern="100" dirty="0">
              <a:solidFill>
                <a:schemeClr val="tx1">
                  <a:alpha val="80000"/>
                </a:schemeClr>
              </a:solidFill>
              <a:latin typeface="Aptos" panose="020B0004020202020204" pitchFamily="34" charset="0"/>
              <a:ea typeface="Times New Roman" panose="02020603050405020304" pitchFamily="18" charset="0"/>
              <a:cs typeface="Times New Roman" panose="02020603050405020304" pitchFamily="18" charset="0"/>
            </a:endParaRPr>
          </a:p>
          <a:p>
            <a:pPr marL="228600" marR="0">
              <a:spcAft>
                <a:spcPts val="800"/>
              </a:spcAft>
              <a:buNone/>
            </a:pPr>
            <a:r>
              <a:rPr lang="en-US" sz="2000" b="1" kern="0" dirty="0">
                <a:solidFill>
                  <a:schemeClr val="tx1">
                    <a:alpha val="8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dirty="0">
              <a:solidFill>
                <a:schemeClr val="tx1">
                  <a:alpha val="80000"/>
                </a:schemeClr>
              </a:solidFill>
            </a:endParaRPr>
          </a:p>
        </p:txBody>
      </p:sp>
      <p:sp>
        <p:nvSpPr>
          <p:cNvPr id="30"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36547" y="5751820"/>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accent2"/>
          </a:solidFill>
          <a:ln w="516" cap="flat">
            <a:noFill/>
            <a:prstDash val="solid"/>
            <a:miter/>
          </a:ln>
        </p:spPr>
        <p:txBody>
          <a:bodyPr rtlCol="0" anchor="ctr"/>
          <a:lstStyle/>
          <a:p>
            <a:endParaRPr lang="en-US"/>
          </a:p>
        </p:txBody>
      </p:sp>
      <p:cxnSp>
        <p:nvCxnSpPr>
          <p:cNvPr id="32" name="Straight Connector 31">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02900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7D73B4-9F5C-4A64-A179-51B9500CB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C1F06963-6374-4B48-844F-071A9BAAAE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9528" y="554152"/>
            <a:ext cx="5742189" cy="5742189"/>
          </a:xfrm>
          <a:prstGeom prst="ellipse">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CBDD158-DCC2-B378-7C0B-34D7C9D6BFBE}"/>
              </a:ext>
            </a:extLst>
          </p:cNvPr>
          <p:cNvSpPr>
            <a:spLocks noGrp="1"/>
          </p:cNvSpPr>
          <p:nvPr>
            <p:ph type="title"/>
          </p:nvPr>
        </p:nvSpPr>
        <p:spPr>
          <a:xfrm>
            <a:off x="1245071" y="854665"/>
            <a:ext cx="3651101" cy="4270963"/>
          </a:xfrm>
        </p:spPr>
        <p:txBody>
          <a:bodyPr anchor="ctr">
            <a:normAutofit/>
          </a:bodyPr>
          <a:lstStyle/>
          <a:p>
            <a:pPr algn="ctr"/>
            <a:r>
              <a:rPr lang="en-US" sz="5600" dirty="0">
                <a:solidFill>
                  <a:srgbClr val="FFFFFF"/>
                </a:solidFill>
              </a:rPr>
              <a:t>New</a:t>
            </a:r>
            <a:br>
              <a:rPr lang="en-US" sz="5600" dirty="0">
                <a:solidFill>
                  <a:srgbClr val="FFFFFF"/>
                </a:solidFill>
              </a:rPr>
            </a:br>
            <a:r>
              <a:rPr lang="en-US" sz="5600" dirty="0">
                <a:solidFill>
                  <a:srgbClr val="FFFFFF"/>
                </a:solidFill>
              </a:rPr>
              <a:t>Water Master Plan Projects</a:t>
            </a:r>
          </a:p>
        </p:txBody>
      </p:sp>
      <p:sp>
        <p:nvSpPr>
          <p:cNvPr id="12"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493" y="374394"/>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accent2"/>
          </a:solidFill>
          <a:ln w="776" cap="flat">
            <a:noFill/>
            <a:prstDash val="solid"/>
            <a:miter/>
          </a:ln>
        </p:spPr>
        <p:txBody>
          <a:bodyPr rtlCol="0" anchor="ctr"/>
          <a:lstStyle/>
          <a:p>
            <a:endParaRPr lang="en-US"/>
          </a:p>
        </p:txBody>
      </p:sp>
      <p:sp>
        <p:nvSpPr>
          <p:cNvPr id="14"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0109" y="1084507"/>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accent2"/>
          </a:solidFill>
          <a:ln w="751" cap="flat">
            <a:noFill/>
            <a:prstDash val="solid"/>
            <a:miter/>
          </a:ln>
        </p:spPr>
        <p:txBody>
          <a:bodyPr rtlCol="0" anchor="ctr"/>
          <a:lstStyle/>
          <a:p>
            <a:endParaRPr lang="en-US"/>
          </a:p>
        </p:txBody>
      </p:sp>
      <p:sp>
        <p:nvSpPr>
          <p:cNvPr id="3" name="Content Placeholder 2">
            <a:extLst>
              <a:ext uri="{FF2B5EF4-FFF2-40B4-BE49-F238E27FC236}">
                <a16:creationId xmlns:a16="http://schemas.microsoft.com/office/drawing/2014/main" id="{0A497BA6-C9C2-6E28-844C-5D4AC11413A9}"/>
              </a:ext>
            </a:extLst>
          </p:cNvPr>
          <p:cNvSpPr>
            <a:spLocks noGrp="1"/>
          </p:cNvSpPr>
          <p:nvPr>
            <p:ph idx="1"/>
          </p:nvPr>
        </p:nvSpPr>
        <p:spPr>
          <a:xfrm>
            <a:off x="6297233" y="518400"/>
            <a:ext cx="4771607" cy="5837949"/>
          </a:xfrm>
        </p:spPr>
        <p:txBody>
          <a:bodyPr anchor="ctr">
            <a:normAutofit/>
          </a:bodyPr>
          <a:lstStyle/>
          <a:p>
            <a:pPr marL="228600" marR="0">
              <a:spcAft>
                <a:spcPts val="800"/>
              </a:spcAft>
              <a:buNone/>
            </a:pPr>
            <a:r>
              <a:rPr lang="en-US" sz="2000" b="1" kern="0" dirty="0">
                <a:solidFill>
                  <a:schemeClr val="tx1">
                    <a:alpha val="8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Revised Plan:</a:t>
            </a:r>
            <a:endParaRPr lang="en-US" sz="20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spcAft>
                <a:spcPts val="800"/>
              </a:spcAft>
              <a:buSzPts val="1000"/>
              <a:buFont typeface="Symbol" panose="05050102010706020507" pitchFamily="18" charset="2"/>
              <a:buChar char=""/>
              <a:tabLst>
                <a:tab pos="457200" algn="l"/>
              </a:tabLst>
            </a:pPr>
            <a:r>
              <a:rPr lang="en-US" sz="2000" b="1" kern="0" dirty="0">
                <a:solidFill>
                  <a:schemeClr val="tx1">
                    <a:alpha val="8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Strategic, smaller-scale projects totaling</a:t>
            </a:r>
            <a:r>
              <a:rPr lang="en-US" sz="2000" kern="0" dirty="0">
                <a:solidFill>
                  <a:schemeClr val="tx1">
                    <a:alpha val="8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b="1" kern="0" dirty="0">
                <a:solidFill>
                  <a:schemeClr val="tx1">
                    <a:alpha val="8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$617,272</a:t>
            </a:r>
            <a:r>
              <a:rPr lang="en-US" sz="2000" kern="0" dirty="0">
                <a:solidFill>
                  <a:schemeClr val="tx1">
                    <a:alpha val="8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over the next 5 years</a:t>
            </a:r>
            <a:endParaRPr lang="en-US" sz="20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spcAft>
                <a:spcPts val="800"/>
              </a:spcAft>
              <a:buSzPts val="1000"/>
              <a:buFont typeface="Symbol" panose="05050102010706020507" pitchFamily="18" charset="2"/>
              <a:buChar char=""/>
              <a:tabLst>
                <a:tab pos="457200" algn="l"/>
              </a:tabLst>
            </a:pPr>
            <a:r>
              <a:rPr lang="en-US" sz="2000" b="1" kern="0" dirty="0">
                <a:solidFill>
                  <a:schemeClr val="tx1">
                    <a:alpha val="8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Master Plan Items Focused On</a:t>
            </a:r>
            <a:r>
              <a:rPr lang="en-US" sz="2000" kern="0" dirty="0">
                <a:solidFill>
                  <a:schemeClr val="tx1">
                    <a:alpha val="8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endParaRPr>
          </a:p>
          <a:p>
            <a:pPr marL="742950" marR="0" lvl="1" indent="-285750">
              <a:spcAft>
                <a:spcPts val="800"/>
              </a:spcAft>
              <a:buSzPts val="1000"/>
              <a:buFont typeface="Courier New" panose="02070309020205020404" pitchFamily="49" charset="0"/>
              <a:buChar char="o"/>
              <a:tabLst>
                <a:tab pos="914400" algn="l"/>
              </a:tabLst>
            </a:pPr>
            <a:r>
              <a:rPr lang="en-US" sz="2000" kern="0" dirty="0">
                <a:solidFill>
                  <a:schemeClr val="tx1">
                    <a:alpha val="8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Equipment acquisition to build in-house and more efficient mainline installation capability</a:t>
            </a:r>
            <a:endParaRPr lang="en-US" sz="20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endParaRPr>
          </a:p>
          <a:p>
            <a:pPr marL="742950" marR="0" lvl="1" indent="-285750">
              <a:spcAft>
                <a:spcPts val="800"/>
              </a:spcAft>
              <a:buSzPts val="1000"/>
              <a:buFont typeface="Courier New" panose="02070309020205020404" pitchFamily="49" charset="0"/>
              <a:buChar char="o"/>
              <a:tabLst>
                <a:tab pos="914400" algn="l"/>
              </a:tabLst>
            </a:pPr>
            <a:r>
              <a:rPr lang="en-US" sz="2000" kern="0" dirty="0">
                <a:solidFill>
                  <a:schemeClr val="tx1">
                    <a:alpha val="8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Laying the foundation for larger capital improvement projects after reserve recovery</a:t>
            </a:r>
            <a:endParaRPr lang="en-US" sz="20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endParaRPr>
          </a:p>
          <a:p>
            <a:pPr marL="0" marR="0">
              <a:spcAft>
                <a:spcPts val="800"/>
              </a:spcAft>
              <a:buNone/>
            </a:pPr>
            <a:r>
              <a:rPr lang="en-US" sz="2000" kern="0" dirty="0">
                <a:solidFill>
                  <a:schemeClr val="tx1">
                    <a:alpha val="8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This represents </a:t>
            </a:r>
            <a:r>
              <a:rPr lang="en-US" sz="2000" b="1" kern="0" dirty="0">
                <a:solidFill>
                  <a:schemeClr val="tx1">
                    <a:alpha val="8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over $1 million in deferred project costs</a:t>
            </a:r>
            <a:r>
              <a:rPr lang="en-US" sz="2000" kern="0" dirty="0">
                <a:solidFill>
                  <a:schemeClr val="tx1">
                    <a:alpha val="8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—a responsible move that preserves service quality while moving toward our goals.</a:t>
            </a:r>
            <a:endParaRPr lang="en-US" sz="20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endParaRPr>
          </a:p>
          <a:p>
            <a:endParaRPr lang="en-US" sz="2000" dirty="0">
              <a:solidFill>
                <a:schemeClr val="tx1">
                  <a:alpha val="80000"/>
                </a:schemeClr>
              </a:solidFill>
            </a:endParaRPr>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36547" y="5751820"/>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accent2"/>
          </a:solidFill>
          <a:ln w="516" cap="flat">
            <a:noFill/>
            <a:prstDash val="solid"/>
            <a:miter/>
          </a:ln>
        </p:spPr>
        <p:txBody>
          <a:bodyPr rtlCol="0" anchor="ctr"/>
          <a:lstStyle/>
          <a:p>
            <a:endParaRPr lang="en-US"/>
          </a:p>
        </p:txBody>
      </p:sp>
      <p:cxnSp>
        <p:nvCxnSpPr>
          <p:cNvPr id="18" name="Straight Connector 17">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217048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7D73B4-9F5C-4A64-A179-51B9500CB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C1F06963-6374-4B48-844F-071A9BAAAE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9528" y="554152"/>
            <a:ext cx="5742189" cy="5742189"/>
          </a:xfrm>
          <a:prstGeom prst="ellipse">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105351E-4E14-4477-1A8A-338643422BB4}"/>
              </a:ext>
            </a:extLst>
          </p:cNvPr>
          <p:cNvSpPr>
            <a:spLocks noGrp="1"/>
          </p:cNvSpPr>
          <p:nvPr>
            <p:ph type="title"/>
          </p:nvPr>
        </p:nvSpPr>
        <p:spPr>
          <a:xfrm>
            <a:off x="1323066" y="732385"/>
            <a:ext cx="3651101" cy="4270963"/>
          </a:xfrm>
        </p:spPr>
        <p:txBody>
          <a:bodyPr anchor="ctr">
            <a:normAutofit/>
          </a:bodyPr>
          <a:lstStyle/>
          <a:p>
            <a:pPr algn="ctr"/>
            <a:r>
              <a:rPr lang="en-US" sz="5600" dirty="0">
                <a:solidFill>
                  <a:srgbClr val="FFFFFF"/>
                </a:solidFill>
              </a:rPr>
              <a:t>Sewer Master Plan</a:t>
            </a:r>
          </a:p>
        </p:txBody>
      </p:sp>
      <p:sp>
        <p:nvSpPr>
          <p:cNvPr id="12"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493" y="374394"/>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accent2"/>
          </a:solidFill>
          <a:ln w="776" cap="flat">
            <a:noFill/>
            <a:prstDash val="solid"/>
            <a:miter/>
          </a:ln>
        </p:spPr>
        <p:txBody>
          <a:bodyPr rtlCol="0" anchor="ctr"/>
          <a:lstStyle/>
          <a:p>
            <a:endParaRPr lang="en-US"/>
          </a:p>
        </p:txBody>
      </p:sp>
      <p:sp>
        <p:nvSpPr>
          <p:cNvPr id="14"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0109" y="1084507"/>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accent2"/>
          </a:solidFill>
          <a:ln w="751" cap="flat">
            <a:noFill/>
            <a:prstDash val="solid"/>
            <a:miter/>
          </a:ln>
        </p:spPr>
        <p:txBody>
          <a:bodyPr rtlCol="0" anchor="ctr"/>
          <a:lstStyle/>
          <a:p>
            <a:endParaRPr lang="en-US"/>
          </a:p>
        </p:txBody>
      </p:sp>
      <p:sp>
        <p:nvSpPr>
          <p:cNvPr id="3" name="Content Placeholder 2">
            <a:extLst>
              <a:ext uri="{FF2B5EF4-FFF2-40B4-BE49-F238E27FC236}">
                <a16:creationId xmlns:a16="http://schemas.microsoft.com/office/drawing/2014/main" id="{3FFEE186-1909-0B19-FDA4-D723D7F5996A}"/>
              </a:ext>
            </a:extLst>
          </p:cNvPr>
          <p:cNvSpPr>
            <a:spLocks noGrp="1"/>
          </p:cNvSpPr>
          <p:nvPr>
            <p:ph idx="1"/>
          </p:nvPr>
        </p:nvSpPr>
        <p:spPr>
          <a:xfrm>
            <a:off x="6297233" y="518400"/>
            <a:ext cx="4771607" cy="5837949"/>
          </a:xfrm>
        </p:spPr>
        <p:txBody>
          <a:bodyPr anchor="ctr">
            <a:normAutofit/>
          </a:bodyPr>
          <a:lstStyle/>
          <a:p>
            <a:r>
              <a:rPr lang="en-US" sz="2000" kern="0" dirty="0">
                <a:solidFill>
                  <a:schemeClr val="tx1">
                    <a:alpha val="8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Sewer Master Plans are dependent on Running Springs Capital Improvement Plans(CIP). We currently share a 17% cost of those plans, </a:t>
            </a:r>
            <a:r>
              <a:rPr lang="en-US" sz="2000" kern="0" dirty="0">
                <a:solidFill>
                  <a:schemeClr val="tx1">
                    <a:alpha val="80000"/>
                  </a:schemeClr>
                </a:solidFill>
                <a:latin typeface="Times New Roman" panose="02020603050405020304" pitchFamily="18" charset="0"/>
                <a:ea typeface="Times New Roman" panose="02020603050405020304" pitchFamily="18" charset="0"/>
                <a:cs typeface="Times New Roman" panose="02020603050405020304" pitchFamily="18" charset="0"/>
              </a:rPr>
              <a:t>b</a:t>
            </a:r>
            <a:r>
              <a:rPr lang="en-US" sz="2000" kern="0" dirty="0">
                <a:solidFill>
                  <a:schemeClr val="tx1">
                    <a:alpha val="8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ased on our 3-year average % flow to the Wastewater Treatment Plant(WWTP). </a:t>
            </a:r>
          </a:p>
          <a:p>
            <a:r>
              <a:rPr lang="en-US" sz="2000" kern="0" dirty="0">
                <a:solidFill>
                  <a:schemeClr val="tx1">
                    <a:alpha val="8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This is something that I feel, with increased maintenance and community involvement, can be lowered to 10%. We have at times contributed 10% or less to the WWTP. If we can do it during a single month, we should be able to do it every month.</a:t>
            </a:r>
            <a:endParaRPr lang="en-US" sz="20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endParaRPr>
          </a:p>
          <a:p>
            <a:endParaRPr lang="en-US" sz="2000" dirty="0">
              <a:solidFill>
                <a:schemeClr val="tx1">
                  <a:alpha val="80000"/>
                </a:schemeClr>
              </a:solidFill>
            </a:endParaRPr>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36547" y="5751820"/>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accent2"/>
          </a:solidFill>
          <a:ln w="516" cap="flat">
            <a:noFill/>
            <a:prstDash val="solid"/>
            <a:miter/>
          </a:ln>
        </p:spPr>
        <p:txBody>
          <a:bodyPr rtlCol="0" anchor="ctr"/>
          <a:lstStyle/>
          <a:p>
            <a:endParaRPr lang="en-US"/>
          </a:p>
        </p:txBody>
      </p:sp>
      <p:cxnSp>
        <p:nvCxnSpPr>
          <p:cNvPr id="18" name="Straight Connector 17">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15952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 name="Rectangle 29">
            <a:extLst>
              <a:ext uri="{FF2B5EF4-FFF2-40B4-BE49-F238E27FC236}">
                <a16:creationId xmlns:a16="http://schemas.microsoft.com/office/drawing/2014/main" id="{164E6401-ED0E-4C69-B9F2-C94D98C654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2" name="Rectangle 31">
            <a:extLst>
              <a:ext uri="{FF2B5EF4-FFF2-40B4-BE49-F238E27FC236}">
                <a16:creationId xmlns:a16="http://schemas.microsoft.com/office/drawing/2014/main" id="{CE3C5560-7A9C-489F-9148-18C5E1D0F0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6E15485A-7BE7-5BF5-B1E3-C17527EB77D0}"/>
              </a:ext>
            </a:extLst>
          </p:cNvPr>
          <p:cNvSpPr>
            <a:spLocks noGrp="1"/>
          </p:cNvSpPr>
          <p:nvPr>
            <p:ph type="title"/>
          </p:nvPr>
        </p:nvSpPr>
        <p:spPr>
          <a:xfrm>
            <a:off x="480763" y="590062"/>
            <a:ext cx="5309140" cy="2838938"/>
          </a:xfrm>
        </p:spPr>
        <p:txBody>
          <a:bodyPr vert="horz" lIns="91440" tIns="45720" rIns="91440" bIns="45720" rtlCol="0" anchor="b">
            <a:normAutofit/>
          </a:bodyPr>
          <a:lstStyle/>
          <a:p>
            <a:r>
              <a:rPr lang="en-US" sz="5600" dirty="0">
                <a:solidFill>
                  <a:srgbClr val="FFFFFF"/>
                </a:solidFill>
              </a:rPr>
              <a:t>The Hard Numbers</a:t>
            </a:r>
          </a:p>
        </p:txBody>
      </p:sp>
      <p:cxnSp>
        <p:nvCxnSpPr>
          <p:cNvPr id="49" name="Straight Connector 48">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301262" y="3496322"/>
            <a:ext cx="0" cy="3352800"/>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pic>
        <p:nvPicPr>
          <p:cNvPr id="4" name="Content Placeholder 3" descr="A screenshot of a computer screen&#10;&#10;AI-generated content may be incorrect.">
            <a:extLst>
              <a:ext uri="{FF2B5EF4-FFF2-40B4-BE49-F238E27FC236}">
                <a16:creationId xmlns:a16="http://schemas.microsoft.com/office/drawing/2014/main" id="{388E2CB9-B435-ADDC-859A-6679CBB73F40}"/>
              </a:ext>
            </a:extLst>
          </p:cNvPr>
          <p:cNvPicPr>
            <a:picLocks noChangeAspect="1"/>
          </p:cNvPicPr>
          <p:nvPr/>
        </p:nvPicPr>
        <p:blipFill>
          <a:blip r:embed="rId2"/>
          <a:stretch>
            <a:fillRect/>
          </a:stretch>
        </p:blipFill>
        <p:spPr>
          <a:xfrm>
            <a:off x="4290857" y="958279"/>
            <a:ext cx="7326295" cy="2838938"/>
          </a:xfrm>
          <a:prstGeom prst="rect">
            <a:avLst/>
          </a:prstGeom>
        </p:spPr>
      </p:pic>
      <p:grpSp>
        <p:nvGrpSpPr>
          <p:cNvPr id="50" name="Group 49">
            <a:extLst>
              <a:ext uri="{FF2B5EF4-FFF2-40B4-BE49-F238E27FC236}">
                <a16:creationId xmlns:a16="http://schemas.microsoft.com/office/drawing/2014/main" id="{2091CF1D-1F61-41E9-95B3-739B2ACB3C2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220768" y="2053732"/>
            <a:ext cx="609182" cy="702815"/>
            <a:chOff x="11220768" y="2053732"/>
            <a:chExt cx="609182" cy="702815"/>
          </a:xfrm>
          <a:solidFill>
            <a:srgbClr val="FFFFFF"/>
          </a:solidFill>
        </p:grpSpPr>
        <p:sp>
          <p:nvSpPr>
            <p:cNvPr id="51" name="Graphic 22">
              <a:extLst>
                <a:ext uri="{FF2B5EF4-FFF2-40B4-BE49-F238E27FC236}">
                  <a16:creationId xmlns:a16="http://schemas.microsoft.com/office/drawing/2014/main" id="{508BEF50-7B1E-49A4-BC19-5F4F1D755E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220768" y="2053732"/>
              <a:ext cx="151536" cy="151536"/>
            </a:xfrm>
            <a:custGeom>
              <a:avLst/>
              <a:gdLst>
                <a:gd name="connsiteX0" fmla="*/ 141251 w 151536"/>
                <a:gd name="connsiteY0" fmla="*/ 65483 h 151536"/>
                <a:gd name="connsiteX1" fmla="*/ 86053 w 151536"/>
                <a:gd name="connsiteY1" fmla="*/ 65483 h 151536"/>
                <a:gd name="connsiteX2" fmla="*/ 86053 w 151536"/>
                <a:gd name="connsiteY2" fmla="*/ 10285 h 151536"/>
                <a:gd name="connsiteX3" fmla="*/ 75768 w 151536"/>
                <a:gd name="connsiteY3" fmla="*/ 0 h 151536"/>
                <a:gd name="connsiteX4" fmla="*/ 65483 w 151536"/>
                <a:gd name="connsiteY4" fmla="*/ 10285 h 151536"/>
                <a:gd name="connsiteX5" fmla="*/ 65483 w 151536"/>
                <a:gd name="connsiteY5" fmla="*/ 65483 h 151536"/>
                <a:gd name="connsiteX6" fmla="*/ 10285 w 151536"/>
                <a:gd name="connsiteY6" fmla="*/ 65483 h 151536"/>
                <a:gd name="connsiteX7" fmla="*/ 0 w 151536"/>
                <a:gd name="connsiteY7" fmla="*/ 75768 h 151536"/>
                <a:gd name="connsiteX8" fmla="*/ 10285 w 151536"/>
                <a:gd name="connsiteY8" fmla="*/ 86053 h 151536"/>
                <a:gd name="connsiteX9" fmla="*/ 65483 w 151536"/>
                <a:gd name="connsiteY9" fmla="*/ 86053 h 151536"/>
                <a:gd name="connsiteX10" fmla="*/ 65483 w 151536"/>
                <a:gd name="connsiteY10" fmla="*/ 141251 h 151536"/>
                <a:gd name="connsiteX11" fmla="*/ 75768 w 151536"/>
                <a:gd name="connsiteY11" fmla="*/ 151536 h 151536"/>
                <a:gd name="connsiteX12" fmla="*/ 86053 w 151536"/>
                <a:gd name="connsiteY12" fmla="*/ 141251 h 151536"/>
                <a:gd name="connsiteX13" fmla="*/ 86053 w 151536"/>
                <a:gd name="connsiteY13" fmla="*/ 86053 h 151536"/>
                <a:gd name="connsiteX14" fmla="*/ 141251 w 151536"/>
                <a:gd name="connsiteY14" fmla="*/ 86053 h 151536"/>
                <a:gd name="connsiteX15" fmla="*/ 151536 w 151536"/>
                <a:gd name="connsiteY15" fmla="*/ 75768 h 151536"/>
                <a:gd name="connsiteX16" fmla="*/ 141251 w 151536"/>
                <a:gd name="connsiteY16" fmla="*/ 65483 h 151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51536" h="151536">
                  <a:moveTo>
                    <a:pt x="141251" y="65483"/>
                  </a:moveTo>
                  <a:lnTo>
                    <a:pt x="86053" y="65483"/>
                  </a:lnTo>
                  <a:lnTo>
                    <a:pt x="86053" y="10285"/>
                  </a:lnTo>
                  <a:cubicBezTo>
                    <a:pt x="86053" y="4605"/>
                    <a:pt x="81448" y="0"/>
                    <a:pt x="75768" y="0"/>
                  </a:cubicBezTo>
                  <a:cubicBezTo>
                    <a:pt x="70088" y="0"/>
                    <a:pt x="65483" y="4605"/>
                    <a:pt x="65483" y="10285"/>
                  </a:cubicBezTo>
                  <a:lnTo>
                    <a:pt x="65483" y="65483"/>
                  </a:lnTo>
                  <a:lnTo>
                    <a:pt x="10285" y="65483"/>
                  </a:lnTo>
                  <a:cubicBezTo>
                    <a:pt x="4605" y="65483"/>
                    <a:pt x="0" y="70088"/>
                    <a:pt x="0" y="75768"/>
                  </a:cubicBezTo>
                  <a:cubicBezTo>
                    <a:pt x="0" y="81448"/>
                    <a:pt x="4605" y="86053"/>
                    <a:pt x="10285" y="86053"/>
                  </a:cubicBezTo>
                  <a:lnTo>
                    <a:pt x="65483" y="86053"/>
                  </a:lnTo>
                  <a:lnTo>
                    <a:pt x="65483" y="141251"/>
                  </a:lnTo>
                  <a:cubicBezTo>
                    <a:pt x="65483" y="146931"/>
                    <a:pt x="70088" y="151536"/>
                    <a:pt x="75768" y="151536"/>
                  </a:cubicBezTo>
                  <a:cubicBezTo>
                    <a:pt x="81448" y="151536"/>
                    <a:pt x="86053" y="146931"/>
                    <a:pt x="86053" y="141251"/>
                  </a:cubicBezTo>
                  <a:lnTo>
                    <a:pt x="86053" y="86053"/>
                  </a:lnTo>
                  <a:lnTo>
                    <a:pt x="141251" y="86053"/>
                  </a:lnTo>
                  <a:cubicBezTo>
                    <a:pt x="146931" y="86053"/>
                    <a:pt x="151536" y="81448"/>
                    <a:pt x="151536" y="75768"/>
                  </a:cubicBezTo>
                  <a:cubicBezTo>
                    <a:pt x="151536" y="70088"/>
                    <a:pt x="146931" y="65483"/>
                    <a:pt x="141251" y="65483"/>
                  </a:cubicBezTo>
                  <a:close/>
                </a:path>
              </a:pathLst>
            </a:custGeom>
            <a:grpFill/>
            <a:ln w="646" cap="flat">
              <a:noFill/>
              <a:prstDash val="solid"/>
              <a:miter/>
            </a:ln>
          </p:spPr>
          <p:txBody>
            <a:bodyPr rtlCol="0" anchor="ctr"/>
            <a:lstStyle/>
            <a:p>
              <a:endParaRPr lang="en-US">
                <a:solidFill>
                  <a:srgbClr val="FFFFFF"/>
                </a:solidFill>
              </a:endParaRPr>
            </a:p>
          </p:txBody>
        </p:sp>
        <p:sp>
          <p:nvSpPr>
            <p:cNvPr id="52" name="Graphic 23">
              <a:extLst>
                <a:ext uri="{FF2B5EF4-FFF2-40B4-BE49-F238E27FC236}">
                  <a16:creationId xmlns:a16="http://schemas.microsoft.com/office/drawing/2014/main" id="{3FBAD350-5664-4811-A208-657FB882D3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21325" y="2647922"/>
              <a:ext cx="108625" cy="108625"/>
            </a:xfrm>
            <a:custGeom>
              <a:avLst/>
              <a:gdLst>
                <a:gd name="connsiteX0" fmla="*/ 54313 w 108625"/>
                <a:gd name="connsiteY0" fmla="*/ 16053 h 108625"/>
                <a:gd name="connsiteX1" fmla="*/ 92572 w 108625"/>
                <a:gd name="connsiteY1" fmla="*/ 54313 h 108625"/>
                <a:gd name="connsiteX2" fmla="*/ 54313 w 108625"/>
                <a:gd name="connsiteY2" fmla="*/ 92572 h 108625"/>
                <a:gd name="connsiteX3" fmla="*/ 16053 w 108625"/>
                <a:gd name="connsiteY3" fmla="*/ 54313 h 108625"/>
                <a:gd name="connsiteX4" fmla="*/ 54313 w 108625"/>
                <a:gd name="connsiteY4" fmla="*/ 16053 h 108625"/>
                <a:gd name="connsiteX5" fmla="*/ 54313 w 108625"/>
                <a:gd name="connsiteY5" fmla="*/ 0 h 108625"/>
                <a:gd name="connsiteX6" fmla="*/ 0 w 108625"/>
                <a:gd name="connsiteY6" fmla="*/ 54313 h 108625"/>
                <a:gd name="connsiteX7" fmla="*/ 54313 w 108625"/>
                <a:gd name="connsiteY7" fmla="*/ 108625 h 108625"/>
                <a:gd name="connsiteX8" fmla="*/ 108625 w 108625"/>
                <a:gd name="connsiteY8" fmla="*/ 54313 h 108625"/>
                <a:gd name="connsiteX9" fmla="*/ 54313 w 108625"/>
                <a:gd name="connsiteY9" fmla="*/ 0 h 10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8625" h="108625">
                  <a:moveTo>
                    <a:pt x="54313" y="16053"/>
                  </a:moveTo>
                  <a:cubicBezTo>
                    <a:pt x="75442" y="16053"/>
                    <a:pt x="92572" y="33182"/>
                    <a:pt x="92572" y="54313"/>
                  </a:cubicBezTo>
                  <a:cubicBezTo>
                    <a:pt x="92572" y="75442"/>
                    <a:pt x="75442" y="92572"/>
                    <a:pt x="54313" y="92572"/>
                  </a:cubicBezTo>
                  <a:cubicBezTo>
                    <a:pt x="33182" y="92572"/>
                    <a:pt x="16053" y="75442"/>
                    <a:pt x="16053" y="54313"/>
                  </a:cubicBezTo>
                  <a:cubicBezTo>
                    <a:pt x="16074" y="33191"/>
                    <a:pt x="33191" y="16074"/>
                    <a:pt x="54313" y="16053"/>
                  </a:cubicBezTo>
                  <a:moveTo>
                    <a:pt x="54313" y="0"/>
                  </a:moveTo>
                  <a:cubicBezTo>
                    <a:pt x="24317" y="0"/>
                    <a:pt x="0" y="24317"/>
                    <a:pt x="0" y="54313"/>
                  </a:cubicBezTo>
                  <a:cubicBezTo>
                    <a:pt x="0" y="84309"/>
                    <a:pt x="24317" y="108625"/>
                    <a:pt x="54313" y="108625"/>
                  </a:cubicBezTo>
                  <a:cubicBezTo>
                    <a:pt x="84309" y="108625"/>
                    <a:pt x="108625" y="84309"/>
                    <a:pt x="108625" y="54313"/>
                  </a:cubicBezTo>
                  <a:cubicBezTo>
                    <a:pt x="108625" y="24317"/>
                    <a:pt x="84309" y="0"/>
                    <a:pt x="54313" y="0"/>
                  </a:cubicBezTo>
                  <a:close/>
                </a:path>
              </a:pathLst>
            </a:custGeom>
            <a:grpFill/>
            <a:ln w="516" cap="flat">
              <a:noFill/>
              <a:prstDash val="solid"/>
              <a:miter/>
            </a:ln>
          </p:spPr>
          <p:txBody>
            <a:bodyPr rtlCol="0" anchor="ctr"/>
            <a:lstStyle/>
            <a:p>
              <a:endParaRPr lang="en-US">
                <a:solidFill>
                  <a:srgbClr val="FFFFFF"/>
                </a:solidFill>
              </a:endParaRPr>
            </a:p>
          </p:txBody>
        </p:sp>
      </p:grpSp>
      <p:sp>
        <p:nvSpPr>
          <p:cNvPr id="53" name="Graphic 21">
            <a:extLst>
              <a:ext uri="{FF2B5EF4-FFF2-40B4-BE49-F238E27FC236}">
                <a16:creationId xmlns:a16="http://schemas.microsoft.com/office/drawing/2014/main" id="{C39ADB8F-D187-49D7-BDCF-C1B6DC7270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77861" y="6313109"/>
            <a:ext cx="95759" cy="95759"/>
          </a:xfrm>
          <a:custGeom>
            <a:avLst/>
            <a:gdLst>
              <a:gd name="connsiteX0" fmla="*/ 95759 w 95759"/>
              <a:gd name="connsiteY0" fmla="*/ 47880 h 95759"/>
              <a:gd name="connsiteX1" fmla="*/ 47880 w 95759"/>
              <a:gd name="connsiteY1" fmla="*/ 95759 h 95759"/>
              <a:gd name="connsiteX2" fmla="*/ 0 w 95759"/>
              <a:gd name="connsiteY2" fmla="*/ 47880 h 95759"/>
              <a:gd name="connsiteX3" fmla="*/ 47880 w 95759"/>
              <a:gd name="connsiteY3" fmla="*/ 0 h 95759"/>
              <a:gd name="connsiteX4" fmla="*/ 95759 w 95759"/>
              <a:gd name="connsiteY4" fmla="*/ 47880 h 957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759" h="95759">
                <a:moveTo>
                  <a:pt x="95759" y="47880"/>
                </a:moveTo>
                <a:cubicBezTo>
                  <a:pt x="95759" y="74323"/>
                  <a:pt x="74323" y="95759"/>
                  <a:pt x="47880" y="95759"/>
                </a:cubicBezTo>
                <a:cubicBezTo>
                  <a:pt x="21436" y="95759"/>
                  <a:pt x="0" y="74323"/>
                  <a:pt x="0" y="47880"/>
                </a:cubicBezTo>
                <a:cubicBezTo>
                  <a:pt x="0" y="21436"/>
                  <a:pt x="21436" y="0"/>
                  <a:pt x="47880" y="0"/>
                </a:cubicBezTo>
                <a:cubicBezTo>
                  <a:pt x="74323" y="0"/>
                  <a:pt x="95759" y="21436"/>
                  <a:pt x="95759" y="47880"/>
                </a:cubicBezTo>
                <a:close/>
              </a:path>
            </a:pathLst>
          </a:custGeom>
          <a:solidFill>
            <a:srgbClr val="FFFFFF"/>
          </a:solidFill>
          <a:ln w="469" cap="flat">
            <a:noFill/>
            <a:prstDash val="solid"/>
            <a:miter/>
          </a:ln>
        </p:spPr>
        <p:txBody>
          <a:bodyPr rtlCol="0" anchor="ctr"/>
          <a:lstStyle/>
          <a:p>
            <a:endParaRPr lang="en-US">
              <a:solidFill>
                <a:srgbClr val="FFFFFF"/>
              </a:solidFill>
            </a:endParaRPr>
          </a:p>
        </p:txBody>
      </p:sp>
      <p:pic>
        <p:nvPicPr>
          <p:cNvPr id="5" name="Picture 4" descr="A screen shot of a graph&#10;&#10;AI-generated content may be incorrect.">
            <a:extLst>
              <a:ext uri="{FF2B5EF4-FFF2-40B4-BE49-F238E27FC236}">
                <a16:creationId xmlns:a16="http://schemas.microsoft.com/office/drawing/2014/main" id="{858C322A-BD1F-7A0B-3141-3BA562289C67}"/>
              </a:ext>
            </a:extLst>
          </p:cNvPr>
          <p:cNvPicPr>
            <a:picLocks noChangeAspect="1"/>
          </p:cNvPicPr>
          <p:nvPr/>
        </p:nvPicPr>
        <p:blipFill>
          <a:blip r:embed="rId3"/>
          <a:stretch>
            <a:fillRect/>
          </a:stretch>
        </p:blipFill>
        <p:spPr>
          <a:xfrm>
            <a:off x="4290856" y="4095935"/>
            <a:ext cx="7326295" cy="1593470"/>
          </a:xfrm>
          <a:prstGeom prst="rect">
            <a:avLst/>
          </a:prstGeom>
        </p:spPr>
      </p:pic>
    </p:spTree>
    <p:extLst>
      <p:ext uri="{BB962C8B-B14F-4D97-AF65-F5344CB8AC3E}">
        <p14:creationId xmlns:p14="http://schemas.microsoft.com/office/powerpoint/2010/main" val="38663268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F575A102-D95D-4D6E-8F1B-49EED0AEC6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158B3569-73B2-4D05-8E95-886A6EE17F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86696341-0BC2-337B-62DC-1C917D1A6CF3}"/>
              </a:ext>
            </a:extLst>
          </p:cNvPr>
          <p:cNvSpPr>
            <a:spLocks noGrp="1"/>
          </p:cNvSpPr>
          <p:nvPr>
            <p:ph type="title"/>
          </p:nvPr>
        </p:nvSpPr>
        <p:spPr>
          <a:xfrm>
            <a:off x="0" y="1710504"/>
            <a:ext cx="4234673" cy="3626217"/>
          </a:xfrm>
        </p:spPr>
        <p:txBody>
          <a:bodyPr vert="horz" lIns="91440" tIns="45720" rIns="91440" bIns="45720" rtlCol="0" anchor="b">
            <a:normAutofit fontScale="90000"/>
          </a:bodyPr>
          <a:lstStyle/>
          <a:p>
            <a:pPr algn="r"/>
            <a:r>
              <a:rPr lang="en-US" sz="6200" kern="1200" dirty="0">
                <a:solidFill>
                  <a:srgbClr val="FFFFFF"/>
                </a:solidFill>
                <a:latin typeface="+mj-lt"/>
                <a:ea typeface="+mj-ea"/>
                <a:cs typeface="+mj-cs"/>
              </a:rPr>
              <a:t>What This Rate Adjustment Looks Like Overall</a:t>
            </a:r>
            <a:br>
              <a:rPr lang="en-US" sz="6200" kern="1200" dirty="0">
                <a:solidFill>
                  <a:srgbClr val="FFFFFF"/>
                </a:solidFill>
                <a:latin typeface="+mj-lt"/>
                <a:ea typeface="+mj-ea"/>
                <a:cs typeface="+mj-cs"/>
              </a:rPr>
            </a:br>
            <a:r>
              <a:rPr lang="en-US" sz="1200" kern="1200" dirty="0">
                <a:solidFill>
                  <a:srgbClr val="FFFFFF"/>
                </a:solidFill>
                <a:latin typeface="+mj-lt"/>
                <a:ea typeface="+mj-ea"/>
                <a:cs typeface="+mj-cs"/>
              </a:rPr>
              <a:t>FY 25/26: $3 more based on average usage.*</a:t>
            </a:r>
            <a:br>
              <a:rPr lang="en-US" sz="1200" kern="1200" dirty="0">
                <a:solidFill>
                  <a:srgbClr val="FFFFFF"/>
                </a:solidFill>
                <a:latin typeface="+mj-lt"/>
                <a:ea typeface="+mj-ea"/>
                <a:cs typeface="+mj-cs"/>
              </a:rPr>
            </a:br>
            <a:r>
              <a:rPr lang="en-US" sz="1200" kern="1200" dirty="0">
                <a:solidFill>
                  <a:srgbClr val="FFFFFF"/>
                </a:solidFill>
                <a:latin typeface="+mj-lt"/>
                <a:ea typeface="+mj-ea"/>
                <a:cs typeface="+mj-cs"/>
              </a:rPr>
              <a:t>FY 26/27: $10 more based on average usage.*</a:t>
            </a:r>
            <a:br>
              <a:rPr lang="en-US" sz="1200" kern="1200" dirty="0">
                <a:solidFill>
                  <a:srgbClr val="FFFFFF"/>
                </a:solidFill>
                <a:latin typeface="+mj-lt"/>
                <a:ea typeface="+mj-ea"/>
                <a:cs typeface="+mj-cs"/>
              </a:rPr>
            </a:br>
            <a:r>
              <a:rPr lang="en-US" sz="1200" kern="1200" dirty="0">
                <a:solidFill>
                  <a:srgbClr val="FFFFFF"/>
                </a:solidFill>
                <a:latin typeface="+mj-lt"/>
                <a:ea typeface="+mj-ea"/>
                <a:cs typeface="+mj-cs"/>
              </a:rPr>
              <a:t>*Based on currently scheduled rate </a:t>
            </a:r>
            <a:r>
              <a:rPr lang="en-US" sz="1200" dirty="0">
                <a:solidFill>
                  <a:srgbClr val="FFFFFF"/>
                </a:solidFill>
              </a:rPr>
              <a:t>adjustment</a:t>
            </a:r>
            <a:br>
              <a:rPr lang="en-US" sz="1200" dirty="0">
                <a:solidFill>
                  <a:srgbClr val="FFFFFF"/>
                </a:solidFill>
              </a:rPr>
            </a:br>
            <a:r>
              <a:rPr lang="en-US" sz="1200" dirty="0">
                <a:solidFill>
                  <a:srgbClr val="FFFFFF"/>
                </a:solidFill>
              </a:rPr>
              <a:t>*Rates based on average District usage of 306 Cubit Feet with ¾” Meter.</a:t>
            </a:r>
            <a:endParaRPr lang="en-US" sz="1200" kern="1200" dirty="0">
              <a:solidFill>
                <a:srgbClr val="FFFFFF"/>
              </a:solidFill>
              <a:latin typeface="+mj-lt"/>
              <a:ea typeface="+mj-ea"/>
              <a:cs typeface="+mj-cs"/>
            </a:endParaRPr>
          </a:p>
        </p:txBody>
      </p:sp>
      <p:grpSp>
        <p:nvGrpSpPr>
          <p:cNvPr id="35" name="Group 34">
            <a:extLst>
              <a:ext uri="{FF2B5EF4-FFF2-40B4-BE49-F238E27FC236}">
                <a16:creationId xmlns:a16="http://schemas.microsoft.com/office/drawing/2014/main" id="{CF0FFF1F-79B6-4A13-A464-070CD6F896A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942198" y="814999"/>
            <a:ext cx="465458" cy="581435"/>
            <a:chOff x="10942198" y="814999"/>
            <a:chExt cx="465458" cy="581435"/>
          </a:xfrm>
          <a:solidFill>
            <a:srgbClr val="FFFFFF"/>
          </a:solidFill>
        </p:grpSpPr>
        <p:sp>
          <p:nvSpPr>
            <p:cNvPr id="36" name="Graphic 17">
              <a:extLst>
                <a:ext uri="{FF2B5EF4-FFF2-40B4-BE49-F238E27FC236}">
                  <a16:creationId xmlns:a16="http://schemas.microsoft.com/office/drawing/2014/main" id="{B71758F4-3F46-45DA-8AC5-4E508DA080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57738" y="814999"/>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grpFill/>
            <a:ln w="603" cap="flat">
              <a:noFill/>
              <a:prstDash val="solid"/>
              <a:miter/>
            </a:ln>
          </p:spPr>
          <p:txBody>
            <a:bodyPr rtlCol="0" anchor="ctr"/>
            <a:lstStyle/>
            <a:p>
              <a:endParaRPr lang="en-US">
                <a:solidFill>
                  <a:srgbClr val="FFFFFF"/>
                </a:solidFill>
              </a:endParaRPr>
            </a:p>
          </p:txBody>
        </p:sp>
        <p:sp>
          <p:nvSpPr>
            <p:cNvPr id="37" name="Graphic 15">
              <a:extLst>
                <a:ext uri="{FF2B5EF4-FFF2-40B4-BE49-F238E27FC236}">
                  <a16:creationId xmlns:a16="http://schemas.microsoft.com/office/drawing/2014/main" id="{8550FED7-7C32-42BB-98DB-30272A6331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16518" y="1044294"/>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grpFill/>
            <a:ln w="422" cap="flat">
              <a:noFill/>
              <a:prstDash val="solid"/>
              <a:miter/>
            </a:ln>
          </p:spPr>
          <p:txBody>
            <a:bodyPr rtlCol="0" anchor="ctr"/>
            <a:lstStyle/>
            <a:p>
              <a:endParaRPr lang="en-US">
                <a:solidFill>
                  <a:srgbClr val="FFFFFF"/>
                </a:solidFill>
              </a:endParaRPr>
            </a:p>
          </p:txBody>
        </p:sp>
        <p:sp>
          <p:nvSpPr>
            <p:cNvPr id="38" name="Graphic 21">
              <a:extLst>
                <a:ext uri="{FF2B5EF4-FFF2-40B4-BE49-F238E27FC236}">
                  <a16:creationId xmlns:a16="http://schemas.microsoft.com/office/drawing/2014/main" id="{8D61482F-F3C5-4D66-8C5D-C6BBE3E127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2198" y="1268720"/>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grpFill/>
            <a:ln w="610" cap="flat">
              <a:noFill/>
              <a:prstDash val="solid"/>
              <a:miter/>
            </a:ln>
          </p:spPr>
          <p:txBody>
            <a:bodyPr rtlCol="0" anchor="ctr"/>
            <a:lstStyle/>
            <a:p>
              <a:endParaRPr lang="en-US">
                <a:solidFill>
                  <a:srgbClr val="FFFFFF"/>
                </a:solidFill>
              </a:endParaRPr>
            </a:p>
          </p:txBody>
        </p:sp>
      </p:grpSp>
      <p:cxnSp>
        <p:nvCxnSpPr>
          <p:cNvPr id="40" name="Straight Connector 39">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29322" y="6274341"/>
            <a:ext cx="11353800" cy="0"/>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DE0CCBD1-D9CB-85C3-5E3A-A7F08AA8BBC7}"/>
              </a:ext>
            </a:extLst>
          </p:cNvPr>
          <p:cNvPicPr>
            <a:picLocks noChangeAspect="1"/>
          </p:cNvPicPr>
          <p:nvPr/>
        </p:nvPicPr>
        <p:blipFill>
          <a:blip r:embed="rId2"/>
          <a:stretch>
            <a:fillRect/>
          </a:stretch>
        </p:blipFill>
        <p:spPr>
          <a:xfrm>
            <a:off x="4581832" y="395884"/>
            <a:ext cx="7451955" cy="5647117"/>
          </a:xfrm>
          <a:prstGeom prst="rect">
            <a:avLst/>
          </a:prstGeom>
        </p:spPr>
      </p:pic>
    </p:spTree>
    <p:extLst>
      <p:ext uri="{BB962C8B-B14F-4D97-AF65-F5344CB8AC3E}">
        <p14:creationId xmlns:p14="http://schemas.microsoft.com/office/powerpoint/2010/main" val="35432160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F575A102-D95D-4D6E-8F1B-49EED0AEC6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158B3569-73B2-4D05-8E95-886A6EE17F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BC5157C4-37C8-170E-989E-F1764B5A93DE}"/>
              </a:ext>
            </a:extLst>
          </p:cNvPr>
          <p:cNvSpPr>
            <a:spLocks noGrp="1"/>
          </p:cNvSpPr>
          <p:nvPr>
            <p:ph type="title"/>
          </p:nvPr>
        </p:nvSpPr>
        <p:spPr>
          <a:xfrm>
            <a:off x="85236" y="2064466"/>
            <a:ext cx="4076460" cy="3626217"/>
          </a:xfrm>
        </p:spPr>
        <p:txBody>
          <a:bodyPr vert="horz" lIns="91440" tIns="45720" rIns="91440" bIns="45720" rtlCol="0" anchor="b">
            <a:normAutofit fontScale="90000"/>
          </a:bodyPr>
          <a:lstStyle/>
          <a:p>
            <a:pPr algn="r"/>
            <a:r>
              <a:rPr lang="en-US" sz="6200" kern="1200" dirty="0">
                <a:solidFill>
                  <a:srgbClr val="FFFFFF"/>
                </a:solidFill>
                <a:latin typeface="+mj-lt"/>
                <a:ea typeface="+mj-ea"/>
                <a:cs typeface="+mj-cs"/>
              </a:rPr>
              <a:t>What This Water Rate Adjustment Looks Like</a:t>
            </a:r>
            <a:br>
              <a:rPr lang="en-US" sz="6200" kern="1200" dirty="0">
                <a:solidFill>
                  <a:srgbClr val="FFFFFF"/>
                </a:solidFill>
                <a:latin typeface="+mj-lt"/>
                <a:ea typeface="+mj-ea"/>
                <a:cs typeface="+mj-cs"/>
              </a:rPr>
            </a:br>
            <a:r>
              <a:rPr lang="en-US" sz="1200" kern="1200" dirty="0">
                <a:solidFill>
                  <a:srgbClr val="FFFFFF"/>
                </a:solidFill>
                <a:latin typeface="+mj-lt"/>
                <a:ea typeface="+mj-ea"/>
                <a:cs typeface="+mj-cs"/>
              </a:rPr>
              <a:t>FY 25/26: $4 Less based on Average Usage.*</a:t>
            </a:r>
            <a:br>
              <a:rPr lang="en-US" sz="1200" kern="1200" dirty="0">
                <a:solidFill>
                  <a:srgbClr val="FFFFFF"/>
                </a:solidFill>
                <a:latin typeface="+mj-lt"/>
                <a:ea typeface="+mj-ea"/>
                <a:cs typeface="+mj-cs"/>
              </a:rPr>
            </a:br>
            <a:r>
              <a:rPr lang="en-US" sz="1200" kern="1200" dirty="0">
                <a:solidFill>
                  <a:srgbClr val="FFFFFF"/>
                </a:solidFill>
                <a:latin typeface="+mj-lt"/>
                <a:ea typeface="+mj-ea"/>
                <a:cs typeface="+mj-cs"/>
              </a:rPr>
              <a:t>FY 26/27: $4 Less based on Average Usage.*</a:t>
            </a:r>
            <a:br>
              <a:rPr lang="en-US" sz="1200" kern="1200" dirty="0">
                <a:solidFill>
                  <a:srgbClr val="FFFFFF"/>
                </a:solidFill>
                <a:latin typeface="+mj-lt"/>
                <a:ea typeface="+mj-ea"/>
                <a:cs typeface="+mj-cs"/>
              </a:rPr>
            </a:br>
            <a:r>
              <a:rPr lang="en-US" sz="1200" kern="1200" dirty="0">
                <a:solidFill>
                  <a:srgbClr val="FFFFFF"/>
                </a:solidFill>
                <a:latin typeface="+mj-lt"/>
                <a:ea typeface="+mj-ea"/>
                <a:cs typeface="+mj-cs"/>
              </a:rPr>
              <a:t>*Based on Currently Scheduled Rate Adjustment.</a:t>
            </a:r>
            <a:br>
              <a:rPr lang="en-US" sz="1200" kern="1200" dirty="0">
                <a:solidFill>
                  <a:srgbClr val="FFFFFF"/>
                </a:solidFill>
                <a:latin typeface="+mj-lt"/>
                <a:ea typeface="+mj-ea"/>
                <a:cs typeface="+mj-cs"/>
              </a:rPr>
            </a:br>
            <a:r>
              <a:rPr lang="en-US" sz="1200" kern="1200" dirty="0">
                <a:solidFill>
                  <a:srgbClr val="FFFFFF"/>
                </a:solidFill>
                <a:latin typeface="+mj-lt"/>
                <a:ea typeface="+mj-ea"/>
                <a:cs typeface="+mj-cs"/>
              </a:rPr>
              <a:t>*Rates based on District average of 306 Cubic Feet with ¾” Meter.</a:t>
            </a:r>
            <a:br>
              <a:rPr lang="en-US" sz="1200" kern="1200" dirty="0">
                <a:solidFill>
                  <a:srgbClr val="FFFFFF"/>
                </a:solidFill>
                <a:latin typeface="+mj-lt"/>
                <a:ea typeface="+mj-ea"/>
                <a:cs typeface="+mj-cs"/>
              </a:rPr>
            </a:br>
            <a:endParaRPr lang="en-US" sz="6200" kern="1200" dirty="0">
              <a:solidFill>
                <a:srgbClr val="FFFFFF"/>
              </a:solidFill>
              <a:latin typeface="+mj-lt"/>
              <a:ea typeface="+mj-ea"/>
              <a:cs typeface="+mj-cs"/>
            </a:endParaRPr>
          </a:p>
        </p:txBody>
      </p:sp>
      <p:grpSp>
        <p:nvGrpSpPr>
          <p:cNvPr id="14" name="Group 13">
            <a:extLst>
              <a:ext uri="{FF2B5EF4-FFF2-40B4-BE49-F238E27FC236}">
                <a16:creationId xmlns:a16="http://schemas.microsoft.com/office/drawing/2014/main" id="{CF0FFF1F-79B6-4A13-A464-070CD6F896A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942198" y="814999"/>
            <a:ext cx="465458" cy="581435"/>
            <a:chOff x="10942198" y="814999"/>
            <a:chExt cx="465458" cy="581435"/>
          </a:xfrm>
          <a:solidFill>
            <a:srgbClr val="FFFFFF"/>
          </a:solidFill>
        </p:grpSpPr>
        <p:sp>
          <p:nvSpPr>
            <p:cNvPr id="15" name="Graphic 17">
              <a:extLst>
                <a:ext uri="{FF2B5EF4-FFF2-40B4-BE49-F238E27FC236}">
                  <a16:creationId xmlns:a16="http://schemas.microsoft.com/office/drawing/2014/main" id="{B71758F4-3F46-45DA-8AC5-4E508DA080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57738" y="814999"/>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grpFill/>
            <a:ln w="603" cap="flat">
              <a:noFill/>
              <a:prstDash val="solid"/>
              <a:miter/>
            </a:ln>
          </p:spPr>
          <p:txBody>
            <a:bodyPr rtlCol="0" anchor="ctr"/>
            <a:lstStyle/>
            <a:p>
              <a:endParaRPr lang="en-US">
                <a:solidFill>
                  <a:srgbClr val="FFFFFF"/>
                </a:solidFill>
              </a:endParaRPr>
            </a:p>
          </p:txBody>
        </p:sp>
        <p:sp>
          <p:nvSpPr>
            <p:cNvPr id="16" name="Graphic 15">
              <a:extLst>
                <a:ext uri="{FF2B5EF4-FFF2-40B4-BE49-F238E27FC236}">
                  <a16:creationId xmlns:a16="http://schemas.microsoft.com/office/drawing/2014/main" id="{8550FED7-7C32-42BB-98DB-30272A6331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16518" y="1044294"/>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grpFill/>
            <a:ln w="422" cap="flat">
              <a:noFill/>
              <a:prstDash val="solid"/>
              <a:miter/>
            </a:ln>
          </p:spPr>
          <p:txBody>
            <a:bodyPr rtlCol="0" anchor="ctr"/>
            <a:lstStyle/>
            <a:p>
              <a:endParaRPr lang="en-US">
                <a:solidFill>
                  <a:srgbClr val="FFFFFF"/>
                </a:solidFill>
              </a:endParaRPr>
            </a:p>
          </p:txBody>
        </p:sp>
        <p:sp>
          <p:nvSpPr>
            <p:cNvPr id="17" name="Graphic 21">
              <a:extLst>
                <a:ext uri="{FF2B5EF4-FFF2-40B4-BE49-F238E27FC236}">
                  <a16:creationId xmlns:a16="http://schemas.microsoft.com/office/drawing/2014/main" id="{8D61482F-F3C5-4D66-8C5D-C6BBE3E127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2198" y="1268720"/>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grpFill/>
            <a:ln w="610" cap="flat">
              <a:noFill/>
              <a:prstDash val="solid"/>
              <a:miter/>
            </a:ln>
          </p:spPr>
          <p:txBody>
            <a:bodyPr rtlCol="0" anchor="ctr"/>
            <a:lstStyle/>
            <a:p>
              <a:endParaRPr lang="en-US">
                <a:solidFill>
                  <a:srgbClr val="FFFFFF"/>
                </a:solidFill>
              </a:endParaRPr>
            </a:p>
          </p:txBody>
        </p:sp>
      </p:grpSp>
      <p:cxnSp>
        <p:nvCxnSpPr>
          <p:cNvPr id="19" name="Straight Connector 18">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29322" y="6274341"/>
            <a:ext cx="11353800" cy="0"/>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600EFECF-E8C1-0195-FFB8-68B309C2D192}"/>
              </a:ext>
            </a:extLst>
          </p:cNvPr>
          <p:cNvPicPr>
            <a:picLocks noChangeAspect="1"/>
          </p:cNvPicPr>
          <p:nvPr/>
        </p:nvPicPr>
        <p:blipFill>
          <a:blip r:embed="rId2"/>
          <a:stretch>
            <a:fillRect/>
          </a:stretch>
        </p:blipFill>
        <p:spPr>
          <a:xfrm>
            <a:off x="4781550" y="159917"/>
            <a:ext cx="6982368" cy="5954507"/>
          </a:xfrm>
          <a:prstGeom prst="rect">
            <a:avLst/>
          </a:prstGeom>
        </p:spPr>
      </p:pic>
    </p:spTree>
    <p:extLst>
      <p:ext uri="{BB962C8B-B14F-4D97-AF65-F5344CB8AC3E}">
        <p14:creationId xmlns:p14="http://schemas.microsoft.com/office/powerpoint/2010/main" val="860614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F575A102-D95D-4D6E-8F1B-49EED0AEC6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158B3569-73B2-4D05-8E95-886A6EE17F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AEF5250B-F8C7-AECF-DA27-C88937C27CA9}"/>
              </a:ext>
            </a:extLst>
          </p:cNvPr>
          <p:cNvSpPr>
            <a:spLocks noGrp="1"/>
          </p:cNvSpPr>
          <p:nvPr>
            <p:ph type="title"/>
          </p:nvPr>
        </p:nvSpPr>
        <p:spPr>
          <a:xfrm>
            <a:off x="154062" y="1465637"/>
            <a:ext cx="4076460" cy="3626217"/>
          </a:xfrm>
        </p:spPr>
        <p:txBody>
          <a:bodyPr vert="horz" lIns="91440" tIns="45720" rIns="91440" bIns="45720" rtlCol="0" anchor="b">
            <a:normAutofit fontScale="90000"/>
          </a:bodyPr>
          <a:lstStyle/>
          <a:p>
            <a:pPr algn="r"/>
            <a:r>
              <a:rPr lang="en-US" sz="6200" kern="1200" dirty="0">
                <a:solidFill>
                  <a:srgbClr val="FFFFFF"/>
                </a:solidFill>
                <a:latin typeface="+mj-lt"/>
                <a:ea typeface="+mj-ea"/>
                <a:cs typeface="+mj-cs"/>
              </a:rPr>
              <a:t>What This Sewer Rate Adjustment Looks Like</a:t>
            </a:r>
            <a:br>
              <a:rPr lang="en-US" sz="6200" kern="1200" dirty="0">
                <a:solidFill>
                  <a:srgbClr val="FFFFFF"/>
                </a:solidFill>
                <a:latin typeface="+mj-lt"/>
                <a:ea typeface="+mj-ea"/>
                <a:cs typeface="+mj-cs"/>
              </a:rPr>
            </a:br>
            <a:r>
              <a:rPr lang="en-US" sz="1200" kern="1200" dirty="0">
                <a:solidFill>
                  <a:srgbClr val="FFFFFF"/>
                </a:solidFill>
                <a:latin typeface="+mj-lt"/>
                <a:ea typeface="+mj-ea"/>
                <a:cs typeface="+mj-cs"/>
              </a:rPr>
              <a:t>FY 25/26: $7 More.*</a:t>
            </a:r>
            <a:br>
              <a:rPr lang="en-US" sz="1200" kern="1200" dirty="0">
                <a:solidFill>
                  <a:srgbClr val="FFFFFF"/>
                </a:solidFill>
                <a:latin typeface="+mj-lt"/>
                <a:ea typeface="+mj-ea"/>
                <a:cs typeface="+mj-cs"/>
              </a:rPr>
            </a:br>
            <a:r>
              <a:rPr lang="en-US" sz="1200" kern="1200" dirty="0">
                <a:solidFill>
                  <a:srgbClr val="FFFFFF"/>
                </a:solidFill>
                <a:latin typeface="+mj-lt"/>
                <a:ea typeface="+mj-ea"/>
                <a:cs typeface="+mj-cs"/>
              </a:rPr>
              <a:t>FY 26/27: $14 More.*</a:t>
            </a:r>
            <a:br>
              <a:rPr lang="en-US" sz="1200" kern="1200" dirty="0">
                <a:solidFill>
                  <a:srgbClr val="FFFFFF"/>
                </a:solidFill>
                <a:latin typeface="+mj-lt"/>
                <a:ea typeface="+mj-ea"/>
                <a:cs typeface="+mj-cs"/>
              </a:rPr>
            </a:br>
            <a:r>
              <a:rPr lang="en-US" sz="1200" kern="1200" dirty="0">
                <a:solidFill>
                  <a:srgbClr val="FFFFFF"/>
                </a:solidFill>
                <a:latin typeface="+mj-lt"/>
                <a:ea typeface="+mj-ea"/>
                <a:cs typeface="+mj-cs"/>
              </a:rPr>
              <a:t>*Based on Currently Scheduled Rate Adjustment.  </a:t>
            </a:r>
            <a:endParaRPr lang="en-US" sz="6200" kern="1200" dirty="0">
              <a:solidFill>
                <a:srgbClr val="FFFFFF"/>
              </a:solidFill>
              <a:latin typeface="+mj-lt"/>
              <a:ea typeface="+mj-ea"/>
              <a:cs typeface="+mj-cs"/>
            </a:endParaRPr>
          </a:p>
        </p:txBody>
      </p:sp>
      <p:grpSp>
        <p:nvGrpSpPr>
          <p:cNvPr id="14" name="Group 13">
            <a:extLst>
              <a:ext uri="{FF2B5EF4-FFF2-40B4-BE49-F238E27FC236}">
                <a16:creationId xmlns:a16="http://schemas.microsoft.com/office/drawing/2014/main" id="{CF0FFF1F-79B6-4A13-A464-070CD6F896A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942198" y="814999"/>
            <a:ext cx="465458" cy="581435"/>
            <a:chOff x="10942198" y="814999"/>
            <a:chExt cx="465458" cy="581435"/>
          </a:xfrm>
          <a:solidFill>
            <a:srgbClr val="FFFFFF"/>
          </a:solidFill>
        </p:grpSpPr>
        <p:sp>
          <p:nvSpPr>
            <p:cNvPr id="15" name="Graphic 17">
              <a:extLst>
                <a:ext uri="{FF2B5EF4-FFF2-40B4-BE49-F238E27FC236}">
                  <a16:creationId xmlns:a16="http://schemas.microsoft.com/office/drawing/2014/main" id="{B71758F4-3F46-45DA-8AC5-4E508DA080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57738" y="814999"/>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grpFill/>
            <a:ln w="603" cap="flat">
              <a:noFill/>
              <a:prstDash val="solid"/>
              <a:miter/>
            </a:ln>
          </p:spPr>
          <p:txBody>
            <a:bodyPr rtlCol="0" anchor="ctr"/>
            <a:lstStyle/>
            <a:p>
              <a:endParaRPr lang="en-US">
                <a:solidFill>
                  <a:srgbClr val="FFFFFF"/>
                </a:solidFill>
              </a:endParaRPr>
            </a:p>
          </p:txBody>
        </p:sp>
        <p:sp>
          <p:nvSpPr>
            <p:cNvPr id="16" name="Graphic 15">
              <a:extLst>
                <a:ext uri="{FF2B5EF4-FFF2-40B4-BE49-F238E27FC236}">
                  <a16:creationId xmlns:a16="http://schemas.microsoft.com/office/drawing/2014/main" id="{8550FED7-7C32-42BB-98DB-30272A6331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16518" y="1044294"/>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grpFill/>
            <a:ln w="422" cap="flat">
              <a:noFill/>
              <a:prstDash val="solid"/>
              <a:miter/>
            </a:ln>
          </p:spPr>
          <p:txBody>
            <a:bodyPr rtlCol="0" anchor="ctr"/>
            <a:lstStyle/>
            <a:p>
              <a:endParaRPr lang="en-US">
                <a:solidFill>
                  <a:srgbClr val="FFFFFF"/>
                </a:solidFill>
              </a:endParaRPr>
            </a:p>
          </p:txBody>
        </p:sp>
        <p:sp>
          <p:nvSpPr>
            <p:cNvPr id="17" name="Graphic 21">
              <a:extLst>
                <a:ext uri="{FF2B5EF4-FFF2-40B4-BE49-F238E27FC236}">
                  <a16:creationId xmlns:a16="http://schemas.microsoft.com/office/drawing/2014/main" id="{8D61482F-F3C5-4D66-8C5D-C6BBE3E127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2198" y="1268720"/>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grpFill/>
            <a:ln w="610" cap="flat">
              <a:noFill/>
              <a:prstDash val="solid"/>
              <a:miter/>
            </a:ln>
          </p:spPr>
          <p:txBody>
            <a:bodyPr rtlCol="0" anchor="ctr"/>
            <a:lstStyle/>
            <a:p>
              <a:endParaRPr lang="en-US">
                <a:solidFill>
                  <a:srgbClr val="FFFFFF"/>
                </a:solidFill>
              </a:endParaRPr>
            </a:p>
          </p:txBody>
        </p:sp>
      </p:grpSp>
      <p:cxnSp>
        <p:nvCxnSpPr>
          <p:cNvPr id="19" name="Straight Connector 18">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29322" y="6274341"/>
            <a:ext cx="11353800" cy="0"/>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CB831961-187D-70E8-5D33-5CBDE8BC18FB}"/>
              </a:ext>
            </a:extLst>
          </p:cNvPr>
          <p:cNvPicPr>
            <a:picLocks noChangeAspect="1"/>
          </p:cNvPicPr>
          <p:nvPr/>
        </p:nvPicPr>
        <p:blipFill>
          <a:blip r:embed="rId2"/>
          <a:stretch>
            <a:fillRect/>
          </a:stretch>
        </p:blipFill>
        <p:spPr>
          <a:xfrm>
            <a:off x="4748578" y="181285"/>
            <a:ext cx="7092714" cy="5960038"/>
          </a:xfrm>
          <a:prstGeom prst="rect">
            <a:avLst/>
          </a:prstGeom>
        </p:spPr>
      </p:pic>
    </p:spTree>
    <p:extLst>
      <p:ext uri="{BB962C8B-B14F-4D97-AF65-F5344CB8AC3E}">
        <p14:creationId xmlns:p14="http://schemas.microsoft.com/office/powerpoint/2010/main" val="13162441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AB42BAC6-2645-C26E-258A-8B09C29C0998}"/>
              </a:ext>
            </a:extLst>
          </p:cNvPr>
          <p:cNvSpPr>
            <a:spLocks noGrp="1"/>
          </p:cNvSpPr>
          <p:nvPr>
            <p:ph type="title"/>
          </p:nvPr>
        </p:nvSpPr>
        <p:spPr>
          <a:xfrm>
            <a:off x="884903" y="381935"/>
            <a:ext cx="4311749" cy="5974414"/>
          </a:xfrm>
        </p:spPr>
        <p:txBody>
          <a:bodyPr anchor="ctr">
            <a:normAutofit fontScale="90000"/>
          </a:bodyPr>
          <a:lstStyle/>
          <a:p>
            <a:r>
              <a:rPr lang="en-US" sz="6800" b="1" kern="0" dirty="0">
                <a:solidFill>
                  <a:srgbClr val="FFFFFF"/>
                </a:solidFill>
                <a:effectLst/>
                <a:latin typeface="Times New Roman" panose="02020603050405020304" pitchFamily="18" charset="0"/>
                <a:ea typeface="Times New Roman" panose="02020603050405020304" pitchFamily="18" charset="0"/>
                <a:cs typeface="Times New Roman" panose="02020603050405020304" pitchFamily="18" charset="0"/>
              </a:rPr>
              <a:t>What These Adjusted Rates Will Accomplish</a:t>
            </a:r>
            <a:br>
              <a:rPr lang="en-US" sz="6800" kern="100" dirty="0">
                <a:solidFill>
                  <a:srgbClr val="FFFFFF"/>
                </a:solidFill>
                <a:effectLst/>
                <a:latin typeface="Aptos" panose="020B0004020202020204" pitchFamily="34" charset="0"/>
                <a:ea typeface="Aptos" panose="020B0004020202020204" pitchFamily="34" charset="0"/>
                <a:cs typeface="Times New Roman" panose="02020603050405020304" pitchFamily="18" charset="0"/>
              </a:rPr>
            </a:br>
            <a:endParaRPr lang="en-US" sz="6800" dirty="0">
              <a:solidFill>
                <a:srgbClr val="FFFFFF"/>
              </a:solidFill>
            </a:endParaRPr>
          </a:p>
        </p:txBody>
      </p:sp>
      <p:grpSp>
        <p:nvGrpSpPr>
          <p:cNvPr id="12" name="Group 11">
            <a:extLst>
              <a:ext uri="{FF2B5EF4-FFF2-40B4-BE49-F238E27FC236}">
                <a16:creationId xmlns:a16="http://schemas.microsoft.com/office/drawing/2014/main" id="{0474DF76-993E-44DE-AFB0-C416182ACEC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3892" y="554152"/>
            <a:ext cx="574177" cy="1075866"/>
            <a:chOff x="613892" y="554152"/>
            <a:chExt cx="574177" cy="1075866"/>
          </a:xfrm>
          <a:solidFill>
            <a:srgbClr val="FFFFFF"/>
          </a:solidFill>
        </p:grpSpPr>
        <p:sp>
          <p:nvSpPr>
            <p:cNvPr id="13"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3061"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grpFill/>
            <a:ln w="776" cap="flat">
              <a:noFill/>
              <a:prstDash val="solid"/>
              <a:miter/>
            </a:ln>
          </p:spPr>
          <p:txBody>
            <a:bodyPr rtlCol="0" anchor="ctr"/>
            <a:lstStyle/>
            <a:p>
              <a:endParaRPr lang="en-US"/>
            </a:p>
          </p:txBody>
        </p:sp>
        <p:sp>
          <p:nvSpPr>
            <p:cNvPr id="14"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75643"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grpFill/>
            <a:ln w="516" cap="flat">
              <a:noFill/>
              <a:prstDash val="solid"/>
              <a:miter/>
            </a:ln>
          </p:spPr>
          <p:txBody>
            <a:bodyPr rtlCol="0" anchor="ctr"/>
            <a:lstStyle/>
            <a:p>
              <a:endParaRPr lang="en-US"/>
            </a:p>
          </p:txBody>
        </p:sp>
        <p:sp>
          <p:nvSpPr>
            <p:cNvPr id="15"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3892"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grpFill/>
            <a:ln w="751" cap="flat">
              <a:noFill/>
              <a:prstDash val="solid"/>
              <a:miter/>
            </a:ln>
          </p:spPr>
          <p:txBody>
            <a:bodyPr rtlCol="0" anchor="ctr"/>
            <a:lstStyle/>
            <a:p>
              <a:endParaRPr lang="en-US"/>
            </a:p>
          </p:txBody>
        </p:sp>
      </p:grpSp>
      <p:sp>
        <p:nvSpPr>
          <p:cNvPr id="3" name="Content Placeholder 2">
            <a:extLst>
              <a:ext uri="{FF2B5EF4-FFF2-40B4-BE49-F238E27FC236}">
                <a16:creationId xmlns:a16="http://schemas.microsoft.com/office/drawing/2014/main" id="{F2AAFAD4-85E6-E201-C45D-5AF8895FAE68}"/>
              </a:ext>
            </a:extLst>
          </p:cNvPr>
          <p:cNvSpPr>
            <a:spLocks noGrp="1"/>
          </p:cNvSpPr>
          <p:nvPr>
            <p:ph idx="1"/>
          </p:nvPr>
        </p:nvSpPr>
        <p:spPr>
          <a:xfrm>
            <a:off x="6297233" y="518400"/>
            <a:ext cx="4771607" cy="5837949"/>
          </a:xfrm>
        </p:spPr>
        <p:txBody>
          <a:bodyPr anchor="ctr">
            <a:normAutofit/>
          </a:bodyPr>
          <a:lstStyle/>
          <a:p>
            <a:pPr marL="0" marR="0">
              <a:spcAft>
                <a:spcPts val="800"/>
              </a:spcAft>
              <a:buNone/>
            </a:pPr>
            <a:r>
              <a:rPr lang="en-US" sz="1700" kern="0" dirty="0">
                <a:solidFill>
                  <a:schemeClr val="tx1">
                    <a:alpha val="8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The proposed rate adjustment is designed to:</a:t>
            </a:r>
            <a:endParaRPr lang="en-US" sz="17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spcAft>
                <a:spcPts val="800"/>
              </a:spcAft>
              <a:buSzPts val="1000"/>
              <a:buFont typeface="Symbol" panose="05050102010706020507" pitchFamily="18" charset="2"/>
              <a:buChar char=""/>
              <a:tabLst>
                <a:tab pos="457200" algn="l"/>
              </a:tabLst>
            </a:pPr>
            <a:r>
              <a:rPr lang="en-US" sz="1700" kern="0" dirty="0">
                <a:solidFill>
                  <a:schemeClr val="tx1">
                    <a:alpha val="8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Rebuild reserve accounts over the next five years</a:t>
            </a:r>
            <a:endParaRPr lang="en-US" sz="17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spcAft>
                <a:spcPts val="800"/>
              </a:spcAft>
              <a:buSzPts val="1000"/>
              <a:buFont typeface="Symbol" panose="05050102010706020507" pitchFamily="18" charset="2"/>
              <a:buChar char=""/>
              <a:tabLst>
                <a:tab pos="457200" algn="l"/>
              </a:tabLst>
            </a:pPr>
            <a:r>
              <a:rPr lang="en-US" sz="1700" kern="0" dirty="0">
                <a:solidFill>
                  <a:schemeClr val="tx1">
                    <a:alpha val="8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Restore the District’s ability to fund Master Plan projects responsibly</a:t>
            </a:r>
            <a:endParaRPr lang="en-US" sz="17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spcAft>
                <a:spcPts val="800"/>
              </a:spcAft>
              <a:buSzPts val="1000"/>
              <a:buFont typeface="Symbol" panose="05050102010706020507" pitchFamily="18" charset="2"/>
              <a:buChar char=""/>
              <a:tabLst>
                <a:tab pos="457200" algn="l"/>
              </a:tabLst>
            </a:pPr>
            <a:r>
              <a:rPr lang="en-US" sz="1700" kern="0" dirty="0">
                <a:solidFill>
                  <a:schemeClr val="tx1">
                    <a:alpha val="8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Move our rates in a direction that will open the door for Grants and Loans should we choose to pursue them.</a:t>
            </a:r>
            <a:endParaRPr lang="en-US" sz="17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spcAft>
                <a:spcPts val="800"/>
              </a:spcAft>
              <a:buSzPts val="1000"/>
              <a:buFont typeface="Symbol" panose="05050102010706020507" pitchFamily="18" charset="2"/>
              <a:buChar char=""/>
              <a:tabLst>
                <a:tab pos="457200" algn="l"/>
              </a:tabLst>
            </a:pPr>
            <a:r>
              <a:rPr lang="en-US" sz="1700" kern="0" dirty="0">
                <a:solidFill>
                  <a:schemeClr val="tx1">
                    <a:alpha val="8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Support long-term planning, possibly adding a field employee to support our in-house infrastructure work(Mainline installation and increased sewer maintenance)</a:t>
            </a:r>
            <a:endParaRPr lang="en-US" sz="17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endParaRPr>
          </a:p>
          <a:p>
            <a:pPr marL="0" marR="0">
              <a:spcAft>
                <a:spcPts val="800"/>
              </a:spcAft>
            </a:pPr>
            <a:r>
              <a:rPr lang="en-US" sz="1700" kern="0" dirty="0">
                <a:solidFill>
                  <a:schemeClr val="tx1">
                    <a:alpha val="8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By increasing our financial capacity now, we reduce future debt needs, limit rate shock later, and maintain control over how we invest in </a:t>
            </a:r>
            <a:r>
              <a:rPr lang="en-US" sz="1700" kern="0" dirty="0" err="1">
                <a:solidFill>
                  <a:schemeClr val="tx1">
                    <a:alpha val="8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Arrowbear’s</a:t>
            </a:r>
            <a:r>
              <a:rPr lang="en-US" sz="1700" kern="0" dirty="0">
                <a:solidFill>
                  <a:schemeClr val="tx1">
                    <a:alpha val="8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infrastructure.</a:t>
            </a:r>
            <a:endParaRPr lang="en-US" sz="17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endParaRPr>
          </a:p>
          <a:p>
            <a:endParaRPr lang="en-US" sz="1700" dirty="0">
              <a:solidFill>
                <a:schemeClr val="tx1">
                  <a:alpha val="80000"/>
                </a:schemeClr>
              </a:solidFill>
            </a:endParaRPr>
          </a:p>
        </p:txBody>
      </p:sp>
      <p:cxnSp>
        <p:nvCxnSpPr>
          <p:cNvPr id="17" name="Straight Connector 16">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019372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5BF4DF2C-F028-4921-9C23-41303F650A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158B3569-73B2-4D05-8E95-886A6EE17F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BA076493-2A87-777F-7808-70AC87525795}"/>
              </a:ext>
            </a:extLst>
          </p:cNvPr>
          <p:cNvSpPr>
            <a:spLocks noGrp="1"/>
          </p:cNvSpPr>
          <p:nvPr>
            <p:ph type="title"/>
          </p:nvPr>
        </p:nvSpPr>
        <p:spPr>
          <a:xfrm>
            <a:off x="-631038" y="1262319"/>
            <a:ext cx="4770028" cy="4734577"/>
          </a:xfrm>
        </p:spPr>
        <p:txBody>
          <a:bodyPr vert="horz" lIns="91440" tIns="45720" rIns="91440" bIns="45720" rtlCol="0" anchor="t">
            <a:normAutofit/>
          </a:bodyPr>
          <a:lstStyle/>
          <a:p>
            <a:pPr algn="r"/>
            <a:r>
              <a:rPr lang="en-US" sz="6000" kern="1200" dirty="0">
                <a:solidFill>
                  <a:srgbClr val="FFFFFF"/>
                </a:solidFill>
                <a:latin typeface="+mj-lt"/>
                <a:ea typeface="+mj-ea"/>
                <a:cs typeface="+mj-cs"/>
              </a:rPr>
              <a:t>How This Adjustment  Will Affect Water Funds</a:t>
            </a:r>
            <a:br>
              <a:rPr lang="en-US" sz="8000" kern="1200" dirty="0">
                <a:solidFill>
                  <a:srgbClr val="FFFFFF"/>
                </a:solidFill>
                <a:latin typeface="+mj-lt"/>
                <a:ea typeface="+mj-ea"/>
                <a:cs typeface="+mj-cs"/>
              </a:rPr>
            </a:br>
            <a:endParaRPr lang="en-US" sz="8000" kern="1200" dirty="0">
              <a:solidFill>
                <a:srgbClr val="FFFFFF"/>
              </a:solidFill>
              <a:latin typeface="+mj-lt"/>
              <a:ea typeface="+mj-ea"/>
              <a:cs typeface="+mj-cs"/>
            </a:endParaRPr>
          </a:p>
        </p:txBody>
      </p:sp>
      <p:cxnSp>
        <p:nvCxnSpPr>
          <p:cNvPr id="22" name="Straight Connector 21">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447322" y="1589368"/>
            <a:ext cx="0" cy="5259754"/>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pic>
        <p:nvPicPr>
          <p:cNvPr id="4" name="Content Placeholder 3">
            <a:extLst>
              <a:ext uri="{FF2B5EF4-FFF2-40B4-BE49-F238E27FC236}">
                <a16:creationId xmlns:a16="http://schemas.microsoft.com/office/drawing/2014/main" id="{4286E565-ADB8-8371-C00F-68AAA7CB7A2A}"/>
              </a:ext>
            </a:extLst>
          </p:cNvPr>
          <p:cNvPicPr>
            <a:picLocks noChangeAspect="1"/>
          </p:cNvPicPr>
          <p:nvPr/>
        </p:nvPicPr>
        <p:blipFill>
          <a:blip r:embed="rId2"/>
          <a:stretch>
            <a:fillRect/>
          </a:stretch>
        </p:blipFill>
        <p:spPr>
          <a:xfrm>
            <a:off x="4429047" y="536534"/>
            <a:ext cx="7616583" cy="5259754"/>
          </a:xfrm>
          <a:prstGeom prst="rect">
            <a:avLst/>
          </a:prstGeom>
        </p:spPr>
      </p:pic>
      <p:grpSp>
        <p:nvGrpSpPr>
          <p:cNvPr id="24" name="Group 23">
            <a:extLst>
              <a:ext uri="{FF2B5EF4-FFF2-40B4-BE49-F238E27FC236}">
                <a16:creationId xmlns:a16="http://schemas.microsoft.com/office/drawing/2014/main" id="{892B7B61-D701-474B-AE8F-EA238B550A7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512034" y="1267063"/>
            <a:ext cx="368480" cy="519967"/>
            <a:chOff x="11512034" y="1267063"/>
            <a:chExt cx="368480" cy="519967"/>
          </a:xfrm>
          <a:solidFill>
            <a:srgbClr val="FFFFFF"/>
          </a:solidFill>
        </p:grpSpPr>
        <p:sp>
          <p:nvSpPr>
            <p:cNvPr id="25" name="Graphic 17">
              <a:extLst>
                <a:ext uri="{FF2B5EF4-FFF2-40B4-BE49-F238E27FC236}">
                  <a16:creationId xmlns:a16="http://schemas.microsoft.com/office/drawing/2014/main" id="{B71758F4-3F46-45DA-8AC5-4E508DA080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512034" y="1267063"/>
              <a:ext cx="139037" cy="139039"/>
            </a:xfrm>
            <a:custGeom>
              <a:avLst/>
              <a:gdLst>
                <a:gd name="connsiteX0" fmla="*/ 129600 w 139037"/>
                <a:gd name="connsiteY0" fmla="*/ 60082 h 139039"/>
                <a:gd name="connsiteX1" fmla="*/ 78955 w 139037"/>
                <a:gd name="connsiteY1" fmla="*/ 60082 h 139039"/>
                <a:gd name="connsiteX2" fmla="*/ 78955 w 139037"/>
                <a:gd name="connsiteY2" fmla="*/ 9437 h 139039"/>
                <a:gd name="connsiteX3" fmla="*/ 69519 w 139037"/>
                <a:gd name="connsiteY3" fmla="*/ 0 h 139039"/>
                <a:gd name="connsiteX4" fmla="*/ 60082 w 139037"/>
                <a:gd name="connsiteY4" fmla="*/ 9437 h 139039"/>
                <a:gd name="connsiteX5" fmla="*/ 60082 w 139037"/>
                <a:gd name="connsiteY5" fmla="*/ 60082 h 139039"/>
                <a:gd name="connsiteX6" fmla="*/ 9437 w 139037"/>
                <a:gd name="connsiteY6" fmla="*/ 60082 h 139039"/>
                <a:gd name="connsiteX7" fmla="*/ 0 w 139037"/>
                <a:gd name="connsiteY7" fmla="*/ 69520 h 139039"/>
                <a:gd name="connsiteX8" fmla="*/ 9437 w 139037"/>
                <a:gd name="connsiteY8" fmla="*/ 78957 h 139039"/>
                <a:gd name="connsiteX9" fmla="*/ 60082 w 139037"/>
                <a:gd name="connsiteY9" fmla="*/ 78957 h 139039"/>
                <a:gd name="connsiteX10" fmla="*/ 60082 w 139037"/>
                <a:gd name="connsiteY10" fmla="*/ 129602 h 139039"/>
                <a:gd name="connsiteX11" fmla="*/ 69519 w 139037"/>
                <a:gd name="connsiteY11" fmla="*/ 139039 h 139039"/>
                <a:gd name="connsiteX12" fmla="*/ 78955 w 139037"/>
                <a:gd name="connsiteY12" fmla="*/ 129602 h 139039"/>
                <a:gd name="connsiteX13" fmla="*/ 78955 w 139037"/>
                <a:gd name="connsiteY13" fmla="*/ 78957 h 139039"/>
                <a:gd name="connsiteX14" fmla="*/ 129600 w 139037"/>
                <a:gd name="connsiteY14" fmla="*/ 78957 h 139039"/>
                <a:gd name="connsiteX15" fmla="*/ 139037 w 139037"/>
                <a:gd name="connsiteY15" fmla="*/ 69520 h 139039"/>
                <a:gd name="connsiteX16" fmla="*/ 129600 w 139037"/>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7" h="139039">
                  <a:moveTo>
                    <a:pt x="129600" y="60082"/>
                  </a:moveTo>
                  <a:lnTo>
                    <a:pt x="78955" y="60082"/>
                  </a:lnTo>
                  <a:lnTo>
                    <a:pt x="78955" y="9437"/>
                  </a:lnTo>
                  <a:cubicBezTo>
                    <a:pt x="78955" y="4225"/>
                    <a:pt x="74730" y="0"/>
                    <a:pt x="69519" y="0"/>
                  </a:cubicBezTo>
                  <a:cubicBezTo>
                    <a:pt x="64307"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7" y="139039"/>
                    <a:pt x="69519" y="139039"/>
                  </a:cubicBezTo>
                  <a:cubicBezTo>
                    <a:pt x="74730" y="139039"/>
                    <a:pt x="78955" y="134814"/>
                    <a:pt x="78955" y="129602"/>
                  </a:cubicBezTo>
                  <a:lnTo>
                    <a:pt x="78955" y="78957"/>
                  </a:lnTo>
                  <a:lnTo>
                    <a:pt x="129600" y="78957"/>
                  </a:lnTo>
                  <a:cubicBezTo>
                    <a:pt x="134812" y="78957"/>
                    <a:pt x="139037" y="74731"/>
                    <a:pt x="139037" y="69520"/>
                  </a:cubicBezTo>
                  <a:cubicBezTo>
                    <a:pt x="139037" y="64308"/>
                    <a:pt x="134812" y="60082"/>
                    <a:pt x="129600" y="60082"/>
                  </a:cubicBezTo>
                  <a:close/>
                </a:path>
              </a:pathLst>
            </a:custGeom>
            <a:grpFill/>
            <a:ln w="603" cap="flat">
              <a:noFill/>
              <a:prstDash val="solid"/>
              <a:miter/>
            </a:ln>
          </p:spPr>
          <p:txBody>
            <a:bodyPr rtlCol="0" anchor="ctr"/>
            <a:lstStyle/>
            <a:p>
              <a:endParaRPr lang="en-US">
                <a:solidFill>
                  <a:srgbClr val="FFFFFF"/>
                </a:solidFill>
              </a:endParaRPr>
            </a:p>
          </p:txBody>
        </p:sp>
        <p:sp>
          <p:nvSpPr>
            <p:cNvPr id="26" name="Graphic 21">
              <a:extLst>
                <a:ext uri="{FF2B5EF4-FFF2-40B4-BE49-F238E27FC236}">
                  <a16:creationId xmlns:a16="http://schemas.microsoft.com/office/drawing/2014/main" id="{8D61482F-F3C5-4D66-8C5D-C6BBE3E127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52801" y="1659316"/>
              <a:ext cx="127713" cy="127714"/>
            </a:xfrm>
            <a:custGeom>
              <a:avLst/>
              <a:gdLst>
                <a:gd name="connsiteX0" fmla="*/ 63857 w 127713"/>
                <a:gd name="connsiteY0" fmla="*/ 18874 h 127714"/>
                <a:gd name="connsiteX1" fmla="*/ 108839 w 127713"/>
                <a:gd name="connsiteY1" fmla="*/ 63857 h 127714"/>
                <a:gd name="connsiteX2" fmla="*/ 63857 w 127713"/>
                <a:gd name="connsiteY2" fmla="*/ 108840 h 127714"/>
                <a:gd name="connsiteX3" fmla="*/ 18874 w 127713"/>
                <a:gd name="connsiteY3" fmla="*/ 63857 h 127714"/>
                <a:gd name="connsiteX4" fmla="*/ 63857 w 127713"/>
                <a:gd name="connsiteY4" fmla="*/ 18874 h 127714"/>
                <a:gd name="connsiteX5" fmla="*/ 63857 w 127713"/>
                <a:gd name="connsiteY5" fmla="*/ 0 h 127714"/>
                <a:gd name="connsiteX6" fmla="*/ 0 w 127713"/>
                <a:gd name="connsiteY6" fmla="*/ 63857 h 127714"/>
                <a:gd name="connsiteX7" fmla="*/ 63857 w 127713"/>
                <a:gd name="connsiteY7" fmla="*/ 127714 h 127714"/>
                <a:gd name="connsiteX8" fmla="*/ 127713 w 127713"/>
                <a:gd name="connsiteY8" fmla="*/ 63857 h 127714"/>
                <a:gd name="connsiteX9" fmla="*/ 63857 w 127713"/>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3" h="127714">
                  <a:moveTo>
                    <a:pt x="63857" y="18874"/>
                  </a:moveTo>
                  <a:cubicBezTo>
                    <a:pt x="88700" y="18874"/>
                    <a:pt x="108839" y="39014"/>
                    <a:pt x="108839" y="63857"/>
                  </a:cubicBezTo>
                  <a:cubicBezTo>
                    <a:pt x="108839" y="88700"/>
                    <a:pt x="88700" y="108840"/>
                    <a:pt x="63857" y="108840"/>
                  </a:cubicBezTo>
                  <a:cubicBezTo>
                    <a:pt x="39013" y="108840"/>
                    <a:pt x="18874" y="88700"/>
                    <a:pt x="18874" y="63857"/>
                  </a:cubicBezTo>
                  <a:cubicBezTo>
                    <a:pt x="18898" y="39024"/>
                    <a:pt x="39023" y="18898"/>
                    <a:pt x="63857" y="18874"/>
                  </a:cubicBezTo>
                  <a:moveTo>
                    <a:pt x="63857" y="0"/>
                  </a:moveTo>
                  <a:cubicBezTo>
                    <a:pt x="28590" y="0"/>
                    <a:pt x="0" y="28590"/>
                    <a:pt x="0" y="63857"/>
                  </a:cubicBezTo>
                  <a:cubicBezTo>
                    <a:pt x="0" y="99124"/>
                    <a:pt x="28590" y="127714"/>
                    <a:pt x="63857" y="127714"/>
                  </a:cubicBezTo>
                  <a:cubicBezTo>
                    <a:pt x="99124" y="127714"/>
                    <a:pt x="127713" y="99124"/>
                    <a:pt x="127713" y="63857"/>
                  </a:cubicBezTo>
                  <a:cubicBezTo>
                    <a:pt x="127713" y="28590"/>
                    <a:pt x="99124" y="0"/>
                    <a:pt x="63857" y="0"/>
                  </a:cubicBezTo>
                  <a:close/>
                </a:path>
              </a:pathLst>
            </a:custGeom>
            <a:grpFill/>
            <a:ln w="610" cap="flat">
              <a:noFill/>
              <a:prstDash val="solid"/>
              <a:miter/>
            </a:ln>
          </p:spPr>
          <p:txBody>
            <a:bodyPr rtlCol="0" anchor="ctr"/>
            <a:lstStyle/>
            <a:p>
              <a:endParaRPr lang="en-US">
                <a:solidFill>
                  <a:srgbClr val="FFFFFF"/>
                </a:solidFill>
              </a:endParaRPr>
            </a:p>
          </p:txBody>
        </p:sp>
      </p:grpSp>
    </p:spTree>
    <p:extLst>
      <p:ext uri="{BB962C8B-B14F-4D97-AF65-F5344CB8AC3E}">
        <p14:creationId xmlns:p14="http://schemas.microsoft.com/office/powerpoint/2010/main" val="8576895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C7C2B0E8-0BC5-DE93-9B5F-D1ACE8EF9E88}"/>
              </a:ext>
            </a:extLst>
          </p:cNvPr>
          <p:cNvSpPr>
            <a:spLocks noGrp="1"/>
          </p:cNvSpPr>
          <p:nvPr>
            <p:ph type="title"/>
          </p:nvPr>
        </p:nvSpPr>
        <p:spPr>
          <a:xfrm>
            <a:off x="1188069" y="381935"/>
            <a:ext cx="4008583" cy="5974414"/>
          </a:xfrm>
        </p:spPr>
        <p:txBody>
          <a:bodyPr anchor="ctr">
            <a:normAutofit/>
          </a:bodyPr>
          <a:lstStyle/>
          <a:p>
            <a:r>
              <a:rPr lang="en-US" sz="8000">
                <a:solidFill>
                  <a:srgbClr val="FFFFFF"/>
                </a:solidFill>
              </a:rPr>
              <a:t>How We Got Here</a:t>
            </a:r>
          </a:p>
        </p:txBody>
      </p:sp>
      <p:grpSp>
        <p:nvGrpSpPr>
          <p:cNvPr id="27" name="Group 26">
            <a:extLst>
              <a:ext uri="{FF2B5EF4-FFF2-40B4-BE49-F238E27FC236}">
                <a16:creationId xmlns:a16="http://schemas.microsoft.com/office/drawing/2014/main" id="{0474DF76-993E-44DE-AFB0-C416182ACEC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3892" y="554152"/>
            <a:ext cx="574177" cy="1075866"/>
            <a:chOff x="613892" y="554152"/>
            <a:chExt cx="574177" cy="1075866"/>
          </a:xfrm>
          <a:solidFill>
            <a:srgbClr val="FFFFFF"/>
          </a:solidFill>
        </p:grpSpPr>
        <p:sp>
          <p:nvSpPr>
            <p:cNvPr id="28"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3061"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grpFill/>
            <a:ln w="776" cap="flat">
              <a:noFill/>
              <a:prstDash val="solid"/>
              <a:miter/>
            </a:ln>
          </p:spPr>
          <p:txBody>
            <a:bodyPr rtlCol="0" anchor="ctr"/>
            <a:lstStyle/>
            <a:p>
              <a:endParaRPr lang="en-US"/>
            </a:p>
          </p:txBody>
        </p:sp>
        <p:sp>
          <p:nvSpPr>
            <p:cNvPr id="29"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75643"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grpFill/>
            <a:ln w="516" cap="flat">
              <a:noFill/>
              <a:prstDash val="solid"/>
              <a:miter/>
            </a:ln>
          </p:spPr>
          <p:txBody>
            <a:bodyPr rtlCol="0" anchor="ctr"/>
            <a:lstStyle/>
            <a:p>
              <a:endParaRPr lang="en-US"/>
            </a:p>
          </p:txBody>
        </p:sp>
        <p:sp>
          <p:nvSpPr>
            <p:cNvPr id="30"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3892"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grpFill/>
            <a:ln w="751" cap="flat">
              <a:noFill/>
              <a:prstDash val="solid"/>
              <a:miter/>
            </a:ln>
          </p:spPr>
          <p:txBody>
            <a:bodyPr rtlCol="0" anchor="ctr"/>
            <a:lstStyle/>
            <a:p>
              <a:endParaRPr lang="en-US"/>
            </a:p>
          </p:txBody>
        </p:sp>
      </p:grpSp>
      <p:sp>
        <p:nvSpPr>
          <p:cNvPr id="3" name="Content Placeholder 2">
            <a:extLst>
              <a:ext uri="{FF2B5EF4-FFF2-40B4-BE49-F238E27FC236}">
                <a16:creationId xmlns:a16="http://schemas.microsoft.com/office/drawing/2014/main" id="{E880FE97-C802-1662-7977-E619E572ED10}"/>
              </a:ext>
            </a:extLst>
          </p:cNvPr>
          <p:cNvSpPr>
            <a:spLocks noGrp="1"/>
          </p:cNvSpPr>
          <p:nvPr>
            <p:ph idx="1"/>
          </p:nvPr>
        </p:nvSpPr>
        <p:spPr>
          <a:xfrm>
            <a:off x="6297233" y="518400"/>
            <a:ext cx="4771607" cy="5837949"/>
          </a:xfrm>
        </p:spPr>
        <p:txBody>
          <a:bodyPr anchor="ctr">
            <a:normAutofit/>
          </a:bodyPr>
          <a:lstStyle/>
          <a:p>
            <a:r>
              <a:rPr lang="en-US" sz="2000" dirty="0">
                <a:solidFill>
                  <a:schemeClr val="tx1">
                    <a:alpha val="80000"/>
                  </a:schemeClr>
                </a:solidFill>
              </a:rPr>
              <a:t>In 2022, the District completed a professional rate study that recommended a significant adjustment to the rate structure. </a:t>
            </a:r>
          </a:p>
          <a:p>
            <a:r>
              <a:rPr lang="en-US" sz="2000" dirty="0">
                <a:solidFill>
                  <a:schemeClr val="tx1">
                    <a:alpha val="80000"/>
                  </a:schemeClr>
                </a:solidFill>
              </a:rPr>
              <a:t>The District would no longer offer the 600 </a:t>
            </a:r>
            <a:r>
              <a:rPr lang="en-US" sz="2000" dirty="0" err="1">
                <a:solidFill>
                  <a:schemeClr val="tx1">
                    <a:alpha val="80000"/>
                  </a:schemeClr>
                </a:solidFill>
              </a:rPr>
              <a:t>cf</a:t>
            </a:r>
            <a:r>
              <a:rPr lang="en-US" sz="2000" dirty="0">
                <a:solidFill>
                  <a:schemeClr val="tx1">
                    <a:alpha val="80000"/>
                  </a:schemeClr>
                </a:solidFill>
              </a:rPr>
              <a:t> allotment of water in the base rate due to legal requirements.</a:t>
            </a:r>
          </a:p>
          <a:p>
            <a:r>
              <a:rPr lang="en-US" sz="2000" dirty="0">
                <a:solidFill>
                  <a:schemeClr val="tx1">
                    <a:alpha val="80000"/>
                  </a:schemeClr>
                </a:solidFill>
              </a:rPr>
              <a:t>The proposed changes would have aligned revenue with actual operating and long-term capital needs and follow the law. </a:t>
            </a:r>
          </a:p>
          <a:p>
            <a:r>
              <a:rPr lang="en-US" sz="2000" dirty="0">
                <a:solidFill>
                  <a:schemeClr val="tx1">
                    <a:alpha val="80000"/>
                  </a:schemeClr>
                </a:solidFill>
              </a:rPr>
              <a:t>However, due to strong public opposition, the Board ultimately chose not to adopt the original recommendation. </a:t>
            </a:r>
          </a:p>
          <a:p>
            <a:endParaRPr lang="en-US" sz="2000" dirty="0">
              <a:solidFill>
                <a:schemeClr val="tx1">
                  <a:alpha val="80000"/>
                </a:schemeClr>
              </a:solidFill>
            </a:endParaRPr>
          </a:p>
        </p:txBody>
      </p:sp>
      <p:cxnSp>
        <p:nvCxnSpPr>
          <p:cNvPr id="32" name="Straight Connector 31">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750216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8538EBC2-0B11-4732-8715-799409C4A9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CE3C5560-7A9C-489F-9148-18C5E1D0F0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C74E7B7E-60D5-C082-0D34-915399CF5B6D}"/>
              </a:ext>
            </a:extLst>
          </p:cNvPr>
          <p:cNvSpPr>
            <a:spLocks noGrp="1"/>
          </p:cNvSpPr>
          <p:nvPr>
            <p:ph type="title"/>
          </p:nvPr>
        </p:nvSpPr>
        <p:spPr>
          <a:xfrm>
            <a:off x="8492542" y="1050368"/>
            <a:ext cx="3683491" cy="3903406"/>
          </a:xfrm>
        </p:spPr>
        <p:txBody>
          <a:bodyPr vert="horz" lIns="91440" tIns="45720" rIns="91440" bIns="45720" rtlCol="0" anchor="b">
            <a:normAutofit fontScale="90000"/>
          </a:bodyPr>
          <a:lstStyle/>
          <a:p>
            <a:r>
              <a:rPr lang="en-US" sz="6000" kern="1200" dirty="0">
                <a:solidFill>
                  <a:srgbClr val="FFFFFF"/>
                </a:solidFill>
                <a:latin typeface="+mj-lt"/>
                <a:ea typeface="+mj-ea"/>
                <a:cs typeface="+mj-cs"/>
              </a:rPr>
              <a:t>How This Adjustment Will Affect Sewer Funds</a:t>
            </a:r>
          </a:p>
        </p:txBody>
      </p:sp>
      <p:cxnSp>
        <p:nvCxnSpPr>
          <p:cNvPr id="35" name="Straight Connector 34">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301262" y="3496322"/>
            <a:ext cx="0" cy="3352800"/>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pic>
        <p:nvPicPr>
          <p:cNvPr id="4" name="Content Placeholder 3">
            <a:extLst>
              <a:ext uri="{FF2B5EF4-FFF2-40B4-BE49-F238E27FC236}">
                <a16:creationId xmlns:a16="http://schemas.microsoft.com/office/drawing/2014/main" id="{3ED5C038-8ED0-2C3D-4773-20E2FC584B24}"/>
              </a:ext>
            </a:extLst>
          </p:cNvPr>
          <p:cNvPicPr>
            <a:picLocks noChangeAspect="1"/>
          </p:cNvPicPr>
          <p:nvPr/>
        </p:nvPicPr>
        <p:blipFill>
          <a:blip r:embed="rId2"/>
          <a:srcRect t="-2396" r="-6141"/>
          <a:stretch/>
        </p:blipFill>
        <p:spPr>
          <a:xfrm>
            <a:off x="233435" y="583843"/>
            <a:ext cx="8259107" cy="5177151"/>
          </a:xfrm>
          <a:prstGeom prst="rect">
            <a:avLst/>
          </a:prstGeom>
        </p:spPr>
      </p:pic>
      <p:sp>
        <p:nvSpPr>
          <p:cNvPr id="37" name="Graphic 22">
            <a:extLst>
              <a:ext uri="{FF2B5EF4-FFF2-40B4-BE49-F238E27FC236}">
                <a16:creationId xmlns:a16="http://schemas.microsoft.com/office/drawing/2014/main" id="{508BEF50-7B1E-49A4-BC19-5F4F1D755E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20768" y="2295928"/>
            <a:ext cx="151536" cy="151536"/>
          </a:xfrm>
          <a:custGeom>
            <a:avLst/>
            <a:gdLst>
              <a:gd name="connsiteX0" fmla="*/ 141251 w 151536"/>
              <a:gd name="connsiteY0" fmla="*/ 65483 h 151536"/>
              <a:gd name="connsiteX1" fmla="*/ 86053 w 151536"/>
              <a:gd name="connsiteY1" fmla="*/ 65483 h 151536"/>
              <a:gd name="connsiteX2" fmla="*/ 86053 w 151536"/>
              <a:gd name="connsiteY2" fmla="*/ 10285 h 151536"/>
              <a:gd name="connsiteX3" fmla="*/ 75768 w 151536"/>
              <a:gd name="connsiteY3" fmla="*/ 0 h 151536"/>
              <a:gd name="connsiteX4" fmla="*/ 65483 w 151536"/>
              <a:gd name="connsiteY4" fmla="*/ 10285 h 151536"/>
              <a:gd name="connsiteX5" fmla="*/ 65483 w 151536"/>
              <a:gd name="connsiteY5" fmla="*/ 65483 h 151536"/>
              <a:gd name="connsiteX6" fmla="*/ 10285 w 151536"/>
              <a:gd name="connsiteY6" fmla="*/ 65483 h 151536"/>
              <a:gd name="connsiteX7" fmla="*/ 0 w 151536"/>
              <a:gd name="connsiteY7" fmla="*/ 75768 h 151536"/>
              <a:gd name="connsiteX8" fmla="*/ 10285 w 151536"/>
              <a:gd name="connsiteY8" fmla="*/ 86053 h 151536"/>
              <a:gd name="connsiteX9" fmla="*/ 65483 w 151536"/>
              <a:gd name="connsiteY9" fmla="*/ 86053 h 151536"/>
              <a:gd name="connsiteX10" fmla="*/ 65483 w 151536"/>
              <a:gd name="connsiteY10" fmla="*/ 141251 h 151536"/>
              <a:gd name="connsiteX11" fmla="*/ 75768 w 151536"/>
              <a:gd name="connsiteY11" fmla="*/ 151536 h 151536"/>
              <a:gd name="connsiteX12" fmla="*/ 86053 w 151536"/>
              <a:gd name="connsiteY12" fmla="*/ 141251 h 151536"/>
              <a:gd name="connsiteX13" fmla="*/ 86053 w 151536"/>
              <a:gd name="connsiteY13" fmla="*/ 86053 h 151536"/>
              <a:gd name="connsiteX14" fmla="*/ 141251 w 151536"/>
              <a:gd name="connsiteY14" fmla="*/ 86053 h 151536"/>
              <a:gd name="connsiteX15" fmla="*/ 151536 w 151536"/>
              <a:gd name="connsiteY15" fmla="*/ 75768 h 151536"/>
              <a:gd name="connsiteX16" fmla="*/ 141251 w 151536"/>
              <a:gd name="connsiteY16" fmla="*/ 65483 h 151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51536" h="151536">
                <a:moveTo>
                  <a:pt x="141251" y="65483"/>
                </a:moveTo>
                <a:lnTo>
                  <a:pt x="86053" y="65483"/>
                </a:lnTo>
                <a:lnTo>
                  <a:pt x="86053" y="10285"/>
                </a:lnTo>
                <a:cubicBezTo>
                  <a:pt x="86053" y="4605"/>
                  <a:pt x="81448" y="0"/>
                  <a:pt x="75768" y="0"/>
                </a:cubicBezTo>
                <a:cubicBezTo>
                  <a:pt x="70088" y="0"/>
                  <a:pt x="65483" y="4605"/>
                  <a:pt x="65483" y="10285"/>
                </a:cubicBezTo>
                <a:lnTo>
                  <a:pt x="65483" y="65483"/>
                </a:lnTo>
                <a:lnTo>
                  <a:pt x="10285" y="65483"/>
                </a:lnTo>
                <a:cubicBezTo>
                  <a:pt x="4605" y="65483"/>
                  <a:pt x="0" y="70088"/>
                  <a:pt x="0" y="75768"/>
                </a:cubicBezTo>
                <a:cubicBezTo>
                  <a:pt x="0" y="81448"/>
                  <a:pt x="4605" y="86053"/>
                  <a:pt x="10285" y="86053"/>
                </a:cubicBezTo>
                <a:lnTo>
                  <a:pt x="65483" y="86053"/>
                </a:lnTo>
                <a:lnTo>
                  <a:pt x="65483" y="141251"/>
                </a:lnTo>
                <a:cubicBezTo>
                  <a:pt x="65483" y="146931"/>
                  <a:pt x="70088" y="151536"/>
                  <a:pt x="75768" y="151536"/>
                </a:cubicBezTo>
                <a:cubicBezTo>
                  <a:pt x="81448" y="151536"/>
                  <a:pt x="86053" y="146931"/>
                  <a:pt x="86053" y="141251"/>
                </a:cubicBezTo>
                <a:lnTo>
                  <a:pt x="86053" y="86053"/>
                </a:lnTo>
                <a:lnTo>
                  <a:pt x="141251" y="86053"/>
                </a:lnTo>
                <a:cubicBezTo>
                  <a:pt x="146931" y="86053"/>
                  <a:pt x="151536" y="81448"/>
                  <a:pt x="151536" y="75768"/>
                </a:cubicBezTo>
                <a:cubicBezTo>
                  <a:pt x="151536" y="70088"/>
                  <a:pt x="146931" y="65483"/>
                  <a:pt x="141251" y="65483"/>
                </a:cubicBezTo>
                <a:close/>
              </a:path>
            </a:pathLst>
          </a:custGeom>
          <a:solidFill>
            <a:srgbClr val="FFFFFF"/>
          </a:solidFill>
          <a:ln w="646" cap="flat">
            <a:noFill/>
            <a:prstDash val="solid"/>
            <a:miter/>
          </a:ln>
        </p:spPr>
        <p:txBody>
          <a:bodyPr rtlCol="0" anchor="ctr"/>
          <a:lstStyle/>
          <a:p>
            <a:endParaRPr lang="en-US">
              <a:solidFill>
                <a:srgbClr val="FFFFFF"/>
              </a:solidFill>
            </a:endParaRPr>
          </a:p>
        </p:txBody>
      </p:sp>
      <p:sp>
        <p:nvSpPr>
          <p:cNvPr id="39" name="Graphic 23">
            <a:extLst>
              <a:ext uri="{FF2B5EF4-FFF2-40B4-BE49-F238E27FC236}">
                <a16:creationId xmlns:a16="http://schemas.microsoft.com/office/drawing/2014/main" id="{3FBAD350-5664-4811-A208-657FB882D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629518" y="2756007"/>
            <a:ext cx="108625" cy="108625"/>
          </a:xfrm>
          <a:custGeom>
            <a:avLst/>
            <a:gdLst>
              <a:gd name="connsiteX0" fmla="*/ 54313 w 108625"/>
              <a:gd name="connsiteY0" fmla="*/ 16053 h 108625"/>
              <a:gd name="connsiteX1" fmla="*/ 92572 w 108625"/>
              <a:gd name="connsiteY1" fmla="*/ 54313 h 108625"/>
              <a:gd name="connsiteX2" fmla="*/ 54313 w 108625"/>
              <a:gd name="connsiteY2" fmla="*/ 92572 h 108625"/>
              <a:gd name="connsiteX3" fmla="*/ 16053 w 108625"/>
              <a:gd name="connsiteY3" fmla="*/ 54313 h 108625"/>
              <a:gd name="connsiteX4" fmla="*/ 54313 w 108625"/>
              <a:gd name="connsiteY4" fmla="*/ 16053 h 108625"/>
              <a:gd name="connsiteX5" fmla="*/ 54313 w 108625"/>
              <a:gd name="connsiteY5" fmla="*/ 0 h 108625"/>
              <a:gd name="connsiteX6" fmla="*/ 0 w 108625"/>
              <a:gd name="connsiteY6" fmla="*/ 54313 h 108625"/>
              <a:gd name="connsiteX7" fmla="*/ 54313 w 108625"/>
              <a:gd name="connsiteY7" fmla="*/ 108625 h 108625"/>
              <a:gd name="connsiteX8" fmla="*/ 108625 w 108625"/>
              <a:gd name="connsiteY8" fmla="*/ 54313 h 108625"/>
              <a:gd name="connsiteX9" fmla="*/ 54313 w 108625"/>
              <a:gd name="connsiteY9" fmla="*/ 0 h 10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8625" h="108625">
                <a:moveTo>
                  <a:pt x="54313" y="16053"/>
                </a:moveTo>
                <a:cubicBezTo>
                  <a:pt x="75442" y="16053"/>
                  <a:pt x="92572" y="33182"/>
                  <a:pt x="92572" y="54313"/>
                </a:cubicBezTo>
                <a:cubicBezTo>
                  <a:pt x="92572" y="75442"/>
                  <a:pt x="75442" y="92572"/>
                  <a:pt x="54313" y="92572"/>
                </a:cubicBezTo>
                <a:cubicBezTo>
                  <a:pt x="33182" y="92572"/>
                  <a:pt x="16053" y="75442"/>
                  <a:pt x="16053" y="54313"/>
                </a:cubicBezTo>
                <a:cubicBezTo>
                  <a:pt x="16074" y="33191"/>
                  <a:pt x="33191" y="16074"/>
                  <a:pt x="54313" y="16053"/>
                </a:cubicBezTo>
                <a:moveTo>
                  <a:pt x="54313" y="0"/>
                </a:moveTo>
                <a:cubicBezTo>
                  <a:pt x="24317" y="0"/>
                  <a:pt x="0" y="24317"/>
                  <a:pt x="0" y="54313"/>
                </a:cubicBezTo>
                <a:cubicBezTo>
                  <a:pt x="0" y="84309"/>
                  <a:pt x="24317" y="108625"/>
                  <a:pt x="54313" y="108625"/>
                </a:cubicBezTo>
                <a:cubicBezTo>
                  <a:pt x="84309" y="108625"/>
                  <a:pt x="108625" y="84309"/>
                  <a:pt x="108625" y="54313"/>
                </a:cubicBezTo>
                <a:cubicBezTo>
                  <a:pt x="108625" y="24317"/>
                  <a:pt x="84309" y="0"/>
                  <a:pt x="54313" y="0"/>
                </a:cubicBezTo>
                <a:close/>
              </a:path>
            </a:pathLst>
          </a:custGeom>
          <a:solidFill>
            <a:srgbClr val="FFFFFF"/>
          </a:solidFill>
          <a:ln w="516" cap="flat">
            <a:noFill/>
            <a:prstDash val="solid"/>
            <a:miter/>
          </a:ln>
        </p:spPr>
        <p:txBody>
          <a:bodyPr rtlCol="0" anchor="ctr"/>
          <a:lstStyle/>
          <a:p>
            <a:endParaRPr lang="en-US">
              <a:solidFill>
                <a:srgbClr val="FFFFFF"/>
              </a:solidFill>
            </a:endParaRPr>
          </a:p>
        </p:txBody>
      </p:sp>
      <p:sp>
        <p:nvSpPr>
          <p:cNvPr id="41" name="Graphic 21">
            <a:extLst>
              <a:ext uri="{FF2B5EF4-FFF2-40B4-BE49-F238E27FC236}">
                <a16:creationId xmlns:a16="http://schemas.microsoft.com/office/drawing/2014/main" id="{C39ADB8F-D187-49D7-BDCF-C1B6DC7270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58003" y="6344837"/>
            <a:ext cx="95759" cy="95759"/>
          </a:xfrm>
          <a:custGeom>
            <a:avLst/>
            <a:gdLst>
              <a:gd name="connsiteX0" fmla="*/ 95759 w 95759"/>
              <a:gd name="connsiteY0" fmla="*/ 47880 h 95759"/>
              <a:gd name="connsiteX1" fmla="*/ 47880 w 95759"/>
              <a:gd name="connsiteY1" fmla="*/ 95759 h 95759"/>
              <a:gd name="connsiteX2" fmla="*/ 0 w 95759"/>
              <a:gd name="connsiteY2" fmla="*/ 47880 h 95759"/>
              <a:gd name="connsiteX3" fmla="*/ 47880 w 95759"/>
              <a:gd name="connsiteY3" fmla="*/ 0 h 95759"/>
              <a:gd name="connsiteX4" fmla="*/ 95759 w 95759"/>
              <a:gd name="connsiteY4" fmla="*/ 47880 h 957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759" h="95759">
                <a:moveTo>
                  <a:pt x="95759" y="47880"/>
                </a:moveTo>
                <a:cubicBezTo>
                  <a:pt x="95759" y="74323"/>
                  <a:pt x="74323" y="95759"/>
                  <a:pt x="47880" y="95759"/>
                </a:cubicBezTo>
                <a:cubicBezTo>
                  <a:pt x="21436" y="95759"/>
                  <a:pt x="0" y="74323"/>
                  <a:pt x="0" y="47880"/>
                </a:cubicBezTo>
                <a:cubicBezTo>
                  <a:pt x="0" y="21436"/>
                  <a:pt x="21436" y="0"/>
                  <a:pt x="47880" y="0"/>
                </a:cubicBezTo>
                <a:cubicBezTo>
                  <a:pt x="74323" y="0"/>
                  <a:pt x="95759" y="21436"/>
                  <a:pt x="95759" y="47880"/>
                </a:cubicBezTo>
                <a:close/>
              </a:path>
            </a:pathLst>
          </a:custGeom>
          <a:solidFill>
            <a:srgbClr val="FFFFFF"/>
          </a:solidFill>
          <a:ln w="469" cap="flat">
            <a:noFill/>
            <a:prstDash val="solid"/>
            <a:miter/>
          </a:ln>
        </p:spPr>
        <p:txBody>
          <a:bodyPr rtlCol="0" anchor="ctr"/>
          <a:lstStyle/>
          <a:p>
            <a:endParaRPr lang="en-US">
              <a:solidFill>
                <a:srgbClr val="FFFFFF"/>
              </a:solidFill>
            </a:endParaRPr>
          </a:p>
        </p:txBody>
      </p:sp>
    </p:spTree>
    <p:extLst>
      <p:ext uri="{BB962C8B-B14F-4D97-AF65-F5344CB8AC3E}">
        <p14:creationId xmlns:p14="http://schemas.microsoft.com/office/powerpoint/2010/main" val="12454998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A01311EB-644B-A704-8268-7F716C25E239}"/>
              </a:ext>
            </a:extLst>
          </p:cNvPr>
          <p:cNvSpPr>
            <a:spLocks noGrp="1"/>
          </p:cNvSpPr>
          <p:nvPr>
            <p:ph type="title"/>
          </p:nvPr>
        </p:nvSpPr>
        <p:spPr>
          <a:xfrm>
            <a:off x="1188069" y="381935"/>
            <a:ext cx="4008583" cy="5974414"/>
          </a:xfrm>
        </p:spPr>
        <p:txBody>
          <a:bodyPr anchor="ctr">
            <a:normAutofit/>
          </a:bodyPr>
          <a:lstStyle/>
          <a:p>
            <a:r>
              <a:rPr lang="en-US" sz="6200">
                <a:solidFill>
                  <a:srgbClr val="FFFFFF"/>
                </a:solidFill>
              </a:rPr>
              <a:t>Conclusion </a:t>
            </a:r>
          </a:p>
        </p:txBody>
      </p:sp>
      <p:grpSp>
        <p:nvGrpSpPr>
          <p:cNvPr id="12" name="Group 11">
            <a:extLst>
              <a:ext uri="{FF2B5EF4-FFF2-40B4-BE49-F238E27FC236}">
                <a16:creationId xmlns:a16="http://schemas.microsoft.com/office/drawing/2014/main" id="{0474DF76-993E-44DE-AFB0-C416182ACEC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3892" y="554152"/>
            <a:ext cx="574177" cy="1075866"/>
            <a:chOff x="613892" y="554152"/>
            <a:chExt cx="574177" cy="1075866"/>
          </a:xfrm>
          <a:solidFill>
            <a:srgbClr val="FFFFFF"/>
          </a:solidFill>
        </p:grpSpPr>
        <p:sp>
          <p:nvSpPr>
            <p:cNvPr id="13"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3061"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grpFill/>
            <a:ln w="776" cap="flat">
              <a:noFill/>
              <a:prstDash val="solid"/>
              <a:miter/>
            </a:ln>
          </p:spPr>
          <p:txBody>
            <a:bodyPr rtlCol="0" anchor="ctr"/>
            <a:lstStyle/>
            <a:p>
              <a:endParaRPr lang="en-US"/>
            </a:p>
          </p:txBody>
        </p:sp>
        <p:sp>
          <p:nvSpPr>
            <p:cNvPr id="14"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75643"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grpFill/>
            <a:ln w="516" cap="flat">
              <a:noFill/>
              <a:prstDash val="solid"/>
              <a:miter/>
            </a:ln>
          </p:spPr>
          <p:txBody>
            <a:bodyPr rtlCol="0" anchor="ctr"/>
            <a:lstStyle/>
            <a:p>
              <a:endParaRPr lang="en-US"/>
            </a:p>
          </p:txBody>
        </p:sp>
        <p:sp>
          <p:nvSpPr>
            <p:cNvPr id="15"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3892"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grpFill/>
            <a:ln w="751" cap="flat">
              <a:noFill/>
              <a:prstDash val="solid"/>
              <a:miter/>
            </a:ln>
          </p:spPr>
          <p:txBody>
            <a:bodyPr rtlCol="0" anchor="ctr"/>
            <a:lstStyle/>
            <a:p>
              <a:endParaRPr lang="en-US"/>
            </a:p>
          </p:txBody>
        </p:sp>
      </p:grpSp>
      <p:sp>
        <p:nvSpPr>
          <p:cNvPr id="3" name="Content Placeholder 2">
            <a:extLst>
              <a:ext uri="{FF2B5EF4-FFF2-40B4-BE49-F238E27FC236}">
                <a16:creationId xmlns:a16="http://schemas.microsoft.com/office/drawing/2014/main" id="{8AC43724-CDF5-16BB-1352-71D1F938226A}"/>
              </a:ext>
            </a:extLst>
          </p:cNvPr>
          <p:cNvSpPr>
            <a:spLocks noGrp="1"/>
          </p:cNvSpPr>
          <p:nvPr>
            <p:ph idx="1"/>
          </p:nvPr>
        </p:nvSpPr>
        <p:spPr>
          <a:xfrm>
            <a:off x="6297233" y="518400"/>
            <a:ext cx="4771607" cy="5837949"/>
          </a:xfrm>
        </p:spPr>
        <p:txBody>
          <a:bodyPr anchor="ctr">
            <a:normAutofit/>
          </a:bodyPr>
          <a:lstStyle/>
          <a:p>
            <a:pPr marL="0" marR="0">
              <a:spcAft>
                <a:spcPts val="800"/>
              </a:spcAft>
              <a:buNone/>
            </a:pPr>
            <a:r>
              <a:rPr lang="en-US" sz="2000" kern="0" dirty="0">
                <a:solidFill>
                  <a:schemeClr val="tx1">
                    <a:alpha val="8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This proposal isn’t just about fixing our budget—it’s about setting the District up for:</a:t>
            </a:r>
            <a:endParaRPr lang="en-US" sz="20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spcAft>
                <a:spcPts val="800"/>
              </a:spcAft>
              <a:buSzPts val="1000"/>
              <a:buFont typeface="Symbol" panose="05050102010706020507" pitchFamily="18" charset="2"/>
              <a:buChar char=""/>
              <a:tabLst>
                <a:tab pos="457200" algn="l"/>
              </a:tabLst>
            </a:pPr>
            <a:r>
              <a:rPr lang="en-US" sz="2000" kern="0" dirty="0">
                <a:solidFill>
                  <a:schemeClr val="tx1">
                    <a:alpha val="8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Long-term sustainability</a:t>
            </a:r>
            <a:endParaRPr lang="en-US" sz="20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spcAft>
                <a:spcPts val="800"/>
              </a:spcAft>
              <a:buSzPts val="1000"/>
              <a:buFont typeface="Symbol" panose="05050102010706020507" pitchFamily="18" charset="2"/>
              <a:buChar char=""/>
              <a:tabLst>
                <a:tab pos="457200" algn="l"/>
              </a:tabLst>
            </a:pPr>
            <a:r>
              <a:rPr lang="en-US" sz="2000" kern="0" dirty="0">
                <a:solidFill>
                  <a:schemeClr val="tx1">
                    <a:alpha val="8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Increased independence from outside contractors</a:t>
            </a:r>
            <a:endParaRPr lang="en-US" sz="20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spcAft>
                <a:spcPts val="800"/>
              </a:spcAft>
              <a:buSzPts val="1000"/>
              <a:buFont typeface="Symbol" panose="05050102010706020507" pitchFamily="18" charset="2"/>
              <a:buChar char=""/>
              <a:tabLst>
                <a:tab pos="457200" algn="l"/>
              </a:tabLst>
            </a:pPr>
            <a:r>
              <a:rPr lang="en-US" sz="2000" kern="0" dirty="0">
                <a:solidFill>
                  <a:schemeClr val="tx1">
                    <a:alpha val="8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Smarter project execution</a:t>
            </a:r>
            <a:endParaRPr lang="en-US" sz="20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spcAft>
                <a:spcPts val="800"/>
              </a:spcAft>
              <a:buSzPts val="1000"/>
              <a:buFont typeface="Symbol" panose="05050102010706020507" pitchFamily="18" charset="2"/>
              <a:buChar char=""/>
              <a:tabLst>
                <a:tab pos="457200" algn="l"/>
              </a:tabLst>
            </a:pPr>
            <a:r>
              <a:rPr lang="en-US" sz="2000" kern="0" dirty="0">
                <a:solidFill>
                  <a:schemeClr val="tx1">
                    <a:alpha val="8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Safer, more reliable water and sewer service for the entire community</a:t>
            </a:r>
            <a:endParaRPr lang="en-US" sz="20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spcAft>
                <a:spcPts val="800"/>
              </a:spcAft>
              <a:buSzPts val="1000"/>
              <a:buFont typeface="Symbol" panose="05050102010706020507" pitchFamily="18" charset="2"/>
              <a:buChar char=""/>
              <a:tabLst>
                <a:tab pos="457200" algn="l"/>
              </a:tabLst>
            </a:pPr>
            <a:r>
              <a:rPr lang="en-US" sz="2000" kern="0" dirty="0">
                <a:solidFill>
                  <a:schemeClr val="tx1">
                    <a:alpha val="8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Lower future rate adjustments</a:t>
            </a:r>
          </a:p>
          <a:p>
            <a:pPr marL="342900" marR="0" lvl="0" indent="-342900">
              <a:spcAft>
                <a:spcPts val="800"/>
              </a:spcAft>
              <a:buSzPts val="1000"/>
              <a:buFont typeface="Symbol" panose="05050102010706020507" pitchFamily="18" charset="2"/>
              <a:buChar char=""/>
              <a:tabLst>
                <a:tab pos="457200" algn="l"/>
              </a:tabLst>
            </a:pPr>
            <a:r>
              <a:rPr lang="en-US" sz="2000" kern="0" dirty="0">
                <a:solidFill>
                  <a:schemeClr val="tx1">
                    <a:alpha val="80000"/>
                  </a:schemeClr>
                </a:solidFill>
                <a:effectLst/>
                <a:latin typeface="Times New Roman" panose="02020603050405020304" pitchFamily="18" charset="0"/>
                <a:ea typeface="Aptos" panose="020B0004020202020204" pitchFamily="34" charset="0"/>
                <a:cs typeface="Times New Roman" panose="02020603050405020304" pitchFamily="18" charset="0"/>
              </a:rPr>
              <a:t>Future </a:t>
            </a:r>
            <a:r>
              <a:rPr lang="en-US" sz="2000" kern="0" dirty="0">
                <a:solidFill>
                  <a:schemeClr val="tx1">
                    <a:alpha val="80000"/>
                  </a:schemeClr>
                </a:solidFill>
                <a:latin typeface="Times New Roman" panose="02020603050405020304" pitchFamily="18" charset="0"/>
                <a:ea typeface="Aptos" panose="020B0004020202020204" pitchFamily="34" charset="0"/>
                <a:cs typeface="Times New Roman" panose="02020603050405020304" pitchFamily="18" charset="0"/>
              </a:rPr>
              <a:t>Grants and affordable Loans</a:t>
            </a:r>
            <a:endParaRPr lang="en-US" sz="20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endParaRPr>
          </a:p>
          <a:p>
            <a:pPr marL="0" marR="0">
              <a:spcAft>
                <a:spcPts val="800"/>
              </a:spcAft>
            </a:pPr>
            <a:r>
              <a:rPr lang="en-US" sz="2000" kern="0" dirty="0">
                <a:solidFill>
                  <a:schemeClr val="tx1">
                    <a:alpha val="8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We’ve weathered a difficult financial period. This plan gets us back on track—not just to where we were, but to where we </a:t>
            </a:r>
            <a:r>
              <a:rPr lang="en-US" sz="2000" b="1" kern="0" dirty="0">
                <a:solidFill>
                  <a:schemeClr val="tx1">
                    <a:alpha val="8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need to be</a:t>
            </a:r>
            <a:r>
              <a:rPr lang="en-US" sz="2000" kern="0" dirty="0">
                <a:solidFill>
                  <a:schemeClr val="tx1">
                    <a:alpha val="8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kern="100" dirty="0">
              <a:solidFill>
                <a:schemeClr val="tx1">
                  <a:alpha val="80000"/>
                </a:schemeClr>
              </a:solidFill>
              <a:effectLst/>
              <a:latin typeface="Aptos" panose="020B0004020202020204" pitchFamily="34" charset="0"/>
              <a:ea typeface="Aptos" panose="020B0004020202020204" pitchFamily="34" charset="0"/>
              <a:cs typeface="Times New Roman" panose="02020603050405020304" pitchFamily="18" charset="0"/>
            </a:endParaRPr>
          </a:p>
          <a:p>
            <a:endParaRPr lang="en-US" sz="2000" dirty="0">
              <a:solidFill>
                <a:schemeClr val="tx1">
                  <a:alpha val="80000"/>
                </a:schemeClr>
              </a:solidFill>
            </a:endParaRPr>
          </a:p>
        </p:txBody>
      </p:sp>
      <p:cxnSp>
        <p:nvCxnSpPr>
          <p:cNvPr id="17" name="Straight Connector 16">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350656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 name="TextBox 5">
            <a:extLst>
              <a:ext uri="{FF2B5EF4-FFF2-40B4-BE49-F238E27FC236}">
                <a16:creationId xmlns:a16="http://schemas.microsoft.com/office/drawing/2014/main" id="{E6F3669B-1969-45C4-6830-BFD5AC166405}"/>
              </a:ext>
            </a:extLst>
          </p:cNvPr>
          <p:cNvSpPr txBox="1"/>
          <p:nvPr/>
        </p:nvSpPr>
        <p:spPr>
          <a:xfrm>
            <a:off x="1188069" y="381935"/>
            <a:ext cx="4008583" cy="5974414"/>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8000" kern="1200">
                <a:solidFill>
                  <a:srgbClr val="FFFFFF"/>
                </a:solidFill>
                <a:latin typeface="+mj-lt"/>
                <a:ea typeface="+mj-ea"/>
                <a:cs typeface="+mj-cs"/>
              </a:rPr>
              <a:t>How We Got Here</a:t>
            </a:r>
          </a:p>
        </p:txBody>
      </p:sp>
      <p:grpSp>
        <p:nvGrpSpPr>
          <p:cNvPr id="27" name="Group 26">
            <a:extLst>
              <a:ext uri="{FF2B5EF4-FFF2-40B4-BE49-F238E27FC236}">
                <a16:creationId xmlns:a16="http://schemas.microsoft.com/office/drawing/2014/main" id="{0474DF76-993E-44DE-AFB0-C416182ACEC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3892" y="554152"/>
            <a:ext cx="574177" cy="1075866"/>
            <a:chOff x="613892" y="554152"/>
            <a:chExt cx="574177" cy="1075866"/>
          </a:xfrm>
          <a:solidFill>
            <a:srgbClr val="FFFFFF"/>
          </a:solidFill>
        </p:grpSpPr>
        <p:sp>
          <p:nvSpPr>
            <p:cNvPr id="28"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3061"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grpFill/>
            <a:ln w="776" cap="flat">
              <a:noFill/>
              <a:prstDash val="solid"/>
              <a:miter/>
            </a:ln>
          </p:spPr>
          <p:txBody>
            <a:bodyPr rtlCol="0" anchor="ctr"/>
            <a:lstStyle/>
            <a:p>
              <a:endParaRPr lang="en-US"/>
            </a:p>
          </p:txBody>
        </p:sp>
        <p:sp>
          <p:nvSpPr>
            <p:cNvPr id="29"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75643"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grpFill/>
            <a:ln w="516" cap="flat">
              <a:noFill/>
              <a:prstDash val="solid"/>
              <a:miter/>
            </a:ln>
          </p:spPr>
          <p:txBody>
            <a:bodyPr rtlCol="0" anchor="ctr"/>
            <a:lstStyle/>
            <a:p>
              <a:endParaRPr lang="en-US"/>
            </a:p>
          </p:txBody>
        </p:sp>
        <p:sp>
          <p:nvSpPr>
            <p:cNvPr id="30"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3892"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grpFill/>
            <a:ln w="751" cap="flat">
              <a:noFill/>
              <a:prstDash val="solid"/>
              <a:miter/>
            </a:ln>
          </p:spPr>
          <p:txBody>
            <a:bodyPr rtlCol="0" anchor="ctr"/>
            <a:lstStyle/>
            <a:p>
              <a:endParaRPr lang="en-US"/>
            </a:p>
          </p:txBody>
        </p:sp>
      </p:grpSp>
      <p:sp>
        <p:nvSpPr>
          <p:cNvPr id="3" name="Content Placeholder 2">
            <a:extLst>
              <a:ext uri="{FF2B5EF4-FFF2-40B4-BE49-F238E27FC236}">
                <a16:creationId xmlns:a16="http://schemas.microsoft.com/office/drawing/2014/main" id="{6B38C108-C48D-E7E4-B2BF-9C9547169DBC}"/>
              </a:ext>
            </a:extLst>
          </p:cNvPr>
          <p:cNvSpPr>
            <a:spLocks noGrp="1"/>
          </p:cNvSpPr>
          <p:nvPr>
            <p:ph idx="1"/>
          </p:nvPr>
        </p:nvSpPr>
        <p:spPr>
          <a:xfrm>
            <a:off x="6297233" y="518400"/>
            <a:ext cx="4771607" cy="5837949"/>
          </a:xfrm>
        </p:spPr>
        <p:txBody>
          <a:bodyPr vert="horz" lIns="91440" tIns="45720" rIns="91440" bIns="45720" rtlCol="0" anchor="ctr">
            <a:normAutofit/>
          </a:bodyPr>
          <a:lstStyle/>
          <a:p>
            <a:r>
              <a:rPr lang="en-US" sz="2000" dirty="0">
                <a:solidFill>
                  <a:schemeClr val="tx1">
                    <a:alpha val="80000"/>
                  </a:schemeClr>
                </a:solidFill>
              </a:rPr>
              <a:t>Instead, a </a:t>
            </a:r>
            <a:r>
              <a:rPr lang="en-US" sz="2000" b="1" dirty="0">
                <a:solidFill>
                  <a:schemeClr val="tx1">
                    <a:alpha val="80000"/>
                  </a:schemeClr>
                </a:solidFill>
              </a:rPr>
              <a:t>revised and less aggressive version</a:t>
            </a:r>
            <a:r>
              <a:rPr lang="en-US" sz="2000" dirty="0">
                <a:solidFill>
                  <a:schemeClr val="tx1">
                    <a:alpha val="80000"/>
                  </a:schemeClr>
                </a:solidFill>
              </a:rPr>
              <a:t> of the rate adjustment was adopted and implemented later. </a:t>
            </a:r>
          </a:p>
          <a:p>
            <a:r>
              <a:rPr lang="en-US" sz="2000" dirty="0">
                <a:solidFill>
                  <a:schemeClr val="tx1">
                    <a:alpha val="80000"/>
                  </a:schemeClr>
                </a:solidFill>
              </a:rPr>
              <a:t>While this compromise reduced the immediate burden on ratepayers, it also </a:t>
            </a:r>
            <a:r>
              <a:rPr lang="en-US" sz="2000" b="1" dirty="0">
                <a:solidFill>
                  <a:schemeClr val="tx1">
                    <a:alpha val="80000"/>
                  </a:schemeClr>
                </a:solidFill>
              </a:rPr>
              <a:t>left the District unable to meet short- or long-term financial needs</a:t>
            </a:r>
            <a:r>
              <a:rPr lang="en-US" sz="2000" dirty="0">
                <a:solidFill>
                  <a:schemeClr val="tx1">
                    <a:alpha val="80000"/>
                  </a:schemeClr>
                </a:solidFill>
              </a:rPr>
              <a:t>. </a:t>
            </a:r>
          </a:p>
          <a:p>
            <a:r>
              <a:rPr lang="en-US" sz="2000" dirty="0">
                <a:solidFill>
                  <a:schemeClr val="tx1">
                    <a:alpha val="80000"/>
                  </a:schemeClr>
                </a:solidFill>
              </a:rPr>
              <a:t>The rate adjustment that was adopted is the current rate structure the District is charging.</a:t>
            </a:r>
          </a:p>
          <a:p>
            <a:endParaRPr lang="en-US" sz="2000" dirty="0">
              <a:solidFill>
                <a:schemeClr val="tx1">
                  <a:alpha val="80000"/>
                </a:schemeClr>
              </a:solidFill>
            </a:endParaRPr>
          </a:p>
        </p:txBody>
      </p:sp>
      <p:cxnSp>
        <p:nvCxnSpPr>
          <p:cNvPr id="32" name="Straight Connector 31">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906868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A7F590F-315F-02E1-4C3B-5EBB59A2270D}"/>
            </a:ext>
          </a:extLst>
        </p:cNvPr>
        <p:cNvGrpSpPr/>
        <p:nvPr/>
      </p:nvGrpSpPr>
      <p:grpSpPr>
        <a:xfrm>
          <a:off x="0" y="0"/>
          <a:ext cx="0" cy="0"/>
          <a:chOff x="0" y="0"/>
          <a:chExt cx="0" cy="0"/>
        </a:xfrm>
      </p:grpSpPr>
      <p:sp useBgFill="1">
        <p:nvSpPr>
          <p:cNvPr id="34" name="Rectangle 33">
            <a:extLst>
              <a:ext uri="{FF2B5EF4-FFF2-40B4-BE49-F238E27FC236}">
                <a16:creationId xmlns:a16="http://schemas.microsoft.com/office/drawing/2014/main" id="{A4D94D20-0EF1-4E8B-A0E1-117A9E413A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158B3569-73B2-4D05-8E95-886A6EE17F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4" name="TextBox 13">
            <a:extLst>
              <a:ext uri="{FF2B5EF4-FFF2-40B4-BE49-F238E27FC236}">
                <a16:creationId xmlns:a16="http://schemas.microsoft.com/office/drawing/2014/main" id="{94E039BF-27A7-B0E3-3C71-8C5FB413BDF6}"/>
              </a:ext>
            </a:extLst>
          </p:cNvPr>
          <p:cNvSpPr txBox="1"/>
          <p:nvPr/>
        </p:nvSpPr>
        <p:spPr>
          <a:xfrm>
            <a:off x="457200" y="1598246"/>
            <a:ext cx="4412419" cy="3626217"/>
          </a:xfrm>
          <a:prstGeom prst="rect">
            <a:avLst/>
          </a:prstGeom>
        </p:spPr>
        <p:txBody>
          <a:bodyPr vert="horz" lIns="91440" tIns="45720" rIns="91440" bIns="45720" rtlCol="0" anchor="t">
            <a:normAutofit/>
          </a:bodyPr>
          <a:lstStyle/>
          <a:p>
            <a:pPr algn="r">
              <a:lnSpc>
                <a:spcPct val="90000"/>
              </a:lnSpc>
              <a:spcBef>
                <a:spcPct val="0"/>
              </a:spcBef>
              <a:spcAft>
                <a:spcPts val="600"/>
              </a:spcAft>
            </a:pPr>
            <a:r>
              <a:rPr lang="en-US" sz="6200" b="1">
                <a:solidFill>
                  <a:srgbClr val="FFFFFF"/>
                </a:solidFill>
                <a:effectLst/>
                <a:latin typeface="+mj-lt"/>
                <a:ea typeface="+mj-ea"/>
                <a:cs typeface="+mj-cs"/>
              </a:rPr>
              <a:t>Effects of the Current Rate Structure</a:t>
            </a:r>
            <a:endParaRPr lang="en-US" sz="6200">
              <a:solidFill>
                <a:srgbClr val="FFFFFF"/>
              </a:solidFill>
              <a:latin typeface="+mj-lt"/>
              <a:ea typeface="+mj-ea"/>
              <a:cs typeface="+mj-cs"/>
            </a:endParaRPr>
          </a:p>
        </p:txBody>
      </p:sp>
      <p:cxnSp>
        <p:nvCxnSpPr>
          <p:cNvPr id="38" name="Straight Connector 37">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447322" y="1589368"/>
            <a:ext cx="0" cy="5259754"/>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grpSp>
        <p:nvGrpSpPr>
          <p:cNvPr id="40" name="Group 39">
            <a:extLst>
              <a:ext uri="{FF2B5EF4-FFF2-40B4-BE49-F238E27FC236}">
                <a16:creationId xmlns:a16="http://schemas.microsoft.com/office/drawing/2014/main" id="{78B3681E-1C1D-4D0E-A1DE-AE2E3D03C2C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512034" y="1267063"/>
            <a:ext cx="368480" cy="519967"/>
            <a:chOff x="11512034" y="1267063"/>
            <a:chExt cx="368480" cy="519967"/>
          </a:xfrm>
          <a:solidFill>
            <a:srgbClr val="FFFFFF"/>
          </a:solidFill>
        </p:grpSpPr>
        <p:sp>
          <p:nvSpPr>
            <p:cNvPr id="41" name="Graphic 17">
              <a:extLst>
                <a:ext uri="{FF2B5EF4-FFF2-40B4-BE49-F238E27FC236}">
                  <a16:creationId xmlns:a16="http://schemas.microsoft.com/office/drawing/2014/main" id="{B71758F4-3F46-45DA-8AC5-4E508DA080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512034" y="1267063"/>
              <a:ext cx="139037" cy="139039"/>
            </a:xfrm>
            <a:custGeom>
              <a:avLst/>
              <a:gdLst>
                <a:gd name="connsiteX0" fmla="*/ 129600 w 139037"/>
                <a:gd name="connsiteY0" fmla="*/ 60082 h 139039"/>
                <a:gd name="connsiteX1" fmla="*/ 78955 w 139037"/>
                <a:gd name="connsiteY1" fmla="*/ 60082 h 139039"/>
                <a:gd name="connsiteX2" fmla="*/ 78955 w 139037"/>
                <a:gd name="connsiteY2" fmla="*/ 9437 h 139039"/>
                <a:gd name="connsiteX3" fmla="*/ 69519 w 139037"/>
                <a:gd name="connsiteY3" fmla="*/ 0 h 139039"/>
                <a:gd name="connsiteX4" fmla="*/ 60082 w 139037"/>
                <a:gd name="connsiteY4" fmla="*/ 9437 h 139039"/>
                <a:gd name="connsiteX5" fmla="*/ 60082 w 139037"/>
                <a:gd name="connsiteY5" fmla="*/ 60082 h 139039"/>
                <a:gd name="connsiteX6" fmla="*/ 9437 w 139037"/>
                <a:gd name="connsiteY6" fmla="*/ 60082 h 139039"/>
                <a:gd name="connsiteX7" fmla="*/ 0 w 139037"/>
                <a:gd name="connsiteY7" fmla="*/ 69520 h 139039"/>
                <a:gd name="connsiteX8" fmla="*/ 9437 w 139037"/>
                <a:gd name="connsiteY8" fmla="*/ 78957 h 139039"/>
                <a:gd name="connsiteX9" fmla="*/ 60082 w 139037"/>
                <a:gd name="connsiteY9" fmla="*/ 78957 h 139039"/>
                <a:gd name="connsiteX10" fmla="*/ 60082 w 139037"/>
                <a:gd name="connsiteY10" fmla="*/ 129602 h 139039"/>
                <a:gd name="connsiteX11" fmla="*/ 69519 w 139037"/>
                <a:gd name="connsiteY11" fmla="*/ 139039 h 139039"/>
                <a:gd name="connsiteX12" fmla="*/ 78955 w 139037"/>
                <a:gd name="connsiteY12" fmla="*/ 129602 h 139039"/>
                <a:gd name="connsiteX13" fmla="*/ 78955 w 139037"/>
                <a:gd name="connsiteY13" fmla="*/ 78957 h 139039"/>
                <a:gd name="connsiteX14" fmla="*/ 129600 w 139037"/>
                <a:gd name="connsiteY14" fmla="*/ 78957 h 139039"/>
                <a:gd name="connsiteX15" fmla="*/ 139037 w 139037"/>
                <a:gd name="connsiteY15" fmla="*/ 69520 h 139039"/>
                <a:gd name="connsiteX16" fmla="*/ 129600 w 139037"/>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7" h="139039">
                  <a:moveTo>
                    <a:pt x="129600" y="60082"/>
                  </a:moveTo>
                  <a:lnTo>
                    <a:pt x="78955" y="60082"/>
                  </a:lnTo>
                  <a:lnTo>
                    <a:pt x="78955" y="9437"/>
                  </a:lnTo>
                  <a:cubicBezTo>
                    <a:pt x="78955" y="4225"/>
                    <a:pt x="74730" y="0"/>
                    <a:pt x="69519" y="0"/>
                  </a:cubicBezTo>
                  <a:cubicBezTo>
                    <a:pt x="64307"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7" y="139039"/>
                    <a:pt x="69519" y="139039"/>
                  </a:cubicBezTo>
                  <a:cubicBezTo>
                    <a:pt x="74730" y="139039"/>
                    <a:pt x="78955" y="134814"/>
                    <a:pt x="78955" y="129602"/>
                  </a:cubicBezTo>
                  <a:lnTo>
                    <a:pt x="78955" y="78957"/>
                  </a:lnTo>
                  <a:lnTo>
                    <a:pt x="129600" y="78957"/>
                  </a:lnTo>
                  <a:cubicBezTo>
                    <a:pt x="134812" y="78957"/>
                    <a:pt x="139037" y="74731"/>
                    <a:pt x="139037" y="69520"/>
                  </a:cubicBezTo>
                  <a:cubicBezTo>
                    <a:pt x="139037" y="64308"/>
                    <a:pt x="134812" y="60082"/>
                    <a:pt x="129600" y="60082"/>
                  </a:cubicBezTo>
                  <a:close/>
                </a:path>
              </a:pathLst>
            </a:custGeom>
            <a:grpFill/>
            <a:ln w="603" cap="flat">
              <a:noFill/>
              <a:prstDash val="solid"/>
              <a:miter/>
            </a:ln>
          </p:spPr>
          <p:txBody>
            <a:bodyPr rtlCol="0" anchor="ctr"/>
            <a:lstStyle/>
            <a:p>
              <a:endParaRPr lang="en-US">
                <a:solidFill>
                  <a:srgbClr val="FFFFFF"/>
                </a:solidFill>
              </a:endParaRPr>
            </a:p>
          </p:txBody>
        </p:sp>
        <p:sp>
          <p:nvSpPr>
            <p:cNvPr id="42" name="Graphic 21">
              <a:extLst>
                <a:ext uri="{FF2B5EF4-FFF2-40B4-BE49-F238E27FC236}">
                  <a16:creationId xmlns:a16="http://schemas.microsoft.com/office/drawing/2014/main" id="{8D61482F-F3C5-4D66-8C5D-C6BBE3E127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52801" y="1659316"/>
              <a:ext cx="127713" cy="127714"/>
            </a:xfrm>
            <a:custGeom>
              <a:avLst/>
              <a:gdLst>
                <a:gd name="connsiteX0" fmla="*/ 63857 w 127713"/>
                <a:gd name="connsiteY0" fmla="*/ 18874 h 127714"/>
                <a:gd name="connsiteX1" fmla="*/ 108839 w 127713"/>
                <a:gd name="connsiteY1" fmla="*/ 63857 h 127714"/>
                <a:gd name="connsiteX2" fmla="*/ 63857 w 127713"/>
                <a:gd name="connsiteY2" fmla="*/ 108840 h 127714"/>
                <a:gd name="connsiteX3" fmla="*/ 18874 w 127713"/>
                <a:gd name="connsiteY3" fmla="*/ 63857 h 127714"/>
                <a:gd name="connsiteX4" fmla="*/ 63857 w 127713"/>
                <a:gd name="connsiteY4" fmla="*/ 18874 h 127714"/>
                <a:gd name="connsiteX5" fmla="*/ 63857 w 127713"/>
                <a:gd name="connsiteY5" fmla="*/ 0 h 127714"/>
                <a:gd name="connsiteX6" fmla="*/ 0 w 127713"/>
                <a:gd name="connsiteY6" fmla="*/ 63857 h 127714"/>
                <a:gd name="connsiteX7" fmla="*/ 63857 w 127713"/>
                <a:gd name="connsiteY7" fmla="*/ 127714 h 127714"/>
                <a:gd name="connsiteX8" fmla="*/ 127713 w 127713"/>
                <a:gd name="connsiteY8" fmla="*/ 63857 h 127714"/>
                <a:gd name="connsiteX9" fmla="*/ 63857 w 127713"/>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3" h="127714">
                  <a:moveTo>
                    <a:pt x="63857" y="18874"/>
                  </a:moveTo>
                  <a:cubicBezTo>
                    <a:pt x="88700" y="18874"/>
                    <a:pt x="108839" y="39014"/>
                    <a:pt x="108839" y="63857"/>
                  </a:cubicBezTo>
                  <a:cubicBezTo>
                    <a:pt x="108839" y="88700"/>
                    <a:pt x="88700" y="108840"/>
                    <a:pt x="63857" y="108840"/>
                  </a:cubicBezTo>
                  <a:cubicBezTo>
                    <a:pt x="39013" y="108840"/>
                    <a:pt x="18874" y="88700"/>
                    <a:pt x="18874" y="63857"/>
                  </a:cubicBezTo>
                  <a:cubicBezTo>
                    <a:pt x="18898" y="39024"/>
                    <a:pt x="39023" y="18898"/>
                    <a:pt x="63857" y="18874"/>
                  </a:cubicBezTo>
                  <a:moveTo>
                    <a:pt x="63857" y="0"/>
                  </a:moveTo>
                  <a:cubicBezTo>
                    <a:pt x="28590" y="0"/>
                    <a:pt x="0" y="28590"/>
                    <a:pt x="0" y="63857"/>
                  </a:cubicBezTo>
                  <a:cubicBezTo>
                    <a:pt x="0" y="99124"/>
                    <a:pt x="28590" y="127714"/>
                    <a:pt x="63857" y="127714"/>
                  </a:cubicBezTo>
                  <a:cubicBezTo>
                    <a:pt x="99124" y="127714"/>
                    <a:pt x="127713" y="99124"/>
                    <a:pt x="127713" y="63857"/>
                  </a:cubicBezTo>
                  <a:cubicBezTo>
                    <a:pt x="127713" y="28590"/>
                    <a:pt x="99124" y="0"/>
                    <a:pt x="63857" y="0"/>
                  </a:cubicBezTo>
                  <a:close/>
                </a:path>
              </a:pathLst>
            </a:custGeom>
            <a:grpFill/>
            <a:ln w="610" cap="flat">
              <a:noFill/>
              <a:prstDash val="solid"/>
              <a:miter/>
            </a:ln>
          </p:spPr>
          <p:txBody>
            <a:bodyPr rtlCol="0" anchor="ctr"/>
            <a:lstStyle/>
            <a:p>
              <a:endParaRPr lang="en-US">
                <a:solidFill>
                  <a:srgbClr val="FFFFFF"/>
                </a:solidFill>
              </a:endParaRPr>
            </a:p>
          </p:txBody>
        </p:sp>
      </p:grpSp>
      <p:grpSp>
        <p:nvGrpSpPr>
          <p:cNvPr id="4" name="Group 3">
            <a:extLst>
              <a:ext uri="{FF2B5EF4-FFF2-40B4-BE49-F238E27FC236}">
                <a16:creationId xmlns:a16="http://schemas.microsoft.com/office/drawing/2014/main" id="{0C570FE7-A7DE-70E3-730F-99A375F5B2BA}"/>
              </a:ext>
            </a:extLst>
          </p:cNvPr>
          <p:cNvGrpSpPr/>
          <p:nvPr/>
        </p:nvGrpSpPr>
        <p:grpSpPr>
          <a:xfrm>
            <a:off x="5986923" y="2911229"/>
            <a:ext cx="5569860" cy="801065"/>
            <a:chOff x="0" y="9965"/>
            <a:chExt cx="8465573" cy="1217531"/>
          </a:xfrm>
        </p:grpSpPr>
        <p:sp>
          <p:nvSpPr>
            <p:cNvPr id="5" name="Rectangle: Rounded Corners 4">
              <a:extLst>
                <a:ext uri="{FF2B5EF4-FFF2-40B4-BE49-F238E27FC236}">
                  <a16:creationId xmlns:a16="http://schemas.microsoft.com/office/drawing/2014/main" id="{105385A7-7F0E-B427-B3E8-3CA8B740D8D9}"/>
                </a:ext>
              </a:extLst>
            </p:cNvPr>
            <p:cNvSpPr/>
            <p:nvPr/>
          </p:nvSpPr>
          <p:spPr>
            <a:xfrm>
              <a:off x="0" y="9965"/>
              <a:ext cx="8465573" cy="1217531"/>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n-US"/>
            </a:p>
          </p:txBody>
        </p:sp>
        <p:sp>
          <p:nvSpPr>
            <p:cNvPr id="6" name="Rectangle: Rounded Corners 4">
              <a:extLst>
                <a:ext uri="{FF2B5EF4-FFF2-40B4-BE49-F238E27FC236}">
                  <a16:creationId xmlns:a16="http://schemas.microsoft.com/office/drawing/2014/main" id="{5E0DA334-E6F3-7674-8E0D-A5454347B326}"/>
                </a:ext>
              </a:extLst>
            </p:cNvPr>
            <p:cNvSpPr txBox="1"/>
            <p:nvPr/>
          </p:nvSpPr>
          <p:spPr>
            <a:xfrm>
              <a:off x="59435" y="69400"/>
              <a:ext cx="8346703" cy="109866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defTabSz="577850">
                <a:spcBef>
                  <a:spcPct val="0"/>
                </a:spcBef>
                <a:spcAft>
                  <a:spcPct val="35000"/>
                </a:spcAft>
                <a:defRPr cap="all"/>
              </a:pPr>
              <a:r>
                <a:rPr lang="en-US" sz="1300" kern="1200" cap="all">
                  <a:solidFill>
                    <a:schemeClr val="lt1"/>
                  </a:solidFill>
                  <a:latin typeface="+mn-lt"/>
                  <a:ea typeface="+mn-ea"/>
                  <a:cs typeface="+mn-cs"/>
                </a:rPr>
                <a:t>The Current Rate Structure does not cover the cost of the District’s needs.  </a:t>
              </a:r>
              <a:endParaRPr lang="en-US" sz="2000" kern="1200"/>
            </a:p>
          </p:txBody>
        </p:sp>
      </p:grpSp>
      <p:grpSp>
        <p:nvGrpSpPr>
          <p:cNvPr id="7" name="Group 6">
            <a:extLst>
              <a:ext uri="{FF2B5EF4-FFF2-40B4-BE49-F238E27FC236}">
                <a16:creationId xmlns:a16="http://schemas.microsoft.com/office/drawing/2014/main" id="{735F29C9-B54D-16F4-4CB8-14BAD5721B1A}"/>
              </a:ext>
            </a:extLst>
          </p:cNvPr>
          <p:cNvGrpSpPr/>
          <p:nvPr/>
        </p:nvGrpSpPr>
        <p:grpSpPr>
          <a:xfrm>
            <a:off x="5986923" y="1267063"/>
            <a:ext cx="5569863" cy="801066"/>
            <a:chOff x="0" y="1285096"/>
            <a:chExt cx="8465573" cy="1217531"/>
          </a:xfrm>
        </p:grpSpPr>
        <p:sp>
          <p:nvSpPr>
            <p:cNvPr id="8" name="Rectangle: Rounded Corners 7">
              <a:extLst>
                <a:ext uri="{FF2B5EF4-FFF2-40B4-BE49-F238E27FC236}">
                  <a16:creationId xmlns:a16="http://schemas.microsoft.com/office/drawing/2014/main" id="{9E162E3D-F449-6E93-0E0F-D3A9A8FCDC2F}"/>
                </a:ext>
              </a:extLst>
            </p:cNvPr>
            <p:cNvSpPr/>
            <p:nvPr/>
          </p:nvSpPr>
          <p:spPr>
            <a:xfrm>
              <a:off x="0" y="1285096"/>
              <a:ext cx="8465573" cy="1217531"/>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n-US"/>
            </a:p>
          </p:txBody>
        </p:sp>
        <p:sp>
          <p:nvSpPr>
            <p:cNvPr id="9" name="Rectangle: Rounded Corners 4">
              <a:extLst>
                <a:ext uri="{FF2B5EF4-FFF2-40B4-BE49-F238E27FC236}">
                  <a16:creationId xmlns:a16="http://schemas.microsoft.com/office/drawing/2014/main" id="{F2F40A90-0FC0-4E87-8520-8F709A07F478}"/>
                </a:ext>
              </a:extLst>
            </p:cNvPr>
            <p:cNvSpPr txBox="1"/>
            <p:nvPr/>
          </p:nvSpPr>
          <p:spPr>
            <a:xfrm>
              <a:off x="59435" y="1344531"/>
              <a:ext cx="8346703" cy="109866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defTabSz="577850">
                <a:spcBef>
                  <a:spcPct val="0"/>
                </a:spcBef>
                <a:spcAft>
                  <a:spcPct val="35000"/>
                </a:spcAft>
                <a:defRPr cap="all"/>
              </a:pPr>
              <a:r>
                <a:rPr lang="en-US" sz="1300" kern="1200" cap="all" dirty="0">
                  <a:solidFill>
                    <a:schemeClr val="lt1"/>
                  </a:solidFill>
                  <a:latin typeface="+mn-lt"/>
                  <a:ea typeface="+mn-ea"/>
                  <a:cs typeface="+mn-cs"/>
                </a:rPr>
                <a:t>The District is relying on what were once healthy reserve funds for Daily Operations, Preventive Maintenance, and Capital Improvements.</a:t>
              </a:r>
              <a:endParaRPr lang="en-US" sz="2000" kern="1200" dirty="0"/>
            </a:p>
          </p:txBody>
        </p:sp>
      </p:grpSp>
      <p:grpSp>
        <p:nvGrpSpPr>
          <p:cNvPr id="10" name="Group 9">
            <a:extLst>
              <a:ext uri="{FF2B5EF4-FFF2-40B4-BE49-F238E27FC236}">
                <a16:creationId xmlns:a16="http://schemas.microsoft.com/office/drawing/2014/main" id="{247034D5-4F95-96EA-B56E-4651E34A03E5}"/>
              </a:ext>
            </a:extLst>
          </p:cNvPr>
          <p:cNvGrpSpPr/>
          <p:nvPr/>
        </p:nvGrpSpPr>
        <p:grpSpPr>
          <a:xfrm>
            <a:off x="5986923" y="4671884"/>
            <a:ext cx="5569864" cy="801066"/>
            <a:chOff x="0" y="2560227"/>
            <a:chExt cx="8465573" cy="1217531"/>
          </a:xfrm>
        </p:grpSpPr>
        <p:sp>
          <p:nvSpPr>
            <p:cNvPr id="11" name="Rectangle: Rounded Corners 10">
              <a:extLst>
                <a:ext uri="{FF2B5EF4-FFF2-40B4-BE49-F238E27FC236}">
                  <a16:creationId xmlns:a16="http://schemas.microsoft.com/office/drawing/2014/main" id="{2C84D020-2B42-4DDC-6B51-BA1BCAF5D3F8}"/>
                </a:ext>
              </a:extLst>
            </p:cNvPr>
            <p:cNvSpPr/>
            <p:nvPr/>
          </p:nvSpPr>
          <p:spPr>
            <a:xfrm>
              <a:off x="0" y="2560227"/>
              <a:ext cx="8465573" cy="1217531"/>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n-US"/>
            </a:p>
          </p:txBody>
        </p:sp>
        <p:sp>
          <p:nvSpPr>
            <p:cNvPr id="12" name="Rectangle: Rounded Corners 4">
              <a:extLst>
                <a:ext uri="{FF2B5EF4-FFF2-40B4-BE49-F238E27FC236}">
                  <a16:creationId xmlns:a16="http://schemas.microsoft.com/office/drawing/2014/main" id="{7D71DF22-11A1-A754-B95E-9CF7171D85F2}"/>
                </a:ext>
              </a:extLst>
            </p:cNvPr>
            <p:cNvSpPr txBox="1"/>
            <p:nvPr/>
          </p:nvSpPr>
          <p:spPr>
            <a:xfrm>
              <a:off x="59435" y="2619662"/>
              <a:ext cx="8346703" cy="109866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defTabSz="577850">
                <a:spcBef>
                  <a:spcPct val="0"/>
                </a:spcBef>
                <a:spcAft>
                  <a:spcPct val="35000"/>
                </a:spcAft>
                <a:defRPr cap="all"/>
              </a:pPr>
              <a:r>
                <a:rPr lang="en-US" sz="1300" kern="1200" cap="all">
                  <a:solidFill>
                    <a:schemeClr val="lt1"/>
                  </a:solidFill>
                  <a:latin typeface="+mn-lt"/>
                  <a:ea typeface="+mn-ea"/>
                  <a:cs typeface="+mn-cs"/>
                </a:rPr>
                <a:t>The District has had to defer many Preventive Maintenance and Capital Improvement Plans.</a:t>
              </a:r>
              <a:endParaRPr lang="en-US" sz="2000" kern="1200"/>
            </a:p>
          </p:txBody>
        </p:sp>
      </p:grpSp>
    </p:spTree>
    <p:extLst>
      <p:ext uri="{BB962C8B-B14F-4D97-AF65-F5344CB8AC3E}">
        <p14:creationId xmlns:p14="http://schemas.microsoft.com/office/powerpoint/2010/main" val="6701247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8" name="Rectangle 47">
            <a:extLst>
              <a:ext uri="{FF2B5EF4-FFF2-40B4-BE49-F238E27FC236}">
                <a16:creationId xmlns:a16="http://schemas.microsoft.com/office/drawing/2014/main" id="{16AC3602-3348-4F31-9E43-076B03514E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1690688"/>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9913F96-6EE2-6695-E70B-B8A4219721FF}"/>
              </a:ext>
            </a:extLst>
          </p:cNvPr>
          <p:cNvSpPr>
            <a:spLocks noGrp="1"/>
          </p:cNvSpPr>
          <p:nvPr>
            <p:ph type="title"/>
          </p:nvPr>
        </p:nvSpPr>
        <p:spPr>
          <a:xfrm>
            <a:off x="838201" y="300580"/>
            <a:ext cx="9829800" cy="1089529"/>
          </a:xfrm>
        </p:spPr>
        <p:txBody>
          <a:bodyPr>
            <a:normAutofit/>
          </a:bodyPr>
          <a:lstStyle/>
          <a:p>
            <a:r>
              <a:rPr lang="en-US" sz="3600" kern="0">
                <a:solidFill>
                  <a:srgbClr val="FFFFFF"/>
                </a:solidFill>
                <a:effectLst/>
                <a:latin typeface="Times New Roman" panose="02020603050405020304" pitchFamily="18" charset="0"/>
                <a:ea typeface="Times New Roman" panose="02020603050405020304" pitchFamily="18" charset="0"/>
                <a:cs typeface="Times New Roman" panose="02020603050405020304" pitchFamily="18" charset="0"/>
              </a:rPr>
              <a:t>Additional Factors</a:t>
            </a:r>
            <a:br>
              <a:rPr lang="en-US" sz="3600" kern="100">
                <a:solidFill>
                  <a:srgbClr val="FFFFFF"/>
                </a:solidFill>
                <a:effectLst/>
                <a:latin typeface="Aptos" panose="020B0004020202020204" pitchFamily="34" charset="0"/>
                <a:ea typeface="Aptos" panose="020B0004020202020204" pitchFamily="34" charset="0"/>
                <a:cs typeface="Times New Roman" panose="02020603050405020304" pitchFamily="18" charset="0"/>
              </a:rPr>
            </a:br>
            <a:endParaRPr lang="en-US" sz="3600">
              <a:solidFill>
                <a:srgbClr val="FFFFFF"/>
              </a:solidFill>
            </a:endParaRPr>
          </a:p>
        </p:txBody>
      </p:sp>
      <p:sp>
        <p:nvSpPr>
          <p:cNvPr id="50" name="Graphic 11">
            <a:extLst>
              <a:ext uri="{FF2B5EF4-FFF2-40B4-BE49-F238E27FC236}">
                <a16:creationId xmlns:a16="http://schemas.microsoft.com/office/drawing/2014/main" id="{394094B0-A6C9-44BE-9042-66EF0612F6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03882" y="591829"/>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rgbClr val="FFFFFF"/>
          </a:solidFill>
          <a:ln w="603" cap="flat">
            <a:noFill/>
            <a:prstDash val="solid"/>
            <a:miter/>
          </a:ln>
        </p:spPr>
        <p:txBody>
          <a:bodyPr rtlCol="0" anchor="ctr"/>
          <a:lstStyle/>
          <a:p>
            <a:endParaRPr lang="en-US"/>
          </a:p>
        </p:txBody>
      </p:sp>
      <p:sp>
        <p:nvSpPr>
          <p:cNvPr id="52" name="Graphic 10">
            <a:extLst>
              <a:ext uri="{FF2B5EF4-FFF2-40B4-BE49-F238E27FC236}">
                <a16:creationId xmlns:a16="http://schemas.microsoft.com/office/drawing/2014/main" id="{64C2CA96-0B16-4AA7-B340-33044D2385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62662" y="821124"/>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rgbClr val="FFFFFF"/>
          </a:solidFill>
          <a:ln w="422" cap="flat">
            <a:noFill/>
            <a:prstDash val="solid"/>
            <a:miter/>
          </a:ln>
        </p:spPr>
        <p:txBody>
          <a:bodyPr rtlCol="0" anchor="ctr"/>
          <a:lstStyle/>
          <a:p>
            <a:endParaRPr lang="en-US"/>
          </a:p>
        </p:txBody>
      </p:sp>
      <p:sp>
        <p:nvSpPr>
          <p:cNvPr id="54" name="Graphic 12">
            <a:extLst>
              <a:ext uri="{FF2B5EF4-FFF2-40B4-BE49-F238E27FC236}">
                <a16:creationId xmlns:a16="http://schemas.microsoft.com/office/drawing/2014/main" id="{1D50D7A8-F1D5-4306-8A9B-DD7A73EB8B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88342" y="1336268"/>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rgbClr val="FFFFFF"/>
          </a:solidFill>
          <a:ln w="610" cap="flat">
            <a:noFill/>
            <a:prstDash val="solid"/>
            <a:miter/>
          </a:ln>
        </p:spPr>
        <p:txBody>
          <a:bodyPr rtlCol="0" anchor="ctr"/>
          <a:lstStyle/>
          <a:p>
            <a:endParaRPr lang="en-US"/>
          </a:p>
        </p:txBody>
      </p:sp>
      <p:graphicFrame>
        <p:nvGraphicFramePr>
          <p:cNvPr id="18" name="Content Placeholder 2">
            <a:extLst>
              <a:ext uri="{FF2B5EF4-FFF2-40B4-BE49-F238E27FC236}">
                <a16:creationId xmlns:a16="http://schemas.microsoft.com/office/drawing/2014/main" id="{B2B8C218-EB7B-32D9-0DCF-712C3D0732AC}"/>
              </a:ext>
            </a:extLst>
          </p:cNvPr>
          <p:cNvGraphicFramePr>
            <a:graphicFrameLocks noGrp="1"/>
          </p:cNvGraphicFramePr>
          <p:nvPr>
            <p:ph idx="1"/>
            <p:extLst>
              <p:ext uri="{D42A27DB-BD31-4B8C-83A1-F6EECF244321}">
                <p14:modId xmlns:p14="http://schemas.microsoft.com/office/powerpoint/2010/main" val="3155624490"/>
              </p:ext>
            </p:extLst>
          </p:nvPr>
        </p:nvGraphicFramePr>
        <p:xfrm>
          <a:off x="373625" y="1733386"/>
          <a:ext cx="11543071" cy="48240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406090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TextBox 10">
            <a:extLst>
              <a:ext uri="{FF2B5EF4-FFF2-40B4-BE49-F238E27FC236}">
                <a16:creationId xmlns:a16="http://schemas.microsoft.com/office/drawing/2014/main" id="{DAF64C8D-2E45-2390-4C72-4820D5BC7BE6}"/>
              </a:ext>
            </a:extLst>
          </p:cNvPr>
          <p:cNvSpPr txBox="1"/>
          <p:nvPr/>
        </p:nvSpPr>
        <p:spPr>
          <a:xfrm>
            <a:off x="1188069" y="381935"/>
            <a:ext cx="4008583" cy="5974414"/>
          </a:xfrm>
          <a:prstGeom prst="rect">
            <a:avLst/>
          </a:prstGeom>
        </p:spPr>
        <p:txBody>
          <a:bodyPr vert="horz" lIns="91440" tIns="45720" rIns="91440" bIns="45720" rtlCol="0" anchor="ctr">
            <a:normAutofit/>
          </a:bodyPr>
          <a:lstStyle/>
          <a:p>
            <a:pPr lvl="0">
              <a:lnSpc>
                <a:spcPct val="90000"/>
              </a:lnSpc>
              <a:spcBef>
                <a:spcPct val="0"/>
              </a:spcBef>
              <a:spcAft>
                <a:spcPts val="600"/>
              </a:spcAft>
            </a:pPr>
            <a:r>
              <a:rPr lang="en-US" sz="8000" kern="1200">
                <a:solidFill>
                  <a:srgbClr val="FFFFFF"/>
                </a:solidFill>
                <a:latin typeface="+mj-lt"/>
                <a:ea typeface="+mj-ea"/>
                <a:cs typeface="+mj-cs"/>
              </a:rPr>
              <a:t>Why We Started A Rate Study</a:t>
            </a:r>
          </a:p>
        </p:txBody>
      </p:sp>
      <p:grpSp>
        <p:nvGrpSpPr>
          <p:cNvPr id="35" name="Group 34">
            <a:extLst>
              <a:ext uri="{FF2B5EF4-FFF2-40B4-BE49-F238E27FC236}">
                <a16:creationId xmlns:a16="http://schemas.microsoft.com/office/drawing/2014/main" id="{0474DF76-993E-44DE-AFB0-C416182ACEC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3892" y="554152"/>
            <a:ext cx="574177" cy="1075866"/>
            <a:chOff x="613892" y="554152"/>
            <a:chExt cx="574177" cy="1075866"/>
          </a:xfrm>
          <a:solidFill>
            <a:srgbClr val="FFFFFF"/>
          </a:solidFill>
        </p:grpSpPr>
        <p:sp>
          <p:nvSpPr>
            <p:cNvPr id="36"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3061"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grpFill/>
            <a:ln w="776" cap="flat">
              <a:noFill/>
              <a:prstDash val="solid"/>
              <a:miter/>
            </a:ln>
          </p:spPr>
          <p:txBody>
            <a:bodyPr rtlCol="0" anchor="ctr"/>
            <a:lstStyle/>
            <a:p>
              <a:endParaRPr lang="en-US"/>
            </a:p>
          </p:txBody>
        </p:sp>
        <p:sp>
          <p:nvSpPr>
            <p:cNvPr id="37"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75643"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grpFill/>
            <a:ln w="516" cap="flat">
              <a:noFill/>
              <a:prstDash val="solid"/>
              <a:miter/>
            </a:ln>
          </p:spPr>
          <p:txBody>
            <a:bodyPr rtlCol="0" anchor="ctr"/>
            <a:lstStyle/>
            <a:p>
              <a:endParaRPr lang="en-US"/>
            </a:p>
          </p:txBody>
        </p:sp>
        <p:sp>
          <p:nvSpPr>
            <p:cNvPr id="38"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3892"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grpFill/>
            <a:ln w="751" cap="flat">
              <a:noFill/>
              <a:prstDash val="solid"/>
              <a:miter/>
            </a:ln>
          </p:spPr>
          <p:txBody>
            <a:bodyPr rtlCol="0" anchor="ctr"/>
            <a:lstStyle/>
            <a:p>
              <a:endParaRPr lang="en-US"/>
            </a:p>
          </p:txBody>
        </p:sp>
      </p:grpSp>
      <p:sp>
        <p:nvSpPr>
          <p:cNvPr id="3" name="TextBox 2">
            <a:extLst>
              <a:ext uri="{FF2B5EF4-FFF2-40B4-BE49-F238E27FC236}">
                <a16:creationId xmlns:a16="http://schemas.microsoft.com/office/drawing/2014/main" id="{EDC7FF30-15F8-B3B4-EB3B-D09226D104DA}"/>
              </a:ext>
            </a:extLst>
          </p:cNvPr>
          <p:cNvSpPr txBox="1"/>
          <p:nvPr/>
        </p:nvSpPr>
        <p:spPr>
          <a:xfrm>
            <a:off x="5938689" y="554152"/>
            <a:ext cx="5614219" cy="1156208"/>
          </a:xfrm>
          <a:prstGeom prst="rect">
            <a:avLst/>
          </a:prstGeom>
        </p:spPr>
        <p:txBody>
          <a:bodyPr vert="horz" lIns="91440" tIns="45720" rIns="91440" bIns="45720" rtlCol="0" anchor="ctr">
            <a:noAutofit/>
          </a:bodyPr>
          <a:lstStyle/>
          <a:p>
            <a:pPr lvl="0">
              <a:lnSpc>
                <a:spcPct val="90000"/>
              </a:lnSpc>
              <a:spcAft>
                <a:spcPts val="600"/>
              </a:spcAft>
            </a:pPr>
            <a:r>
              <a:rPr lang="en-US" sz="2000" dirty="0">
                <a:solidFill>
                  <a:schemeClr val="tx1">
                    <a:alpha val="80000"/>
                  </a:schemeClr>
                </a:solidFill>
              </a:rPr>
              <a:t>-The District had been working with Rural Community Assistance Corp (RCAC) to find funding for the Highway 18 Master Plan Project. A project that represents a significant expense to the District, and possible use of an outside contractor.</a:t>
            </a:r>
          </a:p>
        </p:txBody>
      </p:sp>
      <p:cxnSp>
        <p:nvCxnSpPr>
          <p:cNvPr id="40" name="Straight Connector 39">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9671313-967C-B2E2-36AD-00292CD292BF}"/>
              </a:ext>
            </a:extLst>
          </p:cNvPr>
          <p:cNvSpPr txBox="1"/>
          <p:nvPr/>
        </p:nvSpPr>
        <p:spPr>
          <a:xfrm>
            <a:off x="5937955" y="2264512"/>
            <a:ext cx="5490162" cy="707886"/>
          </a:xfrm>
          <a:prstGeom prst="rect">
            <a:avLst/>
          </a:prstGeom>
          <a:noFill/>
        </p:spPr>
        <p:txBody>
          <a:bodyPr wrap="square">
            <a:spAutoFit/>
          </a:bodyPr>
          <a:lstStyle/>
          <a:p>
            <a:pPr lvl="0">
              <a:spcAft>
                <a:spcPts val="600"/>
              </a:spcAft>
            </a:pPr>
            <a:r>
              <a:rPr lang="en-US" sz="2000" dirty="0"/>
              <a:t>-It was determined that our current rates were not adequate for optimal loan rates.</a:t>
            </a:r>
          </a:p>
        </p:txBody>
      </p:sp>
      <p:sp>
        <p:nvSpPr>
          <p:cNvPr id="7" name="TextBox 6">
            <a:extLst>
              <a:ext uri="{FF2B5EF4-FFF2-40B4-BE49-F238E27FC236}">
                <a16:creationId xmlns:a16="http://schemas.microsoft.com/office/drawing/2014/main" id="{7133C3E1-5853-7B66-9B28-F0A4378AFE6D}"/>
              </a:ext>
            </a:extLst>
          </p:cNvPr>
          <p:cNvSpPr txBox="1"/>
          <p:nvPr/>
        </p:nvSpPr>
        <p:spPr>
          <a:xfrm>
            <a:off x="5938689" y="3233714"/>
            <a:ext cx="5407742" cy="1323439"/>
          </a:xfrm>
          <a:prstGeom prst="rect">
            <a:avLst/>
          </a:prstGeom>
          <a:noFill/>
        </p:spPr>
        <p:txBody>
          <a:bodyPr wrap="square">
            <a:spAutoFit/>
          </a:bodyPr>
          <a:lstStyle/>
          <a:p>
            <a:pPr lvl="0">
              <a:spcAft>
                <a:spcPts val="600"/>
              </a:spcAft>
            </a:pPr>
            <a:r>
              <a:rPr lang="en-US" sz="2000" dirty="0"/>
              <a:t>-State and federal agencies are unwilling to subsidize agencies that do not charge sufficient rates to cover basic services and reinvest in infrastructure.</a:t>
            </a:r>
          </a:p>
        </p:txBody>
      </p:sp>
      <p:sp>
        <p:nvSpPr>
          <p:cNvPr id="9" name="TextBox 8">
            <a:extLst>
              <a:ext uri="{FF2B5EF4-FFF2-40B4-BE49-F238E27FC236}">
                <a16:creationId xmlns:a16="http://schemas.microsoft.com/office/drawing/2014/main" id="{F07AC22C-DB80-AB1B-E94F-63FDA9D88AFE}"/>
              </a:ext>
            </a:extLst>
          </p:cNvPr>
          <p:cNvSpPr txBox="1"/>
          <p:nvPr/>
        </p:nvSpPr>
        <p:spPr>
          <a:xfrm>
            <a:off x="5938689" y="4871334"/>
            <a:ext cx="5683044" cy="1321485"/>
          </a:xfrm>
          <a:prstGeom prst="rect">
            <a:avLst/>
          </a:prstGeom>
          <a:noFill/>
        </p:spPr>
        <p:txBody>
          <a:bodyPr wrap="square">
            <a:spAutoFit/>
          </a:bodyPr>
          <a:lstStyle/>
          <a:p>
            <a:pPr lvl="0">
              <a:spcAft>
                <a:spcPts val="600"/>
              </a:spcAft>
            </a:pPr>
            <a:r>
              <a:rPr lang="en-US" sz="2000" dirty="0"/>
              <a:t>-RCAC was able to provide the District with a Rate Study that was free to the District and would get our rates to an adequate level to qualify for loans and grants.</a:t>
            </a:r>
          </a:p>
        </p:txBody>
      </p:sp>
    </p:spTree>
    <p:extLst>
      <p:ext uri="{BB962C8B-B14F-4D97-AF65-F5344CB8AC3E}">
        <p14:creationId xmlns:p14="http://schemas.microsoft.com/office/powerpoint/2010/main" val="23284209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85FD0B76-3729-5C5A-0871-10737F9CAA14}"/>
              </a:ext>
            </a:extLst>
          </p:cNvPr>
          <p:cNvSpPr>
            <a:spLocks noGrp="1"/>
          </p:cNvSpPr>
          <p:nvPr>
            <p:ph type="title"/>
          </p:nvPr>
        </p:nvSpPr>
        <p:spPr>
          <a:xfrm>
            <a:off x="1188069" y="381935"/>
            <a:ext cx="4008583" cy="5974414"/>
          </a:xfrm>
        </p:spPr>
        <p:txBody>
          <a:bodyPr anchor="ctr">
            <a:normAutofit/>
          </a:bodyPr>
          <a:lstStyle/>
          <a:p>
            <a:r>
              <a:rPr lang="en-US" sz="6200">
                <a:solidFill>
                  <a:srgbClr val="FFFFFF"/>
                </a:solidFill>
              </a:rPr>
              <a:t>Reserve Fund Balance Projections</a:t>
            </a:r>
          </a:p>
        </p:txBody>
      </p:sp>
      <p:grpSp>
        <p:nvGrpSpPr>
          <p:cNvPr id="32" name="Group 31">
            <a:extLst>
              <a:ext uri="{FF2B5EF4-FFF2-40B4-BE49-F238E27FC236}">
                <a16:creationId xmlns:a16="http://schemas.microsoft.com/office/drawing/2014/main" id="{0474DF76-993E-44DE-AFB0-C416182ACEC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3892" y="554152"/>
            <a:ext cx="574177" cy="1075866"/>
            <a:chOff x="613892" y="554152"/>
            <a:chExt cx="574177" cy="1075866"/>
          </a:xfrm>
          <a:solidFill>
            <a:srgbClr val="FFFFFF"/>
          </a:solidFill>
        </p:grpSpPr>
        <p:sp>
          <p:nvSpPr>
            <p:cNvPr id="33"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3061"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grpFill/>
            <a:ln w="776" cap="flat">
              <a:noFill/>
              <a:prstDash val="solid"/>
              <a:miter/>
            </a:ln>
          </p:spPr>
          <p:txBody>
            <a:bodyPr rtlCol="0" anchor="ctr"/>
            <a:lstStyle/>
            <a:p>
              <a:endParaRPr lang="en-US"/>
            </a:p>
          </p:txBody>
        </p:sp>
        <p:sp>
          <p:nvSpPr>
            <p:cNvPr id="34"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75643"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grpFill/>
            <a:ln w="516" cap="flat">
              <a:noFill/>
              <a:prstDash val="solid"/>
              <a:miter/>
            </a:ln>
          </p:spPr>
          <p:txBody>
            <a:bodyPr rtlCol="0" anchor="ctr"/>
            <a:lstStyle/>
            <a:p>
              <a:endParaRPr lang="en-US"/>
            </a:p>
          </p:txBody>
        </p:sp>
        <p:sp>
          <p:nvSpPr>
            <p:cNvPr id="35"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3892"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grpFill/>
            <a:ln w="751" cap="flat">
              <a:noFill/>
              <a:prstDash val="solid"/>
              <a:miter/>
            </a:ln>
          </p:spPr>
          <p:txBody>
            <a:bodyPr rtlCol="0" anchor="ctr"/>
            <a:lstStyle/>
            <a:p>
              <a:endParaRPr lang="en-US"/>
            </a:p>
          </p:txBody>
        </p:sp>
      </p:grpSp>
      <p:sp>
        <p:nvSpPr>
          <p:cNvPr id="3" name="Content Placeholder 2">
            <a:extLst>
              <a:ext uri="{FF2B5EF4-FFF2-40B4-BE49-F238E27FC236}">
                <a16:creationId xmlns:a16="http://schemas.microsoft.com/office/drawing/2014/main" id="{0F8DF7D4-9873-0B82-54BC-DDA41A13DAF1}"/>
              </a:ext>
            </a:extLst>
          </p:cNvPr>
          <p:cNvSpPr>
            <a:spLocks noGrp="1"/>
          </p:cNvSpPr>
          <p:nvPr>
            <p:ph idx="1"/>
          </p:nvPr>
        </p:nvSpPr>
        <p:spPr>
          <a:xfrm>
            <a:off x="6297233" y="518400"/>
            <a:ext cx="4771607" cy="5837949"/>
          </a:xfrm>
        </p:spPr>
        <p:txBody>
          <a:bodyPr anchor="ctr">
            <a:normAutofit/>
          </a:bodyPr>
          <a:lstStyle/>
          <a:p>
            <a:r>
              <a:rPr lang="en-US" sz="2000" dirty="0">
                <a:solidFill>
                  <a:schemeClr val="tx1">
                    <a:alpha val="80000"/>
                  </a:schemeClr>
                </a:solidFill>
              </a:rPr>
              <a:t>If the District were to maintain the currently approved rate adjustment schedule, our fund balances would be as follows:</a:t>
            </a:r>
          </a:p>
        </p:txBody>
      </p:sp>
      <p:cxnSp>
        <p:nvCxnSpPr>
          <p:cNvPr id="37" name="Straight Connector 36">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04858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DB21C78-03CA-4822-17CC-3B36A0866420}"/>
            </a:ext>
          </a:extLst>
        </p:cNvPr>
        <p:cNvGrpSpPr/>
        <p:nvPr/>
      </p:nvGrpSpPr>
      <p:grpSpPr>
        <a:xfrm>
          <a:off x="0" y="0"/>
          <a:ext cx="0" cy="0"/>
          <a:chOff x="0" y="0"/>
          <a:chExt cx="0" cy="0"/>
        </a:xfrm>
      </p:grpSpPr>
      <p:sp>
        <p:nvSpPr>
          <p:cNvPr id="14" name="Rectangle 13">
            <a:extLst>
              <a:ext uri="{FF2B5EF4-FFF2-40B4-BE49-F238E27FC236}">
                <a16:creationId xmlns:a16="http://schemas.microsoft.com/office/drawing/2014/main" id="{E25B7079-C8D0-A3E1-4170-410768C550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A8AFE8A9-0F4E-7C1C-7292-D07A5F59D50A}"/>
              </a:ext>
            </a:extLst>
          </p:cNvPr>
          <p:cNvPicPr>
            <a:picLocks noChangeAspect="1"/>
          </p:cNvPicPr>
          <p:nvPr/>
        </p:nvPicPr>
        <p:blipFill>
          <a:blip r:embed="rId2"/>
          <a:stretch>
            <a:fillRect/>
          </a:stretch>
        </p:blipFill>
        <p:spPr>
          <a:xfrm>
            <a:off x="1573161" y="224514"/>
            <a:ext cx="9360309" cy="6408972"/>
          </a:xfrm>
          <a:prstGeom prst="rect">
            <a:avLst/>
          </a:prstGeom>
        </p:spPr>
      </p:pic>
    </p:spTree>
    <p:extLst>
      <p:ext uri="{BB962C8B-B14F-4D97-AF65-F5344CB8AC3E}">
        <p14:creationId xmlns:p14="http://schemas.microsoft.com/office/powerpoint/2010/main" val="11919923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16B067B1-F4E5-4FDF-813D-C9E872E800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76923692-F4ED-E3CC-E57B-220D1BA1A8BC}"/>
              </a:ext>
            </a:extLst>
          </p:cNvPr>
          <p:cNvPicPr>
            <a:picLocks noChangeAspect="1"/>
          </p:cNvPicPr>
          <p:nvPr/>
        </p:nvPicPr>
        <p:blipFill>
          <a:blip r:embed="rId2"/>
          <a:stretch>
            <a:fillRect/>
          </a:stretch>
        </p:blipFill>
        <p:spPr>
          <a:xfrm>
            <a:off x="1425677" y="285135"/>
            <a:ext cx="9379975" cy="6263149"/>
          </a:xfrm>
          <a:prstGeom prst="rect">
            <a:avLst/>
          </a:prstGeom>
        </p:spPr>
      </p:pic>
    </p:spTree>
    <p:extLst>
      <p:ext uri="{BB962C8B-B14F-4D97-AF65-F5344CB8AC3E}">
        <p14:creationId xmlns:p14="http://schemas.microsoft.com/office/powerpoint/2010/main" val="26563705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9835</TotalTime>
  <Words>1085</Words>
  <Application>Microsoft Office PowerPoint</Application>
  <PresentationFormat>Widescreen</PresentationFormat>
  <Paragraphs>71</Paragraphs>
  <Slides>21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Aptos</vt:lpstr>
      <vt:lpstr>Aptos Display</vt:lpstr>
      <vt:lpstr>Arial</vt:lpstr>
      <vt:lpstr>Courier New</vt:lpstr>
      <vt:lpstr>Symbol</vt:lpstr>
      <vt:lpstr>Times New Roman</vt:lpstr>
      <vt:lpstr>Office Theme</vt:lpstr>
      <vt:lpstr>Arrowbear Park County Water District Rate Adjustment</vt:lpstr>
      <vt:lpstr>How We Got Here</vt:lpstr>
      <vt:lpstr>PowerPoint Presentation</vt:lpstr>
      <vt:lpstr>PowerPoint Presentation</vt:lpstr>
      <vt:lpstr>Additional Factors </vt:lpstr>
      <vt:lpstr>PowerPoint Presentation</vt:lpstr>
      <vt:lpstr>Reserve Fund Balance Projections</vt:lpstr>
      <vt:lpstr>PowerPoint Presentation</vt:lpstr>
      <vt:lpstr>PowerPoint Presentation</vt:lpstr>
      <vt:lpstr>PowerPoint Presentation</vt:lpstr>
      <vt:lpstr>Old Water Master Plan Projects </vt:lpstr>
      <vt:lpstr>New Water Master Plan Projects</vt:lpstr>
      <vt:lpstr>Sewer Master Plan</vt:lpstr>
      <vt:lpstr>The Hard Numbers</vt:lpstr>
      <vt:lpstr>What This Rate Adjustment Looks Like Overall FY 25/26: $3 more based on average usage.* FY 26/27: $10 more based on average usage.* *Based on currently scheduled rate adjustment *Rates based on average District usage of 306 Cubit Feet with ¾” Meter.</vt:lpstr>
      <vt:lpstr>What This Water Rate Adjustment Looks Like FY 25/26: $4 Less based on Average Usage.* FY 26/27: $4 Less based on Average Usage.* *Based on Currently Scheduled Rate Adjustment. *Rates based on District average of 306 Cubic Feet with ¾” Meter. </vt:lpstr>
      <vt:lpstr>What This Sewer Rate Adjustment Looks Like FY 25/26: $7 More.* FY 26/27: $14 More.* *Based on Currently Scheduled Rate Adjustment.  </vt:lpstr>
      <vt:lpstr>What These Adjusted Rates Will Accomplish </vt:lpstr>
      <vt:lpstr>How This Adjustment  Will Affect Water Funds </vt:lpstr>
      <vt:lpstr>How This Adjustment Will Affect Sewer Funds</vt:lpstr>
      <vt:lpstr>Conclusion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Caroline Rimmer</dc:creator>
  <cp:lastModifiedBy>Caroline Rimmer</cp:lastModifiedBy>
  <cp:revision>4</cp:revision>
  <dcterms:created xsi:type="dcterms:W3CDTF">2025-05-01T22:29:15Z</dcterms:created>
  <dcterms:modified xsi:type="dcterms:W3CDTF">2025-05-08T19:21:00Z</dcterms:modified>
</cp:coreProperties>
</file>