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57" r:id="rId4"/>
    <p:sldId id="260" r:id="rId5"/>
    <p:sldId id="258" r:id="rId6"/>
    <p:sldId id="261" r:id="rId7"/>
    <p:sldId id="259" r:id="rId8"/>
    <p:sldId id="262" r:id="rId9"/>
    <p:sldId id="273" r:id="rId10"/>
    <p:sldId id="263" r:id="rId11"/>
    <p:sldId id="264" r:id="rId12"/>
    <p:sldId id="265" r:id="rId13"/>
    <p:sldId id="266" r:id="rId14"/>
    <p:sldId id="271" r:id="rId15"/>
    <p:sldId id="269" r:id="rId16"/>
    <p:sldId id="268" r:id="rId17"/>
    <p:sldId id="270" r:id="rId18"/>
    <p:sldId id="275" r:id="rId19"/>
    <p:sldId id="276" r:id="rId20"/>
    <p:sldId id="277" r:id="rId21"/>
    <p:sldId id="278" r:id="rId22"/>
    <p:sldId id="279" r:id="rId23"/>
    <p:sldId id="280" r:id="rId24"/>
    <p:sldId id="281" r:id="rId25"/>
    <p:sldId id="282" r:id="rId26"/>
    <p:sldId id="283" r:id="rId27"/>
    <p:sldId id="284" r:id="rId28"/>
    <p:sldId id="267"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8" r:id="rId67"/>
    <p:sldId id="322" r:id="rId68"/>
    <p:sldId id="323" r:id="rId69"/>
    <p:sldId id="324"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D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81"/>
  </p:normalViewPr>
  <p:slideViewPr>
    <p:cSldViewPr snapToGrid="0">
      <p:cViewPr varScale="1">
        <p:scale>
          <a:sx n="85" d="100"/>
          <a:sy n="85" d="100"/>
        </p:scale>
        <p:origin x="176" y="8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00780-E6EC-8F95-F323-26FEE29113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92C6C2-8A38-E4A8-3023-AC2A05DC01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6FD83B-3CDC-67D1-96B6-00296AAE893B}"/>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A056235B-8D69-75B2-566F-23A808509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B4F0C7-05C2-A498-0509-6D522E1E905B}"/>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1536604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0C189-0140-573C-41A3-76D365ECF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BAE8A2-D1BA-F83D-D54B-1AA78A14AE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169282-4211-7111-112E-7D14D7111A36}"/>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B96C5E0A-EAD6-7674-E981-C1393A918D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FBD0DA-3B01-E51D-D2A8-4C6AAB9715D0}"/>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2464382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EACFA-89E2-75A3-6F9A-D9CA5ABB08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215ED0-0EBA-F9B5-5523-ADBAB46B0E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225187-4422-1B57-CDA6-67149ED4CEC6}"/>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AFDDC978-9B5E-E913-56B6-081A1AC667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F03A82-15C3-425E-194F-F127522ED06C}"/>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306809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3BCB-27EA-5376-2688-6F1FC4B4CF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E05188-EC6E-6945-870F-CE847CB072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E61B85-B273-5528-A9D7-C6E82696D0C0}"/>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4DE7F3D6-B7FE-279E-9E87-4A5F9F5040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934F4B-8570-5E50-F5D1-46267B9C012F}"/>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300538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871AD-0F88-522F-F217-7A6E8307AE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2FACB7-4C6F-758C-F430-9DD2D34CB5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CD4599-EDB7-1837-7CA4-5A99E0793B7A}"/>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A01609B2-000A-9208-B51F-BEC805717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ECC825-2EBB-1A5B-CECB-80B018FF1BCA}"/>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2218129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7C1B-6222-1A8E-8260-C3282380C8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7F0250-6F9F-5D0A-3B66-06CD923681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777E5F-A9DE-4058-47E5-885CAE409B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94BF47-4761-A15F-3B46-67D5601580EF}"/>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6" name="Footer Placeholder 5">
            <a:extLst>
              <a:ext uri="{FF2B5EF4-FFF2-40B4-BE49-F238E27FC236}">
                <a16:creationId xmlns:a16="http://schemas.microsoft.com/office/drawing/2014/main" id="{551DFAC4-149A-3F29-A30A-1694E6444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1586B4-E553-97AE-24F7-5E1D85658CF8}"/>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80685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AF44-72A7-B757-09CF-01723BDB42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C3AEC5-6A3B-73A5-F31B-9FF9BF19BC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C06EDA-A4F8-074A-811D-B75B42C898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4E6D8E-8014-0767-01C9-BF3931B464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2C103D-F7E8-F5FB-2F97-1E20532D70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924528-7B04-C467-FBDA-F749DAE6FE05}"/>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8" name="Footer Placeholder 7">
            <a:extLst>
              <a:ext uri="{FF2B5EF4-FFF2-40B4-BE49-F238E27FC236}">
                <a16:creationId xmlns:a16="http://schemas.microsoft.com/office/drawing/2014/main" id="{BC6B613E-9026-B77C-7DC0-A7AC916EC6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5B56328-8E81-B501-2A27-0234B7209AB5}"/>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344561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23627-74EF-E05E-974C-D07B144F5A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D5F992-F177-A8BC-F747-659FC4614A72}"/>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4" name="Footer Placeholder 3">
            <a:extLst>
              <a:ext uri="{FF2B5EF4-FFF2-40B4-BE49-F238E27FC236}">
                <a16:creationId xmlns:a16="http://schemas.microsoft.com/office/drawing/2014/main" id="{FF80C907-358F-2D00-DFF0-D6544A9B94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A1D42C-7EE9-63F7-C90A-62205D2CEF74}"/>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4033416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ABA6F7-FA55-1C0B-9E38-8DDFDDB3813B}"/>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3" name="Footer Placeholder 2">
            <a:extLst>
              <a:ext uri="{FF2B5EF4-FFF2-40B4-BE49-F238E27FC236}">
                <a16:creationId xmlns:a16="http://schemas.microsoft.com/office/drawing/2014/main" id="{F405539D-244A-3A9A-90DA-6147BB0184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D34FFC-E644-9966-EA49-4C5CEB4D5D90}"/>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161875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4D83C-4D05-8092-D986-4DCBD64991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DF7076-62C8-8FE1-9175-F34F94BEA0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5B7D33-A439-FFBF-E058-2FDA1F04E8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8D989A-0359-9443-0502-D62CFA5129E0}"/>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6" name="Footer Placeholder 5">
            <a:extLst>
              <a:ext uri="{FF2B5EF4-FFF2-40B4-BE49-F238E27FC236}">
                <a16:creationId xmlns:a16="http://schemas.microsoft.com/office/drawing/2014/main" id="{FAE0D685-CD23-06B4-A275-5BF4DC98DA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BEACA8-E01A-8A67-4C61-E5A0799EDC52}"/>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228877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EAD30-3D3E-40D9-26BE-A9C499277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10936C-A465-1B6C-2F64-4DA7AC62B4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5F2CA4-0D49-1FCC-FAA6-927FDD2EC4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5EFDD9-1B85-780C-DA0F-1A47BA982C00}"/>
              </a:ext>
            </a:extLst>
          </p:cNvPr>
          <p:cNvSpPr>
            <a:spLocks noGrp="1"/>
          </p:cNvSpPr>
          <p:nvPr>
            <p:ph type="dt" sz="half" idx="10"/>
          </p:nvPr>
        </p:nvSpPr>
        <p:spPr/>
        <p:txBody>
          <a:bodyPr/>
          <a:lstStyle/>
          <a:p>
            <a:fld id="{191E09FF-2358-AA40-B862-165462BD9A9A}" type="datetimeFigureOut">
              <a:rPr lang="en-US" smtClean="0"/>
              <a:t>2/4/26</a:t>
            </a:fld>
            <a:endParaRPr lang="en-US"/>
          </a:p>
        </p:txBody>
      </p:sp>
      <p:sp>
        <p:nvSpPr>
          <p:cNvPr id="6" name="Footer Placeholder 5">
            <a:extLst>
              <a:ext uri="{FF2B5EF4-FFF2-40B4-BE49-F238E27FC236}">
                <a16:creationId xmlns:a16="http://schemas.microsoft.com/office/drawing/2014/main" id="{8CFCC8E7-1AC2-BC04-1C7C-CB7B70C8C4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7D76BD-6F5D-3F54-2E44-B473BB7CA232}"/>
              </a:ext>
            </a:extLst>
          </p:cNvPr>
          <p:cNvSpPr>
            <a:spLocks noGrp="1"/>
          </p:cNvSpPr>
          <p:nvPr>
            <p:ph type="sldNum" sz="quarter" idx="12"/>
          </p:nvPr>
        </p:nvSpPr>
        <p:spPr/>
        <p:txBody>
          <a:bodyPr/>
          <a:lstStyle/>
          <a:p>
            <a:fld id="{7974E0B7-E46B-2548-B48B-4B660E73C292}" type="slidenum">
              <a:rPr lang="en-US" smtClean="0"/>
              <a:t>‹#›</a:t>
            </a:fld>
            <a:endParaRPr lang="en-US"/>
          </a:p>
        </p:txBody>
      </p:sp>
    </p:spTree>
    <p:extLst>
      <p:ext uri="{BB962C8B-B14F-4D97-AF65-F5344CB8AC3E}">
        <p14:creationId xmlns:p14="http://schemas.microsoft.com/office/powerpoint/2010/main" val="181637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10000"/>
            <a:lumOff val="90000"/>
            <a:alpha val="59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378546-C55B-EFE5-BA34-A7FB80A189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D1C46-0C09-2512-863B-EA910E9B27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5D700D-438C-5383-9A8C-E9120591BB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1E09FF-2358-AA40-B862-165462BD9A9A}" type="datetimeFigureOut">
              <a:rPr lang="en-US" smtClean="0"/>
              <a:t>2/4/26</a:t>
            </a:fld>
            <a:endParaRPr lang="en-US"/>
          </a:p>
        </p:txBody>
      </p:sp>
      <p:sp>
        <p:nvSpPr>
          <p:cNvPr id="5" name="Footer Placeholder 4">
            <a:extLst>
              <a:ext uri="{FF2B5EF4-FFF2-40B4-BE49-F238E27FC236}">
                <a16:creationId xmlns:a16="http://schemas.microsoft.com/office/drawing/2014/main" id="{01F9582B-2C9D-6CB5-0918-0EF44DDC40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CC657D8-0D73-20D0-E980-E7EB9B0198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74E0B7-E46B-2548-B48B-4B660E73C292}" type="slidenum">
              <a:rPr lang="en-US" smtClean="0"/>
              <a:t>‹#›</a:t>
            </a:fld>
            <a:endParaRPr lang="en-US"/>
          </a:p>
        </p:txBody>
      </p:sp>
    </p:spTree>
    <p:extLst>
      <p:ext uri="{BB962C8B-B14F-4D97-AF65-F5344CB8AC3E}">
        <p14:creationId xmlns:p14="http://schemas.microsoft.com/office/powerpoint/2010/main" val="3247516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4BCF6-2D72-1AAA-B547-D6D77BFA3B90}"/>
              </a:ext>
            </a:extLst>
          </p:cNvPr>
          <p:cNvSpPr>
            <a:spLocks noGrp="1"/>
          </p:cNvSpPr>
          <p:nvPr>
            <p:ph type="ctrTitle"/>
          </p:nvPr>
        </p:nvSpPr>
        <p:spPr>
          <a:xfrm>
            <a:off x="1524000" y="404734"/>
            <a:ext cx="9144000" cy="3762532"/>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r>
              <a:rPr lang="en-US" dirty="0"/>
              <a:t>2026 NYSSO</a:t>
            </a:r>
            <a:br>
              <a:rPr lang="en-US" dirty="0"/>
            </a:br>
            <a:r>
              <a:rPr lang="en-US" dirty="0"/>
              <a:t>CHIEF CLINICIAN’S </a:t>
            </a:r>
            <a:br>
              <a:rPr lang="en-US" dirty="0"/>
            </a:br>
            <a:r>
              <a:rPr lang="en-US" dirty="0"/>
              <a:t>MEETING</a:t>
            </a:r>
            <a:br>
              <a:rPr lang="en-US" dirty="0"/>
            </a:br>
            <a:endParaRPr lang="en-US" dirty="0"/>
          </a:p>
        </p:txBody>
      </p:sp>
      <p:sp>
        <p:nvSpPr>
          <p:cNvPr id="3" name="Subtitle 2">
            <a:extLst>
              <a:ext uri="{FF2B5EF4-FFF2-40B4-BE49-F238E27FC236}">
                <a16:creationId xmlns:a16="http://schemas.microsoft.com/office/drawing/2014/main" id="{BE66A29B-7A71-4784-087D-F313454FEF6F}"/>
              </a:ext>
            </a:extLst>
          </p:cNvPr>
          <p:cNvSpPr>
            <a:spLocks noGrp="1"/>
          </p:cNvSpPr>
          <p:nvPr>
            <p:ph type="subTitle" idx="1"/>
          </p:nvPr>
        </p:nvSpPr>
        <p:spPr/>
        <p:txBody>
          <a:bodyPr/>
          <a:lstStyle/>
          <a:p>
            <a:r>
              <a:rPr lang="en-US" dirty="0"/>
              <a:t>RULES </a:t>
            </a:r>
          </a:p>
          <a:p>
            <a:r>
              <a:rPr lang="en-US" dirty="0"/>
              <a:t>&amp; </a:t>
            </a:r>
          </a:p>
          <a:p>
            <a:r>
              <a:rPr lang="en-US" dirty="0"/>
              <a:t>MECHANICS</a:t>
            </a:r>
          </a:p>
        </p:txBody>
      </p:sp>
    </p:spTree>
    <p:extLst>
      <p:ext uri="{BB962C8B-B14F-4D97-AF65-F5344CB8AC3E}">
        <p14:creationId xmlns:p14="http://schemas.microsoft.com/office/powerpoint/2010/main" val="714951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17494B-5022-60AD-3C3F-6F874D9147F9}"/>
              </a:ext>
            </a:extLst>
          </p:cNvPr>
          <p:cNvSpPr>
            <a:spLocks noGrp="1"/>
          </p:cNvSpPr>
          <p:nvPr>
            <p:ph type="title"/>
          </p:nvPr>
        </p:nvSpPr>
        <p:spPr/>
        <p:txBody>
          <a:bodyPr/>
          <a:lstStyle/>
          <a:p>
            <a:pPr algn="ctr"/>
            <a:r>
              <a:rPr lang="en-US" dirty="0"/>
              <a:t>OBSTRUCTION</a:t>
            </a:r>
          </a:p>
        </p:txBody>
      </p:sp>
      <p:sp>
        <p:nvSpPr>
          <p:cNvPr id="4" name="Rectangle 1">
            <a:extLst>
              <a:ext uri="{FF2B5EF4-FFF2-40B4-BE49-F238E27FC236}">
                <a16:creationId xmlns:a16="http://schemas.microsoft.com/office/drawing/2014/main" id="{C5721097-6731-62BD-BB36-9DBB7ACA3268}"/>
              </a:ext>
            </a:extLst>
          </p:cNvPr>
          <p:cNvSpPr>
            <a:spLocks noGrp="1" noChangeArrowheads="1"/>
          </p:cNvSpPr>
          <p:nvPr>
            <p:ph idx="1"/>
          </p:nvPr>
        </p:nvSpPr>
        <p:spPr bwMode="auto">
          <a:xfrm>
            <a:off x="838200" y="1185139"/>
            <a:ext cx="105156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br>
              <a:rPr kumimoji="0" lang="en-US" altLang="en-US" sz="3600" b="0" i="0" u="none" strike="noStrike" cap="none" normalizeH="0" baseline="0" dirty="0">
                <a:ln>
                  <a:noFill/>
                </a:ln>
                <a:solidFill>
                  <a:srgbClr val="00205C"/>
                </a:solidFill>
                <a:effectLst/>
                <a:latin typeface="Inter"/>
              </a:rPr>
            </a:br>
            <a:r>
              <a:rPr kumimoji="0" lang="en-US" altLang="en-US" sz="3600" b="0" i="0" u="none" strike="noStrike" cap="none" normalizeH="0" baseline="0" dirty="0">
                <a:ln>
                  <a:noFill/>
                </a:ln>
                <a:solidFill>
                  <a:srgbClr val="00205C"/>
                </a:solidFill>
                <a:effectLst/>
                <a:latin typeface="Inter"/>
              </a:rPr>
              <a:t>Obstruction is defined as the act of a defensive player who hinders or impedes a batter’s attempt to make contact with a pitch or interferes with the legal progress of a runner or batter-runner advancing on the bases. This interference may be intentional or unintentional, and it can be either physical or verbal. However, obstruction does not apply if the defensive player is in possession of the ball or is making the initial play on a batted ball.</a:t>
            </a:r>
            <a:endParaRPr kumimoji="0" lang="en-US" altLang="en-US" sz="3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8362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83F60D-4F2F-4CAC-28CB-F379B476BB24}"/>
              </a:ext>
            </a:extLst>
          </p:cNvPr>
          <p:cNvSpPr>
            <a:spLocks noGrp="1"/>
          </p:cNvSpPr>
          <p:nvPr>
            <p:ph idx="1"/>
          </p:nvPr>
        </p:nvSpPr>
        <p:spPr>
          <a:xfrm>
            <a:off x="838200" y="464695"/>
            <a:ext cx="10515600" cy="6220918"/>
          </a:xfrm>
        </p:spPr>
        <p:txBody>
          <a:bodyPr>
            <a:normAutofit lnSpcReduction="10000"/>
          </a:bodyPr>
          <a:lstStyle/>
          <a:p>
            <a:pPr algn="just"/>
            <a:r>
              <a:rPr lang="en-US" altLang="en-US" sz="3600" dirty="0">
                <a:solidFill>
                  <a:srgbClr val="00205C"/>
                </a:solidFill>
                <a:latin typeface="Inter"/>
              </a:rPr>
              <a:t>The central element in identifying obstruction lies in whether the runner’s progress is </a:t>
            </a:r>
            <a:r>
              <a:rPr lang="en-US" altLang="en-US" sz="3600" b="1" u="sng" dirty="0">
                <a:solidFill>
                  <a:srgbClr val="00205C"/>
                </a:solidFill>
                <a:latin typeface="Inter"/>
              </a:rPr>
              <a:t>actually impeded</a:t>
            </a:r>
            <a:r>
              <a:rPr lang="en-US" altLang="en-US" sz="3600" dirty="0">
                <a:solidFill>
                  <a:srgbClr val="00205C"/>
                </a:solidFill>
                <a:latin typeface="Inter"/>
              </a:rPr>
              <a:t>. If the runner or batter-runner is not affected—if there is no delay, no forced alteration of their path, or no hesitation—then by rule, obstruction has not occurred. </a:t>
            </a:r>
          </a:p>
          <a:p>
            <a:pPr algn="just"/>
            <a:r>
              <a:rPr lang="en-US" altLang="en-US" sz="3600" b="1" dirty="0">
                <a:solidFill>
                  <a:srgbClr val="00205C"/>
                </a:solidFill>
                <a:latin typeface="Inter"/>
              </a:rPr>
              <a:t>A defensive player's mere presence or positioning, even if questionable, cannot be ruled as obstruction unless it results in an actual impediment to the runner. </a:t>
            </a:r>
          </a:p>
          <a:p>
            <a:pPr algn="just"/>
            <a:r>
              <a:rPr lang="en-US" altLang="en-US" sz="3600" dirty="0">
                <a:solidFill>
                  <a:srgbClr val="00205C"/>
                </a:solidFill>
                <a:latin typeface="Inter"/>
              </a:rPr>
              <a:t>An exception exists only for a fake tag, which in itself constitutes obstruction, regardless of whether physical impediment occurs.</a:t>
            </a:r>
            <a:endParaRPr lang="en-US" altLang="en-US" sz="3600" dirty="0"/>
          </a:p>
          <a:p>
            <a:pPr algn="just"/>
            <a:endParaRPr lang="en-US" sz="3600" dirty="0"/>
          </a:p>
        </p:txBody>
      </p:sp>
    </p:spTree>
    <p:extLst>
      <p:ext uri="{BB962C8B-B14F-4D97-AF65-F5344CB8AC3E}">
        <p14:creationId xmlns:p14="http://schemas.microsoft.com/office/powerpoint/2010/main" val="3579415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CC6CFF-E2CE-D9CF-95E4-DD7A7084B5AE}"/>
              </a:ext>
            </a:extLst>
          </p:cNvPr>
          <p:cNvSpPr>
            <a:spLocks noGrp="1"/>
          </p:cNvSpPr>
          <p:nvPr>
            <p:ph idx="1"/>
          </p:nvPr>
        </p:nvSpPr>
        <p:spPr>
          <a:xfrm>
            <a:off x="838200" y="344774"/>
            <a:ext cx="10515600" cy="5832189"/>
          </a:xfrm>
        </p:spPr>
        <p:txBody>
          <a:bodyPr>
            <a:normAutofit/>
          </a:bodyPr>
          <a:lstStyle/>
          <a:p>
            <a:pPr algn="just"/>
            <a:r>
              <a:rPr lang="en-US" altLang="en-US" sz="4000" dirty="0">
                <a:solidFill>
                  <a:srgbClr val="00205C"/>
                </a:solidFill>
                <a:latin typeface="Inter"/>
              </a:rPr>
              <a:t>Impeding a runner means creating a negative effect on their ability to run the bases. </a:t>
            </a:r>
          </a:p>
          <a:p>
            <a:pPr lvl="1" algn="just"/>
            <a:r>
              <a:rPr lang="en-US" altLang="en-US" sz="3600" dirty="0">
                <a:solidFill>
                  <a:srgbClr val="00205C"/>
                </a:solidFill>
                <a:latin typeface="Inter"/>
              </a:rPr>
              <a:t>This might include a runner slowing down, altering their intended path, stopping altogether, retreating to the previous base, or making contact with a fielder that disrupts their movement. </a:t>
            </a:r>
          </a:p>
          <a:p>
            <a:pPr lvl="1" algn="just"/>
            <a:r>
              <a:rPr lang="en-US" altLang="en-US" sz="3600" dirty="0">
                <a:solidFill>
                  <a:srgbClr val="00205C"/>
                </a:solidFill>
                <a:latin typeface="Inter"/>
              </a:rPr>
              <a:t>These examples underscore that the umpire must rely on judgment to determine both whether the runner was impeded and to what extent their progress was affected.</a:t>
            </a:r>
            <a:endParaRPr lang="en-US" altLang="en-US" sz="3600" dirty="0"/>
          </a:p>
          <a:p>
            <a:pPr algn="just"/>
            <a:endParaRPr lang="en-US" sz="4000" dirty="0"/>
          </a:p>
        </p:txBody>
      </p:sp>
    </p:spTree>
    <p:extLst>
      <p:ext uri="{BB962C8B-B14F-4D97-AF65-F5344CB8AC3E}">
        <p14:creationId xmlns:p14="http://schemas.microsoft.com/office/powerpoint/2010/main" val="1284055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28CFB6-C1DA-7A16-B7E2-41EFE7543E24}"/>
              </a:ext>
            </a:extLst>
          </p:cNvPr>
          <p:cNvSpPr>
            <a:spLocks noGrp="1"/>
          </p:cNvSpPr>
          <p:nvPr>
            <p:ph idx="1"/>
          </p:nvPr>
        </p:nvSpPr>
        <p:spPr>
          <a:xfrm>
            <a:off x="838200" y="509666"/>
            <a:ext cx="10515600" cy="5667297"/>
          </a:xfrm>
        </p:spPr>
        <p:txBody>
          <a:bodyPr>
            <a:normAutofit fontScale="92500" lnSpcReduction="10000"/>
          </a:bodyPr>
          <a:lstStyle/>
          <a:p>
            <a:pPr algn="just"/>
            <a:r>
              <a:rPr lang="en-US" altLang="en-US" sz="3200" dirty="0">
                <a:solidFill>
                  <a:srgbClr val="00205C"/>
                </a:solidFill>
                <a:latin typeface="Inter"/>
              </a:rPr>
              <a:t>Unlike many rule violations in softball that carry standardized penalties—such as awarding two bases for a thrown ball that goes out of play or one base for a pitched ball entering dead ball territory—obstruction rulings are situational and vary based on the specifics of each play. </a:t>
            </a:r>
          </a:p>
          <a:p>
            <a:pPr algn="just"/>
            <a:r>
              <a:rPr lang="en-US" altLang="en-US" sz="3200" dirty="0">
                <a:solidFill>
                  <a:srgbClr val="00205C"/>
                </a:solidFill>
                <a:latin typeface="Inter"/>
              </a:rPr>
              <a:t>The purpose of the obstruction award is not to penalize the defensive team arbitrarily, but to </a:t>
            </a:r>
            <a:r>
              <a:rPr lang="en-US" altLang="en-US" sz="3200" b="1" dirty="0">
                <a:solidFill>
                  <a:srgbClr val="00205C"/>
                </a:solidFill>
                <a:latin typeface="Inter"/>
              </a:rPr>
              <a:t>nullify the negative effect </a:t>
            </a:r>
            <a:r>
              <a:rPr lang="en-US" altLang="en-US" sz="3200" dirty="0">
                <a:solidFill>
                  <a:srgbClr val="00205C"/>
                </a:solidFill>
                <a:latin typeface="Inter"/>
              </a:rPr>
              <a:t>of the obstruction. The runner is not being granted an advantage; rather, they are being restored to the position they would have achieved had the obstruction not occurred. </a:t>
            </a:r>
          </a:p>
          <a:p>
            <a:pPr algn="just"/>
            <a:r>
              <a:rPr lang="en-US" altLang="en-US" sz="3200" dirty="0">
                <a:solidFill>
                  <a:srgbClr val="00205C"/>
                </a:solidFill>
                <a:latin typeface="Inter"/>
              </a:rPr>
              <a:t>This could mean advancing the runner or, in some cases, returning them to a previous base—whatever is necessary to correct the disruption caused by the obstruction, based on the umpire’s judgment.</a:t>
            </a:r>
            <a:endParaRPr lang="en-US" altLang="en-US" sz="3200" dirty="0">
              <a:latin typeface="Arial" panose="020B0604020202020204" pitchFamily="34" charset="0"/>
            </a:endParaRPr>
          </a:p>
          <a:p>
            <a:pPr algn="just"/>
            <a:endParaRPr lang="en-US" sz="3200" dirty="0"/>
          </a:p>
        </p:txBody>
      </p:sp>
    </p:spTree>
    <p:extLst>
      <p:ext uri="{BB962C8B-B14F-4D97-AF65-F5344CB8AC3E}">
        <p14:creationId xmlns:p14="http://schemas.microsoft.com/office/powerpoint/2010/main" val="935822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61888-366A-6675-38AF-710FC790F731}"/>
              </a:ext>
            </a:extLst>
          </p:cNvPr>
          <p:cNvSpPr>
            <a:spLocks noGrp="1"/>
          </p:cNvSpPr>
          <p:nvPr>
            <p:ph type="title"/>
          </p:nvPr>
        </p:nvSpPr>
        <p:spPr/>
        <p:txBody>
          <a:bodyPr/>
          <a:lstStyle/>
          <a:p>
            <a:pPr algn="ctr"/>
            <a:r>
              <a:rPr lang="en-US" altLang="en-US" b="1" dirty="0">
                <a:solidFill>
                  <a:srgbClr val="00205C"/>
                </a:solidFill>
                <a:latin typeface="Inter"/>
              </a:rPr>
              <a:t>Maintaining an Unobstructed </a:t>
            </a:r>
            <a:br>
              <a:rPr lang="en-US" altLang="en-US" b="1" dirty="0">
                <a:solidFill>
                  <a:srgbClr val="00205C"/>
                </a:solidFill>
                <a:latin typeface="Inter"/>
              </a:rPr>
            </a:br>
            <a:r>
              <a:rPr lang="en-US" altLang="en-US" b="1" dirty="0">
                <a:solidFill>
                  <a:srgbClr val="00205C"/>
                </a:solidFill>
                <a:latin typeface="Inter"/>
              </a:rPr>
              <a:t>View of the Play</a:t>
            </a:r>
            <a:endParaRPr lang="en-US" dirty="0"/>
          </a:p>
        </p:txBody>
      </p:sp>
      <p:sp>
        <p:nvSpPr>
          <p:cNvPr id="3" name="Content Placeholder 2">
            <a:extLst>
              <a:ext uri="{FF2B5EF4-FFF2-40B4-BE49-F238E27FC236}">
                <a16:creationId xmlns:a16="http://schemas.microsoft.com/office/drawing/2014/main" id="{6BDC4469-FF9A-56CA-469C-D50C977B7E83}"/>
              </a:ext>
            </a:extLst>
          </p:cNvPr>
          <p:cNvSpPr>
            <a:spLocks noGrp="1"/>
          </p:cNvSpPr>
          <p:nvPr>
            <p:ph idx="1"/>
          </p:nvPr>
        </p:nvSpPr>
        <p:spPr>
          <a:xfrm>
            <a:off x="838200" y="1825624"/>
            <a:ext cx="10515600" cy="5032375"/>
          </a:xfrm>
        </p:spPr>
        <p:txBody>
          <a:bodyPr>
            <a:normAutofit lnSpcReduction="10000"/>
          </a:bodyPr>
          <a:lstStyle/>
          <a:p>
            <a:pPr eaLnBrk="0" fontAlgn="base" hangingPunct="0">
              <a:lnSpc>
                <a:spcPct val="100000"/>
              </a:lnSpc>
              <a:spcBef>
                <a:spcPct val="0"/>
              </a:spcBef>
              <a:spcAft>
                <a:spcPct val="0"/>
              </a:spcAft>
            </a:pPr>
            <a:r>
              <a:rPr lang="en-US" altLang="en-US" sz="3200" dirty="0">
                <a:solidFill>
                  <a:srgbClr val="00205C"/>
                </a:solidFill>
                <a:latin typeface="Inter"/>
              </a:rPr>
              <a:t>There are times when an umpire must move from their primary position to maintain an unobstructed view of a play. </a:t>
            </a:r>
          </a:p>
          <a:p>
            <a:pPr lvl="1" eaLnBrk="0" fontAlgn="base" hangingPunct="0">
              <a:lnSpc>
                <a:spcPct val="100000"/>
              </a:lnSpc>
              <a:spcBef>
                <a:spcPct val="0"/>
              </a:spcBef>
              <a:spcAft>
                <a:spcPct val="0"/>
              </a:spcAft>
            </a:pPr>
            <a:r>
              <a:rPr lang="en-US" altLang="en-US" sz="2800" dirty="0">
                <a:solidFill>
                  <a:srgbClr val="00205C"/>
                </a:solidFill>
                <a:latin typeface="Inter"/>
              </a:rPr>
              <a:t>This is mentioned several times in the NFHS Softball Umpire Manual but, until now, there has not been any guidance for the umpire in the manual. Information has been added to the Umpire Manual to explain aspects of the play that should be considered when moving from the primary position to maintain an unobstructed view of the play.</a:t>
            </a:r>
            <a:endParaRPr lang="en-US" altLang="en-US" sz="2800" dirty="0"/>
          </a:p>
          <a:p>
            <a:pPr eaLnBrk="0" fontAlgn="base" hangingPunct="0">
              <a:lnSpc>
                <a:spcPct val="100000"/>
              </a:lnSpc>
              <a:spcBef>
                <a:spcPct val="0"/>
              </a:spcBef>
              <a:spcAft>
                <a:spcPct val="0"/>
              </a:spcAft>
            </a:pPr>
            <a:r>
              <a:rPr lang="en-US" altLang="en-US" sz="3200" dirty="0">
                <a:solidFill>
                  <a:srgbClr val="00205C"/>
                </a:solidFill>
                <a:latin typeface="Inter"/>
              </a:rPr>
              <a:t>There are key interactions of the four elements (offense, defense, ball, and base) on each play that need to be viewed clearly in order to make a judgment call. </a:t>
            </a:r>
            <a:endParaRPr lang="en-US" altLang="en-US" sz="3200" dirty="0">
              <a:latin typeface="Arial" panose="020B0604020202020204" pitchFamily="34" charset="0"/>
            </a:endParaRPr>
          </a:p>
          <a:p>
            <a:endParaRPr lang="en-US" dirty="0"/>
          </a:p>
        </p:txBody>
      </p:sp>
    </p:spTree>
    <p:extLst>
      <p:ext uri="{BB962C8B-B14F-4D97-AF65-F5344CB8AC3E}">
        <p14:creationId xmlns:p14="http://schemas.microsoft.com/office/powerpoint/2010/main" val="789346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BE330F-A3F6-081D-5E21-AE009F41D23A}"/>
              </a:ext>
            </a:extLst>
          </p:cNvPr>
          <p:cNvSpPr>
            <a:spLocks noGrp="1"/>
          </p:cNvSpPr>
          <p:nvPr>
            <p:ph idx="1"/>
          </p:nvPr>
        </p:nvSpPr>
        <p:spPr>
          <a:xfrm>
            <a:off x="838200" y="224852"/>
            <a:ext cx="10515600" cy="5952111"/>
          </a:xfrm>
        </p:spPr>
        <p:txBody>
          <a:bodyPr>
            <a:normAutofit/>
          </a:bodyPr>
          <a:lstStyle/>
          <a:p>
            <a:pPr marL="0" lvl="0" indent="0" eaLnBrk="0" fontAlgn="base" hangingPunct="0">
              <a:lnSpc>
                <a:spcPct val="100000"/>
              </a:lnSpc>
              <a:spcBef>
                <a:spcPct val="0"/>
              </a:spcBef>
              <a:spcAft>
                <a:spcPct val="0"/>
              </a:spcAft>
              <a:buNone/>
            </a:pPr>
            <a:r>
              <a:rPr lang="en-US" altLang="en-US" sz="3600" dirty="0">
                <a:solidFill>
                  <a:srgbClr val="00205C"/>
                </a:solidFill>
                <a:latin typeface="Inter"/>
              </a:rPr>
              <a:t>All three of these key interactions must remain within the umpire’s view in order to make an accurate judgment call on the play. Also, when adjusting, an umpire needs to maintain proper distance as to ensure no key interactions of the play are missed.</a:t>
            </a:r>
          </a:p>
          <a:p>
            <a:pPr marL="0" lvl="0" indent="0" eaLnBrk="0" fontAlgn="base" hangingPunct="0">
              <a:lnSpc>
                <a:spcPct val="100000"/>
              </a:lnSpc>
              <a:spcBef>
                <a:spcPct val="0"/>
              </a:spcBef>
              <a:spcAft>
                <a:spcPct val="0"/>
              </a:spcAft>
              <a:buNone/>
            </a:pPr>
            <a:endParaRPr lang="en-US" altLang="en-US" sz="3600" dirty="0"/>
          </a:p>
          <a:p>
            <a:pPr marL="0" lvl="0" indent="0" eaLnBrk="0" fontAlgn="base" hangingPunct="0">
              <a:lnSpc>
                <a:spcPct val="100000"/>
              </a:lnSpc>
              <a:spcBef>
                <a:spcPct val="0"/>
              </a:spcBef>
              <a:spcAft>
                <a:spcPct val="0"/>
              </a:spcAft>
              <a:buNone/>
            </a:pPr>
            <a:r>
              <a:rPr lang="en-US" altLang="en-US" sz="3600" dirty="0">
                <a:solidFill>
                  <a:srgbClr val="00205C"/>
                </a:solidFill>
                <a:latin typeface="Inter"/>
              </a:rPr>
              <a:t>Details of each play like:</a:t>
            </a:r>
            <a:endParaRPr lang="en-US" altLang="en-US" sz="3600" dirty="0"/>
          </a:p>
          <a:p>
            <a:pPr marL="457200" lvl="1" indent="0" eaLnBrk="0" fontAlgn="base" hangingPunct="0">
              <a:lnSpc>
                <a:spcPct val="100000"/>
              </a:lnSpc>
              <a:spcBef>
                <a:spcPct val="0"/>
              </a:spcBef>
              <a:spcAft>
                <a:spcPct val="0"/>
              </a:spcAft>
              <a:buFontTx/>
              <a:buChar char="•"/>
            </a:pPr>
            <a:r>
              <a:rPr lang="en-US" altLang="en-US" sz="3200" dirty="0">
                <a:solidFill>
                  <a:srgbClr val="00205C"/>
                </a:solidFill>
                <a:latin typeface="Inter"/>
              </a:rPr>
              <a:t>Defensive positioning</a:t>
            </a:r>
          </a:p>
          <a:p>
            <a:pPr marL="457200" lvl="1" indent="0" eaLnBrk="0" fontAlgn="base" hangingPunct="0">
              <a:lnSpc>
                <a:spcPct val="100000"/>
              </a:lnSpc>
              <a:spcBef>
                <a:spcPct val="0"/>
              </a:spcBef>
              <a:spcAft>
                <a:spcPct val="0"/>
              </a:spcAft>
              <a:buFontTx/>
              <a:buChar char="•"/>
            </a:pPr>
            <a:r>
              <a:rPr lang="en-US" altLang="en-US" sz="3200" dirty="0">
                <a:solidFill>
                  <a:srgbClr val="00205C"/>
                </a:solidFill>
                <a:latin typeface="Inter"/>
              </a:rPr>
              <a:t>Direction, height and timing of the throw</a:t>
            </a:r>
          </a:p>
          <a:p>
            <a:pPr marL="457200" lvl="1" indent="0" eaLnBrk="0" fontAlgn="base" hangingPunct="0">
              <a:lnSpc>
                <a:spcPct val="100000"/>
              </a:lnSpc>
              <a:spcBef>
                <a:spcPct val="0"/>
              </a:spcBef>
              <a:spcAft>
                <a:spcPct val="0"/>
              </a:spcAft>
              <a:buFontTx/>
              <a:buChar char="•"/>
            </a:pPr>
            <a:r>
              <a:rPr lang="en-US" altLang="en-US" sz="3200" dirty="0">
                <a:solidFill>
                  <a:srgbClr val="00205C"/>
                </a:solidFill>
                <a:latin typeface="Inter"/>
              </a:rPr>
              <a:t>Path of the runner</a:t>
            </a:r>
          </a:p>
          <a:p>
            <a:pPr marL="457200" lvl="1" indent="0" eaLnBrk="0" fontAlgn="base" hangingPunct="0">
              <a:lnSpc>
                <a:spcPct val="100000"/>
              </a:lnSpc>
              <a:spcBef>
                <a:spcPct val="0"/>
              </a:spcBef>
              <a:spcAft>
                <a:spcPct val="0"/>
              </a:spcAft>
              <a:buFontTx/>
              <a:buChar char="•"/>
            </a:pPr>
            <a:r>
              <a:rPr lang="en-US" altLang="en-US" sz="3200" dirty="0">
                <a:solidFill>
                  <a:srgbClr val="00205C"/>
                </a:solidFill>
                <a:latin typeface="Inter"/>
              </a:rPr>
              <a:t>Timing of the ball and runner arriving near the base</a:t>
            </a:r>
          </a:p>
          <a:p>
            <a:endParaRPr lang="en-US" dirty="0"/>
          </a:p>
        </p:txBody>
      </p:sp>
    </p:spTree>
    <p:extLst>
      <p:ext uri="{BB962C8B-B14F-4D97-AF65-F5344CB8AC3E}">
        <p14:creationId xmlns:p14="http://schemas.microsoft.com/office/powerpoint/2010/main" val="3792924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882A3-B02E-AB9A-F9EE-B2C8513A0C5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EF4EC6E-014B-9502-66E4-D8C397750C16}"/>
              </a:ext>
            </a:extLst>
          </p:cNvPr>
          <p:cNvSpPr>
            <a:spLocks noGrp="1"/>
          </p:cNvSpPr>
          <p:nvPr>
            <p:ph idx="1"/>
          </p:nvPr>
        </p:nvSpPr>
        <p:spPr/>
        <p:txBody>
          <a:bodyPr/>
          <a:lstStyle/>
          <a:p>
            <a:pPr marL="0" lvl="0" indent="0" eaLnBrk="0" fontAlgn="base" hangingPunct="0">
              <a:lnSpc>
                <a:spcPct val="100000"/>
              </a:lnSpc>
              <a:spcBef>
                <a:spcPct val="0"/>
              </a:spcBef>
              <a:spcAft>
                <a:spcPct val="0"/>
              </a:spcAft>
              <a:buNone/>
            </a:pPr>
            <a:r>
              <a:rPr lang="en-US" altLang="en-US" sz="3600" dirty="0">
                <a:solidFill>
                  <a:srgbClr val="00205C"/>
                </a:solidFill>
                <a:latin typeface="Inter"/>
              </a:rPr>
              <a:t>On tag plays:</a:t>
            </a:r>
            <a:endParaRPr lang="en-US" altLang="en-US" sz="3600" dirty="0"/>
          </a:p>
          <a:p>
            <a:pPr marL="0" lvl="0" indent="0" eaLnBrk="0" fontAlgn="base" hangingPunct="0">
              <a:lnSpc>
                <a:spcPct val="100000"/>
              </a:lnSpc>
              <a:spcBef>
                <a:spcPct val="0"/>
              </a:spcBef>
              <a:spcAft>
                <a:spcPct val="0"/>
              </a:spcAft>
              <a:buFontTx/>
              <a:buChar char="•"/>
            </a:pPr>
            <a:r>
              <a:rPr lang="en-US" altLang="en-US" sz="3600" dirty="0">
                <a:solidFill>
                  <a:srgbClr val="00205C"/>
                </a:solidFill>
                <a:latin typeface="Inter"/>
              </a:rPr>
              <a:t>Defense contacting the offense with the ball (tagging the runner)</a:t>
            </a:r>
          </a:p>
          <a:p>
            <a:pPr marL="0" lvl="0" indent="0" eaLnBrk="0" fontAlgn="base" hangingPunct="0">
              <a:lnSpc>
                <a:spcPct val="100000"/>
              </a:lnSpc>
              <a:spcBef>
                <a:spcPct val="0"/>
              </a:spcBef>
              <a:spcAft>
                <a:spcPct val="0"/>
              </a:spcAft>
              <a:buFontTx/>
              <a:buChar char="•"/>
            </a:pPr>
            <a:r>
              <a:rPr lang="en-US" altLang="en-US" sz="3600" dirty="0">
                <a:solidFill>
                  <a:srgbClr val="00205C"/>
                </a:solidFill>
                <a:latin typeface="Inter"/>
              </a:rPr>
              <a:t>Defense controlling the ball through the process of applying the tag</a:t>
            </a:r>
          </a:p>
          <a:p>
            <a:pPr marL="0" lvl="0" indent="0" eaLnBrk="0" fontAlgn="base" hangingPunct="0">
              <a:lnSpc>
                <a:spcPct val="100000"/>
              </a:lnSpc>
              <a:spcBef>
                <a:spcPct val="0"/>
              </a:spcBef>
              <a:spcAft>
                <a:spcPct val="0"/>
              </a:spcAft>
              <a:buFontTx/>
              <a:buChar char="•"/>
            </a:pPr>
            <a:r>
              <a:rPr lang="en-US" altLang="en-US" sz="3600" dirty="0">
                <a:solidFill>
                  <a:srgbClr val="00205C"/>
                </a:solidFill>
                <a:latin typeface="Inter"/>
              </a:rPr>
              <a:t>Offense contacting the base.</a:t>
            </a:r>
          </a:p>
          <a:p>
            <a:endParaRPr lang="en-US" dirty="0"/>
          </a:p>
        </p:txBody>
      </p:sp>
    </p:spTree>
    <p:extLst>
      <p:ext uri="{BB962C8B-B14F-4D97-AF65-F5344CB8AC3E}">
        <p14:creationId xmlns:p14="http://schemas.microsoft.com/office/powerpoint/2010/main" val="995885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CE6D9-D20B-2E34-6E68-296584BC88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408D582-6810-97C3-8656-FB0A31F04B1A}"/>
              </a:ext>
            </a:extLst>
          </p:cNvPr>
          <p:cNvSpPr>
            <a:spLocks noGrp="1"/>
          </p:cNvSpPr>
          <p:nvPr>
            <p:ph idx="1"/>
          </p:nvPr>
        </p:nvSpPr>
        <p:spPr/>
        <p:txBody>
          <a:bodyPr>
            <a:normAutofit/>
          </a:bodyPr>
          <a:lstStyle/>
          <a:p>
            <a:pPr algn="just"/>
            <a:r>
              <a:rPr lang="en-US" altLang="en-US" sz="3600" dirty="0">
                <a:solidFill>
                  <a:srgbClr val="00205C"/>
                </a:solidFill>
                <a:latin typeface="Inter"/>
              </a:rPr>
              <a:t>All these items need to be evaluated in each particular play prior to moving from the primary positioning as each play develops slightly differently. Understanding how these items are going to come together on a particular play allows the umpire to determine where the key interactions will occur, allowing them to adjust, when necessary, to maintain an unobstructed view of the play.</a:t>
            </a:r>
            <a:endParaRPr lang="en-US" sz="3600" dirty="0"/>
          </a:p>
        </p:txBody>
      </p:sp>
    </p:spTree>
    <p:extLst>
      <p:ext uri="{BB962C8B-B14F-4D97-AF65-F5344CB8AC3E}">
        <p14:creationId xmlns:p14="http://schemas.microsoft.com/office/powerpoint/2010/main" val="2817781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8E898-6047-D895-2DBC-EB49EC4EFB4D}"/>
              </a:ext>
            </a:extLst>
          </p:cNvPr>
          <p:cNvSpPr>
            <a:spLocks noGrp="1"/>
          </p:cNvSpPr>
          <p:nvPr>
            <p:ph type="title"/>
          </p:nvPr>
        </p:nvSpPr>
        <p:spPr/>
        <p:txBody>
          <a:bodyPr/>
          <a:lstStyle/>
          <a:p>
            <a:pPr algn="ctr"/>
            <a:r>
              <a:rPr lang="en-US" dirty="0"/>
              <a:t>FREQUENTLY MISSED QUESTIONS</a:t>
            </a:r>
          </a:p>
        </p:txBody>
      </p:sp>
      <p:sp>
        <p:nvSpPr>
          <p:cNvPr id="3" name="Content Placeholder 2">
            <a:extLst>
              <a:ext uri="{FF2B5EF4-FFF2-40B4-BE49-F238E27FC236}">
                <a16:creationId xmlns:a16="http://schemas.microsoft.com/office/drawing/2014/main" id="{4A84E85C-E981-D0EB-D371-EB7D548BA11F}"/>
              </a:ext>
            </a:extLst>
          </p:cNvPr>
          <p:cNvSpPr>
            <a:spLocks noGrp="1"/>
          </p:cNvSpPr>
          <p:nvPr>
            <p:ph idx="1"/>
          </p:nvPr>
        </p:nvSpPr>
        <p:spPr/>
        <p:txBody>
          <a:bodyPr>
            <a:normAutofit/>
          </a:bodyPr>
          <a:lstStyle/>
          <a:p>
            <a:r>
              <a:rPr lang="en-US" sz="3600" baseline="30000" dirty="0"/>
              <a:t>2</a:t>
            </a:r>
            <a:r>
              <a:rPr lang="en-US" sz="3200" dirty="0"/>
              <a:t>/</a:t>
            </a:r>
            <a:r>
              <a:rPr lang="en-US" sz="3600" baseline="-25000" dirty="0"/>
              <a:t>3</a:t>
            </a:r>
            <a:r>
              <a:rPr lang="en-US" sz="3600" dirty="0"/>
              <a:t> of the questions were missed by 15% or more</a:t>
            </a:r>
          </a:p>
          <a:p>
            <a:r>
              <a:rPr lang="en-US" sz="3600" dirty="0"/>
              <a:t>¼ of the questions were missed by 20% or more</a:t>
            </a:r>
          </a:p>
        </p:txBody>
      </p:sp>
      <p:graphicFrame>
        <p:nvGraphicFramePr>
          <p:cNvPr id="5" name="Object 4">
            <a:extLst>
              <a:ext uri="{FF2B5EF4-FFF2-40B4-BE49-F238E27FC236}">
                <a16:creationId xmlns:a16="http://schemas.microsoft.com/office/drawing/2014/main" id="{DC30FBA6-3218-CB70-0B54-8ABF22E727F4}"/>
              </a:ext>
            </a:extLst>
          </p:cNvPr>
          <p:cNvGraphicFramePr>
            <a:graphicFrameLocks noChangeAspect="1"/>
          </p:cNvGraphicFramePr>
          <p:nvPr/>
        </p:nvGraphicFramePr>
        <p:xfrm>
          <a:off x="-1524000" y="-3138488"/>
          <a:ext cx="9144000" cy="577850"/>
        </p:xfrm>
        <a:graphic>
          <a:graphicData uri="http://schemas.openxmlformats.org/presentationml/2006/ole">
            <mc:AlternateContent xmlns:mc="http://schemas.openxmlformats.org/markup-compatibility/2006">
              <mc:Choice xmlns:v="urn:schemas-microsoft-com:vml" Requires="v">
                <p:oleObj name="Worksheet" r:id="rId2" imgW="15684500" imgH="990600" progId="Excel.Sheet.12">
                  <p:embed/>
                </p:oleObj>
              </mc:Choice>
              <mc:Fallback>
                <p:oleObj name="Worksheet" r:id="rId2" imgW="15684500" imgH="990600" progId="Excel.Sheet.12">
                  <p:embed/>
                  <p:pic>
                    <p:nvPicPr>
                      <p:cNvPr id="5" name="Object 4">
                        <a:extLst>
                          <a:ext uri="{FF2B5EF4-FFF2-40B4-BE49-F238E27FC236}">
                            <a16:creationId xmlns:a16="http://schemas.microsoft.com/office/drawing/2014/main" id="{DC30FBA6-3218-CB70-0B54-8ABF22E727F4}"/>
                          </a:ext>
                        </a:extLst>
                      </p:cNvPr>
                      <p:cNvPicPr/>
                      <p:nvPr/>
                    </p:nvPicPr>
                    <p:blipFill>
                      <a:blip r:embed="rId3"/>
                      <a:stretch>
                        <a:fillRect/>
                      </a:stretch>
                    </p:blipFill>
                    <p:spPr>
                      <a:xfrm>
                        <a:off x="-1524000" y="-3138488"/>
                        <a:ext cx="9144000" cy="577850"/>
                      </a:xfrm>
                      <a:prstGeom prst="rect">
                        <a:avLst/>
                      </a:prstGeom>
                    </p:spPr>
                  </p:pic>
                </p:oleObj>
              </mc:Fallback>
            </mc:AlternateContent>
          </a:graphicData>
        </a:graphic>
      </p:graphicFrame>
    </p:spTree>
    <p:extLst>
      <p:ext uri="{BB962C8B-B14F-4D97-AF65-F5344CB8AC3E}">
        <p14:creationId xmlns:p14="http://schemas.microsoft.com/office/powerpoint/2010/main" val="384616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BB975-1017-3F59-7021-92FA82EAFEFC}"/>
              </a:ext>
            </a:extLst>
          </p:cNvPr>
          <p:cNvSpPr>
            <a:spLocks noGrp="1"/>
          </p:cNvSpPr>
          <p:nvPr>
            <p:ph type="title"/>
          </p:nvPr>
        </p:nvSpPr>
        <p:spPr/>
        <p:txBody>
          <a:bodyPr/>
          <a:lstStyle/>
          <a:p>
            <a:r>
              <a:rPr lang="en-US" dirty="0"/>
              <a:t>Regarding pace of play:</a:t>
            </a:r>
          </a:p>
        </p:txBody>
      </p:sp>
      <p:sp>
        <p:nvSpPr>
          <p:cNvPr id="3" name="Content Placeholder 2">
            <a:extLst>
              <a:ext uri="{FF2B5EF4-FFF2-40B4-BE49-F238E27FC236}">
                <a16:creationId xmlns:a16="http://schemas.microsoft.com/office/drawing/2014/main" id="{6FB78304-BC5E-B385-FE99-8B53F69FB3F0}"/>
              </a:ext>
            </a:extLst>
          </p:cNvPr>
          <p:cNvSpPr>
            <a:spLocks noGrp="1"/>
          </p:cNvSpPr>
          <p:nvPr>
            <p:ph idx="1"/>
          </p:nvPr>
        </p:nvSpPr>
        <p:spPr>
          <a:xfrm>
            <a:off x="164892" y="1825624"/>
            <a:ext cx="11887200" cy="4919949"/>
          </a:xfrm>
        </p:spPr>
        <p:txBody>
          <a:bodyPr>
            <a:normAutofit fontScale="92500"/>
          </a:bodyPr>
          <a:lstStyle/>
          <a:p>
            <a:pPr marL="514350" indent="-514350">
              <a:buFont typeface="+mj-lt"/>
              <a:buAutoNum type="arabicPeriod"/>
            </a:pPr>
            <a:r>
              <a:rPr lang="en-US" sz="3200" dirty="0"/>
              <a:t>The offense and defense are entitled to 60 seconds between innings, which starts when the third out is recorded;	</a:t>
            </a:r>
          </a:p>
          <a:p>
            <a:pPr marL="514350" indent="-514350">
              <a:buFont typeface="+mj-lt"/>
              <a:buAutoNum type="arabicPeriod"/>
            </a:pPr>
            <a:r>
              <a:rPr lang="en-US" sz="3200" dirty="0"/>
              <a:t>The batter may leave the batter's box between innings but must be in the box within 10 seconds of the pitcher receiving the ball	</a:t>
            </a:r>
          </a:p>
          <a:p>
            <a:pPr marL="514350" indent="-514350">
              <a:buFont typeface="+mj-lt"/>
              <a:buAutoNum type="arabicPeriod"/>
            </a:pPr>
            <a:r>
              <a:rPr lang="en-US" sz="3200" dirty="0"/>
              <a:t>The pitcher has 20 seconds to start the pitch once she receives the ball;	</a:t>
            </a:r>
          </a:p>
          <a:p>
            <a:pPr marL="514350" indent="-514350">
              <a:buFont typeface="+mj-lt"/>
              <a:buAutoNum type="arabicPeriod"/>
            </a:pPr>
            <a:r>
              <a:rPr lang="en-US" sz="3200" dirty="0"/>
              <a:t>All of the above</a:t>
            </a:r>
          </a:p>
          <a:p>
            <a:r>
              <a:rPr lang="en-US" sz="3200" dirty="0"/>
              <a:t>Rule 6-4-10; POE; Pace-of-Play PPT.</a:t>
            </a:r>
          </a:p>
          <a:p>
            <a:r>
              <a:rPr lang="en-US" sz="3200" dirty="0"/>
              <a:t>NYSSO/NFHS point of emphasis.  Do not allow prolonged delays between innings.</a:t>
            </a:r>
          </a:p>
          <a:p>
            <a:endParaRPr lang="en-US" dirty="0"/>
          </a:p>
        </p:txBody>
      </p:sp>
    </p:spTree>
    <p:extLst>
      <p:ext uri="{BB962C8B-B14F-4D97-AF65-F5344CB8AC3E}">
        <p14:creationId xmlns:p14="http://schemas.microsoft.com/office/powerpoint/2010/main" val="337755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8EB9C-051D-4A5E-AAAA-CAABE29250D9}"/>
              </a:ext>
            </a:extLst>
          </p:cNvPr>
          <p:cNvSpPr>
            <a:spLocks noGrp="1"/>
          </p:cNvSpPr>
          <p:nvPr>
            <p:ph type="title"/>
          </p:nvPr>
        </p:nvSpPr>
        <p:spPr>
          <a:xfrm>
            <a:off x="838200" y="2910021"/>
            <a:ext cx="10515600" cy="1325563"/>
          </a:xfrm>
        </p:spPr>
        <p:txBody>
          <a:bodyPr/>
          <a:lstStyle/>
          <a:p>
            <a:pPr algn="ctr"/>
            <a:r>
              <a:rPr lang="en-US" dirty="0"/>
              <a:t>RULE CHANGES &amp; COMMENTARY</a:t>
            </a:r>
          </a:p>
        </p:txBody>
      </p:sp>
      <p:sp>
        <p:nvSpPr>
          <p:cNvPr id="3" name="Content Placeholder 2">
            <a:extLst>
              <a:ext uri="{FF2B5EF4-FFF2-40B4-BE49-F238E27FC236}">
                <a16:creationId xmlns:a16="http://schemas.microsoft.com/office/drawing/2014/main" id="{27F234B1-CB73-3FAD-799A-79E68CA0BAF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07462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04B1-1C8A-1B01-D340-359E84408CE5}"/>
              </a:ext>
            </a:extLst>
          </p:cNvPr>
          <p:cNvSpPr>
            <a:spLocks noGrp="1"/>
          </p:cNvSpPr>
          <p:nvPr>
            <p:ph type="title"/>
          </p:nvPr>
        </p:nvSpPr>
        <p:spPr/>
        <p:txBody>
          <a:bodyPr/>
          <a:lstStyle/>
          <a:p>
            <a:r>
              <a:rPr lang="en-US" dirty="0"/>
              <a:t>Regarding unreported substitutions:</a:t>
            </a:r>
          </a:p>
        </p:txBody>
      </p:sp>
      <p:sp>
        <p:nvSpPr>
          <p:cNvPr id="3" name="Content Placeholder 2">
            <a:extLst>
              <a:ext uri="{FF2B5EF4-FFF2-40B4-BE49-F238E27FC236}">
                <a16:creationId xmlns:a16="http://schemas.microsoft.com/office/drawing/2014/main" id="{6F3D7D4C-8773-B55F-6A71-6775ABEB3DA4}"/>
              </a:ext>
            </a:extLst>
          </p:cNvPr>
          <p:cNvSpPr>
            <a:spLocks noGrp="1"/>
          </p:cNvSpPr>
          <p:nvPr>
            <p:ph idx="1"/>
          </p:nvPr>
        </p:nvSpPr>
        <p:spPr>
          <a:xfrm>
            <a:off x="1" y="1825624"/>
            <a:ext cx="11992130" cy="5032376"/>
          </a:xfrm>
        </p:spPr>
        <p:txBody>
          <a:bodyPr>
            <a:noAutofit/>
          </a:bodyPr>
          <a:lstStyle/>
          <a:p>
            <a:pPr marL="514350" indent="-514350">
              <a:buFont typeface="+mj-lt"/>
              <a:buAutoNum type="arabicPeriod"/>
            </a:pPr>
            <a:r>
              <a:rPr lang="en-US" sz="3200" dirty="0"/>
              <a:t>Defensive changes regarding the pitcher and catcher must be reported;	</a:t>
            </a:r>
          </a:p>
          <a:p>
            <a:pPr marL="514350" indent="-514350">
              <a:buFont typeface="+mj-lt"/>
              <a:buAutoNum type="arabicPeriod"/>
            </a:pPr>
            <a:r>
              <a:rPr lang="en-US" sz="3200" dirty="0"/>
              <a:t>A team warning is issued for the first unreported substitution;</a:t>
            </a:r>
          </a:p>
          <a:p>
            <a:pPr marL="514350" indent="-514350">
              <a:buFont typeface="+mj-lt"/>
              <a:buAutoNum type="arabicPeriod"/>
            </a:pPr>
            <a:r>
              <a:rPr lang="en-US" sz="3200" dirty="0"/>
              <a:t>For a subsequent violation of an unreported substitute, the player and head coach are restricted to the bench;	</a:t>
            </a:r>
          </a:p>
          <a:p>
            <a:pPr marL="514350" indent="-514350">
              <a:buFont typeface="+mj-lt"/>
              <a:buAutoNum type="arabicPeriod"/>
            </a:pPr>
            <a:r>
              <a:rPr lang="en-US" sz="3200" dirty="0"/>
              <a:t>All of the above	</a:t>
            </a:r>
          </a:p>
          <a:p>
            <a:r>
              <a:rPr lang="en-US" sz="3200" dirty="0"/>
              <a:t>NYS Waiver (Choice A); </a:t>
            </a:r>
          </a:p>
          <a:p>
            <a:r>
              <a:rPr lang="en-US" sz="3200" dirty="0"/>
              <a:t>Rule 3-6-7	This is a change from previous years.</a:t>
            </a:r>
          </a:p>
          <a:p>
            <a:endParaRPr lang="en-US" sz="3200" dirty="0"/>
          </a:p>
        </p:txBody>
      </p:sp>
    </p:spTree>
    <p:extLst>
      <p:ext uri="{BB962C8B-B14F-4D97-AF65-F5344CB8AC3E}">
        <p14:creationId xmlns:p14="http://schemas.microsoft.com/office/powerpoint/2010/main" val="231722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534F0-AB00-09F2-E1A2-D5C2AEDA3BF1}"/>
              </a:ext>
            </a:extLst>
          </p:cNvPr>
          <p:cNvSpPr>
            <a:spLocks noGrp="1"/>
          </p:cNvSpPr>
          <p:nvPr>
            <p:ph type="title"/>
          </p:nvPr>
        </p:nvSpPr>
        <p:spPr/>
        <p:txBody>
          <a:bodyPr/>
          <a:lstStyle/>
          <a:p>
            <a:r>
              <a:rPr lang="en-US" dirty="0"/>
              <a:t>Regarding unlisted substitutes:</a:t>
            </a:r>
          </a:p>
        </p:txBody>
      </p:sp>
      <p:sp>
        <p:nvSpPr>
          <p:cNvPr id="3" name="Content Placeholder 2">
            <a:extLst>
              <a:ext uri="{FF2B5EF4-FFF2-40B4-BE49-F238E27FC236}">
                <a16:creationId xmlns:a16="http://schemas.microsoft.com/office/drawing/2014/main" id="{8B8C65F0-A07F-A6B0-9CC4-AB9EEEB6B3B7}"/>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There is no penalty for an unlisted substitute;	</a:t>
            </a:r>
          </a:p>
          <a:p>
            <a:pPr marL="514350" indent="-514350">
              <a:buFont typeface="+mj-lt"/>
              <a:buAutoNum type="arabicPeriod"/>
            </a:pPr>
            <a:r>
              <a:rPr lang="en-US" sz="3200" dirty="0"/>
              <a:t>A team warning is issued for the first unlisted substitution;	</a:t>
            </a:r>
          </a:p>
          <a:p>
            <a:pPr marL="514350" indent="-514350">
              <a:buFont typeface="+mj-lt"/>
              <a:buAutoNum type="arabicPeriod"/>
            </a:pPr>
            <a:r>
              <a:rPr lang="en-US" sz="3200" dirty="0"/>
              <a:t>For a subsequent violation of an unlisted substitute, the player and head coach are restricted to the bench;	</a:t>
            </a:r>
          </a:p>
          <a:p>
            <a:pPr marL="514350" indent="-514350">
              <a:buFont typeface="+mj-lt"/>
              <a:buAutoNum type="arabicPeriod"/>
            </a:pPr>
            <a:r>
              <a:rPr lang="en-US" sz="3200" dirty="0"/>
              <a:t>A bench technical is assessed for adding a player to the roster after the line-up is official	</a:t>
            </a:r>
          </a:p>
          <a:p>
            <a:r>
              <a:rPr lang="en-US" sz="3200" dirty="0"/>
              <a:t>NYS Waiver	</a:t>
            </a:r>
          </a:p>
          <a:p>
            <a:r>
              <a:rPr lang="en-US" sz="3200" dirty="0"/>
              <a:t>Previously unlisted players may be added as substitutes and inaccurate numbers/names can be fixed without penalty. </a:t>
            </a:r>
          </a:p>
          <a:p>
            <a:endParaRPr lang="en-US" sz="3200" dirty="0"/>
          </a:p>
        </p:txBody>
      </p:sp>
    </p:spTree>
    <p:extLst>
      <p:ext uri="{BB962C8B-B14F-4D97-AF65-F5344CB8AC3E}">
        <p14:creationId xmlns:p14="http://schemas.microsoft.com/office/powerpoint/2010/main" val="375504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000BA-9427-55B6-3240-4AE1EE78D1B3}"/>
              </a:ext>
            </a:extLst>
          </p:cNvPr>
          <p:cNvSpPr>
            <a:spLocks noGrp="1"/>
          </p:cNvSpPr>
          <p:nvPr>
            <p:ph type="title"/>
          </p:nvPr>
        </p:nvSpPr>
        <p:spPr/>
        <p:txBody>
          <a:bodyPr/>
          <a:lstStyle/>
          <a:p>
            <a:r>
              <a:rPr lang="en-US" dirty="0"/>
              <a:t>Regarding malicious contact by an obstructed runner:	</a:t>
            </a:r>
          </a:p>
        </p:txBody>
      </p:sp>
      <p:sp>
        <p:nvSpPr>
          <p:cNvPr id="3" name="Content Placeholder 2">
            <a:extLst>
              <a:ext uri="{FF2B5EF4-FFF2-40B4-BE49-F238E27FC236}">
                <a16:creationId xmlns:a16="http://schemas.microsoft.com/office/drawing/2014/main" id="{E7D12DE5-CA1E-61F5-1B95-3FF9BBBF6FFE}"/>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Play will continue with the proper base awards, then the runner is ejected;	</a:t>
            </a:r>
          </a:p>
          <a:p>
            <a:pPr marL="514350" indent="-514350">
              <a:buFont typeface="+mj-lt"/>
              <a:buAutoNum type="arabicPeriod"/>
            </a:pPr>
            <a:r>
              <a:rPr lang="en-US" sz="3200" dirty="0"/>
              <a:t>Malicious contact supersedes obstruction. The ball is dead, the offending runner is out and ejected;	</a:t>
            </a:r>
          </a:p>
          <a:p>
            <a:pPr marL="514350" indent="-514350">
              <a:buFont typeface="+mj-lt"/>
              <a:buAutoNum type="arabicPeriod"/>
            </a:pPr>
            <a:r>
              <a:rPr lang="en-US" sz="3200" dirty="0"/>
              <a:t>A player committed a malicious act is disqualified;	</a:t>
            </a:r>
          </a:p>
          <a:p>
            <a:pPr marL="514350" indent="-514350">
              <a:buFont typeface="+mj-lt"/>
              <a:buAutoNum type="arabicPeriod"/>
            </a:pPr>
            <a:r>
              <a:rPr lang="en-US" sz="3200" dirty="0"/>
              <a:t>If a defensive player is not in the act of fielding a batted ball nor in possession of the ball, malicious contact cannot be ruled	</a:t>
            </a:r>
          </a:p>
          <a:p>
            <a:r>
              <a:rPr lang="en-US" sz="3200" dirty="0"/>
              <a:t>Rule 2-34; 8-6-14	</a:t>
            </a:r>
          </a:p>
          <a:p>
            <a:r>
              <a:rPr lang="en-US" sz="3200" dirty="0"/>
              <a:t>This ruling mirrors NCAA rather than USA Softball</a:t>
            </a:r>
          </a:p>
          <a:p>
            <a:endParaRPr lang="en-US" sz="3200" dirty="0"/>
          </a:p>
        </p:txBody>
      </p:sp>
    </p:spTree>
    <p:extLst>
      <p:ext uri="{BB962C8B-B14F-4D97-AF65-F5344CB8AC3E}">
        <p14:creationId xmlns:p14="http://schemas.microsoft.com/office/powerpoint/2010/main" val="1797955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BBD94-90B3-996E-925A-4E85D66DC766}"/>
              </a:ext>
            </a:extLst>
          </p:cNvPr>
          <p:cNvSpPr>
            <a:spLocks noGrp="1"/>
          </p:cNvSpPr>
          <p:nvPr>
            <p:ph type="title"/>
          </p:nvPr>
        </p:nvSpPr>
        <p:spPr/>
        <p:txBody>
          <a:bodyPr/>
          <a:lstStyle/>
          <a:p>
            <a:r>
              <a:rPr lang="en-US" dirty="0"/>
              <a:t>Regarding communication devices:	</a:t>
            </a:r>
          </a:p>
        </p:txBody>
      </p:sp>
      <p:sp>
        <p:nvSpPr>
          <p:cNvPr id="3" name="Content Placeholder 2">
            <a:extLst>
              <a:ext uri="{FF2B5EF4-FFF2-40B4-BE49-F238E27FC236}">
                <a16:creationId xmlns:a16="http://schemas.microsoft.com/office/drawing/2014/main" id="{C990AAA2-63E2-5ACF-ABE3-987D83068CE1}"/>
              </a:ext>
            </a:extLst>
          </p:cNvPr>
          <p:cNvSpPr>
            <a:spLocks noGrp="1"/>
          </p:cNvSpPr>
          <p:nvPr>
            <p:ph idx="1"/>
          </p:nvPr>
        </p:nvSpPr>
        <p:spPr>
          <a:xfrm>
            <a:off x="149902" y="1825624"/>
            <a:ext cx="12042098" cy="5032376"/>
          </a:xfrm>
        </p:spPr>
        <p:txBody>
          <a:bodyPr>
            <a:normAutofit/>
          </a:bodyPr>
          <a:lstStyle/>
          <a:p>
            <a:pPr marL="514350" indent="-514350">
              <a:buFont typeface="+mj-lt"/>
              <a:buAutoNum type="arabicPeriod"/>
            </a:pPr>
            <a:r>
              <a:rPr lang="en-US" sz="3200" dirty="0"/>
              <a:t>A one-way communication device is permitted for the catcher;</a:t>
            </a:r>
          </a:p>
          <a:p>
            <a:pPr marL="514350" indent="-514350">
              <a:buFont typeface="+mj-lt"/>
              <a:buAutoNum type="arabicPeriod"/>
            </a:pPr>
            <a:r>
              <a:rPr lang="en-US" sz="3200" dirty="0"/>
              <a:t>The pitcher is not permitted to have a one-way communication device;	</a:t>
            </a:r>
          </a:p>
          <a:p>
            <a:pPr marL="514350" indent="-514350">
              <a:buFont typeface="+mj-lt"/>
              <a:buAutoNum type="arabicPeriod"/>
            </a:pPr>
            <a:r>
              <a:rPr lang="en-US" sz="3200" dirty="0"/>
              <a:t>The defensive player with the communication device is not permitted to communicate through the device back to the coach</a:t>
            </a:r>
          </a:p>
          <a:p>
            <a:pPr marL="514350" indent="-514350">
              <a:buFont typeface="+mj-lt"/>
              <a:buAutoNum type="arabicPeriod"/>
            </a:pPr>
            <a:r>
              <a:rPr lang="en-US" sz="3200" dirty="0"/>
              <a:t>All of the above	</a:t>
            </a:r>
          </a:p>
          <a:p>
            <a:r>
              <a:rPr lang="en-US" sz="3200" dirty="0"/>
              <a:t>Rule 1-8-6; 3-6-11	</a:t>
            </a:r>
          </a:p>
          <a:p>
            <a:r>
              <a:rPr lang="en-US" sz="3200" dirty="0"/>
              <a:t>The NFHS rule regarding communication devices differs from USA Softball and NCAA Softball.</a:t>
            </a:r>
          </a:p>
          <a:p>
            <a:endParaRPr lang="en-US" dirty="0"/>
          </a:p>
        </p:txBody>
      </p:sp>
    </p:spTree>
    <p:extLst>
      <p:ext uri="{BB962C8B-B14F-4D97-AF65-F5344CB8AC3E}">
        <p14:creationId xmlns:p14="http://schemas.microsoft.com/office/powerpoint/2010/main" val="991517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879D5-2CB7-5794-07D3-23F3600B2B70}"/>
              </a:ext>
            </a:extLst>
          </p:cNvPr>
          <p:cNvSpPr>
            <a:spLocks noGrp="1"/>
          </p:cNvSpPr>
          <p:nvPr>
            <p:ph type="title"/>
          </p:nvPr>
        </p:nvSpPr>
        <p:spPr/>
        <p:txBody>
          <a:bodyPr/>
          <a:lstStyle/>
          <a:p>
            <a:r>
              <a:rPr lang="en-US" dirty="0"/>
              <a:t>Regarding playing shorthanded:	</a:t>
            </a:r>
          </a:p>
        </p:txBody>
      </p:sp>
      <p:sp>
        <p:nvSpPr>
          <p:cNvPr id="3" name="Content Placeholder 2">
            <a:extLst>
              <a:ext uri="{FF2B5EF4-FFF2-40B4-BE49-F238E27FC236}">
                <a16:creationId xmlns:a16="http://schemas.microsoft.com/office/drawing/2014/main" id="{2F9E83EB-E812-7DEA-2923-46F1DF89E34B}"/>
              </a:ext>
            </a:extLst>
          </p:cNvPr>
          <p:cNvSpPr>
            <a:spLocks noGrp="1"/>
          </p:cNvSpPr>
          <p:nvPr>
            <p:ph idx="1"/>
          </p:nvPr>
        </p:nvSpPr>
        <p:spPr>
          <a:xfrm>
            <a:off x="0" y="1825624"/>
            <a:ext cx="12192000" cy="5174783"/>
          </a:xfrm>
        </p:spPr>
        <p:txBody>
          <a:bodyPr>
            <a:normAutofit/>
          </a:bodyPr>
          <a:lstStyle/>
          <a:p>
            <a:pPr marL="514350" indent="-514350">
              <a:buFont typeface="+mj-lt"/>
              <a:buAutoNum type="arabicPeriod"/>
            </a:pPr>
            <a:r>
              <a:rPr lang="en-US" sz="3200" dirty="0"/>
              <a:t>A team may begin with 8 players;	</a:t>
            </a:r>
          </a:p>
          <a:p>
            <a:pPr marL="514350" indent="-514350">
              <a:buFont typeface="+mj-lt"/>
              <a:buAutoNum type="arabicPeriod"/>
            </a:pPr>
            <a:r>
              <a:rPr lang="en-US" sz="3200" dirty="0"/>
              <a:t>A team may play shorthanded, finishing the game with one fewer player than it started with, but never with fewer than 8 players;	</a:t>
            </a:r>
          </a:p>
          <a:p>
            <a:pPr marL="514350" indent="-514350">
              <a:buFont typeface="+mj-lt"/>
              <a:buAutoNum type="arabicPeriod"/>
            </a:pPr>
            <a:r>
              <a:rPr lang="en-US" sz="3200" dirty="0"/>
              <a:t>If a team needs to play shorthanded due to an ejection, the game is forfeited;	</a:t>
            </a:r>
          </a:p>
          <a:p>
            <a:pPr marL="514350" indent="-514350">
              <a:buFont typeface="+mj-lt"/>
              <a:buAutoNum type="arabicPeriod"/>
            </a:pPr>
            <a:r>
              <a:rPr lang="en-US" sz="3200" dirty="0"/>
              <a:t>All of the above	</a:t>
            </a:r>
          </a:p>
          <a:p>
            <a:r>
              <a:rPr lang="en-US" sz="3200" dirty="0"/>
              <a:t>NYS Waiver; Rule 3-3-8; 7-4-1	</a:t>
            </a:r>
          </a:p>
          <a:p>
            <a:r>
              <a:rPr lang="en-US" sz="3200" dirty="0"/>
              <a:t>Although NFHS Softball requires 9 players to start, NYS has a waiver allowing the game to start with 8.</a:t>
            </a:r>
          </a:p>
          <a:p>
            <a:endParaRPr lang="en-US" sz="3200" dirty="0"/>
          </a:p>
        </p:txBody>
      </p:sp>
    </p:spTree>
    <p:extLst>
      <p:ext uri="{BB962C8B-B14F-4D97-AF65-F5344CB8AC3E}">
        <p14:creationId xmlns:p14="http://schemas.microsoft.com/office/powerpoint/2010/main" val="368335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70E2A-E1DA-D0D9-D1D8-80D367B4DB1C}"/>
              </a:ext>
            </a:extLst>
          </p:cNvPr>
          <p:cNvSpPr>
            <a:spLocks noGrp="1"/>
          </p:cNvSpPr>
          <p:nvPr>
            <p:ph type="title"/>
          </p:nvPr>
        </p:nvSpPr>
        <p:spPr/>
        <p:txBody>
          <a:bodyPr/>
          <a:lstStyle/>
          <a:p>
            <a:r>
              <a:rPr lang="en-US" dirty="0"/>
              <a:t>Regarding an extra player (EP):	</a:t>
            </a:r>
          </a:p>
        </p:txBody>
      </p:sp>
      <p:sp>
        <p:nvSpPr>
          <p:cNvPr id="3" name="Content Placeholder 2">
            <a:extLst>
              <a:ext uri="{FF2B5EF4-FFF2-40B4-BE49-F238E27FC236}">
                <a16:creationId xmlns:a16="http://schemas.microsoft.com/office/drawing/2014/main" id="{8D3456A2-7D0C-99F7-26FE-07AFE9F77E8D}"/>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A team is not allowed to use an EP;	</a:t>
            </a:r>
          </a:p>
          <a:p>
            <a:pPr marL="514350" indent="-514350">
              <a:buFont typeface="+mj-lt"/>
              <a:buAutoNum type="arabicPeriod"/>
            </a:pPr>
            <a:r>
              <a:rPr lang="en-US" sz="3200" dirty="0"/>
              <a:t>A team may use 1 EP;	</a:t>
            </a:r>
          </a:p>
          <a:p>
            <a:pPr marL="514350" indent="-514350">
              <a:buFont typeface="+mj-lt"/>
              <a:buAutoNum type="arabicPeriod"/>
            </a:pPr>
            <a:r>
              <a:rPr lang="en-US" sz="3200" dirty="0"/>
              <a:t>A team may use 2 EPs;	</a:t>
            </a:r>
          </a:p>
          <a:p>
            <a:pPr marL="514350" indent="-514350">
              <a:buFont typeface="+mj-lt"/>
              <a:buAutoNum type="arabicPeriod"/>
            </a:pPr>
            <a:r>
              <a:rPr lang="en-US" sz="3200" dirty="0"/>
              <a:t>A team may add an EP after the line-up is official	</a:t>
            </a:r>
          </a:p>
          <a:p>
            <a:r>
              <a:rPr lang="en-US" sz="3200" dirty="0"/>
              <a:t>NYS Waiver	</a:t>
            </a:r>
          </a:p>
          <a:p>
            <a:r>
              <a:rPr lang="en-US" sz="3200" dirty="0"/>
              <a:t>Teams may start with (1) 8 players; (2) one EP; (3) the DP/Flex; or (4) DP/Flex + one EP</a:t>
            </a:r>
          </a:p>
          <a:p>
            <a:endParaRPr lang="en-US" sz="3200" dirty="0"/>
          </a:p>
        </p:txBody>
      </p:sp>
    </p:spTree>
    <p:extLst>
      <p:ext uri="{BB962C8B-B14F-4D97-AF65-F5344CB8AC3E}">
        <p14:creationId xmlns:p14="http://schemas.microsoft.com/office/powerpoint/2010/main" val="235398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FC45C-7808-BD5A-803D-6B8C62718593}"/>
              </a:ext>
            </a:extLst>
          </p:cNvPr>
          <p:cNvSpPr>
            <a:spLocks noGrp="1"/>
          </p:cNvSpPr>
          <p:nvPr>
            <p:ph type="title"/>
          </p:nvPr>
        </p:nvSpPr>
        <p:spPr/>
        <p:txBody>
          <a:bodyPr/>
          <a:lstStyle/>
          <a:p>
            <a:r>
              <a:rPr lang="en-US" dirty="0"/>
              <a:t>Regarding intentional walks:	</a:t>
            </a:r>
          </a:p>
        </p:txBody>
      </p:sp>
      <p:sp>
        <p:nvSpPr>
          <p:cNvPr id="3" name="Content Placeholder 2">
            <a:extLst>
              <a:ext uri="{FF2B5EF4-FFF2-40B4-BE49-F238E27FC236}">
                <a16:creationId xmlns:a16="http://schemas.microsoft.com/office/drawing/2014/main" id="{2F08D377-6A09-91FA-C675-26845CE4AA11}"/>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Intentional walks are against the rules;	</a:t>
            </a:r>
          </a:p>
          <a:p>
            <a:pPr marL="514350" indent="-514350">
              <a:buFont typeface="+mj-lt"/>
              <a:buAutoNum type="arabicPeriod"/>
            </a:pPr>
            <a:r>
              <a:rPr lang="en-US" sz="3200" dirty="0"/>
              <a:t>A team may call time and automatically send the batter to 1st base on an intentional walk;	</a:t>
            </a:r>
          </a:p>
          <a:p>
            <a:pPr marL="514350" indent="-514350">
              <a:buFont typeface="+mj-lt"/>
              <a:buAutoNum type="arabicPeriod"/>
            </a:pPr>
            <a:r>
              <a:rPr lang="en-US" sz="3200" dirty="0"/>
              <a:t>A team is still required to pitch four balls to execute an intentional walk;	</a:t>
            </a:r>
          </a:p>
          <a:p>
            <a:pPr marL="514350" indent="-514350">
              <a:buFont typeface="+mj-lt"/>
              <a:buAutoNum type="arabicPeriod"/>
            </a:pPr>
            <a:r>
              <a:rPr lang="en-US" sz="3200" dirty="0"/>
              <a:t>The ball is dead during an intentional walk	</a:t>
            </a:r>
          </a:p>
          <a:p>
            <a:r>
              <a:rPr lang="en-US" sz="3200" dirty="0"/>
              <a:t>NYS Waiver	</a:t>
            </a:r>
          </a:p>
          <a:p>
            <a:r>
              <a:rPr lang="en-US" sz="3200" dirty="0"/>
              <a:t>Intentional walks are permitted, but must be properly executed and are not automatic under the NYS waiver.</a:t>
            </a:r>
          </a:p>
          <a:p>
            <a:endParaRPr lang="en-US" sz="3200" dirty="0"/>
          </a:p>
        </p:txBody>
      </p:sp>
    </p:spTree>
    <p:extLst>
      <p:ext uri="{BB962C8B-B14F-4D97-AF65-F5344CB8AC3E}">
        <p14:creationId xmlns:p14="http://schemas.microsoft.com/office/powerpoint/2010/main" val="251504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94CF7-30CA-BD91-40E0-0753BABDD4DA}"/>
              </a:ext>
            </a:extLst>
          </p:cNvPr>
          <p:cNvSpPr>
            <a:spLocks noGrp="1"/>
          </p:cNvSpPr>
          <p:nvPr>
            <p:ph type="title"/>
          </p:nvPr>
        </p:nvSpPr>
        <p:spPr/>
        <p:txBody>
          <a:bodyPr/>
          <a:lstStyle/>
          <a:p>
            <a:r>
              <a:rPr lang="en-US" dirty="0"/>
              <a:t>Regarding the double first base:	</a:t>
            </a:r>
          </a:p>
        </p:txBody>
      </p:sp>
      <p:sp>
        <p:nvSpPr>
          <p:cNvPr id="3" name="Content Placeholder 2">
            <a:extLst>
              <a:ext uri="{FF2B5EF4-FFF2-40B4-BE49-F238E27FC236}">
                <a16:creationId xmlns:a16="http://schemas.microsoft.com/office/drawing/2014/main" id="{D79A0C19-55D2-6B82-A565-B3989E2A04D8}"/>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It is required;	</a:t>
            </a:r>
          </a:p>
          <a:p>
            <a:pPr marL="514350" indent="-514350">
              <a:buFont typeface="+mj-lt"/>
              <a:buAutoNum type="arabicPeriod"/>
            </a:pPr>
            <a:r>
              <a:rPr lang="en-US" sz="3200" dirty="0"/>
              <a:t>Once the batter-runner reaches 1st base, the double base is considered one large base with respect to that runner;	</a:t>
            </a:r>
          </a:p>
          <a:p>
            <a:pPr marL="514350" indent="-514350">
              <a:buFont typeface="+mj-lt"/>
              <a:buAutoNum type="arabicPeriod"/>
            </a:pPr>
            <a:r>
              <a:rPr lang="en-US" sz="3200" dirty="0"/>
              <a:t>The double first base rules are to be enforced as they were previously in NYSPHSAA softball;	</a:t>
            </a:r>
          </a:p>
          <a:p>
            <a:pPr marL="514350" indent="-514350">
              <a:buFont typeface="+mj-lt"/>
              <a:buAutoNum type="arabicPeriod"/>
            </a:pPr>
            <a:r>
              <a:rPr lang="en-US" sz="3200" dirty="0"/>
              <a:t>All of the above	</a:t>
            </a:r>
          </a:p>
          <a:p>
            <a:r>
              <a:rPr lang="en-US" sz="3200" dirty="0"/>
              <a:t>NYS Waiver; Rule 1-2-1 Note; 8-10	</a:t>
            </a:r>
          </a:p>
          <a:p>
            <a:r>
              <a:rPr lang="en-US" sz="3200" dirty="0"/>
              <a:t>The "optional" NFHS double-base rule is mandatory in NYS Softball and is enforced consistent with USA Softball. </a:t>
            </a:r>
          </a:p>
          <a:p>
            <a:endParaRPr lang="en-US" dirty="0"/>
          </a:p>
        </p:txBody>
      </p:sp>
    </p:spTree>
    <p:extLst>
      <p:ext uri="{BB962C8B-B14F-4D97-AF65-F5344CB8AC3E}">
        <p14:creationId xmlns:p14="http://schemas.microsoft.com/office/powerpoint/2010/main" val="2545552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E6751-DF5A-7530-07E0-04B62CA5A83C}"/>
              </a:ext>
            </a:extLst>
          </p:cNvPr>
          <p:cNvSpPr>
            <a:spLocks noGrp="1"/>
          </p:cNvSpPr>
          <p:nvPr>
            <p:ph type="title"/>
          </p:nvPr>
        </p:nvSpPr>
        <p:spPr>
          <a:xfrm>
            <a:off x="838200" y="1162843"/>
            <a:ext cx="10515600" cy="1325563"/>
          </a:xfrm>
        </p:spPr>
        <p:txBody>
          <a:bodyPr>
            <a:normAutofit fontScale="90000"/>
          </a:bodyPr>
          <a:lstStyle/>
          <a:p>
            <a:r>
              <a:rPr lang="en-US" dirty="0"/>
              <a:t>The batter is out when she contacts a pitch and any part of her foot is touching the ground outside of the batter’s box.	</a:t>
            </a:r>
          </a:p>
        </p:txBody>
      </p:sp>
      <p:sp>
        <p:nvSpPr>
          <p:cNvPr id="3" name="Content Placeholder 2">
            <a:extLst>
              <a:ext uri="{FF2B5EF4-FFF2-40B4-BE49-F238E27FC236}">
                <a16:creationId xmlns:a16="http://schemas.microsoft.com/office/drawing/2014/main" id="{64521EE1-79DD-3FB8-7B10-1FE5881A9A1F}"/>
              </a:ext>
            </a:extLst>
          </p:cNvPr>
          <p:cNvSpPr>
            <a:spLocks noGrp="1"/>
          </p:cNvSpPr>
          <p:nvPr>
            <p:ph idx="1"/>
          </p:nvPr>
        </p:nvSpPr>
        <p:spPr>
          <a:xfrm>
            <a:off x="0" y="2740025"/>
            <a:ext cx="12192000" cy="4117975"/>
          </a:xfrm>
        </p:spPr>
        <p:txBody>
          <a:bodyPr>
            <a:normAutofit/>
          </a:bodyPr>
          <a:lstStyle/>
          <a:p>
            <a:pPr marL="514350" indent="-514350">
              <a:buFont typeface="+mj-lt"/>
              <a:buAutoNum type="arabicPeriod"/>
            </a:pPr>
            <a:r>
              <a:rPr lang="en-US" sz="3600" dirty="0"/>
              <a:t>TRUE	</a:t>
            </a:r>
          </a:p>
          <a:p>
            <a:pPr marL="514350" indent="-514350">
              <a:buFont typeface="+mj-lt"/>
              <a:buAutoNum type="arabicPeriod"/>
            </a:pPr>
            <a:r>
              <a:rPr lang="en-US" sz="3600" dirty="0"/>
              <a:t>FALSE			</a:t>
            </a:r>
          </a:p>
          <a:p>
            <a:r>
              <a:rPr lang="en-US" sz="3600" dirty="0"/>
              <a:t>Rule 7-4-8	</a:t>
            </a:r>
          </a:p>
          <a:p>
            <a:r>
              <a:rPr lang="en-US" sz="3600" dirty="0"/>
              <a:t>To be declared out, either the foot needs to be in contact with the plate or the foot must be out of the box with no part of the foot on or within the lines of the batter's box.</a:t>
            </a:r>
          </a:p>
          <a:p>
            <a:endParaRPr lang="en-US" sz="3600" dirty="0"/>
          </a:p>
        </p:txBody>
      </p:sp>
    </p:spTree>
    <p:extLst>
      <p:ext uri="{BB962C8B-B14F-4D97-AF65-F5344CB8AC3E}">
        <p14:creationId xmlns:p14="http://schemas.microsoft.com/office/powerpoint/2010/main" val="423787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084F4-A467-6679-113E-6AD7D832386C}"/>
              </a:ext>
            </a:extLst>
          </p:cNvPr>
          <p:cNvSpPr>
            <a:spLocks noGrp="1"/>
          </p:cNvSpPr>
          <p:nvPr>
            <p:ph type="title"/>
          </p:nvPr>
        </p:nvSpPr>
        <p:spPr>
          <a:xfrm>
            <a:off x="284813" y="365124"/>
            <a:ext cx="11647357" cy="1808449"/>
          </a:xfrm>
        </p:spPr>
        <p:txBody>
          <a:bodyPr>
            <a:noAutofit/>
          </a:bodyPr>
          <a:lstStyle/>
          <a:p>
            <a:r>
              <a:rPr lang="en-US" sz="3200" dirty="0"/>
              <a:t>If the DP bats for the pitcher or catcher and reaches base safely, a courtesy runner is not permitted to run for the DP, or their substitute, including the pitcher or catcher.	</a:t>
            </a:r>
          </a:p>
        </p:txBody>
      </p:sp>
      <p:sp>
        <p:nvSpPr>
          <p:cNvPr id="3" name="Content Placeholder 2">
            <a:extLst>
              <a:ext uri="{FF2B5EF4-FFF2-40B4-BE49-F238E27FC236}">
                <a16:creationId xmlns:a16="http://schemas.microsoft.com/office/drawing/2014/main" id="{782691C2-93DD-B1E2-EA32-86B5AD04845D}"/>
              </a:ext>
            </a:extLst>
          </p:cNvPr>
          <p:cNvSpPr>
            <a:spLocks noGrp="1"/>
          </p:cNvSpPr>
          <p:nvPr>
            <p:ph idx="1"/>
          </p:nvPr>
        </p:nvSpPr>
        <p:spPr>
          <a:xfrm>
            <a:off x="0" y="2488366"/>
            <a:ext cx="12192000" cy="4369633"/>
          </a:xfrm>
        </p:spPr>
        <p:txBody>
          <a:bodyPr/>
          <a:lstStyle/>
          <a:p>
            <a:pPr marL="514350" indent="-514350">
              <a:buFont typeface="+mj-lt"/>
              <a:buAutoNum type="arabicPeriod"/>
            </a:pPr>
            <a:r>
              <a:rPr lang="en-US" sz="3200" dirty="0"/>
              <a:t>TRUE	</a:t>
            </a:r>
          </a:p>
          <a:p>
            <a:pPr marL="514350" indent="-514350">
              <a:buFont typeface="+mj-lt"/>
              <a:buAutoNum type="arabicPeriod"/>
            </a:pPr>
            <a:r>
              <a:rPr lang="en-US" sz="3200" dirty="0"/>
              <a:t>FALSE			</a:t>
            </a:r>
          </a:p>
          <a:p>
            <a:r>
              <a:rPr lang="en-US" sz="3200" dirty="0"/>
              <a:t>Rule 8-9-5	</a:t>
            </a:r>
          </a:p>
          <a:p>
            <a:r>
              <a:rPr lang="en-US" sz="3200" dirty="0"/>
              <a:t>In order for a CR to be used, the pitcher or catcher must earn their own way on to base, not use a DP.</a:t>
            </a:r>
          </a:p>
          <a:p>
            <a:endParaRPr lang="en-US" dirty="0"/>
          </a:p>
        </p:txBody>
      </p:sp>
    </p:spTree>
    <p:extLst>
      <p:ext uri="{BB962C8B-B14F-4D97-AF65-F5344CB8AC3E}">
        <p14:creationId xmlns:p14="http://schemas.microsoft.com/office/powerpoint/2010/main" val="193946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0871F-E60E-89F1-54D2-29D9A41817FD}"/>
              </a:ext>
            </a:extLst>
          </p:cNvPr>
          <p:cNvSpPr>
            <a:spLocks noGrp="1"/>
          </p:cNvSpPr>
          <p:nvPr>
            <p:ph type="title"/>
          </p:nvPr>
        </p:nvSpPr>
        <p:spPr/>
        <p:txBody>
          <a:bodyPr/>
          <a:lstStyle/>
          <a:p>
            <a:pPr algn="ctr"/>
            <a:r>
              <a:rPr lang="en-US" dirty="0"/>
              <a:t>RECORDING ON THE FIELD</a:t>
            </a:r>
          </a:p>
        </p:txBody>
      </p:sp>
      <p:sp>
        <p:nvSpPr>
          <p:cNvPr id="4" name="Rectangle 1">
            <a:extLst>
              <a:ext uri="{FF2B5EF4-FFF2-40B4-BE49-F238E27FC236}">
                <a16:creationId xmlns:a16="http://schemas.microsoft.com/office/drawing/2014/main" id="{CDCF3BC7-72BD-8E22-2C74-C041F525E874}"/>
              </a:ext>
            </a:extLst>
          </p:cNvPr>
          <p:cNvSpPr>
            <a:spLocks noGrp="1" noChangeArrowheads="1"/>
          </p:cNvSpPr>
          <p:nvPr>
            <p:ph idx="1"/>
          </p:nvPr>
        </p:nvSpPr>
        <p:spPr bwMode="auto">
          <a:xfrm>
            <a:off x="838200" y="2662467"/>
            <a:ext cx="10515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Inter"/>
              </a:rPr>
              <a:t>1-9-6: </a:t>
            </a:r>
            <a:r>
              <a:rPr kumimoji="0" lang="en-US" altLang="en-US" b="0" i="0" u="none" strike="noStrike" cap="none" normalizeH="0" baseline="0" dirty="0">
                <a:ln>
                  <a:noFill/>
                </a:ln>
                <a:effectLst/>
                <a:latin typeface="Inter"/>
              </a:rPr>
              <a:t>No player shall transmit or record audio or video from the playing surface. New language further clarifies the use of electronic devices and what is not permitted. </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effectLst/>
              </a:rPr>
            </a:br>
            <a:r>
              <a:rPr kumimoji="0" lang="en-US" altLang="en-US" b="1" i="0" u="none" strike="noStrike" cap="none" normalizeH="0" baseline="0" dirty="0">
                <a:ln>
                  <a:noFill/>
                </a:ln>
                <a:effectLst/>
                <a:latin typeface="Inter"/>
              </a:rPr>
              <a:t>Rationale: </a:t>
            </a:r>
            <a:r>
              <a:rPr kumimoji="0" lang="en-US" altLang="en-US" b="0" i="0" u="none" strike="noStrike" cap="none" normalizeH="0" baseline="0" dirty="0">
                <a:ln>
                  <a:noFill/>
                </a:ln>
                <a:effectLst/>
                <a:latin typeface="Inter"/>
              </a:rPr>
              <a:t>This change clearly defines the types of electronic devices prohibited by the rule.</a:t>
            </a:r>
            <a:endParaRPr kumimoji="0" lang="en-US" altLang="en-US"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1620513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B3C94-DFA0-4626-AAF7-9EEDBDD0545D}"/>
              </a:ext>
            </a:extLst>
          </p:cNvPr>
          <p:cNvSpPr>
            <a:spLocks noGrp="1"/>
          </p:cNvSpPr>
          <p:nvPr>
            <p:ph type="title"/>
          </p:nvPr>
        </p:nvSpPr>
        <p:spPr/>
        <p:txBody>
          <a:bodyPr>
            <a:normAutofit/>
          </a:bodyPr>
          <a:lstStyle/>
          <a:p>
            <a:r>
              <a:rPr lang="en-US" sz="3600" dirty="0"/>
              <a:t>It is not an appeal play when R1 is “doubled off” of 1st base after the pitcher catches a comeback liner.	</a:t>
            </a:r>
            <a:endParaRPr lang="en-US" dirty="0"/>
          </a:p>
        </p:txBody>
      </p:sp>
      <p:sp>
        <p:nvSpPr>
          <p:cNvPr id="3" name="Content Placeholder 2">
            <a:extLst>
              <a:ext uri="{FF2B5EF4-FFF2-40B4-BE49-F238E27FC236}">
                <a16:creationId xmlns:a16="http://schemas.microsoft.com/office/drawing/2014/main" id="{D0DB1F36-F96C-2BFF-0BF2-1B2E7B866ABD}"/>
              </a:ext>
            </a:extLst>
          </p:cNvPr>
          <p:cNvSpPr>
            <a:spLocks noGrp="1"/>
          </p:cNvSpPr>
          <p:nvPr>
            <p:ph idx="1"/>
          </p:nvPr>
        </p:nvSpPr>
        <p:spPr/>
        <p:txBody>
          <a:bodyPr/>
          <a:lstStyle/>
          <a:p>
            <a:pPr marL="514350" indent="-514350">
              <a:buFont typeface="+mj-lt"/>
              <a:buAutoNum type="arabicPeriod"/>
            </a:pPr>
            <a:r>
              <a:rPr lang="en-US" sz="3600" dirty="0"/>
              <a:t>TRUE	</a:t>
            </a:r>
          </a:p>
          <a:p>
            <a:pPr marL="514350" indent="-514350">
              <a:buFont typeface="+mj-lt"/>
              <a:buAutoNum type="arabicPeriod"/>
            </a:pPr>
            <a:r>
              <a:rPr lang="en-US" sz="3600" dirty="0"/>
              <a:t>FALSE			</a:t>
            </a:r>
          </a:p>
          <a:p>
            <a:r>
              <a:rPr lang="en-US" sz="3600" dirty="0"/>
              <a:t>Rule 8-6-6	</a:t>
            </a:r>
          </a:p>
          <a:p>
            <a:r>
              <a:rPr lang="en-US" sz="3600" dirty="0"/>
              <a:t>This is a live ball "action" appeal, which is obvious by player action. </a:t>
            </a:r>
          </a:p>
          <a:p>
            <a:endParaRPr lang="en-US" dirty="0"/>
          </a:p>
        </p:txBody>
      </p:sp>
    </p:spTree>
    <p:extLst>
      <p:ext uri="{BB962C8B-B14F-4D97-AF65-F5344CB8AC3E}">
        <p14:creationId xmlns:p14="http://schemas.microsoft.com/office/powerpoint/2010/main" val="2628988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2DD84-7CE7-F294-753F-F6235C458F3A}"/>
              </a:ext>
            </a:extLst>
          </p:cNvPr>
          <p:cNvSpPr>
            <a:spLocks noGrp="1"/>
          </p:cNvSpPr>
          <p:nvPr>
            <p:ph type="title"/>
          </p:nvPr>
        </p:nvSpPr>
        <p:spPr>
          <a:xfrm>
            <a:off x="0" y="365125"/>
            <a:ext cx="12192000" cy="2048290"/>
          </a:xfrm>
        </p:spPr>
        <p:txBody>
          <a:bodyPr>
            <a:noAutofit/>
          </a:bodyPr>
          <a:lstStyle/>
          <a:p>
            <a:r>
              <a:rPr lang="en-US" sz="3600" dirty="0"/>
              <a:t>On a routine play at 1st base with no runners on base, the base umpire should always obtain an angle approximately 90° from the throw, as opposed to using 1-step fair (1SF) as required by the NYSSO manual.	</a:t>
            </a:r>
            <a:br>
              <a:rPr lang="en-US" sz="3600" dirty="0"/>
            </a:br>
            <a:endParaRPr lang="en-US" sz="4800" dirty="0"/>
          </a:p>
        </p:txBody>
      </p:sp>
      <p:sp>
        <p:nvSpPr>
          <p:cNvPr id="3" name="Content Placeholder 2">
            <a:extLst>
              <a:ext uri="{FF2B5EF4-FFF2-40B4-BE49-F238E27FC236}">
                <a16:creationId xmlns:a16="http://schemas.microsoft.com/office/drawing/2014/main" id="{D4E7BA39-4135-04DF-B2EF-261B85892D08}"/>
              </a:ext>
            </a:extLst>
          </p:cNvPr>
          <p:cNvSpPr>
            <a:spLocks noGrp="1"/>
          </p:cNvSpPr>
          <p:nvPr>
            <p:ph idx="1"/>
          </p:nvPr>
        </p:nvSpPr>
        <p:spPr>
          <a:xfrm>
            <a:off x="0" y="2413415"/>
            <a:ext cx="12192000" cy="4444585"/>
          </a:xfrm>
        </p:spPr>
        <p:txBody>
          <a:bodyPr>
            <a:normAutofit/>
          </a:bodyPr>
          <a:lstStyle/>
          <a:p>
            <a:pPr marL="514350" indent="-514350">
              <a:buFont typeface="+mj-lt"/>
              <a:buAutoNum type="arabicPeriod"/>
            </a:pPr>
            <a:r>
              <a:rPr lang="en-US" sz="3600" dirty="0"/>
              <a:t>TRUE	</a:t>
            </a:r>
          </a:p>
          <a:p>
            <a:pPr marL="514350" indent="-514350">
              <a:buFont typeface="+mj-lt"/>
              <a:buAutoNum type="arabicPeriod"/>
            </a:pPr>
            <a:r>
              <a:rPr lang="en-US" sz="3600" dirty="0"/>
              <a:t>FALSE			</a:t>
            </a:r>
          </a:p>
          <a:p>
            <a:r>
              <a:rPr lang="en-US" sz="3600" dirty="0"/>
              <a:t>NYSSO Manual - pg. 26	</a:t>
            </a:r>
          </a:p>
          <a:p>
            <a:r>
              <a:rPr lang="en-US" sz="3600" dirty="0"/>
              <a:t>Using 1SF on routine plays at 1st base allows the base umpire to get into position, settled and see the entirety of the play, without the base being obstructed by the defender's body. </a:t>
            </a:r>
          </a:p>
          <a:p>
            <a:endParaRPr lang="en-US" sz="3600" dirty="0"/>
          </a:p>
        </p:txBody>
      </p:sp>
    </p:spTree>
    <p:extLst>
      <p:ext uri="{BB962C8B-B14F-4D97-AF65-F5344CB8AC3E}">
        <p14:creationId xmlns:p14="http://schemas.microsoft.com/office/powerpoint/2010/main" val="468142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1F5E-A29D-082A-BAF9-E4AF697310BB}"/>
              </a:ext>
            </a:extLst>
          </p:cNvPr>
          <p:cNvSpPr>
            <a:spLocks noGrp="1"/>
          </p:cNvSpPr>
          <p:nvPr>
            <p:ph type="title"/>
          </p:nvPr>
        </p:nvSpPr>
        <p:spPr>
          <a:xfrm>
            <a:off x="0" y="365125"/>
            <a:ext cx="12192000" cy="1343754"/>
          </a:xfrm>
        </p:spPr>
        <p:txBody>
          <a:bodyPr>
            <a:normAutofit fontScale="90000"/>
          </a:bodyPr>
          <a:lstStyle/>
          <a:p>
            <a:r>
              <a:rPr lang="en-US" sz="3200" dirty="0"/>
              <a:t>The BR is out if she abandons her effort to advance to 1st base and leaves the home plate area, even if she later attempts to advance prior to entering dead ball territory.	</a:t>
            </a:r>
            <a:endParaRPr lang="en-US" dirty="0"/>
          </a:p>
        </p:txBody>
      </p:sp>
      <p:sp>
        <p:nvSpPr>
          <p:cNvPr id="3" name="Content Placeholder 2">
            <a:extLst>
              <a:ext uri="{FF2B5EF4-FFF2-40B4-BE49-F238E27FC236}">
                <a16:creationId xmlns:a16="http://schemas.microsoft.com/office/drawing/2014/main" id="{E7DA5BF2-EFB3-686E-CCEE-93C47EA7F9D4}"/>
              </a:ext>
            </a:extLst>
          </p:cNvPr>
          <p:cNvSpPr>
            <a:spLocks noGrp="1"/>
          </p:cNvSpPr>
          <p:nvPr>
            <p:ph idx="1"/>
          </p:nvPr>
        </p:nvSpPr>
        <p:spPr>
          <a:xfrm>
            <a:off x="838200" y="2416721"/>
            <a:ext cx="10515600" cy="4351338"/>
          </a:xfrm>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8-2-4; 8-6-19	</a:t>
            </a:r>
          </a:p>
          <a:p>
            <a:r>
              <a:rPr lang="en-US" dirty="0"/>
              <a:t>Until the runner enters dead ball territory, she is permitted to run, even if she starts from an "unconventional" location.</a:t>
            </a:r>
          </a:p>
          <a:p>
            <a:endParaRPr lang="en-US" dirty="0"/>
          </a:p>
        </p:txBody>
      </p:sp>
    </p:spTree>
    <p:extLst>
      <p:ext uri="{BB962C8B-B14F-4D97-AF65-F5344CB8AC3E}">
        <p14:creationId xmlns:p14="http://schemas.microsoft.com/office/powerpoint/2010/main" val="26737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E97BA-CA48-0792-B250-2187B844BBA2}"/>
              </a:ext>
            </a:extLst>
          </p:cNvPr>
          <p:cNvSpPr>
            <a:spLocks noGrp="1"/>
          </p:cNvSpPr>
          <p:nvPr>
            <p:ph type="title"/>
          </p:nvPr>
        </p:nvSpPr>
        <p:spPr/>
        <p:txBody>
          <a:bodyPr>
            <a:normAutofit/>
          </a:bodyPr>
          <a:lstStyle/>
          <a:p>
            <a:r>
              <a:rPr lang="en-US" sz="3600" dirty="0"/>
              <a:t>An obstructed runner is tagged out between the two bases where the obstruction occurred. The ball is now:	</a:t>
            </a:r>
            <a:endParaRPr lang="en-US" dirty="0"/>
          </a:p>
        </p:txBody>
      </p:sp>
      <p:sp>
        <p:nvSpPr>
          <p:cNvPr id="3" name="Content Placeholder 2">
            <a:extLst>
              <a:ext uri="{FF2B5EF4-FFF2-40B4-BE49-F238E27FC236}">
                <a16:creationId xmlns:a16="http://schemas.microsoft.com/office/drawing/2014/main" id="{781A3799-5C17-2454-52D0-D18F9D19BFC6}"/>
              </a:ext>
            </a:extLst>
          </p:cNvPr>
          <p:cNvSpPr>
            <a:spLocks noGrp="1"/>
          </p:cNvSpPr>
          <p:nvPr>
            <p:ph idx="1"/>
          </p:nvPr>
        </p:nvSpPr>
        <p:spPr>
          <a:xfrm>
            <a:off x="0" y="1825624"/>
            <a:ext cx="12192000" cy="5032376"/>
          </a:xfrm>
        </p:spPr>
        <p:txBody>
          <a:bodyPr>
            <a:normAutofit/>
          </a:bodyPr>
          <a:lstStyle/>
          <a:p>
            <a:pPr marL="514350" indent="-514350">
              <a:buFont typeface="+mj-lt"/>
              <a:buAutoNum type="arabicPeriod"/>
            </a:pPr>
            <a:r>
              <a:rPr lang="en-US" sz="3200" dirty="0"/>
              <a:t>LIVE	</a:t>
            </a:r>
          </a:p>
          <a:p>
            <a:pPr marL="514350" indent="-514350">
              <a:buFont typeface="+mj-lt"/>
              <a:buAutoNum type="arabicPeriod"/>
            </a:pPr>
            <a:r>
              <a:rPr lang="en-US" sz="3200" dirty="0"/>
              <a:t>DEAD	</a:t>
            </a:r>
          </a:p>
          <a:p>
            <a:pPr marL="514350" indent="-514350">
              <a:buFont typeface="+mj-lt"/>
              <a:buAutoNum type="arabicPeriod"/>
            </a:pPr>
            <a:r>
              <a:rPr lang="en-US" sz="3200" dirty="0"/>
              <a:t>DELAYED DEAD		</a:t>
            </a:r>
          </a:p>
          <a:p>
            <a:r>
              <a:rPr lang="en-US" sz="3200" dirty="0"/>
              <a:t>Rule 8-4-3-b-Penalty 1</a:t>
            </a:r>
          </a:p>
          <a:p>
            <a:r>
              <a:rPr lang="en-US" sz="3200" dirty="0"/>
              <a:t>During obstruction, the ball is delayed dead.  Once the runner is tagged out between the two bases in which obstruction occurred (or prior to reaching the base to which she is protected), the umpire will call time and make the appropriate award.  </a:t>
            </a:r>
          </a:p>
          <a:p>
            <a:endParaRPr lang="en-US" sz="3200" dirty="0"/>
          </a:p>
        </p:txBody>
      </p:sp>
    </p:spTree>
    <p:extLst>
      <p:ext uri="{BB962C8B-B14F-4D97-AF65-F5344CB8AC3E}">
        <p14:creationId xmlns:p14="http://schemas.microsoft.com/office/powerpoint/2010/main" val="3383710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B9DA0-1E65-0BBA-9C1C-7BD065E9A2C0}"/>
              </a:ext>
            </a:extLst>
          </p:cNvPr>
          <p:cNvSpPr>
            <a:spLocks noGrp="1"/>
          </p:cNvSpPr>
          <p:nvPr>
            <p:ph type="title"/>
          </p:nvPr>
        </p:nvSpPr>
        <p:spPr/>
        <p:txBody>
          <a:bodyPr>
            <a:normAutofit fontScale="90000"/>
          </a:bodyPr>
          <a:lstStyle/>
          <a:p>
            <a:r>
              <a:rPr lang="en-US" dirty="0"/>
              <a:t>An appeal play can never result in a force out, even when the runner was forced to the base where the appeal is occurring</a:t>
            </a:r>
          </a:p>
        </p:txBody>
      </p:sp>
      <p:sp>
        <p:nvSpPr>
          <p:cNvPr id="3" name="Content Placeholder 2">
            <a:extLst>
              <a:ext uri="{FF2B5EF4-FFF2-40B4-BE49-F238E27FC236}">
                <a16:creationId xmlns:a16="http://schemas.microsoft.com/office/drawing/2014/main" id="{8D99C960-8A78-9A07-E51C-B34C002548D6}"/>
              </a:ext>
            </a:extLst>
          </p:cNvPr>
          <p:cNvSpPr>
            <a:spLocks noGrp="1"/>
          </p:cNvSpPr>
          <p:nvPr>
            <p:ph idx="1"/>
          </p:nvPr>
        </p:nvSpPr>
        <p:spPr>
          <a:xfrm>
            <a:off x="0" y="2458387"/>
            <a:ext cx="12192000" cy="4399614"/>
          </a:xfrm>
        </p:spPr>
        <p:txBody>
          <a:bodyPr/>
          <a:lstStyle/>
          <a:p>
            <a:pPr marL="514350" indent="-514350">
              <a:buFont typeface="+mj-lt"/>
              <a:buAutoNum type="arabicPeriod"/>
            </a:pPr>
            <a:r>
              <a:rPr lang="en-US" sz="3200" dirty="0"/>
              <a:t>TRUE	</a:t>
            </a:r>
          </a:p>
          <a:p>
            <a:pPr marL="514350" indent="-514350">
              <a:buFont typeface="+mj-lt"/>
              <a:buAutoNum type="arabicPeriod"/>
            </a:pPr>
            <a:r>
              <a:rPr lang="en-US" sz="3200" dirty="0"/>
              <a:t>FALSE			</a:t>
            </a:r>
          </a:p>
          <a:p>
            <a:r>
              <a:rPr lang="en-US" sz="3200" dirty="0"/>
              <a:t>Rule 9-1-1-d	</a:t>
            </a:r>
          </a:p>
          <a:p>
            <a:r>
              <a:rPr lang="en-US" sz="3200" dirty="0"/>
              <a:t>When a runner is forced to a base and an appeal occurs at that base, this is still considered a force and may result in negating a run if it is the 3rd out of the inning. </a:t>
            </a:r>
          </a:p>
          <a:p>
            <a:endParaRPr lang="en-US" dirty="0"/>
          </a:p>
        </p:txBody>
      </p:sp>
    </p:spTree>
    <p:extLst>
      <p:ext uri="{BB962C8B-B14F-4D97-AF65-F5344CB8AC3E}">
        <p14:creationId xmlns:p14="http://schemas.microsoft.com/office/powerpoint/2010/main" val="1501928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0F59-A67F-C87A-CEA0-E532ABBCCAB0}"/>
              </a:ext>
            </a:extLst>
          </p:cNvPr>
          <p:cNvSpPr>
            <a:spLocks noGrp="1"/>
          </p:cNvSpPr>
          <p:nvPr>
            <p:ph type="title"/>
          </p:nvPr>
        </p:nvSpPr>
        <p:spPr/>
        <p:txBody>
          <a:bodyPr>
            <a:normAutofit fontScale="90000"/>
          </a:bodyPr>
          <a:lstStyle/>
          <a:p>
            <a:r>
              <a:rPr lang="en-US" sz="3600" dirty="0"/>
              <a:t>After the 1st inning, the pitcher and catcher are identified as the last players who physically played that position on defense.</a:t>
            </a:r>
            <a:endParaRPr lang="en-US" dirty="0"/>
          </a:p>
        </p:txBody>
      </p:sp>
      <p:sp>
        <p:nvSpPr>
          <p:cNvPr id="3" name="Content Placeholder 2">
            <a:extLst>
              <a:ext uri="{FF2B5EF4-FFF2-40B4-BE49-F238E27FC236}">
                <a16:creationId xmlns:a16="http://schemas.microsoft.com/office/drawing/2014/main" id="{1AEB08F9-5323-5F9F-2C93-83C6B72ED64F}"/>
              </a:ext>
            </a:extLst>
          </p:cNvPr>
          <p:cNvSpPr>
            <a:spLocks noGrp="1"/>
          </p:cNvSpPr>
          <p:nvPr>
            <p:ph idx="1"/>
          </p:nvPr>
        </p:nvSpPr>
        <p:spPr/>
        <p:txBody>
          <a:bodyPr/>
          <a:lstStyle/>
          <a:p>
            <a:pPr marL="514350" indent="-514350">
              <a:buFont typeface="+mj-lt"/>
              <a:buAutoNum type="arabicPeriod"/>
            </a:pPr>
            <a:r>
              <a:rPr lang="en-US" dirty="0"/>
              <a:t>TRUE</a:t>
            </a:r>
          </a:p>
          <a:p>
            <a:pPr marL="514350" indent="-514350">
              <a:buFont typeface="+mj-lt"/>
              <a:buAutoNum type="arabicPeriod"/>
            </a:pPr>
            <a:r>
              <a:rPr lang="en-US" dirty="0"/>
              <a:t>FALSE			</a:t>
            </a:r>
          </a:p>
          <a:p>
            <a:r>
              <a:rPr lang="en-US" dirty="0"/>
              <a:t>Rule 8-9-2</a:t>
            </a:r>
          </a:p>
          <a:p>
            <a:r>
              <a:rPr lang="en-US" dirty="0"/>
              <a:t>This is relevant for CR purposes as well. </a:t>
            </a:r>
          </a:p>
          <a:p>
            <a:endParaRPr lang="en-US" dirty="0"/>
          </a:p>
        </p:txBody>
      </p:sp>
    </p:spTree>
    <p:extLst>
      <p:ext uri="{BB962C8B-B14F-4D97-AF65-F5344CB8AC3E}">
        <p14:creationId xmlns:p14="http://schemas.microsoft.com/office/powerpoint/2010/main" val="3483553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77810-6BC3-9CDF-7CDE-93092BC95E66}"/>
              </a:ext>
            </a:extLst>
          </p:cNvPr>
          <p:cNvSpPr>
            <a:spLocks noGrp="1"/>
          </p:cNvSpPr>
          <p:nvPr>
            <p:ph type="title"/>
          </p:nvPr>
        </p:nvSpPr>
        <p:spPr/>
        <p:txBody>
          <a:bodyPr/>
          <a:lstStyle/>
          <a:p>
            <a:r>
              <a:rPr lang="en-US" dirty="0"/>
              <a:t>After completing her swing, B1 is struck by a pitched ball. The ball is:	</a:t>
            </a:r>
          </a:p>
        </p:txBody>
      </p:sp>
      <p:sp>
        <p:nvSpPr>
          <p:cNvPr id="3" name="Content Placeholder 2">
            <a:extLst>
              <a:ext uri="{FF2B5EF4-FFF2-40B4-BE49-F238E27FC236}">
                <a16:creationId xmlns:a16="http://schemas.microsoft.com/office/drawing/2014/main" id="{74BC2190-DCE5-87C6-06A7-FF384C164841}"/>
              </a:ext>
            </a:extLst>
          </p:cNvPr>
          <p:cNvSpPr>
            <a:spLocks noGrp="1"/>
          </p:cNvSpPr>
          <p:nvPr>
            <p:ph idx="1"/>
          </p:nvPr>
        </p:nvSpPr>
        <p:spPr/>
        <p:txBody>
          <a:bodyPr/>
          <a:lstStyle/>
          <a:p>
            <a:pPr marL="514350" indent="-514350">
              <a:buFont typeface="+mj-lt"/>
              <a:buAutoNum type="arabicPeriod"/>
            </a:pPr>
            <a:r>
              <a:rPr lang="en-US" dirty="0"/>
              <a:t>LIVE	</a:t>
            </a:r>
          </a:p>
          <a:p>
            <a:pPr marL="514350" indent="-514350">
              <a:buFont typeface="+mj-lt"/>
              <a:buAutoNum type="arabicPeriod"/>
            </a:pPr>
            <a:r>
              <a:rPr lang="en-US" dirty="0"/>
              <a:t>DEAD	</a:t>
            </a:r>
          </a:p>
          <a:p>
            <a:pPr marL="514350" indent="-514350">
              <a:buFont typeface="+mj-lt"/>
              <a:buAutoNum type="arabicPeriod"/>
            </a:pPr>
            <a:r>
              <a:rPr lang="en-US" dirty="0"/>
              <a:t>DELAYED DEAD		</a:t>
            </a:r>
          </a:p>
          <a:p>
            <a:r>
              <a:rPr lang="en-US" dirty="0"/>
              <a:t>Rule 7-2-1-g; 8-1-2-Penalty 2	</a:t>
            </a:r>
          </a:p>
          <a:p>
            <a:r>
              <a:rPr lang="en-US" dirty="0"/>
              <a:t>Regardless of what the ultimate call will be, any pitched ball that strikes a batter will result in a dead ball. </a:t>
            </a:r>
          </a:p>
          <a:p>
            <a:endParaRPr lang="en-US" dirty="0"/>
          </a:p>
        </p:txBody>
      </p:sp>
    </p:spTree>
    <p:extLst>
      <p:ext uri="{BB962C8B-B14F-4D97-AF65-F5344CB8AC3E}">
        <p14:creationId xmlns:p14="http://schemas.microsoft.com/office/powerpoint/2010/main" val="842190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E198F-08E4-5BDC-7D8B-C86FD7B38772}"/>
              </a:ext>
            </a:extLst>
          </p:cNvPr>
          <p:cNvSpPr>
            <a:spLocks noGrp="1"/>
          </p:cNvSpPr>
          <p:nvPr>
            <p:ph type="title"/>
          </p:nvPr>
        </p:nvSpPr>
        <p:spPr/>
        <p:txBody>
          <a:bodyPr/>
          <a:lstStyle/>
          <a:p>
            <a:r>
              <a:rPr lang="en-US" dirty="0"/>
              <a:t>In NYSSO Softball, there’s shared plate/base umpire coverage for:</a:t>
            </a:r>
          </a:p>
        </p:txBody>
      </p:sp>
      <p:sp>
        <p:nvSpPr>
          <p:cNvPr id="3" name="Content Placeholder 2">
            <a:extLst>
              <a:ext uri="{FF2B5EF4-FFF2-40B4-BE49-F238E27FC236}">
                <a16:creationId xmlns:a16="http://schemas.microsoft.com/office/drawing/2014/main" id="{19E21195-28E9-B3E9-CB27-EA3A2C050A18}"/>
              </a:ext>
            </a:extLst>
          </p:cNvPr>
          <p:cNvSpPr>
            <a:spLocks noGrp="1"/>
          </p:cNvSpPr>
          <p:nvPr>
            <p:ph idx="1"/>
          </p:nvPr>
        </p:nvSpPr>
        <p:spPr/>
        <p:txBody>
          <a:bodyPr/>
          <a:lstStyle/>
          <a:p>
            <a:pPr marL="514350" indent="-514350">
              <a:buFont typeface="+mj-lt"/>
              <a:buAutoNum type="arabicPeriod"/>
            </a:pPr>
            <a:r>
              <a:rPr lang="en-US" dirty="0"/>
              <a:t>Catch / No Catch;	</a:t>
            </a:r>
          </a:p>
          <a:p>
            <a:pPr marL="514350" indent="-514350">
              <a:buFont typeface="+mj-lt"/>
              <a:buAutoNum type="arabicPeriod"/>
            </a:pPr>
            <a:r>
              <a:rPr lang="en-US" dirty="0"/>
              <a:t>Fair / Foul;	</a:t>
            </a:r>
          </a:p>
          <a:p>
            <a:pPr marL="514350" indent="-514350">
              <a:buFont typeface="+mj-lt"/>
              <a:buAutoNum type="arabicPeriod"/>
            </a:pPr>
            <a:r>
              <a:rPr lang="en-US" dirty="0"/>
              <a:t>Infield Fly;	</a:t>
            </a:r>
          </a:p>
          <a:p>
            <a:pPr marL="514350" indent="-514350">
              <a:buFont typeface="+mj-lt"/>
              <a:buAutoNum type="arabicPeriod"/>
            </a:pPr>
            <a:r>
              <a:rPr lang="en-US" dirty="0"/>
              <a:t>All of the above	</a:t>
            </a:r>
          </a:p>
          <a:p>
            <a:r>
              <a:rPr lang="en-US" dirty="0"/>
              <a:t>NYSSO Manual - pg. 38-40	</a:t>
            </a:r>
          </a:p>
          <a:p>
            <a:r>
              <a:rPr lang="en-US" dirty="0"/>
              <a:t>NYSSO splits responsibility among the umpires in the best position to rule in a particular situation.</a:t>
            </a:r>
          </a:p>
          <a:p>
            <a:endParaRPr lang="en-US" dirty="0"/>
          </a:p>
        </p:txBody>
      </p:sp>
    </p:spTree>
    <p:extLst>
      <p:ext uri="{BB962C8B-B14F-4D97-AF65-F5344CB8AC3E}">
        <p14:creationId xmlns:p14="http://schemas.microsoft.com/office/powerpoint/2010/main" val="2504962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667E-90BE-448F-9E74-918BAE1BCFDD}"/>
              </a:ext>
            </a:extLst>
          </p:cNvPr>
          <p:cNvSpPr>
            <a:spLocks noGrp="1"/>
          </p:cNvSpPr>
          <p:nvPr>
            <p:ph type="title"/>
          </p:nvPr>
        </p:nvSpPr>
        <p:spPr>
          <a:xfrm>
            <a:off x="149901" y="365124"/>
            <a:ext cx="11857219" cy="1658547"/>
          </a:xfrm>
        </p:spPr>
        <p:txBody>
          <a:bodyPr>
            <a:normAutofit/>
          </a:bodyPr>
          <a:lstStyle/>
          <a:p>
            <a:r>
              <a:rPr lang="en-US" sz="3200" dirty="0"/>
              <a:t>R3 is on 3rd base and R1 is on 1st base with one out when B1 hits a fly ball to right field. When F9 catches the fly ball, R3 legally tags up and scores before R1 is retired returning to 1st base:</a:t>
            </a:r>
            <a:r>
              <a:rPr lang="en-US" sz="3100" dirty="0"/>
              <a:t>	</a:t>
            </a:r>
            <a:endParaRPr lang="en-US" dirty="0"/>
          </a:p>
        </p:txBody>
      </p:sp>
      <p:sp>
        <p:nvSpPr>
          <p:cNvPr id="3" name="Content Placeholder 2">
            <a:extLst>
              <a:ext uri="{FF2B5EF4-FFF2-40B4-BE49-F238E27FC236}">
                <a16:creationId xmlns:a16="http://schemas.microsoft.com/office/drawing/2014/main" id="{DC6D6829-C258-7B38-48C7-891018286505}"/>
              </a:ext>
            </a:extLst>
          </p:cNvPr>
          <p:cNvSpPr>
            <a:spLocks noGrp="1"/>
          </p:cNvSpPr>
          <p:nvPr>
            <p:ph idx="1"/>
          </p:nvPr>
        </p:nvSpPr>
        <p:spPr>
          <a:xfrm>
            <a:off x="0" y="2458386"/>
            <a:ext cx="12192000" cy="4399613"/>
          </a:xfrm>
        </p:spPr>
        <p:txBody>
          <a:bodyPr/>
          <a:lstStyle/>
          <a:p>
            <a:pPr marL="514350" indent="-514350">
              <a:buFont typeface="+mj-lt"/>
              <a:buAutoNum type="arabicPeriod"/>
            </a:pPr>
            <a:r>
              <a:rPr lang="en-US" sz="3200" dirty="0"/>
              <a:t>No runs will score on that double play and the inning is over;	</a:t>
            </a:r>
          </a:p>
          <a:p>
            <a:pPr marL="514350" indent="-514350">
              <a:buFont typeface="+mj-lt"/>
              <a:buAutoNum type="arabicPeriod"/>
            </a:pPr>
            <a:r>
              <a:rPr lang="en-US" sz="3200" dirty="0"/>
              <a:t>The out on R1 at 1st base is a force out;	</a:t>
            </a:r>
          </a:p>
          <a:p>
            <a:pPr marL="514350" indent="-514350">
              <a:buFont typeface="+mj-lt"/>
              <a:buAutoNum type="arabicPeriod"/>
            </a:pPr>
            <a:r>
              <a:rPr lang="en-US" sz="3200" dirty="0"/>
              <a:t>The play stands and the inning is over but the run by R3 counts;	</a:t>
            </a:r>
          </a:p>
          <a:p>
            <a:pPr marL="514350" indent="-514350">
              <a:buFont typeface="+mj-lt"/>
              <a:buAutoNum type="arabicPeriod"/>
            </a:pPr>
            <a:r>
              <a:rPr lang="en-US" sz="3200" dirty="0"/>
              <a:t>R3’s run is nullified because of the force out on R1 at 1st base	</a:t>
            </a:r>
          </a:p>
          <a:p>
            <a:r>
              <a:rPr lang="en-US" sz="3200" dirty="0"/>
              <a:t>Rule 2-1-12</a:t>
            </a:r>
          </a:p>
          <a:p>
            <a:r>
              <a:rPr lang="en-US" sz="3200" dirty="0"/>
              <a:t>There can be no force play on a caught fly ball because the batter-runner is out and therefore, no runners are forced to advance. </a:t>
            </a:r>
          </a:p>
          <a:p>
            <a:endParaRPr lang="en-US" dirty="0"/>
          </a:p>
        </p:txBody>
      </p:sp>
    </p:spTree>
    <p:extLst>
      <p:ext uri="{BB962C8B-B14F-4D97-AF65-F5344CB8AC3E}">
        <p14:creationId xmlns:p14="http://schemas.microsoft.com/office/powerpoint/2010/main" val="4258826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C850F-36FB-3CE3-025F-F4F0B773CD2F}"/>
              </a:ext>
            </a:extLst>
          </p:cNvPr>
          <p:cNvSpPr>
            <a:spLocks noGrp="1"/>
          </p:cNvSpPr>
          <p:nvPr>
            <p:ph type="title"/>
          </p:nvPr>
        </p:nvSpPr>
        <p:spPr/>
        <p:txBody>
          <a:bodyPr/>
          <a:lstStyle/>
          <a:p>
            <a:r>
              <a:rPr lang="en-US" dirty="0"/>
              <a:t>Interference occurs:	</a:t>
            </a:r>
          </a:p>
        </p:txBody>
      </p:sp>
      <p:sp>
        <p:nvSpPr>
          <p:cNvPr id="3" name="Content Placeholder 2">
            <a:extLst>
              <a:ext uri="{FF2B5EF4-FFF2-40B4-BE49-F238E27FC236}">
                <a16:creationId xmlns:a16="http://schemas.microsoft.com/office/drawing/2014/main" id="{4F43D99D-1D50-03C4-1C83-ECFC5E9CB4FB}"/>
              </a:ext>
            </a:extLst>
          </p:cNvPr>
          <p:cNvSpPr>
            <a:spLocks noGrp="1"/>
          </p:cNvSpPr>
          <p:nvPr>
            <p:ph idx="1"/>
          </p:nvPr>
        </p:nvSpPr>
        <p:spPr>
          <a:xfrm>
            <a:off x="119921" y="1825624"/>
            <a:ext cx="12072079" cy="5032376"/>
          </a:xfrm>
        </p:spPr>
        <p:txBody>
          <a:bodyPr/>
          <a:lstStyle/>
          <a:p>
            <a:pPr marL="514350" indent="-514350">
              <a:buFont typeface="+mj-lt"/>
              <a:buAutoNum type="arabicPeriod"/>
            </a:pPr>
            <a:r>
              <a:rPr lang="en-US" sz="3200" dirty="0"/>
              <a:t>Anytime the batter and catcher collide after a batted ball;	</a:t>
            </a:r>
          </a:p>
          <a:p>
            <a:pPr marL="514350" indent="-514350">
              <a:buFont typeface="+mj-lt"/>
              <a:buAutoNum type="arabicPeriod"/>
            </a:pPr>
            <a:r>
              <a:rPr lang="en-US" sz="3200" dirty="0"/>
              <a:t>When the 1st baseman inadvertently strikes the batter-runner with the ball when attempting to retire R3 heading home;</a:t>
            </a:r>
          </a:p>
          <a:p>
            <a:pPr marL="514350" indent="-514350">
              <a:buFont typeface="+mj-lt"/>
              <a:buAutoNum type="arabicPeriod"/>
            </a:pPr>
            <a:r>
              <a:rPr lang="en-US" sz="3200" dirty="0"/>
              <a:t>When a runner verbally distracts a fielder who is fielding a batted ball;	</a:t>
            </a:r>
          </a:p>
          <a:p>
            <a:pPr marL="514350" indent="-514350">
              <a:buFont typeface="+mj-lt"/>
              <a:buAutoNum type="arabicPeriod"/>
            </a:pPr>
            <a:r>
              <a:rPr lang="en-US" sz="3200" dirty="0"/>
              <a:t>When a fielder not fielding a ball impedes a runner’s progress.	</a:t>
            </a:r>
          </a:p>
          <a:p>
            <a:r>
              <a:rPr lang="en-US" sz="3200" dirty="0"/>
              <a:t>Rule 2-31-1</a:t>
            </a:r>
          </a:p>
          <a:p>
            <a:r>
              <a:rPr lang="en-US" sz="3200" dirty="0"/>
              <a:t>Physical interference pertains to a physical act committed by an offensive player.</a:t>
            </a:r>
          </a:p>
          <a:p>
            <a:endParaRPr lang="en-US" dirty="0"/>
          </a:p>
        </p:txBody>
      </p:sp>
    </p:spTree>
    <p:extLst>
      <p:ext uri="{BB962C8B-B14F-4D97-AF65-F5344CB8AC3E}">
        <p14:creationId xmlns:p14="http://schemas.microsoft.com/office/powerpoint/2010/main" val="3231554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2ADB08-EEA4-C066-400A-46CB35ADF0E3}"/>
              </a:ext>
            </a:extLst>
          </p:cNvPr>
          <p:cNvSpPr>
            <a:spLocks noGrp="1"/>
          </p:cNvSpPr>
          <p:nvPr>
            <p:ph idx="1"/>
          </p:nvPr>
        </p:nvSpPr>
        <p:spPr>
          <a:xfrm>
            <a:off x="363557" y="275422"/>
            <a:ext cx="11435508" cy="6290631"/>
          </a:xfrm>
        </p:spPr>
        <p:txBody>
          <a:bodyPr>
            <a:normAutofit fontScale="92500"/>
          </a:bodyPr>
          <a:lstStyle/>
          <a:p>
            <a:r>
              <a:rPr lang="en-US" dirty="0"/>
              <a:t>With the increasing accessibility and use of electronic devices, it is important to establish clear boundaries for their use in competitive softball. </a:t>
            </a:r>
          </a:p>
          <a:p>
            <a:r>
              <a:rPr lang="en-US" dirty="0"/>
              <a:t>Players shall not record audio or video while on the playing surface, as doing so presents significant safety risks and potential distractions that can compromise the integrity of the game. </a:t>
            </a:r>
          </a:p>
          <a:p>
            <a:r>
              <a:rPr lang="en-US" dirty="0"/>
              <a:t>Movement and recording during live play—whether with handheld devices, wearable cameras, or phones—can interfere with a player's ability to perform safely and effectively. </a:t>
            </a:r>
          </a:p>
          <a:p>
            <a:r>
              <a:rPr lang="en-US" dirty="0"/>
              <a:t>Additionally, extra foot traffic or positioning for the sake of capturing footage can unintentionally place individuals in the path of play.</a:t>
            </a:r>
          </a:p>
          <a:p>
            <a:r>
              <a:rPr lang="en-US" dirty="0"/>
              <a:t>Beyond safety, the use of recording equipment on the field raises concerns around focus and liability. </a:t>
            </a:r>
          </a:p>
          <a:p>
            <a:r>
              <a:rPr lang="en-US" dirty="0"/>
              <a:t>Moreover, audio recordings introduce privacy and liability considerations, especially when capturing conversations during competition. </a:t>
            </a:r>
          </a:p>
          <a:p>
            <a:r>
              <a:rPr lang="en-US" dirty="0"/>
              <a:t>For these reasons, no player is permitted to record while on the field of play. </a:t>
            </a:r>
          </a:p>
        </p:txBody>
      </p:sp>
    </p:spTree>
    <p:extLst>
      <p:ext uri="{BB962C8B-B14F-4D97-AF65-F5344CB8AC3E}">
        <p14:creationId xmlns:p14="http://schemas.microsoft.com/office/powerpoint/2010/main" val="27880856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6C884-34D2-02F5-D0FD-AD537F63E484}"/>
              </a:ext>
            </a:extLst>
          </p:cNvPr>
          <p:cNvSpPr>
            <a:spLocks noGrp="1"/>
          </p:cNvSpPr>
          <p:nvPr>
            <p:ph type="title"/>
          </p:nvPr>
        </p:nvSpPr>
        <p:spPr>
          <a:xfrm>
            <a:off x="239843" y="1"/>
            <a:ext cx="11752288" cy="1825624"/>
          </a:xfrm>
        </p:spPr>
        <p:txBody>
          <a:bodyPr>
            <a:normAutofit/>
          </a:bodyPr>
          <a:lstStyle/>
          <a:p>
            <a:r>
              <a:rPr lang="en-US" sz="3600" dirty="0"/>
              <a:t>R1 is attempting to steal 2nd base when the batter interferes with the catcher. The following ruling is correct:	</a:t>
            </a:r>
            <a:endParaRPr lang="en-US" dirty="0"/>
          </a:p>
        </p:txBody>
      </p:sp>
      <p:sp>
        <p:nvSpPr>
          <p:cNvPr id="3" name="Content Placeholder 2">
            <a:extLst>
              <a:ext uri="{FF2B5EF4-FFF2-40B4-BE49-F238E27FC236}">
                <a16:creationId xmlns:a16="http://schemas.microsoft.com/office/drawing/2014/main" id="{F95469F5-7B07-FA57-8D4F-AC509F79C594}"/>
              </a:ext>
            </a:extLst>
          </p:cNvPr>
          <p:cNvSpPr>
            <a:spLocks noGrp="1"/>
          </p:cNvSpPr>
          <p:nvPr>
            <p:ph idx="1"/>
          </p:nvPr>
        </p:nvSpPr>
        <p:spPr>
          <a:xfrm>
            <a:off x="0" y="1825625"/>
            <a:ext cx="12192000" cy="5032375"/>
          </a:xfrm>
        </p:spPr>
        <p:txBody>
          <a:bodyPr>
            <a:normAutofit/>
          </a:bodyPr>
          <a:lstStyle/>
          <a:p>
            <a:pPr marL="514350" indent="-514350">
              <a:buFont typeface="+mj-lt"/>
              <a:buAutoNum type="arabicPeriod"/>
            </a:pPr>
            <a:r>
              <a:rPr lang="en-US" sz="3200" dirty="0"/>
              <a:t>If R1 is put out, the ball remains live and in play;	</a:t>
            </a:r>
          </a:p>
          <a:p>
            <a:pPr marL="514350" indent="-514350">
              <a:buFont typeface="+mj-lt"/>
              <a:buAutoNum type="arabicPeriod"/>
            </a:pPr>
            <a:r>
              <a:rPr lang="en-US" sz="3200" dirty="0"/>
              <a:t>R1 is out for the batter’s interference;	</a:t>
            </a:r>
          </a:p>
          <a:p>
            <a:pPr marL="514350" indent="-514350">
              <a:buFont typeface="+mj-lt"/>
              <a:buAutoNum type="arabicPeriod"/>
            </a:pPr>
            <a:r>
              <a:rPr lang="en-US" sz="3200" dirty="0"/>
              <a:t>The ball is dead and the batter is out;</a:t>
            </a:r>
          </a:p>
          <a:p>
            <a:pPr marL="514350" indent="-514350">
              <a:buFont typeface="+mj-lt"/>
              <a:buAutoNum type="arabicPeriod"/>
            </a:pPr>
            <a:r>
              <a:rPr lang="en-US" sz="3200" dirty="0"/>
              <a:t>The defense has the option to have either R1 or the batter called out.	</a:t>
            </a:r>
          </a:p>
          <a:p>
            <a:r>
              <a:rPr lang="en-US" sz="3200" dirty="0"/>
              <a:t>Rule 7-4-4 and Penalty	</a:t>
            </a:r>
          </a:p>
          <a:p>
            <a:r>
              <a:rPr lang="en-US" sz="3200" dirty="0"/>
              <a:t>She who interferes is out.  NFHS does not have an "option play" in this situation like NCAA does. R1 is returned to 1st base.</a:t>
            </a:r>
          </a:p>
          <a:p>
            <a:endParaRPr lang="en-US" sz="3200" dirty="0"/>
          </a:p>
        </p:txBody>
      </p:sp>
    </p:spTree>
    <p:extLst>
      <p:ext uri="{BB962C8B-B14F-4D97-AF65-F5344CB8AC3E}">
        <p14:creationId xmlns:p14="http://schemas.microsoft.com/office/powerpoint/2010/main" val="194808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3C6EC-EF4A-C79C-9AA2-9289941442A7}"/>
              </a:ext>
            </a:extLst>
          </p:cNvPr>
          <p:cNvSpPr>
            <a:spLocks noGrp="1"/>
          </p:cNvSpPr>
          <p:nvPr>
            <p:ph type="title"/>
          </p:nvPr>
        </p:nvSpPr>
        <p:spPr>
          <a:xfrm>
            <a:off x="119921" y="1"/>
            <a:ext cx="11887200" cy="1825624"/>
          </a:xfrm>
        </p:spPr>
        <p:txBody>
          <a:bodyPr>
            <a:normAutofit/>
          </a:bodyPr>
          <a:lstStyle/>
          <a:p>
            <a:r>
              <a:rPr lang="en-US" sz="3100" dirty="0"/>
              <a:t>B1 hits a ground ball to F6 and beats the throw to 1st base. However, B1 steps completely over 1st base without touching the base. F3 leaps in the air to catch the ball and comes down with the ball on 1st base.	</a:t>
            </a:r>
            <a:endParaRPr lang="en-US" dirty="0"/>
          </a:p>
        </p:txBody>
      </p:sp>
      <p:sp>
        <p:nvSpPr>
          <p:cNvPr id="3" name="Content Placeholder 2">
            <a:extLst>
              <a:ext uri="{FF2B5EF4-FFF2-40B4-BE49-F238E27FC236}">
                <a16:creationId xmlns:a16="http://schemas.microsoft.com/office/drawing/2014/main" id="{D1D2BEFF-27A6-DF88-40E2-E7152321A2E8}"/>
              </a:ext>
            </a:extLst>
          </p:cNvPr>
          <p:cNvSpPr>
            <a:spLocks noGrp="1"/>
          </p:cNvSpPr>
          <p:nvPr>
            <p:ph idx="1"/>
          </p:nvPr>
        </p:nvSpPr>
        <p:spPr>
          <a:xfrm>
            <a:off x="0" y="1825625"/>
            <a:ext cx="12192000" cy="5032374"/>
          </a:xfrm>
        </p:spPr>
        <p:txBody>
          <a:bodyPr>
            <a:normAutofit/>
          </a:bodyPr>
          <a:lstStyle/>
          <a:p>
            <a:pPr marL="514350" indent="-514350">
              <a:buFont typeface="+mj-lt"/>
              <a:buAutoNum type="arabicPeriod"/>
            </a:pPr>
            <a:r>
              <a:rPr lang="en-US" dirty="0"/>
              <a:t>The umpire will make no call;	</a:t>
            </a:r>
          </a:p>
          <a:p>
            <a:pPr marL="514350" indent="-514350">
              <a:buFont typeface="+mj-lt"/>
              <a:buAutoNum type="arabicPeriod"/>
            </a:pPr>
            <a:r>
              <a:rPr lang="en-US" dirty="0"/>
              <a:t>B1 is out if the defensive team makes a proper appeal before B1 returns to 1st base;	</a:t>
            </a:r>
          </a:p>
          <a:p>
            <a:pPr marL="514350" indent="-514350">
              <a:buFont typeface="+mj-lt"/>
              <a:buAutoNum type="arabicPeriod"/>
            </a:pPr>
            <a:r>
              <a:rPr lang="en-US" dirty="0"/>
              <a:t>The umpire will ask his or her partner for help;	</a:t>
            </a:r>
          </a:p>
          <a:p>
            <a:pPr marL="514350" indent="-514350">
              <a:buFont typeface="+mj-lt"/>
              <a:buAutoNum type="arabicPeriod"/>
            </a:pPr>
            <a:r>
              <a:rPr lang="en-US" dirty="0"/>
              <a:t>The umpire will immediately declare B1 automatically out for missing 1st base	</a:t>
            </a:r>
          </a:p>
          <a:p>
            <a:r>
              <a:rPr lang="en-US" dirty="0"/>
              <a:t>Rule 8-3-4	</a:t>
            </a:r>
          </a:p>
          <a:p>
            <a:r>
              <a:rPr lang="en-US" dirty="0"/>
              <a:t>Once the batter-runner has reached the far side of 1st base, she is considered to have touched it and the umpire will render a judgment call based on this.</a:t>
            </a:r>
          </a:p>
          <a:p>
            <a:endParaRPr lang="en-US" dirty="0"/>
          </a:p>
        </p:txBody>
      </p:sp>
    </p:spTree>
    <p:extLst>
      <p:ext uri="{BB962C8B-B14F-4D97-AF65-F5344CB8AC3E}">
        <p14:creationId xmlns:p14="http://schemas.microsoft.com/office/powerpoint/2010/main" val="1299566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968BF-4D8A-C85C-4759-0A0F5F2E28D2}"/>
              </a:ext>
            </a:extLst>
          </p:cNvPr>
          <p:cNvSpPr>
            <a:spLocks noGrp="1"/>
          </p:cNvSpPr>
          <p:nvPr>
            <p:ph type="title"/>
          </p:nvPr>
        </p:nvSpPr>
        <p:spPr/>
        <p:txBody>
          <a:bodyPr>
            <a:normAutofit fontScale="90000"/>
          </a:bodyPr>
          <a:lstStyle/>
          <a:p>
            <a:r>
              <a:rPr lang="en-US" sz="4000" dirty="0"/>
              <a:t>F2’s attempted pickoff of R1 at 1st base deflects off F3’s glove and enters dead ball area. R1 is awarded:	</a:t>
            </a:r>
            <a:endParaRPr lang="en-US" dirty="0"/>
          </a:p>
        </p:txBody>
      </p:sp>
      <p:sp>
        <p:nvSpPr>
          <p:cNvPr id="3" name="Content Placeholder 2">
            <a:extLst>
              <a:ext uri="{FF2B5EF4-FFF2-40B4-BE49-F238E27FC236}">
                <a16:creationId xmlns:a16="http://schemas.microsoft.com/office/drawing/2014/main" id="{9D9BA584-46AF-BB40-4BD8-1889E676848C}"/>
              </a:ext>
            </a:extLst>
          </p:cNvPr>
          <p:cNvSpPr>
            <a:spLocks noGrp="1"/>
          </p:cNvSpPr>
          <p:nvPr>
            <p:ph idx="1"/>
          </p:nvPr>
        </p:nvSpPr>
        <p:spPr/>
        <p:txBody>
          <a:bodyPr/>
          <a:lstStyle/>
          <a:p>
            <a:pPr marL="514350" indent="-514350">
              <a:buFont typeface="+mj-lt"/>
              <a:buAutoNum type="arabicPeriod"/>
            </a:pPr>
            <a:r>
              <a:rPr lang="en-US" dirty="0"/>
              <a:t>1st base	</a:t>
            </a:r>
          </a:p>
          <a:p>
            <a:pPr marL="514350" indent="-514350">
              <a:buFont typeface="+mj-lt"/>
              <a:buAutoNum type="arabicPeriod"/>
            </a:pPr>
            <a:r>
              <a:rPr lang="en-US" dirty="0"/>
              <a:t>2nd base	</a:t>
            </a:r>
          </a:p>
          <a:p>
            <a:pPr marL="514350" indent="-514350">
              <a:buFont typeface="+mj-lt"/>
              <a:buAutoNum type="arabicPeriod"/>
            </a:pPr>
            <a:r>
              <a:rPr lang="en-US" dirty="0"/>
              <a:t>3rd base	</a:t>
            </a:r>
          </a:p>
          <a:p>
            <a:pPr marL="514350" indent="-514350">
              <a:buFont typeface="+mj-lt"/>
              <a:buAutoNum type="arabicPeriod"/>
            </a:pPr>
            <a:r>
              <a:rPr lang="en-US" dirty="0"/>
              <a:t>Home	</a:t>
            </a:r>
          </a:p>
          <a:p>
            <a:r>
              <a:rPr lang="en-US" dirty="0"/>
              <a:t>Rule 8-4-3-e and Penalty	</a:t>
            </a:r>
          </a:p>
          <a:p>
            <a:r>
              <a:rPr lang="en-US" dirty="0"/>
              <a:t>A ball that deflects off a player's glove will result in a 2 base award, as opposed to a ball that was possessed and then dislodged. </a:t>
            </a:r>
          </a:p>
          <a:p>
            <a:endParaRPr lang="en-US" dirty="0"/>
          </a:p>
        </p:txBody>
      </p:sp>
    </p:spTree>
    <p:extLst>
      <p:ext uri="{BB962C8B-B14F-4D97-AF65-F5344CB8AC3E}">
        <p14:creationId xmlns:p14="http://schemas.microsoft.com/office/powerpoint/2010/main" val="2846106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3489-E448-430D-71D3-B1404A4BF8CA}"/>
              </a:ext>
            </a:extLst>
          </p:cNvPr>
          <p:cNvSpPr>
            <a:spLocks noGrp="1"/>
          </p:cNvSpPr>
          <p:nvPr>
            <p:ph type="title"/>
          </p:nvPr>
        </p:nvSpPr>
        <p:spPr/>
        <p:txBody>
          <a:bodyPr/>
          <a:lstStyle/>
          <a:p>
            <a:r>
              <a:rPr lang="en-US" dirty="0"/>
              <a:t>Ball four goes out of play. B1 is awarded:	</a:t>
            </a:r>
          </a:p>
        </p:txBody>
      </p:sp>
      <p:sp>
        <p:nvSpPr>
          <p:cNvPr id="3" name="Content Placeholder 2">
            <a:extLst>
              <a:ext uri="{FF2B5EF4-FFF2-40B4-BE49-F238E27FC236}">
                <a16:creationId xmlns:a16="http://schemas.microsoft.com/office/drawing/2014/main" id="{FAD652DA-6BC4-11D0-3D52-F86473F1B391}"/>
              </a:ext>
            </a:extLst>
          </p:cNvPr>
          <p:cNvSpPr>
            <a:spLocks noGrp="1"/>
          </p:cNvSpPr>
          <p:nvPr>
            <p:ph idx="1"/>
          </p:nvPr>
        </p:nvSpPr>
        <p:spPr/>
        <p:txBody>
          <a:bodyPr/>
          <a:lstStyle/>
          <a:p>
            <a:pPr marL="514350" indent="-514350">
              <a:buFont typeface="+mj-lt"/>
              <a:buAutoNum type="arabicPeriod"/>
            </a:pPr>
            <a:r>
              <a:rPr lang="en-US" dirty="0"/>
              <a:t>1st base	</a:t>
            </a:r>
          </a:p>
          <a:p>
            <a:pPr marL="514350" indent="-514350">
              <a:buFont typeface="+mj-lt"/>
              <a:buAutoNum type="arabicPeriod"/>
            </a:pPr>
            <a:r>
              <a:rPr lang="en-US" dirty="0"/>
              <a:t>2nd base	</a:t>
            </a:r>
          </a:p>
          <a:p>
            <a:pPr marL="514350" indent="-514350">
              <a:buFont typeface="+mj-lt"/>
              <a:buAutoNum type="arabicPeriod"/>
            </a:pPr>
            <a:r>
              <a:rPr lang="en-US" dirty="0"/>
              <a:t>3rd base	</a:t>
            </a:r>
          </a:p>
          <a:p>
            <a:pPr marL="514350" indent="-514350">
              <a:buFont typeface="+mj-lt"/>
              <a:buAutoNum type="arabicPeriod"/>
            </a:pPr>
            <a:r>
              <a:rPr lang="en-US" dirty="0"/>
              <a:t>Home	</a:t>
            </a:r>
          </a:p>
          <a:p>
            <a:r>
              <a:rPr lang="en-US" dirty="0"/>
              <a:t>Rule 8-1-c	</a:t>
            </a:r>
          </a:p>
          <a:p>
            <a:r>
              <a:rPr lang="en-US" dirty="0"/>
              <a:t>The batter does not get one base for the walk plus an additional base for the pitched ball going out of play. </a:t>
            </a:r>
          </a:p>
          <a:p>
            <a:endParaRPr lang="en-US" dirty="0"/>
          </a:p>
        </p:txBody>
      </p:sp>
    </p:spTree>
    <p:extLst>
      <p:ext uri="{BB962C8B-B14F-4D97-AF65-F5344CB8AC3E}">
        <p14:creationId xmlns:p14="http://schemas.microsoft.com/office/powerpoint/2010/main" val="389201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FAF18-7A01-8485-D3F0-24B476EDB4DD}"/>
              </a:ext>
            </a:extLst>
          </p:cNvPr>
          <p:cNvSpPr>
            <a:spLocks noGrp="1"/>
          </p:cNvSpPr>
          <p:nvPr>
            <p:ph type="title"/>
          </p:nvPr>
        </p:nvSpPr>
        <p:spPr/>
        <p:txBody>
          <a:bodyPr>
            <a:normAutofit fontScale="90000"/>
          </a:bodyPr>
          <a:lstStyle/>
          <a:p>
            <a:r>
              <a:rPr lang="en-US" sz="3600" dirty="0"/>
              <a:t>R2 on 2nd base. F2 commits catcher’s obstruction against B3, who misses the pitch. The penalty for catcher’s obstruction is enforced. R2 is awarded:	</a:t>
            </a:r>
            <a:endParaRPr lang="en-US" dirty="0"/>
          </a:p>
        </p:txBody>
      </p:sp>
      <p:sp>
        <p:nvSpPr>
          <p:cNvPr id="3" name="Content Placeholder 2">
            <a:extLst>
              <a:ext uri="{FF2B5EF4-FFF2-40B4-BE49-F238E27FC236}">
                <a16:creationId xmlns:a16="http://schemas.microsoft.com/office/drawing/2014/main" id="{B47BCDB4-F653-4727-8EF4-5FA3FA1508A7}"/>
              </a:ext>
            </a:extLst>
          </p:cNvPr>
          <p:cNvSpPr>
            <a:spLocks noGrp="1"/>
          </p:cNvSpPr>
          <p:nvPr>
            <p:ph idx="1"/>
          </p:nvPr>
        </p:nvSpPr>
        <p:spPr/>
        <p:txBody>
          <a:bodyPr/>
          <a:lstStyle/>
          <a:p>
            <a:pPr marL="514350" indent="-514350">
              <a:buFont typeface="+mj-lt"/>
              <a:buAutoNum type="arabicPeriod"/>
            </a:pPr>
            <a:r>
              <a:rPr lang="en-US" dirty="0"/>
              <a:t>1st base	</a:t>
            </a:r>
          </a:p>
          <a:p>
            <a:pPr marL="514350" indent="-514350">
              <a:buFont typeface="+mj-lt"/>
              <a:buAutoNum type="arabicPeriod"/>
            </a:pPr>
            <a:r>
              <a:rPr lang="en-US" dirty="0"/>
              <a:t>2nd base	</a:t>
            </a:r>
          </a:p>
          <a:p>
            <a:pPr marL="514350" indent="-514350">
              <a:buFont typeface="+mj-lt"/>
              <a:buAutoNum type="arabicPeriod"/>
            </a:pPr>
            <a:r>
              <a:rPr lang="en-US" dirty="0"/>
              <a:t>3rd base	</a:t>
            </a:r>
          </a:p>
          <a:p>
            <a:pPr marL="514350" indent="-514350">
              <a:buFont typeface="+mj-lt"/>
              <a:buAutoNum type="arabicPeriod"/>
            </a:pPr>
            <a:r>
              <a:rPr lang="en-US" dirty="0"/>
              <a:t>Home	</a:t>
            </a:r>
          </a:p>
          <a:p>
            <a:r>
              <a:rPr lang="en-US" dirty="0"/>
              <a:t>Rule 8-1-1-d-Effects-3; Casebook 8.1.1-E; Casebook 8.4.3-S	</a:t>
            </a:r>
          </a:p>
          <a:p>
            <a:r>
              <a:rPr lang="en-US" dirty="0"/>
              <a:t>When the penalty for catcher's obstruction is imposed, only runners forced to advance by way of the batter becoming a batter-runner advance.  Unforced runners remain at the base they held at the time of the pitch. </a:t>
            </a:r>
          </a:p>
          <a:p>
            <a:endParaRPr lang="en-US" dirty="0"/>
          </a:p>
        </p:txBody>
      </p:sp>
    </p:spTree>
    <p:extLst>
      <p:ext uri="{BB962C8B-B14F-4D97-AF65-F5344CB8AC3E}">
        <p14:creationId xmlns:p14="http://schemas.microsoft.com/office/powerpoint/2010/main" val="3728819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3DE3C-A4FC-4D37-816A-87B9CB647DDF}"/>
              </a:ext>
            </a:extLst>
          </p:cNvPr>
          <p:cNvSpPr>
            <a:spLocks noGrp="1"/>
          </p:cNvSpPr>
          <p:nvPr>
            <p:ph type="title"/>
          </p:nvPr>
        </p:nvSpPr>
        <p:spPr/>
        <p:txBody>
          <a:bodyPr>
            <a:normAutofit fontScale="90000"/>
          </a:bodyPr>
          <a:lstStyle/>
          <a:p>
            <a:r>
              <a:rPr lang="en-US" sz="3600" dirty="0"/>
              <a:t>A fair batted ball deflects off of the fence and strikes the fielder before going over the fence.  The batter is awarded ____.	</a:t>
            </a:r>
            <a:endParaRPr lang="en-US" dirty="0"/>
          </a:p>
        </p:txBody>
      </p:sp>
      <p:sp>
        <p:nvSpPr>
          <p:cNvPr id="3" name="Content Placeholder 2">
            <a:extLst>
              <a:ext uri="{FF2B5EF4-FFF2-40B4-BE49-F238E27FC236}">
                <a16:creationId xmlns:a16="http://schemas.microsoft.com/office/drawing/2014/main" id="{7C7509CD-DF09-FFF1-ECA2-BDF2FD134E58}"/>
              </a:ext>
            </a:extLst>
          </p:cNvPr>
          <p:cNvSpPr>
            <a:spLocks noGrp="1"/>
          </p:cNvSpPr>
          <p:nvPr>
            <p:ph idx="1"/>
          </p:nvPr>
        </p:nvSpPr>
        <p:spPr/>
        <p:txBody>
          <a:bodyPr/>
          <a:lstStyle/>
          <a:p>
            <a:pPr marL="514350" indent="-514350">
              <a:buFont typeface="+mj-lt"/>
              <a:buAutoNum type="arabicPeriod"/>
            </a:pPr>
            <a:r>
              <a:rPr lang="en-US" dirty="0"/>
              <a:t>1st base	</a:t>
            </a:r>
          </a:p>
          <a:p>
            <a:pPr marL="514350" indent="-514350">
              <a:buFont typeface="+mj-lt"/>
              <a:buAutoNum type="arabicPeriod"/>
            </a:pPr>
            <a:r>
              <a:rPr lang="en-US" dirty="0"/>
              <a:t>2nd base	</a:t>
            </a:r>
          </a:p>
          <a:p>
            <a:pPr marL="514350" indent="-514350">
              <a:buFont typeface="+mj-lt"/>
              <a:buAutoNum type="arabicPeriod"/>
            </a:pPr>
            <a:r>
              <a:rPr lang="en-US" dirty="0"/>
              <a:t>3rd base	</a:t>
            </a:r>
          </a:p>
          <a:p>
            <a:pPr marL="514350" indent="-514350">
              <a:buFont typeface="+mj-lt"/>
              <a:buAutoNum type="arabicPeriod"/>
            </a:pPr>
            <a:r>
              <a:rPr lang="en-US" dirty="0"/>
              <a:t>Home	</a:t>
            </a:r>
          </a:p>
          <a:p>
            <a:r>
              <a:rPr lang="en-US" dirty="0"/>
              <a:t>Rule 8-4-3	</a:t>
            </a:r>
          </a:p>
          <a:p>
            <a:r>
              <a:rPr lang="en-US" dirty="0"/>
              <a:t>To be a home run, the ball has to pass over the top of the fence prior to hitting an object, other than a defensive player. </a:t>
            </a:r>
          </a:p>
          <a:p>
            <a:endParaRPr lang="en-US" dirty="0"/>
          </a:p>
        </p:txBody>
      </p:sp>
    </p:spTree>
    <p:extLst>
      <p:ext uri="{BB962C8B-B14F-4D97-AF65-F5344CB8AC3E}">
        <p14:creationId xmlns:p14="http://schemas.microsoft.com/office/powerpoint/2010/main" val="2873352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3C5B9-745E-2E0F-FBD6-F2EBA4991810}"/>
              </a:ext>
            </a:extLst>
          </p:cNvPr>
          <p:cNvSpPr>
            <a:spLocks noGrp="1"/>
          </p:cNvSpPr>
          <p:nvPr>
            <p:ph type="title"/>
          </p:nvPr>
        </p:nvSpPr>
        <p:spPr/>
        <p:txBody>
          <a:bodyPr/>
          <a:lstStyle/>
          <a:p>
            <a:r>
              <a:rPr lang="en-US" sz="4000" dirty="0"/>
              <a:t>Umpires will not perform a pre-game inspection of the players' equipment.	</a:t>
            </a:r>
            <a:endParaRPr lang="en-US" dirty="0"/>
          </a:p>
        </p:txBody>
      </p:sp>
      <p:sp>
        <p:nvSpPr>
          <p:cNvPr id="3" name="Content Placeholder 2">
            <a:extLst>
              <a:ext uri="{FF2B5EF4-FFF2-40B4-BE49-F238E27FC236}">
                <a16:creationId xmlns:a16="http://schemas.microsoft.com/office/drawing/2014/main" id="{35AD2070-6C6A-DB10-E7D8-C0C3B1D6DE55}"/>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3-5-1; NYSSO Manual pg. 6	</a:t>
            </a:r>
          </a:p>
          <a:p>
            <a:r>
              <a:rPr lang="en-US" dirty="0"/>
              <a:t>Use of improper/illegal equipment will be addressed on an individual basis at the appropriate time. </a:t>
            </a:r>
          </a:p>
          <a:p>
            <a:endParaRPr lang="en-US" dirty="0"/>
          </a:p>
        </p:txBody>
      </p:sp>
    </p:spTree>
    <p:extLst>
      <p:ext uri="{BB962C8B-B14F-4D97-AF65-F5344CB8AC3E}">
        <p14:creationId xmlns:p14="http://schemas.microsoft.com/office/powerpoint/2010/main" val="3176561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0BFBE-8CD1-C4BB-9D64-6CECEDCC40FB}"/>
              </a:ext>
            </a:extLst>
          </p:cNvPr>
          <p:cNvSpPr>
            <a:spLocks noGrp="1"/>
          </p:cNvSpPr>
          <p:nvPr>
            <p:ph type="title"/>
          </p:nvPr>
        </p:nvSpPr>
        <p:spPr/>
        <p:txBody>
          <a:bodyPr>
            <a:normAutofit fontScale="90000"/>
          </a:bodyPr>
          <a:lstStyle/>
          <a:p>
            <a:r>
              <a:rPr lang="en-US" dirty="0"/>
              <a:t>The bat grip shall be 10-15 inches and may consist of plastic tape, provided it is black in color.	</a:t>
            </a:r>
          </a:p>
        </p:txBody>
      </p:sp>
      <p:sp>
        <p:nvSpPr>
          <p:cNvPr id="3" name="Content Placeholder 2">
            <a:extLst>
              <a:ext uri="{FF2B5EF4-FFF2-40B4-BE49-F238E27FC236}">
                <a16:creationId xmlns:a16="http://schemas.microsoft.com/office/drawing/2014/main" id="{B4C3E0AE-1F9E-0254-9E82-8530870383F2}"/>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1-5-2-b	</a:t>
            </a:r>
          </a:p>
          <a:p>
            <a:r>
              <a:rPr lang="en-US" dirty="0"/>
              <a:t>Only a proper bat grip is permitted.  </a:t>
            </a:r>
          </a:p>
        </p:txBody>
      </p:sp>
    </p:spTree>
    <p:extLst>
      <p:ext uri="{BB962C8B-B14F-4D97-AF65-F5344CB8AC3E}">
        <p14:creationId xmlns:p14="http://schemas.microsoft.com/office/powerpoint/2010/main" val="2748311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A6F83-6321-ACC0-AC55-289B1FB918B2}"/>
              </a:ext>
            </a:extLst>
          </p:cNvPr>
          <p:cNvSpPr>
            <a:spLocks noGrp="1"/>
          </p:cNvSpPr>
          <p:nvPr>
            <p:ph type="title"/>
          </p:nvPr>
        </p:nvSpPr>
        <p:spPr/>
        <p:txBody>
          <a:bodyPr/>
          <a:lstStyle/>
          <a:p>
            <a:r>
              <a:rPr lang="en-US" dirty="0"/>
              <a:t>An eye shield added to a mask or helmet may be tinted.	</a:t>
            </a:r>
          </a:p>
        </p:txBody>
      </p:sp>
      <p:sp>
        <p:nvSpPr>
          <p:cNvPr id="3" name="Content Placeholder 2">
            <a:extLst>
              <a:ext uri="{FF2B5EF4-FFF2-40B4-BE49-F238E27FC236}">
                <a16:creationId xmlns:a16="http://schemas.microsoft.com/office/drawing/2014/main" id="{9293D925-12EC-85F4-88D8-1F2E2002D227}"/>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1-6-7; 1-8-4	</a:t>
            </a:r>
          </a:p>
          <a:p>
            <a:r>
              <a:rPr lang="en-US" dirty="0"/>
              <a:t>It must be 100% transparent. </a:t>
            </a:r>
          </a:p>
          <a:p>
            <a:endParaRPr lang="en-US" dirty="0"/>
          </a:p>
        </p:txBody>
      </p:sp>
    </p:spTree>
    <p:extLst>
      <p:ext uri="{BB962C8B-B14F-4D97-AF65-F5344CB8AC3E}">
        <p14:creationId xmlns:p14="http://schemas.microsoft.com/office/powerpoint/2010/main" val="1505063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43B3B-CCF5-81DC-48BC-354FB82BBCC7}"/>
              </a:ext>
            </a:extLst>
          </p:cNvPr>
          <p:cNvSpPr>
            <a:spLocks noGrp="1"/>
          </p:cNvSpPr>
          <p:nvPr>
            <p:ph type="title"/>
          </p:nvPr>
        </p:nvSpPr>
        <p:spPr/>
        <p:txBody>
          <a:bodyPr/>
          <a:lstStyle/>
          <a:p>
            <a:r>
              <a:rPr lang="en-US" dirty="0"/>
              <a:t>A player may wear eye black, but is limited to a single line beneath her eye.	</a:t>
            </a:r>
          </a:p>
        </p:txBody>
      </p:sp>
      <p:sp>
        <p:nvSpPr>
          <p:cNvPr id="3" name="Content Placeholder 2">
            <a:extLst>
              <a:ext uri="{FF2B5EF4-FFF2-40B4-BE49-F238E27FC236}">
                <a16:creationId xmlns:a16="http://schemas.microsoft.com/office/drawing/2014/main" id="{C634A234-F5F8-19C9-6F00-A1D4669284BA}"/>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No rule	</a:t>
            </a:r>
          </a:p>
          <a:p>
            <a:r>
              <a:rPr lang="en-US" dirty="0"/>
              <a:t>NYSPHSAA softball has no such restriction.</a:t>
            </a:r>
          </a:p>
          <a:p>
            <a:endParaRPr lang="en-US" dirty="0"/>
          </a:p>
        </p:txBody>
      </p:sp>
    </p:spTree>
    <p:extLst>
      <p:ext uri="{BB962C8B-B14F-4D97-AF65-F5344CB8AC3E}">
        <p14:creationId xmlns:p14="http://schemas.microsoft.com/office/powerpoint/2010/main" val="210242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157FA-73E6-D799-7143-F6B25271226A}"/>
              </a:ext>
            </a:extLst>
          </p:cNvPr>
          <p:cNvSpPr>
            <a:spLocks noGrp="1"/>
          </p:cNvSpPr>
          <p:nvPr>
            <p:ph type="title"/>
          </p:nvPr>
        </p:nvSpPr>
        <p:spPr/>
        <p:txBody>
          <a:bodyPr/>
          <a:lstStyle/>
          <a:p>
            <a:pPr algn="ctr"/>
            <a:r>
              <a:rPr lang="en-US" dirty="0"/>
              <a:t>REFORMATTING</a:t>
            </a:r>
          </a:p>
        </p:txBody>
      </p:sp>
      <p:sp>
        <p:nvSpPr>
          <p:cNvPr id="4" name="Rectangle 1">
            <a:extLst>
              <a:ext uri="{FF2B5EF4-FFF2-40B4-BE49-F238E27FC236}">
                <a16:creationId xmlns:a16="http://schemas.microsoft.com/office/drawing/2014/main" id="{70B82384-E4BB-0511-17F1-822875A07915}"/>
              </a:ext>
            </a:extLst>
          </p:cNvPr>
          <p:cNvSpPr>
            <a:spLocks noGrp="1" noChangeArrowheads="1"/>
          </p:cNvSpPr>
          <p:nvPr>
            <p:ph idx="1"/>
          </p:nvPr>
        </p:nvSpPr>
        <p:spPr bwMode="auto">
          <a:xfrm>
            <a:off x="838200" y="2231581"/>
            <a:ext cx="105156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Inter"/>
              </a:rPr>
              <a:t>Rule 8: </a:t>
            </a:r>
            <a:r>
              <a:rPr kumimoji="0" lang="en-US" altLang="en-US" b="0" i="0" u="none" strike="noStrike" cap="none" normalizeH="0" baseline="0" dirty="0">
                <a:ln>
                  <a:noFill/>
                </a:ln>
                <a:solidFill>
                  <a:schemeClr val="tx1"/>
                </a:solidFill>
                <a:effectLst/>
                <a:latin typeface="Inter"/>
              </a:rPr>
              <a:t>Rule 8 has been reformatted for clarity. Changes have separated longer articles, and organized exceptions, penalties, and effects into outline format for improved comprehension.</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rPr>
            </a:br>
            <a:r>
              <a:rPr kumimoji="0" lang="en-US" altLang="en-US" b="1" i="0" u="none" strike="noStrike" cap="none" normalizeH="0" baseline="0" dirty="0">
                <a:ln>
                  <a:noFill/>
                </a:ln>
                <a:solidFill>
                  <a:srgbClr val="00205C"/>
                </a:solidFill>
                <a:effectLst/>
                <a:latin typeface="Inter"/>
              </a:rPr>
              <a:t>Ra</a:t>
            </a:r>
            <a:r>
              <a:rPr kumimoji="0" lang="en-US" altLang="en-US" b="0" i="0" u="none" strike="noStrike" cap="none" normalizeH="0" baseline="0" dirty="0">
                <a:ln>
                  <a:noFill/>
                </a:ln>
                <a:solidFill>
                  <a:schemeClr val="tx1"/>
                </a:solidFill>
                <a:effectLst/>
                <a:latin typeface="Inter"/>
              </a:rPr>
              <a:t>t</a:t>
            </a:r>
            <a:r>
              <a:rPr kumimoji="0" lang="en-US" altLang="en-US" b="1" i="0" u="none" strike="noStrike" cap="none" normalizeH="0" baseline="0" dirty="0">
                <a:ln>
                  <a:noFill/>
                </a:ln>
                <a:solidFill>
                  <a:srgbClr val="00205C"/>
                </a:solidFill>
                <a:effectLst/>
                <a:latin typeface="Inter"/>
              </a:rPr>
              <a:t>ionale: </a:t>
            </a:r>
            <a:r>
              <a:rPr kumimoji="0" lang="en-US" altLang="en-US" b="0" i="0" u="none" strike="noStrike" cap="none" normalizeH="0" baseline="0" dirty="0">
                <a:ln>
                  <a:noFill/>
                </a:ln>
                <a:solidFill>
                  <a:schemeClr val="tx1"/>
                </a:solidFill>
                <a:effectLst/>
                <a:latin typeface="Inter"/>
              </a:rPr>
              <a:t>Added article references to PENALTIES and EFFECTS, and Section 4 was separated into two sections addressing runners entitled to advance with and without liability to be put out to delineate differences.</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47042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E8245-2889-F968-202E-C655A8DDA042}"/>
              </a:ext>
            </a:extLst>
          </p:cNvPr>
          <p:cNvSpPr>
            <a:spLocks noGrp="1"/>
          </p:cNvSpPr>
          <p:nvPr>
            <p:ph type="title"/>
          </p:nvPr>
        </p:nvSpPr>
        <p:spPr/>
        <p:txBody>
          <a:bodyPr>
            <a:normAutofit fontScale="90000"/>
          </a:bodyPr>
          <a:lstStyle/>
          <a:p>
            <a:r>
              <a:rPr lang="en-US" sz="3600" dirty="0"/>
              <a:t>A fielder who catches the ball while contacting or stepping on a collapsible fence, which is completely horizontal, will not be credited with a catch.	</a:t>
            </a:r>
            <a:endParaRPr lang="en-US" dirty="0"/>
          </a:p>
        </p:txBody>
      </p:sp>
      <p:sp>
        <p:nvSpPr>
          <p:cNvPr id="3" name="Content Placeholder 2">
            <a:extLst>
              <a:ext uri="{FF2B5EF4-FFF2-40B4-BE49-F238E27FC236}">
                <a16:creationId xmlns:a16="http://schemas.microsoft.com/office/drawing/2014/main" id="{2F160D77-6AE4-2343-B969-9847807F7A04}"/>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2-9-4	</a:t>
            </a:r>
          </a:p>
          <a:p>
            <a:r>
              <a:rPr lang="en-US" dirty="0"/>
              <a:t>Although rare, this is slightly different than USA Softball, which would award a catch even if the fence was completely on the ground with the defender standing on it. </a:t>
            </a:r>
          </a:p>
          <a:p>
            <a:endParaRPr lang="en-US" dirty="0"/>
          </a:p>
        </p:txBody>
      </p:sp>
    </p:spTree>
    <p:extLst>
      <p:ext uri="{BB962C8B-B14F-4D97-AF65-F5344CB8AC3E}">
        <p14:creationId xmlns:p14="http://schemas.microsoft.com/office/powerpoint/2010/main" val="371685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DEE9-0EAB-D301-E853-710CDA80D34B}"/>
              </a:ext>
            </a:extLst>
          </p:cNvPr>
          <p:cNvSpPr>
            <a:spLocks noGrp="1"/>
          </p:cNvSpPr>
          <p:nvPr>
            <p:ph type="title"/>
          </p:nvPr>
        </p:nvSpPr>
        <p:spPr/>
        <p:txBody>
          <a:bodyPr>
            <a:normAutofit fontScale="90000"/>
          </a:bodyPr>
          <a:lstStyle/>
          <a:p>
            <a:r>
              <a:rPr lang="en-US" sz="3600" dirty="0"/>
              <a:t>A pitched ball that is entirely within the batter's box strikes the batter or her clothing. No attempt to avoid the pitch is required. However, the batter may not obviously try to get hit by the pitch. </a:t>
            </a:r>
            <a:endParaRPr lang="en-US" dirty="0"/>
          </a:p>
        </p:txBody>
      </p:sp>
      <p:sp>
        <p:nvSpPr>
          <p:cNvPr id="3" name="Content Placeholder 2">
            <a:extLst>
              <a:ext uri="{FF2B5EF4-FFF2-40B4-BE49-F238E27FC236}">
                <a16:creationId xmlns:a16="http://schemas.microsoft.com/office/drawing/2014/main" id="{D0AC8BF9-33CA-6F63-28AB-65540A134AF1}"/>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8-1-2-b	</a:t>
            </a:r>
          </a:p>
          <a:p>
            <a:r>
              <a:rPr lang="en-US" dirty="0"/>
              <a:t>A pitched ball belongs over or near home plate.  A pitched ball that is entirely within the batter's box that strikes the batter (irrespective of the ball bouncing, rolling or drilling the batter) results in a hit-by-pitch. </a:t>
            </a:r>
          </a:p>
          <a:p>
            <a:endParaRPr lang="en-US" dirty="0"/>
          </a:p>
        </p:txBody>
      </p:sp>
    </p:spTree>
    <p:extLst>
      <p:ext uri="{BB962C8B-B14F-4D97-AF65-F5344CB8AC3E}">
        <p14:creationId xmlns:p14="http://schemas.microsoft.com/office/powerpoint/2010/main" val="386243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83E56-F17A-6B1B-61D0-D72EA9D4D865}"/>
              </a:ext>
            </a:extLst>
          </p:cNvPr>
          <p:cNvSpPr>
            <a:spLocks noGrp="1"/>
          </p:cNvSpPr>
          <p:nvPr>
            <p:ph type="title"/>
          </p:nvPr>
        </p:nvSpPr>
        <p:spPr/>
        <p:txBody>
          <a:bodyPr>
            <a:normAutofit fontScale="90000"/>
          </a:bodyPr>
          <a:lstStyle/>
          <a:p>
            <a:r>
              <a:rPr lang="en-US" sz="2700" dirty="0"/>
              <a:t>In terms of the pitcher possessing the ball for look-back rule purposes, possession of the ball includes “wedging” the ball (either alone or within the mitt) between two body parts (e.g., chin and chest, forearm and ribcage)	</a:t>
            </a:r>
            <a:endParaRPr lang="en-US" dirty="0"/>
          </a:p>
        </p:txBody>
      </p:sp>
      <p:sp>
        <p:nvSpPr>
          <p:cNvPr id="3" name="Content Placeholder 2">
            <a:extLst>
              <a:ext uri="{FF2B5EF4-FFF2-40B4-BE49-F238E27FC236}">
                <a16:creationId xmlns:a16="http://schemas.microsoft.com/office/drawing/2014/main" id="{43C357C9-8360-4CD6-57FB-6E6F95E10D34}"/>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8-7-1; Casebook 8.7.1.Situation B	</a:t>
            </a:r>
          </a:p>
          <a:p>
            <a:r>
              <a:rPr lang="en-US" dirty="0"/>
              <a:t>Possession is more "liberal" and mirrors NCAA Softball </a:t>
            </a:r>
            <a:r>
              <a:rPr lang="en-US" dirty="0" err="1"/>
              <a:t>moreso</a:t>
            </a:r>
            <a:r>
              <a:rPr lang="en-US" dirty="0"/>
              <a:t> than USA Softball. </a:t>
            </a:r>
          </a:p>
          <a:p>
            <a:endParaRPr lang="en-US" dirty="0"/>
          </a:p>
        </p:txBody>
      </p:sp>
    </p:spTree>
    <p:extLst>
      <p:ext uri="{BB962C8B-B14F-4D97-AF65-F5344CB8AC3E}">
        <p14:creationId xmlns:p14="http://schemas.microsoft.com/office/powerpoint/2010/main" val="4056146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D535-76E8-A717-A0FC-F719DFA1429E}"/>
              </a:ext>
            </a:extLst>
          </p:cNvPr>
          <p:cNvSpPr>
            <a:spLocks noGrp="1"/>
          </p:cNvSpPr>
          <p:nvPr>
            <p:ph type="title"/>
          </p:nvPr>
        </p:nvSpPr>
        <p:spPr/>
        <p:txBody>
          <a:bodyPr>
            <a:normAutofit fontScale="90000"/>
          </a:bodyPr>
          <a:lstStyle/>
          <a:p>
            <a:r>
              <a:rPr lang="en-US" sz="3600" dirty="0"/>
              <a:t>Regarding appealing batting out of order after the at bat is completed and before a pitch is thrown to the next batter:	</a:t>
            </a:r>
            <a:endParaRPr lang="en-US" dirty="0"/>
          </a:p>
        </p:txBody>
      </p:sp>
      <p:sp>
        <p:nvSpPr>
          <p:cNvPr id="3" name="Content Placeholder 2">
            <a:extLst>
              <a:ext uri="{FF2B5EF4-FFF2-40B4-BE49-F238E27FC236}">
                <a16:creationId xmlns:a16="http://schemas.microsoft.com/office/drawing/2014/main" id="{E64EC38A-7D86-9D59-FBC9-F3FD0A546567}"/>
              </a:ext>
            </a:extLst>
          </p:cNvPr>
          <p:cNvSpPr>
            <a:spLocks noGrp="1"/>
          </p:cNvSpPr>
          <p:nvPr>
            <p:ph idx="1"/>
          </p:nvPr>
        </p:nvSpPr>
        <p:spPr/>
        <p:txBody>
          <a:bodyPr/>
          <a:lstStyle/>
          <a:p>
            <a:pPr marL="514350" indent="-514350">
              <a:buFont typeface="+mj-lt"/>
              <a:buAutoNum type="arabicPeriod"/>
            </a:pPr>
            <a:r>
              <a:rPr lang="en-US" dirty="0"/>
              <a:t>She who should have batted is out;	</a:t>
            </a:r>
          </a:p>
          <a:p>
            <a:pPr marL="514350" indent="-514350">
              <a:buFont typeface="+mj-lt"/>
              <a:buAutoNum type="arabicPeriod"/>
            </a:pPr>
            <a:r>
              <a:rPr lang="en-US" dirty="0"/>
              <a:t>The incorrect batter's at bat is negated;	</a:t>
            </a:r>
          </a:p>
          <a:p>
            <a:pPr marL="514350" indent="-514350">
              <a:buFont typeface="+mj-lt"/>
              <a:buAutoNum type="arabicPeriod"/>
            </a:pPr>
            <a:r>
              <a:rPr lang="en-US" dirty="0"/>
              <a:t>Any outs recorded (other than on the incorrect batter) remain;	</a:t>
            </a:r>
          </a:p>
          <a:p>
            <a:pPr marL="514350" indent="-514350">
              <a:buFont typeface="+mj-lt"/>
              <a:buAutoNum type="arabicPeriod"/>
            </a:pPr>
            <a:r>
              <a:rPr lang="en-US" dirty="0"/>
              <a:t>All of the above	</a:t>
            </a:r>
          </a:p>
          <a:p>
            <a:r>
              <a:rPr lang="en-US" dirty="0"/>
              <a:t>Rule 2-7-2; 7-1-2	</a:t>
            </a:r>
          </a:p>
          <a:p>
            <a:r>
              <a:rPr lang="en-US" dirty="0"/>
              <a:t>Batting out of order in NFHS mirrors USA Softball.</a:t>
            </a:r>
          </a:p>
          <a:p>
            <a:endParaRPr lang="en-US" dirty="0"/>
          </a:p>
        </p:txBody>
      </p:sp>
    </p:spTree>
    <p:extLst>
      <p:ext uri="{BB962C8B-B14F-4D97-AF65-F5344CB8AC3E}">
        <p14:creationId xmlns:p14="http://schemas.microsoft.com/office/powerpoint/2010/main" val="333124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FCA2-F3B9-D5F5-1C12-FE706FEA499D}"/>
              </a:ext>
            </a:extLst>
          </p:cNvPr>
          <p:cNvSpPr>
            <a:spLocks noGrp="1"/>
          </p:cNvSpPr>
          <p:nvPr>
            <p:ph type="title"/>
          </p:nvPr>
        </p:nvSpPr>
        <p:spPr/>
        <p:txBody>
          <a:bodyPr/>
          <a:lstStyle/>
          <a:p>
            <a:r>
              <a:rPr lang="en-US" dirty="0"/>
              <a:t>Regarding the look-back rule:</a:t>
            </a:r>
          </a:p>
        </p:txBody>
      </p:sp>
      <p:sp>
        <p:nvSpPr>
          <p:cNvPr id="3" name="Content Placeholder 2">
            <a:extLst>
              <a:ext uri="{FF2B5EF4-FFF2-40B4-BE49-F238E27FC236}">
                <a16:creationId xmlns:a16="http://schemas.microsoft.com/office/drawing/2014/main" id="{5219978D-AA0B-3E44-3B9F-6906CD54EEB9}"/>
              </a:ext>
            </a:extLst>
          </p:cNvPr>
          <p:cNvSpPr>
            <a:spLocks noGrp="1"/>
          </p:cNvSpPr>
          <p:nvPr>
            <p:ph idx="1"/>
          </p:nvPr>
        </p:nvSpPr>
        <p:spPr/>
        <p:txBody>
          <a:bodyPr>
            <a:normAutofit lnSpcReduction="10000"/>
          </a:bodyPr>
          <a:lstStyle/>
          <a:p>
            <a:pPr marL="514350" indent="-514350">
              <a:buFont typeface="+mj-lt"/>
              <a:buAutoNum type="arabicPeriod"/>
            </a:pPr>
            <a:r>
              <a:rPr lang="en-US" dirty="0"/>
              <a:t>A runner in motion is permitted to stop once, then immediately continue or retreat non-stop;	</a:t>
            </a:r>
          </a:p>
          <a:p>
            <a:pPr marL="514350" indent="-514350">
              <a:buFont typeface="+mj-lt"/>
              <a:buAutoNum type="arabicPeriod"/>
            </a:pPr>
            <a:r>
              <a:rPr lang="en-US" dirty="0"/>
              <a:t>A runner not in motion must immediately proceed to the next base or retreat to the previous base non-stop;</a:t>
            </a:r>
          </a:p>
          <a:p>
            <a:pPr marL="514350" indent="-514350">
              <a:buFont typeface="+mj-lt"/>
              <a:buAutoNum type="arabicPeriod"/>
            </a:pPr>
            <a:r>
              <a:rPr lang="en-US" dirty="0"/>
              <a:t>Umpires are required to implement "Wheel Play" mechanics when the batter walks with R3 on 3rd base;	</a:t>
            </a:r>
          </a:p>
          <a:p>
            <a:pPr marL="514350" indent="-514350">
              <a:buFont typeface="+mj-lt"/>
              <a:buAutoNum type="arabicPeriod"/>
            </a:pPr>
            <a:r>
              <a:rPr lang="en-US" dirty="0"/>
              <a:t>All of the above	</a:t>
            </a:r>
          </a:p>
          <a:p>
            <a:r>
              <a:rPr lang="en-US" dirty="0"/>
              <a:t>Rule 8-7-1; NYSSO Manual pg. 41	</a:t>
            </a:r>
          </a:p>
          <a:p>
            <a:r>
              <a:rPr lang="en-US" dirty="0"/>
              <a:t>Proper enforcement requires both rules knowledge and runner responsibility.</a:t>
            </a:r>
          </a:p>
          <a:p>
            <a:endParaRPr lang="en-US" dirty="0"/>
          </a:p>
        </p:txBody>
      </p:sp>
    </p:spTree>
    <p:extLst>
      <p:ext uri="{BB962C8B-B14F-4D97-AF65-F5344CB8AC3E}">
        <p14:creationId xmlns:p14="http://schemas.microsoft.com/office/powerpoint/2010/main" val="155500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D054-7380-3A4B-512B-B213A4781A02}"/>
              </a:ext>
            </a:extLst>
          </p:cNvPr>
          <p:cNvSpPr>
            <a:spLocks noGrp="1"/>
          </p:cNvSpPr>
          <p:nvPr>
            <p:ph type="title"/>
          </p:nvPr>
        </p:nvSpPr>
        <p:spPr/>
        <p:txBody>
          <a:bodyPr>
            <a:normAutofit fontScale="90000"/>
          </a:bodyPr>
          <a:lstStyle/>
          <a:p>
            <a:r>
              <a:rPr lang="en-US" sz="3600" dirty="0"/>
              <a:t>In a single umpire game, the umpire is permitted to work behind the pitcher rather than behind home plate where the umpire belongs. 	</a:t>
            </a:r>
            <a:endParaRPr lang="en-US" dirty="0"/>
          </a:p>
        </p:txBody>
      </p:sp>
      <p:sp>
        <p:nvSpPr>
          <p:cNvPr id="3" name="Content Placeholder 2">
            <a:extLst>
              <a:ext uri="{FF2B5EF4-FFF2-40B4-BE49-F238E27FC236}">
                <a16:creationId xmlns:a16="http://schemas.microsoft.com/office/drawing/2014/main" id="{754D693A-AFF8-E745-2DEF-7E522A8275AD}"/>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NYSSO &amp; NYSPHSAA Directive; NYSSO Manual pg. 15; Rule 10-1	</a:t>
            </a:r>
          </a:p>
          <a:p>
            <a:r>
              <a:rPr lang="en-US" dirty="0"/>
              <a:t>NYSSO and NYSPHSAA prohibit an umpire from working inside the diamond in softball (as opposed to baseball that has 50% great distances for pitching and bases).</a:t>
            </a:r>
          </a:p>
          <a:p>
            <a:endParaRPr lang="en-US" dirty="0"/>
          </a:p>
        </p:txBody>
      </p:sp>
    </p:spTree>
    <p:extLst>
      <p:ext uri="{BB962C8B-B14F-4D97-AF65-F5344CB8AC3E}">
        <p14:creationId xmlns:p14="http://schemas.microsoft.com/office/powerpoint/2010/main" val="252785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F32E7-99B7-3678-C941-A1817C9F9D45}"/>
              </a:ext>
            </a:extLst>
          </p:cNvPr>
          <p:cNvSpPr>
            <a:spLocks noGrp="1"/>
          </p:cNvSpPr>
          <p:nvPr>
            <p:ph type="title"/>
          </p:nvPr>
        </p:nvSpPr>
        <p:spPr/>
        <p:txBody>
          <a:bodyPr/>
          <a:lstStyle/>
          <a:p>
            <a:r>
              <a:rPr lang="en-US" dirty="0"/>
              <a:t>Regarding appeal plays:	</a:t>
            </a:r>
          </a:p>
        </p:txBody>
      </p:sp>
      <p:sp>
        <p:nvSpPr>
          <p:cNvPr id="3" name="Content Placeholder 2">
            <a:extLst>
              <a:ext uri="{FF2B5EF4-FFF2-40B4-BE49-F238E27FC236}">
                <a16:creationId xmlns:a16="http://schemas.microsoft.com/office/drawing/2014/main" id="{8A634D4D-CDFD-5F03-3D49-7DA0E84C77D6}"/>
              </a:ext>
            </a:extLst>
          </p:cNvPr>
          <p:cNvSpPr>
            <a:spLocks noGrp="1"/>
          </p:cNvSpPr>
          <p:nvPr>
            <p:ph idx="1"/>
          </p:nvPr>
        </p:nvSpPr>
        <p:spPr/>
        <p:txBody>
          <a:bodyPr/>
          <a:lstStyle/>
          <a:p>
            <a:pPr marL="514350" indent="-514350">
              <a:buFont typeface="+mj-lt"/>
              <a:buAutoNum type="arabicPeriod"/>
            </a:pPr>
            <a:r>
              <a:rPr lang="en-US" dirty="0"/>
              <a:t>A checked swing is an appeal play;	</a:t>
            </a:r>
          </a:p>
          <a:p>
            <a:pPr marL="514350" indent="-514350">
              <a:buFont typeface="+mj-lt"/>
              <a:buAutoNum type="arabicPeriod"/>
            </a:pPr>
            <a:r>
              <a:rPr lang="en-US" dirty="0"/>
              <a:t>An umpire may rule on an appeal without being requested to do so by the offended team;	</a:t>
            </a:r>
          </a:p>
          <a:p>
            <a:pPr marL="514350" indent="-514350">
              <a:buFont typeface="+mj-lt"/>
              <a:buAutoNum type="arabicPeriod"/>
            </a:pPr>
            <a:r>
              <a:rPr lang="en-US" dirty="0"/>
              <a:t>Going for help on a judgment call on the bases is an appeal play;</a:t>
            </a:r>
          </a:p>
          <a:p>
            <a:pPr marL="514350" indent="-514350">
              <a:buFont typeface="+mj-lt"/>
              <a:buAutoNum type="arabicPeriod"/>
            </a:pPr>
            <a:r>
              <a:rPr lang="en-US" dirty="0"/>
              <a:t>None of the above	</a:t>
            </a:r>
          </a:p>
          <a:p>
            <a:r>
              <a:rPr lang="en-US" dirty="0"/>
              <a:t>Rule 2-1	</a:t>
            </a:r>
          </a:p>
          <a:p>
            <a:r>
              <a:rPr lang="en-US" dirty="0"/>
              <a:t>Knowing correct terminology is part of ensuring proper enforcement of rules.  </a:t>
            </a:r>
          </a:p>
          <a:p>
            <a:endParaRPr lang="en-US" dirty="0"/>
          </a:p>
        </p:txBody>
      </p:sp>
    </p:spTree>
    <p:extLst>
      <p:ext uri="{BB962C8B-B14F-4D97-AF65-F5344CB8AC3E}">
        <p14:creationId xmlns:p14="http://schemas.microsoft.com/office/powerpoint/2010/main" val="346698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EC570-C1E6-4671-46EA-FF90EF3DF59D}"/>
              </a:ext>
            </a:extLst>
          </p:cNvPr>
          <p:cNvSpPr>
            <a:spLocks noGrp="1"/>
          </p:cNvSpPr>
          <p:nvPr>
            <p:ph type="title"/>
          </p:nvPr>
        </p:nvSpPr>
        <p:spPr/>
        <p:txBody>
          <a:bodyPr/>
          <a:lstStyle/>
          <a:p>
            <a:r>
              <a:rPr lang="en-US" dirty="0"/>
              <a:t>Regarding the infield fly rule:</a:t>
            </a:r>
          </a:p>
        </p:txBody>
      </p:sp>
      <p:sp>
        <p:nvSpPr>
          <p:cNvPr id="3" name="Content Placeholder 2">
            <a:extLst>
              <a:ext uri="{FF2B5EF4-FFF2-40B4-BE49-F238E27FC236}">
                <a16:creationId xmlns:a16="http://schemas.microsoft.com/office/drawing/2014/main" id="{5AB36478-564E-39DF-06FA-BFEDBBAB8159}"/>
              </a:ext>
            </a:extLst>
          </p:cNvPr>
          <p:cNvSpPr>
            <a:spLocks noGrp="1"/>
          </p:cNvSpPr>
          <p:nvPr>
            <p:ph idx="1"/>
          </p:nvPr>
        </p:nvSpPr>
        <p:spPr/>
        <p:txBody>
          <a:bodyPr/>
          <a:lstStyle/>
          <a:p>
            <a:pPr marL="514350" indent="-514350">
              <a:buFont typeface="+mj-lt"/>
              <a:buAutoNum type="arabicPeriod"/>
            </a:pPr>
            <a:r>
              <a:rPr lang="en-US" dirty="0"/>
              <a:t>A fly ball that lands foul but then rolls fair may be an infield fly;</a:t>
            </a:r>
          </a:p>
          <a:p>
            <a:pPr marL="514350" indent="-514350">
              <a:buFont typeface="+mj-lt"/>
              <a:buAutoNum type="arabicPeriod"/>
            </a:pPr>
            <a:r>
              <a:rPr lang="en-US" dirty="0"/>
              <a:t>The level of play and athleticism of the infielders is a factor when determining ordinary effort;	</a:t>
            </a:r>
          </a:p>
          <a:p>
            <a:pPr marL="514350" indent="-514350">
              <a:buFont typeface="+mj-lt"/>
              <a:buAutoNum type="arabicPeriod"/>
            </a:pPr>
            <a:r>
              <a:rPr lang="en-US" dirty="0"/>
              <a:t>The infield fly takes precedence over an intentionally dropped ball;</a:t>
            </a:r>
          </a:p>
          <a:p>
            <a:pPr marL="514350" indent="-514350">
              <a:buFont typeface="+mj-lt"/>
              <a:buAutoNum type="arabicPeriod"/>
            </a:pPr>
            <a:r>
              <a:rPr lang="en-US" dirty="0"/>
              <a:t>All of the above	</a:t>
            </a:r>
          </a:p>
          <a:p>
            <a:r>
              <a:rPr lang="en-US" dirty="0"/>
              <a:t>Rule 2-29; 8-2-9; 8-2-10 &amp; Penalty	</a:t>
            </a:r>
          </a:p>
          <a:p>
            <a:r>
              <a:rPr lang="en-US" dirty="0"/>
              <a:t>These are basic ideas that should be kept in mind when ruling on a possible infield fly.</a:t>
            </a:r>
          </a:p>
          <a:p>
            <a:endParaRPr lang="en-US" dirty="0"/>
          </a:p>
        </p:txBody>
      </p:sp>
    </p:spTree>
    <p:extLst>
      <p:ext uri="{BB962C8B-B14F-4D97-AF65-F5344CB8AC3E}">
        <p14:creationId xmlns:p14="http://schemas.microsoft.com/office/powerpoint/2010/main" val="115020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CCB7C-12B7-7646-2562-6492A222C89A}"/>
              </a:ext>
            </a:extLst>
          </p:cNvPr>
          <p:cNvSpPr>
            <a:spLocks noGrp="1"/>
          </p:cNvSpPr>
          <p:nvPr>
            <p:ph type="title"/>
          </p:nvPr>
        </p:nvSpPr>
        <p:spPr/>
        <p:txBody>
          <a:bodyPr/>
          <a:lstStyle/>
          <a:p>
            <a:r>
              <a:rPr lang="en-US" dirty="0"/>
              <a:t>Regarding the plate umpire's positioning between innings:	</a:t>
            </a:r>
          </a:p>
        </p:txBody>
      </p:sp>
      <p:sp>
        <p:nvSpPr>
          <p:cNvPr id="3" name="Content Placeholder 2">
            <a:extLst>
              <a:ext uri="{FF2B5EF4-FFF2-40B4-BE49-F238E27FC236}">
                <a16:creationId xmlns:a16="http://schemas.microsoft.com/office/drawing/2014/main" id="{1E04C0A2-E1EE-AA25-0091-00D0B8A3471D}"/>
              </a:ext>
            </a:extLst>
          </p:cNvPr>
          <p:cNvSpPr>
            <a:spLocks noGrp="1"/>
          </p:cNvSpPr>
          <p:nvPr>
            <p:ph idx="1"/>
          </p:nvPr>
        </p:nvSpPr>
        <p:spPr/>
        <p:txBody>
          <a:bodyPr>
            <a:normAutofit fontScale="92500" lnSpcReduction="20000"/>
          </a:bodyPr>
          <a:lstStyle/>
          <a:p>
            <a:pPr marL="514350" indent="-514350">
              <a:buFont typeface="+mj-lt"/>
              <a:buAutoNum type="arabicPeriod"/>
            </a:pPr>
            <a:r>
              <a:rPr lang="en-US" dirty="0"/>
              <a:t>Stand on the 1st base line extended approximately 10 feet from home plate when the team in the 3rd base dugout is entering on defense;	</a:t>
            </a:r>
          </a:p>
          <a:p>
            <a:pPr marL="514350" indent="-514350">
              <a:buFont typeface="+mj-lt"/>
              <a:buAutoNum type="arabicPeriod"/>
            </a:pPr>
            <a:r>
              <a:rPr lang="en-US" dirty="0"/>
              <a:t>Stand on the 3rd base line extended approximately 10 feet from home plate when the team in the 1st base dugout is entering on defense;	</a:t>
            </a:r>
          </a:p>
          <a:p>
            <a:pPr marL="514350" indent="-514350">
              <a:buFont typeface="+mj-lt"/>
              <a:buAutoNum type="arabicPeriod"/>
            </a:pPr>
            <a:r>
              <a:rPr lang="en-US" dirty="0"/>
              <a:t>The positions outlined in choices "A" and "B" will allow the umpire to observe the defense warming up, while staying out of the area the on-deck batter uses to warm up;	</a:t>
            </a:r>
          </a:p>
          <a:p>
            <a:pPr marL="514350" indent="-514350">
              <a:buFont typeface="+mj-lt"/>
              <a:buAutoNum type="arabicPeriod"/>
            </a:pPr>
            <a:r>
              <a:rPr lang="en-US" dirty="0"/>
              <a:t>All of the above	</a:t>
            </a:r>
          </a:p>
          <a:p>
            <a:r>
              <a:rPr lang="en-US" dirty="0"/>
              <a:t>NYSSO Manual pg. 44	</a:t>
            </a:r>
          </a:p>
          <a:p>
            <a:r>
              <a:rPr lang="en-US" dirty="0"/>
              <a:t>Stand in the correct area and have situational awareness.  Be alert for wild pitches and line-up changes.  </a:t>
            </a:r>
          </a:p>
          <a:p>
            <a:endParaRPr lang="en-US" dirty="0"/>
          </a:p>
        </p:txBody>
      </p:sp>
    </p:spTree>
    <p:extLst>
      <p:ext uri="{BB962C8B-B14F-4D97-AF65-F5344CB8AC3E}">
        <p14:creationId xmlns:p14="http://schemas.microsoft.com/office/powerpoint/2010/main" val="240607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04642-F980-4A09-007B-5BDC0A46AA0B}"/>
              </a:ext>
            </a:extLst>
          </p:cNvPr>
          <p:cNvSpPr>
            <a:spLocks noGrp="1"/>
          </p:cNvSpPr>
          <p:nvPr>
            <p:ph type="title"/>
          </p:nvPr>
        </p:nvSpPr>
        <p:spPr/>
        <p:txBody>
          <a:bodyPr>
            <a:normAutofit fontScale="90000"/>
          </a:bodyPr>
          <a:lstStyle/>
          <a:p>
            <a:r>
              <a:rPr lang="en-US" sz="3600" dirty="0"/>
              <a:t>The penalty for an illegal pitch is a ball on the batter and all runners who are forced to advance move up one base.	</a:t>
            </a:r>
            <a:endParaRPr lang="en-US" dirty="0"/>
          </a:p>
        </p:txBody>
      </p:sp>
      <p:sp>
        <p:nvSpPr>
          <p:cNvPr id="3" name="Content Placeholder 2">
            <a:extLst>
              <a:ext uri="{FF2B5EF4-FFF2-40B4-BE49-F238E27FC236}">
                <a16:creationId xmlns:a16="http://schemas.microsoft.com/office/drawing/2014/main" id="{77ACD233-B599-9AFC-A842-FA09E76B9F21}"/>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6-2	</a:t>
            </a:r>
          </a:p>
          <a:p>
            <a:r>
              <a:rPr lang="en-US" dirty="0"/>
              <a:t>Automatic advancement of runners is not part of the illegal pitch penalty.</a:t>
            </a:r>
          </a:p>
          <a:p>
            <a:endParaRPr lang="en-US" dirty="0"/>
          </a:p>
        </p:txBody>
      </p:sp>
    </p:spTree>
    <p:extLst>
      <p:ext uri="{BB962C8B-B14F-4D97-AF65-F5344CB8AC3E}">
        <p14:creationId xmlns:p14="http://schemas.microsoft.com/office/powerpoint/2010/main" val="263972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FC0FDD-B4BC-821A-0AA8-227FA4BA2264}"/>
              </a:ext>
            </a:extLst>
          </p:cNvPr>
          <p:cNvSpPr>
            <a:spLocks noGrp="1"/>
          </p:cNvSpPr>
          <p:nvPr>
            <p:ph idx="1"/>
          </p:nvPr>
        </p:nvSpPr>
        <p:spPr>
          <a:xfrm>
            <a:off x="694063" y="749147"/>
            <a:ext cx="10659737" cy="5427816"/>
          </a:xfrm>
        </p:spPr>
        <p:txBody>
          <a:bodyPr>
            <a:normAutofit fontScale="77500" lnSpcReduction="20000"/>
          </a:bodyPr>
          <a:lstStyle/>
          <a:p>
            <a:pPr>
              <a:lnSpc>
                <a:spcPct val="120000"/>
              </a:lnSpc>
            </a:pPr>
            <a:r>
              <a:rPr lang="en-US" dirty="0"/>
              <a:t>To improve clarity and enhance the overall usability of the rules, the existing content was reorganized into a structured outline format. This new layout allows for easier navigation and better comprehension of key concepts by clearly separating topics and presenting information in a logical, accessible sequence. </a:t>
            </a:r>
          </a:p>
          <a:p>
            <a:pPr>
              <a:lnSpc>
                <a:spcPct val="120000"/>
              </a:lnSpc>
            </a:pPr>
            <a:r>
              <a:rPr lang="en-US" dirty="0"/>
              <a:t>One significant change involved dividing the original Section 8-4 into two distinct sections. </a:t>
            </a:r>
          </a:p>
          <a:p>
            <a:pPr lvl="1">
              <a:lnSpc>
                <a:spcPct val="120000"/>
              </a:lnSpc>
            </a:pPr>
            <a:r>
              <a:rPr lang="en-US" dirty="0"/>
              <a:t>Distinguishes between situations in which runners are entitled to advance without liability to be put out and those where they advance with liability. </a:t>
            </a:r>
          </a:p>
          <a:p>
            <a:pPr>
              <a:lnSpc>
                <a:spcPct val="120000"/>
              </a:lnSpc>
            </a:pPr>
            <a:r>
              <a:rPr lang="en-US" dirty="0"/>
              <a:t>Additionally, article references were added to corresponding PENALTIES and EFFECTS. </a:t>
            </a:r>
          </a:p>
          <a:p>
            <a:pPr lvl="1">
              <a:lnSpc>
                <a:spcPct val="120000"/>
              </a:lnSpc>
            </a:pPr>
            <a:r>
              <a:rPr lang="en-US" dirty="0"/>
              <a:t>This change provides direct links between specific rule violations and their consequences, eliminating ambiguity and helping users quickly identify the appropriate rulings and applications. </a:t>
            </a:r>
          </a:p>
          <a:p>
            <a:pPr>
              <a:lnSpc>
                <a:spcPct val="120000"/>
              </a:lnSpc>
            </a:pPr>
            <a:r>
              <a:rPr lang="en-US" dirty="0"/>
              <a:t>The result is a cleaner, more intuitive rule structure that supports accurate rule enforcement and improved learning.</a:t>
            </a:r>
          </a:p>
        </p:txBody>
      </p:sp>
    </p:spTree>
    <p:extLst>
      <p:ext uri="{BB962C8B-B14F-4D97-AF65-F5344CB8AC3E}">
        <p14:creationId xmlns:p14="http://schemas.microsoft.com/office/powerpoint/2010/main" val="1775351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BBCB0-B47F-1E31-6F5E-835F97D19E90}"/>
              </a:ext>
            </a:extLst>
          </p:cNvPr>
          <p:cNvSpPr>
            <a:spLocks noGrp="1"/>
          </p:cNvSpPr>
          <p:nvPr>
            <p:ph type="title"/>
          </p:nvPr>
        </p:nvSpPr>
        <p:spPr/>
        <p:txBody>
          <a:bodyPr>
            <a:normAutofit fontScale="90000"/>
          </a:bodyPr>
          <a:lstStyle/>
          <a:p>
            <a:r>
              <a:rPr lang="en-US" sz="3600" dirty="0"/>
              <a:t>Regarding applying a foreign substance to the ball, dirt is considered a foreign substance when the game is played on an artificial field.	</a:t>
            </a:r>
            <a:endParaRPr lang="en-US" dirty="0"/>
          </a:p>
        </p:txBody>
      </p:sp>
      <p:sp>
        <p:nvSpPr>
          <p:cNvPr id="3" name="Content Placeholder 2">
            <a:extLst>
              <a:ext uri="{FF2B5EF4-FFF2-40B4-BE49-F238E27FC236}">
                <a16:creationId xmlns:a16="http://schemas.microsoft.com/office/drawing/2014/main" id="{45B81673-9CBE-457D-3BFB-73701191E684}"/>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6-2-2-a &amp; Note	</a:t>
            </a:r>
          </a:p>
          <a:p>
            <a:r>
              <a:rPr lang="en-US" dirty="0"/>
              <a:t>Dirt is not a foreign substance.  It does not need to be wiped off before going to the ball.  However, grinding the ball into dirt is not permitted. </a:t>
            </a:r>
          </a:p>
          <a:p>
            <a:endParaRPr lang="en-US" dirty="0"/>
          </a:p>
        </p:txBody>
      </p:sp>
    </p:spTree>
    <p:extLst>
      <p:ext uri="{BB962C8B-B14F-4D97-AF65-F5344CB8AC3E}">
        <p14:creationId xmlns:p14="http://schemas.microsoft.com/office/powerpoint/2010/main" val="9582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979E-FAD8-3CBF-226A-843619A7DC90}"/>
              </a:ext>
            </a:extLst>
          </p:cNvPr>
          <p:cNvSpPr>
            <a:spLocks noGrp="1"/>
          </p:cNvSpPr>
          <p:nvPr>
            <p:ph type="title"/>
          </p:nvPr>
        </p:nvSpPr>
        <p:spPr/>
        <p:txBody>
          <a:bodyPr>
            <a:normAutofit/>
          </a:bodyPr>
          <a:lstStyle/>
          <a:p>
            <a:r>
              <a:rPr lang="en-US" sz="3600" dirty="0"/>
              <a:t>When a runner's interference prevents a fielder from catching a routine fair fly ball with ordinary effort:	</a:t>
            </a:r>
            <a:endParaRPr lang="en-US" dirty="0"/>
          </a:p>
        </p:txBody>
      </p:sp>
      <p:sp>
        <p:nvSpPr>
          <p:cNvPr id="3" name="Content Placeholder 2">
            <a:extLst>
              <a:ext uri="{FF2B5EF4-FFF2-40B4-BE49-F238E27FC236}">
                <a16:creationId xmlns:a16="http://schemas.microsoft.com/office/drawing/2014/main" id="{792C8536-898A-7FA6-9392-EA2E2255AAD8}"/>
              </a:ext>
            </a:extLst>
          </p:cNvPr>
          <p:cNvSpPr>
            <a:spLocks noGrp="1"/>
          </p:cNvSpPr>
          <p:nvPr>
            <p:ph idx="1"/>
          </p:nvPr>
        </p:nvSpPr>
        <p:spPr/>
        <p:txBody>
          <a:bodyPr/>
          <a:lstStyle/>
          <a:p>
            <a:pPr marL="514350" indent="-514350">
              <a:buFont typeface="+mj-lt"/>
              <a:buAutoNum type="arabicPeriod"/>
            </a:pPr>
            <a:r>
              <a:rPr lang="en-US" dirty="0"/>
              <a:t>Only the batter is out;	</a:t>
            </a:r>
          </a:p>
          <a:p>
            <a:pPr marL="514350" indent="-514350">
              <a:buFont typeface="+mj-lt"/>
              <a:buAutoNum type="arabicPeriod"/>
            </a:pPr>
            <a:r>
              <a:rPr lang="en-US" dirty="0"/>
              <a:t>Only the runner is out;	</a:t>
            </a:r>
          </a:p>
          <a:p>
            <a:pPr marL="514350" indent="-514350">
              <a:buFont typeface="+mj-lt"/>
              <a:buAutoNum type="arabicPeriod"/>
            </a:pPr>
            <a:r>
              <a:rPr lang="en-US" dirty="0"/>
              <a:t>Only a strike is charged to the batter if the ball is foul;	</a:t>
            </a:r>
          </a:p>
          <a:p>
            <a:pPr marL="514350" indent="-514350">
              <a:buFont typeface="+mj-lt"/>
              <a:buAutoNum type="arabicPeriod"/>
            </a:pPr>
            <a:r>
              <a:rPr lang="en-US" dirty="0"/>
              <a:t>Both the runner and batter are out	</a:t>
            </a:r>
          </a:p>
          <a:p>
            <a:r>
              <a:rPr lang="en-US" dirty="0"/>
              <a:t>Rule 8-6-10	</a:t>
            </a:r>
          </a:p>
          <a:p>
            <a:r>
              <a:rPr lang="en-US" dirty="0"/>
              <a:t>However, in the case of a foul fly ball, only the interferer is out.</a:t>
            </a:r>
          </a:p>
          <a:p>
            <a:endParaRPr lang="en-US" dirty="0"/>
          </a:p>
        </p:txBody>
      </p:sp>
    </p:spTree>
    <p:extLst>
      <p:ext uri="{BB962C8B-B14F-4D97-AF65-F5344CB8AC3E}">
        <p14:creationId xmlns:p14="http://schemas.microsoft.com/office/powerpoint/2010/main" val="95722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CEFB-872E-58D9-472A-24AB8F0BD3A9}"/>
              </a:ext>
            </a:extLst>
          </p:cNvPr>
          <p:cNvSpPr>
            <a:spLocks noGrp="1"/>
          </p:cNvSpPr>
          <p:nvPr>
            <p:ph type="title"/>
          </p:nvPr>
        </p:nvSpPr>
        <p:spPr/>
        <p:txBody>
          <a:bodyPr/>
          <a:lstStyle/>
          <a:p>
            <a:r>
              <a:rPr lang="en-US" dirty="0"/>
              <a:t>The ball will remain live when:	</a:t>
            </a:r>
          </a:p>
        </p:txBody>
      </p:sp>
      <p:sp>
        <p:nvSpPr>
          <p:cNvPr id="3" name="Content Placeholder 2">
            <a:extLst>
              <a:ext uri="{FF2B5EF4-FFF2-40B4-BE49-F238E27FC236}">
                <a16:creationId xmlns:a16="http://schemas.microsoft.com/office/drawing/2014/main" id="{F3C22CBE-42F0-23BE-5FF3-A18E2ABF831B}"/>
              </a:ext>
            </a:extLst>
          </p:cNvPr>
          <p:cNvSpPr>
            <a:spLocks noGrp="1"/>
          </p:cNvSpPr>
          <p:nvPr>
            <p:ph idx="1"/>
          </p:nvPr>
        </p:nvSpPr>
        <p:spPr/>
        <p:txBody>
          <a:bodyPr>
            <a:normAutofit fontScale="92500" lnSpcReduction="20000"/>
          </a:bodyPr>
          <a:lstStyle/>
          <a:p>
            <a:pPr marL="514350" indent="-514350">
              <a:buFont typeface="+mj-lt"/>
              <a:buAutoNum type="arabicPeriod"/>
            </a:pPr>
            <a:r>
              <a:rPr lang="en-US" dirty="0"/>
              <a:t>A runner moves more than three feet out of her base path to avoid a tag;	</a:t>
            </a:r>
          </a:p>
          <a:p>
            <a:pPr marL="514350" indent="-514350">
              <a:buFont typeface="+mj-lt"/>
              <a:buAutoNum type="arabicPeriod"/>
            </a:pPr>
            <a:r>
              <a:rPr lang="en-US" dirty="0"/>
              <a:t>An offensive team member, other than another runner, physically assists the runner;	</a:t>
            </a:r>
          </a:p>
          <a:p>
            <a:pPr marL="514350" indent="-514350">
              <a:buFont typeface="+mj-lt"/>
              <a:buAutoNum type="arabicPeriod"/>
            </a:pPr>
            <a:r>
              <a:rPr lang="en-US" dirty="0"/>
              <a:t>A runner is struck by a fair batted ball after passing a fielder and no other fielder had a chance to make an out;	</a:t>
            </a:r>
          </a:p>
          <a:p>
            <a:pPr marL="514350" indent="-514350">
              <a:buFont typeface="+mj-lt"/>
              <a:buAutoNum type="arabicPeriod"/>
            </a:pPr>
            <a:r>
              <a:rPr lang="en-US" dirty="0"/>
              <a:t>All of the above	</a:t>
            </a:r>
          </a:p>
          <a:p>
            <a:r>
              <a:rPr lang="en-US" dirty="0"/>
              <a:t>Rule 8-6-1; 8-6-5; 8-8-4	</a:t>
            </a:r>
          </a:p>
          <a:p>
            <a:r>
              <a:rPr lang="en-US" dirty="0"/>
              <a:t>Offensive violations generally result in either a live or dead ball, not a delayed dead ball.  In "C," there is no violation and play continues - umpires should give a safe signal indicating they saw what happened, but there is no violation.</a:t>
            </a:r>
          </a:p>
          <a:p>
            <a:endParaRPr lang="en-US" dirty="0"/>
          </a:p>
        </p:txBody>
      </p:sp>
    </p:spTree>
    <p:extLst>
      <p:ext uri="{BB962C8B-B14F-4D97-AF65-F5344CB8AC3E}">
        <p14:creationId xmlns:p14="http://schemas.microsoft.com/office/powerpoint/2010/main" val="1667766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AC8E8-E9BA-34EB-BF19-8A235F4DA8BE}"/>
              </a:ext>
            </a:extLst>
          </p:cNvPr>
          <p:cNvSpPr>
            <a:spLocks noGrp="1"/>
          </p:cNvSpPr>
          <p:nvPr>
            <p:ph type="title"/>
          </p:nvPr>
        </p:nvSpPr>
        <p:spPr/>
        <p:txBody>
          <a:bodyPr>
            <a:normAutofit/>
          </a:bodyPr>
          <a:lstStyle/>
          <a:p>
            <a:r>
              <a:rPr lang="en-US" sz="3600" dirty="0"/>
              <a:t>When awarding bases, umpires should enforce the "one from the infield, two from the outfield" theory.	</a:t>
            </a:r>
            <a:endParaRPr lang="en-US" dirty="0"/>
          </a:p>
        </p:txBody>
      </p:sp>
      <p:sp>
        <p:nvSpPr>
          <p:cNvPr id="3" name="Content Placeholder 2">
            <a:extLst>
              <a:ext uri="{FF2B5EF4-FFF2-40B4-BE49-F238E27FC236}">
                <a16:creationId xmlns:a16="http://schemas.microsoft.com/office/drawing/2014/main" id="{EB9DAEFF-0980-823C-AB03-47DD001530D7}"/>
              </a:ext>
            </a:extLst>
          </p:cNvPr>
          <p:cNvSpPr>
            <a:spLocks noGrp="1"/>
          </p:cNvSpPr>
          <p:nvPr>
            <p:ph idx="1"/>
          </p:nvPr>
        </p:nvSpPr>
        <p:spPr/>
        <p:txBody>
          <a:bodyPr/>
          <a:lstStyle/>
          <a:p>
            <a:pPr marL="514350" indent="-514350">
              <a:buFont typeface="+mj-lt"/>
              <a:buAutoNum type="arabicPeriod"/>
            </a:pPr>
            <a:r>
              <a:rPr lang="en-US" dirty="0"/>
              <a:t>TRUE	</a:t>
            </a:r>
          </a:p>
          <a:p>
            <a:pPr marL="514350" indent="-514350">
              <a:buFont typeface="+mj-lt"/>
              <a:buAutoNum type="arabicPeriod"/>
            </a:pPr>
            <a:r>
              <a:rPr lang="en-US" dirty="0"/>
              <a:t>FALSE			</a:t>
            </a:r>
          </a:p>
          <a:p>
            <a:r>
              <a:rPr lang="en-US" dirty="0"/>
              <a:t>Rule 8-4-3-e-Effect	</a:t>
            </a:r>
          </a:p>
          <a:p>
            <a:r>
              <a:rPr lang="en-US" dirty="0"/>
              <a:t>This is a "myth" and not a softball rule (and is only minimally accurate in one instance in baseball).  Thrown balls, regardless of their origin, result in a two base award.</a:t>
            </a:r>
          </a:p>
          <a:p>
            <a:endParaRPr lang="en-US" dirty="0"/>
          </a:p>
        </p:txBody>
      </p:sp>
    </p:spTree>
    <p:extLst>
      <p:ext uri="{BB962C8B-B14F-4D97-AF65-F5344CB8AC3E}">
        <p14:creationId xmlns:p14="http://schemas.microsoft.com/office/powerpoint/2010/main" val="394648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279F2-F7C9-7B68-3B56-A1EAC1854CAE}"/>
              </a:ext>
            </a:extLst>
          </p:cNvPr>
          <p:cNvSpPr>
            <a:spLocks noGrp="1"/>
          </p:cNvSpPr>
          <p:nvPr>
            <p:ph type="title"/>
          </p:nvPr>
        </p:nvSpPr>
        <p:spPr/>
        <p:txBody>
          <a:bodyPr>
            <a:normAutofit fontScale="90000"/>
          </a:bodyPr>
          <a:lstStyle/>
          <a:p>
            <a:r>
              <a:rPr lang="en-US" sz="3100" dirty="0"/>
              <a:t>Once all play ends, the umpires should wait for the defense to return the ball to the pitcher, then the base umpire should go to his position, followed by the plate umpire returning to home plate</a:t>
            </a:r>
            <a:endParaRPr lang="en-US" dirty="0"/>
          </a:p>
        </p:txBody>
      </p:sp>
      <p:sp>
        <p:nvSpPr>
          <p:cNvPr id="3" name="Content Placeholder 2">
            <a:extLst>
              <a:ext uri="{FF2B5EF4-FFF2-40B4-BE49-F238E27FC236}">
                <a16:creationId xmlns:a16="http://schemas.microsoft.com/office/drawing/2014/main" id="{AEBF2BB3-4BDC-A810-D498-AA182E128DB2}"/>
              </a:ext>
            </a:extLst>
          </p:cNvPr>
          <p:cNvSpPr>
            <a:spLocks noGrp="1"/>
          </p:cNvSpPr>
          <p:nvPr>
            <p:ph idx="1"/>
          </p:nvPr>
        </p:nvSpPr>
        <p:spPr/>
        <p:txBody>
          <a:bodyPr/>
          <a:lstStyle/>
          <a:p>
            <a:pPr marL="514350" indent="-514350">
              <a:buFont typeface="+mj-lt"/>
              <a:buAutoNum type="arabicPeriod"/>
            </a:pPr>
            <a:r>
              <a:rPr lang="en-US" dirty="0"/>
              <a:t>TRUE</a:t>
            </a:r>
          </a:p>
          <a:p>
            <a:pPr marL="514350" indent="-514350">
              <a:buFont typeface="+mj-lt"/>
              <a:buAutoNum type="arabicPeriod"/>
            </a:pPr>
            <a:r>
              <a:rPr lang="en-US" dirty="0"/>
              <a:t>FALSE			</a:t>
            </a:r>
          </a:p>
          <a:p>
            <a:r>
              <a:rPr lang="en-US" dirty="0"/>
              <a:t>NYSSO Manual pg. 42	</a:t>
            </a:r>
          </a:p>
          <a:p>
            <a:r>
              <a:rPr lang="en-US" dirty="0"/>
              <a:t>An umpire should always be alert and paying attention to the pitcher and runner(s).  Plate umpire remains alert while the base umpire hustles back into position (not strolling around staring at his indicator). Once in position, the plate umpire can move back behind the plate.</a:t>
            </a:r>
          </a:p>
          <a:p>
            <a:endParaRPr lang="en-US" dirty="0"/>
          </a:p>
        </p:txBody>
      </p:sp>
    </p:spTree>
    <p:extLst>
      <p:ext uri="{BB962C8B-B14F-4D97-AF65-F5344CB8AC3E}">
        <p14:creationId xmlns:p14="http://schemas.microsoft.com/office/powerpoint/2010/main" val="3431224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E72DA-5723-D047-E8D2-9CEB6C418A06}"/>
              </a:ext>
            </a:extLst>
          </p:cNvPr>
          <p:cNvSpPr>
            <a:spLocks noGrp="1"/>
          </p:cNvSpPr>
          <p:nvPr>
            <p:ph type="title"/>
          </p:nvPr>
        </p:nvSpPr>
        <p:spPr>
          <a:xfrm>
            <a:off x="838200" y="1825625"/>
            <a:ext cx="10515600" cy="1325563"/>
          </a:xfrm>
        </p:spPr>
        <p:txBody>
          <a:bodyPr/>
          <a:lstStyle/>
          <a:p>
            <a:pPr algn="ctr"/>
            <a:r>
              <a:rPr lang="en-US" dirty="0"/>
              <a:t>MECHANICS</a:t>
            </a:r>
          </a:p>
        </p:txBody>
      </p:sp>
      <p:sp>
        <p:nvSpPr>
          <p:cNvPr id="3" name="Content Placeholder 2">
            <a:extLst>
              <a:ext uri="{FF2B5EF4-FFF2-40B4-BE49-F238E27FC236}">
                <a16:creationId xmlns:a16="http://schemas.microsoft.com/office/drawing/2014/main" id="{A839B756-7CCD-AB83-71E7-68F0072353D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518360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9CFE5-A31D-C4F1-534C-83E88546EA84}"/>
              </a:ext>
            </a:extLst>
          </p:cNvPr>
          <p:cNvSpPr>
            <a:spLocks noGrp="1"/>
          </p:cNvSpPr>
          <p:nvPr>
            <p:ph type="title"/>
          </p:nvPr>
        </p:nvSpPr>
        <p:spPr/>
        <p:txBody>
          <a:bodyPr/>
          <a:lstStyle/>
          <a:p>
            <a:pPr algn="ctr"/>
            <a:r>
              <a:rPr lang="en-US" dirty="0"/>
              <a:t>REGARDING PACE OF PLAY	</a:t>
            </a:r>
          </a:p>
        </p:txBody>
      </p:sp>
      <p:sp>
        <p:nvSpPr>
          <p:cNvPr id="3" name="Content Placeholder 2">
            <a:extLst>
              <a:ext uri="{FF2B5EF4-FFF2-40B4-BE49-F238E27FC236}">
                <a16:creationId xmlns:a16="http://schemas.microsoft.com/office/drawing/2014/main" id="{6B65DD58-011E-1359-39F0-B9D556C99E39}"/>
              </a:ext>
            </a:extLst>
          </p:cNvPr>
          <p:cNvSpPr>
            <a:spLocks noGrp="1"/>
          </p:cNvSpPr>
          <p:nvPr>
            <p:ph idx="1"/>
          </p:nvPr>
        </p:nvSpPr>
        <p:spPr/>
        <p:txBody>
          <a:bodyPr/>
          <a:lstStyle/>
          <a:p>
            <a:r>
              <a:rPr lang="en-US" dirty="0"/>
              <a:t>Excellent feedback throughout the state</a:t>
            </a:r>
          </a:p>
          <a:p>
            <a:pPr lvl="1"/>
            <a:r>
              <a:rPr lang="en-US" dirty="0"/>
              <a:t>Exception: The one umpiring group that elected not to enforce it</a:t>
            </a:r>
          </a:p>
          <a:p>
            <a:r>
              <a:rPr lang="en-US" dirty="0"/>
              <a:t>Umpires will </a:t>
            </a:r>
            <a:r>
              <a:rPr lang="en-US" i="1" dirty="0"/>
              <a:t>carry</a:t>
            </a:r>
            <a:r>
              <a:rPr lang="en-US" dirty="0"/>
              <a:t> a timing device and announce “30 seconds to play” after the expiration of 30 seconds between innings</a:t>
            </a:r>
          </a:p>
          <a:p>
            <a:pPr lvl="1"/>
            <a:r>
              <a:rPr lang="en-US" dirty="0"/>
              <a:t>Carry means on the belt or in the pocket</a:t>
            </a:r>
          </a:p>
          <a:p>
            <a:pPr lvl="2"/>
            <a:r>
              <a:rPr lang="en-US" dirty="0"/>
              <a:t>Not hung on a back stop</a:t>
            </a:r>
          </a:p>
          <a:p>
            <a:r>
              <a:rPr lang="en-US" dirty="0"/>
              <a:t>This is NOT optional</a:t>
            </a:r>
          </a:p>
        </p:txBody>
      </p:sp>
    </p:spTree>
    <p:extLst>
      <p:ext uri="{BB962C8B-B14F-4D97-AF65-F5344CB8AC3E}">
        <p14:creationId xmlns:p14="http://schemas.microsoft.com/office/powerpoint/2010/main" val="4229746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697C6-A017-0B1E-551D-BA6C02C31942}"/>
              </a:ext>
            </a:extLst>
          </p:cNvPr>
          <p:cNvSpPr>
            <a:spLocks noGrp="1"/>
          </p:cNvSpPr>
          <p:nvPr>
            <p:ph type="title"/>
          </p:nvPr>
        </p:nvSpPr>
        <p:spPr/>
        <p:txBody>
          <a:bodyPr/>
          <a:lstStyle/>
          <a:p>
            <a:r>
              <a:rPr lang="en-US" dirty="0"/>
              <a:t>DON’T…</a:t>
            </a:r>
          </a:p>
        </p:txBody>
      </p:sp>
      <p:sp>
        <p:nvSpPr>
          <p:cNvPr id="3" name="Content Placeholder 2">
            <a:extLst>
              <a:ext uri="{FF2B5EF4-FFF2-40B4-BE49-F238E27FC236}">
                <a16:creationId xmlns:a16="http://schemas.microsoft.com/office/drawing/2014/main" id="{899BE62F-3959-CDF3-C6B5-06FA77985F09}"/>
              </a:ext>
            </a:extLst>
          </p:cNvPr>
          <p:cNvSpPr>
            <a:spLocks noGrp="1"/>
          </p:cNvSpPr>
          <p:nvPr>
            <p:ph idx="1"/>
          </p:nvPr>
        </p:nvSpPr>
        <p:spPr/>
        <p:txBody>
          <a:bodyPr>
            <a:normAutofit lnSpcReduction="10000"/>
          </a:bodyPr>
          <a:lstStyle/>
          <a:p>
            <a:r>
              <a:rPr lang="en-US" dirty="0"/>
              <a:t>Signal fouls balls before they are, by RULE, foul</a:t>
            </a:r>
          </a:p>
          <a:p>
            <a:r>
              <a:rPr lang="en-US" dirty="0"/>
              <a:t>Do not signal obvious foul balls</a:t>
            </a:r>
          </a:p>
          <a:p>
            <a:pPr lvl="1"/>
            <a:r>
              <a:rPr lang="en-US" dirty="0"/>
              <a:t>Over the dugout, off the backstop, landing on an adjacent field</a:t>
            </a:r>
          </a:p>
          <a:p>
            <a:r>
              <a:rPr lang="en-US" dirty="0"/>
              <a:t>Give the count before the pitcher is facing you</a:t>
            </a:r>
          </a:p>
          <a:p>
            <a:r>
              <a:rPr lang="en-US" dirty="0"/>
              <a:t>Initiate conversation, even minimal, with players, coaches or spectators</a:t>
            </a:r>
          </a:p>
          <a:p>
            <a:r>
              <a:rPr lang="en-US" dirty="0"/>
              <a:t>Hop around like a rabbit cleaning bases between innings</a:t>
            </a:r>
          </a:p>
          <a:p>
            <a:r>
              <a:rPr lang="en-US" dirty="0"/>
              <a:t>Ignore pace-of-play to be a nice guy</a:t>
            </a:r>
          </a:p>
          <a:p>
            <a:r>
              <a:rPr lang="en-US" dirty="0"/>
              <a:t>Look like a rugby player wearing long sleeves under a short sleeve shirt</a:t>
            </a:r>
          </a:p>
        </p:txBody>
      </p:sp>
    </p:spTree>
    <p:extLst>
      <p:ext uri="{BB962C8B-B14F-4D97-AF65-F5344CB8AC3E}">
        <p14:creationId xmlns:p14="http://schemas.microsoft.com/office/powerpoint/2010/main" val="3698222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4A603-FBC7-1D02-1794-AEEEF8B50A6A}"/>
              </a:ext>
            </a:extLst>
          </p:cNvPr>
          <p:cNvSpPr>
            <a:spLocks noGrp="1"/>
          </p:cNvSpPr>
          <p:nvPr>
            <p:ph type="title"/>
          </p:nvPr>
        </p:nvSpPr>
        <p:spPr/>
        <p:txBody>
          <a:bodyPr/>
          <a:lstStyle/>
          <a:p>
            <a:r>
              <a:rPr lang="en-US" dirty="0"/>
              <a:t>Do</a:t>
            </a:r>
          </a:p>
        </p:txBody>
      </p:sp>
      <p:sp>
        <p:nvSpPr>
          <p:cNvPr id="3" name="Content Placeholder 2">
            <a:extLst>
              <a:ext uri="{FF2B5EF4-FFF2-40B4-BE49-F238E27FC236}">
                <a16:creationId xmlns:a16="http://schemas.microsoft.com/office/drawing/2014/main" id="{08579976-AAD5-D79A-E4B8-A284179DBE43}"/>
              </a:ext>
            </a:extLst>
          </p:cNvPr>
          <p:cNvSpPr>
            <a:spLocks noGrp="1"/>
          </p:cNvSpPr>
          <p:nvPr>
            <p:ph idx="1"/>
          </p:nvPr>
        </p:nvSpPr>
        <p:spPr/>
        <p:txBody>
          <a:bodyPr/>
          <a:lstStyle/>
          <a:p>
            <a:r>
              <a:rPr lang="en-US" dirty="0"/>
              <a:t>Conduct a professional pre-game coaches’ meeting</a:t>
            </a:r>
          </a:p>
          <a:p>
            <a:r>
              <a:rPr lang="en-US" dirty="0"/>
              <a:t>Enforce sportsmanship, even among members of the same team</a:t>
            </a:r>
          </a:p>
          <a:p>
            <a:r>
              <a:rPr lang="en-US" dirty="0"/>
              <a:t>Enforce pace-of-play, employing common sense, good judgment and thoughtful reasoning</a:t>
            </a:r>
          </a:p>
          <a:p>
            <a:r>
              <a:rPr lang="en-US" dirty="0"/>
              <a:t>Record all warnings and alert your partner as to what the warning was</a:t>
            </a:r>
          </a:p>
          <a:p>
            <a:r>
              <a:rPr lang="en-US" dirty="0"/>
              <a:t>Record all line-up changes, DP/Flex, C/R, etc. per the rulebook and manual</a:t>
            </a:r>
          </a:p>
          <a:p>
            <a:r>
              <a:rPr lang="en-US" dirty="0"/>
              <a:t>Wear the proper uniform</a:t>
            </a:r>
          </a:p>
        </p:txBody>
      </p:sp>
    </p:spTree>
    <p:extLst>
      <p:ext uri="{BB962C8B-B14F-4D97-AF65-F5344CB8AC3E}">
        <p14:creationId xmlns:p14="http://schemas.microsoft.com/office/powerpoint/2010/main" val="261164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0B94-4C0E-B814-C6D3-F6678A071C3F}"/>
              </a:ext>
            </a:extLst>
          </p:cNvPr>
          <p:cNvSpPr>
            <a:spLocks noGrp="1"/>
          </p:cNvSpPr>
          <p:nvPr>
            <p:ph type="title"/>
          </p:nvPr>
        </p:nvSpPr>
        <p:spPr/>
        <p:txBody>
          <a:bodyPr/>
          <a:lstStyle/>
          <a:p>
            <a:r>
              <a:rPr lang="en-US" dirty="0"/>
              <a:t>Do</a:t>
            </a:r>
          </a:p>
        </p:txBody>
      </p:sp>
      <p:sp>
        <p:nvSpPr>
          <p:cNvPr id="3" name="Content Placeholder 2">
            <a:extLst>
              <a:ext uri="{FF2B5EF4-FFF2-40B4-BE49-F238E27FC236}">
                <a16:creationId xmlns:a16="http://schemas.microsoft.com/office/drawing/2014/main" id="{9E3667B2-1E00-590C-B811-2485AF9F6107}"/>
              </a:ext>
            </a:extLst>
          </p:cNvPr>
          <p:cNvSpPr>
            <a:spLocks noGrp="1"/>
          </p:cNvSpPr>
          <p:nvPr>
            <p:ph idx="1"/>
          </p:nvPr>
        </p:nvSpPr>
        <p:spPr/>
        <p:txBody>
          <a:bodyPr/>
          <a:lstStyle/>
          <a:p>
            <a:r>
              <a:rPr lang="en-US" dirty="0"/>
              <a:t>Use proper “after the play is over” mechanics</a:t>
            </a:r>
          </a:p>
          <a:p>
            <a:r>
              <a:rPr lang="en-US" dirty="0"/>
              <a:t>Enforce the illegal pitch rules</a:t>
            </a:r>
          </a:p>
          <a:p>
            <a:r>
              <a:rPr lang="en-US" dirty="0"/>
              <a:t>Secure enough game balls prior to the start of the game and make sure they are in “game ready” condition</a:t>
            </a:r>
          </a:p>
          <a:p>
            <a:r>
              <a:rPr lang="en-US" dirty="0"/>
              <a:t>Ensure the head coach is present at the pre-game conference and they confirm that their players are legally and properly equipped and will remain so for the entirety of the game</a:t>
            </a:r>
          </a:p>
          <a:p>
            <a:r>
              <a:rPr lang="en-US" dirty="0"/>
              <a:t>Enforce the “one on deck batter” restriction, without exception, including at the start of an inning</a:t>
            </a:r>
          </a:p>
        </p:txBody>
      </p:sp>
    </p:spTree>
    <p:extLst>
      <p:ext uri="{BB962C8B-B14F-4D97-AF65-F5344CB8AC3E}">
        <p14:creationId xmlns:p14="http://schemas.microsoft.com/office/powerpoint/2010/main" val="169742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C1B6-A109-0F8F-004E-D607AC1FBB44}"/>
              </a:ext>
            </a:extLst>
          </p:cNvPr>
          <p:cNvSpPr>
            <a:spLocks noGrp="1"/>
          </p:cNvSpPr>
          <p:nvPr>
            <p:ph type="title"/>
          </p:nvPr>
        </p:nvSpPr>
        <p:spPr/>
        <p:txBody>
          <a:bodyPr/>
          <a:lstStyle/>
          <a:p>
            <a:pPr algn="ctr"/>
            <a:r>
              <a:rPr lang="en-US" dirty="0"/>
              <a:t>UMPIRE UNIFORM</a:t>
            </a:r>
          </a:p>
        </p:txBody>
      </p:sp>
      <p:sp>
        <p:nvSpPr>
          <p:cNvPr id="4" name="Rectangle 1">
            <a:extLst>
              <a:ext uri="{FF2B5EF4-FFF2-40B4-BE49-F238E27FC236}">
                <a16:creationId xmlns:a16="http://schemas.microsoft.com/office/drawing/2014/main" id="{E8831D95-9293-D560-5EB1-595F887E0AC2}"/>
              </a:ext>
            </a:extLst>
          </p:cNvPr>
          <p:cNvSpPr>
            <a:spLocks noGrp="1" noChangeArrowheads="1"/>
          </p:cNvSpPr>
          <p:nvPr>
            <p:ph idx="1"/>
          </p:nvPr>
        </p:nvSpPr>
        <p:spPr bwMode="auto">
          <a:xfrm>
            <a:off x="838201" y="2447025"/>
            <a:ext cx="1051560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0000"/>
                </a:solidFill>
                <a:effectLst/>
                <a:latin typeface="Inter"/>
              </a:rPr>
              <a:t>10-4-2</a:t>
            </a:r>
            <a:r>
              <a:rPr kumimoji="0" lang="en-US" altLang="en-US" b="1" i="0" u="none" strike="noStrike" cap="none" normalizeH="0" baseline="0" dirty="0">
                <a:ln>
                  <a:noFill/>
                </a:ln>
                <a:solidFill>
                  <a:srgbClr val="00205C"/>
                </a:solidFill>
                <a:effectLst/>
                <a:latin typeface="Inter"/>
              </a:rPr>
              <a:t>: </a:t>
            </a:r>
            <a:r>
              <a:rPr kumimoji="0" lang="en-US" altLang="en-US" b="0" i="0" u="none" strike="noStrike" cap="none" normalizeH="0" baseline="0" dirty="0">
                <a:ln>
                  <a:noFill/>
                </a:ln>
                <a:solidFill>
                  <a:srgbClr val="00205C"/>
                </a:solidFill>
                <a:effectLst/>
                <a:latin typeface="Inter"/>
              </a:rPr>
              <a:t>Umpires have the option of wearing heather gray, charcoal gray, or navy blue slacks. Effective January 1, 2027, heather gray slacks will no longer be permitted as part of the umpire’s uniform.</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rPr>
            </a:br>
            <a:r>
              <a:rPr kumimoji="0" lang="en-US" altLang="en-US" b="1" i="0" u="none" strike="noStrike" cap="none" normalizeH="0" baseline="0" dirty="0">
                <a:ln>
                  <a:noFill/>
                </a:ln>
                <a:solidFill>
                  <a:srgbClr val="000000"/>
                </a:solidFill>
                <a:effectLst/>
                <a:latin typeface="Inter"/>
              </a:rPr>
              <a:t>Rationale: </a:t>
            </a:r>
            <a:r>
              <a:rPr kumimoji="0" lang="en-US" altLang="en-US" b="0" i="0" u="none" strike="noStrike" cap="none" normalizeH="0" baseline="0" dirty="0">
                <a:ln>
                  <a:noFill/>
                </a:ln>
                <a:solidFill>
                  <a:schemeClr val="tx1"/>
                </a:solidFill>
                <a:effectLst/>
                <a:latin typeface="Inter"/>
              </a:rPr>
              <a:t>Manufacturers have discontinued producing heather gray umpire pants. This change will assist umpires in the purchase of pants that are currently being manufactured.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0167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D80B2-31D0-DC2A-EC02-A3B3D06D90F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13CAC2-2E65-DA1A-63D1-8B1A06C7CB72}"/>
              </a:ext>
            </a:extLst>
          </p:cNvPr>
          <p:cNvSpPr>
            <a:spLocks noGrp="1"/>
          </p:cNvSpPr>
          <p:nvPr>
            <p:ph idx="1"/>
          </p:nvPr>
        </p:nvSpPr>
        <p:spPr>
          <a:xfrm>
            <a:off x="838199" y="1825625"/>
            <a:ext cx="10707477" cy="4667250"/>
          </a:xfrm>
        </p:spPr>
        <p:txBody>
          <a:bodyPr>
            <a:normAutofit fontScale="92500" lnSpcReduction="10000"/>
          </a:bodyPr>
          <a:lstStyle/>
          <a:p>
            <a:r>
              <a:rPr lang="en-US" dirty="0"/>
              <a:t>Effective January 1, 2027, heather gray umpire pants will no longer be permitted for use, as manufacturers have discontinued their production. </a:t>
            </a:r>
          </a:p>
          <a:p>
            <a:r>
              <a:rPr lang="en-US" dirty="0"/>
              <a:t>This update reflects a practical shift to ensure that umpires can purchase and wear uniform pants that are currently being manufactured and readily available through suppliers. </a:t>
            </a:r>
          </a:p>
          <a:p>
            <a:r>
              <a:rPr lang="en-US" dirty="0"/>
              <a:t>Moving forward, umpires will be expected to wear pants in either charcoal gray or navy, both of which are actively produced and supported by major manufacturers. The transition to these colors—particularly charcoal gray—provides consistency in appearance while allowing state associations and officials to align with what is accessible in the current marketplace. </a:t>
            </a:r>
          </a:p>
          <a:p>
            <a:r>
              <a:rPr lang="en-US" dirty="0"/>
              <a:t>Pants in either heather or charcoal gray will be legal until January 1, 2027, when charcoal pants will be required.</a:t>
            </a:r>
          </a:p>
        </p:txBody>
      </p:sp>
    </p:spTree>
    <p:extLst>
      <p:ext uri="{BB962C8B-B14F-4D97-AF65-F5344CB8AC3E}">
        <p14:creationId xmlns:p14="http://schemas.microsoft.com/office/powerpoint/2010/main" val="768285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32304-1130-59F8-0A0B-7EF3B20930D0}"/>
              </a:ext>
            </a:extLst>
          </p:cNvPr>
          <p:cNvSpPr>
            <a:spLocks noGrp="1"/>
          </p:cNvSpPr>
          <p:nvPr>
            <p:ph type="title"/>
          </p:nvPr>
        </p:nvSpPr>
        <p:spPr>
          <a:xfrm>
            <a:off x="838200" y="2103437"/>
            <a:ext cx="10515600" cy="1325563"/>
          </a:xfrm>
        </p:spPr>
        <p:txBody>
          <a:bodyPr/>
          <a:lstStyle/>
          <a:p>
            <a:pPr algn="ctr"/>
            <a:r>
              <a:rPr lang="en-US" dirty="0"/>
              <a:t>POINTS OF EMPHASIS</a:t>
            </a:r>
          </a:p>
        </p:txBody>
      </p:sp>
      <p:sp>
        <p:nvSpPr>
          <p:cNvPr id="3" name="Content Placeholder 2">
            <a:extLst>
              <a:ext uri="{FF2B5EF4-FFF2-40B4-BE49-F238E27FC236}">
                <a16:creationId xmlns:a16="http://schemas.microsoft.com/office/drawing/2014/main" id="{6DBEDBC2-72E4-4F6C-ECA1-B7E91E1AE8E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93380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15316</TotalTime>
  <Words>5250</Words>
  <Application>Microsoft Macintosh PowerPoint</Application>
  <PresentationFormat>Widescreen</PresentationFormat>
  <Paragraphs>374</Paragraphs>
  <Slides>69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69</vt:i4>
      </vt:variant>
    </vt:vector>
  </HeadingPairs>
  <TitlesOfParts>
    <vt:vector size="75" baseType="lpstr">
      <vt:lpstr>Aptos</vt:lpstr>
      <vt:lpstr>Aptos Display</vt:lpstr>
      <vt:lpstr>Arial</vt:lpstr>
      <vt:lpstr>Inter</vt:lpstr>
      <vt:lpstr>Office Theme</vt:lpstr>
      <vt:lpstr>Worksheet</vt:lpstr>
      <vt:lpstr>       2026 NYSSO CHIEF CLINICIAN’S  MEETING </vt:lpstr>
      <vt:lpstr>RULE CHANGES &amp; COMMENTARY</vt:lpstr>
      <vt:lpstr>RECORDING ON THE FIELD</vt:lpstr>
      <vt:lpstr>PowerPoint Presentation</vt:lpstr>
      <vt:lpstr>REFORMATTING</vt:lpstr>
      <vt:lpstr>PowerPoint Presentation</vt:lpstr>
      <vt:lpstr>UMPIRE UNIFORM</vt:lpstr>
      <vt:lpstr>PowerPoint Presentation</vt:lpstr>
      <vt:lpstr>POINTS OF EMPHASIS</vt:lpstr>
      <vt:lpstr>OBSTRUCTION</vt:lpstr>
      <vt:lpstr>PowerPoint Presentation</vt:lpstr>
      <vt:lpstr>PowerPoint Presentation</vt:lpstr>
      <vt:lpstr>PowerPoint Presentation</vt:lpstr>
      <vt:lpstr>Maintaining an Unobstructed  View of the Play</vt:lpstr>
      <vt:lpstr>PowerPoint Presentation</vt:lpstr>
      <vt:lpstr>PowerPoint Presentation</vt:lpstr>
      <vt:lpstr>PowerPoint Presentation</vt:lpstr>
      <vt:lpstr>FREQUENTLY MISSED QUESTIONS</vt:lpstr>
      <vt:lpstr>Regarding pace of play:</vt:lpstr>
      <vt:lpstr>Regarding unreported substitutions:</vt:lpstr>
      <vt:lpstr>Regarding unlisted substitutes:</vt:lpstr>
      <vt:lpstr>Regarding malicious contact by an obstructed runner: </vt:lpstr>
      <vt:lpstr>Regarding communication devices: </vt:lpstr>
      <vt:lpstr>Regarding playing shorthanded: </vt:lpstr>
      <vt:lpstr>Regarding an extra player (EP): </vt:lpstr>
      <vt:lpstr>Regarding intentional walks: </vt:lpstr>
      <vt:lpstr>Regarding the double first base: </vt:lpstr>
      <vt:lpstr>The batter is out when she contacts a pitch and any part of her foot is touching the ground outside of the batter’s box. </vt:lpstr>
      <vt:lpstr>If the DP bats for the pitcher or catcher and reaches base safely, a courtesy runner is not permitted to run for the DP, or their substitute, including the pitcher or catcher. </vt:lpstr>
      <vt:lpstr>It is not an appeal play when R1 is “doubled off” of 1st base after the pitcher catches a comeback liner. </vt:lpstr>
      <vt:lpstr>On a routine play at 1st base with no runners on base, the base umpire should always obtain an angle approximately 90° from the throw, as opposed to using 1-step fair (1SF) as required by the NYSSO manual.  </vt:lpstr>
      <vt:lpstr>The BR is out if she abandons her effort to advance to 1st base and leaves the home plate area, even if she later attempts to advance prior to entering dead ball territory. </vt:lpstr>
      <vt:lpstr>An obstructed runner is tagged out between the two bases where the obstruction occurred. The ball is now: </vt:lpstr>
      <vt:lpstr>An appeal play can never result in a force out, even when the runner was forced to the base where the appeal is occurring</vt:lpstr>
      <vt:lpstr>After the 1st inning, the pitcher and catcher are identified as the last players who physically played that position on defense.</vt:lpstr>
      <vt:lpstr>After completing her swing, B1 is struck by a pitched ball. The ball is: </vt:lpstr>
      <vt:lpstr>In NYSSO Softball, there’s shared plate/base umpire coverage for:</vt:lpstr>
      <vt:lpstr>R3 is on 3rd base and R1 is on 1st base with one out when B1 hits a fly ball to right field. When F9 catches the fly ball, R3 legally tags up and scores before R1 is retired returning to 1st base: </vt:lpstr>
      <vt:lpstr>Interference occurs: </vt:lpstr>
      <vt:lpstr>R1 is attempting to steal 2nd base when the batter interferes with the catcher. The following ruling is correct: </vt:lpstr>
      <vt:lpstr>B1 hits a ground ball to F6 and beats the throw to 1st base. However, B1 steps completely over 1st base without touching the base. F3 leaps in the air to catch the ball and comes down with the ball on 1st base. </vt:lpstr>
      <vt:lpstr>F2’s attempted pickoff of R1 at 1st base deflects off F3’s glove and enters dead ball area. R1 is awarded: </vt:lpstr>
      <vt:lpstr>Ball four goes out of play. B1 is awarded: </vt:lpstr>
      <vt:lpstr>R2 on 2nd base. F2 commits catcher’s obstruction against B3, who misses the pitch. The penalty for catcher’s obstruction is enforced. R2 is awarded: </vt:lpstr>
      <vt:lpstr>A fair batted ball deflects off of the fence and strikes the fielder before going over the fence.  The batter is awarded ____. </vt:lpstr>
      <vt:lpstr>Umpires will not perform a pre-game inspection of the players' equipment. </vt:lpstr>
      <vt:lpstr>The bat grip shall be 10-15 inches and may consist of plastic tape, provided it is black in color. </vt:lpstr>
      <vt:lpstr>An eye shield added to a mask or helmet may be tinted. </vt:lpstr>
      <vt:lpstr>A player may wear eye black, but is limited to a single line beneath her eye. </vt:lpstr>
      <vt:lpstr>A fielder who catches the ball while contacting or stepping on a collapsible fence, which is completely horizontal, will not be credited with a catch. </vt:lpstr>
      <vt:lpstr>A pitched ball that is entirely within the batter's box strikes the batter or her clothing. No attempt to avoid the pitch is required. However, the batter may not obviously try to get hit by the pitch. </vt:lpstr>
      <vt:lpstr>In terms of the pitcher possessing the ball for look-back rule purposes, possession of the ball includes “wedging” the ball (either alone or within the mitt) between two body parts (e.g., chin and chest, forearm and ribcage) </vt:lpstr>
      <vt:lpstr>Regarding appealing batting out of order after the at bat is completed and before a pitch is thrown to the next batter: </vt:lpstr>
      <vt:lpstr>Regarding the look-back rule:</vt:lpstr>
      <vt:lpstr>In a single umpire game, the umpire is permitted to work behind the pitcher rather than behind home plate where the umpire belongs.  </vt:lpstr>
      <vt:lpstr>Regarding appeal plays: </vt:lpstr>
      <vt:lpstr>Regarding the infield fly rule:</vt:lpstr>
      <vt:lpstr>Regarding the plate umpire's positioning between innings: </vt:lpstr>
      <vt:lpstr>The penalty for an illegal pitch is a ball on the batter and all runners who are forced to advance move up one base. </vt:lpstr>
      <vt:lpstr>Regarding applying a foreign substance to the ball, dirt is considered a foreign substance when the game is played on an artificial field. </vt:lpstr>
      <vt:lpstr>When a runner's interference prevents a fielder from catching a routine fair fly ball with ordinary effort: </vt:lpstr>
      <vt:lpstr>The ball will remain live when: </vt:lpstr>
      <vt:lpstr>When awarding bases, umpires should enforce the "one from the infield, two from the outfield" theory. </vt:lpstr>
      <vt:lpstr>Once all play ends, the umpires should wait for the defense to return the ball to the pitcher, then the base umpire should go to his position, followed by the plate umpire returning to home plate</vt:lpstr>
      <vt:lpstr>MECHANICS</vt:lpstr>
      <vt:lpstr>REGARDING PACE OF PLAY </vt:lpstr>
      <vt:lpstr>DON’T…</vt:lpstr>
      <vt:lpstr>Do</vt:lpstr>
      <vt:lpstr>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Bradford White</dc:creator>
  <cp:lastModifiedBy>Bradford White</cp:lastModifiedBy>
  <cp:revision>8</cp:revision>
  <dcterms:created xsi:type="dcterms:W3CDTF">2025-12-27T15:16:42Z</dcterms:created>
  <dcterms:modified xsi:type="dcterms:W3CDTF">2026-02-15T15:15:22Z</dcterms:modified>
</cp:coreProperties>
</file>