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256" r:id="rId5"/>
    <p:sldId id="259" r:id="rId6"/>
    <p:sldId id="788" r:id="rId7"/>
    <p:sldId id="789" r:id="rId8"/>
    <p:sldId id="790" r:id="rId9"/>
    <p:sldId id="791" r:id="rId10"/>
    <p:sldId id="792" r:id="rId11"/>
    <p:sldId id="793" r:id="rId12"/>
    <p:sldId id="802" r:id="rId13"/>
    <p:sldId id="803" r:id="rId14"/>
    <p:sldId id="804" r:id="rId15"/>
    <p:sldId id="798" r:id="rId16"/>
    <p:sldId id="799" r:id="rId17"/>
    <p:sldId id="800" r:id="rId18"/>
    <p:sldId id="801" r:id="rId19"/>
    <p:sldId id="794" r:id="rId20"/>
    <p:sldId id="795" r:id="rId21"/>
    <p:sldId id="805" r:id="rId22"/>
    <p:sldId id="806" r:id="rId23"/>
    <p:sldId id="807" r:id="rId24"/>
    <p:sldId id="796" r:id="rId25"/>
    <p:sldId id="797" r:id="rId26"/>
    <p:sldId id="808" r:id="rId27"/>
    <p:sldId id="809" r:id="rId28"/>
    <p:sldId id="776" r:id="rId29"/>
    <p:sldId id="784" r:id="rId30"/>
    <p:sldId id="267" r:id="rId31"/>
    <p:sldId id="786" r:id="rId32"/>
    <p:sldId id="785" r:id="rId33"/>
    <p:sldId id="832" r:id="rId34"/>
    <p:sldId id="833" r:id="rId35"/>
    <p:sldId id="828" r:id="rId36"/>
    <p:sldId id="829" r:id="rId37"/>
    <p:sldId id="830" r:id="rId38"/>
    <p:sldId id="831" r:id="rId39"/>
    <p:sldId id="810" r:id="rId40"/>
    <p:sldId id="811" r:id="rId41"/>
    <p:sldId id="812" r:id="rId42"/>
    <p:sldId id="813" r:id="rId43"/>
    <p:sldId id="814" r:id="rId44"/>
    <p:sldId id="815" r:id="rId45"/>
    <p:sldId id="816" r:id="rId46"/>
    <p:sldId id="817" r:id="rId47"/>
    <p:sldId id="818" r:id="rId48"/>
    <p:sldId id="819" r:id="rId49"/>
    <p:sldId id="820" r:id="rId50"/>
    <p:sldId id="821" r:id="rId51"/>
    <p:sldId id="822" r:id="rId52"/>
    <p:sldId id="823" r:id="rId53"/>
    <p:sldId id="824" r:id="rId54"/>
    <p:sldId id="825" r:id="rId55"/>
    <p:sldId id="826" r:id="rId56"/>
    <p:sldId id="827" r:id="rId57"/>
    <p:sldId id="285" r:id="rId58"/>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6134" autoAdjust="0"/>
  </p:normalViewPr>
  <p:slideViewPr>
    <p:cSldViewPr snapToGrid="0">
      <p:cViewPr varScale="1">
        <p:scale>
          <a:sx n="87" d="100"/>
          <a:sy n="87" d="100"/>
        </p:scale>
        <p:origin x="51" y="447"/>
      </p:cViewPr>
      <p:guideLst/>
    </p:cSldViewPr>
  </p:slideViewPr>
  <p:outlineViewPr>
    <p:cViewPr>
      <p:scale>
        <a:sx n="33" d="100"/>
        <a:sy n="33" d="100"/>
      </p:scale>
      <p:origin x="0" y="-3510"/>
    </p:cViewPr>
  </p:outlineViewPr>
  <p:notesTextViewPr>
    <p:cViewPr>
      <p:scale>
        <a:sx n="1" d="1"/>
        <a:sy n="1" d="1"/>
      </p:scale>
      <p:origin x="0" y="0"/>
    </p:cViewPr>
  </p:notesTextViewPr>
  <p:notesViewPr>
    <p:cSldViewPr snapToGrid="0">
      <p:cViewPr varScale="1">
        <p:scale>
          <a:sx n="66" d="100"/>
          <a:sy n="66" d="100"/>
        </p:scale>
        <p:origin x="366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1" y="0"/>
            <a:ext cx="3170583" cy="480389"/>
          </a:xfrm>
          <a:prstGeom prst="rect">
            <a:avLst/>
          </a:prstGeom>
        </p:spPr>
        <p:txBody>
          <a:bodyPr vert="horz" lIns="96642" tIns="48322" rIns="96642" bIns="48322"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4142962" y="0"/>
            <a:ext cx="3170583" cy="480389"/>
          </a:xfrm>
          <a:prstGeom prst="rect">
            <a:avLst/>
          </a:prstGeom>
        </p:spPr>
        <p:txBody>
          <a:bodyPr vert="horz" lIns="96642" tIns="48322" rIns="96642" bIns="48322" rtlCol="0"/>
          <a:lstStyle>
            <a:lvl1pPr algn="r" eaLnBrk="1" hangingPunct="1">
              <a:defRPr sz="1200">
                <a:latin typeface="Arial" charset="0"/>
                <a:cs typeface="Arial" charset="0"/>
              </a:defRPr>
            </a:lvl1pPr>
          </a:lstStyle>
          <a:p>
            <a:pPr>
              <a:defRPr/>
            </a:pPr>
            <a:fld id="{6C7E80D5-F1A8-4E6F-862E-E650C877881E}" type="datetimeFigureOut">
              <a:rPr lang="en-US"/>
              <a:pPr>
                <a:defRPr/>
              </a:pPr>
              <a:t>2/14/2025</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1" y="9119172"/>
            <a:ext cx="3170583" cy="480389"/>
          </a:xfrm>
          <a:prstGeom prst="rect">
            <a:avLst/>
          </a:prstGeom>
        </p:spPr>
        <p:txBody>
          <a:bodyPr vert="horz" lIns="96642" tIns="48322" rIns="96642" bIns="48322"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4142962" y="9119172"/>
            <a:ext cx="3170583" cy="480389"/>
          </a:xfrm>
          <a:prstGeom prst="rect">
            <a:avLst/>
          </a:prstGeom>
        </p:spPr>
        <p:txBody>
          <a:bodyPr vert="horz" lIns="96642" tIns="48322" rIns="96642" bIns="48322"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1" y="0"/>
            <a:ext cx="3170583" cy="480389"/>
          </a:xfrm>
          <a:prstGeom prst="rect">
            <a:avLst/>
          </a:prstGeom>
        </p:spPr>
        <p:txBody>
          <a:bodyPr vert="horz" lIns="96642" tIns="48322" rIns="96642" bIns="48322"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4142962" y="0"/>
            <a:ext cx="3170583" cy="480389"/>
          </a:xfrm>
          <a:prstGeom prst="rect">
            <a:avLst/>
          </a:prstGeom>
        </p:spPr>
        <p:txBody>
          <a:bodyPr vert="horz" lIns="96642" tIns="48322" rIns="96642" bIns="48322" rtlCol="0"/>
          <a:lstStyle>
            <a:lvl1pPr algn="r" eaLnBrk="1" hangingPunct="1">
              <a:defRPr sz="1200">
                <a:latin typeface="Arial" charset="0"/>
                <a:cs typeface="Arial" charset="0"/>
              </a:defRPr>
            </a:lvl1pPr>
          </a:lstStyle>
          <a:p>
            <a:pPr>
              <a:defRPr/>
            </a:pPr>
            <a:fld id="{5785C147-DE6E-44AF-9501-F5A9E3994E64}" type="datetimeFigureOut">
              <a:rPr lang="en-US"/>
              <a:pPr>
                <a:defRPr/>
              </a:pPr>
              <a:t>2/14/2025</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42" tIns="48322" rIns="96642" bIns="48322"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32184" y="4561226"/>
            <a:ext cx="5850834" cy="4320213"/>
          </a:xfrm>
          <a:prstGeom prst="rect">
            <a:avLst/>
          </a:prstGeom>
        </p:spPr>
        <p:txBody>
          <a:bodyPr vert="horz" lIns="96642" tIns="48322" rIns="96642" bIns="4832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1" y="9119172"/>
            <a:ext cx="3170583" cy="480389"/>
          </a:xfrm>
          <a:prstGeom prst="rect">
            <a:avLst/>
          </a:prstGeom>
        </p:spPr>
        <p:txBody>
          <a:bodyPr vert="horz" lIns="96642" tIns="48322" rIns="96642" bIns="48322"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4142962" y="9119172"/>
            <a:ext cx="3170583" cy="480389"/>
          </a:xfrm>
          <a:prstGeom prst="rect">
            <a:avLst/>
          </a:prstGeom>
        </p:spPr>
        <p:txBody>
          <a:bodyPr vert="horz" lIns="96642" tIns="48322" rIns="96642" bIns="48322"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0579" indent="-296376">
              <a:defRPr>
                <a:solidFill>
                  <a:schemeClr val="tx1"/>
                </a:solidFill>
                <a:latin typeface="Arial" panose="020B0604020202020204" pitchFamily="34" charset="0"/>
                <a:cs typeface="Arial" panose="020B0604020202020204" pitchFamily="34" charset="0"/>
              </a:defRPr>
            </a:lvl2pPr>
            <a:lvl3pPr marL="1185506" indent="-237101">
              <a:defRPr>
                <a:solidFill>
                  <a:schemeClr val="tx1"/>
                </a:solidFill>
                <a:latin typeface="Arial" panose="020B0604020202020204" pitchFamily="34" charset="0"/>
                <a:cs typeface="Arial" panose="020B0604020202020204" pitchFamily="34" charset="0"/>
              </a:defRPr>
            </a:lvl3pPr>
            <a:lvl4pPr marL="1659708" indent="-237101">
              <a:defRPr>
                <a:solidFill>
                  <a:schemeClr val="tx1"/>
                </a:solidFill>
                <a:latin typeface="Arial" panose="020B0604020202020204" pitchFamily="34" charset="0"/>
                <a:cs typeface="Arial" panose="020B0604020202020204" pitchFamily="34" charset="0"/>
              </a:defRPr>
            </a:lvl4pPr>
            <a:lvl5pPr marL="2133910" indent="-237101">
              <a:defRPr>
                <a:solidFill>
                  <a:schemeClr val="tx1"/>
                </a:solidFill>
                <a:latin typeface="Arial" panose="020B0604020202020204" pitchFamily="34" charset="0"/>
                <a:cs typeface="Arial" panose="020B0604020202020204" pitchFamily="34" charset="0"/>
              </a:defRPr>
            </a:lvl5pPr>
            <a:lvl6pPr marL="2608113"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2315"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6517"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0719"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26C04-FA7A-1C41-FFCE-C03390B6F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E2B68-CD5B-D498-000C-78F23B751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E1287-3D97-5A66-6554-D9C7AEABF4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999A3E-2503-F261-31D3-1615DB0AB24C}"/>
              </a:ext>
            </a:extLst>
          </p:cNvPr>
          <p:cNvSpPr>
            <a:spLocks noGrp="1"/>
          </p:cNvSpPr>
          <p:nvPr>
            <p:ph type="sldNum" sz="quarter" idx="5"/>
          </p:nvPr>
        </p:nvSpPr>
        <p:spPr/>
        <p:txBody>
          <a:bodyPr/>
          <a:lstStyle/>
          <a:p>
            <a:pPr>
              <a:defRPr/>
            </a:pPr>
            <a:fld id="{6666CE19-52FC-412B-A3FC-C4B1E62DF806}" type="slidenum">
              <a:rPr lang="en-US" smtClean="0"/>
              <a:pPr>
                <a:defRPr/>
              </a:pPr>
              <a:t>12</a:t>
            </a:fld>
            <a:endParaRPr lang="en-US"/>
          </a:p>
        </p:txBody>
      </p:sp>
    </p:spTree>
    <p:extLst>
      <p:ext uri="{BB962C8B-B14F-4D97-AF65-F5344CB8AC3E}">
        <p14:creationId xmlns:p14="http://schemas.microsoft.com/office/powerpoint/2010/main" val="3021417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13</a:t>
            </a:fld>
            <a:endParaRPr lang="en-US"/>
          </a:p>
        </p:txBody>
      </p:sp>
    </p:spTree>
    <p:extLst>
      <p:ext uri="{BB962C8B-B14F-4D97-AF65-F5344CB8AC3E}">
        <p14:creationId xmlns:p14="http://schemas.microsoft.com/office/powerpoint/2010/main" val="3600223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14</a:t>
            </a:fld>
            <a:endParaRPr lang="en-US"/>
          </a:p>
        </p:txBody>
      </p:sp>
    </p:spTree>
    <p:extLst>
      <p:ext uri="{BB962C8B-B14F-4D97-AF65-F5344CB8AC3E}">
        <p14:creationId xmlns:p14="http://schemas.microsoft.com/office/powerpoint/2010/main" val="332530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26C04-FA7A-1C41-FFCE-C03390B6F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E2B68-CD5B-D498-000C-78F23B751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E1287-3D97-5A66-6554-D9C7AEABF4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999A3E-2503-F261-31D3-1615DB0AB24C}"/>
              </a:ext>
            </a:extLst>
          </p:cNvPr>
          <p:cNvSpPr>
            <a:spLocks noGrp="1"/>
          </p:cNvSpPr>
          <p:nvPr>
            <p:ph type="sldNum" sz="quarter" idx="5"/>
          </p:nvPr>
        </p:nvSpPr>
        <p:spPr/>
        <p:txBody>
          <a:bodyPr/>
          <a:lstStyle/>
          <a:p>
            <a:pPr>
              <a:defRPr/>
            </a:pPr>
            <a:fld id="{6666CE19-52FC-412B-A3FC-C4B1E62DF806}" type="slidenum">
              <a:rPr lang="en-US" smtClean="0"/>
              <a:pPr>
                <a:defRPr/>
              </a:pPr>
              <a:t>16</a:t>
            </a:fld>
            <a:endParaRPr lang="en-US"/>
          </a:p>
        </p:txBody>
      </p:sp>
    </p:spTree>
    <p:extLst>
      <p:ext uri="{BB962C8B-B14F-4D97-AF65-F5344CB8AC3E}">
        <p14:creationId xmlns:p14="http://schemas.microsoft.com/office/powerpoint/2010/main" val="1742455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17</a:t>
            </a:fld>
            <a:endParaRPr lang="en-US"/>
          </a:p>
        </p:txBody>
      </p:sp>
    </p:spTree>
    <p:extLst>
      <p:ext uri="{BB962C8B-B14F-4D97-AF65-F5344CB8AC3E}">
        <p14:creationId xmlns:p14="http://schemas.microsoft.com/office/powerpoint/2010/main" val="681858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26C04-FA7A-1C41-FFCE-C03390B6F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E2B68-CD5B-D498-000C-78F23B751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E1287-3D97-5A66-6554-D9C7AEABF4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999A3E-2503-F261-31D3-1615DB0AB24C}"/>
              </a:ext>
            </a:extLst>
          </p:cNvPr>
          <p:cNvSpPr>
            <a:spLocks noGrp="1"/>
          </p:cNvSpPr>
          <p:nvPr>
            <p:ph type="sldNum" sz="quarter" idx="5"/>
          </p:nvPr>
        </p:nvSpPr>
        <p:spPr/>
        <p:txBody>
          <a:bodyPr/>
          <a:lstStyle/>
          <a:p>
            <a:pPr>
              <a:defRPr/>
            </a:pPr>
            <a:fld id="{6666CE19-52FC-412B-A3FC-C4B1E62DF806}" type="slidenum">
              <a:rPr lang="en-US" smtClean="0"/>
              <a:pPr>
                <a:defRPr/>
              </a:pPr>
              <a:t>21</a:t>
            </a:fld>
            <a:endParaRPr lang="en-US"/>
          </a:p>
        </p:txBody>
      </p:sp>
    </p:spTree>
    <p:extLst>
      <p:ext uri="{BB962C8B-B14F-4D97-AF65-F5344CB8AC3E}">
        <p14:creationId xmlns:p14="http://schemas.microsoft.com/office/powerpoint/2010/main" val="995364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22</a:t>
            </a:fld>
            <a:endParaRPr lang="en-US"/>
          </a:p>
        </p:txBody>
      </p:sp>
    </p:spTree>
    <p:extLst>
      <p:ext uri="{BB962C8B-B14F-4D97-AF65-F5344CB8AC3E}">
        <p14:creationId xmlns:p14="http://schemas.microsoft.com/office/powerpoint/2010/main" val="1994505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23</a:t>
            </a:fld>
            <a:endParaRPr lang="en-US"/>
          </a:p>
        </p:txBody>
      </p:sp>
    </p:spTree>
    <p:extLst>
      <p:ext uri="{BB962C8B-B14F-4D97-AF65-F5344CB8AC3E}">
        <p14:creationId xmlns:p14="http://schemas.microsoft.com/office/powerpoint/2010/main" val="2556588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26C04-FA7A-1C41-FFCE-C03390B6F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E2B68-CD5B-D498-000C-78F23B751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E1287-3D97-5A66-6554-D9C7AEABF4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999A3E-2503-F261-31D3-1615DB0AB24C}"/>
              </a:ext>
            </a:extLst>
          </p:cNvPr>
          <p:cNvSpPr>
            <a:spLocks noGrp="1"/>
          </p:cNvSpPr>
          <p:nvPr>
            <p:ph type="sldNum" sz="quarter" idx="5"/>
          </p:nvPr>
        </p:nvSpPr>
        <p:spPr/>
        <p:txBody>
          <a:bodyPr/>
          <a:lstStyle/>
          <a:p>
            <a:pPr>
              <a:defRPr/>
            </a:pPr>
            <a:fld id="{6666CE19-52FC-412B-A3FC-C4B1E62DF806}" type="slidenum">
              <a:rPr lang="en-US" smtClean="0"/>
              <a:pPr>
                <a:defRPr/>
              </a:pPr>
              <a:t>25</a:t>
            </a:fld>
            <a:endParaRPr lang="en-US"/>
          </a:p>
        </p:txBody>
      </p:sp>
    </p:spTree>
    <p:extLst>
      <p:ext uri="{BB962C8B-B14F-4D97-AF65-F5344CB8AC3E}">
        <p14:creationId xmlns:p14="http://schemas.microsoft.com/office/powerpoint/2010/main" val="157070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have been a number of discussions about the pace of play for NFHS Softball. Rule proposals have been submitted for various ways to enforce the timing between innings and various options to change the current rules providing different penalties if violated. After reviewing these proposals and comparing them with the current rules governing these items the NFHS Softball rules committee decided to reject the rule proposals and provide information by creating POE’s for these items. Starting with a reminder of the time between innings when it starts and highlighting that maintaining good game flow is an important aspect of the game. The next POE focused on umpires game management and how to enforce these items without being overly aggressive. This year the focus is on coaches roles in management of game flow as well as highlighting the existing timing aspects within the current rules. </a:t>
            </a:r>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26</a:t>
            </a:fld>
            <a:endParaRPr lang="en-US"/>
          </a:p>
        </p:txBody>
      </p:sp>
    </p:spTree>
    <p:extLst>
      <p:ext uri="{BB962C8B-B14F-4D97-AF65-F5344CB8AC3E}">
        <p14:creationId xmlns:p14="http://schemas.microsoft.com/office/powerpoint/2010/main" val="293761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2</a:t>
            </a:fld>
            <a:endParaRPr lang="en-US"/>
          </a:p>
        </p:txBody>
      </p:sp>
    </p:spTree>
    <p:extLst>
      <p:ext uri="{BB962C8B-B14F-4D97-AF65-F5344CB8AC3E}">
        <p14:creationId xmlns:p14="http://schemas.microsoft.com/office/powerpoint/2010/main" val="4108546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27</a:t>
            </a:fld>
            <a:endParaRPr lang="en-US"/>
          </a:p>
        </p:txBody>
      </p:sp>
    </p:spTree>
    <p:extLst>
      <p:ext uri="{BB962C8B-B14F-4D97-AF65-F5344CB8AC3E}">
        <p14:creationId xmlns:p14="http://schemas.microsoft.com/office/powerpoint/2010/main" val="2607866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26C04-FA7A-1C41-FFCE-C03390B6F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E2B68-CD5B-D498-000C-78F23B751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E1287-3D97-5A66-6554-D9C7AEABF4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999A3E-2503-F261-31D3-1615DB0AB24C}"/>
              </a:ext>
            </a:extLst>
          </p:cNvPr>
          <p:cNvSpPr>
            <a:spLocks noGrp="1"/>
          </p:cNvSpPr>
          <p:nvPr>
            <p:ph type="sldNum" sz="quarter" idx="5"/>
          </p:nvPr>
        </p:nvSpPr>
        <p:spPr/>
        <p:txBody>
          <a:bodyPr/>
          <a:lstStyle/>
          <a:p>
            <a:pPr>
              <a:defRPr/>
            </a:pPr>
            <a:fld id="{6666CE19-52FC-412B-A3FC-C4B1E62DF806}" type="slidenum">
              <a:rPr lang="en-US" smtClean="0"/>
              <a:pPr>
                <a:defRPr/>
              </a:pPr>
              <a:t>28</a:t>
            </a:fld>
            <a:endParaRPr lang="en-US"/>
          </a:p>
        </p:txBody>
      </p:sp>
    </p:spTree>
    <p:extLst>
      <p:ext uri="{BB962C8B-B14F-4D97-AF65-F5344CB8AC3E}">
        <p14:creationId xmlns:p14="http://schemas.microsoft.com/office/powerpoint/2010/main" val="4201467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have been a number of discussions about the pace of play for NFHS Softball. Rule proposals have been submitted for various ways to enforce the timing between innings and various options to change the current rules providing different penalties if violated. After reviewing these proposals and comparing them with the current rules governing these items the NFHS Softball rules committee decided to reject the rule proposals and provide information by creating POE’s for these items. Starting with a reminder of the time between innings when it starts and highlighting that maintaining good game flow is an important aspect of the game. The next POE focused on umpires game management and how to enforce these items without being overly aggressive. This year the focus is on coaches roles in management of game flow as well as highlighting the existing timing aspects within the current rules. </a:t>
            </a:r>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29</a:t>
            </a:fld>
            <a:endParaRPr lang="en-US"/>
          </a:p>
        </p:txBody>
      </p:sp>
    </p:spTree>
    <p:extLst>
      <p:ext uri="{BB962C8B-B14F-4D97-AF65-F5344CB8AC3E}">
        <p14:creationId xmlns:p14="http://schemas.microsoft.com/office/powerpoint/2010/main" val="4101371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35</a:t>
            </a:fld>
            <a:endParaRPr lang="en-US"/>
          </a:p>
        </p:txBody>
      </p:sp>
    </p:spTree>
    <p:extLst>
      <p:ext uri="{BB962C8B-B14F-4D97-AF65-F5344CB8AC3E}">
        <p14:creationId xmlns:p14="http://schemas.microsoft.com/office/powerpoint/2010/main" val="1935944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990BFD-B979-48E1-B9BD-9FF2F96ECF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42596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BA5F521-CE73-43AA-922A-F00ED92FDF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F3D76F-3DED-4468-9E15-4C69FE7BA8F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endParaRPr>
          </a:p>
        </p:txBody>
      </p:sp>
      <p:sp>
        <p:nvSpPr>
          <p:cNvPr id="37891" name="Rectangle 2">
            <a:extLst>
              <a:ext uri="{FF2B5EF4-FFF2-40B4-BE49-F238E27FC236}">
                <a16:creationId xmlns:a16="http://schemas.microsoft.com/office/drawing/2014/main" id="{5E17AA6B-7421-4571-BAC5-B58BBD4882F2}"/>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171E1772-0FA6-43D5-9E2E-71B4E013147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99818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990BFD-B979-48E1-B9BD-9FF2F96ECF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78125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6D3561-6471-4FC5-A881-5E1B44F4814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endParaRPr>
          </a:p>
        </p:txBody>
      </p:sp>
      <p:sp>
        <p:nvSpPr>
          <p:cNvPr id="41987" name="Rectangle 2">
            <a:extLst>
              <a:ext uri="{FF2B5EF4-FFF2-40B4-BE49-F238E27FC236}">
                <a16:creationId xmlns:a16="http://schemas.microsoft.com/office/drawing/2014/main"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contains several “layers” of the lineup card that can only be seen when the slide show is being viewed.</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70397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990BFD-B979-48E1-B9BD-9FF2F96ECF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6471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990BFD-B979-48E1-B9BD-9FF2F96ECF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209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26C04-FA7A-1C41-FFCE-C03390B6F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E2B68-CD5B-D498-000C-78F23B751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E1287-3D97-5A66-6554-D9C7AEABF4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999A3E-2503-F261-31D3-1615DB0AB24C}"/>
              </a:ext>
            </a:extLst>
          </p:cNvPr>
          <p:cNvSpPr>
            <a:spLocks noGrp="1"/>
          </p:cNvSpPr>
          <p:nvPr>
            <p:ph type="sldNum" sz="quarter" idx="5"/>
          </p:nvPr>
        </p:nvSpPr>
        <p:spPr/>
        <p:txBody>
          <a:bodyPr/>
          <a:lstStyle/>
          <a:p>
            <a:pPr>
              <a:defRPr/>
            </a:pPr>
            <a:fld id="{6666CE19-52FC-412B-A3FC-C4B1E62DF806}" type="slidenum">
              <a:rPr lang="en-US" smtClean="0"/>
              <a:pPr>
                <a:defRPr/>
              </a:pPr>
              <a:t>3</a:t>
            </a:fld>
            <a:endParaRPr lang="en-US"/>
          </a:p>
        </p:txBody>
      </p:sp>
    </p:spTree>
    <p:extLst>
      <p:ext uri="{BB962C8B-B14F-4D97-AF65-F5344CB8AC3E}">
        <p14:creationId xmlns:p14="http://schemas.microsoft.com/office/powerpoint/2010/main" val="3299386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990BFD-B979-48E1-B9BD-9FF2F96ECF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10149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6D3561-6471-4FC5-A881-5E1B44F4814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endParaRPr>
          </a:p>
        </p:txBody>
      </p:sp>
      <p:sp>
        <p:nvSpPr>
          <p:cNvPr id="41987" name="Rectangle 2">
            <a:extLst>
              <a:ext uri="{FF2B5EF4-FFF2-40B4-BE49-F238E27FC236}">
                <a16:creationId xmlns:a16="http://schemas.microsoft.com/office/drawing/2014/main"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06133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990BFD-B979-48E1-B9BD-9FF2F96ECF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0835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990BFD-B979-48E1-B9BD-9FF2F96ECF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2263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6D3561-6471-4FC5-A881-5E1B44F4814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endParaRPr>
          </a:p>
        </p:txBody>
      </p:sp>
      <p:sp>
        <p:nvSpPr>
          <p:cNvPr id="41987" name="Rectangle 2">
            <a:extLst>
              <a:ext uri="{FF2B5EF4-FFF2-40B4-BE49-F238E27FC236}">
                <a16:creationId xmlns:a16="http://schemas.microsoft.com/office/drawing/2014/main"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46860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990BFD-B979-48E1-B9BD-9FF2F96ECF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4788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990BFD-B979-48E1-B9BD-9FF2F96ECF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57659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6D3561-6471-4FC5-A881-5E1B44F4814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endParaRPr>
          </a:p>
        </p:txBody>
      </p:sp>
      <p:sp>
        <p:nvSpPr>
          <p:cNvPr id="41987" name="Rectangle 2">
            <a:extLst>
              <a:ext uri="{FF2B5EF4-FFF2-40B4-BE49-F238E27FC236}">
                <a16:creationId xmlns:a16="http://schemas.microsoft.com/office/drawing/2014/main"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48996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990BFD-B979-48E1-B9BD-9FF2F96ECF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7644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990BFD-B979-48E1-B9BD-9FF2F96ECF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628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4</a:t>
            </a:fld>
            <a:endParaRPr lang="en-US"/>
          </a:p>
        </p:txBody>
      </p:sp>
    </p:spTree>
    <p:extLst>
      <p:ext uri="{BB962C8B-B14F-4D97-AF65-F5344CB8AC3E}">
        <p14:creationId xmlns:p14="http://schemas.microsoft.com/office/powerpoint/2010/main" val="601788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6D3561-6471-4FC5-A881-5E1B44F4814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endParaRPr>
          </a:p>
        </p:txBody>
      </p:sp>
      <p:sp>
        <p:nvSpPr>
          <p:cNvPr id="41987" name="Rectangle 2">
            <a:extLst>
              <a:ext uri="{FF2B5EF4-FFF2-40B4-BE49-F238E27FC236}">
                <a16:creationId xmlns:a16="http://schemas.microsoft.com/office/drawing/2014/main"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244380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990BFD-B979-48E1-B9BD-9FF2F96ECF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03654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54</a:t>
            </a:fld>
            <a:endParaRPr lang="en-US"/>
          </a:p>
        </p:txBody>
      </p:sp>
    </p:spTree>
    <p:extLst>
      <p:ext uri="{BB962C8B-B14F-4D97-AF65-F5344CB8AC3E}">
        <p14:creationId xmlns:p14="http://schemas.microsoft.com/office/powerpoint/2010/main" val="336626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26C04-FA7A-1C41-FFCE-C03390B6F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E2B68-CD5B-D498-000C-78F23B751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E1287-3D97-5A66-6554-D9C7AEABF4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999A3E-2503-F261-31D3-1615DB0AB24C}"/>
              </a:ext>
            </a:extLst>
          </p:cNvPr>
          <p:cNvSpPr>
            <a:spLocks noGrp="1"/>
          </p:cNvSpPr>
          <p:nvPr>
            <p:ph type="sldNum" sz="quarter" idx="5"/>
          </p:nvPr>
        </p:nvSpPr>
        <p:spPr/>
        <p:txBody>
          <a:bodyPr/>
          <a:lstStyle/>
          <a:p>
            <a:pPr>
              <a:defRPr/>
            </a:pPr>
            <a:fld id="{6666CE19-52FC-412B-A3FC-C4B1E62DF806}" type="slidenum">
              <a:rPr lang="en-US" smtClean="0"/>
              <a:pPr>
                <a:defRPr/>
              </a:pPr>
              <a:t>5</a:t>
            </a:fld>
            <a:endParaRPr lang="en-US"/>
          </a:p>
        </p:txBody>
      </p:sp>
    </p:spTree>
    <p:extLst>
      <p:ext uri="{BB962C8B-B14F-4D97-AF65-F5344CB8AC3E}">
        <p14:creationId xmlns:p14="http://schemas.microsoft.com/office/powerpoint/2010/main" val="46833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6</a:t>
            </a:fld>
            <a:endParaRPr lang="en-US"/>
          </a:p>
        </p:txBody>
      </p:sp>
    </p:spTree>
    <p:extLst>
      <p:ext uri="{BB962C8B-B14F-4D97-AF65-F5344CB8AC3E}">
        <p14:creationId xmlns:p14="http://schemas.microsoft.com/office/powerpoint/2010/main" val="3214443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26C04-FA7A-1C41-FFCE-C03390B6F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E2B68-CD5B-D498-000C-78F23B751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E1287-3D97-5A66-6554-D9C7AEABF4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999A3E-2503-F261-31D3-1615DB0AB24C}"/>
              </a:ext>
            </a:extLst>
          </p:cNvPr>
          <p:cNvSpPr>
            <a:spLocks noGrp="1"/>
          </p:cNvSpPr>
          <p:nvPr>
            <p:ph type="sldNum" sz="quarter" idx="5"/>
          </p:nvPr>
        </p:nvSpPr>
        <p:spPr/>
        <p:txBody>
          <a:bodyPr/>
          <a:lstStyle/>
          <a:p>
            <a:pPr>
              <a:defRPr/>
            </a:pPr>
            <a:fld id="{6666CE19-52FC-412B-A3FC-C4B1E62DF806}" type="slidenum">
              <a:rPr lang="en-US" smtClean="0"/>
              <a:pPr>
                <a:defRPr/>
              </a:pPr>
              <a:t>7</a:t>
            </a:fld>
            <a:endParaRPr lang="en-US"/>
          </a:p>
        </p:txBody>
      </p:sp>
    </p:spTree>
    <p:extLst>
      <p:ext uri="{BB962C8B-B14F-4D97-AF65-F5344CB8AC3E}">
        <p14:creationId xmlns:p14="http://schemas.microsoft.com/office/powerpoint/2010/main" val="3898745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8</a:t>
            </a:fld>
            <a:endParaRPr lang="en-US"/>
          </a:p>
        </p:txBody>
      </p:sp>
    </p:spTree>
    <p:extLst>
      <p:ext uri="{BB962C8B-B14F-4D97-AF65-F5344CB8AC3E}">
        <p14:creationId xmlns:p14="http://schemas.microsoft.com/office/powerpoint/2010/main" val="60244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9</a:t>
            </a:fld>
            <a:endParaRPr lang="en-US"/>
          </a:p>
        </p:txBody>
      </p:sp>
    </p:spTree>
    <p:extLst>
      <p:ext uri="{BB962C8B-B14F-4D97-AF65-F5344CB8AC3E}">
        <p14:creationId xmlns:p14="http://schemas.microsoft.com/office/powerpoint/2010/main" val="1836680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dwhitfield@nfhs.org"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dwhitfield@nfhs.org"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A person in a white uniform holding a baseball glove">
            <a:extLst>
              <a:ext uri="{FF2B5EF4-FFF2-40B4-BE49-F238E27FC236}">
                <a16:creationId xmlns:a16="http://schemas.microsoft.com/office/drawing/2014/main" id="{C0073B48-E9F3-505E-B449-AC1DEE9DE7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13"/>
            <a:ext cx="12192000" cy="4408510"/>
          </a:xfrm>
          <a:prstGeom prst="rect">
            <a:avLst/>
          </a:prstGeom>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E918E462-302D-415E-93C9-9F7D1D1B5B8B}"/>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Rectangle 1">
            <a:extLst>
              <a:ext uri="{FF2B5EF4-FFF2-40B4-BE49-F238E27FC236}">
                <a16:creationId xmlns:a16="http://schemas.microsoft.com/office/drawing/2014/main" id="{FE1AD314-4C5A-4166-9AE6-A5360E8EBDC9}"/>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2024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3"/>
              </a:rPr>
              <a:t>dwhitfield@nfhs.org</a:t>
            </a:r>
            <a:r>
              <a:rPr lang="en-US" sz="800" dirty="0">
                <a:effectLst/>
                <a:latin typeface="Calibri" panose="020F0502020204030204" pitchFamily="34" charset="0"/>
                <a:ea typeface="Calibri" panose="020F0502020204030204" pitchFamily="34" charset="0"/>
              </a:rPr>
              <a:t> with requests.</a:t>
            </a:r>
          </a:p>
        </p:txBody>
      </p:sp>
      <p:pic>
        <p:nvPicPr>
          <p:cNvPr id="3" name="Picture 2" descr="A logo with red and white stripes&#10;&#10;Description automatically generated">
            <a:extLst>
              <a:ext uri="{FF2B5EF4-FFF2-40B4-BE49-F238E27FC236}">
                <a16:creationId xmlns:a16="http://schemas.microsoft.com/office/drawing/2014/main" id="{C9F03424-9D1F-8B85-AA1F-6B67ADCEDE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4983" y="4596342"/>
            <a:ext cx="1497836" cy="2081739"/>
          </a:xfrm>
          <a:prstGeom prst="rect">
            <a:avLst/>
          </a:prstGeom>
        </p:spPr>
      </p:pic>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descr="A person in a white uniform holding a baseball glove&#10;&#10;Description automatically generated">
            <a:extLst>
              <a:ext uri="{FF2B5EF4-FFF2-40B4-BE49-F238E27FC236}">
                <a16:creationId xmlns:a16="http://schemas.microsoft.com/office/drawing/2014/main" id="{1BE4E46B-B85B-DE80-DE52-BFF4D30718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0"/>
            <a:ext cx="12192000" cy="4408510"/>
          </a:xfrm>
          <a:prstGeom prst="rect">
            <a:avLst/>
          </a:prstGeom>
        </p:spPr>
      </p:pic>
      <p:pic>
        <p:nvPicPr>
          <p:cNvPr id="8" name="Picture 7" descr="A person in a white uniform holding a baseball glove&#10;&#10;Description automatically generated">
            <a:extLst>
              <a:ext uri="{FF2B5EF4-FFF2-40B4-BE49-F238E27FC236}">
                <a16:creationId xmlns:a16="http://schemas.microsoft.com/office/drawing/2014/main" id="{A894DFE5-88A2-C035-49DE-32F5F61B5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03"/>
            <a:ext cx="12192000" cy="4408510"/>
          </a:xfrm>
          <a:prstGeom prst="rect">
            <a:avLst/>
          </a:prstGeom>
        </p:spPr>
      </p:pic>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3" name="Picture 12" descr="A logo with red white and blue stripes&#10;&#10;Description automatically generated">
            <a:extLst>
              <a:ext uri="{FF2B5EF4-FFF2-40B4-BE49-F238E27FC236}">
                <a16:creationId xmlns:a16="http://schemas.microsoft.com/office/drawing/2014/main" id="{C4E4C792-4485-D9D6-A172-90AEEADB596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58585" y="4594503"/>
            <a:ext cx="1506460" cy="2090181"/>
          </a:xfrm>
          <a:prstGeom prst="rect">
            <a:avLst/>
          </a:prstGeom>
        </p:spPr>
      </p:pic>
    </p:spTree>
    <p:extLst>
      <p:ext uri="{BB962C8B-B14F-4D97-AF65-F5344CB8AC3E}">
        <p14:creationId xmlns:p14="http://schemas.microsoft.com/office/powerpoint/2010/main" val="259671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7" name="Picture 6" descr="A person in a white uniform holding a baseball glove&#10;&#10;Description automatically generated">
            <a:extLst>
              <a:ext uri="{FF2B5EF4-FFF2-40B4-BE49-F238E27FC236}">
                <a16:creationId xmlns:a16="http://schemas.microsoft.com/office/drawing/2014/main" id="{42E101A7-B072-C02F-CBE9-253010015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84"/>
            <a:ext cx="12192000" cy="4408510"/>
          </a:xfrm>
          <a:prstGeom prst="rect">
            <a:avLst/>
          </a:prstGeom>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logo with red white and blue stripes&#10;&#10;Description automatically generated">
            <a:extLst>
              <a:ext uri="{FF2B5EF4-FFF2-40B4-BE49-F238E27FC236}">
                <a16:creationId xmlns:a16="http://schemas.microsoft.com/office/drawing/2014/main" id="{0776A861-14CA-2F7C-7E39-BC1A46A2476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58585" y="4594503"/>
            <a:ext cx="1506460" cy="2090181"/>
          </a:xfrm>
          <a:prstGeom prst="rect">
            <a:avLst/>
          </a:prstGeom>
        </p:spPr>
      </p:pic>
    </p:spTree>
    <p:extLst>
      <p:ext uri="{BB962C8B-B14F-4D97-AF65-F5344CB8AC3E}">
        <p14:creationId xmlns:p14="http://schemas.microsoft.com/office/powerpoint/2010/main" val="632401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8" name="Picture 7" descr="A person in a white uniform holding a baseball glove&#10;&#10;Description automatically generated">
            <a:extLst>
              <a:ext uri="{FF2B5EF4-FFF2-40B4-BE49-F238E27FC236}">
                <a16:creationId xmlns:a16="http://schemas.microsoft.com/office/drawing/2014/main" id="{4153A16B-6197-BD29-EAD7-815B6251DE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03"/>
            <a:ext cx="12192000" cy="4408510"/>
          </a:xfrm>
          <a:prstGeom prst="rect">
            <a:avLst/>
          </a:prstGeom>
        </p:spPr>
      </p:pic>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2/14/2025</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porty Title Slide">
    <p:spTree>
      <p:nvGrpSpPr>
        <p:cNvPr id="1" name=""/>
        <p:cNvGrpSpPr/>
        <p:nvPr/>
      </p:nvGrpSpPr>
      <p:grpSpPr>
        <a:xfrm>
          <a:off x="0" y="0"/>
          <a:ext cx="0" cy="0"/>
          <a:chOff x="0" y="0"/>
          <a:chExt cx="0" cy="0"/>
        </a:xfrm>
      </p:grpSpPr>
      <p:pic>
        <p:nvPicPr>
          <p:cNvPr id="8" name="Picture 7" descr="A person in a white uniform holding a baseball glove&#10;&#10;Description automatically generated">
            <a:extLst>
              <a:ext uri="{FF2B5EF4-FFF2-40B4-BE49-F238E27FC236}">
                <a16:creationId xmlns:a16="http://schemas.microsoft.com/office/drawing/2014/main" id="{7C7BBC9B-C5CC-83F5-4EBD-76F93E7BAF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4408510"/>
          </a:xfrm>
          <a:prstGeom prst="rect">
            <a:avLst/>
          </a:prstGeom>
        </p:spPr>
      </p:pic>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D3DA8BC8-177B-4C4F-B401-F26F429D2170}"/>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
            <a:extLst>
              <a:ext uri="{FF2B5EF4-FFF2-40B4-BE49-F238E27FC236}">
                <a16:creationId xmlns:a16="http://schemas.microsoft.com/office/drawing/2014/main" id="{039A748F-18E0-4EA9-AE27-3644DF0F94B0}"/>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2024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3"/>
              </a:rPr>
              <a:t>dwhitfield@nfhs.org</a:t>
            </a:r>
            <a:r>
              <a:rPr lang="en-US" sz="800" dirty="0">
                <a:effectLst/>
                <a:latin typeface="Calibri" panose="020F0502020204030204" pitchFamily="34" charset="0"/>
                <a:ea typeface="Calibri" panose="020F0502020204030204" pitchFamily="34" charset="0"/>
              </a:rPr>
              <a:t> with requests.</a:t>
            </a:r>
          </a:p>
        </p:txBody>
      </p:sp>
      <p:pic>
        <p:nvPicPr>
          <p:cNvPr id="3" name="Picture 2" descr="A logo with red and white stripes&#10;&#10;Description automatically generated">
            <a:extLst>
              <a:ext uri="{FF2B5EF4-FFF2-40B4-BE49-F238E27FC236}">
                <a16:creationId xmlns:a16="http://schemas.microsoft.com/office/drawing/2014/main" id="{E292331E-9DC5-D583-B354-17AB8C5AF38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4983" y="4596342"/>
            <a:ext cx="1497836" cy="2081739"/>
          </a:xfrm>
          <a:prstGeom prst="rect">
            <a:avLst/>
          </a:prstGeom>
        </p:spPr>
      </p:pic>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2/14/2025</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2/14/2025</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2/14/2025</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2/14/2025</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2/14/2025</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2/14/2025</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les Committ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2/14/2025</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
        <p:nvSpPr>
          <p:cNvPr id="7" name="Picture Placeholder 7">
            <a:extLst>
              <a:ext uri="{FF2B5EF4-FFF2-40B4-BE49-F238E27FC236}">
                <a16:creationId xmlns:a16="http://schemas.microsoft.com/office/drawing/2014/main" id="{41C07A38-3151-4187-A15D-B39250318ED2}"/>
              </a:ext>
            </a:extLst>
          </p:cNvPr>
          <p:cNvSpPr>
            <a:spLocks noGrp="1"/>
          </p:cNvSpPr>
          <p:nvPr>
            <p:ph type="pic" sz="quarter" idx="13"/>
          </p:nvPr>
        </p:nvSpPr>
        <p:spPr>
          <a:xfrm>
            <a:off x="1947390" y="2307986"/>
            <a:ext cx="1051560" cy="1234440"/>
          </a:xfrm>
        </p:spPr>
        <p:txBody>
          <a:bodyPr/>
          <a:lstStyle>
            <a:lvl1pPr>
              <a:defRPr sz="1000"/>
            </a:lvl1pPr>
          </a:lstStyle>
          <a:p>
            <a:r>
              <a:rPr lang="en-US"/>
              <a:t>Click icon to add picture</a:t>
            </a:r>
            <a:endParaRPr lang="en-US" dirty="0"/>
          </a:p>
        </p:txBody>
      </p:sp>
      <p:sp>
        <p:nvSpPr>
          <p:cNvPr id="8" name="Picture Placeholder 7">
            <a:extLst>
              <a:ext uri="{FF2B5EF4-FFF2-40B4-BE49-F238E27FC236}">
                <a16:creationId xmlns:a16="http://schemas.microsoft.com/office/drawing/2014/main" id="{85A6B223-FC34-4A5C-911E-C24D04E7CFFD}"/>
              </a:ext>
            </a:extLst>
          </p:cNvPr>
          <p:cNvSpPr>
            <a:spLocks noGrp="1"/>
          </p:cNvSpPr>
          <p:nvPr>
            <p:ph type="pic" sz="quarter" idx="14"/>
          </p:nvPr>
        </p:nvSpPr>
        <p:spPr>
          <a:xfrm>
            <a:off x="3114674" y="2306767"/>
            <a:ext cx="1051560" cy="1234440"/>
          </a:xfrm>
        </p:spPr>
        <p:txBody>
          <a:bodyPr/>
          <a:lstStyle>
            <a:lvl1pPr>
              <a:defRPr sz="1000"/>
            </a:lvl1pPr>
          </a:lstStyle>
          <a:p>
            <a:r>
              <a:rPr lang="en-US"/>
              <a:t>Click icon to add picture</a:t>
            </a:r>
            <a:endParaRPr lang="en-US" dirty="0"/>
          </a:p>
        </p:txBody>
      </p:sp>
      <p:sp>
        <p:nvSpPr>
          <p:cNvPr id="9" name="Picture Placeholder 7">
            <a:extLst>
              <a:ext uri="{FF2B5EF4-FFF2-40B4-BE49-F238E27FC236}">
                <a16:creationId xmlns:a16="http://schemas.microsoft.com/office/drawing/2014/main" id="{B6E42FB0-6743-491E-88B5-2F35A08BA59B}"/>
              </a:ext>
            </a:extLst>
          </p:cNvPr>
          <p:cNvSpPr>
            <a:spLocks noGrp="1"/>
          </p:cNvSpPr>
          <p:nvPr>
            <p:ph type="pic" sz="quarter" idx="15"/>
          </p:nvPr>
        </p:nvSpPr>
        <p:spPr>
          <a:xfrm>
            <a:off x="4281800" y="2306767"/>
            <a:ext cx="1051560" cy="1234440"/>
          </a:xfrm>
        </p:spPr>
        <p:txBody>
          <a:bodyPr/>
          <a:lstStyle>
            <a:lvl1pPr>
              <a:defRPr sz="1000"/>
            </a:lvl1pPr>
          </a:lstStyle>
          <a:p>
            <a:r>
              <a:rPr lang="en-US"/>
              <a:t>Click icon to add picture</a:t>
            </a:r>
            <a:endParaRPr lang="en-US" dirty="0"/>
          </a:p>
        </p:txBody>
      </p:sp>
      <p:sp>
        <p:nvSpPr>
          <p:cNvPr id="10" name="Picture Placeholder 7">
            <a:extLst>
              <a:ext uri="{FF2B5EF4-FFF2-40B4-BE49-F238E27FC236}">
                <a16:creationId xmlns:a16="http://schemas.microsoft.com/office/drawing/2014/main" id="{DEF4A9DF-3140-4B74-9668-7D7E4EC06F3F}"/>
              </a:ext>
            </a:extLst>
          </p:cNvPr>
          <p:cNvSpPr>
            <a:spLocks noGrp="1"/>
          </p:cNvSpPr>
          <p:nvPr>
            <p:ph type="pic" sz="quarter" idx="16"/>
          </p:nvPr>
        </p:nvSpPr>
        <p:spPr>
          <a:xfrm>
            <a:off x="5448926" y="2306767"/>
            <a:ext cx="1051560" cy="1234440"/>
          </a:xfrm>
        </p:spPr>
        <p:txBody>
          <a:bodyPr/>
          <a:lstStyle>
            <a:lvl1pPr>
              <a:defRPr sz="1000"/>
            </a:lvl1pPr>
          </a:lstStyle>
          <a:p>
            <a:r>
              <a:rPr lang="en-US"/>
              <a:t>Click icon to add picture</a:t>
            </a:r>
            <a:endParaRPr lang="en-US" dirty="0"/>
          </a:p>
        </p:txBody>
      </p:sp>
      <p:sp>
        <p:nvSpPr>
          <p:cNvPr id="11" name="Picture Placeholder 7">
            <a:extLst>
              <a:ext uri="{FF2B5EF4-FFF2-40B4-BE49-F238E27FC236}">
                <a16:creationId xmlns:a16="http://schemas.microsoft.com/office/drawing/2014/main" id="{27BE3ADA-1D25-4285-87C8-580EDAE97CB4}"/>
              </a:ext>
            </a:extLst>
          </p:cNvPr>
          <p:cNvSpPr>
            <a:spLocks noGrp="1"/>
          </p:cNvSpPr>
          <p:nvPr>
            <p:ph type="pic" sz="quarter" idx="17"/>
          </p:nvPr>
        </p:nvSpPr>
        <p:spPr>
          <a:xfrm>
            <a:off x="6609972" y="2306767"/>
            <a:ext cx="1051560" cy="1234440"/>
          </a:xfrm>
        </p:spPr>
        <p:txBody>
          <a:bodyPr/>
          <a:lstStyle>
            <a:lvl1pPr>
              <a:defRPr sz="1000"/>
            </a:lvl1pPr>
          </a:lstStyle>
          <a:p>
            <a:r>
              <a:rPr lang="en-US"/>
              <a:t>Click icon to add picture</a:t>
            </a:r>
            <a:endParaRPr lang="en-US" dirty="0"/>
          </a:p>
        </p:txBody>
      </p:sp>
      <p:sp>
        <p:nvSpPr>
          <p:cNvPr id="12" name="Picture Placeholder 7">
            <a:extLst>
              <a:ext uri="{FF2B5EF4-FFF2-40B4-BE49-F238E27FC236}">
                <a16:creationId xmlns:a16="http://schemas.microsoft.com/office/drawing/2014/main" id="{36931D3C-26F3-4EAD-B49C-F147E5932A09}"/>
              </a:ext>
            </a:extLst>
          </p:cNvPr>
          <p:cNvSpPr>
            <a:spLocks noGrp="1"/>
          </p:cNvSpPr>
          <p:nvPr>
            <p:ph type="pic" sz="quarter" idx="18"/>
          </p:nvPr>
        </p:nvSpPr>
        <p:spPr>
          <a:xfrm>
            <a:off x="7771018" y="2302745"/>
            <a:ext cx="1051560" cy="1234440"/>
          </a:xfrm>
        </p:spPr>
        <p:txBody>
          <a:bodyPr/>
          <a:lstStyle>
            <a:lvl1pPr>
              <a:defRPr sz="1000"/>
            </a:lvl1pPr>
          </a:lstStyle>
          <a:p>
            <a:r>
              <a:rPr lang="en-US"/>
              <a:t>Click icon to add picture</a:t>
            </a:r>
            <a:endParaRPr lang="en-US" dirty="0"/>
          </a:p>
        </p:txBody>
      </p:sp>
      <p:sp>
        <p:nvSpPr>
          <p:cNvPr id="13" name="Picture Placeholder 7">
            <a:extLst>
              <a:ext uri="{FF2B5EF4-FFF2-40B4-BE49-F238E27FC236}">
                <a16:creationId xmlns:a16="http://schemas.microsoft.com/office/drawing/2014/main" id="{0D82E5F0-F99D-4860-9376-386CC243EFC6}"/>
              </a:ext>
            </a:extLst>
          </p:cNvPr>
          <p:cNvSpPr>
            <a:spLocks noGrp="1"/>
          </p:cNvSpPr>
          <p:nvPr>
            <p:ph type="pic" sz="quarter" idx="19"/>
          </p:nvPr>
        </p:nvSpPr>
        <p:spPr>
          <a:xfrm>
            <a:off x="8938146" y="2306767"/>
            <a:ext cx="1051560" cy="1234440"/>
          </a:xfrm>
        </p:spPr>
        <p:txBody>
          <a:bodyPr/>
          <a:lstStyle>
            <a:lvl1pPr>
              <a:defRPr sz="1000"/>
            </a:lvl1pPr>
          </a:lstStyle>
          <a:p>
            <a:r>
              <a:rPr lang="en-US"/>
              <a:t>Click icon to add picture</a:t>
            </a:r>
            <a:endParaRPr lang="en-US" dirty="0"/>
          </a:p>
        </p:txBody>
      </p:sp>
      <p:sp>
        <p:nvSpPr>
          <p:cNvPr id="14" name="Picture Placeholder 7">
            <a:extLst>
              <a:ext uri="{FF2B5EF4-FFF2-40B4-BE49-F238E27FC236}">
                <a16:creationId xmlns:a16="http://schemas.microsoft.com/office/drawing/2014/main" id="{566D4066-CFD0-4992-A303-5EBAB83E73DA}"/>
              </a:ext>
            </a:extLst>
          </p:cNvPr>
          <p:cNvSpPr>
            <a:spLocks noGrp="1"/>
          </p:cNvSpPr>
          <p:nvPr>
            <p:ph type="pic" sz="quarter" idx="20"/>
          </p:nvPr>
        </p:nvSpPr>
        <p:spPr>
          <a:xfrm>
            <a:off x="10119898" y="2302745"/>
            <a:ext cx="1051560" cy="1234440"/>
          </a:xfrm>
        </p:spPr>
        <p:txBody>
          <a:bodyPr/>
          <a:lstStyle>
            <a:lvl1pPr>
              <a:defRPr sz="1000"/>
            </a:lvl1pPr>
          </a:lstStyle>
          <a:p>
            <a:r>
              <a:rPr lang="en-US"/>
              <a:t>Click icon to add picture</a:t>
            </a:r>
            <a:endParaRPr lang="en-US" dirty="0"/>
          </a:p>
        </p:txBody>
      </p:sp>
      <p:sp>
        <p:nvSpPr>
          <p:cNvPr id="15" name="Text Placeholder 42">
            <a:extLst>
              <a:ext uri="{FF2B5EF4-FFF2-40B4-BE49-F238E27FC236}">
                <a16:creationId xmlns:a16="http://schemas.microsoft.com/office/drawing/2014/main" id="{EE53C0DE-A22A-482A-B0B4-ADCA2DB7C789}"/>
              </a:ext>
            </a:extLst>
          </p:cNvPr>
          <p:cNvSpPr>
            <a:spLocks noGrp="1"/>
          </p:cNvSpPr>
          <p:nvPr>
            <p:ph type="body" sz="quarter" idx="21" hasCustomPrompt="1"/>
          </p:nvPr>
        </p:nvSpPr>
        <p:spPr>
          <a:xfrm>
            <a:off x="1948025" y="357998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6" name="Text Placeholder 42">
            <a:extLst>
              <a:ext uri="{FF2B5EF4-FFF2-40B4-BE49-F238E27FC236}">
                <a16:creationId xmlns:a16="http://schemas.microsoft.com/office/drawing/2014/main" id="{EA59132B-839F-4B3E-898F-4B55B3E3B485}"/>
              </a:ext>
            </a:extLst>
          </p:cNvPr>
          <p:cNvSpPr>
            <a:spLocks noGrp="1"/>
          </p:cNvSpPr>
          <p:nvPr>
            <p:ph type="body" sz="quarter" idx="22" hasCustomPrompt="1"/>
          </p:nvPr>
        </p:nvSpPr>
        <p:spPr>
          <a:xfrm>
            <a:off x="3114674"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7" name="Text Placeholder 42">
            <a:extLst>
              <a:ext uri="{FF2B5EF4-FFF2-40B4-BE49-F238E27FC236}">
                <a16:creationId xmlns:a16="http://schemas.microsoft.com/office/drawing/2014/main" id="{C88C9F07-DD7E-46CC-911A-F1572284E288}"/>
              </a:ext>
            </a:extLst>
          </p:cNvPr>
          <p:cNvSpPr>
            <a:spLocks noGrp="1"/>
          </p:cNvSpPr>
          <p:nvPr>
            <p:ph type="body" sz="quarter" idx="23" hasCustomPrompt="1"/>
          </p:nvPr>
        </p:nvSpPr>
        <p:spPr>
          <a:xfrm>
            <a:off x="4285915"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8" name="Text Placeholder 42">
            <a:extLst>
              <a:ext uri="{FF2B5EF4-FFF2-40B4-BE49-F238E27FC236}">
                <a16:creationId xmlns:a16="http://schemas.microsoft.com/office/drawing/2014/main" id="{CEA7308F-DCC7-4ECB-B924-E08C5C48A42B}"/>
              </a:ext>
            </a:extLst>
          </p:cNvPr>
          <p:cNvSpPr>
            <a:spLocks noGrp="1"/>
          </p:cNvSpPr>
          <p:nvPr>
            <p:ph type="body" sz="quarter" idx="24" hasCustomPrompt="1"/>
          </p:nvPr>
        </p:nvSpPr>
        <p:spPr>
          <a:xfrm>
            <a:off x="5449561"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9" name="Text Placeholder 42">
            <a:extLst>
              <a:ext uri="{FF2B5EF4-FFF2-40B4-BE49-F238E27FC236}">
                <a16:creationId xmlns:a16="http://schemas.microsoft.com/office/drawing/2014/main" id="{C716AE63-04E1-4B07-A751-52DF5E81ECE5}"/>
              </a:ext>
            </a:extLst>
          </p:cNvPr>
          <p:cNvSpPr>
            <a:spLocks noGrp="1"/>
          </p:cNvSpPr>
          <p:nvPr>
            <p:ph type="body" sz="quarter" idx="25" hasCustomPrompt="1"/>
          </p:nvPr>
        </p:nvSpPr>
        <p:spPr>
          <a:xfrm>
            <a:off x="6609972"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0" name="Text Placeholder 42">
            <a:extLst>
              <a:ext uri="{FF2B5EF4-FFF2-40B4-BE49-F238E27FC236}">
                <a16:creationId xmlns:a16="http://schemas.microsoft.com/office/drawing/2014/main" id="{8E7D6D53-8B11-4FEF-A375-31FF1D90AC91}"/>
              </a:ext>
            </a:extLst>
          </p:cNvPr>
          <p:cNvSpPr>
            <a:spLocks noGrp="1"/>
          </p:cNvSpPr>
          <p:nvPr>
            <p:ph type="body" sz="quarter" idx="26" hasCustomPrompt="1"/>
          </p:nvPr>
        </p:nvSpPr>
        <p:spPr>
          <a:xfrm>
            <a:off x="7771653"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1" name="Text Placeholder 42">
            <a:extLst>
              <a:ext uri="{FF2B5EF4-FFF2-40B4-BE49-F238E27FC236}">
                <a16:creationId xmlns:a16="http://schemas.microsoft.com/office/drawing/2014/main" id="{6A34A385-80F7-4E38-83B4-9C6E0F545D95}"/>
              </a:ext>
            </a:extLst>
          </p:cNvPr>
          <p:cNvSpPr>
            <a:spLocks noGrp="1"/>
          </p:cNvSpPr>
          <p:nvPr>
            <p:ph type="body" sz="quarter" idx="27" hasCustomPrompt="1"/>
          </p:nvPr>
        </p:nvSpPr>
        <p:spPr>
          <a:xfrm>
            <a:off x="8941331"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2" name="Text Placeholder 42">
            <a:extLst>
              <a:ext uri="{FF2B5EF4-FFF2-40B4-BE49-F238E27FC236}">
                <a16:creationId xmlns:a16="http://schemas.microsoft.com/office/drawing/2014/main" id="{C229CF8C-7E87-4CBD-985F-B237315EC3A7}"/>
              </a:ext>
            </a:extLst>
          </p:cNvPr>
          <p:cNvSpPr>
            <a:spLocks noGrp="1"/>
          </p:cNvSpPr>
          <p:nvPr>
            <p:ph type="body" sz="quarter" idx="28" hasCustomPrompt="1"/>
          </p:nvPr>
        </p:nvSpPr>
        <p:spPr>
          <a:xfrm>
            <a:off x="10125034"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3" name="Picture Placeholder 7">
            <a:extLst>
              <a:ext uri="{FF2B5EF4-FFF2-40B4-BE49-F238E27FC236}">
                <a16:creationId xmlns:a16="http://schemas.microsoft.com/office/drawing/2014/main" id="{989CDF29-1BB9-4721-8D9B-D7470ACE0B65}"/>
              </a:ext>
            </a:extLst>
          </p:cNvPr>
          <p:cNvSpPr>
            <a:spLocks noGrp="1"/>
          </p:cNvSpPr>
          <p:nvPr>
            <p:ph type="pic" sz="quarter" idx="29"/>
          </p:nvPr>
        </p:nvSpPr>
        <p:spPr>
          <a:xfrm>
            <a:off x="1947390" y="4268640"/>
            <a:ext cx="1051560" cy="1234440"/>
          </a:xfrm>
        </p:spPr>
        <p:txBody>
          <a:bodyPr/>
          <a:lstStyle>
            <a:lvl1pPr>
              <a:defRPr sz="1000"/>
            </a:lvl1pPr>
          </a:lstStyle>
          <a:p>
            <a:r>
              <a:rPr lang="en-US"/>
              <a:t>Click icon to add picture</a:t>
            </a:r>
            <a:endParaRPr lang="en-US" dirty="0"/>
          </a:p>
        </p:txBody>
      </p:sp>
      <p:sp>
        <p:nvSpPr>
          <p:cNvPr id="24" name="Picture Placeholder 7">
            <a:extLst>
              <a:ext uri="{FF2B5EF4-FFF2-40B4-BE49-F238E27FC236}">
                <a16:creationId xmlns:a16="http://schemas.microsoft.com/office/drawing/2014/main" id="{2347026D-61DA-44B9-9A3F-09D4D5961E71}"/>
              </a:ext>
            </a:extLst>
          </p:cNvPr>
          <p:cNvSpPr>
            <a:spLocks noGrp="1"/>
          </p:cNvSpPr>
          <p:nvPr>
            <p:ph type="pic" sz="quarter" idx="30"/>
          </p:nvPr>
        </p:nvSpPr>
        <p:spPr>
          <a:xfrm>
            <a:off x="3114674" y="4267421"/>
            <a:ext cx="1051560" cy="1234440"/>
          </a:xfrm>
        </p:spPr>
        <p:txBody>
          <a:bodyPr/>
          <a:lstStyle>
            <a:lvl1pPr>
              <a:defRPr sz="1000"/>
            </a:lvl1pPr>
          </a:lstStyle>
          <a:p>
            <a:r>
              <a:rPr lang="en-US"/>
              <a:t>Click icon to add picture</a:t>
            </a:r>
            <a:endParaRPr lang="en-US" dirty="0"/>
          </a:p>
        </p:txBody>
      </p:sp>
      <p:sp>
        <p:nvSpPr>
          <p:cNvPr id="25" name="Picture Placeholder 7">
            <a:extLst>
              <a:ext uri="{FF2B5EF4-FFF2-40B4-BE49-F238E27FC236}">
                <a16:creationId xmlns:a16="http://schemas.microsoft.com/office/drawing/2014/main" id="{D8AD73F0-C0B1-441D-B728-3212A9CC19BE}"/>
              </a:ext>
            </a:extLst>
          </p:cNvPr>
          <p:cNvSpPr>
            <a:spLocks noGrp="1"/>
          </p:cNvSpPr>
          <p:nvPr>
            <p:ph type="pic" sz="quarter" idx="31"/>
          </p:nvPr>
        </p:nvSpPr>
        <p:spPr>
          <a:xfrm>
            <a:off x="4281800" y="4267421"/>
            <a:ext cx="1051560" cy="1234440"/>
          </a:xfrm>
        </p:spPr>
        <p:txBody>
          <a:bodyPr/>
          <a:lstStyle>
            <a:lvl1pPr>
              <a:defRPr sz="1000"/>
            </a:lvl1pPr>
          </a:lstStyle>
          <a:p>
            <a:r>
              <a:rPr lang="en-US"/>
              <a:t>Click icon to add picture</a:t>
            </a:r>
            <a:endParaRPr lang="en-US" dirty="0"/>
          </a:p>
        </p:txBody>
      </p:sp>
      <p:sp>
        <p:nvSpPr>
          <p:cNvPr id="26" name="Picture Placeholder 7">
            <a:extLst>
              <a:ext uri="{FF2B5EF4-FFF2-40B4-BE49-F238E27FC236}">
                <a16:creationId xmlns:a16="http://schemas.microsoft.com/office/drawing/2014/main" id="{0EF512FE-C5A5-4B7E-BBC6-0DB50E8B3572}"/>
              </a:ext>
            </a:extLst>
          </p:cNvPr>
          <p:cNvSpPr>
            <a:spLocks noGrp="1"/>
          </p:cNvSpPr>
          <p:nvPr>
            <p:ph type="pic" sz="quarter" idx="32"/>
          </p:nvPr>
        </p:nvSpPr>
        <p:spPr>
          <a:xfrm>
            <a:off x="5448926" y="4267421"/>
            <a:ext cx="1051560" cy="1234440"/>
          </a:xfrm>
        </p:spPr>
        <p:txBody>
          <a:bodyPr/>
          <a:lstStyle>
            <a:lvl1pPr>
              <a:defRPr sz="1000"/>
            </a:lvl1pPr>
          </a:lstStyle>
          <a:p>
            <a:r>
              <a:rPr lang="en-US"/>
              <a:t>Click icon to add picture</a:t>
            </a:r>
            <a:endParaRPr lang="en-US" dirty="0"/>
          </a:p>
        </p:txBody>
      </p:sp>
      <p:sp>
        <p:nvSpPr>
          <p:cNvPr id="27" name="Picture Placeholder 7">
            <a:extLst>
              <a:ext uri="{FF2B5EF4-FFF2-40B4-BE49-F238E27FC236}">
                <a16:creationId xmlns:a16="http://schemas.microsoft.com/office/drawing/2014/main" id="{2F9138E5-166F-497A-A9E3-22F5BEEA378F}"/>
              </a:ext>
            </a:extLst>
          </p:cNvPr>
          <p:cNvSpPr>
            <a:spLocks noGrp="1"/>
          </p:cNvSpPr>
          <p:nvPr>
            <p:ph type="pic" sz="quarter" idx="33"/>
          </p:nvPr>
        </p:nvSpPr>
        <p:spPr>
          <a:xfrm>
            <a:off x="6609972" y="4267421"/>
            <a:ext cx="1051560" cy="1234440"/>
          </a:xfrm>
        </p:spPr>
        <p:txBody>
          <a:bodyPr/>
          <a:lstStyle>
            <a:lvl1pPr>
              <a:defRPr sz="1000"/>
            </a:lvl1pPr>
          </a:lstStyle>
          <a:p>
            <a:r>
              <a:rPr lang="en-US"/>
              <a:t>Click icon to add picture</a:t>
            </a:r>
            <a:endParaRPr lang="en-US" dirty="0"/>
          </a:p>
        </p:txBody>
      </p:sp>
      <p:sp>
        <p:nvSpPr>
          <p:cNvPr id="28" name="Picture Placeholder 7">
            <a:extLst>
              <a:ext uri="{FF2B5EF4-FFF2-40B4-BE49-F238E27FC236}">
                <a16:creationId xmlns:a16="http://schemas.microsoft.com/office/drawing/2014/main" id="{AFEA0467-1196-46F4-B8BB-F984286AFE74}"/>
              </a:ext>
            </a:extLst>
          </p:cNvPr>
          <p:cNvSpPr>
            <a:spLocks noGrp="1"/>
          </p:cNvSpPr>
          <p:nvPr>
            <p:ph type="pic" sz="quarter" idx="34"/>
          </p:nvPr>
        </p:nvSpPr>
        <p:spPr>
          <a:xfrm>
            <a:off x="7771018" y="4263399"/>
            <a:ext cx="1051560" cy="1234440"/>
          </a:xfrm>
        </p:spPr>
        <p:txBody>
          <a:bodyPr/>
          <a:lstStyle>
            <a:lvl1pPr>
              <a:defRPr sz="1000"/>
            </a:lvl1pPr>
          </a:lstStyle>
          <a:p>
            <a:r>
              <a:rPr lang="en-US"/>
              <a:t>Click icon to add picture</a:t>
            </a:r>
            <a:endParaRPr lang="en-US" dirty="0"/>
          </a:p>
        </p:txBody>
      </p:sp>
      <p:sp>
        <p:nvSpPr>
          <p:cNvPr id="29" name="Picture Placeholder 7">
            <a:extLst>
              <a:ext uri="{FF2B5EF4-FFF2-40B4-BE49-F238E27FC236}">
                <a16:creationId xmlns:a16="http://schemas.microsoft.com/office/drawing/2014/main" id="{138BEDD8-9F32-4A60-AC2E-3DB025622685}"/>
              </a:ext>
            </a:extLst>
          </p:cNvPr>
          <p:cNvSpPr>
            <a:spLocks noGrp="1"/>
          </p:cNvSpPr>
          <p:nvPr>
            <p:ph type="pic" sz="quarter" idx="35"/>
          </p:nvPr>
        </p:nvSpPr>
        <p:spPr>
          <a:xfrm>
            <a:off x="8938146" y="4267421"/>
            <a:ext cx="1051560" cy="1234440"/>
          </a:xfrm>
        </p:spPr>
        <p:txBody>
          <a:bodyPr/>
          <a:lstStyle>
            <a:lvl1pPr>
              <a:defRPr sz="1000"/>
            </a:lvl1pPr>
          </a:lstStyle>
          <a:p>
            <a:r>
              <a:rPr lang="en-US"/>
              <a:t>Click icon to add picture</a:t>
            </a:r>
            <a:endParaRPr lang="en-US" dirty="0"/>
          </a:p>
        </p:txBody>
      </p:sp>
      <p:sp>
        <p:nvSpPr>
          <p:cNvPr id="30" name="Picture Placeholder 7">
            <a:extLst>
              <a:ext uri="{FF2B5EF4-FFF2-40B4-BE49-F238E27FC236}">
                <a16:creationId xmlns:a16="http://schemas.microsoft.com/office/drawing/2014/main" id="{E9EE57F2-64F3-4064-90D9-BB619B81FAF6}"/>
              </a:ext>
            </a:extLst>
          </p:cNvPr>
          <p:cNvSpPr>
            <a:spLocks noGrp="1"/>
          </p:cNvSpPr>
          <p:nvPr>
            <p:ph type="pic" sz="quarter" idx="36"/>
          </p:nvPr>
        </p:nvSpPr>
        <p:spPr>
          <a:xfrm>
            <a:off x="10119898" y="4263399"/>
            <a:ext cx="1051560" cy="1234440"/>
          </a:xfrm>
        </p:spPr>
        <p:txBody>
          <a:bodyPr/>
          <a:lstStyle>
            <a:lvl1pPr>
              <a:defRPr sz="1000"/>
            </a:lvl1pPr>
          </a:lstStyle>
          <a:p>
            <a:r>
              <a:rPr lang="en-US"/>
              <a:t>Click icon to add picture</a:t>
            </a:r>
            <a:endParaRPr lang="en-US" dirty="0"/>
          </a:p>
        </p:txBody>
      </p:sp>
      <p:sp>
        <p:nvSpPr>
          <p:cNvPr id="31" name="Text Placeholder 42">
            <a:extLst>
              <a:ext uri="{FF2B5EF4-FFF2-40B4-BE49-F238E27FC236}">
                <a16:creationId xmlns:a16="http://schemas.microsoft.com/office/drawing/2014/main" id="{2D951F0E-28FA-4EE0-8CCF-6CA2A4A4951F}"/>
              </a:ext>
            </a:extLst>
          </p:cNvPr>
          <p:cNvSpPr>
            <a:spLocks noGrp="1"/>
          </p:cNvSpPr>
          <p:nvPr>
            <p:ph type="body" sz="quarter" idx="37" hasCustomPrompt="1"/>
          </p:nvPr>
        </p:nvSpPr>
        <p:spPr>
          <a:xfrm>
            <a:off x="1948025" y="554063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2" name="Text Placeholder 42">
            <a:extLst>
              <a:ext uri="{FF2B5EF4-FFF2-40B4-BE49-F238E27FC236}">
                <a16:creationId xmlns:a16="http://schemas.microsoft.com/office/drawing/2014/main" id="{5DD9C78E-C4E3-45C5-919F-A43410472F30}"/>
              </a:ext>
            </a:extLst>
          </p:cNvPr>
          <p:cNvSpPr>
            <a:spLocks noGrp="1"/>
          </p:cNvSpPr>
          <p:nvPr>
            <p:ph type="body" sz="quarter" idx="38" hasCustomPrompt="1"/>
          </p:nvPr>
        </p:nvSpPr>
        <p:spPr>
          <a:xfrm>
            <a:off x="3114674"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3" name="Text Placeholder 42">
            <a:extLst>
              <a:ext uri="{FF2B5EF4-FFF2-40B4-BE49-F238E27FC236}">
                <a16:creationId xmlns:a16="http://schemas.microsoft.com/office/drawing/2014/main" id="{DF1AD41A-C060-4D57-B29D-6B92461A31BA}"/>
              </a:ext>
            </a:extLst>
          </p:cNvPr>
          <p:cNvSpPr>
            <a:spLocks noGrp="1"/>
          </p:cNvSpPr>
          <p:nvPr>
            <p:ph type="body" sz="quarter" idx="39" hasCustomPrompt="1"/>
          </p:nvPr>
        </p:nvSpPr>
        <p:spPr>
          <a:xfrm>
            <a:off x="4285915"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4" name="Text Placeholder 42">
            <a:extLst>
              <a:ext uri="{FF2B5EF4-FFF2-40B4-BE49-F238E27FC236}">
                <a16:creationId xmlns:a16="http://schemas.microsoft.com/office/drawing/2014/main" id="{A8F0E0B1-302C-4071-960A-C0DE79FC4CAB}"/>
              </a:ext>
            </a:extLst>
          </p:cNvPr>
          <p:cNvSpPr>
            <a:spLocks noGrp="1"/>
          </p:cNvSpPr>
          <p:nvPr>
            <p:ph type="body" sz="quarter" idx="40" hasCustomPrompt="1"/>
          </p:nvPr>
        </p:nvSpPr>
        <p:spPr>
          <a:xfrm>
            <a:off x="5449561"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5" name="Text Placeholder 42">
            <a:extLst>
              <a:ext uri="{FF2B5EF4-FFF2-40B4-BE49-F238E27FC236}">
                <a16:creationId xmlns:a16="http://schemas.microsoft.com/office/drawing/2014/main" id="{5AFBD3CE-73A5-4367-95F8-2860FC9DDA36}"/>
              </a:ext>
            </a:extLst>
          </p:cNvPr>
          <p:cNvSpPr>
            <a:spLocks noGrp="1"/>
          </p:cNvSpPr>
          <p:nvPr>
            <p:ph type="body" sz="quarter" idx="41" hasCustomPrompt="1"/>
          </p:nvPr>
        </p:nvSpPr>
        <p:spPr>
          <a:xfrm>
            <a:off x="6609972"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6" name="Text Placeholder 42">
            <a:extLst>
              <a:ext uri="{FF2B5EF4-FFF2-40B4-BE49-F238E27FC236}">
                <a16:creationId xmlns:a16="http://schemas.microsoft.com/office/drawing/2014/main" id="{8610F160-E744-40E4-B3B5-B7520962F8B1}"/>
              </a:ext>
            </a:extLst>
          </p:cNvPr>
          <p:cNvSpPr>
            <a:spLocks noGrp="1"/>
          </p:cNvSpPr>
          <p:nvPr>
            <p:ph type="body" sz="quarter" idx="42" hasCustomPrompt="1"/>
          </p:nvPr>
        </p:nvSpPr>
        <p:spPr>
          <a:xfrm>
            <a:off x="7771653"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7" name="Text Placeholder 42">
            <a:extLst>
              <a:ext uri="{FF2B5EF4-FFF2-40B4-BE49-F238E27FC236}">
                <a16:creationId xmlns:a16="http://schemas.microsoft.com/office/drawing/2014/main" id="{E25E431A-9D99-4E9A-B4B7-AEB45B18FDE6}"/>
              </a:ext>
            </a:extLst>
          </p:cNvPr>
          <p:cNvSpPr>
            <a:spLocks noGrp="1"/>
          </p:cNvSpPr>
          <p:nvPr>
            <p:ph type="body" sz="quarter" idx="43" hasCustomPrompt="1"/>
          </p:nvPr>
        </p:nvSpPr>
        <p:spPr>
          <a:xfrm>
            <a:off x="8941331"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8" name="Text Placeholder 42">
            <a:extLst>
              <a:ext uri="{FF2B5EF4-FFF2-40B4-BE49-F238E27FC236}">
                <a16:creationId xmlns:a16="http://schemas.microsoft.com/office/drawing/2014/main" id="{A9DF5626-9975-4E47-92F1-447C1ED4529E}"/>
              </a:ext>
            </a:extLst>
          </p:cNvPr>
          <p:cNvSpPr>
            <a:spLocks noGrp="1"/>
          </p:cNvSpPr>
          <p:nvPr>
            <p:ph type="body" sz="quarter" idx="44" hasCustomPrompt="1"/>
          </p:nvPr>
        </p:nvSpPr>
        <p:spPr>
          <a:xfrm>
            <a:off x="10125034"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Tree>
    <p:extLst>
      <p:ext uri="{BB962C8B-B14F-4D97-AF65-F5344CB8AC3E}">
        <p14:creationId xmlns:p14="http://schemas.microsoft.com/office/powerpoint/2010/main" val="423039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2/14/2025</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5" name="Picture 14" descr="A red white and blue logo&#10;&#10;Description automatically generated">
            <a:extLst>
              <a:ext uri="{FF2B5EF4-FFF2-40B4-BE49-F238E27FC236}">
                <a16:creationId xmlns:a16="http://schemas.microsoft.com/office/drawing/2014/main" id="{69BDF467-28B7-8020-A0BF-38F2EBB9256F}"/>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27203" y="5764266"/>
            <a:ext cx="1682547" cy="813823"/>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30" r:id="rId9"/>
    <p:sldLayoutId id="2147483825" r:id="rId10"/>
    <p:sldLayoutId id="2147483826" r:id="rId11"/>
    <p:sldLayoutId id="2147483827" r:id="rId12"/>
    <p:sldLayoutId id="2147483828" r:id="rId13"/>
    <p:sldLayoutId id="2147483829" r:id="rId14"/>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28.jpeg"/><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a:xfrm>
            <a:off x="237067" y="3091816"/>
            <a:ext cx="11772053" cy="1241425"/>
          </a:xfrm>
        </p:spPr>
        <p:txBody>
          <a:bodyPr/>
          <a:lstStyle/>
          <a:p>
            <a:pPr algn="ctr"/>
            <a:r>
              <a:rPr lang="en-US" sz="4000" dirty="0"/>
              <a:t>2025 NFHS Softball Stepping through DP/Flex </a:t>
            </a:r>
            <a:br>
              <a:rPr lang="en-US" sz="4000" dirty="0"/>
            </a:br>
            <a:r>
              <a:rPr lang="en-US" sz="4000" dirty="0"/>
              <a:t>&amp; </a:t>
            </a:r>
            <a:br>
              <a:rPr lang="en-US" sz="4000" dirty="0"/>
            </a:br>
            <a:r>
              <a:rPr lang="en-US" sz="4000" dirty="0"/>
              <a:t>Living Lineup</a:t>
            </a:r>
          </a:p>
        </p:txBody>
      </p:sp>
      <p:sp>
        <p:nvSpPr>
          <p:cNvPr id="4" name="Subtitle 3">
            <a:extLst>
              <a:ext uri="{FF2B5EF4-FFF2-40B4-BE49-F238E27FC236}">
                <a16:creationId xmlns:a16="http://schemas.microsoft.com/office/drawing/2014/main" id="{5446AC9A-1F48-4526-9DD1-AB4700D03743}"/>
              </a:ext>
            </a:extLst>
          </p:cNvPr>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 Does </a:t>
            </a:r>
            <a:r>
              <a:rPr lang="en-US" dirty="0" err="1"/>
              <a:t>dp’s</a:t>
            </a:r>
            <a:r>
              <a:rPr lang="en-US" dirty="0"/>
              <a:t> job	</a:t>
            </a:r>
          </a:p>
        </p:txBody>
      </p:sp>
      <p:pic>
        <p:nvPicPr>
          <p:cNvPr id="5" name="Content Placeholder 4"/>
          <p:cNvPicPr>
            <a:picLocks noGrp="1" noChangeAspect="1"/>
          </p:cNvPicPr>
          <p:nvPr>
            <p:ph sz="half" idx="1"/>
          </p:nvPr>
        </p:nvPicPr>
        <p:blipFill>
          <a:blip r:embed="rId2"/>
          <a:stretch>
            <a:fillRect/>
          </a:stretch>
        </p:blipFill>
        <p:spPr>
          <a:xfrm>
            <a:off x="8355436" y="460756"/>
            <a:ext cx="3612728" cy="6015252"/>
          </a:xfrm>
          <a:prstGeom prst="rect">
            <a:avLst/>
          </a:prstGeom>
        </p:spPr>
      </p:pic>
      <p:sp>
        <p:nvSpPr>
          <p:cNvPr id="6" name="Content Placeholder 5"/>
          <p:cNvSpPr>
            <a:spLocks noGrp="1"/>
          </p:cNvSpPr>
          <p:nvPr>
            <p:ph sz="half" idx="2"/>
          </p:nvPr>
        </p:nvSpPr>
        <p:spPr>
          <a:xfrm>
            <a:off x="1643016" y="1937064"/>
            <a:ext cx="6445717" cy="4525963"/>
          </a:xfrm>
        </p:spPr>
        <p:txBody>
          <a:bodyPr/>
          <a:lstStyle/>
          <a:p>
            <a:r>
              <a:rPr lang="en-US" dirty="0"/>
              <a:t>FLEX is doing both jobs</a:t>
            </a:r>
          </a:p>
          <a:p>
            <a:pPr lvl="1"/>
            <a:r>
              <a:rPr lang="en-US" dirty="0"/>
              <a:t>DP has left the game</a:t>
            </a:r>
          </a:p>
          <a:p>
            <a:pPr lvl="1"/>
            <a:r>
              <a:rPr lang="en-US" dirty="0"/>
              <a:t>Arrow up to show who is batting in the 7</a:t>
            </a:r>
            <a:r>
              <a:rPr lang="en-US" baseline="30000" dirty="0"/>
              <a:t>th</a:t>
            </a:r>
            <a:r>
              <a:rPr lang="en-US" dirty="0"/>
              <a:t> position</a:t>
            </a:r>
          </a:p>
          <a:p>
            <a:r>
              <a:rPr lang="en-US" dirty="0"/>
              <a:t>DP (Cooper) leaves the game (has no job) but has one reentry</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t>www.nfhs.org</a:t>
            </a:r>
          </a:p>
        </p:txBody>
      </p:sp>
      <p:sp>
        <p:nvSpPr>
          <p:cNvPr id="7" name="Text Box 17">
            <a:extLst>
              <a:ext uri="{FF2B5EF4-FFF2-40B4-BE49-F238E27FC236}">
                <a16:creationId xmlns:a16="http://schemas.microsoft.com/office/drawing/2014/main" id="{4F52875F-A058-498C-9938-831F89BF6A5C}"/>
              </a:ext>
            </a:extLst>
          </p:cNvPr>
          <p:cNvSpPr txBox="1">
            <a:spLocks noChangeArrowheads="1"/>
          </p:cNvSpPr>
          <p:nvPr/>
        </p:nvSpPr>
        <p:spPr bwMode="auto">
          <a:xfrm>
            <a:off x="11582400" y="2290763"/>
            <a:ext cx="119062" cy="261610"/>
          </a:xfrm>
          <a:prstGeom prst="rect">
            <a:avLst/>
          </a:prstGeom>
          <a:solidFill>
            <a:schemeClr val="bg1"/>
          </a:solidFill>
          <a:ln>
            <a:noFill/>
          </a:ln>
        </p:spPr>
        <p:txBody>
          <a:bodyPr wrap="squar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1</a:t>
            </a:r>
          </a:p>
        </p:txBody>
      </p:sp>
      <p:sp>
        <p:nvSpPr>
          <p:cNvPr id="8" name="Freeform 20">
            <a:extLst>
              <a:ext uri="{FF2B5EF4-FFF2-40B4-BE49-F238E27FC236}">
                <a16:creationId xmlns:a16="http://schemas.microsoft.com/office/drawing/2014/main" id="{6E36AC29-8535-4181-BFBB-8955CC9AADCA}"/>
              </a:ext>
            </a:extLst>
          </p:cNvPr>
          <p:cNvSpPr>
            <a:spLocks/>
          </p:cNvSpPr>
          <p:nvPr/>
        </p:nvSpPr>
        <p:spPr bwMode="auto">
          <a:xfrm flipV="1">
            <a:off x="9682340" y="3204999"/>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9" name="Freeform 20">
            <a:extLst>
              <a:ext uri="{FF2B5EF4-FFF2-40B4-BE49-F238E27FC236}">
                <a16:creationId xmlns:a16="http://schemas.microsoft.com/office/drawing/2014/main" id="{E90B5744-CAAA-446A-9AA6-F1346FD0086C}"/>
              </a:ext>
            </a:extLst>
          </p:cNvPr>
          <p:cNvSpPr>
            <a:spLocks/>
          </p:cNvSpPr>
          <p:nvPr/>
        </p:nvSpPr>
        <p:spPr bwMode="auto">
          <a:xfrm flipV="1">
            <a:off x="8465185" y="3170315"/>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1" name="Freeform 10">
            <a:extLst>
              <a:ext uri="{FF2B5EF4-FFF2-40B4-BE49-F238E27FC236}">
                <a16:creationId xmlns:a16="http://schemas.microsoft.com/office/drawing/2014/main" id="{3086DBA8-936F-4A82-8124-FD8CD87F1271}"/>
              </a:ext>
            </a:extLst>
          </p:cNvPr>
          <p:cNvSpPr>
            <a:spLocks/>
          </p:cNvSpPr>
          <p:nvPr/>
        </p:nvSpPr>
        <p:spPr bwMode="auto">
          <a:xfrm>
            <a:off x="10539751" y="3255007"/>
            <a:ext cx="361323" cy="1254125"/>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2" name="Text Box 17">
            <a:extLst>
              <a:ext uri="{FF2B5EF4-FFF2-40B4-BE49-F238E27FC236}">
                <a16:creationId xmlns:a16="http://schemas.microsoft.com/office/drawing/2014/main" id="{4F52875F-A058-498C-9938-831F89BF6A5C}"/>
              </a:ext>
            </a:extLst>
          </p:cNvPr>
          <p:cNvSpPr txBox="1">
            <a:spLocks noChangeArrowheads="1"/>
          </p:cNvSpPr>
          <p:nvPr/>
        </p:nvSpPr>
        <p:spPr bwMode="auto">
          <a:xfrm>
            <a:off x="11582400" y="4338157"/>
            <a:ext cx="119062" cy="261610"/>
          </a:xfrm>
          <a:prstGeom prst="rect">
            <a:avLst/>
          </a:prstGeom>
          <a:solidFill>
            <a:schemeClr val="bg1"/>
          </a:solidFill>
          <a:ln>
            <a:noFill/>
          </a:ln>
        </p:spPr>
        <p:txBody>
          <a:bodyPr wrap="squar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3</a:t>
            </a:r>
          </a:p>
        </p:txBody>
      </p:sp>
      <p:sp>
        <p:nvSpPr>
          <p:cNvPr id="13" name="Rectangle 12">
            <a:extLst>
              <a:ext uri="{FF2B5EF4-FFF2-40B4-BE49-F238E27FC236}">
                <a16:creationId xmlns:a16="http://schemas.microsoft.com/office/drawing/2014/main" id="{84EF75F9-14A1-4B27-A074-34330128F16C}"/>
              </a:ext>
            </a:extLst>
          </p:cNvPr>
          <p:cNvSpPr/>
          <p:nvPr/>
        </p:nvSpPr>
        <p:spPr>
          <a:xfrm>
            <a:off x="9538447" y="3125071"/>
            <a:ext cx="1001304" cy="2286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84EF75F9-14A1-4B27-A074-34330128F16C}"/>
              </a:ext>
            </a:extLst>
          </p:cNvPr>
          <p:cNvSpPr/>
          <p:nvPr/>
        </p:nvSpPr>
        <p:spPr>
          <a:xfrm>
            <a:off x="8465185" y="3125071"/>
            <a:ext cx="391936" cy="2286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84EF75F9-14A1-4B27-A074-34330128F16C}"/>
              </a:ext>
            </a:extLst>
          </p:cNvPr>
          <p:cNvSpPr/>
          <p:nvPr/>
        </p:nvSpPr>
        <p:spPr>
          <a:xfrm rot="5400000">
            <a:off x="10106431" y="3688327"/>
            <a:ext cx="1278434" cy="411794"/>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6156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4" grpId="1" animBg="1"/>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 Does </a:t>
            </a:r>
            <a:r>
              <a:rPr lang="en-US" dirty="0" err="1"/>
              <a:t>dp’s</a:t>
            </a:r>
            <a:r>
              <a:rPr lang="en-US" dirty="0"/>
              <a:t> job	</a:t>
            </a:r>
          </a:p>
        </p:txBody>
      </p:sp>
      <p:pic>
        <p:nvPicPr>
          <p:cNvPr id="5" name="Content Placeholder 4"/>
          <p:cNvPicPr>
            <a:picLocks noGrp="1" noChangeAspect="1"/>
          </p:cNvPicPr>
          <p:nvPr>
            <p:ph sz="half" idx="1"/>
          </p:nvPr>
        </p:nvPicPr>
        <p:blipFill>
          <a:blip r:embed="rId2"/>
          <a:stretch>
            <a:fillRect/>
          </a:stretch>
        </p:blipFill>
        <p:spPr>
          <a:xfrm>
            <a:off x="8355436" y="460756"/>
            <a:ext cx="3612728" cy="6015252"/>
          </a:xfrm>
          <a:prstGeom prst="rect">
            <a:avLst/>
          </a:prstGeom>
        </p:spPr>
      </p:pic>
      <p:sp>
        <p:nvSpPr>
          <p:cNvPr id="6" name="Content Placeholder 5"/>
          <p:cNvSpPr>
            <a:spLocks noGrp="1"/>
          </p:cNvSpPr>
          <p:nvPr>
            <p:ph sz="half" idx="2"/>
          </p:nvPr>
        </p:nvSpPr>
        <p:spPr>
          <a:xfrm>
            <a:off x="1643016" y="1937064"/>
            <a:ext cx="6491177" cy="4525963"/>
          </a:xfrm>
        </p:spPr>
        <p:txBody>
          <a:bodyPr/>
          <a:lstStyle/>
          <a:p>
            <a:r>
              <a:rPr lang="en-US" dirty="0"/>
              <a:t>DP reenters to run</a:t>
            </a:r>
          </a:p>
          <a:p>
            <a:pPr lvl="1"/>
            <a:r>
              <a:rPr lang="en-US" dirty="0"/>
              <a:t>Cooper uses their one reentry</a:t>
            </a:r>
          </a:p>
          <a:p>
            <a:r>
              <a:rPr lang="en-US" dirty="0"/>
              <a:t>FLEX (Green) returns to playing defense only</a:t>
            </a:r>
          </a:p>
          <a:p>
            <a:pPr lvl="1"/>
            <a:r>
              <a:rPr lang="en-US" dirty="0"/>
              <a:t>Arrow down to show FLEX is back to playing defense only</a:t>
            </a:r>
          </a:p>
          <a:p>
            <a:pPr lvl="1"/>
            <a:r>
              <a:rPr lang="en-US" dirty="0"/>
              <a:t>They never quit doing their job (playing defense) so they have never left the game</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t>www.nfhs.org</a:t>
            </a:r>
          </a:p>
        </p:txBody>
      </p:sp>
      <p:sp>
        <p:nvSpPr>
          <p:cNvPr id="7" name="Text Box 17">
            <a:extLst>
              <a:ext uri="{FF2B5EF4-FFF2-40B4-BE49-F238E27FC236}">
                <a16:creationId xmlns:a16="http://schemas.microsoft.com/office/drawing/2014/main" id="{4F52875F-A058-498C-9938-831F89BF6A5C}"/>
              </a:ext>
            </a:extLst>
          </p:cNvPr>
          <p:cNvSpPr txBox="1">
            <a:spLocks noChangeArrowheads="1"/>
          </p:cNvSpPr>
          <p:nvPr/>
        </p:nvSpPr>
        <p:spPr bwMode="auto">
          <a:xfrm>
            <a:off x="11582400" y="2290763"/>
            <a:ext cx="119062" cy="261610"/>
          </a:xfrm>
          <a:prstGeom prst="rect">
            <a:avLst/>
          </a:prstGeom>
          <a:solidFill>
            <a:schemeClr val="bg1"/>
          </a:solidFill>
          <a:ln>
            <a:noFill/>
          </a:ln>
        </p:spPr>
        <p:txBody>
          <a:bodyPr wrap="squar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1</a:t>
            </a:r>
          </a:p>
        </p:txBody>
      </p:sp>
      <p:sp>
        <p:nvSpPr>
          <p:cNvPr id="8" name="Freeform 20">
            <a:extLst>
              <a:ext uri="{FF2B5EF4-FFF2-40B4-BE49-F238E27FC236}">
                <a16:creationId xmlns:a16="http://schemas.microsoft.com/office/drawing/2014/main" id="{6E36AC29-8535-4181-BFBB-8955CC9AADCA}"/>
              </a:ext>
            </a:extLst>
          </p:cNvPr>
          <p:cNvSpPr>
            <a:spLocks/>
          </p:cNvSpPr>
          <p:nvPr/>
        </p:nvSpPr>
        <p:spPr bwMode="auto">
          <a:xfrm flipV="1">
            <a:off x="9682340" y="3204999"/>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9" name="Freeform 20">
            <a:extLst>
              <a:ext uri="{FF2B5EF4-FFF2-40B4-BE49-F238E27FC236}">
                <a16:creationId xmlns:a16="http://schemas.microsoft.com/office/drawing/2014/main" id="{E90B5744-CAAA-446A-9AA6-F1346FD0086C}"/>
              </a:ext>
            </a:extLst>
          </p:cNvPr>
          <p:cNvSpPr>
            <a:spLocks/>
          </p:cNvSpPr>
          <p:nvPr/>
        </p:nvSpPr>
        <p:spPr bwMode="auto">
          <a:xfrm flipV="1">
            <a:off x="8465185" y="3170315"/>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1" name="Freeform 10">
            <a:extLst>
              <a:ext uri="{FF2B5EF4-FFF2-40B4-BE49-F238E27FC236}">
                <a16:creationId xmlns:a16="http://schemas.microsoft.com/office/drawing/2014/main" id="{3086DBA8-936F-4A82-8124-FD8CD87F1271}"/>
              </a:ext>
            </a:extLst>
          </p:cNvPr>
          <p:cNvSpPr>
            <a:spLocks/>
          </p:cNvSpPr>
          <p:nvPr/>
        </p:nvSpPr>
        <p:spPr bwMode="auto">
          <a:xfrm>
            <a:off x="10539751" y="3255007"/>
            <a:ext cx="361323" cy="1254125"/>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2" name="Text Box 17">
            <a:extLst>
              <a:ext uri="{FF2B5EF4-FFF2-40B4-BE49-F238E27FC236}">
                <a16:creationId xmlns:a16="http://schemas.microsoft.com/office/drawing/2014/main" id="{4F52875F-A058-498C-9938-831F89BF6A5C}"/>
              </a:ext>
            </a:extLst>
          </p:cNvPr>
          <p:cNvSpPr txBox="1">
            <a:spLocks noChangeArrowheads="1"/>
          </p:cNvSpPr>
          <p:nvPr/>
        </p:nvSpPr>
        <p:spPr bwMode="auto">
          <a:xfrm>
            <a:off x="11582400" y="4338157"/>
            <a:ext cx="119062" cy="261610"/>
          </a:xfrm>
          <a:prstGeom prst="rect">
            <a:avLst/>
          </a:prstGeom>
          <a:solidFill>
            <a:schemeClr val="bg1"/>
          </a:solidFill>
          <a:ln>
            <a:noFill/>
          </a:ln>
        </p:spPr>
        <p:txBody>
          <a:bodyPr wrap="squar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3</a:t>
            </a:r>
          </a:p>
        </p:txBody>
      </p:sp>
      <p:sp>
        <p:nvSpPr>
          <p:cNvPr id="13" name="Freeform 16">
            <a:extLst>
              <a:ext uri="{FF2B5EF4-FFF2-40B4-BE49-F238E27FC236}">
                <a16:creationId xmlns:a16="http://schemas.microsoft.com/office/drawing/2014/main" id="{E186A037-1675-4DCD-BA3A-AB9AAD39DE94}"/>
              </a:ext>
            </a:extLst>
          </p:cNvPr>
          <p:cNvSpPr>
            <a:spLocks/>
          </p:cNvSpPr>
          <p:nvPr/>
        </p:nvSpPr>
        <p:spPr bwMode="auto">
          <a:xfrm>
            <a:off x="10683331" y="3212373"/>
            <a:ext cx="361323" cy="129675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4" name="Oval 13">
            <a:extLst>
              <a:ext uri="{FF2B5EF4-FFF2-40B4-BE49-F238E27FC236}">
                <a16:creationId xmlns:a16="http://schemas.microsoft.com/office/drawing/2014/main" id="{F1C2A58B-729C-4922-82D6-F3D6E089B2AA}"/>
              </a:ext>
            </a:extLst>
          </p:cNvPr>
          <p:cNvSpPr>
            <a:spLocks noChangeArrowheads="1"/>
          </p:cNvSpPr>
          <p:nvPr/>
        </p:nvSpPr>
        <p:spPr bwMode="auto">
          <a:xfrm>
            <a:off x="8400896" y="3086971"/>
            <a:ext cx="428707" cy="3048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414B56"/>
              </a:solidFill>
              <a:effectLst/>
              <a:uLnTx/>
              <a:uFillTx/>
              <a:latin typeface="Times" panose="02020603050405020304" pitchFamily="18" charset="0"/>
              <a:ea typeface="+mn-ea"/>
              <a:cs typeface="Arial" panose="020B0604020202020204" pitchFamily="34" charset="0"/>
            </a:endParaRPr>
          </a:p>
        </p:txBody>
      </p:sp>
      <p:sp>
        <p:nvSpPr>
          <p:cNvPr id="15" name="Oval 14">
            <a:extLst>
              <a:ext uri="{FF2B5EF4-FFF2-40B4-BE49-F238E27FC236}">
                <a16:creationId xmlns:a16="http://schemas.microsoft.com/office/drawing/2014/main" id="{87886A4F-757C-4964-A7FE-6CC0EDF1716B}"/>
              </a:ext>
            </a:extLst>
          </p:cNvPr>
          <p:cNvSpPr>
            <a:spLocks noChangeArrowheads="1"/>
          </p:cNvSpPr>
          <p:nvPr/>
        </p:nvSpPr>
        <p:spPr bwMode="auto">
          <a:xfrm>
            <a:off x="9654708" y="3102606"/>
            <a:ext cx="909638" cy="3048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414B56"/>
              </a:solidFill>
              <a:effectLst/>
              <a:uLnTx/>
              <a:uFillTx/>
              <a:latin typeface="Times" panose="02020603050405020304" pitchFamily="18"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84EF75F9-14A1-4B27-A074-34330128F16C}"/>
              </a:ext>
            </a:extLst>
          </p:cNvPr>
          <p:cNvSpPr/>
          <p:nvPr/>
        </p:nvSpPr>
        <p:spPr>
          <a:xfrm>
            <a:off x="9538447" y="3125071"/>
            <a:ext cx="1001304" cy="2286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84EF75F9-14A1-4B27-A074-34330128F16C}"/>
              </a:ext>
            </a:extLst>
          </p:cNvPr>
          <p:cNvSpPr/>
          <p:nvPr/>
        </p:nvSpPr>
        <p:spPr>
          <a:xfrm>
            <a:off x="8465185" y="3125071"/>
            <a:ext cx="391936" cy="2286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84EF75F9-14A1-4B27-A074-34330128F16C}"/>
              </a:ext>
            </a:extLst>
          </p:cNvPr>
          <p:cNvSpPr/>
          <p:nvPr/>
        </p:nvSpPr>
        <p:spPr>
          <a:xfrm rot="5400000">
            <a:off x="10270362" y="3657179"/>
            <a:ext cx="1384061" cy="319846"/>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65879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6CEA0-9E84-F632-12D2-87B724825B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2433F5-AEB3-298D-A9C2-BDBE96528060}"/>
              </a:ext>
            </a:extLst>
          </p:cNvPr>
          <p:cNvSpPr>
            <a:spLocks noGrp="1"/>
          </p:cNvSpPr>
          <p:nvPr>
            <p:ph type="title"/>
          </p:nvPr>
        </p:nvSpPr>
        <p:spPr>
          <a:xfrm>
            <a:off x="963613" y="4406900"/>
            <a:ext cx="8867775" cy="1362075"/>
          </a:xfrm>
        </p:spPr>
        <p:txBody>
          <a:bodyPr/>
          <a:lstStyle/>
          <a:p>
            <a:pPr algn="ctr">
              <a:defRPr/>
            </a:pPr>
            <a:r>
              <a:rPr lang="en-US" dirty="0"/>
              <a:t>Step 4 </a:t>
            </a:r>
            <a:br>
              <a:rPr lang="en-US" dirty="0"/>
            </a:br>
            <a:br>
              <a:rPr lang="en-US" dirty="0"/>
            </a:br>
            <a:r>
              <a:rPr lang="en-US" dirty="0"/>
              <a:t>DP can do the flex’s job</a:t>
            </a:r>
          </a:p>
        </p:txBody>
      </p:sp>
      <p:sp>
        <p:nvSpPr>
          <p:cNvPr id="26627" name="Text Placeholder 5">
            <a:extLst>
              <a:ext uri="{FF2B5EF4-FFF2-40B4-BE49-F238E27FC236}">
                <a16:creationId xmlns:a16="http://schemas.microsoft.com/office/drawing/2014/main" id="{A90E7833-076F-096B-97E5-C2F326BA492F}"/>
              </a:ext>
            </a:extLst>
          </p:cNvPr>
          <p:cNvSpPr>
            <a:spLocks noGrp="1" noChangeArrowheads="1"/>
          </p:cNvSpPr>
          <p:nvPr>
            <p:ph type="body" idx="1"/>
          </p:nvPr>
        </p:nvSpPr>
        <p:spPr>
          <a:xfrm>
            <a:off x="963613" y="2906713"/>
            <a:ext cx="10363200" cy="1500187"/>
          </a:xfrm>
        </p:spPr>
        <p:txBody>
          <a:bodyPr/>
          <a:lstStyle/>
          <a:p>
            <a:endParaRPr lang="en-US" altLang="en-US"/>
          </a:p>
        </p:txBody>
      </p:sp>
    </p:spTree>
    <p:extLst>
      <p:ext uri="{BB962C8B-B14F-4D97-AF65-F5344CB8AC3E}">
        <p14:creationId xmlns:p14="http://schemas.microsoft.com/office/powerpoint/2010/main" val="249711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CA7D-CE1E-477E-A515-EC60E62B933A}"/>
              </a:ext>
            </a:extLst>
          </p:cNvPr>
          <p:cNvSpPr>
            <a:spLocks noGrp="1"/>
          </p:cNvSpPr>
          <p:nvPr>
            <p:ph type="title"/>
          </p:nvPr>
        </p:nvSpPr>
        <p:spPr/>
        <p:txBody>
          <a:bodyPr/>
          <a:lstStyle/>
          <a:p>
            <a:pPr>
              <a:defRPr/>
            </a:pPr>
            <a:r>
              <a:rPr lang="en-US" dirty="0"/>
              <a:t>Step 4 </a:t>
            </a:r>
            <a:r>
              <a:rPr lang="en-US" dirty="0" err="1"/>
              <a:t>dp</a:t>
            </a:r>
            <a:r>
              <a:rPr lang="en-US" dirty="0"/>
              <a:t> does flex’s job</a:t>
            </a:r>
          </a:p>
        </p:txBody>
      </p:sp>
      <p:sp>
        <p:nvSpPr>
          <p:cNvPr id="21507" name="Content Placeholder 2">
            <a:extLst>
              <a:ext uri="{FF2B5EF4-FFF2-40B4-BE49-F238E27FC236}">
                <a16:creationId xmlns:a16="http://schemas.microsoft.com/office/drawing/2014/main" id="{6ABCCFEB-262C-4707-9393-47F1189CAFF9}"/>
              </a:ext>
            </a:extLst>
          </p:cNvPr>
          <p:cNvSpPr>
            <a:spLocks noGrp="1" noChangeArrowheads="1"/>
          </p:cNvSpPr>
          <p:nvPr>
            <p:ph idx="1"/>
          </p:nvPr>
        </p:nvSpPr>
        <p:spPr>
          <a:xfrm>
            <a:off x="1134737" y="1867953"/>
            <a:ext cx="10833426" cy="4338637"/>
          </a:xfrm>
        </p:spPr>
        <p:txBody>
          <a:bodyPr/>
          <a:lstStyle/>
          <a:p>
            <a:r>
              <a:rPr lang="en-US" sz="3200" dirty="0"/>
              <a:t>FLEX’s job is to play defense</a:t>
            </a:r>
          </a:p>
          <a:p>
            <a:pPr lvl="1"/>
            <a:r>
              <a:rPr lang="en-US" sz="3000" dirty="0"/>
              <a:t>If they no longer play defense they have left the game</a:t>
            </a:r>
          </a:p>
          <a:p>
            <a:pPr lvl="1"/>
            <a:r>
              <a:rPr lang="en-US" sz="3000" dirty="0"/>
              <a:t>If a legal substitute enters the FLEX position (3-3-6f)</a:t>
            </a:r>
          </a:p>
          <a:p>
            <a:pPr lvl="2"/>
            <a:r>
              <a:rPr lang="en-US" sz="2600" dirty="0"/>
              <a:t>Starting FLEX (player) has left the game has one reentry</a:t>
            </a:r>
          </a:p>
          <a:p>
            <a:pPr lvl="2"/>
            <a:r>
              <a:rPr lang="en-US" sz="2600" dirty="0"/>
              <a:t>FLEX position remains active (10 players)</a:t>
            </a:r>
          </a:p>
          <a:p>
            <a:pPr lvl="1"/>
            <a:r>
              <a:rPr lang="en-US" sz="3000" dirty="0"/>
              <a:t>If the DP plays defense instead of the FLEX, FLEX has left the game (9 active players) (3-3-6e)</a:t>
            </a:r>
          </a:p>
          <a:p>
            <a:pPr lvl="2"/>
            <a:r>
              <a:rPr lang="en-US" sz="2600" dirty="0"/>
              <a:t>Position is still available for starting FLEX to reenter or legal sub to enter</a:t>
            </a:r>
          </a:p>
        </p:txBody>
      </p:sp>
      <p:sp>
        <p:nvSpPr>
          <p:cNvPr id="4" name="Footer Placeholder 3">
            <a:extLst>
              <a:ext uri="{FF2B5EF4-FFF2-40B4-BE49-F238E27FC236}">
                <a16:creationId xmlns:a16="http://schemas.microsoft.com/office/drawing/2014/main" id="{B83D9D80-4CAC-4163-AB25-77D2EBBC87F1}"/>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02414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CA7D-CE1E-477E-A515-EC60E62B933A}"/>
              </a:ext>
            </a:extLst>
          </p:cNvPr>
          <p:cNvSpPr>
            <a:spLocks noGrp="1"/>
          </p:cNvSpPr>
          <p:nvPr>
            <p:ph type="title"/>
          </p:nvPr>
        </p:nvSpPr>
        <p:spPr/>
        <p:txBody>
          <a:bodyPr/>
          <a:lstStyle/>
          <a:p>
            <a:pPr>
              <a:defRPr/>
            </a:pPr>
            <a:r>
              <a:rPr lang="en-US" dirty="0"/>
              <a:t>Why would DP Do Flex’s job</a:t>
            </a:r>
          </a:p>
        </p:txBody>
      </p:sp>
      <p:sp>
        <p:nvSpPr>
          <p:cNvPr id="21507" name="Content Placeholder 2">
            <a:extLst>
              <a:ext uri="{FF2B5EF4-FFF2-40B4-BE49-F238E27FC236}">
                <a16:creationId xmlns:a16="http://schemas.microsoft.com/office/drawing/2014/main" id="{6ABCCFEB-262C-4707-9393-47F1189CAFF9}"/>
              </a:ext>
            </a:extLst>
          </p:cNvPr>
          <p:cNvSpPr>
            <a:spLocks noGrp="1" noChangeArrowheads="1"/>
          </p:cNvSpPr>
          <p:nvPr>
            <p:ph idx="1"/>
          </p:nvPr>
        </p:nvSpPr>
        <p:spPr>
          <a:xfrm>
            <a:off x="1083076" y="1989138"/>
            <a:ext cx="10885087" cy="4338637"/>
          </a:xfrm>
        </p:spPr>
        <p:txBody>
          <a:bodyPr/>
          <a:lstStyle/>
          <a:p>
            <a:pPr lvl="0"/>
            <a:r>
              <a:rPr lang="en-US" sz="3200" dirty="0"/>
              <a:t>Coaches will start with DP/FLEX </a:t>
            </a:r>
          </a:p>
          <a:p>
            <a:pPr lvl="1"/>
            <a:r>
              <a:rPr lang="en-US" sz="2800" dirty="0">
                <a:latin typeface="+mn-lt"/>
              </a:rPr>
              <a:t>DP is batting 7</a:t>
            </a:r>
            <a:r>
              <a:rPr lang="en-US" sz="2800" baseline="30000" dirty="0">
                <a:latin typeface="+mn-lt"/>
              </a:rPr>
              <a:t>th</a:t>
            </a:r>
            <a:r>
              <a:rPr lang="en-US" sz="2800" dirty="0">
                <a:latin typeface="+mn-lt"/>
              </a:rPr>
              <a:t> and FLEX is </a:t>
            </a:r>
            <a:r>
              <a:rPr lang="en-US" sz="2800" dirty="0"/>
              <a:t>listed as F1</a:t>
            </a:r>
          </a:p>
          <a:p>
            <a:pPr lvl="1"/>
            <a:r>
              <a:rPr lang="en-US" sz="2800" dirty="0">
                <a:latin typeface="+mn-lt"/>
              </a:rPr>
              <a:t>Once lineup is official they tell umpire at the plate meeting “my DP is playing defense for the FLEX and will be my pitcher” </a:t>
            </a:r>
          </a:p>
          <a:p>
            <a:r>
              <a:rPr lang="en-US" sz="3000" dirty="0"/>
              <a:t>Why do this?</a:t>
            </a:r>
          </a:p>
          <a:p>
            <a:pPr lvl="1"/>
            <a:r>
              <a:rPr lang="en-US" sz="2800" dirty="0">
                <a:latin typeface="+mn-lt"/>
              </a:rPr>
              <a:t>DP is their starting pitcher and a good hitter, FLEX is 2</a:t>
            </a:r>
            <a:r>
              <a:rPr lang="en-US" sz="2800" baseline="30000" dirty="0">
                <a:latin typeface="+mn-lt"/>
              </a:rPr>
              <a:t>nd</a:t>
            </a:r>
            <a:r>
              <a:rPr lang="en-US" sz="2800" dirty="0">
                <a:latin typeface="+mn-lt"/>
              </a:rPr>
              <a:t> best pitcher but not a good hitter</a:t>
            </a:r>
          </a:p>
          <a:p>
            <a:pPr lvl="1"/>
            <a:r>
              <a:rPr lang="en-US" sz="2800" dirty="0"/>
              <a:t>If DP begins to struggle pitching later in the game coach can reenter the FLEX to pitch but keep their DP (the better hitter) batting the entire game</a:t>
            </a:r>
            <a:endParaRPr lang="en-US" sz="2800" dirty="0">
              <a:latin typeface="+mn-lt"/>
            </a:endParaRPr>
          </a:p>
        </p:txBody>
      </p:sp>
      <p:sp>
        <p:nvSpPr>
          <p:cNvPr id="4" name="Footer Placeholder 3">
            <a:extLst>
              <a:ext uri="{FF2B5EF4-FFF2-40B4-BE49-F238E27FC236}">
                <a16:creationId xmlns:a16="http://schemas.microsoft.com/office/drawing/2014/main" id="{B83D9D80-4CAC-4163-AB25-77D2EBBC87F1}"/>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57616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 Does FLEX’s job	</a:t>
            </a:r>
          </a:p>
        </p:txBody>
      </p:sp>
      <p:pic>
        <p:nvPicPr>
          <p:cNvPr id="5" name="Content Placeholder 4"/>
          <p:cNvPicPr>
            <a:picLocks noGrp="1" noChangeAspect="1"/>
          </p:cNvPicPr>
          <p:nvPr>
            <p:ph sz="half" idx="1"/>
          </p:nvPr>
        </p:nvPicPr>
        <p:blipFill>
          <a:blip r:embed="rId2"/>
          <a:stretch>
            <a:fillRect/>
          </a:stretch>
        </p:blipFill>
        <p:spPr>
          <a:xfrm>
            <a:off x="8355436" y="460756"/>
            <a:ext cx="3612728" cy="6015252"/>
          </a:xfrm>
          <a:prstGeom prst="rect">
            <a:avLst/>
          </a:prstGeom>
        </p:spPr>
      </p:pic>
      <p:sp>
        <p:nvSpPr>
          <p:cNvPr id="6" name="Content Placeholder 5"/>
          <p:cNvSpPr>
            <a:spLocks noGrp="1"/>
          </p:cNvSpPr>
          <p:nvPr>
            <p:ph sz="half" idx="2"/>
          </p:nvPr>
        </p:nvSpPr>
        <p:spPr>
          <a:xfrm>
            <a:off x="1643017" y="1937064"/>
            <a:ext cx="6494304" cy="4525963"/>
          </a:xfrm>
        </p:spPr>
        <p:txBody>
          <a:bodyPr/>
          <a:lstStyle/>
          <a:p>
            <a:r>
              <a:rPr lang="en-US" dirty="0"/>
              <a:t>DP is doing both jobs</a:t>
            </a:r>
          </a:p>
          <a:p>
            <a:pPr lvl="1"/>
            <a:r>
              <a:rPr lang="en-US" dirty="0"/>
              <a:t>Identify as F1 for courtesy runner eligibility</a:t>
            </a:r>
          </a:p>
          <a:p>
            <a:r>
              <a:rPr lang="en-US" dirty="0"/>
              <a:t>FLEX (Green) leaves the game (has no job) but has one reentry</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t>www.nfhs.org</a:t>
            </a:r>
          </a:p>
        </p:txBody>
      </p:sp>
      <p:sp>
        <p:nvSpPr>
          <p:cNvPr id="7" name="Text Box 17">
            <a:extLst>
              <a:ext uri="{FF2B5EF4-FFF2-40B4-BE49-F238E27FC236}">
                <a16:creationId xmlns:a16="http://schemas.microsoft.com/office/drawing/2014/main" id="{4F52875F-A058-498C-9938-831F89BF6A5C}"/>
              </a:ext>
            </a:extLst>
          </p:cNvPr>
          <p:cNvSpPr txBox="1">
            <a:spLocks noChangeArrowheads="1"/>
          </p:cNvSpPr>
          <p:nvPr/>
        </p:nvSpPr>
        <p:spPr bwMode="auto">
          <a:xfrm>
            <a:off x="11129683" y="3102053"/>
            <a:ext cx="260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1</a:t>
            </a:r>
          </a:p>
        </p:txBody>
      </p:sp>
      <p:sp>
        <p:nvSpPr>
          <p:cNvPr id="8" name="Freeform 20">
            <a:extLst>
              <a:ext uri="{FF2B5EF4-FFF2-40B4-BE49-F238E27FC236}">
                <a16:creationId xmlns:a16="http://schemas.microsoft.com/office/drawing/2014/main" id="{6E36AC29-8535-4181-BFBB-8955CC9AADCA}"/>
              </a:ext>
            </a:extLst>
          </p:cNvPr>
          <p:cNvSpPr>
            <a:spLocks/>
          </p:cNvSpPr>
          <p:nvPr/>
        </p:nvSpPr>
        <p:spPr bwMode="auto">
          <a:xfrm flipV="1">
            <a:off x="9492322" y="440911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9" name="Freeform 20">
            <a:extLst>
              <a:ext uri="{FF2B5EF4-FFF2-40B4-BE49-F238E27FC236}">
                <a16:creationId xmlns:a16="http://schemas.microsoft.com/office/drawing/2014/main" id="{E90B5744-CAAA-446A-9AA6-F1346FD0086C}"/>
              </a:ext>
            </a:extLst>
          </p:cNvPr>
          <p:cNvSpPr>
            <a:spLocks/>
          </p:cNvSpPr>
          <p:nvPr/>
        </p:nvSpPr>
        <p:spPr bwMode="auto">
          <a:xfrm flipV="1">
            <a:off x="8422095" y="4404972"/>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0" name="Freeform 20">
            <a:extLst>
              <a:ext uri="{FF2B5EF4-FFF2-40B4-BE49-F238E27FC236}">
                <a16:creationId xmlns:a16="http://schemas.microsoft.com/office/drawing/2014/main" id="{E90B5744-CAAA-446A-9AA6-F1346FD0086C}"/>
              </a:ext>
            </a:extLst>
          </p:cNvPr>
          <p:cNvSpPr>
            <a:spLocks/>
          </p:cNvSpPr>
          <p:nvPr/>
        </p:nvSpPr>
        <p:spPr bwMode="auto">
          <a:xfrm flipV="1">
            <a:off x="11526295" y="4404972"/>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84EF75F9-14A1-4B27-A074-34330128F16C}"/>
              </a:ext>
            </a:extLst>
          </p:cNvPr>
          <p:cNvSpPr/>
          <p:nvPr/>
        </p:nvSpPr>
        <p:spPr>
          <a:xfrm>
            <a:off x="9482052" y="4314484"/>
            <a:ext cx="1001304" cy="2286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84EF75F9-14A1-4B27-A074-34330128F16C}"/>
              </a:ext>
            </a:extLst>
          </p:cNvPr>
          <p:cNvSpPr/>
          <p:nvPr/>
        </p:nvSpPr>
        <p:spPr>
          <a:xfrm>
            <a:off x="8408790" y="4314484"/>
            <a:ext cx="391936" cy="2286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84EF75F9-14A1-4B27-A074-34330128F16C}"/>
              </a:ext>
            </a:extLst>
          </p:cNvPr>
          <p:cNvSpPr/>
          <p:nvPr/>
        </p:nvSpPr>
        <p:spPr>
          <a:xfrm>
            <a:off x="11473484" y="4359728"/>
            <a:ext cx="391936" cy="2286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84EF75F9-14A1-4B27-A074-34330128F16C}"/>
              </a:ext>
            </a:extLst>
          </p:cNvPr>
          <p:cNvSpPr/>
          <p:nvPr/>
        </p:nvSpPr>
        <p:spPr>
          <a:xfrm>
            <a:off x="10992644" y="3164838"/>
            <a:ext cx="391936" cy="2286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66953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1"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6CEA0-9E84-F632-12D2-87B724825B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2433F5-AEB3-298D-A9C2-BDBE96528060}"/>
              </a:ext>
            </a:extLst>
          </p:cNvPr>
          <p:cNvSpPr>
            <a:spLocks noGrp="1"/>
          </p:cNvSpPr>
          <p:nvPr>
            <p:ph type="title"/>
          </p:nvPr>
        </p:nvSpPr>
        <p:spPr>
          <a:xfrm>
            <a:off x="963613" y="4406900"/>
            <a:ext cx="8867775" cy="1362075"/>
          </a:xfrm>
        </p:spPr>
        <p:txBody>
          <a:bodyPr/>
          <a:lstStyle/>
          <a:p>
            <a:pPr algn="ctr">
              <a:defRPr/>
            </a:pPr>
            <a:r>
              <a:rPr lang="en-US" dirty="0"/>
              <a:t>Step 5 </a:t>
            </a:r>
            <a:br>
              <a:rPr lang="en-US" dirty="0"/>
            </a:br>
            <a:br>
              <a:rPr lang="en-US" dirty="0"/>
            </a:br>
            <a:r>
              <a:rPr lang="en-US" dirty="0"/>
              <a:t>Positions live forever</a:t>
            </a:r>
          </a:p>
        </p:txBody>
      </p:sp>
      <p:sp>
        <p:nvSpPr>
          <p:cNvPr id="26627" name="Text Placeholder 5">
            <a:extLst>
              <a:ext uri="{FF2B5EF4-FFF2-40B4-BE49-F238E27FC236}">
                <a16:creationId xmlns:a16="http://schemas.microsoft.com/office/drawing/2014/main" id="{A90E7833-076F-096B-97E5-C2F326BA492F}"/>
              </a:ext>
            </a:extLst>
          </p:cNvPr>
          <p:cNvSpPr>
            <a:spLocks noGrp="1" noChangeArrowheads="1"/>
          </p:cNvSpPr>
          <p:nvPr>
            <p:ph type="body" idx="1"/>
          </p:nvPr>
        </p:nvSpPr>
        <p:spPr>
          <a:xfrm>
            <a:off x="963613" y="2906713"/>
            <a:ext cx="10363200" cy="1500187"/>
          </a:xfrm>
        </p:spPr>
        <p:txBody>
          <a:bodyPr/>
          <a:lstStyle/>
          <a:p>
            <a:endParaRPr lang="en-US" altLang="en-US"/>
          </a:p>
        </p:txBody>
      </p:sp>
    </p:spTree>
    <p:extLst>
      <p:ext uri="{BB962C8B-B14F-4D97-AF65-F5344CB8AC3E}">
        <p14:creationId xmlns:p14="http://schemas.microsoft.com/office/powerpoint/2010/main" val="395935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CA7D-CE1E-477E-A515-EC60E62B933A}"/>
              </a:ext>
            </a:extLst>
          </p:cNvPr>
          <p:cNvSpPr>
            <a:spLocks noGrp="1"/>
          </p:cNvSpPr>
          <p:nvPr>
            <p:ph type="title"/>
          </p:nvPr>
        </p:nvSpPr>
        <p:spPr/>
        <p:txBody>
          <a:bodyPr/>
          <a:lstStyle/>
          <a:p>
            <a:pPr>
              <a:defRPr/>
            </a:pPr>
            <a:r>
              <a:rPr lang="en-US" dirty="0"/>
              <a:t>Step 5 positions live forever</a:t>
            </a:r>
          </a:p>
        </p:txBody>
      </p:sp>
      <p:sp>
        <p:nvSpPr>
          <p:cNvPr id="21507" name="Content Placeholder 2">
            <a:extLst>
              <a:ext uri="{FF2B5EF4-FFF2-40B4-BE49-F238E27FC236}">
                <a16:creationId xmlns:a16="http://schemas.microsoft.com/office/drawing/2014/main" id="{6ABCCFEB-262C-4707-9393-47F1189CAFF9}"/>
              </a:ext>
            </a:extLst>
          </p:cNvPr>
          <p:cNvSpPr>
            <a:spLocks noGrp="1" noChangeArrowheads="1"/>
          </p:cNvSpPr>
          <p:nvPr>
            <p:ph idx="1"/>
          </p:nvPr>
        </p:nvSpPr>
        <p:spPr>
          <a:xfrm>
            <a:off x="1134737" y="1800841"/>
            <a:ext cx="10833426" cy="4338637"/>
          </a:xfrm>
        </p:spPr>
        <p:txBody>
          <a:bodyPr/>
          <a:lstStyle/>
          <a:p>
            <a:r>
              <a:rPr lang="en-US" sz="2800" dirty="0"/>
              <a:t>Step 1 mentioned a team has to start with DP/FLEX positions if they want to use them anytime during a game</a:t>
            </a:r>
          </a:p>
          <a:p>
            <a:r>
              <a:rPr lang="en-US" sz="2800" dirty="0"/>
              <a:t>Once you start with DP/FLEX those positions are available for the entire game</a:t>
            </a:r>
          </a:p>
          <a:p>
            <a:pPr lvl="1"/>
            <a:r>
              <a:rPr lang="en-US" sz="2800" dirty="0"/>
              <a:t>These positions can be active (10 players) or inactive (9 players) </a:t>
            </a:r>
          </a:p>
          <a:p>
            <a:pPr lvl="1"/>
            <a:r>
              <a:rPr lang="en-US" sz="2800" dirty="0"/>
              <a:t>An eligible sub can enter into these positions at any time</a:t>
            </a:r>
          </a:p>
          <a:p>
            <a:r>
              <a:rPr lang="en-US" sz="2800" dirty="0"/>
              <a:t>Players lose eligibility but positions live forever</a:t>
            </a:r>
          </a:p>
          <a:p>
            <a:pPr lvl="1"/>
            <a:r>
              <a:rPr lang="en-US" sz="2800" dirty="0"/>
              <a:t>Players have one reentry, once a player leaves the game for a second time they are done for the game</a:t>
            </a:r>
          </a:p>
          <a:p>
            <a:pPr lvl="1"/>
            <a:r>
              <a:rPr lang="en-US" sz="2800" dirty="0"/>
              <a:t>But their position can be filled by any eligible sub for the entire game</a:t>
            </a:r>
          </a:p>
        </p:txBody>
      </p:sp>
      <p:sp>
        <p:nvSpPr>
          <p:cNvPr id="4" name="Footer Placeholder 3">
            <a:extLst>
              <a:ext uri="{FF2B5EF4-FFF2-40B4-BE49-F238E27FC236}">
                <a16:creationId xmlns:a16="http://schemas.microsoft.com/office/drawing/2014/main" id="{B83D9D80-4CAC-4163-AB25-77D2EBBC87F1}"/>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68929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Continue with FLEX doing </a:t>
            </a:r>
            <a:br>
              <a:rPr lang="en-US" dirty="0"/>
            </a:br>
            <a:r>
              <a:rPr lang="en-US" dirty="0"/>
              <a:t>DP’s job</a:t>
            </a:r>
          </a:p>
        </p:txBody>
      </p:sp>
      <p:sp>
        <p:nvSpPr>
          <p:cNvPr id="6" name="Content Placeholder 5"/>
          <p:cNvSpPr>
            <a:spLocks noGrp="1"/>
          </p:cNvSpPr>
          <p:nvPr>
            <p:ph sz="half" idx="1"/>
          </p:nvPr>
        </p:nvSpPr>
        <p:spPr>
          <a:xfrm>
            <a:off x="1054856" y="1950045"/>
            <a:ext cx="7023742" cy="4525963"/>
          </a:xfrm>
        </p:spPr>
        <p:txBody>
          <a:bodyPr/>
          <a:lstStyle/>
          <a:p>
            <a:r>
              <a:rPr lang="en-US" dirty="0"/>
              <a:t>Later in game FLEX bats again in the 7</a:t>
            </a:r>
            <a:r>
              <a:rPr lang="en-US" baseline="30000" dirty="0"/>
              <a:t>th</a:t>
            </a:r>
            <a:r>
              <a:rPr lang="en-US" dirty="0"/>
              <a:t> position</a:t>
            </a:r>
          </a:p>
          <a:p>
            <a:r>
              <a:rPr lang="en-US" dirty="0"/>
              <a:t>DP leaves the game again</a:t>
            </a:r>
          </a:p>
          <a:p>
            <a:pPr lvl="1"/>
            <a:r>
              <a:rPr lang="en-US" dirty="0"/>
              <a:t>Cooper has left the game a second time and has no more eligibility for the game (done for the game)</a:t>
            </a:r>
          </a:p>
          <a:p>
            <a:r>
              <a:rPr lang="en-US" dirty="0"/>
              <a:t>FLEX bats again</a:t>
            </a:r>
          </a:p>
          <a:p>
            <a:pPr lvl="1"/>
            <a:r>
              <a:rPr lang="en-US" dirty="0"/>
              <a:t>Show arrow up to know who is batting in 7</a:t>
            </a:r>
            <a:r>
              <a:rPr lang="en-US" baseline="30000" dirty="0"/>
              <a:t>th</a:t>
            </a:r>
            <a:r>
              <a:rPr lang="en-US" dirty="0"/>
              <a:t> position</a:t>
            </a:r>
          </a:p>
        </p:txBody>
      </p:sp>
      <p:pic>
        <p:nvPicPr>
          <p:cNvPr id="8" name="Content Placeholder 7"/>
          <p:cNvPicPr>
            <a:picLocks noGrp="1" noChangeAspect="1"/>
          </p:cNvPicPr>
          <p:nvPr>
            <p:ph sz="half" idx="2"/>
          </p:nvPr>
        </p:nvPicPr>
        <p:blipFill>
          <a:blip r:embed="rId2"/>
          <a:stretch>
            <a:fillRect/>
          </a:stretch>
        </p:blipFill>
        <p:spPr>
          <a:xfrm>
            <a:off x="8362731" y="525464"/>
            <a:ext cx="3558303" cy="5949950"/>
          </a:xfrm>
          <a:prstGeom prst="rect">
            <a:avLst/>
          </a:prstGeom>
        </p:spPr>
      </p:pic>
      <p:sp>
        <p:nvSpPr>
          <p:cNvPr id="4" name="Footer Placeholder 3"/>
          <p:cNvSpPr>
            <a:spLocks noGrp="1"/>
          </p:cNvSpPr>
          <p:nvPr>
            <p:ph type="ftr" sz="quarter" idx="11"/>
          </p:nvPr>
        </p:nvSpPr>
        <p:spPr/>
        <p:txBody>
          <a:bodyPr/>
          <a:lstStyle/>
          <a:p>
            <a:pPr>
              <a:defRPr/>
            </a:pPr>
            <a:r>
              <a:rPr lang="en-US"/>
              <a:t>www.nfhs.org</a:t>
            </a:r>
          </a:p>
        </p:txBody>
      </p:sp>
      <p:sp>
        <p:nvSpPr>
          <p:cNvPr id="9" name="Freeform 8">
            <a:extLst>
              <a:ext uri="{FF2B5EF4-FFF2-40B4-BE49-F238E27FC236}">
                <a16:creationId xmlns:a16="http://schemas.microsoft.com/office/drawing/2014/main" id="{3086DBA8-936F-4A82-8124-FD8CD87F1271}"/>
              </a:ext>
            </a:extLst>
          </p:cNvPr>
          <p:cNvSpPr>
            <a:spLocks/>
          </p:cNvSpPr>
          <p:nvPr/>
        </p:nvSpPr>
        <p:spPr bwMode="auto">
          <a:xfrm>
            <a:off x="10811982" y="3259770"/>
            <a:ext cx="361323" cy="1254125"/>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0" name="Freeform 20">
            <a:extLst>
              <a:ext uri="{FF2B5EF4-FFF2-40B4-BE49-F238E27FC236}">
                <a16:creationId xmlns:a16="http://schemas.microsoft.com/office/drawing/2014/main" id="{6E36AC29-8535-4181-BFBB-8955CC9AADCA}"/>
              </a:ext>
            </a:extLst>
          </p:cNvPr>
          <p:cNvSpPr>
            <a:spLocks/>
          </p:cNvSpPr>
          <p:nvPr/>
        </p:nvSpPr>
        <p:spPr bwMode="auto">
          <a:xfrm rot="1082045" flipV="1">
            <a:off x="9748081" y="328159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1" name="Freeform 20">
            <a:extLst>
              <a:ext uri="{FF2B5EF4-FFF2-40B4-BE49-F238E27FC236}">
                <a16:creationId xmlns:a16="http://schemas.microsoft.com/office/drawing/2014/main" id="{E90B5744-CAAA-446A-9AA6-F1346FD0086C}"/>
              </a:ext>
            </a:extLst>
          </p:cNvPr>
          <p:cNvSpPr>
            <a:spLocks/>
          </p:cNvSpPr>
          <p:nvPr/>
        </p:nvSpPr>
        <p:spPr bwMode="auto">
          <a:xfrm rot="3020588" flipV="1">
            <a:off x="8476191" y="3253316"/>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84EF75F9-14A1-4B27-A074-34330128F16C}"/>
              </a:ext>
            </a:extLst>
          </p:cNvPr>
          <p:cNvSpPr/>
          <p:nvPr/>
        </p:nvSpPr>
        <p:spPr>
          <a:xfrm>
            <a:off x="9526545" y="3162770"/>
            <a:ext cx="1001304" cy="2286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84EF75F9-14A1-4B27-A074-34330128F16C}"/>
              </a:ext>
            </a:extLst>
          </p:cNvPr>
          <p:cNvSpPr/>
          <p:nvPr/>
        </p:nvSpPr>
        <p:spPr>
          <a:xfrm>
            <a:off x="8430288" y="3162770"/>
            <a:ext cx="391936" cy="2286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84EF75F9-14A1-4B27-A074-34330128F16C}"/>
              </a:ext>
            </a:extLst>
          </p:cNvPr>
          <p:cNvSpPr/>
          <p:nvPr/>
        </p:nvSpPr>
        <p:spPr>
          <a:xfrm rot="5400000">
            <a:off x="10388766" y="3694878"/>
            <a:ext cx="1384061" cy="319846"/>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7383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Continue with FLEX doing </a:t>
            </a:r>
            <a:br>
              <a:rPr lang="en-US" dirty="0"/>
            </a:br>
            <a:r>
              <a:rPr lang="en-US" dirty="0"/>
              <a:t>DP’s job</a:t>
            </a:r>
          </a:p>
        </p:txBody>
      </p:sp>
      <p:sp>
        <p:nvSpPr>
          <p:cNvPr id="6" name="Content Placeholder 5"/>
          <p:cNvSpPr>
            <a:spLocks noGrp="1"/>
          </p:cNvSpPr>
          <p:nvPr>
            <p:ph sz="half" idx="1"/>
          </p:nvPr>
        </p:nvSpPr>
        <p:spPr>
          <a:xfrm>
            <a:off x="1054856" y="1950045"/>
            <a:ext cx="7138332" cy="4525963"/>
          </a:xfrm>
        </p:spPr>
        <p:txBody>
          <a:bodyPr/>
          <a:lstStyle/>
          <a:p>
            <a:r>
              <a:rPr lang="en-US" dirty="0"/>
              <a:t>FLEX gets on base </a:t>
            </a:r>
          </a:p>
          <a:p>
            <a:r>
              <a:rPr lang="en-US" dirty="0"/>
              <a:t>Cooper cannot reenter </a:t>
            </a:r>
          </a:p>
          <a:p>
            <a:r>
              <a:rPr lang="en-US" dirty="0"/>
              <a:t>Any of the 4 substitutes are eligible to enter in the DP position</a:t>
            </a:r>
          </a:p>
          <a:p>
            <a:r>
              <a:rPr lang="en-US" dirty="0"/>
              <a:t>Coach says “Blue I want 10 to run for the FLEX”</a:t>
            </a:r>
          </a:p>
          <a:p>
            <a:pPr lvl="1"/>
            <a:r>
              <a:rPr lang="en-US" dirty="0"/>
              <a:t>VERY important that umpire gets clarity</a:t>
            </a:r>
          </a:p>
          <a:p>
            <a:pPr marL="1371600" lvl="2" indent="-457200">
              <a:buFont typeface="+mj-lt"/>
              <a:buAutoNum type="arabicPeriod"/>
            </a:pPr>
            <a:r>
              <a:rPr lang="en-US" dirty="0"/>
              <a:t>Is #10 entering in the DP position and the FLEX is returning to playing defense only (Green is not leaving the game) OR</a:t>
            </a:r>
          </a:p>
          <a:p>
            <a:pPr marL="1371600" lvl="2" indent="-457200">
              <a:buFont typeface="+mj-lt"/>
              <a:buAutoNum type="arabicPeriod"/>
            </a:pPr>
            <a:r>
              <a:rPr lang="en-US" dirty="0"/>
              <a:t>Is #10 entering in the FLEX position playing offense and defense (Green leaves the game)</a:t>
            </a:r>
          </a:p>
        </p:txBody>
      </p:sp>
      <p:pic>
        <p:nvPicPr>
          <p:cNvPr id="8" name="Content Placeholder 7"/>
          <p:cNvPicPr>
            <a:picLocks noGrp="1" noChangeAspect="1"/>
          </p:cNvPicPr>
          <p:nvPr>
            <p:ph sz="half" idx="2"/>
          </p:nvPr>
        </p:nvPicPr>
        <p:blipFill>
          <a:blip r:embed="rId2"/>
          <a:stretch>
            <a:fillRect/>
          </a:stretch>
        </p:blipFill>
        <p:spPr>
          <a:xfrm>
            <a:off x="8362731" y="525464"/>
            <a:ext cx="3558303" cy="5949950"/>
          </a:xfrm>
          <a:prstGeom prst="rect">
            <a:avLst/>
          </a:prstGeom>
        </p:spPr>
      </p:pic>
      <p:sp>
        <p:nvSpPr>
          <p:cNvPr id="4" name="Footer Placeholder 3"/>
          <p:cNvSpPr>
            <a:spLocks noGrp="1"/>
          </p:cNvSpPr>
          <p:nvPr>
            <p:ph type="ftr" sz="quarter" idx="11"/>
          </p:nvPr>
        </p:nvSpPr>
        <p:spPr/>
        <p:txBody>
          <a:bodyPr/>
          <a:lstStyle/>
          <a:p>
            <a:pPr>
              <a:defRPr/>
            </a:pPr>
            <a:r>
              <a:rPr lang="en-US"/>
              <a:t>www.nfhs.org</a:t>
            </a:r>
          </a:p>
        </p:txBody>
      </p:sp>
      <p:sp>
        <p:nvSpPr>
          <p:cNvPr id="9" name="Freeform 8">
            <a:extLst>
              <a:ext uri="{FF2B5EF4-FFF2-40B4-BE49-F238E27FC236}">
                <a16:creationId xmlns:a16="http://schemas.microsoft.com/office/drawing/2014/main" id="{3086DBA8-936F-4A82-8124-FD8CD87F1271}"/>
              </a:ext>
            </a:extLst>
          </p:cNvPr>
          <p:cNvSpPr>
            <a:spLocks/>
          </p:cNvSpPr>
          <p:nvPr/>
        </p:nvSpPr>
        <p:spPr bwMode="auto">
          <a:xfrm>
            <a:off x="10811982" y="3259770"/>
            <a:ext cx="361323" cy="1254125"/>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0" name="Freeform 20">
            <a:extLst>
              <a:ext uri="{FF2B5EF4-FFF2-40B4-BE49-F238E27FC236}">
                <a16:creationId xmlns:a16="http://schemas.microsoft.com/office/drawing/2014/main" id="{6E36AC29-8535-4181-BFBB-8955CC9AADCA}"/>
              </a:ext>
            </a:extLst>
          </p:cNvPr>
          <p:cNvSpPr>
            <a:spLocks/>
          </p:cNvSpPr>
          <p:nvPr/>
        </p:nvSpPr>
        <p:spPr bwMode="auto">
          <a:xfrm rot="1082045" flipV="1">
            <a:off x="9748081" y="328159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1" name="Freeform 20">
            <a:extLst>
              <a:ext uri="{FF2B5EF4-FFF2-40B4-BE49-F238E27FC236}">
                <a16:creationId xmlns:a16="http://schemas.microsoft.com/office/drawing/2014/main" id="{E90B5744-CAAA-446A-9AA6-F1346FD0086C}"/>
              </a:ext>
            </a:extLst>
          </p:cNvPr>
          <p:cNvSpPr>
            <a:spLocks/>
          </p:cNvSpPr>
          <p:nvPr/>
        </p:nvSpPr>
        <p:spPr bwMode="auto">
          <a:xfrm rot="3020588" flipV="1">
            <a:off x="8476191" y="3253316"/>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84EF75F9-14A1-4B27-A074-34330128F16C}"/>
              </a:ext>
            </a:extLst>
          </p:cNvPr>
          <p:cNvSpPr/>
          <p:nvPr/>
        </p:nvSpPr>
        <p:spPr>
          <a:xfrm>
            <a:off x="8362730" y="5020145"/>
            <a:ext cx="3558303" cy="81868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97647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CA7D-CE1E-477E-A515-EC60E62B933A}"/>
              </a:ext>
            </a:extLst>
          </p:cNvPr>
          <p:cNvSpPr>
            <a:spLocks noGrp="1"/>
          </p:cNvSpPr>
          <p:nvPr>
            <p:ph type="title"/>
          </p:nvPr>
        </p:nvSpPr>
        <p:spPr/>
        <p:txBody>
          <a:bodyPr/>
          <a:lstStyle/>
          <a:p>
            <a:pPr>
              <a:defRPr/>
            </a:pPr>
            <a:r>
              <a:rPr lang="en-US" dirty="0"/>
              <a:t>Understanding the DP/flex rule</a:t>
            </a:r>
          </a:p>
        </p:txBody>
      </p:sp>
      <p:sp>
        <p:nvSpPr>
          <p:cNvPr id="21507" name="Content Placeholder 2">
            <a:extLst>
              <a:ext uri="{FF2B5EF4-FFF2-40B4-BE49-F238E27FC236}">
                <a16:creationId xmlns:a16="http://schemas.microsoft.com/office/drawing/2014/main" id="{6ABCCFEB-262C-4707-9393-47F1189CAFF9}"/>
              </a:ext>
            </a:extLst>
          </p:cNvPr>
          <p:cNvSpPr>
            <a:spLocks noGrp="1" noChangeArrowheads="1"/>
          </p:cNvSpPr>
          <p:nvPr>
            <p:ph idx="1"/>
          </p:nvPr>
        </p:nvSpPr>
        <p:spPr>
          <a:xfrm>
            <a:off x="1083076" y="1989138"/>
            <a:ext cx="10885087" cy="4338637"/>
          </a:xfrm>
        </p:spPr>
        <p:txBody>
          <a:bodyPr/>
          <a:lstStyle/>
          <a:p>
            <a:pPr lvl="0"/>
            <a:r>
              <a:rPr lang="en-US" sz="3200" dirty="0">
                <a:latin typeface="+mn-lt"/>
              </a:rPr>
              <a:t>DP/FLEX is often confusing to both coaches and umpires </a:t>
            </a:r>
          </a:p>
          <a:p>
            <a:pPr lvl="0"/>
            <a:r>
              <a:rPr lang="en-US" sz="3200" dirty="0"/>
              <a:t>This presentation steps through the DP/FLEX rules </a:t>
            </a:r>
            <a:endParaRPr lang="en-US" sz="2200" dirty="0"/>
          </a:p>
          <a:p>
            <a:pPr lvl="0"/>
            <a:r>
              <a:rPr lang="en-US" sz="3200" dirty="0"/>
              <a:t>We will start at the beginning and step through the most questioned parts of the rule showing some common uses</a:t>
            </a:r>
          </a:p>
          <a:p>
            <a:pPr lvl="0"/>
            <a:r>
              <a:rPr lang="en-US" sz="3200" dirty="0">
                <a:latin typeface="+mn-lt"/>
              </a:rPr>
              <a:t>Each step builds on a previous step</a:t>
            </a:r>
            <a:endParaRPr lang="en-US" sz="4400" dirty="0">
              <a:latin typeface="+mn-lt"/>
            </a:endParaRPr>
          </a:p>
        </p:txBody>
      </p:sp>
      <p:sp>
        <p:nvSpPr>
          <p:cNvPr id="4" name="Footer Placeholder 3">
            <a:extLst>
              <a:ext uri="{FF2B5EF4-FFF2-40B4-BE49-F238E27FC236}">
                <a16:creationId xmlns:a16="http://schemas.microsoft.com/office/drawing/2014/main" id="{B83D9D80-4CAC-4163-AB25-77D2EBBC87F1}"/>
              </a:ext>
            </a:extLst>
          </p:cNvPr>
          <p:cNvSpPr>
            <a:spLocks noGrp="1"/>
          </p:cNvSpPr>
          <p:nvPr>
            <p:ph type="ftr" sz="quarter" idx="11"/>
          </p:nvPr>
        </p:nvSpPr>
        <p:spPr/>
        <p:txBody>
          <a:bodyPr/>
          <a:lstStyle/>
          <a:p>
            <a:pPr>
              <a:defRPr/>
            </a:pPr>
            <a:r>
              <a:rPr lang="en-US"/>
              <a:t>www.nfhs.org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Continue with FLEX doing </a:t>
            </a:r>
            <a:br>
              <a:rPr lang="en-US" dirty="0"/>
            </a:br>
            <a:r>
              <a:rPr lang="en-US" dirty="0"/>
              <a:t>DP’s job</a:t>
            </a:r>
          </a:p>
        </p:txBody>
      </p:sp>
      <p:sp>
        <p:nvSpPr>
          <p:cNvPr id="6" name="Content Placeholder 5"/>
          <p:cNvSpPr>
            <a:spLocks noGrp="1"/>
          </p:cNvSpPr>
          <p:nvPr>
            <p:ph sz="half" idx="1"/>
          </p:nvPr>
        </p:nvSpPr>
        <p:spPr>
          <a:xfrm>
            <a:off x="1054856" y="1950045"/>
            <a:ext cx="7138332" cy="4525963"/>
          </a:xfrm>
        </p:spPr>
        <p:txBody>
          <a:bodyPr/>
          <a:lstStyle/>
          <a:p>
            <a:r>
              <a:rPr lang="en-US" dirty="0"/>
              <a:t>Coach wants option 1 with #10 entering the DP position and the FLEX player going back to playing defense only</a:t>
            </a:r>
          </a:p>
          <a:p>
            <a:r>
              <a:rPr lang="en-US" dirty="0"/>
              <a:t>Show #10 Howell entering in the 7</a:t>
            </a:r>
            <a:r>
              <a:rPr lang="en-US" baseline="30000" dirty="0"/>
              <a:t>th</a:t>
            </a:r>
            <a:r>
              <a:rPr lang="en-US" dirty="0"/>
              <a:t> position in the lineup and arrow down to show FLEX going back to playing defense only</a:t>
            </a:r>
          </a:p>
        </p:txBody>
      </p:sp>
      <p:pic>
        <p:nvPicPr>
          <p:cNvPr id="8" name="Content Placeholder 7"/>
          <p:cNvPicPr>
            <a:picLocks noGrp="1" noChangeAspect="1"/>
          </p:cNvPicPr>
          <p:nvPr>
            <p:ph sz="half" idx="2"/>
          </p:nvPr>
        </p:nvPicPr>
        <p:blipFill>
          <a:blip r:embed="rId2"/>
          <a:stretch>
            <a:fillRect/>
          </a:stretch>
        </p:blipFill>
        <p:spPr>
          <a:xfrm>
            <a:off x="8362731" y="525464"/>
            <a:ext cx="3558303" cy="5949950"/>
          </a:xfrm>
          <a:prstGeom prst="rect">
            <a:avLst/>
          </a:prstGeom>
        </p:spPr>
      </p:pic>
      <p:sp>
        <p:nvSpPr>
          <p:cNvPr id="4" name="Footer Placeholder 3"/>
          <p:cNvSpPr>
            <a:spLocks noGrp="1"/>
          </p:cNvSpPr>
          <p:nvPr>
            <p:ph type="ftr" sz="quarter" idx="11"/>
          </p:nvPr>
        </p:nvSpPr>
        <p:spPr/>
        <p:txBody>
          <a:bodyPr/>
          <a:lstStyle/>
          <a:p>
            <a:pPr>
              <a:defRPr/>
            </a:pPr>
            <a:r>
              <a:rPr lang="en-US"/>
              <a:t>www.nfhs.org</a:t>
            </a:r>
          </a:p>
        </p:txBody>
      </p:sp>
      <p:sp>
        <p:nvSpPr>
          <p:cNvPr id="9" name="Freeform 8">
            <a:extLst>
              <a:ext uri="{FF2B5EF4-FFF2-40B4-BE49-F238E27FC236}">
                <a16:creationId xmlns:a16="http://schemas.microsoft.com/office/drawing/2014/main" id="{3086DBA8-936F-4A82-8124-FD8CD87F1271}"/>
              </a:ext>
            </a:extLst>
          </p:cNvPr>
          <p:cNvSpPr>
            <a:spLocks/>
          </p:cNvSpPr>
          <p:nvPr/>
        </p:nvSpPr>
        <p:spPr bwMode="auto">
          <a:xfrm>
            <a:off x="10811982" y="3259770"/>
            <a:ext cx="361323" cy="1254125"/>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0" name="Freeform 20">
            <a:extLst>
              <a:ext uri="{FF2B5EF4-FFF2-40B4-BE49-F238E27FC236}">
                <a16:creationId xmlns:a16="http://schemas.microsoft.com/office/drawing/2014/main" id="{6E36AC29-8535-4181-BFBB-8955CC9AADCA}"/>
              </a:ext>
            </a:extLst>
          </p:cNvPr>
          <p:cNvSpPr>
            <a:spLocks/>
          </p:cNvSpPr>
          <p:nvPr/>
        </p:nvSpPr>
        <p:spPr bwMode="auto">
          <a:xfrm rot="1082045" flipV="1">
            <a:off x="9748081" y="328159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1" name="Freeform 20">
            <a:extLst>
              <a:ext uri="{FF2B5EF4-FFF2-40B4-BE49-F238E27FC236}">
                <a16:creationId xmlns:a16="http://schemas.microsoft.com/office/drawing/2014/main" id="{E90B5744-CAAA-446A-9AA6-F1346FD0086C}"/>
              </a:ext>
            </a:extLst>
          </p:cNvPr>
          <p:cNvSpPr>
            <a:spLocks/>
          </p:cNvSpPr>
          <p:nvPr/>
        </p:nvSpPr>
        <p:spPr bwMode="auto">
          <a:xfrm rot="3020588" flipV="1">
            <a:off x="8476191" y="3253316"/>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2" name="Freeform 16">
            <a:extLst>
              <a:ext uri="{FF2B5EF4-FFF2-40B4-BE49-F238E27FC236}">
                <a16:creationId xmlns:a16="http://schemas.microsoft.com/office/drawing/2014/main" id="{E186A037-1675-4DCD-BA3A-AB9AAD39DE94}"/>
              </a:ext>
            </a:extLst>
          </p:cNvPr>
          <p:cNvSpPr>
            <a:spLocks/>
          </p:cNvSpPr>
          <p:nvPr/>
        </p:nvSpPr>
        <p:spPr bwMode="auto">
          <a:xfrm>
            <a:off x="10935744" y="3238452"/>
            <a:ext cx="361323" cy="129675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3" name="Text Box 17">
            <a:extLst>
              <a:ext uri="{FF2B5EF4-FFF2-40B4-BE49-F238E27FC236}">
                <a16:creationId xmlns:a16="http://schemas.microsoft.com/office/drawing/2014/main" id="{4F52875F-A058-498C-9938-831F89BF6A5C}"/>
              </a:ext>
            </a:extLst>
          </p:cNvPr>
          <p:cNvSpPr txBox="1">
            <a:spLocks noChangeArrowheads="1"/>
          </p:cNvSpPr>
          <p:nvPr/>
        </p:nvSpPr>
        <p:spPr bwMode="auto">
          <a:xfrm>
            <a:off x="8405209" y="3369262"/>
            <a:ext cx="3385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10</a:t>
            </a:r>
          </a:p>
        </p:txBody>
      </p:sp>
      <p:sp>
        <p:nvSpPr>
          <p:cNvPr id="14" name="Text Box 17">
            <a:extLst>
              <a:ext uri="{FF2B5EF4-FFF2-40B4-BE49-F238E27FC236}">
                <a16:creationId xmlns:a16="http://schemas.microsoft.com/office/drawing/2014/main" id="{4F52875F-A058-498C-9938-831F89BF6A5C}"/>
              </a:ext>
            </a:extLst>
          </p:cNvPr>
          <p:cNvSpPr txBox="1">
            <a:spLocks noChangeArrowheads="1"/>
          </p:cNvSpPr>
          <p:nvPr/>
        </p:nvSpPr>
        <p:spPr bwMode="auto">
          <a:xfrm>
            <a:off x="9072484" y="3361939"/>
            <a:ext cx="6479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Howell</a:t>
            </a:r>
          </a:p>
        </p:txBody>
      </p:sp>
      <p:sp>
        <p:nvSpPr>
          <p:cNvPr id="15" name="Rectangle 14">
            <a:extLst>
              <a:ext uri="{FF2B5EF4-FFF2-40B4-BE49-F238E27FC236}">
                <a16:creationId xmlns:a16="http://schemas.microsoft.com/office/drawing/2014/main" id="{84EF75F9-14A1-4B27-A074-34330128F16C}"/>
              </a:ext>
            </a:extLst>
          </p:cNvPr>
          <p:cNvSpPr/>
          <p:nvPr/>
        </p:nvSpPr>
        <p:spPr>
          <a:xfrm>
            <a:off x="9138543" y="3373467"/>
            <a:ext cx="1001304" cy="2286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84EF75F9-14A1-4B27-A074-34330128F16C}"/>
              </a:ext>
            </a:extLst>
          </p:cNvPr>
          <p:cNvSpPr/>
          <p:nvPr/>
        </p:nvSpPr>
        <p:spPr>
          <a:xfrm>
            <a:off x="8430288" y="3373467"/>
            <a:ext cx="391936" cy="2286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84EF75F9-14A1-4B27-A074-34330128F16C}"/>
              </a:ext>
            </a:extLst>
          </p:cNvPr>
          <p:cNvSpPr/>
          <p:nvPr/>
        </p:nvSpPr>
        <p:spPr>
          <a:xfrm rot="5400000">
            <a:off x="10543283" y="3694877"/>
            <a:ext cx="1384061" cy="319846"/>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60709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16" grpId="1"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6CEA0-9E84-F632-12D2-87B724825B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2433F5-AEB3-298D-A9C2-BDBE96528060}"/>
              </a:ext>
            </a:extLst>
          </p:cNvPr>
          <p:cNvSpPr>
            <a:spLocks noGrp="1"/>
          </p:cNvSpPr>
          <p:nvPr>
            <p:ph type="title"/>
          </p:nvPr>
        </p:nvSpPr>
        <p:spPr>
          <a:xfrm>
            <a:off x="963613" y="4406900"/>
            <a:ext cx="8867775" cy="1362075"/>
          </a:xfrm>
        </p:spPr>
        <p:txBody>
          <a:bodyPr/>
          <a:lstStyle/>
          <a:p>
            <a:pPr algn="ctr">
              <a:defRPr/>
            </a:pPr>
            <a:r>
              <a:rPr lang="en-US" dirty="0"/>
              <a:t>Step 6 </a:t>
            </a:r>
            <a:br>
              <a:rPr lang="en-US" dirty="0"/>
            </a:br>
            <a:br>
              <a:rPr lang="en-US" dirty="0"/>
            </a:br>
            <a:r>
              <a:rPr lang="en-US" dirty="0"/>
              <a:t>DP does another players defensive job</a:t>
            </a:r>
          </a:p>
        </p:txBody>
      </p:sp>
      <p:sp>
        <p:nvSpPr>
          <p:cNvPr id="26627" name="Text Placeholder 5">
            <a:extLst>
              <a:ext uri="{FF2B5EF4-FFF2-40B4-BE49-F238E27FC236}">
                <a16:creationId xmlns:a16="http://schemas.microsoft.com/office/drawing/2014/main" id="{A90E7833-076F-096B-97E5-C2F326BA492F}"/>
              </a:ext>
            </a:extLst>
          </p:cNvPr>
          <p:cNvSpPr>
            <a:spLocks noGrp="1" noChangeArrowheads="1"/>
          </p:cNvSpPr>
          <p:nvPr>
            <p:ph type="body" idx="1"/>
          </p:nvPr>
        </p:nvSpPr>
        <p:spPr>
          <a:xfrm>
            <a:off x="963613" y="2906713"/>
            <a:ext cx="10363200" cy="1500187"/>
          </a:xfrm>
        </p:spPr>
        <p:txBody>
          <a:bodyPr/>
          <a:lstStyle/>
          <a:p>
            <a:endParaRPr lang="en-US" altLang="en-US"/>
          </a:p>
        </p:txBody>
      </p:sp>
    </p:spTree>
    <p:extLst>
      <p:ext uri="{BB962C8B-B14F-4D97-AF65-F5344CB8AC3E}">
        <p14:creationId xmlns:p14="http://schemas.microsoft.com/office/powerpoint/2010/main" val="2501464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CA7D-CE1E-477E-A515-EC60E62B933A}"/>
              </a:ext>
            </a:extLst>
          </p:cNvPr>
          <p:cNvSpPr>
            <a:spLocks noGrp="1"/>
          </p:cNvSpPr>
          <p:nvPr>
            <p:ph type="title"/>
          </p:nvPr>
        </p:nvSpPr>
        <p:spPr/>
        <p:txBody>
          <a:bodyPr/>
          <a:lstStyle/>
          <a:p>
            <a:pPr>
              <a:defRPr/>
            </a:pPr>
            <a:r>
              <a:rPr lang="en-US" dirty="0"/>
              <a:t>Step 6 Defensive job</a:t>
            </a:r>
          </a:p>
        </p:txBody>
      </p:sp>
      <p:sp>
        <p:nvSpPr>
          <p:cNvPr id="21507" name="Content Placeholder 2">
            <a:extLst>
              <a:ext uri="{FF2B5EF4-FFF2-40B4-BE49-F238E27FC236}">
                <a16:creationId xmlns:a16="http://schemas.microsoft.com/office/drawing/2014/main" id="{6ABCCFEB-262C-4707-9393-47F1189CAFF9}"/>
              </a:ext>
            </a:extLst>
          </p:cNvPr>
          <p:cNvSpPr>
            <a:spLocks noGrp="1" noChangeArrowheads="1"/>
          </p:cNvSpPr>
          <p:nvPr>
            <p:ph idx="1"/>
          </p:nvPr>
        </p:nvSpPr>
        <p:spPr>
          <a:xfrm>
            <a:off x="864066" y="1867953"/>
            <a:ext cx="11224470" cy="4338637"/>
          </a:xfrm>
        </p:spPr>
        <p:txBody>
          <a:bodyPr/>
          <a:lstStyle/>
          <a:p>
            <a:r>
              <a:rPr lang="en-US" sz="2700" dirty="0"/>
              <a:t>Step 1 mentioned that most players have two “jobs”- playing offense and defense</a:t>
            </a:r>
          </a:p>
          <a:p>
            <a:r>
              <a:rPr lang="en-US" sz="2700" dirty="0"/>
              <a:t>Step 4 discussed the DP doing the FLEX’s job and the FLEX leaving the game</a:t>
            </a:r>
          </a:p>
          <a:p>
            <a:r>
              <a:rPr lang="en-US" sz="2700" dirty="0"/>
              <a:t>Instead of playing defense for the FLEX the DP could play defense for one of the other 8 batters in the lineup</a:t>
            </a:r>
          </a:p>
          <a:p>
            <a:pPr lvl="1"/>
            <a:r>
              <a:rPr lang="en-US" sz="2700" dirty="0"/>
              <a:t>In this case the other player still bats in their spot in the lineup and has not left the game(3-3-6e)</a:t>
            </a:r>
          </a:p>
          <a:p>
            <a:pPr lvl="2"/>
            <a:r>
              <a:rPr lang="en-US" sz="2400" dirty="0"/>
              <a:t>That player still has a “job” as they are still playing offense so they have not left the game</a:t>
            </a:r>
          </a:p>
          <a:p>
            <a:pPr lvl="1"/>
            <a:r>
              <a:rPr lang="en-US" sz="2700" dirty="0"/>
              <a:t>This allows the FLEX and DP to both play defense at the same time</a:t>
            </a:r>
          </a:p>
        </p:txBody>
      </p:sp>
      <p:sp>
        <p:nvSpPr>
          <p:cNvPr id="4" name="Footer Placeholder 3">
            <a:extLst>
              <a:ext uri="{FF2B5EF4-FFF2-40B4-BE49-F238E27FC236}">
                <a16:creationId xmlns:a16="http://schemas.microsoft.com/office/drawing/2014/main" id="{B83D9D80-4CAC-4163-AB25-77D2EBBC87F1}"/>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413014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CA7D-CE1E-477E-A515-EC60E62B933A}"/>
              </a:ext>
            </a:extLst>
          </p:cNvPr>
          <p:cNvSpPr>
            <a:spLocks noGrp="1"/>
          </p:cNvSpPr>
          <p:nvPr>
            <p:ph type="title"/>
          </p:nvPr>
        </p:nvSpPr>
        <p:spPr/>
        <p:txBody>
          <a:bodyPr/>
          <a:lstStyle/>
          <a:p>
            <a:pPr>
              <a:defRPr/>
            </a:pPr>
            <a:r>
              <a:rPr lang="en-US" dirty="0"/>
              <a:t>Why would DP Do someone else's defensive  job</a:t>
            </a:r>
          </a:p>
        </p:txBody>
      </p:sp>
      <p:sp>
        <p:nvSpPr>
          <p:cNvPr id="21507" name="Content Placeholder 2">
            <a:extLst>
              <a:ext uri="{FF2B5EF4-FFF2-40B4-BE49-F238E27FC236}">
                <a16:creationId xmlns:a16="http://schemas.microsoft.com/office/drawing/2014/main" id="{6ABCCFEB-262C-4707-9393-47F1189CAFF9}"/>
              </a:ext>
            </a:extLst>
          </p:cNvPr>
          <p:cNvSpPr>
            <a:spLocks noGrp="1" noChangeArrowheads="1"/>
          </p:cNvSpPr>
          <p:nvPr>
            <p:ph idx="1"/>
          </p:nvPr>
        </p:nvSpPr>
        <p:spPr>
          <a:xfrm>
            <a:off x="1075764" y="1891554"/>
            <a:ext cx="10892399" cy="4436222"/>
          </a:xfrm>
        </p:spPr>
        <p:txBody>
          <a:bodyPr/>
          <a:lstStyle/>
          <a:p>
            <a:pPr lvl="0"/>
            <a:r>
              <a:rPr lang="en-US" sz="2500" dirty="0"/>
              <a:t>Two most common uses</a:t>
            </a:r>
          </a:p>
          <a:p>
            <a:pPr lvl="1"/>
            <a:r>
              <a:rPr lang="en-US" sz="2500" dirty="0"/>
              <a:t>A player is having a bad day and coach wants to talk with them to help regain their focus</a:t>
            </a:r>
          </a:p>
          <a:p>
            <a:pPr lvl="1"/>
            <a:r>
              <a:rPr lang="en-US" sz="2500" dirty="0"/>
              <a:t>A player gets a slight injury and needs treatment that is not able to be done in time to play defense but they do not want to remove them from the game</a:t>
            </a:r>
          </a:p>
          <a:p>
            <a:pPr lvl="2"/>
            <a:r>
              <a:rPr lang="en-US" sz="2200" dirty="0"/>
              <a:t>Ankle needs taped</a:t>
            </a:r>
          </a:p>
          <a:p>
            <a:pPr lvl="2"/>
            <a:r>
              <a:rPr lang="en-US" sz="2200" dirty="0"/>
              <a:t>Abrasion from slide needs bandaged </a:t>
            </a:r>
          </a:p>
          <a:p>
            <a:r>
              <a:rPr lang="en-US" sz="2500" dirty="0"/>
              <a:t>By definition this is not a substitute and does not have to be reported as no player is leaving the game </a:t>
            </a:r>
          </a:p>
          <a:p>
            <a:pPr lvl="1"/>
            <a:r>
              <a:rPr lang="en-US" sz="2500" dirty="0"/>
              <a:t>It is good preventative umpiring to ask coaches to report when DP plays defense as it helps eliminate confusion if asked by the other team</a:t>
            </a:r>
          </a:p>
        </p:txBody>
      </p:sp>
      <p:sp>
        <p:nvSpPr>
          <p:cNvPr id="4" name="Footer Placeholder 3">
            <a:extLst>
              <a:ext uri="{FF2B5EF4-FFF2-40B4-BE49-F238E27FC236}">
                <a16:creationId xmlns:a16="http://schemas.microsoft.com/office/drawing/2014/main" id="{B83D9D80-4CAC-4163-AB25-77D2EBBC87F1}"/>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7844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 Does </a:t>
            </a:r>
            <a:r>
              <a:rPr lang="en-US" dirty="0" err="1"/>
              <a:t>able’s</a:t>
            </a:r>
            <a:r>
              <a:rPr lang="en-US" dirty="0"/>
              <a:t> </a:t>
            </a:r>
            <a:br>
              <a:rPr lang="en-US" dirty="0"/>
            </a:br>
            <a:r>
              <a:rPr lang="en-US" dirty="0"/>
              <a:t>Defensive job	</a:t>
            </a:r>
          </a:p>
        </p:txBody>
      </p:sp>
      <p:pic>
        <p:nvPicPr>
          <p:cNvPr id="5" name="Content Placeholder 4"/>
          <p:cNvPicPr>
            <a:picLocks noGrp="1" noChangeAspect="1"/>
          </p:cNvPicPr>
          <p:nvPr>
            <p:ph sz="half" idx="1"/>
          </p:nvPr>
        </p:nvPicPr>
        <p:blipFill>
          <a:blip r:embed="rId2"/>
          <a:stretch>
            <a:fillRect/>
          </a:stretch>
        </p:blipFill>
        <p:spPr>
          <a:xfrm>
            <a:off x="8355436" y="460756"/>
            <a:ext cx="3612728" cy="6015252"/>
          </a:xfrm>
          <a:prstGeom prst="rect">
            <a:avLst/>
          </a:prstGeom>
        </p:spPr>
      </p:pic>
      <p:sp>
        <p:nvSpPr>
          <p:cNvPr id="6" name="Content Placeholder 5"/>
          <p:cNvSpPr>
            <a:spLocks noGrp="1"/>
          </p:cNvSpPr>
          <p:nvPr>
            <p:ph sz="half" idx="2"/>
          </p:nvPr>
        </p:nvSpPr>
        <p:spPr>
          <a:xfrm>
            <a:off x="1084729" y="1937064"/>
            <a:ext cx="7052592" cy="4525963"/>
          </a:xfrm>
        </p:spPr>
        <p:txBody>
          <a:bodyPr/>
          <a:lstStyle/>
          <a:p>
            <a:r>
              <a:rPr lang="en-US" dirty="0"/>
              <a:t>DP is doing two jobs</a:t>
            </a:r>
          </a:p>
          <a:p>
            <a:pPr lvl="1"/>
            <a:r>
              <a:rPr lang="en-US" dirty="0"/>
              <a:t>Batting in the 7</a:t>
            </a:r>
            <a:r>
              <a:rPr lang="en-US" baseline="30000" dirty="0"/>
              <a:t>th</a:t>
            </a:r>
            <a:r>
              <a:rPr lang="en-US" dirty="0"/>
              <a:t> positon in the lineup and playing F4 on defense</a:t>
            </a:r>
          </a:p>
          <a:p>
            <a:pPr lvl="1"/>
            <a:r>
              <a:rPr lang="en-US" dirty="0"/>
              <a:t>Mark as F4 if desired to ensure there is not a question about unreported entry</a:t>
            </a:r>
          </a:p>
          <a:p>
            <a:r>
              <a:rPr lang="en-US" dirty="0"/>
              <a:t>Able will continue to bat 2</a:t>
            </a:r>
            <a:r>
              <a:rPr lang="en-US" baseline="30000" dirty="0"/>
              <a:t>nd</a:t>
            </a:r>
            <a:r>
              <a:rPr lang="en-US" dirty="0"/>
              <a:t> and has not left the game</a:t>
            </a:r>
          </a:p>
          <a:p>
            <a:pPr lvl="1"/>
            <a:r>
              <a:rPr lang="en-US" dirty="0"/>
              <a:t>They still have a job on offense so they have not left the game</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t>www.nfhs.org</a:t>
            </a:r>
          </a:p>
        </p:txBody>
      </p:sp>
      <p:sp>
        <p:nvSpPr>
          <p:cNvPr id="7" name="Text Box 17">
            <a:extLst>
              <a:ext uri="{FF2B5EF4-FFF2-40B4-BE49-F238E27FC236}">
                <a16:creationId xmlns:a16="http://schemas.microsoft.com/office/drawing/2014/main" id="{4F52875F-A058-498C-9938-831F89BF6A5C}"/>
              </a:ext>
            </a:extLst>
          </p:cNvPr>
          <p:cNvSpPr txBox="1">
            <a:spLocks noChangeArrowheads="1"/>
          </p:cNvSpPr>
          <p:nvPr/>
        </p:nvSpPr>
        <p:spPr bwMode="auto">
          <a:xfrm>
            <a:off x="11129683" y="3102053"/>
            <a:ext cx="260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4</a:t>
            </a:r>
          </a:p>
        </p:txBody>
      </p:sp>
      <p:sp>
        <p:nvSpPr>
          <p:cNvPr id="10" name="Freeform 20">
            <a:extLst>
              <a:ext uri="{FF2B5EF4-FFF2-40B4-BE49-F238E27FC236}">
                <a16:creationId xmlns:a16="http://schemas.microsoft.com/office/drawing/2014/main" id="{E90B5744-CAAA-446A-9AA6-F1346FD0086C}"/>
              </a:ext>
            </a:extLst>
          </p:cNvPr>
          <p:cNvSpPr>
            <a:spLocks/>
          </p:cNvSpPr>
          <p:nvPr/>
        </p:nvSpPr>
        <p:spPr bwMode="auto">
          <a:xfrm flipV="1">
            <a:off x="11517969" y="114573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84EF75F9-14A1-4B27-A074-34330128F16C}"/>
              </a:ext>
            </a:extLst>
          </p:cNvPr>
          <p:cNvSpPr/>
          <p:nvPr/>
        </p:nvSpPr>
        <p:spPr>
          <a:xfrm>
            <a:off x="11018235" y="3123648"/>
            <a:ext cx="391936" cy="2286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84EF75F9-14A1-4B27-A074-34330128F16C}"/>
              </a:ext>
            </a:extLst>
          </p:cNvPr>
          <p:cNvSpPr/>
          <p:nvPr/>
        </p:nvSpPr>
        <p:spPr>
          <a:xfrm>
            <a:off x="11472066" y="1135024"/>
            <a:ext cx="391936" cy="2286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58056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6CEA0-9E84-F632-12D2-87B724825B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2433F5-AEB3-298D-A9C2-BDBE96528060}"/>
              </a:ext>
            </a:extLst>
          </p:cNvPr>
          <p:cNvSpPr>
            <a:spLocks noGrp="1"/>
          </p:cNvSpPr>
          <p:nvPr>
            <p:ph type="title"/>
          </p:nvPr>
        </p:nvSpPr>
        <p:spPr>
          <a:xfrm>
            <a:off x="963613" y="4406900"/>
            <a:ext cx="8867775" cy="1362075"/>
          </a:xfrm>
        </p:spPr>
        <p:txBody>
          <a:bodyPr/>
          <a:lstStyle/>
          <a:p>
            <a:pPr algn="ctr">
              <a:defRPr/>
            </a:pPr>
            <a:r>
              <a:rPr lang="en-US" dirty="0"/>
              <a:t>Summary</a:t>
            </a:r>
            <a:br>
              <a:rPr lang="en-US" dirty="0"/>
            </a:br>
            <a:br>
              <a:rPr lang="en-US" dirty="0"/>
            </a:br>
            <a:r>
              <a:rPr lang="en-US" dirty="0"/>
              <a:t>do you have a job?</a:t>
            </a:r>
          </a:p>
        </p:txBody>
      </p:sp>
      <p:sp>
        <p:nvSpPr>
          <p:cNvPr id="26627" name="Text Placeholder 5">
            <a:extLst>
              <a:ext uri="{FF2B5EF4-FFF2-40B4-BE49-F238E27FC236}">
                <a16:creationId xmlns:a16="http://schemas.microsoft.com/office/drawing/2014/main" id="{A90E7833-076F-096B-97E5-C2F326BA492F}"/>
              </a:ext>
            </a:extLst>
          </p:cNvPr>
          <p:cNvSpPr>
            <a:spLocks noGrp="1" noChangeArrowheads="1"/>
          </p:cNvSpPr>
          <p:nvPr>
            <p:ph type="body" idx="1"/>
          </p:nvPr>
        </p:nvSpPr>
        <p:spPr>
          <a:xfrm>
            <a:off x="963613" y="2906713"/>
            <a:ext cx="10363200" cy="1500187"/>
          </a:xfrm>
        </p:spPr>
        <p:txBody>
          <a:bodyPr/>
          <a:lstStyle/>
          <a:p>
            <a:endParaRPr lang="en-US" altLang="en-US"/>
          </a:p>
        </p:txBody>
      </p:sp>
    </p:spTree>
    <p:extLst>
      <p:ext uri="{BB962C8B-B14F-4D97-AF65-F5344CB8AC3E}">
        <p14:creationId xmlns:p14="http://schemas.microsoft.com/office/powerpoint/2010/main" val="567660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CA7D-CE1E-477E-A515-EC60E62B933A}"/>
              </a:ext>
            </a:extLst>
          </p:cNvPr>
          <p:cNvSpPr>
            <a:spLocks noGrp="1"/>
          </p:cNvSpPr>
          <p:nvPr>
            <p:ph type="title"/>
          </p:nvPr>
        </p:nvSpPr>
        <p:spPr/>
        <p:txBody>
          <a:bodyPr/>
          <a:lstStyle/>
          <a:p>
            <a:pPr>
              <a:defRPr/>
            </a:pPr>
            <a:r>
              <a:rPr lang="en-US" dirty="0"/>
              <a:t>Do you have a job?</a:t>
            </a:r>
          </a:p>
        </p:txBody>
      </p:sp>
      <p:sp>
        <p:nvSpPr>
          <p:cNvPr id="21507" name="Content Placeholder 2">
            <a:extLst>
              <a:ext uri="{FF2B5EF4-FFF2-40B4-BE49-F238E27FC236}">
                <a16:creationId xmlns:a16="http://schemas.microsoft.com/office/drawing/2014/main" id="{6ABCCFEB-262C-4707-9393-47F1189CAFF9}"/>
              </a:ext>
            </a:extLst>
          </p:cNvPr>
          <p:cNvSpPr>
            <a:spLocks noGrp="1" noChangeArrowheads="1"/>
          </p:cNvSpPr>
          <p:nvPr>
            <p:ph idx="1"/>
          </p:nvPr>
        </p:nvSpPr>
        <p:spPr>
          <a:xfrm>
            <a:off x="1083076" y="1989138"/>
            <a:ext cx="10885087" cy="4338637"/>
          </a:xfrm>
        </p:spPr>
        <p:txBody>
          <a:bodyPr/>
          <a:lstStyle/>
          <a:p>
            <a:r>
              <a:rPr lang="en-US" altLang="en-US" sz="2200" dirty="0"/>
              <a:t>If you do not have a job to do you have left the game</a:t>
            </a:r>
          </a:p>
          <a:p>
            <a:r>
              <a:rPr lang="en-US" altLang="en-US" sz="2200" dirty="0"/>
              <a:t>DP’s job is to play offense</a:t>
            </a:r>
          </a:p>
          <a:p>
            <a:pPr lvl="1"/>
            <a:r>
              <a:rPr lang="en-US" altLang="en-US" sz="2000" dirty="0"/>
              <a:t>If they continue to play offense they have not left the game</a:t>
            </a:r>
          </a:p>
          <a:p>
            <a:r>
              <a:rPr lang="en-US" altLang="en-US" sz="2200" dirty="0"/>
              <a:t>FLEX’s job is to play defense</a:t>
            </a:r>
          </a:p>
          <a:p>
            <a:pPr lvl="1"/>
            <a:r>
              <a:rPr lang="en-US" altLang="en-US" sz="2000" dirty="0"/>
              <a:t>If they continue to play defense they have not left the game</a:t>
            </a:r>
          </a:p>
          <a:p>
            <a:r>
              <a:rPr lang="en-US" altLang="en-US" sz="2200" dirty="0"/>
              <a:t>FLEX can play offense but only in the DP’s position</a:t>
            </a:r>
          </a:p>
          <a:p>
            <a:pPr lvl="1"/>
            <a:r>
              <a:rPr lang="en-US" altLang="en-US" sz="2000" dirty="0"/>
              <a:t>When this happens the DP lost their job so they have left the game</a:t>
            </a:r>
          </a:p>
          <a:p>
            <a:r>
              <a:rPr lang="en-US" altLang="en-US" sz="2200" dirty="0"/>
              <a:t>DP can also play defense</a:t>
            </a:r>
          </a:p>
          <a:p>
            <a:pPr lvl="1"/>
            <a:r>
              <a:rPr lang="en-US" altLang="en-US" sz="2000" dirty="0"/>
              <a:t>If they play defense for the FLEX the FLEX has left the game (they have no job)</a:t>
            </a:r>
          </a:p>
          <a:p>
            <a:pPr lvl="1"/>
            <a:r>
              <a:rPr lang="en-US" altLang="en-US" sz="2000" dirty="0"/>
              <a:t>If they play defense for one of the other 8 batters in the lineup that player still has an offensive job to do and has not left the game</a:t>
            </a:r>
          </a:p>
          <a:p>
            <a:r>
              <a:rPr lang="en-US" altLang="en-US" sz="2200" dirty="0"/>
              <a:t>Positions (jobs) are available for the entire game (jobs can be filled by others)</a:t>
            </a:r>
          </a:p>
        </p:txBody>
      </p:sp>
      <p:sp>
        <p:nvSpPr>
          <p:cNvPr id="4" name="Footer Placeholder 3">
            <a:extLst>
              <a:ext uri="{FF2B5EF4-FFF2-40B4-BE49-F238E27FC236}">
                <a16:creationId xmlns:a16="http://schemas.microsoft.com/office/drawing/2014/main" id="{B83D9D80-4CAC-4163-AB25-77D2EBBC87F1}"/>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54638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C6DFC0-2BBB-4C7C-B669-DC6162824D2B}"/>
              </a:ext>
            </a:extLst>
          </p:cNvPr>
          <p:cNvSpPr>
            <a:spLocks noGrp="1"/>
          </p:cNvSpPr>
          <p:nvPr>
            <p:ph type="title"/>
          </p:nvPr>
        </p:nvSpPr>
        <p:spPr>
          <a:xfrm>
            <a:off x="963613" y="4406900"/>
            <a:ext cx="8867775" cy="1362075"/>
          </a:xfrm>
        </p:spPr>
        <p:txBody>
          <a:bodyPr/>
          <a:lstStyle/>
          <a:p>
            <a:pPr algn="ctr">
              <a:defRPr/>
            </a:pPr>
            <a:br>
              <a:rPr lang="en-US" dirty="0"/>
            </a:br>
            <a:r>
              <a:rPr lang="en-US" dirty="0"/>
              <a:t>Questions</a:t>
            </a:r>
          </a:p>
        </p:txBody>
      </p:sp>
      <p:sp>
        <p:nvSpPr>
          <p:cNvPr id="26627" name="Text Placeholder 5">
            <a:extLst>
              <a:ext uri="{FF2B5EF4-FFF2-40B4-BE49-F238E27FC236}">
                <a16:creationId xmlns:a16="http://schemas.microsoft.com/office/drawing/2014/main" id="{C3057226-7172-4B25-A5AF-6F76B37DCF69}"/>
              </a:ext>
            </a:extLst>
          </p:cNvPr>
          <p:cNvSpPr>
            <a:spLocks noGrp="1" noChangeArrowheads="1"/>
          </p:cNvSpPr>
          <p:nvPr>
            <p:ph type="body" idx="1"/>
          </p:nvPr>
        </p:nvSpPr>
        <p:spPr>
          <a:xfrm>
            <a:off x="963613" y="2906713"/>
            <a:ext cx="10363200" cy="1500187"/>
          </a:xfrm>
        </p:spPr>
        <p:txBody>
          <a:bodyPr/>
          <a:lstStyle/>
          <a:p>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6CEA0-9E84-F632-12D2-87B724825B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2433F5-AEB3-298D-A9C2-BDBE96528060}"/>
              </a:ext>
            </a:extLst>
          </p:cNvPr>
          <p:cNvSpPr>
            <a:spLocks noGrp="1"/>
          </p:cNvSpPr>
          <p:nvPr>
            <p:ph type="title"/>
          </p:nvPr>
        </p:nvSpPr>
        <p:spPr>
          <a:xfrm>
            <a:off x="963613" y="4406900"/>
            <a:ext cx="8867775" cy="1362075"/>
          </a:xfrm>
        </p:spPr>
        <p:txBody>
          <a:bodyPr/>
          <a:lstStyle/>
          <a:p>
            <a:pPr algn="ctr">
              <a:defRPr/>
            </a:pPr>
            <a:br>
              <a:rPr lang="en-US" dirty="0"/>
            </a:br>
            <a:r>
              <a:rPr lang="en-US" dirty="0"/>
              <a:t>Living Lineup</a:t>
            </a:r>
          </a:p>
        </p:txBody>
      </p:sp>
      <p:sp>
        <p:nvSpPr>
          <p:cNvPr id="26627" name="Text Placeholder 5">
            <a:extLst>
              <a:ext uri="{FF2B5EF4-FFF2-40B4-BE49-F238E27FC236}">
                <a16:creationId xmlns:a16="http://schemas.microsoft.com/office/drawing/2014/main" id="{A90E7833-076F-096B-97E5-C2F326BA492F}"/>
              </a:ext>
            </a:extLst>
          </p:cNvPr>
          <p:cNvSpPr>
            <a:spLocks noGrp="1" noChangeArrowheads="1"/>
          </p:cNvSpPr>
          <p:nvPr>
            <p:ph type="body" idx="1"/>
          </p:nvPr>
        </p:nvSpPr>
        <p:spPr>
          <a:xfrm>
            <a:off x="963613" y="2906713"/>
            <a:ext cx="10363200" cy="1500187"/>
          </a:xfrm>
        </p:spPr>
        <p:txBody>
          <a:bodyPr/>
          <a:lstStyle/>
          <a:p>
            <a:endParaRPr lang="en-US" altLang="en-US"/>
          </a:p>
        </p:txBody>
      </p:sp>
    </p:spTree>
    <p:extLst>
      <p:ext uri="{BB962C8B-B14F-4D97-AF65-F5344CB8AC3E}">
        <p14:creationId xmlns:p14="http://schemas.microsoft.com/office/powerpoint/2010/main" val="1870441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CA7D-CE1E-477E-A515-EC60E62B933A}"/>
              </a:ext>
            </a:extLst>
          </p:cNvPr>
          <p:cNvSpPr>
            <a:spLocks noGrp="1"/>
          </p:cNvSpPr>
          <p:nvPr>
            <p:ph type="title"/>
          </p:nvPr>
        </p:nvSpPr>
        <p:spPr/>
        <p:txBody>
          <a:bodyPr/>
          <a:lstStyle/>
          <a:p>
            <a:pPr>
              <a:defRPr/>
            </a:pPr>
            <a:r>
              <a:rPr lang="en-US" dirty="0"/>
              <a:t>Background to living lineup</a:t>
            </a:r>
          </a:p>
        </p:txBody>
      </p:sp>
      <p:sp>
        <p:nvSpPr>
          <p:cNvPr id="21507" name="Content Placeholder 2">
            <a:extLst>
              <a:ext uri="{FF2B5EF4-FFF2-40B4-BE49-F238E27FC236}">
                <a16:creationId xmlns:a16="http://schemas.microsoft.com/office/drawing/2014/main" id="{6ABCCFEB-262C-4707-9393-47F1189CAFF9}"/>
              </a:ext>
            </a:extLst>
          </p:cNvPr>
          <p:cNvSpPr>
            <a:spLocks noGrp="1" noChangeArrowheads="1"/>
          </p:cNvSpPr>
          <p:nvPr>
            <p:ph idx="1"/>
          </p:nvPr>
        </p:nvSpPr>
        <p:spPr>
          <a:xfrm>
            <a:off x="1083076" y="1989138"/>
            <a:ext cx="10885087" cy="4338637"/>
          </a:xfrm>
        </p:spPr>
        <p:txBody>
          <a:bodyPr/>
          <a:lstStyle/>
          <a:p>
            <a:r>
              <a:rPr lang="en-US" altLang="en-US" sz="2200" dirty="0"/>
              <a:t>Adds action to lineup management discussion</a:t>
            </a:r>
          </a:p>
          <a:p>
            <a:r>
              <a:rPr lang="en-US" altLang="en-US" sz="2200" dirty="0"/>
              <a:t>Physical movement helps kinesthetic learners understand the concept better</a:t>
            </a:r>
          </a:p>
          <a:p>
            <a:r>
              <a:rPr lang="en-US" altLang="en-US" sz="2200" dirty="0"/>
              <a:t>Suggested “Props” for the presentation</a:t>
            </a:r>
          </a:p>
          <a:p>
            <a:pPr lvl="1"/>
            <a:r>
              <a:rPr lang="en-US" altLang="en-US" sz="2000" dirty="0"/>
              <a:t>Laminated number sheets for each person in the lineup</a:t>
            </a:r>
          </a:p>
          <a:p>
            <a:pPr lvl="1"/>
            <a:r>
              <a:rPr lang="en-US" altLang="en-US" sz="2000" dirty="0"/>
              <a:t>Laminated pieces that represent batting and fielding for the DP/FLEX with Velcro to allow them to be moved</a:t>
            </a:r>
          </a:p>
          <a:p>
            <a:pPr lvl="1"/>
            <a:r>
              <a:rPr lang="en-US" altLang="en-US" sz="2000" dirty="0"/>
              <a:t>Laminated pieces for player that had DP play defense for them with Velcro to allow them to be moved</a:t>
            </a:r>
          </a:p>
          <a:p>
            <a:pPr lvl="1"/>
            <a:r>
              <a:rPr lang="en-US" altLang="en-US" sz="2000" dirty="0"/>
              <a:t>Chairs for eligible substitutes and players that have left the game in the positions needed </a:t>
            </a:r>
          </a:p>
          <a:p>
            <a:pPr lvl="2"/>
            <a:r>
              <a:rPr lang="en-US" altLang="en-US" sz="1600" dirty="0"/>
              <a:t>Sitting down means they are not currently in the game</a:t>
            </a:r>
          </a:p>
          <a:p>
            <a:pPr lvl="1"/>
            <a:r>
              <a:rPr lang="en-US" altLang="en-US" sz="2000" dirty="0"/>
              <a:t>Laminated pieces for those that have left the game a second time no longer have eligibility  </a:t>
            </a:r>
          </a:p>
        </p:txBody>
      </p:sp>
      <p:sp>
        <p:nvSpPr>
          <p:cNvPr id="4" name="Footer Placeholder 3">
            <a:extLst>
              <a:ext uri="{FF2B5EF4-FFF2-40B4-BE49-F238E27FC236}">
                <a16:creationId xmlns:a16="http://schemas.microsoft.com/office/drawing/2014/main" id="{B83D9D80-4CAC-4163-AB25-77D2EBBC87F1}"/>
              </a:ext>
            </a:extLst>
          </p:cNvPr>
          <p:cNvSpPr>
            <a:spLocks noGrp="1"/>
          </p:cNvSpPr>
          <p:nvPr>
            <p:ph type="ftr" sz="quarter" idx="11"/>
          </p:nvPr>
        </p:nvSpPr>
        <p:spPr/>
        <p:txBody>
          <a:bodyPr/>
          <a:lstStyle/>
          <a:p>
            <a:pPr>
              <a:defRPr/>
            </a:pPr>
            <a:r>
              <a:rPr lang="en-US"/>
              <a:t>www.nfhs.org</a:t>
            </a:r>
          </a:p>
        </p:txBody>
      </p:sp>
      <p:pic>
        <p:nvPicPr>
          <p:cNvPr id="5" name="Picture 4" descr="A picture containing baseball, game, cup&#10;&#10;Description automatically generated">
            <a:extLst>
              <a:ext uri="{FF2B5EF4-FFF2-40B4-BE49-F238E27FC236}">
                <a16:creationId xmlns:a16="http://schemas.microsoft.com/office/drawing/2014/main" id="{9AE7BBDF-AA31-4E7A-AC43-159DCCD9D3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28851" y="2583078"/>
            <a:ext cx="692465" cy="814665"/>
          </a:xfrm>
          <a:prstGeom prst="rect">
            <a:avLst/>
          </a:prstGeom>
        </p:spPr>
      </p:pic>
      <p:pic>
        <p:nvPicPr>
          <p:cNvPr id="6" name="Picture 5">
            <a:extLst>
              <a:ext uri="{FF2B5EF4-FFF2-40B4-BE49-F238E27FC236}">
                <a16:creationId xmlns:a16="http://schemas.microsoft.com/office/drawing/2014/main" id="{F4757274-B1B5-494D-8ECD-04AF62FC0EE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8113932" y="3084118"/>
            <a:ext cx="2436653" cy="135310"/>
          </a:xfrm>
          <a:prstGeom prst="rect">
            <a:avLst/>
          </a:prstGeom>
        </p:spPr>
      </p:pic>
      <p:pic>
        <p:nvPicPr>
          <p:cNvPr id="7" name="Picture 6">
            <a:extLst>
              <a:ext uri="{FF2B5EF4-FFF2-40B4-BE49-F238E27FC236}">
                <a16:creationId xmlns:a16="http://schemas.microsoft.com/office/drawing/2014/main" id="{7BDFC0CA-DFCA-4125-913C-106E005505C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51453" y="3605555"/>
            <a:ext cx="1746784" cy="266153"/>
          </a:xfrm>
          <a:prstGeom prst="rect">
            <a:avLst/>
          </a:prstGeom>
        </p:spPr>
      </p:pic>
      <p:pic>
        <p:nvPicPr>
          <p:cNvPr id="8" name="Picture 7" descr="A drawing of a face&#10;&#10;Description automatically generated">
            <a:extLst>
              <a:ext uri="{FF2B5EF4-FFF2-40B4-BE49-F238E27FC236}">
                <a16:creationId xmlns:a16="http://schemas.microsoft.com/office/drawing/2014/main" id="{0EF33B51-E0D1-44A2-B056-3F6A86022D3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679549" y="3263506"/>
            <a:ext cx="554098" cy="684099"/>
          </a:xfrm>
          <a:prstGeom prst="rect">
            <a:avLst/>
          </a:prstGeom>
        </p:spPr>
      </p:pic>
    </p:spTree>
    <p:extLst>
      <p:ext uri="{BB962C8B-B14F-4D97-AF65-F5344CB8AC3E}">
        <p14:creationId xmlns:p14="http://schemas.microsoft.com/office/powerpoint/2010/main" val="8824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6" end="6"/>
                                            </p:txEl>
                                          </p:spTgt>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6CEA0-9E84-F632-12D2-87B724825B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2433F5-AEB3-298D-A9C2-BDBE96528060}"/>
              </a:ext>
            </a:extLst>
          </p:cNvPr>
          <p:cNvSpPr>
            <a:spLocks noGrp="1"/>
          </p:cNvSpPr>
          <p:nvPr>
            <p:ph type="title"/>
          </p:nvPr>
        </p:nvSpPr>
        <p:spPr>
          <a:xfrm>
            <a:off x="963613" y="4406900"/>
            <a:ext cx="8867775" cy="1362075"/>
          </a:xfrm>
        </p:spPr>
        <p:txBody>
          <a:bodyPr/>
          <a:lstStyle/>
          <a:p>
            <a:pPr algn="ctr">
              <a:defRPr/>
            </a:pPr>
            <a:r>
              <a:rPr lang="en-US" dirty="0"/>
              <a:t>Step 1 </a:t>
            </a:r>
            <a:br>
              <a:rPr lang="en-US" dirty="0"/>
            </a:br>
            <a:br>
              <a:rPr lang="en-US" dirty="0"/>
            </a:br>
            <a:r>
              <a:rPr lang="en-US" dirty="0"/>
              <a:t>Know your job</a:t>
            </a:r>
          </a:p>
        </p:txBody>
      </p:sp>
      <p:sp>
        <p:nvSpPr>
          <p:cNvPr id="26627" name="Text Placeholder 5">
            <a:extLst>
              <a:ext uri="{FF2B5EF4-FFF2-40B4-BE49-F238E27FC236}">
                <a16:creationId xmlns:a16="http://schemas.microsoft.com/office/drawing/2014/main" id="{A90E7833-076F-096B-97E5-C2F326BA492F}"/>
              </a:ext>
            </a:extLst>
          </p:cNvPr>
          <p:cNvSpPr>
            <a:spLocks noGrp="1" noChangeArrowheads="1"/>
          </p:cNvSpPr>
          <p:nvPr>
            <p:ph type="body" idx="1"/>
          </p:nvPr>
        </p:nvSpPr>
        <p:spPr>
          <a:xfrm>
            <a:off x="963613" y="2906713"/>
            <a:ext cx="10363200" cy="1500187"/>
          </a:xfrm>
        </p:spPr>
        <p:txBody>
          <a:bodyPr/>
          <a:lstStyle/>
          <a:p>
            <a:endParaRPr lang="en-US" altLang="en-US"/>
          </a:p>
        </p:txBody>
      </p:sp>
    </p:spTree>
    <p:extLst>
      <p:ext uri="{BB962C8B-B14F-4D97-AF65-F5344CB8AC3E}">
        <p14:creationId xmlns:p14="http://schemas.microsoft.com/office/powerpoint/2010/main" val="2318326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 up of number sheets and movement </a:t>
            </a:r>
          </a:p>
        </p:txBody>
      </p:sp>
      <p:sp>
        <p:nvSpPr>
          <p:cNvPr id="4" name="Footer Placeholder 3"/>
          <p:cNvSpPr>
            <a:spLocks noGrp="1"/>
          </p:cNvSpPr>
          <p:nvPr>
            <p:ph type="ftr" sz="quarter" idx="11"/>
          </p:nvPr>
        </p:nvSpPr>
        <p:spPr/>
        <p:txBody>
          <a:bodyPr/>
          <a:lstStyle/>
          <a:p>
            <a:pPr>
              <a:defRPr/>
            </a:pPr>
            <a:r>
              <a:rPr lang="en-US"/>
              <a:t>www.nfhs.org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838" y="1952771"/>
            <a:ext cx="5139731" cy="399635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518" y="1880374"/>
            <a:ext cx="5067828" cy="3910826"/>
          </a:xfrm>
          <a:prstGeom prst="rect">
            <a:avLst/>
          </a:prstGeom>
        </p:spPr>
      </p:pic>
      <p:pic>
        <p:nvPicPr>
          <p:cNvPr id="10" name="Picture 9">
            <a:extLst>
              <a:ext uri="{FF2B5EF4-FFF2-40B4-BE49-F238E27FC236}">
                <a16:creationId xmlns:a16="http://schemas.microsoft.com/office/drawing/2014/main" id="{F4757274-B1B5-494D-8ECD-04AF62FC0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933449" y="4280955"/>
            <a:ext cx="2066925" cy="1431641"/>
          </a:xfrm>
          <a:prstGeom prst="rect">
            <a:avLst/>
          </a:prstGeom>
        </p:spPr>
      </p:pic>
    </p:spTree>
    <p:extLst>
      <p:ext uri="{BB962C8B-B14F-4D97-AF65-F5344CB8AC3E}">
        <p14:creationId xmlns:p14="http://schemas.microsoft.com/office/powerpoint/2010/main" val="60717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2.22222E-6 L 0.5013 0.02662 " pathEditMode="relative" rAng="0" ptsTypes="AA">
                                      <p:cBhvr>
                                        <p:cTn id="6" dur="2000" fill="hold"/>
                                        <p:tgtEl>
                                          <p:spTgt spid="10"/>
                                        </p:tgtEl>
                                        <p:attrNameLst>
                                          <p:attrName>ppt_x</p:attrName>
                                          <p:attrName>ppt_y</p:attrName>
                                        </p:attrNameLst>
                                      </p:cBhvr>
                                      <p:rCtr x="25065" y="1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Movement for DP playing defense</a:t>
            </a:r>
          </a:p>
        </p:txBody>
      </p:sp>
      <p:sp>
        <p:nvSpPr>
          <p:cNvPr id="4" name="Footer Placeholder 3"/>
          <p:cNvSpPr>
            <a:spLocks noGrp="1"/>
          </p:cNvSpPr>
          <p:nvPr>
            <p:ph type="ftr" sz="quarter" idx="11"/>
          </p:nvPr>
        </p:nvSpPr>
        <p:spPr/>
        <p:txBody>
          <a:bodyPr/>
          <a:lstStyle/>
          <a:p>
            <a:pPr>
              <a:defRPr/>
            </a:pPr>
            <a:r>
              <a:rPr lang="en-US"/>
              <a:t>www.nfhs.org</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2275" y="1865126"/>
            <a:ext cx="5245100" cy="4125072"/>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106" y="1865125"/>
            <a:ext cx="5091703" cy="406759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265">
            <a:off x="4533957" y="4266093"/>
            <a:ext cx="1448316" cy="1625448"/>
          </a:xfrm>
          <a:prstGeom prst="rect">
            <a:avLst/>
          </a:prstGeom>
        </p:spPr>
      </p:pic>
    </p:spTree>
    <p:extLst>
      <p:ext uri="{BB962C8B-B14F-4D97-AF65-F5344CB8AC3E}">
        <p14:creationId xmlns:p14="http://schemas.microsoft.com/office/powerpoint/2010/main" val="335950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112E-17 7.40741E-7 L 0.48906 0.00671 " pathEditMode="relative" rAng="0" ptsTypes="AA">
                                      <p:cBhvr>
                                        <p:cTn id="6" dur="2000" fill="hold"/>
                                        <p:tgtEl>
                                          <p:spTgt spid="10"/>
                                        </p:tgtEl>
                                        <p:attrNameLst>
                                          <p:attrName>ppt_x</p:attrName>
                                          <p:attrName>ppt_y</p:attrName>
                                        </p:attrNameLst>
                                      </p:cBhvr>
                                      <p:rCtr x="24453"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Arrangement for </a:t>
            </a:r>
            <a:br>
              <a:rPr lang="en-US" dirty="0"/>
            </a:br>
            <a:r>
              <a:rPr lang="en-US" dirty="0"/>
              <a:t>living lineup</a:t>
            </a:r>
          </a:p>
        </p:txBody>
      </p:sp>
      <p:sp>
        <p:nvSpPr>
          <p:cNvPr id="3" name="Content Placeholder 2"/>
          <p:cNvSpPr>
            <a:spLocks noGrp="1"/>
          </p:cNvSpPr>
          <p:nvPr>
            <p:ph sz="half" idx="1"/>
          </p:nvPr>
        </p:nvSpPr>
        <p:spPr>
          <a:xfrm>
            <a:off x="1054855" y="1950045"/>
            <a:ext cx="7336109" cy="4525963"/>
          </a:xfrm>
        </p:spPr>
        <p:txBody>
          <a:bodyPr/>
          <a:lstStyle/>
          <a:p>
            <a:r>
              <a:rPr lang="en-US" dirty="0"/>
              <a:t>Ask for 14 volunteers</a:t>
            </a:r>
          </a:p>
          <a:p>
            <a:pPr lvl="1"/>
            <a:r>
              <a:rPr lang="en-US" dirty="0"/>
              <a:t>Need minimum of 4</a:t>
            </a:r>
          </a:p>
          <a:p>
            <a:r>
              <a:rPr lang="en-US" dirty="0"/>
              <a:t>Give each volunteer a number and place them in order shown in the lineup card</a:t>
            </a:r>
          </a:p>
          <a:p>
            <a:pPr lvl="1"/>
            <a:r>
              <a:rPr lang="en-US" dirty="0"/>
              <a:t>* indicate the required spots</a:t>
            </a:r>
          </a:p>
          <a:p>
            <a:pPr lvl="2"/>
            <a:r>
              <a:rPr lang="en-US" dirty="0"/>
              <a:t>If you have limited volunteers tape the remaining numbers to empty chairs to show the positions</a:t>
            </a:r>
          </a:p>
          <a:p>
            <a:pPr lvl="1"/>
            <a:r>
              <a:rPr lang="en-US" dirty="0"/>
              <a:t>If you have enough volunteers have the 4 substitutes sit in chairs</a:t>
            </a:r>
          </a:p>
          <a:p>
            <a:pPr lvl="1"/>
            <a:r>
              <a:rPr lang="en-US" dirty="0"/>
              <a:t>Have a chair behind spot 4 and spot 10 in the lineup</a:t>
            </a:r>
          </a:p>
        </p:txBody>
      </p:sp>
      <p:sp>
        <p:nvSpPr>
          <p:cNvPr id="4" name="Footer Placeholder 3"/>
          <p:cNvSpPr>
            <a:spLocks noGrp="1"/>
          </p:cNvSpPr>
          <p:nvPr>
            <p:ph type="ftr" sz="quarter" idx="11"/>
          </p:nvPr>
        </p:nvSpPr>
        <p:spPr/>
        <p:txBody>
          <a:bodyPr/>
          <a:lstStyle/>
          <a:p>
            <a:pPr>
              <a:defRPr/>
            </a:pPr>
            <a:r>
              <a:rPr lang="en-US"/>
              <a:t>www.nfhs.org</a:t>
            </a:r>
          </a:p>
        </p:txBody>
      </p:sp>
      <p:pic>
        <p:nvPicPr>
          <p:cNvPr id="5" name="Picture 4"/>
          <p:cNvPicPr>
            <a:picLocks noChangeAspect="1"/>
          </p:cNvPicPr>
          <p:nvPr/>
        </p:nvPicPr>
        <p:blipFill>
          <a:blip r:embed="rId2"/>
          <a:stretch>
            <a:fillRect/>
          </a:stretch>
        </p:blipFill>
        <p:spPr>
          <a:xfrm>
            <a:off x="8473118" y="379324"/>
            <a:ext cx="3718882" cy="6145301"/>
          </a:xfrm>
          <a:prstGeom prst="rect">
            <a:avLst/>
          </a:prstGeom>
        </p:spPr>
      </p:pic>
      <p:sp>
        <p:nvSpPr>
          <p:cNvPr id="7" name="Text Box 17">
            <a:extLst>
              <a:ext uri="{FF2B5EF4-FFF2-40B4-BE49-F238E27FC236}">
                <a16:creationId xmlns:a16="http://schemas.microsoft.com/office/drawing/2014/main" id="{4F52875F-A058-498C-9938-831F89BF6A5C}"/>
              </a:ext>
            </a:extLst>
          </p:cNvPr>
          <p:cNvSpPr txBox="1">
            <a:spLocks noChangeArrowheads="1"/>
          </p:cNvSpPr>
          <p:nvPr/>
        </p:nvSpPr>
        <p:spPr bwMode="auto">
          <a:xfrm>
            <a:off x="8208863" y="1326014"/>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a:t>
            </a:r>
          </a:p>
        </p:txBody>
      </p:sp>
      <p:sp>
        <p:nvSpPr>
          <p:cNvPr id="8" name="Text Box 17">
            <a:extLst>
              <a:ext uri="{FF2B5EF4-FFF2-40B4-BE49-F238E27FC236}">
                <a16:creationId xmlns:a16="http://schemas.microsoft.com/office/drawing/2014/main" id="{4F52875F-A058-498C-9938-831F89BF6A5C}"/>
              </a:ext>
            </a:extLst>
          </p:cNvPr>
          <p:cNvSpPr txBox="1">
            <a:spLocks noChangeArrowheads="1"/>
          </p:cNvSpPr>
          <p:nvPr/>
        </p:nvSpPr>
        <p:spPr bwMode="auto">
          <a:xfrm>
            <a:off x="8222106" y="1807294"/>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a:t>
            </a:r>
          </a:p>
        </p:txBody>
      </p:sp>
      <p:sp>
        <p:nvSpPr>
          <p:cNvPr id="9" name="Text Box 17">
            <a:extLst>
              <a:ext uri="{FF2B5EF4-FFF2-40B4-BE49-F238E27FC236}">
                <a16:creationId xmlns:a16="http://schemas.microsoft.com/office/drawing/2014/main" id="{4F52875F-A058-498C-9938-831F89BF6A5C}"/>
              </a:ext>
            </a:extLst>
          </p:cNvPr>
          <p:cNvSpPr txBox="1">
            <a:spLocks noChangeArrowheads="1"/>
          </p:cNvSpPr>
          <p:nvPr/>
        </p:nvSpPr>
        <p:spPr bwMode="auto">
          <a:xfrm>
            <a:off x="8231070" y="4284367"/>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a:t>
            </a:r>
          </a:p>
        </p:txBody>
      </p:sp>
      <p:sp>
        <p:nvSpPr>
          <p:cNvPr id="10" name="Text Box 17">
            <a:extLst>
              <a:ext uri="{FF2B5EF4-FFF2-40B4-BE49-F238E27FC236}">
                <a16:creationId xmlns:a16="http://schemas.microsoft.com/office/drawing/2014/main" id="{4F52875F-A058-498C-9938-831F89BF6A5C}"/>
              </a:ext>
            </a:extLst>
          </p:cNvPr>
          <p:cNvSpPr txBox="1">
            <a:spLocks noChangeArrowheads="1"/>
          </p:cNvSpPr>
          <p:nvPr/>
        </p:nvSpPr>
        <p:spPr bwMode="auto">
          <a:xfrm>
            <a:off x="8217827" y="5340067"/>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a:t>
            </a:r>
          </a:p>
        </p:txBody>
      </p:sp>
    </p:spTree>
    <p:extLst>
      <p:ext uri="{BB962C8B-B14F-4D97-AF65-F5344CB8AC3E}">
        <p14:creationId xmlns:p14="http://schemas.microsoft.com/office/powerpoint/2010/main" val="225290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Arrangement for Living Lineup</a:t>
            </a:r>
          </a:p>
        </p:txBody>
      </p:sp>
      <p:sp>
        <p:nvSpPr>
          <p:cNvPr id="5" name="Footer Placeholder 4"/>
          <p:cNvSpPr>
            <a:spLocks noGrp="1"/>
          </p:cNvSpPr>
          <p:nvPr>
            <p:ph type="ftr" sz="quarter" idx="11"/>
          </p:nvPr>
        </p:nvSpPr>
        <p:spPr/>
        <p:txBody>
          <a:bodyPr/>
          <a:lstStyle/>
          <a:p>
            <a:pPr>
              <a:defRPr/>
            </a:pPr>
            <a:endParaRPr lang="en-US"/>
          </a:p>
        </p:txBody>
      </p:sp>
      <p:sp>
        <p:nvSpPr>
          <p:cNvPr id="6" name="Rectangle 5"/>
          <p:cNvSpPr/>
          <p:nvPr/>
        </p:nvSpPr>
        <p:spPr>
          <a:xfrm>
            <a:off x="1039906"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r>
              <a:rPr lang="en-US" dirty="0">
                <a:solidFill>
                  <a:schemeClr val="bg2">
                    <a:lumMod val="10000"/>
                  </a:schemeClr>
                </a:solidFill>
              </a:rPr>
              <a:t>B1</a:t>
            </a:r>
          </a:p>
        </p:txBody>
      </p:sp>
      <p:sp>
        <p:nvSpPr>
          <p:cNvPr id="7" name="TextBox 6"/>
          <p:cNvSpPr txBox="1"/>
          <p:nvPr/>
        </p:nvSpPr>
        <p:spPr>
          <a:xfrm>
            <a:off x="1142999" y="3953390"/>
            <a:ext cx="448235" cy="369332"/>
          </a:xfrm>
          <a:prstGeom prst="rect">
            <a:avLst/>
          </a:prstGeom>
          <a:noFill/>
          <a:ln>
            <a:solidFill>
              <a:srgbClr val="00205B"/>
            </a:solidFill>
          </a:ln>
        </p:spPr>
        <p:txBody>
          <a:bodyPr wrap="square" rtlCol="0">
            <a:spAutoFit/>
          </a:bodyPr>
          <a:lstStyle/>
          <a:p>
            <a:r>
              <a:rPr lang="en-US" dirty="0"/>
              <a:t>19</a:t>
            </a:r>
          </a:p>
        </p:txBody>
      </p:sp>
      <p:sp>
        <p:nvSpPr>
          <p:cNvPr id="8" name="Rectangle 7"/>
          <p:cNvSpPr/>
          <p:nvPr/>
        </p:nvSpPr>
        <p:spPr>
          <a:xfrm>
            <a:off x="1759321"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r>
              <a:rPr lang="en-US" dirty="0">
                <a:solidFill>
                  <a:schemeClr val="bg2">
                    <a:lumMod val="10000"/>
                  </a:schemeClr>
                </a:solidFill>
              </a:rPr>
              <a:t>B2</a:t>
            </a:r>
          </a:p>
        </p:txBody>
      </p:sp>
      <p:sp>
        <p:nvSpPr>
          <p:cNvPr id="16" name="Rectangle 15"/>
          <p:cNvSpPr/>
          <p:nvPr/>
        </p:nvSpPr>
        <p:spPr>
          <a:xfrm>
            <a:off x="8602925" y="2004061"/>
            <a:ext cx="1234495" cy="1859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91435"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r>
              <a:rPr lang="en-US" dirty="0">
                <a:solidFill>
                  <a:schemeClr val="bg2">
                    <a:lumMod val="10000"/>
                  </a:schemeClr>
                </a:solidFill>
              </a:rPr>
              <a:t>B4</a:t>
            </a:r>
          </a:p>
        </p:txBody>
      </p:sp>
      <p:sp>
        <p:nvSpPr>
          <p:cNvPr id="19" name="TextBox 18"/>
          <p:cNvSpPr txBox="1"/>
          <p:nvPr/>
        </p:nvSpPr>
        <p:spPr>
          <a:xfrm>
            <a:off x="1862414" y="3951611"/>
            <a:ext cx="448235" cy="369332"/>
          </a:xfrm>
          <a:prstGeom prst="rect">
            <a:avLst/>
          </a:prstGeom>
          <a:noFill/>
          <a:ln>
            <a:solidFill>
              <a:srgbClr val="00205B"/>
            </a:solidFill>
          </a:ln>
        </p:spPr>
        <p:txBody>
          <a:bodyPr wrap="square" rtlCol="0">
            <a:spAutoFit/>
          </a:bodyPr>
          <a:lstStyle/>
          <a:p>
            <a:r>
              <a:rPr lang="en-US" dirty="0"/>
              <a:t>17</a:t>
            </a:r>
          </a:p>
        </p:txBody>
      </p:sp>
      <p:sp>
        <p:nvSpPr>
          <p:cNvPr id="22" name="TextBox 21"/>
          <p:cNvSpPr txBox="1"/>
          <p:nvPr/>
        </p:nvSpPr>
        <p:spPr>
          <a:xfrm>
            <a:off x="4024201" y="3980130"/>
            <a:ext cx="448235" cy="369332"/>
          </a:xfrm>
          <a:prstGeom prst="rect">
            <a:avLst/>
          </a:prstGeom>
          <a:noFill/>
          <a:ln>
            <a:solidFill>
              <a:srgbClr val="00205B"/>
            </a:solidFill>
          </a:ln>
        </p:spPr>
        <p:txBody>
          <a:bodyPr wrap="square" rtlCol="0">
            <a:spAutoFit/>
          </a:bodyPr>
          <a:lstStyle/>
          <a:p>
            <a:r>
              <a:rPr lang="en-US" dirty="0"/>
              <a:t>15</a:t>
            </a:r>
          </a:p>
        </p:txBody>
      </p:sp>
      <p:sp>
        <p:nvSpPr>
          <p:cNvPr id="23" name="TextBox 22"/>
          <p:cNvSpPr txBox="1"/>
          <p:nvPr/>
        </p:nvSpPr>
        <p:spPr>
          <a:xfrm>
            <a:off x="4743174" y="3980130"/>
            <a:ext cx="448235" cy="369332"/>
          </a:xfrm>
          <a:prstGeom prst="rect">
            <a:avLst/>
          </a:prstGeom>
          <a:noFill/>
          <a:ln>
            <a:solidFill>
              <a:srgbClr val="00205B"/>
            </a:solidFill>
          </a:ln>
        </p:spPr>
        <p:txBody>
          <a:bodyPr wrap="square" rtlCol="0">
            <a:spAutoFit/>
          </a:bodyPr>
          <a:lstStyle/>
          <a:p>
            <a:r>
              <a:rPr lang="en-US" dirty="0"/>
              <a:t>22</a:t>
            </a:r>
          </a:p>
        </p:txBody>
      </p:sp>
      <p:sp>
        <p:nvSpPr>
          <p:cNvPr id="24" name="TextBox 23"/>
          <p:cNvSpPr txBox="1"/>
          <p:nvPr/>
        </p:nvSpPr>
        <p:spPr>
          <a:xfrm>
            <a:off x="5461747" y="3971557"/>
            <a:ext cx="448235" cy="369332"/>
          </a:xfrm>
          <a:prstGeom prst="rect">
            <a:avLst/>
          </a:prstGeom>
          <a:noFill/>
          <a:ln>
            <a:solidFill>
              <a:srgbClr val="00205B"/>
            </a:solidFill>
          </a:ln>
        </p:spPr>
        <p:txBody>
          <a:bodyPr wrap="square" rtlCol="0">
            <a:spAutoFit/>
          </a:bodyPr>
          <a:lstStyle/>
          <a:p>
            <a:r>
              <a:rPr lang="en-US" dirty="0"/>
              <a:t>25</a:t>
            </a:r>
          </a:p>
        </p:txBody>
      </p:sp>
      <p:sp>
        <p:nvSpPr>
          <p:cNvPr id="25" name="TextBox 24"/>
          <p:cNvSpPr txBox="1"/>
          <p:nvPr/>
        </p:nvSpPr>
        <p:spPr>
          <a:xfrm>
            <a:off x="6183349" y="3980130"/>
            <a:ext cx="448235" cy="369332"/>
          </a:xfrm>
          <a:prstGeom prst="rect">
            <a:avLst/>
          </a:prstGeom>
          <a:noFill/>
          <a:ln>
            <a:solidFill>
              <a:srgbClr val="00205B"/>
            </a:solidFill>
          </a:ln>
        </p:spPr>
        <p:txBody>
          <a:bodyPr wrap="square" rtlCol="0">
            <a:spAutoFit/>
          </a:bodyPr>
          <a:lstStyle/>
          <a:p>
            <a:pPr algn="ctr"/>
            <a:r>
              <a:rPr lang="en-US" dirty="0"/>
              <a:t>7</a:t>
            </a:r>
          </a:p>
        </p:txBody>
      </p:sp>
      <p:sp>
        <p:nvSpPr>
          <p:cNvPr id="26" name="TextBox 25"/>
          <p:cNvSpPr txBox="1"/>
          <p:nvPr/>
        </p:nvSpPr>
        <p:spPr>
          <a:xfrm>
            <a:off x="6900577" y="3980130"/>
            <a:ext cx="448235" cy="369332"/>
          </a:xfrm>
          <a:prstGeom prst="rect">
            <a:avLst/>
          </a:prstGeom>
          <a:noFill/>
          <a:ln>
            <a:solidFill>
              <a:srgbClr val="00205B"/>
            </a:solidFill>
          </a:ln>
        </p:spPr>
        <p:txBody>
          <a:bodyPr wrap="square" rtlCol="0">
            <a:spAutoFit/>
          </a:bodyPr>
          <a:lstStyle/>
          <a:p>
            <a:pPr algn="ctr"/>
            <a:r>
              <a:rPr lang="en-US" dirty="0"/>
              <a:t>3</a:t>
            </a:r>
          </a:p>
        </p:txBody>
      </p:sp>
      <p:sp>
        <p:nvSpPr>
          <p:cNvPr id="28" name="Rectangle 27"/>
          <p:cNvSpPr/>
          <p:nvPr/>
        </p:nvSpPr>
        <p:spPr>
          <a:xfrm>
            <a:off x="3926540"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r>
              <a:rPr lang="en-US" dirty="0">
                <a:solidFill>
                  <a:schemeClr val="bg2">
                    <a:lumMod val="10000"/>
                  </a:schemeClr>
                </a:solidFill>
              </a:rPr>
              <a:t>B5</a:t>
            </a:r>
          </a:p>
        </p:txBody>
      </p:sp>
      <p:sp>
        <p:nvSpPr>
          <p:cNvPr id="29" name="Rectangle 28"/>
          <p:cNvSpPr/>
          <p:nvPr/>
        </p:nvSpPr>
        <p:spPr>
          <a:xfrm>
            <a:off x="4645955"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r>
              <a:rPr lang="en-US" dirty="0">
                <a:solidFill>
                  <a:schemeClr val="bg2">
                    <a:lumMod val="10000"/>
                  </a:schemeClr>
                </a:solidFill>
              </a:rPr>
              <a:t>B6</a:t>
            </a:r>
          </a:p>
        </p:txBody>
      </p:sp>
      <p:sp>
        <p:nvSpPr>
          <p:cNvPr id="30" name="Rectangle 29"/>
          <p:cNvSpPr/>
          <p:nvPr/>
        </p:nvSpPr>
        <p:spPr>
          <a:xfrm>
            <a:off x="5358654"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r>
              <a:rPr lang="en-US" dirty="0">
                <a:solidFill>
                  <a:schemeClr val="bg2">
                    <a:lumMod val="10000"/>
                  </a:schemeClr>
                </a:solidFill>
              </a:rPr>
              <a:t>B7</a:t>
            </a:r>
          </a:p>
        </p:txBody>
      </p:sp>
      <p:sp>
        <p:nvSpPr>
          <p:cNvPr id="31" name="Rectangle 30"/>
          <p:cNvSpPr/>
          <p:nvPr/>
        </p:nvSpPr>
        <p:spPr>
          <a:xfrm>
            <a:off x="6078069"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r>
              <a:rPr lang="en-US" dirty="0">
                <a:solidFill>
                  <a:schemeClr val="bg2">
                    <a:lumMod val="10000"/>
                  </a:schemeClr>
                </a:solidFill>
              </a:rPr>
              <a:t>B8</a:t>
            </a:r>
          </a:p>
        </p:txBody>
      </p:sp>
      <p:sp>
        <p:nvSpPr>
          <p:cNvPr id="32" name="Rectangle 31"/>
          <p:cNvSpPr/>
          <p:nvPr/>
        </p:nvSpPr>
        <p:spPr>
          <a:xfrm>
            <a:off x="6797484"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r>
              <a:rPr lang="en-US" dirty="0">
                <a:solidFill>
                  <a:schemeClr val="bg2">
                    <a:lumMod val="10000"/>
                  </a:schemeClr>
                </a:solidFill>
              </a:rPr>
              <a:t>B9</a:t>
            </a:r>
          </a:p>
        </p:txBody>
      </p:sp>
      <p:sp>
        <p:nvSpPr>
          <p:cNvPr id="33" name="Rectangle 32"/>
          <p:cNvSpPr/>
          <p:nvPr/>
        </p:nvSpPr>
        <p:spPr>
          <a:xfrm>
            <a:off x="7516899"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r>
              <a:rPr lang="en-US" dirty="0">
                <a:solidFill>
                  <a:schemeClr val="bg2">
                    <a:lumMod val="10000"/>
                  </a:schemeClr>
                </a:solidFill>
              </a:rPr>
              <a:t>10</a:t>
            </a:r>
          </a:p>
        </p:txBody>
      </p:sp>
      <p:pic>
        <p:nvPicPr>
          <p:cNvPr id="35" name="Picture 34"/>
          <p:cNvPicPr>
            <a:picLocks noChangeAspect="1"/>
          </p:cNvPicPr>
          <p:nvPr/>
        </p:nvPicPr>
        <p:blipFill>
          <a:blip r:embed="rId2"/>
          <a:stretch>
            <a:fillRect/>
          </a:stretch>
        </p:blipFill>
        <p:spPr>
          <a:xfrm>
            <a:off x="3299705" y="2343235"/>
            <a:ext cx="351013" cy="492002"/>
          </a:xfrm>
          <a:prstGeom prst="rect">
            <a:avLst/>
          </a:prstGeom>
        </p:spPr>
      </p:pic>
      <p:pic>
        <p:nvPicPr>
          <p:cNvPr id="36" name="Picture 35"/>
          <p:cNvPicPr>
            <a:picLocks noChangeAspect="1"/>
          </p:cNvPicPr>
          <p:nvPr/>
        </p:nvPicPr>
        <p:blipFill>
          <a:blip r:embed="rId2"/>
          <a:stretch>
            <a:fillRect/>
          </a:stretch>
        </p:blipFill>
        <p:spPr>
          <a:xfrm>
            <a:off x="9251224" y="3122555"/>
            <a:ext cx="351013" cy="492002"/>
          </a:xfrm>
          <a:prstGeom prst="rect">
            <a:avLst/>
          </a:prstGeom>
        </p:spPr>
      </p:pic>
      <p:pic>
        <p:nvPicPr>
          <p:cNvPr id="37" name="Picture 36"/>
          <p:cNvPicPr>
            <a:picLocks noChangeAspect="1"/>
          </p:cNvPicPr>
          <p:nvPr/>
        </p:nvPicPr>
        <p:blipFill>
          <a:blip r:embed="rId2"/>
          <a:stretch>
            <a:fillRect/>
          </a:stretch>
        </p:blipFill>
        <p:spPr>
          <a:xfrm>
            <a:off x="8763245" y="3122555"/>
            <a:ext cx="351013" cy="492002"/>
          </a:xfrm>
          <a:prstGeom prst="rect">
            <a:avLst/>
          </a:prstGeom>
        </p:spPr>
      </p:pic>
      <p:pic>
        <p:nvPicPr>
          <p:cNvPr id="38" name="Picture 37"/>
          <p:cNvPicPr>
            <a:picLocks noChangeAspect="1"/>
          </p:cNvPicPr>
          <p:nvPr/>
        </p:nvPicPr>
        <p:blipFill>
          <a:blip r:embed="rId2"/>
          <a:stretch>
            <a:fillRect/>
          </a:stretch>
        </p:blipFill>
        <p:spPr>
          <a:xfrm>
            <a:off x="9274578" y="2422203"/>
            <a:ext cx="351013" cy="492002"/>
          </a:xfrm>
          <a:prstGeom prst="rect">
            <a:avLst/>
          </a:prstGeom>
        </p:spPr>
      </p:pic>
      <p:pic>
        <p:nvPicPr>
          <p:cNvPr id="39" name="Picture 38"/>
          <p:cNvPicPr>
            <a:picLocks noChangeAspect="1"/>
          </p:cNvPicPr>
          <p:nvPr/>
        </p:nvPicPr>
        <p:blipFill>
          <a:blip r:embed="rId2"/>
          <a:stretch>
            <a:fillRect/>
          </a:stretch>
        </p:blipFill>
        <p:spPr>
          <a:xfrm>
            <a:off x="8763245" y="2402034"/>
            <a:ext cx="351013" cy="492002"/>
          </a:xfrm>
          <a:prstGeom prst="rect">
            <a:avLst/>
          </a:prstGeom>
        </p:spPr>
      </p:pic>
      <p:pic>
        <p:nvPicPr>
          <p:cNvPr id="40" name="Picture 39"/>
          <p:cNvPicPr>
            <a:picLocks noChangeAspect="1"/>
          </p:cNvPicPr>
          <p:nvPr/>
        </p:nvPicPr>
        <p:blipFill>
          <a:blip r:embed="rId2"/>
          <a:stretch>
            <a:fillRect/>
          </a:stretch>
        </p:blipFill>
        <p:spPr>
          <a:xfrm>
            <a:off x="7668603" y="2402034"/>
            <a:ext cx="351013" cy="492002"/>
          </a:xfrm>
          <a:prstGeom prst="rect">
            <a:avLst/>
          </a:prstGeom>
        </p:spPr>
      </p:pic>
      <p:sp>
        <p:nvSpPr>
          <p:cNvPr id="41" name="TextBox 40"/>
          <p:cNvSpPr txBox="1"/>
          <p:nvPr/>
        </p:nvSpPr>
        <p:spPr>
          <a:xfrm>
            <a:off x="9225620" y="2180796"/>
            <a:ext cx="448235" cy="369332"/>
          </a:xfrm>
          <a:prstGeom prst="rect">
            <a:avLst/>
          </a:prstGeom>
          <a:noFill/>
          <a:ln>
            <a:solidFill>
              <a:srgbClr val="00205B"/>
            </a:solidFill>
          </a:ln>
        </p:spPr>
        <p:txBody>
          <a:bodyPr wrap="square" rtlCol="0">
            <a:spAutoFit/>
          </a:bodyPr>
          <a:lstStyle/>
          <a:p>
            <a:r>
              <a:rPr lang="en-US" dirty="0"/>
              <a:t>55</a:t>
            </a:r>
          </a:p>
        </p:txBody>
      </p:sp>
      <p:sp>
        <p:nvSpPr>
          <p:cNvPr id="43" name="TextBox 42"/>
          <p:cNvSpPr txBox="1"/>
          <p:nvPr/>
        </p:nvSpPr>
        <p:spPr>
          <a:xfrm>
            <a:off x="8714633" y="2178177"/>
            <a:ext cx="448235" cy="369332"/>
          </a:xfrm>
          <a:prstGeom prst="rect">
            <a:avLst/>
          </a:prstGeom>
          <a:noFill/>
          <a:ln>
            <a:solidFill>
              <a:srgbClr val="00205B"/>
            </a:solidFill>
          </a:ln>
        </p:spPr>
        <p:txBody>
          <a:bodyPr wrap="square" rtlCol="0">
            <a:spAutoFit/>
          </a:bodyPr>
          <a:lstStyle/>
          <a:p>
            <a:pPr algn="ctr"/>
            <a:r>
              <a:rPr lang="en-US" dirty="0"/>
              <a:t>4</a:t>
            </a:r>
          </a:p>
        </p:txBody>
      </p:sp>
      <p:sp>
        <p:nvSpPr>
          <p:cNvPr id="44" name="TextBox 43"/>
          <p:cNvSpPr txBox="1"/>
          <p:nvPr/>
        </p:nvSpPr>
        <p:spPr>
          <a:xfrm>
            <a:off x="9219037" y="2933227"/>
            <a:ext cx="448235" cy="369332"/>
          </a:xfrm>
          <a:prstGeom prst="rect">
            <a:avLst/>
          </a:prstGeom>
          <a:noFill/>
          <a:ln>
            <a:solidFill>
              <a:srgbClr val="00205B"/>
            </a:solidFill>
          </a:ln>
        </p:spPr>
        <p:txBody>
          <a:bodyPr wrap="square" rtlCol="0">
            <a:spAutoFit/>
          </a:bodyPr>
          <a:lstStyle/>
          <a:p>
            <a:pPr algn="ctr"/>
            <a:r>
              <a:rPr lang="en-US" dirty="0"/>
              <a:t>6</a:t>
            </a:r>
          </a:p>
        </p:txBody>
      </p:sp>
      <p:pic>
        <p:nvPicPr>
          <p:cNvPr id="46" name="Picture 4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76261" y="3974170"/>
            <a:ext cx="484769" cy="381252"/>
          </a:xfrm>
          <a:prstGeom prst="rect">
            <a:avLst/>
          </a:prstGeom>
        </p:spPr>
      </p:pic>
      <p:pic>
        <p:nvPicPr>
          <p:cNvPr id="47" name="Picture 4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67212" y="3959637"/>
            <a:ext cx="469017" cy="365750"/>
          </a:xfrm>
          <a:prstGeom prst="rect">
            <a:avLst/>
          </a:prstGeom>
        </p:spPr>
      </p:pic>
      <p:pic>
        <p:nvPicPr>
          <p:cNvPr id="48" name="Picture 4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593782" y="3959637"/>
            <a:ext cx="500653" cy="389278"/>
          </a:xfrm>
          <a:prstGeom prst="rect">
            <a:avLst/>
          </a:prstGeom>
        </p:spPr>
      </p:pic>
      <p:sp>
        <p:nvSpPr>
          <p:cNvPr id="27" name="TextBox 26"/>
          <p:cNvSpPr txBox="1"/>
          <p:nvPr/>
        </p:nvSpPr>
        <p:spPr>
          <a:xfrm>
            <a:off x="8706204" y="2933227"/>
            <a:ext cx="448235" cy="369332"/>
          </a:xfrm>
          <a:prstGeom prst="rect">
            <a:avLst/>
          </a:prstGeom>
          <a:noFill/>
          <a:ln>
            <a:solidFill>
              <a:srgbClr val="00205B"/>
            </a:solidFill>
          </a:ln>
        </p:spPr>
        <p:txBody>
          <a:bodyPr wrap="square" rtlCol="0">
            <a:spAutoFit/>
          </a:bodyPr>
          <a:lstStyle/>
          <a:p>
            <a:r>
              <a:rPr lang="en-US" dirty="0"/>
              <a:t>10</a:t>
            </a:r>
          </a:p>
        </p:txBody>
      </p:sp>
      <p:sp>
        <p:nvSpPr>
          <p:cNvPr id="42" name="Rectangle 41"/>
          <p:cNvSpPr/>
          <p:nvPr/>
        </p:nvSpPr>
        <p:spPr>
          <a:xfrm>
            <a:off x="2473743" y="2303928"/>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r>
              <a:rPr lang="en-US" dirty="0">
                <a:solidFill>
                  <a:schemeClr val="bg2">
                    <a:lumMod val="10000"/>
                  </a:schemeClr>
                </a:solidFill>
              </a:rPr>
              <a:t>B3</a:t>
            </a:r>
          </a:p>
        </p:txBody>
      </p:sp>
    </p:spTree>
    <p:extLst>
      <p:ext uri="{BB962C8B-B14F-4D97-AF65-F5344CB8AC3E}">
        <p14:creationId xmlns:p14="http://schemas.microsoft.com/office/powerpoint/2010/main" val="871120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Movement for Example 1</a:t>
            </a:r>
            <a:br>
              <a:rPr lang="en-US" dirty="0"/>
            </a:br>
            <a:r>
              <a:rPr lang="en-US" dirty="0"/>
              <a:t>FLEX playing offense for </a:t>
            </a:r>
            <a:r>
              <a:rPr lang="en-US" dirty="0" err="1"/>
              <a:t>dp</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Rectangle 5"/>
          <p:cNvSpPr/>
          <p:nvPr/>
        </p:nvSpPr>
        <p:spPr>
          <a:xfrm>
            <a:off x="1039906"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2999" y="3953390"/>
            <a:ext cx="448235" cy="369332"/>
          </a:xfrm>
          <a:prstGeom prst="rect">
            <a:avLst/>
          </a:prstGeom>
          <a:noFill/>
          <a:ln>
            <a:solidFill>
              <a:srgbClr val="00205B"/>
            </a:solidFill>
          </a:ln>
        </p:spPr>
        <p:txBody>
          <a:bodyPr wrap="square" rtlCol="0">
            <a:spAutoFit/>
          </a:bodyPr>
          <a:lstStyle/>
          <a:p>
            <a:r>
              <a:rPr lang="en-US" dirty="0"/>
              <a:t>19</a:t>
            </a:r>
          </a:p>
        </p:txBody>
      </p:sp>
      <p:sp>
        <p:nvSpPr>
          <p:cNvPr id="8" name="Rectangle 7"/>
          <p:cNvSpPr/>
          <p:nvPr/>
        </p:nvSpPr>
        <p:spPr>
          <a:xfrm>
            <a:off x="1759321"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472020"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91435"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862414" y="3951611"/>
            <a:ext cx="448235" cy="369332"/>
          </a:xfrm>
          <a:prstGeom prst="rect">
            <a:avLst/>
          </a:prstGeom>
          <a:noFill/>
          <a:ln>
            <a:solidFill>
              <a:srgbClr val="00205B"/>
            </a:solidFill>
          </a:ln>
        </p:spPr>
        <p:txBody>
          <a:bodyPr wrap="square" rtlCol="0">
            <a:spAutoFit/>
          </a:bodyPr>
          <a:lstStyle/>
          <a:p>
            <a:r>
              <a:rPr lang="en-US" dirty="0"/>
              <a:t>17</a:t>
            </a:r>
          </a:p>
        </p:txBody>
      </p:sp>
      <p:sp>
        <p:nvSpPr>
          <p:cNvPr id="22" name="TextBox 21"/>
          <p:cNvSpPr txBox="1"/>
          <p:nvPr/>
        </p:nvSpPr>
        <p:spPr>
          <a:xfrm>
            <a:off x="4024201" y="3980130"/>
            <a:ext cx="448235" cy="369332"/>
          </a:xfrm>
          <a:prstGeom prst="rect">
            <a:avLst/>
          </a:prstGeom>
          <a:noFill/>
          <a:ln>
            <a:solidFill>
              <a:srgbClr val="00205B"/>
            </a:solidFill>
          </a:ln>
        </p:spPr>
        <p:txBody>
          <a:bodyPr wrap="square" rtlCol="0">
            <a:spAutoFit/>
          </a:bodyPr>
          <a:lstStyle/>
          <a:p>
            <a:r>
              <a:rPr lang="en-US" dirty="0"/>
              <a:t>15</a:t>
            </a:r>
          </a:p>
        </p:txBody>
      </p:sp>
      <p:sp>
        <p:nvSpPr>
          <p:cNvPr id="23" name="TextBox 22"/>
          <p:cNvSpPr txBox="1"/>
          <p:nvPr/>
        </p:nvSpPr>
        <p:spPr>
          <a:xfrm>
            <a:off x="4743174" y="3980130"/>
            <a:ext cx="448235" cy="369332"/>
          </a:xfrm>
          <a:prstGeom prst="rect">
            <a:avLst/>
          </a:prstGeom>
          <a:noFill/>
          <a:ln>
            <a:solidFill>
              <a:srgbClr val="00205B"/>
            </a:solidFill>
          </a:ln>
        </p:spPr>
        <p:txBody>
          <a:bodyPr wrap="square" rtlCol="0">
            <a:spAutoFit/>
          </a:bodyPr>
          <a:lstStyle/>
          <a:p>
            <a:r>
              <a:rPr lang="en-US" dirty="0"/>
              <a:t>22</a:t>
            </a:r>
          </a:p>
        </p:txBody>
      </p:sp>
      <p:sp>
        <p:nvSpPr>
          <p:cNvPr id="24" name="TextBox 23"/>
          <p:cNvSpPr txBox="1"/>
          <p:nvPr/>
        </p:nvSpPr>
        <p:spPr>
          <a:xfrm>
            <a:off x="5461747" y="3971557"/>
            <a:ext cx="448235" cy="369332"/>
          </a:xfrm>
          <a:prstGeom prst="rect">
            <a:avLst/>
          </a:prstGeom>
          <a:noFill/>
          <a:ln>
            <a:solidFill>
              <a:srgbClr val="00205B"/>
            </a:solidFill>
          </a:ln>
        </p:spPr>
        <p:txBody>
          <a:bodyPr wrap="square" rtlCol="0">
            <a:spAutoFit/>
          </a:bodyPr>
          <a:lstStyle/>
          <a:p>
            <a:r>
              <a:rPr lang="en-US" dirty="0"/>
              <a:t>25</a:t>
            </a:r>
          </a:p>
        </p:txBody>
      </p:sp>
      <p:sp>
        <p:nvSpPr>
          <p:cNvPr id="25" name="TextBox 24"/>
          <p:cNvSpPr txBox="1"/>
          <p:nvPr/>
        </p:nvSpPr>
        <p:spPr>
          <a:xfrm>
            <a:off x="6183349" y="3980130"/>
            <a:ext cx="448235" cy="369332"/>
          </a:xfrm>
          <a:prstGeom prst="rect">
            <a:avLst/>
          </a:prstGeom>
          <a:noFill/>
          <a:ln>
            <a:solidFill>
              <a:srgbClr val="00205B"/>
            </a:solidFill>
          </a:ln>
        </p:spPr>
        <p:txBody>
          <a:bodyPr wrap="square" rtlCol="0">
            <a:spAutoFit/>
          </a:bodyPr>
          <a:lstStyle/>
          <a:p>
            <a:pPr algn="ctr"/>
            <a:r>
              <a:rPr lang="en-US" dirty="0"/>
              <a:t>7</a:t>
            </a:r>
          </a:p>
        </p:txBody>
      </p:sp>
      <p:sp>
        <p:nvSpPr>
          <p:cNvPr id="26" name="TextBox 25"/>
          <p:cNvSpPr txBox="1"/>
          <p:nvPr/>
        </p:nvSpPr>
        <p:spPr>
          <a:xfrm>
            <a:off x="6900577" y="3980130"/>
            <a:ext cx="448235" cy="369332"/>
          </a:xfrm>
          <a:prstGeom prst="rect">
            <a:avLst/>
          </a:prstGeom>
          <a:noFill/>
          <a:ln>
            <a:solidFill>
              <a:srgbClr val="00205B"/>
            </a:solidFill>
          </a:ln>
        </p:spPr>
        <p:txBody>
          <a:bodyPr wrap="square" rtlCol="0">
            <a:spAutoFit/>
          </a:bodyPr>
          <a:lstStyle/>
          <a:p>
            <a:pPr algn="ctr"/>
            <a:r>
              <a:rPr lang="en-US" dirty="0"/>
              <a:t>3</a:t>
            </a:r>
          </a:p>
        </p:txBody>
      </p:sp>
      <p:sp>
        <p:nvSpPr>
          <p:cNvPr id="28" name="Rectangle 27"/>
          <p:cNvSpPr/>
          <p:nvPr/>
        </p:nvSpPr>
        <p:spPr>
          <a:xfrm>
            <a:off x="3926540"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645955"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358654"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78069"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797484"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516899"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stretch>
            <a:fillRect/>
          </a:stretch>
        </p:blipFill>
        <p:spPr>
          <a:xfrm>
            <a:off x="3299705" y="2343235"/>
            <a:ext cx="351013" cy="492002"/>
          </a:xfrm>
          <a:prstGeom prst="rect">
            <a:avLst/>
          </a:prstGeom>
        </p:spPr>
      </p:pic>
      <p:pic>
        <p:nvPicPr>
          <p:cNvPr id="40" name="Picture 39"/>
          <p:cNvPicPr>
            <a:picLocks noChangeAspect="1"/>
          </p:cNvPicPr>
          <p:nvPr/>
        </p:nvPicPr>
        <p:blipFill>
          <a:blip r:embed="rId2"/>
          <a:stretch>
            <a:fillRect/>
          </a:stretch>
        </p:blipFill>
        <p:spPr>
          <a:xfrm>
            <a:off x="7668603" y="2402034"/>
            <a:ext cx="351013" cy="492002"/>
          </a:xfrm>
          <a:prstGeom prst="rect">
            <a:avLst/>
          </a:prstGeom>
        </p:spPr>
      </p:pic>
      <p:pic>
        <p:nvPicPr>
          <p:cNvPr id="47" name="Picture 4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67212" y="3959637"/>
            <a:ext cx="469017" cy="365750"/>
          </a:xfrm>
          <a:prstGeom prst="rect">
            <a:avLst/>
          </a:prstGeom>
        </p:spPr>
      </p:pic>
      <p:pic>
        <p:nvPicPr>
          <p:cNvPr id="48" name="Picture 4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93782" y="3959637"/>
            <a:ext cx="500653" cy="389278"/>
          </a:xfrm>
          <a:prstGeom prst="rect">
            <a:avLst/>
          </a:prstGeom>
        </p:spPr>
      </p:pic>
      <p:pic>
        <p:nvPicPr>
          <p:cNvPr id="49" name="Picture 4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577050" y="3951611"/>
            <a:ext cx="517385" cy="397304"/>
          </a:xfrm>
          <a:prstGeom prst="rect">
            <a:avLst/>
          </a:prstGeom>
        </p:spPr>
      </p:pic>
      <p:pic>
        <p:nvPicPr>
          <p:cNvPr id="3" name="Picture 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64467" y="3959637"/>
            <a:ext cx="504445" cy="389278"/>
          </a:xfrm>
          <a:prstGeom prst="rect">
            <a:avLst/>
          </a:prstGeom>
        </p:spPr>
      </p:pic>
      <p:sp>
        <p:nvSpPr>
          <p:cNvPr id="50" name="Rectangle 49"/>
          <p:cNvSpPr/>
          <p:nvPr/>
        </p:nvSpPr>
        <p:spPr>
          <a:xfrm>
            <a:off x="8602925" y="2004061"/>
            <a:ext cx="1234495" cy="1859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2"/>
          <a:stretch>
            <a:fillRect/>
          </a:stretch>
        </p:blipFill>
        <p:spPr>
          <a:xfrm>
            <a:off x="9251224" y="3122555"/>
            <a:ext cx="351013" cy="492002"/>
          </a:xfrm>
          <a:prstGeom prst="rect">
            <a:avLst/>
          </a:prstGeom>
        </p:spPr>
      </p:pic>
      <p:pic>
        <p:nvPicPr>
          <p:cNvPr id="52" name="Picture 51"/>
          <p:cNvPicPr>
            <a:picLocks noChangeAspect="1"/>
          </p:cNvPicPr>
          <p:nvPr/>
        </p:nvPicPr>
        <p:blipFill>
          <a:blip r:embed="rId2"/>
          <a:stretch>
            <a:fillRect/>
          </a:stretch>
        </p:blipFill>
        <p:spPr>
          <a:xfrm>
            <a:off x="8763245" y="3122555"/>
            <a:ext cx="351013" cy="492002"/>
          </a:xfrm>
          <a:prstGeom prst="rect">
            <a:avLst/>
          </a:prstGeom>
        </p:spPr>
      </p:pic>
      <p:pic>
        <p:nvPicPr>
          <p:cNvPr id="53" name="Picture 52"/>
          <p:cNvPicPr>
            <a:picLocks noChangeAspect="1"/>
          </p:cNvPicPr>
          <p:nvPr/>
        </p:nvPicPr>
        <p:blipFill>
          <a:blip r:embed="rId2"/>
          <a:stretch>
            <a:fillRect/>
          </a:stretch>
        </p:blipFill>
        <p:spPr>
          <a:xfrm>
            <a:off x="9274578" y="2422203"/>
            <a:ext cx="351013" cy="492002"/>
          </a:xfrm>
          <a:prstGeom prst="rect">
            <a:avLst/>
          </a:prstGeom>
        </p:spPr>
      </p:pic>
      <p:pic>
        <p:nvPicPr>
          <p:cNvPr id="54" name="Picture 53"/>
          <p:cNvPicPr>
            <a:picLocks noChangeAspect="1"/>
          </p:cNvPicPr>
          <p:nvPr/>
        </p:nvPicPr>
        <p:blipFill>
          <a:blip r:embed="rId2"/>
          <a:stretch>
            <a:fillRect/>
          </a:stretch>
        </p:blipFill>
        <p:spPr>
          <a:xfrm>
            <a:off x="8763245" y="2402034"/>
            <a:ext cx="351013" cy="492002"/>
          </a:xfrm>
          <a:prstGeom prst="rect">
            <a:avLst/>
          </a:prstGeom>
        </p:spPr>
      </p:pic>
      <p:sp>
        <p:nvSpPr>
          <p:cNvPr id="55" name="TextBox 54"/>
          <p:cNvSpPr txBox="1"/>
          <p:nvPr/>
        </p:nvSpPr>
        <p:spPr>
          <a:xfrm>
            <a:off x="9225620" y="2180796"/>
            <a:ext cx="448235" cy="369332"/>
          </a:xfrm>
          <a:prstGeom prst="rect">
            <a:avLst/>
          </a:prstGeom>
          <a:noFill/>
          <a:ln>
            <a:solidFill>
              <a:srgbClr val="00205B"/>
            </a:solidFill>
          </a:ln>
        </p:spPr>
        <p:txBody>
          <a:bodyPr wrap="square" rtlCol="0">
            <a:spAutoFit/>
          </a:bodyPr>
          <a:lstStyle/>
          <a:p>
            <a:r>
              <a:rPr lang="en-US" dirty="0"/>
              <a:t>55</a:t>
            </a:r>
          </a:p>
        </p:txBody>
      </p:sp>
      <p:sp>
        <p:nvSpPr>
          <p:cNvPr id="56" name="TextBox 55"/>
          <p:cNvSpPr txBox="1"/>
          <p:nvPr/>
        </p:nvSpPr>
        <p:spPr>
          <a:xfrm>
            <a:off x="8714633" y="2178177"/>
            <a:ext cx="448235" cy="369332"/>
          </a:xfrm>
          <a:prstGeom prst="rect">
            <a:avLst/>
          </a:prstGeom>
          <a:noFill/>
          <a:ln>
            <a:solidFill>
              <a:srgbClr val="00205B"/>
            </a:solidFill>
          </a:ln>
        </p:spPr>
        <p:txBody>
          <a:bodyPr wrap="square" rtlCol="0">
            <a:spAutoFit/>
          </a:bodyPr>
          <a:lstStyle/>
          <a:p>
            <a:pPr algn="ctr"/>
            <a:r>
              <a:rPr lang="en-US" dirty="0"/>
              <a:t>4</a:t>
            </a:r>
          </a:p>
        </p:txBody>
      </p:sp>
      <p:sp>
        <p:nvSpPr>
          <p:cNvPr id="57" name="TextBox 56"/>
          <p:cNvSpPr txBox="1"/>
          <p:nvPr/>
        </p:nvSpPr>
        <p:spPr>
          <a:xfrm>
            <a:off x="9219037" y="2933227"/>
            <a:ext cx="448235" cy="369332"/>
          </a:xfrm>
          <a:prstGeom prst="rect">
            <a:avLst/>
          </a:prstGeom>
          <a:noFill/>
          <a:ln>
            <a:solidFill>
              <a:srgbClr val="00205B"/>
            </a:solidFill>
          </a:ln>
        </p:spPr>
        <p:txBody>
          <a:bodyPr wrap="square" rtlCol="0">
            <a:spAutoFit/>
          </a:bodyPr>
          <a:lstStyle/>
          <a:p>
            <a:pPr algn="ctr"/>
            <a:r>
              <a:rPr lang="en-US" dirty="0"/>
              <a:t>6</a:t>
            </a:r>
          </a:p>
        </p:txBody>
      </p:sp>
      <p:sp>
        <p:nvSpPr>
          <p:cNvPr id="58" name="TextBox 57"/>
          <p:cNvSpPr txBox="1"/>
          <p:nvPr/>
        </p:nvSpPr>
        <p:spPr>
          <a:xfrm>
            <a:off x="8706204" y="2933227"/>
            <a:ext cx="448235" cy="369332"/>
          </a:xfrm>
          <a:prstGeom prst="rect">
            <a:avLst/>
          </a:prstGeom>
          <a:noFill/>
          <a:ln>
            <a:solidFill>
              <a:srgbClr val="00205B"/>
            </a:solidFill>
          </a:ln>
        </p:spPr>
        <p:txBody>
          <a:bodyPr wrap="square" rtlCol="0">
            <a:spAutoFit/>
          </a:bodyPr>
          <a:lstStyle/>
          <a:p>
            <a:r>
              <a:rPr lang="en-US" dirty="0"/>
              <a:t>10</a:t>
            </a:r>
          </a:p>
        </p:txBody>
      </p:sp>
      <p:sp>
        <p:nvSpPr>
          <p:cNvPr id="4" name="TextBox 3"/>
          <p:cNvSpPr txBox="1"/>
          <p:nvPr/>
        </p:nvSpPr>
        <p:spPr>
          <a:xfrm>
            <a:off x="1812957" y="4922959"/>
            <a:ext cx="6367512" cy="461665"/>
          </a:xfrm>
          <a:prstGeom prst="rect">
            <a:avLst/>
          </a:prstGeom>
          <a:noFill/>
        </p:spPr>
        <p:txBody>
          <a:bodyPr wrap="none" rtlCol="0">
            <a:spAutoFit/>
          </a:bodyPr>
          <a:lstStyle/>
          <a:p>
            <a:r>
              <a:rPr lang="en-US" sz="2400" dirty="0"/>
              <a:t>FLEX playing offense for DP (taking their bat)</a:t>
            </a:r>
          </a:p>
        </p:txBody>
      </p:sp>
      <p:sp>
        <p:nvSpPr>
          <p:cNvPr id="59" name="TextBox 58"/>
          <p:cNvSpPr txBox="1"/>
          <p:nvPr/>
        </p:nvSpPr>
        <p:spPr>
          <a:xfrm>
            <a:off x="1812957" y="4918449"/>
            <a:ext cx="7604198" cy="461665"/>
          </a:xfrm>
          <a:prstGeom prst="rect">
            <a:avLst/>
          </a:prstGeom>
          <a:noFill/>
        </p:spPr>
        <p:txBody>
          <a:bodyPr wrap="none" rtlCol="0">
            <a:spAutoFit/>
          </a:bodyPr>
          <a:lstStyle/>
          <a:p>
            <a:r>
              <a:rPr lang="en-US" sz="2400" dirty="0"/>
              <a:t>DP has no job so they have left the game (take a seat)</a:t>
            </a:r>
          </a:p>
        </p:txBody>
      </p:sp>
      <p:sp>
        <p:nvSpPr>
          <p:cNvPr id="60" name="TextBox 59"/>
          <p:cNvSpPr txBox="1"/>
          <p:nvPr/>
        </p:nvSpPr>
        <p:spPr>
          <a:xfrm>
            <a:off x="1812957" y="4918448"/>
            <a:ext cx="9092617" cy="461665"/>
          </a:xfrm>
          <a:prstGeom prst="rect">
            <a:avLst/>
          </a:prstGeom>
          <a:noFill/>
        </p:spPr>
        <p:txBody>
          <a:bodyPr wrap="none" rtlCol="0">
            <a:spAutoFit/>
          </a:bodyPr>
          <a:lstStyle/>
          <a:p>
            <a:r>
              <a:rPr lang="en-US" sz="2400" dirty="0"/>
              <a:t>FLEX is playing offense in the 4</a:t>
            </a:r>
            <a:r>
              <a:rPr lang="en-US" sz="2400" baseline="30000" dirty="0"/>
              <a:t>th</a:t>
            </a:r>
            <a:r>
              <a:rPr lang="en-US" sz="2400" dirty="0"/>
              <a:t> position (DP’s spot) in the lineup</a:t>
            </a:r>
          </a:p>
        </p:txBody>
      </p:sp>
      <p:sp>
        <p:nvSpPr>
          <p:cNvPr id="41" name="Rectangle 40"/>
          <p:cNvSpPr/>
          <p:nvPr/>
        </p:nvSpPr>
        <p:spPr>
          <a:xfrm>
            <a:off x="1039906"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r>
              <a:rPr lang="en-US" dirty="0">
                <a:solidFill>
                  <a:schemeClr val="bg2">
                    <a:lumMod val="10000"/>
                  </a:schemeClr>
                </a:solidFill>
              </a:rPr>
              <a:t>B1</a:t>
            </a:r>
          </a:p>
        </p:txBody>
      </p:sp>
      <p:sp>
        <p:nvSpPr>
          <p:cNvPr id="42" name="Rectangle 41"/>
          <p:cNvSpPr/>
          <p:nvPr/>
        </p:nvSpPr>
        <p:spPr>
          <a:xfrm>
            <a:off x="1759321"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r>
              <a:rPr lang="en-US" dirty="0">
                <a:solidFill>
                  <a:schemeClr val="bg2">
                    <a:lumMod val="10000"/>
                  </a:schemeClr>
                </a:solidFill>
              </a:rPr>
              <a:t>B2</a:t>
            </a:r>
          </a:p>
        </p:txBody>
      </p:sp>
      <p:sp>
        <p:nvSpPr>
          <p:cNvPr id="43" name="Rectangle 42"/>
          <p:cNvSpPr/>
          <p:nvPr/>
        </p:nvSpPr>
        <p:spPr>
          <a:xfrm>
            <a:off x="3191435"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r>
              <a:rPr lang="en-US" dirty="0">
                <a:solidFill>
                  <a:schemeClr val="bg2">
                    <a:lumMod val="10000"/>
                  </a:schemeClr>
                </a:solidFill>
              </a:rPr>
              <a:t>B4</a:t>
            </a:r>
          </a:p>
        </p:txBody>
      </p:sp>
      <p:sp>
        <p:nvSpPr>
          <p:cNvPr id="44" name="Rectangle 43"/>
          <p:cNvSpPr/>
          <p:nvPr/>
        </p:nvSpPr>
        <p:spPr>
          <a:xfrm>
            <a:off x="3926540"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r>
              <a:rPr lang="en-US" dirty="0">
                <a:solidFill>
                  <a:schemeClr val="bg2">
                    <a:lumMod val="10000"/>
                  </a:schemeClr>
                </a:solidFill>
              </a:rPr>
              <a:t>B5</a:t>
            </a:r>
          </a:p>
        </p:txBody>
      </p:sp>
      <p:sp>
        <p:nvSpPr>
          <p:cNvPr id="61" name="Rectangle 60"/>
          <p:cNvSpPr/>
          <p:nvPr/>
        </p:nvSpPr>
        <p:spPr>
          <a:xfrm>
            <a:off x="4645955"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r>
              <a:rPr lang="en-US" dirty="0">
                <a:solidFill>
                  <a:schemeClr val="bg2">
                    <a:lumMod val="10000"/>
                  </a:schemeClr>
                </a:solidFill>
              </a:rPr>
              <a:t>B6</a:t>
            </a:r>
          </a:p>
        </p:txBody>
      </p:sp>
      <p:sp>
        <p:nvSpPr>
          <p:cNvPr id="62" name="Rectangle 61"/>
          <p:cNvSpPr/>
          <p:nvPr/>
        </p:nvSpPr>
        <p:spPr>
          <a:xfrm>
            <a:off x="5358654"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r>
              <a:rPr lang="en-US" dirty="0">
                <a:solidFill>
                  <a:schemeClr val="bg2">
                    <a:lumMod val="10000"/>
                  </a:schemeClr>
                </a:solidFill>
              </a:rPr>
              <a:t>B7</a:t>
            </a:r>
          </a:p>
        </p:txBody>
      </p:sp>
      <p:sp>
        <p:nvSpPr>
          <p:cNvPr id="63" name="Rectangle 62"/>
          <p:cNvSpPr/>
          <p:nvPr/>
        </p:nvSpPr>
        <p:spPr>
          <a:xfrm>
            <a:off x="6078069"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r>
              <a:rPr lang="en-US" dirty="0">
                <a:solidFill>
                  <a:schemeClr val="bg2">
                    <a:lumMod val="10000"/>
                  </a:schemeClr>
                </a:solidFill>
              </a:rPr>
              <a:t>B8</a:t>
            </a:r>
          </a:p>
        </p:txBody>
      </p:sp>
      <p:sp>
        <p:nvSpPr>
          <p:cNvPr id="64" name="Rectangle 63"/>
          <p:cNvSpPr/>
          <p:nvPr/>
        </p:nvSpPr>
        <p:spPr>
          <a:xfrm>
            <a:off x="6797484"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r>
              <a:rPr lang="en-US" dirty="0">
                <a:solidFill>
                  <a:schemeClr val="bg2">
                    <a:lumMod val="10000"/>
                  </a:schemeClr>
                </a:solidFill>
              </a:rPr>
              <a:t>B9</a:t>
            </a:r>
          </a:p>
        </p:txBody>
      </p:sp>
      <p:sp>
        <p:nvSpPr>
          <p:cNvPr id="65" name="Rectangle 64"/>
          <p:cNvSpPr/>
          <p:nvPr/>
        </p:nvSpPr>
        <p:spPr>
          <a:xfrm>
            <a:off x="7516899" y="2303929"/>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endParaRPr lang="en-US" dirty="0">
              <a:solidFill>
                <a:schemeClr val="bg2">
                  <a:lumMod val="10000"/>
                </a:schemeClr>
              </a:solidFill>
            </a:endParaRPr>
          </a:p>
          <a:p>
            <a:pPr algn="ctr"/>
            <a:r>
              <a:rPr lang="en-US" dirty="0">
                <a:solidFill>
                  <a:schemeClr val="bg2">
                    <a:lumMod val="10000"/>
                  </a:schemeClr>
                </a:solidFill>
              </a:rPr>
              <a:t>10</a:t>
            </a:r>
          </a:p>
        </p:txBody>
      </p:sp>
      <p:sp>
        <p:nvSpPr>
          <p:cNvPr id="66" name="Rectangle 65"/>
          <p:cNvSpPr/>
          <p:nvPr/>
        </p:nvSpPr>
        <p:spPr>
          <a:xfrm>
            <a:off x="2473743" y="2303928"/>
            <a:ext cx="654423" cy="155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endParaRPr lang="en-US" dirty="0">
              <a:solidFill>
                <a:srgbClr val="00205B"/>
              </a:solidFill>
            </a:endParaRPr>
          </a:p>
          <a:p>
            <a:pPr algn="ctr"/>
            <a:r>
              <a:rPr lang="en-US" dirty="0">
                <a:solidFill>
                  <a:schemeClr val="bg2">
                    <a:lumMod val="10000"/>
                  </a:schemeClr>
                </a:solidFill>
              </a:rPr>
              <a:t>B3</a:t>
            </a:r>
          </a:p>
        </p:txBody>
      </p:sp>
      <p:pic>
        <p:nvPicPr>
          <p:cNvPr id="45" name="Picture 44">
            <a:extLst>
              <a:ext uri="{FF2B5EF4-FFF2-40B4-BE49-F238E27FC236}">
                <a16:creationId xmlns:a16="http://schemas.microsoft.com/office/drawing/2014/main" id="{F4757274-B1B5-494D-8ECD-04AF62FC0EE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10800000" flipV="1">
            <a:off x="3264467" y="4211262"/>
            <a:ext cx="206191" cy="142818"/>
          </a:xfrm>
          <a:prstGeom prst="rect">
            <a:avLst/>
          </a:prstGeom>
        </p:spPr>
      </p:pic>
    </p:spTree>
    <p:extLst>
      <p:ext uri="{BB962C8B-B14F-4D97-AF65-F5344CB8AC3E}">
        <p14:creationId xmlns:p14="http://schemas.microsoft.com/office/powerpoint/2010/main" val="393004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2.96296E-6 L 0.35287 -0.00162 " pathEditMode="relative" rAng="0" ptsTypes="AA">
                                      <p:cBhvr>
                                        <p:cTn id="10" dur="2000" fill="hold"/>
                                        <p:tgtEl>
                                          <p:spTgt spid="45"/>
                                        </p:tgtEl>
                                        <p:attrNameLst>
                                          <p:attrName>ppt_x</p:attrName>
                                          <p:attrName>ppt_y</p:attrName>
                                        </p:attrNameLst>
                                      </p:cBhvr>
                                      <p:rCtr x="17643" y="-93"/>
                                    </p:animMotion>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48"/>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4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4"/>
                                        </p:tgtEl>
                                        <p:attrNameLst>
                                          <p:attrName>style.visibility</p:attrName>
                                        </p:attrNameLst>
                                      </p:cBhvr>
                                      <p:to>
                                        <p:strVal val="hidden"/>
                                      </p:to>
                                    </p:set>
                                  </p:childTnLst>
                                </p:cTn>
                              </p:par>
                            </p:childTnLst>
                          </p:cTn>
                        </p:par>
                        <p:par>
                          <p:cTn id="24" fill="hold">
                            <p:stCondLst>
                              <p:cond delay="0"/>
                            </p:stCondLst>
                            <p:childTnLst>
                              <p:par>
                                <p:cTn id="25" presetID="42" presetClass="path" presetSubtype="0" accel="50000" decel="50000" fill="hold" nodeType="afterEffect">
                                  <p:stCondLst>
                                    <p:cond delay="600"/>
                                  </p:stCondLst>
                                  <p:childTnLst>
                                    <p:animMotion origin="layout" path="M -1.45833E-6 4.44444E-6 L -0.00299 -0.2382 " pathEditMode="relative" rAng="0" ptsTypes="AA">
                                      <p:cBhvr>
                                        <p:cTn id="26" dur="2000" fill="hold"/>
                                        <p:tgtEl>
                                          <p:spTgt spid="3"/>
                                        </p:tgtEl>
                                        <p:attrNameLst>
                                          <p:attrName>ppt_x</p:attrName>
                                          <p:attrName>ppt_y</p:attrName>
                                        </p:attrNameLst>
                                      </p:cBhvr>
                                      <p:rCtr x="-156" y="-11921"/>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59"/>
                                        </p:tgtEl>
                                        <p:attrNameLst>
                                          <p:attrName>style.visibility</p:attrName>
                                        </p:attrNameLst>
                                      </p:cBhvr>
                                      <p:to>
                                        <p:strVal val="hidden"/>
                                      </p:to>
                                    </p:set>
                                  </p:childTnLst>
                                </p:cTn>
                              </p:par>
                            </p:childTnLst>
                          </p:cTn>
                        </p:par>
                        <p:par>
                          <p:cTn id="33" fill="hold">
                            <p:stCondLst>
                              <p:cond delay="0"/>
                            </p:stCondLst>
                            <p:childTnLst>
                              <p:par>
                                <p:cTn id="34" presetID="37" presetClass="path" presetSubtype="0" accel="50000" decel="50000" fill="hold" nodeType="afterEffect">
                                  <p:stCondLst>
                                    <p:cond delay="600"/>
                                  </p:stCondLst>
                                  <p:childTnLst>
                                    <p:animMotion origin="layout" path="M -0.00039 -0.00254 C 0.02187 0.00949 0.00052 0.00949 -0.03477 0.0463 C -0.1112 0.07315 -0.12813 0.07662 -0.16354 0.06922 C -0.21992 0.05741 -0.1668 0.06991 -0.26849 0.0419 C -0.35625 0.00463 -0.32227 0.025 -0.3543 -0.00069 " pathEditMode="relative" rAng="0" ptsTypes="AAAAA">
                                      <p:cBhvr>
                                        <p:cTn id="35" dur="2000" fill="hold"/>
                                        <p:tgtEl>
                                          <p:spTgt spid="49"/>
                                        </p:tgtEl>
                                        <p:attrNameLst>
                                          <p:attrName>ppt_x</p:attrName>
                                          <p:attrName>ppt_y</p:attrName>
                                        </p:attrNameLst>
                                      </p:cBhvr>
                                      <p:rCtr x="-17253" y="3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9" grpId="0"/>
      <p:bldP spid="59" grpId="1"/>
      <p:bldP spid="6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C6DFC0-2BBB-4C7C-B669-DC6162824D2B}"/>
              </a:ext>
            </a:extLst>
          </p:cNvPr>
          <p:cNvSpPr>
            <a:spLocks noGrp="1"/>
          </p:cNvSpPr>
          <p:nvPr>
            <p:ph type="title"/>
          </p:nvPr>
        </p:nvSpPr>
        <p:spPr>
          <a:xfrm>
            <a:off x="963613" y="4406900"/>
            <a:ext cx="8867775" cy="1362075"/>
          </a:xfrm>
        </p:spPr>
        <p:txBody>
          <a:bodyPr/>
          <a:lstStyle/>
          <a:p>
            <a:pPr algn="ctr">
              <a:defRPr/>
            </a:pPr>
            <a:br>
              <a:rPr lang="en-US" dirty="0"/>
            </a:br>
            <a:r>
              <a:rPr lang="en-US" dirty="0"/>
              <a:t>Questions</a:t>
            </a:r>
          </a:p>
        </p:txBody>
      </p:sp>
      <p:sp>
        <p:nvSpPr>
          <p:cNvPr id="26627" name="Text Placeholder 5">
            <a:extLst>
              <a:ext uri="{FF2B5EF4-FFF2-40B4-BE49-F238E27FC236}">
                <a16:creationId xmlns:a16="http://schemas.microsoft.com/office/drawing/2014/main" id="{C3057226-7172-4B25-A5AF-6F76B37DCF69}"/>
              </a:ext>
            </a:extLst>
          </p:cNvPr>
          <p:cNvSpPr>
            <a:spLocks noGrp="1" noChangeArrowheads="1"/>
          </p:cNvSpPr>
          <p:nvPr>
            <p:ph type="body" idx="1"/>
          </p:nvPr>
        </p:nvSpPr>
        <p:spPr>
          <a:xfrm>
            <a:off x="963613" y="2906713"/>
            <a:ext cx="10363200" cy="1500187"/>
          </a:xfrm>
        </p:spPr>
        <p:txBody>
          <a:bodyPr/>
          <a:lstStyle/>
          <a:p>
            <a:endParaRPr lang="en-US" altLang="en-US"/>
          </a:p>
        </p:txBody>
      </p:sp>
    </p:spTree>
    <p:extLst>
      <p:ext uri="{BB962C8B-B14F-4D97-AF65-F5344CB8AC3E}">
        <p14:creationId xmlns:p14="http://schemas.microsoft.com/office/powerpoint/2010/main" val="1366686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 </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700739"/>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4000" b="1" i="0" u="none" strike="noStrike" kern="1200" cap="none" spc="0" normalizeH="0" baseline="0" noProof="0" dirty="0">
                <a:ln>
                  <a:noFill/>
                </a:ln>
                <a:solidFill>
                  <a:srgbClr val="414B56"/>
                </a:solidFill>
                <a:effectLst/>
                <a:uLnTx/>
                <a:uFillTx/>
                <a:latin typeface="Calibri"/>
                <a:ea typeface="+mn-ea"/>
                <a:cs typeface="Arial" panose="020B0604020202020204" pitchFamily="34" charset="0"/>
              </a:rPr>
              <a:t>DP/FLEX RULE </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4000" b="1" i="0" u="none" strike="noStrike" kern="1200" cap="none" spc="0" normalizeH="0" baseline="0" noProof="0" dirty="0">
              <a:ln>
                <a:noFill/>
              </a:ln>
              <a:solidFill>
                <a:srgbClr val="414B56"/>
              </a:solidFill>
              <a:effectLst/>
              <a:uLnTx/>
              <a:uFillTx/>
              <a:latin typeface="Calibri"/>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4000" b="1" i="0" u="none" strike="noStrike" kern="1200" cap="none" spc="0" normalizeH="0" baseline="0" noProof="0" dirty="0">
                <a:ln>
                  <a:noFill/>
                </a:ln>
                <a:solidFill>
                  <a:srgbClr val="414B56"/>
                </a:solidFill>
                <a:effectLst/>
                <a:uLnTx/>
                <a:uFillTx/>
                <a:latin typeface="Calibri"/>
                <a:ea typeface="+mn-ea"/>
                <a:cs typeface="Arial" panose="020B0604020202020204" pitchFamily="34" charset="0"/>
              </a:rPr>
              <a:t>SAMPLE EXERCISES</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1050" b="0" i="0" u="none" strike="noStrike" kern="1200" cap="none" spc="0" normalizeH="0" baseline="0" noProof="0" dirty="0">
              <a:ln>
                <a:noFill/>
              </a:ln>
              <a:solidFill>
                <a:srgbClr val="414B56"/>
              </a:solidFill>
              <a:effectLst/>
              <a:uLnTx/>
              <a:uFillTx/>
              <a:latin typeface="Calibri"/>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1050" b="0" i="0" u="none" strike="noStrike" kern="1200" cap="none" spc="0" normalizeH="0" baseline="0" noProof="0" dirty="0">
              <a:ln>
                <a:noFill/>
              </a:ln>
              <a:solidFill>
                <a:srgbClr val="414B56"/>
              </a:solidFill>
              <a:effectLst/>
              <a:uLnTx/>
              <a:uFillTx/>
              <a:latin typeface="Calibri"/>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1050" b="0" i="0" u="none" strike="noStrike" kern="1200" cap="none" spc="0" normalizeH="0" baseline="0" noProof="0" dirty="0">
              <a:ln>
                <a:noFill/>
              </a:ln>
              <a:solidFill>
                <a:srgbClr val="414B56"/>
              </a:solidFill>
              <a:effectLst/>
              <a:uLnTx/>
              <a:uFillTx/>
              <a:latin typeface="Calibri"/>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1800" b="0" i="0" u="none" strike="noStrike" kern="1200" cap="none" spc="0" normalizeH="0" baseline="0" noProof="0" dirty="0">
              <a:ln>
                <a:noFill/>
              </a:ln>
              <a:solidFill>
                <a:srgbClr val="414B56"/>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91810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40B5437-90D3-4EA9-91B8-51F7B50BBF18}"/>
              </a:ext>
            </a:extLst>
          </p:cNvPr>
          <p:cNvSpPr>
            <a:spLocks noGrp="1" noChangeArrowheads="1"/>
          </p:cNvSpPr>
          <p:nvPr>
            <p:ph type="title"/>
          </p:nvPr>
        </p:nvSpPr>
        <p:spPr/>
        <p:txBody>
          <a:bodyPr/>
          <a:lstStyle/>
          <a:p>
            <a:pPr eaLnBrk="1" hangingPunct="1"/>
            <a:r>
              <a:rPr lang="en-US" altLang="en-US" sz="4000">
                <a:cs typeface="Times New Roman" panose="02020603050405020304" pitchFamily="18" charset="0"/>
              </a:rPr>
              <a:t>SAMPLE LINEUP CARD</a:t>
            </a:r>
            <a:br>
              <a:rPr lang="en-US" altLang="en-US" sz="4000">
                <a:cs typeface="Times New Roman" panose="02020603050405020304" pitchFamily="18" charset="0"/>
              </a:rPr>
            </a:br>
            <a:endParaRPr lang="en-US" altLang="en-US" sz="4000">
              <a:cs typeface="Times New Roman" panose="02020603050405020304" pitchFamily="18" charset="0"/>
            </a:endParaRPr>
          </a:p>
        </p:txBody>
      </p:sp>
      <p:sp>
        <p:nvSpPr>
          <p:cNvPr id="36867" name="Rectangle 3">
            <a:extLst>
              <a:ext uri="{FF2B5EF4-FFF2-40B4-BE49-F238E27FC236}">
                <a16:creationId xmlns:a16="http://schemas.microsoft.com/office/drawing/2014/main" id="{42873FF2-4103-485A-A8EA-43CDB4C70635}"/>
              </a:ext>
            </a:extLst>
          </p:cNvPr>
          <p:cNvSpPr>
            <a:spLocks noGrp="1" noChangeArrowheads="1"/>
          </p:cNvSpPr>
          <p:nvPr>
            <p:ph idx="1"/>
          </p:nvPr>
        </p:nvSpPr>
        <p:spPr>
          <a:xfrm>
            <a:off x="1425908" y="2160395"/>
            <a:ext cx="4956174" cy="5176838"/>
          </a:xfrm>
        </p:spPr>
        <p:txBody>
          <a:bodyPr/>
          <a:lstStyle/>
          <a:p>
            <a:pPr indent="0">
              <a:lnSpc>
                <a:spcPct val="90000"/>
              </a:lnSpc>
              <a:buNone/>
            </a:pPr>
            <a:r>
              <a:rPr lang="en-US" altLang="en-US" sz="4400" dirty="0">
                <a:cs typeface="Times New Roman" panose="02020603050405020304" pitchFamily="18" charset="0"/>
              </a:rPr>
              <a:t>All samples will use this lineup card and progress through a series of substitutions</a:t>
            </a:r>
          </a:p>
        </p:txBody>
      </p:sp>
      <p:sp>
        <p:nvSpPr>
          <p:cNvPr id="36868" name="Text Box 5">
            <a:extLst>
              <a:ext uri="{FF2B5EF4-FFF2-40B4-BE49-F238E27FC236}">
                <a16:creationId xmlns:a16="http://schemas.microsoft.com/office/drawing/2014/main" id="{FA4C9983-0A43-47A5-858A-6A88F327C401}"/>
              </a:ext>
            </a:extLst>
          </p:cNvPr>
          <p:cNvSpPr txBox="1">
            <a:spLocks noChangeArrowheads="1"/>
          </p:cNvSpPr>
          <p:nvPr/>
        </p:nvSpPr>
        <p:spPr bwMode="auto">
          <a:xfrm>
            <a:off x="2117725" y="41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pic>
        <p:nvPicPr>
          <p:cNvPr id="36869" name="Picture 9">
            <a:extLst>
              <a:ext uri="{FF2B5EF4-FFF2-40B4-BE49-F238E27FC236}">
                <a16:creationId xmlns:a16="http://schemas.microsoft.com/office/drawing/2014/main" id="{960D0229-898D-415E-8E7C-6809571DC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517" y="417513"/>
            <a:ext cx="3720441"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4757274-B1B5-494D-8ECD-04AF62FC0EE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478606" y="2008166"/>
            <a:ext cx="1278383" cy="70990"/>
          </a:xfrm>
          <a:prstGeom prst="rect">
            <a:avLst/>
          </a:prstGeom>
        </p:spPr>
      </p:pic>
      <p:pic>
        <p:nvPicPr>
          <p:cNvPr id="8" name="Picture 7" descr="A picture containing baseball, game, cup&#10;&#10;Description automatically generated">
            <a:extLst>
              <a:ext uri="{FF2B5EF4-FFF2-40B4-BE49-F238E27FC236}">
                <a16:creationId xmlns:a16="http://schemas.microsoft.com/office/drawing/2014/main" id="{9AE7BBDF-AA31-4E7A-AC43-159DCCD9D3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Tree>
    <p:extLst>
      <p:ext uri="{BB962C8B-B14F-4D97-AF65-F5344CB8AC3E}">
        <p14:creationId xmlns:p14="http://schemas.microsoft.com/office/powerpoint/2010/main" val="345479701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#1</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616101"/>
          </a:xfrm>
          <a:prstGeom prst="rect">
            <a:avLst/>
          </a:prstGeom>
        </p:spPr>
        <p:txBody>
          <a:bodyPr wrap="square">
            <a:spAutoFit/>
          </a:body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3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Jones (DP) bats and gets on base safely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endParaRP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3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The offensive coach asks for time to make a change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endParaRP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3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“Green will run for Jones"</a:t>
            </a:r>
          </a:p>
        </p:txBody>
      </p:sp>
    </p:spTree>
    <p:extLst>
      <p:ext uri="{BB962C8B-B14F-4D97-AF65-F5344CB8AC3E}">
        <p14:creationId xmlns:p14="http://schemas.microsoft.com/office/powerpoint/2010/main" val="3064222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9">
            <a:extLst>
              <a:ext uri="{FF2B5EF4-FFF2-40B4-BE49-F238E27FC236}">
                <a16:creationId xmlns:a16="http://schemas.microsoft.com/office/drawing/2014/main" id="{A30E32AB-D482-4E7F-B89D-3B01F65E6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544" y="418294"/>
            <a:ext cx="3707606" cy="611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a:extLst>
              <a:ext uri="{FF2B5EF4-FFF2-40B4-BE49-F238E27FC236}">
                <a16:creationId xmlns:a16="http://schemas.microsoft.com/office/drawing/2014/main" id="{57DED495-B608-410E-9925-E5115C793C9A}"/>
              </a:ext>
            </a:extLst>
          </p:cNvPr>
          <p:cNvSpPr>
            <a:spLocks noGrp="1" noChangeArrowheads="1"/>
          </p:cNvSpPr>
          <p:nvPr>
            <p:ph type="title"/>
          </p:nvPr>
        </p:nvSpPr>
        <p:spPr/>
        <p:txBody>
          <a:bodyPr/>
          <a:lstStyle/>
          <a:p>
            <a:pPr eaLnBrk="1" hangingPunct="1"/>
            <a:r>
              <a:rPr lang="en-US" altLang="en-US" sz="4000">
                <a:cs typeface="Times New Roman" panose="02020603050405020304" pitchFamily="18" charset="0"/>
              </a:rPr>
              <a:t>SAMPLE EXERCISE #1</a:t>
            </a:r>
            <a:br>
              <a:rPr lang="en-US" altLang="en-US" sz="4000">
                <a:cs typeface="Times New Roman" panose="02020603050405020304" pitchFamily="18" charset="0"/>
              </a:rPr>
            </a:br>
            <a:endParaRPr lang="en-US" altLang="en-US" sz="4000">
              <a:cs typeface="Times New Roman" panose="02020603050405020304" pitchFamily="18" charset="0"/>
            </a:endParaRPr>
          </a:p>
        </p:txBody>
      </p:sp>
      <p:sp>
        <p:nvSpPr>
          <p:cNvPr id="36867" name="Rectangle 3">
            <a:extLst>
              <a:ext uri="{FF2B5EF4-FFF2-40B4-BE49-F238E27FC236}">
                <a16:creationId xmlns:a16="http://schemas.microsoft.com/office/drawing/2014/main" id="{4D0193BD-B6A8-4E95-9638-B47380CA0280}"/>
              </a:ext>
            </a:extLst>
          </p:cNvPr>
          <p:cNvSpPr>
            <a:spLocks noGrp="1" noChangeArrowheads="1"/>
          </p:cNvSpPr>
          <p:nvPr>
            <p:ph idx="1"/>
          </p:nvPr>
        </p:nvSpPr>
        <p:spPr>
          <a:xfrm>
            <a:off x="1527971" y="2143125"/>
            <a:ext cx="3736975" cy="5176838"/>
          </a:xfrm>
        </p:spPr>
        <p:txBody>
          <a:bodyPr/>
          <a:lstStyle/>
          <a:p>
            <a:pPr indent="0">
              <a:buNone/>
            </a:pPr>
            <a:r>
              <a:rPr lang="en-US" altLang="en-US" sz="4800" dirty="0">
                <a:cs typeface="Times New Roman" panose="02020603050405020304" pitchFamily="18" charset="0"/>
              </a:rPr>
              <a:t>Green (FLEX) running for Jones (DP)</a:t>
            </a:r>
          </a:p>
        </p:txBody>
      </p:sp>
      <p:sp>
        <p:nvSpPr>
          <p:cNvPr id="40965" name="Text Box 6">
            <a:extLst>
              <a:ext uri="{FF2B5EF4-FFF2-40B4-BE49-F238E27FC236}">
                <a16:creationId xmlns:a16="http://schemas.microsoft.com/office/drawing/2014/main"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0" name="Freeform 9">
            <a:extLst>
              <a:ext uri="{FF2B5EF4-FFF2-40B4-BE49-F238E27FC236}">
                <a16:creationId xmlns:a16="http://schemas.microsoft.com/office/drawing/2014/main" id="{B986B301-081C-4F94-B0A8-692A8BF32C02}"/>
              </a:ext>
            </a:extLst>
          </p:cNvPr>
          <p:cNvSpPr>
            <a:spLocks/>
          </p:cNvSpPr>
          <p:nvPr/>
        </p:nvSpPr>
        <p:spPr bwMode="auto">
          <a:xfrm>
            <a:off x="10010750" y="2033583"/>
            <a:ext cx="300131" cy="247332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1" name="Freeform 20">
            <a:extLst>
              <a:ext uri="{FF2B5EF4-FFF2-40B4-BE49-F238E27FC236}">
                <a16:creationId xmlns:a16="http://schemas.microsoft.com/office/drawing/2014/main" id="{1A700260-76A0-4884-856F-33962A298A68}"/>
              </a:ext>
            </a:extLst>
          </p:cNvPr>
          <p:cNvSpPr>
            <a:spLocks/>
          </p:cNvSpPr>
          <p:nvPr/>
        </p:nvSpPr>
        <p:spPr bwMode="auto">
          <a:xfrm flipV="1">
            <a:off x="7910421" y="197025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12" name="Freeform 20">
            <a:extLst>
              <a:ext uri="{FF2B5EF4-FFF2-40B4-BE49-F238E27FC236}">
                <a16:creationId xmlns:a16="http://schemas.microsoft.com/office/drawing/2014/main" id="{48E9617F-9DB3-4867-8267-40DA821F0947}"/>
              </a:ext>
            </a:extLst>
          </p:cNvPr>
          <p:cNvSpPr>
            <a:spLocks/>
          </p:cNvSpPr>
          <p:nvPr/>
        </p:nvSpPr>
        <p:spPr bwMode="auto">
          <a:xfrm flipV="1">
            <a:off x="9170067" y="198754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1056C928-B371-4F33-B21C-9F1833D5EB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498302" y="2037375"/>
            <a:ext cx="1278383" cy="70990"/>
          </a:xfrm>
          <a:prstGeom prst="rect">
            <a:avLst/>
          </a:prstGeom>
        </p:spPr>
      </p:pic>
      <p:pic>
        <p:nvPicPr>
          <p:cNvPr id="14" name="Picture 13" descr="A picture containing baseball, game, cup&#10;&#10;Description automatically generated">
            <a:extLst>
              <a:ext uri="{FF2B5EF4-FFF2-40B4-BE49-F238E27FC236}">
                <a16:creationId xmlns:a16="http://schemas.microsoft.com/office/drawing/2014/main" id="{F378465F-9FF3-441D-AA92-A0DA88B466B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Tree>
    <p:extLst>
      <p:ext uri="{BB962C8B-B14F-4D97-AF65-F5344CB8AC3E}">
        <p14:creationId xmlns:p14="http://schemas.microsoft.com/office/powerpoint/2010/main" val="193254575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4" fill="hold" nodeType="afterEffect">
                                  <p:stCondLst>
                                    <p:cond delay="6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8" fill="hold" nodeType="withEffect">
                                  <p:stCondLst>
                                    <p:cond delay="11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110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42" presetClass="path" presetSubtype="0" accel="50000" decel="50000" fill="hold" nodeType="withEffect">
                                  <p:stCondLst>
                                    <p:cond delay="800"/>
                                  </p:stCondLst>
                                  <p:childTnLst>
                                    <p:animMotion origin="layout" path="M 3.33333E-6 -3.33333E-6 L -0.03308 0.3551 " pathEditMode="relative" rAng="0" ptsTypes="AA">
                                      <p:cBhvr>
                                        <p:cTn id="18" dur="2000" fill="hold"/>
                                        <p:tgtEl>
                                          <p:spTgt spid="13"/>
                                        </p:tgtEl>
                                        <p:attrNameLst>
                                          <p:attrName>ppt_x</p:attrName>
                                          <p:attrName>ppt_y</p:attrName>
                                        </p:attrNameLst>
                                      </p:cBhvr>
                                      <p:rCtr x="-1654" y="1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CA7D-CE1E-477E-A515-EC60E62B933A}"/>
              </a:ext>
            </a:extLst>
          </p:cNvPr>
          <p:cNvSpPr>
            <a:spLocks noGrp="1"/>
          </p:cNvSpPr>
          <p:nvPr>
            <p:ph type="title"/>
          </p:nvPr>
        </p:nvSpPr>
        <p:spPr/>
        <p:txBody>
          <a:bodyPr/>
          <a:lstStyle/>
          <a:p>
            <a:pPr>
              <a:defRPr/>
            </a:pPr>
            <a:r>
              <a:rPr lang="en-US" dirty="0"/>
              <a:t>Step 1 Positions and responsibilities </a:t>
            </a:r>
          </a:p>
        </p:txBody>
      </p:sp>
      <p:sp>
        <p:nvSpPr>
          <p:cNvPr id="21507" name="Content Placeholder 2">
            <a:extLst>
              <a:ext uri="{FF2B5EF4-FFF2-40B4-BE49-F238E27FC236}">
                <a16:creationId xmlns:a16="http://schemas.microsoft.com/office/drawing/2014/main" id="{6ABCCFEB-262C-4707-9393-47F1189CAFF9}"/>
              </a:ext>
            </a:extLst>
          </p:cNvPr>
          <p:cNvSpPr>
            <a:spLocks noGrp="1" noChangeArrowheads="1"/>
          </p:cNvSpPr>
          <p:nvPr>
            <p:ph idx="1"/>
          </p:nvPr>
        </p:nvSpPr>
        <p:spPr>
          <a:xfrm>
            <a:off x="1083076" y="1989138"/>
            <a:ext cx="10885087" cy="4338637"/>
          </a:xfrm>
        </p:spPr>
        <p:txBody>
          <a:bodyPr/>
          <a:lstStyle/>
          <a:p>
            <a:pPr lvl="0"/>
            <a:r>
              <a:rPr lang="en-US" sz="3200" dirty="0"/>
              <a:t>Normally starting players have two “jobs” </a:t>
            </a:r>
          </a:p>
          <a:p>
            <a:pPr lvl="1"/>
            <a:r>
              <a:rPr lang="en-US" sz="3000" dirty="0">
                <a:latin typeface="+mn-lt"/>
              </a:rPr>
              <a:t>They play both offense and defense</a:t>
            </a:r>
          </a:p>
          <a:p>
            <a:r>
              <a:rPr lang="en-US" sz="3200" dirty="0">
                <a:latin typeface="+mn-lt"/>
              </a:rPr>
              <a:t>DP/FLEX splits these “jobs” into two positions</a:t>
            </a:r>
          </a:p>
          <a:p>
            <a:pPr lvl="1"/>
            <a:r>
              <a:rPr lang="en-US" sz="3000" dirty="0"/>
              <a:t>DP in an offensive specialist (3-3-6a)</a:t>
            </a:r>
          </a:p>
          <a:p>
            <a:pPr lvl="1"/>
            <a:r>
              <a:rPr lang="en-US" sz="3000" dirty="0">
                <a:latin typeface="+mn-lt"/>
              </a:rPr>
              <a:t>FLEX is a defensive specialist (3-3-6b,e&amp;f)</a:t>
            </a:r>
          </a:p>
          <a:p>
            <a:r>
              <a:rPr lang="en-US" sz="3200" dirty="0"/>
              <a:t>Positions have to be declared and occupied at the start of the game (3-1-1)</a:t>
            </a:r>
          </a:p>
          <a:p>
            <a:pPr lvl="1"/>
            <a:r>
              <a:rPr lang="en-US" sz="3000" dirty="0">
                <a:latin typeface="+mn-lt"/>
              </a:rPr>
              <a:t>This is why if you are going to utilize the DP/FLEX it has to be a part of the starting lineup</a:t>
            </a:r>
          </a:p>
        </p:txBody>
      </p:sp>
      <p:sp>
        <p:nvSpPr>
          <p:cNvPr id="4" name="Footer Placeholder 3">
            <a:extLst>
              <a:ext uri="{FF2B5EF4-FFF2-40B4-BE49-F238E27FC236}">
                <a16:creationId xmlns:a16="http://schemas.microsoft.com/office/drawing/2014/main" id="{B83D9D80-4CAC-4163-AB25-77D2EBBC87F1}"/>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41243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#1</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06210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Note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Jones has left the game (no longer playing offense), they still have one re-entry.  Green is now playing offense and defense.</a:t>
            </a:r>
          </a:p>
        </p:txBody>
      </p:sp>
    </p:spTree>
    <p:extLst>
      <p:ext uri="{BB962C8B-B14F-4D97-AF65-F5344CB8AC3E}">
        <p14:creationId xmlns:p14="http://schemas.microsoft.com/office/powerpoint/2010/main" val="2417525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#2</a:t>
            </a:r>
          </a:p>
        </p:txBody>
      </p:sp>
      <p:sp>
        <p:nvSpPr>
          <p:cNvPr id="2" name="Rectangle 1">
            <a:extLst>
              <a:ext uri="{FF2B5EF4-FFF2-40B4-BE49-F238E27FC236}">
                <a16:creationId xmlns:a16="http://schemas.microsoft.com/office/drawing/2014/main" id="{DECAA062-71BD-4DCF-BA4B-9702A980537B}"/>
              </a:ext>
            </a:extLst>
          </p:cNvPr>
          <p:cNvSpPr/>
          <p:nvPr/>
        </p:nvSpPr>
        <p:spPr>
          <a:xfrm>
            <a:off x="1668026" y="2164024"/>
            <a:ext cx="9857433" cy="3146246"/>
          </a:xfrm>
          <a:prstGeom prst="rect">
            <a:avLst/>
          </a:prstGeom>
        </p:spPr>
        <p:txBody>
          <a:bodyPr wrap="square">
            <a:spAutoFit/>
          </a:bodyPr>
          <a:lstStyle/>
          <a:p>
            <a:pPr marL="571500" marR="0" lvl="0" indent="-571500" algn="l" defTabSz="914400" rtl="0" eaLnBrk="0" fontAlgn="base" latinLnBrk="0" hangingPunct="0">
              <a:lnSpc>
                <a:spcPct val="90000"/>
              </a:lnSpc>
              <a:spcBef>
                <a:spcPct val="0"/>
              </a:spcBef>
              <a:spcAft>
                <a:spcPct val="0"/>
              </a:spcAft>
              <a:buClrTx/>
              <a:buSzTx/>
              <a:buFont typeface="Wingdings" panose="05000000000000000000" pitchFamily="2" charset="2"/>
              <a:buChar char="§"/>
              <a:tabLst/>
              <a:defRPr/>
            </a:pPr>
            <a:r>
              <a:rPr kumimoji="0" lang="en-US" altLang="en-US" sz="4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Two innings later, Green singles to left</a:t>
            </a:r>
          </a:p>
          <a:p>
            <a:pPr marL="457200" marR="0" lvl="0" indent="-457200" algn="l" defTabSz="914400" rtl="0" eaLnBrk="0" fontAlgn="base" latinLnBrk="0" hangingPunct="0">
              <a:lnSpc>
                <a:spcPct val="90000"/>
              </a:lnSpc>
              <a:spcBef>
                <a:spcPct val="0"/>
              </a:spcBef>
              <a:spcAft>
                <a:spcPct val="0"/>
              </a:spcAft>
              <a:buClrTx/>
              <a:buSzTx/>
              <a:buFont typeface="Wingdings" panose="05000000000000000000" pitchFamily="2" charset="2"/>
              <a:buChar char="§"/>
              <a:tabLst/>
              <a:defRPr/>
            </a:pPr>
            <a:endParaRPr kumimoji="0" lang="en-US" altLang="en-US" sz="1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endParaRPr>
          </a:p>
          <a:p>
            <a:pPr marL="571500" marR="0" lvl="0" indent="-571500" algn="l" defTabSz="914400" rtl="0" eaLnBrk="0" fontAlgn="base" latinLnBrk="0" hangingPunct="0">
              <a:lnSpc>
                <a:spcPct val="90000"/>
              </a:lnSpc>
              <a:spcBef>
                <a:spcPct val="0"/>
              </a:spcBef>
              <a:spcAft>
                <a:spcPct val="0"/>
              </a:spcAft>
              <a:buClrTx/>
              <a:buSzTx/>
              <a:buFont typeface="Wingdings" panose="05000000000000000000" pitchFamily="2" charset="2"/>
              <a:buChar char="§"/>
              <a:tabLst/>
              <a:defRPr/>
            </a:pPr>
            <a:r>
              <a:rPr kumimoji="0" lang="en-US" altLang="en-US" sz="4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The offensive coach asks for time to make a change</a:t>
            </a:r>
          </a:p>
          <a:p>
            <a:pPr marL="457200" marR="0" lvl="0" indent="-457200" algn="l" defTabSz="914400" rtl="0" eaLnBrk="0" fontAlgn="base" latinLnBrk="0" hangingPunct="0">
              <a:lnSpc>
                <a:spcPct val="90000"/>
              </a:lnSpc>
              <a:spcBef>
                <a:spcPct val="0"/>
              </a:spcBef>
              <a:spcAft>
                <a:spcPct val="0"/>
              </a:spcAft>
              <a:buClrTx/>
              <a:buSzTx/>
              <a:buFont typeface="Wingdings" panose="05000000000000000000" pitchFamily="2" charset="2"/>
              <a:buChar char="§"/>
              <a:tabLst/>
              <a:defRPr/>
            </a:pPr>
            <a:endParaRPr kumimoji="0" lang="en-US" altLang="en-US" sz="105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endParaRPr>
          </a:p>
          <a:p>
            <a:pPr marL="571500" marR="0" lvl="0" indent="-571500" algn="l" defTabSz="914400" rtl="0" eaLnBrk="0" fontAlgn="base" latinLnBrk="0" hangingPunct="0">
              <a:lnSpc>
                <a:spcPct val="90000"/>
              </a:lnSpc>
              <a:spcBef>
                <a:spcPct val="0"/>
              </a:spcBef>
              <a:spcAft>
                <a:spcPct val="0"/>
              </a:spcAft>
              <a:buClrTx/>
              <a:buSzTx/>
              <a:buFont typeface="Wingdings" panose="05000000000000000000" pitchFamily="2" charset="2"/>
              <a:buChar char="§"/>
              <a:tabLst/>
              <a:defRPr/>
            </a:pPr>
            <a:r>
              <a:rPr kumimoji="0" lang="en-US" altLang="en-US" sz="4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"Smith is running for Green and Green will still be playing right field”</a:t>
            </a:r>
          </a:p>
        </p:txBody>
      </p:sp>
    </p:spTree>
    <p:extLst>
      <p:ext uri="{BB962C8B-B14F-4D97-AF65-F5344CB8AC3E}">
        <p14:creationId xmlns:p14="http://schemas.microsoft.com/office/powerpoint/2010/main" val="38346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#2</a:t>
            </a:r>
          </a:p>
        </p:txBody>
      </p:sp>
      <p:sp>
        <p:nvSpPr>
          <p:cNvPr id="2" name="Rectangle 1">
            <a:extLst>
              <a:ext uri="{FF2B5EF4-FFF2-40B4-BE49-F238E27FC236}">
                <a16:creationId xmlns:a16="http://schemas.microsoft.com/office/drawing/2014/main" id="{DECAA062-71BD-4DCF-BA4B-9702A980537B}"/>
              </a:ext>
            </a:extLst>
          </p:cNvPr>
          <p:cNvSpPr/>
          <p:nvPr/>
        </p:nvSpPr>
        <p:spPr>
          <a:xfrm>
            <a:off x="1175657" y="1786125"/>
            <a:ext cx="10792506" cy="529375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Note – </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This substitution is critical for the umpire to ensure they understand what the coach is requesting</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Coach says “Smith is running for Green” at this point there are two options:</a:t>
            </a:r>
          </a:p>
          <a:p>
            <a:pPr marL="971550" marR="0" lvl="1"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altLang="en-US" sz="2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Smith is substituting for Green and is the new FLEX playing offense in the DP’s position in the lineup. Change is made and recorded in the 10</a:t>
            </a:r>
            <a:r>
              <a:rPr kumimoji="0" lang="en-US" altLang="en-US" sz="2600" b="0" i="0" u="none" strike="noStrike" kern="1200" cap="none" spc="0" normalizeH="0" baseline="30000" noProof="0" dirty="0">
                <a:ln>
                  <a:noFill/>
                </a:ln>
                <a:solidFill>
                  <a:srgbClr val="414B56"/>
                </a:solidFill>
                <a:effectLst/>
                <a:uLnTx/>
                <a:uFillTx/>
                <a:latin typeface="Calibri"/>
                <a:ea typeface="+mn-ea"/>
                <a:cs typeface="Times New Roman" panose="02020603050405020304" pitchFamily="18" charset="0"/>
              </a:rPr>
              <a:t>th</a:t>
            </a:r>
            <a:r>
              <a:rPr kumimoji="0" lang="en-US" altLang="en-US" sz="2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 position</a:t>
            </a:r>
          </a:p>
          <a:p>
            <a:pPr marL="971550" marR="0" lvl="1"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altLang="en-US" sz="2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Smith is substituting for Jones and is the new DP, Green is going back to playing defense only.  Change is made and recorded in the 4</a:t>
            </a:r>
            <a:r>
              <a:rPr kumimoji="0" lang="en-US" altLang="en-US" sz="2600" b="0" i="0" u="none" strike="noStrike" kern="1200" cap="none" spc="0" normalizeH="0" baseline="30000" noProof="0" dirty="0">
                <a:ln>
                  <a:noFill/>
                </a:ln>
                <a:solidFill>
                  <a:srgbClr val="414B56"/>
                </a:solidFill>
                <a:effectLst/>
                <a:uLnTx/>
                <a:uFillTx/>
                <a:latin typeface="Calibri"/>
                <a:ea typeface="+mn-ea"/>
                <a:cs typeface="Times New Roman" panose="02020603050405020304" pitchFamily="18" charset="0"/>
              </a:rPr>
              <a:t>th</a:t>
            </a:r>
            <a:r>
              <a:rPr kumimoji="0" lang="en-US" altLang="en-US" sz="2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 position.</a:t>
            </a:r>
          </a:p>
          <a:p>
            <a:pPr marL="514350" marR="0" lvl="0" indent="-5143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By actively listening and understanding the second part of the coach's statement “Green will still be playing right field” we know the coach wants option 2. </a:t>
            </a:r>
          </a:p>
          <a:p>
            <a:pPr marL="971550" marR="0" lvl="1" indent="-51435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altLang="en-US" sz="2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endParaRPr>
          </a:p>
        </p:txBody>
      </p:sp>
    </p:spTree>
    <p:extLst>
      <p:ext uri="{BB962C8B-B14F-4D97-AF65-F5344CB8AC3E}">
        <p14:creationId xmlns:p14="http://schemas.microsoft.com/office/powerpoint/2010/main" val="282887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57DED495-B608-410E-9925-E5115C793C9A}"/>
              </a:ext>
            </a:extLst>
          </p:cNvPr>
          <p:cNvSpPr>
            <a:spLocks noGrp="1" noChangeArrowheads="1"/>
          </p:cNvSpPr>
          <p:nvPr>
            <p:ph type="title"/>
          </p:nvPr>
        </p:nvSpPr>
        <p:spPr/>
        <p:txBody>
          <a:bodyPr/>
          <a:lstStyle/>
          <a:p>
            <a:pPr eaLnBrk="1" hangingPunct="1"/>
            <a:br>
              <a:rPr lang="en-US" altLang="en-US" sz="4000" dirty="0">
                <a:cs typeface="Times New Roman" panose="02020603050405020304" pitchFamily="18" charset="0"/>
              </a:rPr>
            </a:br>
            <a:r>
              <a:rPr lang="en-US" altLang="en-US" sz="4000" dirty="0">
                <a:cs typeface="Times New Roman" panose="02020603050405020304" pitchFamily="18" charset="0"/>
              </a:rPr>
              <a:t>SAMPLE EXERCISE #2</a:t>
            </a:r>
            <a:br>
              <a:rPr lang="en-US" altLang="en-US" sz="4000" dirty="0">
                <a:cs typeface="Times New Roman" panose="02020603050405020304" pitchFamily="18" charset="0"/>
              </a:rPr>
            </a:br>
            <a:endParaRPr lang="en-US" altLang="en-US" sz="4000" dirty="0">
              <a:cs typeface="Times New Roman" panose="02020603050405020304" pitchFamily="18" charset="0"/>
            </a:endParaRPr>
          </a:p>
        </p:txBody>
      </p:sp>
      <p:sp>
        <p:nvSpPr>
          <p:cNvPr id="40965" name="Text Box 6">
            <a:extLst>
              <a:ext uri="{FF2B5EF4-FFF2-40B4-BE49-F238E27FC236}">
                <a16:creationId xmlns:a16="http://schemas.microsoft.com/office/drawing/2014/main"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FCBF814-88E5-4CA2-8842-105424DB60C3}"/>
              </a:ext>
            </a:extLst>
          </p:cNvPr>
          <p:cNvPicPr>
            <a:picLocks noChangeAspect="1"/>
          </p:cNvPicPr>
          <p:nvPr/>
        </p:nvPicPr>
        <p:blipFill>
          <a:blip r:embed="rId3"/>
          <a:stretch>
            <a:fillRect/>
          </a:stretch>
        </p:blipFill>
        <p:spPr>
          <a:xfrm>
            <a:off x="7804150" y="442912"/>
            <a:ext cx="3657600" cy="6086475"/>
          </a:xfrm>
          <a:prstGeom prst="rect">
            <a:avLst/>
          </a:prstGeom>
        </p:spPr>
      </p:pic>
      <p:sp>
        <p:nvSpPr>
          <p:cNvPr id="15" name="Rectangle 3">
            <a:extLst>
              <a:ext uri="{FF2B5EF4-FFF2-40B4-BE49-F238E27FC236}">
                <a16:creationId xmlns:a16="http://schemas.microsoft.com/office/drawing/2014/main" id="{DC59471C-66AC-463E-930F-AC2BD395261B}"/>
              </a:ext>
            </a:extLst>
          </p:cNvPr>
          <p:cNvSpPr txBox="1">
            <a:spLocks noChangeArrowheads="1"/>
          </p:cNvSpPr>
          <p:nvPr/>
        </p:nvSpPr>
        <p:spPr bwMode="auto">
          <a:xfrm>
            <a:off x="1117844" y="1944391"/>
            <a:ext cx="5152327"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Smith (sub) running for Green (FLEX) is recorded as a sub for Jones and becomes the new DP </a:t>
            </a:r>
          </a:p>
          <a:p>
            <a:pPr marL="342900" marR="0" lvl="0" indent="0" algn="l" defTabSz="914400" rtl="0" eaLnBrk="1" fontAlgn="base" latinLnBrk="0" hangingPunct="1">
              <a:lnSpc>
                <a:spcPct val="8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endParaRPr>
          </a:p>
          <a:p>
            <a:pPr marL="34290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Green remains in the game playing right field only</a:t>
            </a:r>
          </a:p>
        </p:txBody>
      </p:sp>
      <p:sp>
        <p:nvSpPr>
          <p:cNvPr id="16" name="Text Box 18">
            <a:extLst>
              <a:ext uri="{FF2B5EF4-FFF2-40B4-BE49-F238E27FC236}">
                <a16:creationId xmlns:a16="http://schemas.microsoft.com/office/drawing/2014/main" id="{E7093F44-503E-4C9B-8250-56B9456E4EA2}"/>
              </a:ext>
            </a:extLst>
          </p:cNvPr>
          <p:cNvSpPr txBox="1">
            <a:spLocks noChangeArrowheads="1"/>
          </p:cNvSpPr>
          <p:nvPr/>
        </p:nvSpPr>
        <p:spPr bwMode="auto">
          <a:xfrm>
            <a:off x="9307326" y="2096854"/>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Smith</a:t>
            </a:r>
          </a:p>
        </p:txBody>
      </p:sp>
      <p:sp>
        <p:nvSpPr>
          <p:cNvPr id="17" name="Text Box 17">
            <a:extLst>
              <a:ext uri="{FF2B5EF4-FFF2-40B4-BE49-F238E27FC236}">
                <a16:creationId xmlns:a16="http://schemas.microsoft.com/office/drawing/2014/main" id="{BC3CE9FB-75D3-486E-9AF7-7E9540EA7E60}"/>
              </a:ext>
            </a:extLst>
          </p:cNvPr>
          <p:cNvSpPr txBox="1">
            <a:spLocks noChangeArrowheads="1"/>
          </p:cNvSpPr>
          <p:nvPr/>
        </p:nvSpPr>
        <p:spPr bwMode="auto">
          <a:xfrm>
            <a:off x="7935800" y="209685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6</a:t>
            </a:r>
          </a:p>
        </p:txBody>
      </p:sp>
      <p:sp>
        <p:nvSpPr>
          <p:cNvPr id="18" name="Text Box 17">
            <a:extLst>
              <a:ext uri="{FF2B5EF4-FFF2-40B4-BE49-F238E27FC236}">
                <a16:creationId xmlns:a16="http://schemas.microsoft.com/office/drawing/2014/main" id="{57581873-31B3-4F56-86CC-98D92DFF5D5E}"/>
              </a:ext>
            </a:extLst>
          </p:cNvPr>
          <p:cNvSpPr txBox="1">
            <a:spLocks noChangeArrowheads="1"/>
          </p:cNvSpPr>
          <p:nvPr/>
        </p:nvSpPr>
        <p:spPr bwMode="auto">
          <a:xfrm>
            <a:off x="10963593" y="2096854"/>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DP</a:t>
            </a:r>
          </a:p>
        </p:txBody>
      </p:sp>
      <p:sp>
        <p:nvSpPr>
          <p:cNvPr id="19" name="Freeform 18">
            <a:extLst>
              <a:ext uri="{FF2B5EF4-FFF2-40B4-BE49-F238E27FC236}">
                <a16:creationId xmlns:a16="http://schemas.microsoft.com/office/drawing/2014/main" id="{118577DE-8631-4281-B517-04B5A32D9BE0}"/>
              </a:ext>
            </a:extLst>
          </p:cNvPr>
          <p:cNvSpPr>
            <a:spLocks/>
          </p:cNvSpPr>
          <p:nvPr/>
        </p:nvSpPr>
        <p:spPr bwMode="auto">
          <a:xfrm>
            <a:off x="10201199" y="2019719"/>
            <a:ext cx="261938" cy="250203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20" name="Freeform 20">
            <a:extLst>
              <a:ext uri="{FF2B5EF4-FFF2-40B4-BE49-F238E27FC236}">
                <a16:creationId xmlns:a16="http://schemas.microsoft.com/office/drawing/2014/main" id="{759A0630-B742-4366-8F57-F62DAB1B0836}"/>
              </a:ext>
            </a:extLst>
          </p:cNvPr>
          <p:cNvSpPr>
            <a:spLocks/>
          </p:cNvSpPr>
          <p:nvPr/>
        </p:nvSpPr>
        <p:spPr bwMode="auto">
          <a:xfrm>
            <a:off x="7935800" y="5580203"/>
            <a:ext cx="2057400" cy="46037"/>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pic>
        <p:nvPicPr>
          <p:cNvPr id="21" name="Picture 20">
            <a:extLst>
              <a:ext uri="{FF2B5EF4-FFF2-40B4-BE49-F238E27FC236}">
                <a16:creationId xmlns:a16="http://schemas.microsoft.com/office/drawing/2014/main" id="{13882201-64B5-4863-81B5-1E8B8E62A8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049659" y="4485705"/>
            <a:ext cx="1278383" cy="70990"/>
          </a:xfrm>
          <a:prstGeom prst="rect">
            <a:avLst/>
          </a:prstGeom>
        </p:spPr>
      </p:pic>
      <p:pic>
        <p:nvPicPr>
          <p:cNvPr id="22" name="Picture 21" descr="A picture containing baseball, game, cup&#10;&#10;Description automatically generated">
            <a:extLst>
              <a:ext uri="{FF2B5EF4-FFF2-40B4-BE49-F238E27FC236}">
                <a16:creationId xmlns:a16="http://schemas.microsoft.com/office/drawing/2014/main" id="{F206EDF6-3F87-4A5C-B2FB-638B7784C11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Tree>
    <p:extLst>
      <p:ext uri="{BB962C8B-B14F-4D97-AF65-F5344CB8AC3E}">
        <p14:creationId xmlns:p14="http://schemas.microsoft.com/office/powerpoint/2010/main" val="565319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2.29167E-6 7.40741E-7 L 0.03515 -0.34306 " pathEditMode="relative" rAng="0" ptsTypes="AA">
                                      <p:cBhvr>
                                        <p:cTn id="22" dur="2000" fill="hold"/>
                                        <p:tgtEl>
                                          <p:spTgt spid="21"/>
                                        </p:tgtEl>
                                        <p:attrNameLst>
                                          <p:attrName>ppt_x</p:attrName>
                                          <p:attrName>ppt_y</p:attrName>
                                        </p:attrNameLst>
                                      </p:cBhvr>
                                      <p:rCtr x="1758" y="-17153"/>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 calcmode="lin" valueType="num">
                                      <p:cBhvr additive="base">
                                        <p:cTn id="27"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1" fill="hold" nodeType="afterEffect">
                                  <p:stCondLst>
                                    <p:cond delay="2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utoUpdateAnimBg="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#2</a:t>
            </a:r>
          </a:p>
        </p:txBody>
      </p:sp>
      <p:sp>
        <p:nvSpPr>
          <p:cNvPr id="5" name="Rectangle 3">
            <a:extLst>
              <a:ext uri="{FF2B5EF4-FFF2-40B4-BE49-F238E27FC236}">
                <a16:creationId xmlns:a16="http://schemas.microsoft.com/office/drawing/2014/main" id="{4088F53B-36E3-4473-AB0B-3D0694390C87}"/>
              </a:ext>
            </a:extLst>
          </p:cNvPr>
          <p:cNvSpPr>
            <a:spLocks noGrp="1" noChangeArrowheads="1"/>
          </p:cNvSpPr>
          <p:nvPr>
            <p:ph idx="1"/>
          </p:nvPr>
        </p:nvSpPr>
        <p:spPr>
          <a:xfrm>
            <a:off x="1360888" y="1843907"/>
            <a:ext cx="10405731" cy="5176838"/>
          </a:xfrm>
        </p:spPr>
        <p:txBody>
          <a:bodyPr/>
          <a:lstStyle/>
          <a:p>
            <a:pPr>
              <a:spcBef>
                <a:spcPct val="0"/>
              </a:spcBef>
              <a:buFontTx/>
              <a:buNone/>
            </a:pPr>
            <a:r>
              <a:rPr lang="en-US" altLang="en-US" sz="3600" dirty="0">
                <a:cs typeface="Times New Roman" panose="02020603050405020304" pitchFamily="18" charset="0"/>
              </a:rPr>
              <a:t>Note – </a:t>
            </a:r>
          </a:p>
          <a:p>
            <a:pPr>
              <a:spcBef>
                <a:spcPct val="0"/>
              </a:spcBef>
            </a:pPr>
            <a:r>
              <a:rPr lang="en-US" altLang="en-US" sz="3600" dirty="0">
                <a:cs typeface="Times New Roman" panose="02020603050405020304" pitchFamily="18" charset="0"/>
              </a:rPr>
              <a:t>Since Green will continue to play defense, Smith enters the game for the first time as the new DP</a:t>
            </a:r>
          </a:p>
          <a:p>
            <a:pPr>
              <a:spcBef>
                <a:spcPct val="0"/>
              </a:spcBef>
            </a:pPr>
            <a:endParaRPr lang="en-US" altLang="en-US" sz="1000" dirty="0">
              <a:cs typeface="Times New Roman" panose="02020603050405020304" pitchFamily="18" charset="0"/>
            </a:endParaRPr>
          </a:p>
          <a:p>
            <a:r>
              <a:rPr lang="en-US" altLang="en-US" sz="3600" dirty="0">
                <a:cs typeface="Times New Roman" panose="02020603050405020304" pitchFamily="18" charset="0"/>
              </a:rPr>
              <a:t>Since Green (FLEX) is still playing defense they have NOT left the game (never quit using their mitt)</a:t>
            </a:r>
          </a:p>
        </p:txBody>
      </p:sp>
    </p:spTree>
    <p:extLst>
      <p:ext uri="{BB962C8B-B14F-4D97-AF65-F5344CB8AC3E}">
        <p14:creationId xmlns:p14="http://schemas.microsoft.com/office/powerpoint/2010/main" val="50748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#3</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831544"/>
          </a:xfrm>
          <a:prstGeom prst="rect">
            <a:avLst/>
          </a:prstGeom>
        </p:spPr>
        <p:txBody>
          <a:bodyPr wrap="square">
            <a:spAutoFit/>
          </a:body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4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In the 4</a:t>
            </a:r>
            <a:r>
              <a:rPr kumimoji="0" lang="en-US" altLang="en-US" sz="4000" b="0" i="0" u="none" strike="noStrike" kern="1200" cap="none" spc="0" normalizeH="0" baseline="30000" noProof="0" dirty="0">
                <a:ln>
                  <a:noFill/>
                </a:ln>
                <a:solidFill>
                  <a:srgbClr val="414B56"/>
                </a:solidFill>
                <a:effectLst/>
                <a:uLnTx/>
                <a:uFillTx/>
                <a:latin typeface="Calibri"/>
                <a:ea typeface="+mn-ea"/>
                <a:cs typeface="Times New Roman" panose="02020603050405020304" pitchFamily="18" charset="0"/>
              </a:rPr>
              <a:t>th</a:t>
            </a:r>
            <a:r>
              <a:rPr kumimoji="0" lang="en-US" altLang="en-US" sz="4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 inning, the offensive coach asks for time to make another change</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altLang="en-US" sz="4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endParaRP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4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“Jones to re-enter and bat for Smith”</a:t>
            </a:r>
          </a:p>
          <a:p>
            <a:pPr marL="339725" marR="0" lvl="0" indent="-339725"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14B56"/>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1939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57DED495-B608-410E-9925-E5115C793C9A}"/>
              </a:ext>
            </a:extLst>
          </p:cNvPr>
          <p:cNvSpPr>
            <a:spLocks noGrp="1" noChangeArrowheads="1"/>
          </p:cNvSpPr>
          <p:nvPr>
            <p:ph type="title"/>
          </p:nvPr>
        </p:nvSpPr>
        <p:spPr/>
        <p:txBody>
          <a:bodyPr/>
          <a:lstStyle/>
          <a:p>
            <a:pPr eaLnBrk="1" hangingPunct="1"/>
            <a:br>
              <a:rPr lang="en-US" altLang="en-US" sz="4000" dirty="0">
                <a:cs typeface="Times New Roman" panose="02020603050405020304" pitchFamily="18" charset="0"/>
              </a:rPr>
            </a:br>
            <a:r>
              <a:rPr lang="en-US" altLang="en-US" sz="4000" dirty="0">
                <a:cs typeface="Times New Roman" panose="02020603050405020304" pitchFamily="18" charset="0"/>
              </a:rPr>
              <a:t>SAMPLE EXERCISE #3</a:t>
            </a:r>
            <a:br>
              <a:rPr lang="en-US" altLang="en-US" sz="4000" dirty="0">
                <a:cs typeface="Times New Roman" panose="02020603050405020304" pitchFamily="18" charset="0"/>
              </a:rPr>
            </a:br>
            <a:endParaRPr lang="en-US" altLang="en-US" sz="4000" dirty="0">
              <a:cs typeface="Times New Roman" panose="02020603050405020304" pitchFamily="18" charset="0"/>
            </a:endParaRPr>
          </a:p>
        </p:txBody>
      </p:sp>
      <p:sp>
        <p:nvSpPr>
          <p:cNvPr id="40965" name="Text Box 6">
            <a:extLst>
              <a:ext uri="{FF2B5EF4-FFF2-40B4-BE49-F238E27FC236}">
                <a16:creationId xmlns:a16="http://schemas.microsoft.com/office/drawing/2014/main"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FCBF814-88E5-4CA2-8842-105424DB60C3}"/>
              </a:ext>
            </a:extLst>
          </p:cNvPr>
          <p:cNvPicPr>
            <a:picLocks noChangeAspect="1"/>
          </p:cNvPicPr>
          <p:nvPr/>
        </p:nvPicPr>
        <p:blipFill>
          <a:blip r:embed="rId3"/>
          <a:stretch>
            <a:fillRect/>
          </a:stretch>
        </p:blipFill>
        <p:spPr>
          <a:xfrm>
            <a:off x="7804150" y="442912"/>
            <a:ext cx="3657600" cy="6086475"/>
          </a:xfrm>
          <a:prstGeom prst="rect">
            <a:avLst/>
          </a:prstGeom>
        </p:spPr>
      </p:pic>
      <p:sp>
        <p:nvSpPr>
          <p:cNvPr id="15" name="Rectangle 3">
            <a:extLst>
              <a:ext uri="{FF2B5EF4-FFF2-40B4-BE49-F238E27FC236}">
                <a16:creationId xmlns:a16="http://schemas.microsoft.com/office/drawing/2014/main" id="{DC59471C-66AC-463E-930F-AC2BD395261B}"/>
              </a:ext>
            </a:extLst>
          </p:cNvPr>
          <p:cNvSpPr txBox="1">
            <a:spLocks noChangeArrowheads="1"/>
          </p:cNvSpPr>
          <p:nvPr/>
        </p:nvSpPr>
        <p:spPr bwMode="auto">
          <a:xfrm>
            <a:off x="1105601" y="2976126"/>
            <a:ext cx="5152327"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rPr>
              <a:t>Jones (starting DP) re-enters for Smith</a:t>
            </a:r>
          </a:p>
          <a:p>
            <a:pPr marL="342900" marR="0" lvl="0" indent="0" algn="l" defTabSz="914400" rtl="0" eaLnBrk="1" fontAlgn="base" latinLnBrk="0" hangingPunct="1">
              <a:lnSpc>
                <a:spcPct val="8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endParaRPr>
          </a:p>
        </p:txBody>
      </p:sp>
      <p:sp>
        <p:nvSpPr>
          <p:cNvPr id="16" name="Text Box 18">
            <a:extLst>
              <a:ext uri="{FF2B5EF4-FFF2-40B4-BE49-F238E27FC236}">
                <a16:creationId xmlns:a16="http://schemas.microsoft.com/office/drawing/2014/main" id="{E7093F44-503E-4C9B-8250-56B9456E4EA2}"/>
              </a:ext>
            </a:extLst>
          </p:cNvPr>
          <p:cNvSpPr txBox="1">
            <a:spLocks noChangeArrowheads="1"/>
          </p:cNvSpPr>
          <p:nvPr/>
        </p:nvSpPr>
        <p:spPr bwMode="auto">
          <a:xfrm>
            <a:off x="9307326" y="2096854"/>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Smith</a:t>
            </a:r>
          </a:p>
        </p:txBody>
      </p:sp>
      <p:sp>
        <p:nvSpPr>
          <p:cNvPr id="17" name="Text Box 17">
            <a:extLst>
              <a:ext uri="{FF2B5EF4-FFF2-40B4-BE49-F238E27FC236}">
                <a16:creationId xmlns:a16="http://schemas.microsoft.com/office/drawing/2014/main" id="{BC3CE9FB-75D3-486E-9AF7-7E9540EA7E60}"/>
              </a:ext>
            </a:extLst>
          </p:cNvPr>
          <p:cNvSpPr txBox="1">
            <a:spLocks noChangeArrowheads="1"/>
          </p:cNvSpPr>
          <p:nvPr/>
        </p:nvSpPr>
        <p:spPr bwMode="auto">
          <a:xfrm>
            <a:off x="7935800" y="209685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6</a:t>
            </a:r>
          </a:p>
        </p:txBody>
      </p:sp>
      <p:sp>
        <p:nvSpPr>
          <p:cNvPr id="18" name="Text Box 17">
            <a:extLst>
              <a:ext uri="{FF2B5EF4-FFF2-40B4-BE49-F238E27FC236}">
                <a16:creationId xmlns:a16="http://schemas.microsoft.com/office/drawing/2014/main" id="{57581873-31B3-4F56-86CC-98D92DFF5D5E}"/>
              </a:ext>
            </a:extLst>
          </p:cNvPr>
          <p:cNvSpPr txBox="1">
            <a:spLocks noChangeArrowheads="1"/>
          </p:cNvSpPr>
          <p:nvPr/>
        </p:nvSpPr>
        <p:spPr bwMode="auto">
          <a:xfrm>
            <a:off x="10963593" y="2096854"/>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DP</a:t>
            </a:r>
          </a:p>
        </p:txBody>
      </p:sp>
      <p:sp>
        <p:nvSpPr>
          <p:cNvPr id="19" name="Freeform 18">
            <a:extLst>
              <a:ext uri="{FF2B5EF4-FFF2-40B4-BE49-F238E27FC236}">
                <a16:creationId xmlns:a16="http://schemas.microsoft.com/office/drawing/2014/main" id="{118577DE-8631-4281-B517-04B5A32D9BE0}"/>
              </a:ext>
            </a:extLst>
          </p:cNvPr>
          <p:cNvSpPr>
            <a:spLocks/>
          </p:cNvSpPr>
          <p:nvPr/>
        </p:nvSpPr>
        <p:spPr bwMode="auto">
          <a:xfrm>
            <a:off x="10201199" y="2019719"/>
            <a:ext cx="261938" cy="250203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20" name="Freeform 20">
            <a:extLst>
              <a:ext uri="{FF2B5EF4-FFF2-40B4-BE49-F238E27FC236}">
                <a16:creationId xmlns:a16="http://schemas.microsoft.com/office/drawing/2014/main" id="{759A0630-B742-4366-8F57-F62DAB1B0836}"/>
              </a:ext>
            </a:extLst>
          </p:cNvPr>
          <p:cNvSpPr>
            <a:spLocks/>
          </p:cNvSpPr>
          <p:nvPr/>
        </p:nvSpPr>
        <p:spPr bwMode="auto">
          <a:xfrm>
            <a:off x="7935800" y="5580203"/>
            <a:ext cx="2057400" cy="46037"/>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pic>
        <p:nvPicPr>
          <p:cNvPr id="21" name="Picture 20">
            <a:extLst>
              <a:ext uri="{FF2B5EF4-FFF2-40B4-BE49-F238E27FC236}">
                <a16:creationId xmlns:a16="http://schemas.microsoft.com/office/drawing/2014/main" id="{13882201-64B5-4863-81B5-1E8B8E62A8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495443" y="2096854"/>
            <a:ext cx="1278383" cy="70990"/>
          </a:xfrm>
          <a:prstGeom prst="rect">
            <a:avLst/>
          </a:prstGeom>
        </p:spPr>
      </p:pic>
      <p:pic>
        <p:nvPicPr>
          <p:cNvPr id="22" name="Picture 21" descr="A picture containing baseball, game, cup&#10;&#10;Description automatically generated">
            <a:extLst>
              <a:ext uri="{FF2B5EF4-FFF2-40B4-BE49-F238E27FC236}">
                <a16:creationId xmlns:a16="http://schemas.microsoft.com/office/drawing/2014/main" id="{F206EDF6-3F87-4A5C-B2FB-638B7784C11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14" name="Freeform 20">
            <a:extLst>
              <a:ext uri="{FF2B5EF4-FFF2-40B4-BE49-F238E27FC236}">
                <a16:creationId xmlns:a16="http://schemas.microsoft.com/office/drawing/2014/main" id="{A6283B5D-E818-4E6B-83F8-B6753B76C0F3}"/>
              </a:ext>
            </a:extLst>
          </p:cNvPr>
          <p:cNvSpPr>
            <a:spLocks/>
          </p:cNvSpPr>
          <p:nvPr/>
        </p:nvSpPr>
        <p:spPr bwMode="auto">
          <a:xfrm flipV="1">
            <a:off x="7910421" y="217980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23" name="Freeform 20">
            <a:extLst>
              <a:ext uri="{FF2B5EF4-FFF2-40B4-BE49-F238E27FC236}">
                <a16:creationId xmlns:a16="http://schemas.microsoft.com/office/drawing/2014/main" id="{AF710304-A304-45D9-BD97-2669CC06A3E6}"/>
              </a:ext>
            </a:extLst>
          </p:cNvPr>
          <p:cNvSpPr>
            <a:spLocks/>
          </p:cNvSpPr>
          <p:nvPr/>
        </p:nvSpPr>
        <p:spPr bwMode="auto">
          <a:xfrm flipV="1">
            <a:off x="9170067" y="219709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24" name="Oval 23">
            <a:extLst>
              <a:ext uri="{FF2B5EF4-FFF2-40B4-BE49-F238E27FC236}">
                <a16:creationId xmlns:a16="http://schemas.microsoft.com/office/drawing/2014/main" id="{C0B2AB1A-A2F5-452F-83D7-5C46969F0DF0}"/>
              </a:ext>
            </a:extLst>
          </p:cNvPr>
          <p:cNvSpPr>
            <a:spLocks noChangeArrowheads="1"/>
          </p:cNvSpPr>
          <p:nvPr/>
        </p:nvSpPr>
        <p:spPr bwMode="auto">
          <a:xfrm>
            <a:off x="9184615" y="1944391"/>
            <a:ext cx="783534" cy="205878"/>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414B56"/>
              </a:solidFill>
              <a:effectLst/>
              <a:uLnTx/>
              <a:uFillTx/>
              <a:latin typeface="Times" panose="02020603050405020304" pitchFamily="18" charset="0"/>
              <a:ea typeface="+mn-ea"/>
              <a:cs typeface="Arial" panose="020B0604020202020204" pitchFamily="34" charset="0"/>
            </a:endParaRPr>
          </a:p>
        </p:txBody>
      </p:sp>
      <p:sp>
        <p:nvSpPr>
          <p:cNvPr id="25" name="Oval 24">
            <a:extLst>
              <a:ext uri="{FF2B5EF4-FFF2-40B4-BE49-F238E27FC236}">
                <a16:creationId xmlns:a16="http://schemas.microsoft.com/office/drawing/2014/main" id="{44D908FF-BCE4-43CA-80AB-0E85FF7F42D1}"/>
              </a:ext>
            </a:extLst>
          </p:cNvPr>
          <p:cNvSpPr>
            <a:spLocks noChangeArrowheads="1"/>
          </p:cNvSpPr>
          <p:nvPr/>
        </p:nvSpPr>
        <p:spPr bwMode="auto">
          <a:xfrm>
            <a:off x="7860507" y="1917700"/>
            <a:ext cx="388144" cy="262103"/>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414B56"/>
              </a:solidFill>
              <a:effectLst/>
              <a:uLnTx/>
              <a:uFillTx/>
              <a:latin typeface="Times"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72025067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par>
                                <p:cTn id="15" presetID="22" presetClass="entr" presetSubtype="8"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nodeType="withEffect">
                                  <p:stCondLst>
                                    <p:cond delay="110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utoUpdateAnimBg="0"/>
      <p:bldP spid="24" grpId="0" animBg="1"/>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#3</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10026650" cy="378565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Note – </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4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Jones has used her re-entry</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4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Smith has left the game and has a re-entry remaining</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4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This is no different than a substitution/re-entry anywhere else in the lineup</a:t>
            </a:r>
          </a:p>
        </p:txBody>
      </p:sp>
    </p:spTree>
    <p:extLst>
      <p:ext uri="{BB962C8B-B14F-4D97-AF65-F5344CB8AC3E}">
        <p14:creationId xmlns:p14="http://schemas.microsoft.com/office/powerpoint/2010/main" val="8253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#4</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862322"/>
          </a:xfrm>
          <a:prstGeom prst="rect">
            <a:avLst/>
          </a:prstGeom>
        </p:spPr>
        <p:txBody>
          <a:bodyPr wrap="square">
            <a:spAutoFit/>
          </a:body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3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In the next half inning, the defensive coach asks for time to make another change</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altLang="en-US" sz="3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endParaRP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3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“Jones will play defense in center field for Thomas”</a:t>
            </a:r>
            <a:r>
              <a:rPr kumimoji="0" lang="en-US" altLang="en-US" sz="3600" b="0" i="0" u="none" strike="noStrike" kern="1200" cap="none" spc="0" normalizeH="0" baseline="0" noProof="0" dirty="0">
                <a:ln>
                  <a:noFill/>
                </a:ln>
                <a:solidFill>
                  <a:srgbClr val="414B56"/>
                </a:solidFill>
                <a:effectLst/>
                <a:uLnTx/>
                <a:uFillTx/>
                <a:latin typeface="Calibri"/>
                <a:ea typeface="+mn-ea"/>
                <a:cs typeface="Arial" panose="020B0604020202020204" pitchFamily="34" charset="0"/>
              </a:rPr>
              <a:t>  </a:t>
            </a:r>
          </a:p>
        </p:txBody>
      </p:sp>
    </p:spTree>
    <p:extLst>
      <p:ext uri="{BB962C8B-B14F-4D97-AF65-F5344CB8AC3E}">
        <p14:creationId xmlns:p14="http://schemas.microsoft.com/office/powerpoint/2010/main" val="166399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57DED495-B608-410E-9925-E5115C793C9A}"/>
              </a:ext>
            </a:extLst>
          </p:cNvPr>
          <p:cNvSpPr>
            <a:spLocks noGrp="1" noChangeArrowheads="1"/>
          </p:cNvSpPr>
          <p:nvPr>
            <p:ph type="title"/>
          </p:nvPr>
        </p:nvSpPr>
        <p:spPr/>
        <p:txBody>
          <a:bodyPr/>
          <a:lstStyle/>
          <a:p>
            <a:pPr eaLnBrk="1" hangingPunct="1"/>
            <a:br>
              <a:rPr lang="en-US" altLang="en-US" sz="4000" dirty="0">
                <a:cs typeface="Times New Roman" panose="02020603050405020304" pitchFamily="18" charset="0"/>
              </a:rPr>
            </a:br>
            <a:r>
              <a:rPr lang="en-US" altLang="en-US" sz="4000" dirty="0">
                <a:cs typeface="Times New Roman" panose="02020603050405020304" pitchFamily="18" charset="0"/>
              </a:rPr>
              <a:t>SAMPLE EXERCISE #4</a:t>
            </a:r>
            <a:br>
              <a:rPr lang="en-US" altLang="en-US" sz="4000" dirty="0">
                <a:cs typeface="Times New Roman" panose="02020603050405020304" pitchFamily="18" charset="0"/>
              </a:rPr>
            </a:br>
            <a:endParaRPr lang="en-US" altLang="en-US" sz="4000" dirty="0">
              <a:cs typeface="Times New Roman" panose="02020603050405020304" pitchFamily="18" charset="0"/>
            </a:endParaRPr>
          </a:p>
        </p:txBody>
      </p:sp>
      <p:sp>
        <p:nvSpPr>
          <p:cNvPr id="40965" name="Text Box 6">
            <a:extLst>
              <a:ext uri="{FF2B5EF4-FFF2-40B4-BE49-F238E27FC236}">
                <a16:creationId xmlns:a16="http://schemas.microsoft.com/office/drawing/2014/main"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FCBF814-88E5-4CA2-8842-105424DB60C3}"/>
              </a:ext>
            </a:extLst>
          </p:cNvPr>
          <p:cNvPicPr>
            <a:picLocks noChangeAspect="1"/>
          </p:cNvPicPr>
          <p:nvPr/>
        </p:nvPicPr>
        <p:blipFill>
          <a:blip r:embed="rId3"/>
          <a:stretch>
            <a:fillRect/>
          </a:stretch>
        </p:blipFill>
        <p:spPr>
          <a:xfrm>
            <a:off x="7804150" y="442912"/>
            <a:ext cx="3657600" cy="6086475"/>
          </a:xfrm>
          <a:prstGeom prst="rect">
            <a:avLst/>
          </a:prstGeom>
        </p:spPr>
      </p:pic>
      <p:sp>
        <p:nvSpPr>
          <p:cNvPr id="16" name="Text Box 18">
            <a:extLst>
              <a:ext uri="{FF2B5EF4-FFF2-40B4-BE49-F238E27FC236}">
                <a16:creationId xmlns:a16="http://schemas.microsoft.com/office/drawing/2014/main" id="{E7093F44-503E-4C9B-8250-56B9456E4EA2}"/>
              </a:ext>
            </a:extLst>
          </p:cNvPr>
          <p:cNvSpPr txBox="1">
            <a:spLocks noChangeArrowheads="1"/>
          </p:cNvSpPr>
          <p:nvPr/>
        </p:nvSpPr>
        <p:spPr bwMode="auto">
          <a:xfrm>
            <a:off x="9307326" y="2096854"/>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Smith</a:t>
            </a:r>
          </a:p>
        </p:txBody>
      </p:sp>
      <p:sp>
        <p:nvSpPr>
          <p:cNvPr id="17" name="Text Box 17">
            <a:extLst>
              <a:ext uri="{FF2B5EF4-FFF2-40B4-BE49-F238E27FC236}">
                <a16:creationId xmlns:a16="http://schemas.microsoft.com/office/drawing/2014/main" id="{BC3CE9FB-75D3-486E-9AF7-7E9540EA7E60}"/>
              </a:ext>
            </a:extLst>
          </p:cNvPr>
          <p:cNvSpPr txBox="1">
            <a:spLocks noChangeArrowheads="1"/>
          </p:cNvSpPr>
          <p:nvPr/>
        </p:nvSpPr>
        <p:spPr bwMode="auto">
          <a:xfrm>
            <a:off x="7935800" y="209685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6</a:t>
            </a:r>
          </a:p>
        </p:txBody>
      </p:sp>
      <p:sp>
        <p:nvSpPr>
          <p:cNvPr id="18" name="Text Box 17">
            <a:extLst>
              <a:ext uri="{FF2B5EF4-FFF2-40B4-BE49-F238E27FC236}">
                <a16:creationId xmlns:a16="http://schemas.microsoft.com/office/drawing/2014/main" id="{57581873-31B3-4F56-86CC-98D92DFF5D5E}"/>
              </a:ext>
            </a:extLst>
          </p:cNvPr>
          <p:cNvSpPr txBox="1">
            <a:spLocks noChangeArrowheads="1"/>
          </p:cNvSpPr>
          <p:nvPr/>
        </p:nvSpPr>
        <p:spPr bwMode="auto">
          <a:xfrm>
            <a:off x="10963593" y="2096854"/>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DP</a:t>
            </a:r>
          </a:p>
        </p:txBody>
      </p:sp>
      <p:sp>
        <p:nvSpPr>
          <p:cNvPr id="19" name="Freeform 18">
            <a:extLst>
              <a:ext uri="{FF2B5EF4-FFF2-40B4-BE49-F238E27FC236}">
                <a16:creationId xmlns:a16="http://schemas.microsoft.com/office/drawing/2014/main" id="{118577DE-8631-4281-B517-04B5A32D9BE0}"/>
              </a:ext>
            </a:extLst>
          </p:cNvPr>
          <p:cNvSpPr>
            <a:spLocks/>
          </p:cNvSpPr>
          <p:nvPr/>
        </p:nvSpPr>
        <p:spPr bwMode="auto">
          <a:xfrm>
            <a:off x="10201199" y="2019719"/>
            <a:ext cx="261938" cy="250203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20" name="Freeform 20">
            <a:extLst>
              <a:ext uri="{FF2B5EF4-FFF2-40B4-BE49-F238E27FC236}">
                <a16:creationId xmlns:a16="http://schemas.microsoft.com/office/drawing/2014/main" id="{759A0630-B742-4366-8F57-F62DAB1B0836}"/>
              </a:ext>
            </a:extLst>
          </p:cNvPr>
          <p:cNvSpPr>
            <a:spLocks/>
          </p:cNvSpPr>
          <p:nvPr/>
        </p:nvSpPr>
        <p:spPr bwMode="auto">
          <a:xfrm>
            <a:off x="7935800" y="5580203"/>
            <a:ext cx="2057400" cy="46037"/>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pic>
        <p:nvPicPr>
          <p:cNvPr id="21" name="Picture 20">
            <a:extLst>
              <a:ext uri="{FF2B5EF4-FFF2-40B4-BE49-F238E27FC236}">
                <a16:creationId xmlns:a16="http://schemas.microsoft.com/office/drawing/2014/main" id="{13882201-64B5-4863-81B5-1E8B8E62A8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495443" y="2096854"/>
            <a:ext cx="1278383" cy="70990"/>
          </a:xfrm>
          <a:prstGeom prst="rect">
            <a:avLst/>
          </a:prstGeom>
        </p:spPr>
      </p:pic>
      <p:pic>
        <p:nvPicPr>
          <p:cNvPr id="22" name="Picture 21" descr="A picture containing baseball, game, cup&#10;&#10;Description automatically generated">
            <a:extLst>
              <a:ext uri="{FF2B5EF4-FFF2-40B4-BE49-F238E27FC236}">
                <a16:creationId xmlns:a16="http://schemas.microsoft.com/office/drawing/2014/main" id="{F206EDF6-3F87-4A5C-B2FB-638B7784C11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14" name="Freeform 20">
            <a:extLst>
              <a:ext uri="{FF2B5EF4-FFF2-40B4-BE49-F238E27FC236}">
                <a16:creationId xmlns:a16="http://schemas.microsoft.com/office/drawing/2014/main" id="{A6283B5D-E818-4E6B-83F8-B6753B76C0F3}"/>
              </a:ext>
            </a:extLst>
          </p:cNvPr>
          <p:cNvSpPr>
            <a:spLocks/>
          </p:cNvSpPr>
          <p:nvPr/>
        </p:nvSpPr>
        <p:spPr bwMode="auto">
          <a:xfrm flipV="1">
            <a:off x="7910421" y="217980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23" name="Freeform 20">
            <a:extLst>
              <a:ext uri="{FF2B5EF4-FFF2-40B4-BE49-F238E27FC236}">
                <a16:creationId xmlns:a16="http://schemas.microsoft.com/office/drawing/2014/main" id="{AF710304-A304-45D9-BD97-2669CC06A3E6}"/>
              </a:ext>
            </a:extLst>
          </p:cNvPr>
          <p:cNvSpPr>
            <a:spLocks/>
          </p:cNvSpPr>
          <p:nvPr/>
        </p:nvSpPr>
        <p:spPr bwMode="auto">
          <a:xfrm flipV="1">
            <a:off x="9170067" y="219709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24" name="Oval 23">
            <a:extLst>
              <a:ext uri="{FF2B5EF4-FFF2-40B4-BE49-F238E27FC236}">
                <a16:creationId xmlns:a16="http://schemas.microsoft.com/office/drawing/2014/main" id="{C0B2AB1A-A2F5-452F-83D7-5C46969F0DF0}"/>
              </a:ext>
            </a:extLst>
          </p:cNvPr>
          <p:cNvSpPr>
            <a:spLocks noChangeArrowheads="1"/>
          </p:cNvSpPr>
          <p:nvPr/>
        </p:nvSpPr>
        <p:spPr bwMode="auto">
          <a:xfrm>
            <a:off x="9184615" y="1944391"/>
            <a:ext cx="783534" cy="205878"/>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414B56"/>
              </a:solidFill>
              <a:effectLst/>
              <a:uLnTx/>
              <a:uFillTx/>
              <a:latin typeface="Times" panose="02020603050405020304" pitchFamily="18" charset="0"/>
              <a:ea typeface="+mn-ea"/>
              <a:cs typeface="Arial" panose="020B0604020202020204" pitchFamily="34" charset="0"/>
            </a:endParaRPr>
          </a:p>
        </p:txBody>
      </p:sp>
      <p:sp>
        <p:nvSpPr>
          <p:cNvPr id="25" name="Oval 24">
            <a:extLst>
              <a:ext uri="{FF2B5EF4-FFF2-40B4-BE49-F238E27FC236}">
                <a16:creationId xmlns:a16="http://schemas.microsoft.com/office/drawing/2014/main" id="{44D908FF-BCE4-43CA-80AB-0E85FF7F42D1}"/>
              </a:ext>
            </a:extLst>
          </p:cNvPr>
          <p:cNvSpPr>
            <a:spLocks noChangeArrowheads="1"/>
          </p:cNvSpPr>
          <p:nvPr/>
        </p:nvSpPr>
        <p:spPr bwMode="auto">
          <a:xfrm>
            <a:off x="7860507" y="1917700"/>
            <a:ext cx="388144" cy="262103"/>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414B56"/>
              </a:solidFill>
              <a:effectLst/>
              <a:uLnTx/>
              <a:uFillTx/>
              <a:latin typeface="Times" panose="02020603050405020304" pitchFamily="18" charset="0"/>
              <a:ea typeface="+mn-ea"/>
              <a:cs typeface="Arial" panose="020B0604020202020204" pitchFamily="34" charset="0"/>
            </a:endParaRPr>
          </a:p>
        </p:txBody>
      </p:sp>
      <p:pic>
        <p:nvPicPr>
          <p:cNvPr id="26" name="Picture 25">
            <a:extLst>
              <a:ext uri="{FF2B5EF4-FFF2-40B4-BE49-F238E27FC236}">
                <a16:creationId xmlns:a16="http://schemas.microsoft.com/office/drawing/2014/main" id="{7BDFC0CA-DFCA-4125-913C-106E005505C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756708" y="1556027"/>
            <a:ext cx="1076503" cy="164024"/>
          </a:xfrm>
          <a:prstGeom prst="rect">
            <a:avLst/>
          </a:prstGeom>
        </p:spPr>
      </p:pic>
      <p:pic>
        <p:nvPicPr>
          <p:cNvPr id="27" name="Picture 26" descr="A drawing of a face&#10;&#10;Description automatically generated">
            <a:extLst>
              <a:ext uri="{FF2B5EF4-FFF2-40B4-BE49-F238E27FC236}">
                <a16:creationId xmlns:a16="http://schemas.microsoft.com/office/drawing/2014/main" id="{0EF33B51-E0D1-44A2-B056-3F6A86022D3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334047" y="1386486"/>
            <a:ext cx="407499" cy="503105"/>
          </a:xfrm>
          <a:prstGeom prst="rect">
            <a:avLst/>
          </a:prstGeom>
        </p:spPr>
      </p:pic>
      <p:sp>
        <p:nvSpPr>
          <p:cNvPr id="28" name="Freeform 20">
            <a:extLst>
              <a:ext uri="{FF2B5EF4-FFF2-40B4-BE49-F238E27FC236}">
                <a16:creationId xmlns:a16="http://schemas.microsoft.com/office/drawing/2014/main" id="{3138F06A-58DB-49E7-8D2D-7CD887ED12B2}"/>
              </a:ext>
            </a:extLst>
          </p:cNvPr>
          <p:cNvSpPr>
            <a:spLocks/>
          </p:cNvSpPr>
          <p:nvPr/>
        </p:nvSpPr>
        <p:spPr bwMode="auto">
          <a:xfrm flipV="1">
            <a:off x="11004028" y="1568982"/>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29" name="Text Box 17">
            <a:extLst>
              <a:ext uri="{FF2B5EF4-FFF2-40B4-BE49-F238E27FC236}">
                <a16:creationId xmlns:a16="http://schemas.microsoft.com/office/drawing/2014/main" id="{B54F5A0A-1759-4129-B5A4-0C5A05DF2865}"/>
              </a:ext>
            </a:extLst>
          </p:cNvPr>
          <p:cNvSpPr txBox="1">
            <a:spLocks noChangeArrowheads="1"/>
          </p:cNvSpPr>
          <p:nvPr/>
        </p:nvSpPr>
        <p:spPr bwMode="auto">
          <a:xfrm>
            <a:off x="10672167" y="1901553"/>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8</a:t>
            </a:r>
          </a:p>
        </p:txBody>
      </p:sp>
      <p:sp>
        <p:nvSpPr>
          <p:cNvPr id="30" name="Rectangle 3">
            <a:extLst>
              <a:ext uri="{FF2B5EF4-FFF2-40B4-BE49-F238E27FC236}">
                <a16:creationId xmlns:a16="http://schemas.microsoft.com/office/drawing/2014/main" id="{BB6D2A20-703A-4ADB-AE60-AF5D99B84997}"/>
              </a:ext>
            </a:extLst>
          </p:cNvPr>
          <p:cNvSpPr>
            <a:spLocks noGrp="1" noChangeArrowheads="1"/>
          </p:cNvSpPr>
          <p:nvPr>
            <p:ph idx="1"/>
          </p:nvPr>
        </p:nvSpPr>
        <p:spPr>
          <a:xfrm>
            <a:off x="1139825" y="2486025"/>
            <a:ext cx="3736975" cy="4122738"/>
          </a:xfrm>
        </p:spPr>
        <p:txBody>
          <a:bodyPr/>
          <a:lstStyle/>
          <a:p>
            <a:pPr indent="0">
              <a:spcBef>
                <a:spcPct val="0"/>
              </a:spcBef>
              <a:buFontTx/>
              <a:buNone/>
            </a:pPr>
            <a:r>
              <a:rPr lang="en-US" altLang="en-US" sz="4400" dirty="0">
                <a:solidFill>
                  <a:srgbClr val="000000"/>
                </a:solidFill>
                <a:cs typeface="Times New Roman" panose="02020603050405020304" pitchFamily="18" charset="0"/>
              </a:rPr>
              <a:t>Jones (DP) to play defense in center field for Thomas</a:t>
            </a:r>
          </a:p>
          <a:p>
            <a:pPr indent="0">
              <a:spcBef>
                <a:spcPct val="0"/>
              </a:spcBef>
              <a:buFontTx/>
              <a:buNone/>
            </a:pPr>
            <a:endParaRPr lang="en-US" altLang="en-US" sz="4400" dirty="0">
              <a:cs typeface="Times New Roman" panose="02020603050405020304" pitchFamily="18" charset="0"/>
            </a:endParaRPr>
          </a:p>
        </p:txBody>
      </p:sp>
    </p:spTree>
    <p:extLst>
      <p:ext uri="{BB962C8B-B14F-4D97-AF65-F5344CB8AC3E}">
        <p14:creationId xmlns:p14="http://schemas.microsoft.com/office/powerpoint/2010/main" val="51754626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
                                            <p:txEl>
                                              <p:pRg st="0" end="0"/>
                                            </p:txEl>
                                          </p:spTgt>
                                        </p:tgtEl>
                                        <p:attrNameLst>
                                          <p:attrName>style.visibility</p:attrName>
                                        </p:attrNameLst>
                                      </p:cBhvr>
                                      <p:to>
                                        <p:strVal val="visible"/>
                                      </p:to>
                                    </p:set>
                                  </p:childTnLst>
                                </p:cTn>
                              </p:par>
                              <p:par>
                                <p:cTn id="7" presetID="42" presetClass="path" presetSubtype="0" accel="50000" decel="50000" fill="hold" nodeType="withEffect">
                                  <p:stCondLst>
                                    <p:cond delay="1000"/>
                                  </p:stCondLst>
                                  <p:childTnLst>
                                    <p:animMotion origin="layout" path="M 2.08333E-6 2.59259E-6 L -0.01862 0.075 " pathEditMode="relative" rAng="0" ptsTypes="AA">
                                      <p:cBhvr>
                                        <p:cTn id="8" dur="2000" fill="hold"/>
                                        <p:tgtEl>
                                          <p:spTgt spid="27"/>
                                        </p:tgtEl>
                                        <p:attrNameLst>
                                          <p:attrName>ppt_x</p:attrName>
                                          <p:attrName>ppt_y</p:attrName>
                                        </p:attrNameLst>
                                      </p:cBhvr>
                                      <p:rCtr x="-938" y="3750"/>
                                    </p:animMotion>
                                  </p:childTnLst>
                                </p:cTn>
                              </p:par>
                              <p:par>
                                <p:cTn id="9" presetID="22" presetClass="entr" presetSubtype="8" fill="hold" nodeType="withEffect">
                                  <p:stCondLst>
                                    <p:cond delay="11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3000"/>
                            </p:stCondLst>
                            <p:childTnLst>
                              <p:par>
                                <p:cTn id="13" presetID="1"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6CEA0-9E84-F632-12D2-87B724825B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2433F5-AEB3-298D-A9C2-BDBE96528060}"/>
              </a:ext>
            </a:extLst>
          </p:cNvPr>
          <p:cNvSpPr>
            <a:spLocks noGrp="1"/>
          </p:cNvSpPr>
          <p:nvPr>
            <p:ph type="title"/>
          </p:nvPr>
        </p:nvSpPr>
        <p:spPr>
          <a:xfrm>
            <a:off x="963613" y="4406900"/>
            <a:ext cx="8867775" cy="1362075"/>
          </a:xfrm>
        </p:spPr>
        <p:txBody>
          <a:bodyPr/>
          <a:lstStyle/>
          <a:p>
            <a:pPr algn="ctr">
              <a:defRPr/>
            </a:pPr>
            <a:r>
              <a:rPr lang="en-US" dirty="0"/>
              <a:t>Step 2 </a:t>
            </a:r>
            <a:br>
              <a:rPr lang="en-US" dirty="0"/>
            </a:br>
            <a:br>
              <a:rPr lang="en-US" dirty="0"/>
            </a:br>
            <a:r>
              <a:rPr lang="en-US" dirty="0"/>
              <a:t>Keep doing your job</a:t>
            </a:r>
          </a:p>
        </p:txBody>
      </p:sp>
      <p:sp>
        <p:nvSpPr>
          <p:cNvPr id="26627" name="Text Placeholder 5">
            <a:extLst>
              <a:ext uri="{FF2B5EF4-FFF2-40B4-BE49-F238E27FC236}">
                <a16:creationId xmlns:a16="http://schemas.microsoft.com/office/drawing/2014/main" id="{A90E7833-076F-096B-97E5-C2F326BA492F}"/>
              </a:ext>
            </a:extLst>
          </p:cNvPr>
          <p:cNvSpPr>
            <a:spLocks noGrp="1" noChangeArrowheads="1"/>
          </p:cNvSpPr>
          <p:nvPr>
            <p:ph type="body" idx="1"/>
          </p:nvPr>
        </p:nvSpPr>
        <p:spPr>
          <a:xfrm>
            <a:off x="963613" y="2906713"/>
            <a:ext cx="10363200" cy="1500187"/>
          </a:xfrm>
        </p:spPr>
        <p:txBody>
          <a:bodyPr/>
          <a:lstStyle/>
          <a:p>
            <a:endParaRPr lang="en-US" altLang="en-US"/>
          </a:p>
        </p:txBody>
      </p:sp>
    </p:spTree>
    <p:extLst>
      <p:ext uri="{BB962C8B-B14F-4D97-AF65-F5344CB8AC3E}">
        <p14:creationId xmlns:p14="http://schemas.microsoft.com/office/powerpoint/2010/main" val="33604970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#4</a:t>
            </a:r>
          </a:p>
        </p:txBody>
      </p:sp>
      <p:sp>
        <p:nvSpPr>
          <p:cNvPr id="2" name="Rectangle 1">
            <a:extLst>
              <a:ext uri="{FF2B5EF4-FFF2-40B4-BE49-F238E27FC236}">
                <a16:creationId xmlns:a16="http://schemas.microsoft.com/office/drawing/2014/main" id="{DECAA062-71BD-4DCF-BA4B-9702A980537B}"/>
              </a:ext>
            </a:extLst>
          </p:cNvPr>
          <p:cNvSpPr/>
          <p:nvPr/>
        </p:nvSpPr>
        <p:spPr>
          <a:xfrm>
            <a:off x="1607275" y="2077526"/>
            <a:ext cx="10026650" cy="38164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Note – </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32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Jones the DP is now playing offense (using their bat) and defense (using Thomas’ mitt)</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altLang="en-US" sz="32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32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Thomas still bats in the 3</a:t>
            </a:r>
            <a:r>
              <a:rPr kumimoji="0" lang="en-US" altLang="en-US" sz="3200" b="0" i="0" u="none" strike="noStrike" kern="1200" cap="none" spc="0" normalizeH="0" baseline="30000" noProof="0" dirty="0">
                <a:ln>
                  <a:noFill/>
                </a:ln>
                <a:solidFill>
                  <a:srgbClr val="414B56"/>
                </a:solidFill>
                <a:effectLst/>
                <a:uLnTx/>
                <a:uFillTx/>
                <a:latin typeface="Calibri"/>
                <a:ea typeface="+mn-ea"/>
                <a:cs typeface="Times New Roman" panose="02020603050405020304" pitchFamily="18" charset="0"/>
              </a:rPr>
              <a:t>rd</a:t>
            </a:r>
            <a:r>
              <a:rPr kumimoji="0" lang="en-US" altLang="en-US" sz="32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 position in the lineup is playing offense only (still using their bat) and has NOT left the game</a:t>
            </a:r>
          </a:p>
          <a:p>
            <a:pPr marL="0" marR="0" lvl="0" indent="0" algn="l" defTabSz="914400" rtl="0" eaLnBrk="0" fontAlgn="base" latinLnBrk="0" hangingPunct="0">
              <a:lnSpc>
                <a:spcPct val="100000"/>
              </a:lnSpc>
              <a:spcBef>
                <a:spcPct val="0"/>
              </a:spcBef>
              <a:spcAft>
                <a:spcPct val="0"/>
              </a:spcAft>
              <a:buClrTx/>
              <a:buSzTx/>
              <a:buFontTx/>
              <a:buNone/>
              <a:tabLst>
                <a:tab pos="233363" algn="l"/>
              </a:tabLst>
              <a:defRPr/>
            </a:pPr>
            <a:endParaRPr kumimoji="0" lang="en-US" altLang="en-US" sz="1800" b="0" i="0" u="none" strike="noStrike" kern="1200" cap="none" spc="0" normalizeH="0" baseline="0" noProof="0" dirty="0">
              <a:ln>
                <a:noFill/>
              </a:ln>
              <a:solidFill>
                <a:srgbClr val="414B56"/>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0913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#5</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554545"/>
          </a:xfrm>
          <a:prstGeom prst="rect">
            <a:avLst/>
          </a:prstGeom>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32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In the next inning, the defensive coach asks for time to make another change</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altLang="en-US" sz="32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32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“Thomas is going back to playing center field, Jones will play defense in right field for Green”</a:t>
            </a:r>
            <a:r>
              <a:rPr kumimoji="0" lang="en-US" altLang="en-US" sz="3200" b="0" i="0" u="none" strike="noStrike" kern="1200" cap="none" spc="0" normalizeH="0" baseline="0" noProof="0" dirty="0">
                <a:ln>
                  <a:noFill/>
                </a:ln>
                <a:solidFill>
                  <a:srgbClr val="414B56"/>
                </a:solidFill>
                <a:effectLst/>
                <a:uLnTx/>
                <a:uFillTx/>
                <a:latin typeface="Calibri"/>
                <a:ea typeface="+mn-ea"/>
                <a:cs typeface="Arial" panose="020B0604020202020204" pitchFamily="34" charset="0"/>
              </a:rPr>
              <a:t>  </a:t>
            </a:r>
          </a:p>
        </p:txBody>
      </p:sp>
    </p:spTree>
    <p:extLst>
      <p:ext uri="{BB962C8B-B14F-4D97-AF65-F5344CB8AC3E}">
        <p14:creationId xmlns:p14="http://schemas.microsoft.com/office/powerpoint/2010/main" val="276895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57DED495-B608-410E-9925-E5115C793C9A}"/>
              </a:ext>
            </a:extLst>
          </p:cNvPr>
          <p:cNvSpPr>
            <a:spLocks noGrp="1" noChangeArrowheads="1"/>
          </p:cNvSpPr>
          <p:nvPr>
            <p:ph type="title"/>
          </p:nvPr>
        </p:nvSpPr>
        <p:spPr/>
        <p:txBody>
          <a:bodyPr/>
          <a:lstStyle/>
          <a:p>
            <a:pPr eaLnBrk="1" hangingPunct="1"/>
            <a:br>
              <a:rPr lang="en-US" altLang="en-US" sz="4000" dirty="0">
                <a:cs typeface="Times New Roman" panose="02020603050405020304" pitchFamily="18" charset="0"/>
              </a:rPr>
            </a:br>
            <a:r>
              <a:rPr lang="en-US" altLang="en-US" sz="4000" dirty="0">
                <a:cs typeface="Times New Roman" panose="02020603050405020304" pitchFamily="18" charset="0"/>
              </a:rPr>
              <a:t>SAMPLE EXERCISE #5</a:t>
            </a:r>
            <a:br>
              <a:rPr lang="en-US" altLang="en-US" sz="4000" dirty="0">
                <a:cs typeface="Times New Roman" panose="02020603050405020304" pitchFamily="18" charset="0"/>
              </a:rPr>
            </a:br>
            <a:endParaRPr lang="en-US" altLang="en-US" sz="4000" dirty="0">
              <a:cs typeface="Times New Roman" panose="02020603050405020304" pitchFamily="18" charset="0"/>
            </a:endParaRPr>
          </a:p>
        </p:txBody>
      </p:sp>
      <p:sp>
        <p:nvSpPr>
          <p:cNvPr id="40965" name="Text Box 6">
            <a:extLst>
              <a:ext uri="{FF2B5EF4-FFF2-40B4-BE49-F238E27FC236}">
                <a16:creationId xmlns:a16="http://schemas.microsoft.com/office/drawing/2014/main"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FCBF814-88E5-4CA2-8842-105424DB60C3}"/>
              </a:ext>
            </a:extLst>
          </p:cNvPr>
          <p:cNvPicPr>
            <a:picLocks noChangeAspect="1"/>
          </p:cNvPicPr>
          <p:nvPr/>
        </p:nvPicPr>
        <p:blipFill>
          <a:blip r:embed="rId3"/>
          <a:stretch>
            <a:fillRect/>
          </a:stretch>
        </p:blipFill>
        <p:spPr>
          <a:xfrm>
            <a:off x="7804150" y="442912"/>
            <a:ext cx="3657600" cy="6086475"/>
          </a:xfrm>
          <a:prstGeom prst="rect">
            <a:avLst/>
          </a:prstGeom>
        </p:spPr>
      </p:pic>
      <p:sp>
        <p:nvSpPr>
          <p:cNvPr id="16" name="Text Box 18">
            <a:extLst>
              <a:ext uri="{FF2B5EF4-FFF2-40B4-BE49-F238E27FC236}">
                <a16:creationId xmlns:a16="http://schemas.microsoft.com/office/drawing/2014/main" id="{E7093F44-503E-4C9B-8250-56B9456E4EA2}"/>
              </a:ext>
            </a:extLst>
          </p:cNvPr>
          <p:cNvSpPr txBox="1">
            <a:spLocks noChangeArrowheads="1"/>
          </p:cNvSpPr>
          <p:nvPr/>
        </p:nvSpPr>
        <p:spPr bwMode="auto">
          <a:xfrm>
            <a:off x="9307326" y="2096854"/>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Smith</a:t>
            </a:r>
          </a:p>
        </p:txBody>
      </p:sp>
      <p:sp>
        <p:nvSpPr>
          <p:cNvPr id="17" name="Text Box 17">
            <a:extLst>
              <a:ext uri="{FF2B5EF4-FFF2-40B4-BE49-F238E27FC236}">
                <a16:creationId xmlns:a16="http://schemas.microsoft.com/office/drawing/2014/main" id="{BC3CE9FB-75D3-486E-9AF7-7E9540EA7E60}"/>
              </a:ext>
            </a:extLst>
          </p:cNvPr>
          <p:cNvSpPr txBox="1">
            <a:spLocks noChangeArrowheads="1"/>
          </p:cNvSpPr>
          <p:nvPr/>
        </p:nvSpPr>
        <p:spPr bwMode="auto">
          <a:xfrm>
            <a:off x="7935800" y="209685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6</a:t>
            </a:r>
          </a:p>
        </p:txBody>
      </p:sp>
      <p:sp>
        <p:nvSpPr>
          <p:cNvPr id="18" name="Text Box 17">
            <a:extLst>
              <a:ext uri="{FF2B5EF4-FFF2-40B4-BE49-F238E27FC236}">
                <a16:creationId xmlns:a16="http://schemas.microsoft.com/office/drawing/2014/main" id="{57581873-31B3-4F56-86CC-98D92DFF5D5E}"/>
              </a:ext>
            </a:extLst>
          </p:cNvPr>
          <p:cNvSpPr txBox="1">
            <a:spLocks noChangeArrowheads="1"/>
          </p:cNvSpPr>
          <p:nvPr/>
        </p:nvSpPr>
        <p:spPr bwMode="auto">
          <a:xfrm>
            <a:off x="10963593" y="2096854"/>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DP</a:t>
            </a:r>
          </a:p>
        </p:txBody>
      </p:sp>
      <p:sp>
        <p:nvSpPr>
          <p:cNvPr id="19" name="Freeform 18">
            <a:extLst>
              <a:ext uri="{FF2B5EF4-FFF2-40B4-BE49-F238E27FC236}">
                <a16:creationId xmlns:a16="http://schemas.microsoft.com/office/drawing/2014/main" id="{118577DE-8631-4281-B517-04B5A32D9BE0}"/>
              </a:ext>
            </a:extLst>
          </p:cNvPr>
          <p:cNvSpPr>
            <a:spLocks/>
          </p:cNvSpPr>
          <p:nvPr/>
        </p:nvSpPr>
        <p:spPr bwMode="auto">
          <a:xfrm>
            <a:off x="10201199" y="2019719"/>
            <a:ext cx="261938" cy="250203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20" name="Freeform 20">
            <a:extLst>
              <a:ext uri="{FF2B5EF4-FFF2-40B4-BE49-F238E27FC236}">
                <a16:creationId xmlns:a16="http://schemas.microsoft.com/office/drawing/2014/main" id="{759A0630-B742-4366-8F57-F62DAB1B0836}"/>
              </a:ext>
            </a:extLst>
          </p:cNvPr>
          <p:cNvSpPr>
            <a:spLocks/>
          </p:cNvSpPr>
          <p:nvPr/>
        </p:nvSpPr>
        <p:spPr bwMode="auto">
          <a:xfrm>
            <a:off x="7935800" y="5580203"/>
            <a:ext cx="2057400" cy="46037"/>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pic>
        <p:nvPicPr>
          <p:cNvPr id="21" name="Picture 20">
            <a:extLst>
              <a:ext uri="{FF2B5EF4-FFF2-40B4-BE49-F238E27FC236}">
                <a16:creationId xmlns:a16="http://schemas.microsoft.com/office/drawing/2014/main" id="{13882201-64B5-4863-81B5-1E8B8E62A8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V="1">
            <a:off x="6495443" y="2096854"/>
            <a:ext cx="1278383" cy="70990"/>
          </a:xfrm>
          <a:prstGeom prst="rect">
            <a:avLst/>
          </a:prstGeom>
        </p:spPr>
      </p:pic>
      <p:pic>
        <p:nvPicPr>
          <p:cNvPr id="22" name="Picture 21" descr="A picture containing baseball, game, cup&#10;&#10;Description automatically generated">
            <a:extLst>
              <a:ext uri="{FF2B5EF4-FFF2-40B4-BE49-F238E27FC236}">
                <a16:creationId xmlns:a16="http://schemas.microsoft.com/office/drawing/2014/main" id="{F206EDF6-3F87-4A5C-B2FB-638B7784C11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14" name="Freeform 20">
            <a:extLst>
              <a:ext uri="{FF2B5EF4-FFF2-40B4-BE49-F238E27FC236}">
                <a16:creationId xmlns:a16="http://schemas.microsoft.com/office/drawing/2014/main" id="{A6283B5D-E818-4E6B-83F8-B6753B76C0F3}"/>
              </a:ext>
            </a:extLst>
          </p:cNvPr>
          <p:cNvSpPr>
            <a:spLocks/>
          </p:cNvSpPr>
          <p:nvPr/>
        </p:nvSpPr>
        <p:spPr bwMode="auto">
          <a:xfrm flipV="1">
            <a:off x="7910421" y="217980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23" name="Freeform 20">
            <a:extLst>
              <a:ext uri="{FF2B5EF4-FFF2-40B4-BE49-F238E27FC236}">
                <a16:creationId xmlns:a16="http://schemas.microsoft.com/office/drawing/2014/main" id="{AF710304-A304-45D9-BD97-2669CC06A3E6}"/>
              </a:ext>
            </a:extLst>
          </p:cNvPr>
          <p:cNvSpPr>
            <a:spLocks/>
          </p:cNvSpPr>
          <p:nvPr/>
        </p:nvSpPr>
        <p:spPr bwMode="auto">
          <a:xfrm flipV="1">
            <a:off x="9170067" y="219709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24" name="Oval 23">
            <a:extLst>
              <a:ext uri="{FF2B5EF4-FFF2-40B4-BE49-F238E27FC236}">
                <a16:creationId xmlns:a16="http://schemas.microsoft.com/office/drawing/2014/main" id="{C0B2AB1A-A2F5-452F-83D7-5C46969F0DF0}"/>
              </a:ext>
            </a:extLst>
          </p:cNvPr>
          <p:cNvSpPr>
            <a:spLocks noChangeArrowheads="1"/>
          </p:cNvSpPr>
          <p:nvPr/>
        </p:nvSpPr>
        <p:spPr bwMode="auto">
          <a:xfrm>
            <a:off x="9184615" y="1944391"/>
            <a:ext cx="783534" cy="205878"/>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414B56"/>
              </a:solidFill>
              <a:effectLst/>
              <a:uLnTx/>
              <a:uFillTx/>
              <a:latin typeface="Times" panose="02020603050405020304" pitchFamily="18" charset="0"/>
              <a:ea typeface="+mn-ea"/>
              <a:cs typeface="Arial" panose="020B0604020202020204" pitchFamily="34" charset="0"/>
            </a:endParaRPr>
          </a:p>
        </p:txBody>
      </p:sp>
      <p:sp>
        <p:nvSpPr>
          <p:cNvPr id="25" name="Oval 24">
            <a:extLst>
              <a:ext uri="{FF2B5EF4-FFF2-40B4-BE49-F238E27FC236}">
                <a16:creationId xmlns:a16="http://schemas.microsoft.com/office/drawing/2014/main" id="{44D908FF-BCE4-43CA-80AB-0E85FF7F42D1}"/>
              </a:ext>
            </a:extLst>
          </p:cNvPr>
          <p:cNvSpPr>
            <a:spLocks noChangeArrowheads="1"/>
          </p:cNvSpPr>
          <p:nvPr/>
        </p:nvSpPr>
        <p:spPr bwMode="auto">
          <a:xfrm>
            <a:off x="7860507" y="1917700"/>
            <a:ext cx="388144" cy="262103"/>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414B56"/>
              </a:solidFill>
              <a:effectLst/>
              <a:uLnTx/>
              <a:uFillTx/>
              <a:latin typeface="Times" panose="02020603050405020304" pitchFamily="18" charset="0"/>
              <a:ea typeface="+mn-ea"/>
              <a:cs typeface="Arial" panose="020B0604020202020204" pitchFamily="34" charset="0"/>
            </a:endParaRPr>
          </a:p>
        </p:txBody>
      </p:sp>
      <p:pic>
        <p:nvPicPr>
          <p:cNvPr id="26" name="Picture 25">
            <a:extLst>
              <a:ext uri="{FF2B5EF4-FFF2-40B4-BE49-F238E27FC236}">
                <a16:creationId xmlns:a16="http://schemas.microsoft.com/office/drawing/2014/main" id="{7BDFC0CA-DFCA-4125-913C-106E005505C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756708" y="1556027"/>
            <a:ext cx="1076503" cy="164024"/>
          </a:xfrm>
          <a:prstGeom prst="rect">
            <a:avLst/>
          </a:prstGeom>
        </p:spPr>
      </p:pic>
      <p:pic>
        <p:nvPicPr>
          <p:cNvPr id="27" name="Picture 26" descr="A drawing of a face&#10;&#10;Description automatically generated">
            <a:extLst>
              <a:ext uri="{FF2B5EF4-FFF2-40B4-BE49-F238E27FC236}">
                <a16:creationId xmlns:a16="http://schemas.microsoft.com/office/drawing/2014/main" id="{0EF33B51-E0D1-44A2-B056-3F6A86022D3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077600" y="1882951"/>
            <a:ext cx="407499" cy="503105"/>
          </a:xfrm>
          <a:prstGeom prst="rect">
            <a:avLst/>
          </a:prstGeom>
        </p:spPr>
      </p:pic>
      <p:sp>
        <p:nvSpPr>
          <p:cNvPr id="28" name="Freeform 20">
            <a:extLst>
              <a:ext uri="{FF2B5EF4-FFF2-40B4-BE49-F238E27FC236}">
                <a16:creationId xmlns:a16="http://schemas.microsoft.com/office/drawing/2014/main" id="{3138F06A-58DB-49E7-8D2D-7CD887ED12B2}"/>
              </a:ext>
            </a:extLst>
          </p:cNvPr>
          <p:cNvSpPr>
            <a:spLocks/>
          </p:cNvSpPr>
          <p:nvPr/>
        </p:nvSpPr>
        <p:spPr bwMode="auto">
          <a:xfrm flipV="1">
            <a:off x="11004028" y="1568982"/>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29" name="Text Box 17">
            <a:extLst>
              <a:ext uri="{FF2B5EF4-FFF2-40B4-BE49-F238E27FC236}">
                <a16:creationId xmlns:a16="http://schemas.microsoft.com/office/drawing/2014/main" id="{B54F5A0A-1759-4129-B5A4-0C5A05DF2865}"/>
              </a:ext>
            </a:extLst>
          </p:cNvPr>
          <p:cNvSpPr txBox="1">
            <a:spLocks noChangeArrowheads="1"/>
          </p:cNvSpPr>
          <p:nvPr/>
        </p:nvSpPr>
        <p:spPr bwMode="auto">
          <a:xfrm>
            <a:off x="10658429" y="1893745"/>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8</a:t>
            </a:r>
          </a:p>
        </p:txBody>
      </p:sp>
      <p:sp>
        <p:nvSpPr>
          <p:cNvPr id="31" name="Rectangle 3">
            <a:extLst>
              <a:ext uri="{FF2B5EF4-FFF2-40B4-BE49-F238E27FC236}">
                <a16:creationId xmlns:a16="http://schemas.microsoft.com/office/drawing/2014/main" id="{2F973437-D837-4E65-9214-E1612D4B17A6}"/>
              </a:ext>
            </a:extLst>
          </p:cNvPr>
          <p:cNvSpPr txBox="1">
            <a:spLocks noChangeArrowheads="1"/>
          </p:cNvSpPr>
          <p:nvPr/>
        </p:nvSpPr>
        <p:spPr bwMode="auto">
          <a:xfrm>
            <a:off x="1016639" y="2218615"/>
            <a:ext cx="5317408"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4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Thomas goes back to center field</a:t>
            </a:r>
          </a:p>
          <a:p>
            <a:pPr marL="34290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endParaRPr>
          </a:p>
          <a:p>
            <a:pPr marL="34290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Jones (DP) to play defense in right field for Green (FLEX)</a:t>
            </a:r>
          </a:p>
          <a:p>
            <a:pPr marL="34290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endParaRPr>
          </a:p>
          <a:p>
            <a:pPr marL="34290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endParaRPr>
          </a:p>
        </p:txBody>
      </p:sp>
      <p:sp>
        <p:nvSpPr>
          <p:cNvPr id="32" name="Text Box 17">
            <a:extLst>
              <a:ext uri="{FF2B5EF4-FFF2-40B4-BE49-F238E27FC236}">
                <a16:creationId xmlns:a16="http://schemas.microsoft.com/office/drawing/2014/main" id="{38AE7D14-AD7D-4EBF-853F-28FDDD755077}"/>
              </a:ext>
            </a:extLst>
          </p:cNvPr>
          <p:cNvSpPr txBox="1">
            <a:spLocks noChangeArrowheads="1"/>
          </p:cNvSpPr>
          <p:nvPr/>
        </p:nvSpPr>
        <p:spPr bwMode="auto">
          <a:xfrm>
            <a:off x="11230464" y="1499538"/>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8</a:t>
            </a:r>
          </a:p>
        </p:txBody>
      </p:sp>
      <p:sp>
        <p:nvSpPr>
          <p:cNvPr id="33" name="Freeform 20">
            <a:extLst>
              <a:ext uri="{FF2B5EF4-FFF2-40B4-BE49-F238E27FC236}">
                <a16:creationId xmlns:a16="http://schemas.microsoft.com/office/drawing/2014/main" id="{6644AF26-6106-4C79-B000-A78FC8E7CA28}"/>
              </a:ext>
            </a:extLst>
          </p:cNvPr>
          <p:cNvSpPr>
            <a:spLocks/>
          </p:cNvSpPr>
          <p:nvPr/>
        </p:nvSpPr>
        <p:spPr bwMode="auto">
          <a:xfrm flipV="1">
            <a:off x="7936614" y="4482470"/>
            <a:ext cx="226311"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34" name="Freeform 20">
            <a:extLst>
              <a:ext uri="{FF2B5EF4-FFF2-40B4-BE49-F238E27FC236}">
                <a16:creationId xmlns:a16="http://schemas.microsoft.com/office/drawing/2014/main" id="{5633DED7-4C42-4356-A287-3D286A71637A}"/>
              </a:ext>
            </a:extLst>
          </p:cNvPr>
          <p:cNvSpPr>
            <a:spLocks/>
          </p:cNvSpPr>
          <p:nvPr/>
        </p:nvSpPr>
        <p:spPr bwMode="auto">
          <a:xfrm flipV="1">
            <a:off x="8948611" y="4468811"/>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35" name="Freeform 20">
            <a:extLst>
              <a:ext uri="{FF2B5EF4-FFF2-40B4-BE49-F238E27FC236}">
                <a16:creationId xmlns:a16="http://schemas.microsoft.com/office/drawing/2014/main" id="{72B238D6-9770-45F6-8B1F-5B84CE0C533C}"/>
              </a:ext>
            </a:extLst>
          </p:cNvPr>
          <p:cNvSpPr>
            <a:spLocks/>
          </p:cNvSpPr>
          <p:nvPr/>
        </p:nvSpPr>
        <p:spPr bwMode="auto">
          <a:xfrm flipV="1">
            <a:off x="10729913" y="1976438"/>
            <a:ext cx="116524" cy="120416"/>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
        <p:nvSpPr>
          <p:cNvPr id="36" name="Text Box 17">
            <a:extLst>
              <a:ext uri="{FF2B5EF4-FFF2-40B4-BE49-F238E27FC236}">
                <a16:creationId xmlns:a16="http://schemas.microsoft.com/office/drawing/2014/main" id="{BB74FFA3-D0AD-434B-AD82-3F3E9247AFE4}"/>
              </a:ext>
            </a:extLst>
          </p:cNvPr>
          <p:cNvSpPr txBox="1">
            <a:spLocks noChangeArrowheads="1"/>
          </p:cNvSpPr>
          <p:nvPr/>
        </p:nvSpPr>
        <p:spPr bwMode="auto">
          <a:xfrm>
            <a:off x="10526565" y="1893744"/>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Arial" panose="020B0604020202020204" pitchFamily="34" charset="0"/>
              </a:rPr>
              <a:t>9</a:t>
            </a:r>
          </a:p>
        </p:txBody>
      </p:sp>
      <p:sp>
        <p:nvSpPr>
          <p:cNvPr id="37" name="Freeform 20">
            <a:extLst>
              <a:ext uri="{FF2B5EF4-FFF2-40B4-BE49-F238E27FC236}">
                <a16:creationId xmlns:a16="http://schemas.microsoft.com/office/drawing/2014/main" id="{4E88A194-31B2-4983-8401-697865ADBF4B}"/>
              </a:ext>
            </a:extLst>
          </p:cNvPr>
          <p:cNvSpPr>
            <a:spLocks/>
          </p:cNvSpPr>
          <p:nvPr/>
        </p:nvSpPr>
        <p:spPr bwMode="auto">
          <a:xfrm flipV="1">
            <a:off x="11051195" y="4480370"/>
            <a:ext cx="226311"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14B5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328322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
                                            <p:txEl>
                                              <p:pRg st="0" end="0"/>
                                            </p:txEl>
                                          </p:spTgt>
                                        </p:tgtEl>
                                        <p:attrNameLst>
                                          <p:attrName>style.visibility</p:attrName>
                                        </p:attrNameLst>
                                      </p:cBhvr>
                                      <p:to>
                                        <p:strVal val="visible"/>
                                      </p:to>
                                    </p:set>
                                  </p:childTnLst>
                                </p:cTn>
                              </p:par>
                              <p:par>
                                <p:cTn id="7" presetID="42" presetClass="path" presetSubtype="0" accel="50000" decel="50000" fill="hold" nodeType="withEffect">
                                  <p:stCondLst>
                                    <p:cond delay="500"/>
                                  </p:stCondLst>
                                  <p:childTnLst>
                                    <p:animMotion origin="layout" path="M -4.16667E-6 -1.11111E-6 L 0.01771 -0.07222 " pathEditMode="relative" rAng="0" ptsTypes="AA">
                                      <p:cBhvr>
                                        <p:cTn id="8" dur="2000" fill="hold"/>
                                        <p:tgtEl>
                                          <p:spTgt spid="27"/>
                                        </p:tgtEl>
                                        <p:attrNameLst>
                                          <p:attrName>ppt_x</p:attrName>
                                          <p:attrName>ppt_y</p:attrName>
                                        </p:attrNameLst>
                                      </p:cBhvr>
                                      <p:rCtr x="885" y="-3611"/>
                                    </p:animMotion>
                                  </p:childTnLst>
                                </p:cTn>
                              </p:par>
                              <p:par>
                                <p:cTn id="9" presetID="1" presetClass="entr" presetSubtype="0" fill="hold" grpId="0" nodeType="withEffect">
                                  <p:stCondLst>
                                    <p:cond delay="500"/>
                                  </p:stCondLst>
                                  <p:childTnLst>
                                    <p:set>
                                      <p:cBhvr>
                                        <p:cTn id="10" dur="1" fill="hold">
                                          <p:stCondLst>
                                            <p:cond delay="0"/>
                                          </p:stCondLst>
                                        </p:cTn>
                                        <p:tgtEl>
                                          <p:spTgt spid="32"/>
                                        </p:tgtEl>
                                        <p:attrNameLst>
                                          <p:attrName>style.visibility</p:attrName>
                                        </p:attrNameLst>
                                      </p:cBhvr>
                                      <p:to>
                                        <p:strVal val="visible"/>
                                      </p:to>
                                    </p:set>
                                  </p:childTnLst>
                                </p:cTn>
                              </p:par>
                              <p:par>
                                <p:cTn id="11" presetID="22" presetClass="entr" presetSubtype="8" fill="hold" nodeType="withEffect">
                                  <p:stCondLst>
                                    <p:cond delay="50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1">
                                            <p:txEl>
                                              <p:pRg st="2" end="2"/>
                                            </p:txEl>
                                          </p:spTgt>
                                        </p:tgtEl>
                                        <p:attrNameLst>
                                          <p:attrName>style.visibility</p:attrName>
                                        </p:attrNameLst>
                                      </p:cBhvr>
                                      <p:to>
                                        <p:strVal val="visible"/>
                                      </p:to>
                                    </p:set>
                                  </p:childTnLst>
                                </p:cTn>
                              </p:par>
                              <p:par>
                                <p:cTn id="18" presetID="42" presetClass="path" presetSubtype="0" accel="50000" decel="50000" fill="hold" nodeType="withEffect">
                                  <p:stCondLst>
                                    <p:cond delay="0"/>
                                  </p:stCondLst>
                                  <p:childTnLst>
                                    <p:animMotion origin="layout" path="M 6.25E-7 7.40741E-7 L -0.1095 -0.34815 " pathEditMode="relative" rAng="0" ptsTypes="AA">
                                      <p:cBhvr>
                                        <p:cTn id="19" dur="2000" fill="hold"/>
                                        <p:tgtEl>
                                          <p:spTgt spid="22"/>
                                        </p:tgtEl>
                                        <p:attrNameLst>
                                          <p:attrName>ppt_x</p:attrName>
                                          <p:attrName>ppt_y</p:attrName>
                                        </p:attrNameLst>
                                      </p:cBhvr>
                                      <p:rCtr x="-5391" y="-17292"/>
                                    </p:animMotion>
                                  </p:childTnLst>
                                </p:cTn>
                              </p:par>
                              <p:par>
                                <p:cTn id="20" presetID="22" presetClass="entr" presetSubtype="8" fill="hold" nodeType="withEffect">
                                  <p:stCondLst>
                                    <p:cond delay="80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par>
                                <p:cTn id="23" presetID="22" presetClass="entr" presetSubtype="8" fill="hold" nodeType="withEffect">
                                  <p:stCondLst>
                                    <p:cond delay="80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nodeType="withEffect">
                                  <p:stCondLst>
                                    <p:cond delay="80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par>
                                <p:cTn id="29" presetID="1" presetClass="entr" presetSubtype="0" fill="hold" grpId="0" nodeType="withEffect">
                                  <p:stCondLst>
                                    <p:cond delay="50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autoUpdateAnimBg="0"/>
      <p:bldP spid="32" grpId="0" uiExpand="1"/>
      <p:bldP spid="36" grpId="0" uiExpan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Sample exercise #5</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637919"/>
          </a:xfrm>
          <a:prstGeom prst="rect">
            <a:avLst/>
          </a:prstGeom>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Note – </a:t>
            </a:r>
          </a:p>
          <a:p>
            <a:pPr marL="571500" marR="0" lvl="0" indent="-571500" algn="l" defTabSz="914400" rtl="0" eaLnBrk="0" fontAlgn="base" latinLnBrk="0" hangingPunct="0">
              <a:lnSpc>
                <a:spcPct val="90000"/>
              </a:lnSpc>
              <a:spcBef>
                <a:spcPct val="0"/>
              </a:spcBef>
              <a:spcAft>
                <a:spcPct val="0"/>
              </a:spcAft>
              <a:buClrTx/>
              <a:buSzTx/>
              <a:buFont typeface="Wingdings" panose="05000000000000000000" pitchFamily="2" charset="2"/>
              <a:buChar char="§"/>
              <a:tabLst/>
              <a:defRPr/>
            </a:pPr>
            <a:r>
              <a:rPr kumimoji="0" lang="en-US" altLang="en-US" sz="3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Jones (DP) is still playing offense and defense (now using the FLEX’s mitt)</a:t>
            </a:r>
          </a:p>
          <a:p>
            <a:pPr marL="571500" marR="0" lvl="0" indent="-571500" algn="l" defTabSz="914400" rtl="0" eaLnBrk="0" fontAlgn="base" latinLnBrk="0" hangingPunct="0">
              <a:lnSpc>
                <a:spcPct val="90000"/>
              </a:lnSpc>
              <a:spcBef>
                <a:spcPct val="0"/>
              </a:spcBef>
              <a:spcAft>
                <a:spcPct val="0"/>
              </a:spcAft>
              <a:buClrTx/>
              <a:buSzTx/>
              <a:buFont typeface="Wingdings" panose="05000000000000000000" pitchFamily="2" charset="2"/>
              <a:buChar char="§"/>
              <a:tabLst/>
              <a:defRPr/>
            </a:pPr>
            <a:endParaRPr kumimoji="0" lang="en-US" altLang="en-US" sz="3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endParaRPr>
          </a:p>
          <a:p>
            <a:pPr marL="571500" marR="0" lvl="0" indent="-571500" algn="l" defTabSz="914400" rtl="0" eaLnBrk="0" fontAlgn="base" latinLnBrk="0" hangingPunct="0">
              <a:lnSpc>
                <a:spcPct val="90000"/>
              </a:lnSpc>
              <a:spcBef>
                <a:spcPct val="0"/>
              </a:spcBef>
              <a:spcAft>
                <a:spcPct val="0"/>
              </a:spcAft>
              <a:buClrTx/>
              <a:buSzTx/>
              <a:buFont typeface="Wingdings" panose="05000000000000000000" pitchFamily="2" charset="2"/>
              <a:buChar char="§"/>
              <a:tabLst/>
              <a:defRPr/>
            </a:pPr>
            <a:r>
              <a:rPr kumimoji="0" lang="en-US" altLang="en-US" sz="3600" b="0" i="0" u="none" strike="noStrike" kern="1200" cap="none" spc="0" normalizeH="0" baseline="0" noProof="0" dirty="0">
                <a:ln>
                  <a:noFill/>
                </a:ln>
                <a:solidFill>
                  <a:srgbClr val="414B56"/>
                </a:solidFill>
                <a:effectLst/>
                <a:uLnTx/>
                <a:uFillTx/>
                <a:latin typeface="Calibri"/>
                <a:ea typeface="+mn-ea"/>
                <a:cs typeface="Times New Roman" panose="02020603050405020304" pitchFamily="18" charset="0"/>
              </a:rPr>
              <a:t>Green (FLEX) has left the game (still has a re-entry) since she is not playing defense (no longer using their mitt)</a:t>
            </a:r>
          </a:p>
        </p:txBody>
      </p:sp>
    </p:spTree>
    <p:extLst>
      <p:ext uri="{BB962C8B-B14F-4D97-AF65-F5344CB8AC3E}">
        <p14:creationId xmlns:p14="http://schemas.microsoft.com/office/powerpoint/2010/main" val="300536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dirty="0"/>
              <a:t>National Federation of State High School Associations</a:t>
            </a:r>
            <a:br>
              <a:rPr lang="en-US" altLang="en-US" dirty="0"/>
            </a:br>
            <a:r>
              <a:rPr lang="en-US" altLang="en-US" dirty="0"/>
              <a:t>PO Box 690 | Indianapolis, IN 46206</a:t>
            </a:r>
            <a:br>
              <a:rPr lang="en-US" altLang="en-US" dirty="0"/>
            </a:br>
            <a:r>
              <a:rPr lang="en-US" altLang="en-US" dirty="0"/>
              <a:t>Phone: 317-972-6900</a:t>
            </a:r>
            <a:br>
              <a:rPr lang="en-US" altLang="en-US" dirty="0"/>
            </a:br>
            <a:r>
              <a:rPr lang="en-US" altLang="en-US" i="1" dirty="0"/>
              <a:t>www.nfhs.org | www.nfhslearn.com | www.nfhsnetwork.com</a:t>
            </a:r>
          </a:p>
        </p:txBody>
      </p:sp>
      <p:sp>
        <p:nvSpPr>
          <p:cNvPr id="4" name="Footer Placeholder 3">
            <a:extLst>
              <a:ext uri="{FF2B5EF4-FFF2-40B4-BE49-F238E27FC236}">
                <a16:creationId xmlns:a16="http://schemas.microsoft.com/office/drawing/2014/main" id="{662905E0-264A-4877-81D9-8F50452BFC16}"/>
              </a:ext>
            </a:extLst>
          </p:cNvPr>
          <p:cNvSpPr>
            <a:spLocks noGrp="1"/>
          </p:cNvSpPr>
          <p:nvPr>
            <p:ph type="ftr" sz="quarter" idx="11"/>
          </p:nvPr>
        </p:nvSpPr>
        <p:spPr/>
        <p:txBody>
          <a:bodyPr/>
          <a:lstStyle/>
          <a:p>
            <a:pPr>
              <a:defRPr/>
            </a:pPr>
            <a:r>
              <a:rPr lang="en-US" dirty="0"/>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id="{EC86216C-6CA3-4DC3-B88A-DE140A2FC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CA7D-CE1E-477E-A515-EC60E62B933A}"/>
              </a:ext>
            </a:extLst>
          </p:cNvPr>
          <p:cNvSpPr>
            <a:spLocks noGrp="1"/>
          </p:cNvSpPr>
          <p:nvPr>
            <p:ph type="title"/>
          </p:nvPr>
        </p:nvSpPr>
        <p:spPr/>
        <p:txBody>
          <a:bodyPr/>
          <a:lstStyle/>
          <a:p>
            <a:pPr>
              <a:defRPr/>
            </a:pPr>
            <a:r>
              <a:rPr lang="en-US" dirty="0"/>
              <a:t>Step 2 Keep doing your job </a:t>
            </a:r>
          </a:p>
        </p:txBody>
      </p:sp>
      <p:sp>
        <p:nvSpPr>
          <p:cNvPr id="21507" name="Content Placeholder 2">
            <a:extLst>
              <a:ext uri="{FF2B5EF4-FFF2-40B4-BE49-F238E27FC236}">
                <a16:creationId xmlns:a16="http://schemas.microsoft.com/office/drawing/2014/main" id="{6ABCCFEB-262C-4707-9393-47F1189CAFF9}"/>
              </a:ext>
            </a:extLst>
          </p:cNvPr>
          <p:cNvSpPr>
            <a:spLocks noGrp="1" noChangeArrowheads="1"/>
          </p:cNvSpPr>
          <p:nvPr>
            <p:ph idx="1"/>
          </p:nvPr>
        </p:nvSpPr>
        <p:spPr>
          <a:xfrm>
            <a:off x="1083076" y="1989138"/>
            <a:ext cx="10885087" cy="4338637"/>
          </a:xfrm>
        </p:spPr>
        <p:txBody>
          <a:bodyPr/>
          <a:lstStyle/>
          <a:p>
            <a:r>
              <a:rPr lang="en-US" sz="3200" dirty="0"/>
              <a:t>DP is an offensive specialist (3-3-6a)</a:t>
            </a:r>
          </a:p>
          <a:p>
            <a:pPr lvl="1"/>
            <a:r>
              <a:rPr lang="en-US" sz="3000" dirty="0"/>
              <a:t>They keep doing their “job” by playing offense </a:t>
            </a:r>
          </a:p>
          <a:p>
            <a:pPr lvl="1"/>
            <a:r>
              <a:rPr lang="en-US" sz="3000" dirty="0">
                <a:latin typeface="+mn-lt"/>
              </a:rPr>
              <a:t>As long as the DP continues to play offense in their spot in the lineup they have not left the game (3-3-6d)</a:t>
            </a:r>
          </a:p>
          <a:p>
            <a:r>
              <a:rPr lang="en-US" sz="3200" dirty="0">
                <a:latin typeface="+mn-lt"/>
              </a:rPr>
              <a:t>FLEX is a defensive specialist (3-3-6b,e&amp;f)</a:t>
            </a:r>
          </a:p>
          <a:p>
            <a:pPr lvl="1"/>
            <a:r>
              <a:rPr lang="en-US" sz="3000" dirty="0">
                <a:latin typeface="+mn-lt"/>
              </a:rPr>
              <a:t>They keep doing their “job” by playing defense</a:t>
            </a:r>
          </a:p>
          <a:p>
            <a:pPr lvl="1"/>
            <a:r>
              <a:rPr lang="en-US" sz="3000" dirty="0"/>
              <a:t>As long as the FLEX player continues to play defense (any of the 9 defensive positions) when their team is on defense they have not left the game (3-3-6f)</a:t>
            </a:r>
            <a:endParaRPr lang="en-US" sz="3000" dirty="0">
              <a:latin typeface="+mn-lt"/>
            </a:endParaRPr>
          </a:p>
        </p:txBody>
      </p:sp>
      <p:sp>
        <p:nvSpPr>
          <p:cNvPr id="4" name="Footer Placeholder 3">
            <a:extLst>
              <a:ext uri="{FF2B5EF4-FFF2-40B4-BE49-F238E27FC236}">
                <a16:creationId xmlns:a16="http://schemas.microsoft.com/office/drawing/2014/main" id="{B83D9D80-4CAC-4163-AB25-77D2EBBC87F1}"/>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85175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6CEA0-9E84-F632-12D2-87B724825B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2433F5-AEB3-298D-A9C2-BDBE96528060}"/>
              </a:ext>
            </a:extLst>
          </p:cNvPr>
          <p:cNvSpPr>
            <a:spLocks noGrp="1"/>
          </p:cNvSpPr>
          <p:nvPr>
            <p:ph type="title"/>
          </p:nvPr>
        </p:nvSpPr>
        <p:spPr>
          <a:xfrm>
            <a:off x="963613" y="4406900"/>
            <a:ext cx="8867775" cy="1362075"/>
          </a:xfrm>
        </p:spPr>
        <p:txBody>
          <a:bodyPr/>
          <a:lstStyle/>
          <a:p>
            <a:pPr algn="ctr">
              <a:defRPr/>
            </a:pPr>
            <a:r>
              <a:rPr lang="en-US" dirty="0"/>
              <a:t>Step 3 </a:t>
            </a:r>
            <a:br>
              <a:rPr lang="en-US" dirty="0"/>
            </a:br>
            <a:br>
              <a:rPr lang="en-US" dirty="0"/>
            </a:br>
            <a:r>
              <a:rPr lang="en-US" dirty="0"/>
              <a:t>FLEX can do the DP’s JOB</a:t>
            </a:r>
          </a:p>
        </p:txBody>
      </p:sp>
      <p:sp>
        <p:nvSpPr>
          <p:cNvPr id="26627" name="Text Placeholder 5">
            <a:extLst>
              <a:ext uri="{FF2B5EF4-FFF2-40B4-BE49-F238E27FC236}">
                <a16:creationId xmlns:a16="http://schemas.microsoft.com/office/drawing/2014/main" id="{A90E7833-076F-096B-97E5-C2F326BA492F}"/>
              </a:ext>
            </a:extLst>
          </p:cNvPr>
          <p:cNvSpPr>
            <a:spLocks noGrp="1" noChangeArrowheads="1"/>
          </p:cNvSpPr>
          <p:nvPr>
            <p:ph type="body" idx="1"/>
          </p:nvPr>
        </p:nvSpPr>
        <p:spPr>
          <a:xfrm>
            <a:off x="963613" y="2906713"/>
            <a:ext cx="10363200" cy="1500187"/>
          </a:xfrm>
        </p:spPr>
        <p:txBody>
          <a:bodyPr/>
          <a:lstStyle/>
          <a:p>
            <a:endParaRPr lang="en-US" altLang="en-US"/>
          </a:p>
        </p:txBody>
      </p:sp>
    </p:spTree>
    <p:extLst>
      <p:ext uri="{BB962C8B-B14F-4D97-AF65-F5344CB8AC3E}">
        <p14:creationId xmlns:p14="http://schemas.microsoft.com/office/powerpoint/2010/main" val="167110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CA7D-CE1E-477E-A515-EC60E62B933A}"/>
              </a:ext>
            </a:extLst>
          </p:cNvPr>
          <p:cNvSpPr>
            <a:spLocks noGrp="1"/>
          </p:cNvSpPr>
          <p:nvPr>
            <p:ph type="title"/>
          </p:nvPr>
        </p:nvSpPr>
        <p:spPr/>
        <p:txBody>
          <a:bodyPr/>
          <a:lstStyle/>
          <a:p>
            <a:pPr>
              <a:defRPr/>
            </a:pPr>
            <a:r>
              <a:rPr lang="en-US" dirty="0"/>
              <a:t>Step 3 flex does </a:t>
            </a:r>
            <a:r>
              <a:rPr lang="en-US" dirty="0" err="1"/>
              <a:t>dp’s</a:t>
            </a:r>
            <a:r>
              <a:rPr lang="en-US" dirty="0"/>
              <a:t> job</a:t>
            </a:r>
          </a:p>
        </p:txBody>
      </p:sp>
      <p:sp>
        <p:nvSpPr>
          <p:cNvPr id="21507" name="Content Placeholder 2">
            <a:extLst>
              <a:ext uri="{FF2B5EF4-FFF2-40B4-BE49-F238E27FC236}">
                <a16:creationId xmlns:a16="http://schemas.microsoft.com/office/drawing/2014/main" id="{6ABCCFEB-262C-4707-9393-47F1189CAFF9}"/>
              </a:ext>
            </a:extLst>
          </p:cNvPr>
          <p:cNvSpPr>
            <a:spLocks noGrp="1" noChangeArrowheads="1"/>
          </p:cNvSpPr>
          <p:nvPr>
            <p:ph idx="1"/>
          </p:nvPr>
        </p:nvSpPr>
        <p:spPr>
          <a:xfrm>
            <a:off x="1083076" y="1989138"/>
            <a:ext cx="10885087" cy="4338637"/>
          </a:xfrm>
        </p:spPr>
        <p:txBody>
          <a:bodyPr/>
          <a:lstStyle/>
          <a:p>
            <a:r>
              <a:rPr lang="en-US" sz="2800" dirty="0"/>
              <a:t>DP actually bats for the FLEX (3-3-6b)</a:t>
            </a:r>
          </a:p>
          <a:p>
            <a:pPr lvl="1"/>
            <a:r>
              <a:rPr lang="en-US" sz="2800" dirty="0"/>
              <a:t>They split one players “jobs” into two positions</a:t>
            </a:r>
          </a:p>
          <a:p>
            <a:r>
              <a:rPr lang="en-US" sz="2800" dirty="0"/>
              <a:t>This ties DP and FLEX together on offense</a:t>
            </a:r>
          </a:p>
          <a:p>
            <a:r>
              <a:rPr lang="en-US" sz="2800" dirty="0"/>
              <a:t>If the FLEX bats or runs they must do so in the DP’s position in the lineup (3-3-6d&amp;g)</a:t>
            </a:r>
          </a:p>
          <a:p>
            <a:pPr lvl="1"/>
            <a:r>
              <a:rPr lang="en-US" sz="2800" dirty="0"/>
              <a:t>If this happens the DP has left the game (9 active players)</a:t>
            </a:r>
          </a:p>
          <a:p>
            <a:pPr lvl="2"/>
            <a:r>
              <a:rPr lang="en-US" sz="2400" dirty="0"/>
              <a:t>Position is still available for starting DP to reenter or legal sub to enter</a:t>
            </a:r>
          </a:p>
          <a:p>
            <a:r>
              <a:rPr lang="en-US" sz="2800" dirty="0"/>
              <a:t>If the FLEX bats in any other position in the lineup it is an illegal substitute (3-3-6g)</a:t>
            </a:r>
          </a:p>
        </p:txBody>
      </p:sp>
      <p:sp>
        <p:nvSpPr>
          <p:cNvPr id="4" name="Footer Placeholder 3">
            <a:extLst>
              <a:ext uri="{FF2B5EF4-FFF2-40B4-BE49-F238E27FC236}">
                <a16:creationId xmlns:a16="http://schemas.microsoft.com/office/drawing/2014/main" id="{B83D9D80-4CAC-4163-AB25-77D2EBBC87F1}"/>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54044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CA7D-CE1E-477E-A515-EC60E62B933A}"/>
              </a:ext>
            </a:extLst>
          </p:cNvPr>
          <p:cNvSpPr>
            <a:spLocks noGrp="1"/>
          </p:cNvSpPr>
          <p:nvPr>
            <p:ph type="title"/>
          </p:nvPr>
        </p:nvSpPr>
        <p:spPr/>
        <p:txBody>
          <a:bodyPr/>
          <a:lstStyle/>
          <a:p>
            <a:pPr>
              <a:defRPr/>
            </a:pPr>
            <a:r>
              <a:rPr lang="en-US" dirty="0"/>
              <a:t>Why would </a:t>
            </a:r>
            <a:r>
              <a:rPr lang="en-US" dirty="0" err="1"/>
              <a:t>FLex</a:t>
            </a:r>
            <a:r>
              <a:rPr lang="en-US" dirty="0"/>
              <a:t> Do </a:t>
            </a:r>
            <a:r>
              <a:rPr lang="en-US" dirty="0" err="1"/>
              <a:t>dp’s</a:t>
            </a:r>
            <a:r>
              <a:rPr lang="en-US" dirty="0"/>
              <a:t> job</a:t>
            </a:r>
          </a:p>
        </p:txBody>
      </p:sp>
      <p:sp>
        <p:nvSpPr>
          <p:cNvPr id="21507" name="Content Placeholder 2">
            <a:extLst>
              <a:ext uri="{FF2B5EF4-FFF2-40B4-BE49-F238E27FC236}">
                <a16:creationId xmlns:a16="http://schemas.microsoft.com/office/drawing/2014/main" id="{6ABCCFEB-262C-4707-9393-47F1189CAFF9}"/>
              </a:ext>
            </a:extLst>
          </p:cNvPr>
          <p:cNvSpPr>
            <a:spLocks noGrp="1" noChangeArrowheads="1"/>
          </p:cNvSpPr>
          <p:nvPr>
            <p:ph idx="1"/>
          </p:nvPr>
        </p:nvSpPr>
        <p:spPr>
          <a:xfrm>
            <a:off x="1083076" y="1989138"/>
            <a:ext cx="10885087" cy="4338637"/>
          </a:xfrm>
        </p:spPr>
        <p:txBody>
          <a:bodyPr/>
          <a:lstStyle/>
          <a:p>
            <a:r>
              <a:rPr lang="en-US" sz="3000" dirty="0">
                <a:latin typeface="+mn-lt"/>
              </a:rPr>
              <a:t>FLEX plays 1</a:t>
            </a:r>
            <a:r>
              <a:rPr lang="en-US" sz="3000" baseline="30000" dirty="0">
                <a:latin typeface="+mn-lt"/>
              </a:rPr>
              <a:t>st</a:t>
            </a:r>
            <a:r>
              <a:rPr lang="en-US" sz="3000" dirty="0">
                <a:latin typeface="+mn-lt"/>
              </a:rPr>
              <a:t> base, is a great hitter but very slow runner</a:t>
            </a:r>
          </a:p>
          <a:p>
            <a:r>
              <a:rPr lang="en-US" sz="3000" dirty="0">
                <a:latin typeface="+mn-lt"/>
              </a:rPr>
              <a:t>DP is </a:t>
            </a:r>
            <a:r>
              <a:rPr lang="en-US" sz="3000" dirty="0"/>
              <a:t>a very fast runner but not a good hitter</a:t>
            </a:r>
            <a:r>
              <a:rPr lang="en-US" dirty="0"/>
              <a:t> </a:t>
            </a:r>
          </a:p>
          <a:p>
            <a:r>
              <a:rPr lang="en-US" sz="3000" dirty="0">
                <a:latin typeface="+mn-lt"/>
              </a:rPr>
              <a:t>FLEX bats and gets on base then DP reenters to run for them</a:t>
            </a:r>
          </a:p>
          <a:p>
            <a:r>
              <a:rPr lang="en-US" sz="3000" dirty="0"/>
              <a:t>FLEX goes back to playing defense only and has never left the game</a:t>
            </a:r>
            <a:endParaRPr lang="en-US" sz="3000" dirty="0">
              <a:latin typeface="+mn-lt"/>
            </a:endParaRPr>
          </a:p>
        </p:txBody>
      </p:sp>
      <p:sp>
        <p:nvSpPr>
          <p:cNvPr id="4" name="Footer Placeholder 3">
            <a:extLst>
              <a:ext uri="{FF2B5EF4-FFF2-40B4-BE49-F238E27FC236}">
                <a16:creationId xmlns:a16="http://schemas.microsoft.com/office/drawing/2014/main" id="{B83D9D80-4CAC-4163-AB25-77D2EBBC87F1}"/>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7867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4-25 NFHS Stock Sport Rules PowerPoint_Wide Format" id="{E1A0DB3D-48DE-4967-89B1-C92DB3730137}" vid="{F8CD347B-3221-42A0-9298-63294511A5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3.xml><?xml version="1.0" encoding="utf-8"?>
<ds:datastoreItem xmlns:ds="http://schemas.openxmlformats.org/officeDocument/2006/customXml" ds:itemID="{B8277D50-A8F4-41EA-8AAF-2B8EFD1D1E78}">
  <ds:schemaRefs>
    <ds:schemaRef ds:uri="3bb8d7d1-06b8-47b8-a0de-bad91f18ef42"/>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ffc60a71-4a50-4afc-be20-b1cf64734936"/>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2024-25 NFHS Stock Sport Rules PowerPoint_Wide Format</Template>
  <TotalTime>29518</TotalTime>
  <Words>3163</Words>
  <Application>Microsoft Office PowerPoint</Application>
  <PresentationFormat>Widescreen</PresentationFormat>
  <Paragraphs>489</Paragraphs>
  <Slides>54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Courier New</vt:lpstr>
      <vt:lpstr>Times</vt:lpstr>
      <vt:lpstr>Times New Roman</vt:lpstr>
      <vt:lpstr>Wingdings</vt:lpstr>
      <vt:lpstr>Office Theme</vt:lpstr>
      <vt:lpstr>2025 NFHS Softball Stepping through DP/Flex  &amp;  Living Lineup</vt:lpstr>
      <vt:lpstr>Understanding the DP/flex rule</vt:lpstr>
      <vt:lpstr>Step 1   Know your job</vt:lpstr>
      <vt:lpstr>Step 1 Positions and responsibilities </vt:lpstr>
      <vt:lpstr>Step 2   Keep doing your job</vt:lpstr>
      <vt:lpstr>Step 2 Keep doing your job </vt:lpstr>
      <vt:lpstr>Step 3   FLEX can do the DP’s JOB</vt:lpstr>
      <vt:lpstr>Step 3 flex does dp’s job</vt:lpstr>
      <vt:lpstr>Why would FLex Do dp’s job</vt:lpstr>
      <vt:lpstr>flex Does dp’s job </vt:lpstr>
      <vt:lpstr>flex Does dp’s job </vt:lpstr>
      <vt:lpstr>Step 4   DP can do the flex’s job</vt:lpstr>
      <vt:lpstr>Step 4 dp does flex’s job</vt:lpstr>
      <vt:lpstr>Why would DP Do Flex’s job</vt:lpstr>
      <vt:lpstr>DP Does FLEX’s job </vt:lpstr>
      <vt:lpstr>Step 5   Positions live forever</vt:lpstr>
      <vt:lpstr>Step 5 positions live forever</vt:lpstr>
      <vt:lpstr>Continue with FLEX doing  DP’s job</vt:lpstr>
      <vt:lpstr>Continue with FLEX doing  DP’s job</vt:lpstr>
      <vt:lpstr>Continue with FLEX doing  DP’s job</vt:lpstr>
      <vt:lpstr>Step 6   DP does another players defensive job</vt:lpstr>
      <vt:lpstr>Step 6 Defensive job</vt:lpstr>
      <vt:lpstr>Why would DP Do someone else's defensive  job</vt:lpstr>
      <vt:lpstr>DP Does able’s  Defensive job </vt:lpstr>
      <vt:lpstr>Summary  do you have a job?</vt:lpstr>
      <vt:lpstr>Do you have a job?</vt:lpstr>
      <vt:lpstr> Questions</vt:lpstr>
      <vt:lpstr> Living Lineup</vt:lpstr>
      <vt:lpstr>Background to living lineup</vt:lpstr>
      <vt:lpstr>Close up of number sheets and movement </vt:lpstr>
      <vt:lpstr>Movement for DP playing defense</vt:lpstr>
      <vt:lpstr>Arrangement for  living lineup</vt:lpstr>
      <vt:lpstr>Arrangement for Living Lineup</vt:lpstr>
      <vt:lpstr>Movement for Example 1 FLEX playing offense for dp</vt:lpstr>
      <vt:lpstr> Questions</vt:lpstr>
      <vt:lpstr> </vt:lpstr>
      <vt:lpstr>SAMPLE LINEUP CARD </vt:lpstr>
      <vt:lpstr>Sample exercise #1</vt:lpstr>
      <vt:lpstr>SAMPLE EXERCISE #1 </vt:lpstr>
      <vt:lpstr>Sample exercise #1</vt:lpstr>
      <vt:lpstr>Sample exercise #2</vt:lpstr>
      <vt:lpstr>Sample exercise #2</vt:lpstr>
      <vt:lpstr> SAMPLE EXERCISE #2 </vt:lpstr>
      <vt:lpstr>Sample exercise #2</vt:lpstr>
      <vt:lpstr>Sample exercise #3</vt:lpstr>
      <vt:lpstr> SAMPLE EXERCISE #3 </vt:lpstr>
      <vt:lpstr>Sample exercise #3</vt:lpstr>
      <vt:lpstr>Sample exercise #4</vt:lpstr>
      <vt:lpstr> SAMPLE EXERCISE #4 </vt:lpstr>
      <vt:lpstr>Sample exercise #4</vt:lpstr>
      <vt:lpstr>Sample exercise #5</vt:lpstr>
      <vt:lpstr> SAMPLE EXERCISE #5 </vt:lpstr>
      <vt:lpstr>Sample exercise #5</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NFHS Softball rules powerpoint</dc:title>
  <dc:creator>Sandy Searcy</dc:creator>
  <cp:lastModifiedBy>Lynne Nemeth</cp:lastModifiedBy>
  <cp:revision>111</cp:revision>
  <cp:lastPrinted>2023-05-23T18:19:08Z</cp:lastPrinted>
  <dcterms:created xsi:type="dcterms:W3CDTF">2024-08-07T00:07:44Z</dcterms:created>
  <dcterms:modified xsi:type="dcterms:W3CDTF">2025-02-14T15:26:40Z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