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3" d="100"/>
          <a:sy n="83" d="100"/>
        </p:scale>
        <p:origin x="40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396AA0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Would not recommend TX</c:v>
                </c:pt>
                <c:pt idx="1">
                  <c:v>Plan to interview outside TX</c:v>
                </c:pt>
                <c:pt idx="2">
                  <c:v>Interviewed elsewhere (past 2 yrs)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</c:v>
                </c:pt>
                <c:pt idx="1">
                  <c:v>26.3</c:v>
                </c:pt>
                <c:pt idx="2">
                  <c:v>28.3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5794-494F-A6A3-4CDE23C675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418B89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Would not recommend TX</c:v>
                </c:pt>
                <c:pt idx="1">
                  <c:v>Plan to interview outside TX</c:v>
                </c:pt>
                <c:pt idx="2">
                  <c:v>Interviewed elsewhere (past 2 yrs)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70.2</c:v>
                </c:pt>
                <c:pt idx="1">
                  <c:v>35.1</c:v>
                </c:pt>
                <c:pt idx="2">
                  <c:v>32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5794-494F-A6A3-4CDE23C67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8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legend>
      <c:legendPos val="b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1">
                <a:solidFill>
                  <a:srgbClr val="1F344A"/>
                </a:solidFill>
              </a:defRPr>
            </a:pPr>
            <a:endParaRPr lang="en-US"/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396AA0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Academic freedom restrictions</c:v>
                </c:pt>
                <c:pt idx="1">
                  <c:v>Political climate</c:v>
                </c:pt>
                <c:pt idx="2">
                  <c:v>DEI concerns</c:v>
                </c:pt>
                <c:pt idx="3">
                  <c:v>Shared governance</c:v>
                </c:pt>
                <c:pt idx="4">
                  <c:v>LGBTQ+ issues</c:v>
                </c:pt>
                <c:pt idx="5">
                  <c:v>Salary</c:v>
                </c:pt>
                <c:pt idx="6">
                  <c:v>Reproductive/abortion access</c:v>
                </c:pt>
                <c:pt idx="7">
                  <c:v>Tenure issues</c:v>
                </c:pt>
                <c:pt idx="8">
                  <c:v>Cost of living</c:v>
                </c:pt>
                <c:pt idx="9">
                  <c:v>Contract issues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72.599999999999994</c:v>
                </c:pt>
                <c:pt idx="1">
                  <c:v>70.2</c:v>
                </c:pt>
                <c:pt idx="2">
                  <c:v>56.1</c:v>
                </c:pt>
                <c:pt idx="3">
                  <c:v>50.4</c:v>
                </c:pt>
                <c:pt idx="4">
                  <c:v>43.6</c:v>
                </c:pt>
                <c:pt idx="5">
                  <c:v>40.700000000000003</c:v>
                </c:pt>
                <c:pt idx="6">
                  <c:v>31.4</c:v>
                </c:pt>
                <c:pt idx="7">
                  <c:v>20.3</c:v>
                </c:pt>
                <c:pt idx="8">
                  <c:v>16</c:v>
                </c:pt>
                <c:pt idx="9">
                  <c:v>6.5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9AF1-4789-9F32-D3DD9F7B7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1">
                <a:solidFill>
                  <a:srgbClr val="1F344A"/>
                </a:solidFill>
              </a:defRPr>
            </a:pPr>
            <a:endParaRPr lang="en-US"/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418B89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Political climate</c:v>
                </c:pt>
                <c:pt idx="1">
                  <c:v>Academic freedom</c:v>
                </c:pt>
                <c:pt idx="2">
                  <c:v>Salary</c:v>
                </c:pt>
                <c:pt idx="3">
                  <c:v>DEI</c:v>
                </c:pt>
                <c:pt idx="4">
                  <c:v>Reproductive access</c:v>
                </c:pt>
                <c:pt idx="5">
                  <c:v>Shared governance</c:v>
                </c:pt>
                <c:pt idx="6">
                  <c:v>LGBTQ+</c:v>
                </c:pt>
                <c:pt idx="7">
                  <c:v>Tenure</c:v>
                </c:pt>
                <c:pt idx="8">
                  <c:v>Cost of living</c:v>
                </c:pt>
                <c:pt idx="9">
                  <c:v>Contract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48.6</c:v>
                </c:pt>
                <c:pt idx="1">
                  <c:v>46.3</c:v>
                </c:pt>
                <c:pt idx="2">
                  <c:v>42.8</c:v>
                </c:pt>
                <c:pt idx="3">
                  <c:v>40.200000000000003</c:v>
                </c:pt>
                <c:pt idx="4">
                  <c:v>28</c:v>
                </c:pt>
                <c:pt idx="5">
                  <c:v>27.3</c:v>
                </c:pt>
                <c:pt idx="6">
                  <c:v>26.1</c:v>
                </c:pt>
                <c:pt idx="7">
                  <c:v>25.4</c:v>
                </c:pt>
                <c:pt idx="8">
                  <c:v>15.4</c:v>
                </c:pt>
                <c:pt idx="9">
                  <c:v>8.4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AF85-40FC-B1F4-7C4D6EF71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1">
                <a:solidFill>
                  <a:srgbClr val="1F344A"/>
                </a:solidFill>
              </a:defRPr>
            </a:pPr>
            <a:endParaRPr lang="en-US"/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396AA0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Fewer applicants</c:v>
                </c:pt>
                <c:pt idx="1">
                  <c:v>Candidate hesitancy</c:v>
                </c:pt>
                <c:pt idx="2">
                  <c:v>Lower-quality applicants</c:v>
                </c:pt>
                <c:pt idx="3">
                  <c:v>All three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52</c:v>
                </c:pt>
                <c:pt idx="2">
                  <c:v>48.7</c:v>
                </c:pt>
                <c:pt idx="3">
                  <c:v>28.5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CEAD-4D03-A3A0-AE43654E6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1">
                <a:solidFill>
                  <a:srgbClr val="1F344A"/>
                </a:solidFill>
              </a:defRPr>
            </a:pPr>
            <a:endParaRPr lang="en-US"/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418B89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Candidate hesitancy</c:v>
                </c:pt>
                <c:pt idx="1">
                  <c:v>Fewer applicants</c:v>
                </c:pt>
                <c:pt idx="2">
                  <c:v>Lower-quality applicants</c:v>
                </c:pt>
                <c:pt idx="3">
                  <c:v>All three</c:v>
                </c:pt>
                <c:pt idx="4">
                  <c:v>Faculty declined offers</c:v>
                </c:pt>
                <c:pt idx="5">
                  <c:v>No hiring impact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57</c:v>
                </c:pt>
                <c:pt idx="1">
                  <c:v>53</c:v>
                </c:pt>
                <c:pt idx="2">
                  <c:v>49</c:v>
                </c:pt>
                <c:pt idx="3">
                  <c:v>24</c:v>
                </c:pt>
                <c:pt idx="4">
                  <c:v>23</c:v>
                </c:pt>
                <c:pt idx="5">
                  <c:v>12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D1BE-4D33-933A-2EFC45B28D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1">
                <a:solidFill>
                  <a:srgbClr val="1F344A"/>
                </a:solidFill>
              </a:defRPr>
            </a:pPr>
            <a:endParaRPr lang="en-US"/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396AA0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Public 4-year</c:v>
                </c:pt>
                <c:pt idx="1">
                  <c:v>Community college</c:v>
                </c:pt>
                <c:pt idx="2">
                  <c:v>Private 4-year</c:v>
                </c:pt>
                <c:pt idx="3">
                  <c:v>Health-related</c:v>
                </c:pt>
                <c:pt idx="4">
                  <c:v>Not specified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69.599999999999994</c:v>
                </c:pt>
                <c:pt idx="1">
                  <c:v>20.6</c:v>
                </c:pt>
                <c:pt idx="2">
                  <c:v>8.3000000000000007</c:v>
                </c:pt>
                <c:pt idx="3">
                  <c:v>0.3</c:v>
                </c:pt>
                <c:pt idx="4">
                  <c:v>1.2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F8D5-4C96-BC86-92728936D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8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1">
                <a:solidFill>
                  <a:srgbClr val="1F344A"/>
                </a:solidFill>
              </a:defRPr>
            </a:pPr>
            <a:endParaRPr lang="en-US"/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418B89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Tenured</c:v>
                </c:pt>
                <c:pt idx="1">
                  <c:v>Non-tenure-track FT</c:v>
                </c:pt>
                <c:pt idx="2">
                  <c:v>Tenure-track</c:v>
                </c:pt>
                <c:pt idx="3">
                  <c:v>Non-tenure-track PT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51.3</c:v>
                </c:pt>
                <c:pt idx="1">
                  <c:v>26.9</c:v>
                </c:pt>
                <c:pt idx="2">
                  <c:v>14.5</c:v>
                </c:pt>
                <c:pt idx="3">
                  <c:v>7.3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FFD3-4A82-A2AE-6924C176B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0"/>
          <c:min val="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mg1.wsimg.com/blobby/go/f19a4170-8a47-45ec-b11a-6a1582d61665/downloads/8ee00e6f-da2d-4525-a060-07133e21cbf2/Texas%20Faculty%20in%20the%20South%20Survey%20Analysis%20Sep.pdf?ver=1789914368481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mg1.wsimg.com/blobby/go/f19a4170-8a47-45ec-b11a-6a1582d61665/downloads/8ee00e6f-da2d-4525-a060-07133e21cbf2/Texas%20Faculty%20in%20the%20South%20Survey%20Analysis%20Sep.pdf?ver=178991436848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685800"/>
            <a:ext cx="109728" cy="5029200"/>
          </a:xfrm>
          <a:prstGeom prst="rect">
            <a:avLst/>
          </a:prstGeom>
          <a:solidFill>
            <a:srgbClr val="C9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914400"/>
            <a:ext cx="10424160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2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Texas Faculty Survey</a:t>
            </a:r>
          </a:p>
          <a:p>
            <a:pPr>
              <a:defRPr sz="2800">
                <a:solidFill>
                  <a:srgbClr val="DEE6EE"/>
                </a:solidFill>
                <a:latin typeface="Aptos"/>
              </a:defRPr>
            </a:pPr>
            <a:r>
              <a:rPr dirty="0"/>
              <a:t>2026 Results &amp; Comparison with 2024</a:t>
            </a:r>
          </a:p>
          <a:p>
            <a:pPr>
              <a:defRPr sz="1600">
                <a:solidFill>
                  <a:srgbClr val="BECDDA"/>
                </a:solidFill>
                <a:latin typeface="Aptos"/>
              </a:defRPr>
            </a:pPr>
            <a:r>
              <a:rPr dirty="0"/>
              <a:t>Texas AAUP </a:t>
            </a:r>
            <a:r>
              <a:rPr lang="en-US" dirty="0"/>
              <a:t>–AFT </a:t>
            </a:r>
            <a:r>
              <a:rPr dirty="0"/>
              <a:t>Conference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0120" y="3340143"/>
            <a:ext cx="2423160" cy="1234440"/>
          </a:xfrm>
          <a:prstGeom prst="roundRect">
            <a:avLst/>
          </a:prstGeom>
          <a:solidFill>
            <a:srgbClr val="2C435B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1,000+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sz="1600" dirty="0"/>
              <a:t>Texas faculty responses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0" y="3340143"/>
            <a:ext cx="2423160" cy="1234440"/>
          </a:xfrm>
          <a:prstGeom prst="roundRect">
            <a:avLst/>
          </a:prstGeom>
          <a:solidFill>
            <a:srgbClr val="2C435B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Aug 4–Sep 4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sz="1600" dirty="0"/>
              <a:t>2026 field period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3340143"/>
            <a:ext cx="1920240" cy="1234440"/>
          </a:xfrm>
          <a:prstGeom prst="roundRect">
            <a:avLst/>
          </a:prstGeom>
          <a:solidFill>
            <a:srgbClr val="2C435B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2024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sz="1600" dirty="0"/>
              <a:t>comparison year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E61CF4-531B-E735-BD8B-6E7CE33640DE}"/>
              </a:ext>
            </a:extLst>
          </p:cNvPr>
          <p:cNvSpPr txBox="1"/>
          <p:nvPr/>
        </p:nvSpPr>
        <p:spPr>
          <a:xfrm>
            <a:off x="960119" y="5715000"/>
            <a:ext cx="109124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Slides generated from the </a:t>
            </a:r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2026 Texas Responses on the Faculty in the South Survey</a:t>
            </a:r>
            <a:r>
              <a:rPr lang="en-US" dirty="0">
                <a:solidFill>
                  <a:schemeClr val="bg1"/>
                </a:solidFill>
              </a:rPr>
              <a:t> by ChatGPT</a:t>
            </a:r>
          </a:p>
          <a:p>
            <a:r>
              <a:rPr lang="en-US" dirty="0">
                <a:solidFill>
                  <a:schemeClr val="bg1"/>
                </a:solidFill>
              </a:rPr>
              <a:t>Summary of the results is available on the Texas AAUP-AFT blog site (see the above QR code)</a:t>
            </a:r>
          </a:p>
        </p:txBody>
      </p:sp>
      <p:pic>
        <p:nvPicPr>
          <p:cNvPr id="12" name="Picture 11" descr="The image shows a QR code, which is a two-dimensional barcode that can be scanned to provide information or access a link.&#10;&#10;AI-generated content may be incorrect.">
            <a:extLst>
              <a:ext uri="{FF2B5EF4-FFF2-40B4-BE49-F238E27FC236}">
                <a16:creationId xmlns:a16="http://schemas.microsoft.com/office/drawing/2014/main" id="{00B89208-E863-8EAE-E7F9-3BD724521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760" y="2093353"/>
            <a:ext cx="3168770" cy="3168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rPr dirty="0"/>
              <a:t>Executive snapshot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56E"/>
                </a:solidFill>
                <a:latin typeface="Aptos"/>
              </a:defRPr>
            </a:pPr>
            <a:r>
              <a:t>Selected 2026 results reported by the Texas AAUP Conference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2560320" cy="141732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AE4C4C"/>
                </a:solidFill>
                <a:latin typeface="Aptos Display"/>
              </a:defRPr>
            </a:pPr>
            <a:r>
              <a:t>70.2%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t>would not recommend Texas for a faculty position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37560" y="1417320"/>
            <a:ext cx="2560320" cy="141732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AE4C4C"/>
                </a:solidFill>
                <a:latin typeface="Aptos Display"/>
              </a:defRPr>
            </a:pPr>
            <a:r>
              <a:t>35.1%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t>plan to interview outside Texas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80760" y="1417320"/>
            <a:ext cx="2560320" cy="141732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396AA0"/>
                </a:solidFill>
                <a:latin typeface="Aptos Display"/>
              </a:defRPr>
            </a:pPr>
            <a:r>
              <a:t>72.6%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t>cite academic-freedom restrictions as a concern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23960" y="1417320"/>
            <a:ext cx="2560320" cy="141732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C99737"/>
                </a:solidFill>
                <a:latin typeface="Aptos Display"/>
              </a:defRPr>
            </a:pPr>
            <a:r>
              <a:t>20.3%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t>do not plan to remain in academia long term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4741" y="3147777"/>
            <a:ext cx="10789920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32.0% said they interviewed elsewhere during the previous two years.</a:t>
            </a:r>
          </a:p>
          <a:p>
            <a:pPr>
              <a:spcAft>
                <a:spcPts val="1000"/>
              </a:spcAft>
              <a:defRPr sz="16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Nearly 30% reported experiencing censorship of course content by administrators in the last year.</a:t>
            </a:r>
          </a:p>
          <a:p>
            <a:pPr>
              <a:spcAft>
                <a:spcPts val="1000"/>
              </a:spcAft>
              <a:defRPr sz="16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Hiring impacts reported by respondents included fewer applicants (54.0%), candidate hesitancy (52.0%), and lower-quality applicants (48.7%).</a:t>
            </a:r>
          </a:p>
          <a:p>
            <a:pPr>
              <a:spcAft>
                <a:spcPts val="1000"/>
              </a:spcAft>
              <a:defRPr sz="16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The survey reports that California, New York, and Colorado were the top destinations among faculty seeking positions outside Texas.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t>Selected indicators: 2024 vs.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56E"/>
                </a:solidFill>
                <a:latin typeface="Aptos"/>
              </a:defRPr>
            </a:pPr>
            <a:r>
              <a:t>Percent of respondents; the source reports changes over time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85800" y="1417320"/>
          <a:ext cx="73152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366760" y="1600200"/>
            <a:ext cx="2926080" cy="132588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AE4C4C"/>
                </a:solidFill>
                <a:latin typeface="Aptos Display"/>
              </a:defRPr>
            </a:pPr>
            <a:r>
              <a:rPr dirty="0"/>
              <a:t>+9.2 pts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sz="1600" dirty="0"/>
              <a:t>would not recommend Texas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366760" y="3154680"/>
            <a:ext cx="2926080" cy="132588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AE4C4C"/>
                </a:solidFill>
                <a:latin typeface="Aptos Display"/>
              </a:defRPr>
            </a:pPr>
            <a:r>
              <a:rPr dirty="0"/>
              <a:t>+8.8 pts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sz="1600" dirty="0"/>
              <a:t>plan to interview outside Texas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66760" y="4709160"/>
            <a:ext cx="2926080" cy="105156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C99737"/>
                </a:solidFill>
                <a:latin typeface="Aptos Display"/>
              </a:defRPr>
            </a:pPr>
            <a:r>
              <a:rPr dirty="0"/>
              <a:t>+3.7 pts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sz="1600" dirty="0"/>
              <a:t>interviewed elsewhere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t>Issues associated with a desire to leave Texas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56E"/>
                </a:solidFill>
                <a:latin typeface="Aptos"/>
              </a:defRPr>
            </a:pPr>
            <a:r>
              <a:t>2026 respondents; multiple concerns could be selected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94360" y="1234440"/>
          <a:ext cx="7452360" cy="507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229600" y="1234440"/>
          <a:ext cx="3337560" cy="507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t>Reported effects on faculty hiring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56E"/>
                </a:solidFill>
                <a:latin typeface="Aptos"/>
              </a:defRPr>
            </a:pPr>
            <a:r>
              <a:t>2026 respondents reporting impacts they had noticed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85800" y="1325880"/>
          <a:ext cx="685800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909560" y="1417320"/>
            <a:ext cx="3291840" cy="118872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AE4C4C"/>
                </a:solidFill>
                <a:latin typeface="Aptos Display"/>
              </a:defRPr>
            </a:pPr>
            <a:r>
              <a:rPr dirty="0"/>
              <a:t>40%+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sz="1600" dirty="0"/>
              <a:t>knew of faculty who refused positions offered at their campus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09560" y="2880360"/>
            <a:ext cx="3291840" cy="118872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C99737"/>
                </a:solidFill>
                <a:latin typeface="Aptos Display"/>
              </a:defRPr>
            </a:pPr>
            <a:r>
              <a:rPr dirty="0"/>
              <a:t>&lt;15%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sz="1600" dirty="0"/>
              <a:t>knew of no impact on hiring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0" y="4389120"/>
            <a:ext cx="31089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>
                <a:solidFill>
                  <a:srgbClr val="22272C"/>
                </a:solidFill>
                <a:latin typeface="Aptos"/>
              </a:defRPr>
            </a:pPr>
            <a:r>
              <a:rPr sz="1600" dirty="0"/>
              <a:t>The source says respondents also reported vacant positions left unfilled, canceled searches, and some conversions of tenure-track/tenured roles to contingent positions.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t>Private universities: hiring challenges reported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56E"/>
                </a:solidFill>
                <a:latin typeface="Aptos"/>
              </a:defRPr>
            </a:pPr>
            <a:r>
              <a:t>The source separately reports responses from private-university faculty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85800" y="1371600"/>
          <a:ext cx="685800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09560" y="1417320"/>
            <a:ext cx="32461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2272C"/>
                </a:solidFill>
                <a:latin typeface="Aptos"/>
              </a:defRPr>
            </a:pPr>
            <a:r>
              <a:t>57% saw candidate hesitancy.</a:t>
            </a:r>
          </a:p>
          <a:p>
            <a:pPr>
              <a:spcAft>
                <a:spcPts val="1000"/>
              </a:spcAft>
              <a:defRPr sz="1400">
                <a:solidFill>
                  <a:srgbClr val="22272C"/>
                </a:solidFill>
                <a:latin typeface="Aptos"/>
              </a:defRPr>
            </a:pPr>
            <a:r>
              <a:t>53% saw fewer applicants; 49% saw lower-quality applicants.</a:t>
            </a:r>
          </a:p>
          <a:p>
            <a:pPr>
              <a:spcAft>
                <a:spcPts val="1000"/>
              </a:spcAft>
              <a:defRPr sz="1400">
                <a:solidFill>
                  <a:srgbClr val="22272C"/>
                </a:solidFill>
                <a:latin typeface="Aptos"/>
              </a:defRPr>
            </a:pPr>
            <a:r>
              <a:t>24% reported all three effects.</a:t>
            </a:r>
          </a:p>
          <a:p>
            <a:pPr>
              <a:spcAft>
                <a:spcPts val="1000"/>
              </a:spcAft>
              <a:defRPr sz="1400">
                <a:solidFill>
                  <a:srgbClr val="22272C"/>
                </a:solidFill>
                <a:latin typeface="Aptos"/>
              </a:defRPr>
            </a:pPr>
            <a:r>
              <a:t>23% knew of faculty who declined offers; 12% reported no hiring impact.</a:t>
            </a:r>
          </a:p>
          <a:p>
            <a:pPr>
              <a:spcAft>
                <a:spcPts val="1000"/>
              </a:spcAft>
              <a:defRPr sz="1400">
                <a:solidFill>
                  <a:srgbClr val="22272C"/>
                </a:solidFill>
                <a:latin typeface="Aptos"/>
              </a:defRPr>
            </a:pPr>
            <a:r>
              <a:t>The source notes that the cited state laws do not apply to private universities and interprets the findings as evidence of interconnected hiring conditions.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t>Who responded?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56E"/>
                </a:solidFill>
                <a:latin typeface="Aptos"/>
              </a:defRPr>
            </a:pPr>
            <a:r>
              <a:t>Texas respondents; categories may not sum to 100% where multiple selections were allowed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94360" y="1234440"/>
          <a:ext cx="5349240" cy="224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94360" y="3703320"/>
          <a:ext cx="5349240" cy="214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400800" y="1371600"/>
            <a:ext cx="1828800" cy="114300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396AA0"/>
                </a:solidFill>
                <a:latin typeface="Aptos Display"/>
              </a:defRPr>
            </a:pPr>
            <a:r>
              <a:t>53.5%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t>women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0" y="1371600"/>
            <a:ext cx="1828800" cy="114300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418B89"/>
                </a:solidFill>
                <a:latin typeface="Aptos Display"/>
              </a:defRPr>
            </a:pPr>
            <a:r>
              <a:t>46.3%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t>men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424160" y="1371600"/>
            <a:ext cx="1143000" cy="114300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C99737"/>
                </a:solidFill>
                <a:latin typeface="Aptos Display"/>
              </a:defRPr>
            </a:pPr>
            <a:r>
              <a:t>0.2%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t>other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788920"/>
            <a:ext cx="4551567" cy="293926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F344A"/>
                </a:solidFill>
              </a:defRPr>
            </a:pPr>
            <a:r>
              <a:rPr sz="2000" dirty="0"/>
              <a:t>Race / ethnicity reported</a:t>
            </a:r>
          </a:p>
          <a:p>
            <a:pPr>
              <a:spcAft>
                <a:spcPts val="500"/>
              </a:spcAft>
              <a:defRPr sz="1300">
                <a:solidFill>
                  <a:srgbClr val="22272C"/>
                </a:solidFill>
              </a:defRPr>
            </a:pPr>
            <a:r>
              <a:rPr sz="2000" dirty="0"/>
              <a:t>White  •  76.8%</a:t>
            </a:r>
          </a:p>
          <a:p>
            <a:pPr>
              <a:spcAft>
                <a:spcPts val="500"/>
              </a:spcAft>
              <a:defRPr sz="1300">
                <a:solidFill>
                  <a:srgbClr val="22272C"/>
                </a:solidFill>
              </a:defRPr>
            </a:pPr>
            <a:r>
              <a:rPr sz="2000" dirty="0"/>
              <a:t>Hispanic  •  12.7%</a:t>
            </a:r>
          </a:p>
          <a:p>
            <a:pPr>
              <a:spcAft>
                <a:spcPts val="500"/>
              </a:spcAft>
              <a:defRPr sz="1300">
                <a:solidFill>
                  <a:srgbClr val="22272C"/>
                </a:solidFill>
              </a:defRPr>
            </a:pPr>
            <a:r>
              <a:rPr sz="2000" dirty="0"/>
              <a:t>Multi-racial  •  7.9%</a:t>
            </a:r>
          </a:p>
          <a:p>
            <a:pPr>
              <a:spcAft>
                <a:spcPts val="500"/>
              </a:spcAft>
              <a:defRPr sz="1300">
                <a:solidFill>
                  <a:srgbClr val="22272C"/>
                </a:solidFill>
              </a:defRPr>
            </a:pPr>
            <a:r>
              <a:rPr sz="2000" dirty="0"/>
              <a:t>Black  •  5.9%</a:t>
            </a:r>
          </a:p>
          <a:p>
            <a:pPr>
              <a:spcAft>
                <a:spcPts val="500"/>
              </a:spcAft>
              <a:defRPr sz="1300">
                <a:solidFill>
                  <a:srgbClr val="22272C"/>
                </a:solidFill>
              </a:defRPr>
            </a:pPr>
            <a:r>
              <a:rPr sz="2000" dirty="0"/>
              <a:t>Asian  •  5.7%</a:t>
            </a:r>
          </a:p>
          <a:p>
            <a:pPr>
              <a:spcAft>
                <a:spcPts val="500"/>
              </a:spcAft>
              <a:defRPr sz="1300">
                <a:solidFill>
                  <a:srgbClr val="22272C"/>
                </a:solidFill>
              </a:defRPr>
            </a:pPr>
            <a:r>
              <a:rPr sz="2000" dirty="0"/>
              <a:t>Middle Eastern  •  1.1%</a:t>
            </a:r>
          </a:p>
          <a:p>
            <a:pPr>
              <a:spcAft>
                <a:spcPts val="500"/>
              </a:spcAft>
              <a:defRPr sz="1300">
                <a:solidFill>
                  <a:srgbClr val="22272C"/>
                </a:solidFill>
              </a:defRPr>
            </a:pPr>
            <a:r>
              <a:rPr sz="2000" dirty="0"/>
              <a:t>Native American / Pacific Islander  •  1.8%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t>Survey scope and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56E"/>
                </a:solidFill>
                <a:latin typeface="Aptos"/>
              </a:defRPr>
            </a:pPr>
            <a:r>
              <a:t>Important context for interpreting the reported percentages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71600"/>
            <a:ext cx="10607040" cy="4298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Fielded Aug. 4–Sept. 4, 2026 and distributed by social media and email.</a:t>
            </a:r>
          </a:p>
          <a:p>
            <a:pPr>
              <a:spcAft>
                <a:spcPts val="1000"/>
              </a:spcAft>
              <a:defRPr sz="17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More than 1,000 Texas faculty responded; the source compares these results with a 2024 survey that had more than 950 responses.</a:t>
            </a:r>
          </a:p>
          <a:p>
            <a:pPr>
              <a:spcAft>
                <a:spcPts val="1000"/>
              </a:spcAft>
              <a:defRPr sz="17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The 2026 Texas results are part of a broader survey covering 13 Southern states, with more than 2,850 respondents.</a:t>
            </a:r>
          </a:p>
          <a:p>
            <a:pPr>
              <a:spcAft>
                <a:spcPts val="1000"/>
              </a:spcAft>
              <a:defRPr sz="17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The source reports respondent composition by institution type, appointment status, gender, and race/ethnicity.</a:t>
            </a:r>
          </a:p>
          <a:p>
            <a:pPr>
              <a:spcAft>
                <a:spcPts val="1000"/>
              </a:spcAft>
              <a:defRPr sz="17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For context, the source cites 2021 IPEDS data showing 54,305 full-time faculty of all ranks in Texas, including 25,934 (46.8%) in tenured or tenure-track positions.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38160" y="5338602"/>
            <a:ext cx="2834640" cy="91440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rPr dirty="0"/>
              <a:t>54,305</a:t>
            </a:r>
          </a:p>
          <a:p>
            <a:pPr algn="ctr">
              <a:defRPr sz="1000">
                <a:solidFill>
                  <a:srgbClr val="5C656E"/>
                </a:solidFill>
                <a:latin typeface="Aptos"/>
              </a:defRPr>
            </a:pPr>
            <a:r>
              <a:rPr dirty="0"/>
              <a:t>full-time Texas faculty (IPEDS 2021)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t>What the survey reports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56E"/>
                </a:solidFill>
                <a:latin typeface="Aptos"/>
              </a:defRPr>
            </a:pPr>
            <a:r>
              <a:t>A concise synthesis of the document’s numerical findings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10698480" cy="105156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700" b="1">
                <a:solidFill>
                  <a:srgbClr val="1F344A"/>
                </a:solidFill>
              </a:defRPr>
            </a:pPr>
            <a:r>
              <a:rPr sz="2000" dirty="0"/>
              <a:t>Retention signal</a:t>
            </a:r>
          </a:p>
          <a:p>
            <a:pPr>
              <a:defRPr sz="1300">
                <a:solidFill>
                  <a:srgbClr val="22272C"/>
                </a:solidFill>
              </a:defRPr>
            </a:pPr>
            <a:r>
              <a:rPr sz="1600" dirty="0"/>
              <a:t>70.2% would not recommend Texas for a faculty position; 35.1% plan to interview outside Texas.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514600"/>
            <a:ext cx="10698480" cy="105156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700" b="1">
                <a:solidFill>
                  <a:srgbClr val="1F344A"/>
                </a:solidFill>
              </a:defRPr>
            </a:pPr>
            <a:r>
              <a:rPr sz="2000" dirty="0"/>
              <a:t>Primary concerns</a:t>
            </a:r>
          </a:p>
          <a:p>
            <a:pPr>
              <a:defRPr sz="1300">
                <a:solidFill>
                  <a:srgbClr val="22272C"/>
                </a:solidFill>
              </a:defRPr>
            </a:pPr>
            <a:r>
              <a:rPr sz="1600" dirty="0"/>
              <a:t>Academic-freedom restrictions (72.6%) and political climate (70.2%) were the two most frequently cited issues among those describing reasons to leave.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703320"/>
            <a:ext cx="10698480" cy="105156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700" b="1">
                <a:solidFill>
                  <a:srgbClr val="1F344A"/>
                </a:solidFill>
              </a:defRPr>
            </a:pPr>
            <a:r>
              <a:rPr sz="2000" dirty="0"/>
              <a:t>Hiring signal</a:t>
            </a:r>
          </a:p>
          <a:p>
            <a:pPr>
              <a:defRPr sz="1300">
                <a:solidFill>
                  <a:srgbClr val="22272C"/>
                </a:solidFill>
              </a:defRPr>
            </a:pPr>
            <a:r>
              <a:rPr sz="1600" dirty="0"/>
              <a:t>More than half reported fewer applicants (54.0%) or candidate hesitancy (52.0%); 48.7% reported lower-quality applicants.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892040"/>
            <a:ext cx="10698480" cy="1051560"/>
          </a:xfrm>
          <a:prstGeom prst="roundRect">
            <a:avLst/>
          </a:prstGeom>
          <a:solidFill>
            <a:srgbClr val="F1F4F7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>
              <a:defRPr sz="1700" b="1">
                <a:solidFill>
                  <a:srgbClr val="1F344A"/>
                </a:solidFill>
              </a:defRPr>
            </a:pPr>
            <a:r>
              <a:rPr sz="2000" dirty="0"/>
              <a:t>Long-term outlook</a:t>
            </a:r>
          </a:p>
          <a:p>
            <a:pPr>
              <a:defRPr sz="1300">
                <a:solidFill>
                  <a:srgbClr val="22272C"/>
                </a:solidFill>
              </a:defRPr>
            </a:pPr>
            <a:r>
              <a:rPr sz="1600" dirty="0"/>
              <a:t>20.3% said they do not plan to remain in academia long term.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4A"/>
                </a:solidFill>
                <a:latin typeface="Aptos Display"/>
              </a:defRPr>
            </a:pPr>
            <a:r>
              <a:t>Source &amp; presentation notes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8742" y="1111982"/>
            <a:ext cx="10607040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Primary source: Texas AAUP Conference, </a:t>
            </a:r>
            <a:r>
              <a:rPr lang="en-US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2026 Texas Responses on the Faculty in the South Survey</a:t>
            </a:r>
            <a:r>
              <a:rPr lang="en-US" sz="2400" dirty="0"/>
              <a:t>, </a:t>
            </a:r>
            <a:r>
              <a:rPr sz="2400" dirty="0"/>
              <a:t>dated Sept. 15, 2026.</a:t>
            </a:r>
          </a:p>
          <a:p>
            <a:pPr>
              <a:spcAft>
                <a:spcPts val="1000"/>
              </a:spcAft>
              <a:defRPr sz="16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This presentation visualizes and condenses the numerical results reported in that two-page source document; it does not independently validate the survey methodology or causal claims.</a:t>
            </a:r>
          </a:p>
          <a:p>
            <a:pPr>
              <a:spcAft>
                <a:spcPts val="1000"/>
              </a:spcAft>
              <a:defRPr sz="16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Percentages are presented as reported. Where the source describes approximate values (for example, “nearly 30%” or “more than 40%”), the slide retains that wording rather than converting it to a precise number.</a:t>
            </a:r>
          </a:p>
          <a:p>
            <a:pPr>
              <a:spcAft>
                <a:spcPts val="1000"/>
              </a:spcAft>
              <a:defRPr sz="1600">
                <a:solidFill>
                  <a:srgbClr val="22272C"/>
                </a:solidFill>
                <a:latin typeface="Aptos"/>
              </a:defRPr>
            </a:pPr>
            <a:r>
              <a:rPr sz="2400" dirty="0"/>
              <a:t>The 2024 comparison values shown on slide 4 are the values reported in the source document.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7D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547104"/>
            <a:ext cx="10698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Source: Texas AAUP Conference, “Texas Faculty Survey Summary Sept 2026” •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926</Words>
  <Application>Microsoft Office PowerPoint</Application>
  <PresentationFormat>Widescreen</PresentationFormat>
  <Paragraphs>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halftoning@icloud.com</cp:lastModifiedBy>
  <cp:revision>13</cp:revision>
  <dcterms:created xsi:type="dcterms:W3CDTF">2013-01-27T09:14:16Z</dcterms:created>
  <dcterms:modified xsi:type="dcterms:W3CDTF">2026-09-25T19:19:58Z</dcterms:modified>
  <cp:category/>
</cp:coreProperties>
</file>